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notesSlides/notesSlide2.xml" ContentType="application/vnd.openxmlformats-officedocument.presentationml.notesSlide+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7"/>
  </p:notesMasterIdLst>
  <p:sldIdLst>
    <p:sldId id="410" r:id="rId3"/>
    <p:sldId id="416" r:id="rId4"/>
    <p:sldId id="412" r:id="rId5"/>
    <p:sldId id="435" r:id="rId6"/>
    <p:sldId id="486" r:id="rId7"/>
    <p:sldId id="538" r:id="rId8"/>
    <p:sldId id="539" r:id="rId9"/>
    <p:sldId id="517" r:id="rId10"/>
    <p:sldId id="483" r:id="rId11"/>
    <p:sldId id="540" r:id="rId12"/>
    <p:sldId id="541" r:id="rId13"/>
    <p:sldId id="542" r:id="rId14"/>
    <p:sldId id="543" r:id="rId15"/>
    <p:sldId id="516" r:id="rId16"/>
    <p:sldId id="505" r:id="rId17"/>
    <p:sldId id="521" r:id="rId18"/>
    <p:sldId id="522" r:id="rId19"/>
    <p:sldId id="523" r:id="rId20"/>
    <p:sldId id="524" r:id="rId21"/>
    <p:sldId id="544" r:id="rId22"/>
    <p:sldId id="545" r:id="rId23"/>
    <p:sldId id="464" r:id="rId24"/>
    <p:sldId id="485" r:id="rId25"/>
    <p:sldId id="546"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8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6314" autoAdjust="0"/>
  </p:normalViewPr>
  <p:slideViewPr>
    <p:cSldViewPr snapToGrid="0">
      <p:cViewPr varScale="1">
        <p:scale>
          <a:sx n="108" d="100"/>
          <a:sy n="108" d="100"/>
        </p:scale>
        <p:origin x="618" y="114"/>
      </p:cViewPr>
      <p:guideLst>
        <p:guide orient="horz" pos="228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242330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950579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138077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71645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8493998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slideMaster" Target="../slideMasters/slideMaster1.xml"/><Relationship Id="rId4" Type="http://schemas.openxmlformats.org/officeDocument/2006/relationships/tags" Target="../tags/tag4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slideMaster" Target="../slideMasters/slideMaster1.xml"/><Relationship Id="rId4" Type="http://schemas.openxmlformats.org/officeDocument/2006/relationships/tags" Target="../tags/tag3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Master" Target="../slideMasters/slideMaster1.xml"/><Relationship Id="rId5" Type="http://schemas.openxmlformats.org/officeDocument/2006/relationships/tags" Target="../tags/tag44.xml"/><Relationship Id="rId4" Type="http://schemas.openxmlformats.org/officeDocument/2006/relationships/tags" Target="../tags/tag4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pic>
        <p:nvPicPr>
          <p:cNvPr id="32" name="图片 31" descr="建军节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540" y="635"/>
            <a:ext cx="12205970" cy="6856730"/>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67101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09265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50269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7509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30442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408249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41106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0963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1236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264430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1749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2023/4/14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ct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1" i="0" u="none" strike="noStrike" kern="1200" cap="none" spc="200" normalizeH="0" baseline="0" noProof="1">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2023/4/14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600"/>
              </a:spcAft>
              <a:buFont typeface="Arial" panose="020B0604020202020204" pitchFamily="34" charset="0"/>
              <a:buNone/>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2023/4/14</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ct val="0"/>
              </a:spcAft>
              <a:buNone/>
              <a:defRPr kumimoji="0" lang="zh-CN" altLang="en-US" sz="28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6273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61.xml"/><Relationship Id="rId13" Type="http://schemas.openxmlformats.org/officeDocument/2006/relationships/notesSlide" Target="../notesSlides/notesSlide1.xml"/><Relationship Id="rId3" Type="http://schemas.openxmlformats.org/officeDocument/2006/relationships/tags" Target="../tags/tag56.xml"/><Relationship Id="rId7" Type="http://schemas.openxmlformats.org/officeDocument/2006/relationships/tags" Target="../tags/tag60.xml"/><Relationship Id="rId12" Type="http://schemas.openxmlformats.org/officeDocument/2006/relationships/slideLayout" Target="../slideLayouts/slideLayout1.xml"/><Relationship Id="rId2" Type="http://schemas.openxmlformats.org/officeDocument/2006/relationships/tags" Target="../tags/tag55.xml"/><Relationship Id="rId16" Type="http://schemas.openxmlformats.org/officeDocument/2006/relationships/image" Target="../media/image4.png"/><Relationship Id="rId1" Type="http://schemas.openxmlformats.org/officeDocument/2006/relationships/tags" Target="../tags/tag54.xml"/><Relationship Id="rId6" Type="http://schemas.openxmlformats.org/officeDocument/2006/relationships/tags" Target="../tags/tag59.xml"/><Relationship Id="rId11" Type="http://schemas.openxmlformats.org/officeDocument/2006/relationships/tags" Target="../tags/tag64.xml"/><Relationship Id="rId5" Type="http://schemas.openxmlformats.org/officeDocument/2006/relationships/tags" Target="../tags/tag58.xml"/><Relationship Id="rId15" Type="http://schemas.openxmlformats.org/officeDocument/2006/relationships/image" Target="../media/image3.png"/><Relationship Id="rId10" Type="http://schemas.openxmlformats.org/officeDocument/2006/relationships/tags" Target="../tags/tag63.xml"/><Relationship Id="rId4" Type="http://schemas.openxmlformats.org/officeDocument/2006/relationships/tags" Target="../tags/tag57.xml"/><Relationship Id="rId9" Type="http://schemas.openxmlformats.org/officeDocument/2006/relationships/tags" Target="../tags/tag62.xml"/><Relationship Id="rId1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4.png"/><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image" Target="../media/image13.png"/><Relationship Id="rId5" Type="http://schemas.openxmlformats.org/officeDocument/2006/relationships/image" Target="../media/image5.png"/><Relationship Id="rId4" Type="http://schemas.openxmlformats.org/officeDocument/2006/relationships/notesSlide" Target="../notesSlides/notesSlide2.xml"/><Relationship Id="rId9" Type="http://schemas.openxmlformats.org/officeDocument/2006/relationships/image" Target="../media/image8.png"/></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18.xml"/><Relationship Id="rId7" Type="http://schemas.openxmlformats.org/officeDocument/2006/relationships/tags" Target="../tags/tag12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5" Type="http://schemas.openxmlformats.org/officeDocument/2006/relationships/tags" Target="../tags/tag120.xml"/><Relationship Id="rId10" Type="http://schemas.openxmlformats.org/officeDocument/2006/relationships/image" Target="../media/image12.png"/><Relationship Id="rId4" Type="http://schemas.openxmlformats.org/officeDocument/2006/relationships/tags" Target="../tags/tag119.xml"/><Relationship Id="rId9"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7.jpeg"/><Relationship Id="rId4" Type="http://schemas.openxmlformats.org/officeDocument/2006/relationships/image" Target="../media/image5.png"/><Relationship Id="rId9" Type="http://schemas.openxmlformats.org/officeDocument/2006/relationships/image" Target="../media/image16.pn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5.png"/><Relationship Id="rId9" Type="http://schemas.openxmlformats.org/officeDocument/2006/relationships/image" Target="../media/image16.png"/></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7.jpeg"/><Relationship Id="rId4" Type="http://schemas.openxmlformats.org/officeDocument/2006/relationships/image" Target="../media/image5.png"/><Relationship Id="rId9" Type="http://schemas.openxmlformats.org/officeDocument/2006/relationships/image" Target="../media/image16.png"/></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0.xml"/><Relationship Id="rId1" Type="http://schemas.openxmlformats.org/officeDocument/2006/relationships/tags" Target="../tags/tag129.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7.jpeg"/><Relationship Id="rId4" Type="http://schemas.openxmlformats.org/officeDocument/2006/relationships/image" Target="../media/image5.png"/><Relationship Id="rId9" Type="http://schemas.openxmlformats.org/officeDocument/2006/relationships/image" Target="../media/image16.pn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7.jpeg"/><Relationship Id="rId4" Type="http://schemas.openxmlformats.org/officeDocument/2006/relationships/image" Target="../media/image5.png"/><Relationship Id="rId9" Type="http://schemas.openxmlformats.org/officeDocument/2006/relationships/image" Target="../media/image16.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1.xml"/><Relationship Id="rId7" Type="http://schemas.openxmlformats.org/officeDocument/2006/relationships/image" Target="../media/image8.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2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4.xml"/><Relationship Id="rId1" Type="http://schemas.openxmlformats.org/officeDocument/2006/relationships/tags" Target="../tags/tag133.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5.png"/><Relationship Id="rId9" Type="http://schemas.openxmlformats.org/officeDocument/2006/relationships/image" Target="../media/image16.png"/></Relationships>
</file>

<file path=ppt/slides/_rels/slide2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6.xml"/><Relationship Id="rId1" Type="http://schemas.openxmlformats.org/officeDocument/2006/relationships/tags" Target="../tags/tag135.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5.png"/><Relationship Id="rId9" Type="http://schemas.openxmlformats.org/officeDocument/2006/relationships/image" Target="../media/image16.png"/></Relationships>
</file>

<file path=ppt/slides/_rels/slide2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image" Target="../media/image6.png"/><Relationship Id="rId5" Type="http://schemas.openxmlformats.org/officeDocument/2006/relationships/image" Target="../media/image2.png"/><Relationship Id="rId10" Type="http://schemas.openxmlformats.org/officeDocument/2006/relationships/image" Target="../media/image14.png"/><Relationship Id="rId4" Type="http://schemas.openxmlformats.org/officeDocument/2006/relationships/image" Target="../media/image5.png"/><Relationship Id="rId9" Type="http://schemas.openxmlformats.org/officeDocument/2006/relationships/image" Target="../media/image19.png"/></Relationships>
</file>

<file path=ppt/slides/_rels/slide23.xml.rels><?xml version="1.0" encoding="UTF-8" standalone="yes"?>
<Relationships xmlns="http://schemas.openxmlformats.org/package/2006/relationships"><Relationship Id="rId8" Type="http://schemas.openxmlformats.org/officeDocument/2006/relationships/tags" Target="../tags/tag146.xml"/><Relationship Id="rId13" Type="http://schemas.openxmlformats.org/officeDocument/2006/relationships/notesSlide" Target="../notesSlides/notesSlide3.xml"/><Relationship Id="rId3" Type="http://schemas.openxmlformats.org/officeDocument/2006/relationships/tags" Target="../tags/tag141.xml"/><Relationship Id="rId7" Type="http://schemas.openxmlformats.org/officeDocument/2006/relationships/tags" Target="../tags/tag145.xml"/><Relationship Id="rId12" Type="http://schemas.openxmlformats.org/officeDocument/2006/relationships/slideLayout" Target="../slideLayouts/slideLayout1.xml"/><Relationship Id="rId2" Type="http://schemas.openxmlformats.org/officeDocument/2006/relationships/tags" Target="../tags/tag140.xml"/><Relationship Id="rId16" Type="http://schemas.openxmlformats.org/officeDocument/2006/relationships/image" Target="../media/image20.png"/><Relationship Id="rId1" Type="http://schemas.openxmlformats.org/officeDocument/2006/relationships/tags" Target="../tags/tag139.xml"/><Relationship Id="rId6" Type="http://schemas.openxmlformats.org/officeDocument/2006/relationships/tags" Target="../tags/tag144.xml"/><Relationship Id="rId11" Type="http://schemas.openxmlformats.org/officeDocument/2006/relationships/tags" Target="../tags/tag149.xml"/><Relationship Id="rId5" Type="http://schemas.openxmlformats.org/officeDocument/2006/relationships/tags" Target="../tags/tag143.xml"/><Relationship Id="rId15" Type="http://schemas.openxmlformats.org/officeDocument/2006/relationships/image" Target="../media/image3.png"/><Relationship Id="rId10" Type="http://schemas.openxmlformats.org/officeDocument/2006/relationships/tags" Target="../tags/tag148.xml"/><Relationship Id="rId4" Type="http://schemas.openxmlformats.org/officeDocument/2006/relationships/tags" Target="../tags/tag142.xml"/><Relationship Id="rId9" Type="http://schemas.openxmlformats.org/officeDocument/2006/relationships/tags" Target="../tags/tag147.xml"/><Relationship Id="rId14" Type="http://schemas.openxmlformats.org/officeDocument/2006/relationships/image" Target="../media/image2.png"/></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18" Type="http://schemas.openxmlformats.org/officeDocument/2006/relationships/tags" Target="../tags/tag84.xml"/><Relationship Id="rId3" Type="http://schemas.openxmlformats.org/officeDocument/2006/relationships/tags" Target="../tags/tag69.xml"/><Relationship Id="rId21" Type="http://schemas.openxmlformats.org/officeDocument/2006/relationships/image" Target="../media/image11.png"/><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tags" Target="../tags/tag83.xml"/><Relationship Id="rId2" Type="http://schemas.openxmlformats.org/officeDocument/2006/relationships/tags" Target="../tags/tag68.xml"/><Relationship Id="rId16" Type="http://schemas.openxmlformats.org/officeDocument/2006/relationships/tags" Target="../tags/tag82.xml"/><Relationship Id="rId20" Type="http://schemas.openxmlformats.org/officeDocument/2006/relationships/slideLayout" Target="../slideLayouts/slideLayout1.xml"/><Relationship Id="rId1" Type="http://schemas.openxmlformats.org/officeDocument/2006/relationships/tags" Target="../tags/tag67.xml"/><Relationship Id="rId6" Type="http://schemas.openxmlformats.org/officeDocument/2006/relationships/tags" Target="../tags/tag72.xml"/><Relationship Id="rId11" Type="http://schemas.openxmlformats.org/officeDocument/2006/relationships/tags" Target="../tags/tag77.xml"/><Relationship Id="rId5" Type="http://schemas.openxmlformats.org/officeDocument/2006/relationships/tags" Target="../tags/tag71.xml"/><Relationship Id="rId15" Type="http://schemas.openxmlformats.org/officeDocument/2006/relationships/tags" Target="../tags/tag81.xml"/><Relationship Id="rId10" Type="http://schemas.openxmlformats.org/officeDocument/2006/relationships/tags" Target="../tags/tag76.xml"/><Relationship Id="rId19" Type="http://schemas.openxmlformats.org/officeDocument/2006/relationships/tags" Target="../tags/tag85.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88.xml"/><Relationship Id="rId7" Type="http://schemas.openxmlformats.org/officeDocument/2006/relationships/tags" Target="../tags/tag92.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tags" Target="../tags/tag91.xml"/><Relationship Id="rId5" Type="http://schemas.openxmlformats.org/officeDocument/2006/relationships/tags" Target="../tags/tag90.xml"/><Relationship Id="rId10" Type="http://schemas.openxmlformats.org/officeDocument/2006/relationships/image" Target="../media/image12.png"/><Relationship Id="rId4" Type="http://schemas.openxmlformats.org/officeDocument/2006/relationships/tags" Target="../tags/tag89.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03.xml"/><Relationship Id="rId7" Type="http://schemas.openxmlformats.org/officeDocument/2006/relationships/tags" Target="../tags/tag107.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10" Type="http://schemas.openxmlformats.org/officeDocument/2006/relationships/image" Target="../media/image12.png"/><Relationship Id="rId4" Type="http://schemas.openxmlformats.org/officeDocument/2006/relationships/tags" Target="../tags/tag104.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文本框 3"/>
          <p:cNvSpPr txBox="1"/>
          <p:nvPr/>
        </p:nvSpPr>
        <p:spPr>
          <a:xfrm>
            <a:off x="1692910" y="2052955"/>
            <a:ext cx="8804910" cy="1323439"/>
          </a:xfrm>
          <a:prstGeom prst="rect">
            <a:avLst/>
          </a:prstGeom>
          <a:noFill/>
        </p:spPr>
        <p:txBody>
          <a:bodyPr wrap="square" rtlCol="0" anchor="t">
            <a:spAutoFit/>
          </a:bodyPr>
          <a:lstStyle/>
          <a:p>
            <a:pPr algn="dist"/>
            <a:r>
              <a:rPr lang="zh-CN" altLang="en-US" sz="8000" b="1" dirty="0">
                <a:gradFill>
                  <a:gsLst>
                    <a:gs pos="0">
                      <a:srgbClr val="C00000"/>
                    </a:gs>
                    <a:gs pos="100000">
                      <a:srgbClr val="960000"/>
                    </a:gs>
                  </a:gsLst>
                  <a:lin ang="5400000" scaled="0"/>
                </a:gradFill>
                <a:effectLst>
                  <a:outerShdw blurRad="50800" dist="38100" dir="5400000" algn="t" rotWithShape="0">
                    <a:schemeClr val="bg1">
                      <a:alpha val="100000"/>
                    </a:schemeClr>
                  </a:outerShdw>
                </a:effectLst>
              </a:rPr>
              <a:t>学习延安精神</a:t>
            </a:r>
          </a:p>
        </p:txBody>
      </p:sp>
      <p:pic>
        <p:nvPicPr>
          <p:cNvPr id="7" name="PA-102211"/>
          <p:cNvPicPr>
            <a:picLocks noChangeAspect="1"/>
          </p:cNvPicPr>
          <p:nvPr>
            <p:custDataLst>
              <p:tags r:id="rId2"/>
            </p:custDataLst>
          </p:nvPr>
        </p:nvPicPr>
        <p:blipFill>
          <a:blip r:embed="rId14" cstate="email">
            <a:lum bright="-6000"/>
            <a:extLst>
              <a:ext uri="{28A0092B-C50C-407E-A947-70E740481C1C}">
                <a14:useLocalDpi xmlns:a14="http://schemas.microsoft.com/office/drawing/2010/main"/>
              </a:ext>
            </a:extLst>
          </a:blip>
          <a:stretch>
            <a:fillRect/>
          </a:stretch>
        </p:blipFill>
        <p:spPr>
          <a:xfrm>
            <a:off x="10066020" y="163195"/>
            <a:ext cx="1915160" cy="638175"/>
          </a:xfrm>
          <a:prstGeom prst="rect">
            <a:avLst/>
          </a:prstGeom>
        </p:spPr>
      </p:pic>
      <p:grpSp>
        <p:nvGrpSpPr>
          <p:cNvPr id="9" name="组合 8"/>
          <p:cNvGrpSpPr/>
          <p:nvPr/>
        </p:nvGrpSpPr>
        <p:grpSpPr>
          <a:xfrm>
            <a:off x="3790950" y="3761105"/>
            <a:ext cx="4610100" cy="693420"/>
            <a:chOff x="5298" y="5524"/>
            <a:chExt cx="8566" cy="1289"/>
          </a:xfrm>
        </p:grpSpPr>
        <p:grpSp>
          <p:nvGrpSpPr>
            <p:cNvPr id="27" name="PA-1022236"/>
            <p:cNvGrpSpPr/>
            <p:nvPr>
              <p:custDataLst>
                <p:tags r:id="rId3"/>
              </p:custDataLst>
            </p:nvPr>
          </p:nvGrpSpPr>
          <p:grpSpPr>
            <a:xfrm>
              <a:off x="5387" y="5524"/>
              <a:ext cx="8388" cy="624"/>
              <a:chOff x="2849843" y="1491630"/>
              <a:chExt cx="3432760" cy="255096"/>
            </a:xfrm>
          </p:grpSpPr>
          <p:grpSp>
            <p:nvGrpSpPr>
              <p:cNvPr id="28" name="组合 27"/>
              <p:cNvGrpSpPr/>
              <p:nvPr/>
            </p:nvGrpSpPr>
            <p:grpSpPr>
              <a:xfrm>
                <a:off x="4118171" y="1491630"/>
                <a:ext cx="887762" cy="255096"/>
                <a:chOff x="3965502" y="1879809"/>
                <a:chExt cx="1193100" cy="342834"/>
              </a:xfrm>
              <a:solidFill>
                <a:srgbClr val="E71E17"/>
              </a:solidFill>
            </p:grpSpPr>
            <p:sp>
              <p:nvSpPr>
                <p:cNvPr id="29" name="PA-dark-star-shape_15445"/>
                <p:cNvSpPr>
                  <a:spLocks noChangeAspect="1"/>
                </p:cNvSpPr>
                <p:nvPr>
                  <p:custDataLst>
                    <p:tags r:id="rId7"/>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0" name="PA-dark-star-shape_15445"/>
                <p:cNvSpPr>
                  <a:spLocks noChangeAspect="1"/>
                </p:cNvSpPr>
                <p:nvPr>
                  <p:custDataLst>
                    <p:tags r:id="rId8"/>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1" name="PA-dark-star-shape_15445"/>
                <p:cNvSpPr>
                  <a:spLocks noChangeAspect="1"/>
                </p:cNvSpPr>
                <p:nvPr>
                  <p:custDataLst>
                    <p:tags r:id="rId9"/>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5" name="PA-dark-star-shape_15445"/>
                <p:cNvSpPr>
                  <a:spLocks noChangeAspect="1"/>
                </p:cNvSpPr>
                <p:nvPr>
                  <p:custDataLst>
                    <p:tags r:id="rId10"/>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6" name="PA-dark-star-shape_15445"/>
                <p:cNvSpPr>
                  <a:spLocks noChangeAspect="1"/>
                </p:cNvSpPr>
                <p:nvPr>
                  <p:custDataLst>
                    <p:tags r:id="rId11"/>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grpSp>
            <p:nvGrpSpPr>
              <p:cNvPr id="38" name="组合 37"/>
              <p:cNvGrpSpPr/>
              <p:nvPr/>
            </p:nvGrpSpPr>
            <p:grpSpPr>
              <a:xfrm>
                <a:off x="2849843" y="1619178"/>
                <a:ext cx="3432760" cy="0"/>
                <a:chOff x="2849843" y="2082167"/>
                <a:chExt cx="3432760" cy="0"/>
              </a:xfrm>
            </p:grpSpPr>
            <p:cxnSp>
              <p:nvCxnSpPr>
                <p:cNvPr id="39" name="PA-直接连接符 21"/>
                <p:cNvCxnSpPr/>
                <p:nvPr>
                  <p:custDataLst>
                    <p:tags r:id="rId5"/>
                  </p:custDataLst>
                </p:nvPr>
              </p:nvCxnSpPr>
              <p:spPr>
                <a:xfrm>
                  <a:off x="5148064" y="2082167"/>
                  <a:ext cx="1134539" cy="0"/>
                </a:xfrm>
                <a:prstGeom prst="line">
                  <a:avLst/>
                </a:prstGeom>
                <a:noFill/>
                <a:ln w="12700" cap="flat" cmpd="sng" algn="ctr">
                  <a:solidFill>
                    <a:srgbClr val="D30013">
                      <a:alpha val="34000"/>
                    </a:srgbClr>
                  </a:solidFill>
                  <a:prstDash val="solid"/>
                </a:ln>
                <a:effectLst/>
              </p:spPr>
            </p:cxnSp>
            <p:cxnSp>
              <p:nvCxnSpPr>
                <p:cNvPr id="40" name="PA-直接连接符 22"/>
                <p:cNvCxnSpPr/>
                <p:nvPr>
                  <p:custDataLst>
                    <p:tags r:id="rId6"/>
                  </p:custDataLst>
                </p:nvPr>
              </p:nvCxnSpPr>
              <p:spPr>
                <a:xfrm>
                  <a:off x="2849843" y="2082167"/>
                  <a:ext cx="1134000" cy="0"/>
                </a:xfrm>
                <a:prstGeom prst="line">
                  <a:avLst/>
                </a:prstGeom>
                <a:noFill/>
                <a:ln w="12700" cap="flat" cmpd="sng" algn="ctr">
                  <a:solidFill>
                    <a:srgbClr val="D30013">
                      <a:alpha val="34000"/>
                    </a:srgbClr>
                  </a:solidFill>
                  <a:prstDash val="solid"/>
                </a:ln>
                <a:effectLst/>
              </p:spPr>
            </p:cxnSp>
          </p:grpSp>
        </p:grpSp>
        <p:sp>
          <p:nvSpPr>
            <p:cNvPr id="8" name="文本框 7"/>
            <p:cNvSpPr txBox="1"/>
            <p:nvPr/>
          </p:nvSpPr>
          <p:spPr>
            <a:xfrm>
              <a:off x="5298" y="6114"/>
              <a:ext cx="8566" cy="627"/>
            </a:xfrm>
            <a:prstGeom prst="rect">
              <a:avLst/>
            </a:prstGeom>
            <a:noFill/>
          </p:spPr>
          <p:txBody>
            <a:bodyPr wrap="square" rtlCol="0" anchor="t">
              <a:spAutoFit/>
            </a:bodyPr>
            <a:lstStyle/>
            <a:p>
              <a:pPr algn="dist"/>
              <a:r>
                <a:rPr lang="zh-CN" altLang="en-US" sz="1600" b="1" dirty="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庆祝建党</a:t>
              </a:r>
              <a:r>
                <a:rPr lang="en-US" altLang="zh-CN" sz="1600" b="1" dirty="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100</a:t>
              </a:r>
              <a:r>
                <a:rPr lang="zh-CN" altLang="en-US" sz="1600" b="1" dirty="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周年党史学习教育活动</a:t>
              </a:r>
            </a:p>
          </p:txBody>
        </p:sp>
        <p:cxnSp>
          <p:nvCxnSpPr>
            <p:cNvPr id="10" name="PA-直接连接符 21"/>
            <p:cNvCxnSpPr/>
            <p:nvPr>
              <p:custDataLst>
                <p:tags r:id="rId4"/>
              </p:custDataLst>
            </p:nvPr>
          </p:nvCxnSpPr>
          <p:spPr>
            <a:xfrm>
              <a:off x="5371" y="6813"/>
              <a:ext cx="8419" cy="0"/>
            </a:xfrm>
            <a:prstGeom prst="line">
              <a:avLst/>
            </a:prstGeom>
            <a:noFill/>
            <a:ln w="12700" cap="flat" cmpd="sng" algn="ctr">
              <a:solidFill>
                <a:srgbClr val="D30013">
                  <a:alpha val="34000"/>
                </a:srgbClr>
              </a:solidFill>
              <a:prstDash val="solid"/>
            </a:ln>
            <a:effectLst/>
          </p:spPr>
        </p:cxnSp>
      </p:grpSp>
      <p:sp>
        <p:nvSpPr>
          <p:cNvPr id="11" name="文本框 10"/>
          <p:cNvSpPr txBox="1"/>
          <p:nvPr/>
        </p:nvSpPr>
        <p:spPr>
          <a:xfrm>
            <a:off x="1182370" y="1628775"/>
            <a:ext cx="9825990" cy="306705"/>
          </a:xfrm>
          <a:prstGeom prst="rect">
            <a:avLst/>
          </a:prstGeom>
          <a:noFill/>
        </p:spPr>
        <p:txBody>
          <a:bodyPr wrap="square" rtlCol="0" anchor="t">
            <a:spAutoFit/>
          </a:bodyPr>
          <a:lstStyle/>
          <a:p>
            <a:pPr algn="dist"/>
            <a:r>
              <a:rPr sz="140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坚定正确的政治方向</a:t>
            </a:r>
            <a:r>
              <a:rPr lang="zh-CN" sz="140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sz="140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解放思想实事求是的思想路线</a:t>
            </a:r>
            <a:r>
              <a:rPr lang="zh-CN" sz="140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sz="140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全心全意为人民服务的根本宗旨</a:t>
            </a:r>
            <a:r>
              <a:rPr lang="zh-CN" sz="140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sz="1400">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自力更生艰苦奋斗的创业精神</a:t>
            </a:r>
          </a:p>
        </p:txBody>
      </p:sp>
      <p:grpSp>
        <p:nvGrpSpPr>
          <p:cNvPr id="34" name="组合 33"/>
          <p:cNvGrpSpPr/>
          <p:nvPr/>
        </p:nvGrpSpPr>
        <p:grpSpPr>
          <a:xfrm>
            <a:off x="0" y="203200"/>
            <a:ext cx="4321810" cy="499110"/>
            <a:chOff x="0" y="320"/>
            <a:chExt cx="6806" cy="786"/>
          </a:xfrm>
        </p:grpSpPr>
        <p:sp>
          <p:nvSpPr>
            <p:cNvPr id="33" name="剪去单角的矩形 32"/>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descr="图片1"/>
            <p:cNvPicPr>
              <a:picLocks noChangeAspect="1"/>
            </p:cNvPicPr>
            <p:nvPr/>
          </p:nvPicPr>
          <p:blipFill>
            <a:blip r:embed="rId15"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12" name="文本框 11"/>
            <p:cNvSpPr txBox="1"/>
            <p:nvPr/>
          </p:nvSpPr>
          <p:spPr>
            <a:xfrm>
              <a:off x="1947" y="424"/>
              <a:ext cx="4732" cy="58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grpSp>
      <p:cxnSp>
        <p:nvCxnSpPr>
          <p:cNvPr id="13" name="直接连接符 12"/>
          <p:cNvCxnSpPr/>
          <p:nvPr/>
        </p:nvCxnSpPr>
        <p:spPr>
          <a:xfrm>
            <a:off x="1271365" y="1935480"/>
            <a:ext cx="9648000" cy="0"/>
          </a:xfrm>
          <a:prstGeom prst="line">
            <a:avLst/>
          </a:prstGeom>
          <a:ln>
            <a:solidFill>
              <a:srgbClr val="960000">
                <a:alpha val="23000"/>
              </a:srgbClr>
            </a:solidFill>
          </a:ln>
        </p:spPr>
        <p:style>
          <a:lnRef idx="1">
            <a:schemeClr val="accent1"/>
          </a:lnRef>
          <a:fillRef idx="0">
            <a:schemeClr val="accent1"/>
          </a:fillRef>
          <a:effectRef idx="0">
            <a:schemeClr val="accent1"/>
          </a:effectRef>
          <a:fontRef idx="minor">
            <a:schemeClr val="tx1"/>
          </a:fontRef>
        </p:style>
      </p:cxnSp>
      <p:pic>
        <p:nvPicPr>
          <p:cNvPr id="17" name="图片 16"/>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a:off x="7094855" y="3747135"/>
            <a:ext cx="1266190" cy="181610"/>
          </a:xfrm>
          <a:prstGeom prst="rect">
            <a:avLst/>
          </a:prstGeom>
        </p:spPr>
      </p:pic>
      <p:pic>
        <p:nvPicPr>
          <p:cNvPr id="2" name="图片 1"/>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flipH="1">
            <a:off x="3830320" y="3747135"/>
            <a:ext cx="1266190" cy="18161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延安精神的现实启示</a:t>
              </a:r>
            </a:p>
          </p:txBody>
        </p:sp>
      </p:grpSp>
      <p:sp>
        <p:nvSpPr>
          <p:cNvPr id="4" name="Rectangle 3"/>
          <p:cNvSpPr>
            <a:spLocks noGrp="1"/>
          </p:cNvSpPr>
          <p:nvPr/>
        </p:nvSpPr>
        <p:spPr>
          <a:xfrm>
            <a:off x="796290" y="2386965"/>
            <a:ext cx="10490200" cy="3312795"/>
          </a:xfrm>
          <a:prstGeom prst="rect">
            <a:avLst/>
          </a:prstGeom>
          <a:noFill/>
        </p:spPr>
        <p:txBody>
          <a:bodyPr wrap="square" rtlCol="0">
            <a:spAutoFit/>
          </a:bodyPr>
          <a:lstStyle/>
          <a:p>
            <a:pPr algn="just" eaLnBrk="1">
              <a:lnSpc>
                <a:spcPct val="150000"/>
              </a:lnSpc>
              <a:spcBef>
                <a:spcPct val="0"/>
              </a:spcBef>
              <a:spcAft>
                <a:spcPts val="1000"/>
              </a:spcAft>
            </a:pPr>
            <a:r>
              <a:rPr sz="22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坚定正确的政治方向</a:t>
            </a:r>
            <a:r>
              <a:rPr sz="2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22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中国共产党人成就伟业的政治灵魂</a:t>
            </a:r>
            <a:endParaRPr sz="2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1">
              <a:lnSpc>
                <a:spcPct val="200000"/>
              </a:lnSpc>
            </a:pPr>
            <a:r>
              <a:rPr sz="14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坚定正确的政治方向是延安精神的灵魂。</a:t>
            </a:r>
            <a:r>
              <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坚持坚定正确的政治方向对于马克思主义政党来说，必须把党的最高纲领和最低纲领统一起来，依据历史发展的客观要求和广大人民群众的愿望,从实际出发确定不同历史时期的主要任务及实现这一任务的有效途径, 并使自己正确的政治主张化为亿万群众的行动纲领；同时要培养和造就一支坚决贯彻执行党的政治路线的优秀人才。延安时期我们党坚持的坚定正确的政治方向：就是把马克思主义基本理论与中国革命具体实际相结合的马克思主义中国化的正确方向；就是我党所制定的反帝反封建的新民主主义革命总路线指引的方向；就是把革命的最高纲领和最低纲领统一起来、肩负领导争取民族独立和社会解放神圣使命的政治方向。</a:t>
            </a:r>
          </a:p>
        </p:txBody>
      </p:sp>
      <p:cxnSp>
        <p:nvCxnSpPr>
          <p:cNvPr id="3" name="直接连接符 2"/>
          <p:cNvCxnSpPr/>
          <p:nvPr/>
        </p:nvCxnSpPr>
        <p:spPr>
          <a:xfrm>
            <a:off x="911225" y="3007995"/>
            <a:ext cx="687600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5" name="矩形 4"/>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延安精神的现实启示</a:t>
            </a:r>
          </a:p>
        </p:txBody>
      </p:sp>
      <p:sp>
        <p:nvSpPr>
          <p:cNvPr id="7" name="矩形 6"/>
          <p:cNvSpPr/>
          <p:nvPr/>
        </p:nvSpPr>
        <p:spPr>
          <a:xfrm>
            <a:off x="450215" y="1329055"/>
            <a:ext cx="11291570" cy="4893310"/>
          </a:xfrm>
          <a:prstGeom prst="rect">
            <a:avLst/>
          </a:prstGeom>
          <a:noFill/>
          <a:ln>
            <a:solidFill>
              <a:srgbClr val="C00000">
                <a:alpha val="4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延安精神的现实启示</a:t>
              </a:r>
            </a:p>
          </p:txBody>
        </p:sp>
      </p:grpSp>
      <p:sp>
        <p:nvSpPr>
          <p:cNvPr id="4" name="Rectangle 3"/>
          <p:cNvSpPr>
            <a:spLocks noGrp="1"/>
          </p:cNvSpPr>
          <p:nvPr/>
        </p:nvSpPr>
        <p:spPr>
          <a:xfrm>
            <a:off x="796290" y="2522220"/>
            <a:ext cx="10490200" cy="3312795"/>
          </a:xfrm>
          <a:prstGeom prst="rect">
            <a:avLst/>
          </a:prstGeom>
          <a:noFill/>
        </p:spPr>
        <p:txBody>
          <a:bodyPr wrap="square" rtlCol="0">
            <a:spAutoFit/>
          </a:bodyPr>
          <a:lstStyle/>
          <a:p>
            <a:pPr algn="just" eaLnBrk="1">
              <a:lnSpc>
                <a:spcPct val="150000"/>
              </a:lnSpc>
              <a:spcBef>
                <a:spcPct val="0"/>
              </a:spcBef>
              <a:spcAft>
                <a:spcPts val="1000"/>
              </a:spcAft>
            </a:pPr>
            <a:r>
              <a:rPr sz="22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解放思想、实事求是的思想路线</a:t>
            </a:r>
            <a:r>
              <a:rPr sz="2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22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中国共产党人成就伟业的思想基石</a:t>
            </a:r>
            <a:endParaRPr sz="2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1">
              <a:lnSpc>
                <a:spcPct val="200000"/>
              </a:lnSpc>
            </a:pPr>
            <a:r>
              <a:rPr sz="14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解放思想、实事求是是延安精神的思想精髓。</a:t>
            </a:r>
            <a:r>
              <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中国共产党能够在短短的二十八年时间里，由一个仅仅五十余人的小党，成长为领导中国人民取得革命成功、缔造中华人民共和国的执政党，在西方人看来"几乎是不可想象的"、"难以置信的"，这与中国共产党不断总结以往的经验教训，并逐渐在全党确立实事求是的思想路线密不可分。</a:t>
            </a:r>
          </a:p>
          <a:p>
            <a:pPr algn="just" eaLnBrk="1">
              <a:lnSpc>
                <a:spcPct val="200000"/>
              </a:lnSpc>
            </a:pPr>
            <a:r>
              <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可以说，延安精神的所有内容都与解放思想相关联，我们党在延安时期的一系列重大决策，都是把马列主义同中国实际相结合的结果，都是坚持理论联系实际、实事求是的结果。</a:t>
            </a:r>
          </a:p>
          <a:p>
            <a:pPr algn="just" eaLnBrk="1">
              <a:lnSpc>
                <a:spcPct val="200000"/>
              </a:lnSpc>
            </a:pPr>
            <a:endPar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3" name="直接连接符 2"/>
          <p:cNvCxnSpPr/>
          <p:nvPr/>
        </p:nvCxnSpPr>
        <p:spPr>
          <a:xfrm>
            <a:off x="911225" y="3122295"/>
            <a:ext cx="831600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5" name="矩形 4"/>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延安精神的现实启示</a:t>
            </a:r>
          </a:p>
        </p:txBody>
      </p:sp>
      <p:sp>
        <p:nvSpPr>
          <p:cNvPr id="7" name="矩形 6"/>
          <p:cNvSpPr/>
          <p:nvPr/>
        </p:nvSpPr>
        <p:spPr>
          <a:xfrm>
            <a:off x="450215" y="1329055"/>
            <a:ext cx="11291570" cy="4893310"/>
          </a:xfrm>
          <a:prstGeom prst="rect">
            <a:avLst/>
          </a:prstGeom>
          <a:noFill/>
          <a:ln>
            <a:solidFill>
              <a:srgbClr val="C00000">
                <a:alpha val="4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延安精神的现实启示</a:t>
              </a:r>
            </a:p>
          </p:txBody>
        </p:sp>
      </p:grpSp>
      <p:sp>
        <p:nvSpPr>
          <p:cNvPr id="4" name="Rectangle 3"/>
          <p:cNvSpPr>
            <a:spLocks noGrp="1"/>
          </p:cNvSpPr>
          <p:nvPr/>
        </p:nvSpPr>
        <p:spPr>
          <a:xfrm>
            <a:off x="796290" y="2407920"/>
            <a:ext cx="10490200" cy="3312795"/>
          </a:xfrm>
          <a:prstGeom prst="rect">
            <a:avLst/>
          </a:prstGeom>
          <a:noFill/>
        </p:spPr>
        <p:txBody>
          <a:bodyPr wrap="square" rtlCol="0">
            <a:spAutoFit/>
          </a:bodyPr>
          <a:lstStyle/>
          <a:p>
            <a:pPr algn="just" eaLnBrk="1">
              <a:lnSpc>
                <a:spcPct val="150000"/>
              </a:lnSpc>
              <a:spcBef>
                <a:spcPct val="0"/>
              </a:spcBef>
              <a:spcAft>
                <a:spcPts val="1000"/>
              </a:spcAft>
            </a:pPr>
            <a:r>
              <a:rPr sz="22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全心全意为人民服务的根本宗旨</a:t>
            </a:r>
            <a:r>
              <a:rPr sz="2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22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中国共产党人成就伟业的力量之源</a:t>
            </a:r>
            <a:endParaRPr sz="2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1">
              <a:lnSpc>
                <a:spcPct val="200000"/>
              </a:lnSpc>
            </a:pPr>
            <a:r>
              <a:rPr sz="14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全心全意为人民服务的根本宗旨是延安精神的本质体现。</a:t>
            </a:r>
            <a:r>
              <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把全心全意为人民服务作为我们党的政治立场和行为准则，是由党的马克思主义政党性质决定的，是由党的世界观和指导思想以及党的伟大历史使命与奋斗目标决定的。</a:t>
            </a:r>
          </a:p>
          <a:p>
            <a:pPr algn="just" eaLnBrk="1">
              <a:lnSpc>
                <a:spcPct val="200000"/>
              </a:lnSpc>
            </a:pPr>
            <a:r>
              <a:rPr sz="14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第一，明确把全心全意为人民服务的根本宗旨写进党章，形成了党的群众路线、群众观点、群众工作方法</a:t>
            </a:r>
            <a:r>
              <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第二，推进民主政权建设，让人民当家作主。第三，坚持深入实际、调查研究，倡导"眼睛向下，不要只是昂首望天"，深入群众，深入基层，同人民群众打成一片的工作作风。　第四，把给人民以看得见的物质福利作为执政的根本目的，领导人民大力发展经济、文化教育、医疗卫生事业，充分展示出我们党在陕甘宁边区执政的为民形象。</a:t>
            </a:r>
          </a:p>
        </p:txBody>
      </p:sp>
      <p:cxnSp>
        <p:nvCxnSpPr>
          <p:cNvPr id="3" name="直接连接符 2"/>
          <p:cNvCxnSpPr/>
          <p:nvPr/>
        </p:nvCxnSpPr>
        <p:spPr>
          <a:xfrm>
            <a:off x="911225" y="3007995"/>
            <a:ext cx="831600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5" name="矩形 4"/>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延安精神的现实启示</a:t>
            </a:r>
          </a:p>
        </p:txBody>
      </p:sp>
      <p:sp>
        <p:nvSpPr>
          <p:cNvPr id="7" name="矩形 6"/>
          <p:cNvSpPr/>
          <p:nvPr/>
        </p:nvSpPr>
        <p:spPr>
          <a:xfrm>
            <a:off x="450215" y="1329055"/>
            <a:ext cx="11291570" cy="4893310"/>
          </a:xfrm>
          <a:prstGeom prst="rect">
            <a:avLst/>
          </a:prstGeom>
          <a:noFill/>
          <a:ln>
            <a:solidFill>
              <a:srgbClr val="C00000">
                <a:alpha val="4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延安精神的现实启示</a:t>
              </a:r>
            </a:p>
          </p:txBody>
        </p:sp>
      </p:grpSp>
      <p:sp>
        <p:nvSpPr>
          <p:cNvPr id="4" name="Rectangle 3"/>
          <p:cNvSpPr>
            <a:spLocks noGrp="1"/>
          </p:cNvSpPr>
          <p:nvPr/>
        </p:nvSpPr>
        <p:spPr>
          <a:xfrm>
            <a:off x="796290" y="2407920"/>
            <a:ext cx="10490200" cy="3743325"/>
          </a:xfrm>
          <a:prstGeom prst="rect">
            <a:avLst/>
          </a:prstGeom>
          <a:noFill/>
        </p:spPr>
        <p:txBody>
          <a:bodyPr wrap="square" rtlCol="0">
            <a:spAutoFit/>
          </a:bodyPr>
          <a:lstStyle/>
          <a:p>
            <a:pPr algn="just" eaLnBrk="1">
              <a:lnSpc>
                <a:spcPct val="150000"/>
              </a:lnSpc>
              <a:spcBef>
                <a:spcPct val="0"/>
              </a:spcBef>
              <a:spcAft>
                <a:spcPts val="1000"/>
              </a:spcAft>
            </a:pPr>
            <a:r>
              <a:rPr sz="2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自力更生、艰苦奋斗的创业精神--中国共产党人成就伟业的不竭动力</a:t>
            </a:r>
          </a:p>
          <a:p>
            <a:pPr algn="just" eaLnBrk="1">
              <a:lnSpc>
                <a:spcPct val="200000"/>
              </a:lnSpc>
            </a:pPr>
            <a:r>
              <a:rPr sz="1400" b="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自力更生、艰苦奋斗是延安精神的显著特征。</a:t>
            </a: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自力更生、艰苦奋斗的精神是自信、自强、自立的主体精神，是一种不畏艰险、顽强拼搏、奋发有为、昂扬向上的创造精神，是克勤克俭的高尚品德。</a:t>
            </a:r>
          </a:p>
          <a:p>
            <a:pPr algn="just" eaLnBrk="1">
              <a:lnSpc>
                <a:spcPct val="200000"/>
              </a:lnSpc>
            </a:pP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第一，延安时期自力更生、艰苦奋斗精神是坚持坚定正确的政治方向的革命情操。第二，延安时期自力更生、艰苦奋斗精神是奋发图强、锐意进取的创造精神。第三，延安时期自力更生、艰苦奋斗精神是崇尚艰苦朴素、勤俭节俭的高尚品德和保持生机勃勃、乐观向上的工作作风。</a:t>
            </a:r>
          </a:p>
          <a:p>
            <a:pPr algn="just" eaLnBrk="1">
              <a:lnSpc>
                <a:spcPct val="200000"/>
              </a:lnSpc>
            </a:pP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可以说，正是我们党所具有的自力更生、艰苦奋斗的政治本色，凝聚了党心和民心，冲破前进道路上的各种险阻，写就辉煌灿烂的壮丽篇章。</a:t>
            </a:r>
          </a:p>
        </p:txBody>
      </p:sp>
      <p:cxnSp>
        <p:nvCxnSpPr>
          <p:cNvPr id="3" name="直接连接符 2"/>
          <p:cNvCxnSpPr/>
          <p:nvPr/>
        </p:nvCxnSpPr>
        <p:spPr>
          <a:xfrm>
            <a:off x="911225" y="3007995"/>
            <a:ext cx="831600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5" name="矩形 4"/>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延安精神的现实启示</a:t>
            </a:r>
          </a:p>
        </p:txBody>
      </p:sp>
      <p:sp>
        <p:nvSpPr>
          <p:cNvPr id="7" name="矩形 6"/>
          <p:cNvSpPr/>
          <p:nvPr/>
        </p:nvSpPr>
        <p:spPr>
          <a:xfrm>
            <a:off x="450215" y="1329055"/>
            <a:ext cx="11291570" cy="4893310"/>
          </a:xfrm>
          <a:prstGeom prst="rect">
            <a:avLst/>
          </a:prstGeom>
          <a:noFill/>
          <a:ln>
            <a:solidFill>
              <a:srgbClr val="C00000">
                <a:alpha val="4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54530" y="1592580"/>
            <a:ext cx="8282305" cy="1798320"/>
            <a:chOff x="3551" y="2527"/>
            <a:chExt cx="13043" cy="2832"/>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2"/>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03</a:t>
                  </a:r>
                </a:p>
              </p:txBody>
            </p:sp>
          </p:grpSp>
          <p:sp>
            <p:nvSpPr>
              <p:cNvPr id="31" name="PA-文本框 21"/>
              <p:cNvSpPr txBox="1">
                <a:spLocks noChangeArrowheads="1"/>
              </p:cNvSpPr>
              <p:nvPr>
                <p:custDataLst>
                  <p:tags r:id="rId3"/>
                </p:custDataLst>
              </p:nvPr>
            </p:nvSpPr>
            <p:spPr bwMode="auto">
              <a:xfrm>
                <a:off x="5721502" y="1757138"/>
                <a:ext cx="3466611" cy="287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4500" b="1">
                    <a:solidFill>
                      <a:srgbClr val="C00000"/>
                    </a:solidFill>
                    <a:latin typeface="微软雅黑" panose="020B0503020204020204" pitchFamily="34" charset="-122"/>
                    <a:ea typeface="微软雅黑" panose="020B0503020204020204" pitchFamily="34" charset="-122"/>
                  </a:rPr>
                  <a:t>中央领导论延安精神</a:t>
                </a:r>
              </a:p>
            </p:txBody>
          </p:sp>
        </p:grpSp>
      </p:gr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918325"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017270" y="2391410"/>
            <a:ext cx="6386195" cy="3171825"/>
          </a:xfrm>
          <a:prstGeom prst="rect">
            <a:avLst/>
          </a:prstGeom>
          <a:noFill/>
        </p:spPr>
        <p:txBody>
          <a:bodyPr wrap="square" rtlCol="0" anchor="t">
            <a:spAutoFit/>
          </a:bodyPr>
          <a:lstStyle/>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延安和陕甘宁边区，从一九三六年到一九四八年，曾经是中共中央的所在地，曾经是中国人民解放斗争的总后方，延安和陕甘宁边区的人民对于全国人民是有伟大贡献的。我庆祝延安和陕甘宁边区的人民继续团结一致，迅速恢复战争的创伤，发展经济建设和文化建设。我并且希望，全国一切革命工作人员永远保持过去十余年间在延安和陕甘宁边区的工作人员中所具有的艰苦奋斗的作风。</a:t>
            </a:r>
            <a:endParaRPr lang="zh-CN" altLang="en-US" sz="1500">
              <a:solidFill>
                <a:schemeClr val="tx1">
                  <a:lumMod val="65000"/>
                  <a:lumOff val="35000"/>
                </a:schemeClr>
              </a:solidFill>
              <a:latin typeface="微软雅黑" panose="020B0503020204020204" pitchFamily="34" charset="-122"/>
              <a:ea typeface="微软雅黑" panose="020B0503020204020204" pitchFamily="34" charset="-122"/>
            </a:endParaRPr>
          </a:p>
          <a:p>
            <a:pPr algn="r">
              <a:lnSpc>
                <a:spcPct val="170000"/>
              </a:lnSpc>
              <a:spcBef>
                <a:spcPts val="120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rPr>
              <a:t>——毛泽东1949年10月26日给陕甘宁边区人民的复电</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中央领导论延安精神</a:t>
              </a:r>
            </a:p>
          </p:txBody>
        </p:sp>
      </p:grpSp>
      <p:grpSp>
        <p:nvGrpSpPr>
          <p:cNvPr id="7" name="组合 6"/>
          <p:cNvGrpSpPr/>
          <p:nvPr/>
        </p:nvGrpSpPr>
        <p:grpSpPr>
          <a:xfrm>
            <a:off x="751205" y="830580"/>
            <a:ext cx="10565765" cy="1111885"/>
            <a:chOff x="1183" y="1308"/>
            <a:chExt cx="16639" cy="1751"/>
          </a:xfrm>
        </p:grpSpPr>
        <p:sp>
          <p:nvSpPr>
            <p:cNvPr id="5" name="文本框 4"/>
            <p:cNvSpPr txBox="1"/>
            <p:nvPr/>
          </p:nvSpPr>
          <p:spPr>
            <a:xfrm>
              <a:off x="1183" y="2067"/>
              <a:ext cx="16639" cy="992"/>
            </a:xfrm>
            <a:prstGeom prst="rect">
              <a:avLst/>
            </a:prstGeom>
            <a:solidFill>
              <a:srgbClr val="C00000"/>
            </a:solidFill>
          </p:spPr>
          <p:txBody>
            <a:bodyPr wrap="square" rtlCol="0" anchor="t">
              <a:spAutoFit/>
            </a:bodyPr>
            <a:lstStyle/>
            <a:p>
              <a:pPr algn="ctr"/>
              <a:r>
                <a:rPr lang="zh-CN" altLang="en-US" sz="3500" b="1">
                  <a:solidFill>
                    <a:srgbClr val="FFF2CD"/>
                  </a:solidFill>
                </a:rPr>
                <a:t>毛泽东1949年10月26日给陕甘宁边区人民的复电</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3" name="图片 2"/>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765415" y="2242820"/>
            <a:ext cx="3551555" cy="378587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918325"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40435" y="2429510"/>
            <a:ext cx="6386195" cy="3017520"/>
          </a:xfrm>
          <a:prstGeom prst="rect">
            <a:avLst/>
          </a:prstGeom>
          <a:noFill/>
        </p:spPr>
        <p:txBody>
          <a:bodyPr wrap="square" rtlCol="0" anchor="t">
            <a:spAutoFit/>
          </a:bodyPr>
          <a:lstStyle/>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在长期革命战争中，我们在正确的政治方向指导下，从分析实际情况出发，发扬革命和拚命精神，严守纪律和自我牺牲精神，大公无私和先人后己精神，压倒一切敌人、压倒一切困难的精神，坚持革命乐观主义、排除万难去争取胜利的精神，取得了伟大胜利。我们一定要宣传、恢复和发扬延安精神……</a:t>
            </a:r>
          </a:p>
          <a:p>
            <a:pPr>
              <a:lnSpc>
                <a:spcPct val="170000"/>
              </a:lnSpc>
              <a:spcBef>
                <a:spcPct val="0"/>
              </a:spcBef>
              <a:spcAft>
                <a:spcPct val="0"/>
              </a:spcAft>
            </a:pPr>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a:p>
            <a:pPr algn="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rPr>
              <a:t>　——邓小平：《贯彻调整方针，保证安定团结》(1980.12.25)</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中央领导论延安精神</a:t>
              </a:r>
            </a:p>
          </p:txBody>
        </p:sp>
      </p:grpSp>
      <p:grpSp>
        <p:nvGrpSpPr>
          <p:cNvPr id="7" name="组合 6"/>
          <p:cNvGrpSpPr/>
          <p:nvPr/>
        </p:nvGrpSpPr>
        <p:grpSpPr>
          <a:xfrm>
            <a:off x="751205" y="830580"/>
            <a:ext cx="10565765" cy="1188720"/>
            <a:chOff x="1183" y="1308"/>
            <a:chExt cx="16639" cy="1872"/>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a:solidFill>
                    <a:srgbClr val="FFF2CD"/>
                  </a:solidFill>
                </a:rPr>
                <a:t>邓小平《贯彻调整方针，保证安定团结》</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14" name="图片 13"/>
          <p:cNvPicPr>
            <a:picLocks noChangeAspect="1"/>
          </p:cNvPicPr>
          <p:nvPr/>
        </p:nvPicPr>
        <p:blipFill>
          <a:blip r:embed="rId10" cstate="email">
            <a:extLst>
              <a:ext uri="{28A0092B-C50C-407E-A947-70E740481C1C}">
                <a14:useLocalDpi xmlns:a14="http://schemas.microsoft.com/office/drawing/2010/main"/>
              </a:ext>
            </a:extLst>
          </a:blip>
          <a:srcRect l="8234" r="12776"/>
          <a:stretch>
            <a:fillRect/>
          </a:stretch>
        </p:blipFill>
        <p:spPr>
          <a:xfrm>
            <a:off x="7765415" y="2242820"/>
            <a:ext cx="3551555" cy="378587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918325"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40435" y="2305685"/>
            <a:ext cx="6386195" cy="3435985"/>
          </a:xfrm>
          <a:prstGeom prst="rect">
            <a:avLst/>
          </a:prstGeom>
          <a:noFill/>
        </p:spPr>
        <p:txBody>
          <a:bodyPr wrap="square" rtlCol="0" anchor="t">
            <a:spAutoFit/>
          </a:bodyPr>
          <a:lstStyle/>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延安精神体现了我们党的马克思主义政党的性质，体现了我们党与时俱进的思想风范，体现了我们党与人民同呼吸、共命运的优良作风，体现了中国共产党人一往无前的奋斗精神。无论过去、现在和将来，延安精神都不能丢。全党同志，一定要结合新的实际，大力弘扬延安精神，使延安精神成为我们党在新世纪团结和带领人民不断开创有中国特色社会主义事业新局面的强大精神动力，使延安精神永放光芒……</a:t>
            </a:r>
          </a:p>
          <a:p>
            <a:pPr algn="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rPr>
              <a:t>——江泽民2002年3月在陕西考察工作时的讲话</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中央领导论延安精神</a:t>
              </a:r>
            </a:p>
          </p:txBody>
        </p:sp>
      </p:grpSp>
      <p:grpSp>
        <p:nvGrpSpPr>
          <p:cNvPr id="7" name="组合 6"/>
          <p:cNvGrpSpPr/>
          <p:nvPr/>
        </p:nvGrpSpPr>
        <p:grpSpPr>
          <a:xfrm>
            <a:off x="751205" y="830580"/>
            <a:ext cx="10565765" cy="1111885"/>
            <a:chOff x="1183" y="1308"/>
            <a:chExt cx="16639" cy="1751"/>
          </a:xfrm>
        </p:grpSpPr>
        <p:sp>
          <p:nvSpPr>
            <p:cNvPr id="5" name="文本框 4"/>
            <p:cNvSpPr txBox="1"/>
            <p:nvPr/>
          </p:nvSpPr>
          <p:spPr>
            <a:xfrm>
              <a:off x="1183" y="2067"/>
              <a:ext cx="16639" cy="992"/>
            </a:xfrm>
            <a:prstGeom prst="rect">
              <a:avLst/>
            </a:prstGeom>
            <a:solidFill>
              <a:srgbClr val="C00000"/>
            </a:solidFill>
          </p:spPr>
          <p:txBody>
            <a:bodyPr wrap="square" rtlCol="0" anchor="t">
              <a:spAutoFit/>
            </a:bodyPr>
            <a:lstStyle/>
            <a:p>
              <a:pPr algn="ctr"/>
              <a:r>
                <a:rPr lang="zh-CN" altLang="en-US" sz="3500" b="1">
                  <a:solidFill>
                    <a:srgbClr val="FFF2CD"/>
                  </a:solidFill>
                </a:rPr>
                <a:t>江泽民2002年3月在陕西考察工作时的讲话</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3" name="图片 2"/>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765415" y="2242820"/>
            <a:ext cx="3551555" cy="378587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918325"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40435" y="2705735"/>
            <a:ext cx="6386195" cy="2181225"/>
          </a:xfrm>
          <a:prstGeom prst="rect">
            <a:avLst/>
          </a:prstGeom>
          <a:noFill/>
        </p:spPr>
        <p:txBody>
          <a:bodyPr wrap="square" rtlCol="0" anchor="t">
            <a:spAutoFit/>
          </a:bodyPr>
          <a:lstStyle/>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延安精神是我们党的优良传统和宝贵财富，过去是、今天仍然是我们战胜困难、取得胜利的法宝。我们坚持和发扬延安精神，很重要的就是要大力弘扬求真务实精神、大兴求真务实之风。</a:t>
            </a:r>
          </a:p>
          <a:p>
            <a:pPr>
              <a:lnSpc>
                <a:spcPct val="170000"/>
              </a:lnSpc>
              <a:spcBef>
                <a:spcPct val="0"/>
              </a:spcBef>
              <a:spcAft>
                <a:spcPct val="0"/>
              </a:spcAft>
            </a:pPr>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a:p>
            <a:pPr algn="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rPr>
              <a:t>——胡锦涛2004年4月在陕西考察工作时的讲话</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中央领导论延安精神</a:t>
              </a:r>
            </a:p>
          </p:txBody>
        </p:sp>
      </p:grpSp>
      <p:grpSp>
        <p:nvGrpSpPr>
          <p:cNvPr id="7" name="组合 6"/>
          <p:cNvGrpSpPr/>
          <p:nvPr/>
        </p:nvGrpSpPr>
        <p:grpSpPr>
          <a:xfrm>
            <a:off x="751205" y="830580"/>
            <a:ext cx="10565765" cy="1111885"/>
            <a:chOff x="1183" y="1308"/>
            <a:chExt cx="16639" cy="1751"/>
          </a:xfrm>
        </p:grpSpPr>
        <p:sp>
          <p:nvSpPr>
            <p:cNvPr id="5" name="文本框 4"/>
            <p:cNvSpPr txBox="1"/>
            <p:nvPr/>
          </p:nvSpPr>
          <p:spPr>
            <a:xfrm>
              <a:off x="1183" y="2067"/>
              <a:ext cx="16639" cy="992"/>
            </a:xfrm>
            <a:prstGeom prst="rect">
              <a:avLst/>
            </a:prstGeom>
            <a:solidFill>
              <a:srgbClr val="C00000"/>
            </a:solidFill>
          </p:spPr>
          <p:txBody>
            <a:bodyPr wrap="square" rtlCol="0" anchor="t">
              <a:spAutoFit/>
            </a:bodyPr>
            <a:lstStyle/>
            <a:p>
              <a:pPr algn="ctr"/>
              <a:r>
                <a:rPr lang="zh-CN" altLang="en-US" sz="3500" b="1">
                  <a:solidFill>
                    <a:srgbClr val="FFF2CD"/>
                  </a:solidFill>
                </a:rPr>
                <a:t>胡锦涛2004年4月在陕西考察工作时的讲话</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3" name="图片 2"/>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765415" y="2242820"/>
            <a:ext cx="3551555" cy="378587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918325"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40435" y="2629535"/>
            <a:ext cx="6386195" cy="2599690"/>
          </a:xfrm>
          <a:prstGeom prst="rect">
            <a:avLst/>
          </a:prstGeom>
          <a:noFill/>
        </p:spPr>
        <p:txBody>
          <a:bodyPr wrap="square" rtlCol="0" anchor="t">
            <a:spAutoFit/>
          </a:bodyPr>
          <a:lstStyle/>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伟大的延安精神是党的性质和宗旨的集中体现，是党的优良传统和作风的集中体现。要结合新的实际大力弘扬延安精神，以求真务实作风切实加强和改进新形势下党的建设，为推动科学发展、促进社会和谐提供强大精神动力和坚强组织保证。</a:t>
            </a:r>
          </a:p>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　　</a:t>
            </a:r>
          </a:p>
          <a:p>
            <a:pPr algn="r">
              <a:lnSpc>
                <a:spcPct val="170000"/>
              </a:lnSpc>
              <a:spcBef>
                <a:spcPct val="0"/>
              </a:spcBef>
              <a:spcAft>
                <a:spcPct val="0"/>
              </a:spcAft>
            </a:pPr>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rPr>
              <a:t>——习近平2009年11月在陕西调研时的讲话</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中央领导论延安精神</a:t>
              </a:r>
            </a:p>
          </p:txBody>
        </p:sp>
      </p:grpSp>
      <p:grpSp>
        <p:nvGrpSpPr>
          <p:cNvPr id="7" name="组合 6"/>
          <p:cNvGrpSpPr/>
          <p:nvPr/>
        </p:nvGrpSpPr>
        <p:grpSpPr>
          <a:xfrm>
            <a:off x="751205" y="830580"/>
            <a:ext cx="10565765" cy="1188720"/>
            <a:chOff x="1183" y="1308"/>
            <a:chExt cx="16639" cy="1872"/>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a:solidFill>
                    <a:srgbClr val="FFF2CD"/>
                  </a:solidFill>
                </a:rPr>
                <a:t>习近平2009年11月在陕西调研时的讲话</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3" name="图片 2"/>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765415" y="2242820"/>
            <a:ext cx="3551555" cy="378587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grpSp>
        <p:nvGrpSpPr>
          <p:cNvPr id="149" name="组合 148"/>
          <p:cNvGrpSpPr/>
          <p:nvPr/>
        </p:nvGrpSpPr>
        <p:grpSpPr>
          <a:xfrm>
            <a:off x="10657840" y="344170"/>
            <a:ext cx="1083945" cy="723900"/>
            <a:chOff x="6935916" y="343637"/>
            <a:chExt cx="1713877" cy="1135367"/>
          </a:xfrm>
        </p:grpSpPr>
        <p:pic>
          <p:nvPicPr>
            <p:cNvPr id="150" name="Picture 4" descr="C:\Users\Administrator\Desktop\线稿长城11.png"/>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6935916" y="343637"/>
              <a:ext cx="1300628" cy="1135367"/>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C:\Users\Administrator\Desktop\线稿长城11.png"/>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rot="900000">
              <a:off x="7896192" y="541316"/>
              <a:ext cx="753601" cy="65784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4" name="直接连接符 3"/>
          <p:cNvCxnSpPr/>
          <p:nvPr/>
        </p:nvCxnSpPr>
        <p:spPr>
          <a:xfrm>
            <a:off x="3839210" y="1974850"/>
            <a:ext cx="752729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773170" y="1144905"/>
            <a:ext cx="1605915" cy="829945"/>
          </a:xfrm>
          <a:prstGeom prst="rect">
            <a:avLst/>
          </a:prstGeom>
        </p:spPr>
        <p:txBody>
          <a:bodyPr wrap="square">
            <a:spAutoFit/>
          </a:bodyPr>
          <a:lstStyle/>
          <a:p>
            <a:pPr algn="dist"/>
            <a:r>
              <a:rPr lang="zh-CN" altLang="en-US" sz="4800" b="1"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前言</a:t>
            </a:r>
            <a:endParaRPr lang="zh-CN" altLang="en-US" sz="4800" b="1" i="0"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3839210" y="2209800"/>
            <a:ext cx="7717790" cy="2306955"/>
          </a:xfrm>
          <a:prstGeom prst="rect">
            <a:avLst/>
          </a:prstGeom>
        </p:spPr>
        <p:txBody>
          <a:bodyPr wrap="square">
            <a:spAutoFit/>
          </a:bodyPr>
          <a:lstStyle/>
          <a:p>
            <a:pPr>
              <a:lnSpc>
                <a:spcPct val="150000"/>
              </a:lnSpc>
            </a:pP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延安</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中国革命的圣地。在这片古老的黄土地上，以毛泽东为代表的老一辈无产阶级革命家在这里艰苦奋斗了13个春秋，他们以坚定不移的崇高信念和勇于开拓的创业实践，使延安成为中国革命的大本营和武装斗争的统帅部，并在拯救民族危亡和争取人民解放的血与火的斗争中创造了辉煌业绩，培育和铸造了中华民族的振兴奋进之魂——</a:t>
            </a: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延安精神。延安精神是中国革命精神的结晶，是我们克敌制胜的坚强精神支柱，是中国特色社会主义现代化建设的强大精神动力</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a:t>
            </a:r>
          </a:p>
        </p:txBody>
      </p:sp>
      <p:pic>
        <p:nvPicPr>
          <p:cNvPr id="17" name="图片 16"/>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a:xfrm>
            <a:off x="8002905" y="1490980"/>
            <a:ext cx="3363595" cy="481965"/>
          </a:xfrm>
          <a:prstGeom prst="rect">
            <a:avLst/>
          </a:prstGeom>
        </p:spPr>
      </p:pic>
      <p:cxnSp>
        <p:nvCxnSpPr>
          <p:cNvPr id="5" name="直接连接符 4"/>
          <p:cNvCxnSpPr/>
          <p:nvPr/>
        </p:nvCxnSpPr>
        <p:spPr>
          <a:xfrm>
            <a:off x="3839210" y="4829810"/>
            <a:ext cx="752729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3" name="PA-102211"/>
          <p:cNvPicPr>
            <a:picLocks noChangeAspect="1"/>
          </p:cNvPicPr>
          <p:nvPr>
            <p:custDataLst>
              <p:tags r:id="rId2"/>
            </p:custDataLst>
          </p:nvPr>
        </p:nvPicPr>
        <p:blipFill>
          <a:blip r:embed="rId8" cstate="email">
            <a:lum bright="-6000"/>
            <a:extLst>
              <a:ext uri="{28A0092B-C50C-407E-A947-70E740481C1C}">
                <a14:useLocalDpi xmlns:a14="http://schemas.microsoft.com/office/drawing/2010/main"/>
              </a:ext>
            </a:extLst>
          </a:blip>
          <a:stretch>
            <a:fillRect/>
          </a:stretch>
        </p:blipFill>
        <p:spPr>
          <a:xfrm flipH="1">
            <a:off x="7067550" y="945515"/>
            <a:ext cx="1623060" cy="541020"/>
          </a:xfrm>
          <a:prstGeom prst="rect">
            <a:avLst/>
          </a:prstGeom>
        </p:spPr>
      </p:pic>
      <p:pic>
        <p:nvPicPr>
          <p:cNvPr id="6" name="图片 5"/>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785495" y="1348105"/>
            <a:ext cx="2843530" cy="3489325"/>
          </a:xfrm>
          <a:prstGeom prst="rect">
            <a:avLst/>
          </a:prstGeom>
        </p:spPr>
      </p:pic>
      <p:sp>
        <p:nvSpPr>
          <p:cNvPr id="2" name="文本框 1"/>
          <p:cNvSpPr txBox="1"/>
          <p:nvPr/>
        </p:nvSpPr>
        <p:spPr>
          <a:xfrm>
            <a:off x="2157274" y="5157926"/>
            <a:ext cx="1471751"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6" fill="hold" nodeType="withEffect">
                                  <p:stCondLst>
                                    <p:cond delay="0"/>
                                  </p:stCondLst>
                                  <p:childTnLst>
                                    <p:set>
                                      <p:cBhvr>
                                        <p:cTn id="6" dur="1" fill="hold">
                                          <p:stCondLst>
                                            <p:cond delay="0"/>
                                          </p:stCondLst>
                                        </p:cTn>
                                        <p:tgtEl>
                                          <p:spTgt spid="149"/>
                                        </p:tgtEl>
                                        <p:attrNameLst>
                                          <p:attrName>style.visibility</p:attrName>
                                        </p:attrNameLst>
                                      </p:cBhvr>
                                      <p:to>
                                        <p:strVal val="visible"/>
                                      </p:to>
                                    </p:set>
                                    <p:anim calcmode="lin" valueType="num">
                                      <p:cBhvr additive="base">
                                        <p:cTn id="7" dur="1100" fill="hold"/>
                                        <p:tgtEl>
                                          <p:spTgt spid="149"/>
                                        </p:tgtEl>
                                        <p:attrNameLst>
                                          <p:attrName>ppt_x</p:attrName>
                                        </p:attrNameLst>
                                      </p:cBhvr>
                                      <p:tavLst>
                                        <p:tav tm="0">
                                          <p:val>
                                            <p:strVal val="1+#ppt_w/2"/>
                                          </p:val>
                                        </p:tav>
                                        <p:tav tm="100000">
                                          <p:val>
                                            <p:strVal val="#ppt_x"/>
                                          </p:val>
                                        </p:tav>
                                      </p:tavLst>
                                    </p:anim>
                                    <p:anim calcmode="lin" valueType="num">
                                      <p:cBhvr additive="base">
                                        <p:cTn id="8" dur="1100" fill="hold"/>
                                        <p:tgtEl>
                                          <p:spTgt spid="149"/>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100"/>
                            </p:stCondLst>
                            <p:childTnLst>
                              <p:par>
                                <p:cTn id="10" presetID="47" presetClass="entr" presetSubtype="0"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500"/>
                                        <p:tgtEl>
                                          <p:spTgt spid="3"/>
                                        </p:tgtEl>
                                      </p:cBhvr>
                                    </p:animEffect>
                                    <p:anim calcmode="lin" valueType="num">
                                      <p:cBhvr>
                                        <p:cTn id="13" dur="1500" fill="hold"/>
                                        <p:tgtEl>
                                          <p:spTgt spid="3"/>
                                        </p:tgtEl>
                                        <p:attrNameLst>
                                          <p:attrName>ppt_x</p:attrName>
                                        </p:attrNameLst>
                                      </p:cBhvr>
                                      <p:tavLst>
                                        <p:tav tm="0">
                                          <p:val>
                                            <p:strVal val="#ppt_x"/>
                                          </p:val>
                                        </p:tav>
                                        <p:tav tm="100000">
                                          <p:val>
                                            <p:strVal val="#ppt_x"/>
                                          </p:val>
                                        </p:tav>
                                      </p:tavLst>
                                    </p:anim>
                                    <p:anim calcmode="lin" valueType="num">
                                      <p:cBhvr>
                                        <p:cTn id="14" dur="1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918325"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30275" y="2426335"/>
            <a:ext cx="6386195" cy="3171825"/>
          </a:xfrm>
          <a:prstGeom prst="rect">
            <a:avLst/>
          </a:prstGeom>
          <a:noFill/>
        </p:spPr>
        <p:txBody>
          <a:bodyPr wrap="square" rtlCol="0" anchor="t">
            <a:spAutoFit/>
          </a:bodyPr>
          <a:lstStyle/>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延安精神培育了一代代中国共产党人，是我们党的宝贵精神财富。要坚持不懈用延安精神教育广大党员、干部，用以滋养初心、淬炼灵魂，从中汲取信仰的力量、查找党性的差距、校准前进的方向。要把政治建设摆在首位，严肃党内政治生活，严格落实中央八项规定及其实施细则精神，坚决破除形式主义、官僚主义，构建一体推进不敢腐、不能腐、不想腐体制机制，为各项事业发展提供坚强保障。</a:t>
            </a:r>
          </a:p>
          <a:p>
            <a:pPr algn="r">
              <a:lnSpc>
                <a:spcPct val="170000"/>
              </a:lnSpc>
              <a:spcBef>
                <a:spcPts val="120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rPr>
              <a:t>——习近平2020年4月在陕西考察时的讲话</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中央领导论延安精神</a:t>
              </a:r>
            </a:p>
          </p:txBody>
        </p:sp>
      </p:grpSp>
      <p:grpSp>
        <p:nvGrpSpPr>
          <p:cNvPr id="7" name="组合 6"/>
          <p:cNvGrpSpPr/>
          <p:nvPr/>
        </p:nvGrpSpPr>
        <p:grpSpPr>
          <a:xfrm>
            <a:off x="751205" y="830580"/>
            <a:ext cx="10565765" cy="1188720"/>
            <a:chOff x="1183" y="1308"/>
            <a:chExt cx="16639" cy="1872"/>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a:solidFill>
                    <a:srgbClr val="FFF2CD"/>
                  </a:solidFill>
                </a:rPr>
                <a:t>习近平2020年4月在陕西考察时的讲话</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3" name="图片 2"/>
          <p:cNvPicPr>
            <a:picLocks noChangeAspect="1"/>
          </p:cNvPicPr>
          <p:nvPr/>
        </p:nvPicPr>
        <p:blipFill>
          <a:blip r:embed="rId10" cstate="email">
            <a:extLst>
              <a:ext uri="{28A0092B-C50C-407E-A947-70E740481C1C}">
                <a14:useLocalDpi xmlns:a14="http://schemas.microsoft.com/office/drawing/2010/main"/>
              </a:ext>
            </a:extLst>
          </a:blip>
          <a:srcRect l="8234" r="12776"/>
          <a:stretch>
            <a:fillRect/>
          </a:stretch>
        </p:blipFill>
        <p:spPr>
          <a:xfrm>
            <a:off x="7765415" y="2242820"/>
            <a:ext cx="3551555" cy="378587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918325" cy="3785235"/>
          </a:xfrm>
          <a:prstGeom prst="rect">
            <a:avLst/>
          </a:prstGeom>
          <a:noFill/>
          <a:ln>
            <a:solidFill>
              <a:srgbClr val="C0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940435" y="2448560"/>
            <a:ext cx="6386195" cy="3017520"/>
          </a:xfrm>
          <a:prstGeom prst="rect">
            <a:avLst/>
          </a:prstGeom>
          <a:noFill/>
        </p:spPr>
        <p:txBody>
          <a:bodyPr wrap="square" rtlCol="0" anchor="t">
            <a:spAutoFit/>
          </a:bodyPr>
          <a:lstStyle/>
          <a:p>
            <a:pP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延安是中国革命的圣地，老一辈革命家和老一代共产党人在延安时期培育形成的延安精神是我们党的宝贵精神财富。希望同志们在新的历史条件下，坚持正确政治方向，服务党和国家工作大局，深入研究、大力宣传、认真践行延安精神，努力为全面建成小康社会、乘势而上开启全面建设社会主义现代化国家新征程提供强大精神动力。</a:t>
            </a:r>
          </a:p>
          <a:p>
            <a:pPr>
              <a:lnSpc>
                <a:spcPct val="170000"/>
              </a:lnSpc>
              <a:spcBef>
                <a:spcPct val="0"/>
              </a:spcBef>
              <a:spcAft>
                <a:spcPct val="0"/>
              </a:spcAft>
            </a:pPr>
            <a:endParaRPr lang="zh-CN" altLang="en-US" sz="1600">
              <a:solidFill>
                <a:schemeClr val="tx1">
                  <a:lumMod val="65000"/>
                  <a:lumOff val="35000"/>
                </a:schemeClr>
              </a:solidFill>
              <a:latin typeface="微软雅黑" panose="020B0503020204020204" pitchFamily="34" charset="-122"/>
              <a:ea typeface="微软雅黑" panose="020B0503020204020204" pitchFamily="34" charset="-122"/>
            </a:endParaRPr>
          </a:p>
          <a:p>
            <a:pPr algn="r">
              <a:lnSpc>
                <a:spcPct val="170000"/>
              </a:lnSpc>
              <a:spcBef>
                <a:spcPct val="0"/>
              </a:spcBef>
              <a:spcAft>
                <a:spcPct val="0"/>
              </a:spcAft>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rPr>
              <a:t>——习近平致中国延安精神研究会第六次会员大会的贺信</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中央领导论延安精神</a:t>
              </a:r>
            </a:p>
          </p:txBody>
        </p:sp>
      </p:grpSp>
      <p:grpSp>
        <p:nvGrpSpPr>
          <p:cNvPr id="7" name="组合 6"/>
          <p:cNvGrpSpPr/>
          <p:nvPr/>
        </p:nvGrpSpPr>
        <p:grpSpPr>
          <a:xfrm>
            <a:off x="751205" y="830580"/>
            <a:ext cx="10565765" cy="1111885"/>
            <a:chOff x="1183" y="1308"/>
            <a:chExt cx="16639" cy="1751"/>
          </a:xfrm>
        </p:grpSpPr>
        <p:sp>
          <p:nvSpPr>
            <p:cNvPr id="5" name="文本框 4"/>
            <p:cNvSpPr txBox="1"/>
            <p:nvPr/>
          </p:nvSpPr>
          <p:spPr>
            <a:xfrm>
              <a:off x="1183" y="2067"/>
              <a:ext cx="16639" cy="992"/>
            </a:xfrm>
            <a:prstGeom prst="rect">
              <a:avLst/>
            </a:prstGeom>
            <a:solidFill>
              <a:srgbClr val="C00000"/>
            </a:solidFill>
          </p:spPr>
          <p:txBody>
            <a:bodyPr wrap="square" rtlCol="0" anchor="t">
              <a:spAutoFit/>
            </a:bodyPr>
            <a:lstStyle/>
            <a:p>
              <a:pPr algn="ctr"/>
              <a:r>
                <a:rPr lang="zh-CN" altLang="en-US" sz="3500" b="1">
                  <a:solidFill>
                    <a:srgbClr val="FFF2CD"/>
                  </a:solidFill>
                </a:rPr>
                <a:t>习近平致中国延安精神研究会第六次会员大会的贺信</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5872480" y="5796280"/>
            <a:ext cx="1616710" cy="231775"/>
          </a:xfrm>
          <a:prstGeom prst="rect">
            <a:avLst/>
          </a:prstGeom>
        </p:spPr>
      </p:pic>
      <p:pic>
        <p:nvPicPr>
          <p:cNvPr id="3" name="图片 2"/>
          <p:cNvPicPr>
            <a:picLocks noChangeAspect="1"/>
          </p:cNvPicPr>
          <p:nvPr/>
        </p:nvPicPr>
        <p:blipFill>
          <a:blip r:embed="rId10" cstate="email">
            <a:extLst>
              <a:ext uri="{28A0092B-C50C-407E-A947-70E740481C1C}">
                <a14:useLocalDpi xmlns:a14="http://schemas.microsoft.com/office/drawing/2010/main"/>
              </a:ext>
            </a:extLst>
          </a:blip>
          <a:srcRect l="8234" r="12776"/>
          <a:stretch>
            <a:fillRect/>
          </a:stretch>
        </p:blipFill>
        <p:spPr>
          <a:xfrm>
            <a:off x="7765415" y="2242820"/>
            <a:ext cx="3551555" cy="378587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0" y="635"/>
            <a:ext cx="12191365" cy="6993255"/>
          </a:xfrm>
          <a:prstGeom prst="rect">
            <a:avLst/>
          </a:prstGeom>
          <a:solidFill>
            <a:srgbClr val="F6EDE1">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flipH="1">
            <a:off x="363220" y="363220"/>
            <a:ext cx="1915160" cy="638175"/>
          </a:xfrm>
          <a:prstGeom prst="rect">
            <a:avLst/>
          </a:prstGeom>
        </p:spPr>
      </p:pic>
      <p:grpSp>
        <p:nvGrpSpPr>
          <p:cNvPr id="149" name="组合 148"/>
          <p:cNvGrpSpPr/>
          <p:nvPr/>
        </p:nvGrpSpPr>
        <p:grpSpPr>
          <a:xfrm>
            <a:off x="10874375" y="177800"/>
            <a:ext cx="1083945" cy="723900"/>
            <a:chOff x="6935916" y="343637"/>
            <a:chExt cx="1713877" cy="1135367"/>
          </a:xfrm>
        </p:grpSpPr>
        <p:pic>
          <p:nvPicPr>
            <p:cNvPr id="150" name="Picture 4" descr="C:\Users\Administrator\Desktop\线稿长城11.png"/>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935916" y="343637"/>
              <a:ext cx="1300628" cy="1135367"/>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C:\Users\Administrator\Desktop\线稿长城11.png"/>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rot="900000">
              <a:off x="7896192" y="541316"/>
              <a:ext cx="753601" cy="65784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4" name="直接连接符 3"/>
          <p:cNvCxnSpPr/>
          <p:nvPr/>
        </p:nvCxnSpPr>
        <p:spPr>
          <a:xfrm>
            <a:off x="3587750" y="2064385"/>
            <a:ext cx="7859395" cy="6985"/>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546475" y="1226820"/>
            <a:ext cx="2112645" cy="829945"/>
          </a:xfrm>
          <a:prstGeom prst="rect">
            <a:avLst/>
          </a:prstGeom>
        </p:spPr>
        <p:txBody>
          <a:bodyPr wrap="square">
            <a:spAutoFit/>
          </a:bodyPr>
          <a:lstStyle/>
          <a:p>
            <a:r>
              <a:rPr lang="zh-CN" altLang="en-US" sz="4800" b="1">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结束语</a:t>
            </a:r>
            <a:endParaRPr lang="zh-CN" altLang="en-US" sz="4800" b="1" i="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3683000" y="2024380"/>
            <a:ext cx="7978775" cy="3784600"/>
          </a:xfrm>
          <a:prstGeom prst="rect">
            <a:avLst/>
          </a:prstGeom>
        </p:spPr>
        <p:txBody>
          <a:bodyPr wrap="square">
            <a:spAutoFit/>
          </a:bodyPr>
          <a:lstStyle/>
          <a:p>
            <a:pPr>
              <a:lnSpc>
                <a:spcPct val="200000"/>
              </a:lnSpc>
              <a:spcBef>
                <a:spcPct val="0"/>
              </a:spcBef>
              <a:spcAft>
                <a:spcPct val="0"/>
              </a:spcAft>
            </a:pPr>
            <a:r>
              <a:rPr lang="en-US" altLang="zh-CN" sz="15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延安精神是中国共产党人彻底的革命精神、是升华了的民族精神、是中国共产党人领导争取民族独立、人民解放的时代精神、是展示中国共产党人形象的群体精神。作为一种道德情操和精神风貌，是贯穿于党的理论与思想中的精神气质，是内化在党的优良传统和作风中的灵魂。</a:t>
            </a:r>
          </a:p>
          <a:p>
            <a:pPr>
              <a:lnSpc>
                <a:spcPct val="200000"/>
              </a:lnSpc>
              <a:spcBef>
                <a:spcPct val="0"/>
              </a:spcBef>
              <a:spcAft>
                <a:spcPct val="0"/>
              </a:spcAft>
            </a:pPr>
            <a:r>
              <a:rPr lang="en-US" altLang="zh-CN" sz="15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延安是一本厚重的历史教科书，延安是共产党人和党的干部升华思想、锤炼党性、增强素质、提升能力的精神家园，延安精神体现了中国共产党人的集体精神风貌。只要我们把延安精神存之于心、见之于行，并且同新的时代精神相结合，把个人价值的实现融入到报效祖国、服务人民的实践中，我们就一定能够做出无愧于时代、无愧于人民的工作业绩来。</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17" name="图片 16"/>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002905" y="1580515"/>
            <a:ext cx="3363595" cy="481965"/>
          </a:xfrm>
          <a:prstGeom prst="rect">
            <a:avLst/>
          </a:prstGeom>
        </p:spPr>
      </p:pic>
      <p:cxnSp>
        <p:nvCxnSpPr>
          <p:cNvPr id="5" name="直接连接符 4"/>
          <p:cNvCxnSpPr/>
          <p:nvPr/>
        </p:nvCxnSpPr>
        <p:spPr>
          <a:xfrm>
            <a:off x="3610610" y="5879465"/>
            <a:ext cx="792000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9"/>
          <a:stretch>
            <a:fillRect/>
          </a:stretch>
        </p:blipFill>
        <p:spPr>
          <a:xfrm>
            <a:off x="553720" y="2072005"/>
            <a:ext cx="2948940" cy="3816985"/>
          </a:xfrm>
          <a:prstGeom prst="rect">
            <a:avLst/>
          </a:prstGeom>
        </p:spPr>
      </p:pic>
      <p:pic>
        <p:nvPicPr>
          <p:cNvPr id="9" name="图片 8" descr="图片包含 游戏机&#10;&#10;描述已自动生成"/>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par>
                                <p:cTn id="10" presetID="2" presetClass="entr" presetSubtype="6" fill="hold" nodeType="with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additive="base">
                                        <p:cTn id="12" dur="1100" fill="hold"/>
                                        <p:tgtEl>
                                          <p:spTgt spid="149"/>
                                        </p:tgtEl>
                                        <p:attrNameLst>
                                          <p:attrName>ppt_x</p:attrName>
                                        </p:attrNameLst>
                                      </p:cBhvr>
                                      <p:tavLst>
                                        <p:tav tm="0">
                                          <p:val>
                                            <p:strVal val="1+#ppt_w/2"/>
                                          </p:val>
                                        </p:tav>
                                        <p:tav tm="100000">
                                          <p:val>
                                            <p:strVal val="#ppt_x"/>
                                          </p:val>
                                        </p:tav>
                                      </p:tavLst>
                                    </p:anim>
                                    <p:anim calcmode="lin" valueType="num">
                                      <p:cBhvr additive="base">
                                        <p:cTn id="13" dur="1100" fill="hold"/>
                                        <p:tgtEl>
                                          <p:spTgt spid="14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文本框 3"/>
          <p:cNvSpPr txBox="1"/>
          <p:nvPr/>
        </p:nvSpPr>
        <p:spPr>
          <a:xfrm>
            <a:off x="1692910" y="2054860"/>
            <a:ext cx="8804910" cy="1322070"/>
          </a:xfrm>
          <a:prstGeom prst="rect">
            <a:avLst/>
          </a:prstGeom>
          <a:noFill/>
        </p:spPr>
        <p:txBody>
          <a:bodyPr wrap="square" rtlCol="0" anchor="t">
            <a:spAutoFit/>
          </a:bodyPr>
          <a:lstStyle/>
          <a:p>
            <a:pPr algn="dist"/>
            <a:r>
              <a:rPr lang="zh-CN" altLang="en-US" sz="8000" b="1">
                <a:gradFill>
                  <a:gsLst>
                    <a:gs pos="0">
                      <a:srgbClr val="C00000"/>
                    </a:gs>
                    <a:gs pos="100000">
                      <a:srgbClr val="960000"/>
                    </a:gs>
                  </a:gsLst>
                  <a:lin ang="5400000" scaled="0"/>
                </a:gradFill>
                <a:effectLst>
                  <a:outerShdw blurRad="50800" dist="38100" dir="5400000" algn="t" rotWithShape="0">
                    <a:schemeClr val="bg1">
                      <a:alpha val="100000"/>
                    </a:schemeClr>
                  </a:outerShdw>
                </a:effectLst>
              </a:rPr>
              <a:t>学习延安精神</a:t>
            </a:r>
          </a:p>
        </p:txBody>
      </p:sp>
      <p:pic>
        <p:nvPicPr>
          <p:cNvPr id="7" name="PA-102211"/>
          <p:cNvPicPr>
            <a:picLocks noChangeAspect="1"/>
          </p:cNvPicPr>
          <p:nvPr>
            <p:custDataLst>
              <p:tags r:id="rId2"/>
            </p:custDataLst>
          </p:nvPr>
        </p:nvPicPr>
        <p:blipFill>
          <a:blip r:embed="rId14" cstate="email">
            <a:lum bright="-6000"/>
            <a:extLst>
              <a:ext uri="{28A0092B-C50C-407E-A947-70E740481C1C}">
                <a14:useLocalDpi xmlns:a14="http://schemas.microsoft.com/office/drawing/2010/main"/>
              </a:ext>
            </a:extLst>
          </a:blip>
          <a:stretch>
            <a:fillRect/>
          </a:stretch>
        </p:blipFill>
        <p:spPr>
          <a:xfrm>
            <a:off x="10066020" y="163195"/>
            <a:ext cx="1915160" cy="638175"/>
          </a:xfrm>
          <a:prstGeom prst="rect">
            <a:avLst/>
          </a:prstGeom>
        </p:spPr>
      </p:pic>
      <p:grpSp>
        <p:nvGrpSpPr>
          <p:cNvPr id="9" name="组合 8"/>
          <p:cNvGrpSpPr/>
          <p:nvPr/>
        </p:nvGrpSpPr>
        <p:grpSpPr>
          <a:xfrm>
            <a:off x="3790950" y="3612515"/>
            <a:ext cx="4610100" cy="693420"/>
            <a:chOff x="5298" y="5524"/>
            <a:chExt cx="8566" cy="1289"/>
          </a:xfrm>
        </p:grpSpPr>
        <p:grpSp>
          <p:nvGrpSpPr>
            <p:cNvPr id="27" name="PA-1022236"/>
            <p:cNvGrpSpPr/>
            <p:nvPr>
              <p:custDataLst>
                <p:tags r:id="rId3"/>
              </p:custDataLst>
            </p:nvPr>
          </p:nvGrpSpPr>
          <p:grpSpPr>
            <a:xfrm>
              <a:off x="5387" y="5524"/>
              <a:ext cx="8388" cy="624"/>
              <a:chOff x="2849843" y="1491630"/>
              <a:chExt cx="3432760" cy="255096"/>
            </a:xfrm>
          </p:grpSpPr>
          <p:grpSp>
            <p:nvGrpSpPr>
              <p:cNvPr id="28" name="组合 27"/>
              <p:cNvGrpSpPr/>
              <p:nvPr/>
            </p:nvGrpSpPr>
            <p:grpSpPr>
              <a:xfrm>
                <a:off x="4118171" y="1491630"/>
                <a:ext cx="887762" cy="255096"/>
                <a:chOff x="3965502" y="1879809"/>
                <a:chExt cx="1193100" cy="342834"/>
              </a:xfrm>
              <a:solidFill>
                <a:srgbClr val="E71E17"/>
              </a:solidFill>
            </p:grpSpPr>
            <p:sp>
              <p:nvSpPr>
                <p:cNvPr id="29" name="PA-dark-star-shape_15445"/>
                <p:cNvSpPr>
                  <a:spLocks noChangeAspect="1"/>
                </p:cNvSpPr>
                <p:nvPr>
                  <p:custDataLst>
                    <p:tags r:id="rId7"/>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0" name="PA-dark-star-shape_15445"/>
                <p:cNvSpPr>
                  <a:spLocks noChangeAspect="1"/>
                </p:cNvSpPr>
                <p:nvPr>
                  <p:custDataLst>
                    <p:tags r:id="rId8"/>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1" name="PA-dark-star-shape_15445"/>
                <p:cNvSpPr>
                  <a:spLocks noChangeAspect="1"/>
                </p:cNvSpPr>
                <p:nvPr>
                  <p:custDataLst>
                    <p:tags r:id="rId9"/>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5" name="PA-dark-star-shape_15445"/>
                <p:cNvSpPr>
                  <a:spLocks noChangeAspect="1"/>
                </p:cNvSpPr>
                <p:nvPr>
                  <p:custDataLst>
                    <p:tags r:id="rId10"/>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6" name="PA-dark-star-shape_15445"/>
                <p:cNvSpPr>
                  <a:spLocks noChangeAspect="1"/>
                </p:cNvSpPr>
                <p:nvPr>
                  <p:custDataLst>
                    <p:tags r:id="rId11"/>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grpSp>
            <p:nvGrpSpPr>
              <p:cNvPr id="38" name="组合 37"/>
              <p:cNvGrpSpPr/>
              <p:nvPr/>
            </p:nvGrpSpPr>
            <p:grpSpPr>
              <a:xfrm>
                <a:off x="2849843" y="1619178"/>
                <a:ext cx="3432760" cy="0"/>
                <a:chOff x="2849843" y="2082167"/>
                <a:chExt cx="3432760" cy="0"/>
              </a:xfrm>
            </p:grpSpPr>
            <p:cxnSp>
              <p:nvCxnSpPr>
                <p:cNvPr id="39" name="PA-直接连接符 21"/>
                <p:cNvCxnSpPr/>
                <p:nvPr>
                  <p:custDataLst>
                    <p:tags r:id="rId5"/>
                  </p:custDataLst>
                </p:nvPr>
              </p:nvCxnSpPr>
              <p:spPr>
                <a:xfrm>
                  <a:off x="5148064" y="2082167"/>
                  <a:ext cx="1134539" cy="0"/>
                </a:xfrm>
                <a:prstGeom prst="line">
                  <a:avLst/>
                </a:prstGeom>
                <a:noFill/>
                <a:ln w="12700" cap="flat" cmpd="sng" algn="ctr">
                  <a:solidFill>
                    <a:srgbClr val="D30013">
                      <a:alpha val="70000"/>
                    </a:srgbClr>
                  </a:solidFill>
                  <a:prstDash val="solid"/>
                </a:ln>
                <a:effectLst/>
              </p:spPr>
            </p:cxnSp>
            <p:cxnSp>
              <p:nvCxnSpPr>
                <p:cNvPr id="40" name="PA-直接连接符 22"/>
                <p:cNvCxnSpPr/>
                <p:nvPr>
                  <p:custDataLst>
                    <p:tags r:id="rId6"/>
                  </p:custDataLst>
                </p:nvPr>
              </p:nvCxnSpPr>
              <p:spPr>
                <a:xfrm>
                  <a:off x="2849843" y="2082167"/>
                  <a:ext cx="1134000" cy="0"/>
                </a:xfrm>
                <a:prstGeom prst="line">
                  <a:avLst/>
                </a:prstGeom>
                <a:noFill/>
                <a:ln w="12700" cap="flat" cmpd="sng" algn="ctr">
                  <a:solidFill>
                    <a:srgbClr val="D30013">
                      <a:alpha val="70000"/>
                    </a:srgbClr>
                  </a:solidFill>
                  <a:prstDash val="solid"/>
                </a:ln>
                <a:effectLst/>
              </p:spPr>
            </p:cxnSp>
          </p:grpSp>
        </p:grpSp>
        <p:sp>
          <p:nvSpPr>
            <p:cNvPr id="8" name="文本框 7"/>
            <p:cNvSpPr txBox="1"/>
            <p:nvPr/>
          </p:nvSpPr>
          <p:spPr>
            <a:xfrm>
              <a:off x="5298" y="6114"/>
              <a:ext cx="8566" cy="627"/>
            </a:xfrm>
            <a:prstGeom prst="rect">
              <a:avLst/>
            </a:prstGeom>
            <a:noFill/>
          </p:spPr>
          <p:txBody>
            <a:bodyPr wrap="square" rtlCol="0" anchor="t">
              <a:spAutoFit/>
            </a:bodyPr>
            <a:lstStyle/>
            <a:p>
              <a:pPr algn="dist"/>
              <a:r>
                <a:rPr lang="zh-CN"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谢谢大家观看</a:t>
              </a:r>
            </a:p>
          </p:txBody>
        </p:sp>
        <p:cxnSp>
          <p:nvCxnSpPr>
            <p:cNvPr id="10" name="PA-直接连接符 21"/>
            <p:cNvCxnSpPr/>
            <p:nvPr>
              <p:custDataLst>
                <p:tags r:id="rId4"/>
              </p:custDataLst>
            </p:nvPr>
          </p:nvCxnSpPr>
          <p:spPr>
            <a:xfrm>
              <a:off x="5371" y="6813"/>
              <a:ext cx="8419" cy="0"/>
            </a:xfrm>
            <a:prstGeom prst="line">
              <a:avLst/>
            </a:prstGeom>
            <a:noFill/>
            <a:ln w="12700" cap="flat" cmpd="sng" algn="ctr">
              <a:solidFill>
                <a:srgbClr val="D30013">
                  <a:alpha val="70000"/>
                </a:srgbClr>
              </a:solidFill>
              <a:prstDash val="solid"/>
            </a:ln>
            <a:effectLst/>
          </p:spPr>
        </p:cxnSp>
      </p:grpSp>
      <p:sp>
        <p:nvSpPr>
          <p:cNvPr id="11" name="文本框 10"/>
          <p:cNvSpPr txBox="1"/>
          <p:nvPr/>
        </p:nvSpPr>
        <p:spPr>
          <a:xfrm>
            <a:off x="1734185" y="1364615"/>
            <a:ext cx="8665210" cy="36830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紧紧依靠人民群众，同人民群众生死相依、患难与共、艰苦奋斗的精神</a:t>
            </a:r>
          </a:p>
        </p:txBody>
      </p:sp>
      <p:cxnSp>
        <p:nvCxnSpPr>
          <p:cNvPr id="13" name="直接连接符 12"/>
          <p:cNvCxnSpPr/>
          <p:nvPr/>
        </p:nvCxnSpPr>
        <p:spPr>
          <a:xfrm>
            <a:off x="1785620" y="1815465"/>
            <a:ext cx="8571230" cy="0"/>
          </a:xfrm>
          <a:prstGeom prst="line">
            <a:avLst/>
          </a:prstGeom>
          <a:ln>
            <a:solidFill>
              <a:srgbClr val="960000">
                <a:alpha val="23000"/>
              </a:srgbClr>
            </a:solidFill>
          </a:ln>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0" y="203200"/>
            <a:ext cx="4321810" cy="499110"/>
            <a:chOff x="0" y="320"/>
            <a:chExt cx="6806" cy="786"/>
          </a:xfrm>
        </p:grpSpPr>
        <p:sp>
          <p:nvSpPr>
            <p:cNvPr id="33" name="剪去单角的矩形 32"/>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图片1"/>
            <p:cNvPicPr>
              <a:picLocks noChangeAspect="1"/>
            </p:cNvPicPr>
            <p:nvPr/>
          </p:nvPicPr>
          <p:blipFill>
            <a:blip r:embed="rId15"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5" name="文本框 4"/>
            <p:cNvSpPr txBox="1"/>
            <p:nvPr/>
          </p:nvSpPr>
          <p:spPr>
            <a:xfrm>
              <a:off x="1947" y="424"/>
              <a:ext cx="4732" cy="58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grpSp>
      <p:pic>
        <p:nvPicPr>
          <p:cNvPr id="41" name="New picture"/>
          <p:cNvPicPr/>
          <p:nvPr/>
        </p:nvPicPr>
        <p:blipFill>
          <a:blip r:embed="rId16"/>
          <a:stretch>
            <a:fillRect/>
          </a:stretch>
        </p:blipFill>
        <p:spPr>
          <a:xfrm>
            <a:off x="11645900" y="12242800"/>
            <a:ext cx="342900" cy="254000"/>
          </a:xfrm>
          <a:prstGeom prst="cube">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87320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图片 2" descr="图片1"/>
          <p:cNvPicPr>
            <a:picLocks noChangeAspect="1"/>
          </p:cNvPicPr>
          <p:nvPr/>
        </p:nvPicPr>
        <p:blipFill>
          <a:blip r:embed="rId21" cstate="email">
            <a:lum bright="-12000"/>
            <a:extLst>
              <a:ext uri="{28A0092B-C50C-407E-A947-70E740481C1C}">
                <a14:useLocalDpi xmlns:a14="http://schemas.microsoft.com/office/drawing/2010/main"/>
              </a:ext>
            </a:extLst>
          </a:blip>
          <a:stretch>
            <a:fillRect/>
          </a:stretch>
        </p:blipFill>
        <p:spPr>
          <a:xfrm>
            <a:off x="2218690" y="2049145"/>
            <a:ext cx="1338580" cy="420370"/>
          </a:xfrm>
          <a:prstGeom prst="rect">
            <a:avLst/>
          </a:prstGeom>
        </p:spPr>
      </p:pic>
      <p:sp>
        <p:nvSpPr>
          <p:cNvPr id="11" name="标题 10"/>
          <p:cNvSpPr>
            <a:spLocks noGrp="1"/>
          </p:cNvSpPr>
          <p:nvPr>
            <p:ph type="ctrTitle"/>
          </p:nvPr>
        </p:nvSpPr>
        <p:spPr>
          <a:xfrm>
            <a:off x="1823085" y="2766695"/>
            <a:ext cx="1953260" cy="744220"/>
          </a:xfrm>
        </p:spPr>
        <p:txBody>
          <a:bodyPr>
            <a:noAutofit/>
          </a:bodyPr>
          <a:lstStyle/>
          <a:p>
            <a:pPr algn="dist"/>
            <a:r>
              <a:rPr lang="zh-CN" altLang="en-US" sz="6500" b="1" spc="0">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mn-lt"/>
                <a:ea typeface="+mn-ea"/>
                <a:cs typeface="+mn-cs"/>
              </a:rPr>
              <a:t>目录</a:t>
            </a:r>
          </a:p>
        </p:txBody>
      </p:sp>
      <p:sp>
        <p:nvSpPr>
          <p:cNvPr id="46" name="任意多边形 50"/>
          <p:cNvSpPr/>
          <p:nvPr/>
        </p:nvSpPr>
        <p:spPr>
          <a:xfrm>
            <a:off x="1320165" y="1374140"/>
            <a:ext cx="2959100" cy="2959100"/>
          </a:xfrm>
          <a:custGeom>
            <a:avLst/>
            <a:gdLst>
              <a:gd name="connsiteX0" fmla="*/ 1677670 w 2407137"/>
              <a:gd name="connsiteY0" fmla="*/ 1837666 h 2407138"/>
              <a:gd name="connsiteX1" fmla="*/ 1683974 w 2407137"/>
              <a:gd name="connsiteY1" fmla="*/ 1833341 h 2407138"/>
              <a:gd name="connsiteX2" fmla="*/ 1689813 w 2407137"/>
              <a:gd name="connsiteY2" fmla="*/ 1828403 h 2407138"/>
              <a:gd name="connsiteX3" fmla="*/ 1945042 w 2407137"/>
              <a:gd name="connsiteY3" fmla="*/ 2162988 h 2407138"/>
              <a:gd name="connsiteX4" fmla="*/ 1932899 w 2407137"/>
              <a:gd name="connsiteY4" fmla="*/ 2172251 h 2407138"/>
              <a:gd name="connsiteX5" fmla="*/ 1592663 w 2407137"/>
              <a:gd name="connsiteY5" fmla="*/ 1892774 h 2407138"/>
              <a:gd name="connsiteX6" fmla="*/ 1605769 w 2407137"/>
              <a:gd name="connsiteY6" fmla="*/ 1884929 h 2407138"/>
              <a:gd name="connsiteX7" fmla="*/ 1748914 w 2407137"/>
              <a:gd name="connsiteY7" fmla="*/ 2132863 h 2407138"/>
              <a:gd name="connsiteX8" fmla="*/ 1735858 w 2407137"/>
              <a:gd name="connsiteY8" fmla="*/ 2140795 h 2407138"/>
              <a:gd name="connsiteX9" fmla="*/ 1768789 w 2407137"/>
              <a:gd name="connsiteY9" fmla="*/ 1757990 h 2407138"/>
              <a:gd name="connsiteX10" fmla="*/ 1971301 w 2407137"/>
              <a:gd name="connsiteY10" fmla="*/ 1960502 h 2407138"/>
              <a:gd name="connsiteX11" fmla="*/ 1966159 w 2407137"/>
              <a:gd name="connsiteY11" fmla="*/ 1966159 h 2407138"/>
              <a:gd name="connsiteX12" fmla="*/ 1960501 w 2407137"/>
              <a:gd name="connsiteY12" fmla="*/ 1971301 h 2407138"/>
              <a:gd name="connsiteX13" fmla="*/ 1758092 w 2407137"/>
              <a:gd name="connsiteY13" fmla="*/ 1768892 h 2407138"/>
              <a:gd name="connsiteX14" fmla="*/ 1765079 w 2407137"/>
              <a:gd name="connsiteY14" fmla="*/ 1762526 h 2407138"/>
              <a:gd name="connsiteX15" fmla="*/ 1834740 w 2407137"/>
              <a:gd name="connsiteY15" fmla="*/ 1681091 h 2407138"/>
              <a:gd name="connsiteX16" fmla="*/ 2168093 w 2407137"/>
              <a:gd name="connsiteY16" fmla="*/ 1938389 h 2407138"/>
              <a:gd name="connsiteX17" fmla="*/ 2158761 w 2407137"/>
              <a:gd name="connsiteY17" fmla="*/ 1950479 h 2407138"/>
              <a:gd name="connsiteX18" fmla="*/ 1825285 w 2407137"/>
              <a:gd name="connsiteY18" fmla="*/ 1693086 h 2407138"/>
              <a:gd name="connsiteX19" fmla="*/ 1497292 w 2407137"/>
              <a:gd name="connsiteY19" fmla="*/ 1938505 h 2407138"/>
              <a:gd name="connsiteX20" fmla="*/ 1511359 w 2407137"/>
              <a:gd name="connsiteY20" fmla="*/ 1932557 h 2407138"/>
              <a:gd name="connsiteX21" fmla="*/ 1671461 w 2407137"/>
              <a:gd name="connsiteY21" fmla="*/ 2322204 h 2407138"/>
              <a:gd name="connsiteX22" fmla="*/ 1657335 w 2407137"/>
              <a:gd name="connsiteY22" fmla="*/ 2328008 h 2407138"/>
              <a:gd name="connsiteX23" fmla="*/ 1400984 w 2407137"/>
              <a:gd name="connsiteY23" fmla="*/ 1969841 h 2407138"/>
              <a:gd name="connsiteX24" fmla="*/ 1415837 w 2407137"/>
              <a:gd name="connsiteY24" fmla="*/ 1966261 h 2407138"/>
              <a:gd name="connsiteX25" fmla="*/ 1489829 w 2407137"/>
              <a:gd name="connsiteY25" fmla="*/ 2242404 h 2407138"/>
              <a:gd name="connsiteX26" fmla="*/ 1475037 w 2407137"/>
              <a:gd name="connsiteY26" fmla="*/ 2246208 h 2407138"/>
              <a:gd name="connsiteX27" fmla="*/ 1890343 w 2407137"/>
              <a:gd name="connsiteY27" fmla="*/ 1591261 h 2407138"/>
              <a:gd name="connsiteX28" fmla="*/ 2140794 w 2407137"/>
              <a:gd name="connsiteY28" fmla="*/ 1735859 h 2407138"/>
              <a:gd name="connsiteX29" fmla="*/ 2132863 w 2407137"/>
              <a:gd name="connsiteY29" fmla="*/ 1748915 h 2407138"/>
              <a:gd name="connsiteX30" fmla="*/ 1883112 w 2407137"/>
              <a:gd name="connsiteY30" fmla="*/ 1604721 h 2407138"/>
              <a:gd name="connsiteX31" fmla="*/ 1934589 w 2407137"/>
              <a:gd name="connsiteY31" fmla="*/ 1500527 h 2407138"/>
              <a:gd name="connsiteX32" fmla="*/ 2325413 w 2407137"/>
              <a:gd name="connsiteY32" fmla="*/ 1663714 h 2407138"/>
              <a:gd name="connsiteX33" fmla="*/ 2319529 w 2407137"/>
              <a:gd name="connsiteY33" fmla="*/ 1677807 h 2407138"/>
              <a:gd name="connsiteX34" fmla="*/ 1928334 w 2407137"/>
              <a:gd name="connsiteY34" fmla="*/ 1514465 h 2407138"/>
              <a:gd name="connsiteX35" fmla="*/ 1296758 w 2407137"/>
              <a:gd name="connsiteY35" fmla="*/ 1987081 h 2407138"/>
              <a:gd name="connsiteX36" fmla="*/ 1311855 w 2407137"/>
              <a:gd name="connsiteY36" fmla="*/ 1984732 h 2407138"/>
              <a:gd name="connsiteX37" fmla="*/ 1365995 w 2407137"/>
              <a:gd name="connsiteY37" fmla="*/ 2405187 h 2407138"/>
              <a:gd name="connsiteX38" fmla="*/ 1350847 w 2407137"/>
              <a:gd name="connsiteY38" fmla="*/ 2407138 h 2407138"/>
              <a:gd name="connsiteX39" fmla="*/ 1195932 w 2407137"/>
              <a:gd name="connsiteY39" fmla="*/ 1995746 h 2407138"/>
              <a:gd name="connsiteX40" fmla="*/ 1211204 w 2407137"/>
              <a:gd name="connsiteY40" fmla="*/ 1995179 h 2407138"/>
              <a:gd name="connsiteX41" fmla="*/ 1211204 w 2407137"/>
              <a:gd name="connsiteY41" fmla="*/ 2281649 h 2407138"/>
              <a:gd name="connsiteX42" fmla="*/ 1203568 w 2407137"/>
              <a:gd name="connsiteY42" fmla="*/ 2282034 h 2407138"/>
              <a:gd name="connsiteX43" fmla="*/ 1195932 w 2407137"/>
              <a:gd name="connsiteY43" fmla="*/ 2281649 h 2407138"/>
              <a:gd name="connsiteX44" fmla="*/ 1968060 w 2407137"/>
              <a:gd name="connsiteY44" fmla="*/ 1400508 h 2407138"/>
              <a:gd name="connsiteX45" fmla="*/ 2246208 w 2407137"/>
              <a:gd name="connsiteY45" fmla="*/ 1475038 h 2407138"/>
              <a:gd name="connsiteX46" fmla="*/ 2242404 w 2407137"/>
              <a:gd name="connsiteY46" fmla="*/ 1489831 h 2407138"/>
              <a:gd name="connsiteX47" fmla="*/ 1963516 w 2407137"/>
              <a:gd name="connsiteY47" fmla="*/ 1415103 h 2407138"/>
              <a:gd name="connsiteX48" fmla="*/ 1090481 w 2407137"/>
              <a:gd name="connsiteY48" fmla="*/ 1986840 h 2407138"/>
              <a:gd name="connsiteX49" fmla="*/ 1097951 w 2407137"/>
              <a:gd name="connsiteY49" fmla="*/ 1988584 h 2407138"/>
              <a:gd name="connsiteX50" fmla="*/ 1105617 w 2407137"/>
              <a:gd name="connsiteY50" fmla="*/ 1988876 h 2407138"/>
              <a:gd name="connsiteX51" fmla="*/ 1049458 w 2407137"/>
              <a:gd name="connsiteY51" fmla="*/ 2406281 h 2407138"/>
              <a:gd name="connsiteX52" fmla="*/ 1034322 w 2407137"/>
              <a:gd name="connsiteY52" fmla="*/ 2404245 h 2407138"/>
              <a:gd name="connsiteX53" fmla="*/ 1988876 w 2407137"/>
              <a:gd name="connsiteY53" fmla="*/ 1301520 h 2407138"/>
              <a:gd name="connsiteX54" fmla="*/ 2406281 w 2407137"/>
              <a:gd name="connsiteY54" fmla="*/ 1357679 h 2407138"/>
              <a:gd name="connsiteX55" fmla="*/ 2404244 w 2407137"/>
              <a:gd name="connsiteY55" fmla="*/ 1372815 h 2407138"/>
              <a:gd name="connsiteX56" fmla="*/ 1986840 w 2407137"/>
              <a:gd name="connsiteY56" fmla="*/ 1316657 h 2407138"/>
              <a:gd name="connsiteX57" fmla="*/ 1988583 w 2407137"/>
              <a:gd name="connsiteY57" fmla="*/ 1309187 h 2407138"/>
              <a:gd name="connsiteX58" fmla="*/ 992036 w 2407137"/>
              <a:gd name="connsiteY58" fmla="*/ 1963517 h 2407138"/>
              <a:gd name="connsiteX59" fmla="*/ 1006629 w 2407137"/>
              <a:gd name="connsiteY59" fmla="*/ 1968061 h 2407138"/>
              <a:gd name="connsiteX60" fmla="*/ 932100 w 2407137"/>
              <a:gd name="connsiteY60" fmla="*/ 2246208 h 2407138"/>
              <a:gd name="connsiteX61" fmla="*/ 917308 w 2407137"/>
              <a:gd name="connsiteY61" fmla="*/ 2242405 h 2407138"/>
              <a:gd name="connsiteX62" fmla="*/ 1995178 w 2407137"/>
              <a:gd name="connsiteY62" fmla="*/ 1195933 h 2407138"/>
              <a:gd name="connsiteX63" fmla="*/ 2281649 w 2407137"/>
              <a:gd name="connsiteY63" fmla="*/ 1195933 h 2407138"/>
              <a:gd name="connsiteX64" fmla="*/ 2282034 w 2407137"/>
              <a:gd name="connsiteY64" fmla="*/ 1203569 h 2407138"/>
              <a:gd name="connsiteX65" fmla="*/ 2281649 w 2407137"/>
              <a:gd name="connsiteY65" fmla="*/ 1211206 h 2407138"/>
              <a:gd name="connsiteX66" fmla="*/ 1995745 w 2407137"/>
              <a:gd name="connsiteY66" fmla="*/ 1211206 h 2407138"/>
              <a:gd name="connsiteX67" fmla="*/ 1984731 w 2407137"/>
              <a:gd name="connsiteY67" fmla="*/ 1095284 h 2407138"/>
              <a:gd name="connsiteX68" fmla="*/ 2405186 w 2407137"/>
              <a:gd name="connsiteY68" fmla="*/ 1041144 h 2407138"/>
              <a:gd name="connsiteX69" fmla="*/ 2407137 w 2407137"/>
              <a:gd name="connsiteY69" fmla="*/ 1056290 h 2407138"/>
              <a:gd name="connsiteX70" fmla="*/ 1987080 w 2407137"/>
              <a:gd name="connsiteY70" fmla="*/ 1110379 h 2407138"/>
              <a:gd name="connsiteX71" fmla="*/ 892672 w 2407137"/>
              <a:gd name="connsiteY71" fmla="*/ 1928335 h 2407138"/>
              <a:gd name="connsiteX72" fmla="*/ 906611 w 2407137"/>
              <a:gd name="connsiteY72" fmla="*/ 1934590 h 2407138"/>
              <a:gd name="connsiteX73" fmla="*/ 743425 w 2407137"/>
              <a:gd name="connsiteY73" fmla="*/ 2325414 h 2407138"/>
              <a:gd name="connsiteX74" fmla="*/ 729331 w 2407137"/>
              <a:gd name="connsiteY74" fmla="*/ 2319529 h 2407138"/>
              <a:gd name="connsiteX75" fmla="*/ 802416 w 2407137"/>
              <a:gd name="connsiteY75" fmla="*/ 1883113 h 2407138"/>
              <a:gd name="connsiteX76" fmla="*/ 815877 w 2407137"/>
              <a:gd name="connsiteY76" fmla="*/ 1890344 h 2407138"/>
              <a:gd name="connsiteX77" fmla="*/ 671279 w 2407137"/>
              <a:gd name="connsiteY77" fmla="*/ 2140796 h 2407138"/>
              <a:gd name="connsiteX78" fmla="*/ 658223 w 2407137"/>
              <a:gd name="connsiteY78" fmla="*/ 2132863 h 2407138"/>
              <a:gd name="connsiteX79" fmla="*/ 1966260 w 2407137"/>
              <a:gd name="connsiteY79" fmla="*/ 991301 h 2407138"/>
              <a:gd name="connsiteX80" fmla="*/ 2242405 w 2407137"/>
              <a:gd name="connsiteY80" fmla="*/ 917309 h 2407138"/>
              <a:gd name="connsiteX81" fmla="*/ 2246208 w 2407137"/>
              <a:gd name="connsiteY81" fmla="*/ 932101 h 2407138"/>
              <a:gd name="connsiteX82" fmla="*/ 1969840 w 2407137"/>
              <a:gd name="connsiteY82" fmla="*/ 1006153 h 2407138"/>
              <a:gd name="connsiteX83" fmla="*/ 1932557 w 2407137"/>
              <a:gd name="connsiteY83" fmla="*/ 895779 h 2407138"/>
              <a:gd name="connsiteX84" fmla="*/ 2322203 w 2407137"/>
              <a:gd name="connsiteY84" fmla="*/ 735676 h 2407138"/>
              <a:gd name="connsiteX85" fmla="*/ 2328008 w 2407137"/>
              <a:gd name="connsiteY85" fmla="*/ 749803 h 2407138"/>
              <a:gd name="connsiteX86" fmla="*/ 1938504 w 2407137"/>
              <a:gd name="connsiteY86" fmla="*/ 909846 h 2407138"/>
              <a:gd name="connsiteX87" fmla="*/ 714051 w 2407137"/>
              <a:gd name="connsiteY87" fmla="*/ 1825286 h 2407138"/>
              <a:gd name="connsiteX88" fmla="*/ 726047 w 2407137"/>
              <a:gd name="connsiteY88" fmla="*/ 1834740 h 2407138"/>
              <a:gd name="connsiteX89" fmla="*/ 468748 w 2407137"/>
              <a:gd name="connsiteY89" fmla="*/ 2168094 h 2407138"/>
              <a:gd name="connsiteX90" fmla="*/ 456659 w 2407137"/>
              <a:gd name="connsiteY90" fmla="*/ 2158762 h 2407138"/>
              <a:gd name="connsiteX91" fmla="*/ 638245 w 2407137"/>
              <a:gd name="connsiteY91" fmla="*/ 1758093 h 2407138"/>
              <a:gd name="connsiteX92" fmla="*/ 644611 w 2407137"/>
              <a:gd name="connsiteY92" fmla="*/ 1765080 h 2407138"/>
              <a:gd name="connsiteX93" fmla="*/ 649147 w 2407137"/>
              <a:gd name="connsiteY93" fmla="*/ 1768790 h 2407138"/>
              <a:gd name="connsiteX94" fmla="*/ 446636 w 2407137"/>
              <a:gd name="connsiteY94" fmla="*/ 1971302 h 2407138"/>
              <a:gd name="connsiteX95" fmla="*/ 440978 w 2407137"/>
              <a:gd name="connsiteY95" fmla="*/ 1966159 h 2407138"/>
              <a:gd name="connsiteX96" fmla="*/ 435836 w 2407137"/>
              <a:gd name="connsiteY96" fmla="*/ 1960502 h 2407138"/>
              <a:gd name="connsiteX97" fmla="*/ 1884928 w 2407137"/>
              <a:gd name="connsiteY97" fmla="*/ 801368 h 2407138"/>
              <a:gd name="connsiteX98" fmla="*/ 2132863 w 2407137"/>
              <a:gd name="connsiteY98" fmla="*/ 658223 h 2407138"/>
              <a:gd name="connsiteX99" fmla="*/ 2140794 w 2407137"/>
              <a:gd name="connsiteY99" fmla="*/ 671279 h 2407138"/>
              <a:gd name="connsiteX100" fmla="*/ 1892773 w 2407137"/>
              <a:gd name="connsiteY100" fmla="*/ 814474 h 2407138"/>
              <a:gd name="connsiteX101" fmla="*/ 1828403 w 2407137"/>
              <a:gd name="connsiteY101" fmla="*/ 717325 h 2407138"/>
              <a:gd name="connsiteX102" fmla="*/ 2162987 w 2407137"/>
              <a:gd name="connsiteY102" fmla="*/ 462095 h 2407138"/>
              <a:gd name="connsiteX103" fmla="*/ 2172250 w 2407137"/>
              <a:gd name="connsiteY103" fmla="*/ 474239 h 2407138"/>
              <a:gd name="connsiteX104" fmla="*/ 1837666 w 2407137"/>
              <a:gd name="connsiteY104" fmla="*/ 729468 h 2407138"/>
              <a:gd name="connsiteX105" fmla="*/ 1833340 w 2407137"/>
              <a:gd name="connsiteY105" fmla="*/ 723163 h 2407138"/>
              <a:gd name="connsiteX106" fmla="*/ 234886 w 2407137"/>
              <a:gd name="connsiteY106" fmla="*/ 1932900 h 2407138"/>
              <a:gd name="connsiteX107" fmla="*/ 569471 w 2407137"/>
              <a:gd name="connsiteY107" fmla="*/ 1677670 h 2407138"/>
              <a:gd name="connsiteX108" fmla="*/ 573796 w 2407137"/>
              <a:gd name="connsiteY108" fmla="*/ 1683975 h 2407138"/>
              <a:gd name="connsiteX109" fmla="*/ 578735 w 2407137"/>
              <a:gd name="connsiteY109" fmla="*/ 1689813 h 2407138"/>
              <a:gd name="connsiteX110" fmla="*/ 244150 w 2407137"/>
              <a:gd name="connsiteY110" fmla="*/ 1945043 h 2407138"/>
              <a:gd name="connsiteX111" fmla="*/ 266342 w 2407137"/>
              <a:gd name="connsiteY111" fmla="*/ 1735860 h 2407138"/>
              <a:gd name="connsiteX112" fmla="*/ 514363 w 2407137"/>
              <a:gd name="connsiteY112" fmla="*/ 1592665 h 2407138"/>
              <a:gd name="connsiteX113" fmla="*/ 522208 w 2407137"/>
              <a:gd name="connsiteY113" fmla="*/ 1605770 h 2407138"/>
              <a:gd name="connsiteX114" fmla="*/ 274274 w 2407137"/>
              <a:gd name="connsiteY114" fmla="*/ 1748916 h 2407138"/>
              <a:gd name="connsiteX115" fmla="*/ 1960501 w 2407137"/>
              <a:gd name="connsiteY115" fmla="*/ 435837 h 2407138"/>
              <a:gd name="connsiteX116" fmla="*/ 1966159 w 2407137"/>
              <a:gd name="connsiteY116" fmla="*/ 440979 h 2407138"/>
              <a:gd name="connsiteX117" fmla="*/ 1971301 w 2407137"/>
              <a:gd name="connsiteY117" fmla="*/ 446637 h 2407138"/>
              <a:gd name="connsiteX118" fmla="*/ 1768891 w 2407137"/>
              <a:gd name="connsiteY118" fmla="*/ 649046 h 2407138"/>
              <a:gd name="connsiteX119" fmla="*/ 1762525 w 2407137"/>
              <a:gd name="connsiteY119" fmla="*/ 642058 h 2407138"/>
              <a:gd name="connsiteX120" fmla="*/ 1757990 w 2407137"/>
              <a:gd name="connsiteY120" fmla="*/ 638348 h 2407138"/>
              <a:gd name="connsiteX121" fmla="*/ 1938389 w 2407137"/>
              <a:gd name="connsiteY121" fmla="*/ 239045 h 2407138"/>
              <a:gd name="connsiteX122" fmla="*/ 1950479 w 2407137"/>
              <a:gd name="connsiteY122" fmla="*/ 248377 h 2407138"/>
              <a:gd name="connsiteX123" fmla="*/ 1693086 w 2407137"/>
              <a:gd name="connsiteY123" fmla="*/ 581852 h 2407138"/>
              <a:gd name="connsiteX124" fmla="*/ 1681090 w 2407137"/>
              <a:gd name="connsiteY124" fmla="*/ 572398 h 2407138"/>
              <a:gd name="connsiteX125" fmla="*/ 79129 w 2407137"/>
              <a:gd name="connsiteY125" fmla="*/ 1657336 h 2407138"/>
              <a:gd name="connsiteX126" fmla="*/ 468633 w 2407137"/>
              <a:gd name="connsiteY126" fmla="*/ 1497292 h 2407138"/>
              <a:gd name="connsiteX127" fmla="*/ 474580 w 2407137"/>
              <a:gd name="connsiteY127" fmla="*/ 1511360 h 2407138"/>
              <a:gd name="connsiteX128" fmla="*/ 84934 w 2407137"/>
              <a:gd name="connsiteY128" fmla="*/ 1671462 h 2407138"/>
              <a:gd name="connsiteX129" fmla="*/ 160929 w 2407137"/>
              <a:gd name="connsiteY129" fmla="*/ 1475039 h 2407138"/>
              <a:gd name="connsiteX130" fmla="*/ 437296 w 2407137"/>
              <a:gd name="connsiteY130" fmla="*/ 1400986 h 2407138"/>
              <a:gd name="connsiteX131" fmla="*/ 440876 w 2407137"/>
              <a:gd name="connsiteY131" fmla="*/ 1415837 h 2407138"/>
              <a:gd name="connsiteX132" fmla="*/ 164732 w 2407137"/>
              <a:gd name="connsiteY132" fmla="*/ 1489830 h 2407138"/>
              <a:gd name="connsiteX133" fmla="*/ 1735859 w 2407137"/>
              <a:gd name="connsiteY133" fmla="*/ 266344 h 2407138"/>
              <a:gd name="connsiteX134" fmla="*/ 1748915 w 2407137"/>
              <a:gd name="connsiteY134" fmla="*/ 274276 h 2407138"/>
              <a:gd name="connsiteX135" fmla="*/ 1604721 w 2407137"/>
              <a:gd name="connsiteY135" fmla="*/ 524026 h 2407138"/>
              <a:gd name="connsiteX136" fmla="*/ 1591261 w 2407137"/>
              <a:gd name="connsiteY136" fmla="*/ 516794 h 2407138"/>
              <a:gd name="connsiteX137" fmla="*/ 1663713 w 2407137"/>
              <a:gd name="connsiteY137" fmla="*/ 81725 h 2407138"/>
              <a:gd name="connsiteX138" fmla="*/ 1677806 w 2407137"/>
              <a:gd name="connsiteY138" fmla="*/ 87609 h 2407138"/>
              <a:gd name="connsiteX139" fmla="*/ 1514465 w 2407137"/>
              <a:gd name="connsiteY139" fmla="*/ 478804 h 2407138"/>
              <a:gd name="connsiteX140" fmla="*/ 1500526 w 2407137"/>
              <a:gd name="connsiteY140" fmla="*/ 472548 h 2407138"/>
              <a:gd name="connsiteX141" fmla="*/ 0 w 2407137"/>
              <a:gd name="connsiteY141" fmla="*/ 1350847 h 2407138"/>
              <a:gd name="connsiteX142" fmla="*/ 420056 w 2407137"/>
              <a:gd name="connsiteY142" fmla="*/ 1296759 h 2407138"/>
              <a:gd name="connsiteX143" fmla="*/ 422405 w 2407137"/>
              <a:gd name="connsiteY143" fmla="*/ 1311854 h 2407138"/>
              <a:gd name="connsiteX144" fmla="*/ 1951 w 2407137"/>
              <a:gd name="connsiteY144" fmla="*/ 1365994 h 2407138"/>
              <a:gd name="connsiteX145" fmla="*/ 125488 w 2407137"/>
              <a:gd name="connsiteY145" fmla="*/ 1195933 h 2407138"/>
              <a:gd name="connsiteX146" fmla="*/ 411391 w 2407137"/>
              <a:gd name="connsiteY146" fmla="*/ 1195933 h 2407138"/>
              <a:gd name="connsiteX147" fmla="*/ 411958 w 2407137"/>
              <a:gd name="connsiteY147" fmla="*/ 1211206 h 2407138"/>
              <a:gd name="connsiteX148" fmla="*/ 125488 w 2407137"/>
              <a:gd name="connsiteY148" fmla="*/ 1211206 h 2407138"/>
              <a:gd name="connsiteX149" fmla="*/ 125102 w 2407137"/>
              <a:gd name="connsiteY149" fmla="*/ 1203569 h 2407138"/>
              <a:gd name="connsiteX150" fmla="*/ 1475037 w 2407137"/>
              <a:gd name="connsiteY150" fmla="*/ 160931 h 2407138"/>
              <a:gd name="connsiteX151" fmla="*/ 1489829 w 2407137"/>
              <a:gd name="connsiteY151" fmla="*/ 164734 h 2407138"/>
              <a:gd name="connsiteX152" fmla="*/ 1415102 w 2407137"/>
              <a:gd name="connsiteY152" fmla="*/ 443621 h 2407138"/>
              <a:gd name="connsiteX153" fmla="*/ 1400508 w 2407137"/>
              <a:gd name="connsiteY153" fmla="*/ 439077 h 2407138"/>
              <a:gd name="connsiteX154" fmla="*/ 164732 w 2407137"/>
              <a:gd name="connsiteY154" fmla="*/ 917309 h 2407138"/>
              <a:gd name="connsiteX155" fmla="*/ 443620 w 2407137"/>
              <a:gd name="connsiteY155" fmla="*/ 992037 h 2407138"/>
              <a:gd name="connsiteX156" fmla="*/ 439076 w 2407137"/>
              <a:gd name="connsiteY156" fmla="*/ 1006630 h 2407138"/>
              <a:gd name="connsiteX157" fmla="*/ 160929 w 2407137"/>
              <a:gd name="connsiteY157" fmla="*/ 932101 h 2407138"/>
              <a:gd name="connsiteX158" fmla="*/ 1195932 w 2407137"/>
              <a:gd name="connsiteY158" fmla="*/ 125490 h 2407138"/>
              <a:gd name="connsiteX159" fmla="*/ 1203568 w 2407137"/>
              <a:gd name="connsiteY159" fmla="*/ 125104 h 2407138"/>
              <a:gd name="connsiteX160" fmla="*/ 1211205 w 2407137"/>
              <a:gd name="connsiteY160" fmla="*/ 125490 h 2407138"/>
              <a:gd name="connsiteX161" fmla="*/ 1211205 w 2407137"/>
              <a:gd name="connsiteY161" fmla="*/ 411392 h 2407138"/>
              <a:gd name="connsiteX162" fmla="*/ 1195932 w 2407137"/>
              <a:gd name="connsiteY162" fmla="*/ 411959 h 2407138"/>
              <a:gd name="connsiteX163" fmla="*/ 1357679 w 2407137"/>
              <a:gd name="connsiteY163" fmla="*/ 856 h 2407138"/>
              <a:gd name="connsiteX164" fmla="*/ 1372816 w 2407137"/>
              <a:gd name="connsiteY164" fmla="*/ 2893 h 2407138"/>
              <a:gd name="connsiteX165" fmla="*/ 1316657 w 2407137"/>
              <a:gd name="connsiteY165" fmla="*/ 420298 h 2407138"/>
              <a:gd name="connsiteX166" fmla="*/ 1309186 w 2407137"/>
              <a:gd name="connsiteY166" fmla="*/ 418554 h 2407138"/>
              <a:gd name="connsiteX167" fmla="*/ 1301520 w 2407137"/>
              <a:gd name="connsiteY167" fmla="*/ 418261 h 2407138"/>
              <a:gd name="connsiteX168" fmla="*/ 2893 w 2407137"/>
              <a:gd name="connsiteY168" fmla="*/ 1034322 h 2407138"/>
              <a:gd name="connsiteX169" fmla="*/ 420297 w 2407137"/>
              <a:gd name="connsiteY169" fmla="*/ 1090480 h 2407138"/>
              <a:gd name="connsiteX170" fmla="*/ 418554 w 2407137"/>
              <a:gd name="connsiteY170" fmla="*/ 1097951 h 2407138"/>
              <a:gd name="connsiteX171" fmla="*/ 418261 w 2407137"/>
              <a:gd name="connsiteY171" fmla="*/ 1105616 h 2407138"/>
              <a:gd name="connsiteX172" fmla="*/ 855 w 2407137"/>
              <a:gd name="connsiteY172" fmla="*/ 1049458 h 2407138"/>
              <a:gd name="connsiteX173" fmla="*/ 274274 w 2407137"/>
              <a:gd name="connsiteY173" fmla="*/ 658223 h 2407138"/>
              <a:gd name="connsiteX174" fmla="*/ 524025 w 2407137"/>
              <a:gd name="connsiteY174" fmla="*/ 802416 h 2407138"/>
              <a:gd name="connsiteX175" fmla="*/ 516793 w 2407137"/>
              <a:gd name="connsiteY175" fmla="*/ 815877 h 2407138"/>
              <a:gd name="connsiteX176" fmla="*/ 266342 w 2407137"/>
              <a:gd name="connsiteY176" fmla="*/ 671279 h 2407138"/>
              <a:gd name="connsiteX177" fmla="*/ 917308 w 2407137"/>
              <a:gd name="connsiteY177" fmla="*/ 164734 h 2407138"/>
              <a:gd name="connsiteX178" fmla="*/ 932100 w 2407137"/>
              <a:gd name="connsiteY178" fmla="*/ 160930 h 2407138"/>
              <a:gd name="connsiteX179" fmla="*/ 1006152 w 2407137"/>
              <a:gd name="connsiteY179" fmla="*/ 437297 h 2407138"/>
              <a:gd name="connsiteX180" fmla="*/ 991300 w 2407137"/>
              <a:gd name="connsiteY180" fmla="*/ 440877 h 2407138"/>
              <a:gd name="connsiteX181" fmla="*/ 1041143 w 2407137"/>
              <a:gd name="connsiteY181" fmla="*/ 1951 h 2407138"/>
              <a:gd name="connsiteX182" fmla="*/ 1056290 w 2407137"/>
              <a:gd name="connsiteY182" fmla="*/ 0 h 2407138"/>
              <a:gd name="connsiteX183" fmla="*/ 1110379 w 2407137"/>
              <a:gd name="connsiteY183" fmla="*/ 420056 h 2407138"/>
              <a:gd name="connsiteX184" fmla="*/ 1095283 w 2407137"/>
              <a:gd name="connsiteY184" fmla="*/ 422406 h 2407138"/>
              <a:gd name="connsiteX185" fmla="*/ 87609 w 2407137"/>
              <a:gd name="connsiteY185" fmla="*/ 729331 h 2407138"/>
              <a:gd name="connsiteX186" fmla="*/ 478803 w 2407137"/>
              <a:gd name="connsiteY186" fmla="*/ 892672 h 2407138"/>
              <a:gd name="connsiteX187" fmla="*/ 472547 w 2407137"/>
              <a:gd name="connsiteY187" fmla="*/ 906611 h 2407138"/>
              <a:gd name="connsiteX188" fmla="*/ 81723 w 2407137"/>
              <a:gd name="connsiteY188" fmla="*/ 743424 h 2407138"/>
              <a:gd name="connsiteX189" fmla="*/ 84666 w 2407137"/>
              <a:gd name="connsiteY189" fmla="*/ 736377 h 2407138"/>
              <a:gd name="connsiteX190" fmla="*/ 446636 w 2407137"/>
              <a:gd name="connsiteY190" fmla="*/ 435837 h 2407138"/>
              <a:gd name="connsiteX191" fmla="*/ 649045 w 2407137"/>
              <a:gd name="connsiteY191" fmla="*/ 638246 h 2407138"/>
              <a:gd name="connsiteX192" fmla="*/ 642057 w 2407137"/>
              <a:gd name="connsiteY192" fmla="*/ 644612 h 2407138"/>
              <a:gd name="connsiteX193" fmla="*/ 638347 w 2407137"/>
              <a:gd name="connsiteY193" fmla="*/ 649147 h 2407138"/>
              <a:gd name="connsiteX194" fmla="*/ 435836 w 2407137"/>
              <a:gd name="connsiteY194" fmla="*/ 446636 h 2407138"/>
              <a:gd name="connsiteX195" fmla="*/ 440978 w 2407137"/>
              <a:gd name="connsiteY195" fmla="*/ 440979 h 2407138"/>
              <a:gd name="connsiteX196" fmla="*/ 658223 w 2407137"/>
              <a:gd name="connsiteY196" fmla="*/ 274275 h 2407138"/>
              <a:gd name="connsiteX197" fmla="*/ 671279 w 2407137"/>
              <a:gd name="connsiteY197" fmla="*/ 266343 h 2407138"/>
              <a:gd name="connsiteX198" fmla="*/ 814473 w 2407137"/>
              <a:gd name="connsiteY198" fmla="*/ 514363 h 2407138"/>
              <a:gd name="connsiteX199" fmla="*/ 801367 w 2407137"/>
              <a:gd name="connsiteY199" fmla="*/ 522209 h 2407138"/>
              <a:gd name="connsiteX200" fmla="*/ 735676 w 2407137"/>
              <a:gd name="connsiteY200" fmla="*/ 84934 h 2407138"/>
              <a:gd name="connsiteX201" fmla="*/ 749802 w 2407137"/>
              <a:gd name="connsiteY201" fmla="*/ 79129 h 2407138"/>
              <a:gd name="connsiteX202" fmla="*/ 909846 w 2407137"/>
              <a:gd name="connsiteY202" fmla="*/ 468633 h 2407138"/>
              <a:gd name="connsiteX203" fmla="*/ 895778 w 2407137"/>
              <a:gd name="connsiteY203" fmla="*/ 474580 h 2407138"/>
              <a:gd name="connsiteX204" fmla="*/ 248376 w 2407137"/>
              <a:gd name="connsiteY204" fmla="*/ 456659 h 2407138"/>
              <a:gd name="connsiteX205" fmla="*/ 581852 w 2407137"/>
              <a:gd name="connsiteY205" fmla="*/ 714051 h 2407138"/>
              <a:gd name="connsiteX206" fmla="*/ 572397 w 2407137"/>
              <a:gd name="connsiteY206" fmla="*/ 726047 h 2407138"/>
              <a:gd name="connsiteX207" fmla="*/ 239044 w 2407137"/>
              <a:gd name="connsiteY207" fmla="*/ 468748 h 2407138"/>
              <a:gd name="connsiteX208" fmla="*/ 243710 w 2407137"/>
              <a:gd name="connsiteY208" fmla="*/ 462704 h 2407138"/>
              <a:gd name="connsiteX209" fmla="*/ 462094 w 2407137"/>
              <a:gd name="connsiteY209" fmla="*/ 244150 h 2407138"/>
              <a:gd name="connsiteX210" fmla="*/ 474238 w 2407137"/>
              <a:gd name="connsiteY210" fmla="*/ 234887 h 2407138"/>
              <a:gd name="connsiteX211" fmla="*/ 729468 w 2407137"/>
              <a:gd name="connsiteY211" fmla="*/ 569472 h 2407138"/>
              <a:gd name="connsiteX212" fmla="*/ 723162 w 2407137"/>
              <a:gd name="connsiteY212" fmla="*/ 573797 h 2407138"/>
              <a:gd name="connsiteX213" fmla="*/ 717325 w 2407137"/>
              <a:gd name="connsiteY213" fmla="*/ 578735 h 2407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Lst>
            <a:rect l="l" t="t" r="r" b="b"/>
            <a:pathLst>
              <a:path w="2407137" h="2407138">
                <a:moveTo>
                  <a:pt x="1677670" y="1837666"/>
                </a:moveTo>
                <a:lnTo>
                  <a:pt x="1683974" y="1833341"/>
                </a:lnTo>
                <a:lnTo>
                  <a:pt x="1689813" y="1828403"/>
                </a:lnTo>
                <a:lnTo>
                  <a:pt x="1945042" y="2162988"/>
                </a:lnTo>
                <a:lnTo>
                  <a:pt x="1932899" y="2172251"/>
                </a:lnTo>
                <a:close/>
                <a:moveTo>
                  <a:pt x="1592663" y="1892774"/>
                </a:moveTo>
                <a:lnTo>
                  <a:pt x="1605769" y="1884929"/>
                </a:lnTo>
                <a:lnTo>
                  <a:pt x="1748914" y="2132863"/>
                </a:lnTo>
                <a:lnTo>
                  <a:pt x="1735858" y="2140795"/>
                </a:lnTo>
                <a:close/>
                <a:moveTo>
                  <a:pt x="1768789" y="1757990"/>
                </a:moveTo>
                <a:lnTo>
                  <a:pt x="1971301" y="1960502"/>
                </a:lnTo>
                <a:lnTo>
                  <a:pt x="1966159" y="1966159"/>
                </a:lnTo>
                <a:lnTo>
                  <a:pt x="1960501" y="1971301"/>
                </a:lnTo>
                <a:lnTo>
                  <a:pt x="1758092" y="1768892"/>
                </a:lnTo>
                <a:lnTo>
                  <a:pt x="1765079" y="1762526"/>
                </a:lnTo>
                <a:close/>
                <a:moveTo>
                  <a:pt x="1834740" y="1681091"/>
                </a:moveTo>
                <a:lnTo>
                  <a:pt x="2168093" y="1938389"/>
                </a:lnTo>
                <a:lnTo>
                  <a:pt x="2158761" y="1950479"/>
                </a:lnTo>
                <a:lnTo>
                  <a:pt x="1825285" y="1693086"/>
                </a:lnTo>
                <a:close/>
                <a:moveTo>
                  <a:pt x="1497292" y="1938505"/>
                </a:moveTo>
                <a:lnTo>
                  <a:pt x="1511359" y="1932557"/>
                </a:lnTo>
                <a:lnTo>
                  <a:pt x="1671461" y="2322204"/>
                </a:lnTo>
                <a:lnTo>
                  <a:pt x="1657335" y="2328008"/>
                </a:lnTo>
                <a:close/>
                <a:moveTo>
                  <a:pt x="1400984" y="1969841"/>
                </a:moveTo>
                <a:lnTo>
                  <a:pt x="1415837" y="1966261"/>
                </a:lnTo>
                <a:lnTo>
                  <a:pt x="1489829" y="2242404"/>
                </a:lnTo>
                <a:lnTo>
                  <a:pt x="1475037" y="2246208"/>
                </a:lnTo>
                <a:close/>
                <a:moveTo>
                  <a:pt x="1890343" y="1591261"/>
                </a:moveTo>
                <a:lnTo>
                  <a:pt x="2140794" y="1735859"/>
                </a:lnTo>
                <a:lnTo>
                  <a:pt x="2132863" y="1748915"/>
                </a:lnTo>
                <a:lnTo>
                  <a:pt x="1883112" y="1604721"/>
                </a:lnTo>
                <a:close/>
                <a:moveTo>
                  <a:pt x="1934589" y="1500527"/>
                </a:moveTo>
                <a:lnTo>
                  <a:pt x="2325413" y="1663714"/>
                </a:lnTo>
                <a:lnTo>
                  <a:pt x="2319529" y="1677807"/>
                </a:lnTo>
                <a:lnTo>
                  <a:pt x="1928334" y="1514465"/>
                </a:lnTo>
                <a:close/>
                <a:moveTo>
                  <a:pt x="1296758" y="1987081"/>
                </a:moveTo>
                <a:lnTo>
                  <a:pt x="1311855" y="1984732"/>
                </a:lnTo>
                <a:lnTo>
                  <a:pt x="1365995" y="2405187"/>
                </a:lnTo>
                <a:lnTo>
                  <a:pt x="1350847" y="2407138"/>
                </a:lnTo>
                <a:close/>
                <a:moveTo>
                  <a:pt x="1195932" y="1995746"/>
                </a:moveTo>
                <a:lnTo>
                  <a:pt x="1211204" y="1995179"/>
                </a:lnTo>
                <a:lnTo>
                  <a:pt x="1211204" y="2281649"/>
                </a:lnTo>
                <a:lnTo>
                  <a:pt x="1203568" y="2282034"/>
                </a:lnTo>
                <a:lnTo>
                  <a:pt x="1195932" y="2281649"/>
                </a:lnTo>
                <a:close/>
                <a:moveTo>
                  <a:pt x="1968060" y="1400508"/>
                </a:moveTo>
                <a:lnTo>
                  <a:pt x="2246208" y="1475038"/>
                </a:lnTo>
                <a:lnTo>
                  <a:pt x="2242404" y="1489831"/>
                </a:lnTo>
                <a:lnTo>
                  <a:pt x="1963516" y="1415103"/>
                </a:lnTo>
                <a:close/>
                <a:moveTo>
                  <a:pt x="1090481" y="1986840"/>
                </a:moveTo>
                <a:lnTo>
                  <a:pt x="1097951" y="1988584"/>
                </a:lnTo>
                <a:lnTo>
                  <a:pt x="1105617" y="1988876"/>
                </a:lnTo>
                <a:lnTo>
                  <a:pt x="1049458" y="2406281"/>
                </a:lnTo>
                <a:lnTo>
                  <a:pt x="1034322" y="2404245"/>
                </a:lnTo>
                <a:close/>
                <a:moveTo>
                  <a:pt x="1988876" y="1301520"/>
                </a:moveTo>
                <a:lnTo>
                  <a:pt x="2406281" y="1357679"/>
                </a:lnTo>
                <a:lnTo>
                  <a:pt x="2404244" y="1372815"/>
                </a:lnTo>
                <a:lnTo>
                  <a:pt x="1986840" y="1316657"/>
                </a:lnTo>
                <a:lnTo>
                  <a:pt x="1988583" y="1309187"/>
                </a:lnTo>
                <a:close/>
                <a:moveTo>
                  <a:pt x="992036" y="1963517"/>
                </a:moveTo>
                <a:lnTo>
                  <a:pt x="1006629" y="1968061"/>
                </a:lnTo>
                <a:lnTo>
                  <a:pt x="932100" y="2246208"/>
                </a:lnTo>
                <a:lnTo>
                  <a:pt x="917308" y="2242405"/>
                </a:lnTo>
                <a:close/>
                <a:moveTo>
                  <a:pt x="1995178" y="1195933"/>
                </a:moveTo>
                <a:lnTo>
                  <a:pt x="2281649" y="1195933"/>
                </a:lnTo>
                <a:lnTo>
                  <a:pt x="2282034" y="1203569"/>
                </a:lnTo>
                <a:lnTo>
                  <a:pt x="2281649" y="1211206"/>
                </a:lnTo>
                <a:lnTo>
                  <a:pt x="1995745" y="1211206"/>
                </a:lnTo>
                <a:close/>
                <a:moveTo>
                  <a:pt x="1984731" y="1095284"/>
                </a:moveTo>
                <a:lnTo>
                  <a:pt x="2405186" y="1041144"/>
                </a:lnTo>
                <a:lnTo>
                  <a:pt x="2407137" y="1056290"/>
                </a:lnTo>
                <a:lnTo>
                  <a:pt x="1987080" y="1110379"/>
                </a:lnTo>
                <a:close/>
                <a:moveTo>
                  <a:pt x="892672" y="1928335"/>
                </a:moveTo>
                <a:lnTo>
                  <a:pt x="906611" y="1934590"/>
                </a:lnTo>
                <a:lnTo>
                  <a:pt x="743425" y="2325414"/>
                </a:lnTo>
                <a:lnTo>
                  <a:pt x="729331" y="2319529"/>
                </a:lnTo>
                <a:close/>
                <a:moveTo>
                  <a:pt x="802416" y="1883113"/>
                </a:moveTo>
                <a:lnTo>
                  <a:pt x="815877" y="1890344"/>
                </a:lnTo>
                <a:lnTo>
                  <a:pt x="671279" y="2140796"/>
                </a:lnTo>
                <a:lnTo>
                  <a:pt x="658223" y="2132863"/>
                </a:lnTo>
                <a:close/>
                <a:moveTo>
                  <a:pt x="1966260" y="991301"/>
                </a:moveTo>
                <a:lnTo>
                  <a:pt x="2242405" y="917309"/>
                </a:lnTo>
                <a:lnTo>
                  <a:pt x="2246208" y="932101"/>
                </a:lnTo>
                <a:lnTo>
                  <a:pt x="1969840" y="1006153"/>
                </a:lnTo>
                <a:close/>
                <a:moveTo>
                  <a:pt x="1932557" y="895779"/>
                </a:moveTo>
                <a:lnTo>
                  <a:pt x="2322203" y="735676"/>
                </a:lnTo>
                <a:lnTo>
                  <a:pt x="2328008" y="749803"/>
                </a:lnTo>
                <a:lnTo>
                  <a:pt x="1938504" y="909846"/>
                </a:lnTo>
                <a:close/>
                <a:moveTo>
                  <a:pt x="714051" y="1825286"/>
                </a:moveTo>
                <a:lnTo>
                  <a:pt x="726047" y="1834740"/>
                </a:lnTo>
                <a:lnTo>
                  <a:pt x="468748" y="2168094"/>
                </a:lnTo>
                <a:lnTo>
                  <a:pt x="456659" y="2158762"/>
                </a:lnTo>
                <a:close/>
                <a:moveTo>
                  <a:pt x="638245" y="1758093"/>
                </a:moveTo>
                <a:lnTo>
                  <a:pt x="644611" y="1765080"/>
                </a:lnTo>
                <a:lnTo>
                  <a:pt x="649147" y="1768790"/>
                </a:lnTo>
                <a:lnTo>
                  <a:pt x="446636" y="1971302"/>
                </a:lnTo>
                <a:lnTo>
                  <a:pt x="440978" y="1966159"/>
                </a:lnTo>
                <a:lnTo>
                  <a:pt x="435836" y="1960502"/>
                </a:lnTo>
                <a:close/>
                <a:moveTo>
                  <a:pt x="1884928" y="801368"/>
                </a:moveTo>
                <a:lnTo>
                  <a:pt x="2132863" y="658223"/>
                </a:lnTo>
                <a:lnTo>
                  <a:pt x="2140794" y="671279"/>
                </a:lnTo>
                <a:lnTo>
                  <a:pt x="1892773" y="814474"/>
                </a:lnTo>
                <a:close/>
                <a:moveTo>
                  <a:pt x="1828403" y="717325"/>
                </a:moveTo>
                <a:lnTo>
                  <a:pt x="2162987" y="462095"/>
                </a:lnTo>
                <a:lnTo>
                  <a:pt x="2172250" y="474239"/>
                </a:lnTo>
                <a:lnTo>
                  <a:pt x="1837666" y="729468"/>
                </a:lnTo>
                <a:lnTo>
                  <a:pt x="1833340" y="723163"/>
                </a:lnTo>
                <a:close/>
                <a:moveTo>
                  <a:pt x="234886" y="1932900"/>
                </a:moveTo>
                <a:lnTo>
                  <a:pt x="569471" y="1677670"/>
                </a:lnTo>
                <a:lnTo>
                  <a:pt x="573796" y="1683975"/>
                </a:lnTo>
                <a:lnTo>
                  <a:pt x="578735" y="1689813"/>
                </a:lnTo>
                <a:lnTo>
                  <a:pt x="244150" y="1945043"/>
                </a:lnTo>
                <a:close/>
                <a:moveTo>
                  <a:pt x="266342" y="1735860"/>
                </a:moveTo>
                <a:lnTo>
                  <a:pt x="514363" y="1592665"/>
                </a:lnTo>
                <a:lnTo>
                  <a:pt x="522208" y="1605770"/>
                </a:lnTo>
                <a:lnTo>
                  <a:pt x="274274" y="1748916"/>
                </a:lnTo>
                <a:close/>
                <a:moveTo>
                  <a:pt x="1960501" y="435837"/>
                </a:moveTo>
                <a:lnTo>
                  <a:pt x="1966159" y="440979"/>
                </a:lnTo>
                <a:lnTo>
                  <a:pt x="1971301" y="446637"/>
                </a:lnTo>
                <a:lnTo>
                  <a:pt x="1768891" y="649046"/>
                </a:lnTo>
                <a:lnTo>
                  <a:pt x="1762525" y="642058"/>
                </a:lnTo>
                <a:lnTo>
                  <a:pt x="1757990" y="638348"/>
                </a:lnTo>
                <a:close/>
                <a:moveTo>
                  <a:pt x="1938389" y="239045"/>
                </a:moveTo>
                <a:lnTo>
                  <a:pt x="1950479" y="248377"/>
                </a:lnTo>
                <a:lnTo>
                  <a:pt x="1693086" y="581852"/>
                </a:lnTo>
                <a:lnTo>
                  <a:pt x="1681090" y="572398"/>
                </a:lnTo>
                <a:close/>
                <a:moveTo>
                  <a:pt x="79129" y="1657336"/>
                </a:moveTo>
                <a:lnTo>
                  <a:pt x="468633" y="1497292"/>
                </a:lnTo>
                <a:lnTo>
                  <a:pt x="474580" y="1511360"/>
                </a:lnTo>
                <a:lnTo>
                  <a:pt x="84934" y="1671462"/>
                </a:lnTo>
                <a:close/>
                <a:moveTo>
                  <a:pt x="160929" y="1475039"/>
                </a:moveTo>
                <a:lnTo>
                  <a:pt x="437296" y="1400986"/>
                </a:lnTo>
                <a:lnTo>
                  <a:pt x="440876" y="1415837"/>
                </a:lnTo>
                <a:lnTo>
                  <a:pt x="164732" y="1489830"/>
                </a:lnTo>
                <a:close/>
                <a:moveTo>
                  <a:pt x="1735859" y="266344"/>
                </a:moveTo>
                <a:lnTo>
                  <a:pt x="1748915" y="274276"/>
                </a:lnTo>
                <a:lnTo>
                  <a:pt x="1604721" y="524026"/>
                </a:lnTo>
                <a:lnTo>
                  <a:pt x="1591261" y="516794"/>
                </a:lnTo>
                <a:close/>
                <a:moveTo>
                  <a:pt x="1663713" y="81725"/>
                </a:moveTo>
                <a:lnTo>
                  <a:pt x="1677806" y="87609"/>
                </a:lnTo>
                <a:lnTo>
                  <a:pt x="1514465" y="478804"/>
                </a:lnTo>
                <a:lnTo>
                  <a:pt x="1500526" y="472548"/>
                </a:lnTo>
                <a:close/>
                <a:moveTo>
                  <a:pt x="0" y="1350847"/>
                </a:moveTo>
                <a:lnTo>
                  <a:pt x="420056" y="1296759"/>
                </a:lnTo>
                <a:lnTo>
                  <a:pt x="422405" y="1311854"/>
                </a:lnTo>
                <a:lnTo>
                  <a:pt x="1951" y="1365994"/>
                </a:lnTo>
                <a:close/>
                <a:moveTo>
                  <a:pt x="125488" y="1195933"/>
                </a:moveTo>
                <a:lnTo>
                  <a:pt x="411391" y="1195933"/>
                </a:lnTo>
                <a:lnTo>
                  <a:pt x="411958" y="1211206"/>
                </a:lnTo>
                <a:lnTo>
                  <a:pt x="125488" y="1211206"/>
                </a:lnTo>
                <a:lnTo>
                  <a:pt x="125102" y="1203569"/>
                </a:lnTo>
                <a:close/>
                <a:moveTo>
                  <a:pt x="1475037" y="160931"/>
                </a:moveTo>
                <a:lnTo>
                  <a:pt x="1489829" y="164734"/>
                </a:lnTo>
                <a:lnTo>
                  <a:pt x="1415102" y="443621"/>
                </a:lnTo>
                <a:lnTo>
                  <a:pt x="1400508" y="439077"/>
                </a:lnTo>
                <a:close/>
                <a:moveTo>
                  <a:pt x="164732" y="917309"/>
                </a:moveTo>
                <a:lnTo>
                  <a:pt x="443620" y="992037"/>
                </a:lnTo>
                <a:lnTo>
                  <a:pt x="439076" y="1006630"/>
                </a:lnTo>
                <a:lnTo>
                  <a:pt x="160929" y="932101"/>
                </a:lnTo>
                <a:close/>
                <a:moveTo>
                  <a:pt x="1195932" y="125490"/>
                </a:moveTo>
                <a:lnTo>
                  <a:pt x="1203568" y="125104"/>
                </a:lnTo>
                <a:lnTo>
                  <a:pt x="1211205" y="125490"/>
                </a:lnTo>
                <a:lnTo>
                  <a:pt x="1211205" y="411392"/>
                </a:lnTo>
                <a:lnTo>
                  <a:pt x="1195932" y="411959"/>
                </a:lnTo>
                <a:close/>
                <a:moveTo>
                  <a:pt x="1357679" y="856"/>
                </a:moveTo>
                <a:lnTo>
                  <a:pt x="1372816" y="2893"/>
                </a:lnTo>
                <a:lnTo>
                  <a:pt x="1316657" y="420298"/>
                </a:lnTo>
                <a:lnTo>
                  <a:pt x="1309186" y="418554"/>
                </a:lnTo>
                <a:lnTo>
                  <a:pt x="1301520" y="418261"/>
                </a:lnTo>
                <a:close/>
                <a:moveTo>
                  <a:pt x="2893" y="1034322"/>
                </a:moveTo>
                <a:lnTo>
                  <a:pt x="420297" y="1090480"/>
                </a:lnTo>
                <a:lnTo>
                  <a:pt x="418554" y="1097951"/>
                </a:lnTo>
                <a:lnTo>
                  <a:pt x="418261" y="1105616"/>
                </a:lnTo>
                <a:lnTo>
                  <a:pt x="855" y="1049458"/>
                </a:lnTo>
                <a:close/>
                <a:moveTo>
                  <a:pt x="274274" y="658223"/>
                </a:moveTo>
                <a:lnTo>
                  <a:pt x="524025" y="802416"/>
                </a:lnTo>
                <a:lnTo>
                  <a:pt x="516793" y="815877"/>
                </a:lnTo>
                <a:lnTo>
                  <a:pt x="266342" y="671279"/>
                </a:lnTo>
                <a:close/>
                <a:moveTo>
                  <a:pt x="917308" y="164734"/>
                </a:moveTo>
                <a:lnTo>
                  <a:pt x="932100" y="160930"/>
                </a:lnTo>
                <a:lnTo>
                  <a:pt x="1006152" y="437297"/>
                </a:lnTo>
                <a:lnTo>
                  <a:pt x="991300" y="440877"/>
                </a:lnTo>
                <a:close/>
                <a:moveTo>
                  <a:pt x="1041143" y="1951"/>
                </a:moveTo>
                <a:lnTo>
                  <a:pt x="1056290" y="0"/>
                </a:lnTo>
                <a:lnTo>
                  <a:pt x="1110379" y="420056"/>
                </a:lnTo>
                <a:lnTo>
                  <a:pt x="1095283" y="422406"/>
                </a:lnTo>
                <a:close/>
                <a:moveTo>
                  <a:pt x="87609" y="729331"/>
                </a:moveTo>
                <a:lnTo>
                  <a:pt x="478803" y="892672"/>
                </a:lnTo>
                <a:lnTo>
                  <a:pt x="472547" y="906611"/>
                </a:lnTo>
                <a:lnTo>
                  <a:pt x="81723" y="743424"/>
                </a:lnTo>
                <a:lnTo>
                  <a:pt x="84666" y="736377"/>
                </a:lnTo>
                <a:close/>
                <a:moveTo>
                  <a:pt x="446636" y="435837"/>
                </a:moveTo>
                <a:lnTo>
                  <a:pt x="649045" y="638246"/>
                </a:lnTo>
                <a:lnTo>
                  <a:pt x="642057" y="644612"/>
                </a:lnTo>
                <a:lnTo>
                  <a:pt x="638347" y="649147"/>
                </a:lnTo>
                <a:lnTo>
                  <a:pt x="435836" y="446636"/>
                </a:lnTo>
                <a:lnTo>
                  <a:pt x="440978" y="440979"/>
                </a:lnTo>
                <a:close/>
                <a:moveTo>
                  <a:pt x="658223" y="274275"/>
                </a:moveTo>
                <a:lnTo>
                  <a:pt x="671279" y="266343"/>
                </a:lnTo>
                <a:lnTo>
                  <a:pt x="814473" y="514363"/>
                </a:lnTo>
                <a:lnTo>
                  <a:pt x="801367" y="522209"/>
                </a:lnTo>
                <a:close/>
                <a:moveTo>
                  <a:pt x="735676" y="84934"/>
                </a:moveTo>
                <a:lnTo>
                  <a:pt x="749802" y="79129"/>
                </a:lnTo>
                <a:lnTo>
                  <a:pt x="909846" y="468633"/>
                </a:lnTo>
                <a:lnTo>
                  <a:pt x="895778" y="474580"/>
                </a:lnTo>
                <a:close/>
                <a:moveTo>
                  <a:pt x="248376" y="456659"/>
                </a:moveTo>
                <a:lnTo>
                  <a:pt x="581852" y="714051"/>
                </a:lnTo>
                <a:lnTo>
                  <a:pt x="572397" y="726047"/>
                </a:lnTo>
                <a:lnTo>
                  <a:pt x="239044" y="468748"/>
                </a:lnTo>
                <a:lnTo>
                  <a:pt x="243710" y="462704"/>
                </a:lnTo>
                <a:close/>
                <a:moveTo>
                  <a:pt x="462094" y="244150"/>
                </a:moveTo>
                <a:lnTo>
                  <a:pt x="474238" y="234887"/>
                </a:lnTo>
                <a:lnTo>
                  <a:pt x="729468" y="569472"/>
                </a:lnTo>
                <a:lnTo>
                  <a:pt x="723162" y="573797"/>
                </a:lnTo>
                <a:lnTo>
                  <a:pt x="717325" y="578735"/>
                </a:lnTo>
                <a:close/>
              </a:path>
            </a:pathLst>
          </a:custGeom>
          <a:solidFill>
            <a:srgbClr val="C00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nvGrpSpPr>
          <p:cNvPr id="19" name="PA-102241"/>
          <p:cNvGrpSpPr/>
          <p:nvPr>
            <p:custDataLst>
              <p:tags r:id="rId2"/>
            </p:custDataLst>
          </p:nvPr>
        </p:nvGrpSpPr>
        <p:grpSpPr>
          <a:xfrm>
            <a:off x="5237482" y="1640206"/>
            <a:ext cx="4996868" cy="645794"/>
            <a:chOff x="4391019" y="1685733"/>
            <a:chExt cx="4996686" cy="454429"/>
          </a:xfrm>
        </p:grpSpPr>
        <p:grpSp>
          <p:nvGrpSpPr>
            <p:cNvPr id="20" name="组合 19"/>
            <p:cNvGrpSpPr/>
            <p:nvPr/>
          </p:nvGrpSpPr>
          <p:grpSpPr>
            <a:xfrm>
              <a:off x="4391019" y="1685733"/>
              <a:ext cx="4996686" cy="454429"/>
              <a:chOff x="1308728" y="2405555"/>
              <a:chExt cx="4811691" cy="454429"/>
            </a:xfrm>
          </p:grpSpPr>
          <p:sp>
            <p:nvSpPr>
              <p:cNvPr id="21" name="PA-文本框 35"/>
              <p:cNvSpPr txBox="1"/>
              <p:nvPr>
                <p:custDataLst>
                  <p:tags r:id="rId16"/>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18"/>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19"/>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17"/>
                </p:custDataLst>
              </p:nvPr>
            </p:nvSpPr>
            <p:spPr>
              <a:xfrm>
                <a:off x="1615190" y="2410404"/>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01</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31" name="PA-文本框 21"/>
            <p:cNvSpPr txBox="1">
              <a:spLocks noChangeArrowheads="1"/>
            </p:cNvSpPr>
            <p:nvPr>
              <p:custDataLst>
                <p:tags r:id="rId15"/>
              </p:custDataLst>
            </p:nvPr>
          </p:nvSpPr>
          <p:spPr bwMode="auto">
            <a:xfrm>
              <a:off x="5692720" y="1769290"/>
              <a:ext cx="3308864" cy="334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lang="zh-CN" altLang="en-US" sz="2500" b="1">
                  <a:solidFill>
                    <a:srgbClr val="C00000"/>
                  </a:solidFill>
                  <a:latin typeface="微软雅黑" panose="020B0503020204020204" pitchFamily="34" charset="-122"/>
                  <a:ea typeface="微软雅黑" panose="020B0503020204020204" pitchFamily="34" charset="-122"/>
                </a:rPr>
                <a:t>延安精神解读</a:t>
              </a:r>
            </a:p>
          </p:txBody>
        </p:sp>
      </p:grpSp>
      <p:grpSp>
        <p:nvGrpSpPr>
          <p:cNvPr id="33" name="PA-102242"/>
          <p:cNvGrpSpPr/>
          <p:nvPr>
            <p:custDataLst>
              <p:tags r:id="rId3"/>
            </p:custDataLst>
          </p:nvPr>
        </p:nvGrpSpPr>
        <p:grpSpPr>
          <a:xfrm>
            <a:off x="5272406" y="2609850"/>
            <a:ext cx="4962487" cy="643890"/>
            <a:chOff x="4425665" y="2552068"/>
            <a:chExt cx="4962312" cy="453090"/>
          </a:xfrm>
        </p:grpSpPr>
        <p:grpSp>
          <p:nvGrpSpPr>
            <p:cNvPr id="34" name="组合 33"/>
            <p:cNvGrpSpPr/>
            <p:nvPr/>
          </p:nvGrpSpPr>
          <p:grpSpPr>
            <a:xfrm>
              <a:off x="4425665" y="2552068"/>
              <a:ext cx="4962312" cy="453090"/>
              <a:chOff x="1353803" y="2406894"/>
              <a:chExt cx="4319376" cy="453090"/>
            </a:xfrm>
          </p:grpSpPr>
          <p:sp>
            <p:nvSpPr>
              <p:cNvPr id="35" name="PA-文本框 35"/>
              <p:cNvSpPr txBox="1"/>
              <p:nvPr>
                <p:custDataLst>
                  <p:tags r:id="rId11"/>
                </p:custDataLst>
              </p:nvPr>
            </p:nvSpPr>
            <p:spPr>
              <a:xfrm rot="16200000">
                <a:off x="3290025" y="508808"/>
                <a:ext cx="448622" cy="4244794"/>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36" name="组合 35"/>
              <p:cNvGrpSpPr/>
              <p:nvPr/>
            </p:nvGrpSpPr>
            <p:grpSpPr>
              <a:xfrm rot="16200000">
                <a:off x="3339794" y="470232"/>
                <a:ext cx="347394" cy="4319376"/>
                <a:chOff x="1861559" y="2458648"/>
                <a:chExt cx="1872217" cy="4319376"/>
              </a:xfrm>
            </p:grpSpPr>
            <p:sp>
              <p:nvSpPr>
                <p:cNvPr id="38" name="PA-圆角矩形 10"/>
                <p:cNvSpPr/>
                <p:nvPr>
                  <p:custDataLst>
                    <p:tags r:id="rId13"/>
                  </p:custDataLst>
                </p:nvPr>
              </p:nvSpPr>
              <p:spPr>
                <a:xfrm>
                  <a:off x="1861559" y="2458648"/>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39" name="PA-圆角矩形 11"/>
                <p:cNvSpPr/>
                <p:nvPr>
                  <p:custDataLst>
                    <p:tags r:id="rId14"/>
                  </p:custDataLst>
                </p:nvPr>
              </p:nvSpPr>
              <p:spPr>
                <a:xfrm>
                  <a:off x="1861575" y="670055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40" name="PA-文本框 20"/>
              <p:cNvSpPr txBox="1"/>
              <p:nvPr>
                <p:custDataLst>
                  <p:tags r:id="rId12"/>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02</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43" name="PA-文本框 21"/>
            <p:cNvSpPr txBox="1">
              <a:spLocks noChangeArrowheads="1"/>
            </p:cNvSpPr>
            <p:nvPr>
              <p:custDataLst>
                <p:tags r:id="rId10"/>
              </p:custDataLst>
            </p:nvPr>
          </p:nvSpPr>
          <p:spPr bwMode="auto">
            <a:xfrm>
              <a:off x="5692445" y="2601220"/>
              <a:ext cx="3197747" cy="334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pitchFamily="34" charset="-122"/>
                  <a:ea typeface="微软雅黑" panose="020B0503020204020204" pitchFamily="34" charset="-122"/>
                </a:rPr>
                <a:t>延安精神</a:t>
              </a:r>
              <a:r>
                <a:rPr lang="zh-CN" sz="2500" b="1">
                  <a:solidFill>
                    <a:srgbClr val="C00000"/>
                  </a:solidFill>
                  <a:latin typeface="微软雅黑" panose="020B0503020204020204" pitchFamily="34" charset="-122"/>
                  <a:ea typeface="微软雅黑" panose="020B0503020204020204" pitchFamily="34" charset="-122"/>
                </a:rPr>
                <a:t>的</a:t>
              </a:r>
              <a:r>
                <a:rPr sz="2500" b="1">
                  <a:solidFill>
                    <a:srgbClr val="C00000"/>
                  </a:solidFill>
                  <a:latin typeface="微软雅黑" panose="020B0503020204020204" pitchFamily="34" charset="-122"/>
                  <a:ea typeface="微软雅黑" panose="020B0503020204020204" pitchFamily="34" charset="-122"/>
                </a:rPr>
                <a:t>现实启示</a:t>
              </a:r>
            </a:p>
          </p:txBody>
        </p:sp>
      </p:grpSp>
      <p:grpSp>
        <p:nvGrpSpPr>
          <p:cNvPr id="44" name="PA-102243"/>
          <p:cNvGrpSpPr/>
          <p:nvPr>
            <p:custDataLst>
              <p:tags r:id="rId4"/>
            </p:custDataLst>
          </p:nvPr>
        </p:nvGrpSpPr>
        <p:grpSpPr>
          <a:xfrm>
            <a:off x="5283836" y="3565207"/>
            <a:ext cx="4950454" cy="644208"/>
            <a:chOff x="4437094" y="3392688"/>
            <a:chExt cx="4950489" cy="453314"/>
          </a:xfrm>
        </p:grpSpPr>
        <p:grpSp>
          <p:nvGrpSpPr>
            <p:cNvPr id="45" name="组合 44"/>
            <p:cNvGrpSpPr/>
            <p:nvPr/>
          </p:nvGrpSpPr>
          <p:grpSpPr>
            <a:xfrm>
              <a:off x="4437094" y="3392688"/>
              <a:ext cx="4950489" cy="453314"/>
              <a:chOff x="1363752" y="2406670"/>
              <a:chExt cx="4301637" cy="453314"/>
            </a:xfrm>
          </p:grpSpPr>
          <p:sp>
            <p:nvSpPr>
              <p:cNvPr id="47" name="PA-文本框 35"/>
              <p:cNvSpPr txBox="1"/>
              <p:nvPr>
                <p:custDataLst>
                  <p:tags r:id="rId6"/>
                </p:custDataLst>
              </p:nvPr>
            </p:nvSpPr>
            <p:spPr>
              <a:xfrm rot="16200000">
                <a:off x="3286951" y="511887"/>
                <a:ext cx="448622" cy="4238188"/>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48" name="组合 47"/>
              <p:cNvGrpSpPr/>
              <p:nvPr/>
            </p:nvGrpSpPr>
            <p:grpSpPr>
              <a:xfrm rot="16200000">
                <a:off x="3340873" y="479101"/>
                <a:ext cx="347394" cy="4301637"/>
                <a:chOff x="1861559" y="2468597"/>
                <a:chExt cx="1872217" cy="4301637"/>
              </a:xfrm>
            </p:grpSpPr>
            <p:sp>
              <p:nvSpPr>
                <p:cNvPr id="49" name="PA-圆角矩形 10"/>
                <p:cNvSpPr/>
                <p:nvPr>
                  <p:custDataLst>
                    <p:tags r:id="rId8"/>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50" name="PA-圆角矩形 11"/>
                <p:cNvSpPr/>
                <p:nvPr>
                  <p:custDataLst>
                    <p:tags r:id="rId9"/>
                  </p:custDataLst>
                </p:nvPr>
              </p:nvSpPr>
              <p:spPr>
                <a:xfrm>
                  <a:off x="1861575" y="669276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51" name="PA-文本框 20"/>
              <p:cNvSpPr txBox="1"/>
              <p:nvPr>
                <p:custDataLst>
                  <p:tags r:id="rId7"/>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03</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52" name="PA-文本框 21"/>
            <p:cNvSpPr txBox="1">
              <a:spLocks noChangeArrowheads="1"/>
            </p:cNvSpPr>
            <p:nvPr>
              <p:custDataLst>
                <p:tags r:id="rId5"/>
              </p:custDataLst>
            </p:nvPr>
          </p:nvSpPr>
          <p:spPr bwMode="auto">
            <a:xfrm>
              <a:off x="5703293" y="3441393"/>
              <a:ext cx="3298213" cy="334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pitchFamily="34" charset="-122"/>
                  <a:ea typeface="微软雅黑" panose="020B0503020204020204" pitchFamily="34" charset="-122"/>
                </a:rPr>
                <a:t>中央领导论延安精神</a:t>
              </a:r>
            </a:p>
          </p:txBody>
        </p:sp>
      </p:gr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1954530" y="1707515"/>
            <a:ext cx="8281670" cy="1797685"/>
            <a:chOff x="3443" y="2689"/>
            <a:chExt cx="13042" cy="2831"/>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070" y="2689"/>
              <a:ext cx="6310" cy="904"/>
            </a:xfrm>
            <a:prstGeom prst="rect">
              <a:avLst/>
            </a:prstGeom>
          </p:spPr>
        </p:pic>
        <p:grpSp>
          <p:nvGrpSpPr>
            <p:cNvPr id="19" name="PA-102241"/>
            <p:cNvGrpSpPr/>
            <p:nvPr>
              <p:custDataLst>
                <p:tags r:id="rId2"/>
              </p:custDataLst>
            </p:nvPr>
          </p:nvGrpSpPr>
          <p:grpSpPr>
            <a:xfrm>
              <a:off x="3443" y="3578"/>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01</a:t>
                  </a:r>
                </a:p>
              </p:txBody>
            </p:sp>
          </p:grpSp>
          <p:sp>
            <p:nvSpPr>
              <p:cNvPr id="31" name="PA-文本框 21"/>
              <p:cNvSpPr txBox="1">
                <a:spLocks noChangeArrowheads="1"/>
              </p:cNvSpPr>
              <p:nvPr>
                <p:custDataLst>
                  <p:tags r:id="rId3"/>
                </p:custDataLst>
              </p:nvPr>
            </p:nvSpPr>
            <p:spPr bwMode="auto">
              <a:xfrm>
                <a:off x="5721452" y="1753701"/>
                <a:ext cx="3308864" cy="315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dist"/>
                <a:r>
                  <a:rPr sz="5000" b="1" dirty="0" err="1">
                    <a:solidFill>
                      <a:srgbClr val="C00000"/>
                    </a:solidFill>
                    <a:latin typeface="微软雅黑" panose="020B0503020204020204" pitchFamily="34" charset="-122"/>
                    <a:ea typeface="微软雅黑" panose="020B0503020204020204" pitchFamily="34" charset="-122"/>
                  </a:rPr>
                  <a:t>延安精神解读</a:t>
                </a:r>
                <a:endParaRPr sz="5000" b="1" dirty="0">
                  <a:solidFill>
                    <a:srgbClr val="C00000"/>
                  </a:solidFill>
                  <a:latin typeface="微软雅黑" panose="020B0503020204020204" pitchFamily="34" charset="-122"/>
                  <a:ea typeface="微软雅黑" panose="020B0503020204020204" pitchFamily="34" charset="-122"/>
                </a:endParaRPr>
              </a:p>
            </p:txBody>
          </p:sp>
        </p:grpSp>
      </p:gr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延安精神解读</a:t>
              </a:r>
            </a:p>
          </p:txBody>
        </p:sp>
      </p:grpSp>
      <p:grpSp>
        <p:nvGrpSpPr>
          <p:cNvPr id="17" name="组合 16"/>
          <p:cNvGrpSpPr/>
          <p:nvPr/>
        </p:nvGrpSpPr>
        <p:grpSpPr>
          <a:xfrm>
            <a:off x="897255" y="1527810"/>
            <a:ext cx="10397490" cy="4173855"/>
            <a:chOff x="2527" y="2376"/>
            <a:chExt cx="14145" cy="6573"/>
          </a:xfrm>
        </p:grpSpPr>
        <p:grpSp>
          <p:nvGrpSpPr>
            <p:cNvPr id="15" name="组合 14"/>
            <p:cNvGrpSpPr/>
            <p:nvPr/>
          </p:nvGrpSpPr>
          <p:grpSpPr>
            <a:xfrm>
              <a:off x="2527" y="2376"/>
              <a:ext cx="14145" cy="6573"/>
              <a:chOff x="2527" y="2376"/>
              <a:chExt cx="14145" cy="6573"/>
            </a:xfrm>
          </p:grpSpPr>
          <p:sp>
            <p:nvSpPr>
              <p:cNvPr id="14" name="矩形 13"/>
              <p:cNvSpPr/>
              <p:nvPr/>
            </p:nvSpPr>
            <p:spPr>
              <a:xfrm>
                <a:off x="2527" y="2668"/>
                <a:ext cx="14145" cy="6281"/>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052" y="4081"/>
                <a:ext cx="5432" cy="4021"/>
              </a:xfrm>
              <a:prstGeom prst="rect">
                <a:avLst/>
              </a:prstGeom>
            </p:spPr>
            <p:txBody>
              <a:bodyPr wrap="square">
                <a:spAutoFit/>
              </a:bodyPr>
              <a:lstStyle/>
              <a:p>
                <a:pPr algn="just" eaLnBrk="1">
                  <a:lnSpc>
                    <a:spcPct val="200000"/>
                  </a:lnSpc>
                </a:pPr>
                <a:r>
                  <a:rPr sz="20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坚定正确的政治方向</a:t>
                </a:r>
                <a:endParaRPr sz="20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algn="just" eaLnBrk="1">
                  <a:lnSpc>
                    <a:spcPct val="200000"/>
                  </a:lnSpc>
                </a:pPr>
                <a:r>
                  <a:rPr sz="20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解放思想实事求是的思想路线</a:t>
                </a:r>
                <a:endParaRPr sz="20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algn="just" eaLnBrk="1">
                  <a:lnSpc>
                    <a:spcPct val="200000"/>
                  </a:lnSpc>
                </a:pPr>
                <a:r>
                  <a:rPr sz="20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全心全意为人民服务的根本宗旨</a:t>
                </a:r>
                <a:endParaRPr sz="20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algn="just" eaLnBrk="1">
                  <a:lnSpc>
                    <a:spcPct val="200000"/>
                  </a:lnSpc>
                </a:pPr>
                <a:r>
                  <a:rPr sz="20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自力更生艰苦奋斗的创业精神</a:t>
                </a:r>
                <a:endParaRPr sz="20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延安精神内涵</a:t>
                </a:r>
              </a:p>
            </p:txBody>
          </p:sp>
          <p:sp>
            <p:nvSpPr>
              <p:cNvPr id="18" name="矩形 17"/>
              <p:cNvSpPr/>
              <p:nvPr/>
            </p:nvSpPr>
            <p:spPr>
              <a:xfrm>
                <a:off x="9102" y="4781"/>
                <a:ext cx="7426" cy="3246"/>
              </a:xfrm>
              <a:prstGeom prst="rect">
                <a:avLst/>
              </a:prstGeom>
            </p:spPr>
            <p:txBody>
              <a:bodyPr wrap="square">
                <a:spAutoFit/>
              </a:bodyPr>
              <a:lstStyle/>
              <a:p>
                <a:pPr algn="just" eaLnBrk="1">
                  <a:lnSpc>
                    <a:spcPct val="200000"/>
                  </a:lnSpc>
                </a:pPr>
                <a:r>
                  <a:rPr sz="16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600" b="1"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延安精神的灵魂：</a:t>
                </a:r>
                <a:r>
                  <a:rPr sz="16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坚定正确的政治方向</a:t>
                </a:r>
                <a:endParaRPr sz="16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algn="just" eaLnBrk="1">
                  <a:lnSpc>
                    <a:spcPct val="200000"/>
                  </a:lnSpc>
                  <a:buClrTx/>
                  <a:buSzTx/>
                  <a:buFontTx/>
                </a:pPr>
                <a:r>
                  <a:rPr sz="16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600" b="1"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延安精神的思想精髓：</a:t>
                </a:r>
                <a:r>
                  <a:rPr sz="16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解放思想实事求是的思想路线</a:t>
                </a:r>
                <a:endParaRPr sz="16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algn="just" eaLnBrk="1">
                  <a:lnSpc>
                    <a:spcPct val="200000"/>
                  </a:lnSpc>
                  <a:buClrTx/>
                  <a:buSzTx/>
                  <a:buFontTx/>
                </a:pPr>
                <a:r>
                  <a:rPr sz="16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600" b="1"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延安精神的本质体现：</a:t>
                </a:r>
                <a:r>
                  <a:rPr sz="16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全心全意为人民服务的根本宗旨</a:t>
                </a:r>
                <a:endParaRPr sz="16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algn="just" eaLnBrk="1">
                  <a:lnSpc>
                    <a:spcPct val="200000"/>
                  </a:lnSpc>
                  <a:buClrTx/>
                  <a:buSzTx/>
                  <a:buFontTx/>
                </a:pPr>
                <a:r>
                  <a:rPr sz="16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600" b="1"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延安精神的显著特征：</a:t>
                </a:r>
                <a:r>
                  <a:rPr sz="16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自力更生艰苦奋斗的创业精神</a:t>
                </a:r>
                <a:endParaRPr sz="16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8346"/>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1045845"/>
            <a:ext cx="3363595" cy="481965"/>
          </a:xfrm>
          <a:prstGeom prst="rect">
            <a:avLst/>
          </a:prstGeom>
        </p:spPr>
      </p:pic>
      <p:sp>
        <p:nvSpPr>
          <p:cNvPr id="4" name="五角星 3"/>
          <p:cNvSpPr/>
          <p:nvPr/>
        </p:nvSpPr>
        <p:spPr>
          <a:xfrm>
            <a:off x="5619115" y="3312795"/>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4"/>
          <p:cNvSpPr/>
          <p:nvPr/>
        </p:nvSpPr>
        <p:spPr>
          <a:xfrm>
            <a:off x="5619115" y="3795395"/>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角星 5"/>
          <p:cNvSpPr/>
          <p:nvPr/>
        </p:nvSpPr>
        <p:spPr>
          <a:xfrm>
            <a:off x="5619115" y="429133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角星 6"/>
          <p:cNvSpPr/>
          <p:nvPr/>
        </p:nvSpPr>
        <p:spPr>
          <a:xfrm>
            <a:off x="5619115" y="4774565"/>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p:nvCxnSpPr>
        <p:spPr>
          <a:xfrm flipH="1">
            <a:off x="5278120" y="2424430"/>
            <a:ext cx="0" cy="3281045"/>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24" name="矩形 23"/>
          <p:cNvSpPr/>
          <p:nvPr/>
        </p:nvSpPr>
        <p:spPr>
          <a:xfrm>
            <a:off x="897890" y="2482850"/>
            <a:ext cx="3107690" cy="366331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延安精神解读</a:t>
              </a:r>
            </a:p>
          </p:txBody>
        </p:sp>
      </p:grpSp>
      <p:grpSp>
        <p:nvGrpSpPr>
          <p:cNvPr id="17" name="组合 16"/>
          <p:cNvGrpSpPr/>
          <p:nvPr/>
        </p:nvGrpSpPr>
        <p:grpSpPr>
          <a:xfrm>
            <a:off x="897990" y="1527810"/>
            <a:ext cx="10598898" cy="4665980"/>
            <a:chOff x="2528" y="2376"/>
            <a:chExt cx="14419" cy="7348"/>
          </a:xfrm>
        </p:grpSpPr>
        <p:grpSp>
          <p:nvGrpSpPr>
            <p:cNvPr id="15" name="组合 14"/>
            <p:cNvGrpSpPr/>
            <p:nvPr/>
          </p:nvGrpSpPr>
          <p:grpSpPr>
            <a:xfrm>
              <a:off x="2528" y="2376"/>
              <a:ext cx="14419" cy="7273"/>
              <a:chOff x="2528" y="2376"/>
              <a:chExt cx="14419" cy="7273"/>
            </a:xfrm>
          </p:grpSpPr>
          <p:sp>
            <p:nvSpPr>
              <p:cNvPr id="14" name="矩形 13"/>
              <p:cNvSpPr/>
              <p:nvPr/>
            </p:nvSpPr>
            <p:spPr>
              <a:xfrm>
                <a:off x="2528" y="2589"/>
                <a:ext cx="14145" cy="706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2673" y="3896"/>
                <a:ext cx="4005" cy="5572"/>
              </a:xfrm>
              <a:prstGeom prst="rect">
                <a:avLst/>
              </a:prstGeom>
            </p:spPr>
            <p:txBody>
              <a:bodyPr wrap="square">
                <a:spAutoFit/>
              </a:bodyPr>
              <a:lstStyle/>
              <a:p>
                <a:pPr algn="just" eaLnBrk="1">
                  <a:lnSpc>
                    <a:spcPct val="200000"/>
                  </a:lnSpc>
                </a:pPr>
                <a:r>
                  <a:rPr sz="1400">
                    <a:solidFill>
                      <a:srgbClr val="FFF6DB"/>
                    </a:solidFill>
                    <a:latin typeface="微软雅黑" panose="020B0503020204020204" pitchFamily="34" charset="-122"/>
                    <a:ea typeface="微软雅黑" panose="020B0503020204020204" pitchFamily="34" charset="-122"/>
                    <a:cs typeface="微软雅黑" panose="020B0503020204020204" pitchFamily="34" charset="-122"/>
                  </a:rPr>
                  <a:t>延安精神内涵丰富，它的原生形态主要是延安时期形成的抗大精神、延安整风精神、南泥湾精神、张思德精神、白求恩精神、延安县同志们的精神和劳模精神等。延安精神是各个原生形态精神的总汇，各个原生形态精神是延安精神的生动体现，是原汁原味的延安精神。</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dirty="0">
                    <a:solidFill>
                      <a:srgbClr val="FFF8E6"/>
                    </a:solidFill>
                    <a:latin typeface="微软雅黑" panose="020B0503020204020204" pitchFamily="34" charset="-122"/>
                    <a:ea typeface="微软雅黑" panose="020B0503020204020204" pitchFamily="34" charset="-122"/>
                  </a:rPr>
                  <a:t>延安精神组成</a:t>
                </a:r>
              </a:p>
            </p:txBody>
          </p:sp>
          <p:sp>
            <p:nvSpPr>
              <p:cNvPr id="18" name="矩形 17"/>
              <p:cNvSpPr/>
              <p:nvPr/>
            </p:nvSpPr>
            <p:spPr>
              <a:xfrm>
                <a:off x="7292" y="3881"/>
                <a:ext cx="9655" cy="5574"/>
              </a:xfrm>
              <a:prstGeom prst="rect">
                <a:avLst/>
              </a:prstGeom>
            </p:spPr>
            <p:txBody>
              <a:bodyPr wrap="square">
                <a:spAutoFit/>
              </a:bodyPr>
              <a:lstStyle/>
              <a:p>
                <a:pPr algn="just" eaLnBrk="1">
                  <a:lnSpc>
                    <a:spcPct val="200000"/>
                  </a:lnSpc>
                </a:pPr>
                <a:r>
                  <a:rPr sz="1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抗大精神：</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坚定正确的政治方向、艰苦朴素的工作作风</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200000"/>
                  </a:lnSpc>
                </a:pPr>
                <a:r>
                  <a:rPr sz="1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白求恩精神</a:t>
                </a:r>
                <a:r>
                  <a:rPr sz="1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毫不利己、专门利人</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精益求精的工作态度、无产阶级的国际主义</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200000"/>
                  </a:lnSpc>
                </a:pPr>
                <a:r>
                  <a:rPr sz="14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延安整风精神：</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理论联系实际、实事求是；坚持真理、修正错误；批评与自我批评</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200000"/>
                  </a:lnSpc>
                </a:pPr>
                <a:r>
                  <a:rPr sz="14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南泥湾精神：</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自力更生、艰苦奋斗、奋发图强的革命英雄主义和革命乐观主义</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200000"/>
                  </a:lnSpc>
                </a:pPr>
                <a:r>
                  <a:rPr sz="1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延安县同志们的精神：</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不怕困难、克服困难，实事求是、调查研究，和群众打成一片</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200000"/>
                  </a:lnSpc>
                </a:pPr>
                <a:r>
                  <a:rPr sz="1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张思德精神：</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完全彻底地为人民服务和为人民利益不怕牺牲</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200000"/>
                  </a:lnSpc>
                </a:pPr>
                <a:r>
                  <a:rPr sz="1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延安劳模精神：</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以身作则、大公无私、勇于创新、埋头苦干</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200000"/>
                  </a:lnSpc>
                </a:pPr>
                <a:r>
                  <a:rPr sz="14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党的七大精神：</a:t>
                </a:r>
                <a:r>
                  <a:rPr sz="1400" dirty="0" err="1">
                    <a:latin typeface="微软雅黑" panose="020B0503020204020204" pitchFamily="34" charset="-122"/>
                    <a:ea typeface="微软雅黑" panose="020B0503020204020204" pitchFamily="34" charset="-122"/>
                    <a:cs typeface="微软雅黑" panose="020B0503020204020204" pitchFamily="34" charset="-122"/>
                    <a:sym typeface="+mn-ea"/>
                  </a:rPr>
                  <a:t>团结、民主、批评与自我批评</a:t>
                </a:r>
                <a:r>
                  <a:rPr sz="1400" dirty="0">
                    <a:latin typeface="微软雅黑" panose="020B0503020204020204" pitchFamily="34" charset="-122"/>
                    <a:ea typeface="微软雅黑" panose="020B0503020204020204" pitchFamily="34" charset="-122"/>
                    <a:cs typeface="微软雅黑" panose="020B0503020204020204" pitchFamily="34" charset="-122"/>
                    <a:sym typeface="+mn-ea"/>
                  </a:rPr>
                  <a:t>。</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9129"/>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1045845"/>
            <a:ext cx="3363595" cy="481965"/>
          </a:xfrm>
          <a:prstGeom prst="rect">
            <a:avLst/>
          </a:prstGeom>
        </p:spPr>
      </p:pic>
      <p:sp>
        <p:nvSpPr>
          <p:cNvPr id="4" name="五角星 3"/>
          <p:cNvSpPr/>
          <p:nvPr/>
        </p:nvSpPr>
        <p:spPr>
          <a:xfrm>
            <a:off x="4204970" y="269367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4"/>
          <p:cNvSpPr/>
          <p:nvPr/>
        </p:nvSpPr>
        <p:spPr>
          <a:xfrm>
            <a:off x="4204970" y="313817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角星 5"/>
          <p:cNvSpPr/>
          <p:nvPr/>
        </p:nvSpPr>
        <p:spPr>
          <a:xfrm>
            <a:off x="4204970" y="356743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角星 6"/>
          <p:cNvSpPr/>
          <p:nvPr/>
        </p:nvSpPr>
        <p:spPr>
          <a:xfrm>
            <a:off x="4204970" y="398399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五角星 12"/>
          <p:cNvSpPr/>
          <p:nvPr/>
        </p:nvSpPr>
        <p:spPr>
          <a:xfrm>
            <a:off x="4204970" y="440182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角星 19"/>
          <p:cNvSpPr/>
          <p:nvPr/>
        </p:nvSpPr>
        <p:spPr>
          <a:xfrm>
            <a:off x="4204970" y="484632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角星 20"/>
          <p:cNvSpPr/>
          <p:nvPr/>
        </p:nvSpPr>
        <p:spPr>
          <a:xfrm>
            <a:off x="4204970" y="527558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角星 21"/>
          <p:cNvSpPr/>
          <p:nvPr/>
        </p:nvSpPr>
        <p:spPr>
          <a:xfrm>
            <a:off x="4204970" y="5692140"/>
            <a:ext cx="194310" cy="19431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29" name="矩形 28"/>
          <p:cNvSpPr/>
          <p:nvPr/>
        </p:nvSpPr>
        <p:spPr>
          <a:xfrm>
            <a:off x="1250950" y="2853055"/>
            <a:ext cx="485140" cy="248475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延安精神解读</a:t>
              </a:r>
            </a:p>
          </p:txBody>
        </p:sp>
      </p:grpSp>
      <p:sp>
        <p:nvSpPr>
          <p:cNvPr id="14" name="矩形 13"/>
          <p:cNvSpPr/>
          <p:nvPr/>
        </p:nvSpPr>
        <p:spPr>
          <a:xfrm>
            <a:off x="897890" y="1520190"/>
            <a:ext cx="10397490" cy="4483100"/>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1708150" y="2880995"/>
            <a:ext cx="1363980" cy="2584450"/>
          </a:xfrm>
          <a:prstGeom prst="rect">
            <a:avLst/>
          </a:prstGeom>
        </p:spPr>
        <p:txBody>
          <a:bodyPr wrap="square">
            <a:spAutoFit/>
          </a:bodyPr>
          <a:lstStyle/>
          <a:p>
            <a:pPr algn="just" eaLnBrk="1">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从1935年10月到1938年9月是延安精神的孕育期，主要标志是我们党倡导的抗大精神和白求恩精神以及提出“马克思主义中国化”的重大任务。</a:t>
            </a:r>
          </a:p>
        </p:txBody>
      </p:sp>
      <p:sp>
        <p:nvSpPr>
          <p:cNvPr id="3" name="矩形 2"/>
          <p:cNvSpPr>
            <a:spLocks noChangeAspect="1"/>
          </p:cNvSpPr>
          <p:nvPr/>
        </p:nvSpPr>
        <p:spPr>
          <a:xfrm>
            <a:off x="897890" y="1194435"/>
            <a:ext cx="10396855"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延安精神的发展历程</a:t>
            </a:r>
            <a:endParaRPr lang="en-US" altLang="zh-CN" sz="3735" b="1">
              <a:solidFill>
                <a:srgbClr val="FFF8E6"/>
              </a:solidFill>
              <a:latin typeface="微软雅黑" panose="020B0503020204020204" pitchFamily="34" charset="-122"/>
              <a:ea typeface="微软雅黑" panose="020B0503020204020204" pitchFamily="34" charset="-122"/>
            </a:endParaRPr>
          </a:p>
        </p:txBody>
      </p:sp>
      <p:sp>
        <p:nvSpPr>
          <p:cNvPr id="25" name="矩形 24"/>
          <p:cNvSpPr/>
          <p:nvPr/>
        </p:nvSpPr>
        <p:spPr>
          <a:xfrm>
            <a:off x="4664075" y="2880995"/>
            <a:ext cx="1606550" cy="2861310"/>
          </a:xfrm>
          <a:prstGeom prst="rect">
            <a:avLst/>
          </a:prstGeom>
        </p:spPr>
        <p:txBody>
          <a:bodyPr wrap="square">
            <a:spAutoFit/>
          </a:bodyPr>
          <a:lstStyle/>
          <a:p>
            <a:pPr algn="just" eaLnBrk="1">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　从1938年9月到1945年6月是延安精神的形成期，主要标志是大生产运动和延安整风运动的开展。毛泽东称这是中国革命链条中起决定性作用的两个环节，抓住这两个环节，就抓住了中国革命的全局。</a:t>
            </a:r>
          </a:p>
        </p:txBody>
      </p:sp>
      <p:sp>
        <p:nvSpPr>
          <p:cNvPr id="28" name="矩形 27"/>
          <p:cNvSpPr/>
          <p:nvPr/>
        </p:nvSpPr>
        <p:spPr>
          <a:xfrm>
            <a:off x="7863205" y="2880995"/>
            <a:ext cx="2952750" cy="2861310"/>
          </a:xfrm>
          <a:prstGeom prst="rect">
            <a:avLst/>
          </a:prstGeom>
        </p:spPr>
        <p:txBody>
          <a:bodyPr wrap="square">
            <a:spAutoFit/>
          </a:bodyPr>
          <a:lstStyle/>
          <a:p>
            <a:pPr algn="just" eaLnBrk="1">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从1945年6月到1948年3月是延安精神的成熟期，主要标志是党的七大胜利召开，确立了毛泽东思想在全党的指导地位。毛泽东在七大上总结的党的优良作风，即理论与实际相结合的作风、和人民群众密切联系在一起的作风、批评和自我批评的作风，是共产党人革命精神的核心，是马克思主义政党区别于其它任何政党的显著特征，从一定意义上讲，也是对延安精神的理论概括，标志着延安精神的成熟。</a:t>
            </a:r>
          </a:p>
        </p:txBody>
      </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243570" y="5673090"/>
            <a:ext cx="3051175" cy="377825"/>
          </a:xfrm>
          <a:prstGeom prst="rect">
            <a:avLst/>
          </a:prstGeom>
        </p:spPr>
      </p:pic>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931150" y="712470"/>
            <a:ext cx="3363595" cy="481965"/>
          </a:xfrm>
          <a:prstGeom prst="rect">
            <a:avLst/>
          </a:prstGeom>
        </p:spPr>
      </p:pic>
      <p:sp>
        <p:nvSpPr>
          <p:cNvPr id="30" name="矩形 29"/>
          <p:cNvSpPr/>
          <p:nvPr/>
        </p:nvSpPr>
        <p:spPr>
          <a:xfrm>
            <a:off x="4202430" y="2853055"/>
            <a:ext cx="485140" cy="248475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7355840" y="2853055"/>
            <a:ext cx="485140" cy="248475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273175" y="2971800"/>
            <a:ext cx="434975" cy="2306955"/>
          </a:xfrm>
          <a:prstGeom prst="rect">
            <a:avLst/>
          </a:prstGeom>
          <a:noFill/>
        </p:spPr>
        <p:txBody>
          <a:bodyPr wrap="square" rtlCol="0" anchor="t">
            <a:spAutoFit/>
          </a:bodyPr>
          <a:lstStyle/>
          <a:p>
            <a:r>
              <a:rPr lang="zh-CN" altLang="en-US">
                <a:solidFill>
                  <a:srgbClr val="FFF6DB"/>
                </a:solidFill>
              </a:rPr>
              <a:t>延安精神的孕育期</a:t>
            </a:r>
          </a:p>
        </p:txBody>
      </p:sp>
      <p:sp>
        <p:nvSpPr>
          <p:cNvPr id="26" name="文本框 25"/>
          <p:cNvSpPr txBox="1"/>
          <p:nvPr/>
        </p:nvSpPr>
        <p:spPr>
          <a:xfrm>
            <a:off x="4250690" y="2971800"/>
            <a:ext cx="356870" cy="2306955"/>
          </a:xfrm>
          <a:prstGeom prst="rect">
            <a:avLst/>
          </a:prstGeom>
          <a:noFill/>
        </p:spPr>
        <p:txBody>
          <a:bodyPr wrap="square" rtlCol="0" anchor="t">
            <a:spAutoFit/>
          </a:bodyPr>
          <a:lstStyle/>
          <a:p>
            <a:r>
              <a:rPr lang="zh-CN" altLang="en-US">
                <a:solidFill>
                  <a:srgbClr val="FFF6DB"/>
                </a:solidFill>
              </a:rPr>
              <a:t>延安精神的形成期</a:t>
            </a:r>
          </a:p>
        </p:txBody>
      </p:sp>
      <p:sp>
        <p:nvSpPr>
          <p:cNvPr id="27" name="文本框 26"/>
          <p:cNvSpPr txBox="1"/>
          <p:nvPr/>
        </p:nvSpPr>
        <p:spPr>
          <a:xfrm>
            <a:off x="7411720" y="2971800"/>
            <a:ext cx="480060" cy="2306955"/>
          </a:xfrm>
          <a:prstGeom prst="rect">
            <a:avLst/>
          </a:prstGeom>
          <a:noFill/>
        </p:spPr>
        <p:txBody>
          <a:bodyPr wrap="square" rtlCol="0" anchor="t">
            <a:spAutoFit/>
          </a:bodyPr>
          <a:lstStyle/>
          <a:p>
            <a:r>
              <a:rPr lang="zh-CN" altLang="en-US">
                <a:solidFill>
                  <a:srgbClr val="FFF6DB"/>
                </a:solidFill>
              </a:rPr>
              <a:t>延安精神的成熟期</a:t>
            </a:r>
          </a:p>
        </p:txBody>
      </p:sp>
      <p:sp>
        <p:nvSpPr>
          <p:cNvPr id="32" name="右箭头 31"/>
          <p:cNvSpPr/>
          <p:nvPr/>
        </p:nvSpPr>
        <p:spPr>
          <a:xfrm flipV="1">
            <a:off x="1107440" y="2795905"/>
            <a:ext cx="9979025" cy="76200"/>
          </a:xfrm>
          <a:prstGeom prst="rightArrow">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1194435" y="2292985"/>
            <a:ext cx="9563735" cy="306705"/>
          </a:xfrm>
          <a:prstGeom prst="rect">
            <a:avLst/>
          </a:prstGeom>
          <a:noFill/>
        </p:spPr>
        <p:txBody>
          <a:bodyPr wrap="square" rtlCol="0" anchor="t">
            <a:spAutoFit/>
          </a:bodyPr>
          <a:lstStyle/>
          <a:p>
            <a:r>
              <a:rPr lang="zh-CN" altLang="en-US" sz="1400">
                <a:solidFill>
                  <a:schemeClr val="tx1">
                    <a:lumMod val="65000"/>
                    <a:lumOff val="35000"/>
                  </a:schemeClr>
                </a:solidFill>
              </a:rPr>
              <a:t>延安精神有一个逐渐形成和发展的过程，若以延安时期十三年为考察对象，这一过程大体划分为三个阶段：</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33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sp>
        <p:nvSpPr>
          <p:cNvPr id="24" name="任意多边形 23"/>
          <p:cNvSpPr/>
          <p:nvPr/>
        </p:nvSpPr>
        <p:spPr>
          <a:xfrm>
            <a:off x="1946910" y="2750185"/>
            <a:ext cx="9230360" cy="1785620"/>
          </a:xfrm>
          <a:custGeom>
            <a:avLst/>
            <a:gdLst>
              <a:gd name="connisteX0" fmla="*/ 0 w 8590915"/>
              <a:gd name="connsiteY0" fmla="*/ 1785620 h 1785620"/>
              <a:gd name="connisteX1" fmla="*/ 1971040 w 8590915"/>
              <a:gd name="connsiteY1" fmla="*/ 533400 h 1785620"/>
              <a:gd name="connisteX2" fmla="*/ 4475480 w 8590915"/>
              <a:gd name="connsiteY2" fmla="*/ 1465580 h 1785620"/>
              <a:gd name="connisteX3" fmla="*/ 7280275 w 8590915"/>
              <a:gd name="connsiteY3" fmla="*/ 514350 h 1785620"/>
              <a:gd name="connisteX4" fmla="*/ 8590915 w 8590915"/>
              <a:gd name="connsiteY4" fmla="*/ 0 h 1785620"/>
            </a:gdLst>
            <a:ahLst/>
            <a:cxnLst>
              <a:cxn ang="0">
                <a:pos x="connisteX0" y="connsiteY0"/>
              </a:cxn>
              <a:cxn ang="0">
                <a:pos x="connisteX1" y="connsiteY1"/>
              </a:cxn>
              <a:cxn ang="0">
                <a:pos x="connisteX2" y="connsiteY2"/>
              </a:cxn>
              <a:cxn ang="0">
                <a:pos x="connisteX3" y="connsiteY3"/>
              </a:cxn>
              <a:cxn ang="0">
                <a:pos x="connisteX4" y="connsiteY4"/>
              </a:cxn>
            </a:cxnLst>
            <a:rect l="l" t="t" r="r" b="b"/>
            <a:pathLst>
              <a:path w="8590915" h="1785620">
                <a:moveTo>
                  <a:pt x="0" y="1785620"/>
                </a:moveTo>
                <a:cubicBezTo>
                  <a:pt x="344170" y="1516380"/>
                  <a:pt x="1075690" y="597535"/>
                  <a:pt x="1971040" y="533400"/>
                </a:cubicBezTo>
                <a:cubicBezTo>
                  <a:pt x="2866390" y="469265"/>
                  <a:pt x="3413760" y="1469390"/>
                  <a:pt x="4475480" y="1465580"/>
                </a:cubicBezTo>
                <a:cubicBezTo>
                  <a:pt x="5537200" y="1461770"/>
                  <a:pt x="6457315" y="807720"/>
                  <a:pt x="7280275" y="514350"/>
                </a:cubicBezTo>
                <a:cubicBezTo>
                  <a:pt x="8103235" y="220980"/>
                  <a:pt x="8385175" y="83820"/>
                  <a:pt x="8590915" y="0"/>
                </a:cubicBezTo>
              </a:path>
            </a:pathLst>
          </a:custGeom>
          <a:noFill/>
          <a:ln w="127000">
            <a:solidFill>
              <a:srgbClr val="DBA8A8">
                <a:alpha val="50000"/>
              </a:srgbClr>
            </a:solidFill>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延安精神解读</a:t>
              </a:r>
            </a:p>
          </p:txBody>
        </p:sp>
      </p:grpSp>
      <p:sp>
        <p:nvSpPr>
          <p:cNvPr id="2" name="矩形 1"/>
          <p:cNvSpPr/>
          <p:nvPr/>
        </p:nvSpPr>
        <p:spPr>
          <a:xfrm>
            <a:off x="604520" y="1368425"/>
            <a:ext cx="10982960"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3735" b="1">
                <a:solidFill>
                  <a:srgbClr val="FFF8E6"/>
                </a:solidFill>
                <a:latin typeface="微软雅黑" panose="020B0503020204020204" pitchFamily="34" charset="-122"/>
                <a:ea typeface="微软雅黑" panose="020B0503020204020204" pitchFamily="34" charset="-122"/>
              </a:rPr>
              <a:t>延安十三年</a:t>
            </a:r>
          </a:p>
        </p:txBody>
      </p:sp>
      <p:sp>
        <p:nvSpPr>
          <p:cNvPr id="6" name="文本框 5"/>
          <p:cNvSpPr txBox="1"/>
          <p:nvPr/>
        </p:nvSpPr>
        <p:spPr>
          <a:xfrm>
            <a:off x="761365" y="2622550"/>
            <a:ext cx="2376170" cy="968375"/>
          </a:xfrm>
          <a:prstGeom prst="rect">
            <a:avLst/>
          </a:prstGeom>
          <a:noFill/>
        </p:spPr>
        <p:txBody>
          <a:bodyPr wrap="square" rtlCol="0">
            <a:spAutoFit/>
          </a:bodyPr>
          <a:lstStyle/>
          <a:p>
            <a:pPr algn="ctr">
              <a:lnSpc>
                <a:spcPct val="150000"/>
              </a:lnSpc>
            </a:pPr>
            <a:r>
              <a:rPr sz="14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lt"/>
              </a:rPr>
              <a:t>初到陕北 进驻瓦窑堡、保安</a:t>
            </a:r>
          </a:p>
          <a:p>
            <a:pPr algn="ctr">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 （1935.10.19—1937.1.13 </a:t>
            </a:r>
          </a:p>
          <a:p>
            <a:pPr algn="ctr">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约1年3个月时间）</a:t>
            </a:r>
          </a:p>
        </p:txBody>
      </p:sp>
      <p:pic>
        <p:nvPicPr>
          <p:cNvPr id="35" name="图片 34"/>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223885" y="886460"/>
            <a:ext cx="3363595" cy="481965"/>
          </a:xfrm>
          <a:prstGeom prst="rect">
            <a:avLst/>
          </a:prstGeom>
        </p:spPr>
      </p:pic>
      <p:grpSp>
        <p:nvGrpSpPr>
          <p:cNvPr id="43" name="组合 42"/>
          <p:cNvGrpSpPr/>
          <p:nvPr/>
        </p:nvGrpSpPr>
        <p:grpSpPr>
          <a:xfrm>
            <a:off x="1949450" y="3178810"/>
            <a:ext cx="7919720" cy="1247140"/>
            <a:chOff x="2695" y="5846"/>
            <a:chExt cx="12472" cy="1964"/>
          </a:xfrm>
        </p:grpSpPr>
        <p:cxnSp>
          <p:nvCxnSpPr>
            <p:cNvPr id="37" name="直接连接符 36"/>
            <p:cNvCxnSpPr/>
            <p:nvPr/>
          </p:nvCxnSpPr>
          <p:spPr>
            <a:xfrm flipH="1">
              <a:off x="9958" y="6391"/>
              <a:ext cx="0" cy="1134"/>
            </a:xfrm>
            <a:prstGeom prst="line">
              <a:avLst/>
            </a:prstGeom>
            <a:ln>
              <a:solidFill>
                <a:srgbClr val="DBA8A8"/>
              </a:soli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flipV="1">
              <a:off x="15167" y="5846"/>
              <a:ext cx="0" cy="907"/>
            </a:xfrm>
            <a:prstGeom prst="line">
              <a:avLst/>
            </a:prstGeom>
            <a:ln>
              <a:solidFill>
                <a:srgbClr val="DBA8A8"/>
              </a:soli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a:off x="2695" y="6676"/>
              <a:ext cx="0" cy="1134"/>
            </a:xfrm>
            <a:prstGeom prst="line">
              <a:avLst/>
            </a:prstGeom>
            <a:ln>
              <a:solidFill>
                <a:srgbClr val="DBA8A8"/>
              </a:solidFill>
              <a:prstDash val="dash"/>
              <a:headEnd type="oval"/>
            </a:ln>
          </p:spPr>
          <p:style>
            <a:lnRef idx="1">
              <a:schemeClr val="accent1"/>
            </a:lnRef>
            <a:fillRef idx="0">
              <a:schemeClr val="accent1"/>
            </a:fillRef>
            <a:effectRef idx="0">
              <a:schemeClr val="accent1"/>
            </a:effectRef>
            <a:fontRef idx="minor">
              <a:schemeClr val="tx1"/>
            </a:fontRef>
          </p:style>
        </p:cxnSp>
      </p:grpSp>
      <p:sp>
        <p:nvSpPr>
          <p:cNvPr id="7" name="文本框 6"/>
          <p:cNvSpPr txBox="1"/>
          <p:nvPr/>
        </p:nvSpPr>
        <p:spPr>
          <a:xfrm>
            <a:off x="4782820" y="2626995"/>
            <a:ext cx="3558540" cy="691515"/>
          </a:xfrm>
          <a:prstGeom prst="rect">
            <a:avLst/>
          </a:prstGeom>
          <a:noFill/>
        </p:spPr>
        <p:txBody>
          <a:bodyPr wrap="square" rtlCol="0">
            <a:spAutoFit/>
          </a:bodyPr>
          <a:lstStyle/>
          <a:p>
            <a:pPr algn="ctr">
              <a:lnSpc>
                <a:spcPct val="150000"/>
              </a:lnSpc>
            </a:pPr>
            <a:r>
              <a:rPr sz="14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lt"/>
              </a:rPr>
              <a:t>延安成为中国革命斗争的指导中心和后方</a:t>
            </a:r>
          </a:p>
          <a:p>
            <a:pPr algn="ctr">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（1937.1.13—1947.3.18   约10年2个月时间）</a:t>
            </a:r>
          </a:p>
        </p:txBody>
      </p:sp>
      <p:sp>
        <p:nvSpPr>
          <p:cNvPr id="20" name="文本框 19"/>
          <p:cNvSpPr txBox="1"/>
          <p:nvPr/>
        </p:nvSpPr>
        <p:spPr>
          <a:xfrm>
            <a:off x="8415020" y="3743325"/>
            <a:ext cx="2927350" cy="691515"/>
          </a:xfrm>
          <a:prstGeom prst="rect">
            <a:avLst/>
          </a:prstGeom>
          <a:noFill/>
        </p:spPr>
        <p:txBody>
          <a:bodyPr wrap="square" rtlCol="0">
            <a:spAutoFit/>
          </a:bodyPr>
          <a:lstStyle/>
          <a:p>
            <a:pPr algn="ctr">
              <a:lnSpc>
                <a:spcPct val="150000"/>
              </a:lnSpc>
            </a:pPr>
            <a:r>
              <a:rPr sz="14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lt"/>
              </a:rPr>
              <a:t>转战陕北 </a:t>
            </a:r>
          </a:p>
          <a:p>
            <a:pPr algn="ctr">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（1947.3.18—1948.3.23 约1年时间）</a:t>
            </a:r>
          </a:p>
        </p:txBody>
      </p:sp>
      <p:sp>
        <p:nvSpPr>
          <p:cNvPr id="30" name="椭圆 29"/>
          <p:cNvSpPr/>
          <p:nvPr/>
        </p:nvSpPr>
        <p:spPr>
          <a:xfrm>
            <a:off x="6386830" y="4039235"/>
            <a:ext cx="349250" cy="349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9694545" y="3068320"/>
            <a:ext cx="349250" cy="349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1774825" y="4378325"/>
            <a:ext cx="349250" cy="3492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605155" y="5093970"/>
            <a:ext cx="10981690" cy="922020"/>
          </a:xfrm>
          <a:prstGeom prst="rect">
            <a:avLst/>
          </a:prstGeom>
          <a:noFill/>
        </p:spPr>
        <p:txBody>
          <a:bodyPr wrap="square" rtlCol="0" anchor="t">
            <a:spAutoFit/>
          </a:bodyPr>
          <a:lstStyle/>
          <a:p>
            <a:pPr>
              <a:lnSpc>
                <a:spcPct val="150000"/>
              </a:lnSpc>
            </a:pPr>
            <a:r>
              <a:rPr lang="zh-CN" altLang="en-US" sz="1200">
                <a:solidFill>
                  <a:srgbClr val="C00000"/>
                </a:solidFill>
              </a:rPr>
              <a:t>【</a:t>
            </a:r>
            <a:r>
              <a:rPr lang="zh-CN" altLang="en-US" sz="1200">
                <a:solidFill>
                  <a:schemeClr val="tx1">
                    <a:lumMod val="65000"/>
                    <a:lumOff val="35000"/>
                  </a:schemeClr>
                </a:solidFill>
              </a:rPr>
              <a:t>中共中央以延安为中心，在陕北领导中国革命长达十三年。这十三年，是中国共产党及其领导的革命力量大发展的时期，是毛泽东思想达到成熟并确立在全党指导地位的时期，是党领导中国人民走向中华民族伟大复兴的时期，在中国革命进程占有重要的历史地位。毛泽东曾指出：“延安和陕甘宁边区，从1936年到1948年，曾经是中共中央的所在地，曾经是中国人民解放斗争的总后方。延安和陕甘宁边区的人民对全国人民是有伟大贡献的。”</a:t>
            </a:r>
            <a:r>
              <a:rPr lang="zh-CN" altLang="en-US" sz="1200">
                <a:solidFill>
                  <a:srgbClr val="C00000"/>
                </a:solidFill>
              </a:rPr>
              <a:t>】</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60245" y="1616075"/>
            <a:ext cx="8282305" cy="1798320"/>
            <a:chOff x="3551" y="2527"/>
            <a:chExt cx="13043" cy="2832"/>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2"/>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02</a:t>
                  </a:r>
                </a:p>
              </p:txBody>
            </p:sp>
          </p:grpSp>
          <p:sp>
            <p:nvSpPr>
              <p:cNvPr id="31" name="PA-文本框 21"/>
              <p:cNvSpPr txBox="1">
                <a:spLocks noChangeArrowheads="1"/>
              </p:cNvSpPr>
              <p:nvPr>
                <p:custDataLst>
                  <p:tags r:id="rId3"/>
                </p:custDataLst>
              </p:nvPr>
            </p:nvSpPr>
            <p:spPr bwMode="auto">
              <a:xfrm>
                <a:off x="5721502" y="1753647"/>
                <a:ext cx="3496110" cy="304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4800" b="1" dirty="0" err="1">
                    <a:solidFill>
                      <a:srgbClr val="C00000"/>
                    </a:solidFill>
                    <a:latin typeface="微软雅黑" panose="020B0503020204020204" pitchFamily="34" charset="-122"/>
                    <a:ea typeface="微软雅黑" panose="020B0503020204020204" pitchFamily="34" charset="-122"/>
                  </a:rPr>
                  <a:t>延安精神的现实启示</a:t>
                </a:r>
                <a:endParaRPr sz="4800" b="1" dirty="0">
                  <a:solidFill>
                    <a:srgbClr val="C00000"/>
                  </a:solidFill>
                  <a:latin typeface="微软雅黑" panose="020B0503020204020204" pitchFamily="34" charset="-122"/>
                  <a:ea typeface="微软雅黑" panose="020B0503020204020204" pitchFamily="34" charset="-122"/>
                </a:endParaRPr>
              </a:p>
            </p:txBody>
          </p:sp>
        </p:grpSp>
      </p:gr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PA" val="v5.2.9"/>
</p:tagLst>
</file>

<file path=ppt/tags/tag104.xml><?xml version="1.0" encoding="utf-8"?>
<p:tagLst xmlns:a="http://schemas.openxmlformats.org/drawingml/2006/main" xmlns:r="http://schemas.openxmlformats.org/officeDocument/2006/relationships" xmlns:p="http://schemas.openxmlformats.org/presentationml/2006/main">
  <p:tag name="PA" val="v5.2.9"/>
</p:tagLst>
</file>

<file path=ppt/tags/tag105.xml><?xml version="1.0" encoding="utf-8"?>
<p:tagLst xmlns:a="http://schemas.openxmlformats.org/drawingml/2006/main" xmlns:r="http://schemas.openxmlformats.org/officeDocument/2006/relationships" xmlns:p="http://schemas.openxmlformats.org/presentationml/2006/main">
  <p:tag name="PA" val="v5.2.9"/>
</p:tagLst>
</file>

<file path=ppt/tags/tag106.xml><?xml version="1.0" encoding="utf-8"?>
<p:tagLst xmlns:a="http://schemas.openxmlformats.org/drawingml/2006/main" xmlns:r="http://schemas.openxmlformats.org/officeDocument/2006/relationships" xmlns:p="http://schemas.openxmlformats.org/presentationml/2006/main">
  <p:tag name="PA" val="v5.2.9"/>
</p:tagLst>
</file>

<file path=ppt/tags/tag107.xml><?xml version="1.0" encoding="utf-8"?>
<p:tagLst xmlns:a="http://schemas.openxmlformats.org/drawingml/2006/main" xmlns:r="http://schemas.openxmlformats.org/officeDocument/2006/relationships" xmlns:p="http://schemas.openxmlformats.org/presentationml/2006/main">
  <p:tag name="PA" val="v5.2.9"/>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9.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1.xml><?xml version="1.0" encoding="utf-8"?>
<p:tagLst xmlns:a="http://schemas.openxmlformats.org/drawingml/2006/main" xmlns:r="http://schemas.openxmlformats.org/officeDocument/2006/relationships" xmlns:p="http://schemas.openxmlformats.org/presentationml/2006/main">
  <p:tag name="PA" val="v5.2.9"/>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3.xml><?xml version="1.0" encoding="utf-8"?>
<p:tagLst xmlns:a="http://schemas.openxmlformats.org/drawingml/2006/main" xmlns:r="http://schemas.openxmlformats.org/officeDocument/2006/relationships" xmlns:p="http://schemas.openxmlformats.org/presentationml/2006/main">
  <p:tag name="PA" val="v5.2.9"/>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5.xml><?xml version="1.0" encoding="utf-8"?>
<p:tagLst xmlns:a="http://schemas.openxmlformats.org/drawingml/2006/main" xmlns:r="http://schemas.openxmlformats.org/officeDocument/2006/relationships" xmlns:p="http://schemas.openxmlformats.org/presentationml/2006/main">
  <p:tag name="PA" val="v5.2.9"/>
</p:tagLst>
</file>

<file path=ppt/tags/tag11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7.xml><?xml version="1.0" encoding="utf-8"?>
<p:tagLst xmlns:a="http://schemas.openxmlformats.org/drawingml/2006/main" xmlns:r="http://schemas.openxmlformats.org/officeDocument/2006/relationships" xmlns:p="http://schemas.openxmlformats.org/presentationml/2006/main">
  <p:tag name="PA" val="v5.2.9"/>
</p:tagLst>
</file>

<file path=ppt/tags/tag118.xml><?xml version="1.0" encoding="utf-8"?>
<p:tagLst xmlns:a="http://schemas.openxmlformats.org/drawingml/2006/main" xmlns:r="http://schemas.openxmlformats.org/officeDocument/2006/relationships" xmlns:p="http://schemas.openxmlformats.org/presentationml/2006/main">
  <p:tag name="PA" val="v5.2.9"/>
</p:tagLst>
</file>

<file path=ppt/tags/tag119.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PA" val="v5.2.9"/>
</p:tagLst>
</file>

<file path=ppt/tags/tag121.xml><?xml version="1.0" encoding="utf-8"?>
<p:tagLst xmlns:a="http://schemas.openxmlformats.org/drawingml/2006/main" xmlns:r="http://schemas.openxmlformats.org/officeDocument/2006/relationships" xmlns:p="http://schemas.openxmlformats.org/presentationml/2006/main">
  <p:tag name="PA" val="v5.2.9"/>
</p:tagLst>
</file>

<file path=ppt/tags/tag122.xml><?xml version="1.0" encoding="utf-8"?>
<p:tagLst xmlns:a="http://schemas.openxmlformats.org/drawingml/2006/main" xmlns:r="http://schemas.openxmlformats.org/officeDocument/2006/relationships" xmlns:p="http://schemas.openxmlformats.org/presentationml/2006/main">
  <p:tag name="PA" val="v5.2.9"/>
</p:tagLst>
</file>

<file path=ppt/tags/tag12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4.xml><?xml version="1.0" encoding="utf-8"?>
<p:tagLst xmlns:a="http://schemas.openxmlformats.org/drawingml/2006/main" xmlns:r="http://schemas.openxmlformats.org/officeDocument/2006/relationships" xmlns:p="http://schemas.openxmlformats.org/presentationml/2006/main">
  <p:tag name="PA" val="v5.2.9"/>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6.xml><?xml version="1.0" encoding="utf-8"?>
<p:tagLst xmlns:a="http://schemas.openxmlformats.org/drawingml/2006/main" xmlns:r="http://schemas.openxmlformats.org/officeDocument/2006/relationships" xmlns:p="http://schemas.openxmlformats.org/presentationml/2006/main">
  <p:tag name="PA" val="v5.2.9"/>
</p:tagLst>
</file>

<file path=ppt/tags/tag12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8.xml><?xml version="1.0" encoding="utf-8"?>
<p:tagLst xmlns:a="http://schemas.openxmlformats.org/drawingml/2006/main" xmlns:r="http://schemas.openxmlformats.org/officeDocument/2006/relationships" xmlns:p="http://schemas.openxmlformats.org/presentationml/2006/main">
  <p:tag name="PA" val="v5.2.9"/>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PA" val="v5.2.9"/>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2.xml><?xml version="1.0" encoding="utf-8"?>
<p:tagLst xmlns:a="http://schemas.openxmlformats.org/drawingml/2006/main" xmlns:r="http://schemas.openxmlformats.org/officeDocument/2006/relationships" xmlns:p="http://schemas.openxmlformats.org/presentationml/2006/main">
  <p:tag name="PA" val="v5.2.9"/>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4.xml><?xml version="1.0" encoding="utf-8"?>
<p:tagLst xmlns:a="http://schemas.openxmlformats.org/drawingml/2006/main" xmlns:r="http://schemas.openxmlformats.org/officeDocument/2006/relationships" xmlns:p="http://schemas.openxmlformats.org/presentationml/2006/main">
  <p:tag name="PA" val="v5.2.9"/>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6.xml><?xml version="1.0" encoding="utf-8"?>
<p:tagLst xmlns:a="http://schemas.openxmlformats.org/drawingml/2006/main" xmlns:r="http://schemas.openxmlformats.org/officeDocument/2006/relationships" xmlns:p="http://schemas.openxmlformats.org/presentationml/2006/main">
  <p:tag name="PA" val="v5.2.9"/>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8.xml><?xml version="1.0" encoding="utf-8"?>
<p:tagLst xmlns:a="http://schemas.openxmlformats.org/drawingml/2006/main" xmlns:r="http://schemas.openxmlformats.org/officeDocument/2006/relationships" xmlns:p="http://schemas.openxmlformats.org/presentationml/2006/main">
  <p:tag name="PA" val="v5.2.9"/>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PA" val="v5.2.9"/>
</p:tagLst>
</file>

<file path=ppt/tags/tag141.xml><?xml version="1.0" encoding="utf-8"?>
<p:tagLst xmlns:a="http://schemas.openxmlformats.org/drawingml/2006/main" xmlns:r="http://schemas.openxmlformats.org/officeDocument/2006/relationships" xmlns:p="http://schemas.openxmlformats.org/presentationml/2006/main">
  <p:tag name="PA" val="v5.2.9"/>
</p:tagLst>
</file>

<file path=ppt/tags/tag142.xml><?xml version="1.0" encoding="utf-8"?>
<p:tagLst xmlns:a="http://schemas.openxmlformats.org/drawingml/2006/main" xmlns:r="http://schemas.openxmlformats.org/officeDocument/2006/relationships" xmlns:p="http://schemas.openxmlformats.org/presentationml/2006/main">
  <p:tag name="PA" val="v5.2.9"/>
</p:tagLst>
</file>

<file path=ppt/tags/tag143.xml><?xml version="1.0" encoding="utf-8"?>
<p:tagLst xmlns:a="http://schemas.openxmlformats.org/drawingml/2006/main" xmlns:r="http://schemas.openxmlformats.org/officeDocument/2006/relationships" xmlns:p="http://schemas.openxmlformats.org/presentationml/2006/main">
  <p:tag name="PA" val="v5.2.9"/>
</p:tagLst>
</file>

<file path=ppt/tags/tag144.xml><?xml version="1.0" encoding="utf-8"?>
<p:tagLst xmlns:a="http://schemas.openxmlformats.org/drawingml/2006/main" xmlns:r="http://schemas.openxmlformats.org/officeDocument/2006/relationships" xmlns:p="http://schemas.openxmlformats.org/presentationml/2006/main">
  <p:tag name="PA" val="v5.2.9"/>
</p:tagLst>
</file>

<file path=ppt/tags/tag145.xml><?xml version="1.0" encoding="utf-8"?>
<p:tagLst xmlns:a="http://schemas.openxmlformats.org/drawingml/2006/main" xmlns:r="http://schemas.openxmlformats.org/officeDocument/2006/relationships" xmlns:p="http://schemas.openxmlformats.org/presentationml/2006/main">
  <p:tag name="PA" val="v5.2.9"/>
</p:tagLst>
</file>

<file path=ppt/tags/tag146.xml><?xml version="1.0" encoding="utf-8"?>
<p:tagLst xmlns:a="http://schemas.openxmlformats.org/drawingml/2006/main" xmlns:r="http://schemas.openxmlformats.org/officeDocument/2006/relationships" xmlns:p="http://schemas.openxmlformats.org/presentationml/2006/main">
  <p:tag name="PA" val="v5.2.9"/>
</p:tagLst>
</file>

<file path=ppt/tags/tag147.xml><?xml version="1.0" encoding="utf-8"?>
<p:tagLst xmlns:a="http://schemas.openxmlformats.org/drawingml/2006/main" xmlns:r="http://schemas.openxmlformats.org/officeDocument/2006/relationships" xmlns:p="http://schemas.openxmlformats.org/presentationml/2006/main">
  <p:tag name="PA" val="v5.2.9"/>
</p:tagLst>
</file>

<file path=ppt/tags/tag148.xml><?xml version="1.0" encoding="utf-8"?>
<p:tagLst xmlns:a="http://schemas.openxmlformats.org/drawingml/2006/main" xmlns:r="http://schemas.openxmlformats.org/officeDocument/2006/relationships" xmlns:p="http://schemas.openxmlformats.org/presentationml/2006/main">
  <p:tag name="PA" val="v5.2.9"/>
</p:tagLst>
</file>

<file path=ppt/tags/tag149.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PA" val="v5.2.9"/>
</p:tagLst>
</file>

<file path=ppt/tags/tag72.xml><?xml version="1.0" encoding="utf-8"?>
<p:tagLst xmlns:a="http://schemas.openxmlformats.org/drawingml/2006/main" xmlns:r="http://schemas.openxmlformats.org/officeDocument/2006/relationships" xmlns:p="http://schemas.openxmlformats.org/presentationml/2006/main">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9"/>
</p:tagLst>
</file>

<file path=ppt/tags/tag74.xml><?xml version="1.0" encoding="utf-8"?>
<p:tagLst xmlns:a="http://schemas.openxmlformats.org/drawingml/2006/main" xmlns:r="http://schemas.openxmlformats.org/officeDocument/2006/relationships" xmlns:p="http://schemas.openxmlformats.org/presentationml/2006/main">
  <p:tag name="PA" val="v5.2.9"/>
</p:tagLst>
</file>

<file path=ppt/tags/tag75.xml><?xml version="1.0" encoding="utf-8"?>
<p:tagLst xmlns:a="http://schemas.openxmlformats.org/drawingml/2006/main" xmlns:r="http://schemas.openxmlformats.org/officeDocument/2006/relationships" xmlns:p="http://schemas.openxmlformats.org/presentationml/2006/main">
  <p:tag name="PA" val="v5.2.9"/>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PA" val="v5.2.9"/>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PA" val="v5.2.9"/>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PA" val="v5.2.9"/>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PA" val="v5.2.9"/>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7.xml><?xml version="1.0" encoding="utf-8"?>
<p:tagLst xmlns:a="http://schemas.openxmlformats.org/drawingml/2006/main" xmlns:r="http://schemas.openxmlformats.org/officeDocument/2006/relationships" xmlns:p="http://schemas.openxmlformats.org/presentationml/2006/main">
  <p:tag name="PA" val="v5.2.9"/>
</p:tagLst>
</file>

<file path=ppt/tags/tag88.xml><?xml version="1.0" encoding="utf-8"?>
<p:tagLst xmlns:a="http://schemas.openxmlformats.org/drawingml/2006/main" xmlns:r="http://schemas.openxmlformats.org/officeDocument/2006/relationships" xmlns:p="http://schemas.openxmlformats.org/presentationml/2006/main">
  <p:tag name="PA" val="v5.2.9"/>
</p:tagLst>
</file>

<file path=ppt/tags/tag89.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PA" val="v5.2.9"/>
</p:tagLst>
</file>

<file path=ppt/tags/tag91.xml><?xml version="1.0" encoding="utf-8"?>
<p:tagLst xmlns:a="http://schemas.openxmlformats.org/drawingml/2006/main" xmlns:r="http://schemas.openxmlformats.org/officeDocument/2006/relationships" xmlns:p="http://schemas.openxmlformats.org/presentationml/2006/main">
  <p:tag name="PA" val="v5.2.9"/>
</p:tagLst>
</file>

<file path=ppt/tags/tag92.xml><?xml version="1.0" encoding="utf-8"?>
<p:tagLst xmlns:a="http://schemas.openxmlformats.org/drawingml/2006/main" xmlns:r="http://schemas.openxmlformats.org/officeDocument/2006/relationships" xmlns:p="http://schemas.openxmlformats.org/presentationml/2006/main">
  <p:tag name="PA" val="v5.2.9"/>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4.xml><?xml version="1.0" encoding="utf-8"?>
<p:tagLst xmlns:a="http://schemas.openxmlformats.org/drawingml/2006/main" xmlns:r="http://schemas.openxmlformats.org/officeDocument/2006/relationships" xmlns:p="http://schemas.openxmlformats.org/presentationml/2006/main">
  <p:tag name="PA" val="v5.2.9"/>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1419</Words>
  <Application>Microsoft Office PowerPoint</Application>
  <PresentationFormat>宽屏</PresentationFormat>
  <Paragraphs>136</Paragraphs>
  <Slides>24</Slides>
  <Notes>4</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24</vt:i4>
      </vt:variant>
    </vt:vector>
  </HeadingPairs>
  <TitlesOfParts>
    <vt:vector size="35" baseType="lpstr">
      <vt:lpstr>Meiryo</vt:lpstr>
      <vt:lpstr>方正苏新诗柳楷简体-yolan</vt:lpstr>
      <vt:lpstr>思源黑体 CN Heavy</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2021-05-27T00:37:42Z</cp:lastPrinted>
  <dcterms:created xsi:type="dcterms:W3CDTF">2021-05-27T00:37:42Z</dcterms:created>
  <dcterms:modified xsi:type="dcterms:W3CDTF">2023-04-14T08:02:52Z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