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1" r:id="rId3"/>
  </p:sldMasterIdLst>
  <p:notesMasterIdLst>
    <p:notesMasterId r:id="rId28"/>
  </p:notesMasterIdLst>
  <p:sldIdLst>
    <p:sldId id="7719" r:id="rId4"/>
    <p:sldId id="7720" r:id="rId5"/>
    <p:sldId id="7721" r:id="rId6"/>
    <p:sldId id="7722" r:id="rId7"/>
    <p:sldId id="7723" r:id="rId8"/>
    <p:sldId id="7724" r:id="rId9"/>
    <p:sldId id="7725" r:id="rId10"/>
    <p:sldId id="7726" r:id="rId11"/>
    <p:sldId id="7727" r:id="rId12"/>
    <p:sldId id="7728" r:id="rId13"/>
    <p:sldId id="7729" r:id="rId14"/>
    <p:sldId id="7730" r:id="rId15"/>
    <p:sldId id="7731" r:id="rId16"/>
    <p:sldId id="7732" r:id="rId17"/>
    <p:sldId id="7733" r:id="rId18"/>
    <p:sldId id="7734" r:id="rId19"/>
    <p:sldId id="7735" r:id="rId20"/>
    <p:sldId id="7736" r:id="rId21"/>
    <p:sldId id="7738" r:id="rId22"/>
    <p:sldId id="7739" r:id="rId23"/>
    <p:sldId id="7737" r:id="rId24"/>
    <p:sldId id="7740" r:id="rId25"/>
    <p:sldId id="7741" r:id="rId26"/>
    <p:sldId id="7742"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D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44BAE-34FC-49C8-AC71-C29D8580878B}" type="datetimeFigureOut">
              <a:rPr lang="zh-CN" altLang="en-US" smtClean="0"/>
              <a:t>2023/4/15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B3835-E7B5-4F27-8867-0C024147C432}" type="slidenum">
              <a:rPr lang="zh-CN" altLang="en-US" smtClean="0"/>
              <a:t>‹#›</a:t>
            </a:fld>
            <a:endParaRPr lang="zh-CN" altLang="en-US"/>
          </a:p>
        </p:txBody>
      </p:sp>
    </p:spTree>
    <p:extLst>
      <p:ext uri="{BB962C8B-B14F-4D97-AF65-F5344CB8AC3E}">
        <p14:creationId xmlns:p14="http://schemas.microsoft.com/office/powerpoint/2010/main" val="55192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a:t>
            </a:fld>
            <a:endParaRPr lang="zh-CN" altLang="en-US"/>
          </a:p>
        </p:txBody>
      </p:sp>
    </p:spTree>
    <p:extLst>
      <p:ext uri="{BB962C8B-B14F-4D97-AF65-F5344CB8AC3E}">
        <p14:creationId xmlns:p14="http://schemas.microsoft.com/office/powerpoint/2010/main" val="64189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10</a:t>
            </a:fld>
            <a:endParaRPr lang="zh-CN" altLang="en-US"/>
          </a:p>
        </p:txBody>
      </p:sp>
    </p:spTree>
    <p:extLst>
      <p:ext uri="{BB962C8B-B14F-4D97-AF65-F5344CB8AC3E}">
        <p14:creationId xmlns:p14="http://schemas.microsoft.com/office/powerpoint/2010/main" val="701394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11</a:t>
            </a:fld>
            <a:endParaRPr lang="zh-CN" altLang="en-US"/>
          </a:p>
        </p:txBody>
      </p:sp>
    </p:spTree>
    <p:extLst>
      <p:ext uri="{BB962C8B-B14F-4D97-AF65-F5344CB8AC3E}">
        <p14:creationId xmlns:p14="http://schemas.microsoft.com/office/powerpoint/2010/main" val="913217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633B3835-E7B5-4F27-8867-0C024147C432}" type="slidenum">
              <a:rPr lang="zh-CN" altLang="en-US" smtClean="0"/>
              <a:t>12</a:t>
            </a:fld>
            <a:endParaRPr lang="zh-CN" altLang="en-US"/>
          </a:p>
        </p:txBody>
      </p:sp>
    </p:spTree>
    <p:extLst>
      <p:ext uri="{BB962C8B-B14F-4D97-AF65-F5344CB8AC3E}">
        <p14:creationId xmlns:p14="http://schemas.microsoft.com/office/powerpoint/2010/main" val="331040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13</a:t>
            </a:fld>
            <a:endParaRPr lang="zh-CN" altLang="en-US"/>
          </a:p>
        </p:txBody>
      </p:sp>
    </p:spTree>
    <p:extLst>
      <p:ext uri="{BB962C8B-B14F-4D97-AF65-F5344CB8AC3E}">
        <p14:creationId xmlns:p14="http://schemas.microsoft.com/office/powerpoint/2010/main" val="2651391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14</a:t>
            </a:fld>
            <a:endParaRPr lang="zh-CN" altLang="en-US"/>
          </a:p>
        </p:txBody>
      </p:sp>
    </p:spTree>
    <p:extLst>
      <p:ext uri="{BB962C8B-B14F-4D97-AF65-F5344CB8AC3E}">
        <p14:creationId xmlns:p14="http://schemas.microsoft.com/office/powerpoint/2010/main" val="1631328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15</a:t>
            </a:fld>
            <a:endParaRPr lang="zh-CN" altLang="en-US"/>
          </a:p>
        </p:txBody>
      </p:sp>
    </p:spTree>
    <p:extLst>
      <p:ext uri="{BB962C8B-B14F-4D97-AF65-F5344CB8AC3E}">
        <p14:creationId xmlns:p14="http://schemas.microsoft.com/office/powerpoint/2010/main" val="1276439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16</a:t>
            </a:fld>
            <a:endParaRPr lang="zh-CN" altLang="en-US"/>
          </a:p>
        </p:txBody>
      </p:sp>
    </p:spTree>
    <p:extLst>
      <p:ext uri="{BB962C8B-B14F-4D97-AF65-F5344CB8AC3E}">
        <p14:creationId xmlns:p14="http://schemas.microsoft.com/office/powerpoint/2010/main" val="422391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17</a:t>
            </a:fld>
            <a:endParaRPr lang="zh-CN" altLang="en-US"/>
          </a:p>
        </p:txBody>
      </p:sp>
    </p:spTree>
    <p:extLst>
      <p:ext uri="{BB962C8B-B14F-4D97-AF65-F5344CB8AC3E}">
        <p14:creationId xmlns:p14="http://schemas.microsoft.com/office/powerpoint/2010/main" val="2889073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18</a:t>
            </a:fld>
            <a:endParaRPr lang="zh-CN" altLang="en-US"/>
          </a:p>
        </p:txBody>
      </p:sp>
    </p:spTree>
    <p:extLst>
      <p:ext uri="{BB962C8B-B14F-4D97-AF65-F5344CB8AC3E}">
        <p14:creationId xmlns:p14="http://schemas.microsoft.com/office/powerpoint/2010/main" val="2848088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19</a:t>
            </a:fld>
            <a:endParaRPr lang="zh-CN" altLang="en-US"/>
          </a:p>
        </p:txBody>
      </p:sp>
    </p:spTree>
    <p:extLst>
      <p:ext uri="{BB962C8B-B14F-4D97-AF65-F5344CB8AC3E}">
        <p14:creationId xmlns:p14="http://schemas.microsoft.com/office/powerpoint/2010/main" val="11599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2</a:t>
            </a:fld>
            <a:endParaRPr lang="zh-CN" altLang="en-US"/>
          </a:p>
        </p:txBody>
      </p:sp>
    </p:spTree>
    <p:extLst>
      <p:ext uri="{BB962C8B-B14F-4D97-AF65-F5344CB8AC3E}">
        <p14:creationId xmlns:p14="http://schemas.microsoft.com/office/powerpoint/2010/main" val="2791474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20</a:t>
            </a:fld>
            <a:endParaRPr lang="zh-CN" altLang="en-US"/>
          </a:p>
        </p:txBody>
      </p:sp>
    </p:spTree>
    <p:extLst>
      <p:ext uri="{BB962C8B-B14F-4D97-AF65-F5344CB8AC3E}">
        <p14:creationId xmlns:p14="http://schemas.microsoft.com/office/powerpoint/2010/main" val="657248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21</a:t>
            </a:fld>
            <a:endParaRPr lang="zh-CN" altLang="en-US"/>
          </a:p>
        </p:txBody>
      </p:sp>
    </p:spTree>
    <p:extLst>
      <p:ext uri="{BB962C8B-B14F-4D97-AF65-F5344CB8AC3E}">
        <p14:creationId xmlns:p14="http://schemas.microsoft.com/office/powerpoint/2010/main" val="2618293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22</a:t>
            </a:fld>
            <a:endParaRPr lang="zh-CN" altLang="en-US"/>
          </a:p>
        </p:txBody>
      </p:sp>
    </p:spTree>
    <p:extLst>
      <p:ext uri="{BB962C8B-B14F-4D97-AF65-F5344CB8AC3E}">
        <p14:creationId xmlns:p14="http://schemas.microsoft.com/office/powerpoint/2010/main" val="3114588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23</a:t>
            </a:fld>
            <a:endParaRPr lang="zh-CN" altLang="en-US"/>
          </a:p>
        </p:txBody>
      </p:sp>
    </p:spTree>
    <p:extLst>
      <p:ext uri="{BB962C8B-B14F-4D97-AF65-F5344CB8AC3E}">
        <p14:creationId xmlns:p14="http://schemas.microsoft.com/office/powerpoint/2010/main" val="3964792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08060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3</a:t>
            </a:fld>
            <a:endParaRPr lang="zh-CN" altLang="en-US"/>
          </a:p>
        </p:txBody>
      </p:sp>
    </p:spTree>
    <p:extLst>
      <p:ext uri="{BB962C8B-B14F-4D97-AF65-F5344CB8AC3E}">
        <p14:creationId xmlns:p14="http://schemas.microsoft.com/office/powerpoint/2010/main" val="1749914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4</a:t>
            </a:fld>
            <a:endParaRPr lang="zh-CN" altLang="en-US"/>
          </a:p>
        </p:txBody>
      </p:sp>
    </p:spTree>
    <p:extLst>
      <p:ext uri="{BB962C8B-B14F-4D97-AF65-F5344CB8AC3E}">
        <p14:creationId xmlns:p14="http://schemas.microsoft.com/office/powerpoint/2010/main" val="219820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5</a:t>
            </a:fld>
            <a:endParaRPr lang="zh-CN" altLang="en-US"/>
          </a:p>
        </p:txBody>
      </p:sp>
    </p:spTree>
    <p:extLst>
      <p:ext uri="{BB962C8B-B14F-4D97-AF65-F5344CB8AC3E}">
        <p14:creationId xmlns:p14="http://schemas.microsoft.com/office/powerpoint/2010/main" val="231114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6</a:t>
            </a:fld>
            <a:endParaRPr lang="zh-CN" altLang="en-US"/>
          </a:p>
        </p:txBody>
      </p:sp>
    </p:spTree>
    <p:extLst>
      <p:ext uri="{BB962C8B-B14F-4D97-AF65-F5344CB8AC3E}">
        <p14:creationId xmlns:p14="http://schemas.microsoft.com/office/powerpoint/2010/main" val="1364310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7</a:t>
            </a:fld>
            <a:endParaRPr lang="zh-CN" altLang="en-US"/>
          </a:p>
        </p:txBody>
      </p:sp>
    </p:spTree>
    <p:extLst>
      <p:ext uri="{BB962C8B-B14F-4D97-AF65-F5344CB8AC3E}">
        <p14:creationId xmlns:p14="http://schemas.microsoft.com/office/powerpoint/2010/main" val="389954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8</a:t>
            </a:fld>
            <a:endParaRPr lang="zh-CN" altLang="en-US"/>
          </a:p>
        </p:txBody>
      </p:sp>
    </p:spTree>
    <p:extLst>
      <p:ext uri="{BB962C8B-B14F-4D97-AF65-F5344CB8AC3E}">
        <p14:creationId xmlns:p14="http://schemas.microsoft.com/office/powerpoint/2010/main" val="3686908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33B3835-E7B5-4F27-8867-0C024147C432}" type="slidenum">
              <a:rPr lang="zh-CN" altLang="en-US" smtClean="0"/>
              <a:t>9</a:t>
            </a:fld>
            <a:endParaRPr lang="zh-CN" altLang="en-US"/>
          </a:p>
        </p:txBody>
      </p:sp>
    </p:spTree>
    <p:extLst>
      <p:ext uri="{BB962C8B-B14F-4D97-AF65-F5344CB8AC3E}">
        <p14:creationId xmlns:p14="http://schemas.microsoft.com/office/powerpoint/2010/main" val="22039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5E4B49-C16F-44B8-8C71-1A8FBC3FAFE8}"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A4C976-55F9-4687-A160-BE648D4A153C}" type="slidenum">
              <a:rPr lang="zh-CN" altLang="en-US" smtClean="0"/>
              <a:t>‹#›</a:t>
            </a:fld>
            <a:endParaRPr lang="zh-CN" altLang="en-US"/>
          </a:p>
        </p:txBody>
      </p:sp>
    </p:spTree>
  </p:cSld>
  <p:clrMapOvr>
    <a:masterClrMapping/>
  </p:clrMapOvr>
  <p:transition spd="slow" advClick="0">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710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7730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4010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401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4956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796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429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9419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10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875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3023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heme" Target="../theme/theme2.xml"/><Relationship Id="rId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E4B49-C16F-44B8-8C71-1A8FBC3FAFE8}" type="datetimeFigureOut">
              <a:rPr lang="zh-CN" altLang="en-US" smtClean="0"/>
              <a:t>2023/4/15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4C976-55F9-4687-A160-BE648D4A153C}" type="slidenum">
              <a:rPr lang="zh-CN" altLang="en-US" smtClean="0"/>
              <a:t>‹#›</a:t>
            </a:fld>
            <a:endParaRPr lang="zh-CN" altLang="en-US"/>
          </a:p>
        </p:txBody>
      </p:sp>
      <p:pic>
        <p:nvPicPr>
          <p:cNvPr id="8" name="图片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ransition spd="slow" advClick="0">
    <p:comb/>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8" name="文本占位符 2"/>
          <p:cNvSpPr>
            <a:spLocks noGrp="1"/>
          </p:cNvSpPr>
          <p:nvPr>
            <p:ph type="body" idx="1"/>
            <p:custDataLst>
              <p:tags r:id="rId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t>2023/4/15</a:t>
            </a:fld>
            <a:endParaRPr lang="zh-CN" altLang="en-US"/>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t>‹#›</a:t>
            </a:fld>
            <a:endParaRPr lang="zh-CN" altLang="en-US"/>
          </a:p>
        </p:txBody>
      </p:sp>
      <p:sp>
        <p:nvSpPr>
          <p:cNvPr id="2" name="KSO_TEMPLATE" hidden="1"/>
          <p:cNvSpPr/>
          <p:nvPr userDrawn="1">
            <p:custDataLst>
              <p:tags r:id="rId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transition spd="slow" advClick="0">
    <p:comb/>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5163142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9" name="Rectangle 4"/>
          <p:cNvSpPr>
            <a:spLocks noGrp="1" noChangeArrowheads="1"/>
          </p:cNvSpPr>
          <p:nvPr>
            <p:ph type="ctrTitle"/>
          </p:nvPr>
        </p:nvSpPr>
        <p:spPr>
          <a:xfrm>
            <a:off x="1956729" y="520945"/>
            <a:ext cx="8116305" cy="1659194"/>
          </a:xfrm>
          <a:effectLst>
            <a:reflection blurRad="6350" stA="52000" endA="300" endPos="35000" dir="5400000" sy="-100000" algn="bl" rotWithShape="0"/>
          </a:effectLst>
        </p:spPr>
        <p:txBody>
          <a:bodyPr>
            <a:normAutofit/>
          </a:bodyPr>
          <a:lstStyle/>
          <a:p>
            <a:r>
              <a:rPr lang="zh-CN" altLang="en-US" sz="4000" b="1">
                <a:solidFill>
                  <a:srgbClr val="00B050"/>
                </a:solidFill>
                <a:latin typeface="+mn-lt"/>
                <a:ea typeface="+mn-ea"/>
                <a:cs typeface="+mn-ea"/>
                <a:sym typeface="+mn-lt"/>
              </a:rPr>
              <a:t> </a:t>
            </a:r>
            <a:r>
              <a:rPr lang="zh-CN" altLang="en-US" b="1">
                <a:solidFill>
                  <a:schemeClr val="bg1"/>
                </a:solidFill>
                <a:latin typeface="+mn-lt"/>
                <a:ea typeface="+mn-ea"/>
                <a:cs typeface="+mn-ea"/>
                <a:sym typeface="+mn-lt"/>
              </a:rPr>
              <a:t>我 心 目 中 的 英 雄</a:t>
            </a:r>
            <a:endParaRPr lang="zh-CN" altLang="zh-CN" sz="4000" b="1">
              <a:solidFill>
                <a:schemeClr val="bg1"/>
              </a:solidFill>
              <a:latin typeface="+mn-lt"/>
              <a:ea typeface="+mn-ea"/>
              <a:cs typeface="+mn-ea"/>
              <a:sym typeface="+mn-lt"/>
            </a:endParaRPr>
          </a:p>
        </p:txBody>
      </p:sp>
      <p:sp>
        <p:nvSpPr>
          <p:cNvPr id="60" name="Rectangle 4"/>
          <p:cNvSpPr txBox="1">
            <a:spLocks noChangeArrowheads="1"/>
          </p:cNvSpPr>
          <p:nvPr/>
        </p:nvSpPr>
        <p:spPr>
          <a:xfrm>
            <a:off x="4101490" y="2487435"/>
            <a:ext cx="3830691" cy="1659194"/>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4800" b="1" dirty="0">
                <a:solidFill>
                  <a:srgbClr val="00B050"/>
                </a:solidFill>
                <a:latin typeface="+mn-lt"/>
                <a:ea typeface="+mn-ea"/>
                <a:cs typeface="+mn-ea"/>
                <a:sym typeface="+mn-lt"/>
              </a:rPr>
              <a:t> </a:t>
            </a:r>
            <a:r>
              <a:rPr lang="en-US" altLang="zh-CN" sz="4800" b="1" dirty="0">
                <a:solidFill>
                  <a:schemeClr val="bg1"/>
                </a:solidFill>
                <a:latin typeface="+mn-lt"/>
                <a:ea typeface="+mn-ea"/>
                <a:cs typeface="+mn-ea"/>
                <a:sym typeface="+mn-lt"/>
              </a:rPr>
              <a:t>——</a:t>
            </a:r>
            <a:r>
              <a:rPr lang="zh-CN" altLang="en-US" sz="4800" b="1" dirty="0">
                <a:solidFill>
                  <a:schemeClr val="bg1"/>
                </a:solidFill>
                <a:latin typeface="+mn-lt"/>
                <a:ea typeface="+mn-ea"/>
                <a:cs typeface="+mn-ea"/>
                <a:sym typeface="+mn-lt"/>
              </a:rPr>
              <a:t>袁隆平</a:t>
            </a:r>
            <a:endParaRPr lang="zh-CN" altLang="zh-CN" sz="4800" b="1" dirty="0">
              <a:solidFill>
                <a:schemeClr val="bg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afterEffect">
                                  <p:stCondLst>
                                    <p:cond delay="0"/>
                                  </p:stCondLst>
                                  <p:iterate type="lt">
                                    <p:tmPct val="0"/>
                                  </p:iterate>
                                  <p:childTnLst>
                                    <p:set>
                                      <p:cBhvr>
                                        <p:cTn id="6" dur="1" fill="hold">
                                          <p:stCondLst>
                                            <p:cond delay="0"/>
                                          </p:stCondLst>
                                        </p:cTn>
                                        <p:tgtEl>
                                          <p:spTgt spid="59"/>
                                        </p:tgtEl>
                                        <p:attrNameLst>
                                          <p:attrName>style.visibility</p:attrName>
                                        </p:attrNameLst>
                                      </p:cBhvr>
                                      <p:to>
                                        <p:strVal val="visible"/>
                                      </p:to>
                                    </p:set>
                                    <p:anim calcmode="lin" valueType="num">
                                      <p:cBhvr>
                                        <p:cTn id="7"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10" dur="1000" fill="hold"/>
                                        <p:tgtEl>
                                          <p:spTgt spid="5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9"/>
                                        </p:tgtEl>
                                      </p:cBhvr>
                                    </p:animEffect>
                                  </p:childTnLst>
                                </p:cTn>
                              </p:par>
                              <p:par>
                                <p:cTn id="15" presetID="25" presetClass="entr" presetSubtype="0" fill="hold" grpId="0" nodeType="withEffect">
                                  <p:stCondLst>
                                    <p:cond delay="0"/>
                                  </p:stCondLst>
                                  <p:iterate type="lt">
                                    <p:tmPct val="0"/>
                                  </p:iterate>
                                  <p:childTnLst>
                                    <p:set>
                                      <p:cBhvr>
                                        <p:cTn id="16" dur="1" fill="hold">
                                          <p:stCondLst>
                                            <p:cond delay="0"/>
                                          </p:stCondLst>
                                        </p:cTn>
                                        <p:tgtEl>
                                          <p:spTgt spid="60"/>
                                        </p:tgtEl>
                                        <p:attrNameLst>
                                          <p:attrName>style.visibility</p:attrName>
                                        </p:attrNameLst>
                                      </p:cBhvr>
                                      <p:to>
                                        <p:strVal val="visible"/>
                                      </p:to>
                                    </p:set>
                                    <p:anim calcmode="lin" valueType="num">
                                      <p:cBhvr>
                                        <p:cTn id="17"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20" dur="1000" fill="hold"/>
                                        <p:tgtEl>
                                          <p:spTgt spid="6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a:solidFill>
                  <a:srgbClr val="3A9289"/>
                </a:solidFill>
                <a:latin typeface="+mn-lt"/>
                <a:ea typeface="+mn-ea"/>
                <a:cs typeface="+mn-ea"/>
                <a:sym typeface="+mn-lt"/>
              </a:rPr>
              <a:t>艰辛的历程</a:t>
            </a:r>
          </a:p>
        </p:txBody>
      </p:sp>
      <p:sp>
        <p:nvSpPr>
          <p:cNvPr id="11" name="TextBox 46"/>
          <p:cNvSpPr txBox="1">
            <a:spLocks noChangeArrowheads="1"/>
          </p:cNvSpPr>
          <p:nvPr/>
        </p:nvSpPr>
        <p:spPr bwMode="auto">
          <a:xfrm>
            <a:off x="1698165" y="3292125"/>
            <a:ext cx="5145088" cy="231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袁隆平凭着丰富的想象、敏锐的直觉和大胆的创造精神，认真总结了百年农作物育种史和</a:t>
            </a:r>
            <a:r>
              <a:rPr lang="en-US" altLang="zh-CN" sz="1400" dirty="0">
                <a:solidFill>
                  <a:schemeClr val="tx1">
                    <a:lumMod val="85000"/>
                    <a:lumOff val="15000"/>
                  </a:schemeClr>
                </a:solidFill>
                <a:latin typeface="+mn-lt"/>
                <a:ea typeface="+mn-ea"/>
                <a:cs typeface="+mn-ea"/>
                <a:sym typeface="+mn-lt"/>
              </a:rPr>
              <a:t>20</a:t>
            </a:r>
            <a:r>
              <a:rPr lang="zh-CN" altLang="en-US" sz="1400" dirty="0">
                <a:solidFill>
                  <a:schemeClr val="tx1">
                    <a:lumMod val="85000"/>
                    <a:lumOff val="15000"/>
                  </a:schemeClr>
                </a:solidFill>
                <a:latin typeface="+mn-lt"/>
                <a:ea typeface="+mn-ea"/>
                <a:cs typeface="+mn-ea"/>
                <a:sym typeface="+mn-lt"/>
              </a:rPr>
              <a:t>年“三系杂交稻”育种经验，以及他所掌握的丰富的育种材料，于</a:t>
            </a:r>
            <a:r>
              <a:rPr lang="en-US" altLang="zh-CN" sz="1400" dirty="0">
                <a:solidFill>
                  <a:schemeClr val="tx1">
                    <a:lumMod val="85000"/>
                    <a:lumOff val="15000"/>
                  </a:schemeClr>
                </a:solidFill>
                <a:latin typeface="+mn-lt"/>
                <a:ea typeface="+mn-ea"/>
                <a:cs typeface="+mn-ea"/>
                <a:sym typeface="+mn-lt"/>
              </a:rPr>
              <a:t>1986</a:t>
            </a:r>
            <a:r>
              <a:rPr lang="zh-CN" altLang="en-US" sz="1400" dirty="0">
                <a:solidFill>
                  <a:schemeClr val="tx1">
                    <a:lumMod val="85000"/>
                    <a:lumOff val="15000"/>
                  </a:schemeClr>
                </a:solidFill>
                <a:latin typeface="+mn-lt"/>
                <a:ea typeface="+mn-ea"/>
                <a:cs typeface="+mn-ea"/>
                <a:sym typeface="+mn-lt"/>
              </a:rPr>
              <a:t>年</a:t>
            </a:r>
            <a:r>
              <a:rPr lang="en-US" altLang="zh-CN" sz="1400" dirty="0">
                <a:solidFill>
                  <a:schemeClr val="tx1">
                    <a:lumMod val="85000"/>
                    <a:lumOff val="15000"/>
                  </a:schemeClr>
                </a:solidFill>
                <a:latin typeface="+mn-lt"/>
                <a:ea typeface="+mn-ea"/>
                <a:cs typeface="+mn-ea"/>
                <a:sym typeface="+mn-lt"/>
              </a:rPr>
              <a:t>10</a:t>
            </a:r>
            <a:r>
              <a:rPr lang="zh-CN" altLang="en-US" sz="1400" dirty="0">
                <a:solidFill>
                  <a:schemeClr val="tx1">
                    <a:lumMod val="85000"/>
                    <a:lumOff val="15000"/>
                  </a:schemeClr>
                </a:solidFill>
                <a:latin typeface="+mn-lt"/>
                <a:ea typeface="+mn-ea"/>
                <a:cs typeface="+mn-ea"/>
                <a:sym typeface="+mn-lt"/>
              </a:rPr>
              <a:t>月提出了“杂交水稻育种的战略设想”，高瞻远瞩地设想了杂交水稻的二个战略发展阶段，即三系法为主的器种间杂种优势利用；两系法为主的籼粳亚种杂种优势利用；一系法为主的远缘杂种优势利用。这是袁隆平杂交水稻理论发展的又一座新高峰。 </a:t>
            </a:r>
          </a:p>
        </p:txBody>
      </p:sp>
      <p:grpSp>
        <p:nvGrpSpPr>
          <p:cNvPr id="12" name="组合 11"/>
          <p:cNvGrpSpPr/>
          <p:nvPr/>
        </p:nvGrpSpPr>
        <p:grpSpPr>
          <a:xfrm>
            <a:off x="2512167" y="2347837"/>
            <a:ext cx="3287299" cy="490394"/>
            <a:chOff x="1547547" y="2671761"/>
            <a:chExt cx="4233821" cy="490394"/>
          </a:xfrm>
        </p:grpSpPr>
        <p:sp>
          <p:nvSpPr>
            <p:cNvPr id="13" name="矩形: 圆角 1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dirty="0">
                  <a:solidFill>
                    <a:schemeClr val="bg1"/>
                  </a:solidFill>
                  <a:latin typeface="+mn-lt"/>
                  <a:ea typeface="+mn-ea"/>
                  <a:cs typeface="+mn-ea"/>
                  <a:sym typeface="+mn-lt"/>
                </a:rPr>
                <a:t> 知识</a:t>
              </a:r>
              <a:r>
                <a:rPr lang="en-US" altLang="zh-CN" sz="1600" b="1" dirty="0">
                  <a:solidFill>
                    <a:schemeClr val="bg1"/>
                  </a:solidFill>
                  <a:latin typeface="+mn-lt"/>
                  <a:ea typeface="+mn-ea"/>
                  <a:cs typeface="+mn-ea"/>
                  <a:sym typeface="+mn-lt"/>
                </a:rPr>
                <a:t>+</a:t>
              </a:r>
              <a:r>
                <a:rPr lang="zh-CN" altLang="en-US" sz="1600" b="1" dirty="0">
                  <a:solidFill>
                    <a:schemeClr val="bg1"/>
                  </a:solidFill>
                  <a:latin typeface="+mn-lt"/>
                  <a:ea typeface="+mn-ea"/>
                  <a:cs typeface="+mn-ea"/>
                  <a:sym typeface="+mn-lt"/>
                </a:rPr>
                <a:t>汗水</a:t>
              </a:r>
              <a:r>
                <a:rPr lang="en-US" altLang="zh-CN" sz="1600" b="1" dirty="0">
                  <a:solidFill>
                    <a:schemeClr val="bg1"/>
                  </a:solidFill>
                  <a:latin typeface="+mn-lt"/>
                  <a:ea typeface="+mn-ea"/>
                  <a:cs typeface="+mn-ea"/>
                  <a:sym typeface="+mn-lt"/>
                </a:rPr>
                <a:t>+</a:t>
              </a:r>
              <a:r>
                <a:rPr lang="zh-CN" altLang="en-US" sz="1600" b="1" dirty="0">
                  <a:solidFill>
                    <a:schemeClr val="bg1"/>
                  </a:solidFill>
                  <a:latin typeface="+mn-lt"/>
                  <a:ea typeface="+mn-ea"/>
                  <a:cs typeface="+mn-ea"/>
                  <a:sym typeface="+mn-lt"/>
                </a:rPr>
                <a:t>灵感</a:t>
              </a:r>
              <a:r>
                <a:rPr lang="en-US" altLang="zh-CN" sz="1600" b="1" dirty="0">
                  <a:solidFill>
                    <a:schemeClr val="bg1"/>
                  </a:solidFill>
                  <a:latin typeface="+mn-lt"/>
                  <a:ea typeface="+mn-ea"/>
                  <a:cs typeface="+mn-ea"/>
                  <a:sym typeface="+mn-lt"/>
                </a:rPr>
                <a:t>+</a:t>
              </a:r>
              <a:r>
                <a:rPr lang="zh-CN" altLang="en-US" sz="1600" b="1" dirty="0">
                  <a:solidFill>
                    <a:schemeClr val="bg1"/>
                  </a:solidFill>
                  <a:latin typeface="+mn-lt"/>
                  <a:ea typeface="+mn-ea"/>
                  <a:cs typeface="+mn-ea"/>
                  <a:sym typeface="+mn-lt"/>
                </a:rPr>
                <a:t>机遇</a:t>
              </a:r>
              <a:r>
                <a:rPr lang="en-US" altLang="zh-CN" sz="1600" b="1" dirty="0">
                  <a:solidFill>
                    <a:schemeClr val="bg1"/>
                  </a:solidFill>
                  <a:latin typeface="+mn-lt"/>
                  <a:ea typeface="+mn-ea"/>
                  <a:cs typeface="+mn-ea"/>
                  <a:sym typeface="+mn-lt"/>
                </a:rPr>
                <a:t>=</a:t>
              </a:r>
              <a:r>
                <a:rPr lang="zh-CN" altLang="en-US" sz="1600" b="1" dirty="0">
                  <a:solidFill>
                    <a:schemeClr val="bg1"/>
                  </a:solidFill>
                  <a:latin typeface="+mn-lt"/>
                  <a:ea typeface="+mn-ea"/>
                  <a:cs typeface="+mn-ea"/>
                  <a:sym typeface="+mn-lt"/>
                </a:rPr>
                <a:t>成功 </a:t>
              </a:r>
            </a:p>
          </p:txBody>
        </p: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52734" y="2073946"/>
            <a:ext cx="3014010" cy="37753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42"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Rectangle 4"/>
          <p:cNvSpPr>
            <a:spLocks noGrp="1" noChangeArrowheads="1"/>
          </p:cNvSpPr>
          <p:nvPr>
            <p:ph type="ctrTitle"/>
          </p:nvPr>
        </p:nvSpPr>
        <p:spPr>
          <a:xfrm>
            <a:off x="2039801" y="2996220"/>
            <a:ext cx="8116305" cy="1659194"/>
          </a:xfrm>
          <a:effectLst>
            <a:outerShdw blurRad="76200" dir="13500000" sy="23000" kx="1200000" algn="br" rotWithShape="0">
              <a:prstClr val="black">
                <a:alpha val="20000"/>
              </a:prstClr>
            </a:outerShdw>
            <a:reflection blurRad="6350" stA="52000" endA="300" endPos="35000" dir="5400000" sy="-100000" algn="bl" rotWithShape="0"/>
          </a:effectLst>
        </p:spPr>
        <p:txBody>
          <a:bodyPr>
            <a:normAutofit/>
          </a:bodyPr>
          <a:lstStyle/>
          <a:p>
            <a:r>
              <a:rPr lang="zh-CN" altLang="en-US" sz="4800" b="1" dirty="0">
                <a:solidFill>
                  <a:srgbClr val="3A9289"/>
                </a:solidFill>
                <a:latin typeface="+mn-lt"/>
                <a:ea typeface="+mn-ea"/>
                <a:cs typeface="+mn-ea"/>
                <a:sym typeface="+mn-lt"/>
              </a:rPr>
              <a:t>中国的袁隆平</a:t>
            </a:r>
            <a:endParaRPr lang="zh-CN" altLang="zh-CN" sz="4000" b="1" dirty="0">
              <a:solidFill>
                <a:srgbClr val="3A9289"/>
              </a:solidFill>
              <a:latin typeface="+mn-lt"/>
              <a:ea typeface="+mn-ea"/>
              <a:cs typeface="+mn-ea"/>
              <a:sym typeface="+mn-lt"/>
            </a:endParaRPr>
          </a:p>
        </p:txBody>
      </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sp>
        <p:nvSpPr>
          <p:cNvPr id="18" name="Rectangle 4"/>
          <p:cNvSpPr txBox="1">
            <a:spLocks noChangeArrowheads="1"/>
          </p:cNvSpPr>
          <p:nvPr/>
        </p:nvSpPr>
        <p:spPr>
          <a:xfrm>
            <a:off x="4618355" y="2642156"/>
            <a:ext cx="2955287" cy="876983"/>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4400" b="1">
                <a:solidFill>
                  <a:srgbClr val="3A9289"/>
                </a:solidFill>
                <a:latin typeface="+mn-lt"/>
                <a:ea typeface="+mn-ea"/>
                <a:cs typeface="+mn-ea"/>
                <a:sym typeface="+mn-lt"/>
              </a:rPr>
              <a:t>第二章</a:t>
            </a:r>
            <a:endParaRPr lang="zh-CN" altLang="zh-CN" sz="3600" b="1">
              <a:solidFill>
                <a:srgbClr val="3A9289"/>
              </a:solidFill>
              <a:latin typeface="+mn-lt"/>
              <a:ea typeface="+mn-ea"/>
              <a:cs typeface="+mn-ea"/>
              <a:sym typeface="+mn-lt"/>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3892" y="789542"/>
            <a:ext cx="2584215" cy="1938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25" presetClass="entr" presetSubtype="0" fill="hold" grpId="0" nodeType="afterEffect">
                                  <p:stCondLst>
                                    <p:cond delay="0"/>
                                  </p:stCondLst>
                                  <p:iterate type="lt">
                                    <p:tmPct val="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8"/>
                                        </p:tgtEl>
                                      </p:cBhvr>
                                    </p:animEffect>
                                  </p:childTnLst>
                                </p:cTn>
                              </p:par>
                              <p:par>
                                <p:cTn id="32" presetID="25" presetClass="entr" presetSubtype="0" fill="hold" grpId="0" nodeType="withEffect">
                                  <p:stCondLst>
                                    <p:cond delay="0"/>
                                  </p:stCondLst>
                                  <p:iterate type="lt">
                                    <p:tmPct val="0"/>
                                  </p:iterate>
                                  <p:childTnLst>
                                    <p:set>
                                      <p:cBhvr>
                                        <p:cTn id="33" dur="1" fill="hold">
                                          <p:stCondLst>
                                            <p:cond delay="0"/>
                                          </p:stCondLst>
                                        </p:cTn>
                                        <p:tgtEl>
                                          <p:spTgt spid="59"/>
                                        </p:tgtEl>
                                        <p:attrNameLst>
                                          <p:attrName>style.visibility</p:attrName>
                                        </p:attrNameLst>
                                      </p:cBhvr>
                                      <p:to>
                                        <p:strVal val="visible"/>
                                      </p:to>
                                    </p:set>
                                    <p:anim calcmode="lin" valueType="num">
                                      <p:cBhvr>
                                        <p:cTn id="3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37" dur="1000" fill="hold"/>
                                        <p:tgtEl>
                                          <p:spTgt spid="59"/>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a:solidFill>
                  <a:srgbClr val="3A9289"/>
                </a:solidFill>
                <a:latin typeface="+mn-lt"/>
                <a:ea typeface="+mn-ea"/>
                <a:cs typeface="+mn-ea"/>
                <a:sym typeface="+mn-lt"/>
              </a:rPr>
              <a:t>中国的袁隆平</a:t>
            </a:r>
          </a:p>
        </p:txBody>
      </p:sp>
      <p:sp>
        <p:nvSpPr>
          <p:cNvPr id="11" name="TextBox 46"/>
          <p:cNvSpPr txBox="1">
            <a:spLocks noChangeArrowheads="1"/>
          </p:cNvSpPr>
          <p:nvPr/>
        </p:nvSpPr>
        <p:spPr bwMode="auto">
          <a:xfrm>
            <a:off x="1845825" y="2902344"/>
            <a:ext cx="4569899" cy="199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en-US" altLang="zh-CN" sz="1400" dirty="0">
                <a:solidFill>
                  <a:schemeClr val="tx1">
                    <a:lumMod val="85000"/>
                    <a:lumOff val="15000"/>
                  </a:schemeClr>
                </a:solidFill>
                <a:latin typeface="+mn-lt"/>
                <a:ea typeface="+mn-ea"/>
                <a:cs typeface="+mn-ea"/>
                <a:sym typeface="+mn-lt"/>
              </a:rPr>
              <a:t>20</a:t>
            </a:r>
            <a:r>
              <a:rPr lang="zh-CN" altLang="en-US" sz="1400" dirty="0">
                <a:solidFill>
                  <a:schemeClr val="tx1">
                    <a:lumMod val="85000"/>
                    <a:lumOff val="15000"/>
                  </a:schemeClr>
                </a:solidFill>
                <a:latin typeface="+mn-lt"/>
                <a:ea typeface="+mn-ea"/>
                <a:cs typeface="+mn-ea"/>
                <a:sym typeface="+mn-lt"/>
              </a:rPr>
              <a:t>世纪</a:t>
            </a:r>
            <a:r>
              <a:rPr lang="en-US" altLang="zh-CN" sz="1400" dirty="0">
                <a:solidFill>
                  <a:schemeClr val="tx1">
                    <a:lumMod val="85000"/>
                    <a:lumOff val="15000"/>
                  </a:schemeClr>
                </a:solidFill>
                <a:latin typeface="+mn-lt"/>
                <a:ea typeface="+mn-ea"/>
                <a:cs typeface="+mn-ea"/>
                <a:sym typeface="+mn-lt"/>
              </a:rPr>
              <a:t>90</a:t>
            </a:r>
            <a:r>
              <a:rPr lang="zh-CN" altLang="en-US" sz="1400" dirty="0">
                <a:solidFill>
                  <a:schemeClr val="tx1">
                    <a:lumMod val="85000"/>
                    <a:lumOff val="15000"/>
                  </a:schemeClr>
                </a:solidFill>
                <a:latin typeface="+mn-lt"/>
                <a:ea typeface="+mn-ea"/>
                <a:cs typeface="+mn-ea"/>
                <a:sym typeface="+mn-lt"/>
              </a:rPr>
              <a:t>年代后期，美国学者布朗抛出“中国威胁论”，撰文说到</a:t>
            </a:r>
            <a:r>
              <a:rPr lang="en-US" altLang="zh-CN" sz="1400" dirty="0">
                <a:solidFill>
                  <a:schemeClr val="tx1">
                    <a:lumMod val="85000"/>
                    <a:lumOff val="15000"/>
                  </a:schemeClr>
                </a:solidFill>
                <a:latin typeface="+mn-lt"/>
                <a:ea typeface="+mn-ea"/>
                <a:cs typeface="+mn-ea"/>
                <a:sym typeface="+mn-lt"/>
              </a:rPr>
              <a:t>21</a:t>
            </a:r>
            <a:r>
              <a:rPr lang="zh-CN" altLang="en-US" sz="1400" dirty="0">
                <a:solidFill>
                  <a:schemeClr val="tx1">
                    <a:lumMod val="85000"/>
                    <a:lumOff val="15000"/>
                  </a:schemeClr>
                </a:solidFill>
                <a:latin typeface="+mn-lt"/>
                <a:ea typeface="+mn-ea"/>
                <a:cs typeface="+mn-ea"/>
                <a:sym typeface="+mn-lt"/>
              </a:rPr>
              <a:t>世纪</a:t>
            </a:r>
            <a:r>
              <a:rPr lang="en-US" altLang="zh-CN" sz="1400" dirty="0">
                <a:solidFill>
                  <a:schemeClr val="tx1">
                    <a:lumMod val="85000"/>
                    <a:lumOff val="15000"/>
                  </a:schemeClr>
                </a:solidFill>
                <a:latin typeface="+mn-lt"/>
                <a:ea typeface="+mn-ea"/>
                <a:cs typeface="+mn-ea"/>
                <a:sym typeface="+mn-lt"/>
              </a:rPr>
              <a:t>30</a:t>
            </a:r>
            <a:r>
              <a:rPr lang="zh-CN" altLang="en-US" sz="1400" dirty="0">
                <a:solidFill>
                  <a:schemeClr val="tx1">
                    <a:lumMod val="85000"/>
                    <a:lumOff val="15000"/>
                  </a:schemeClr>
                </a:solidFill>
                <a:latin typeface="+mn-lt"/>
                <a:ea typeface="+mn-ea"/>
                <a:cs typeface="+mn-ea"/>
                <a:sym typeface="+mn-lt"/>
              </a:rPr>
              <a:t>年代，中国人口将达到</a:t>
            </a:r>
            <a:r>
              <a:rPr lang="en-US" altLang="zh-CN" sz="1400" dirty="0">
                <a:solidFill>
                  <a:schemeClr val="tx1">
                    <a:lumMod val="85000"/>
                    <a:lumOff val="15000"/>
                  </a:schemeClr>
                </a:solidFill>
                <a:latin typeface="+mn-lt"/>
                <a:ea typeface="+mn-ea"/>
                <a:cs typeface="+mn-ea"/>
                <a:sym typeface="+mn-lt"/>
              </a:rPr>
              <a:t>16</a:t>
            </a:r>
            <a:r>
              <a:rPr lang="zh-CN" altLang="en-US" sz="1400" dirty="0">
                <a:solidFill>
                  <a:schemeClr val="tx1">
                    <a:lumMod val="85000"/>
                    <a:lumOff val="15000"/>
                  </a:schemeClr>
                </a:solidFill>
                <a:latin typeface="+mn-lt"/>
                <a:ea typeface="+mn-ea"/>
                <a:cs typeface="+mn-ea"/>
                <a:sym typeface="+mn-lt"/>
              </a:rPr>
              <a:t>亿，到时谁来养活中国，谁来拯救由此引发的全球性粮食短缺和动荡危机？这时，袁隆平向世界宣布：“中国完全能解决自己的吃饭问题，中国还能帮助世界人民解决吃饭问题”。 </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57984" y="2169837"/>
            <a:ext cx="3534697" cy="35346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中国的袁隆平</a:t>
            </a:r>
          </a:p>
        </p:txBody>
      </p:sp>
      <p:sp>
        <p:nvSpPr>
          <p:cNvPr id="11" name="TextBox 46"/>
          <p:cNvSpPr txBox="1">
            <a:spLocks noChangeArrowheads="1"/>
          </p:cNvSpPr>
          <p:nvPr/>
        </p:nvSpPr>
        <p:spPr bwMode="auto">
          <a:xfrm>
            <a:off x="1826367" y="3831090"/>
            <a:ext cx="4569899" cy="134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一、袁隆平是中国人吃饱饭的恩人</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二、袁隆平的“杂交水稻”技术使得我国粮食安全在战  </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en-US" altLang="zh-CN" sz="1400" dirty="0">
                <a:solidFill>
                  <a:schemeClr val="tx1">
                    <a:lumMod val="85000"/>
                    <a:lumOff val="15000"/>
                  </a:schemeClr>
                </a:solidFill>
                <a:latin typeface="+mn-lt"/>
                <a:ea typeface="+mn-ea"/>
                <a:cs typeface="+mn-ea"/>
                <a:sym typeface="+mn-lt"/>
              </a:rPr>
              <a:t>       </a:t>
            </a:r>
            <a:r>
              <a:rPr lang="zh-CN" altLang="en-US" sz="1400" dirty="0">
                <a:solidFill>
                  <a:schemeClr val="tx1">
                    <a:lumMod val="85000"/>
                    <a:lumOff val="15000"/>
                  </a:schemeClr>
                </a:solidFill>
                <a:latin typeface="+mn-lt"/>
                <a:ea typeface="+mn-ea"/>
                <a:cs typeface="+mn-ea"/>
                <a:sym typeface="+mn-lt"/>
              </a:rPr>
              <a:t>略上处于绝对主动</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三、袁隆平的“杂交水稻”技术正在创造一个个新突破</a:t>
            </a:r>
          </a:p>
        </p:txBody>
      </p:sp>
      <p:grpSp>
        <p:nvGrpSpPr>
          <p:cNvPr id="12" name="组合 11"/>
          <p:cNvGrpSpPr/>
          <p:nvPr/>
        </p:nvGrpSpPr>
        <p:grpSpPr>
          <a:xfrm>
            <a:off x="2059153" y="2696046"/>
            <a:ext cx="3822265" cy="490394"/>
            <a:chOff x="1547547" y="2671761"/>
            <a:chExt cx="4233821" cy="490394"/>
          </a:xfrm>
        </p:grpSpPr>
        <p:sp>
          <p:nvSpPr>
            <p:cNvPr id="13" name="矩形: 圆角 1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dirty="0">
                  <a:solidFill>
                    <a:schemeClr val="bg1"/>
                  </a:solidFill>
                  <a:latin typeface="+mn-lt"/>
                  <a:ea typeface="+mn-ea"/>
                  <a:cs typeface="+mn-ea"/>
                  <a:sym typeface="+mn-lt"/>
                </a:rPr>
                <a:t>杂交水稻的发明使中国人摆脱了饥饿</a:t>
              </a:r>
            </a:p>
          </p:txBody>
        </p: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11878" y="2326341"/>
            <a:ext cx="3408422" cy="3408422"/>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42"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Rectangle 4"/>
          <p:cNvSpPr>
            <a:spLocks noGrp="1" noChangeArrowheads="1"/>
          </p:cNvSpPr>
          <p:nvPr>
            <p:ph type="ctrTitle"/>
          </p:nvPr>
        </p:nvSpPr>
        <p:spPr>
          <a:xfrm>
            <a:off x="2039801" y="2996220"/>
            <a:ext cx="8116305" cy="1659194"/>
          </a:xfrm>
          <a:effectLst>
            <a:outerShdw blurRad="76200" dir="13500000" sy="23000" kx="1200000" algn="br" rotWithShape="0">
              <a:prstClr val="black">
                <a:alpha val="20000"/>
              </a:prstClr>
            </a:outerShdw>
            <a:reflection blurRad="6350" stA="52000" endA="300" endPos="35000" dir="5400000" sy="-100000" algn="bl" rotWithShape="0"/>
          </a:effectLst>
        </p:spPr>
        <p:txBody>
          <a:bodyPr>
            <a:normAutofit/>
          </a:bodyPr>
          <a:lstStyle/>
          <a:p>
            <a:r>
              <a:rPr lang="zh-CN" altLang="en-US" sz="4800" b="1" dirty="0">
                <a:solidFill>
                  <a:srgbClr val="3A9289"/>
                </a:solidFill>
                <a:latin typeface="+mn-lt"/>
                <a:ea typeface="+mn-ea"/>
                <a:cs typeface="+mn-ea"/>
                <a:sym typeface="+mn-lt"/>
              </a:rPr>
              <a:t>世界的袁隆平</a:t>
            </a:r>
            <a:endParaRPr lang="zh-CN" altLang="zh-CN" sz="4000" b="1" dirty="0">
              <a:solidFill>
                <a:srgbClr val="3A9289"/>
              </a:solidFill>
              <a:latin typeface="+mn-lt"/>
              <a:ea typeface="+mn-ea"/>
              <a:cs typeface="+mn-ea"/>
              <a:sym typeface="+mn-lt"/>
            </a:endParaRPr>
          </a:p>
        </p:txBody>
      </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sp>
        <p:nvSpPr>
          <p:cNvPr id="18" name="Rectangle 4"/>
          <p:cNvSpPr txBox="1">
            <a:spLocks noChangeArrowheads="1"/>
          </p:cNvSpPr>
          <p:nvPr/>
        </p:nvSpPr>
        <p:spPr>
          <a:xfrm>
            <a:off x="4618355" y="2642156"/>
            <a:ext cx="2955287" cy="876983"/>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4400" b="1">
                <a:solidFill>
                  <a:srgbClr val="3A9289"/>
                </a:solidFill>
                <a:latin typeface="+mn-lt"/>
                <a:ea typeface="+mn-ea"/>
                <a:cs typeface="+mn-ea"/>
                <a:sym typeface="+mn-lt"/>
              </a:rPr>
              <a:t>第三章</a:t>
            </a:r>
            <a:endParaRPr lang="zh-CN" altLang="zh-CN" sz="3600" b="1">
              <a:solidFill>
                <a:srgbClr val="3A9289"/>
              </a:solidFill>
              <a:latin typeface="+mn-lt"/>
              <a:ea typeface="+mn-ea"/>
              <a:cs typeface="+mn-ea"/>
              <a:sym typeface="+mn-lt"/>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3892" y="789542"/>
            <a:ext cx="2584215" cy="1938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25" presetClass="entr" presetSubtype="0" fill="hold" grpId="0" nodeType="afterEffect">
                                  <p:stCondLst>
                                    <p:cond delay="0"/>
                                  </p:stCondLst>
                                  <p:iterate type="lt">
                                    <p:tmPct val="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8"/>
                                        </p:tgtEl>
                                      </p:cBhvr>
                                    </p:animEffect>
                                  </p:childTnLst>
                                </p:cTn>
                              </p:par>
                              <p:par>
                                <p:cTn id="32" presetID="25" presetClass="entr" presetSubtype="0" fill="hold" grpId="0" nodeType="withEffect">
                                  <p:stCondLst>
                                    <p:cond delay="0"/>
                                  </p:stCondLst>
                                  <p:iterate type="lt">
                                    <p:tmPct val="0"/>
                                  </p:iterate>
                                  <p:childTnLst>
                                    <p:set>
                                      <p:cBhvr>
                                        <p:cTn id="33" dur="1" fill="hold">
                                          <p:stCondLst>
                                            <p:cond delay="0"/>
                                          </p:stCondLst>
                                        </p:cTn>
                                        <p:tgtEl>
                                          <p:spTgt spid="59"/>
                                        </p:tgtEl>
                                        <p:attrNameLst>
                                          <p:attrName>style.visibility</p:attrName>
                                        </p:attrNameLst>
                                      </p:cBhvr>
                                      <p:to>
                                        <p:strVal val="visible"/>
                                      </p:to>
                                    </p:set>
                                    <p:anim calcmode="lin" valueType="num">
                                      <p:cBhvr>
                                        <p:cTn id="3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37" dur="1000" fill="hold"/>
                                        <p:tgtEl>
                                          <p:spTgt spid="59"/>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世界的袁隆平</a:t>
            </a:r>
          </a:p>
        </p:txBody>
      </p:sp>
      <p:sp>
        <p:nvSpPr>
          <p:cNvPr id="11" name="TextBox 46"/>
          <p:cNvSpPr txBox="1">
            <a:spLocks noChangeArrowheads="1"/>
          </p:cNvSpPr>
          <p:nvPr/>
        </p:nvSpPr>
        <p:spPr bwMode="auto">
          <a:xfrm>
            <a:off x="1601124" y="2191533"/>
            <a:ext cx="9202982" cy="393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世界著名科学家、诺贝尔化学奖获得者、美国科学院院长西瑟罗纳先生在新当选院士就职典礼上介绍袁隆平院士的当选理由时说：袁隆平先生发明的杂交水稻技术，为世界粮食安全作出了杰出贡献，增产的粮食每年为世界解决了</a:t>
            </a:r>
            <a:r>
              <a:rPr lang="en-US" altLang="zh-CN" sz="1400" dirty="0">
                <a:solidFill>
                  <a:schemeClr val="tx1">
                    <a:lumMod val="85000"/>
                    <a:lumOff val="15000"/>
                  </a:schemeClr>
                </a:solidFill>
                <a:latin typeface="+mn-lt"/>
                <a:ea typeface="+mn-ea"/>
                <a:cs typeface="+mn-ea"/>
                <a:sym typeface="+mn-lt"/>
              </a:rPr>
              <a:t>3500</a:t>
            </a:r>
            <a:r>
              <a:rPr lang="zh-CN" altLang="en-US" sz="1400" dirty="0">
                <a:solidFill>
                  <a:schemeClr val="tx1">
                    <a:lumMod val="85000"/>
                    <a:lumOff val="15000"/>
                  </a:schemeClr>
                </a:solidFill>
                <a:latin typeface="+mn-lt"/>
                <a:ea typeface="+mn-ea"/>
                <a:cs typeface="+mn-ea"/>
                <a:sym typeface="+mn-lt"/>
              </a:rPr>
              <a:t>万人的吃饭问题。</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世界著名科学家认为：“如果杂交水稻种植面积占到水稻总种植面积的一半，那么世界上的总水稻产量可以增加</a:t>
            </a:r>
            <a:r>
              <a:rPr lang="en-US" altLang="zh-CN" sz="1400" dirty="0">
                <a:solidFill>
                  <a:schemeClr val="tx1">
                    <a:lumMod val="85000"/>
                    <a:lumOff val="15000"/>
                  </a:schemeClr>
                </a:solidFill>
                <a:latin typeface="+mn-lt"/>
                <a:ea typeface="+mn-ea"/>
                <a:cs typeface="+mn-ea"/>
                <a:sym typeface="+mn-lt"/>
              </a:rPr>
              <a:t>1.5</a:t>
            </a:r>
            <a:r>
              <a:rPr lang="zh-CN" altLang="en-US" sz="1400" dirty="0">
                <a:solidFill>
                  <a:schemeClr val="tx1">
                    <a:lumMod val="85000"/>
                    <a:lumOff val="15000"/>
                  </a:schemeClr>
                </a:solidFill>
                <a:latin typeface="+mn-lt"/>
                <a:ea typeface="+mn-ea"/>
                <a:cs typeface="+mn-ea"/>
                <a:sym typeface="+mn-lt"/>
              </a:rPr>
              <a:t>亿吨，每年可以多养活</a:t>
            </a:r>
            <a:r>
              <a:rPr lang="en-US" altLang="zh-CN" sz="1400" dirty="0">
                <a:solidFill>
                  <a:schemeClr val="tx1">
                    <a:lumMod val="85000"/>
                    <a:lumOff val="15000"/>
                  </a:schemeClr>
                </a:solidFill>
                <a:latin typeface="+mn-lt"/>
                <a:ea typeface="+mn-ea"/>
                <a:cs typeface="+mn-ea"/>
                <a:sym typeface="+mn-lt"/>
              </a:rPr>
              <a:t>4</a:t>
            </a:r>
            <a:r>
              <a:rPr lang="zh-CN" altLang="en-US" sz="1400" dirty="0">
                <a:solidFill>
                  <a:schemeClr val="tx1">
                    <a:lumMod val="85000"/>
                    <a:lumOff val="15000"/>
                  </a:schemeClr>
                </a:solidFill>
                <a:latin typeface="+mn-lt"/>
                <a:ea typeface="+mn-ea"/>
                <a:cs typeface="+mn-ea"/>
                <a:sym typeface="+mn-lt"/>
              </a:rPr>
              <a:t>亿人 </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国际水稻研究所所长、印度前农业部长斯瓦米纳森博士高度评价说：“我们把袁</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隆平先生称为‘杂交水稻之父’，因为他的成就不仅是中国的骄傲，也是世界的</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骄傲，他的成就给人类带来了福音。</a:t>
            </a: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dirty="0">
              <a:solidFill>
                <a:schemeClr val="tx1">
                  <a:lumMod val="85000"/>
                  <a:lumOff val="15000"/>
                </a:schemeClr>
              </a:solidFill>
              <a:latin typeface="+mn-lt"/>
              <a:ea typeface="+mn-ea"/>
              <a:cs typeface="+mn-ea"/>
              <a:sym typeface="+mn-lt"/>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046715" y="4127222"/>
            <a:ext cx="2340438" cy="21692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500"/>
                                        <p:tgtEl>
                                          <p:spTgt spid="11"/>
                                        </p:tgtEl>
                                      </p:cBhvr>
                                    </p:animEffect>
                                    <p:anim calcmode="lin" valueType="num">
                                      <p:cBhvr>
                                        <p:cTn id="19" dur="2500" fill="hold"/>
                                        <p:tgtEl>
                                          <p:spTgt spid="11"/>
                                        </p:tgtEl>
                                        <p:attrNameLst>
                                          <p:attrName>ppt_x</p:attrName>
                                        </p:attrNameLst>
                                      </p:cBhvr>
                                      <p:tavLst>
                                        <p:tav tm="0">
                                          <p:val>
                                            <p:strVal val="#ppt_x"/>
                                          </p:val>
                                        </p:tav>
                                        <p:tav tm="100000">
                                          <p:val>
                                            <p:strVal val="#ppt_x"/>
                                          </p:val>
                                        </p:tav>
                                      </p:tavLst>
                                    </p:anim>
                                    <p:anim calcmode="lin" valueType="num">
                                      <p:cBhvr>
                                        <p:cTn id="20" dur="2250" decel="100000" fill="hold"/>
                                        <p:tgtEl>
                                          <p:spTgt spid="11"/>
                                        </p:tgtEl>
                                        <p:attrNameLst>
                                          <p:attrName>ppt_y</p:attrName>
                                        </p:attrNameLst>
                                      </p:cBhvr>
                                      <p:tavLst>
                                        <p:tav tm="0">
                                          <p:val>
                                            <p:strVal val="#ppt_y+1"/>
                                          </p:val>
                                        </p:tav>
                                        <p:tav tm="100000">
                                          <p:val>
                                            <p:strVal val="#ppt_y-.03"/>
                                          </p:val>
                                        </p:tav>
                                      </p:tavLst>
                                    </p:anim>
                                    <p:anim calcmode="lin" valueType="num">
                                      <p:cBhvr>
                                        <p:cTn id="21" dur="250" accel="100000" fill="hold">
                                          <p:stCondLst>
                                            <p:cond delay="225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35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a:solidFill>
                  <a:srgbClr val="3A9289"/>
                </a:solidFill>
                <a:latin typeface="+mn-lt"/>
                <a:ea typeface="+mn-ea"/>
                <a:cs typeface="+mn-ea"/>
                <a:sym typeface="+mn-lt"/>
              </a:rPr>
              <a:t>世界的袁隆平</a:t>
            </a:r>
          </a:p>
        </p:txBody>
      </p:sp>
      <p:sp>
        <p:nvSpPr>
          <p:cNvPr id="11" name="TextBox 46"/>
          <p:cNvSpPr txBox="1">
            <a:spLocks noChangeArrowheads="1"/>
          </p:cNvSpPr>
          <p:nvPr/>
        </p:nvSpPr>
        <p:spPr bwMode="auto">
          <a:xfrm>
            <a:off x="1483137" y="3617113"/>
            <a:ext cx="4539121" cy="231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世界杰出的农业经济学家唐</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帕尔伯格写了一部名著，叫</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走向丰衣足食的世界</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书中写到“袁隆平为中国赢得了宝贵的时间，他增产的粮食实质上降低了人口增长率。他在农业科学的成就击败了饥饿的威胁。他正引导我们走向一个丰衣足食的世界。” </a:t>
            </a: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dirty="0">
              <a:solidFill>
                <a:schemeClr val="tx1">
                  <a:lumMod val="85000"/>
                  <a:lumOff val="15000"/>
                </a:schemeClr>
              </a:solidFill>
              <a:latin typeface="+mn-lt"/>
              <a:ea typeface="+mn-ea"/>
              <a:cs typeface="+mn-ea"/>
              <a:sym typeface="+mn-lt"/>
            </a:endParaRPr>
          </a:p>
        </p:txBody>
      </p:sp>
      <p:grpSp>
        <p:nvGrpSpPr>
          <p:cNvPr id="12" name="组合 11"/>
          <p:cNvGrpSpPr/>
          <p:nvPr/>
        </p:nvGrpSpPr>
        <p:grpSpPr>
          <a:xfrm>
            <a:off x="2377842" y="2554453"/>
            <a:ext cx="2564466" cy="490394"/>
            <a:chOff x="1547547" y="2671761"/>
            <a:chExt cx="4233821" cy="490394"/>
          </a:xfrm>
        </p:grpSpPr>
        <p:sp>
          <p:nvSpPr>
            <p:cNvPr id="13" name="矩形: 圆角 1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dirty="0">
                  <a:solidFill>
                    <a:schemeClr val="bg1"/>
                  </a:solidFill>
                  <a:latin typeface="+mn-lt"/>
                  <a:ea typeface="+mn-ea"/>
                  <a:cs typeface="+mn-ea"/>
                  <a:sym typeface="+mn-lt"/>
                </a:rPr>
                <a:t>获得“沃尔夫”农业奖</a:t>
              </a:r>
            </a:p>
          </p:txBody>
        </p: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50684" y="2080654"/>
            <a:ext cx="2767360" cy="3931203"/>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42"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Rectangle 4"/>
          <p:cNvSpPr>
            <a:spLocks noGrp="1" noChangeArrowheads="1"/>
          </p:cNvSpPr>
          <p:nvPr>
            <p:ph type="ctrTitle"/>
          </p:nvPr>
        </p:nvSpPr>
        <p:spPr>
          <a:xfrm>
            <a:off x="2039801" y="2996220"/>
            <a:ext cx="8116305" cy="1659194"/>
          </a:xfrm>
          <a:effectLst>
            <a:outerShdw blurRad="76200" dir="13500000" sy="23000" kx="1200000" algn="br" rotWithShape="0">
              <a:prstClr val="black">
                <a:alpha val="20000"/>
              </a:prstClr>
            </a:outerShdw>
            <a:reflection blurRad="6350" stA="52000" endA="300" endPos="35000" dir="5400000" sy="-100000" algn="bl" rotWithShape="0"/>
          </a:effectLst>
        </p:spPr>
        <p:txBody>
          <a:bodyPr>
            <a:normAutofit/>
          </a:bodyPr>
          <a:lstStyle/>
          <a:p>
            <a:r>
              <a:rPr lang="zh-CN" altLang="en-US" sz="4800" b="1" dirty="0">
                <a:solidFill>
                  <a:srgbClr val="3A9289"/>
                </a:solidFill>
                <a:latin typeface="+mn-lt"/>
                <a:ea typeface="+mn-ea"/>
                <a:cs typeface="+mn-ea"/>
                <a:sym typeface="+mn-lt"/>
              </a:rPr>
              <a:t>生活中的袁老</a:t>
            </a:r>
            <a:endParaRPr lang="zh-CN" altLang="zh-CN" sz="4000" b="1" dirty="0">
              <a:solidFill>
                <a:srgbClr val="3A9289"/>
              </a:solidFill>
              <a:latin typeface="+mn-lt"/>
              <a:ea typeface="+mn-ea"/>
              <a:cs typeface="+mn-ea"/>
              <a:sym typeface="+mn-lt"/>
            </a:endParaRPr>
          </a:p>
        </p:txBody>
      </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sp>
        <p:nvSpPr>
          <p:cNvPr id="18" name="Rectangle 4"/>
          <p:cNvSpPr txBox="1">
            <a:spLocks noChangeArrowheads="1"/>
          </p:cNvSpPr>
          <p:nvPr/>
        </p:nvSpPr>
        <p:spPr>
          <a:xfrm>
            <a:off x="4618355" y="2642156"/>
            <a:ext cx="2955287" cy="876983"/>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4400" b="1">
                <a:solidFill>
                  <a:srgbClr val="3A9289"/>
                </a:solidFill>
                <a:latin typeface="+mn-lt"/>
                <a:ea typeface="+mn-ea"/>
                <a:cs typeface="+mn-ea"/>
                <a:sym typeface="+mn-lt"/>
              </a:rPr>
              <a:t>第四章</a:t>
            </a:r>
            <a:endParaRPr lang="zh-CN" altLang="zh-CN" sz="3600" b="1">
              <a:solidFill>
                <a:srgbClr val="3A9289"/>
              </a:solidFill>
              <a:latin typeface="+mn-lt"/>
              <a:ea typeface="+mn-ea"/>
              <a:cs typeface="+mn-ea"/>
              <a:sym typeface="+mn-lt"/>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3892" y="789542"/>
            <a:ext cx="2584215" cy="1938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25" presetClass="entr" presetSubtype="0" fill="hold" grpId="0" nodeType="afterEffect">
                                  <p:stCondLst>
                                    <p:cond delay="0"/>
                                  </p:stCondLst>
                                  <p:iterate type="lt">
                                    <p:tmPct val="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8"/>
                                        </p:tgtEl>
                                      </p:cBhvr>
                                    </p:animEffect>
                                  </p:childTnLst>
                                </p:cTn>
                              </p:par>
                              <p:par>
                                <p:cTn id="32" presetID="25" presetClass="entr" presetSubtype="0" fill="hold" grpId="0" nodeType="withEffect">
                                  <p:stCondLst>
                                    <p:cond delay="0"/>
                                  </p:stCondLst>
                                  <p:iterate type="lt">
                                    <p:tmPct val="0"/>
                                  </p:iterate>
                                  <p:childTnLst>
                                    <p:set>
                                      <p:cBhvr>
                                        <p:cTn id="33" dur="1" fill="hold">
                                          <p:stCondLst>
                                            <p:cond delay="0"/>
                                          </p:stCondLst>
                                        </p:cTn>
                                        <p:tgtEl>
                                          <p:spTgt spid="59"/>
                                        </p:tgtEl>
                                        <p:attrNameLst>
                                          <p:attrName>style.visibility</p:attrName>
                                        </p:attrNameLst>
                                      </p:cBhvr>
                                      <p:to>
                                        <p:strVal val="visible"/>
                                      </p:to>
                                    </p:set>
                                    <p:anim calcmode="lin" valueType="num">
                                      <p:cBhvr>
                                        <p:cTn id="3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37" dur="1000" fill="hold"/>
                                        <p:tgtEl>
                                          <p:spTgt spid="59"/>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生活中的袁老</a:t>
            </a:r>
          </a:p>
        </p:txBody>
      </p:sp>
      <p:sp>
        <p:nvSpPr>
          <p:cNvPr id="11" name="TextBox 46"/>
          <p:cNvSpPr txBox="1">
            <a:spLocks noChangeArrowheads="1"/>
          </p:cNvSpPr>
          <p:nvPr/>
        </p:nvSpPr>
        <p:spPr bwMode="auto">
          <a:xfrm>
            <a:off x="1972443" y="2575723"/>
            <a:ext cx="3870527" cy="328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a:solidFill>
                  <a:schemeClr val="tx1">
                    <a:lumMod val="85000"/>
                    <a:lumOff val="15000"/>
                  </a:schemeClr>
                </a:solidFill>
                <a:latin typeface="+mn-lt"/>
                <a:ea typeface="+mn-ea"/>
                <a:cs typeface="+mn-ea"/>
                <a:sym typeface="+mn-lt"/>
              </a:rPr>
              <a:t>爱好：自由。</a:t>
            </a: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特长：散漫。</a:t>
            </a: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上班不打卡，下田最快乐。</a:t>
            </a: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采访里老先生幽默风趣，语言条理清晰，</a:t>
            </a: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身体看上去也特别硬朗。</a:t>
            </a: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11765" y="1607842"/>
            <a:ext cx="5050155" cy="37876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生活中的袁老</a:t>
            </a:r>
          </a:p>
        </p:txBody>
      </p:sp>
      <p:sp>
        <p:nvSpPr>
          <p:cNvPr id="11" name="TextBox 46"/>
          <p:cNvSpPr txBox="1">
            <a:spLocks noChangeArrowheads="1"/>
          </p:cNvSpPr>
          <p:nvPr/>
        </p:nvSpPr>
        <p:spPr bwMode="auto">
          <a:xfrm>
            <a:off x="1824579" y="3093697"/>
            <a:ext cx="8542840" cy="134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a:solidFill>
                  <a:schemeClr val="tx1">
                    <a:lumMod val="85000"/>
                    <a:lumOff val="15000"/>
                  </a:schemeClr>
                </a:solidFill>
                <a:latin typeface="+mn-lt"/>
                <a:ea typeface="+mn-ea"/>
                <a:cs typeface="+mn-ea"/>
                <a:sym typeface="+mn-lt"/>
              </a:rPr>
              <a:t>“我梦见试验田的超级杂交稻长得比高粱还高，穗子有扫帚那么长，籽粒像花生米那么大，我和同事就坐在瀑布般的稻穗下乘凉。”</a:t>
            </a: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p:txBody>
      </p:sp>
      <p:grpSp>
        <p:nvGrpSpPr>
          <p:cNvPr id="12" name="组合 11"/>
          <p:cNvGrpSpPr/>
          <p:nvPr/>
        </p:nvGrpSpPr>
        <p:grpSpPr>
          <a:xfrm>
            <a:off x="3760142" y="2324595"/>
            <a:ext cx="4884944" cy="490394"/>
            <a:chOff x="1547547" y="2671761"/>
            <a:chExt cx="4233821" cy="490394"/>
          </a:xfrm>
        </p:grpSpPr>
        <p:sp>
          <p:nvSpPr>
            <p:cNvPr id="13" name="矩形: 圆角 1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a:solidFill>
                    <a:schemeClr val="bg1"/>
                  </a:solidFill>
                  <a:latin typeface="+mn-lt"/>
                  <a:ea typeface="+mn-ea"/>
                  <a:cs typeface="+mn-ea"/>
                  <a:sym typeface="+mn-lt"/>
                </a:rPr>
                <a:t>他说自己还有两个心愿，一个是“禾下乘凉梦”</a:t>
              </a:r>
            </a:p>
          </p:txBody>
        </p:sp>
      </p:grpSp>
      <p:grpSp>
        <p:nvGrpSpPr>
          <p:cNvPr id="16" name="组合 15"/>
          <p:cNvGrpSpPr/>
          <p:nvPr/>
        </p:nvGrpSpPr>
        <p:grpSpPr>
          <a:xfrm>
            <a:off x="4721075" y="4311534"/>
            <a:ext cx="2749848" cy="490394"/>
            <a:chOff x="1547547" y="2671761"/>
            <a:chExt cx="4233821" cy="490394"/>
          </a:xfrm>
        </p:grpSpPr>
        <p:sp>
          <p:nvSpPr>
            <p:cNvPr id="17" name="矩形: 圆角 16"/>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a:solidFill>
                    <a:schemeClr val="bg1"/>
                  </a:solidFill>
                  <a:latin typeface="+mn-lt"/>
                  <a:ea typeface="+mn-ea"/>
                  <a:cs typeface="+mn-ea"/>
                  <a:sym typeface="+mn-lt"/>
                </a:rPr>
                <a:t>还有一个是“覆盖全球梦”</a:t>
              </a:r>
            </a:p>
          </p:txBody>
        </p:sp>
      </p:grpSp>
      <p:sp>
        <p:nvSpPr>
          <p:cNvPr id="19" name="TextBox 46"/>
          <p:cNvSpPr txBox="1">
            <a:spLocks noChangeArrowheads="1"/>
          </p:cNvSpPr>
          <p:nvPr/>
        </p:nvSpPr>
        <p:spPr bwMode="auto">
          <a:xfrm>
            <a:off x="1824578" y="4973778"/>
            <a:ext cx="8542839" cy="134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a:solidFill>
                  <a:schemeClr val="tx1">
                    <a:lumMod val="85000"/>
                    <a:lumOff val="15000"/>
                  </a:schemeClr>
                </a:solidFill>
                <a:latin typeface="+mn-lt"/>
                <a:ea typeface="+mn-ea"/>
                <a:cs typeface="+mn-ea"/>
                <a:sym typeface="+mn-lt"/>
              </a:rPr>
              <a:t>“如果全球一半的稻田种植杂交水稻，所增产的粮食，可以多养活</a:t>
            </a:r>
            <a:r>
              <a:rPr lang="en-US" altLang="zh-CN" sz="1400">
                <a:solidFill>
                  <a:schemeClr val="tx1">
                    <a:lumMod val="85000"/>
                    <a:lumOff val="15000"/>
                  </a:schemeClr>
                </a:solidFill>
                <a:latin typeface="+mn-lt"/>
                <a:ea typeface="+mn-ea"/>
                <a:cs typeface="+mn-ea"/>
                <a:sym typeface="+mn-lt"/>
              </a:rPr>
              <a:t>4</a:t>
            </a:r>
            <a:r>
              <a:rPr lang="zh-CN" altLang="en-US" sz="1400">
                <a:solidFill>
                  <a:schemeClr val="tx1">
                    <a:lumMod val="85000"/>
                    <a:lumOff val="15000"/>
                  </a:schemeClr>
                </a:solidFill>
                <a:latin typeface="+mn-lt"/>
                <a:ea typeface="+mn-ea"/>
                <a:cs typeface="+mn-ea"/>
                <a:sym typeface="+mn-lt"/>
              </a:rPr>
              <a:t>亿</a:t>
            </a:r>
            <a:r>
              <a:rPr lang="en-US" altLang="zh-CN" sz="1400">
                <a:solidFill>
                  <a:schemeClr val="tx1">
                    <a:lumMod val="85000"/>
                    <a:lumOff val="15000"/>
                  </a:schemeClr>
                </a:solidFill>
                <a:latin typeface="+mn-lt"/>
                <a:ea typeface="+mn-ea"/>
                <a:cs typeface="+mn-ea"/>
                <a:sym typeface="+mn-lt"/>
              </a:rPr>
              <a:t>~5</a:t>
            </a:r>
            <a:r>
              <a:rPr lang="zh-CN" altLang="en-US" sz="1400">
                <a:solidFill>
                  <a:schemeClr val="tx1">
                    <a:lumMod val="85000"/>
                    <a:lumOff val="15000"/>
                  </a:schemeClr>
                </a:solidFill>
                <a:latin typeface="+mn-lt"/>
                <a:ea typeface="+mn-ea"/>
                <a:cs typeface="+mn-ea"/>
                <a:sym typeface="+mn-lt"/>
              </a:rPr>
              <a:t>亿人，这将为世界粮食安全作出很大贡献。我还要继续工作，实现我的梦想，向水稻的更高产量攀登。”</a:t>
            </a: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2" presetClass="entr" presetSubtype="4"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3000"/>
                            </p:stCondLst>
                            <p:childTnLst>
                              <p:par>
                                <p:cTn id="33" presetID="37"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900" decel="100000" fill="hold"/>
                                        <p:tgtEl>
                                          <p:spTgt spid="1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9" name="Rectangle 4"/>
          <p:cNvSpPr txBox="1">
            <a:spLocks noChangeArrowheads="1"/>
          </p:cNvSpPr>
          <p:nvPr/>
        </p:nvSpPr>
        <p:spPr>
          <a:xfrm>
            <a:off x="3396736" y="161729"/>
            <a:ext cx="4913503" cy="1659194"/>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4000" b="1">
                <a:solidFill>
                  <a:schemeClr val="bg1"/>
                </a:solidFill>
                <a:latin typeface="+mn-lt"/>
                <a:ea typeface="+mn-ea"/>
                <a:cs typeface="+mn-ea"/>
                <a:sym typeface="+mn-lt"/>
              </a:rPr>
              <a:t>稻田守望者（袁隆平）</a:t>
            </a:r>
            <a:endParaRPr lang="en-US" altLang="zh-CN" sz="4000" b="1">
              <a:solidFill>
                <a:schemeClr val="bg1"/>
              </a:solidFill>
              <a:latin typeface="+mn-lt"/>
              <a:ea typeface="+mn-ea"/>
              <a:cs typeface="+mn-ea"/>
              <a:sym typeface="+mn-lt"/>
            </a:endParaRPr>
          </a:p>
        </p:txBody>
      </p:sp>
      <p:sp>
        <p:nvSpPr>
          <p:cNvPr id="24" name="TextBox 46"/>
          <p:cNvSpPr txBox="1">
            <a:spLocks noChangeArrowheads="1"/>
          </p:cNvSpPr>
          <p:nvPr/>
        </p:nvSpPr>
        <p:spPr bwMode="auto">
          <a:xfrm>
            <a:off x="3232030" y="3429000"/>
            <a:ext cx="4979735" cy="111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1800">
                <a:solidFill>
                  <a:schemeClr val="bg1"/>
                </a:solidFill>
                <a:latin typeface="+mn-lt"/>
                <a:ea typeface="+mn-ea"/>
                <a:cs typeface="+mn-ea"/>
                <a:sym typeface="+mn-lt"/>
              </a:rPr>
              <a:t>一穗穗沉甸甸的水稻</a:t>
            </a:r>
            <a:br>
              <a:rPr lang="zh-CN" altLang="en-US" sz="1800">
                <a:solidFill>
                  <a:schemeClr val="bg1"/>
                </a:solidFill>
                <a:latin typeface="+mn-lt"/>
                <a:ea typeface="+mn-ea"/>
                <a:cs typeface="+mn-ea"/>
                <a:sym typeface="+mn-lt"/>
              </a:rPr>
            </a:br>
            <a:r>
              <a:rPr lang="zh-CN" altLang="en-US" sz="1800">
                <a:solidFill>
                  <a:schemeClr val="bg1"/>
                </a:solidFill>
                <a:latin typeface="+mn-lt"/>
                <a:ea typeface="+mn-ea"/>
                <a:cs typeface="+mn-ea"/>
                <a:sym typeface="+mn-lt"/>
              </a:rPr>
              <a:t>一如袁老在科学研究上取得的硕果累累</a:t>
            </a:r>
          </a:p>
        </p:txBody>
      </p:sp>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1000"/>
                                        <p:tgtEl>
                                          <p:spTgt spid="24"/>
                                        </p:tgtEl>
                                      </p:cBhvr>
                                    </p:animEffect>
                                    <p:anim calcmode="lin" valueType="num">
                                      <p:cBhvr>
                                        <p:cTn id="19" dur="1000" fill="hold"/>
                                        <p:tgtEl>
                                          <p:spTgt spid="24"/>
                                        </p:tgtEl>
                                        <p:attrNameLst>
                                          <p:attrName>ppt_x</p:attrName>
                                        </p:attrNameLst>
                                      </p:cBhvr>
                                      <p:tavLst>
                                        <p:tav tm="0">
                                          <p:val>
                                            <p:strVal val="#ppt_x"/>
                                          </p:val>
                                        </p:tav>
                                        <p:tav tm="100000">
                                          <p:val>
                                            <p:strVal val="#ppt_x"/>
                                          </p:val>
                                        </p:tav>
                                      </p:tavLst>
                                    </p:anim>
                                    <p:anim calcmode="lin" valueType="num">
                                      <p:cBhvr>
                                        <p:cTn id="20" dur="900" decel="100000" fill="hold"/>
                                        <p:tgtEl>
                                          <p:spTgt spid="24"/>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三湘第一棒</a:t>
            </a:r>
          </a:p>
        </p:txBody>
      </p:sp>
      <p:sp>
        <p:nvSpPr>
          <p:cNvPr id="11" name="TextBox 46"/>
          <p:cNvSpPr txBox="1">
            <a:spLocks noChangeArrowheads="1"/>
          </p:cNvSpPr>
          <p:nvPr/>
        </p:nvSpPr>
        <p:spPr bwMode="auto">
          <a:xfrm>
            <a:off x="1430084" y="2575723"/>
            <a:ext cx="4908060" cy="3607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a:solidFill>
                  <a:schemeClr val="tx1">
                    <a:lumMod val="85000"/>
                    <a:lumOff val="15000"/>
                  </a:schemeClr>
                </a:solidFill>
                <a:latin typeface="+mn-lt"/>
                <a:ea typeface="+mn-ea"/>
                <a:cs typeface="+mn-ea"/>
                <a:sym typeface="+mn-lt"/>
              </a:rPr>
              <a:t>袁隆平担当湖南第一棒火炬手时，湖南省体育局副局长陈正湘说，奥运圣火在岳阳楼前开始传递，而</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岳阳楼记</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中所倡导的“先天下之忧而忧，后天下之乐而乐”的忧乐精神正好与袁隆平这种心忧天下的奉献精神相契合。他认为，由袁隆平在岳阳楼前传递三湘第一棒，是最合适不过的。</a:t>
            </a: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除了传递奥运精神之外，袁隆平还惦记着四川受灾的人们。他希望用火炬将爱心传递到灾区，帮助灾区的人们重建家园。</a:t>
            </a: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9493" y="2608927"/>
            <a:ext cx="3298615" cy="26393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689518" y="786948"/>
            <a:ext cx="4812964" cy="813251"/>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z="3200" b="1">
                <a:solidFill>
                  <a:srgbClr val="3A9289"/>
                </a:solidFill>
                <a:latin typeface="+mn-lt"/>
                <a:ea typeface="+mn-ea"/>
                <a:cs typeface="+mn-ea"/>
                <a:sym typeface="+mn-lt"/>
              </a:rPr>
              <a:t>2004</a:t>
            </a:r>
            <a:r>
              <a:rPr lang="zh-CN" altLang="en-US" sz="3200" b="1">
                <a:solidFill>
                  <a:srgbClr val="3A9289"/>
                </a:solidFill>
                <a:latin typeface="+mn-lt"/>
                <a:ea typeface="+mn-ea"/>
                <a:cs typeface="+mn-ea"/>
                <a:sym typeface="+mn-lt"/>
              </a:rPr>
              <a:t>年度感动中国颁奖词</a:t>
            </a:r>
          </a:p>
        </p:txBody>
      </p:sp>
      <p:sp>
        <p:nvSpPr>
          <p:cNvPr id="11" name="TextBox 46"/>
          <p:cNvSpPr txBox="1">
            <a:spLocks noChangeArrowheads="1"/>
          </p:cNvSpPr>
          <p:nvPr/>
        </p:nvSpPr>
        <p:spPr bwMode="auto">
          <a:xfrm>
            <a:off x="1384650" y="2083736"/>
            <a:ext cx="6949174" cy="4576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a:solidFill>
                  <a:schemeClr val="tx1">
                    <a:lumMod val="85000"/>
                    <a:lumOff val="15000"/>
                  </a:schemeClr>
                </a:solidFill>
                <a:latin typeface="+mn-lt"/>
                <a:ea typeface="+mn-ea"/>
                <a:cs typeface="+mn-ea"/>
                <a:sym typeface="+mn-lt"/>
              </a:rPr>
              <a:t>毕生梦想消除饥饿 </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袁隆平：他是一位真正的耕耘者。当他还是一个乡村教师的时候</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已经具有颠覆世界权威的胆识</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当他名满天下的时候</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却仍然只是专注于田畴</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淡泊名利</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一介农夫</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播撒智慧</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收获富足。他毕生的梦想</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就是让所有的人远离饥饿。喜看稻菽千重浪</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最是风流袁隆平。 </a:t>
            </a: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a:p>
            <a:pPr defTabSz="695960">
              <a:lnSpc>
                <a:spcPct val="150000"/>
              </a:lnSpc>
              <a:defRPr/>
            </a:pPr>
            <a:r>
              <a:rPr lang="zh-CN" altLang="en-US" sz="1400">
                <a:solidFill>
                  <a:schemeClr val="tx1">
                    <a:lumMod val="85000"/>
                    <a:lumOff val="15000"/>
                  </a:schemeClr>
                </a:solidFill>
                <a:latin typeface="+mn-lt"/>
                <a:ea typeface="+mn-ea"/>
                <a:cs typeface="+mn-ea"/>
                <a:sym typeface="+mn-lt"/>
              </a:rPr>
              <a:t>赏析：全词紧扣“耕耘者”来构思立意，不罗列他“中国工程院院士”、“著名杂交水稻专家”、“国家科学技术奖获得者”、“中国第一个国家特等发明奖获得者”、“国际上</a:t>
            </a:r>
            <a:r>
              <a:rPr lang="en-US" altLang="zh-CN" sz="1400">
                <a:solidFill>
                  <a:schemeClr val="tx1">
                    <a:lumMod val="85000"/>
                    <a:lumOff val="15000"/>
                  </a:schemeClr>
                </a:solidFill>
                <a:latin typeface="+mn-lt"/>
                <a:ea typeface="+mn-ea"/>
                <a:cs typeface="+mn-ea"/>
                <a:sym typeface="+mn-lt"/>
              </a:rPr>
              <a:t>11</a:t>
            </a:r>
            <a:r>
              <a:rPr lang="zh-CN" altLang="en-US" sz="1400">
                <a:solidFill>
                  <a:schemeClr val="tx1">
                    <a:lumMod val="85000"/>
                    <a:lumOff val="15000"/>
                  </a:schemeClr>
                </a:solidFill>
                <a:latin typeface="+mn-lt"/>
                <a:ea typeface="+mn-ea"/>
                <a:cs typeface="+mn-ea"/>
                <a:sym typeface="+mn-lt"/>
              </a:rPr>
              <a:t>次捧回大奖”等等头衔，只说他成名前的胆识，尤其强调他淡泊名利的境界，“淡泊名利</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一介农夫</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播撒智慧</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收获富足”四个四字短句整齐排列，一气呵成，酣畅淋漓，有赞美的情意，有含蓄的意蕴，“农夫”“播撒”“收获”三词既与袁隆平杂交水稻专家身份相符，又在开头“耕耘者”的统摄之下。结尾“喜看稻菽千重浪”和“最是风流”分别直接和间接引用毛泽东的诗句，诗意地表达了对袁隆平的由衷赞美。 </a:t>
            </a:r>
          </a:p>
          <a:p>
            <a:pPr defTabSz="695960">
              <a:lnSpc>
                <a:spcPct val="150000"/>
              </a:lnSpc>
              <a:defRPr/>
            </a:pPr>
            <a:endParaRPr lang="en-US" altLang="zh-CN" sz="140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a:solidFill>
                <a:schemeClr val="tx1">
                  <a:lumMod val="85000"/>
                  <a:lumOff val="15000"/>
                </a:schemeClr>
              </a:solidFill>
              <a:latin typeface="+mn-lt"/>
              <a:ea typeface="+mn-ea"/>
              <a:cs typeface="+mn-ea"/>
              <a:sym typeface="+mn-lt"/>
            </a:endParaRP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55326" y="2412452"/>
            <a:ext cx="2695524" cy="37682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689518" y="786948"/>
            <a:ext cx="4812964" cy="813251"/>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豪车门真相</a:t>
            </a:r>
          </a:p>
        </p:txBody>
      </p:sp>
      <p:sp>
        <p:nvSpPr>
          <p:cNvPr id="11" name="TextBox 46"/>
          <p:cNvSpPr txBox="1">
            <a:spLocks noChangeArrowheads="1"/>
          </p:cNvSpPr>
          <p:nvPr/>
        </p:nvSpPr>
        <p:spPr bwMode="auto">
          <a:xfrm>
            <a:off x="1508416" y="3141797"/>
            <a:ext cx="6367223" cy="393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事实却是，老人根本未曾也没有计划购进价值</a:t>
            </a:r>
            <a:r>
              <a:rPr lang="en-US" altLang="zh-CN" sz="1400" dirty="0">
                <a:solidFill>
                  <a:schemeClr val="tx1">
                    <a:lumMod val="85000"/>
                    <a:lumOff val="15000"/>
                  </a:schemeClr>
                </a:solidFill>
                <a:latin typeface="+mn-lt"/>
                <a:ea typeface="+mn-ea"/>
                <a:cs typeface="+mn-ea"/>
                <a:sym typeface="+mn-lt"/>
              </a:rPr>
              <a:t>68.8</a:t>
            </a:r>
            <a:r>
              <a:rPr lang="zh-CN" altLang="en-US" sz="1400" dirty="0">
                <a:solidFill>
                  <a:schemeClr val="tx1">
                    <a:lumMod val="85000"/>
                    <a:lumOff val="15000"/>
                  </a:schemeClr>
                </a:solidFill>
                <a:latin typeface="+mn-lt"/>
                <a:ea typeface="+mn-ea"/>
                <a:cs typeface="+mn-ea"/>
                <a:sym typeface="+mn-lt"/>
              </a:rPr>
              <a:t>万的奔驰，而且，老人“家里”的六七辆车都很普通，分属其子女所有，袁老自己只有一辆十几万的赛欧。</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况且，闻知事件后的公众非但没有任何责难之意，反而一边倒站出来给予热捧，甚至认为“袁老有七八架私人小飞机也配”。</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由此，还反映了群众的眼睛是雪亮的，真正靠合法劳动富起来的人，以及那些对社会充满责任和爱心的人，公众是绝不会“仇视”的，相反，会像对待袁隆平一样，由理解、宽容到发自内心的钦佩、尊重和支持。</a:t>
            </a: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endParaRPr lang="zh-CN" altLang="en-US" sz="1400" dirty="0">
              <a:solidFill>
                <a:schemeClr val="tx1">
                  <a:lumMod val="85000"/>
                  <a:lumOff val="15000"/>
                </a:schemeClr>
              </a:solidFill>
              <a:latin typeface="+mn-lt"/>
              <a:ea typeface="+mn-ea"/>
              <a:cs typeface="+mn-ea"/>
              <a:sym typeface="+mn-lt"/>
            </a:endParaRPr>
          </a:p>
        </p:txBody>
      </p:sp>
      <p:grpSp>
        <p:nvGrpSpPr>
          <p:cNvPr id="12" name="组合 11"/>
          <p:cNvGrpSpPr/>
          <p:nvPr/>
        </p:nvGrpSpPr>
        <p:grpSpPr>
          <a:xfrm>
            <a:off x="2431489" y="2177305"/>
            <a:ext cx="4521076" cy="719204"/>
            <a:chOff x="1547547" y="2442951"/>
            <a:chExt cx="3918454" cy="719204"/>
          </a:xfrm>
        </p:grpSpPr>
        <p:sp>
          <p:nvSpPr>
            <p:cNvPr id="13" name="矩形: 圆角 12"/>
            <p:cNvSpPr/>
            <p:nvPr/>
          </p:nvSpPr>
          <p:spPr>
            <a:xfrm>
              <a:off x="1547547" y="2442951"/>
              <a:ext cx="3918454" cy="719204"/>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3" y="2442951"/>
              <a:ext cx="3601882" cy="668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a:solidFill>
                    <a:schemeClr val="bg1"/>
                  </a:solidFill>
                  <a:latin typeface="+mn-lt"/>
                  <a:ea typeface="+mn-ea"/>
                  <a:cs typeface="+mn-ea"/>
                  <a:sym typeface="+mn-lt"/>
                </a:rPr>
                <a:t>然而，就是对这样一位高尚无私的老人，某些不怀好意的人还虚构豪车事件，企图中伤</a:t>
              </a:r>
            </a:p>
          </p:txBody>
        </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2247" y="2637347"/>
            <a:ext cx="3242803" cy="32428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2" presetClass="entr" presetSubtype="2"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750" fill="hold"/>
                                        <p:tgtEl>
                                          <p:spTgt spid="16"/>
                                        </p:tgtEl>
                                        <p:attrNameLst>
                                          <p:attrName>ppt_x</p:attrName>
                                        </p:attrNameLst>
                                      </p:cBhvr>
                                      <p:tavLst>
                                        <p:tav tm="0">
                                          <p:val>
                                            <p:strVal val="1+#ppt_w/2"/>
                                          </p:val>
                                        </p:tav>
                                        <p:tav tm="100000">
                                          <p:val>
                                            <p:strVal val="#ppt_x"/>
                                          </p:val>
                                        </p:tav>
                                      </p:tavLst>
                                    </p:anim>
                                    <p:anim calcmode="lin" valueType="num">
                                      <p:cBhvr additive="base">
                                        <p:cTn id="31"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Rectangle 4"/>
          <p:cNvSpPr>
            <a:spLocks noGrp="1" noChangeArrowheads="1"/>
          </p:cNvSpPr>
          <p:nvPr>
            <p:ph type="ctrTitle"/>
          </p:nvPr>
        </p:nvSpPr>
        <p:spPr>
          <a:xfrm>
            <a:off x="2155641" y="1261450"/>
            <a:ext cx="8116305" cy="3801410"/>
          </a:xfrm>
          <a:effectLst>
            <a:outerShdw blurRad="76200" dir="13500000" sy="23000" kx="1200000" algn="br" rotWithShape="0">
              <a:prstClr val="black">
                <a:alpha val="20000"/>
              </a:prstClr>
            </a:outerShdw>
            <a:reflection blurRad="6350" stA="52000" endA="300" endPos="35000" dir="5400000" sy="-100000" algn="bl" rotWithShape="0"/>
          </a:effectLst>
        </p:spPr>
        <p:txBody>
          <a:bodyPr>
            <a:normAutofit fontScale="90000"/>
          </a:bodyPr>
          <a:lstStyle/>
          <a:p>
            <a:pPr>
              <a:lnSpc>
                <a:spcPct val="150000"/>
              </a:lnSpc>
            </a:pPr>
            <a:r>
              <a:rPr lang="zh-CN" altLang="en-US" sz="4000" b="1">
                <a:solidFill>
                  <a:srgbClr val="00B050"/>
                </a:solidFill>
                <a:latin typeface="+mn-lt"/>
                <a:ea typeface="+mn-ea"/>
                <a:cs typeface="+mn-ea"/>
                <a:sym typeface="+mn-lt"/>
              </a:rPr>
              <a:t> </a:t>
            </a:r>
            <a:r>
              <a:rPr lang="zh-CN" altLang="en-US" sz="4400" b="1">
                <a:solidFill>
                  <a:srgbClr val="3A9289"/>
                </a:solidFill>
                <a:latin typeface="+mn-lt"/>
                <a:ea typeface="+mn-ea"/>
                <a:cs typeface="+mn-ea"/>
                <a:sym typeface="+mn-lt"/>
              </a:rPr>
              <a:t>天地</a:t>
            </a:r>
            <a:r>
              <a:rPr lang="en-US" altLang="zh-CN" sz="4400" b="1">
                <a:solidFill>
                  <a:srgbClr val="3A9289"/>
                </a:solidFill>
                <a:latin typeface="+mn-lt"/>
                <a:ea typeface="+mn-ea"/>
                <a:cs typeface="+mn-ea"/>
                <a:sym typeface="+mn-lt"/>
              </a:rPr>
              <a:t>"</a:t>
            </a:r>
            <a:r>
              <a:rPr lang="zh-CN" altLang="en-US" sz="4400" b="1">
                <a:solidFill>
                  <a:srgbClr val="3A9289"/>
                </a:solidFill>
                <a:latin typeface="+mn-lt"/>
                <a:ea typeface="+mn-ea"/>
                <a:cs typeface="+mn-ea"/>
                <a:sym typeface="+mn-lt"/>
              </a:rPr>
              <a:t>粮</a:t>
            </a:r>
            <a:r>
              <a:rPr lang="en-US" altLang="zh-CN" sz="4400" b="1">
                <a:solidFill>
                  <a:srgbClr val="3A9289"/>
                </a:solidFill>
                <a:latin typeface="+mn-lt"/>
                <a:ea typeface="+mn-ea"/>
                <a:cs typeface="+mn-ea"/>
                <a:sym typeface="+mn-lt"/>
              </a:rPr>
              <a:t>"</a:t>
            </a:r>
            <a:r>
              <a:rPr lang="zh-CN" altLang="en-US" sz="4400" b="1">
                <a:solidFill>
                  <a:srgbClr val="3A9289"/>
                </a:solidFill>
                <a:latin typeface="+mn-lt"/>
                <a:ea typeface="+mn-ea"/>
                <a:cs typeface="+mn-ea"/>
                <a:sym typeface="+mn-lt"/>
              </a:rPr>
              <a:t>心</a:t>
            </a:r>
            <a:r>
              <a:rPr lang="en-US" altLang="zh-CN" sz="4400" b="1">
                <a:solidFill>
                  <a:srgbClr val="3A9289"/>
                </a:solidFill>
                <a:latin typeface="+mn-lt"/>
                <a:ea typeface="+mn-ea"/>
                <a:cs typeface="+mn-ea"/>
                <a:sym typeface="+mn-lt"/>
              </a:rPr>
              <a:t/>
            </a:r>
            <a:br>
              <a:rPr lang="en-US" altLang="zh-CN" sz="4400" b="1">
                <a:solidFill>
                  <a:srgbClr val="3A9289"/>
                </a:solidFill>
                <a:latin typeface="+mn-lt"/>
                <a:ea typeface="+mn-ea"/>
                <a:cs typeface="+mn-ea"/>
                <a:sym typeface="+mn-lt"/>
              </a:rPr>
            </a:br>
            <a:r>
              <a:rPr lang="zh-CN" altLang="en-US" sz="4400" b="1">
                <a:solidFill>
                  <a:srgbClr val="3A9289"/>
                </a:solidFill>
                <a:latin typeface="+mn-lt"/>
                <a:ea typeface="+mn-ea"/>
                <a:cs typeface="+mn-ea"/>
                <a:sym typeface="+mn-lt"/>
              </a:rPr>
              <a:t>珍食莫蚀请爱惜我们的粮食</a:t>
            </a:r>
            <a:r>
              <a:rPr lang="en-US" altLang="zh-CN" sz="4400" b="1">
                <a:solidFill>
                  <a:srgbClr val="3A9289"/>
                </a:solidFill>
                <a:latin typeface="+mn-lt"/>
                <a:ea typeface="+mn-ea"/>
                <a:cs typeface="+mn-ea"/>
                <a:sym typeface="+mn-lt"/>
              </a:rPr>
              <a:t/>
            </a:r>
            <a:br>
              <a:rPr lang="en-US" altLang="zh-CN" sz="4400" b="1">
                <a:solidFill>
                  <a:srgbClr val="3A9289"/>
                </a:solidFill>
                <a:latin typeface="+mn-lt"/>
                <a:ea typeface="+mn-ea"/>
                <a:cs typeface="+mn-ea"/>
                <a:sym typeface="+mn-lt"/>
              </a:rPr>
            </a:br>
            <a:r>
              <a:rPr lang="zh-CN" altLang="en-US" sz="4400" b="1">
                <a:solidFill>
                  <a:srgbClr val="3A9289"/>
                </a:solidFill>
                <a:latin typeface="+mn-lt"/>
                <a:ea typeface="+mn-ea"/>
                <a:cs typeface="+mn-ea"/>
                <a:sym typeface="+mn-lt"/>
              </a:rPr>
              <a:t>杜绝浪费</a:t>
            </a:r>
            <a:r>
              <a:rPr lang="en-US" altLang="zh-CN" sz="4400" b="1">
                <a:solidFill>
                  <a:srgbClr val="3A9289"/>
                </a:solidFill>
                <a:latin typeface="+mn-lt"/>
                <a:ea typeface="+mn-ea"/>
                <a:cs typeface="+mn-ea"/>
                <a:sym typeface="+mn-lt"/>
              </a:rPr>
              <a:t>!</a:t>
            </a:r>
            <a:br>
              <a:rPr lang="en-US" altLang="zh-CN" sz="4400" b="1">
                <a:solidFill>
                  <a:srgbClr val="3A9289"/>
                </a:solidFill>
                <a:latin typeface="+mn-lt"/>
                <a:ea typeface="+mn-ea"/>
                <a:cs typeface="+mn-ea"/>
                <a:sym typeface="+mn-lt"/>
              </a:rPr>
            </a:br>
            <a:endParaRPr lang="zh-CN" altLang="zh-CN" sz="4000" b="1">
              <a:solidFill>
                <a:srgbClr val="3A9289"/>
              </a:solidFill>
              <a:latin typeface="+mn-lt"/>
              <a:ea typeface="+mn-ea"/>
              <a:cs typeface="+mn-ea"/>
              <a:sym typeface="+mn-lt"/>
            </a:endParaRPr>
          </a:p>
        </p:txBody>
      </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pic>
        <p:nvPicPr>
          <p:cNvPr id="56" name="图片 5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91605" y="3032184"/>
            <a:ext cx="3242803" cy="3242803"/>
          </a:xfrm>
          <a:prstGeom prst="rect">
            <a:avLst/>
          </a:prstGeom>
        </p:spPr>
      </p:pic>
      <p:pic>
        <p:nvPicPr>
          <p:cNvPr id="65" name="New picture"/>
          <p:cNvPicPr/>
          <p:nvPr/>
        </p:nvPicPr>
        <p:blipFill>
          <a:blip r:embed="rId5"/>
          <a:stretch>
            <a:fillRect/>
          </a:stretch>
        </p:blipFill>
        <p:spPr>
          <a:xfrm>
            <a:off x="12433300" y="10998200"/>
            <a:ext cx="3175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 presetClass="entr" presetSubtype="2"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additive="base">
                                        <p:cTn id="19" dur="2000" fill="hold"/>
                                        <p:tgtEl>
                                          <p:spTgt spid="56"/>
                                        </p:tgtEl>
                                        <p:attrNameLst>
                                          <p:attrName>ppt_x</p:attrName>
                                        </p:attrNameLst>
                                      </p:cBhvr>
                                      <p:tavLst>
                                        <p:tav tm="0">
                                          <p:val>
                                            <p:strVal val="1+#ppt_w/2"/>
                                          </p:val>
                                        </p:tav>
                                        <p:tav tm="100000">
                                          <p:val>
                                            <p:strVal val="#ppt_x"/>
                                          </p:val>
                                        </p:tav>
                                      </p:tavLst>
                                    </p:anim>
                                    <p:anim calcmode="lin" valueType="num">
                                      <p:cBhvr additive="base">
                                        <p:cTn id="20" dur="2000" fill="hold"/>
                                        <p:tgtEl>
                                          <p:spTgt spid="56"/>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4000"/>
                            </p:stCondLst>
                            <p:childTnLst>
                              <p:par>
                                <p:cTn id="22" presetID="25" presetClass="entr" presetSubtype="0" fill="hold" grpId="0" nodeType="afterEffect">
                                  <p:stCondLst>
                                    <p:cond delay="0"/>
                                  </p:stCondLst>
                                  <p:iterate type="lt">
                                    <p:tmPct val="0"/>
                                  </p:iterate>
                                  <p:childTnLst>
                                    <p:set>
                                      <p:cBhvr>
                                        <p:cTn id="23" dur="1" fill="hold">
                                          <p:stCondLst>
                                            <p:cond delay="0"/>
                                          </p:stCondLst>
                                        </p:cTn>
                                        <p:tgtEl>
                                          <p:spTgt spid="59"/>
                                        </p:tgtEl>
                                        <p:attrNameLst>
                                          <p:attrName>style.visibility</p:attrName>
                                        </p:attrNameLst>
                                      </p:cBhvr>
                                      <p:to>
                                        <p:strVal val="visible"/>
                                      </p:to>
                                    </p:set>
                                    <p:anim calcmode="lin" valueType="num">
                                      <p:cBhvr>
                                        <p:cTn id="2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27" dur="1000" fill="hold"/>
                                        <p:tgtEl>
                                          <p:spTgt spid="59"/>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9542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15207" y="1241947"/>
            <a:ext cx="736981" cy="839337"/>
          </a:xfrm>
          <a:prstGeom prst="rect">
            <a:avLst/>
          </a:prstGeom>
        </p:spPr>
      </p:pic>
      <p:sp>
        <p:nvSpPr>
          <p:cNvPr id="22" name="Rectangle 4"/>
          <p:cNvSpPr txBox="1">
            <a:spLocks noChangeArrowheads="1"/>
          </p:cNvSpPr>
          <p:nvPr/>
        </p:nvSpPr>
        <p:spPr>
          <a:xfrm>
            <a:off x="1751726" y="3211110"/>
            <a:ext cx="2384507" cy="880315"/>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z="2000" b="1">
                <a:solidFill>
                  <a:srgbClr val="3A9289"/>
                </a:solidFill>
                <a:latin typeface="+mn-lt"/>
                <a:ea typeface="+mn-ea"/>
                <a:cs typeface="+mn-ea"/>
                <a:sym typeface="+mn-lt"/>
              </a:rPr>
              <a:t>CONTENTES</a:t>
            </a:r>
            <a:endParaRPr lang="zh-CN" altLang="en-US" sz="2000" b="1">
              <a:solidFill>
                <a:srgbClr val="3A9289"/>
              </a:solidFill>
              <a:latin typeface="+mn-lt"/>
              <a:ea typeface="+mn-ea"/>
              <a:cs typeface="+mn-ea"/>
              <a:sym typeface="+mn-lt"/>
            </a:endParaRPr>
          </a:p>
          <a:p>
            <a:endParaRPr lang="zh-CN" altLang="zh-CN" sz="4000" b="1">
              <a:solidFill>
                <a:srgbClr val="3A9289"/>
              </a:solidFill>
              <a:effectLst>
                <a:innerShdw blurRad="63500" dist="50800" dir="13500000">
                  <a:prstClr val="black">
                    <a:alpha val="50000"/>
                  </a:prstClr>
                </a:innerShdw>
              </a:effectLst>
              <a:latin typeface="+mn-lt"/>
              <a:ea typeface="+mn-ea"/>
              <a:cs typeface="+mn-ea"/>
              <a:sym typeface="+mn-lt"/>
            </a:endParaRPr>
          </a:p>
        </p:txBody>
      </p:sp>
      <p:sp>
        <p:nvSpPr>
          <p:cNvPr id="25" name="Rectangle 4"/>
          <p:cNvSpPr txBox="1">
            <a:spLocks noChangeArrowheads="1"/>
          </p:cNvSpPr>
          <p:nvPr/>
        </p:nvSpPr>
        <p:spPr>
          <a:xfrm>
            <a:off x="1797725" y="1361936"/>
            <a:ext cx="2384507" cy="1659194"/>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b="1">
                <a:solidFill>
                  <a:srgbClr val="3A9289"/>
                </a:solidFill>
                <a:latin typeface="+mn-lt"/>
                <a:ea typeface="+mn-ea"/>
                <a:cs typeface="+mn-ea"/>
                <a:sym typeface="+mn-lt"/>
              </a:rPr>
              <a:t>目  录</a:t>
            </a:r>
            <a:endParaRPr lang="zh-CN" altLang="zh-CN" sz="4000" b="1">
              <a:solidFill>
                <a:srgbClr val="3A9289"/>
              </a:solidFill>
              <a:latin typeface="+mn-lt"/>
              <a:ea typeface="+mn-ea"/>
              <a:cs typeface="+mn-ea"/>
              <a:sym typeface="+mn-lt"/>
            </a:endParaRP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15207" y="2113640"/>
            <a:ext cx="736981" cy="839337"/>
          </a:xfrm>
          <a:prstGeom prst="rect">
            <a:avLst/>
          </a:prstGeom>
        </p:spPr>
      </p:pic>
      <p:sp>
        <p:nvSpPr>
          <p:cNvPr id="29" name="TextBox 46"/>
          <p:cNvSpPr txBox="1">
            <a:spLocks noChangeArrowheads="1"/>
          </p:cNvSpPr>
          <p:nvPr/>
        </p:nvSpPr>
        <p:spPr bwMode="auto">
          <a:xfrm>
            <a:off x="6554311" y="2151743"/>
            <a:ext cx="2350391" cy="8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2800" b="1">
                <a:solidFill>
                  <a:srgbClr val="3A9289"/>
                </a:solidFill>
                <a:latin typeface="+mn-lt"/>
                <a:ea typeface="+mn-ea"/>
                <a:cs typeface="+mn-ea"/>
                <a:sym typeface="+mn-lt"/>
              </a:rPr>
              <a:t>中国的袁隆平</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15207" y="3029724"/>
            <a:ext cx="736981" cy="839337"/>
          </a:xfrm>
          <a:prstGeom prst="rect">
            <a:avLst/>
          </a:prstGeom>
        </p:spPr>
      </p:pic>
      <p:sp>
        <p:nvSpPr>
          <p:cNvPr id="34" name="TextBox 46"/>
          <p:cNvSpPr txBox="1">
            <a:spLocks noChangeArrowheads="1"/>
          </p:cNvSpPr>
          <p:nvPr/>
        </p:nvSpPr>
        <p:spPr bwMode="auto">
          <a:xfrm>
            <a:off x="6554311" y="3067827"/>
            <a:ext cx="2350391" cy="8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2800" b="1">
                <a:solidFill>
                  <a:srgbClr val="3A9289"/>
                </a:solidFill>
                <a:latin typeface="+mn-lt"/>
                <a:ea typeface="+mn-ea"/>
                <a:cs typeface="+mn-ea"/>
                <a:sym typeface="+mn-lt"/>
              </a:rPr>
              <a:t>世界的袁隆平</a:t>
            </a:r>
          </a:p>
        </p:txBody>
      </p:sp>
      <p:pic>
        <p:nvPicPr>
          <p:cNvPr id="35" name="图片 3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15207" y="3951551"/>
            <a:ext cx="736981" cy="839337"/>
          </a:xfrm>
          <a:prstGeom prst="rect">
            <a:avLst/>
          </a:prstGeom>
        </p:spPr>
      </p:pic>
      <p:sp>
        <p:nvSpPr>
          <p:cNvPr id="36" name="TextBox 46"/>
          <p:cNvSpPr txBox="1">
            <a:spLocks noChangeArrowheads="1"/>
          </p:cNvSpPr>
          <p:nvPr/>
        </p:nvSpPr>
        <p:spPr bwMode="auto">
          <a:xfrm>
            <a:off x="6554311" y="3989654"/>
            <a:ext cx="2350391" cy="8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2800" b="1">
                <a:solidFill>
                  <a:srgbClr val="3A9289"/>
                </a:solidFill>
                <a:latin typeface="+mn-lt"/>
                <a:ea typeface="+mn-ea"/>
                <a:cs typeface="+mn-ea"/>
                <a:sym typeface="+mn-lt"/>
              </a:rPr>
              <a:t>生活中的袁老</a:t>
            </a:r>
          </a:p>
        </p:txBody>
      </p:sp>
      <p:sp>
        <p:nvSpPr>
          <p:cNvPr id="27" name="TextBox 46"/>
          <p:cNvSpPr txBox="1">
            <a:spLocks noChangeArrowheads="1"/>
          </p:cNvSpPr>
          <p:nvPr/>
        </p:nvSpPr>
        <p:spPr bwMode="auto">
          <a:xfrm>
            <a:off x="6554311" y="1280050"/>
            <a:ext cx="2862534" cy="8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2800" b="1">
                <a:solidFill>
                  <a:srgbClr val="3A9289"/>
                </a:solidFill>
                <a:latin typeface="+mn-lt"/>
                <a:ea typeface="+mn-ea"/>
                <a:cs typeface="+mn-ea"/>
                <a:sym typeface="+mn-lt"/>
              </a:rPr>
              <a:t>袁隆平生平简介</a:t>
            </a:r>
          </a:p>
        </p:txBody>
      </p:sp>
      <p:sp>
        <p:nvSpPr>
          <p:cNvPr id="2" name="文本框 1"/>
          <p:cNvSpPr txBox="1"/>
          <p:nvPr/>
        </p:nvSpPr>
        <p:spPr>
          <a:xfrm>
            <a:off x="2743200" y="1056443"/>
            <a:ext cx="1225118" cy="184666"/>
          </a:xfrm>
          <a:prstGeom prst="rect">
            <a:avLst/>
          </a:prstGeom>
          <a:noFill/>
        </p:spPr>
        <p:txBody>
          <a:bodyPr wrap="square" rtlCol="0">
            <a:spAutoFit/>
          </a:bodyPr>
          <a:lstStyle/>
          <a:p>
            <a:r>
              <a:rPr lang="en-US" altLang="zh-CN" sz="600">
                <a:solidFill>
                  <a:srgbClr val="B7D1D2"/>
                </a:solidFill>
              </a:rPr>
              <a:t>https://www.ypppt.com/</a:t>
            </a:r>
            <a:endParaRPr lang="zh-CN" altLang="en-US" sz="600" dirty="0">
              <a:solidFill>
                <a:srgbClr val="B7D1D2"/>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5" presetClass="entr" presetSubtype="0" fill="hold" grpId="0" nodeType="afterEffect">
                                  <p:stCondLst>
                                    <p:cond delay="0"/>
                                  </p:stCondLst>
                                  <p:iterate type="lt">
                                    <p:tmPct val="0"/>
                                  </p:iterate>
                                  <p:childTnLst>
                                    <p:set>
                                      <p:cBhvr>
                                        <p:cTn id="18" dur="1" fill="hold">
                                          <p:stCondLst>
                                            <p:cond delay="0"/>
                                          </p:stCondLst>
                                        </p:cTn>
                                        <p:tgtEl>
                                          <p:spTgt spid="22"/>
                                        </p:tgtEl>
                                        <p:attrNameLst>
                                          <p:attrName>style.visibility</p:attrName>
                                        </p:attrNameLst>
                                      </p:cBhvr>
                                      <p:to>
                                        <p:strVal val="visible"/>
                                      </p:to>
                                    </p:set>
                                    <p:anim calcmode="lin" valueType="num">
                                      <p:cBhvr>
                                        <p:cTn id="19"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22" dur="1000" fill="hold"/>
                                        <p:tgtEl>
                                          <p:spTgt spid="2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2"/>
                                        </p:tgtEl>
                                      </p:cBhvr>
                                    </p:animEffect>
                                  </p:childTnLst>
                                </p:cTn>
                              </p:par>
                            </p:childTnLst>
                          </p:cTn>
                        </p:par>
                        <p:par>
                          <p:cTn id="27" fill="hold" nodeType="afterGroup">
                            <p:stCondLst>
                              <p:cond delay="3000"/>
                            </p:stCondLst>
                            <p:childTnLst>
                              <p:par>
                                <p:cTn id="28" presetID="25" presetClass="entr" presetSubtype="0" fill="hold" grpId="0" nodeType="afterEffect">
                                  <p:stCondLst>
                                    <p:cond delay="0"/>
                                  </p:stCondLst>
                                  <p:iterate type="lt">
                                    <p:tmPct val="0"/>
                                  </p:iterate>
                                  <p:childTnLst>
                                    <p:set>
                                      <p:cBhvr>
                                        <p:cTn id="29" dur="1" fill="hold">
                                          <p:stCondLst>
                                            <p:cond delay="0"/>
                                          </p:stCondLst>
                                        </p:cTn>
                                        <p:tgtEl>
                                          <p:spTgt spid="25"/>
                                        </p:tgtEl>
                                        <p:attrNameLst>
                                          <p:attrName>style.visibility</p:attrName>
                                        </p:attrNameLst>
                                      </p:cBhvr>
                                      <p:to>
                                        <p:strVal val="visible"/>
                                      </p:to>
                                    </p:set>
                                    <p:anim calcmode="lin" valueType="num">
                                      <p:cBhvr>
                                        <p:cTn id="30"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33" dur="1000" fill="hold"/>
                                        <p:tgtEl>
                                          <p:spTgt spid="25"/>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25"/>
                                        </p:tgtEl>
                                      </p:cBhvr>
                                    </p:animEffect>
                                  </p:childTnLst>
                                </p:cTn>
                              </p:par>
                            </p:childTnLst>
                          </p:cTn>
                        </p:par>
                        <p:par>
                          <p:cTn id="38" fill="hold" nodeType="afterGroup">
                            <p:stCondLst>
                              <p:cond delay="4000"/>
                            </p:stCondLst>
                            <p:childTnLst>
                              <p:par>
                                <p:cTn id="39" presetID="2" presetClass="entr" presetSubtype="8"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0-#ppt_w/2"/>
                                          </p:val>
                                        </p:tav>
                                        <p:tav tm="100000">
                                          <p:val>
                                            <p:strVal val="#ppt_x"/>
                                          </p:val>
                                        </p:tav>
                                      </p:tavLst>
                                    </p:anim>
                                    <p:anim calcmode="lin" valueType="num">
                                      <p:cBhvr additive="base">
                                        <p:cTn id="42" dur="500" fill="hold"/>
                                        <p:tgtEl>
                                          <p:spTgt spid="6"/>
                                        </p:tgtEl>
                                        <p:attrNameLst>
                                          <p:attrName>ppt_y</p:attrName>
                                        </p:attrNameLst>
                                      </p:cBhvr>
                                      <p:tavLst>
                                        <p:tav tm="0">
                                          <p:val>
                                            <p:strVal val="#ppt_y"/>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1000"/>
                                        <p:tgtEl>
                                          <p:spTgt spid="27"/>
                                        </p:tgtEl>
                                      </p:cBhvr>
                                    </p:animEffect>
                                    <p:anim calcmode="lin" valueType="num">
                                      <p:cBhvr>
                                        <p:cTn id="46" dur="1000" fill="hold"/>
                                        <p:tgtEl>
                                          <p:spTgt spid="27"/>
                                        </p:tgtEl>
                                        <p:attrNameLst>
                                          <p:attrName>ppt_x</p:attrName>
                                        </p:attrNameLst>
                                      </p:cBhvr>
                                      <p:tavLst>
                                        <p:tav tm="0">
                                          <p:val>
                                            <p:strVal val="#ppt_x"/>
                                          </p:val>
                                        </p:tav>
                                        <p:tav tm="100000">
                                          <p:val>
                                            <p:strVal val="#ppt_x"/>
                                          </p:val>
                                        </p:tav>
                                      </p:tavLst>
                                    </p:anim>
                                    <p:anim calcmode="lin" valueType="num">
                                      <p:cBhvr>
                                        <p:cTn id="47" dur="900" decel="100000" fill="hold"/>
                                        <p:tgtEl>
                                          <p:spTgt spid="27"/>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49" fill="hold" nodeType="afterGroup">
                            <p:stCondLst>
                              <p:cond delay="5000"/>
                            </p:stCondLst>
                            <p:childTnLst>
                              <p:par>
                                <p:cTn id="50" presetID="2" presetClass="entr" presetSubtype="8"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0-#ppt_w/2"/>
                                          </p:val>
                                        </p:tav>
                                        <p:tav tm="100000">
                                          <p:val>
                                            <p:strVal val="#ppt_x"/>
                                          </p:val>
                                        </p:tav>
                                      </p:tavLst>
                                    </p:anim>
                                    <p:anim calcmode="lin" valueType="num">
                                      <p:cBhvr additive="base">
                                        <p:cTn id="53" dur="500" fill="hold"/>
                                        <p:tgtEl>
                                          <p:spTgt spid="28"/>
                                        </p:tgtEl>
                                        <p:attrNameLst>
                                          <p:attrName>ppt_y</p:attrName>
                                        </p:attrNameLst>
                                      </p:cBhvr>
                                      <p:tavLst>
                                        <p:tav tm="0">
                                          <p:val>
                                            <p:strVal val="#ppt_y"/>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1000"/>
                                        <p:tgtEl>
                                          <p:spTgt spid="29"/>
                                        </p:tgtEl>
                                      </p:cBhvr>
                                    </p:animEffect>
                                    <p:anim calcmode="lin" valueType="num">
                                      <p:cBhvr>
                                        <p:cTn id="57" dur="1000" fill="hold"/>
                                        <p:tgtEl>
                                          <p:spTgt spid="29"/>
                                        </p:tgtEl>
                                        <p:attrNameLst>
                                          <p:attrName>ppt_x</p:attrName>
                                        </p:attrNameLst>
                                      </p:cBhvr>
                                      <p:tavLst>
                                        <p:tav tm="0">
                                          <p:val>
                                            <p:strVal val="#ppt_x"/>
                                          </p:val>
                                        </p:tav>
                                        <p:tav tm="100000">
                                          <p:val>
                                            <p:strVal val="#ppt_x"/>
                                          </p:val>
                                        </p:tav>
                                      </p:tavLst>
                                    </p:anim>
                                    <p:anim calcmode="lin" valueType="num">
                                      <p:cBhvr>
                                        <p:cTn id="58" dur="900" decel="100000" fill="hold"/>
                                        <p:tgtEl>
                                          <p:spTgt spid="2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0" fill="hold" nodeType="afterGroup">
                            <p:stCondLst>
                              <p:cond delay="6000"/>
                            </p:stCondLst>
                            <p:childTnLst>
                              <p:par>
                                <p:cTn id="61" presetID="2" presetClass="entr" presetSubtype="8" fill="hold"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additive="base">
                                        <p:cTn id="63" dur="500" fill="hold"/>
                                        <p:tgtEl>
                                          <p:spTgt spid="33"/>
                                        </p:tgtEl>
                                        <p:attrNameLst>
                                          <p:attrName>ppt_x</p:attrName>
                                        </p:attrNameLst>
                                      </p:cBhvr>
                                      <p:tavLst>
                                        <p:tav tm="0">
                                          <p:val>
                                            <p:strVal val="0-#ppt_w/2"/>
                                          </p:val>
                                        </p:tav>
                                        <p:tav tm="100000">
                                          <p:val>
                                            <p:strVal val="#ppt_x"/>
                                          </p:val>
                                        </p:tav>
                                      </p:tavLst>
                                    </p:anim>
                                    <p:anim calcmode="lin" valueType="num">
                                      <p:cBhvr additive="base">
                                        <p:cTn id="64" dur="500" fill="hold"/>
                                        <p:tgtEl>
                                          <p:spTgt spid="33"/>
                                        </p:tgtEl>
                                        <p:attrNameLst>
                                          <p:attrName>ppt_y</p:attrName>
                                        </p:attrNameLst>
                                      </p:cBhvr>
                                      <p:tavLst>
                                        <p:tav tm="0">
                                          <p:val>
                                            <p:strVal val="#ppt_y"/>
                                          </p:val>
                                        </p:tav>
                                        <p:tav tm="100000">
                                          <p:val>
                                            <p:strVal val="#ppt_y"/>
                                          </p:val>
                                        </p:tav>
                                      </p:tavLst>
                                    </p:anim>
                                  </p:childTnLst>
                                </p:cTn>
                              </p:par>
                              <p:par>
                                <p:cTn id="65" presetID="37"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900" decel="100000" fill="hold"/>
                                        <p:tgtEl>
                                          <p:spTgt spid="34"/>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71" fill="hold" nodeType="afterGroup">
                            <p:stCondLst>
                              <p:cond delay="7000"/>
                            </p:stCondLst>
                            <p:childTnLst>
                              <p:par>
                                <p:cTn id="72" presetID="2" presetClass="entr" presetSubtype="8"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additive="base">
                                        <p:cTn id="74" dur="500" fill="hold"/>
                                        <p:tgtEl>
                                          <p:spTgt spid="35"/>
                                        </p:tgtEl>
                                        <p:attrNameLst>
                                          <p:attrName>ppt_x</p:attrName>
                                        </p:attrNameLst>
                                      </p:cBhvr>
                                      <p:tavLst>
                                        <p:tav tm="0">
                                          <p:val>
                                            <p:strVal val="0-#ppt_w/2"/>
                                          </p:val>
                                        </p:tav>
                                        <p:tav tm="100000">
                                          <p:val>
                                            <p:strVal val="#ppt_x"/>
                                          </p:val>
                                        </p:tav>
                                      </p:tavLst>
                                    </p:anim>
                                    <p:anim calcmode="lin" valueType="num">
                                      <p:cBhvr additive="base">
                                        <p:cTn id="75" dur="500" fill="hold"/>
                                        <p:tgtEl>
                                          <p:spTgt spid="35"/>
                                        </p:tgtEl>
                                        <p:attrNameLst>
                                          <p:attrName>ppt_y</p:attrName>
                                        </p:attrNameLst>
                                      </p:cBhvr>
                                      <p:tavLst>
                                        <p:tav tm="0">
                                          <p:val>
                                            <p:strVal val="#ppt_y"/>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1000"/>
                                        <p:tgtEl>
                                          <p:spTgt spid="36"/>
                                        </p:tgtEl>
                                      </p:cBhvr>
                                    </p:animEffect>
                                    <p:anim calcmode="lin" valueType="num">
                                      <p:cBhvr>
                                        <p:cTn id="79" dur="1000" fill="hold"/>
                                        <p:tgtEl>
                                          <p:spTgt spid="36"/>
                                        </p:tgtEl>
                                        <p:attrNameLst>
                                          <p:attrName>ppt_x</p:attrName>
                                        </p:attrNameLst>
                                      </p:cBhvr>
                                      <p:tavLst>
                                        <p:tav tm="0">
                                          <p:val>
                                            <p:strVal val="#ppt_x"/>
                                          </p:val>
                                        </p:tav>
                                        <p:tav tm="100000">
                                          <p:val>
                                            <p:strVal val="#ppt_x"/>
                                          </p:val>
                                        </p:tav>
                                      </p:tavLst>
                                    </p:anim>
                                    <p:anim calcmode="lin" valueType="num">
                                      <p:cBhvr>
                                        <p:cTn id="80" dur="900" decel="100000" fill="hold"/>
                                        <p:tgtEl>
                                          <p:spTgt spid="3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9" grpId="0"/>
      <p:bldP spid="34" grpId="0"/>
      <p:bldP spid="3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Rectangle 4"/>
          <p:cNvSpPr>
            <a:spLocks noGrp="1" noChangeArrowheads="1"/>
          </p:cNvSpPr>
          <p:nvPr>
            <p:ph type="ctrTitle"/>
          </p:nvPr>
        </p:nvSpPr>
        <p:spPr>
          <a:xfrm>
            <a:off x="2039801" y="3606000"/>
            <a:ext cx="8116305" cy="1659194"/>
          </a:xfrm>
          <a:effectLst>
            <a:outerShdw blurRad="76200" dir="13500000" sy="23000" kx="1200000" algn="br" rotWithShape="0">
              <a:prstClr val="black">
                <a:alpha val="20000"/>
              </a:prstClr>
            </a:outerShdw>
            <a:reflection blurRad="6350" stA="52000" endA="300" endPos="35000" dir="5400000" sy="-100000" algn="bl" rotWithShape="0"/>
          </a:effectLst>
        </p:spPr>
        <p:txBody>
          <a:bodyPr>
            <a:normAutofit/>
          </a:bodyPr>
          <a:lstStyle/>
          <a:p>
            <a:r>
              <a:rPr lang="zh-CN" altLang="en-US" sz="4800" b="1" dirty="0">
                <a:solidFill>
                  <a:srgbClr val="3A9289"/>
                </a:solidFill>
                <a:latin typeface="+mn-lt"/>
                <a:ea typeface="+mn-ea"/>
                <a:cs typeface="+mn-ea"/>
                <a:sym typeface="+mn-lt"/>
              </a:rPr>
              <a:t>袁隆平生平简介</a:t>
            </a:r>
            <a:r>
              <a:rPr lang="zh-CN" altLang="en-US" b="1" dirty="0">
                <a:solidFill>
                  <a:srgbClr val="3A9289"/>
                </a:solidFill>
                <a:latin typeface="+mn-lt"/>
                <a:ea typeface="+mn-ea"/>
                <a:cs typeface="+mn-ea"/>
                <a:sym typeface="+mn-lt"/>
              </a:rPr>
              <a:t/>
            </a:r>
            <a:br>
              <a:rPr lang="zh-CN" altLang="en-US" b="1" dirty="0">
                <a:solidFill>
                  <a:srgbClr val="3A9289"/>
                </a:solidFill>
                <a:latin typeface="+mn-lt"/>
                <a:ea typeface="+mn-ea"/>
                <a:cs typeface="+mn-ea"/>
                <a:sym typeface="+mn-lt"/>
              </a:rPr>
            </a:br>
            <a:endParaRPr lang="zh-CN" altLang="zh-CN" sz="4000" b="1" dirty="0">
              <a:solidFill>
                <a:srgbClr val="3A9289"/>
              </a:solidFill>
              <a:latin typeface="+mn-lt"/>
              <a:ea typeface="+mn-ea"/>
              <a:cs typeface="+mn-ea"/>
              <a:sym typeface="+mn-lt"/>
            </a:endParaRPr>
          </a:p>
        </p:txBody>
      </p:sp>
      <p:grpSp>
        <p:nvGrpSpPr>
          <p:cNvPr id="64" name="组合 63"/>
          <p:cNvGrpSpPr/>
          <p:nvPr/>
        </p:nvGrpSpPr>
        <p:grpSpPr>
          <a:xfrm>
            <a:off x="840969" y="4581688"/>
            <a:ext cx="10513968" cy="1704663"/>
            <a:chOff x="2939323" y="4568041"/>
            <a:chExt cx="9728799" cy="1704663"/>
          </a:xfrm>
        </p:grpSpPr>
        <p:pic>
          <p:nvPicPr>
            <p:cNvPr id="58" name="图片 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9323" y="4568043"/>
              <a:ext cx="2432988" cy="1704661"/>
            </a:xfrm>
            <a:prstGeom prst="rect">
              <a:avLst/>
            </a:prstGeom>
          </p:spPr>
        </p:pic>
        <p:pic>
          <p:nvPicPr>
            <p:cNvPr id="61" name="图片 6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370662" y="4568042"/>
              <a:ext cx="2432988" cy="1704661"/>
            </a:xfrm>
            <a:prstGeom prst="rect">
              <a:avLst/>
            </a:prstGeom>
          </p:spPr>
        </p:pic>
        <p:pic>
          <p:nvPicPr>
            <p:cNvPr id="62" name="图片 6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03795" y="4568042"/>
              <a:ext cx="2432988" cy="1704661"/>
            </a:xfrm>
            <a:prstGeom prst="rect">
              <a:avLst/>
            </a:prstGeom>
          </p:spPr>
        </p:pic>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235134" y="4568041"/>
              <a:ext cx="2432988" cy="1704661"/>
            </a:xfrm>
            <a:prstGeom prst="rect">
              <a:avLst/>
            </a:prstGeom>
          </p:spPr>
        </p:pic>
      </p:grpSp>
      <p:sp>
        <p:nvSpPr>
          <p:cNvPr id="18" name="Rectangle 4"/>
          <p:cNvSpPr txBox="1">
            <a:spLocks noChangeArrowheads="1"/>
          </p:cNvSpPr>
          <p:nvPr/>
        </p:nvSpPr>
        <p:spPr>
          <a:xfrm>
            <a:off x="4618355" y="2642156"/>
            <a:ext cx="2955287" cy="876983"/>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4400" b="1">
                <a:solidFill>
                  <a:srgbClr val="3A9289"/>
                </a:solidFill>
                <a:latin typeface="+mn-lt"/>
                <a:ea typeface="+mn-ea"/>
                <a:cs typeface="+mn-ea"/>
                <a:sym typeface="+mn-lt"/>
              </a:rPr>
              <a:t>第一章</a:t>
            </a:r>
            <a:endParaRPr lang="zh-CN" altLang="zh-CN" sz="3600" b="1">
              <a:solidFill>
                <a:srgbClr val="3A9289"/>
              </a:solidFill>
              <a:latin typeface="+mn-lt"/>
              <a:ea typeface="+mn-ea"/>
              <a:cs typeface="+mn-ea"/>
              <a:sym typeface="+mn-lt"/>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3892" y="789542"/>
            <a:ext cx="2584215" cy="1938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1000"/>
                                        <p:tgtEl>
                                          <p:spTgt spid="64"/>
                                        </p:tgtEl>
                                      </p:cBhvr>
                                    </p:animEffect>
                                    <p:anim calcmode="lin" valueType="num">
                                      <p:cBhvr>
                                        <p:cTn id="14" dur="1000" fill="hold"/>
                                        <p:tgtEl>
                                          <p:spTgt spid="64"/>
                                        </p:tgtEl>
                                        <p:attrNameLst>
                                          <p:attrName>ppt_x</p:attrName>
                                        </p:attrNameLst>
                                      </p:cBhvr>
                                      <p:tavLst>
                                        <p:tav tm="0">
                                          <p:val>
                                            <p:strVal val="#ppt_x"/>
                                          </p:val>
                                        </p:tav>
                                        <p:tav tm="100000">
                                          <p:val>
                                            <p:strVal val="#ppt_x"/>
                                          </p:val>
                                        </p:tav>
                                      </p:tavLst>
                                    </p:anim>
                                    <p:anim calcmode="lin" valueType="num">
                                      <p:cBhvr>
                                        <p:cTn id="15" dur="1000" fill="hold"/>
                                        <p:tgtEl>
                                          <p:spTgt spid="64"/>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25" presetClass="entr" presetSubtype="0" fill="hold" grpId="0" nodeType="afterEffect">
                                  <p:stCondLst>
                                    <p:cond delay="0"/>
                                  </p:stCondLst>
                                  <p:iterate type="lt">
                                    <p:tmPct val="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8"/>
                                        </p:tgtEl>
                                      </p:cBhvr>
                                    </p:animEffect>
                                  </p:childTnLst>
                                </p:cTn>
                              </p:par>
                              <p:par>
                                <p:cTn id="32" presetID="25" presetClass="entr" presetSubtype="0" fill="hold" grpId="0" nodeType="withEffect">
                                  <p:stCondLst>
                                    <p:cond delay="0"/>
                                  </p:stCondLst>
                                  <p:iterate type="lt">
                                    <p:tmPct val="0"/>
                                  </p:iterate>
                                  <p:childTnLst>
                                    <p:set>
                                      <p:cBhvr>
                                        <p:cTn id="33" dur="1" fill="hold">
                                          <p:stCondLst>
                                            <p:cond delay="0"/>
                                          </p:stCondLst>
                                        </p:cTn>
                                        <p:tgtEl>
                                          <p:spTgt spid="59"/>
                                        </p:tgtEl>
                                        <p:attrNameLst>
                                          <p:attrName>style.visibility</p:attrName>
                                        </p:attrNameLst>
                                      </p:cBhvr>
                                      <p:to>
                                        <p:strVal val="visible"/>
                                      </p:to>
                                    </p:set>
                                    <p:anim calcmode="lin" valueType="num">
                                      <p:cBhvr>
                                        <p:cTn id="3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37" dur="1000" fill="hold"/>
                                        <p:tgtEl>
                                          <p:spTgt spid="59"/>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9"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袁隆平生平简介</a:t>
            </a:r>
            <a:endParaRPr lang="zh-CN" altLang="zh-CN" sz="2800" b="1">
              <a:solidFill>
                <a:srgbClr val="3A9289"/>
              </a:solidFill>
              <a:latin typeface="+mn-lt"/>
              <a:ea typeface="+mn-ea"/>
              <a:cs typeface="+mn-ea"/>
              <a:sym typeface="+mn-lt"/>
            </a:endParaRPr>
          </a:p>
        </p:txBody>
      </p:sp>
      <p:sp>
        <p:nvSpPr>
          <p:cNvPr id="20" name="TextBox 46"/>
          <p:cNvSpPr txBox="1">
            <a:spLocks noChangeArrowheads="1"/>
          </p:cNvSpPr>
          <p:nvPr/>
        </p:nvSpPr>
        <p:spPr bwMode="auto">
          <a:xfrm>
            <a:off x="1791160" y="3293538"/>
            <a:ext cx="4725885" cy="167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1800" dirty="0">
                <a:solidFill>
                  <a:schemeClr val="tx1">
                    <a:lumMod val="85000"/>
                    <a:lumOff val="15000"/>
                  </a:schemeClr>
                </a:solidFill>
                <a:latin typeface="+mn-lt"/>
                <a:ea typeface="+mn-ea"/>
                <a:cs typeface="+mn-ea"/>
                <a:sym typeface="+mn-lt"/>
              </a:rPr>
              <a:t/>
            </a:r>
            <a:br>
              <a:rPr lang="zh-CN" altLang="en-US" sz="1800" dirty="0">
                <a:solidFill>
                  <a:schemeClr val="tx1">
                    <a:lumMod val="85000"/>
                    <a:lumOff val="15000"/>
                  </a:schemeClr>
                </a:solidFill>
                <a:latin typeface="+mn-lt"/>
                <a:ea typeface="+mn-ea"/>
                <a:cs typeface="+mn-ea"/>
                <a:sym typeface="+mn-lt"/>
              </a:rPr>
            </a:br>
            <a:r>
              <a:rPr lang="zh-CN" altLang="en-US" sz="1800" dirty="0">
                <a:solidFill>
                  <a:schemeClr val="tx1">
                    <a:lumMod val="85000"/>
                    <a:lumOff val="15000"/>
                  </a:schemeClr>
                </a:solidFill>
                <a:latin typeface="+mn-lt"/>
                <a:ea typeface="+mn-ea"/>
                <a:cs typeface="+mn-ea"/>
                <a:sym typeface="+mn-lt"/>
              </a:rPr>
              <a:t>也被称为：“米神”、“当代神农” </a:t>
            </a:r>
            <a:endParaRPr lang="en-US" altLang="zh-CN" sz="1800" dirty="0">
              <a:solidFill>
                <a:schemeClr val="tx1">
                  <a:lumMod val="85000"/>
                  <a:lumOff val="15000"/>
                </a:schemeClr>
              </a:solidFill>
              <a:latin typeface="+mn-lt"/>
              <a:ea typeface="+mn-ea"/>
              <a:cs typeface="+mn-ea"/>
              <a:sym typeface="+mn-lt"/>
            </a:endParaRPr>
          </a:p>
          <a:p>
            <a:pPr defTabSz="695960">
              <a:lnSpc>
                <a:spcPct val="200000"/>
              </a:lnSpc>
              <a:defRPr/>
            </a:pPr>
            <a:r>
              <a:rPr lang="zh-CN" altLang="en-US" sz="1800" dirty="0">
                <a:solidFill>
                  <a:schemeClr val="tx1">
                    <a:lumMod val="85000"/>
                    <a:lumOff val="15000"/>
                  </a:schemeClr>
                </a:solidFill>
                <a:latin typeface="+mn-lt"/>
                <a:ea typeface="+mn-ea"/>
                <a:cs typeface="+mn-ea"/>
                <a:sym typeface="+mn-lt"/>
              </a:rPr>
              <a:t>并曾获得很多国际荣誉： </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23588" y="2527398"/>
            <a:ext cx="3434346" cy="2972639"/>
          </a:xfrm>
          <a:prstGeom prst="rect">
            <a:avLst/>
          </a:prstGeom>
        </p:spPr>
      </p:pic>
      <p:grpSp>
        <p:nvGrpSpPr>
          <p:cNvPr id="8" name="组合 7"/>
          <p:cNvGrpSpPr/>
          <p:nvPr/>
        </p:nvGrpSpPr>
        <p:grpSpPr>
          <a:xfrm>
            <a:off x="1643411" y="2798010"/>
            <a:ext cx="4233821" cy="490394"/>
            <a:chOff x="1547547" y="2671761"/>
            <a:chExt cx="4233821" cy="490394"/>
          </a:xfrm>
        </p:grpSpPr>
        <p:sp>
          <p:nvSpPr>
            <p:cNvPr id="23" name="矩形: 圆角 2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dirty="0">
                  <a:solidFill>
                    <a:schemeClr val="bg1"/>
                  </a:solidFill>
                  <a:latin typeface="+mn-lt"/>
                  <a:ea typeface="+mn-ea"/>
                  <a:cs typeface="+mn-ea"/>
                  <a:sym typeface="+mn-lt"/>
                </a:rPr>
                <a:t>袁隆平  中国工程院院士，杂交水稻之父</a:t>
              </a:r>
            </a:p>
          </p:txBody>
        </p:sp>
      </p:grpSp>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afterEffect">
                                  <p:stCondLst>
                                    <p:cond delay="0"/>
                                  </p:stCondLst>
                                  <p:iterate type="lt">
                                    <p:tmPct val="0"/>
                                  </p:iterate>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37"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900" decel="100000" fill="hold"/>
                                        <p:tgtEl>
                                          <p:spTgt spid="2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2500"/>
                            </p:stCondLst>
                            <p:childTnLst>
                              <p:par>
                                <p:cTn id="28" presetID="42"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0" name="TextBox 46"/>
          <p:cNvSpPr txBox="1">
            <a:spLocks noChangeArrowheads="1"/>
          </p:cNvSpPr>
          <p:nvPr/>
        </p:nvSpPr>
        <p:spPr bwMode="auto">
          <a:xfrm>
            <a:off x="1482523" y="2254967"/>
            <a:ext cx="6702515" cy="360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2019-10-16    2019</a:t>
            </a:r>
            <a:r>
              <a:rPr lang="zh-CN" altLang="en-US" sz="1400" dirty="0">
                <a:solidFill>
                  <a:schemeClr val="tx1">
                    <a:lumMod val="85000"/>
                    <a:lumOff val="15000"/>
                  </a:schemeClr>
                </a:solidFill>
                <a:latin typeface="+mn-lt"/>
                <a:ea typeface="+mn-ea"/>
                <a:cs typeface="+mn-ea"/>
                <a:sym typeface="+mn-lt"/>
              </a:rPr>
              <a:t>新京报大国匠心致敬礼团队    袁隆平和他的团队获</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2018-09-08    </a:t>
            </a:r>
            <a:r>
              <a:rPr lang="zh-CN" altLang="en-US" sz="1400" dirty="0">
                <a:solidFill>
                  <a:schemeClr val="tx1">
                    <a:lumMod val="85000"/>
                    <a:lumOff val="15000"/>
                  </a:schemeClr>
                </a:solidFill>
                <a:latin typeface="+mn-lt"/>
                <a:ea typeface="+mn-ea"/>
                <a:cs typeface="+mn-ea"/>
                <a:sym typeface="+mn-lt"/>
              </a:rPr>
              <a:t>未来科学大奖生命科学奖  系统性地研究水稻特定性状的分子</a:t>
            </a:r>
            <a:endParaRPr lang="en-US" altLang="zh-CN" sz="1400" dirty="0">
              <a:solidFill>
                <a:schemeClr val="tx1">
                  <a:lumMod val="85000"/>
                  <a:lumOff val="15000"/>
                </a:schemeClr>
              </a:solidFill>
              <a:latin typeface="+mn-lt"/>
              <a:ea typeface="+mn-ea"/>
              <a:cs typeface="+mn-ea"/>
              <a:sym typeface="+mn-lt"/>
            </a:endParaRPr>
          </a:p>
          <a:p>
            <a:pPr defTabSz="695960">
              <a:lnSpc>
                <a:spcPct val="150000"/>
              </a:lnSpc>
              <a:defRPr/>
            </a:pPr>
            <a:r>
              <a:rPr lang="en-US" altLang="zh-CN" sz="1400" dirty="0">
                <a:solidFill>
                  <a:schemeClr val="tx1">
                    <a:lumMod val="85000"/>
                    <a:lumOff val="15000"/>
                  </a:schemeClr>
                </a:solidFill>
                <a:latin typeface="+mn-lt"/>
                <a:ea typeface="+mn-ea"/>
                <a:cs typeface="+mn-ea"/>
                <a:sym typeface="+mn-lt"/>
              </a:rPr>
              <a:t>                         </a:t>
            </a:r>
            <a:r>
              <a:rPr lang="zh-CN" altLang="en-US" sz="1400" dirty="0">
                <a:solidFill>
                  <a:schemeClr val="tx1">
                    <a:lumMod val="85000"/>
                    <a:lumOff val="15000"/>
                  </a:schemeClr>
                </a:solidFill>
                <a:latin typeface="+mn-lt"/>
                <a:ea typeface="+mn-ea"/>
                <a:cs typeface="+mn-ea"/>
                <a:sym typeface="+mn-lt"/>
              </a:rPr>
              <a:t>机制和采用新技术选育高产优质水稻新品种中的开创性贡献</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2016-10-03    </a:t>
            </a:r>
            <a:r>
              <a:rPr lang="zh-CN" altLang="en-US" sz="1400" dirty="0">
                <a:solidFill>
                  <a:schemeClr val="tx1">
                    <a:lumMod val="85000"/>
                    <a:lumOff val="15000"/>
                  </a:schemeClr>
                </a:solidFill>
                <a:latin typeface="+mn-lt"/>
                <a:ea typeface="+mn-ea"/>
                <a:cs typeface="+mn-ea"/>
                <a:sym typeface="+mn-lt"/>
              </a:rPr>
              <a:t>第一届吕志和奖</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持续发展奖</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2015               </a:t>
            </a:r>
            <a:r>
              <a:rPr lang="zh-CN" altLang="en-US" sz="1400" dirty="0">
                <a:solidFill>
                  <a:schemeClr val="tx1">
                    <a:lumMod val="85000"/>
                    <a:lumOff val="15000"/>
                  </a:schemeClr>
                </a:solidFill>
                <a:latin typeface="+mn-lt"/>
                <a:ea typeface="+mn-ea"/>
                <a:cs typeface="+mn-ea"/>
                <a:sym typeface="+mn-lt"/>
              </a:rPr>
              <a:t>第十四届世界杰出华人奖</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2014-01-10    </a:t>
            </a:r>
            <a:r>
              <a:rPr lang="zh-CN" altLang="en-US" sz="1400" dirty="0">
                <a:solidFill>
                  <a:schemeClr val="tx1">
                    <a:lumMod val="85000"/>
                    <a:lumOff val="15000"/>
                  </a:schemeClr>
                </a:solidFill>
                <a:latin typeface="+mn-lt"/>
                <a:ea typeface="+mn-ea"/>
                <a:cs typeface="+mn-ea"/>
                <a:sym typeface="+mn-lt"/>
              </a:rPr>
              <a:t>国家科学技术进步奖、特等奖</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2011               </a:t>
            </a:r>
            <a:r>
              <a:rPr lang="zh-CN" altLang="en-US" sz="1400" dirty="0">
                <a:solidFill>
                  <a:schemeClr val="tx1">
                    <a:lumMod val="85000"/>
                    <a:lumOff val="15000"/>
                  </a:schemeClr>
                </a:solidFill>
                <a:latin typeface="+mn-lt"/>
                <a:ea typeface="+mn-ea"/>
                <a:cs typeface="+mn-ea"/>
                <a:sym typeface="+mn-lt"/>
              </a:rPr>
              <a:t>马哈蒂尔科学奖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2010-03-24    </a:t>
            </a:r>
            <a:r>
              <a:rPr lang="zh-CN" altLang="en-US" sz="1400" dirty="0">
                <a:solidFill>
                  <a:schemeClr val="tx1">
                    <a:lumMod val="85000"/>
                    <a:lumOff val="15000"/>
                  </a:schemeClr>
                </a:solidFill>
                <a:latin typeface="+mn-lt"/>
                <a:ea typeface="+mn-ea"/>
                <a:cs typeface="+mn-ea"/>
                <a:sym typeface="+mn-lt"/>
              </a:rPr>
              <a:t>法国最高农业成就勋章</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2008-03-30    </a:t>
            </a:r>
            <a:r>
              <a:rPr lang="zh-CN" altLang="en-US" sz="1400" dirty="0">
                <a:solidFill>
                  <a:schemeClr val="tx1">
                    <a:lumMod val="85000"/>
                    <a:lumOff val="15000"/>
                  </a:schemeClr>
                </a:solidFill>
                <a:latin typeface="+mn-lt"/>
                <a:ea typeface="+mn-ea"/>
                <a:cs typeface="+mn-ea"/>
                <a:sym typeface="+mn-lt"/>
              </a:rPr>
              <a:t>中国著名科学家奖、</a:t>
            </a:r>
            <a:r>
              <a:rPr lang="en-US" altLang="zh-CN" sz="1400" dirty="0">
                <a:solidFill>
                  <a:schemeClr val="tx1">
                    <a:lumMod val="85000"/>
                    <a:lumOff val="15000"/>
                  </a:schemeClr>
                </a:solidFill>
                <a:latin typeface="+mn-lt"/>
                <a:ea typeface="+mn-ea"/>
                <a:cs typeface="+mn-ea"/>
                <a:sym typeface="+mn-lt"/>
              </a:rPr>
              <a:t>2007</a:t>
            </a:r>
            <a:r>
              <a:rPr lang="zh-CN" altLang="en-US" sz="1400" dirty="0">
                <a:solidFill>
                  <a:schemeClr val="tx1">
                    <a:lumMod val="85000"/>
                    <a:lumOff val="15000"/>
                  </a:schemeClr>
                </a:solidFill>
                <a:latin typeface="+mn-lt"/>
                <a:ea typeface="+mn-ea"/>
                <a:cs typeface="+mn-ea"/>
                <a:sym typeface="+mn-lt"/>
              </a:rPr>
              <a:t>影响世界华人终身成就奖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2007               </a:t>
            </a:r>
            <a:r>
              <a:rPr lang="zh-CN" altLang="en-US" sz="1400" dirty="0">
                <a:solidFill>
                  <a:schemeClr val="tx1">
                    <a:lumMod val="85000"/>
                    <a:lumOff val="15000"/>
                  </a:schemeClr>
                </a:solidFill>
                <a:latin typeface="+mn-lt"/>
                <a:ea typeface="+mn-ea"/>
                <a:cs typeface="+mn-ea"/>
                <a:sym typeface="+mn-lt"/>
              </a:rPr>
              <a:t>十大经济年度特别荣誉奖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2004-10         </a:t>
            </a:r>
            <a:r>
              <a:rPr lang="zh-CN" altLang="en-US" sz="1400" dirty="0">
                <a:solidFill>
                  <a:schemeClr val="tx1">
                    <a:lumMod val="85000"/>
                    <a:lumOff val="15000"/>
                  </a:schemeClr>
                </a:solidFill>
                <a:latin typeface="+mn-lt"/>
                <a:ea typeface="+mn-ea"/>
                <a:cs typeface="+mn-ea"/>
                <a:sym typeface="+mn-lt"/>
              </a:rPr>
              <a:t>世界粮食奖 </a:t>
            </a:r>
          </a:p>
        </p:txBody>
      </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a:solidFill>
                  <a:srgbClr val="3A9289"/>
                </a:solidFill>
                <a:latin typeface="+mn-lt"/>
                <a:ea typeface="+mn-ea"/>
                <a:cs typeface="+mn-ea"/>
                <a:sym typeface="+mn-lt"/>
              </a:rPr>
              <a:t>袁隆平生平简介</a:t>
            </a:r>
            <a:endParaRPr lang="zh-CN" altLang="zh-CN" sz="2800" b="1" dirty="0">
              <a:solidFill>
                <a:srgbClr val="3A9289"/>
              </a:solidFill>
              <a:latin typeface="+mn-lt"/>
              <a:ea typeface="+mn-ea"/>
              <a:cs typeface="+mn-ea"/>
              <a:sym typeface="+mn-lt"/>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23354" y="2136994"/>
            <a:ext cx="3845009" cy="38450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900" decel="100000" fill="hold"/>
                                        <p:tgtEl>
                                          <p:spTgt spid="2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0" name="TextBox 46"/>
          <p:cNvSpPr txBox="1">
            <a:spLocks noChangeArrowheads="1"/>
          </p:cNvSpPr>
          <p:nvPr/>
        </p:nvSpPr>
        <p:spPr bwMode="auto">
          <a:xfrm>
            <a:off x="1504646" y="2289785"/>
            <a:ext cx="7609858"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2004-10         </a:t>
            </a:r>
            <a:r>
              <a:rPr lang="zh-CN" altLang="en-US" sz="1400">
                <a:solidFill>
                  <a:schemeClr val="tx1">
                    <a:lumMod val="85000"/>
                    <a:lumOff val="15000"/>
                  </a:schemeClr>
                </a:solidFill>
                <a:latin typeface="+mn-lt"/>
                <a:ea typeface="+mn-ea"/>
                <a:cs typeface="+mn-ea"/>
                <a:sym typeface="+mn-lt"/>
              </a:rPr>
              <a:t>世界粮食奖        </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2004-09         </a:t>
            </a:r>
            <a:r>
              <a:rPr lang="zh-CN" altLang="en-US" sz="1400">
                <a:solidFill>
                  <a:schemeClr val="tx1">
                    <a:lumMod val="85000"/>
                    <a:lumOff val="15000"/>
                  </a:schemeClr>
                </a:solidFill>
                <a:latin typeface="+mn-lt"/>
                <a:ea typeface="+mn-ea"/>
                <a:cs typeface="+mn-ea"/>
                <a:sym typeface="+mn-lt"/>
              </a:rPr>
              <a:t>袁隆平获得泰国国王金镰奖       </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2004-05         </a:t>
            </a:r>
            <a:r>
              <a:rPr lang="zh-CN" altLang="en-US" sz="1400">
                <a:solidFill>
                  <a:schemeClr val="tx1">
                    <a:lumMod val="85000"/>
                    <a:lumOff val="15000"/>
                  </a:schemeClr>
                </a:solidFill>
                <a:latin typeface="+mn-lt"/>
                <a:ea typeface="+mn-ea"/>
                <a:cs typeface="+mn-ea"/>
                <a:sym typeface="+mn-lt"/>
              </a:rPr>
              <a:t>袁隆平获得沃尔夫奖，以色列总统为其颁奖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2001-08         </a:t>
            </a:r>
            <a:r>
              <a:rPr lang="zh-CN" altLang="en-US" sz="1400">
                <a:solidFill>
                  <a:schemeClr val="tx1">
                    <a:lumMod val="85000"/>
                    <a:lumOff val="15000"/>
                  </a:schemeClr>
                </a:solidFill>
                <a:latin typeface="+mn-lt"/>
                <a:ea typeface="+mn-ea"/>
                <a:cs typeface="+mn-ea"/>
                <a:sym typeface="+mn-lt"/>
              </a:rPr>
              <a:t>拉蒙</a:t>
            </a:r>
            <a:r>
              <a:rPr lang="en-US" altLang="zh-CN" sz="1400">
                <a:solidFill>
                  <a:schemeClr val="tx1">
                    <a:lumMod val="85000"/>
                    <a:lumOff val="15000"/>
                  </a:schemeClr>
                </a:solidFill>
                <a:latin typeface="+mn-lt"/>
                <a:ea typeface="+mn-ea"/>
                <a:cs typeface="+mn-ea"/>
                <a:sym typeface="+mn-lt"/>
              </a:rPr>
              <a:t>·</a:t>
            </a:r>
            <a:r>
              <a:rPr lang="zh-CN" altLang="en-US" sz="1400">
                <a:solidFill>
                  <a:schemeClr val="tx1">
                    <a:lumMod val="85000"/>
                    <a:lumOff val="15000"/>
                  </a:schemeClr>
                </a:solidFill>
                <a:latin typeface="+mn-lt"/>
                <a:ea typeface="+mn-ea"/>
                <a:cs typeface="+mn-ea"/>
                <a:sym typeface="+mn-lt"/>
              </a:rPr>
              <a:t>麦格赛赛奖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2001-02         </a:t>
            </a:r>
            <a:r>
              <a:rPr lang="zh-CN" altLang="en-US" sz="1400">
                <a:solidFill>
                  <a:schemeClr val="tx1">
                    <a:lumMod val="85000"/>
                    <a:lumOff val="15000"/>
                  </a:schemeClr>
                </a:solidFill>
                <a:latin typeface="+mn-lt"/>
                <a:ea typeface="+mn-ea"/>
                <a:cs typeface="+mn-ea"/>
                <a:sym typeface="+mn-lt"/>
              </a:rPr>
              <a:t>首届国家最高科学技术奖    </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1998               </a:t>
            </a:r>
            <a:r>
              <a:rPr lang="zh-CN" altLang="en-US" sz="1400">
                <a:solidFill>
                  <a:schemeClr val="tx1">
                    <a:lumMod val="85000"/>
                    <a:lumOff val="15000"/>
                  </a:schemeClr>
                </a:solidFill>
                <a:latin typeface="+mn-lt"/>
                <a:ea typeface="+mn-ea"/>
                <a:cs typeface="+mn-ea"/>
                <a:sym typeface="+mn-lt"/>
              </a:rPr>
              <a:t>越光国际水稻奖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1997               </a:t>
            </a:r>
            <a:r>
              <a:rPr lang="zh-CN" altLang="en-US" sz="1400">
                <a:solidFill>
                  <a:schemeClr val="tx1">
                    <a:lumMod val="85000"/>
                    <a:lumOff val="15000"/>
                  </a:schemeClr>
                </a:solidFill>
                <a:latin typeface="+mn-lt"/>
                <a:ea typeface="+mn-ea"/>
                <a:cs typeface="+mn-ea"/>
                <a:sym typeface="+mn-lt"/>
              </a:rPr>
              <a:t>杂种优势利用杰出先驱科学家称号</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1996               </a:t>
            </a:r>
            <a:r>
              <a:rPr lang="zh-CN" altLang="en-US" sz="1400">
                <a:solidFill>
                  <a:schemeClr val="tx1">
                    <a:lumMod val="85000"/>
                    <a:lumOff val="15000"/>
                  </a:schemeClr>
                </a:solidFill>
                <a:latin typeface="+mn-lt"/>
                <a:ea typeface="+mn-ea"/>
                <a:cs typeface="+mn-ea"/>
                <a:sym typeface="+mn-lt"/>
              </a:rPr>
              <a:t>日经亚洲奖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1994               </a:t>
            </a:r>
            <a:r>
              <a:rPr lang="zh-CN" altLang="en-US" sz="1400">
                <a:solidFill>
                  <a:schemeClr val="tx1">
                    <a:lumMod val="85000"/>
                    <a:lumOff val="15000"/>
                  </a:schemeClr>
                </a:solidFill>
                <a:latin typeface="+mn-lt"/>
                <a:ea typeface="+mn-ea"/>
                <a:cs typeface="+mn-ea"/>
                <a:sym typeface="+mn-lt"/>
              </a:rPr>
              <a:t>何梁何利基金奖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1993               </a:t>
            </a:r>
            <a:r>
              <a:rPr lang="zh-CN" altLang="en-US" sz="1400">
                <a:solidFill>
                  <a:schemeClr val="tx1">
                    <a:lumMod val="85000"/>
                    <a:lumOff val="15000"/>
                  </a:schemeClr>
                </a:solidFill>
                <a:latin typeface="+mn-lt"/>
                <a:ea typeface="+mn-ea"/>
                <a:cs typeface="+mn-ea"/>
                <a:sym typeface="+mn-lt"/>
              </a:rPr>
              <a:t>美国菲因斯特基金</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1988-03-04    </a:t>
            </a:r>
            <a:r>
              <a:rPr lang="zh-CN" altLang="en-US" sz="1400">
                <a:solidFill>
                  <a:schemeClr val="tx1">
                    <a:lumMod val="85000"/>
                    <a:lumOff val="15000"/>
                  </a:schemeClr>
                </a:solidFill>
                <a:latin typeface="+mn-lt"/>
                <a:ea typeface="+mn-ea"/>
                <a:cs typeface="+mn-ea"/>
                <a:sym typeface="+mn-lt"/>
              </a:rPr>
              <a:t>第三次获国际科学大奖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1988               </a:t>
            </a:r>
            <a:r>
              <a:rPr lang="zh-CN" altLang="en-US" sz="1400">
                <a:solidFill>
                  <a:schemeClr val="tx1">
                    <a:lumMod val="85000"/>
                    <a:lumOff val="15000"/>
                  </a:schemeClr>
                </a:solidFill>
                <a:latin typeface="+mn-lt"/>
                <a:ea typeface="+mn-ea"/>
                <a:cs typeface="+mn-ea"/>
                <a:sym typeface="+mn-lt"/>
              </a:rPr>
              <a:t>农学与营养奖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1987               </a:t>
            </a:r>
            <a:r>
              <a:rPr lang="zh-CN" altLang="en-US" sz="1400">
                <a:solidFill>
                  <a:schemeClr val="tx1">
                    <a:lumMod val="85000"/>
                    <a:lumOff val="15000"/>
                  </a:schemeClr>
                </a:solidFill>
                <a:latin typeface="+mn-lt"/>
                <a:ea typeface="+mn-ea"/>
                <a:cs typeface="+mn-ea"/>
                <a:sym typeface="+mn-lt"/>
              </a:rPr>
              <a:t>科学奖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1985-10-15    </a:t>
            </a:r>
            <a:r>
              <a:rPr lang="zh-CN" altLang="en-US" sz="1400">
                <a:solidFill>
                  <a:schemeClr val="tx1">
                    <a:lumMod val="85000"/>
                    <a:lumOff val="15000"/>
                  </a:schemeClr>
                </a:solidFill>
                <a:latin typeface="+mn-lt"/>
                <a:ea typeface="+mn-ea"/>
                <a:cs typeface="+mn-ea"/>
                <a:sym typeface="+mn-lt"/>
              </a:rPr>
              <a:t>首次获国际奖：联合国知识产权组织“发明和创造”</a:t>
            </a:r>
            <a:endParaRPr lang="en-US" altLang="zh-CN" sz="1400">
              <a:solidFill>
                <a:schemeClr val="tx1">
                  <a:lumMod val="85000"/>
                  <a:lumOff val="15000"/>
                </a:schemeClr>
              </a:solidFill>
              <a:latin typeface="+mn-lt"/>
              <a:ea typeface="+mn-ea"/>
              <a:cs typeface="+mn-ea"/>
              <a:sym typeface="+mn-lt"/>
            </a:endParaRPr>
          </a:p>
          <a:p>
            <a:pPr defTabSz="695960">
              <a:defRPr/>
            </a:pPr>
            <a:r>
              <a:rPr lang="en-US" altLang="zh-CN" sz="1400">
                <a:solidFill>
                  <a:schemeClr val="tx1">
                    <a:lumMod val="85000"/>
                    <a:lumOff val="15000"/>
                  </a:schemeClr>
                </a:solidFill>
                <a:latin typeface="+mn-lt"/>
                <a:ea typeface="+mn-ea"/>
                <a:cs typeface="+mn-ea"/>
                <a:sym typeface="+mn-lt"/>
              </a:rPr>
              <a:t>                         </a:t>
            </a:r>
            <a:r>
              <a:rPr lang="zh-CN" altLang="en-US" sz="1400">
                <a:solidFill>
                  <a:schemeClr val="tx1">
                    <a:lumMod val="85000"/>
                    <a:lumOff val="15000"/>
                  </a:schemeClr>
                </a:solidFill>
                <a:latin typeface="+mn-lt"/>
                <a:ea typeface="+mn-ea"/>
                <a:cs typeface="+mn-ea"/>
                <a:sym typeface="+mn-lt"/>
              </a:rPr>
              <a:t>金质奖章和荣誉证书。</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1985               </a:t>
            </a:r>
            <a:r>
              <a:rPr lang="zh-CN" altLang="en-US" sz="1400">
                <a:solidFill>
                  <a:schemeClr val="tx1">
                    <a:lumMod val="85000"/>
                    <a:lumOff val="15000"/>
                  </a:schemeClr>
                </a:solidFill>
                <a:latin typeface="+mn-lt"/>
                <a:ea typeface="+mn-ea"/>
                <a:cs typeface="+mn-ea"/>
                <a:sym typeface="+mn-lt"/>
              </a:rPr>
              <a:t>创造与发明金奖</a:t>
            </a:r>
          </a:p>
          <a:p>
            <a:pPr defTabSz="695960">
              <a:defRPr/>
            </a:pPr>
            <a:r>
              <a:rPr lang="zh-CN" altLang="en-US" sz="1400">
                <a:solidFill>
                  <a:schemeClr val="tx1">
                    <a:lumMod val="85000"/>
                    <a:lumOff val="15000"/>
                  </a:schemeClr>
                </a:solidFill>
                <a:latin typeface="+mn-lt"/>
                <a:ea typeface="+mn-ea"/>
                <a:cs typeface="+mn-ea"/>
                <a:sym typeface="+mn-lt"/>
              </a:rPr>
              <a:t>▪ </a:t>
            </a:r>
            <a:r>
              <a:rPr lang="en-US" altLang="zh-CN" sz="1400">
                <a:solidFill>
                  <a:schemeClr val="tx1">
                    <a:lumMod val="85000"/>
                    <a:lumOff val="15000"/>
                  </a:schemeClr>
                </a:solidFill>
                <a:latin typeface="+mn-lt"/>
                <a:ea typeface="+mn-ea"/>
                <a:cs typeface="+mn-ea"/>
                <a:sym typeface="+mn-lt"/>
              </a:rPr>
              <a:t>1981-06-06    </a:t>
            </a:r>
            <a:r>
              <a:rPr lang="zh-CN" altLang="en-US" sz="1400">
                <a:solidFill>
                  <a:schemeClr val="tx1">
                    <a:lumMod val="85000"/>
                    <a:lumOff val="15000"/>
                  </a:schemeClr>
                </a:solidFill>
                <a:latin typeface="+mn-lt"/>
                <a:ea typeface="+mn-ea"/>
                <a:cs typeface="+mn-ea"/>
                <a:sym typeface="+mn-lt"/>
              </a:rPr>
              <a:t>获中国第一个特等发明奖    籼型杂交水稻 </a:t>
            </a:r>
          </a:p>
        </p:txBody>
      </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袁隆平生平简介</a:t>
            </a:r>
            <a:endParaRPr lang="zh-CN" altLang="zh-CN" sz="2800" b="1">
              <a:solidFill>
                <a:srgbClr val="3A9289"/>
              </a:solidFill>
              <a:latin typeface="+mn-lt"/>
              <a:ea typeface="+mn-ea"/>
              <a:cs typeface="+mn-ea"/>
              <a:sym typeface="+mn-lt"/>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60017" y="1816992"/>
            <a:ext cx="4508973" cy="45089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900" decel="100000" fill="hold"/>
                                        <p:tgtEl>
                                          <p:spTgt spid="2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0" name="TextBox 46"/>
          <p:cNvSpPr txBox="1">
            <a:spLocks noChangeArrowheads="1"/>
          </p:cNvSpPr>
          <p:nvPr/>
        </p:nvSpPr>
        <p:spPr bwMode="auto">
          <a:xfrm>
            <a:off x="1504646" y="2289785"/>
            <a:ext cx="7609858" cy="360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2019</a:t>
            </a:r>
            <a:r>
              <a:rPr lang="zh-CN" altLang="en-US" sz="1400" dirty="0">
                <a:solidFill>
                  <a:schemeClr val="tx1">
                    <a:lumMod val="85000"/>
                    <a:lumOff val="15000"/>
                  </a:schemeClr>
                </a:solidFill>
                <a:latin typeface="+mn-lt"/>
                <a:ea typeface="+mn-ea"/>
                <a:cs typeface="+mn-ea"/>
                <a:sym typeface="+mn-lt"/>
              </a:rPr>
              <a:t>年</a:t>
            </a:r>
            <a:r>
              <a:rPr lang="en-US" altLang="zh-CN" sz="1400" dirty="0">
                <a:solidFill>
                  <a:schemeClr val="tx1">
                    <a:lumMod val="85000"/>
                    <a:lumOff val="15000"/>
                  </a:schemeClr>
                </a:solidFill>
                <a:latin typeface="+mn-lt"/>
                <a:ea typeface="+mn-ea"/>
                <a:cs typeface="+mn-ea"/>
                <a:sym typeface="+mn-lt"/>
              </a:rPr>
              <a:t>9</a:t>
            </a:r>
            <a:r>
              <a:rPr lang="zh-CN" altLang="en-US" sz="1400" dirty="0">
                <a:solidFill>
                  <a:schemeClr val="tx1">
                    <a:lumMod val="85000"/>
                    <a:lumOff val="15000"/>
                  </a:schemeClr>
                </a:solidFill>
                <a:latin typeface="+mn-lt"/>
                <a:ea typeface="+mn-ea"/>
                <a:cs typeface="+mn-ea"/>
                <a:sym typeface="+mn-lt"/>
              </a:rPr>
              <a:t>月      国家主席习近平签署主席令，授予袁隆平“共和国勋章”</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2019-09      “</a:t>
            </a:r>
            <a:r>
              <a:rPr lang="zh-CN" altLang="en-US" sz="1400" dirty="0">
                <a:solidFill>
                  <a:schemeClr val="tx1">
                    <a:lumMod val="85000"/>
                    <a:lumOff val="15000"/>
                  </a:schemeClr>
                </a:solidFill>
                <a:latin typeface="+mn-lt"/>
                <a:ea typeface="+mn-ea"/>
                <a:cs typeface="+mn-ea"/>
                <a:sym typeface="+mn-lt"/>
              </a:rPr>
              <a:t>最美奋斗者”个人称号</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2018-12-18    </a:t>
            </a:r>
            <a:r>
              <a:rPr lang="zh-CN" altLang="en-US" sz="1400" dirty="0">
                <a:solidFill>
                  <a:schemeClr val="tx1">
                    <a:lumMod val="85000"/>
                    <a:lumOff val="15000"/>
                  </a:schemeClr>
                </a:solidFill>
                <a:latin typeface="+mn-lt"/>
                <a:ea typeface="+mn-ea"/>
                <a:cs typeface="+mn-ea"/>
                <a:sym typeface="+mn-lt"/>
              </a:rPr>
              <a:t>改革先锋</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2018-11         100</a:t>
            </a:r>
            <a:r>
              <a:rPr lang="zh-CN" altLang="en-US" sz="1400" dirty="0">
                <a:solidFill>
                  <a:schemeClr val="tx1">
                    <a:lumMod val="85000"/>
                    <a:lumOff val="15000"/>
                  </a:schemeClr>
                </a:solidFill>
                <a:latin typeface="+mn-lt"/>
                <a:ea typeface="+mn-ea"/>
                <a:cs typeface="+mn-ea"/>
                <a:sym typeface="+mn-lt"/>
              </a:rPr>
              <a:t>名改革开放杰出贡献对象</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2010-04-28    </a:t>
            </a:r>
            <a:r>
              <a:rPr lang="zh-CN" altLang="en-US" sz="1400" dirty="0">
                <a:solidFill>
                  <a:schemeClr val="tx1">
                    <a:lumMod val="85000"/>
                    <a:lumOff val="15000"/>
                  </a:schemeClr>
                </a:solidFill>
                <a:latin typeface="+mn-lt"/>
                <a:ea typeface="+mn-ea"/>
                <a:cs typeface="+mn-ea"/>
                <a:sym typeface="+mn-lt"/>
              </a:rPr>
              <a:t>荣登</a:t>
            </a:r>
            <a:r>
              <a:rPr lang="en-US" altLang="zh-CN" sz="1400" dirty="0">
                <a:solidFill>
                  <a:schemeClr val="tx1">
                    <a:lumMod val="85000"/>
                    <a:lumOff val="15000"/>
                  </a:schemeClr>
                </a:solidFill>
                <a:latin typeface="+mn-lt"/>
                <a:ea typeface="+mn-ea"/>
                <a:cs typeface="+mn-ea"/>
                <a:sym typeface="+mn-lt"/>
              </a:rPr>
              <a:t>2010</a:t>
            </a:r>
            <a:r>
              <a:rPr lang="zh-CN" altLang="en-US" sz="1400" dirty="0">
                <a:solidFill>
                  <a:schemeClr val="tx1">
                    <a:lumMod val="85000"/>
                    <a:lumOff val="15000"/>
                  </a:schemeClr>
                </a:solidFill>
                <a:latin typeface="+mn-lt"/>
                <a:ea typeface="+mn-ea"/>
                <a:cs typeface="+mn-ea"/>
                <a:sym typeface="+mn-lt"/>
              </a:rPr>
              <a:t>中国心灵富豪榜首富榜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2004               </a:t>
            </a:r>
            <a:r>
              <a:rPr lang="zh-CN" altLang="en-US" sz="1400" dirty="0">
                <a:solidFill>
                  <a:schemeClr val="tx1">
                    <a:lumMod val="85000"/>
                    <a:lumOff val="15000"/>
                  </a:schemeClr>
                </a:solidFill>
                <a:latin typeface="+mn-lt"/>
                <a:ea typeface="+mn-ea"/>
                <a:cs typeface="+mn-ea"/>
                <a:sym typeface="+mn-lt"/>
              </a:rPr>
              <a:t>袁隆平获评中央电视台“感动中国</a:t>
            </a:r>
            <a:r>
              <a:rPr lang="en-US" altLang="zh-CN" sz="1400" dirty="0">
                <a:solidFill>
                  <a:schemeClr val="tx1">
                    <a:lumMod val="85000"/>
                    <a:lumOff val="15000"/>
                  </a:schemeClr>
                </a:solidFill>
                <a:latin typeface="+mn-lt"/>
                <a:ea typeface="+mn-ea"/>
                <a:cs typeface="+mn-ea"/>
                <a:sym typeface="+mn-lt"/>
              </a:rPr>
              <a:t>·2004</a:t>
            </a:r>
            <a:r>
              <a:rPr lang="zh-CN" altLang="en-US" sz="1400" dirty="0">
                <a:solidFill>
                  <a:schemeClr val="tx1">
                    <a:lumMod val="85000"/>
                    <a:lumOff val="15000"/>
                  </a:schemeClr>
                </a:solidFill>
                <a:latin typeface="+mn-lt"/>
                <a:ea typeface="+mn-ea"/>
                <a:cs typeface="+mn-ea"/>
                <a:sym typeface="+mn-lt"/>
              </a:rPr>
              <a:t>年度人物”十大人物之一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2002               </a:t>
            </a:r>
            <a:r>
              <a:rPr lang="zh-CN" altLang="en-US" sz="1400" dirty="0">
                <a:solidFill>
                  <a:schemeClr val="tx1">
                    <a:lumMod val="85000"/>
                    <a:lumOff val="15000"/>
                  </a:schemeClr>
                </a:solidFill>
                <a:latin typeface="+mn-lt"/>
                <a:ea typeface="+mn-ea"/>
                <a:cs typeface="+mn-ea"/>
                <a:sym typeface="+mn-lt"/>
              </a:rPr>
              <a:t>袁隆平荣膺“科学中国人（</a:t>
            </a:r>
            <a:r>
              <a:rPr lang="en-US" altLang="zh-CN" sz="1400" dirty="0">
                <a:solidFill>
                  <a:schemeClr val="tx1">
                    <a:lumMod val="85000"/>
                    <a:lumOff val="15000"/>
                  </a:schemeClr>
                </a:solidFill>
                <a:latin typeface="+mn-lt"/>
                <a:ea typeface="+mn-ea"/>
                <a:cs typeface="+mn-ea"/>
                <a:sym typeface="+mn-lt"/>
              </a:rPr>
              <a:t>2002</a:t>
            </a:r>
            <a:r>
              <a:rPr lang="zh-CN" altLang="en-US" sz="1400" dirty="0">
                <a:solidFill>
                  <a:schemeClr val="tx1">
                    <a:lumMod val="85000"/>
                    <a:lumOff val="15000"/>
                  </a:schemeClr>
                </a:solidFill>
                <a:latin typeface="+mn-lt"/>
                <a:ea typeface="+mn-ea"/>
                <a:cs typeface="+mn-ea"/>
                <a:sym typeface="+mn-lt"/>
              </a:rPr>
              <a:t>）年度人物”称号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1997-08          </a:t>
            </a:r>
            <a:r>
              <a:rPr lang="zh-CN" altLang="en-US" sz="1400" dirty="0">
                <a:solidFill>
                  <a:schemeClr val="tx1">
                    <a:lumMod val="85000"/>
                    <a:lumOff val="15000"/>
                  </a:schemeClr>
                </a:solidFill>
                <a:latin typeface="+mn-lt"/>
                <a:ea typeface="+mn-ea"/>
                <a:cs typeface="+mn-ea"/>
                <a:sym typeface="+mn-lt"/>
              </a:rPr>
              <a:t>获国际农作物杂种优势利用“杰出先驱科学家”荣誉称号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1989              </a:t>
            </a:r>
            <a:r>
              <a:rPr lang="zh-CN" altLang="en-US" sz="1400" dirty="0">
                <a:solidFill>
                  <a:schemeClr val="tx1">
                    <a:lumMod val="85000"/>
                    <a:lumOff val="15000"/>
                  </a:schemeClr>
                </a:solidFill>
                <a:latin typeface="+mn-lt"/>
                <a:ea typeface="+mn-ea"/>
                <a:cs typeface="+mn-ea"/>
                <a:sym typeface="+mn-lt"/>
              </a:rPr>
              <a:t>被评为中国先进工作者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1984              </a:t>
            </a:r>
            <a:r>
              <a:rPr lang="zh-CN" altLang="en-US" sz="1400" dirty="0">
                <a:solidFill>
                  <a:schemeClr val="tx1">
                    <a:lumMod val="85000"/>
                    <a:lumOff val="15000"/>
                  </a:schemeClr>
                </a:solidFill>
                <a:latin typeface="+mn-lt"/>
                <a:ea typeface="+mn-ea"/>
                <a:cs typeface="+mn-ea"/>
                <a:sym typeface="+mn-lt"/>
              </a:rPr>
              <a:t>获国家级有突出贡献的中青年专家称号        </a:t>
            </a:r>
          </a:p>
          <a:p>
            <a:pPr defTabSz="695960">
              <a:lnSpc>
                <a:spcPct val="150000"/>
              </a:lnSpc>
              <a:defRPr/>
            </a:pPr>
            <a:r>
              <a:rPr lang="zh-CN" altLang="en-US" sz="1400" dirty="0">
                <a:solidFill>
                  <a:schemeClr val="tx1">
                    <a:lumMod val="85000"/>
                    <a:lumOff val="15000"/>
                  </a:schemeClr>
                </a:solidFill>
                <a:latin typeface="+mn-lt"/>
                <a:ea typeface="+mn-ea"/>
                <a:cs typeface="+mn-ea"/>
                <a:sym typeface="+mn-lt"/>
              </a:rPr>
              <a:t>▪ </a:t>
            </a:r>
            <a:r>
              <a:rPr lang="en-US" altLang="zh-CN" sz="1400" dirty="0">
                <a:solidFill>
                  <a:schemeClr val="tx1">
                    <a:lumMod val="85000"/>
                    <a:lumOff val="15000"/>
                  </a:schemeClr>
                </a:solidFill>
                <a:latin typeface="+mn-lt"/>
                <a:ea typeface="+mn-ea"/>
                <a:cs typeface="+mn-ea"/>
                <a:sym typeface="+mn-lt"/>
              </a:rPr>
              <a:t>1979-12        </a:t>
            </a:r>
            <a:r>
              <a:rPr lang="zh-CN" altLang="en-US" sz="1400" dirty="0">
                <a:solidFill>
                  <a:schemeClr val="tx1">
                    <a:lumMod val="85000"/>
                    <a:lumOff val="15000"/>
                  </a:schemeClr>
                </a:solidFill>
                <a:latin typeface="+mn-lt"/>
                <a:ea typeface="+mn-ea"/>
                <a:cs typeface="+mn-ea"/>
                <a:sym typeface="+mn-lt"/>
              </a:rPr>
              <a:t>国务院授予袁隆平中国先进科技工作者与中国劳动模范的称号 </a:t>
            </a:r>
          </a:p>
        </p:txBody>
      </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a:solidFill>
                  <a:srgbClr val="3A9289"/>
                </a:solidFill>
                <a:latin typeface="+mn-lt"/>
                <a:ea typeface="+mn-ea"/>
                <a:cs typeface="+mn-ea"/>
                <a:sym typeface="+mn-lt"/>
              </a:rPr>
              <a:t>荣誉称号</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15570" y="2017420"/>
            <a:ext cx="6423637" cy="40115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900" decel="100000" fill="hold"/>
                                        <p:tgtEl>
                                          <p:spTgt spid="2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19646" y="417394"/>
            <a:ext cx="11152707" cy="6168512"/>
            <a:chOff x="519646" y="447982"/>
            <a:chExt cx="11152707" cy="6168512"/>
          </a:xfrm>
        </p:grpSpPr>
        <p:sp>
          <p:nvSpPr>
            <p:cNvPr id="31" name="矩形 30"/>
            <p:cNvSpPr/>
            <p:nvPr/>
          </p:nvSpPr>
          <p:spPr>
            <a:xfrm>
              <a:off x="519646" y="447982"/>
              <a:ext cx="11152707" cy="616851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791761" y="707923"/>
              <a:ext cx="10608476" cy="5648630"/>
            </a:xfrm>
            <a:prstGeom prst="rect">
              <a:avLst/>
            </a:prstGeom>
            <a:noFill/>
            <a:ln w="76200">
              <a:solidFill>
                <a:srgbClr val="FFE9A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Rectangle 4"/>
          <p:cNvSpPr txBox="1">
            <a:spLocks noChangeArrowheads="1"/>
          </p:cNvSpPr>
          <p:nvPr/>
        </p:nvSpPr>
        <p:spPr>
          <a:xfrm>
            <a:off x="3955681" y="890187"/>
            <a:ext cx="4280636" cy="658220"/>
          </a:xfrm>
          <a:prstGeom prst="rect">
            <a:avLst/>
          </a:prstGeom>
          <a:effectLst>
            <a:outerShdw blurRad="76200" dir="13500000" sy="23000" kx="1200000" algn="br" rotWithShape="0">
              <a:prstClr val="black">
                <a:alpha val="20000"/>
              </a:prstClr>
            </a:outerShdw>
            <a:reflection blurRad="6350" stA="52000" endA="300" endPos="35000" dir="5400000" sy="-100000" algn="bl" rotWithShape="0"/>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a:solidFill>
                  <a:srgbClr val="3A9289"/>
                </a:solidFill>
                <a:latin typeface="+mn-lt"/>
                <a:ea typeface="+mn-ea"/>
                <a:cs typeface="+mn-ea"/>
                <a:sym typeface="+mn-lt"/>
              </a:rPr>
              <a:t>袁隆平生平简介</a:t>
            </a:r>
            <a:endParaRPr lang="zh-CN" altLang="zh-CN" sz="2800" b="1" dirty="0">
              <a:solidFill>
                <a:srgbClr val="3A9289"/>
              </a:solidFill>
              <a:latin typeface="+mn-lt"/>
              <a:ea typeface="+mn-ea"/>
              <a:cs typeface="+mn-ea"/>
              <a:sym typeface="+mn-lt"/>
            </a:endParaRPr>
          </a:p>
        </p:txBody>
      </p:sp>
      <p:sp>
        <p:nvSpPr>
          <p:cNvPr id="11" name="TextBox 46"/>
          <p:cNvSpPr txBox="1">
            <a:spLocks noChangeArrowheads="1"/>
          </p:cNvSpPr>
          <p:nvPr/>
        </p:nvSpPr>
        <p:spPr bwMode="auto">
          <a:xfrm>
            <a:off x="2467200" y="5410856"/>
            <a:ext cx="7257597" cy="56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1970">
              <a:defRPr sz="1300">
                <a:solidFill>
                  <a:schemeClr val="tx1"/>
                </a:solidFill>
                <a:latin typeface="Calibri" panose="020F0502020204030204" pitchFamily="34" charset="0"/>
                <a:ea typeface="宋体" panose="02010600030101010101" pitchFamily="2" charset="-122"/>
              </a:defRPr>
            </a:lvl1pPr>
            <a:lvl2pPr marL="742950" indent="-285750" defTabSz="521970">
              <a:defRPr sz="1300">
                <a:solidFill>
                  <a:schemeClr val="tx1"/>
                </a:solidFill>
                <a:latin typeface="Calibri" panose="020F0502020204030204" pitchFamily="34" charset="0"/>
                <a:ea typeface="宋体" panose="02010600030101010101" pitchFamily="2" charset="-122"/>
              </a:defRPr>
            </a:lvl2pPr>
            <a:lvl3pPr marL="1143000" indent="-228600" defTabSz="521970">
              <a:defRPr sz="1300">
                <a:solidFill>
                  <a:schemeClr val="tx1"/>
                </a:solidFill>
                <a:latin typeface="Calibri" panose="020F0502020204030204" pitchFamily="34" charset="0"/>
                <a:ea typeface="宋体" panose="02010600030101010101" pitchFamily="2" charset="-122"/>
              </a:defRPr>
            </a:lvl3pPr>
            <a:lvl4pPr marL="1600200" indent="-228600" defTabSz="521970">
              <a:defRPr sz="1300">
                <a:solidFill>
                  <a:schemeClr val="tx1"/>
                </a:solidFill>
                <a:latin typeface="Calibri" panose="020F0502020204030204" pitchFamily="34" charset="0"/>
                <a:ea typeface="宋体" panose="02010600030101010101" pitchFamily="2" charset="-122"/>
              </a:defRPr>
            </a:lvl4pPr>
            <a:lvl5pPr marL="2057400" indent="-228600" defTabSz="521970">
              <a:defRPr sz="1300">
                <a:solidFill>
                  <a:schemeClr val="tx1"/>
                </a:solidFill>
                <a:latin typeface="Calibri" panose="020F0502020204030204" pitchFamily="34" charset="0"/>
                <a:ea typeface="宋体" panose="02010600030101010101" pitchFamily="2" charset="-122"/>
              </a:defRPr>
            </a:lvl5pPr>
            <a:lvl6pPr marL="25146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defTabSz="695960">
              <a:lnSpc>
                <a:spcPct val="200000"/>
              </a:lnSpc>
              <a:defRPr/>
            </a:pPr>
            <a:r>
              <a:rPr lang="zh-CN" altLang="en-US" sz="1800" dirty="0">
                <a:solidFill>
                  <a:schemeClr val="tx1">
                    <a:lumMod val="85000"/>
                    <a:lumOff val="15000"/>
                  </a:schemeClr>
                </a:solidFill>
                <a:latin typeface="+mn-lt"/>
                <a:ea typeface="+mn-ea"/>
                <a:cs typeface="+mn-ea"/>
                <a:sym typeface="+mn-lt"/>
              </a:rPr>
              <a:t>严谨  投入  坚韧  孜孜不倦才能换来丰收的喜悦和世界人民的微笑</a:t>
            </a:r>
            <a:r>
              <a:rPr lang="en-US" altLang="zh-CN" sz="1800" dirty="0">
                <a:solidFill>
                  <a:schemeClr val="tx1">
                    <a:lumMod val="85000"/>
                    <a:lumOff val="15000"/>
                  </a:schemeClr>
                </a:solidFill>
                <a:latin typeface="+mn-lt"/>
                <a:ea typeface="+mn-ea"/>
                <a:cs typeface="+mn-ea"/>
                <a:sym typeface="+mn-lt"/>
              </a:rPr>
              <a:t>……</a:t>
            </a:r>
          </a:p>
        </p:txBody>
      </p:sp>
      <p:grpSp>
        <p:nvGrpSpPr>
          <p:cNvPr id="12" name="组合 11"/>
          <p:cNvGrpSpPr/>
          <p:nvPr/>
        </p:nvGrpSpPr>
        <p:grpSpPr>
          <a:xfrm>
            <a:off x="2713728" y="2024672"/>
            <a:ext cx="6327033" cy="490394"/>
            <a:chOff x="1547547" y="2671761"/>
            <a:chExt cx="4233821" cy="490394"/>
          </a:xfrm>
        </p:grpSpPr>
        <p:sp>
          <p:nvSpPr>
            <p:cNvPr id="13" name="矩形: 圆角 12"/>
            <p:cNvSpPr/>
            <p:nvPr/>
          </p:nvSpPr>
          <p:spPr>
            <a:xfrm>
              <a:off x="1547547" y="2722199"/>
              <a:ext cx="4233821" cy="439956"/>
            </a:xfrm>
            <a:prstGeom prst="roundRect">
              <a:avLst>
                <a:gd name="adj" fmla="val 37531"/>
              </a:avLst>
            </a:prstGeom>
            <a:solidFill>
              <a:srgbClr val="308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Rectangle 4"/>
            <p:cNvSpPr txBox="1">
              <a:spLocks noChangeArrowheads="1"/>
            </p:cNvSpPr>
            <p:nvPr/>
          </p:nvSpPr>
          <p:spPr>
            <a:xfrm>
              <a:off x="1756602" y="2671761"/>
              <a:ext cx="3858036" cy="4399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1600" b="1">
                  <a:solidFill>
                    <a:schemeClr val="bg1"/>
                  </a:solidFill>
                  <a:latin typeface="+mn-lt"/>
                  <a:ea typeface="+mn-ea"/>
                  <a:cs typeface="+mn-ea"/>
                  <a:sym typeface="+mn-lt"/>
                </a:rPr>
                <a:t>当然，一切成果都离不开辛勤的探索和无数次不屈不挠的实验</a:t>
              </a:r>
            </a:p>
          </p:txBody>
        </p:sp>
      </p:grpSp>
      <p:pic>
        <p:nvPicPr>
          <p:cNvPr id="16" name="Picture 4" descr="4ec6acaf859c72ed7dd92a37"/>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963901" y="3242327"/>
            <a:ext cx="2311181" cy="18092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5" descr="78eed21b06b6caf4ac6e7537"/>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7889756" y="3245568"/>
            <a:ext cx="2311182" cy="17999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 name="Picture 6" descr="7e3b0a468a5e6f286a63e537"/>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4478268" y="3043183"/>
            <a:ext cx="3216376" cy="22568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5" presetClass="entr" presetSubtype="0" fill="hold" grpId="0" nodeType="with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2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G:\第十七批\992009"/>
  <p:tag name="ISPRING_PRESENTATION_TITLE" val="蓝色中国风111"/>
  <p:tag name="ISPRING_SCORM_ENDPOINT" val="&lt;endpoint&gt;&lt;enable&gt;0&lt;/enable&gt;&lt;lrs&gt;http://&lt;/lrs&gt;&lt;auth&gt;0&lt;/auth&gt;&lt;login&gt;&lt;/login&gt;&lt;password&gt;&lt;/password&gt;&lt;key&gt;&lt;/key&gt;&lt;name&gt;&lt;/name&gt;&lt;email&gt;&lt;/email&gt;&lt;/endpoint&gt;&#10;"/>
  <p:tag name="ISPRING_SCORM_PASSING_SCORE" val="0.000000"/>
  <p:tag name="ISPRING_SCORM_RATE_QUIZZES" val="0"/>
  <p:tag name="ISPRING_SCORM_RATE_SLIDES" val="0"/>
  <p:tag name="ISPRING_ULTRA_SCORM_COURSE_ID" val="72FCA7EF-B3B4-4DAE-9C7C-C6704B71F4CA"/>
  <p:tag name="ISPRINGCLOUDFOLDERID" val="0"/>
  <p:tag name="ISPRINGCLOUDFOLDERPATH" val="资源库"/>
  <p:tag name="ISPRINGONLINEFOLDERID" val="0"/>
  <p:tag name="ISPRINGONLINEFOLDERPATH" val="内容列表"/>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6、10、14、20、26、27、28、29、31"/>
  <p:tag name="KSO_WM_TEMPLATE_TOPIC_DEFAULT" val="1"/>
  <p:tag name="KSO_WM_TEMPLATE_TOPIC_ID" val="2869567"/>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21zimns">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76200">
          <a:solidFill>
            <a:srgbClr val="FFE9AA"/>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21zimns">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1739</Words>
  <Application>Microsoft Office PowerPoint</Application>
  <PresentationFormat>宽屏</PresentationFormat>
  <Paragraphs>155</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24</vt:i4>
      </vt:variant>
    </vt:vector>
  </HeadingPairs>
  <TitlesOfParts>
    <vt:vector size="35" baseType="lpstr">
      <vt:lpstr>Meiryo</vt:lpstr>
      <vt:lpstr>等线</vt:lpstr>
      <vt:lpstr>黑体</vt:lpstr>
      <vt:lpstr>宋体</vt:lpstr>
      <vt:lpstr>微软雅黑</vt:lpstr>
      <vt:lpstr>Arial</vt:lpstr>
      <vt:lpstr>Calibri</vt:lpstr>
      <vt:lpstr>Calibri Light</vt:lpstr>
      <vt:lpstr>第一PPT模板网-WWW.1PPT.COM​</vt:lpstr>
      <vt:lpstr>Office 主题</vt:lpstr>
      <vt:lpstr>Office Theme</vt:lpstr>
      <vt:lpstr> 我 心 目 中 的 英 雄</vt:lpstr>
      <vt:lpstr>PowerPoint 演示文稿</vt:lpstr>
      <vt:lpstr>PowerPoint 演示文稿</vt:lpstr>
      <vt:lpstr>袁隆平生平简介 </vt:lpstr>
      <vt:lpstr>PowerPoint 演示文稿</vt:lpstr>
      <vt:lpstr>PowerPoint 演示文稿</vt:lpstr>
      <vt:lpstr>PowerPoint 演示文稿</vt:lpstr>
      <vt:lpstr>PowerPoint 演示文稿</vt:lpstr>
      <vt:lpstr>PowerPoint 演示文稿</vt:lpstr>
      <vt:lpstr>PowerPoint 演示文稿</vt:lpstr>
      <vt:lpstr>中国的袁隆平</vt:lpstr>
      <vt:lpstr>PowerPoint 演示文稿</vt:lpstr>
      <vt:lpstr>PowerPoint 演示文稿</vt:lpstr>
      <vt:lpstr>世界的袁隆平</vt:lpstr>
      <vt:lpstr>PowerPoint 演示文稿</vt:lpstr>
      <vt:lpstr>PowerPoint 演示文稿</vt:lpstr>
      <vt:lpstr>生活中的袁老</vt:lpstr>
      <vt:lpstr>PowerPoint 演示文稿</vt:lpstr>
      <vt:lpstr>PowerPoint 演示文稿</vt:lpstr>
      <vt:lpstr>PowerPoint 演示文稿</vt:lpstr>
      <vt:lpstr>PowerPoint 演示文稿</vt:lpstr>
      <vt:lpstr>PowerPoint 演示文稿</vt:lpstr>
      <vt:lpstr> 天地"粮"心 珍食莫蚀请爱惜我们的粮食 杜绝浪费!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2021-06-21T02:45:11Z</cp:lastPrinted>
  <dcterms:created xsi:type="dcterms:W3CDTF">2021-06-21T02:45:11Z</dcterms:created>
  <dcterms:modified xsi:type="dcterms:W3CDTF">2023-04-15T09:15:34Z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