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3"/>
  </p:notesMasterIdLst>
  <p:sldIdLst>
    <p:sldId id="494" r:id="rId3"/>
    <p:sldId id="545" r:id="rId4"/>
    <p:sldId id="495" r:id="rId5"/>
    <p:sldId id="497" r:id="rId6"/>
    <p:sldId id="499" r:id="rId7"/>
    <p:sldId id="552" r:id="rId8"/>
    <p:sldId id="502" r:id="rId9"/>
    <p:sldId id="504" r:id="rId10"/>
    <p:sldId id="507" r:id="rId11"/>
    <p:sldId id="508" r:id="rId12"/>
    <p:sldId id="553" r:id="rId13"/>
    <p:sldId id="534" r:id="rId14"/>
    <p:sldId id="523" r:id="rId15"/>
    <p:sldId id="516" r:id="rId16"/>
    <p:sldId id="517" r:id="rId17"/>
    <p:sldId id="548" r:id="rId18"/>
    <p:sldId id="518" r:id="rId19"/>
    <p:sldId id="519" r:id="rId20"/>
    <p:sldId id="520" r:id="rId21"/>
    <p:sldId id="522" r:id="rId22"/>
    <p:sldId id="554" r:id="rId23"/>
    <p:sldId id="525" r:id="rId24"/>
    <p:sldId id="538" r:id="rId25"/>
    <p:sldId id="537" r:id="rId26"/>
    <p:sldId id="555" r:id="rId27"/>
    <p:sldId id="541" r:id="rId28"/>
    <p:sldId id="542" r:id="rId29"/>
    <p:sldId id="543" r:id="rId30"/>
    <p:sldId id="556" r:id="rId31"/>
    <p:sldId id="557" r:id="rId32"/>
  </p:sldIdLst>
  <p:sldSz cx="9144000" cy="5143500" type="screen16x9"/>
  <p:notesSz cx="6858000" cy="9144000"/>
  <p:custDataLst>
    <p:tags r:id="rId34"/>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26941B"/>
    <a:srgbClr val="52ACEA"/>
    <a:srgbClr val="33909B"/>
    <a:srgbClr val="6DC1B5"/>
    <a:srgbClr val="FEF303"/>
    <a:srgbClr val="ABD9F0"/>
    <a:srgbClr val="2D8D8A"/>
    <a:srgbClr val="ED8550"/>
    <a:srgbClr val="3FB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7778" autoAdjust="0"/>
  </p:normalViewPr>
  <p:slideViewPr>
    <p:cSldViewPr snapToGrid="0" showGuides="1">
      <p:cViewPr varScale="1">
        <p:scale>
          <a:sx n="143" d="100"/>
          <a:sy n="143" d="100"/>
        </p:scale>
        <p:origin x="696" y="120"/>
      </p:cViewPr>
      <p:guideLst>
        <p:guide orient="horz" pos="2161"/>
        <p:guide pos="3840"/>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33139099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28910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00693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75237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52974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80350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4105955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46660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1612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424815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61368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82022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73625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48610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283133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34961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65405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2882318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2382476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4132534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158207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5712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102399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309640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3766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176826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86406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80856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57061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19466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533896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30"/>
            <a:ext cx="9145656" cy="5142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237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59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07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629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93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57250"/>
          </a:xfrm>
          <a:prstGeom prst="rect">
            <a:avLst/>
          </a:prstGeom>
        </p:spPr>
        <p:txBody>
          <a:bodyPr lIns="68571" tIns="34285" rIns="68571" bIns="34285"/>
          <a:lstStyle/>
          <a:p>
            <a:r>
              <a:rPr lang="en-US"/>
              <a:t>Click to edit Master title style</a:t>
            </a:r>
          </a:p>
        </p:txBody>
      </p:sp>
      <p:sp>
        <p:nvSpPr>
          <p:cNvPr id="3" name="Content Placeholder 2"/>
          <p:cNvSpPr>
            <a:spLocks noGrp="1"/>
          </p:cNvSpPr>
          <p:nvPr>
            <p:ph idx="1"/>
          </p:nvPr>
        </p:nvSpPr>
        <p:spPr>
          <a:xfrm>
            <a:off x="457200" y="1200152"/>
            <a:ext cx="8229600" cy="3394472"/>
          </a:xfrm>
          <a:prstGeom prst="rect">
            <a:avLst/>
          </a:prstGeom>
        </p:spPr>
        <p:txBody>
          <a:bodyPr lIns="68571" tIns="34285" rIns="68571" bIns="3428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5"/>
            <a:ext cx="2133600" cy="273844"/>
          </a:xfrm>
          <a:prstGeom prst="rect">
            <a:avLst/>
          </a:prstGeom>
        </p:spPr>
        <p:txBody>
          <a:bodyPr lIns="68571" tIns="34285" rIns="68571" bIns="34285"/>
          <a:lstStyle/>
          <a:p>
            <a:pPr>
              <a:defRPr/>
            </a:pPr>
            <a:fld id="{C052E9E1-D97D-4C90-BB96-FA1ED58B786F}" type="datetime1">
              <a:rPr lang="en-US" altLang="zh-CN" smtClean="0">
                <a:solidFill>
                  <a:prstClr val="black">
                    <a:tint val="75000"/>
                  </a:prstClr>
                </a:solidFill>
              </a:rPr>
              <a:t>4/18/2023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1" y="4767265"/>
            <a:ext cx="2895600" cy="273844"/>
          </a:xfrm>
          <a:prstGeom prst="rect">
            <a:avLst/>
          </a:prstGeom>
        </p:spPr>
        <p:txBody>
          <a:bodyPr lIns="68571" tIns="34285" rIns="68571" bIns="34285"/>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4767265"/>
            <a:ext cx="2133600" cy="273844"/>
          </a:xfrm>
          <a:prstGeom prst="rect">
            <a:avLst/>
          </a:prstGeom>
        </p:spPr>
        <p:txBody>
          <a:bodyPr lIns="68571" tIns="34285" rIns="68571" bIns="34285"/>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641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965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95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55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603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5776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hf hdr="0" ftr="0" dt="0"/>
  <p:txStyles>
    <p:titleStyle>
      <a:lvl1pPr algn="ctr" defTabSz="913924"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92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924"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43000" indent="-228600" algn="l" defTabSz="91392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9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9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9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9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9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9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24" rtl="0" eaLnBrk="1" latinLnBrk="0" hangingPunct="1">
        <a:defRPr sz="1800" kern="1200">
          <a:solidFill>
            <a:schemeClr val="tx1"/>
          </a:solidFill>
          <a:latin typeface="+mn-lt"/>
          <a:ea typeface="+mn-ea"/>
          <a:cs typeface="+mn-cs"/>
        </a:defRPr>
      </a:lvl1pPr>
      <a:lvl2pPr marL="457200" algn="l" defTabSz="913924" rtl="0" eaLnBrk="1" latinLnBrk="0" hangingPunct="1">
        <a:defRPr sz="1800" kern="1200">
          <a:solidFill>
            <a:schemeClr val="tx1"/>
          </a:solidFill>
          <a:latin typeface="+mn-lt"/>
          <a:ea typeface="+mn-ea"/>
          <a:cs typeface="+mn-cs"/>
        </a:defRPr>
      </a:lvl2pPr>
      <a:lvl3pPr marL="914400" algn="l" defTabSz="913924" rtl="0" eaLnBrk="1" latinLnBrk="0" hangingPunct="1">
        <a:defRPr sz="1800" kern="1200">
          <a:solidFill>
            <a:schemeClr val="tx1"/>
          </a:solidFill>
          <a:latin typeface="+mn-lt"/>
          <a:ea typeface="+mn-ea"/>
          <a:cs typeface="+mn-cs"/>
        </a:defRPr>
      </a:lvl3pPr>
      <a:lvl4pPr marL="1371600" algn="l" defTabSz="913924" rtl="0" eaLnBrk="1" latinLnBrk="0" hangingPunct="1">
        <a:defRPr sz="1800" kern="1200">
          <a:solidFill>
            <a:schemeClr val="tx1"/>
          </a:solidFill>
          <a:latin typeface="+mn-lt"/>
          <a:ea typeface="+mn-ea"/>
          <a:cs typeface="+mn-cs"/>
        </a:defRPr>
      </a:lvl4pPr>
      <a:lvl5pPr marL="1828800" algn="l" defTabSz="913924" rtl="0" eaLnBrk="1" latinLnBrk="0" hangingPunct="1">
        <a:defRPr sz="1800" kern="1200">
          <a:solidFill>
            <a:schemeClr val="tx1"/>
          </a:solidFill>
          <a:latin typeface="+mn-lt"/>
          <a:ea typeface="+mn-ea"/>
          <a:cs typeface="+mn-cs"/>
        </a:defRPr>
      </a:lvl5pPr>
      <a:lvl6pPr marL="2286000" algn="l" defTabSz="913924" rtl="0" eaLnBrk="1" latinLnBrk="0" hangingPunct="1">
        <a:defRPr sz="1800" kern="1200">
          <a:solidFill>
            <a:schemeClr val="tx1"/>
          </a:solidFill>
          <a:latin typeface="+mn-lt"/>
          <a:ea typeface="+mn-ea"/>
          <a:cs typeface="+mn-cs"/>
        </a:defRPr>
      </a:lvl6pPr>
      <a:lvl7pPr marL="2743200" algn="l" defTabSz="913924" rtl="0" eaLnBrk="1" latinLnBrk="0" hangingPunct="1">
        <a:defRPr sz="1800" kern="1200">
          <a:solidFill>
            <a:schemeClr val="tx1"/>
          </a:solidFill>
          <a:latin typeface="+mn-lt"/>
          <a:ea typeface="+mn-ea"/>
          <a:cs typeface="+mn-cs"/>
        </a:defRPr>
      </a:lvl7pPr>
      <a:lvl8pPr marL="3200400" algn="l" defTabSz="913924" rtl="0" eaLnBrk="1" latinLnBrk="0" hangingPunct="1">
        <a:defRPr sz="1800" kern="1200">
          <a:solidFill>
            <a:schemeClr val="tx1"/>
          </a:solidFill>
          <a:latin typeface="+mn-lt"/>
          <a:ea typeface="+mn-ea"/>
          <a:cs typeface="+mn-cs"/>
        </a:defRPr>
      </a:lvl8pPr>
      <a:lvl9pPr marL="3657600" algn="l" defTabSz="9139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76511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jpe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17.png"/><Relationship Id="rId4" Type="http://schemas.openxmlformats.org/officeDocument/2006/relationships/notesSlide" Target="../notesSlides/notesSlide10.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12.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9.png"/><Relationship Id="rId11" Type="http://schemas.openxmlformats.org/officeDocument/2006/relationships/image" Target="../media/image23.png"/><Relationship Id="rId5" Type="http://schemas.openxmlformats.org/officeDocument/2006/relationships/image" Target="../media/image8.jpeg"/><Relationship Id="rId10" Type="http://schemas.openxmlformats.org/officeDocument/2006/relationships/image" Target="../media/image22.png"/><Relationship Id="rId4" Type="http://schemas.openxmlformats.org/officeDocument/2006/relationships/image" Target="../media/image4.jpe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notesSlide" Target="../notesSlides/notesSlide15.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image" Target="../media/image6.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23.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4.xml"/><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27.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jpeg"/><Relationship Id="rId11" Type="http://schemas.openxmlformats.org/officeDocument/2006/relationships/image" Target="../media/image47.png"/><Relationship Id="rId5" Type="http://schemas.openxmlformats.org/officeDocument/2006/relationships/image" Target="../media/image4.jpeg"/><Relationship Id="rId10" Type="http://schemas.openxmlformats.org/officeDocument/2006/relationships/image" Target="../media/image46.jpeg"/><Relationship Id="rId4" Type="http://schemas.openxmlformats.org/officeDocument/2006/relationships/notesSlide" Target="../notesSlides/notesSlide28.xml"/><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886" y="0"/>
            <a:ext cx="9141114" cy="5140017"/>
          </a:xfrm>
          <a:prstGeom prst="rect">
            <a:avLst/>
          </a:prstGeom>
        </p:spPr>
      </p:pic>
      <p:sp>
        <p:nvSpPr>
          <p:cNvPr id="6" name="文本框 5"/>
          <p:cNvSpPr txBox="1"/>
          <p:nvPr/>
        </p:nvSpPr>
        <p:spPr>
          <a:xfrm>
            <a:off x="3700149" y="938801"/>
            <a:ext cx="3524501" cy="1084661"/>
          </a:xfrm>
          <a:prstGeom prst="rect">
            <a:avLst/>
          </a:prstGeom>
          <a:noFill/>
        </p:spPr>
        <p:txBody>
          <a:bodyPr wrap="none" lIns="68571" tIns="34285" rIns="68571" bIns="34285" rtlCol="0">
            <a:spAutoFit/>
          </a:bodyPr>
          <a:lstStyle/>
          <a:p>
            <a:pPr algn="ctr"/>
            <a:r>
              <a:rPr lang="zh-CN" altLang="en-US" sz="6600" b="1" dirty="0">
                <a:solidFill>
                  <a:srgbClr val="26941B"/>
                </a:solidFill>
                <a:latin typeface="微软雅黑"/>
                <a:ea typeface="微软雅黑"/>
                <a:cs typeface="+mn-ea"/>
                <a:sym typeface="微软雅黑"/>
              </a:rPr>
              <a:t>安全用电</a:t>
            </a:r>
          </a:p>
        </p:txBody>
      </p:sp>
      <p:sp>
        <p:nvSpPr>
          <p:cNvPr id="7" name="矩形 6"/>
          <p:cNvSpPr/>
          <p:nvPr/>
        </p:nvSpPr>
        <p:spPr>
          <a:xfrm>
            <a:off x="3784918" y="2122305"/>
            <a:ext cx="3354961" cy="438480"/>
          </a:xfrm>
          <a:prstGeom prst="rect">
            <a:avLst/>
          </a:prstGeom>
        </p:spPr>
        <p:txBody>
          <a:bodyPr wrap="none" lIns="68571" tIns="34285" rIns="68571" bIns="34285">
            <a:spAutoFit/>
          </a:bodyPr>
          <a:lstStyle/>
          <a:p>
            <a:r>
              <a:rPr lang="zh-CN" altLang="en-US" sz="2400" dirty="0">
                <a:solidFill>
                  <a:srgbClr val="26941B"/>
                </a:solidFill>
                <a:latin typeface="微软雅黑"/>
                <a:ea typeface="微软雅黑"/>
                <a:cs typeface="+mn-ea"/>
                <a:sym typeface="微软雅黑"/>
              </a:rPr>
              <a:t>Safe Use Of Electricity</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33" name="组合 32"/>
          <p:cNvGrpSpPr/>
          <p:nvPr/>
        </p:nvGrpSpPr>
        <p:grpSpPr>
          <a:xfrm>
            <a:off x="2944406" y="217000"/>
            <a:ext cx="3267573" cy="890071"/>
            <a:chOff x="4163399" y="1012973"/>
            <a:chExt cx="3763885" cy="1025635"/>
          </a:xfrm>
        </p:grpSpPr>
        <p:pic>
          <p:nvPicPr>
            <p:cNvPr id="40" name="图片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3399" y="1012973"/>
              <a:ext cx="3763885" cy="1025635"/>
            </a:xfrm>
            <a:prstGeom prst="rect">
              <a:avLst/>
            </a:prstGeom>
          </p:spPr>
        </p:pic>
        <p:sp>
          <p:nvSpPr>
            <p:cNvPr id="41" name="MH_Entry_1"/>
            <p:cNvSpPr/>
            <p:nvPr>
              <p:custDataLst>
                <p:tags r:id="rId2"/>
              </p:custDataLst>
            </p:nvPr>
          </p:nvSpPr>
          <p:spPr>
            <a:xfrm>
              <a:off x="4651561" y="1320993"/>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en-US" sz="2700" noProof="1">
                  <a:solidFill>
                    <a:srgbClr val="26941B"/>
                  </a:solidFill>
                  <a:latin typeface="微软雅黑"/>
                  <a:ea typeface="微软雅黑"/>
                  <a:cs typeface="+mn-ea"/>
                  <a:sym typeface="微软雅黑"/>
                </a:rPr>
                <a:t>触电是什么概念</a:t>
              </a:r>
            </a:p>
          </p:txBody>
        </p:sp>
      </p:grpSp>
      <p:sp>
        <p:nvSpPr>
          <p:cNvPr id="39" name="MH_Entry_1"/>
          <p:cNvSpPr/>
          <p:nvPr>
            <p:custDataLst>
              <p:tags r:id="rId1"/>
            </p:custDataLst>
          </p:nvPr>
        </p:nvSpPr>
        <p:spPr>
          <a:xfrm>
            <a:off x="3533992" y="543280"/>
            <a:ext cx="2499953" cy="36924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endParaRPr lang="zh-CN" altLang="en-US" sz="2400" noProof="1">
              <a:solidFill>
                <a:srgbClr val="C00000"/>
              </a:solidFill>
              <a:latin typeface="微软雅黑"/>
              <a:ea typeface="微软雅黑"/>
              <a:cs typeface="+mn-ea"/>
              <a:sym typeface="微软雅黑"/>
            </a:endParaRPr>
          </a:p>
        </p:txBody>
      </p:sp>
      <p:grpSp>
        <p:nvGrpSpPr>
          <p:cNvPr id="27" name="组合 26"/>
          <p:cNvGrpSpPr/>
          <p:nvPr/>
        </p:nvGrpSpPr>
        <p:grpSpPr>
          <a:xfrm rot="308874">
            <a:off x="5476217" y="1231455"/>
            <a:ext cx="2312459" cy="2568721"/>
            <a:chOff x="6565240" y="603766"/>
            <a:chExt cx="3083279" cy="3426201"/>
          </a:xfrm>
        </p:grpSpPr>
        <p:pic>
          <p:nvPicPr>
            <p:cNvPr id="28" name="图片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65240" y="603766"/>
              <a:ext cx="3083279" cy="3426201"/>
            </a:xfrm>
            <a:prstGeom prst="rect">
              <a:avLst/>
            </a:prstGeom>
          </p:spPr>
        </p:pic>
        <p:pic>
          <p:nvPicPr>
            <p:cNvPr id="29" name="图片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91126">
              <a:off x="7220780" y="1351116"/>
              <a:ext cx="1794688" cy="1570351"/>
            </a:xfrm>
            <a:prstGeom prst="rect">
              <a:avLst/>
            </a:prstGeom>
          </p:spPr>
        </p:pic>
      </p:grpSp>
      <p:grpSp>
        <p:nvGrpSpPr>
          <p:cNvPr id="30" name="组合 29"/>
          <p:cNvGrpSpPr/>
          <p:nvPr/>
        </p:nvGrpSpPr>
        <p:grpSpPr>
          <a:xfrm>
            <a:off x="5481306" y="3128003"/>
            <a:ext cx="2979869" cy="1080333"/>
            <a:chOff x="7332316" y="4395475"/>
            <a:chExt cx="3972642" cy="1440777"/>
          </a:xfrm>
        </p:grpSpPr>
        <p:sp>
          <p:nvSpPr>
            <p:cNvPr id="18" name="矩形 29711"/>
            <p:cNvSpPr/>
            <p:nvPr/>
          </p:nvSpPr>
          <p:spPr>
            <a:xfrm flipH="1">
              <a:off x="7332316" y="4395475"/>
              <a:ext cx="3453463" cy="1440777"/>
            </a:xfrm>
            <a:prstGeom prst="rect">
              <a:avLst/>
            </a:prstGeom>
            <a:solidFill>
              <a:srgbClr val="26941B"/>
            </a:solidFill>
            <a:ln w="9525">
              <a:noFill/>
            </a:ln>
          </p:spPr>
          <p:txBody>
            <a:bodyPr/>
            <a:lstStyle/>
            <a:p>
              <a:pPr lvl="0"/>
              <a:endParaRPr lang="zh-CN" altLang="en-US" dirty="0">
                <a:latin typeface="微软雅黑"/>
                <a:ea typeface="微软雅黑"/>
                <a:cs typeface="+mn-ea"/>
                <a:sym typeface="微软雅黑"/>
              </a:endParaRPr>
            </a:p>
          </p:txBody>
        </p:sp>
        <p:sp>
          <p:nvSpPr>
            <p:cNvPr id="22" name="矩形 29715"/>
            <p:cNvSpPr/>
            <p:nvPr/>
          </p:nvSpPr>
          <p:spPr>
            <a:xfrm flipH="1">
              <a:off x="7442095" y="4741843"/>
              <a:ext cx="3862863" cy="615553"/>
            </a:xfrm>
            <a:prstGeom prst="rect">
              <a:avLst/>
            </a:prstGeom>
            <a:noFill/>
            <a:ln w="9525">
              <a:noFill/>
            </a:ln>
          </p:spPr>
          <p:txBody>
            <a:bodyPr wrap="square" lIns="0" tIns="0" rIns="0" bIns="0">
              <a:spAutoFit/>
            </a:bodyPr>
            <a:lstStyle/>
            <a:p>
              <a:pPr lvl="0"/>
              <a:r>
                <a:rPr lang="en-US" altLang="zh-CN" sz="1500" b="1" dirty="0">
                  <a:solidFill>
                    <a:schemeClr val="bg1"/>
                  </a:solidFill>
                  <a:latin typeface="微软雅黑"/>
                  <a:ea typeface="微软雅黑"/>
                  <a:cs typeface="+mn-ea"/>
                  <a:sym typeface="微软雅黑"/>
                </a:rPr>
                <a:t>02</a:t>
              </a:r>
              <a:r>
                <a:rPr lang="zh-CN" altLang="en-US" sz="1500" dirty="0">
                  <a:solidFill>
                    <a:schemeClr val="bg1"/>
                  </a:solidFill>
                  <a:latin typeface="微软雅黑"/>
                  <a:ea typeface="微软雅黑"/>
                  <a:cs typeface="+mn-ea"/>
                  <a:sym typeface="微软雅黑"/>
                </a:rPr>
                <a:t> 人体安全电压只有</a:t>
              </a:r>
              <a:r>
                <a:rPr lang="en-US" altLang="zh-CN" sz="1500" dirty="0">
                  <a:solidFill>
                    <a:schemeClr val="bg1"/>
                  </a:solidFill>
                  <a:latin typeface="微软雅黑"/>
                  <a:ea typeface="微软雅黑"/>
                  <a:cs typeface="+mn-ea"/>
                  <a:sym typeface="微软雅黑"/>
                </a:rPr>
                <a:t>36</a:t>
              </a:r>
              <a:r>
                <a:rPr lang="zh-CN" altLang="en-US" sz="1500" dirty="0">
                  <a:solidFill>
                    <a:schemeClr val="bg1"/>
                  </a:solidFill>
                  <a:latin typeface="微软雅黑"/>
                  <a:ea typeface="微软雅黑"/>
                  <a:cs typeface="+mn-ea"/>
                  <a:sym typeface="微软雅黑"/>
                </a:rPr>
                <a:t>伏</a:t>
              </a:r>
              <a:r>
                <a:rPr lang="en-US" altLang="zh-CN" sz="1500" dirty="0">
                  <a:solidFill>
                    <a:schemeClr val="bg1"/>
                  </a:solidFill>
                  <a:latin typeface="微软雅黑"/>
                  <a:ea typeface="微软雅黑"/>
                  <a:cs typeface="+mn-ea"/>
                  <a:sym typeface="微软雅黑"/>
                </a:rPr>
                <a:t>,</a:t>
              </a:r>
            </a:p>
            <a:p>
              <a:pPr lvl="0"/>
              <a:r>
                <a:rPr lang="zh-CN" altLang="en-US" sz="1500" dirty="0">
                  <a:solidFill>
                    <a:schemeClr val="bg1"/>
                  </a:solidFill>
                  <a:latin typeface="微软雅黑"/>
                  <a:ea typeface="微软雅黑"/>
                  <a:cs typeface="+mn-ea"/>
                  <a:sym typeface="微软雅黑"/>
                </a:rPr>
                <a:t>超过</a:t>
              </a:r>
              <a:r>
                <a:rPr lang="en-US" altLang="zh-CN" sz="1500" dirty="0">
                  <a:solidFill>
                    <a:schemeClr val="bg1"/>
                  </a:solidFill>
                  <a:latin typeface="微软雅黑"/>
                  <a:ea typeface="微软雅黑"/>
                  <a:cs typeface="+mn-ea"/>
                  <a:sym typeface="微软雅黑"/>
                </a:rPr>
                <a:t>36</a:t>
              </a:r>
              <a:r>
                <a:rPr lang="zh-CN" altLang="en-US" sz="1500" dirty="0">
                  <a:solidFill>
                    <a:schemeClr val="bg1"/>
                  </a:solidFill>
                  <a:latin typeface="微软雅黑"/>
                  <a:ea typeface="微软雅黑"/>
                  <a:cs typeface="+mn-ea"/>
                  <a:sym typeface="微软雅黑"/>
                </a:rPr>
                <a:t>伏会引起身体不适。</a:t>
              </a:r>
            </a:p>
          </p:txBody>
        </p:sp>
      </p:grpSp>
      <p:grpSp>
        <p:nvGrpSpPr>
          <p:cNvPr id="4" name="组合 3"/>
          <p:cNvGrpSpPr/>
          <p:nvPr/>
        </p:nvGrpSpPr>
        <p:grpSpPr>
          <a:xfrm rot="882424">
            <a:off x="1508088" y="1191691"/>
            <a:ext cx="2874202" cy="1091329"/>
            <a:chOff x="1349828" y="1831037"/>
            <a:chExt cx="3831771" cy="1455442"/>
          </a:xfrm>
          <a:solidFill>
            <a:schemeClr val="accent2">
              <a:lumMod val="75000"/>
            </a:schemeClr>
          </a:solidFill>
        </p:grpSpPr>
        <p:sp>
          <p:nvSpPr>
            <p:cNvPr id="19" name="矩形 29712"/>
            <p:cNvSpPr/>
            <p:nvPr/>
          </p:nvSpPr>
          <p:spPr>
            <a:xfrm flipH="1">
              <a:off x="1349828" y="1831037"/>
              <a:ext cx="3831771" cy="1455442"/>
            </a:xfrm>
            <a:prstGeom prst="rect">
              <a:avLst/>
            </a:prstGeom>
            <a:solidFill>
              <a:srgbClr val="26941B"/>
            </a:solidFill>
            <a:ln w="9525">
              <a:noFill/>
            </a:ln>
          </p:spPr>
          <p:txBody>
            <a:bodyPr/>
            <a:lstStyle/>
            <a:p>
              <a:pPr lvl="0"/>
              <a:endParaRPr lang="zh-CN" altLang="en-US" dirty="0">
                <a:latin typeface="微软雅黑"/>
                <a:ea typeface="微软雅黑"/>
                <a:cs typeface="+mn-ea"/>
                <a:sym typeface="微软雅黑"/>
              </a:endParaRPr>
            </a:p>
          </p:txBody>
        </p:sp>
        <p:sp>
          <p:nvSpPr>
            <p:cNvPr id="21" name="矩形 29714"/>
            <p:cNvSpPr/>
            <p:nvPr/>
          </p:nvSpPr>
          <p:spPr>
            <a:xfrm flipH="1">
              <a:off x="1755205" y="2003359"/>
              <a:ext cx="3177217" cy="738664"/>
            </a:xfrm>
            <a:prstGeom prst="rect">
              <a:avLst/>
            </a:prstGeom>
            <a:noFill/>
            <a:ln w="9525">
              <a:noFill/>
            </a:ln>
          </p:spPr>
          <p:txBody>
            <a:bodyPr wrap="square" lIns="0" tIns="0" rIns="0" bIns="0">
              <a:spAutoFit/>
            </a:bodyPr>
            <a:lstStyle/>
            <a:p>
              <a:pPr lvl="0"/>
              <a:r>
                <a:rPr lang="zh-CN" altLang="en-US" sz="1200" b="1" dirty="0">
                  <a:solidFill>
                    <a:schemeClr val="bg1"/>
                  </a:solidFill>
                  <a:latin typeface="微软雅黑"/>
                  <a:ea typeface="微软雅黑"/>
                  <a:cs typeface="+mn-ea"/>
                  <a:sym typeface="微软雅黑"/>
                </a:rPr>
                <a:t>01 </a:t>
              </a:r>
              <a:r>
                <a:rPr lang="zh-CN" altLang="en-US" sz="1200" dirty="0">
                  <a:solidFill>
                    <a:schemeClr val="bg1"/>
                  </a:solidFill>
                  <a:latin typeface="微软雅黑"/>
                  <a:ea typeface="微软雅黑"/>
                  <a:cs typeface="+mn-ea"/>
                  <a:sym typeface="微软雅黑"/>
                </a:rPr>
                <a:t> 触电就是人体接触带电体，电流通过人体造成伤害。轻者致人昏迷，重者致人死亡。 </a:t>
              </a:r>
            </a:p>
          </p:txBody>
        </p:sp>
      </p:grpSp>
      <p:grpSp>
        <p:nvGrpSpPr>
          <p:cNvPr id="24" name="组合 23"/>
          <p:cNvGrpSpPr/>
          <p:nvPr/>
        </p:nvGrpSpPr>
        <p:grpSpPr>
          <a:xfrm rot="1040973">
            <a:off x="911591" y="1759681"/>
            <a:ext cx="3284159" cy="2954384"/>
            <a:chOff x="6337472" y="1137372"/>
            <a:chExt cx="4568997" cy="4111693"/>
          </a:xfrm>
        </p:grpSpPr>
        <p:pic>
          <p:nvPicPr>
            <p:cNvPr id="25" name="图片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8759027">
              <a:off x="6566124" y="908720"/>
              <a:ext cx="4111693" cy="4568997"/>
            </a:xfrm>
            <a:prstGeom prst="rect">
              <a:avLst/>
            </a:prstGeom>
          </p:spPr>
        </p:pic>
        <p:pic>
          <p:nvPicPr>
            <p:cNvPr id="26" name="图片 2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9308623">
              <a:off x="7305339" y="1751458"/>
              <a:ext cx="2112329" cy="281644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14:bounceEnd="50000">
                                          <p:cBhvr additive="base">
                                            <p:cTn id="19"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35525"/>
            <a:ext cx="9144001" cy="5179025"/>
          </a:xfrm>
          <a:prstGeom prst="rect">
            <a:avLst/>
          </a:prstGeom>
        </p:spPr>
      </p:pic>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22" y="476946"/>
            <a:ext cx="2540051" cy="1778750"/>
          </a:xfrm>
          <a:prstGeom prst="rect">
            <a:avLst/>
          </a:prstGeom>
        </p:spPr>
      </p:pic>
      <p:sp>
        <p:nvSpPr>
          <p:cNvPr id="27" name="MH_Entry_1"/>
          <p:cNvSpPr/>
          <p:nvPr>
            <p:custDataLst>
              <p:tags r:id="rId1"/>
            </p:custDataLst>
          </p:nvPr>
        </p:nvSpPr>
        <p:spPr>
          <a:xfrm>
            <a:off x="4603657" y="2848037"/>
            <a:ext cx="3088856" cy="5077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3300" noProof="1">
                <a:solidFill>
                  <a:srgbClr val="26941B"/>
                </a:solidFill>
                <a:latin typeface="微软雅黑"/>
                <a:ea typeface="微软雅黑"/>
                <a:cs typeface="+mn-ea"/>
                <a:sym typeface="微软雅黑"/>
              </a:rPr>
              <a:t>生活中安全用电</a:t>
            </a:r>
          </a:p>
        </p:txBody>
      </p:sp>
      <p:sp>
        <p:nvSpPr>
          <p:cNvPr id="2" name="文本框 1"/>
          <p:cNvSpPr txBox="1"/>
          <p:nvPr/>
        </p:nvSpPr>
        <p:spPr>
          <a:xfrm>
            <a:off x="5590749" y="858856"/>
            <a:ext cx="1131707" cy="1084661"/>
          </a:xfrm>
          <a:prstGeom prst="rect">
            <a:avLst/>
          </a:prstGeom>
          <a:noFill/>
        </p:spPr>
        <p:txBody>
          <a:bodyPr wrap="none" lIns="68571" tIns="34285" rIns="68571" bIns="34285" rtlCol="0">
            <a:spAutoFit/>
          </a:bodyPr>
          <a:lstStyle/>
          <a:p>
            <a:r>
              <a:rPr lang="en-US" altLang="zh-CN" sz="6600" dirty="0">
                <a:solidFill>
                  <a:srgbClr val="26941B"/>
                </a:solidFill>
                <a:latin typeface="微软雅黑"/>
                <a:ea typeface="微软雅黑"/>
                <a:cs typeface="+mn-ea"/>
                <a:sym typeface="微软雅黑"/>
              </a:rPr>
              <a:t>03</a:t>
            </a:r>
            <a:endParaRPr lang="zh-CN" altLang="en-US" sz="6600" dirty="0">
              <a:solidFill>
                <a:srgbClr val="26941B"/>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25" name="组合 24"/>
          <p:cNvGrpSpPr/>
          <p:nvPr/>
        </p:nvGrpSpPr>
        <p:grpSpPr>
          <a:xfrm>
            <a:off x="2800295" y="257851"/>
            <a:ext cx="3540474" cy="890071"/>
            <a:chOff x="4141051" y="1243471"/>
            <a:chExt cx="4078239" cy="1025635"/>
          </a:xfrm>
        </p:grpSpPr>
        <p:pic>
          <p:nvPicPr>
            <p:cNvPr id="26" name="图片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243471"/>
              <a:ext cx="3763885" cy="1025635"/>
            </a:xfrm>
            <a:prstGeom prst="rect">
              <a:avLst/>
            </a:prstGeom>
          </p:spPr>
        </p:pic>
        <p:sp>
          <p:nvSpPr>
            <p:cNvPr id="27" name="MH_Entry_1"/>
            <p:cNvSpPr/>
            <p:nvPr>
              <p:custDataLst>
                <p:tags r:id="rId1"/>
              </p:custDataLst>
            </p:nvPr>
          </p:nvSpPr>
          <p:spPr>
            <a:xfrm>
              <a:off x="4141051" y="1619656"/>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电器火灾安全扑救方式</a:t>
              </a:r>
            </a:p>
          </p:txBody>
        </p:sp>
      </p:grpSp>
      <p:pic>
        <p:nvPicPr>
          <p:cNvPr id="7" name="图片 6"/>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503462" y="1275585"/>
            <a:ext cx="2051420" cy="2572410"/>
          </a:xfrm>
          <a:prstGeom prst="rect">
            <a:avLst/>
          </a:prstGeom>
        </p:spPr>
      </p:pic>
      <p:pic>
        <p:nvPicPr>
          <p:cNvPr id="8" name="图片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58337" y="822654"/>
            <a:ext cx="2624272" cy="2248608"/>
          </a:xfrm>
          <a:prstGeom prst="rect">
            <a:avLst/>
          </a:prstGeom>
        </p:spPr>
      </p:pic>
      <p:pic>
        <p:nvPicPr>
          <p:cNvPr id="10" name="图片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87156" y="2614690"/>
            <a:ext cx="1676828" cy="1190295"/>
          </a:xfrm>
          <a:prstGeom prst="rect">
            <a:avLst/>
          </a:prstGeom>
        </p:spPr>
      </p:pic>
      <p:pic>
        <p:nvPicPr>
          <p:cNvPr id="11" name="图片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87156" y="1507029"/>
            <a:ext cx="1977731" cy="912802"/>
          </a:xfrm>
          <a:prstGeom prst="rect">
            <a:avLst/>
          </a:prstGeom>
        </p:spPr>
      </p:pic>
      <p:pic>
        <p:nvPicPr>
          <p:cNvPr id="12" name="图片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06415" y="2518871"/>
            <a:ext cx="1021914" cy="1362272"/>
          </a:xfrm>
          <a:prstGeom prst="rect">
            <a:avLst/>
          </a:prstGeom>
        </p:spPr>
      </p:pic>
      <p:pic>
        <p:nvPicPr>
          <p:cNvPr id="13" name="图片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47336" y="2856061"/>
            <a:ext cx="1460031" cy="730369"/>
          </a:xfrm>
          <a:prstGeom prst="rect">
            <a:avLst/>
          </a:prstGeom>
        </p:spPr>
      </p:pic>
      <p:pic>
        <p:nvPicPr>
          <p:cNvPr id="14" name="图片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19745" y="2342724"/>
            <a:ext cx="1682881" cy="16822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50000">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5" name="组合 14"/>
          <p:cNvGrpSpPr/>
          <p:nvPr/>
        </p:nvGrpSpPr>
        <p:grpSpPr>
          <a:xfrm>
            <a:off x="2800295" y="257851"/>
            <a:ext cx="3540474" cy="890071"/>
            <a:chOff x="4141051" y="1243471"/>
            <a:chExt cx="4078239" cy="1025635"/>
          </a:xfrm>
        </p:grpSpPr>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243471"/>
              <a:ext cx="3763885" cy="1025635"/>
            </a:xfrm>
            <a:prstGeom prst="rect">
              <a:avLst/>
            </a:prstGeom>
          </p:spPr>
        </p:pic>
        <p:sp>
          <p:nvSpPr>
            <p:cNvPr id="17"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pic>
        <p:nvPicPr>
          <p:cNvPr id="2" name="图片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8141" y="1321693"/>
            <a:ext cx="3204308" cy="2982933"/>
          </a:xfrm>
          <a:prstGeom prst="rect">
            <a:avLst/>
          </a:prstGeom>
        </p:spPr>
      </p:pic>
      <p:sp>
        <p:nvSpPr>
          <p:cNvPr id="9" name="矩形 8"/>
          <p:cNvSpPr/>
          <p:nvPr/>
        </p:nvSpPr>
        <p:spPr>
          <a:xfrm>
            <a:off x="5399487" y="1732237"/>
            <a:ext cx="2747475" cy="1800076"/>
          </a:xfrm>
          <a:prstGeom prst="rect">
            <a:avLst/>
          </a:prstGeom>
        </p:spPr>
        <p:txBody>
          <a:bodyPr wrap="square" lIns="68571" tIns="34285" rIns="68571" bIns="34285">
            <a:spAutoFit/>
          </a:bodyPr>
          <a:lstStyle/>
          <a:p>
            <a:pPr>
              <a:lnSpc>
                <a:spcPct val="150000"/>
              </a:lnSpc>
              <a:spcBef>
                <a:spcPct val="50000"/>
              </a:spcBef>
            </a:pPr>
            <a:r>
              <a:rPr lang="zh-CN" altLang="en-US" sz="1500" dirty="0">
                <a:solidFill>
                  <a:srgbClr val="26941B"/>
                </a:solidFill>
                <a:latin typeface="微软雅黑"/>
                <a:ea typeface="微软雅黑"/>
                <a:cs typeface="+mn-ea"/>
                <a:sym typeface="微软雅黑"/>
              </a:rPr>
              <a:t>       家中发现有破损的插排一定不要继续使用，可以告诉父母更换新的，继续使用非常危险，很容易短路引起火灾，甚至造成生命危险。</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7" name="组合 16"/>
          <p:cNvGrpSpPr/>
          <p:nvPr/>
        </p:nvGrpSpPr>
        <p:grpSpPr>
          <a:xfrm>
            <a:off x="2800295" y="257851"/>
            <a:ext cx="3540474" cy="890071"/>
            <a:chOff x="4141051" y="1243471"/>
            <a:chExt cx="4078239" cy="1025635"/>
          </a:xfrm>
        </p:grpSpPr>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243471"/>
              <a:ext cx="3763885" cy="1025635"/>
            </a:xfrm>
            <a:prstGeom prst="rect">
              <a:avLst/>
            </a:prstGeom>
          </p:spPr>
        </p:pic>
        <p:sp>
          <p:nvSpPr>
            <p:cNvPr id="19"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sp>
        <p:nvSpPr>
          <p:cNvPr id="7" name="Text Box 8"/>
          <p:cNvSpPr txBox="1">
            <a:spLocks noChangeArrowheads="1"/>
          </p:cNvSpPr>
          <p:nvPr/>
        </p:nvSpPr>
        <p:spPr bwMode="auto">
          <a:xfrm>
            <a:off x="4572000" y="1820625"/>
            <a:ext cx="3778303" cy="17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FontTx/>
              <a:buNone/>
            </a:pPr>
            <a:r>
              <a:rPr lang="zh-CN" altLang="en-US" sz="1400" dirty="0">
                <a:solidFill>
                  <a:srgbClr val="26941B"/>
                </a:solidFill>
                <a:latin typeface="微软雅黑"/>
                <a:ea typeface="微软雅黑"/>
                <a:cs typeface="+mn-ea"/>
                <a:sym typeface="微软雅黑"/>
              </a:rPr>
              <a:t>       湿手、湿布有导电作用。不要用湿手、湿布触摸、擦拭电器外壳。正常情况下，家用电器的外壳不带电。如果连接它的导线破损或受潮漏电，外壳就会带电，就可能发生触电事故。</a:t>
            </a:r>
          </a:p>
        </p:txBody>
      </p:sp>
      <p:pic>
        <p:nvPicPr>
          <p:cNvPr id="2" name="图片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957" y="1344549"/>
            <a:ext cx="3449320" cy="24583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40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20" name="组合 19"/>
          <p:cNvGrpSpPr/>
          <p:nvPr/>
        </p:nvGrpSpPr>
        <p:grpSpPr>
          <a:xfrm>
            <a:off x="2800295" y="257851"/>
            <a:ext cx="3540474" cy="890071"/>
            <a:chOff x="4141051" y="1243471"/>
            <a:chExt cx="4078239" cy="1025635"/>
          </a:xfrm>
        </p:grpSpPr>
        <p:pic>
          <p:nvPicPr>
            <p:cNvPr id="21" name="图片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22" name="MH_Entry_1"/>
            <p:cNvSpPr/>
            <p:nvPr>
              <p:custDataLst>
                <p:tags r:id="rId2"/>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sp>
        <p:nvSpPr>
          <p:cNvPr id="14" name="MH_Entry_1"/>
          <p:cNvSpPr/>
          <p:nvPr>
            <p:custDataLst>
              <p:tags r:id="rId1"/>
            </p:custDataLst>
          </p:nvPr>
        </p:nvSpPr>
        <p:spPr>
          <a:xfrm>
            <a:off x="3310604" y="675897"/>
            <a:ext cx="3540476" cy="36924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endParaRPr lang="zh-CN" altLang="en-US" sz="2400" noProof="1">
              <a:solidFill>
                <a:srgbClr val="C00000"/>
              </a:solidFill>
              <a:latin typeface="微软雅黑"/>
              <a:ea typeface="微软雅黑"/>
              <a:cs typeface="+mn-ea"/>
              <a:sym typeface="微软雅黑"/>
            </a:endParaRPr>
          </a:p>
        </p:txBody>
      </p:sp>
      <p:grpSp>
        <p:nvGrpSpPr>
          <p:cNvPr id="5" name="组合 4"/>
          <p:cNvGrpSpPr/>
          <p:nvPr/>
        </p:nvGrpSpPr>
        <p:grpSpPr>
          <a:xfrm rot="752720">
            <a:off x="4819194" y="983149"/>
            <a:ext cx="3119151" cy="3464810"/>
            <a:chOff x="2649985" y="696469"/>
            <a:chExt cx="5357112" cy="5952931"/>
          </a:xfrm>
        </p:grpSpPr>
        <p:pic>
          <p:nvPicPr>
            <p:cNvPr id="7" name="Picture 8"/>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rot="20272683">
              <a:off x="3073093" y="1523143"/>
              <a:ext cx="4037730" cy="38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713722">
              <a:off x="2649985" y="696469"/>
              <a:ext cx="5357112" cy="5952931"/>
            </a:xfrm>
            <a:prstGeom prst="rect">
              <a:avLst/>
            </a:prstGeom>
          </p:spPr>
        </p:pic>
      </p:grpSp>
      <p:sp>
        <p:nvSpPr>
          <p:cNvPr id="8" name="矩形 7"/>
          <p:cNvSpPr/>
          <p:nvPr/>
        </p:nvSpPr>
        <p:spPr>
          <a:xfrm>
            <a:off x="523946" y="1642431"/>
            <a:ext cx="3567464" cy="2223676"/>
          </a:xfrm>
          <a:prstGeom prst="rect">
            <a:avLst/>
          </a:prstGeom>
        </p:spPr>
        <p:txBody>
          <a:bodyPr wrap="square" lIns="68571" tIns="34285" rIns="68571" bIns="34285">
            <a:spAutoFit/>
          </a:bodyPr>
          <a:lstStyle/>
          <a:p>
            <a:pPr>
              <a:lnSpc>
                <a:spcPct val="200000"/>
              </a:lnSpc>
              <a:spcBef>
                <a:spcPct val="50000"/>
              </a:spcBef>
            </a:pPr>
            <a:r>
              <a:rPr lang="zh-CN" altLang="en-US" dirty="0">
                <a:solidFill>
                  <a:srgbClr val="26941B"/>
                </a:solidFill>
                <a:latin typeface="微软雅黑"/>
                <a:ea typeface="微软雅黑"/>
                <a:cs typeface="+mn-ea"/>
                <a:sym typeface="微软雅黑"/>
              </a:rPr>
              <a:t>       在户外玩耍时，要远离高压输电设备及配电室之类的地方。不要在高压线附近放风筝，不要到配电室中去玩耍。哪怕安装灯泡等简单的事情，也要先关断电源，并在家长的指导下进行。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5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0000">
                                          <p:cBhvr additive="base">
                                            <p:cTn id="12"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4" name="组合 13"/>
          <p:cNvGrpSpPr/>
          <p:nvPr/>
        </p:nvGrpSpPr>
        <p:grpSpPr>
          <a:xfrm>
            <a:off x="2800295" y="257851"/>
            <a:ext cx="3540474" cy="890071"/>
            <a:chOff x="4141051" y="1243471"/>
            <a:chExt cx="4078239" cy="1025635"/>
          </a:xfrm>
        </p:grpSpPr>
        <p:pic>
          <p:nvPicPr>
            <p:cNvPr id="15" name="图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16"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sp>
        <p:nvSpPr>
          <p:cNvPr id="5" name="Text Box 8"/>
          <p:cNvSpPr txBox="1">
            <a:spLocks noChangeArrowheads="1"/>
          </p:cNvSpPr>
          <p:nvPr/>
        </p:nvSpPr>
        <p:spPr bwMode="auto">
          <a:xfrm>
            <a:off x="4199110" y="1681312"/>
            <a:ext cx="4268932" cy="191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200000"/>
              </a:lnSpc>
              <a:spcBef>
                <a:spcPct val="50000"/>
              </a:spcBef>
              <a:buNone/>
            </a:pPr>
            <a:r>
              <a:rPr lang="zh-CN" altLang="en-US" sz="1500" dirty="0">
                <a:solidFill>
                  <a:srgbClr val="26941B"/>
                </a:solidFill>
                <a:latin typeface="微软雅黑"/>
                <a:ea typeface="微软雅黑"/>
                <a:cs typeface="+mn-ea"/>
                <a:sym typeface="微软雅黑"/>
              </a:rPr>
              <a:t>       不要用手、金属物或铅笔芯等东西去拨弄开关，也不要把它们插到插座孔里。不要乱动电线、灯头、插座。因为，带电部分也许已暴露在外，接触它有触电的危险。</a:t>
            </a:r>
            <a:r>
              <a:rPr lang="zh-CN" altLang="en-US" sz="1200" dirty="0">
                <a:solidFill>
                  <a:srgbClr val="26941B"/>
                </a:solidFill>
                <a:latin typeface="微软雅黑"/>
                <a:ea typeface="微软雅黑"/>
                <a:cs typeface="+mn-ea"/>
                <a:sym typeface="微软雅黑"/>
              </a:rPr>
              <a:t> </a:t>
            </a:r>
          </a:p>
        </p:txBody>
      </p:sp>
      <p:pic>
        <p:nvPicPr>
          <p:cNvPr id="6" name="Picture 8" descr="插座与钉子"/>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3598" y="1458793"/>
            <a:ext cx="2983302" cy="24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7" name="组合 16"/>
          <p:cNvGrpSpPr/>
          <p:nvPr/>
        </p:nvGrpSpPr>
        <p:grpSpPr>
          <a:xfrm>
            <a:off x="2800295" y="257851"/>
            <a:ext cx="3540474" cy="890071"/>
            <a:chOff x="4141051" y="1243471"/>
            <a:chExt cx="4078239" cy="1025635"/>
          </a:xfrm>
        </p:grpSpPr>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19"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grpSp>
        <p:nvGrpSpPr>
          <p:cNvPr id="5" name="组合 4"/>
          <p:cNvGrpSpPr/>
          <p:nvPr/>
        </p:nvGrpSpPr>
        <p:grpSpPr>
          <a:xfrm>
            <a:off x="473935" y="1241676"/>
            <a:ext cx="3522627" cy="3013099"/>
            <a:chOff x="1847528" y="936345"/>
            <a:chExt cx="5976664" cy="5114023"/>
          </a:xfrm>
        </p:grpSpPr>
        <p:pic>
          <p:nvPicPr>
            <p:cNvPr id="7" name="Picture 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552618" y="1598300"/>
              <a:ext cx="4345742" cy="3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47528" y="936345"/>
              <a:ext cx="5976664" cy="5114023"/>
            </a:xfrm>
            <a:prstGeom prst="rect">
              <a:avLst/>
            </a:prstGeom>
          </p:spPr>
        </p:pic>
      </p:grpSp>
      <p:sp>
        <p:nvSpPr>
          <p:cNvPr id="8" name="矩形 7"/>
          <p:cNvSpPr/>
          <p:nvPr/>
        </p:nvSpPr>
        <p:spPr>
          <a:xfrm>
            <a:off x="4100528" y="2410221"/>
            <a:ext cx="4286578" cy="1685067"/>
          </a:xfrm>
          <a:prstGeom prst="rect">
            <a:avLst/>
          </a:prstGeom>
        </p:spPr>
        <p:txBody>
          <a:bodyPr wrap="square" lIns="68571" tIns="34285" rIns="68571" bIns="34285">
            <a:spAutoFit/>
          </a:bodyPr>
          <a:lstStyle/>
          <a:p>
            <a:pPr>
              <a:lnSpc>
                <a:spcPct val="150000"/>
              </a:lnSpc>
              <a:spcBef>
                <a:spcPct val="50000"/>
              </a:spcBef>
            </a:pPr>
            <a:r>
              <a:rPr lang="zh-CN" altLang="en-US" dirty="0">
                <a:solidFill>
                  <a:srgbClr val="26941B"/>
                </a:solidFill>
                <a:latin typeface="微软雅黑"/>
                <a:ea typeface="微软雅黑"/>
                <a:cs typeface="+mn-ea"/>
                <a:sym typeface="微软雅黑"/>
              </a:rPr>
              <a:t>       户外活动遇到雷雨时，不要站在大树、烟囱、尖塔、电线杆等底下，也不要站在山顶上，因为高耸、凸出的物体容易遭受雷击。在开阔的水面游泳或划船的同学，在雷雨时要赶快离开水面，否则会成为雷击的目标。 </a:t>
            </a:r>
          </a:p>
        </p:txBody>
      </p:sp>
      <p:sp>
        <p:nvSpPr>
          <p:cNvPr id="9" name="矩形 8"/>
          <p:cNvSpPr/>
          <p:nvPr/>
        </p:nvSpPr>
        <p:spPr>
          <a:xfrm>
            <a:off x="4889913" y="1505016"/>
            <a:ext cx="4688456" cy="823292"/>
          </a:xfrm>
          <a:prstGeom prst="rect">
            <a:avLst/>
          </a:prstGeom>
        </p:spPr>
        <p:txBody>
          <a:bodyPr wrap="square" lIns="68571" tIns="34285" rIns="68571" bIns="34285">
            <a:spAutoFit/>
          </a:bodyPr>
          <a:lstStyle/>
          <a:p>
            <a:pPr>
              <a:lnSpc>
                <a:spcPct val="150000"/>
              </a:lnSpc>
              <a:spcBef>
                <a:spcPct val="50000"/>
              </a:spcBef>
            </a:pPr>
            <a:r>
              <a:rPr lang="zh-CN" altLang="en-US" dirty="0">
                <a:solidFill>
                  <a:srgbClr val="26941B"/>
                </a:solidFill>
                <a:latin typeface="微软雅黑"/>
                <a:ea typeface="微软雅黑"/>
                <a:cs typeface="+mn-ea"/>
                <a:sym typeface="微软雅黑"/>
              </a:rPr>
              <a:t>电闪雷鸣风雨急，藏到树下去躲雨</a:t>
            </a:r>
            <a:endParaRPr lang="en-US" altLang="zh-CN" dirty="0">
              <a:solidFill>
                <a:srgbClr val="26941B"/>
              </a:solidFill>
              <a:latin typeface="微软雅黑"/>
              <a:ea typeface="微软雅黑"/>
              <a:cs typeface="+mn-ea"/>
              <a:sym typeface="微软雅黑"/>
            </a:endParaRPr>
          </a:p>
          <a:p>
            <a:pPr>
              <a:lnSpc>
                <a:spcPct val="150000"/>
              </a:lnSpc>
              <a:spcBef>
                <a:spcPct val="50000"/>
              </a:spcBef>
            </a:pPr>
            <a:r>
              <a:rPr lang="zh-CN" altLang="en-US" dirty="0">
                <a:solidFill>
                  <a:srgbClr val="26941B"/>
                </a:solidFill>
                <a:latin typeface="微软雅黑"/>
                <a:ea typeface="微软雅黑"/>
                <a:cs typeface="+mn-ea"/>
                <a:sym typeface="微软雅黑"/>
              </a:rPr>
              <a:t>其实这里不安全，这样最易遭雷击</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6" name="组合 15"/>
          <p:cNvGrpSpPr/>
          <p:nvPr/>
        </p:nvGrpSpPr>
        <p:grpSpPr>
          <a:xfrm>
            <a:off x="2800295" y="257851"/>
            <a:ext cx="3540474" cy="890071"/>
            <a:chOff x="4141051" y="1243471"/>
            <a:chExt cx="4078239" cy="1025635"/>
          </a:xfrm>
        </p:grpSpPr>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18"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pic>
        <p:nvPicPr>
          <p:cNvPr id="6" name="Picture 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186257" y="1493830"/>
            <a:ext cx="3186354" cy="2242912"/>
          </a:xfrm>
          <a:prstGeom prst="rect">
            <a:avLst/>
          </a:prstGeom>
          <a:solidFill>
            <a:srgbClr val="33909B"/>
          </a:solidFill>
          <a:ln>
            <a:noFill/>
          </a:ln>
        </p:spPr>
      </p:pic>
      <p:sp>
        <p:nvSpPr>
          <p:cNvPr id="7" name="矩形 6"/>
          <p:cNvSpPr/>
          <p:nvPr/>
        </p:nvSpPr>
        <p:spPr>
          <a:xfrm>
            <a:off x="4651631" y="2682506"/>
            <a:ext cx="3132348" cy="992349"/>
          </a:xfrm>
          <a:prstGeom prst="rect">
            <a:avLst/>
          </a:prstGeom>
        </p:spPr>
        <p:txBody>
          <a:bodyPr wrap="square" lIns="68571" tIns="34285" rIns="68571" bIns="34285">
            <a:spAutoFit/>
          </a:bodyPr>
          <a:lstStyle/>
          <a:p>
            <a:pPr>
              <a:spcBef>
                <a:spcPct val="50000"/>
              </a:spcBef>
            </a:pPr>
            <a:r>
              <a:rPr lang="zh-CN" altLang="en-US" sz="1200" dirty="0">
                <a:solidFill>
                  <a:srgbClr val="26941B"/>
                </a:solidFill>
                <a:latin typeface="微软雅黑"/>
                <a:ea typeface="微软雅黑"/>
                <a:cs typeface="+mn-ea"/>
                <a:sym typeface="微软雅黑"/>
              </a:rPr>
              <a:t> 家用电器冒烟，起火怎么办？使用家用电器时，一旦发现冒烟、起火，应当马上拔下电源线插头，切断电源。一般说来，家用电器冒烟、起火是由于电器内部产生障碍造成的，所以，必须首先切断电源。 </a:t>
            </a:r>
          </a:p>
        </p:txBody>
      </p:sp>
      <p:sp>
        <p:nvSpPr>
          <p:cNvPr id="8" name="矩形 7"/>
          <p:cNvSpPr/>
          <p:nvPr/>
        </p:nvSpPr>
        <p:spPr>
          <a:xfrm>
            <a:off x="4472785" y="1554326"/>
            <a:ext cx="3484959" cy="1078751"/>
          </a:xfrm>
          <a:prstGeom prst="rect">
            <a:avLst/>
          </a:prstGeom>
        </p:spPr>
        <p:txBody>
          <a:bodyPr wrap="square" lIns="68571" tIns="34285" rIns="68571" bIns="34285">
            <a:spAutoFit/>
          </a:bodyPr>
          <a:lstStyle/>
          <a:p>
            <a:pPr algn="ctr">
              <a:spcBef>
                <a:spcPct val="50000"/>
              </a:spcBef>
            </a:pPr>
            <a:r>
              <a:rPr lang="zh-CN" altLang="en-US" sz="2600" b="1" dirty="0">
                <a:solidFill>
                  <a:srgbClr val="26941B"/>
                </a:solidFill>
                <a:latin typeface="微软雅黑"/>
                <a:ea typeface="微软雅黑"/>
                <a:cs typeface="+mn-ea"/>
                <a:sym typeface="微软雅黑"/>
              </a:rPr>
              <a:t>发生电器火灾时候</a:t>
            </a:r>
            <a:r>
              <a:rPr lang="en-US" altLang="zh-CN" sz="2600" b="1" dirty="0">
                <a:solidFill>
                  <a:srgbClr val="26941B"/>
                </a:solidFill>
                <a:latin typeface="微软雅黑"/>
                <a:ea typeface="微软雅黑"/>
                <a:cs typeface="+mn-ea"/>
                <a:sym typeface="微软雅黑"/>
              </a:rPr>
              <a:t>  </a:t>
            </a:r>
          </a:p>
          <a:p>
            <a:pPr algn="ctr">
              <a:spcBef>
                <a:spcPct val="50000"/>
              </a:spcBef>
            </a:pPr>
            <a:r>
              <a:rPr lang="zh-CN" altLang="en-US" sz="2600" b="1" dirty="0">
                <a:solidFill>
                  <a:srgbClr val="26941B"/>
                </a:solidFill>
                <a:latin typeface="微软雅黑"/>
                <a:ea typeface="微软雅黑"/>
                <a:cs typeface="+mn-ea"/>
                <a:sym typeface="微软雅黑"/>
              </a:rPr>
              <a:t>先断开电源后灭火</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50000">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6" name="组合 15"/>
          <p:cNvGrpSpPr/>
          <p:nvPr/>
        </p:nvGrpSpPr>
        <p:grpSpPr>
          <a:xfrm>
            <a:off x="2800295" y="257851"/>
            <a:ext cx="3540474" cy="890071"/>
            <a:chOff x="4141051" y="1243471"/>
            <a:chExt cx="4078239" cy="1025635"/>
          </a:xfrm>
        </p:grpSpPr>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18"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pic>
        <p:nvPicPr>
          <p:cNvPr id="7" name="图片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35162" y="1668821"/>
            <a:ext cx="3067583" cy="2047295"/>
          </a:xfrm>
          <a:prstGeom prst="rect">
            <a:avLst/>
          </a:prstGeom>
        </p:spPr>
      </p:pic>
      <p:sp>
        <p:nvSpPr>
          <p:cNvPr id="8" name="矩形 7"/>
          <p:cNvSpPr/>
          <p:nvPr/>
        </p:nvSpPr>
        <p:spPr>
          <a:xfrm>
            <a:off x="841255" y="1569871"/>
            <a:ext cx="4063651" cy="2223676"/>
          </a:xfrm>
          <a:prstGeom prst="rect">
            <a:avLst/>
          </a:prstGeom>
        </p:spPr>
        <p:txBody>
          <a:bodyPr wrap="square" lIns="68571" tIns="34285" rIns="68571" bIns="34285">
            <a:spAutoFit/>
          </a:bodyPr>
          <a:lstStyle/>
          <a:p>
            <a:pPr>
              <a:lnSpc>
                <a:spcPct val="200000"/>
              </a:lnSpc>
              <a:spcBef>
                <a:spcPct val="50000"/>
              </a:spcBef>
            </a:pPr>
            <a:r>
              <a:rPr lang="zh-CN" altLang="en-US" dirty="0">
                <a:solidFill>
                  <a:srgbClr val="26941B"/>
                </a:solidFill>
                <a:latin typeface="微软雅黑"/>
                <a:ea typeface="微软雅黑"/>
                <a:cs typeface="+mn-ea"/>
                <a:sym typeface="微软雅黑"/>
              </a:rPr>
              <a:t>发现有人触电，在救助时，首先要切断电源。在切断电源之前，千万不要用手去拉触电者，否则救助者也会触电。小学生因为人小，无法对触电实施救护，应该及早地叫大人来处理，并打“</a:t>
            </a:r>
            <a:r>
              <a:rPr lang="en-US" altLang="zh-CN" dirty="0">
                <a:solidFill>
                  <a:srgbClr val="26941B"/>
                </a:solidFill>
                <a:latin typeface="微软雅黑"/>
                <a:ea typeface="微软雅黑"/>
                <a:cs typeface="+mn-ea"/>
                <a:sym typeface="微软雅黑"/>
              </a:rPr>
              <a:t>120”</a:t>
            </a:r>
            <a:r>
              <a:rPr lang="zh-CN" altLang="en-US" dirty="0">
                <a:solidFill>
                  <a:srgbClr val="26941B"/>
                </a:solidFill>
                <a:latin typeface="微软雅黑"/>
                <a:ea typeface="微软雅黑"/>
                <a:cs typeface="+mn-ea"/>
                <a:sym typeface="微软雅黑"/>
              </a:rPr>
              <a:t>急救电话，让医生来救护。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4" cstate="email">
            <a:extLst>
              <a:ext uri="{28A0092B-C50C-407E-A947-70E740481C1C}">
                <a14:useLocalDpi xmlns:a14="http://schemas.microsoft.com/office/drawing/2010/main"/>
              </a:ext>
            </a:extLst>
          </a:blip>
          <a:srcRect r="-149"/>
          <a:stretch>
            <a:fillRect/>
          </a:stretch>
        </p:blipFill>
        <p:spPr>
          <a:xfrm>
            <a:off x="-17965" y="-25416"/>
            <a:ext cx="9192509" cy="5168916"/>
          </a:xfrm>
          <a:prstGeom prst="rect">
            <a:avLst/>
          </a:prstGeom>
        </p:spPr>
      </p:pic>
      <p:pic>
        <p:nvPicPr>
          <p:cNvPr id="22" name="图片 2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3782" y="15572"/>
            <a:ext cx="2540051" cy="1778750"/>
          </a:xfrm>
          <a:prstGeom prst="rect">
            <a:avLst/>
          </a:prstGeom>
        </p:spPr>
      </p:pic>
      <p:sp>
        <p:nvSpPr>
          <p:cNvPr id="6" name="矩形 5"/>
          <p:cNvSpPr/>
          <p:nvPr/>
        </p:nvSpPr>
        <p:spPr>
          <a:xfrm>
            <a:off x="739450" y="375402"/>
            <a:ext cx="1945276" cy="1107739"/>
          </a:xfrm>
          <a:prstGeom prst="rect">
            <a:avLst/>
          </a:prstGeom>
        </p:spPr>
        <p:txBody>
          <a:bodyPr wrap="square" lIns="68571" tIns="34285" rIns="68571" bIns="34285">
            <a:spAutoFit/>
          </a:bodyPr>
          <a:lstStyle/>
          <a:p>
            <a:pPr algn="ctr" fontAlgn="base">
              <a:spcBef>
                <a:spcPct val="0"/>
              </a:spcBef>
              <a:spcAft>
                <a:spcPct val="0"/>
              </a:spcAft>
            </a:pPr>
            <a:r>
              <a:rPr lang="zh-CN" altLang="en-US" sz="5000" b="1" noProof="1">
                <a:ln w="19050">
                  <a:noFill/>
                </a:ln>
                <a:solidFill>
                  <a:srgbClr val="26941B"/>
                </a:solidFill>
                <a:effectLst>
                  <a:outerShdw blurRad="38100" dist="38100" dir="2700000" algn="tl">
                    <a:srgbClr val="000000">
                      <a:alpha val="43137"/>
                    </a:srgbClr>
                  </a:outerShdw>
                </a:effectLst>
                <a:latin typeface="微软雅黑"/>
                <a:ea typeface="微软雅黑"/>
                <a:cs typeface="+mn-ea"/>
                <a:sym typeface="微软雅黑"/>
              </a:rPr>
              <a:t>目录</a:t>
            </a:r>
            <a:endParaRPr lang="en-US" altLang="zh-CN" sz="5000" b="1" noProof="1">
              <a:ln w="19050">
                <a:noFill/>
              </a:ln>
              <a:solidFill>
                <a:srgbClr val="26941B"/>
              </a:solidFill>
              <a:effectLst>
                <a:outerShdw blurRad="38100" dist="38100" dir="2700000" algn="tl">
                  <a:srgbClr val="000000">
                    <a:alpha val="43137"/>
                  </a:srgbClr>
                </a:outerShdw>
              </a:effectLst>
              <a:latin typeface="微软雅黑"/>
              <a:ea typeface="微软雅黑"/>
              <a:cs typeface="+mn-ea"/>
              <a:sym typeface="微软雅黑"/>
            </a:endParaRPr>
          </a:p>
          <a:p>
            <a:pPr algn="ctr" fontAlgn="base">
              <a:spcBef>
                <a:spcPct val="0"/>
              </a:spcBef>
              <a:spcAft>
                <a:spcPct val="0"/>
              </a:spcAft>
            </a:pPr>
            <a:r>
              <a:rPr lang="en-US" altLang="zh-CN" sz="1800" b="1" noProof="1">
                <a:ln w="19050">
                  <a:noFill/>
                </a:ln>
                <a:solidFill>
                  <a:srgbClr val="26941B"/>
                </a:solidFill>
                <a:effectLst>
                  <a:outerShdw blurRad="38100" dist="38100" dir="2700000" algn="tl">
                    <a:srgbClr val="000000">
                      <a:alpha val="43137"/>
                    </a:srgbClr>
                  </a:outerShdw>
                </a:effectLst>
                <a:latin typeface="微软雅黑"/>
                <a:ea typeface="微软雅黑"/>
                <a:cs typeface="+mn-ea"/>
                <a:sym typeface="微软雅黑"/>
              </a:rPr>
              <a:t>DIRECTORY</a:t>
            </a:r>
            <a:endParaRPr lang="zh-CN" altLang="en-US" sz="1800" b="1" dirty="0">
              <a:ln w="19050">
                <a:noFill/>
              </a:ln>
              <a:solidFill>
                <a:srgbClr val="26941B"/>
              </a:solidFill>
              <a:effectLst>
                <a:outerShdw blurRad="38100" dist="38100" dir="2700000" algn="tl">
                  <a:srgbClr val="000000">
                    <a:alpha val="43137"/>
                  </a:srgbClr>
                </a:outerShdw>
              </a:effectLst>
              <a:latin typeface="微软雅黑"/>
              <a:ea typeface="微软雅黑"/>
              <a:cs typeface="+mn-ea"/>
              <a:sym typeface="微软雅黑"/>
            </a:endParaRPr>
          </a:p>
        </p:txBody>
      </p:sp>
      <p:grpSp>
        <p:nvGrpSpPr>
          <p:cNvPr id="7" name="组合 6"/>
          <p:cNvGrpSpPr/>
          <p:nvPr/>
        </p:nvGrpSpPr>
        <p:grpSpPr>
          <a:xfrm>
            <a:off x="719129" y="2289436"/>
            <a:ext cx="2341405" cy="372853"/>
            <a:chOff x="4669527" y="1473109"/>
            <a:chExt cx="3121467" cy="497252"/>
          </a:xfrm>
        </p:grpSpPr>
        <p:sp>
          <p:nvSpPr>
            <p:cNvPr id="36" name="MH_Number_1"/>
            <p:cNvSpPr/>
            <p:nvPr>
              <p:custDataLst>
                <p:tags r:id="rId9"/>
              </p:custDataLst>
            </p:nvPr>
          </p:nvSpPr>
          <p:spPr>
            <a:xfrm>
              <a:off x="4669527" y="1473109"/>
              <a:ext cx="495180" cy="497252"/>
            </a:xfrm>
            <a:prstGeom prst="ellipse">
              <a:avLst/>
            </a:prstGeom>
            <a:solidFill>
              <a:srgbClr val="26941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600" b="1" noProof="1">
                  <a:solidFill>
                    <a:schemeClr val="bg1"/>
                  </a:solidFill>
                  <a:latin typeface="微软雅黑"/>
                  <a:ea typeface="微软雅黑"/>
                  <a:cs typeface="+mn-ea"/>
                  <a:sym typeface="微软雅黑"/>
                </a:rPr>
                <a:t>1</a:t>
              </a:r>
              <a:endParaRPr lang="zh-CN" altLang="en-US" sz="1600" b="1" noProof="1">
                <a:solidFill>
                  <a:schemeClr val="bg1"/>
                </a:solidFill>
                <a:latin typeface="微软雅黑"/>
                <a:ea typeface="微软雅黑"/>
                <a:cs typeface="+mn-ea"/>
                <a:sym typeface="微软雅黑"/>
              </a:endParaRPr>
            </a:p>
          </p:txBody>
        </p:sp>
        <p:sp>
          <p:nvSpPr>
            <p:cNvPr id="37" name="MH_Entry_1"/>
            <p:cNvSpPr/>
            <p:nvPr>
              <p:custDataLst>
                <p:tags r:id="rId10"/>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1700" b="1" noProof="1">
                  <a:solidFill>
                    <a:srgbClr val="26941B"/>
                  </a:solidFill>
                  <a:latin typeface="微软雅黑"/>
                  <a:ea typeface="微软雅黑"/>
                  <a:cs typeface="+mn-ea"/>
                  <a:sym typeface="微软雅黑"/>
                </a:rPr>
                <a:t>电的简单认识</a:t>
              </a:r>
            </a:p>
          </p:txBody>
        </p:sp>
      </p:grpSp>
      <p:grpSp>
        <p:nvGrpSpPr>
          <p:cNvPr id="28" name="组合 27"/>
          <p:cNvGrpSpPr/>
          <p:nvPr/>
        </p:nvGrpSpPr>
        <p:grpSpPr>
          <a:xfrm>
            <a:off x="719129" y="3072460"/>
            <a:ext cx="2341405" cy="372853"/>
            <a:chOff x="4669527" y="1473109"/>
            <a:chExt cx="3121467" cy="497252"/>
          </a:xfrm>
        </p:grpSpPr>
        <p:sp>
          <p:nvSpPr>
            <p:cNvPr id="32" name="MH_Number_1"/>
            <p:cNvSpPr/>
            <p:nvPr>
              <p:custDataLst>
                <p:tags r:id="rId7"/>
              </p:custDataLst>
            </p:nvPr>
          </p:nvSpPr>
          <p:spPr>
            <a:xfrm>
              <a:off x="4669527" y="1473109"/>
              <a:ext cx="495180" cy="497252"/>
            </a:xfrm>
            <a:prstGeom prst="ellipse">
              <a:avLst/>
            </a:prstGeom>
            <a:solidFill>
              <a:srgbClr val="26941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600" b="1" noProof="1">
                  <a:solidFill>
                    <a:schemeClr val="bg1"/>
                  </a:solidFill>
                  <a:latin typeface="微软雅黑"/>
                  <a:ea typeface="微软雅黑"/>
                  <a:cs typeface="+mn-ea"/>
                  <a:sym typeface="微软雅黑"/>
                </a:rPr>
                <a:t>2</a:t>
              </a:r>
              <a:endParaRPr lang="zh-CN" altLang="en-US" sz="1600" b="1" noProof="1">
                <a:solidFill>
                  <a:schemeClr val="bg1"/>
                </a:solidFill>
                <a:latin typeface="微软雅黑"/>
                <a:ea typeface="微软雅黑"/>
                <a:cs typeface="+mn-ea"/>
                <a:sym typeface="微软雅黑"/>
              </a:endParaRPr>
            </a:p>
          </p:txBody>
        </p:sp>
        <p:sp>
          <p:nvSpPr>
            <p:cNvPr id="33" name="MH_Entry_1"/>
            <p:cNvSpPr/>
            <p:nvPr>
              <p:custDataLst>
                <p:tags r:id="rId8"/>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1700" b="1" noProof="1">
                  <a:solidFill>
                    <a:srgbClr val="26941B"/>
                  </a:solidFill>
                  <a:latin typeface="微软雅黑"/>
                  <a:ea typeface="微软雅黑"/>
                  <a:cs typeface="+mn-ea"/>
                  <a:sym typeface="微软雅黑"/>
                </a:rPr>
                <a:t>电的危害</a:t>
              </a:r>
            </a:p>
          </p:txBody>
        </p:sp>
      </p:grpSp>
      <p:grpSp>
        <p:nvGrpSpPr>
          <p:cNvPr id="41" name="组合 40"/>
          <p:cNvGrpSpPr/>
          <p:nvPr/>
        </p:nvGrpSpPr>
        <p:grpSpPr>
          <a:xfrm>
            <a:off x="739450" y="3851721"/>
            <a:ext cx="2341405" cy="372853"/>
            <a:chOff x="4624605" y="1473109"/>
            <a:chExt cx="3121467" cy="497252"/>
          </a:xfrm>
        </p:grpSpPr>
        <p:sp>
          <p:nvSpPr>
            <p:cNvPr id="43" name="MH_Number_1"/>
            <p:cNvSpPr/>
            <p:nvPr>
              <p:custDataLst>
                <p:tags r:id="rId5"/>
              </p:custDataLst>
            </p:nvPr>
          </p:nvSpPr>
          <p:spPr>
            <a:xfrm>
              <a:off x="4624605" y="1473109"/>
              <a:ext cx="495180" cy="497252"/>
            </a:xfrm>
            <a:prstGeom prst="ellipse">
              <a:avLst/>
            </a:prstGeom>
            <a:solidFill>
              <a:srgbClr val="26941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600" b="1" noProof="1">
                  <a:solidFill>
                    <a:schemeClr val="bg1"/>
                  </a:solidFill>
                  <a:latin typeface="微软雅黑"/>
                  <a:ea typeface="微软雅黑"/>
                  <a:cs typeface="+mn-ea"/>
                  <a:sym typeface="微软雅黑"/>
                </a:rPr>
                <a:t>3</a:t>
              </a:r>
              <a:endParaRPr lang="zh-CN" altLang="en-US" sz="1600" b="1" noProof="1">
                <a:solidFill>
                  <a:schemeClr val="bg1"/>
                </a:solidFill>
                <a:latin typeface="微软雅黑"/>
                <a:ea typeface="微软雅黑"/>
                <a:cs typeface="+mn-ea"/>
                <a:sym typeface="微软雅黑"/>
              </a:endParaRPr>
            </a:p>
          </p:txBody>
        </p:sp>
        <p:sp>
          <p:nvSpPr>
            <p:cNvPr id="44" name="MH_Entry_1"/>
            <p:cNvSpPr/>
            <p:nvPr>
              <p:custDataLst>
                <p:tags r:id="rId6"/>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1700" b="1" noProof="1">
                  <a:solidFill>
                    <a:srgbClr val="26941B"/>
                  </a:solidFill>
                  <a:latin typeface="微软雅黑"/>
                  <a:ea typeface="微软雅黑"/>
                  <a:cs typeface="+mn-ea"/>
                  <a:sym typeface="微软雅黑"/>
                </a:rPr>
                <a:t>生活中安全用电</a:t>
              </a:r>
            </a:p>
          </p:txBody>
        </p:sp>
      </p:grpSp>
      <p:grpSp>
        <p:nvGrpSpPr>
          <p:cNvPr id="45" name="组合 44"/>
          <p:cNvGrpSpPr/>
          <p:nvPr/>
        </p:nvGrpSpPr>
        <p:grpSpPr>
          <a:xfrm>
            <a:off x="3536555" y="2289436"/>
            <a:ext cx="2341405" cy="372853"/>
            <a:chOff x="4624605" y="1473109"/>
            <a:chExt cx="3121467" cy="497252"/>
          </a:xfrm>
        </p:grpSpPr>
        <p:sp>
          <p:nvSpPr>
            <p:cNvPr id="47" name="MH_Number_1"/>
            <p:cNvSpPr/>
            <p:nvPr>
              <p:custDataLst>
                <p:tags r:id="rId3"/>
              </p:custDataLst>
            </p:nvPr>
          </p:nvSpPr>
          <p:spPr>
            <a:xfrm>
              <a:off x="4624605" y="1473109"/>
              <a:ext cx="495180" cy="497252"/>
            </a:xfrm>
            <a:prstGeom prst="ellipse">
              <a:avLst/>
            </a:prstGeom>
            <a:solidFill>
              <a:srgbClr val="26941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600" b="1" noProof="1">
                  <a:solidFill>
                    <a:schemeClr val="bg1"/>
                  </a:solidFill>
                  <a:latin typeface="微软雅黑"/>
                  <a:ea typeface="微软雅黑"/>
                  <a:cs typeface="+mn-ea"/>
                  <a:sym typeface="微软雅黑"/>
                </a:rPr>
                <a:t>4</a:t>
              </a:r>
              <a:endParaRPr lang="zh-CN" altLang="en-US" sz="1600" b="1" noProof="1">
                <a:solidFill>
                  <a:schemeClr val="bg1"/>
                </a:solidFill>
                <a:latin typeface="微软雅黑"/>
                <a:ea typeface="微软雅黑"/>
                <a:cs typeface="+mn-ea"/>
                <a:sym typeface="微软雅黑"/>
              </a:endParaRPr>
            </a:p>
          </p:txBody>
        </p:sp>
        <p:sp>
          <p:nvSpPr>
            <p:cNvPr id="48" name="MH_Entry_1"/>
            <p:cNvSpPr/>
            <p:nvPr>
              <p:custDataLst>
                <p:tags r:id="rId4"/>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1700" b="1" noProof="1">
                  <a:solidFill>
                    <a:srgbClr val="26941B"/>
                  </a:solidFill>
                  <a:latin typeface="微软雅黑"/>
                  <a:ea typeface="微软雅黑"/>
                  <a:cs typeface="+mn-ea"/>
                  <a:sym typeface="微软雅黑"/>
                </a:rPr>
                <a:t>雷电防范于危害</a:t>
              </a:r>
            </a:p>
          </p:txBody>
        </p:sp>
      </p:grpSp>
      <p:grpSp>
        <p:nvGrpSpPr>
          <p:cNvPr id="49" name="组合 48"/>
          <p:cNvGrpSpPr/>
          <p:nvPr/>
        </p:nvGrpSpPr>
        <p:grpSpPr>
          <a:xfrm>
            <a:off x="3536555" y="3072460"/>
            <a:ext cx="2341405" cy="372853"/>
            <a:chOff x="4624605" y="1473109"/>
            <a:chExt cx="3121467" cy="497252"/>
          </a:xfrm>
        </p:grpSpPr>
        <p:sp>
          <p:nvSpPr>
            <p:cNvPr id="51" name="MH_Number_1"/>
            <p:cNvSpPr/>
            <p:nvPr>
              <p:custDataLst>
                <p:tags r:id="rId1"/>
              </p:custDataLst>
            </p:nvPr>
          </p:nvSpPr>
          <p:spPr>
            <a:xfrm>
              <a:off x="4624605" y="1473109"/>
              <a:ext cx="495180" cy="497252"/>
            </a:xfrm>
            <a:prstGeom prst="ellipse">
              <a:avLst/>
            </a:prstGeom>
            <a:solidFill>
              <a:srgbClr val="26941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600" b="1" noProof="1">
                  <a:solidFill>
                    <a:schemeClr val="bg1"/>
                  </a:solidFill>
                  <a:latin typeface="微软雅黑"/>
                  <a:ea typeface="微软雅黑"/>
                  <a:cs typeface="+mn-ea"/>
                  <a:sym typeface="微软雅黑"/>
                </a:rPr>
                <a:t>5</a:t>
              </a:r>
              <a:endParaRPr lang="zh-CN" altLang="en-US" sz="1600" b="1" noProof="1">
                <a:solidFill>
                  <a:schemeClr val="bg1"/>
                </a:solidFill>
                <a:latin typeface="微软雅黑"/>
                <a:ea typeface="微软雅黑"/>
                <a:cs typeface="+mn-ea"/>
                <a:sym typeface="微软雅黑"/>
              </a:endParaRPr>
            </a:p>
          </p:txBody>
        </p:sp>
        <p:sp>
          <p:nvSpPr>
            <p:cNvPr id="52" name="MH_Entry_1"/>
            <p:cNvSpPr/>
            <p:nvPr>
              <p:custDataLst>
                <p:tags r:id="rId2"/>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1700" b="1" noProof="1">
                  <a:solidFill>
                    <a:srgbClr val="26941B"/>
                  </a:solidFill>
                  <a:latin typeface="微软雅黑"/>
                  <a:ea typeface="微软雅黑"/>
                  <a:cs typeface="+mn-ea"/>
                  <a:sym typeface="微软雅黑"/>
                </a:rPr>
                <a:t>安全用电顺口溜</a:t>
              </a:r>
            </a:p>
          </p:txBody>
        </p:sp>
      </p:grpSp>
      <p:sp>
        <p:nvSpPr>
          <p:cNvPr id="2" name="文本框 1"/>
          <p:cNvSpPr txBox="1"/>
          <p:nvPr/>
        </p:nvSpPr>
        <p:spPr>
          <a:xfrm>
            <a:off x="3343901" y="15572"/>
            <a:ext cx="1174703" cy="153888"/>
          </a:xfrm>
          <a:prstGeom prst="rect">
            <a:avLst/>
          </a:prstGeom>
          <a:noFill/>
        </p:spPr>
        <p:txBody>
          <a:bodyPr wrap="square" rtlCol="0">
            <a:spAutoFit/>
          </a:bodyPr>
          <a:lstStyle/>
          <a:p>
            <a:r>
              <a:rPr lang="en-US" altLang="zh-CN" sz="400" dirty="0">
                <a:solidFill>
                  <a:srgbClr val="EBEBEB"/>
                </a:solidFill>
              </a:rPr>
              <a:t>https://www.ypppt.com/</a:t>
            </a:r>
            <a:endParaRPr lang="zh-CN" altLang="en-US" sz="400" dirty="0">
              <a:solidFill>
                <a:srgbClr val="EBEBEB"/>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4" name="组合 13"/>
          <p:cNvGrpSpPr/>
          <p:nvPr/>
        </p:nvGrpSpPr>
        <p:grpSpPr>
          <a:xfrm>
            <a:off x="2800295" y="257851"/>
            <a:ext cx="3540474" cy="890071"/>
            <a:chOff x="4141051" y="1243471"/>
            <a:chExt cx="4078239" cy="1025635"/>
          </a:xfrm>
        </p:grpSpPr>
        <p:pic>
          <p:nvPicPr>
            <p:cNvPr id="15" name="图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16"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生活中安全用电</a:t>
              </a:r>
            </a:p>
          </p:txBody>
        </p:sp>
      </p:grpSp>
      <p:pic>
        <p:nvPicPr>
          <p:cNvPr id="2" name="图片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3259" y="1596164"/>
            <a:ext cx="3220258" cy="21525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4713495" y="1777628"/>
            <a:ext cx="3780366" cy="1792788"/>
          </a:xfrm>
          <a:prstGeom prst="rect">
            <a:avLst/>
          </a:prstGeom>
        </p:spPr>
        <p:txBody>
          <a:bodyPr wrap="square" lIns="68571" tIns="34285" rIns="68571" bIns="34285">
            <a:spAutoFit/>
          </a:bodyPr>
          <a:lstStyle/>
          <a:p>
            <a:pPr>
              <a:lnSpc>
                <a:spcPct val="200000"/>
              </a:lnSpc>
              <a:spcBef>
                <a:spcPct val="50000"/>
              </a:spcBef>
            </a:pPr>
            <a:r>
              <a:rPr lang="zh-CN" altLang="en-US" dirty="0">
                <a:solidFill>
                  <a:srgbClr val="26941B"/>
                </a:solidFill>
                <a:latin typeface="微软雅黑"/>
                <a:ea typeface="微软雅黑"/>
                <a:cs typeface="+mn-ea"/>
                <a:sym typeface="微软雅黑"/>
              </a:rPr>
              <a:t>发现段落电力线，不要靠近，即使自己的玩具再好，也不能过去捡起，应当立即找电工处理，如果有时间可以再附近告知经过的人，让他们小心段落电力线，远离事发现场。</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35525"/>
            <a:ext cx="9144001" cy="5179025"/>
          </a:xfrm>
          <a:prstGeom prst="rect">
            <a:avLst/>
          </a:prstGeom>
        </p:spPr>
      </p:pic>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22" y="476946"/>
            <a:ext cx="2540051" cy="1778750"/>
          </a:xfrm>
          <a:prstGeom prst="rect">
            <a:avLst/>
          </a:prstGeom>
        </p:spPr>
      </p:pic>
      <p:sp>
        <p:nvSpPr>
          <p:cNvPr id="27" name="MH_Entry_1"/>
          <p:cNvSpPr/>
          <p:nvPr>
            <p:custDataLst>
              <p:tags r:id="rId1"/>
            </p:custDataLst>
          </p:nvPr>
        </p:nvSpPr>
        <p:spPr>
          <a:xfrm>
            <a:off x="4603657" y="2848037"/>
            <a:ext cx="3088856" cy="5077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en-US" sz="3300" noProof="1">
                <a:solidFill>
                  <a:srgbClr val="26941B"/>
                </a:solidFill>
                <a:latin typeface="微软雅黑"/>
                <a:ea typeface="微软雅黑"/>
                <a:cs typeface="+mn-ea"/>
                <a:sym typeface="微软雅黑"/>
              </a:rPr>
              <a:t>雷电危害与防范</a:t>
            </a:r>
          </a:p>
        </p:txBody>
      </p:sp>
      <p:sp>
        <p:nvSpPr>
          <p:cNvPr id="2" name="文本框 1"/>
          <p:cNvSpPr txBox="1"/>
          <p:nvPr/>
        </p:nvSpPr>
        <p:spPr>
          <a:xfrm>
            <a:off x="5590749" y="858856"/>
            <a:ext cx="1131707" cy="1084661"/>
          </a:xfrm>
          <a:prstGeom prst="rect">
            <a:avLst/>
          </a:prstGeom>
          <a:noFill/>
        </p:spPr>
        <p:txBody>
          <a:bodyPr wrap="none" lIns="68571" tIns="34285" rIns="68571" bIns="34285" rtlCol="0">
            <a:spAutoFit/>
          </a:bodyPr>
          <a:lstStyle/>
          <a:p>
            <a:r>
              <a:rPr lang="en-US" altLang="zh-CN" sz="6600" dirty="0">
                <a:solidFill>
                  <a:srgbClr val="26941B"/>
                </a:solidFill>
                <a:latin typeface="微软雅黑"/>
                <a:ea typeface="微软雅黑"/>
                <a:cs typeface="+mn-ea"/>
                <a:sym typeface="微软雅黑"/>
              </a:rPr>
              <a:t>04</a:t>
            </a:r>
            <a:endParaRPr lang="zh-CN" altLang="en-US" sz="6600" dirty="0">
              <a:solidFill>
                <a:srgbClr val="26941B"/>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25" name="组合 24"/>
          <p:cNvGrpSpPr/>
          <p:nvPr/>
        </p:nvGrpSpPr>
        <p:grpSpPr>
          <a:xfrm>
            <a:off x="2800295" y="257851"/>
            <a:ext cx="3540474" cy="890071"/>
            <a:chOff x="4141051" y="1243471"/>
            <a:chExt cx="4078239" cy="1025635"/>
          </a:xfrm>
        </p:grpSpPr>
        <p:pic>
          <p:nvPicPr>
            <p:cNvPr id="26" name="图片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27"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雷电危害与防范</a:t>
              </a:r>
            </a:p>
          </p:txBody>
        </p:sp>
      </p:grpSp>
      <p:pic>
        <p:nvPicPr>
          <p:cNvPr id="7" name="图片占位符 44"/>
          <p:cNvPicPr>
            <a:picLocks noChangeAspect="1"/>
          </p:cNvPicPr>
          <p:nvPr/>
        </p:nvPicPr>
        <p:blipFill rotWithShape="1">
          <a:blip r:embed="rId7" cstate="email">
            <a:extLst>
              <a:ext uri="{28A0092B-C50C-407E-A947-70E740481C1C}">
                <a14:useLocalDpi xmlns:a14="http://schemas.microsoft.com/office/drawing/2010/main"/>
              </a:ext>
            </a:extLst>
          </a:blip>
          <a:srcRect l="-27855" t="-39805" r="-26528" b="-26203"/>
          <a:stretch>
            <a:fillRect/>
          </a:stretch>
        </p:blipFill>
        <p:spPr>
          <a:xfrm>
            <a:off x="273544" y="992666"/>
            <a:ext cx="4089502" cy="3128897"/>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pic>
      <p:sp>
        <p:nvSpPr>
          <p:cNvPr id="8" name="TextBox 54"/>
          <p:cNvSpPr txBox="1"/>
          <p:nvPr/>
        </p:nvSpPr>
        <p:spPr>
          <a:xfrm>
            <a:off x="4170341" y="1843504"/>
            <a:ext cx="509508" cy="533755"/>
          </a:xfrm>
          <a:prstGeom prst="rect">
            <a:avLst/>
          </a:prstGeom>
          <a:noFill/>
        </p:spPr>
        <p:txBody>
          <a:bodyPr wrap="square" lIns="37221" tIns="18610" rIns="37221" bIns="18610" rtlCol="0">
            <a:spAutoFit/>
          </a:bodyPr>
          <a:lstStyle/>
          <a:p>
            <a:r>
              <a:rPr lang="id-ID" sz="3200" dirty="0">
                <a:solidFill>
                  <a:srgbClr val="26941B"/>
                </a:solidFill>
                <a:latin typeface="微软雅黑"/>
                <a:ea typeface="微软雅黑"/>
                <a:cs typeface="+mn-ea"/>
                <a:sym typeface="微软雅黑"/>
              </a:rPr>
              <a:t>1</a:t>
            </a:r>
            <a:r>
              <a:rPr lang="en-US" sz="3200" dirty="0">
                <a:solidFill>
                  <a:srgbClr val="26941B"/>
                </a:solidFill>
                <a:latin typeface="微软雅黑"/>
                <a:ea typeface="微软雅黑"/>
                <a:cs typeface="+mn-ea"/>
                <a:sym typeface="微软雅黑"/>
              </a:rPr>
              <a:t>.</a:t>
            </a:r>
            <a:endParaRPr lang="id-ID" sz="3200" dirty="0">
              <a:solidFill>
                <a:srgbClr val="26941B"/>
              </a:solidFill>
              <a:latin typeface="微软雅黑"/>
              <a:ea typeface="微软雅黑"/>
              <a:cs typeface="+mn-ea"/>
              <a:sym typeface="微软雅黑"/>
            </a:endParaRPr>
          </a:p>
        </p:txBody>
      </p:sp>
      <p:sp>
        <p:nvSpPr>
          <p:cNvPr id="9" name="Rectangle 19"/>
          <p:cNvSpPr/>
          <p:nvPr/>
        </p:nvSpPr>
        <p:spPr>
          <a:xfrm>
            <a:off x="4562239" y="1933117"/>
            <a:ext cx="4038835" cy="360749"/>
          </a:xfrm>
          <a:prstGeom prst="rect">
            <a:avLst/>
          </a:prstGeom>
        </p:spPr>
        <p:txBody>
          <a:bodyPr wrap="square" lIns="37221" tIns="18610" rIns="37221" bIns="18610">
            <a:spAutoFit/>
          </a:bodyPr>
          <a:lstStyle/>
          <a:p>
            <a:pPr>
              <a:lnSpc>
                <a:spcPct val="150000"/>
              </a:lnSpc>
              <a:spcBef>
                <a:spcPct val="0"/>
              </a:spcBef>
            </a:pPr>
            <a:r>
              <a:rPr lang="zh-CN" altLang="en-US" dirty="0">
                <a:solidFill>
                  <a:srgbClr val="26941B"/>
                </a:solidFill>
                <a:latin typeface="微软雅黑"/>
                <a:ea typeface="微软雅黑"/>
                <a:cs typeface="+mn-ea"/>
                <a:sym typeface="微软雅黑"/>
              </a:rPr>
              <a:t>雷电是大自然中形成的高电压、强电流放电现象 ；</a:t>
            </a:r>
            <a:endParaRPr lang="en-US" altLang="zh-CN" dirty="0">
              <a:solidFill>
                <a:srgbClr val="26941B"/>
              </a:solidFill>
              <a:latin typeface="微软雅黑"/>
              <a:ea typeface="微软雅黑"/>
              <a:cs typeface="+mn-ea"/>
              <a:sym typeface="微软雅黑"/>
            </a:endParaRPr>
          </a:p>
        </p:txBody>
      </p:sp>
      <p:sp>
        <p:nvSpPr>
          <p:cNvPr id="10" name="TextBox 56"/>
          <p:cNvSpPr txBox="1"/>
          <p:nvPr/>
        </p:nvSpPr>
        <p:spPr>
          <a:xfrm>
            <a:off x="4170341" y="2481187"/>
            <a:ext cx="509508" cy="533755"/>
          </a:xfrm>
          <a:prstGeom prst="rect">
            <a:avLst/>
          </a:prstGeom>
          <a:noFill/>
        </p:spPr>
        <p:txBody>
          <a:bodyPr wrap="square" lIns="37221" tIns="18610" rIns="37221" bIns="18610" rtlCol="0">
            <a:spAutoFit/>
          </a:bodyPr>
          <a:lstStyle/>
          <a:p>
            <a:r>
              <a:rPr lang="en-US" sz="3200" dirty="0">
                <a:solidFill>
                  <a:srgbClr val="26941B"/>
                </a:solidFill>
                <a:latin typeface="微软雅黑"/>
                <a:ea typeface="微软雅黑"/>
                <a:cs typeface="+mn-ea"/>
                <a:sym typeface="微软雅黑"/>
              </a:rPr>
              <a:t>2.</a:t>
            </a:r>
            <a:endParaRPr lang="id-ID" sz="3200" dirty="0">
              <a:solidFill>
                <a:srgbClr val="26941B"/>
              </a:solidFill>
              <a:latin typeface="微软雅黑"/>
              <a:ea typeface="微软雅黑"/>
              <a:cs typeface="+mn-ea"/>
              <a:sym typeface="微软雅黑"/>
            </a:endParaRPr>
          </a:p>
        </p:txBody>
      </p:sp>
      <p:sp>
        <p:nvSpPr>
          <p:cNvPr id="11" name="Rectangle 19"/>
          <p:cNvSpPr/>
          <p:nvPr/>
        </p:nvSpPr>
        <p:spPr>
          <a:xfrm>
            <a:off x="4562240" y="2791186"/>
            <a:ext cx="3612292" cy="296116"/>
          </a:xfrm>
          <a:prstGeom prst="rect">
            <a:avLst/>
          </a:prstGeom>
        </p:spPr>
        <p:txBody>
          <a:bodyPr wrap="square" lIns="37221" tIns="18610" rIns="37221" bIns="18610">
            <a:spAutoFit/>
          </a:bodyPr>
          <a:lstStyle/>
          <a:p>
            <a:pPr lvl="0" algn="just">
              <a:lnSpc>
                <a:spcPct val="120000"/>
              </a:lnSpc>
              <a:defRPr/>
            </a:pPr>
            <a:r>
              <a:rPr lang="zh-CN" altLang="en-US" dirty="0">
                <a:solidFill>
                  <a:srgbClr val="26941B"/>
                </a:solidFill>
                <a:latin typeface="微软雅黑"/>
                <a:ea typeface="微软雅黑"/>
                <a:cs typeface="+mn-ea"/>
                <a:sym typeface="微软雅黑"/>
              </a:rPr>
              <a:t> 雷电不能为人们所用 </a:t>
            </a:r>
            <a:endParaRPr lang="zh-CN" altLang="en-US" kern="0" dirty="0">
              <a:solidFill>
                <a:srgbClr val="26941B"/>
              </a:solidFill>
              <a:latin typeface="微软雅黑"/>
              <a:ea typeface="微软雅黑"/>
              <a:cs typeface="+mn-ea"/>
              <a:sym typeface="微软雅黑"/>
            </a:endParaRPr>
          </a:p>
        </p:txBody>
      </p:sp>
      <p:sp>
        <p:nvSpPr>
          <p:cNvPr id="12" name="TextBox 58"/>
          <p:cNvSpPr txBox="1"/>
          <p:nvPr/>
        </p:nvSpPr>
        <p:spPr>
          <a:xfrm>
            <a:off x="4170341" y="3161679"/>
            <a:ext cx="509508" cy="533755"/>
          </a:xfrm>
          <a:prstGeom prst="rect">
            <a:avLst/>
          </a:prstGeom>
          <a:noFill/>
        </p:spPr>
        <p:txBody>
          <a:bodyPr wrap="square" lIns="37221" tIns="18610" rIns="37221" bIns="18610" rtlCol="0">
            <a:spAutoFit/>
          </a:bodyPr>
          <a:lstStyle/>
          <a:p>
            <a:r>
              <a:rPr lang="en-US" sz="3200" dirty="0">
                <a:solidFill>
                  <a:srgbClr val="26941B"/>
                </a:solidFill>
                <a:latin typeface="微软雅黑"/>
                <a:ea typeface="微软雅黑"/>
                <a:cs typeface="+mn-ea"/>
                <a:sym typeface="微软雅黑"/>
              </a:rPr>
              <a:t>3.</a:t>
            </a:r>
            <a:endParaRPr lang="id-ID" sz="3200" dirty="0">
              <a:solidFill>
                <a:srgbClr val="26941B"/>
              </a:solidFill>
              <a:latin typeface="微软雅黑"/>
              <a:ea typeface="微软雅黑"/>
              <a:cs typeface="+mn-ea"/>
              <a:sym typeface="微软雅黑"/>
            </a:endParaRPr>
          </a:p>
        </p:txBody>
      </p:sp>
      <p:sp>
        <p:nvSpPr>
          <p:cNvPr id="13" name="Rectangle 19"/>
          <p:cNvSpPr/>
          <p:nvPr/>
        </p:nvSpPr>
        <p:spPr>
          <a:xfrm>
            <a:off x="4562240" y="3251294"/>
            <a:ext cx="4038834" cy="360749"/>
          </a:xfrm>
          <a:prstGeom prst="rect">
            <a:avLst/>
          </a:prstGeom>
        </p:spPr>
        <p:txBody>
          <a:bodyPr wrap="square" lIns="37221" tIns="18610" rIns="37221" bIns="18610">
            <a:spAutoFit/>
          </a:bodyPr>
          <a:lstStyle/>
          <a:p>
            <a:pPr>
              <a:lnSpc>
                <a:spcPct val="150000"/>
              </a:lnSpc>
              <a:spcBef>
                <a:spcPct val="0"/>
              </a:spcBef>
            </a:pPr>
            <a:r>
              <a:rPr lang="zh-CN" altLang="en-US" dirty="0">
                <a:solidFill>
                  <a:srgbClr val="26941B"/>
                </a:solidFill>
                <a:latin typeface="微软雅黑"/>
                <a:ea typeface="微软雅黑"/>
                <a:cs typeface="+mn-ea"/>
                <a:sym typeface="微软雅黑"/>
              </a:rPr>
              <a:t>雷电放电时产生巨大的破坏力，也会伤及到人 。</a:t>
            </a:r>
            <a:endParaRPr lang="en-US" altLang="zh-CN" dirty="0">
              <a:solidFill>
                <a:srgbClr val="26941B"/>
              </a:solidFill>
              <a:latin typeface="微软雅黑"/>
              <a:ea typeface="微软雅黑"/>
              <a:cs typeface="+mn-ea"/>
              <a:sym typeface="微软雅黑"/>
            </a:endParaRPr>
          </a:p>
        </p:txBody>
      </p:sp>
      <p:cxnSp>
        <p:nvCxnSpPr>
          <p:cNvPr id="14" name="直接连接符 13"/>
          <p:cNvCxnSpPr/>
          <p:nvPr/>
        </p:nvCxnSpPr>
        <p:spPr>
          <a:xfrm>
            <a:off x="4311926" y="2582038"/>
            <a:ext cx="3919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11926" y="3201576"/>
            <a:ext cx="3919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6"/>
          <p:cNvSpPr>
            <a:spLocks noChangeArrowheads="1"/>
          </p:cNvSpPr>
          <p:nvPr/>
        </p:nvSpPr>
        <p:spPr bwMode="auto">
          <a:xfrm>
            <a:off x="4266481" y="1447221"/>
            <a:ext cx="2274749" cy="346392"/>
          </a:xfrm>
          <a:prstGeom prst="roundRect">
            <a:avLst>
              <a:gd name="adj" fmla="val 16667"/>
            </a:avLst>
          </a:prstGeom>
          <a:solidFill>
            <a:srgbClr val="26941B"/>
          </a:solidFill>
          <a:ln>
            <a:noFill/>
          </a:ln>
        </p:spPr>
        <p:txBody>
          <a:bodyPr lIns="68571" tIns="34285" rIns="68571" bIns="3428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a:ea typeface="微软雅黑"/>
              <a:cs typeface="+mn-ea"/>
              <a:sym typeface="微软雅黑"/>
            </a:endParaRPr>
          </a:p>
        </p:txBody>
      </p:sp>
      <p:sp>
        <p:nvSpPr>
          <p:cNvPr id="17" name="文本框 7"/>
          <p:cNvSpPr txBox="1">
            <a:spLocks noChangeArrowheads="1"/>
          </p:cNvSpPr>
          <p:nvPr/>
        </p:nvSpPr>
        <p:spPr bwMode="auto">
          <a:xfrm>
            <a:off x="4420299" y="1482931"/>
            <a:ext cx="1895846" cy="2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微软雅黑"/>
                <a:ea typeface="微软雅黑"/>
                <a:cs typeface="+mn-ea"/>
                <a:sym typeface="微软雅黑"/>
              </a:rPr>
              <a:t>关于雷电常识</a:t>
            </a:r>
            <a:endParaRPr lang="en-US" altLang="zh-CN" b="1" dirty="0">
              <a:solidFill>
                <a:schemeClr val="bg1"/>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strVal val="#ppt_x"/>
                                          </p:val>
                                        </p:tav>
                                        <p:tav tm="100000">
                                          <p:val>
                                            <p:strVal val="#ppt_x"/>
                                          </p:val>
                                        </p:tav>
                                      </p:tavLst>
                                    </p:anim>
                                    <p:anim calcmode="lin" valueType="num">
                                      <p:cBhvr>
                                        <p:cTn id="15" dur="25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anim calcmode="lin" valueType="num">
                                      <p:cBhvr>
                                        <p:cTn id="20" dur="250" fill="hold"/>
                                        <p:tgtEl>
                                          <p:spTgt spid="17"/>
                                        </p:tgtEl>
                                        <p:attrNameLst>
                                          <p:attrName>ppt_x</p:attrName>
                                        </p:attrNameLst>
                                      </p:cBhvr>
                                      <p:tavLst>
                                        <p:tav tm="0">
                                          <p:val>
                                            <p:strVal val="#ppt_x"/>
                                          </p:val>
                                        </p:tav>
                                        <p:tav tm="100000">
                                          <p:val>
                                            <p:strVal val="#ppt_x"/>
                                          </p:val>
                                        </p:tav>
                                      </p:tavLst>
                                    </p:anim>
                                    <p:anim calcmode="lin" valueType="num">
                                      <p:cBhvr>
                                        <p:cTn id="21" dur="25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250"/>
                                        <p:tgtEl>
                                          <p:spTgt spid="8"/>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p:tgtEl>
                                          <p:spTgt spid="9"/>
                                        </p:tgtEl>
                                        <p:attrNameLst>
                                          <p:attrName>ppt_y</p:attrName>
                                        </p:attrNameLst>
                                      </p:cBhvr>
                                      <p:tavLst>
                                        <p:tav tm="0">
                                          <p:val>
                                            <p:strVal val="#ppt_y+#ppt_h*1.125000"/>
                                          </p:val>
                                        </p:tav>
                                        <p:tav tm="100000">
                                          <p:val>
                                            <p:strVal val="#ppt_y"/>
                                          </p:val>
                                        </p:tav>
                                      </p:tavLst>
                                    </p:anim>
                                    <p:animEffect transition="in" filter="wipe(up)">
                                      <p:cBhvr>
                                        <p:cTn id="30" dur="250"/>
                                        <p:tgtEl>
                                          <p:spTgt spid="9"/>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250"/>
                                        <p:tgtEl>
                                          <p:spTgt spid="14"/>
                                        </p:tgtEl>
                                        <p:attrNameLst>
                                          <p:attrName>ppt_y</p:attrName>
                                        </p:attrNameLst>
                                      </p:cBhvr>
                                      <p:tavLst>
                                        <p:tav tm="0">
                                          <p:val>
                                            <p:strVal val="#ppt_y+#ppt_h*1.125000"/>
                                          </p:val>
                                        </p:tav>
                                        <p:tav tm="100000">
                                          <p:val>
                                            <p:strVal val="#ppt_y"/>
                                          </p:val>
                                        </p:tav>
                                      </p:tavLst>
                                    </p:anim>
                                    <p:animEffect transition="in" filter="wipe(up)">
                                      <p:cBhvr>
                                        <p:cTn id="35" dur="250"/>
                                        <p:tgtEl>
                                          <p:spTgt spid="14"/>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250"/>
                                        <p:tgtEl>
                                          <p:spTgt spid="10"/>
                                        </p:tgtEl>
                                      </p:cBhvr>
                                    </p:animEffect>
                                  </p:childTnLst>
                                </p:cTn>
                              </p:par>
                            </p:childTnLst>
                          </p:cTn>
                        </p:par>
                        <p:par>
                          <p:cTn id="40" fill="hold">
                            <p:stCondLst>
                              <p:cond delay="3500"/>
                            </p:stCondLst>
                            <p:childTnLst>
                              <p:par>
                                <p:cTn id="41" presetID="1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50"/>
                                        <p:tgtEl>
                                          <p:spTgt spid="11"/>
                                        </p:tgtEl>
                                        <p:attrNameLst>
                                          <p:attrName>ppt_y</p:attrName>
                                        </p:attrNameLst>
                                      </p:cBhvr>
                                      <p:tavLst>
                                        <p:tav tm="0">
                                          <p:val>
                                            <p:strVal val="#ppt_y+#ppt_h*1.125000"/>
                                          </p:val>
                                        </p:tav>
                                        <p:tav tm="100000">
                                          <p:val>
                                            <p:strVal val="#ppt_y"/>
                                          </p:val>
                                        </p:tav>
                                      </p:tavLst>
                                    </p:anim>
                                    <p:animEffect transition="in" filter="wipe(up)">
                                      <p:cBhvr>
                                        <p:cTn id="44" dur="250"/>
                                        <p:tgtEl>
                                          <p:spTgt spid="11"/>
                                        </p:tgtEl>
                                      </p:cBhvr>
                                    </p:animEffect>
                                  </p:childTnLst>
                                </p:cTn>
                              </p:par>
                            </p:childTnLst>
                          </p:cTn>
                        </p:par>
                        <p:par>
                          <p:cTn id="45" fill="hold">
                            <p:stCondLst>
                              <p:cond delay="4000"/>
                            </p:stCondLst>
                            <p:childTnLst>
                              <p:par>
                                <p:cTn id="46" presetID="1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250"/>
                                        <p:tgtEl>
                                          <p:spTgt spid="15"/>
                                        </p:tgtEl>
                                        <p:attrNameLst>
                                          <p:attrName>ppt_y</p:attrName>
                                        </p:attrNameLst>
                                      </p:cBhvr>
                                      <p:tavLst>
                                        <p:tav tm="0">
                                          <p:val>
                                            <p:strVal val="#ppt_y+#ppt_h*1.125000"/>
                                          </p:val>
                                        </p:tav>
                                        <p:tav tm="100000">
                                          <p:val>
                                            <p:strVal val="#ppt_y"/>
                                          </p:val>
                                        </p:tav>
                                      </p:tavLst>
                                    </p:anim>
                                    <p:animEffect transition="in" filter="wipe(up)">
                                      <p:cBhvr>
                                        <p:cTn id="49" dur="250"/>
                                        <p:tgtEl>
                                          <p:spTgt spid="15"/>
                                        </p:tgtEl>
                                      </p:cBhvr>
                                    </p:animEffect>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250"/>
                                        <p:tgtEl>
                                          <p:spTgt spid="12"/>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p:tgtEl>
                                          <p:spTgt spid="13"/>
                                        </p:tgtEl>
                                        <p:attrNameLst>
                                          <p:attrName>ppt_y</p:attrName>
                                        </p:attrNameLst>
                                      </p:cBhvr>
                                      <p:tavLst>
                                        <p:tav tm="0">
                                          <p:val>
                                            <p:strVal val="#ppt_y+#ppt_h*1.125000"/>
                                          </p:val>
                                        </p:tav>
                                        <p:tav tm="100000">
                                          <p:val>
                                            <p:strVal val="#ppt_y"/>
                                          </p:val>
                                        </p:tav>
                                      </p:tavLst>
                                    </p:anim>
                                    <p:animEffect transition="in" filter="wipe(up)">
                                      <p:cBhvr>
                                        <p:cTn id="58" dur="25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21" name="组合 20"/>
          <p:cNvGrpSpPr/>
          <p:nvPr/>
        </p:nvGrpSpPr>
        <p:grpSpPr>
          <a:xfrm>
            <a:off x="2800295" y="257851"/>
            <a:ext cx="3540474" cy="890071"/>
            <a:chOff x="4141051" y="1243471"/>
            <a:chExt cx="4078239" cy="1025635"/>
          </a:xfrm>
        </p:grpSpPr>
        <p:pic>
          <p:nvPicPr>
            <p:cNvPr id="22" name="图片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23"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如何防范雷电对人伤害</a:t>
              </a:r>
            </a:p>
          </p:txBody>
        </p:sp>
      </p:grpSp>
      <p:sp>
        <p:nvSpPr>
          <p:cNvPr id="26" name="Rectangle 24"/>
          <p:cNvSpPr>
            <a:spLocks noChangeArrowheads="1"/>
          </p:cNvSpPr>
          <p:nvPr/>
        </p:nvSpPr>
        <p:spPr bwMode="auto">
          <a:xfrm>
            <a:off x="1652009" y="3417357"/>
            <a:ext cx="27759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100" dirty="0">
                <a:solidFill>
                  <a:srgbClr val="26941B"/>
                </a:solidFill>
                <a:latin typeface="微软雅黑"/>
                <a:ea typeface="微软雅黑"/>
                <a:cs typeface="+mn-ea"/>
                <a:sym typeface="微软雅黑"/>
              </a:rPr>
              <a:t>应该留在室内，关好门窗；在室外工作的人员应该躲入建筑物内 ；</a:t>
            </a:r>
            <a:endParaRPr lang="en-US" altLang="zh-CN" sz="1100" dirty="0">
              <a:solidFill>
                <a:srgbClr val="26941B"/>
              </a:solidFill>
              <a:latin typeface="微软雅黑"/>
              <a:ea typeface="微软雅黑"/>
              <a:cs typeface="+mn-ea"/>
              <a:sym typeface="微软雅黑"/>
            </a:endParaRPr>
          </a:p>
        </p:txBody>
      </p:sp>
      <p:sp>
        <p:nvSpPr>
          <p:cNvPr id="27" name="椭圆 26"/>
          <p:cNvSpPr/>
          <p:nvPr/>
        </p:nvSpPr>
        <p:spPr>
          <a:xfrm>
            <a:off x="1022750" y="3417357"/>
            <a:ext cx="457581" cy="457557"/>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latin typeface="微软雅黑"/>
                <a:ea typeface="微软雅黑"/>
                <a:cs typeface="+mn-ea"/>
                <a:sym typeface="微软雅黑"/>
              </a:rPr>
              <a:t>01</a:t>
            </a:r>
            <a:endParaRPr lang="zh-CN" altLang="en-US" sz="2100" dirty="0">
              <a:latin typeface="微软雅黑"/>
              <a:ea typeface="微软雅黑"/>
              <a:cs typeface="+mn-ea"/>
              <a:sym typeface="微软雅黑"/>
            </a:endParaRPr>
          </a:p>
        </p:txBody>
      </p:sp>
      <p:pic>
        <p:nvPicPr>
          <p:cNvPr id="35" name="图片 34"/>
          <p:cNvPicPr>
            <a:picLocks noChangeAspect="1"/>
          </p:cNvPicPr>
          <p:nvPr/>
        </p:nvPicPr>
        <p:blipFill>
          <a:blip r:embed="rId7"/>
          <a:stretch>
            <a:fillRect/>
          </a:stretch>
        </p:blipFill>
        <p:spPr>
          <a:xfrm>
            <a:off x="1175665" y="1267530"/>
            <a:ext cx="3041326" cy="2030218"/>
          </a:xfrm>
          <a:prstGeom prst="rect">
            <a:avLst/>
          </a:prstGeom>
        </p:spPr>
      </p:pic>
      <p:pic>
        <p:nvPicPr>
          <p:cNvPr id="36" name="图片 3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94765" y="1254943"/>
            <a:ext cx="2984080" cy="2355001"/>
          </a:xfrm>
          <a:prstGeom prst="rect">
            <a:avLst/>
          </a:prstGeom>
        </p:spPr>
      </p:pic>
      <p:sp>
        <p:nvSpPr>
          <p:cNvPr id="17" name="Rectangle 24"/>
          <p:cNvSpPr>
            <a:spLocks noChangeArrowheads="1"/>
          </p:cNvSpPr>
          <p:nvPr/>
        </p:nvSpPr>
        <p:spPr bwMode="auto">
          <a:xfrm>
            <a:off x="5385129" y="3817253"/>
            <a:ext cx="264815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100" dirty="0">
                <a:solidFill>
                  <a:srgbClr val="26941B"/>
                </a:solidFill>
                <a:latin typeface="微软雅黑"/>
                <a:ea typeface="微软雅黑"/>
                <a:cs typeface="+mn-ea"/>
                <a:sym typeface="微软雅黑"/>
              </a:rPr>
              <a:t>不接触铁丝网、金属门窗、建筑物外墙等金属物体，远离电线等金属装置 ；</a:t>
            </a:r>
            <a:endParaRPr lang="en-US" altLang="zh-CN" sz="1100" dirty="0">
              <a:solidFill>
                <a:srgbClr val="26941B"/>
              </a:solidFill>
              <a:latin typeface="微软雅黑"/>
              <a:ea typeface="微软雅黑"/>
              <a:cs typeface="+mn-ea"/>
              <a:sym typeface="微软雅黑"/>
            </a:endParaRPr>
          </a:p>
        </p:txBody>
      </p:sp>
      <p:sp>
        <p:nvSpPr>
          <p:cNvPr id="18" name="椭圆 17"/>
          <p:cNvSpPr/>
          <p:nvPr/>
        </p:nvSpPr>
        <p:spPr>
          <a:xfrm>
            <a:off x="4821457" y="3855059"/>
            <a:ext cx="457581" cy="457557"/>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latin typeface="微软雅黑"/>
                <a:ea typeface="微软雅黑"/>
                <a:cs typeface="+mn-ea"/>
                <a:sym typeface="微软雅黑"/>
              </a:rPr>
              <a:t>02</a:t>
            </a:r>
            <a:endParaRPr lang="zh-CN" altLang="en-US" sz="2100" dirty="0">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0000">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14:bounceEnd="50000">
                                          <p:cBhvr additive="base">
                                            <p:cTn id="19"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50000">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9" name="组合 18"/>
          <p:cNvGrpSpPr/>
          <p:nvPr/>
        </p:nvGrpSpPr>
        <p:grpSpPr>
          <a:xfrm>
            <a:off x="2800295" y="257851"/>
            <a:ext cx="3540474" cy="890071"/>
            <a:chOff x="4141051" y="1243471"/>
            <a:chExt cx="4078239" cy="1025635"/>
          </a:xfrm>
        </p:grpSpPr>
        <p:pic>
          <p:nvPicPr>
            <p:cNvPr id="20" name="图片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21"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如何防范雷电对人伤害</a:t>
              </a:r>
            </a:p>
          </p:txBody>
        </p:sp>
      </p:grpSp>
      <p:pic>
        <p:nvPicPr>
          <p:cNvPr id="37" name="图片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00763" y="1339173"/>
            <a:ext cx="2884300" cy="2188496"/>
          </a:xfrm>
          <a:prstGeom prst="rect">
            <a:avLst/>
          </a:prstGeom>
        </p:spPr>
      </p:pic>
      <p:sp>
        <p:nvSpPr>
          <p:cNvPr id="30" name="Rectangle 24"/>
          <p:cNvSpPr>
            <a:spLocks noChangeArrowheads="1"/>
          </p:cNvSpPr>
          <p:nvPr/>
        </p:nvSpPr>
        <p:spPr bwMode="auto">
          <a:xfrm>
            <a:off x="2227842" y="3888434"/>
            <a:ext cx="241864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100" dirty="0">
                <a:solidFill>
                  <a:srgbClr val="26941B"/>
                </a:solidFill>
                <a:latin typeface="微软雅黑"/>
                <a:ea typeface="微软雅黑"/>
                <a:cs typeface="+mn-ea"/>
                <a:sym typeface="微软雅黑"/>
              </a:rPr>
              <a:t>打雷时不打电话 </a:t>
            </a:r>
            <a:endParaRPr lang="en-US" altLang="zh-CN" sz="1100" dirty="0">
              <a:solidFill>
                <a:srgbClr val="26941B"/>
              </a:solidFill>
              <a:latin typeface="微软雅黑"/>
              <a:ea typeface="微软雅黑"/>
              <a:cs typeface="+mn-ea"/>
              <a:sym typeface="微软雅黑"/>
            </a:endParaRPr>
          </a:p>
        </p:txBody>
      </p:sp>
      <p:sp>
        <p:nvSpPr>
          <p:cNvPr id="31" name="椭圆 30"/>
          <p:cNvSpPr/>
          <p:nvPr/>
        </p:nvSpPr>
        <p:spPr>
          <a:xfrm>
            <a:off x="1644340" y="3793033"/>
            <a:ext cx="457581" cy="457557"/>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latin typeface="微软雅黑"/>
                <a:ea typeface="微软雅黑"/>
                <a:cs typeface="+mn-ea"/>
                <a:sym typeface="微软雅黑"/>
              </a:rPr>
              <a:t>03</a:t>
            </a:r>
            <a:endParaRPr lang="zh-CN" altLang="en-US" sz="2100" dirty="0">
              <a:latin typeface="微软雅黑"/>
              <a:ea typeface="微软雅黑"/>
              <a:cs typeface="+mn-ea"/>
              <a:sym typeface="微软雅黑"/>
            </a:endParaRPr>
          </a:p>
        </p:txBody>
      </p:sp>
      <p:sp>
        <p:nvSpPr>
          <p:cNvPr id="32" name="Rectangle 24"/>
          <p:cNvSpPr>
            <a:spLocks noChangeArrowheads="1"/>
          </p:cNvSpPr>
          <p:nvPr/>
        </p:nvSpPr>
        <p:spPr bwMode="auto">
          <a:xfrm>
            <a:off x="5030077" y="3871127"/>
            <a:ext cx="33428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100" dirty="0">
                <a:solidFill>
                  <a:srgbClr val="26941B"/>
                </a:solidFill>
                <a:latin typeface="微软雅黑"/>
                <a:ea typeface="微软雅黑"/>
                <a:cs typeface="+mn-ea"/>
                <a:sym typeface="微软雅黑"/>
              </a:rPr>
              <a:t>在野外不站在高处，不拿金属物体，寻找低洼处躲避。 </a:t>
            </a:r>
            <a:endParaRPr lang="en-US" altLang="zh-CN" sz="1100" dirty="0">
              <a:solidFill>
                <a:srgbClr val="26941B"/>
              </a:solidFill>
              <a:latin typeface="微软雅黑"/>
              <a:ea typeface="微软雅黑"/>
              <a:cs typeface="+mn-ea"/>
              <a:sym typeface="微软雅黑"/>
            </a:endParaRPr>
          </a:p>
        </p:txBody>
      </p:sp>
      <p:sp>
        <p:nvSpPr>
          <p:cNvPr id="33" name="椭圆 32"/>
          <p:cNvSpPr/>
          <p:nvPr/>
        </p:nvSpPr>
        <p:spPr>
          <a:xfrm>
            <a:off x="4446574" y="3794865"/>
            <a:ext cx="457581" cy="417062"/>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latin typeface="微软雅黑"/>
                <a:ea typeface="微软雅黑"/>
                <a:cs typeface="+mn-ea"/>
                <a:sym typeface="微软雅黑"/>
              </a:rPr>
              <a:t>04</a:t>
            </a:r>
            <a:endParaRPr lang="zh-CN" altLang="en-US" sz="2100" dirty="0">
              <a:latin typeface="微软雅黑"/>
              <a:ea typeface="微软雅黑"/>
              <a:cs typeface="+mn-ea"/>
              <a:sym typeface="微软雅黑"/>
            </a:endParaRPr>
          </a:p>
        </p:txBody>
      </p:sp>
      <p:pic>
        <p:nvPicPr>
          <p:cNvPr id="38" name="图片 37"/>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167839" y="1372508"/>
            <a:ext cx="2345860" cy="21218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0000">
                                          <p:cBhvr additive="base">
                                            <p:cTn id="7"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400"/>
                                      </p:stCondLst>
                                      <p:childTnLst>
                                        <p:set>
                                          <p:cBhvr>
                                            <p:cTn id="14" dur="1" fill="hold">
                                              <p:stCondLst>
                                                <p:cond delay="0"/>
                                              </p:stCondLst>
                                            </p:cTn>
                                            <p:tgtEl>
                                              <p:spTgt spid="30"/>
                                            </p:tgtEl>
                                            <p:attrNameLst>
                                              <p:attrName>style.visibility</p:attrName>
                                            </p:attrNameLst>
                                          </p:cBhvr>
                                          <p:to>
                                            <p:strVal val="visible"/>
                                          </p:to>
                                        </p:set>
                                        <p:anim calcmode="lin" valueType="num" p14:bounceEnd="50000">
                                          <p:cBhvr additive="base">
                                            <p:cTn id="15"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600"/>
                                      </p:stCondLst>
                                      <p:childTnLst>
                                        <p:set>
                                          <p:cBhvr>
                                            <p:cTn id="18" dur="1" fill="hold">
                                              <p:stCondLst>
                                                <p:cond delay="0"/>
                                              </p:stCondLst>
                                            </p:cTn>
                                            <p:tgtEl>
                                              <p:spTgt spid="38"/>
                                            </p:tgtEl>
                                            <p:attrNameLst>
                                              <p:attrName>style.visibility</p:attrName>
                                            </p:attrNameLst>
                                          </p:cBhvr>
                                          <p:to>
                                            <p:strVal val="visible"/>
                                          </p:to>
                                        </p:set>
                                        <p:anim calcmode="lin" valueType="num" p14:bounceEnd="50000">
                                          <p:cBhvr additive="base">
                                            <p:cTn id="19"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800"/>
                                      </p:stCondLst>
                                      <p:childTnLst>
                                        <p:set>
                                          <p:cBhvr>
                                            <p:cTn id="22" dur="1" fill="hold">
                                              <p:stCondLst>
                                                <p:cond delay="0"/>
                                              </p:stCondLst>
                                            </p:cTn>
                                            <p:tgtEl>
                                              <p:spTgt spid="33"/>
                                            </p:tgtEl>
                                            <p:attrNameLst>
                                              <p:attrName>style.visibility</p:attrName>
                                            </p:attrNameLst>
                                          </p:cBhvr>
                                          <p:to>
                                            <p:strVal val="visible"/>
                                          </p:to>
                                        </p:set>
                                        <p:anim calcmode="lin" valueType="num" p14:bounceEnd="50000">
                                          <p:cBhvr additive="base">
                                            <p:cTn id="23" dur="10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32"/>
                                            </p:tgtEl>
                                            <p:attrNameLst>
                                              <p:attrName>style.visibility</p:attrName>
                                            </p:attrNameLst>
                                          </p:cBhvr>
                                          <p:to>
                                            <p:strVal val="visible"/>
                                          </p:to>
                                        </p:set>
                                        <p:anim calcmode="lin" valueType="num" p14:bounceEnd="50000">
                                          <p:cBhvr additive="base">
                                            <p:cTn id="27"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1+#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4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1+#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1+#ppt_w/2"/>
                                              </p:val>
                                            </p:tav>
                                            <p:tav tm="100000">
                                              <p:val>
                                                <p:strVal val="#ppt_x"/>
                                              </p:val>
                                            </p:tav>
                                          </p:tavLst>
                                        </p:anim>
                                        <p:anim calcmode="lin" valueType="num">
                                          <p:cBhvr additive="base">
                                            <p:cTn id="24" dur="10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35525"/>
            <a:ext cx="9144001" cy="5179025"/>
          </a:xfrm>
          <a:prstGeom prst="rect">
            <a:avLst/>
          </a:prstGeom>
        </p:spPr>
      </p:pic>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22" y="476946"/>
            <a:ext cx="2540051" cy="1778750"/>
          </a:xfrm>
          <a:prstGeom prst="rect">
            <a:avLst/>
          </a:prstGeom>
        </p:spPr>
      </p:pic>
      <p:sp>
        <p:nvSpPr>
          <p:cNvPr id="27" name="MH_Entry_1"/>
          <p:cNvSpPr/>
          <p:nvPr>
            <p:custDataLst>
              <p:tags r:id="rId1"/>
            </p:custDataLst>
          </p:nvPr>
        </p:nvSpPr>
        <p:spPr>
          <a:xfrm>
            <a:off x="4603657" y="2848037"/>
            <a:ext cx="3088856" cy="5077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en-US" sz="3300" noProof="1">
                <a:solidFill>
                  <a:srgbClr val="26941B"/>
                </a:solidFill>
                <a:latin typeface="微软雅黑"/>
                <a:ea typeface="微软雅黑"/>
                <a:cs typeface="+mn-ea"/>
                <a:sym typeface="微软雅黑"/>
              </a:rPr>
              <a:t>安全用电顺口溜</a:t>
            </a:r>
          </a:p>
        </p:txBody>
      </p:sp>
      <p:sp>
        <p:nvSpPr>
          <p:cNvPr id="2" name="文本框 1"/>
          <p:cNvSpPr txBox="1"/>
          <p:nvPr/>
        </p:nvSpPr>
        <p:spPr>
          <a:xfrm>
            <a:off x="5590749" y="858856"/>
            <a:ext cx="1131707" cy="1084661"/>
          </a:xfrm>
          <a:prstGeom prst="rect">
            <a:avLst/>
          </a:prstGeom>
          <a:noFill/>
        </p:spPr>
        <p:txBody>
          <a:bodyPr wrap="none" lIns="68571" tIns="34285" rIns="68571" bIns="34285" rtlCol="0">
            <a:spAutoFit/>
          </a:bodyPr>
          <a:lstStyle/>
          <a:p>
            <a:r>
              <a:rPr lang="en-US" altLang="zh-CN" sz="6600" dirty="0">
                <a:solidFill>
                  <a:srgbClr val="26941B"/>
                </a:solidFill>
                <a:latin typeface="微软雅黑"/>
                <a:ea typeface="微软雅黑"/>
                <a:cs typeface="+mn-ea"/>
                <a:sym typeface="微软雅黑"/>
              </a:rPr>
              <a:t>05</a:t>
            </a:r>
            <a:endParaRPr lang="zh-CN" altLang="en-US" sz="6600" dirty="0">
              <a:solidFill>
                <a:srgbClr val="26941B"/>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7" name="组合 16"/>
          <p:cNvGrpSpPr/>
          <p:nvPr/>
        </p:nvGrpSpPr>
        <p:grpSpPr>
          <a:xfrm>
            <a:off x="2800295" y="257851"/>
            <a:ext cx="3540474" cy="890071"/>
            <a:chOff x="4141051" y="1243471"/>
            <a:chExt cx="4078239" cy="1025635"/>
          </a:xfrm>
        </p:grpSpPr>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19"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安全用电顺口溜</a:t>
              </a:r>
            </a:p>
          </p:txBody>
        </p:sp>
      </p:grpSp>
      <p:sp>
        <p:nvSpPr>
          <p:cNvPr id="33" name="Text Box 8"/>
          <p:cNvSpPr txBox="1">
            <a:spLocks noChangeArrowheads="1"/>
          </p:cNvSpPr>
          <p:nvPr/>
        </p:nvSpPr>
        <p:spPr bwMode="auto">
          <a:xfrm>
            <a:off x="1692283" y="1821685"/>
            <a:ext cx="2630415" cy="39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100" b="1" dirty="0">
                <a:solidFill>
                  <a:srgbClr val="26941B"/>
                </a:solidFill>
                <a:latin typeface="微软雅黑"/>
                <a:ea typeface="微软雅黑"/>
                <a:cs typeface="+mn-ea"/>
                <a:sym typeface="微软雅黑"/>
              </a:rPr>
              <a:t>家庭安全用电常识 </a:t>
            </a:r>
            <a:endParaRPr lang="en-US" altLang="zh-CN" sz="2100" b="1" dirty="0">
              <a:solidFill>
                <a:srgbClr val="26941B"/>
              </a:solidFill>
              <a:latin typeface="微软雅黑"/>
              <a:ea typeface="微软雅黑"/>
              <a:cs typeface="+mn-ea"/>
              <a:sym typeface="微软雅黑"/>
            </a:endParaRPr>
          </a:p>
        </p:txBody>
      </p:sp>
      <p:sp>
        <p:nvSpPr>
          <p:cNvPr id="36" name="Rectangle 16"/>
          <p:cNvSpPr>
            <a:spLocks noChangeArrowheads="1"/>
          </p:cNvSpPr>
          <p:nvPr/>
        </p:nvSpPr>
        <p:spPr bwMode="auto">
          <a:xfrm>
            <a:off x="1079378" y="2303629"/>
            <a:ext cx="4410938"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b="1" dirty="0">
                <a:solidFill>
                  <a:srgbClr val="26941B"/>
                </a:solidFill>
                <a:latin typeface="微软雅黑"/>
                <a:ea typeface="微软雅黑"/>
                <a:cs typeface="+mn-ea"/>
                <a:sym typeface="微软雅黑"/>
              </a:rPr>
              <a:t>家用电器需防水，要装漏电保护器</a:t>
            </a:r>
          </a:p>
        </p:txBody>
      </p:sp>
      <p:sp>
        <p:nvSpPr>
          <p:cNvPr id="44" name="Rectangle 24"/>
          <p:cNvSpPr>
            <a:spLocks noChangeArrowheads="1"/>
          </p:cNvSpPr>
          <p:nvPr/>
        </p:nvSpPr>
        <p:spPr bwMode="auto">
          <a:xfrm>
            <a:off x="1079379" y="2753756"/>
            <a:ext cx="4277787"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b="1" dirty="0">
                <a:solidFill>
                  <a:srgbClr val="26941B"/>
                </a:solidFill>
                <a:latin typeface="微软雅黑"/>
                <a:ea typeface="微软雅黑"/>
                <a:cs typeface="+mn-ea"/>
                <a:sym typeface="微软雅黑"/>
              </a:rPr>
              <a:t>破损电源快修理，湿手不能碰电器</a:t>
            </a:r>
          </a:p>
        </p:txBody>
      </p:sp>
      <p:sp>
        <p:nvSpPr>
          <p:cNvPr id="55" name="Rectangle 32"/>
          <p:cNvSpPr>
            <a:spLocks noChangeArrowheads="1"/>
          </p:cNvSpPr>
          <p:nvPr/>
        </p:nvSpPr>
        <p:spPr bwMode="auto">
          <a:xfrm>
            <a:off x="1079378" y="3189863"/>
            <a:ext cx="4263622"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b="1" dirty="0">
                <a:solidFill>
                  <a:srgbClr val="26941B"/>
                </a:solidFill>
                <a:latin typeface="微软雅黑"/>
                <a:ea typeface="微软雅黑"/>
                <a:cs typeface="+mn-ea"/>
                <a:sym typeface="微软雅黑"/>
              </a:rPr>
              <a:t>金属与电源远离，插头要握绝缘体</a:t>
            </a:r>
          </a:p>
        </p:txBody>
      </p:sp>
      <p:pic>
        <p:nvPicPr>
          <p:cNvPr id="64" name="图片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7826">
            <a:off x="5149774" y="945239"/>
            <a:ext cx="3043823" cy="324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50000">
                                          <p:cBhvr additive="base">
                                            <p:cTn id="7" dur="10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50000">
                                          <p:cBhvr additive="base">
                                            <p:cTn id="11" dur="10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0000">
                                      <p:stCondLst>
                                        <p:cond delay="400"/>
                                      </p:stCondLst>
                                      <p:childTnLst>
                                        <p:set>
                                          <p:cBhvr>
                                            <p:cTn id="14" dur="1" fill="hold">
                                              <p:stCondLst>
                                                <p:cond delay="0"/>
                                              </p:stCondLst>
                                            </p:cTn>
                                            <p:tgtEl>
                                              <p:spTgt spid="44"/>
                                            </p:tgtEl>
                                            <p:attrNameLst>
                                              <p:attrName>style.visibility</p:attrName>
                                            </p:attrNameLst>
                                          </p:cBhvr>
                                          <p:to>
                                            <p:strVal val="visible"/>
                                          </p:to>
                                        </p:set>
                                        <p:anim calcmode="lin" valueType="num" p14:bounceEnd="50000">
                                          <p:cBhvr additive="base">
                                            <p:cTn id="15" dur="10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50000">
                                      <p:stCondLst>
                                        <p:cond delay="600"/>
                                      </p:stCondLst>
                                      <p:childTnLst>
                                        <p:set>
                                          <p:cBhvr>
                                            <p:cTn id="18" dur="1" fill="hold">
                                              <p:stCondLst>
                                                <p:cond delay="0"/>
                                              </p:stCondLst>
                                            </p:cTn>
                                            <p:tgtEl>
                                              <p:spTgt spid="55"/>
                                            </p:tgtEl>
                                            <p:attrNameLst>
                                              <p:attrName>style.visibility</p:attrName>
                                            </p:attrNameLst>
                                          </p:cBhvr>
                                          <p:to>
                                            <p:strVal val="visible"/>
                                          </p:to>
                                        </p:set>
                                        <p:anim calcmode="lin" valueType="num" p14:bounceEnd="50000">
                                          <p:cBhvr additive="base">
                                            <p:cTn id="19" dur="10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800"/>
                                      </p:stCondLst>
                                      <p:childTnLst>
                                        <p:set>
                                          <p:cBhvr>
                                            <p:cTn id="22" dur="1" fill="hold">
                                              <p:stCondLst>
                                                <p:cond delay="0"/>
                                              </p:stCondLst>
                                            </p:cTn>
                                            <p:tgtEl>
                                              <p:spTgt spid="64"/>
                                            </p:tgtEl>
                                            <p:attrNameLst>
                                              <p:attrName>style.visibility</p:attrName>
                                            </p:attrNameLst>
                                          </p:cBhvr>
                                          <p:to>
                                            <p:strVal val="visible"/>
                                          </p:to>
                                        </p:set>
                                        <p:anim calcmode="lin" valueType="num" p14:bounceEnd="50000">
                                          <p:cBhvr additive="base">
                                            <p:cTn id="23"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fill="hold"/>
                                            <p:tgtEl>
                                              <p:spTgt spid="55"/>
                                            </p:tgtEl>
                                            <p:attrNameLst>
                                              <p:attrName>ppt_x</p:attrName>
                                            </p:attrNameLst>
                                          </p:cBhvr>
                                          <p:tavLst>
                                            <p:tav tm="0">
                                              <p:val>
                                                <p:strVal val="0-#ppt_w/2"/>
                                              </p:val>
                                            </p:tav>
                                            <p:tav tm="100000">
                                              <p:val>
                                                <p:strVal val="#ppt_x"/>
                                              </p:val>
                                            </p:tav>
                                          </p:tavLst>
                                        </p:anim>
                                        <p:anim calcmode="lin" valueType="num">
                                          <p:cBhvr additive="base">
                                            <p:cTn id="20" dur="10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1+#ppt_w/2"/>
                                              </p:val>
                                            </p:tav>
                                            <p:tav tm="100000">
                                              <p:val>
                                                <p:strVal val="#ppt_x"/>
                                              </p:val>
                                            </p:tav>
                                          </p:tavLst>
                                        </p:anim>
                                        <p:anim calcmode="lin" valueType="num">
                                          <p:cBhvr additive="base">
                                            <p:cTn id="24" dur="10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30" name="组合 29"/>
          <p:cNvGrpSpPr/>
          <p:nvPr/>
        </p:nvGrpSpPr>
        <p:grpSpPr>
          <a:xfrm>
            <a:off x="2800295" y="257851"/>
            <a:ext cx="3540474" cy="890071"/>
            <a:chOff x="4141051" y="1243471"/>
            <a:chExt cx="4078239" cy="1025635"/>
          </a:xfrm>
        </p:grpSpPr>
        <p:pic>
          <p:nvPicPr>
            <p:cNvPr id="31" name="图片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32" name="MH_Entry_1"/>
            <p:cNvSpPr/>
            <p:nvPr>
              <p:custDataLst>
                <p:tags r:id="rId1"/>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安全用电顺口溜</a:t>
              </a:r>
            </a:p>
          </p:txBody>
        </p:sp>
      </p:grpSp>
      <p:sp>
        <p:nvSpPr>
          <p:cNvPr id="11" name="Rectangle 12"/>
          <p:cNvSpPr>
            <a:spLocks noChangeArrowheads="1"/>
          </p:cNvSpPr>
          <p:nvPr/>
        </p:nvSpPr>
        <p:spPr bwMode="auto">
          <a:xfrm>
            <a:off x="1258433" y="3740556"/>
            <a:ext cx="2795588"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dirty="0">
                <a:solidFill>
                  <a:schemeClr val="accent2">
                    <a:lumMod val="50000"/>
                  </a:schemeClr>
                </a:solidFill>
                <a:latin typeface="微软雅黑"/>
                <a:ea typeface="微软雅黑"/>
                <a:cs typeface="+mn-ea"/>
                <a:sym typeface="微软雅黑"/>
              </a:rPr>
              <a:t>躲开变压器，安全不触电</a:t>
            </a:r>
          </a:p>
        </p:txBody>
      </p:sp>
      <p:sp>
        <p:nvSpPr>
          <p:cNvPr id="12" name="Rectangle 13"/>
          <p:cNvSpPr>
            <a:spLocks noChangeArrowheads="1"/>
          </p:cNvSpPr>
          <p:nvPr/>
        </p:nvSpPr>
        <p:spPr bwMode="auto">
          <a:xfrm>
            <a:off x="5200870" y="3686570"/>
            <a:ext cx="2795588"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dirty="0">
                <a:solidFill>
                  <a:schemeClr val="accent2">
                    <a:lumMod val="50000"/>
                  </a:schemeClr>
                </a:solidFill>
                <a:latin typeface="微软雅黑"/>
                <a:ea typeface="微软雅黑"/>
                <a:cs typeface="+mn-ea"/>
                <a:sym typeface="微软雅黑"/>
              </a:rPr>
              <a:t>钓鱼放风筝，远离高压线 </a:t>
            </a:r>
            <a:endParaRPr lang="en-US" altLang="zh-CN" sz="1800" dirty="0">
              <a:solidFill>
                <a:schemeClr val="accent2">
                  <a:lumMod val="50000"/>
                </a:schemeClr>
              </a:solidFill>
              <a:latin typeface="微软雅黑"/>
              <a:ea typeface="微软雅黑"/>
              <a:cs typeface="+mn-ea"/>
              <a:sym typeface="微软雅黑"/>
            </a:endParaRPr>
          </a:p>
        </p:txBody>
      </p:sp>
      <p:grpSp>
        <p:nvGrpSpPr>
          <p:cNvPr id="13" name="组合 12"/>
          <p:cNvGrpSpPr/>
          <p:nvPr/>
        </p:nvGrpSpPr>
        <p:grpSpPr>
          <a:xfrm>
            <a:off x="4891798" y="1190337"/>
            <a:ext cx="3348372" cy="2645338"/>
            <a:chOff x="5969419" y="933872"/>
            <a:chExt cx="4464496" cy="3528393"/>
          </a:xfrm>
        </p:grpSpPr>
        <p:grpSp>
          <p:nvGrpSpPr>
            <p:cNvPr id="14" name="组合 13"/>
            <p:cNvGrpSpPr/>
            <p:nvPr/>
          </p:nvGrpSpPr>
          <p:grpSpPr>
            <a:xfrm>
              <a:off x="5969419" y="933872"/>
              <a:ext cx="4464496" cy="3528393"/>
              <a:chOff x="1127448" y="1628799"/>
              <a:chExt cx="4464496" cy="3528393"/>
            </a:xfrm>
          </p:grpSpPr>
          <p:pic>
            <p:nvPicPr>
              <p:cNvPr id="16" name="图片 15"/>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127448" y="1628799"/>
                <a:ext cx="4464496" cy="3528393"/>
              </a:xfrm>
              <a:prstGeom prst="rect">
                <a:avLst/>
              </a:prstGeom>
            </p:spPr>
          </p:pic>
          <p:sp>
            <p:nvSpPr>
              <p:cNvPr id="17" name="矩形 16"/>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pic>
          <p:nvPicPr>
            <p:cNvPr id="15" name="图片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81516" y="1237338"/>
              <a:ext cx="3545827" cy="2810808"/>
            </a:xfrm>
            <a:prstGeom prst="rect">
              <a:avLst/>
            </a:prstGeom>
          </p:spPr>
        </p:pic>
      </p:grpSp>
      <p:grpSp>
        <p:nvGrpSpPr>
          <p:cNvPr id="18" name="组合 17"/>
          <p:cNvGrpSpPr/>
          <p:nvPr/>
        </p:nvGrpSpPr>
        <p:grpSpPr>
          <a:xfrm>
            <a:off x="1003366" y="1136351"/>
            <a:ext cx="3348372" cy="2645338"/>
            <a:chOff x="1242625" y="1590311"/>
            <a:chExt cx="4464496" cy="3528393"/>
          </a:xfrm>
        </p:grpSpPr>
        <p:grpSp>
          <p:nvGrpSpPr>
            <p:cNvPr id="19" name="组合 18"/>
            <p:cNvGrpSpPr/>
            <p:nvPr/>
          </p:nvGrpSpPr>
          <p:grpSpPr>
            <a:xfrm>
              <a:off x="1242625" y="1590311"/>
              <a:ext cx="4464496" cy="3528393"/>
              <a:chOff x="1127448" y="1628799"/>
              <a:chExt cx="4464496" cy="3528393"/>
            </a:xfrm>
          </p:grpSpPr>
          <p:pic>
            <p:nvPicPr>
              <p:cNvPr id="21" name="图片 20"/>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127448" y="1628799"/>
                <a:ext cx="4464496" cy="3528393"/>
              </a:xfrm>
              <a:prstGeom prst="rect">
                <a:avLst/>
              </a:prstGeom>
            </p:spPr>
          </p:pic>
          <p:sp>
            <p:nvSpPr>
              <p:cNvPr id="22" name="矩形 21"/>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pic>
          <p:nvPicPr>
            <p:cNvPr id="20" name="图片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87488" y="1949038"/>
              <a:ext cx="3926599" cy="277610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37" name="组合 36"/>
          <p:cNvGrpSpPr/>
          <p:nvPr/>
        </p:nvGrpSpPr>
        <p:grpSpPr>
          <a:xfrm>
            <a:off x="2800295" y="257851"/>
            <a:ext cx="3540474" cy="890071"/>
            <a:chOff x="4141051" y="1243471"/>
            <a:chExt cx="4078239" cy="1025635"/>
          </a:xfrm>
        </p:grpSpPr>
        <p:pic>
          <p:nvPicPr>
            <p:cNvPr id="38" name="图片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5332" y="1243471"/>
              <a:ext cx="3763885" cy="1025635"/>
            </a:xfrm>
            <a:prstGeom prst="rect">
              <a:avLst/>
            </a:prstGeom>
          </p:spPr>
        </p:pic>
        <p:sp>
          <p:nvSpPr>
            <p:cNvPr id="39" name="MH_Entry_1"/>
            <p:cNvSpPr/>
            <p:nvPr>
              <p:custDataLst>
                <p:tags r:id="rId2"/>
              </p:custDataLst>
            </p:nvPr>
          </p:nvSpPr>
          <p:spPr>
            <a:xfrm>
              <a:off x="4141051" y="1619657"/>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安全用电顺口溜</a:t>
              </a:r>
            </a:p>
          </p:txBody>
        </p:sp>
      </p:grpSp>
      <p:sp>
        <p:nvSpPr>
          <p:cNvPr id="24" name="Rectangle 12"/>
          <p:cNvSpPr>
            <a:spLocks noChangeArrowheads="1"/>
          </p:cNvSpPr>
          <p:nvPr/>
        </p:nvSpPr>
        <p:spPr bwMode="auto">
          <a:xfrm>
            <a:off x="1266347" y="3724767"/>
            <a:ext cx="2795588"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1800" dirty="0">
                <a:solidFill>
                  <a:schemeClr val="accent2">
                    <a:lumMod val="50000"/>
                  </a:schemeClr>
                </a:solidFill>
                <a:latin typeface="微软雅黑"/>
                <a:ea typeface="微软雅黑"/>
                <a:cs typeface="+mn-ea"/>
                <a:sym typeface="微软雅黑"/>
              </a:rPr>
              <a:t>大雨来临时，放雷避危险</a:t>
            </a:r>
            <a:r>
              <a:rPr lang="zh-CN" altLang="en-US" sz="1400" dirty="0">
                <a:solidFill>
                  <a:schemeClr val="accent2">
                    <a:lumMod val="50000"/>
                  </a:schemeClr>
                </a:solidFill>
                <a:latin typeface="微软雅黑"/>
                <a:ea typeface="微软雅黑"/>
                <a:cs typeface="+mn-ea"/>
                <a:sym typeface="微软雅黑"/>
              </a:rPr>
              <a:t> </a:t>
            </a:r>
            <a:endParaRPr lang="en-US" altLang="zh-CN" sz="1400" dirty="0">
              <a:solidFill>
                <a:schemeClr val="accent2">
                  <a:lumMod val="50000"/>
                </a:schemeClr>
              </a:solidFill>
              <a:latin typeface="微软雅黑"/>
              <a:ea typeface="微软雅黑"/>
              <a:cs typeface="+mn-ea"/>
              <a:sym typeface="微软雅黑"/>
            </a:endParaRPr>
          </a:p>
        </p:txBody>
      </p:sp>
      <p:sp>
        <p:nvSpPr>
          <p:cNvPr id="25" name="Rectangle 13"/>
          <p:cNvSpPr>
            <a:spLocks noChangeArrowheads="1"/>
          </p:cNvSpPr>
          <p:nvPr/>
        </p:nvSpPr>
        <p:spPr bwMode="auto">
          <a:xfrm>
            <a:off x="5222999" y="3701024"/>
            <a:ext cx="2795588" cy="4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1800" dirty="0">
                <a:solidFill>
                  <a:schemeClr val="accent2">
                    <a:lumMod val="50000"/>
                  </a:schemeClr>
                </a:solidFill>
                <a:latin typeface="微软雅黑"/>
                <a:ea typeface="微软雅黑"/>
                <a:cs typeface="+mn-ea"/>
                <a:sym typeface="微软雅黑"/>
              </a:rPr>
              <a:t>寻找低洼处，不往高处站</a:t>
            </a:r>
          </a:p>
        </p:txBody>
      </p:sp>
      <p:grpSp>
        <p:nvGrpSpPr>
          <p:cNvPr id="26" name="组合 25"/>
          <p:cNvGrpSpPr/>
          <p:nvPr/>
        </p:nvGrpSpPr>
        <p:grpSpPr>
          <a:xfrm>
            <a:off x="4886238" y="1163659"/>
            <a:ext cx="3348372" cy="2645338"/>
            <a:chOff x="5969419" y="933872"/>
            <a:chExt cx="4464496" cy="3528393"/>
          </a:xfrm>
        </p:grpSpPr>
        <p:grpSp>
          <p:nvGrpSpPr>
            <p:cNvPr id="27" name="组合 26"/>
            <p:cNvGrpSpPr/>
            <p:nvPr/>
          </p:nvGrpSpPr>
          <p:grpSpPr>
            <a:xfrm>
              <a:off x="5969419" y="933872"/>
              <a:ext cx="4464496" cy="3528393"/>
              <a:chOff x="1127448" y="1628799"/>
              <a:chExt cx="4464496" cy="3528393"/>
            </a:xfrm>
          </p:grpSpPr>
          <p:pic>
            <p:nvPicPr>
              <p:cNvPr id="29" name="图片 28"/>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27448" y="1628799"/>
                <a:ext cx="4464496" cy="3528393"/>
              </a:xfrm>
              <a:prstGeom prst="rect">
                <a:avLst/>
              </a:prstGeom>
            </p:spPr>
          </p:pic>
          <p:sp>
            <p:nvSpPr>
              <p:cNvPr id="30" name="矩形 29"/>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pic>
          <p:nvPicPr>
            <p:cNvPr id="28" name="图片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81516" y="1478649"/>
              <a:ext cx="3545827" cy="2438837"/>
            </a:xfrm>
            <a:prstGeom prst="rect">
              <a:avLst/>
            </a:prstGeom>
          </p:spPr>
        </p:pic>
      </p:grpSp>
      <p:grpSp>
        <p:nvGrpSpPr>
          <p:cNvPr id="31" name="组合 30"/>
          <p:cNvGrpSpPr/>
          <p:nvPr/>
        </p:nvGrpSpPr>
        <p:grpSpPr>
          <a:xfrm>
            <a:off x="997807" y="1109672"/>
            <a:ext cx="3348372" cy="2645338"/>
            <a:chOff x="1242625" y="1590311"/>
            <a:chExt cx="4464496" cy="3528393"/>
          </a:xfrm>
        </p:grpSpPr>
        <p:grpSp>
          <p:nvGrpSpPr>
            <p:cNvPr id="32" name="组合 31"/>
            <p:cNvGrpSpPr/>
            <p:nvPr/>
          </p:nvGrpSpPr>
          <p:grpSpPr>
            <a:xfrm>
              <a:off x="1242625" y="1590311"/>
              <a:ext cx="4464496" cy="3528393"/>
              <a:chOff x="1127448" y="1628799"/>
              <a:chExt cx="4464496" cy="3528393"/>
            </a:xfrm>
          </p:grpSpPr>
          <p:pic>
            <p:nvPicPr>
              <p:cNvPr id="34" name="图片 33"/>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27448" y="1628799"/>
                <a:ext cx="4464496" cy="3528393"/>
              </a:xfrm>
              <a:prstGeom prst="rect">
                <a:avLst/>
              </a:prstGeom>
            </p:spPr>
          </p:pic>
          <p:sp>
            <p:nvSpPr>
              <p:cNvPr id="35" name="矩形 34"/>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pic>
          <p:nvPicPr>
            <p:cNvPr id="33" name="图片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11602" y="1806336"/>
              <a:ext cx="3123434" cy="3056004"/>
            </a:xfrm>
            <a:prstGeom prst="rect">
              <a:avLst/>
            </a:prstGeom>
          </p:spPr>
        </p:pic>
      </p:grpSp>
      <p:grpSp>
        <p:nvGrpSpPr>
          <p:cNvPr id="21" name="组合 20"/>
          <p:cNvGrpSpPr/>
          <p:nvPr/>
        </p:nvGrpSpPr>
        <p:grpSpPr>
          <a:xfrm>
            <a:off x="2629908" y="219601"/>
            <a:ext cx="4277691" cy="890071"/>
            <a:chOff x="3879680" y="1243471"/>
            <a:chExt cx="4927430" cy="1025635"/>
          </a:xfrm>
        </p:grpSpPr>
        <p:pic>
          <p:nvPicPr>
            <p:cNvPr id="22" name="图片 21"/>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3879680" y="1243471"/>
              <a:ext cx="4365174" cy="1025635"/>
            </a:xfrm>
            <a:prstGeom prst="rect">
              <a:avLst/>
            </a:prstGeom>
          </p:spPr>
        </p:pic>
        <p:sp>
          <p:nvSpPr>
            <p:cNvPr id="36" name="MH_Entry_1"/>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a:ea typeface="微软雅黑"/>
                  <a:cs typeface="+mn-ea"/>
                  <a:sym typeface="微软雅黑"/>
                </a:rPr>
                <a:t>安全用电顺口溜</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50000">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600"/>
                                      </p:stCondLst>
                                      <p:childTnLst>
                                        <p:set>
                                          <p:cBhvr>
                                            <p:cTn id="14" dur="1" fill="hold">
                                              <p:stCondLst>
                                                <p:cond delay="0"/>
                                              </p:stCondLst>
                                            </p:cTn>
                                            <p:tgtEl>
                                              <p:spTgt spid="24"/>
                                            </p:tgtEl>
                                            <p:attrNameLst>
                                              <p:attrName>style.visibility</p:attrName>
                                            </p:attrNameLst>
                                          </p:cBhvr>
                                          <p:to>
                                            <p:strVal val="visible"/>
                                          </p:to>
                                        </p:set>
                                        <p:anim calcmode="lin" valueType="num" p14:bounceEnd="50000">
                                          <p:cBhvr additive="base">
                                            <p:cTn id="15" dur="1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900"/>
                                      </p:stCondLst>
                                      <p:childTnLst>
                                        <p:set>
                                          <p:cBhvr>
                                            <p:cTn id="18" dur="1" fill="hold">
                                              <p:stCondLst>
                                                <p:cond delay="0"/>
                                              </p:stCondLst>
                                            </p:cTn>
                                            <p:tgtEl>
                                              <p:spTgt spid="26"/>
                                            </p:tgtEl>
                                            <p:attrNameLst>
                                              <p:attrName>style.visibility</p:attrName>
                                            </p:attrNameLst>
                                          </p:cBhvr>
                                          <p:to>
                                            <p:strVal val="visible"/>
                                          </p:to>
                                        </p:set>
                                        <p:anim calcmode="lin" valueType="num" p14:bounceEnd="50000">
                                          <p:cBhvr additive="base">
                                            <p:cTn id="19"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1200"/>
                                      </p:stCondLst>
                                      <p:childTnLst>
                                        <p:set>
                                          <p:cBhvr>
                                            <p:cTn id="22" dur="1" fill="hold">
                                              <p:stCondLst>
                                                <p:cond delay="0"/>
                                              </p:stCondLst>
                                            </p:cTn>
                                            <p:tgtEl>
                                              <p:spTgt spid="25"/>
                                            </p:tgtEl>
                                            <p:attrNameLst>
                                              <p:attrName>style.visibility</p:attrName>
                                            </p:attrNameLst>
                                          </p:cBhvr>
                                          <p:to>
                                            <p:strVal val="visible"/>
                                          </p:to>
                                        </p:set>
                                        <p:anim calcmode="lin" valueType="num" p14:bounceEnd="50000">
                                          <p:cBhvr additive="base">
                                            <p:cTn id="23"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1+#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886" y="0"/>
            <a:ext cx="9141114" cy="5140017"/>
          </a:xfrm>
          <a:prstGeom prst="rect">
            <a:avLst/>
          </a:prstGeom>
        </p:spPr>
      </p:pic>
      <p:sp>
        <p:nvSpPr>
          <p:cNvPr id="6" name="文本框 5"/>
          <p:cNvSpPr txBox="1"/>
          <p:nvPr/>
        </p:nvSpPr>
        <p:spPr>
          <a:xfrm>
            <a:off x="3700149" y="938801"/>
            <a:ext cx="3524501" cy="1084661"/>
          </a:xfrm>
          <a:prstGeom prst="rect">
            <a:avLst/>
          </a:prstGeom>
          <a:noFill/>
        </p:spPr>
        <p:txBody>
          <a:bodyPr wrap="none" lIns="68571" tIns="34285" rIns="68571" bIns="34285" rtlCol="0">
            <a:spAutoFit/>
          </a:bodyPr>
          <a:lstStyle/>
          <a:p>
            <a:pPr algn="ctr"/>
            <a:r>
              <a:rPr lang="zh-CN" altLang="en-US" sz="6600" dirty="0">
                <a:solidFill>
                  <a:srgbClr val="26941B"/>
                </a:solidFill>
                <a:latin typeface="微软雅黑"/>
                <a:ea typeface="微软雅黑"/>
                <a:cs typeface="+mn-ea"/>
                <a:sym typeface="微软雅黑"/>
              </a:rPr>
              <a:t>谢谢聆听</a:t>
            </a:r>
          </a:p>
        </p:txBody>
      </p:sp>
      <p:sp>
        <p:nvSpPr>
          <p:cNvPr id="7" name="矩形 6"/>
          <p:cNvSpPr/>
          <p:nvPr/>
        </p:nvSpPr>
        <p:spPr>
          <a:xfrm>
            <a:off x="3700149" y="2023462"/>
            <a:ext cx="4563382" cy="530792"/>
          </a:xfrm>
          <a:prstGeom prst="rect">
            <a:avLst/>
          </a:prstGeom>
        </p:spPr>
        <p:txBody>
          <a:bodyPr wrap="none" lIns="68571" tIns="34285" rIns="68571" bIns="34285">
            <a:spAutoFit/>
          </a:bodyPr>
          <a:lstStyle/>
          <a:p>
            <a:r>
              <a:rPr lang="en-US" altLang="zh-CN" sz="3000" dirty="0">
                <a:solidFill>
                  <a:srgbClr val="26941B"/>
                </a:solidFill>
                <a:latin typeface="微软雅黑"/>
                <a:ea typeface="微软雅黑"/>
                <a:cs typeface="+mn-ea"/>
                <a:sym typeface="微软雅黑"/>
              </a:rPr>
              <a:t>Thank You For Listening</a:t>
            </a:r>
            <a:endParaRPr lang="zh-CN" altLang="en-US" sz="3000" dirty="0">
              <a:solidFill>
                <a:srgbClr val="26941B"/>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35525"/>
            <a:ext cx="9144001" cy="5179025"/>
          </a:xfrm>
          <a:prstGeom prst="rect">
            <a:avLst/>
          </a:prstGeom>
        </p:spPr>
      </p:pic>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22" y="476946"/>
            <a:ext cx="2540051" cy="1778750"/>
          </a:xfrm>
          <a:prstGeom prst="rect">
            <a:avLst/>
          </a:prstGeom>
        </p:spPr>
      </p:pic>
      <p:sp>
        <p:nvSpPr>
          <p:cNvPr id="27" name="MH_Entry_1"/>
          <p:cNvSpPr/>
          <p:nvPr>
            <p:custDataLst>
              <p:tags r:id="rId1"/>
            </p:custDataLst>
          </p:nvPr>
        </p:nvSpPr>
        <p:spPr>
          <a:xfrm>
            <a:off x="4893793" y="2848037"/>
            <a:ext cx="2600068" cy="5077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300" noProof="1">
                <a:solidFill>
                  <a:srgbClr val="26941B"/>
                </a:solidFill>
                <a:latin typeface="微软雅黑"/>
                <a:ea typeface="微软雅黑"/>
                <a:cs typeface="+mn-ea"/>
                <a:sym typeface="微软雅黑"/>
              </a:rPr>
              <a:t>电的简单认识</a:t>
            </a:r>
          </a:p>
        </p:txBody>
      </p:sp>
      <p:sp>
        <p:nvSpPr>
          <p:cNvPr id="2" name="文本框 1"/>
          <p:cNvSpPr txBox="1"/>
          <p:nvPr/>
        </p:nvSpPr>
        <p:spPr>
          <a:xfrm>
            <a:off x="5590749" y="858856"/>
            <a:ext cx="1131707" cy="1084661"/>
          </a:xfrm>
          <a:prstGeom prst="rect">
            <a:avLst/>
          </a:prstGeom>
          <a:noFill/>
        </p:spPr>
        <p:txBody>
          <a:bodyPr wrap="none" lIns="68571" tIns="34285" rIns="68571" bIns="34285" rtlCol="0">
            <a:spAutoFit/>
          </a:bodyPr>
          <a:lstStyle/>
          <a:p>
            <a:r>
              <a:rPr lang="en-US" altLang="zh-CN" sz="6600" dirty="0">
                <a:solidFill>
                  <a:srgbClr val="26941B"/>
                </a:solidFill>
                <a:latin typeface="微软雅黑"/>
                <a:ea typeface="微软雅黑"/>
                <a:cs typeface="+mn-ea"/>
                <a:sym typeface="微软雅黑"/>
              </a:rPr>
              <a:t>01</a:t>
            </a:r>
            <a:endParaRPr lang="zh-CN" altLang="en-US" sz="6600" dirty="0">
              <a:solidFill>
                <a:srgbClr val="26941B"/>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569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sp>
        <p:nvSpPr>
          <p:cNvPr id="18" name="矩形 17"/>
          <p:cNvSpPr/>
          <p:nvPr/>
        </p:nvSpPr>
        <p:spPr>
          <a:xfrm>
            <a:off x="4968124" y="3290544"/>
            <a:ext cx="3871076" cy="946403"/>
          </a:xfrm>
          <a:prstGeom prst="rect">
            <a:avLst/>
          </a:prstGeom>
          <a:noFill/>
          <a:effectLst>
            <a:outerShdw blurRad="63500" sx="102000" sy="102000" algn="ctr" rotWithShape="0">
              <a:prstClr val="black">
                <a:alpha val="40000"/>
              </a:prstClr>
            </a:outerShdw>
          </a:effectLst>
        </p:spPr>
        <p:txBody>
          <a:bodyPr wrap="square" lIns="68571" tIns="34285" rIns="68571" bIns="34285">
            <a:spAutoFit/>
          </a:bodyPr>
          <a:lstStyle/>
          <a:p>
            <a:pPr>
              <a:lnSpc>
                <a:spcPct val="150000"/>
              </a:lnSpc>
            </a:pPr>
            <a:r>
              <a:rPr lang="en-US" altLang="zh-CN" b="1" dirty="0">
                <a:solidFill>
                  <a:srgbClr val="26941B"/>
                </a:solidFill>
                <a:latin typeface="微软雅黑"/>
                <a:ea typeface="微软雅黑"/>
                <a:cs typeface="+mn-ea"/>
                <a:sym typeface="微软雅黑"/>
              </a:rPr>
              <a:t>2</a:t>
            </a:r>
            <a:r>
              <a:rPr lang="zh-CN" altLang="en-US" b="1" dirty="0">
                <a:solidFill>
                  <a:srgbClr val="26941B"/>
                </a:solidFill>
                <a:latin typeface="微软雅黑"/>
                <a:ea typeface="微软雅黑"/>
                <a:cs typeface="+mn-ea"/>
                <a:sym typeface="微软雅黑"/>
              </a:rPr>
              <a:t>、静电现象</a:t>
            </a:r>
            <a:endParaRPr lang="en-US" altLang="zh-CN" b="1" dirty="0">
              <a:solidFill>
                <a:srgbClr val="26941B"/>
              </a:solidFill>
              <a:latin typeface="微软雅黑"/>
              <a:ea typeface="微软雅黑"/>
              <a:cs typeface="+mn-ea"/>
              <a:sym typeface="微软雅黑"/>
            </a:endParaRPr>
          </a:p>
          <a:p>
            <a:pPr>
              <a:lnSpc>
                <a:spcPct val="150000"/>
              </a:lnSpc>
            </a:pPr>
            <a:r>
              <a:rPr lang="zh-CN" altLang="en-US" sz="1200" dirty="0">
                <a:solidFill>
                  <a:srgbClr val="26941B"/>
                </a:solidFill>
                <a:latin typeface="微软雅黑"/>
                <a:ea typeface="微软雅黑"/>
                <a:cs typeface="+mn-ea"/>
                <a:sym typeface="微软雅黑"/>
              </a:rPr>
              <a:t>静电是一种处于静止状态的电荷。在干燥和多风的秋天，在日常生活中，人们常常会碰到这种现象</a:t>
            </a:r>
            <a:r>
              <a:rPr lang="en-US" altLang="zh-CN" sz="1200" dirty="0">
                <a:solidFill>
                  <a:srgbClr val="26941B"/>
                </a:solidFill>
                <a:latin typeface="微软雅黑"/>
                <a:ea typeface="微软雅黑"/>
                <a:cs typeface="+mn-ea"/>
                <a:sym typeface="微软雅黑"/>
              </a:rPr>
              <a:t>.</a:t>
            </a:r>
            <a:endParaRPr lang="zh-CN" altLang="en-US" sz="1200" dirty="0">
              <a:solidFill>
                <a:srgbClr val="26941B"/>
              </a:solidFill>
              <a:latin typeface="微软雅黑"/>
              <a:ea typeface="微软雅黑"/>
              <a:cs typeface="+mn-ea"/>
              <a:sym typeface="微软雅黑"/>
            </a:endParaRPr>
          </a:p>
        </p:txBody>
      </p:sp>
      <p:grpSp>
        <p:nvGrpSpPr>
          <p:cNvPr id="9" name="组合 8"/>
          <p:cNvGrpSpPr/>
          <p:nvPr/>
        </p:nvGrpSpPr>
        <p:grpSpPr>
          <a:xfrm>
            <a:off x="2944406" y="217000"/>
            <a:ext cx="3267573" cy="890071"/>
            <a:chOff x="4163399" y="1012973"/>
            <a:chExt cx="3763885" cy="1025635"/>
          </a:xfrm>
        </p:grpSpPr>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012973"/>
              <a:ext cx="3763885" cy="1025635"/>
            </a:xfrm>
            <a:prstGeom prst="rect">
              <a:avLst/>
            </a:prstGeom>
          </p:spPr>
        </p:pic>
        <p:sp>
          <p:nvSpPr>
            <p:cNvPr id="12" name="MH_Entry_1"/>
            <p:cNvSpPr/>
            <p:nvPr>
              <p:custDataLst>
                <p:tags r:id="rId1"/>
              </p:custDataLst>
            </p:nvPr>
          </p:nvSpPr>
          <p:spPr>
            <a:xfrm>
              <a:off x="4554320" y="1320992"/>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700" noProof="1">
                  <a:solidFill>
                    <a:srgbClr val="26941B"/>
                  </a:solidFill>
                  <a:latin typeface="微软雅黑"/>
                  <a:ea typeface="微软雅黑"/>
                  <a:cs typeface="+mn-ea"/>
                  <a:sym typeface="微软雅黑"/>
                </a:rPr>
                <a:t>生活中看到的电</a:t>
              </a:r>
            </a:p>
          </p:txBody>
        </p:sp>
      </p:grpSp>
      <p:sp>
        <p:nvSpPr>
          <p:cNvPr id="8" name="矩形 7"/>
          <p:cNvSpPr/>
          <p:nvPr/>
        </p:nvSpPr>
        <p:spPr>
          <a:xfrm>
            <a:off x="832326" y="3094328"/>
            <a:ext cx="4135797" cy="1392679"/>
          </a:xfrm>
          <a:prstGeom prst="rect">
            <a:avLst/>
          </a:prstGeom>
        </p:spPr>
        <p:txBody>
          <a:bodyPr wrap="square" lIns="68571" tIns="34285" rIns="68571" bIns="34285">
            <a:spAutoFit/>
          </a:bodyPr>
          <a:lstStyle/>
          <a:p>
            <a:r>
              <a:rPr lang="en-US" altLang="zh-CN" b="1" dirty="0">
                <a:solidFill>
                  <a:srgbClr val="26941B"/>
                </a:solidFill>
                <a:latin typeface="微软雅黑"/>
                <a:ea typeface="微软雅黑"/>
                <a:cs typeface="+mn-ea"/>
                <a:sym typeface="微软雅黑"/>
              </a:rPr>
              <a:t>1</a:t>
            </a:r>
            <a:r>
              <a:rPr lang="zh-CN" altLang="en-US" b="1" dirty="0">
                <a:solidFill>
                  <a:srgbClr val="26941B"/>
                </a:solidFill>
                <a:latin typeface="微软雅黑"/>
                <a:ea typeface="微软雅黑"/>
                <a:cs typeface="+mn-ea"/>
                <a:sym typeface="微软雅黑"/>
              </a:rPr>
              <a:t>、雷电现象</a:t>
            </a:r>
            <a:endParaRPr lang="en-US" altLang="zh-CN" b="1" dirty="0">
              <a:solidFill>
                <a:srgbClr val="26941B"/>
              </a:solidFill>
              <a:latin typeface="微软雅黑"/>
              <a:ea typeface="微软雅黑"/>
              <a:cs typeface="+mn-ea"/>
              <a:sym typeface="微软雅黑"/>
            </a:endParaRPr>
          </a:p>
          <a:p>
            <a:pPr>
              <a:lnSpc>
                <a:spcPct val="150000"/>
              </a:lnSpc>
            </a:pPr>
            <a:r>
              <a:rPr lang="zh-CN" altLang="en-US" sz="1200" dirty="0">
                <a:solidFill>
                  <a:srgbClr val="26941B"/>
                </a:solidFill>
                <a:latin typeface="微软雅黑"/>
                <a:ea typeface="微软雅黑"/>
                <a:cs typeface="+mn-ea"/>
                <a:sym typeface="微软雅黑"/>
              </a:rPr>
              <a:t>雷电是伴有闪电和雷鸣的一种雄伟壮观而又有点令人生畏的放电现象。产生雷电的条件是雷雨云中有积累并形成极性。根据不同的地形及气象条件，雷电一般可分为热雷电、锋雷电（热锋雷电与冷锋雷电）、地形雷电</a:t>
            </a:r>
            <a:r>
              <a:rPr lang="en-US" altLang="zh-CN" sz="1200" dirty="0">
                <a:solidFill>
                  <a:srgbClr val="26941B"/>
                </a:solidFill>
                <a:latin typeface="微软雅黑"/>
                <a:ea typeface="微软雅黑"/>
                <a:cs typeface="+mn-ea"/>
                <a:sym typeface="微软雅黑"/>
              </a:rPr>
              <a:t>3</a:t>
            </a:r>
            <a:r>
              <a:rPr lang="zh-CN" altLang="en-US" sz="1200" dirty="0">
                <a:solidFill>
                  <a:srgbClr val="26941B"/>
                </a:solidFill>
                <a:latin typeface="微软雅黑"/>
                <a:ea typeface="微软雅黑"/>
                <a:cs typeface="+mn-ea"/>
                <a:sym typeface="微软雅黑"/>
              </a:rPr>
              <a:t>大类。</a:t>
            </a:r>
            <a:endParaRPr lang="en-US" altLang="zh-CN" sz="1200" dirty="0">
              <a:solidFill>
                <a:srgbClr val="26941B"/>
              </a:solidFill>
              <a:latin typeface="微软雅黑"/>
              <a:ea typeface="微软雅黑"/>
              <a:cs typeface="+mn-ea"/>
              <a:sym typeface="微软雅黑"/>
            </a:endParaRPr>
          </a:p>
        </p:txBody>
      </p:sp>
      <p:pic>
        <p:nvPicPr>
          <p:cNvPr id="2" name="图片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9107" y="1118339"/>
            <a:ext cx="2304448" cy="2303614"/>
          </a:xfrm>
          <a:prstGeom prst="rect">
            <a:avLst/>
          </a:prstGeom>
        </p:spPr>
      </p:pic>
      <p:pic>
        <p:nvPicPr>
          <p:cNvPr id="4" name="图片 3"/>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060743" y="1642421"/>
            <a:ext cx="2979603" cy="140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33" name="组合 32"/>
          <p:cNvGrpSpPr/>
          <p:nvPr/>
        </p:nvGrpSpPr>
        <p:grpSpPr>
          <a:xfrm>
            <a:off x="2944406" y="217000"/>
            <a:ext cx="3267573" cy="890071"/>
            <a:chOff x="4163399" y="1012973"/>
            <a:chExt cx="3763885" cy="1025635"/>
          </a:xfrm>
        </p:grpSpPr>
        <p:pic>
          <p:nvPicPr>
            <p:cNvPr id="34" name="图片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012973"/>
              <a:ext cx="3763885" cy="1025635"/>
            </a:xfrm>
            <a:prstGeom prst="rect">
              <a:avLst/>
            </a:prstGeom>
          </p:spPr>
        </p:pic>
        <p:sp>
          <p:nvSpPr>
            <p:cNvPr id="35" name="MH_Entry_1"/>
            <p:cNvSpPr/>
            <p:nvPr>
              <p:custDataLst>
                <p:tags r:id="rId1"/>
              </p:custDataLst>
            </p:nvPr>
          </p:nvSpPr>
          <p:spPr>
            <a:xfrm>
              <a:off x="4554320" y="1320992"/>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2700" noProof="1">
                  <a:solidFill>
                    <a:srgbClr val="26941B"/>
                  </a:solidFill>
                  <a:latin typeface="微软雅黑"/>
                  <a:ea typeface="微软雅黑"/>
                  <a:cs typeface="+mn-ea"/>
                  <a:sym typeface="微软雅黑"/>
                </a:rPr>
                <a:t>什么是电？</a:t>
              </a:r>
            </a:p>
          </p:txBody>
        </p:sp>
      </p:grpSp>
      <p:grpSp>
        <p:nvGrpSpPr>
          <p:cNvPr id="68" name="组合 67"/>
          <p:cNvGrpSpPr/>
          <p:nvPr/>
        </p:nvGrpSpPr>
        <p:grpSpPr>
          <a:xfrm>
            <a:off x="6171497" y="1975654"/>
            <a:ext cx="2698131" cy="709051"/>
            <a:chOff x="7309498" y="3364940"/>
            <a:chExt cx="3597040" cy="945620"/>
          </a:xfrm>
        </p:grpSpPr>
        <p:cxnSp>
          <p:nvCxnSpPr>
            <p:cNvPr id="69" name="Straight Arrow Connector 69"/>
            <p:cNvCxnSpPr/>
            <p:nvPr/>
          </p:nvCxnSpPr>
          <p:spPr>
            <a:xfrm>
              <a:off x="7309498" y="3364940"/>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10"/>
            <p:cNvSpPr txBox="1"/>
            <p:nvPr/>
          </p:nvSpPr>
          <p:spPr>
            <a:xfrm>
              <a:off x="8789467" y="3618063"/>
              <a:ext cx="2117071" cy="692497"/>
            </a:xfrm>
            <a:prstGeom prst="rect">
              <a:avLst/>
            </a:prstGeom>
            <a:noFill/>
          </p:spPr>
          <p:txBody>
            <a:bodyPr wrap="square" lIns="0" tIns="0" rIns="0" bIns="0" rtlCol="0">
              <a:spAutoFit/>
            </a:bodyPr>
            <a:lstStyle/>
            <a:p>
              <a:pPr>
                <a:spcBef>
                  <a:spcPct val="50000"/>
                </a:spcBef>
              </a:pPr>
              <a:r>
                <a:rPr lang="en-US" altLang="zh-CN" sz="1100" dirty="0">
                  <a:solidFill>
                    <a:srgbClr val="26941B"/>
                  </a:solidFill>
                  <a:latin typeface="微软雅黑"/>
                  <a:ea typeface="微软雅黑"/>
                  <a:cs typeface="+mn-ea"/>
                  <a:sym typeface="微软雅黑"/>
                </a:rPr>
                <a:t>1.</a:t>
              </a:r>
              <a:r>
                <a:rPr lang="zh-CN" altLang="en-US" sz="1100" dirty="0">
                  <a:solidFill>
                    <a:srgbClr val="26941B"/>
                  </a:solidFill>
                  <a:latin typeface="微软雅黑"/>
                  <a:ea typeface="微软雅黑"/>
                  <a:cs typeface="+mn-ea"/>
                  <a:sym typeface="微软雅黑"/>
                </a:rPr>
                <a:t>自然界的物质里都含有一种很小的带电的粒子，叫电荷。 </a:t>
              </a:r>
              <a:endParaRPr lang="en-US" altLang="zh-CN" sz="1100" dirty="0">
                <a:solidFill>
                  <a:srgbClr val="26941B"/>
                </a:solidFill>
                <a:latin typeface="微软雅黑"/>
                <a:ea typeface="微软雅黑"/>
                <a:cs typeface="+mn-ea"/>
                <a:sym typeface="微软雅黑"/>
              </a:endParaRPr>
            </a:p>
          </p:txBody>
        </p:sp>
        <p:sp>
          <p:nvSpPr>
            <p:cNvPr id="71" name="Oval 35"/>
            <p:cNvSpPr/>
            <p:nvPr/>
          </p:nvSpPr>
          <p:spPr>
            <a:xfrm>
              <a:off x="7972938" y="3391577"/>
              <a:ext cx="668547" cy="668547"/>
            </a:xfrm>
            <a:prstGeom prst="ellipse">
              <a:avLst/>
            </a:prstGeom>
            <a:solidFill>
              <a:srgbClr val="26941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rgbClr val="26941B"/>
                </a:solidFill>
                <a:latin typeface="微软雅黑"/>
                <a:ea typeface="微软雅黑"/>
                <a:cs typeface="+mn-ea"/>
                <a:sym typeface="微软雅黑"/>
              </a:endParaRPr>
            </a:p>
          </p:txBody>
        </p:sp>
        <p:sp>
          <p:nvSpPr>
            <p:cNvPr id="72" name="Freeform 526"/>
            <p:cNvSpPr>
              <a:spLocks noChangeAspect="1" noChangeArrowheads="1"/>
            </p:cNvSpPr>
            <p:nvPr/>
          </p:nvSpPr>
          <p:spPr bwMode="auto">
            <a:xfrm>
              <a:off x="8211481" y="3569234"/>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rgbClr val="26941B"/>
                </a:solidFill>
                <a:latin typeface="微软雅黑"/>
                <a:ea typeface="微软雅黑"/>
                <a:cs typeface="+mn-ea"/>
                <a:sym typeface="微软雅黑"/>
              </a:endParaRPr>
            </a:p>
          </p:txBody>
        </p:sp>
      </p:grpSp>
      <p:pic>
        <p:nvPicPr>
          <p:cNvPr id="73" name="图片 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5874" y="1126517"/>
            <a:ext cx="2674253" cy="2920565"/>
          </a:xfrm>
          <a:prstGeom prst="rect">
            <a:avLst/>
          </a:prstGeom>
          <a:effectLst>
            <a:outerShdw blurRad="50800" dist="38100" dir="5400000" algn="t" rotWithShape="0">
              <a:prstClr val="black">
                <a:alpha val="40000"/>
              </a:prstClr>
            </a:outerShdw>
          </a:effectLst>
        </p:spPr>
      </p:pic>
      <p:grpSp>
        <p:nvGrpSpPr>
          <p:cNvPr id="74" name="组合 73"/>
          <p:cNvGrpSpPr/>
          <p:nvPr/>
        </p:nvGrpSpPr>
        <p:grpSpPr>
          <a:xfrm>
            <a:off x="757293" y="2726517"/>
            <a:ext cx="2530846" cy="915485"/>
            <a:chOff x="2036756" y="3960465"/>
            <a:chExt cx="3374022" cy="1220929"/>
          </a:xfrm>
        </p:grpSpPr>
        <p:sp>
          <p:nvSpPr>
            <p:cNvPr id="75" name="TextBox 22"/>
            <p:cNvSpPr txBox="1"/>
            <p:nvPr/>
          </p:nvSpPr>
          <p:spPr>
            <a:xfrm>
              <a:off x="2036756" y="4719729"/>
              <a:ext cx="2024885" cy="461665"/>
            </a:xfrm>
            <a:prstGeom prst="rect">
              <a:avLst/>
            </a:prstGeom>
            <a:noFill/>
          </p:spPr>
          <p:txBody>
            <a:bodyPr wrap="square" lIns="0" tIns="0" rIns="0" bIns="0" rtlCol="0">
              <a:spAutoFit/>
            </a:bodyPr>
            <a:lstStyle/>
            <a:p>
              <a:pPr>
                <a:spcBef>
                  <a:spcPct val="50000"/>
                </a:spcBef>
              </a:pPr>
              <a:r>
                <a:rPr lang="en-US" altLang="zh-CN" sz="1100" dirty="0">
                  <a:solidFill>
                    <a:srgbClr val="26941B"/>
                  </a:solidFill>
                  <a:latin typeface="微软雅黑"/>
                  <a:ea typeface="微软雅黑"/>
                  <a:cs typeface="+mn-ea"/>
                  <a:sym typeface="微软雅黑"/>
                </a:rPr>
                <a:t>3.</a:t>
              </a:r>
              <a:r>
                <a:rPr lang="zh-CN" altLang="en-US" sz="1100" dirty="0">
                  <a:solidFill>
                    <a:srgbClr val="26941B"/>
                  </a:solidFill>
                  <a:latin typeface="微软雅黑"/>
                  <a:ea typeface="微软雅黑"/>
                  <a:cs typeface="+mn-ea"/>
                  <a:sym typeface="微软雅黑"/>
                </a:rPr>
                <a:t>当电荷有序流动时，就产生了电流 。</a:t>
              </a:r>
              <a:endParaRPr lang="en-US" altLang="zh-CN" sz="1100" dirty="0">
                <a:solidFill>
                  <a:srgbClr val="26941B"/>
                </a:solidFill>
                <a:latin typeface="微软雅黑"/>
                <a:ea typeface="微软雅黑"/>
                <a:cs typeface="+mn-ea"/>
                <a:sym typeface="微软雅黑"/>
              </a:endParaRPr>
            </a:p>
          </p:txBody>
        </p:sp>
        <p:sp>
          <p:nvSpPr>
            <p:cNvPr id="76" name="Oval 60"/>
            <p:cNvSpPr/>
            <p:nvPr/>
          </p:nvSpPr>
          <p:spPr>
            <a:xfrm>
              <a:off x="4249926" y="4482608"/>
              <a:ext cx="668547" cy="668547"/>
            </a:xfrm>
            <a:prstGeom prst="ellipse">
              <a:avLst/>
            </a:prstGeom>
            <a:solidFill>
              <a:srgbClr val="26941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rgbClr val="26941B"/>
                </a:solidFill>
                <a:latin typeface="微软雅黑"/>
                <a:ea typeface="微软雅黑"/>
                <a:cs typeface="+mn-ea"/>
                <a:sym typeface="微软雅黑"/>
              </a:endParaRPr>
            </a:p>
          </p:txBody>
        </p:sp>
        <p:sp>
          <p:nvSpPr>
            <p:cNvPr id="77" name="Shape 823"/>
            <p:cNvSpPr/>
            <p:nvPr/>
          </p:nvSpPr>
          <p:spPr>
            <a:xfrm>
              <a:off x="4436164" y="4645506"/>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sz="1800">
                <a:solidFill>
                  <a:srgbClr val="26941B"/>
                </a:solidFill>
                <a:latin typeface="微软雅黑"/>
                <a:ea typeface="微软雅黑"/>
                <a:cs typeface="+mn-ea"/>
                <a:sym typeface="微软雅黑"/>
              </a:endParaRPr>
            </a:p>
          </p:txBody>
        </p:sp>
        <p:cxnSp>
          <p:nvCxnSpPr>
            <p:cNvPr id="78" name="Straight Arrow Connector 68"/>
            <p:cNvCxnSpPr/>
            <p:nvPr/>
          </p:nvCxnSpPr>
          <p:spPr>
            <a:xfrm flipH="1">
              <a:off x="487624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6171498" y="2754400"/>
            <a:ext cx="2603792" cy="915485"/>
            <a:chOff x="6869981" y="3960465"/>
            <a:chExt cx="3471271" cy="1220929"/>
          </a:xfrm>
        </p:grpSpPr>
        <p:sp>
          <p:nvSpPr>
            <p:cNvPr id="80" name="TextBox 13"/>
            <p:cNvSpPr txBox="1"/>
            <p:nvPr/>
          </p:nvSpPr>
          <p:spPr>
            <a:xfrm>
              <a:off x="8224181" y="4719729"/>
              <a:ext cx="2117071" cy="461665"/>
            </a:xfrm>
            <a:prstGeom prst="rect">
              <a:avLst/>
            </a:prstGeom>
            <a:noFill/>
          </p:spPr>
          <p:txBody>
            <a:bodyPr wrap="square" lIns="0" tIns="0" rIns="0" bIns="0" rtlCol="0">
              <a:spAutoFit/>
            </a:bodyPr>
            <a:lstStyle/>
            <a:p>
              <a:pPr>
                <a:spcBef>
                  <a:spcPct val="50000"/>
                </a:spcBef>
              </a:pPr>
              <a:r>
                <a:rPr lang="en-US" altLang="zh-CN" sz="1100" dirty="0">
                  <a:solidFill>
                    <a:srgbClr val="26941B"/>
                  </a:solidFill>
                  <a:latin typeface="微软雅黑"/>
                  <a:ea typeface="微软雅黑"/>
                  <a:cs typeface="+mn-ea"/>
                  <a:sym typeface="微软雅黑"/>
                </a:rPr>
                <a:t>2.</a:t>
              </a:r>
              <a:r>
                <a:rPr lang="zh-CN" altLang="en-US" sz="1100" dirty="0">
                  <a:solidFill>
                    <a:srgbClr val="26941B"/>
                  </a:solidFill>
                  <a:latin typeface="微软雅黑"/>
                  <a:ea typeface="微软雅黑"/>
                  <a:cs typeface="+mn-ea"/>
                  <a:sym typeface="微软雅黑"/>
                </a:rPr>
                <a:t>电荷静止或 杂乱无章运动时，不显电性 。</a:t>
              </a:r>
              <a:endParaRPr lang="en-US" altLang="zh-CN" sz="1100" dirty="0">
                <a:solidFill>
                  <a:srgbClr val="26941B"/>
                </a:solidFill>
                <a:latin typeface="微软雅黑"/>
                <a:ea typeface="微软雅黑"/>
                <a:cs typeface="+mn-ea"/>
                <a:sym typeface="微软雅黑"/>
              </a:endParaRPr>
            </a:p>
          </p:txBody>
        </p:sp>
        <p:sp>
          <p:nvSpPr>
            <p:cNvPr id="81" name="Oval 52"/>
            <p:cNvSpPr/>
            <p:nvPr/>
          </p:nvSpPr>
          <p:spPr>
            <a:xfrm>
              <a:off x="7392013" y="4430836"/>
              <a:ext cx="668547" cy="668547"/>
            </a:xfrm>
            <a:prstGeom prst="ellipse">
              <a:avLst/>
            </a:prstGeom>
            <a:solidFill>
              <a:srgbClr val="26941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rgbClr val="26941B"/>
                </a:solidFill>
                <a:latin typeface="微软雅黑"/>
                <a:ea typeface="微软雅黑"/>
                <a:cs typeface="+mn-ea"/>
                <a:sym typeface="微软雅黑"/>
              </a:endParaRPr>
            </a:p>
          </p:txBody>
        </p:sp>
        <p:grpSp>
          <p:nvGrpSpPr>
            <p:cNvPr id="82" name="Group 47"/>
            <p:cNvGrpSpPr/>
            <p:nvPr/>
          </p:nvGrpSpPr>
          <p:grpSpPr>
            <a:xfrm>
              <a:off x="7583071" y="4627361"/>
              <a:ext cx="275688" cy="247755"/>
              <a:chOff x="5583238" y="3892551"/>
              <a:chExt cx="360363" cy="323850"/>
            </a:xfrm>
            <a:solidFill>
              <a:schemeClr val="bg1"/>
            </a:solidFill>
          </p:grpSpPr>
          <p:sp>
            <p:nvSpPr>
              <p:cNvPr id="84"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solidFill>
                    <a:srgbClr val="26941B"/>
                  </a:solidFill>
                  <a:latin typeface="微软雅黑"/>
                  <a:ea typeface="微软雅黑"/>
                  <a:cs typeface="+mn-ea"/>
                  <a:sym typeface="微软雅黑"/>
                </a:endParaRPr>
              </a:p>
            </p:txBody>
          </p:sp>
          <p:sp>
            <p:nvSpPr>
              <p:cNvPr id="85"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solidFill>
                    <a:srgbClr val="26941B"/>
                  </a:solidFill>
                  <a:latin typeface="微软雅黑"/>
                  <a:ea typeface="微软雅黑"/>
                  <a:cs typeface="+mn-ea"/>
                  <a:sym typeface="微软雅黑"/>
                </a:endParaRPr>
              </a:p>
            </p:txBody>
          </p:sp>
          <p:sp>
            <p:nvSpPr>
              <p:cNvPr id="86"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solidFill>
                    <a:srgbClr val="26941B"/>
                  </a:solidFill>
                  <a:latin typeface="微软雅黑"/>
                  <a:ea typeface="微软雅黑"/>
                  <a:cs typeface="+mn-ea"/>
                  <a:sym typeface="微软雅黑"/>
                </a:endParaRPr>
              </a:p>
            </p:txBody>
          </p:sp>
        </p:grpSp>
        <p:cxnSp>
          <p:nvCxnSpPr>
            <p:cNvPr id="83" name="Straight Arrow Connector 70"/>
            <p:cNvCxnSpPr/>
            <p:nvPr/>
          </p:nvCxnSpPr>
          <p:spPr>
            <a:xfrm>
              <a:off x="686998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744640" y="2041071"/>
            <a:ext cx="2665186" cy="526036"/>
            <a:chOff x="1375425" y="3350270"/>
            <a:chExt cx="3553119" cy="701544"/>
          </a:xfrm>
        </p:grpSpPr>
        <p:sp>
          <p:nvSpPr>
            <p:cNvPr id="95" name="TextBox 19"/>
            <p:cNvSpPr txBox="1"/>
            <p:nvPr/>
          </p:nvSpPr>
          <p:spPr>
            <a:xfrm>
              <a:off x="1375425" y="3590149"/>
              <a:ext cx="2024885" cy="461665"/>
            </a:xfrm>
            <a:prstGeom prst="rect">
              <a:avLst/>
            </a:prstGeom>
            <a:noFill/>
          </p:spPr>
          <p:txBody>
            <a:bodyPr wrap="square" lIns="0" tIns="0" rIns="0" bIns="0" rtlCol="0">
              <a:spAutoFit/>
            </a:bodyPr>
            <a:lstStyle/>
            <a:p>
              <a:pPr>
                <a:spcBef>
                  <a:spcPct val="50000"/>
                </a:spcBef>
              </a:pPr>
              <a:r>
                <a:rPr lang="en-US" altLang="zh-CN" sz="1100" dirty="0">
                  <a:solidFill>
                    <a:srgbClr val="26941B"/>
                  </a:solidFill>
                  <a:latin typeface="微软雅黑"/>
                  <a:ea typeface="微软雅黑"/>
                  <a:cs typeface="+mn-ea"/>
                  <a:sym typeface="微软雅黑"/>
                </a:rPr>
                <a:t>4.</a:t>
              </a:r>
              <a:r>
                <a:rPr lang="zh-CN" altLang="en-US" sz="1100" dirty="0">
                  <a:solidFill>
                    <a:srgbClr val="26941B"/>
                  </a:solidFill>
                  <a:latin typeface="微软雅黑"/>
                  <a:ea typeface="微软雅黑"/>
                  <a:cs typeface="+mn-ea"/>
                  <a:sym typeface="微软雅黑"/>
                </a:rPr>
                <a:t>人们发现电流可以帮我们干活 。</a:t>
              </a:r>
              <a:endParaRPr lang="en-US" altLang="zh-CN" sz="1100" dirty="0">
                <a:solidFill>
                  <a:srgbClr val="26941B"/>
                </a:solidFill>
                <a:latin typeface="微软雅黑"/>
                <a:ea typeface="微软雅黑"/>
                <a:cs typeface="+mn-ea"/>
                <a:sym typeface="微软雅黑"/>
              </a:endParaRPr>
            </a:p>
          </p:txBody>
        </p:sp>
        <p:cxnSp>
          <p:nvCxnSpPr>
            <p:cNvPr id="96" name="Straight Arrow Connector 67"/>
            <p:cNvCxnSpPr/>
            <p:nvPr/>
          </p:nvCxnSpPr>
          <p:spPr>
            <a:xfrm flipH="1">
              <a:off x="4312555" y="3374515"/>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66"/>
            <p:cNvSpPr/>
            <p:nvPr/>
          </p:nvSpPr>
          <p:spPr>
            <a:xfrm>
              <a:off x="3581379" y="3350270"/>
              <a:ext cx="668547" cy="668547"/>
            </a:xfrm>
            <a:prstGeom prst="ellipse">
              <a:avLst/>
            </a:prstGeom>
            <a:solidFill>
              <a:srgbClr val="26941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rgbClr val="26941B"/>
                </a:solidFill>
                <a:latin typeface="微软雅黑"/>
                <a:ea typeface="微软雅黑"/>
                <a:cs typeface="+mn-ea"/>
                <a:sym typeface="微软雅黑"/>
              </a:endParaRPr>
            </a:p>
          </p:txBody>
        </p:sp>
        <p:sp>
          <p:nvSpPr>
            <p:cNvPr id="98" name="Freeform 238"/>
            <p:cNvSpPr>
              <a:spLocks noEditPoints="1"/>
            </p:cNvSpPr>
            <p:nvPr/>
          </p:nvSpPr>
          <p:spPr bwMode="auto">
            <a:xfrm>
              <a:off x="3741053" y="3573833"/>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p:spPr>
          <p:txBody>
            <a:bodyPr vert="horz" wrap="square" lIns="91440" tIns="45720" rIns="91440" bIns="45720" numCol="1" anchor="t" anchorCtr="0" compatLnSpc="1"/>
            <a:lstStyle/>
            <a:p>
              <a:endParaRPr lang="en-US" sz="1100">
                <a:solidFill>
                  <a:srgbClr val="26941B"/>
                </a:solidFill>
                <a:latin typeface="微软雅黑"/>
                <a:ea typeface="微软雅黑"/>
                <a:cs typeface="+mn-ea"/>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right)">
                                      <p:cBhvr>
                                        <p:cTn id="21" dur="500"/>
                                        <p:tgtEl>
                                          <p:spTgt spid="7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right)">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35525"/>
            <a:ext cx="9144001" cy="5179025"/>
          </a:xfrm>
          <a:prstGeom prst="rect">
            <a:avLst/>
          </a:prstGeom>
        </p:spPr>
      </p:pic>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22" y="476946"/>
            <a:ext cx="2540051" cy="1778750"/>
          </a:xfrm>
          <a:prstGeom prst="rect">
            <a:avLst/>
          </a:prstGeom>
        </p:spPr>
      </p:pic>
      <p:sp>
        <p:nvSpPr>
          <p:cNvPr id="27" name="MH_Entry_1"/>
          <p:cNvSpPr/>
          <p:nvPr>
            <p:custDataLst>
              <p:tags r:id="rId1"/>
            </p:custDataLst>
          </p:nvPr>
        </p:nvSpPr>
        <p:spPr>
          <a:xfrm>
            <a:off x="4893793" y="2848037"/>
            <a:ext cx="2600068" cy="5077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zh-CN" altLang="en-US" sz="3300" noProof="1">
                <a:solidFill>
                  <a:srgbClr val="26941B"/>
                </a:solidFill>
                <a:latin typeface="微软雅黑"/>
                <a:ea typeface="微软雅黑"/>
                <a:cs typeface="+mn-ea"/>
                <a:sym typeface="微软雅黑"/>
              </a:rPr>
              <a:t>电的危害</a:t>
            </a:r>
          </a:p>
        </p:txBody>
      </p:sp>
      <p:sp>
        <p:nvSpPr>
          <p:cNvPr id="2" name="文本框 1"/>
          <p:cNvSpPr txBox="1"/>
          <p:nvPr/>
        </p:nvSpPr>
        <p:spPr>
          <a:xfrm>
            <a:off x="5590749" y="858856"/>
            <a:ext cx="1131707" cy="1084661"/>
          </a:xfrm>
          <a:prstGeom prst="rect">
            <a:avLst/>
          </a:prstGeom>
          <a:noFill/>
        </p:spPr>
        <p:txBody>
          <a:bodyPr wrap="none" lIns="68571" tIns="34285" rIns="68571" bIns="34285" rtlCol="0">
            <a:spAutoFit/>
          </a:bodyPr>
          <a:lstStyle/>
          <a:p>
            <a:r>
              <a:rPr lang="en-US" altLang="zh-CN" sz="6600" dirty="0">
                <a:solidFill>
                  <a:srgbClr val="26941B"/>
                </a:solidFill>
                <a:latin typeface="微软雅黑"/>
                <a:ea typeface="微软雅黑"/>
                <a:cs typeface="+mn-ea"/>
                <a:sym typeface="微软雅黑"/>
              </a:rPr>
              <a:t>02</a:t>
            </a:r>
            <a:endParaRPr lang="zh-CN" altLang="en-US" sz="6600" dirty="0">
              <a:solidFill>
                <a:srgbClr val="26941B"/>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19" name="组合 18"/>
          <p:cNvGrpSpPr/>
          <p:nvPr/>
        </p:nvGrpSpPr>
        <p:grpSpPr>
          <a:xfrm>
            <a:off x="2944406" y="217000"/>
            <a:ext cx="3267573" cy="890071"/>
            <a:chOff x="4163399" y="1012973"/>
            <a:chExt cx="3763885" cy="1025635"/>
          </a:xfrm>
        </p:grpSpPr>
        <p:pic>
          <p:nvPicPr>
            <p:cNvPr id="23" name="图片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012973"/>
              <a:ext cx="3763885" cy="1025635"/>
            </a:xfrm>
            <a:prstGeom prst="rect">
              <a:avLst/>
            </a:prstGeom>
          </p:spPr>
        </p:pic>
        <p:sp>
          <p:nvSpPr>
            <p:cNvPr id="27" name="MH_Entry_1"/>
            <p:cNvSpPr/>
            <p:nvPr>
              <p:custDataLst>
                <p:tags r:id="rId1"/>
              </p:custDataLst>
            </p:nvPr>
          </p:nvSpPr>
          <p:spPr>
            <a:xfrm>
              <a:off x="4554320" y="1320992"/>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2700" noProof="1">
                  <a:solidFill>
                    <a:srgbClr val="26941B"/>
                  </a:solidFill>
                  <a:latin typeface="微软雅黑"/>
                  <a:ea typeface="微软雅黑"/>
                  <a:cs typeface="+mn-ea"/>
                  <a:sym typeface="微软雅黑"/>
                </a:rPr>
                <a:t>电的危害</a:t>
              </a:r>
            </a:p>
          </p:txBody>
        </p:sp>
      </p:grpSp>
      <p:sp>
        <p:nvSpPr>
          <p:cNvPr id="32" name="矩形 11"/>
          <p:cNvSpPr>
            <a:spLocks noChangeArrowheads="1"/>
          </p:cNvSpPr>
          <p:nvPr/>
        </p:nvSpPr>
        <p:spPr bwMode="auto">
          <a:xfrm>
            <a:off x="360395" y="1528821"/>
            <a:ext cx="4548171" cy="265625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txBody>
          <a:bodyPr lIns="68571" tIns="34285" rIns="68571" bIns="34285" anchor="ctr"/>
          <a:lstStyle/>
          <a:p>
            <a:pPr algn="ctr" eaLnBrk="1" hangingPunct="1">
              <a:buFont typeface="Arial" panose="020B0604020202020204" pitchFamily="34" charset="0"/>
              <a:buNone/>
            </a:pPr>
            <a:endParaRPr lang="zh-CN" altLang="en-US" dirty="0">
              <a:solidFill>
                <a:srgbClr val="FFFFFF"/>
              </a:solidFill>
              <a:latin typeface="微软雅黑"/>
              <a:ea typeface="微软雅黑"/>
              <a:cs typeface="+mn-ea"/>
              <a:sym typeface="微软雅黑"/>
            </a:endParaRPr>
          </a:p>
        </p:txBody>
      </p:sp>
      <p:sp>
        <p:nvSpPr>
          <p:cNvPr id="38" name="TextBox 5"/>
          <p:cNvSpPr txBox="1"/>
          <p:nvPr/>
        </p:nvSpPr>
        <p:spPr>
          <a:xfrm>
            <a:off x="2499102" y="1228807"/>
            <a:ext cx="4312645" cy="300013"/>
          </a:xfrm>
          <a:prstGeom prst="rect">
            <a:avLst/>
          </a:prstGeom>
          <a:noFill/>
        </p:spPr>
        <p:txBody>
          <a:bodyPr wrap="square" lIns="68571" tIns="34285" rIns="68571" bIns="34285" rtlCol="0">
            <a:spAutoFit/>
          </a:bodyPr>
          <a:lstStyle/>
          <a:p>
            <a:pPr>
              <a:spcBef>
                <a:spcPct val="20000"/>
              </a:spcBef>
            </a:pPr>
            <a:r>
              <a:rPr lang="zh-CN" altLang="en-US" sz="1500" b="1" dirty="0">
                <a:solidFill>
                  <a:srgbClr val="26941B"/>
                </a:solidFill>
                <a:latin typeface="微软雅黑"/>
                <a:ea typeface="微软雅黑"/>
                <a:cs typeface="+mn-ea"/>
                <a:sym typeface="微软雅黑"/>
              </a:rPr>
              <a:t>电的危害主要分两种</a:t>
            </a:r>
            <a:r>
              <a:rPr lang="en-US" altLang="zh-CN" sz="1500" b="1" dirty="0">
                <a:solidFill>
                  <a:srgbClr val="26941B"/>
                </a:solidFill>
                <a:latin typeface="微软雅黑"/>
                <a:ea typeface="微软雅黑"/>
                <a:cs typeface="+mn-ea"/>
                <a:sym typeface="微软雅黑"/>
              </a:rPr>
              <a:t>: </a:t>
            </a:r>
            <a:r>
              <a:rPr lang="zh-CN" altLang="en-US" sz="1500" b="1" dirty="0">
                <a:solidFill>
                  <a:srgbClr val="26941B"/>
                </a:solidFill>
                <a:latin typeface="微软雅黑"/>
                <a:ea typeface="微软雅黑"/>
                <a:cs typeface="+mn-ea"/>
                <a:sym typeface="微软雅黑"/>
              </a:rPr>
              <a:t>一、电器火灾二、人身触电</a:t>
            </a:r>
            <a:endParaRPr lang="en-US" altLang="zh-CN" sz="1500" b="1" dirty="0">
              <a:solidFill>
                <a:srgbClr val="26941B"/>
              </a:solidFill>
              <a:latin typeface="微软雅黑"/>
              <a:ea typeface="微软雅黑"/>
              <a:cs typeface="+mn-ea"/>
              <a:sym typeface="微软雅黑"/>
            </a:endParaRPr>
          </a:p>
        </p:txBody>
      </p:sp>
      <p:grpSp>
        <p:nvGrpSpPr>
          <p:cNvPr id="39" name="组合 38"/>
          <p:cNvGrpSpPr/>
          <p:nvPr/>
        </p:nvGrpSpPr>
        <p:grpSpPr>
          <a:xfrm>
            <a:off x="5037678" y="1653638"/>
            <a:ext cx="3548137" cy="1265359"/>
            <a:chOff x="1047751" y="3562350"/>
            <a:chExt cx="2005693" cy="1687536"/>
          </a:xfrm>
        </p:grpSpPr>
        <p:sp>
          <p:nvSpPr>
            <p:cNvPr id="40" name="矩形 39"/>
            <p:cNvSpPr/>
            <p:nvPr/>
          </p:nvSpPr>
          <p:spPr>
            <a:xfrm>
              <a:off x="1104900" y="3562350"/>
              <a:ext cx="1523533" cy="427298"/>
            </a:xfrm>
            <a:prstGeom prst="rect">
              <a:avLst/>
            </a:prstGeom>
            <a:solidFill>
              <a:srgbClr val="26941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1" name="文本框 40"/>
            <p:cNvSpPr txBox="1"/>
            <p:nvPr/>
          </p:nvSpPr>
          <p:spPr bwMode="auto">
            <a:xfrm>
              <a:off x="1047751" y="4141890"/>
              <a:ext cx="2005693"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85324">
                <a:lnSpc>
                  <a:spcPct val="150000"/>
                </a:lnSpc>
              </a:pPr>
              <a:r>
                <a:rPr lang="zh-CN" altLang="en-US" sz="800" dirty="0">
                  <a:solidFill>
                    <a:prstClr val="black">
                      <a:lumMod val="75000"/>
                      <a:lumOff val="25000"/>
                    </a:prstClr>
                  </a:solidFill>
                  <a:latin typeface="微软雅黑"/>
                  <a:ea typeface="微软雅黑"/>
                  <a:cs typeface="+mn-ea"/>
                  <a:sym typeface="微软雅黑"/>
                </a:rPr>
                <a:t>一般是指由于电气线路、用电设备、器具以及供配电设备出现故障性释放的热能；如高温、电弧、电火花以及非故障性释放的能量；如电热器具的炽热表面，在具备燃烧条件下引燃本体或其他可燃物而造成的火灾，也包括由雷电和静电引起的火灾</a:t>
              </a:r>
              <a:endParaRPr lang="en-US" altLang="zh-CN" sz="800" dirty="0">
                <a:solidFill>
                  <a:prstClr val="black">
                    <a:lumMod val="75000"/>
                    <a:lumOff val="25000"/>
                  </a:prstClr>
                </a:solidFill>
                <a:latin typeface="微软雅黑"/>
                <a:ea typeface="微软雅黑"/>
                <a:cs typeface="+mn-ea"/>
                <a:sym typeface="微软雅黑"/>
              </a:endParaRPr>
            </a:p>
          </p:txBody>
        </p:sp>
        <p:sp>
          <p:nvSpPr>
            <p:cNvPr id="42" name="文本框 24"/>
            <p:cNvSpPr txBox="1">
              <a:spLocks noChangeArrowheads="1"/>
            </p:cNvSpPr>
            <p:nvPr/>
          </p:nvSpPr>
          <p:spPr bwMode="auto">
            <a:xfrm>
              <a:off x="1136544" y="3562350"/>
              <a:ext cx="1305681"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500" b="1" dirty="0">
                  <a:solidFill>
                    <a:schemeClr val="bg1"/>
                  </a:solidFill>
                  <a:latin typeface="微软雅黑"/>
                  <a:ea typeface="微软雅黑"/>
                  <a:cs typeface="+mn-ea"/>
                  <a:sym typeface="微软雅黑"/>
                </a:rPr>
                <a:t>一、电气火灾</a:t>
              </a:r>
              <a:endParaRPr lang="id-ID" altLang="zh-CN" sz="1500" b="1" spc="225" dirty="0">
                <a:solidFill>
                  <a:schemeClr val="bg1"/>
                </a:solidFill>
                <a:latin typeface="微软雅黑"/>
                <a:ea typeface="微软雅黑"/>
                <a:cs typeface="+mn-ea"/>
                <a:sym typeface="微软雅黑"/>
              </a:endParaRPr>
            </a:p>
          </p:txBody>
        </p:sp>
      </p:grpSp>
      <p:grpSp>
        <p:nvGrpSpPr>
          <p:cNvPr id="43" name="组合 42"/>
          <p:cNvGrpSpPr/>
          <p:nvPr/>
        </p:nvGrpSpPr>
        <p:grpSpPr>
          <a:xfrm>
            <a:off x="5082409" y="2959404"/>
            <a:ext cx="3458675" cy="1175983"/>
            <a:chOff x="1073691" y="3562350"/>
            <a:chExt cx="2005694" cy="1568340"/>
          </a:xfrm>
        </p:grpSpPr>
        <p:sp>
          <p:nvSpPr>
            <p:cNvPr id="44" name="矩形 43"/>
            <p:cNvSpPr/>
            <p:nvPr/>
          </p:nvSpPr>
          <p:spPr>
            <a:xfrm>
              <a:off x="1104900" y="3562350"/>
              <a:ext cx="1523533" cy="427298"/>
            </a:xfrm>
            <a:prstGeom prst="rect">
              <a:avLst/>
            </a:prstGeom>
            <a:solidFill>
              <a:srgbClr val="26941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5" name="文本框 44"/>
            <p:cNvSpPr txBox="1"/>
            <p:nvPr/>
          </p:nvSpPr>
          <p:spPr bwMode="auto">
            <a:xfrm>
              <a:off x="1073691" y="4022694"/>
              <a:ext cx="2005694"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85324">
                <a:lnSpc>
                  <a:spcPct val="150000"/>
                </a:lnSpc>
              </a:pPr>
              <a:r>
                <a:rPr lang="zh-CN" altLang="en-US" sz="800" dirty="0">
                  <a:latin typeface="微软雅黑"/>
                  <a:ea typeface="微软雅黑"/>
                  <a:cs typeface="+mn-ea"/>
                  <a:sym typeface="微软雅黑"/>
                </a:rPr>
                <a:t>触电是电击伤的俗称，通常是指人体直接触及电源或高压电经过空气或其他导电介质传递电流通过人体时引起的组织损伤和功能障碍，重者发生心跳和呼吸骤停。超过</a:t>
              </a:r>
              <a:r>
                <a:rPr lang="en-US" altLang="zh-CN" sz="800" dirty="0">
                  <a:latin typeface="微软雅黑"/>
                  <a:ea typeface="微软雅黑"/>
                  <a:cs typeface="+mn-ea"/>
                  <a:sym typeface="微软雅黑"/>
                </a:rPr>
                <a:t>1000V</a:t>
              </a:r>
              <a:r>
                <a:rPr lang="zh-CN" altLang="en-US" sz="800" dirty="0">
                  <a:latin typeface="微软雅黑"/>
                  <a:ea typeface="微软雅黑"/>
                  <a:cs typeface="+mn-ea"/>
                  <a:sym typeface="微软雅黑"/>
                </a:rPr>
                <a:t>（伏）的高压电还可引起灼伤。闪电损伤（雷击）属于高压电损伤范畴。</a:t>
              </a:r>
              <a:endParaRPr lang="zh-CN" altLang="en-US" sz="800" dirty="0">
                <a:solidFill>
                  <a:prstClr val="black">
                    <a:lumMod val="75000"/>
                    <a:lumOff val="25000"/>
                  </a:prstClr>
                </a:solidFill>
                <a:latin typeface="微软雅黑"/>
                <a:ea typeface="微软雅黑"/>
                <a:cs typeface="+mn-ea"/>
                <a:sym typeface="微软雅黑"/>
              </a:endParaRPr>
            </a:p>
          </p:txBody>
        </p:sp>
        <p:sp>
          <p:nvSpPr>
            <p:cNvPr id="46" name="文本框 24"/>
            <p:cNvSpPr txBox="1">
              <a:spLocks noChangeArrowheads="1"/>
            </p:cNvSpPr>
            <p:nvPr/>
          </p:nvSpPr>
          <p:spPr bwMode="auto">
            <a:xfrm>
              <a:off x="1136545" y="3562350"/>
              <a:ext cx="1374081"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500" b="1" spc="225" dirty="0">
                  <a:solidFill>
                    <a:schemeClr val="bg1"/>
                  </a:solidFill>
                  <a:latin typeface="微软雅黑"/>
                  <a:ea typeface="微软雅黑"/>
                  <a:cs typeface="+mn-ea"/>
                  <a:sym typeface="微软雅黑"/>
                </a:rPr>
                <a:t>二、人身触电</a:t>
              </a:r>
              <a:endParaRPr lang="id-ID" altLang="zh-CN" sz="1500" b="1" spc="225" dirty="0">
                <a:solidFill>
                  <a:schemeClr val="bg1"/>
                </a:solidFill>
                <a:latin typeface="微软雅黑"/>
                <a:ea typeface="微软雅黑"/>
                <a:cs typeface="+mn-ea"/>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anim calcmode="lin" valueType="num">
                                      <p:cBhvr>
                                        <p:cTn id="14" dur="250" fill="hold"/>
                                        <p:tgtEl>
                                          <p:spTgt spid="32"/>
                                        </p:tgtEl>
                                        <p:attrNameLst>
                                          <p:attrName>ppt_x</p:attrName>
                                        </p:attrNameLst>
                                      </p:cBhvr>
                                      <p:tavLst>
                                        <p:tav tm="0">
                                          <p:val>
                                            <p:strVal val="#ppt_x"/>
                                          </p:val>
                                        </p:tav>
                                        <p:tav tm="100000">
                                          <p:val>
                                            <p:strVal val="#ppt_x"/>
                                          </p:val>
                                        </p:tav>
                                      </p:tavLst>
                                    </p:anim>
                                    <p:anim calcmode="lin" valueType="num">
                                      <p:cBhvr>
                                        <p:cTn id="15" dur="25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sp>
        <p:nvSpPr>
          <p:cNvPr id="31" name="TextBox 43"/>
          <p:cNvSpPr txBox="1"/>
          <p:nvPr/>
        </p:nvSpPr>
        <p:spPr>
          <a:xfrm>
            <a:off x="4995601" y="1476827"/>
            <a:ext cx="3543920" cy="327772"/>
          </a:xfrm>
          <a:prstGeom prst="rect">
            <a:avLst/>
          </a:prstGeom>
          <a:noFill/>
        </p:spPr>
        <p:txBody>
          <a:bodyPr wrap="square" lIns="68571" tIns="34285" rIns="68571" bIns="34285" rtlCol="0">
            <a:spAutoFit/>
          </a:bodyPr>
          <a:lstStyle/>
          <a:p>
            <a:pPr>
              <a:lnSpc>
                <a:spcPct val="120000"/>
              </a:lnSpc>
            </a:pPr>
            <a:r>
              <a:rPr lang="zh-CN" altLang="en-US" dirty="0">
                <a:solidFill>
                  <a:srgbClr val="26941B"/>
                </a:solidFill>
                <a:latin typeface="微软雅黑"/>
                <a:ea typeface="微软雅黑"/>
                <a:cs typeface="+mn-ea"/>
                <a:sym typeface="微软雅黑"/>
              </a:rPr>
              <a:t>电器老化停止使用</a:t>
            </a:r>
          </a:p>
        </p:txBody>
      </p:sp>
      <p:sp>
        <p:nvSpPr>
          <p:cNvPr id="32" name="TextBox 44"/>
          <p:cNvSpPr txBox="1"/>
          <p:nvPr/>
        </p:nvSpPr>
        <p:spPr>
          <a:xfrm>
            <a:off x="4995601" y="2105760"/>
            <a:ext cx="3543920" cy="271165"/>
          </a:xfrm>
          <a:prstGeom prst="rect">
            <a:avLst/>
          </a:prstGeom>
          <a:noFill/>
        </p:spPr>
        <p:txBody>
          <a:bodyPr wrap="square" lIns="68571" tIns="34285" rIns="68571" bIns="34285" rtlCol="0">
            <a:spAutoFit/>
          </a:bodyPr>
          <a:lstStyle/>
          <a:p>
            <a:pPr algn="just" defTabSz="1171575" fontAlgn="base">
              <a:lnSpc>
                <a:spcPts val="1538"/>
              </a:lnSpc>
              <a:spcBef>
                <a:spcPct val="0"/>
              </a:spcBef>
              <a:spcAft>
                <a:spcPct val="0"/>
              </a:spcAft>
              <a:defRPr/>
            </a:pPr>
            <a:r>
              <a:rPr lang="zh-CN" altLang="en-US" dirty="0">
                <a:solidFill>
                  <a:srgbClr val="26941B"/>
                </a:solidFill>
                <a:latin typeface="微软雅黑"/>
                <a:ea typeface="微软雅黑"/>
                <a:cs typeface="+mn-ea"/>
                <a:sym typeface="微软雅黑"/>
              </a:rPr>
              <a:t>电器附件不可堆放可燃物</a:t>
            </a:r>
            <a:endParaRPr lang="en-US" altLang="zh-CN" kern="0" dirty="0">
              <a:solidFill>
                <a:srgbClr val="26941B"/>
              </a:solidFill>
              <a:latin typeface="微软雅黑"/>
              <a:ea typeface="微软雅黑"/>
              <a:cs typeface="+mn-ea"/>
              <a:sym typeface="微软雅黑"/>
            </a:endParaRPr>
          </a:p>
        </p:txBody>
      </p:sp>
      <p:sp>
        <p:nvSpPr>
          <p:cNvPr id="33" name="TextBox 45"/>
          <p:cNvSpPr txBox="1"/>
          <p:nvPr/>
        </p:nvSpPr>
        <p:spPr>
          <a:xfrm>
            <a:off x="4995601" y="2508327"/>
            <a:ext cx="3543920" cy="715570"/>
          </a:xfrm>
          <a:prstGeom prst="rect">
            <a:avLst/>
          </a:prstGeom>
          <a:noFill/>
        </p:spPr>
        <p:txBody>
          <a:bodyPr wrap="square" lIns="68571" tIns="34285" rIns="68571" bIns="34285" rtlCol="0">
            <a:spAutoFit/>
          </a:bodyPr>
          <a:lstStyle/>
          <a:p>
            <a:pPr>
              <a:lnSpc>
                <a:spcPct val="150000"/>
              </a:lnSpc>
              <a:spcBef>
                <a:spcPct val="0"/>
              </a:spcBef>
            </a:pPr>
            <a:r>
              <a:rPr lang="zh-CN" altLang="en-US" dirty="0">
                <a:solidFill>
                  <a:srgbClr val="26941B"/>
                </a:solidFill>
                <a:latin typeface="微软雅黑"/>
                <a:ea typeface="微软雅黑"/>
                <a:cs typeface="+mn-ea"/>
                <a:sym typeface="微软雅黑"/>
              </a:rPr>
              <a:t>当闻到烧胶皮、烧塑料的难闻气味时，应立即停电并检查电器是否故障 。</a:t>
            </a:r>
            <a:endParaRPr lang="en-US" altLang="zh-CN" dirty="0">
              <a:solidFill>
                <a:srgbClr val="26941B"/>
              </a:solidFill>
              <a:latin typeface="微软雅黑"/>
              <a:ea typeface="微软雅黑"/>
              <a:cs typeface="+mn-ea"/>
              <a:sym typeface="微软雅黑"/>
            </a:endParaRPr>
          </a:p>
        </p:txBody>
      </p:sp>
      <p:sp>
        <p:nvSpPr>
          <p:cNvPr id="34" name="TextBox 48"/>
          <p:cNvSpPr txBox="1"/>
          <p:nvPr/>
        </p:nvSpPr>
        <p:spPr>
          <a:xfrm>
            <a:off x="4995601" y="3335517"/>
            <a:ext cx="3543920" cy="392405"/>
          </a:xfrm>
          <a:prstGeom prst="rect">
            <a:avLst/>
          </a:prstGeom>
          <a:noFill/>
        </p:spPr>
        <p:txBody>
          <a:bodyPr wrap="square" lIns="68571" tIns="34285" rIns="68571" bIns="34285" rtlCol="0">
            <a:spAutoFit/>
          </a:bodyPr>
          <a:lstStyle/>
          <a:p>
            <a:pPr>
              <a:lnSpc>
                <a:spcPct val="150000"/>
              </a:lnSpc>
              <a:spcBef>
                <a:spcPct val="0"/>
              </a:spcBef>
            </a:pPr>
            <a:r>
              <a:rPr lang="zh-CN" altLang="en-US" dirty="0">
                <a:solidFill>
                  <a:srgbClr val="26941B"/>
                </a:solidFill>
                <a:latin typeface="微软雅黑"/>
                <a:ea typeface="微软雅黑"/>
                <a:cs typeface="+mn-ea"/>
                <a:sym typeface="微软雅黑"/>
              </a:rPr>
              <a:t>电器接线要牢固，插头不能松动 </a:t>
            </a:r>
            <a:endParaRPr lang="en-US" altLang="zh-CN" dirty="0">
              <a:solidFill>
                <a:srgbClr val="26941B"/>
              </a:solidFill>
              <a:latin typeface="微软雅黑"/>
              <a:ea typeface="微软雅黑"/>
              <a:cs typeface="+mn-ea"/>
              <a:sym typeface="微软雅黑"/>
            </a:endParaRPr>
          </a:p>
        </p:txBody>
      </p:sp>
      <p:grpSp>
        <p:nvGrpSpPr>
          <p:cNvPr id="35" name="Группа 1"/>
          <p:cNvGrpSpPr/>
          <p:nvPr/>
        </p:nvGrpSpPr>
        <p:grpSpPr>
          <a:xfrm>
            <a:off x="4630518" y="1456442"/>
            <a:ext cx="345464" cy="345339"/>
            <a:chOff x="985792" y="1835321"/>
            <a:chExt cx="364673" cy="364672"/>
          </a:xfrm>
          <a:solidFill>
            <a:srgbClr val="01654B"/>
          </a:solidFill>
        </p:grpSpPr>
        <p:sp>
          <p:nvSpPr>
            <p:cNvPr id="36" name="Oval 93"/>
            <p:cNvSpPr/>
            <p:nvPr/>
          </p:nvSpPr>
          <p:spPr>
            <a:xfrm>
              <a:off x="985792" y="1835321"/>
              <a:ext cx="364673" cy="364672"/>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a:ea typeface="微软雅黑"/>
                <a:cs typeface="+mn-ea"/>
                <a:sym typeface="微软雅黑"/>
              </a:endParaRPr>
            </a:p>
          </p:txBody>
        </p:sp>
        <p:sp>
          <p:nvSpPr>
            <p:cNvPr id="37" name="TextBox 51"/>
            <p:cNvSpPr txBox="1"/>
            <p:nvPr/>
          </p:nvSpPr>
          <p:spPr>
            <a:xfrm>
              <a:off x="1020743" y="1890736"/>
              <a:ext cx="294771" cy="292506"/>
            </a:xfrm>
            <a:prstGeom prst="rect">
              <a:avLst/>
            </a:prstGeom>
            <a:noFill/>
          </p:spPr>
          <p:txBody>
            <a:bodyPr wrap="none" rtlCol="0">
              <a:spAutoFit/>
            </a:bodyPr>
            <a:lstStyle/>
            <a:p>
              <a:pPr algn="ctr"/>
              <a:r>
                <a:rPr lang="id-ID" sz="1200" b="1" dirty="0">
                  <a:solidFill>
                    <a:schemeClr val="bg1"/>
                  </a:solidFill>
                  <a:latin typeface="微软雅黑"/>
                  <a:ea typeface="微软雅黑"/>
                  <a:cs typeface="+mn-ea"/>
                  <a:sym typeface="微软雅黑"/>
                </a:rPr>
                <a:t>1</a:t>
              </a:r>
            </a:p>
          </p:txBody>
        </p:sp>
      </p:grpSp>
      <p:grpSp>
        <p:nvGrpSpPr>
          <p:cNvPr id="38" name="Группа 3"/>
          <p:cNvGrpSpPr/>
          <p:nvPr/>
        </p:nvGrpSpPr>
        <p:grpSpPr>
          <a:xfrm>
            <a:off x="4630518" y="2060559"/>
            <a:ext cx="345464" cy="345339"/>
            <a:chOff x="985791" y="2389318"/>
            <a:chExt cx="364673" cy="364672"/>
          </a:xfrm>
          <a:solidFill>
            <a:srgbClr val="F5A124"/>
          </a:solidFill>
        </p:grpSpPr>
        <p:sp>
          <p:nvSpPr>
            <p:cNvPr id="39" name="Oval 53"/>
            <p:cNvSpPr/>
            <p:nvPr/>
          </p:nvSpPr>
          <p:spPr>
            <a:xfrm>
              <a:off x="985791" y="2389318"/>
              <a:ext cx="364673" cy="364672"/>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a:ea typeface="微软雅黑"/>
                <a:cs typeface="+mn-ea"/>
                <a:sym typeface="微软雅黑"/>
              </a:endParaRPr>
            </a:p>
          </p:txBody>
        </p:sp>
        <p:sp>
          <p:nvSpPr>
            <p:cNvPr id="40" name="TextBox 53"/>
            <p:cNvSpPr txBox="1"/>
            <p:nvPr/>
          </p:nvSpPr>
          <p:spPr>
            <a:xfrm>
              <a:off x="1020742" y="2444734"/>
              <a:ext cx="294771" cy="292506"/>
            </a:xfrm>
            <a:prstGeom prst="rect">
              <a:avLst/>
            </a:prstGeom>
            <a:noFill/>
          </p:spPr>
          <p:txBody>
            <a:bodyPr wrap="none" rtlCol="0">
              <a:spAutoFit/>
            </a:bodyPr>
            <a:lstStyle/>
            <a:p>
              <a:pPr algn="ctr"/>
              <a:r>
                <a:rPr lang="id-ID" sz="1200" b="1" dirty="0">
                  <a:solidFill>
                    <a:schemeClr val="bg1"/>
                  </a:solidFill>
                  <a:latin typeface="微软雅黑"/>
                  <a:ea typeface="微软雅黑"/>
                  <a:cs typeface="+mn-ea"/>
                  <a:sym typeface="微软雅黑"/>
                </a:rPr>
                <a:t>2</a:t>
              </a:r>
            </a:p>
          </p:txBody>
        </p:sp>
      </p:grpSp>
      <p:grpSp>
        <p:nvGrpSpPr>
          <p:cNvPr id="41" name="Группа 4"/>
          <p:cNvGrpSpPr/>
          <p:nvPr/>
        </p:nvGrpSpPr>
        <p:grpSpPr>
          <a:xfrm>
            <a:off x="4630518" y="2661860"/>
            <a:ext cx="345464" cy="345339"/>
            <a:chOff x="979276" y="2940339"/>
            <a:chExt cx="364673" cy="364672"/>
          </a:xfrm>
          <a:solidFill>
            <a:srgbClr val="01654B"/>
          </a:solidFill>
        </p:grpSpPr>
        <p:sp>
          <p:nvSpPr>
            <p:cNvPr id="42" name="Oval 106"/>
            <p:cNvSpPr/>
            <p:nvPr/>
          </p:nvSpPr>
          <p:spPr>
            <a:xfrm>
              <a:off x="979276" y="2940339"/>
              <a:ext cx="364673" cy="364672"/>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a:ea typeface="微软雅黑"/>
                <a:cs typeface="+mn-ea"/>
                <a:sym typeface="微软雅黑"/>
              </a:endParaRPr>
            </a:p>
          </p:txBody>
        </p:sp>
        <p:sp>
          <p:nvSpPr>
            <p:cNvPr id="43" name="TextBox 55"/>
            <p:cNvSpPr txBox="1"/>
            <p:nvPr/>
          </p:nvSpPr>
          <p:spPr>
            <a:xfrm>
              <a:off x="1034617" y="2995755"/>
              <a:ext cx="294771" cy="292506"/>
            </a:xfrm>
            <a:prstGeom prst="rect">
              <a:avLst/>
            </a:prstGeom>
            <a:noFill/>
          </p:spPr>
          <p:txBody>
            <a:bodyPr wrap="none" rtlCol="0">
              <a:spAutoFit/>
            </a:bodyPr>
            <a:lstStyle/>
            <a:p>
              <a:pPr algn="ctr"/>
              <a:r>
                <a:rPr lang="id-ID" sz="1200" b="1" dirty="0">
                  <a:solidFill>
                    <a:schemeClr val="bg1"/>
                  </a:solidFill>
                  <a:latin typeface="微软雅黑"/>
                  <a:ea typeface="微软雅黑"/>
                  <a:cs typeface="+mn-ea"/>
                  <a:sym typeface="微软雅黑"/>
                </a:rPr>
                <a:t>3</a:t>
              </a:r>
            </a:p>
          </p:txBody>
        </p:sp>
      </p:grpSp>
      <p:grpSp>
        <p:nvGrpSpPr>
          <p:cNvPr id="44" name="Группа 5"/>
          <p:cNvGrpSpPr/>
          <p:nvPr/>
        </p:nvGrpSpPr>
        <p:grpSpPr>
          <a:xfrm>
            <a:off x="4630518" y="3365616"/>
            <a:ext cx="345464" cy="345339"/>
            <a:chOff x="979275" y="3463141"/>
            <a:chExt cx="364673" cy="364672"/>
          </a:xfrm>
          <a:solidFill>
            <a:srgbClr val="F5A124"/>
          </a:solidFill>
        </p:grpSpPr>
        <p:sp>
          <p:nvSpPr>
            <p:cNvPr id="45" name="Oval 124"/>
            <p:cNvSpPr/>
            <p:nvPr/>
          </p:nvSpPr>
          <p:spPr>
            <a:xfrm>
              <a:off x="979275" y="3463141"/>
              <a:ext cx="364673" cy="364672"/>
            </a:xfrm>
            <a:prstGeom prst="ellipse">
              <a:avLst/>
            </a:prstGeom>
            <a:solidFill>
              <a:srgbClr val="269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a:ea typeface="微软雅黑"/>
                <a:cs typeface="+mn-ea"/>
                <a:sym typeface="微软雅黑"/>
              </a:endParaRPr>
            </a:p>
          </p:txBody>
        </p:sp>
        <p:sp>
          <p:nvSpPr>
            <p:cNvPr id="46" name="TextBox 57"/>
            <p:cNvSpPr txBox="1"/>
            <p:nvPr/>
          </p:nvSpPr>
          <p:spPr>
            <a:xfrm>
              <a:off x="1014224" y="3518557"/>
              <a:ext cx="294771" cy="292506"/>
            </a:xfrm>
            <a:prstGeom prst="rect">
              <a:avLst/>
            </a:prstGeom>
            <a:noFill/>
          </p:spPr>
          <p:txBody>
            <a:bodyPr wrap="none" rtlCol="0">
              <a:spAutoFit/>
            </a:bodyPr>
            <a:lstStyle/>
            <a:p>
              <a:pPr algn="ctr"/>
              <a:r>
                <a:rPr lang="id-ID" sz="1200" b="1" dirty="0">
                  <a:solidFill>
                    <a:schemeClr val="bg1"/>
                  </a:solidFill>
                  <a:latin typeface="微软雅黑"/>
                  <a:ea typeface="微软雅黑"/>
                  <a:cs typeface="+mn-ea"/>
                  <a:sym typeface="微软雅黑"/>
                </a:rPr>
                <a:t>4</a:t>
              </a:r>
            </a:p>
          </p:txBody>
        </p:sp>
      </p:grpSp>
      <p:grpSp>
        <p:nvGrpSpPr>
          <p:cNvPr id="47" name="组合 46"/>
          <p:cNvGrpSpPr/>
          <p:nvPr/>
        </p:nvGrpSpPr>
        <p:grpSpPr>
          <a:xfrm>
            <a:off x="1383688" y="1672791"/>
            <a:ext cx="2818712" cy="2538294"/>
            <a:chOff x="3211191" y="2064296"/>
            <a:chExt cx="2641600" cy="2379662"/>
          </a:xfrm>
          <a:solidFill>
            <a:srgbClr val="33909B"/>
          </a:solidFill>
        </p:grpSpPr>
        <p:sp>
          <p:nvSpPr>
            <p:cNvPr id="48" name="Freeform 8"/>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26941B"/>
            </a:solidFill>
            <a:ln>
              <a:noFill/>
            </a:ln>
            <a:effectLst/>
          </p:spPr>
          <p:txBody>
            <a:bodyPr lIns="68580" tIns="34290" rIns="68580" bIns="34290" anchor="ctr"/>
            <a:lstStyle/>
            <a:p>
              <a:pPr algn="ctr">
                <a:defRPr/>
              </a:pPr>
              <a:r>
                <a:rPr lang="en-AU" sz="1700" kern="0" dirty="0">
                  <a:solidFill>
                    <a:srgbClr val="FFFFFF"/>
                  </a:solidFill>
                  <a:latin typeface="微软雅黑"/>
                  <a:ea typeface="微软雅黑"/>
                  <a:cs typeface="+mn-ea"/>
                  <a:sym typeface="微软雅黑"/>
                </a:rPr>
                <a:t>04</a:t>
              </a:r>
            </a:p>
            <a:p>
              <a:pPr algn="ctr">
                <a:defRPr/>
              </a:pPr>
              <a:endParaRPr lang="en-AU" sz="1700" kern="0" dirty="0">
                <a:solidFill>
                  <a:srgbClr val="FFFFFF"/>
                </a:solidFill>
                <a:latin typeface="微软雅黑"/>
                <a:ea typeface="微软雅黑"/>
                <a:cs typeface="+mn-ea"/>
                <a:sym typeface="微软雅黑"/>
              </a:endParaRPr>
            </a:p>
          </p:txBody>
        </p:sp>
        <p:sp>
          <p:nvSpPr>
            <p:cNvPr id="49" name="Freeform 9"/>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26941B"/>
            </a:solidFill>
            <a:ln>
              <a:noFill/>
            </a:ln>
            <a:effectLst/>
          </p:spPr>
          <p:txBody>
            <a:bodyPr lIns="68580" tIns="34290" rIns="68580" bIns="34290" anchor="ctr"/>
            <a:lstStyle/>
            <a:p>
              <a:pPr algn="ctr">
                <a:defRPr/>
              </a:pPr>
              <a:r>
                <a:rPr lang="en-AU" sz="2000" kern="0" dirty="0">
                  <a:solidFill>
                    <a:srgbClr val="FFFFFF"/>
                  </a:solidFill>
                  <a:latin typeface="微软雅黑"/>
                  <a:ea typeface="微软雅黑"/>
                  <a:cs typeface="+mn-ea"/>
                  <a:sym typeface="微软雅黑"/>
                </a:rPr>
                <a:t>01</a:t>
              </a:r>
            </a:p>
            <a:p>
              <a:pPr algn="ctr">
                <a:defRPr/>
              </a:pPr>
              <a:endParaRPr lang="en-AU" sz="2000" kern="0" dirty="0">
                <a:solidFill>
                  <a:srgbClr val="FFFFFF"/>
                </a:solidFill>
                <a:latin typeface="微软雅黑"/>
                <a:ea typeface="微软雅黑"/>
                <a:cs typeface="+mn-ea"/>
                <a:sym typeface="微软雅黑"/>
              </a:endParaRPr>
            </a:p>
          </p:txBody>
        </p:sp>
        <p:sp>
          <p:nvSpPr>
            <p:cNvPr id="50" name="Freeform 10"/>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26941B"/>
            </a:solidFill>
            <a:ln>
              <a:noFill/>
            </a:ln>
            <a:effectLst/>
          </p:spPr>
          <p:txBody>
            <a:bodyPr lIns="68580" tIns="34290" rIns="68580" bIns="34290" anchor="ctr"/>
            <a:lstStyle/>
            <a:p>
              <a:pPr algn="ctr">
                <a:defRPr/>
              </a:pPr>
              <a:r>
                <a:rPr lang="en-AU" sz="2300" kern="0">
                  <a:solidFill>
                    <a:srgbClr val="FFFFFF"/>
                  </a:solidFill>
                  <a:latin typeface="微软雅黑"/>
                  <a:ea typeface="微软雅黑"/>
                  <a:cs typeface="+mn-ea"/>
                  <a:sym typeface="微软雅黑"/>
                </a:rPr>
                <a:t>02</a:t>
              </a:r>
            </a:p>
            <a:p>
              <a:pPr algn="ctr">
                <a:defRPr/>
              </a:pPr>
              <a:endParaRPr lang="en-AU" sz="2300" kern="0">
                <a:solidFill>
                  <a:srgbClr val="FFFFFF"/>
                </a:solidFill>
                <a:latin typeface="微软雅黑"/>
                <a:ea typeface="微软雅黑"/>
                <a:cs typeface="+mn-ea"/>
                <a:sym typeface="微软雅黑"/>
              </a:endParaRPr>
            </a:p>
          </p:txBody>
        </p:sp>
        <p:sp>
          <p:nvSpPr>
            <p:cNvPr id="51" name="Freeform 5"/>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26941B"/>
            </a:solidFill>
            <a:ln>
              <a:noFill/>
            </a:ln>
            <a:effectLst/>
          </p:spPr>
          <p:txBody>
            <a:bodyPr lIns="68580" tIns="34290" rIns="68580" bIns="34290" anchor="ctr"/>
            <a:lstStyle/>
            <a:p>
              <a:pPr algn="ctr">
                <a:defRPr/>
              </a:pPr>
              <a:r>
                <a:rPr lang="en-AU" sz="1700" kern="0" dirty="0">
                  <a:solidFill>
                    <a:srgbClr val="FFFFFF"/>
                  </a:solidFill>
                  <a:latin typeface="微软雅黑"/>
                  <a:ea typeface="微软雅黑"/>
                  <a:cs typeface="+mn-ea"/>
                  <a:sym typeface="微软雅黑"/>
                </a:rPr>
                <a:t>03</a:t>
              </a:r>
            </a:p>
            <a:p>
              <a:pPr algn="ctr">
                <a:defRPr/>
              </a:pPr>
              <a:endParaRPr lang="en-AU" sz="1700" kern="0" dirty="0">
                <a:solidFill>
                  <a:srgbClr val="FFFFFF"/>
                </a:solidFill>
                <a:latin typeface="微软雅黑"/>
                <a:ea typeface="微软雅黑"/>
                <a:cs typeface="+mn-ea"/>
                <a:sym typeface="微软雅黑"/>
              </a:endParaRPr>
            </a:p>
          </p:txBody>
        </p:sp>
      </p:grpSp>
      <p:grpSp>
        <p:nvGrpSpPr>
          <p:cNvPr id="26" name="组合 25"/>
          <p:cNvGrpSpPr/>
          <p:nvPr/>
        </p:nvGrpSpPr>
        <p:grpSpPr>
          <a:xfrm>
            <a:off x="2800295" y="257851"/>
            <a:ext cx="3540474" cy="890071"/>
            <a:chOff x="4141051" y="1243471"/>
            <a:chExt cx="4078239" cy="1025635"/>
          </a:xfrm>
        </p:grpSpPr>
        <p:pic>
          <p:nvPicPr>
            <p:cNvPr id="27" name="图片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399" y="1243471"/>
              <a:ext cx="3763885" cy="1025635"/>
            </a:xfrm>
            <a:prstGeom prst="rect">
              <a:avLst/>
            </a:prstGeom>
          </p:spPr>
        </p:pic>
        <p:sp>
          <p:nvSpPr>
            <p:cNvPr id="52" name="MH_Entry_1"/>
            <p:cNvSpPr/>
            <p:nvPr>
              <p:custDataLst>
                <p:tags r:id="rId1"/>
              </p:custDataLst>
            </p:nvPr>
          </p:nvSpPr>
          <p:spPr>
            <a:xfrm>
              <a:off x="4141051" y="1619656"/>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eaLnBrk="1" hangingPunct="1">
                <a:defRPr/>
              </a:pPr>
              <a:r>
                <a:rPr lang="zh-CN" altLang="en-US" sz="1800" noProof="1">
                  <a:solidFill>
                    <a:srgbClr val="26941B"/>
                  </a:solidFill>
                  <a:latin typeface="微软雅黑"/>
                  <a:ea typeface="微软雅黑"/>
                  <a:cs typeface="+mn-ea"/>
                  <a:sym typeface="微软雅黑"/>
                </a:rPr>
                <a:t>电器火灾安全扑救方式</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50000">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14:bounceEnd="50000">
                                          <p:cBhvr additive="base">
                                            <p:cTn id="17" dur="8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18" dur="8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50000">
                                      <p:stCondLst>
                                        <p:cond delay="20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8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8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0000">
                                      <p:stCondLst>
                                        <p:cond delay="400"/>
                                      </p:stCondLst>
                                      <p:childTnLst>
                                        <p:set>
                                          <p:cBhvr>
                                            <p:cTn id="24" dur="1" fill="hold">
                                              <p:stCondLst>
                                                <p:cond delay="0"/>
                                              </p:stCondLst>
                                            </p:cTn>
                                            <p:tgtEl>
                                              <p:spTgt spid="38"/>
                                            </p:tgtEl>
                                            <p:attrNameLst>
                                              <p:attrName>style.visibility</p:attrName>
                                            </p:attrNameLst>
                                          </p:cBhvr>
                                          <p:to>
                                            <p:strVal val="visible"/>
                                          </p:to>
                                        </p:set>
                                        <p:anim calcmode="lin" valueType="num" p14:bounceEnd="50000">
                                          <p:cBhvr additive="base">
                                            <p:cTn id="25" dur="8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26" dur="8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50000">
                                      <p:stCondLst>
                                        <p:cond delay="600"/>
                                      </p:stCondLst>
                                      <p:childTnLst>
                                        <p:set>
                                          <p:cBhvr>
                                            <p:cTn id="28" dur="1" fill="hold">
                                              <p:stCondLst>
                                                <p:cond delay="0"/>
                                              </p:stCondLst>
                                            </p:cTn>
                                            <p:tgtEl>
                                              <p:spTgt spid="32"/>
                                            </p:tgtEl>
                                            <p:attrNameLst>
                                              <p:attrName>style.visibility</p:attrName>
                                            </p:attrNameLst>
                                          </p:cBhvr>
                                          <p:to>
                                            <p:strVal val="visible"/>
                                          </p:to>
                                        </p:set>
                                        <p:anim calcmode="lin" valueType="num" p14:bounceEnd="50000">
                                          <p:cBhvr additive="base">
                                            <p:cTn id="29" dur="8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30" dur="8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50000">
                                      <p:stCondLst>
                                        <p:cond delay="800"/>
                                      </p:stCondLst>
                                      <p:childTnLst>
                                        <p:set>
                                          <p:cBhvr>
                                            <p:cTn id="32" dur="1" fill="hold">
                                              <p:stCondLst>
                                                <p:cond delay="0"/>
                                              </p:stCondLst>
                                            </p:cTn>
                                            <p:tgtEl>
                                              <p:spTgt spid="41"/>
                                            </p:tgtEl>
                                            <p:attrNameLst>
                                              <p:attrName>style.visibility</p:attrName>
                                            </p:attrNameLst>
                                          </p:cBhvr>
                                          <p:to>
                                            <p:strVal val="visible"/>
                                          </p:to>
                                        </p:set>
                                        <p:anim calcmode="lin" valueType="num" p14:bounceEnd="50000">
                                          <p:cBhvr additive="base">
                                            <p:cTn id="33" dur="8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34" dur="8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1000"/>
                                      </p:stCondLst>
                                      <p:childTnLst>
                                        <p:set>
                                          <p:cBhvr>
                                            <p:cTn id="36" dur="1" fill="hold">
                                              <p:stCondLst>
                                                <p:cond delay="0"/>
                                              </p:stCondLst>
                                            </p:cTn>
                                            <p:tgtEl>
                                              <p:spTgt spid="33"/>
                                            </p:tgtEl>
                                            <p:attrNameLst>
                                              <p:attrName>style.visibility</p:attrName>
                                            </p:attrNameLst>
                                          </p:cBhvr>
                                          <p:to>
                                            <p:strVal val="visible"/>
                                          </p:to>
                                        </p:set>
                                        <p:anim calcmode="lin" valueType="num" p14:bounceEnd="50000">
                                          <p:cBhvr additive="base">
                                            <p:cTn id="37" dur="8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38" dur="8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50000">
                                      <p:stCondLst>
                                        <p:cond delay="1200"/>
                                      </p:stCondLst>
                                      <p:childTnLst>
                                        <p:set>
                                          <p:cBhvr>
                                            <p:cTn id="40" dur="1" fill="hold">
                                              <p:stCondLst>
                                                <p:cond delay="0"/>
                                              </p:stCondLst>
                                            </p:cTn>
                                            <p:tgtEl>
                                              <p:spTgt spid="44"/>
                                            </p:tgtEl>
                                            <p:attrNameLst>
                                              <p:attrName>style.visibility</p:attrName>
                                            </p:attrNameLst>
                                          </p:cBhvr>
                                          <p:to>
                                            <p:strVal val="visible"/>
                                          </p:to>
                                        </p:set>
                                        <p:anim calcmode="lin" valueType="num" p14:bounceEnd="50000">
                                          <p:cBhvr additive="base">
                                            <p:cTn id="41" dur="8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42" dur="8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50000">
                                      <p:stCondLst>
                                        <p:cond delay="1400"/>
                                      </p:stCondLst>
                                      <p:childTnLst>
                                        <p:set>
                                          <p:cBhvr>
                                            <p:cTn id="44" dur="1" fill="hold">
                                              <p:stCondLst>
                                                <p:cond delay="0"/>
                                              </p:stCondLst>
                                            </p:cTn>
                                            <p:tgtEl>
                                              <p:spTgt spid="34"/>
                                            </p:tgtEl>
                                            <p:attrNameLst>
                                              <p:attrName>style.visibility</p:attrName>
                                            </p:attrNameLst>
                                          </p:cBhvr>
                                          <p:to>
                                            <p:strVal val="visible"/>
                                          </p:to>
                                        </p:set>
                                        <p:anim calcmode="lin" valueType="num" p14:bounceEnd="50000">
                                          <p:cBhvr additive="base">
                                            <p:cTn id="45" dur="8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46"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800" fill="hold"/>
                                            <p:tgtEl>
                                              <p:spTgt spid="35"/>
                                            </p:tgtEl>
                                            <p:attrNameLst>
                                              <p:attrName>ppt_x</p:attrName>
                                            </p:attrNameLst>
                                          </p:cBhvr>
                                          <p:tavLst>
                                            <p:tav tm="0">
                                              <p:val>
                                                <p:strVal val="1+#ppt_w/2"/>
                                              </p:val>
                                            </p:tav>
                                            <p:tav tm="100000">
                                              <p:val>
                                                <p:strVal val="#ppt_x"/>
                                              </p:val>
                                            </p:tav>
                                          </p:tavLst>
                                        </p:anim>
                                        <p:anim calcmode="lin" valueType="num">
                                          <p:cBhvr additive="base">
                                            <p:cTn id="18" dur="8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800" fill="hold"/>
                                            <p:tgtEl>
                                              <p:spTgt spid="31"/>
                                            </p:tgtEl>
                                            <p:attrNameLst>
                                              <p:attrName>ppt_x</p:attrName>
                                            </p:attrNameLst>
                                          </p:cBhvr>
                                          <p:tavLst>
                                            <p:tav tm="0">
                                              <p:val>
                                                <p:strVal val="1+#ppt_w/2"/>
                                              </p:val>
                                            </p:tav>
                                            <p:tav tm="100000">
                                              <p:val>
                                                <p:strVal val="#ppt_x"/>
                                              </p:val>
                                            </p:tav>
                                          </p:tavLst>
                                        </p:anim>
                                        <p:anim calcmode="lin" valueType="num">
                                          <p:cBhvr additive="base">
                                            <p:cTn id="22" dur="8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800" fill="hold"/>
                                            <p:tgtEl>
                                              <p:spTgt spid="38"/>
                                            </p:tgtEl>
                                            <p:attrNameLst>
                                              <p:attrName>ppt_x</p:attrName>
                                            </p:attrNameLst>
                                          </p:cBhvr>
                                          <p:tavLst>
                                            <p:tav tm="0">
                                              <p:val>
                                                <p:strVal val="1+#ppt_w/2"/>
                                              </p:val>
                                            </p:tav>
                                            <p:tav tm="100000">
                                              <p:val>
                                                <p:strVal val="#ppt_x"/>
                                              </p:val>
                                            </p:tav>
                                          </p:tavLst>
                                        </p:anim>
                                        <p:anim calcmode="lin" valueType="num">
                                          <p:cBhvr additive="base">
                                            <p:cTn id="26" dur="8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6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800" fill="hold"/>
                                            <p:tgtEl>
                                              <p:spTgt spid="32"/>
                                            </p:tgtEl>
                                            <p:attrNameLst>
                                              <p:attrName>ppt_x</p:attrName>
                                            </p:attrNameLst>
                                          </p:cBhvr>
                                          <p:tavLst>
                                            <p:tav tm="0">
                                              <p:val>
                                                <p:strVal val="1+#ppt_w/2"/>
                                              </p:val>
                                            </p:tav>
                                            <p:tav tm="100000">
                                              <p:val>
                                                <p:strVal val="#ppt_x"/>
                                              </p:val>
                                            </p:tav>
                                          </p:tavLst>
                                        </p:anim>
                                        <p:anim calcmode="lin" valueType="num">
                                          <p:cBhvr additive="base">
                                            <p:cTn id="30" dur="8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80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800" fill="hold"/>
                                            <p:tgtEl>
                                              <p:spTgt spid="41"/>
                                            </p:tgtEl>
                                            <p:attrNameLst>
                                              <p:attrName>ppt_x</p:attrName>
                                            </p:attrNameLst>
                                          </p:cBhvr>
                                          <p:tavLst>
                                            <p:tav tm="0">
                                              <p:val>
                                                <p:strVal val="1+#ppt_w/2"/>
                                              </p:val>
                                            </p:tav>
                                            <p:tav tm="100000">
                                              <p:val>
                                                <p:strVal val="#ppt_x"/>
                                              </p:val>
                                            </p:tav>
                                          </p:tavLst>
                                        </p:anim>
                                        <p:anim calcmode="lin" valueType="num">
                                          <p:cBhvr additive="base">
                                            <p:cTn id="34" dur="8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00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800" fill="hold"/>
                                            <p:tgtEl>
                                              <p:spTgt spid="33"/>
                                            </p:tgtEl>
                                            <p:attrNameLst>
                                              <p:attrName>ppt_x</p:attrName>
                                            </p:attrNameLst>
                                          </p:cBhvr>
                                          <p:tavLst>
                                            <p:tav tm="0">
                                              <p:val>
                                                <p:strVal val="1+#ppt_w/2"/>
                                              </p:val>
                                            </p:tav>
                                            <p:tav tm="100000">
                                              <p:val>
                                                <p:strVal val="#ppt_x"/>
                                              </p:val>
                                            </p:tav>
                                          </p:tavLst>
                                        </p:anim>
                                        <p:anim calcmode="lin" valueType="num">
                                          <p:cBhvr additive="base">
                                            <p:cTn id="38" dur="8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12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800" fill="hold"/>
                                            <p:tgtEl>
                                              <p:spTgt spid="44"/>
                                            </p:tgtEl>
                                            <p:attrNameLst>
                                              <p:attrName>ppt_x</p:attrName>
                                            </p:attrNameLst>
                                          </p:cBhvr>
                                          <p:tavLst>
                                            <p:tav tm="0">
                                              <p:val>
                                                <p:strVal val="1+#ppt_w/2"/>
                                              </p:val>
                                            </p:tav>
                                            <p:tav tm="100000">
                                              <p:val>
                                                <p:strVal val="#ppt_x"/>
                                              </p:val>
                                            </p:tav>
                                          </p:tavLst>
                                        </p:anim>
                                        <p:anim calcmode="lin" valueType="num">
                                          <p:cBhvr additive="base">
                                            <p:cTn id="42" dur="8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14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800" fill="hold"/>
                                            <p:tgtEl>
                                              <p:spTgt spid="34"/>
                                            </p:tgtEl>
                                            <p:attrNameLst>
                                              <p:attrName>ppt_x</p:attrName>
                                            </p:attrNameLst>
                                          </p:cBhvr>
                                          <p:tavLst>
                                            <p:tav tm="0">
                                              <p:val>
                                                <p:strVal val="1+#ppt_w/2"/>
                                              </p:val>
                                            </p:tav>
                                            <p:tav tm="100000">
                                              <p:val>
                                                <p:strVal val="#ppt_x"/>
                                              </p:val>
                                            </p:tav>
                                          </p:tavLst>
                                        </p:anim>
                                        <p:anim calcmode="lin" valueType="num">
                                          <p:cBhvr additive="base">
                                            <p:cTn id="46"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1"/>
            <a:ext cx="9144000" cy="5141640"/>
          </a:xfrm>
          <a:prstGeom prst="rect">
            <a:avLst/>
          </a:prstGeom>
        </p:spPr>
      </p:pic>
      <p:grpSp>
        <p:nvGrpSpPr>
          <p:cNvPr id="21" name="组合 20"/>
          <p:cNvGrpSpPr/>
          <p:nvPr/>
        </p:nvGrpSpPr>
        <p:grpSpPr>
          <a:xfrm>
            <a:off x="2800295" y="257851"/>
            <a:ext cx="3540474" cy="890071"/>
            <a:chOff x="4141051" y="1243471"/>
            <a:chExt cx="4078239" cy="1025635"/>
          </a:xfrm>
        </p:grpSpPr>
        <p:pic>
          <p:nvPicPr>
            <p:cNvPr id="22" name="图片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3399" y="1243471"/>
              <a:ext cx="3763885" cy="1025635"/>
            </a:xfrm>
            <a:prstGeom prst="rect">
              <a:avLst/>
            </a:prstGeom>
          </p:spPr>
        </p:pic>
        <p:sp>
          <p:nvSpPr>
            <p:cNvPr id="28" name="MH_Entry_1"/>
            <p:cNvSpPr/>
            <p:nvPr>
              <p:custDataLst>
                <p:tags r:id="rId2"/>
              </p:custDataLst>
            </p:nvPr>
          </p:nvSpPr>
          <p:spPr>
            <a:xfrm>
              <a:off x="4141051" y="1619656"/>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zh-CN" altLang="en-US" sz="1800" noProof="1">
                  <a:solidFill>
                    <a:srgbClr val="26941B"/>
                  </a:solidFill>
                  <a:latin typeface="微软雅黑"/>
                  <a:ea typeface="微软雅黑"/>
                  <a:cs typeface="+mn-ea"/>
                  <a:sym typeface="微软雅黑"/>
                </a:rPr>
                <a:t>电器火灾安全扑救方式</a:t>
              </a:r>
            </a:p>
          </p:txBody>
        </p:sp>
      </p:grpSp>
      <p:grpSp>
        <p:nvGrpSpPr>
          <p:cNvPr id="23" name="组合 22"/>
          <p:cNvGrpSpPr/>
          <p:nvPr/>
        </p:nvGrpSpPr>
        <p:grpSpPr>
          <a:xfrm>
            <a:off x="787659" y="1356069"/>
            <a:ext cx="3269803" cy="2976068"/>
            <a:chOff x="802445" y="-1951388"/>
            <a:chExt cx="5482009" cy="5776801"/>
          </a:xfrm>
        </p:grpSpPr>
        <p:sp>
          <p:nvSpPr>
            <p:cNvPr id="24" name="矩形 23"/>
            <p:cNvSpPr/>
            <p:nvPr/>
          </p:nvSpPr>
          <p:spPr>
            <a:xfrm>
              <a:off x="802445" y="-1951388"/>
              <a:ext cx="5482009" cy="4923181"/>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800">
                <a:solidFill>
                  <a:prstClr val="white"/>
                </a:solidFill>
                <a:latin typeface="微软雅黑"/>
                <a:ea typeface="微软雅黑"/>
                <a:cs typeface="+mn-ea"/>
                <a:sym typeface="微软雅黑"/>
              </a:endParaRPr>
            </a:p>
          </p:txBody>
        </p:sp>
        <p:sp>
          <p:nvSpPr>
            <p:cNvPr id="25" name="矩形 24"/>
            <p:cNvSpPr/>
            <p:nvPr/>
          </p:nvSpPr>
          <p:spPr>
            <a:xfrm>
              <a:off x="802445" y="2971794"/>
              <a:ext cx="5471208" cy="853619"/>
            </a:xfrm>
            <a:prstGeom prst="rect">
              <a:avLst/>
            </a:prstGeom>
            <a:solidFill>
              <a:srgbClr val="26941B"/>
            </a:solidFill>
            <a:ln w="9525" cap="flat" cmpd="sng" algn="ctr">
              <a:noFill/>
              <a:prstDash val="solid"/>
            </a:ln>
            <a:effectLst/>
          </p:spPr>
          <p:txBody>
            <a:bodyPr lIns="91438" tIns="45719" rIns="91438" bIns="45719" rtlCol="0" anchor="ctr"/>
            <a:lstStyle/>
            <a:p>
              <a:pPr algn="ctr" defTabSz="342424">
                <a:defRPr/>
              </a:pPr>
              <a:endParaRPr kumimoji="1" lang="zh-CN" altLang="en-US" sz="800" kern="0">
                <a:solidFill>
                  <a:srgbClr val="FFFFFF"/>
                </a:solidFill>
                <a:latin typeface="微软雅黑"/>
                <a:ea typeface="微软雅黑"/>
                <a:cs typeface="+mn-ea"/>
                <a:sym typeface="微软雅黑"/>
              </a:endParaRPr>
            </a:p>
          </p:txBody>
        </p:sp>
        <p:sp>
          <p:nvSpPr>
            <p:cNvPr id="27" name="文本框 26"/>
            <p:cNvSpPr txBox="1"/>
            <p:nvPr/>
          </p:nvSpPr>
          <p:spPr>
            <a:xfrm>
              <a:off x="900384" y="2982363"/>
              <a:ext cx="5275326" cy="761707"/>
            </a:xfrm>
            <a:prstGeom prst="rect">
              <a:avLst/>
            </a:prstGeom>
            <a:noFill/>
          </p:spPr>
          <p:txBody>
            <a:bodyPr wrap="square" lIns="91438" tIns="45719" rIns="91438" bIns="45719" rtlCol="0">
              <a:spAutoFit/>
            </a:bodyPr>
            <a:lstStyle/>
            <a:p>
              <a:pPr algn="ctr" defTabSz="342424">
                <a:lnSpc>
                  <a:spcPct val="130000"/>
                </a:lnSpc>
              </a:pPr>
              <a:r>
                <a:rPr lang="zh-CN" altLang="en-US" sz="1500" b="1" dirty="0">
                  <a:solidFill>
                    <a:srgbClr val="FFFFFF"/>
                  </a:solidFill>
                  <a:latin typeface="微软雅黑"/>
                  <a:ea typeface="微软雅黑"/>
                  <a:cs typeface="+mn-ea"/>
                  <a:sym typeface="微软雅黑"/>
                </a:rPr>
                <a:t>不管任何情况下，首先要切断电源</a:t>
              </a:r>
            </a:p>
          </p:txBody>
        </p:sp>
      </p:grpSp>
      <p:sp>
        <p:nvSpPr>
          <p:cNvPr id="37" name="TextBox 44"/>
          <p:cNvSpPr txBox="1"/>
          <p:nvPr/>
        </p:nvSpPr>
        <p:spPr>
          <a:xfrm>
            <a:off x="4346079" y="1621589"/>
            <a:ext cx="534620" cy="700182"/>
          </a:xfrm>
          <a:prstGeom prst="rect">
            <a:avLst/>
          </a:prstGeom>
          <a:noFill/>
        </p:spPr>
        <p:txBody>
          <a:bodyPr wrap="square" lIns="68571" tIns="34285" rIns="68571" bIns="34285" rtlCol="0">
            <a:spAutoFit/>
          </a:bodyPr>
          <a:lstStyle/>
          <a:p>
            <a:pPr algn="ctr"/>
            <a:r>
              <a:rPr lang="en-US" sz="4100" dirty="0">
                <a:solidFill>
                  <a:srgbClr val="26941B"/>
                </a:solidFill>
                <a:latin typeface="微软雅黑"/>
                <a:ea typeface="微软雅黑"/>
                <a:cs typeface="+mn-ea"/>
                <a:sym typeface="微软雅黑"/>
              </a:rPr>
              <a:t>1</a:t>
            </a:r>
          </a:p>
        </p:txBody>
      </p:sp>
      <p:sp>
        <p:nvSpPr>
          <p:cNvPr id="38" name="Subtitle 2"/>
          <p:cNvSpPr txBox="1"/>
          <p:nvPr/>
        </p:nvSpPr>
        <p:spPr>
          <a:xfrm>
            <a:off x="5003545" y="1796326"/>
            <a:ext cx="2701330" cy="359343"/>
          </a:xfrm>
          <a:prstGeom prst="rect">
            <a:avLst/>
          </a:prstGeom>
        </p:spPr>
        <p:txBody>
          <a:bodyPr vert="horz" wrap="square" lIns="81548" tIns="40774" rIns="81548" bIns="40774"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200" dirty="0">
                <a:solidFill>
                  <a:srgbClr val="26941B"/>
                </a:solidFill>
                <a:latin typeface="微软雅黑"/>
                <a:ea typeface="微软雅黑"/>
                <a:cs typeface="+mn-ea"/>
                <a:sym typeface="微软雅黑"/>
              </a:rPr>
              <a:t>首先切断着火点电源； </a:t>
            </a:r>
            <a:endParaRPr lang="en-US" altLang="zh-CN" sz="1200" dirty="0">
              <a:solidFill>
                <a:srgbClr val="26941B"/>
              </a:solidFill>
              <a:latin typeface="微软雅黑"/>
              <a:ea typeface="微软雅黑"/>
              <a:cs typeface="+mn-ea"/>
              <a:sym typeface="微软雅黑"/>
            </a:endParaRPr>
          </a:p>
        </p:txBody>
      </p:sp>
      <p:sp>
        <p:nvSpPr>
          <p:cNvPr id="40" name="TextBox 42"/>
          <p:cNvSpPr txBox="1"/>
          <p:nvPr/>
        </p:nvSpPr>
        <p:spPr>
          <a:xfrm>
            <a:off x="4346079" y="2325641"/>
            <a:ext cx="534620" cy="700182"/>
          </a:xfrm>
          <a:prstGeom prst="rect">
            <a:avLst/>
          </a:prstGeom>
          <a:noFill/>
        </p:spPr>
        <p:txBody>
          <a:bodyPr wrap="square" lIns="68571" tIns="34285" rIns="68571" bIns="34285" rtlCol="0">
            <a:spAutoFit/>
          </a:bodyPr>
          <a:lstStyle/>
          <a:p>
            <a:pPr algn="ctr"/>
            <a:r>
              <a:rPr lang="en-US" sz="4100" dirty="0">
                <a:solidFill>
                  <a:srgbClr val="26941B"/>
                </a:solidFill>
                <a:latin typeface="微软雅黑"/>
                <a:ea typeface="微软雅黑"/>
                <a:cs typeface="+mn-ea"/>
                <a:sym typeface="微软雅黑"/>
              </a:rPr>
              <a:t>2</a:t>
            </a:r>
          </a:p>
        </p:txBody>
      </p:sp>
      <p:sp>
        <p:nvSpPr>
          <p:cNvPr id="41" name="Subtitle 2"/>
          <p:cNvSpPr txBox="1"/>
          <p:nvPr/>
        </p:nvSpPr>
        <p:spPr>
          <a:xfrm>
            <a:off x="4949941" y="2298635"/>
            <a:ext cx="3541949" cy="913142"/>
          </a:xfrm>
          <a:prstGeom prst="rect">
            <a:avLst/>
          </a:prstGeom>
        </p:spPr>
        <p:txBody>
          <a:bodyPr vert="horz" wrap="square" lIns="81548" tIns="40774" rIns="81548" bIns="40774"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200" dirty="0">
                <a:solidFill>
                  <a:srgbClr val="26941B"/>
                </a:solidFill>
                <a:latin typeface="微软雅黑"/>
                <a:ea typeface="微软雅黑"/>
                <a:cs typeface="+mn-ea"/>
                <a:sym typeface="微软雅黑"/>
              </a:rPr>
              <a:t>求助大人灭火（通常情况下，用干燥的沙子或专用的干粉灭火器灭火，千万不能用水灭火，也不能用泡沫灭火器灭火，因为水导电，容易触电伤人）； </a:t>
            </a:r>
            <a:endParaRPr lang="en-US" altLang="zh-CN" sz="1200" dirty="0">
              <a:solidFill>
                <a:srgbClr val="26941B"/>
              </a:solidFill>
              <a:latin typeface="微软雅黑"/>
              <a:ea typeface="微软雅黑"/>
              <a:cs typeface="+mn-ea"/>
              <a:sym typeface="微软雅黑"/>
            </a:endParaRPr>
          </a:p>
        </p:txBody>
      </p:sp>
      <p:sp>
        <p:nvSpPr>
          <p:cNvPr id="42" name="TextBox 43"/>
          <p:cNvSpPr txBox="1"/>
          <p:nvPr/>
        </p:nvSpPr>
        <p:spPr>
          <a:xfrm>
            <a:off x="4358017" y="3395795"/>
            <a:ext cx="534620" cy="700182"/>
          </a:xfrm>
          <a:prstGeom prst="rect">
            <a:avLst/>
          </a:prstGeom>
          <a:noFill/>
        </p:spPr>
        <p:txBody>
          <a:bodyPr wrap="square" lIns="68571" tIns="34285" rIns="68571" bIns="34285" rtlCol="0">
            <a:spAutoFit/>
          </a:bodyPr>
          <a:lstStyle/>
          <a:p>
            <a:pPr algn="ctr"/>
            <a:r>
              <a:rPr lang="en-US" sz="4100" dirty="0">
                <a:solidFill>
                  <a:srgbClr val="26941B"/>
                </a:solidFill>
                <a:latin typeface="微软雅黑"/>
                <a:ea typeface="微软雅黑"/>
                <a:cs typeface="+mn-ea"/>
                <a:sym typeface="微软雅黑"/>
              </a:rPr>
              <a:t>3</a:t>
            </a:r>
          </a:p>
        </p:txBody>
      </p:sp>
      <p:sp>
        <p:nvSpPr>
          <p:cNvPr id="43" name="Subtitle 2"/>
          <p:cNvSpPr txBox="1"/>
          <p:nvPr/>
        </p:nvSpPr>
        <p:spPr>
          <a:xfrm>
            <a:off x="4949941" y="3416593"/>
            <a:ext cx="3310660" cy="636342"/>
          </a:xfrm>
          <a:prstGeom prst="rect">
            <a:avLst/>
          </a:prstGeom>
        </p:spPr>
        <p:txBody>
          <a:bodyPr vert="horz" wrap="square" lIns="81548" tIns="40774" rIns="81548" bIns="40774"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200" dirty="0">
                <a:solidFill>
                  <a:srgbClr val="26941B"/>
                </a:solidFill>
                <a:latin typeface="微软雅黑"/>
                <a:ea typeface="微软雅黑"/>
                <a:cs typeface="+mn-ea"/>
                <a:sym typeface="微软雅黑"/>
              </a:rPr>
              <a:t>较大火灾要迅速逃离火场并拨打“</a:t>
            </a:r>
            <a:r>
              <a:rPr lang="en-US" altLang="zh-CN" sz="1200" dirty="0">
                <a:solidFill>
                  <a:srgbClr val="26941B"/>
                </a:solidFill>
                <a:latin typeface="微软雅黑"/>
                <a:ea typeface="微软雅黑"/>
                <a:cs typeface="+mn-ea"/>
                <a:sym typeface="微软雅黑"/>
              </a:rPr>
              <a:t>119</a:t>
            </a:r>
            <a:r>
              <a:rPr lang="zh-CN" altLang="en-US" sz="1200" dirty="0">
                <a:solidFill>
                  <a:srgbClr val="26941B"/>
                </a:solidFill>
                <a:latin typeface="微软雅黑"/>
                <a:ea typeface="微软雅黑"/>
                <a:cs typeface="+mn-ea"/>
                <a:sym typeface="微软雅黑"/>
              </a:rPr>
              <a:t>火警电话（一定要告诉消防人员准确的地址） 。</a:t>
            </a:r>
            <a:endParaRPr lang="en-US" altLang="zh-CN" sz="1200" dirty="0">
              <a:solidFill>
                <a:srgbClr val="26941B"/>
              </a:solidFill>
              <a:latin typeface="微软雅黑"/>
              <a:ea typeface="微软雅黑"/>
              <a:cs typeface="+mn-ea"/>
              <a:sym typeface="微软雅黑"/>
            </a:endParaRPr>
          </a:p>
        </p:txBody>
      </p:sp>
      <p:sp>
        <p:nvSpPr>
          <p:cNvPr id="26" name="MH_Entry_1"/>
          <p:cNvSpPr/>
          <p:nvPr>
            <p:custDataLst>
              <p:tags r:id="rId1"/>
            </p:custDataLst>
          </p:nvPr>
        </p:nvSpPr>
        <p:spPr>
          <a:xfrm>
            <a:off x="3125847" y="595334"/>
            <a:ext cx="3540476" cy="276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endParaRPr lang="zh-CN" altLang="en-US" sz="1800" noProof="1">
              <a:solidFill>
                <a:srgbClr val="C00000"/>
              </a:solidFill>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绿色安全用电主题班会PPT模板"/>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第一PPT模板网-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ho5dnkqx">
      <a:majorFont>
        <a:latin typeface="字魂5号-无外润黑体"/>
        <a:ea typeface="字魂59号-创粗黑"/>
        <a:cs typeface=""/>
      </a:majorFont>
      <a:minorFont>
        <a:latin typeface="字魂5号-无外润黑体"/>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1345</Words>
  <Application>Microsoft Office PowerPoint</Application>
  <PresentationFormat>全屏显示(16:9)</PresentationFormat>
  <Paragraphs>158</Paragraphs>
  <Slides>30</Slides>
  <Notes>30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30</vt:i4>
      </vt:variant>
    </vt:vector>
  </HeadingPairs>
  <TitlesOfParts>
    <vt:vector size="41" baseType="lpstr">
      <vt:lpstr>Meiryo</vt:lpstr>
      <vt:lpstr>等线</vt:lpstr>
      <vt:lpstr>宋体</vt:lpstr>
      <vt:lpstr>微软雅黑</vt:lpstr>
      <vt:lpstr>字魂59号-创粗黑</vt:lpstr>
      <vt:lpstr>字魂5号-无外润黑体</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3479</cp:revision>
  <dcterms:created xsi:type="dcterms:W3CDTF">2015-12-01T09:06:00Z</dcterms:created>
  <dcterms:modified xsi:type="dcterms:W3CDTF">2023-04-18T00:48:40Z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