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7"/>
  </p:notesMasterIdLst>
  <p:sldIdLst>
    <p:sldId id="256" r:id="rId3"/>
    <p:sldId id="257" r:id="rId4"/>
    <p:sldId id="261" r:id="rId5"/>
    <p:sldId id="961" r:id="rId6"/>
    <p:sldId id="258" r:id="rId7"/>
    <p:sldId id="962" r:id="rId8"/>
    <p:sldId id="964" r:id="rId9"/>
    <p:sldId id="264" r:id="rId10"/>
    <p:sldId id="966" r:id="rId11"/>
    <p:sldId id="963" r:id="rId12"/>
    <p:sldId id="969" r:id="rId13"/>
    <p:sldId id="965" r:id="rId14"/>
    <p:sldId id="970" r:id="rId15"/>
    <p:sldId id="968" r:id="rId16"/>
    <p:sldId id="972" r:id="rId17"/>
    <p:sldId id="971" r:id="rId18"/>
    <p:sldId id="259" r:id="rId19"/>
    <p:sldId id="977" r:id="rId20"/>
    <p:sldId id="262" r:id="rId21"/>
    <p:sldId id="978" r:id="rId22"/>
    <p:sldId id="979" r:id="rId23"/>
    <p:sldId id="980" r:id="rId24"/>
    <p:sldId id="260" r:id="rId25"/>
    <p:sldId id="988" r:id="rId26"/>
    <p:sldId id="987" r:id="rId27"/>
    <p:sldId id="989" r:id="rId28"/>
    <p:sldId id="990" r:id="rId29"/>
    <p:sldId id="263" r:id="rId30"/>
    <p:sldId id="991" r:id="rId31"/>
    <p:sldId id="992" r:id="rId32"/>
    <p:sldId id="993" r:id="rId33"/>
    <p:sldId id="995" r:id="rId34"/>
    <p:sldId id="266" r:id="rId35"/>
    <p:sldId id="996" r:id="rId36"/>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43" d="100"/>
          <a:sy n="143" d="100"/>
        </p:scale>
        <p:origin x="72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198C7-90FA-42C7-A665-3FB7FA80178E}" type="datetimeFigureOut">
              <a:rPr lang="zh-CN" altLang="en-US" smtClean="0"/>
              <a:t>2023/4/18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38C07-FA75-4F85-BEFD-429A4751D2B4}" type="slidenum">
              <a:rPr lang="zh-CN" altLang="en-US" smtClean="0"/>
              <a:t>‹#›</a:t>
            </a:fld>
            <a:endParaRPr lang="zh-CN" altLang="en-US"/>
          </a:p>
        </p:txBody>
      </p:sp>
    </p:spTree>
    <p:extLst>
      <p:ext uri="{BB962C8B-B14F-4D97-AF65-F5344CB8AC3E}">
        <p14:creationId xmlns:p14="http://schemas.microsoft.com/office/powerpoint/2010/main" val="32694175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C038C07-FA75-4F85-BEFD-429A4751D2B4}" type="slidenum">
              <a:rPr lang="zh-CN" altLang="en-US" smtClean="0"/>
              <a:t>17</a:t>
            </a:fld>
            <a:endParaRPr lang="zh-CN" altLang="en-US"/>
          </a:p>
        </p:txBody>
      </p:sp>
    </p:spTree>
    <p:extLst>
      <p:ext uri="{BB962C8B-B14F-4D97-AF65-F5344CB8AC3E}">
        <p14:creationId xmlns:p14="http://schemas.microsoft.com/office/powerpoint/2010/main" val="21485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54242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3359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2724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6621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3459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4045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39203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18992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3039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86503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887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9174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B1F05F9-53DB-4539-8A0F-B3ED30263185}" type="datetimeFigureOut">
              <a:rPr lang="zh-CN" altLang="en-US" smtClean="0"/>
              <a:t>2023/4/18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714BBF8-3129-427B-85DA-68B2109840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FB1F05F9-53DB-4539-8A0F-B3ED30263185}" type="datetimeFigureOut">
              <a:rPr lang="zh-CN" altLang="en-US" smtClean="0"/>
              <a:t>2023/4/18</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9714BBF8-3129-427B-85DA-68B21098409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0"/>
    </mc:Choice>
    <mc:Fallback xmlns="">
      <p:transition spd="slow" advTm="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8971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7.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9.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5.png"/><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6.png"/><Relationship Id="rId4" Type="http://schemas.openxmlformats.org/officeDocument/2006/relationships/image" Target="../media/image33.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7.png"/><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8.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0.png"/><Relationship Id="rId4" Type="http://schemas.openxmlformats.org/officeDocument/2006/relationships/image" Target="../media/image39.pn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4.png"/><Relationship Id="rId5" Type="http://schemas.openxmlformats.org/officeDocument/2006/relationships/image" Target="../media/image40.png"/><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5.png"/></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6.png"/><Relationship Id="rId5" Type="http://schemas.openxmlformats.org/officeDocument/2006/relationships/image" Target="../media/image40.png"/><Relationship Id="rId4" Type="http://schemas.openxmlformats.org/officeDocument/2006/relationships/image" Target="../media/image39.png"/></Relationships>
</file>

<file path=ppt/slides/_rels/slide3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xml"/><Relationship Id="rId7"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image" Target="../media/image47.png"/><Relationship Id="rId4" Type="http://schemas.openxmlformats.org/officeDocument/2006/relationships/tags" Target="../tags/tag6.xml"/><Relationship Id="rId9" Type="http://schemas.openxmlformats.org/officeDocument/2006/relationships/image" Target="../media/image18.pn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image" Target="../media/image21.emf"/></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4.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10563" y="3363136"/>
            <a:ext cx="6322874" cy="1496786"/>
          </a:xfrm>
          <a:prstGeom prst="rect">
            <a:avLst/>
          </a:prstGeom>
        </p:spPr>
      </p:pic>
      <p:pic>
        <p:nvPicPr>
          <p:cNvPr id="6" name="图片 5"/>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7393415" y="2979420"/>
            <a:ext cx="1750584" cy="2164080"/>
          </a:xfrm>
          <a:prstGeom prst="rect">
            <a:avLst/>
          </a:prstGeom>
        </p:spPr>
      </p:pic>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3718364"/>
            <a:ext cx="9144000" cy="1425137"/>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511909" y="0"/>
            <a:ext cx="2632091" cy="836719"/>
          </a:xfrm>
          <a:prstGeom prst="rect">
            <a:avLst/>
          </a:prstGeom>
        </p:spPr>
      </p:pic>
      <p:pic>
        <p:nvPicPr>
          <p:cNvPr id="9" name="图片 8"/>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3576431" y="481123"/>
            <a:ext cx="1591785" cy="893405"/>
          </a:xfrm>
          <a:prstGeom prst="rect">
            <a:avLst/>
          </a:prstGeom>
        </p:spPr>
      </p:pic>
      <p:grpSp>
        <p:nvGrpSpPr>
          <p:cNvPr id="13" name="组合 12"/>
          <p:cNvGrpSpPr/>
          <p:nvPr/>
        </p:nvGrpSpPr>
        <p:grpSpPr>
          <a:xfrm>
            <a:off x="1584212" y="2417447"/>
            <a:ext cx="5975132" cy="201111"/>
            <a:chOff x="190509" y="3091656"/>
            <a:chExt cx="7970992" cy="268288"/>
          </a:xfrm>
          <a:solidFill>
            <a:srgbClr val="FF0000"/>
          </a:solidFill>
        </p:grpSpPr>
        <p:grpSp>
          <p:nvGrpSpPr>
            <p:cNvPr id="14" name="组合 13"/>
            <p:cNvGrpSpPr/>
            <p:nvPr/>
          </p:nvGrpSpPr>
          <p:grpSpPr>
            <a:xfrm>
              <a:off x="190509" y="3225800"/>
              <a:ext cx="7970992" cy="0"/>
              <a:chOff x="190509" y="3225800"/>
              <a:chExt cx="7970992" cy="0"/>
            </a:xfrm>
            <a:grpFill/>
          </p:grpSpPr>
          <p:cxnSp>
            <p:nvCxnSpPr>
              <p:cNvPr id="21" name="直接连接符 20"/>
              <p:cNvCxnSpPr/>
              <p:nvPr/>
            </p:nvCxnSpPr>
            <p:spPr>
              <a:xfrm>
                <a:off x="190509" y="3225800"/>
                <a:ext cx="3300792"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851386" y="3225800"/>
                <a:ext cx="3310115"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3688952" y="3091656"/>
              <a:ext cx="964782" cy="268288"/>
              <a:chOff x="3771104" y="3091656"/>
              <a:chExt cx="964782" cy="268288"/>
            </a:xfrm>
            <a:grpFill/>
          </p:grpSpPr>
          <p:sp>
            <p:nvSpPr>
              <p:cNvPr id="16" name="星形: 五角 9"/>
              <p:cNvSpPr/>
              <p:nvPr/>
            </p:nvSpPr>
            <p:spPr>
              <a:xfrm>
                <a:off x="4123719" y="3091656"/>
                <a:ext cx="268288" cy="268288"/>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FF0000"/>
                  </a:solidFill>
                  <a:latin typeface="微软雅黑"/>
                  <a:ea typeface="微软雅黑"/>
                  <a:cs typeface="+mn-ea"/>
                  <a:sym typeface="微软雅黑"/>
                </a:endParaRPr>
              </a:p>
            </p:txBody>
          </p:sp>
          <p:sp>
            <p:nvSpPr>
              <p:cNvPr id="17" name="星形: 五角 10"/>
              <p:cNvSpPr/>
              <p:nvPr/>
            </p:nvSpPr>
            <p:spPr>
              <a:xfrm>
                <a:off x="3918929"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FF0000"/>
                  </a:solidFill>
                  <a:latin typeface="微软雅黑"/>
                  <a:ea typeface="微软雅黑"/>
                  <a:cs typeface="+mn-ea"/>
                  <a:sym typeface="微软雅黑"/>
                </a:endParaRPr>
              </a:p>
            </p:txBody>
          </p:sp>
          <p:sp>
            <p:nvSpPr>
              <p:cNvPr id="18" name="星形: 五角 11"/>
              <p:cNvSpPr/>
              <p:nvPr/>
            </p:nvSpPr>
            <p:spPr>
              <a:xfrm>
                <a:off x="4432885"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FF0000"/>
                  </a:solidFill>
                  <a:latin typeface="微软雅黑"/>
                  <a:ea typeface="微软雅黑"/>
                  <a:cs typeface="+mn-ea"/>
                  <a:sym typeface="微软雅黑"/>
                </a:endParaRPr>
              </a:p>
            </p:txBody>
          </p:sp>
          <p:sp>
            <p:nvSpPr>
              <p:cNvPr id="19" name="星形: 五角 12"/>
              <p:cNvSpPr/>
              <p:nvPr/>
            </p:nvSpPr>
            <p:spPr>
              <a:xfrm>
                <a:off x="4633307"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FF0000"/>
                  </a:solidFill>
                  <a:latin typeface="微软雅黑"/>
                  <a:ea typeface="微软雅黑"/>
                  <a:cs typeface="+mn-ea"/>
                  <a:sym typeface="微软雅黑"/>
                </a:endParaRPr>
              </a:p>
            </p:txBody>
          </p:sp>
          <p:sp>
            <p:nvSpPr>
              <p:cNvPr id="20" name="星形: 五角 13"/>
              <p:cNvSpPr/>
              <p:nvPr/>
            </p:nvSpPr>
            <p:spPr>
              <a:xfrm>
                <a:off x="3771104"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FF0000"/>
                  </a:solidFill>
                  <a:latin typeface="微软雅黑"/>
                  <a:ea typeface="微软雅黑"/>
                  <a:cs typeface="+mn-ea"/>
                  <a:sym typeface="微软雅黑"/>
                </a:endParaRPr>
              </a:p>
            </p:txBody>
          </p:sp>
        </p:grpSp>
      </p:grpSp>
      <p:grpSp>
        <p:nvGrpSpPr>
          <p:cNvPr id="29" name="组合 28"/>
          <p:cNvGrpSpPr/>
          <p:nvPr/>
        </p:nvGrpSpPr>
        <p:grpSpPr>
          <a:xfrm>
            <a:off x="238782" y="1573890"/>
            <a:ext cx="8660959" cy="647215"/>
            <a:chOff x="324798" y="2061740"/>
            <a:chExt cx="11547945" cy="862953"/>
          </a:xfrm>
        </p:grpSpPr>
        <p:sp>
          <p:nvSpPr>
            <p:cNvPr id="12" name="矩形 11"/>
            <p:cNvSpPr/>
            <p:nvPr/>
          </p:nvSpPr>
          <p:spPr>
            <a:xfrm>
              <a:off x="553889" y="2062919"/>
              <a:ext cx="11083636" cy="861774"/>
            </a:xfrm>
            <a:prstGeom prst="rect">
              <a:avLst/>
            </a:prstGeom>
          </p:spPr>
          <p:txBody>
            <a:bodyPr wrap="square">
              <a:spAutoFit/>
            </a:bodyPr>
            <a:lstStyle/>
            <a:p>
              <a:pPr algn="ctr">
                <a:lnSpc>
                  <a:spcPct val="90000"/>
                </a:lnSpc>
              </a:pPr>
              <a:r>
                <a:rPr lang="zh-CN" altLang="en-US" sz="4000" spc="-225" dirty="0">
                  <a:ln w="190500">
                    <a:solidFill>
                      <a:srgbClr val="FF0000"/>
                    </a:solidFill>
                  </a:ln>
                  <a:solidFill>
                    <a:srgbClr val="FF0000"/>
                  </a:solidFill>
                  <a:effectLst>
                    <a:glow rad="152400">
                      <a:schemeClr val="bg1"/>
                    </a:glow>
                    <a:outerShdw blurRad="38100" dist="38100" dir="2700000" algn="tl">
                      <a:srgbClr val="000000">
                        <a:alpha val="43137"/>
                      </a:srgbClr>
                    </a:outerShdw>
                  </a:effectLst>
                  <a:latin typeface="微软雅黑"/>
                  <a:ea typeface="微软雅黑"/>
                  <a:cs typeface="+mn-ea"/>
                  <a:sym typeface="微软雅黑"/>
                </a:rPr>
                <a:t>严始严终守规矩 不忘初心担使命</a:t>
              </a:r>
            </a:p>
          </p:txBody>
        </p:sp>
        <p:sp>
          <p:nvSpPr>
            <p:cNvPr id="26" name="矩形 25"/>
            <p:cNvSpPr/>
            <p:nvPr/>
          </p:nvSpPr>
          <p:spPr>
            <a:xfrm>
              <a:off x="324798" y="2061740"/>
              <a:ext cx="11547945" cy="861774"/>
            </a:xfrm>
            <a:prstGeom prst="rect">
              <a:avLst/>
            </a:prstGeom>
          </p:spPr>
          <p:txBody>
            <a:bodyPr wrap="square">
              <a:spAutoFit/>
            </a:bodyPr>
            <a:lstStyle/>
            <a:p>
              <a:pPr algn="ctr">
                <a:lnSpc>
                  <a:spcPct val="90000"/>
                </a:lnSpc>
              </a:pPr>
              <a:r>
                <a:rPr lang="zh-CN" altLang="en-US" sz="4000" spc="-225" dirty="0">
                  <a:solidFill>
                    <a:schemeClr val="bg1"/>
                  </a:solidFill>
                  <a:effectLst>
                    <a:outerShdw blurRad="38100" dist="38100" dir="2700000" algn="tl">
                      <a:srgbClr val="000000">
                        <a:alpha val="43137"/>
                      </a:srgbClr>
                    </a:outerShdw>
                  </a:effectLst>
                  <a:latin typeface="微软雅黑"/>
                  <a:ea typeface="微软雅黑"/>
                  <a:cs typeface="+mn-ea"/>
                  <a:sym typeface="微软雅黑"/>
                </a:rPr>
                <a:t>严始严终守规矩 不忘初心担使命</a:t>
              </a:r>
            </a:p>
          </p:txBody>
        </p:sp>
      </p:grpSp>
      <p:pic>
        <p:nvPicPr>
          <p:cNvPr id="31" name="图片 30"/>
          <p:cNvPicPr>
            <a:picLocks noChangeAspect="1"/>
          </p:cNvPicPr>
          <p:nvPr/>
        </p:nvPicPr>
        <p:blipFill>
          <a:blip r:embed="rId8"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flipH="1">
            <a:off x="352350" y="445351"/>
            <a:ext cx="1826801" cy="671039"/>
          </a:xfrm>
          <a:prstGeom prst="rect">
            <a:avLst/>
          </a:prstGeom>
        </p:spPr>
      </p:pic>
      <p:pic>
        <p:nvPicPr>
          <p:cNvPr id="5" name="图片 4"/>
          <p:cNvPicPr>
            <a:picLocks noChangeAspect="1"/>
          </p:cNvPicPr>
          <p:nvPr/>
        </p:nvPicPr>
        <p:blipFill rotWithShape="1">
          <a:blip r:embed="rId9" cstate="email">
            <a:extLst>
              <a:ext uri="{28A0092B-C50C-407E-A947-70E740481C1C}">
                <a14:useLocalDpi xmlns:a14="http://schemas.microsoft.com/office/drawing/2010/main"/>
              </a:ext>
            </a:extLst>
          </a:blip>
          <a:srcRect l="-308"/>
          <a:stretch>
            <a:fillRect/>
          </a:stretch>
        </p:blipFill>
        <p:spPr>
          <a:xfrm>
            <a:off x="0" y="2979420"/>
            <a:ext cx="1570366" cy="21640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par>
                          <p:cTn id="18" fill="hold">
                            <p:stCondLst>
                              <p:cond delay="2000"/>
                            </p:stCondLst>
                            <p:childTnLst>
                              <p:par>
                                <p:cTn id="19" presetID="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750" fill="hold"/>
                                        <p:tgtEl>
                                          <p:spTgt spid="5"/>
                                        </p:tgtEl>
                                        <p:attrNameLst>
                                          <p:attrName>ppt_x</p:attrName>
                                        </p:attrNameLst>
                                      </p:cBhvr>
                                      <p:tavLst>
                                        <p:tav tm="0">
                                          <p:val>
                                            <p:strVal val="#ppt_x"/>
                                          </p:val>
                                        </p:tav>
                                        <p:tav tm="100000">
                                          <p:val>
                                            <p:strVal val="#ppt_x"/>
                                          </p:val>
                                        </p:tav>
                                      </p:tavLst>
                                    </p:anim>
                                    <p:anim calcmode="lin" valueType="num">
                                      <p:cBhvr additive="base">
                                        <p:cTn id="22" dur="750" fill="hold"/>
                                        <p:tgtEl>
                                          <p:spTgt spid="5"/>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750" fill="hold"/>
                                        <p:tgtEl>
                                          <p:spTgt spid="6"/>
                                        </p:tgtEl>
                                        <p:attrNameLst>
                                          <p:attrName>ppt_x</p:attrName>
                                        </p:attrNameLst>
                                      </p:cBhvr>
                                      <p:tavLst>
                                        <p:tav tm="0">
                                          <p:val>
                                            <p:strVal val="1+#ppt_w/2"/>
                                          </p:val>
                                        </p:tav>
                                        <p:tav tm="100000">
                                          <p:val>
                                            <p:strVal val="#ppt_x"/>
                                          </p:val>
                                        </p:tav>
                                      </p:tavLst>
                                    </p:anim>
                                    <p:anim calcmode="lin" valueType="num">
                                      <p:cBhvr additive="base">
                                        <p:cTn id="27" dur="750" fill="hold"/>
                                        <p:tgtEl>
                                          <p:spTgt spid="6"/>
                                        </p:tgtEl>
                                        <p:attrNameLst>
                                          <p:attrName>ppt_y</p:attrName>
                                        </p:attrNameLst>
                                      </p:cBhvr>
                                      <p:tavLst>
                                        <p:tav tm="0">
                                          <p:val>
                                            <p:strVal val="#ppt_y"/>
                                          </p:val>
                                        </p:tav>
                                        <p:tav tm="100000">
                                          <p:val>
                                            <p:strVal val="#ppt_y"/>
                                          </p:val>
                                        </p:tav>
                                      </p:tavLst>
                                    </p:anim>
                                  </p:childTnLst>
                                </p:cTn>
                              </p:par>
                            </p:childTnLst>
                          </p:cTn>
                        </p:par>
                        <p:par>
                          <p:cTn id="28" fill="hold">
                            <p:stCondLst>
                              <p:cond delay="3500"/>
                            </p:stCondLst>
                            <p:childTnLst>
                              <p:par>
                                <p:cTn id="29" presetID="31"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par>
                          <p:cTn id="35" fill="hold">
                            <p:stCondLst>
                              <p:cond delay="4500"/>
                            </p:stCondLst>
                            <p:childTnLst>
                              <p:par>
                                <p:cTn id="36" presetID="16" presetClass="entr" presetSubtype="21"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arn(inVertical)">
                                      <p:cBhvr>
                                        <p:cTn id="38" dur="500"/>
                                        <p:tgtEl>
                                          <p:spTgt spid="29"/>
                                        </p:tgtEl>
                                      </p:cBhvr>
                                    </p:animEffect>
                                  </p:childTnLst>
                                </p:cTn>
                              </p:par>
                            </p:childTnLst>
                          </p:cTn>
                        </p:par>
                        <p:par>
                          <p:cTn id="39" fill="hold">
                            <p:stCondLst>
                              <p:cond delay="5000"/>
                            </p:stCondLst>
                            <p:childTnLst>
                              <p:par>
                                <p:cTn id="40" presetID="16" presetClass="entr" presetSubtype="37"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outVertical)">
                                      <p:cBhvr>
                                        <p:cTn id="42" dur="1000"/>
                                        <p:tgtEl>
                                          <p:spTgt spid="13"/>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down)">
                                      <p:cBhvr>
                                        <p:cTn id="4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6" name="矩形 5"/>
          <p:cNvSpPr/>
          <p:nvPr/>
        </p:nvSpPr>
        <p:spPr>
          <a:xfrm>
            <a:off x="633714" y="1301078"/>
            <a:ext cx="8045054" cy="677493"/>
          </a:xfrm>
          <a:prstGeom prst="rect">
            <a:avLst/>
          </a:prstGeom>
          <a:ln w="38100">
            <a:solidFill>
              <a:srgbClr val="FF0000"/>
            </a:solidFill>
          </a:ln>
        </p:spPr>
        <p:txBody>
          <a:bodyPr wrap="square" lIns="68580" tIns="34290" rIns="68580" bIns="34290">
            <a:spAutoFit/>
          </a:bodyPr>
          <a:lstStyle/>
          <a:p>
            <a:pPr marL="257175" indent="-257175">
              <a:lnSpc>
                <a:spcPct val="150000"/>
              </a:lnSpc>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党的十九大报告明确指出“强化不敢腐的震慑，扎牢不能腐的笼子，增强不想腐的自觉，通过不懈努力换来海晏河清、朗朗乾坤”，提出了新时代正风反腐的更高标准、更严要求。</a:t>
            </a:r>
            <a:endParaRPr lang="en-US" altLang="zh-CN" spc="150" dirty="0">
              <a:solidFill>
                <a:srgbClr val="000000"/>
              </a:solidFill>
              <a:latin typeface="微软雅黑"/>
              <a:ea typeface="微软雅黑"/>
              <a:cs typeface="+mn-ea"/>
              <a:sym typeface="微软雅黑"/>
            </a:endParaRPr>
          </a:p>
        </p:txBody>
      </p:sp>
      <p:sp>
        <p:nvSpPr>
          <p:cNvPr id="7" name="Aichitds11"/>
          <p:cNvSpPr txBox="1"/>
          <p:nvPr/>
        </p:nvSpPr>
        <p:spPr>
          <a:xfrm>
            <a:off x="4192929" y="2389269"/>
            <a:ext cx="4485839" cy="2331407"/>
          </a:xfrm>
          <a:prstGeom prst="rect">
            <a:avLst/>
          </a:prstGeom>
          <a:noFill/>
        </p:spPr>
        <p:txBody>
          <a:bodyPr wrap="square" lIns="68580" tIns="34290" rIns="68580" bIns="34290" rtlCol="0">
            <a:spAutoFit/>
          </a:bodyPr>
          <a:lstStyle/>
          <a:p>
            <a:pPr marL="257175" indent="-257175" algn="just">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一体推进“三不”</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不敢腐、不能腐、不想腐</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成为中央纪委国家监委网站与</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咬文嚼字</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编辑部联合发布的</a:t>
            </a:r>
            <a:r>
              <a:rPr lang="en-US" altLang="zh-CN" dirty="0">
                <a:solidFill>
                  <a:srgbClr val="000000"/>
                </a:solidFill>
                <a:latin typeface="微软雅黑"/>
                <a:ea typeface="微软雅黑"/>
                <a:cs typeface="+mn-ea"/>
                <a:sym typeface="微软雅黑"/>
              </a:rPr>
              <a:t>2019</a:t>
            </a:r>
            <a:r>
              <a:rPr lang="zh-CN" altLang="en-US" dirty="0">
                <a:solidFill>
                  <a:srgbClr val="000000"/>
                </a:solidFill>
                <a:latin typeface="微软雅黑"/>
                <a:ea typeface="微软雅黑"/>
                <a:cs typeface="+mn-ea"/>
                <a:sym typeface="微软雅黑"/>
              </a:rPr>
              <a:t>年度十大反腐热词之一。</a:t>
            </a:r>
            <a:endParaRPr lang="en-US" altLang="zh-CN" dirty="0">
              <a:solidFill>
                <a:srgbClr val="000000"/>
              </a:solidFill>
              <a:latin typeface="微软雅黑"/>
              <a:ea typeface="微软雅黑"/>
              <a:cs typeface="+mn-ea"/>
              <a:sym typeface="微软雅黑"/>
            </a:endParaRPr>
          </a:p>
          <a:p>
            <a:pPr marL="257175" indent="-257175" algn="just">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今年</a:t>
            </a:r>
            <a:r>
              <a:rPr lang="en-US" altLang="zh-CN" dirty="0">
                <a:solidFill>
                  <a:srgbClr val="000000"/>
                </a:solidFill>
                <a:latin typeface="微软雅黑"/>
                <a:ea typeface="微软雅黑"/>
                <a:cs typeface="+mn-ea"/>
                <a:sym typeface="微软雅黑"/>
              </a:rPr>
              <a:t>1</a:t>
            </a:r>
            <a:r>
              <a:rPr lang="zh-CN" altLang="en-US" dirty="0">
                <a:solidFill>
                  <a:srgbClr val="000000"/>
                </a:solidFill>
                <a:latin typeface="微软雅黑"/>
                <a:ea typeface="微软雅黑"/>
                <a:cs typeface="+mn-ea"/>
                <a:sym typeface="微软雅黑"/>
              </a:rPr>
              <a:t>月份，习</a:t>
            </a:r>
            <a:r>
              <a:rPr lang="en-US" altLang="zh-CN" dirty="0">
                <a:solidFill>
                  <a:srgbClr val="000000"/>
                </a:solidFill>
                <a:latin typeface="微软雅黑"/>
                <a:ea typeface="微软雅黑"/>
                <a:cs typeface="+mn-ea"/>
                <a:sym typeface="微软雅黑"/>
              </a:rPr>
              <a:t>XX</a:t>
            </a:r>
            <a:r>
              <a:rPr lang="zh-CN" altLang="en-US" dirty="0">
                <a:solidFill>
                  <a:srgbClr val="000000"/>
                </a:solidFill>
                <a:latin typeface="微软雅黑"/>
                <a:ea typeface="微软雅黑"/>
                <a:cs typeface="+mn-ea"/>
                <a:sym typeface="微软雅黑"/>
              </a:rPr>
              <a:t>总书记更是在十九届中央纪委四次全会上指出</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一体推进不敢腐、不能腐、不想腐，不仅是反腐败斗争的基本方针，也是新时代全面从严治党的重要方略”。</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335" y="1807931"/>
            <a:ext cx="2990609" cy="2990609"/>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500"/>
                                        <p:tgtEl>
                                          <p:spTgt spid="6"/>
                                        </p:tgtEl>
                                      </p:cBhvr>
                                    </p:animEffect>
                                  </p:childTnLst>
                                </p:cTn>
                              </p:par>
                            </p:childTnLst>
                          </p:cTn>
                        </p:par>
                        <p:par>
                          <p:cTn id="8" fill="hold">
                            <p:stCondLst>
                              <p:cond delay="15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500"/>
                            </p:stCondLst>
                            <p:childTnLst>
                              <p:par>
                                <p:cTn id="16" presetID="22" presetClass="entr" presetSubtype="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grpSp>
        <p:nvGrpSpPr>
          <p:cNvPr id="7" name="组合 6"/>
          <p:cNvGrpSpPr/>
          <p:nvPr/>
        </p:nvGrpSpPr>
        <p:grpSpPr>
          <a:xfrm>
            <a:off x="3073129" y="1540631"/>
            <a:ext cx="5477668" cy="2888429"/>
            <a:chOff x="4642458" y="1808782"/>
            <a:chExt cx="6746534" cy="3851238"/>
          </a:xfrm>
        </p:grpSpPr>
        <p:grpSp>
          <p:nvGrpSpPr>
            <p:cNvPr id="8" name="组合 7"/>
            <p:cNvGrpSpPr/>
            <p:nvPr/>
          </p:nvGrpSpPr>
          <p:grpSpPr>
            <a:xfrm>
              <a:off x="4642458" y="1808782"/>
              <a:ext cx="6746534" cy="3851238"/>
              <a:chOff x="4661019" y="1097051"/>
              <a:chExt cx="2993973" cy="7372744"/>
            </a:xfrm>
          </p:grpSpPr>
          <p:sp>
            <p:nvSpPr>
              <p:cNvPr id="10" name="圆角矩形 36"/>
              <p:cNvSpPr/>
              <p:nvPr/>
            </p:nvSpPr>
            <p:spPr>
              <a:xfrm>
                <a:off x="4661019" y="1097051"/>
                <a:ext cx="2993973" cy="7372744"/>
              </a:xfrm>
              <a:prstGeom prst="roundRect">
                <a:avLst>
                  <a:gd name="adj" fmla="val 2416"/>
                </a:avLst>
              </a:prstGeom>
              <a:solidFill>
                <a:schemeClr val="bg1">
                  <a:alpha val="38824"/>
                </a:schemeClr>
              </a:solidFill>
              <a:ln w="38100" cap="flat" cmpd="sng" algn="ctr">
                <a:solidFill>
                  <a:srgbClr val="FF0000"/>
                </a:solidFill>
                <a:prstDash val="sysDot"/>
                <a:miter lim="800000"/>
              </a:ln>
              <a:effectLst/>
            </p:spPr>
            <p:txBody>
              <a:bodyPr rtlCol="0" anchor="ctr"/>
              <a:lstStyle/>
              <a:p>
                <a:pPr algn="ctr">
                  <a:defRPr/>
                </a:pPr>
                <a:endParaRPr lang="zh-CN" altLang="en-US" sz="1700" b="1" kern="0" dirty="0">
                  <a:solidFill>
                    <a:prstClr val="white"/>
                  </a:solidFill>
                  <a:latin typeface="微软雅黑"/>
                  <a:ea typeface="微软雅黑"/>
                  <a:sym typeface="微软雅黑"/>
                </a:endParaRPr>
              </a:p>
            </p:txBody>
          </p:sp>
          <p:sp>
            <p:nvSpPr>
              <p:cNvPr id="12" name="圆角矩形 36"/>
              <p:cNvSpPr/>
              <p:nvPr/>
            </p:nvSpPr>
            <p:spPr>
              <a:xfrm>
                <a:off x="4696565" y="1277855"/>
                <a:ext cx="2919377" cy="6970356"/>
              </a:xfrm>
              <a:prstGeom prst="roundRect">
                <a:avLst>
                  <a:gd name="adj" fmla="val 2416"/>
                </a:avLst>
              </a:prstGeom>
              <a:noFill/>
              <a:ln w="38100" cap="flat" cmpd="sng" algn="ctr">
                <a:solidFill>
                  <a:srgbClr val="FF0000"/>
                </a:solidFill>
                <a:prstDash val="sysDot"/>
                <a:miter lim="800000"/>
              </a:ln>
              <a:effectLst/>
            </p:spPr>
            <p:txBody>
              <a:bodyPr rtlCol="0" anchor="ctr"/>
              <a:lstStyle/>
              <a:p>
                <a:pPr algn="ctr">
                  <a:defRPr/>
                </a:pPr>
                <a:endParaRPr lang="zh-CN" altLang="en-US" sz="1700" b="1" kern="0" dirty="0">
                  <a:solidFill>
                    <a:prstClr val="white"/>
                  </a:solidFill>
                  <a:latin typeface="微软雅黑"/>
                  <a:ea typeface="微软雅黑"/>
                  <a:sym typeface="微软雅黑"/>
                </a:endParaRPr>
              </a:p>
            </p:txBody>
          </p:sp>
        </p:grpSp>
        <p:sp>
          <p:nvSpPr>
            <p:cNvPr id="9" name="矩形 8"/>
            <p:cNvSpPr/>
            <p:nvPr/>
          </p:nvSpPr>
          <p:spPr>
            <a:xfrm>
              <a:off x="5278128" y="2381915"/>
              <a:ext cx="5548309" cy="2727454"/>
            </a:xfrm>
            <a:prstGeom prst="rect">
              <a:avLst/>
            </a:prstGeom>
            <a:ln w="38100">
              <a:noFill/>
            </a:ln>
          </p:spPr>
          <p:txBody>
            <a:bodyPr wrap="square" lIns="105571" tIns="52784" rIns="105571" bIns="52784">
              <a:spAutoFit/>
            </a:bodyPr>
            <a:lstStyle/>
            <a:p>
              <a:pPr marL="257175" indent="-257175" algn="just">
                <a:lnSpc>
                  <a:spcPct val="150000"/>
                </a:lnSpc>
                <a:buFont typeface="Wingdings" panose="05000000000000000000" pitchFamily="2" charset="2"/>
                <a:buChar char="l"/>
                <a:defRPr/>
              </a:pPr>
              <a:r>
                <a:rPr lang="zh-CN" altLang="en-US" dirty="0">
                  <a:solidFill>
                    <a:srgbClr val="000000"/>
                  </a:solidFill>
                  <a:latin typeface="微软雅黑"/>
                  <a:ea typeface="微软雅黑"/>
                  <a:cs typeface="+mn-ea"/>
                  <a:sym typeface="微软雅黑"/>
                </a:rPr>
                <a:t>古语有言</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人有所畏，其家必和</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官有所畏，其政必兴</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事有所畏，其业必成。彭德怀总结自己有三怕</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一怕出名，二怕言过其实，三怕脱离群众。邓小平也有一句名言，共产党员谨小慎微不好，胆子太大了也不好。一怕党，二怕群众，三怕民主党派，总是好一些。</a:t>
              </a:r>
            </a:p>
          </p:txBody>
        </p:sp>
      </p:grpSp>
      <p:grpSp>
        <p:nvGrpSpPr>
          <p:cNvPr id="3" name="组合 2"/>
          <p:cNvGrpSpPr/>
          <p:nvPr/>
        </p:nvGrpSpPr>
        <p:grpSpPr>
          <a:xfrm>
            <a:off x="-583615" y="1155343"/>
            <a:ext cx="4570553" cy="3463394"/>
            <a:chOff x="-778153" y="1540457"/>
            <a:chExt cx="6094070" cy="4617858"/>
          </a:xfrm>
        </p:grpSpPr>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9523" y="1540457"/>
              <a:ext cx="3932394" cy="4617858"/>
            </a:xfrm>
            <a:prstGeom prst="rect">
              <a:avLst/>
            </a:prstGeom>
          </p:spPr>
        </p:pic>
        <p:sp>
          <p:nvSpPr>
            <p:cNvPr id="13" name="文本框 12"/>
            <p:cNvSpPr txBox="1"/>
            <p:nvPr/>
          </p:nvSpPr>
          <p:spPr>
            <a:xfrm>
              <a:off x="-778153" y="2455224"/>
              <a:ext cx="6094070" cy="738664"/>
            </a:xfrm>
            <a:prstGeom prst="rect">
              <a:avLst/>
            </a:prstGeom>
            <a:noFill/>
          </p:spPr>
          <p:txBody>
            <a:bodyPr wrap="square">
              <a:spAutoFit/>
            </a:bodyPr>
            <a:lstStyle/>
            <a:p>
              <a:pPr algn="ctr">
                <a:defRPr/>
              </a:pPr>
              <a:r>
                <a:rPr lang="zh-CN" altLang="en-US" sz="1500" b="1" kern="0" dirty="0">
                  <a:solidFill>
                    <a:srgbClr val="FF0000"/>
                  </a:solidFill>
                  <a:latin typeface="微软雅黑"/>
                  <a:ea typeface="微软雅黑"/>
                  <a:cs typeface="+mn-ea"/>
                  <a:sym typeface="微软雅黑"/>
                </a:rPr>
                <a:t>严始严终守规矩 </a:t>
              </a:r>
              <a:endParaRPr lang="en-US" altLang="zh-CN" sz="1500" b="1" kern="0" dirty="0">
                <a:solidFill>
                  <a:srgbClr val="FF0000"/>
                </a:solidFill>
                <a:latin typeface="微软雅黑"/>
                <a:ea typeface="微软雅黑"/>
                <a:cs typeface="+mn-ea"/>
                <a:sym typeface="微软雅黑"/>
              </a:endParaRPr>
            </a:p>
            <a:p>
              <a:pPr algn="ctr">
                <a:defRPr/>
              </a:pPr>
              <a:r>
                <a:rPr lang="zh-CN" altLang="en-US" sz="1500" b="1" kern="0" dirty="0">
                  <a:solidFill>
                    <a:srgbClr val="FF0000"/>
                  </a:solidFill>
                  <a:latin typeface="微软雅黑"/>
                  <a:ea typeface="微软雅黑"/>
                  <a:cs typeface="+mn-ea"/>
                  <a:sym typeface="微软雅黑"/>
                </a:rPr>
                <a:t>不忘初心担使命</a:t>
              </a: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2300556"/>
            <a:ext cx="2742355" cy="2842944"/>
          </a:xfrm>
          <a:prstGeom prst="rect">
            <a:avLst/>
          </a:prstGeom>
        </p:spPr>
      </p:pic>
      <p:sp>
        <p:nvSpPr>
          <p:cNvPr id="8" name="矩形 7"/>
          <p:cNvSpPr/>
          <p:nvPr/>
        </p:nvSpPr>
        <p:spPr>
          <a:xfrm>
            <a:off x="1978997" y="2120830"/>
            <a:ext cx="6710250" cy="590611"/>
          </a:xfrm>
          <a:prstGeom prst="rect">
            <a:avLst/>
          </a:prstGeom>
          <a:noFill/>
        </p:spPr>
        <p:txBody>
          <a:bodyPr wrap="square" lIns="68580" tIns="34290" rIns="68580" bIns="34290" rtlCol="0">
            <a:spAutoFit/>
          </a:bodyPr>
          <a:lstStyle/>
          <a:p>
            <a:pPr marL="257175" indent="-257175">
              <a:lnSpc>
                <a:spcPct val="150000"/>
              </a:lnSpc>
              <a:buFont typeface="Wingdings" panose="05000000000000000000" pitchFamily="2" charset="2"/>
              <a:buChar char="u"/>
              <a:defRPr/>
            </a:pPr>
            <a:r>
              <a:rPr lang="zh-CN" altLang="en-US" sz="1200" dirty="0">
                <a:solidFill>
                  <a:srgbClr val="000000"/>
                </a:solidFill>
                <a:latin typeface="微软雅黑"/>
                <a:ea typeface="微软雅黑"/>
                <a:cs typeface="+mn-ea"/>
                <a:sym typeface="微软雅黑"/>
              </a:rPr>
              <a:t>党的十八大以来，面对“四大考验”“四种危险”，习主席告诫全党，领导干部要心怀敬畏，不要心存侥幸。</a:t>
            </a:r>
            <a:endParaRPr lang="en-US" altLang="zh-CN" sz="1200" spc="150" dirty="0">
              <a:solidFill>
                <a:srgbClr val="000000"/>
              </a:solidFill>
              <a:latin typeface="微软雅黑"/>
              <a:ea typeface="微软雅黑"/>
              <a:cs typeface="+mn-ea"/>
              <a:sym typeface="微软雅黑"/>
            </a:endParaRPr>
          </a:p>
        </p:txBody>
      </p:sp>
      <p:sp>
        <p:nvSpPr>
          <p:cNvPr id="9" name="圆角矩形 11"/>
          <p:cNvSpPr/>
          <p:nvPr/>
        </p:nvSpPr>
        <p:spPr>
          <a:xfrm>
            <a:off x="526064" y="1449754"/>
            <a:ext cx="4665182" cy="385763"/>
          </a:xfrm>
          <a:prstGeom prst="roundRect">
            <a:avLst>
              <a:gd name="adj"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lnSpc>
                <a:spcPts val="3075"/>
              </a:lnSpc>
              <a:defRPr/>
            </a:pPr>
            <a:r>
              <a:rPr lang="zh-CN" altLang="en-US" sz="1800" b="1" dirty="0">
                <a:solidFill>
                  <a:schemeClr val="bg1"/>
                </a:solidFill>
                <a:latin typeface="微软雅黑"/>
                <a:ea typeface="微软雅黑"/>
                <a:cs typeface="+mn-ea"/>
                <a:sym typeface="微软雅黑"/>
              </a:rPr>
              <a:t>要始终知敬畏，拧紧“不敢腐”的阀门</a:t>
            </a:r>
            <a:endParaRPr lang="en-US" altLang="zh-CN" sz="1800" b="1" dirty="0">
              <a:solidFill>
                <a:schemeClr val="bg1"/>
              </a:solidFill>
              <a:latin typeface="微软雅黑"/>
              <a:ea typeface="微软雅黑"/>
              <a:cs typeface="+mn-ea"/>
              <a:sym typeface="微软雅黑"/>
            </a:endParaRPr>
          </a:p>
        </p:txBody>
      </p:sp>
      <p:sp>
        <p:nvSpPr>
          <p:cNvPr id="10" name="PA-102245"/>
          <p:cNvSpPr/>
          <p:nvPr>
            <p:custDataLst>
              <p:tags r:id="rId1"/>
            </p:custDataLst>
          </p:nvPr>
        </p:nvSpPr>
        <p:spPr>
          <a:xfrm>
            <a:off x="1978997" y="2757471"/>
            <a:ext cx="6402812" cy="1731243"/>
          </a:xfrm>
          <a:prstGeom prst="rect">
            <a:avLst/>
          </a:prstGeom>
        </p:spPr>
        <p:txBody>
          <a:bodyPr wrap="square" lIns="68580" tIns="34290" rIns="68580" bIns="34290">
            <a:spAutoFit/>
          </a:bodyPr>
          <a:lstStyle/>
          <a:p>
            <a:pPr marL="257175" indent="-257175" algn="just">
              <a:lnSpc>
                <a:spcPct val="150000"/>
              </a:lnSpc>
              <a:buFont typeface="Wingdings" panose="05000000000000000000" pitchFamily="2" charset="2"/>
              <a:buChar char="u"/>
              <a:defRPr/>
            </a:pPr>
            <a:r>
              <a:rPr lang="en-US" altLang="zh-CN" sz="1200" dirty="0">
                <a:solidFill>
                  <a:srgbClr val="000000"/>
                </a:solidFill>
                <a:latin typeface="微软雅黑"/>
                <a:ea typeface="微软雅黑"/>
                <a:cs typeface="+mn-ea"/>
                <a:sym typeface="微软雅黑"/>
              </a:rPr>
              <a:t>XXXX</a:t>
            </a:r>
            <a:r>
              <a:rPr lang="zh-CN" altLang="en-US" sz="1200" dirty="0">
                <a:solidFill>
                  <a:srgbClr val="000000"/>
                </a:solidFill>
                <a:latin typeface="微软雅黑"/>
                <a:ea typeface="微软雅黑"/>
                <a:cs typeface="+mn-ea"/>
                <a:sym typeface="微软雅黑"/>
              </a:rPr>
              <a:t>案就是不知敬畏的典型代表。</a:t>
            </a:r>
            <a:endParaRPr lang="en-US" altLang="zh-CN" sz="1200" dirty="0">
              <a:solidFill>
                <a:srgbClr val="000000"/>
              </a:solidFill>
              <a:latin typeface="微软雅黑"/>
              <a:ea typeface="微软雅黑"/>
              <a:cs typeface="+mn-ea"/>
              <a:sym typeface="微软雅黑"/>
            </a:endParaRPr>
          </a:p>
          <a:p>
            <a:pPr marL="257175" indent="-257175" algn="just">
              <a:lnSpc>
                <a:spcPct val="150000"/>
              </a:lnSpc>
              <a:buFont typeface="Wingdings" panose="05000000000000000000" pitchFamily="2" charset="2"/>
              <a:buChar char="u"/>
              <a:defRPr/>
            </a:pPr>
            <a:r>
              <a:rPr lang="zh-CN" altLang="en-US" sz="1200" dirty="0">
                <a:solidFill>
                  <a:srgbClr val="000000"/>
                </a:solidFill>
                <a:latin typeface="微软雅黑"/>
                <a:ea typeface="微软雅黑"/>
                <a:cs typeface="+mn-ea"/>
                <a:sym typeface="微软雅黑"/>
              </a:rPr>
              <a:t>他在组织核查期间，隐瞒事实、与他人串供、伪造证据</a:t>
            </a:r>
            <a:r>
              <a:rPr lang="en-US" altLang="zh-CN" sz="1200" dirty="0">
                <a:solidFill>
                  <a:srgbClr val="000000"/>
                </a:solidFill>
                <a:latin typeface="微软雅黑"/>
                <a:ea typeface="微软雅黑"/>
                <a:cs typeface="+mn-ea"/>
                <a:sym typeface="微软雅黑"/>
              </a:rPr>
              <a:t>,</a:t>
            </a:r>
            <a:r>
              <a:rPr lang="zh-CN" altLang="en-US" sz="1200" dirty="0">
                <a:solidFill>
                  <a:srgbClr val="000000"/>
                </a:solidFill>
                <a:latin typeface="微软雅黑"/>
                <a:ea typeface="微软雅黑"/>
                <a:cs typeface="+mn-ea"/>
                <a:sym typeface="微软雅黑"/>
              </a:rPr>
              <a:t>对抗组织审查</a:t>
            </a:r>
            <a:r>
              <a:rPr lang="en-US" altLang="zh-CN" sz="1200" dirty="0">
                <a:solidFill>
                  <a:srgbClr val="000000"/>
                </a:solidFill>
                <a:latin typeface="微软雅黑"/>
                <a:ea typeface="微软雅黑"/>
                <a:cs typeface="+mn-ea"/>
                <a:sym typeface="微软雅黑"/>
              </a:rPr>
              <a:t>,</a:t>
            </a:r>
            <a:r>
              <a:rPr lang="zh-CN" altLang="en-US" sz="1200" dirty="0">
                <a:solidFill>
                  <a:srgbClr val="000000"/>
                </a:solidFill>
                <a:latin typeface="微软雅黑"/>
                <a:ea typeface="微软雅黑"/>
                <a:cs typeface="+mn-ea"/>
                <a:sym typeface="微软雅黑"/>
              </a:rPr>
              <a:t>视组织为无物</a:t>
            </a:r>
            <a:r>
              <a:rPr lang="en-US" altLang="zh-CN" sz="1200" dirty="0">
                <a:solidFill>
                  <a:srgbClr val="000000"/>
                </a:solidFill>
                <a:latin typeface="微软雅黑"/>
                <a:ea typeface="微软雅黑"/>
                <a:cs typeface="+mn-ea"/>
                <a:sym typeface="微软雅黑"/>
              </a:rPr>
              <a:t>;</a:t>
            </a:r>
          </a:p>
          <a:p>
            <a:pPr marL="257175" indent="-257175" algn="just">
              <a:lnSpc>
                <a:spcPct val="150000"/>
              </a:lnSpc>
              <a:buFont typeface="Wingdings" panose="05000000000000000000" pitchFamily="2" charset="2"/>
              <a:buChar char="u"/>
              <a:defRPr/>
            </a:pPr>
            <a:r>
              <a:rPr lang="zh-CN" altLang="en-US" sz="1200" dirty="0">
                <a:solidFill>
                  <a:srgbClr val="000000"/>
                </a:solidFill>
                <a:latin typeface="微软雅黑"/>
                <a:ea typeface="微软雅黑"/>
                <a:cs typeface="+mn-ea"/>
                <a:sym typeface="微软雅黑"/>
              </a:rPr>
              <a:t>违规收受多名管理服务对象财物，编造理由向下属借款，为亲属介绍联系涉消工程，利用职务便利谋取私利，滥用职权</a:t>
            </a:r>
            <a:r>
              <a:rPr lang="en-US" altLang="zh-CN" sz="1200" dirty="0">
                <a:solidFill>
                  <a:srgbClr val="000000"/>
                </a:solidFill>
                <a:latin typeface="微软雅黑"/>
                <a:ea typeface="微软雅黑"/>
                <a:cs typeface="+mn-ea"/>
                <a:sym typeface="微软雅黑"/>
              </a:rPr>
              <a:t>;</a:t>
            </a:r>
          </a:p>
          <a:p>
            <a:pPr marL="257175" indent="-257175" algn="just">
              <a:lnSpc>
                <a:spcPct val="150000"/>
              </a:lnSpc>
              <a:buFont typeface="Wingdings" panose="05000000000000000000" pitchFamily="2" charset="2"/>
              <a:buChar char="u"/>
              <a:defRPr/>
            </a:pPr>
            <a:r>
              <a:rPr lang="zh-CN" altLang="en-US" sz="1200" dirty="0">
                <a:solidFill>
                  <a:srgbClr val="000000"/>
                </a:solidFill>
                <a:latin typeface="微软雅黑"/>
                <a:ea typeface="微软雅黑"/>
                <a:cs typeface="+mn-ea"/>
                <a:sym typeface="微软雅黑"/>
              </a:rPr>
              <a:t>多次参与赌博且赌资巨大，涉嫌受贿、诈骗犯罪，视法纪为无物。</a:t>
            </a:r>
            <a:endParaRPr lang="en-US" altLang="zh-CN" sz="1200" dirty="0">
              <a:solidFill>
                <a:srgbClr val="000000"/>
              </a:solidFill>
              <a:latin typeface="微软雅黑"/>
              <a:ea typeface="微软雅黑"/>
              <a:cs typeface="+mn-ea"/>
              <a:sym typeface="微软雅黑"/>
            </a:endParaRPr>
          </a:p>
          <a:p>
            <a:pPr marL="257175" indent="-257175" algn="just">
              <a:lnSpc>
                <a:spcPct val="150000"/>
              </a:lnSpc>
              <a:buFont typeface="Wingdings" panose="05000000000000000000" pitchFamily="2" charset="2"/>
              <a:buChar char="u"/>
              <a:defRPr/>
            </a:pPr>
            <a:r>
              <a:rPr lang="zh-CN" altLang="en-US" sz="1200" dirty="0">
                <a:solidFill>
                  <a:srgbClr val="000000"/>
                </a:solidFill>
                <a:latin typeface="微软雅黑"/>
                <a:ea typeface="微软雅黑"/>
                <a:cs typeface="+mn-ea"/>
                <a:sym typeface="微软雅黑"/>
              </a:rPr>
              <a:t>希望同志们能从周志忠案中受到警示，做到敬畏组织、敬畏权力、敬畏法纪。</a:t>
            </a:r>
            <a:endParaRPr lang="en-US" altLang="zh-CN" sz="1200" dirty="0">
              <a:solidFill>
                <a:srgbClr val="000000"/>
              </a:solidFill>
              <a:latin typeface="微软雅黑"/>
              <a:ea typeface="微软雅黑"/>
              <a:cs typeface="+mn-ea"/>
              <a:sym typeface="微软雅黑"/>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750"/>
                                        <p:tgtEl>
                                          <p:spTgt spid="9"/>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250"/>
                                        <p:tgtEl>
                                          <p:spTgt spid="8"/>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17" name="矩形 16"/>
          <p:cNvSpPr/>
          <p:nvPr/>
        </p:nvSpPr>
        <p:spPr>
          <a:xfrm>
            <a:off x="491570" y="1328249"/>
            <a:ext cx="2104053" cy="530915"/>
          </a:xfrm>
          <a:prstGeom prst="rect">
            <a:avLst/>
          </a:prstGeom>
          <a:solidFill>
            <a:srgbClr val="FF0000"/>
          </a:solidFill>
        </p:spPr>
        <p:txBody>
          <a:bodyPr wrap="square" lIns="68580" tIns="34290" rIns="68580" bIns="34290">
            <a:spAutoFit/>
          </a:bodyPr>
          <a:lstStyle/>
          <a:p>
            <a:pPr marL="0" lvl="3" algn="ctr">
              <a:defRPr/>
            </a:pPr>
            <a:r>
              <a:rPr kumimoji="1" lang="zh-CN" altLang="en-US" sz="3000" dirty="0">
                <a:solidFill>
                  <a:schemeClr val="bg1"/>
                </a:solidFill>
                <a:latin typeface="微软雅黑"/>
                <a:ea typeface="微软雅黑"/>
                <a:cs typeface="+mn-ea"/>
                <a:sym typeface="微软雅黑"/>
              </a:rPr>
              <a:t>敬畏权力</a:t>
            </a:r>
          </a:p>
        </p:txBody>
      </p:sp>
      <p:sp>
        <p:nvSpPr>
          <p:cNvPr id="19" name="Aitds3"/>
          <p:cNvSpPr txBox="1">
            <a:spLocks noChangeArrowheads="1"/>
          </p:cNvSpPr>
          <p:nvPr/>
        </p:nvSpPr>
        <p:spPr bwMode="auto">
          <a:xfrm>
            <a:off x="382047" y="1956246"/>
            <a:ext cx="7812829" cy="345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5" tIns="45702" rIns="91405" bIns="45702">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257175" indent="-257175" defTabSz="913448">
              <a:lnSpc>
                <a:spcPct val="130000"/>
              </a:lnSpc>
              <a:buFont typeface="Wingdings" panose="05000000000000000000" pitchFamily="2" charset="2"/>
              <a:buChar char="u"/>
              <a:defRPr/>
            </a:pPr>
            <a:r>
              <a:rPr lang="zh-CN" altLang="en-US" dirty="0">
                <a:solidFill>
                  <a:srgbClr val="000000"/>
                </a:solidFill>
                <a:latin typeface="微软雅黑"/>
                <a:ea typeface="微软雅黑"/>
                <a:cs typeface="+mn-ea"/>
                <a:sym typeface="微软雅黑"/>
              </a:rPr>
              <a:t>无论党龄多长、职务多高</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都不能忘了入党之初的誓言，丢掉党员的本色，辜负组织的培养。</a:t>
            </a:r>
          </a:p>
        </p:txBody>
      </p:sp>
      <p:sp>
        <p:nvSpPr>
          <p:cNvPr id="20" name="Aitds4"/>
          <p:cNvSpPr>
            <a:spLocks noChangeShapeType="1"/>
          </p:cNvSpPr>
          <p:nvPr/>
        </p:nvSpPr>
        <p:spPr bwMode="auto">
          <a:xfrm flipH="1" flipV="1">
            <a:off x="491569" y="2428750"/>
            <a:ext cx="7468919" cy="15839"/>
          </a:xfrm>
          <a:prstGeom prst="line">
            <a:avLst/>
          </a:prstGeom>
          <a:noFill/>
          <a:ln w="19050" cap="flat">
            <a:solidFill>
              <a:srgbClr val="FF0000"/>
            </a:solidFill>
            <a:prstDash val="solid"/>
            <a:miter lim="800000"/>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pPr>
              <a:defRPr/>
            </a:pPr>
            <a:endParaRPr lang="zh-CN" altLang="en-US" dirty="0">
              <a:solidFill>
                <a:prstClr val="white"/>
              </a:solidFill>
              <a:latin typeface="微软雅黑"/>
              <a:ea typeface="微软雅黑"/>
              <a:cs typeface="+mn-ea"/>
              <a:sym typeface="微软雅黑"/>
            </a:endParaRPr>
          </a:p>
        </p:txBody>
      </p:sp>
      <p:sp>
        <p:nvSpPr>
          <p:cNvPr id="22" name="文本框 21"/>
          <p:cNvSpPr txBox="1"/>
          <p:nvPr/>
        </p:nvSpPr>
        <p:spPr>
          <a:xfrm>
            <a:off x="382047" y="2596453"/>
            <a:ext cx="5833559" cy="2331407"/>
          </a:xfrm>
          <a:prstGeom prst="rect">
            <a:avLst/>
          </a:prstGeom>
          <a:noFill/>
        </p:spPr>
        <p:txBody>
          <a:bodyPr wrap="square" lIns="68580" tIns="34290" rIns="68580" bIns="34290">
            <a:spAutoFit/>
          </a:bodyPr>
          <a:lstStyle/>
          <a:p>
            <a:pPr marL="257175" indent="-257175">
              <a:lnSpc>
                <a:spcPct val="150000"/>
              </a:lnSpc>
              <a:buFont typeface="Wingdings" panose="05000000000000000000" pitchFamily="2" charset="2"/>
              <a:buChar char="u"/>
              <a:defRPr/>
            </a:pPr>
            <a:r>
              <a:rPr lang="zh-CN" altLang="en-US" dirty="0">
                <a:solidFill>
                  <a:srgbClr val="000000"/>
                </a:solidFill>
                <a:latin typeface="微软雅黑"/>
                <a:ea typeface="微软雅黑"/>
                <a:cs typeface="+mn-ea"/>
                <a:sym typeface="微软雅黑"/>
              </a:rPr>
              <a:t>我们要时刻牢记共产党员这个第一身份，从交党费、学党章党规等具体事做起，在点滴浸润中回归本色、秉持初心</a:t>
            </a:r>
            <a:r>
              <a:rPr lang="en-US" altLang="zh-CN" dirty="0">
                <a:solidFill>
                  <a:srgbClr val="000000"/>
                </a:solidFill>
                <a:latin typeface="微软雅黑"/>
                <a:ea typeface="微软雅黑"/>
                <a:cs typeface="+mn-ea"/>
                <a:sym typeface="微软雅黑"/>
              </a:rPr>
              <a:t>;</a:t>
            </a:r>
          </a:p>
          <a:p>
            <a:pPr marL="257175" indent="-257175">
              <a:lnSpc>
                <a:spcPct val="150000"/>
              </a:lnSpc>
              <a:buFont typeface="Wingdings" panose="05000000000000000000" pitchFamily="2" charset="2"/>
              <a:buChar char="u"/>
              <a:defRPr/>
            </a:pPr>
            <a:r>
              <a:rPr lang="zh-CN" altLang="en-US" dirty="0">
                <a:solidFill>
                  <a:srgbClr val="000000"/>
                </a:solidFill>
                <a:latin typeface="微软雅黑"/>
                <a:ea typeface="微软雅黑"/>
                <a:cs typeface="+mn-ea"/>
                <a:sym typeface="微软雅黑"/>
              </a:rPr>
              <a:t>不断强化党性这个第一属性，从过好双重组织生活、开好民主生活会等党内政治生活严起，在批评和自我批评中净化思想、锤炼党性</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主动前移党内监督这个第一关口，“得意时不凌驾于组织之上，失意时不游离于组织之外”，自觉把党内监督作为“护身符”，在组织面前做个坦荡无私的“透明人”。</a:t>
            </a:r>
            <a:endParaRPr lang="en-US" altLang="zh-CN" dirty="0">
              <a:solidFill>
                <a:srgbClr val="000000"/>
              </a:solidFill>
              <a:latin typeface="微软雅黑"/>
              <a:ea typeface="微软雅黑"/>
              <a:cs typeface="+mn-ea"/>
              <a:sym typeface="微软雅黑"/>
            </a:endParaRPr>
          </a:p>
        </p:txBody>
      </p:sp>
      <p:pic>
        <p:nvPicPr>
          <p:cNvPr id="21" name="图片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98297" y="2748730"/>
            <a:ext cx="2891060" cy="1927373"/>
          </a:xfrm>
          <a:prstGeom prst="rect">
            <a:avLst/>
          </a:prstGeom>
        </p:spPr>
      </p:pic>
    </p:spTree>
  </p:cSld>
  <p:clrMapOvr>
    <a:masterClrMapping/>
  </p:clrMapOvr>
  <p:transition spd="slow"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14:presetBounceEnd="100000">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14:bounceEnd="100000">
                                          <p:cBhvr additive="base">
                                            <p:cTn id="11" dur="500" fill="hold"/>
                                            <p:tgtEl>
                                              <p:spTgt spid="20"/>
                                            </p:tgtEl>
                                            <p:attrNameLst>
                                              <p:attrName>ppt_x</p:attrName>
                                            </p:attrNameLst>
                                          </p:cBhvr>
                                          <p:tavLst>
                                            <p:tav tm="0">
                                              <p:val>
                                                <p:strVal val="1+#ppt_w/2"/>
                                              </p:val>
                                            </p:tav>
                                            <p:tav tm="100000">
                                              <p:val>
                                                <p:strVal val="#ppt_x"/>
                                              </p:val>
                                            </p:tav>
                                          </p:tavLst>
                                        </p:anim>
                                        <p:anim calcmode="lin" valueType="num" p14:bounceEnd="100000">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17" name="矩形 16"/>
          <p:cNvSpPr/>
          <p:nvPr/>
        </p:nvSpPr>
        <p:spPr>
          <a:xfrm>
            <a:off x="491570" y="1328249"/>
            <a:ext cx="2104053" cy="530915"/>
          </a:xfrm>
          <a:prstGeom prst="rect">
            <a:avLst/>
          </a:prstGeom>
          <a:solidFill>
            <a:srgbClr val="FF0000"/>
          </a:solidFill>
        </p:spPr>
        <p:txBody>
          <a:bodyPr wrap="square" lIns="68580" tIns="34290" rIns="68580" bIns="34290">
            <a:spAutoFit/>
          </a:bodyPr>
          <a:lstStyle/>
          <a:p>
            <a:pPr marL="0" lvl="3" algn="ctr">
              <a:defRPr/>
            </a:pPr>
            <a:r>
              <a:rPr kumimoji="1" lang="zh-CN" altLang="en-US" sz="3000" b="1" dirty="0">
                <a:solidFill>
                  <a:schemeClr val="bg1"/>
                </a:solidFill>
                <a:latin typeface="微软雅黑"/>
                <a:ea typeface="微软雅黑"/>
                <a:cs typeface="+mn-ea"/>
                <a:sym typeface="微软雅黑"/>
              </a:rPr>
              <a:t>敬畏组织</a:t>
            </a:r>
          </a:p>
        </p:txBody>
      </p:sp>
      <p:sp>
        <p:nvSpPr>
          <p:cNvPr id="19" name="Aitds3"/>
          <p:cNvSpPr txBox="1">
            <a:spLocks noChangeArrowheads="1"/>
          </p:cNvSpPr>
          <p:nvPr/>
        </p:nvSpPr>
        <p:spPr bwMode="auto">
          <a:xfrm>
            <a:off x="382047" y="1956246"/>
            <a:ext cx="7812829" cy="307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5" tIns="45702" rIns="91405" bIns="45702">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214313" indent="-214313" defTabSz="685800" eaLnBrk="1" hangingPunct="1">
              <a:buFont typeface="Wingdings" panose="05000000000000000000" pitchFamily="2" charset="2"/>
              <a:buChar char="n"/>
              <a:defRPr/>
            </a:pPr>
            <a:r>
              <a:rPr lang="zh-CN" altLang="en-US" kern="0" dirty="0">
                <a:latin typeface="微软雅黑"/>
                <a:ea typeface="微软雅黑"/>
                <a:cs typeface="+mn-ea"/>
                <a:sym typeface="微软雅黑"/>
              </a:rPr>
              <a:t>严始严终守规矩 不忘初心担使命</a:t>
            </a:r>
            <a:endParaRPr lang="en-US" altLang="zh-CN" kern="0" dirty="0">
              <a:latin typeface="微软雅黑"/>
              <a:ea typeface="微软雅黑"/>
              <a:cs typeface="+mn-ea"/>
              <a:sym typeface="微软雅黑"/>
            </a:endParaRPr>
          </a:p>
        </p:txBody>
      </p:sp>
      <p:sp>
        <p:nvSpPr>
          <p:cNvPr id="20" name="Aitds4"/>
          <p:cNvSpPr>
            <a:spLocks noChangeShapeType="1"/>
          </p:cNvSpPr>
          <p:nvPr/>
        </p:nvSpPr>
        <p:spPr bwMode="auto">
          <a:xfrm flipH="1" flipV="1">
            <a:off x="491569" y="2428750"/>
            <a:ext cx="7468919" cy="15839"/>
          </a:xfrm>
          <a:prstGeom prst="line">
            <a:avLst/>
          </a:prstGeom>
          <a:noFill/>
          <a:ln w="19050" cap="flat">
            <a:solidFill>
              <a:srgbClr val="FF0000"/>
            </a:solidFill>
            <a:prstDash val="solid"/>
            <a:miter lim="800000"/>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pPr>
              <a:defRPr/>
            </a:pPr>
            <a:endParaRPr lang="zh-CN" altLang="en-US" dirty="0">
              <a:solidFill>
                <a:prstClr val="white"/>
              </a:solidFill>
              <a:latin typeface="微软雅黑"/>
              <a:ea typeface="微软雅黑"/>
              <a:cs typeface="+mn-ea"/>
              <a:sym typeface="微软雅黑"/>
            </a:endParaRPr>
          </a:p>
        </p:txBody>
      </p:sp>
      <p:sp>
        <p:nvSpPr>
          <p:cNvPr id="22" name="文本框 21"/>
          <p:cNvSpPr txBox="1"/>
          <p:nvPr/>
        </p:nvSpPr>
        <p:spPr>
          <a:xfrm>
            <a:off x="2976925" y="2766173"/>
            <a:ext cx="5201250" cy="2008242"/>
          </a:xfrm>
          <a:prstGeom prst="rect">
            <a:avLst/>
          </a:prstGeom>
          <a:noFill/>
        </p:spPr>
        <p:txBody>
          <a:bodyPr wrap="square" lIns="68580" tIns="34290" rIns="68580" bIns="34290">
            <a:spAutoFit/>
          </a:bodyPr>
          <a:lstStyle/>
          <a:p>
            <a:pPr marL="257175" indent="-257175" algn="just" fontAlgn="base">
              <a:lnSpc>
                <a:spcPct val="150000"/>
              </a:lnSpc>
              <a:spcBef>
                <a:spcPct val="0"/>
              </a:spcBef>
              <a:spcAft>
                <a:spcPct val="0"/>
              </a:spcAft>
              <a:buFont typeface="Wingdings" panose="05000000000000000000" pitchFamily="2" charset="2"/>
              <a:buChar char="n"/>
              <a:tabLst>
                <a:tab pos="65246" algn="l"/>
              </a:tabLst>
              <a:defRPr/>
            </a:pPr>
            <a:r>
              <a:rPr lang="zh-CN" altLang="en-US" kern="0" dirty="0">
                <a:solidFill>
                  <a:prstClr val="black">
                    <a:lumMod val="95000"/>
                    <a:lumOff val="5000"/>
                  </a:prstClr>
                </a:solidFill>
                <a:latin typeface="微软雅黑"/>
                <a:ea typeface="微软雅黑"/>
                <a:cs typeface="+mn-ea"/>
                <a:sym typeface="微软雅黑"/>
              </a:rPr>
              <a:t>权力是一种托付，权力意味着责任，党员干部特别是领导干部权责在身，尤其要对权力多一分敬畏。</a:t>
            </a:r>
            <a:endParaRPr lang="en-US" altLang="zh-CN" kern="0" dirty="0">
              <a:solidFill>
                <a:prstClr val="black">
                  <a:lumMod val="95000"/>
                  <a:lumOff val="5000"/>
                </a:prstClr>
              </a:solidFill>
              <a:latin typeface="微软雅黑"/>
              <a:ea typeface="微软雅黑"/>
              <a:cs typeface="+mn-ea"/>
              <a:sym typeface="微软雅黑"/>
            </a:endParaRPr>
          </a:p>
          <a:p>
            <a:pPr marL="257175" indent="-257175" algn="just" fontAlgn="base">
              <a:lnSpc>
                <a:spcPct val="150000"/>
              </a:lnSpc>
              <a:spcBef>
                <a:spcPct val="0"/>
              </a:spcBef>
              <a:spcAft>
                <a:spcPct val="0"/>
              </a:spcAft>
              <a:buFont typeface="Wingdings" panose="05000000000000000000" pitchFamily="2" charset="2"/>
              <a:buChar char="n"/>
              <a:tabLst>
                <a:tab pos="65246" algn="l"/>
              </a:tabLst>
              <a:defRPr/>
            </a:pPr>
            <a:r>
              <a:rPr lang="zh-CN" altLang="en-US" kern="0" dirty="0">
                <a:solidFill>
                  <a:prstClr val="black">
                    <a:lumMod val="95000"/>
                    <a:lumOff val="5000"/>
                  </a:prstClr>
                </a:solidFill>
                <a:latin typeface="微软雅黑"/>
                <a:ea typeface="微软雅黑"/>
                <a:cs typeface="+mn-ea"/>
                <a:sym typeface="微软雅黑"/>
              </a:rPr>
              <a:t>要经常想一想权力是谁给的，别把自己能耐看得太大，贺龙元帅曾经说过</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是因为有了</a:t>
            </a:r>
            <a:r>
              <a:rPr lang="en-US" altLang="zh-CN" kern="0" dirty="0">
                <a:solidFill>
                  <a:prstClr val="black">
                    <a:lumMod val="95000"/>
                    <a:lumOff val="5000"/>
                  </a:prstClr>
                </a:solidFill>
                <a:latin typeface="微软雅黑"/>
                <a:ea typeface="微软雅黑"/>
                <a:cs typeface="+mn-ea"/>
                <a:sym typeface="微软雅黑"/>
              </a:rPr>
              <a:t>120</a:t>
            </a:r>
            <a:r>
              <a:rPr lang="zh-CN" altLang="en-US" kern="0" dirty="0">
                <a:solidFill>
                  <a:prstClr val="black">
                    <a:lumMod val="95000"/>
                    <a:lumOff val="5000"/>
                  </a:prstClr>
                </a:solidFill>
                <a:latin typeface="微软雅黑"/>
                <a:ea typeface="微软雅黑"/>
                <a:cs typeface="+mn-ea"/>
                <a:sym typeface="微软雅黑"/>
              </a:rPr>
              <a:t>名战士，需要建立一个连队，才任命一个连长</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绝不是因为你是一个连长的料</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才给你招募</a:t>
            </a:r>
            <a:r>
              <a:rPr lang="en-US" altLang="zh-CN" kern="0" dirty="0">
                <a:solidFill>
                  <a:prstClr val="black">
                    <a:lumMod val="95000"/>
                    <a:lumOff val="5000"/>
                  </a:prstClr>
                </a:solidFill>
                <a:latin typeface="微软雅黑"/>
                <a:ea typeface="微软雅黑"/>
                <a:cs typeface="+mn-ea"/>
                <a:sym typeface="微软雅黑"/>
              </a:rPr>
              <a:t>120</a:t>
            </a:r>
            <a:r>
              <a:rPr lang="zh-CN" altLang="en-US" kern="0" dirty="0">
                <a:solidFill>
                  <a:prstClr val="black">
                    <a:lumMod val="95000"/>
                    <a:lumOff val="5000"/>
                  </a:prstClr>
                </a:solidFill>
                <a:latin typeface="微软雅黑"/>
                <a:ea typeface="微软雅黑"/>
                <a:cs typeface="+mn-ea"/>
                <a:sym typeface="微软雅黑"/>
              </a:rPr>
              <a:t>名战士”。</a:t>
            </a:r>
            <a:endParaRPr lang="en-US" altLang="zh-CN" b="1" kern="0" dirty="0">
              <a:solidFill>
                <a:srgbClr val="FF0000"/>
              </a:solidFill>
              <a:latin typeface="微软雅黑"/>
              <a:ea typeface="微软雅黑"/>
              <a:cs typeface="+mn-ea"/>
              <a:sym typeface="微软雅黑"/>
            </a:endParaRPr>
          </a:p>
        </p:txBody>
      </p:sp>
      <p:pic>
        <p:nvPicPr>
          <p:cNvPr id="21" name="图片 2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3882" y="2023349"/>
            <a:ext cx="3165455" cy="3165455"/>
          </a:xfrm>
          <a:prstGeom prst="rect">
            <a:avLst/>
          </a:prstGeom>
        </p:spPr>
      </p:pic>
    </p:spTree>
  </p:cSld>
  <p:clrMapOvr>
    <a:masterClrMapping/>
  </p:clrMapOvr>
  <p:transition spd="slow"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14:presetBounceEnd="100000">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14:bounceEnd="100000">
                                          <p:cBhvr additive="base">
                                            <p:cTn id="11" dur="500" fill="hold"/>
                                            <p:tgtEl>
                                              <p:spTgt spid="20"/>
                                            </p:tgtEl>
                                            <p:attrNameLst>
                                              <p:attrName>ppt_x</p:attrName>
                                            </p:attrNameLst>
                                          </p:cBhvr>
                                          <p:tavLst>
                                            <p:tav tm="0">
                                              <p:val>
                                                <p:strVal val="1+#ppt_w/2"/>
                                              </p:val>
                                            </p:tav>
                                            <p:tav tm="100000">
                                              <p:val>
                                                <p:strVal val="#ppt_x"/>
                                              </p:val>
                                            </p:tav>
                                          </p:tavLst>
                                        </p:anim>
                                        <p:anim calcmode="lin" valueType="num" p14:bounceEnd="100000">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17" name="矩形 16"/>
          <p:cNvSpPr/>
          <p:nvPr/>
        </p:nvSpPr>
        <p:spPr>
          <a:xfrm>
            <a:off x="491570" y="1328249"/>
            <a:ext cx="2104053" cy="530915"/>
          </a:xfrm>
          <a:prstGeom prst="rect">
            <a:avLst/>
          </a:prstGeom>
          <a:solidFill>
            <a:srgbClr val="FF0000"/>
          </a:solidFill>
        </p:spPr>
        <p:txBody>
          <a:bodyPr wrap="square" lIns="68580" tIns="34290" rIns="68580" bIns="34290">
            <a:spAutoFit/>
          </a:bodyPr>
          <a:lstStyle/>
          <a:p>
            <a:pPr marL="0" lvl="3" algn="ctr">
              <a:defRPr/>
            </a:pPr>
            <a:r>
              <a:rPr kumimoji="1" lang="zh-CN" altLang="en-US" sz="3000" b="1" dirty="0">
                <a:solidFill>
                  <a:schemeClr val="bg1"/>
                </a:solidFill>
                <a:latin typeface="微软雅黑"/>
                <a:ea typeface="微软雅黑"/>
                <a:cs typeface="+mn-ea"/>
                <a:sym typeface="微软雅黑"/>
              </a:rPr>
              <a:t>敬畏法纪</a:t>
            </a:r>
          </a:p>
        </p:txBody>
      </p:sp>
      <p:sp>
        <p:nvSpPr>
          <p:cNvPr id="19" name="Aitds3"/>
          <p:cNvSpPr txBox="1">
            <a:spLocks noChangeArrowheads="1"/>
          </p:cNvSpPr>
          <p:nvPr/>
        </p:nvSpPr>
        <p:spPr bwMode="auto">
          <a:xfrm>
            <a:off x="382047" y="1956247"/>
            <a:ext cx="7812829" cy="70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5" tIns="45702" rIns="91405" bIns="45702">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257175" indent="-257175" defTabSz="685800" eaLnBrk="1" hangingPunct="1">
              <a:lnSpc>
                <a:spcPct val="150000"/>
              </a:lnSpc>
              <a:buFont typeface="Wingdings" panose="05000000000000000000" pitchFamily="2" charset="2"/>
              <a:buChar char="p"/>
              <a:defRPr/>
            </a:pPr>
            <a:r>
              <a:rPr lang="zh-CN" altLang="en-US" dirty="0">
                <a:latin typeface="微软雅黑"/>
                <a:ea typeface="微软雅黑"/>
                <a:cs typeface="+mn-ea"/>
                <a:sym typeface="微软雅黑"/>
              </a:rPr>
              <a:t>德国哲学家黑格尔也讲，秩序是自由的第一条件。实践告诉我们，守法纪，就是守幸福，法纪就是秩序</a:t>
            </a:r>
            <a:r>
              <a:rPr lang="en-US" altLang="zh-CN" dirty="0">
                <a:latin typeface="微软雅黑"/>
                <a:ea typeface="微软雅黑"/>
                <a:cs typeface="+mn-ea"/>
                <a:sym typeface="微软雅黑"/>
              </a:rPr>
              <a:t>;</a:t>
            </a:r>
            <a:r>
              <a:rPr lang="zh-CN" altLang="en-US" dirty="0">
                <a:latin typeface="微软雅黑"/>
                <a:ea typeface="微软雅黑"/>
                <a:cs typeface="+mn-ea"/>
                <a:sym typeface="微软雅黑"/>
              </a:rPr>
              <a:t>对法纪心存敬畏，就能让自已远离违纪违法的深渊。</a:t>
            </a:r>
          </a:p>
        </p:txBody>
      </p:sp>
      <p:sp>
        <p:nvSpPr>
          <p:cNvPr id="20" name="Aitds4"/>
          <p:cNvSpPr>
            <a:spLocks noChangeShapeType="1"/>
          </p:cNvSpPr>
          <p:nvPr/>
        </p:nvSpPr>
        <p:spPr bwMode="auto">
          <a:xfrm flipH="1" flipV="1">
            <a:off x="491570" y="2698947"/>
            <a:ext cx="7468919" cy="15839"/>
          </a:xfrm>
          <a:prstGeom prst="line">
            <a:avLst/>
          </a:prstGeom>
          <a:noFill/>
          <a:ln w="19050" cap="flat">
            <a:solidFill>
              <a:srgbClr val="FF0000"/>
            </a:solidFill>
            <a:prstDash val="solid"/>
            <a:miter lim="800000"/>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pPr>
              <a:defRPr/>
            </a:pPr>
            <a:endParaRPr lang="zh-CN" altLang="en-US" dirty="0">
              <a:solidFill>
                <a:prstClr val="white"/>
              </a:solidFill>
              <a:latin typeface="微软雅黑"/>
              <a:ea typeface="微软雅黑"/>
              <a:cs typeface="+mn-ea"/>
              <a:sym typeface="微软雅黑"/>
            </a:endParaRPr>
          </a:p>
        </p:txBody>
      </p:sp>
      <p:sp>
        <p:nvSpPr>
          <p:cNvPr id="22" name="文本框 21"/>
          <p:cNvSpPr txBox="1"/>
          <p:nvPr/>
        </p:nvSpPr>
        <p:spPr>
          <a:xfrm>
            <a:off x="379835" y="2787152"/>
            <a:ext cx="7580653" cy="2008242"/>
          </a:xfrm>
          <a:prstGeom prst="rect">
            <a:avLst/>
          </a:prstGeom>
          <a:noFill/>
        </p:spPr>
        <p:txBody>
          <a:bodyPr wrap="square" lIns="68580" tIns="34290" rIns="68580" bIns="34290">
            <a:spAutoFit/>
          </a:bodyPr>
          <a:lstStyle/>
          <a:p>
            <a:pPr marL="257175" indent="-257175">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我们要防止和克服“刹车踩不到底”的惯性思维、“走一步看一步”的观望心态、“人家都这么干”的从众心理、打“擦边球”的心存侥幸，要想到背后时刻有无数双眼睛在盯着，任何时候都不能干出格的事</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要认识到纪律面前无小事，问题再小也要深究彻查，不能打破政治生态“第一扇窗”。</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正风肃纪，党委要担起主体责任，纪委要担当监督责任，人人要履行分内责任，抓紧抓实全面从严治党，为党的肌体健康守好“一方净土”。</a:t>
            </a:r>
            <a:endParaRPr lang="en-US" altLang="zh-CN" dirty="0">
              <a:solidFill>
                <a:srgbClr val="000000"/>
              </a:solidFill>
              <a:latin typeface="微软雅黑"/>
              <a:ea typeface="微软雅黑"/>
              <a:cs typeface="+mn-ea"/>
              <a:sym typeface="微软雅黑"/>
            </a:endParaRPr>
          </a:p>
        </p:txBody>
      </p:sp>
      <p:pic>
        <p:nvPicPr>
          <p:cNvPr id="21" name="图片 2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426760" y="2356348"/>
            <a:ext cx="2375786" cy="2375786"/>
          </a:xfrm>
          <a:prstGeom prst="rect">
            <a:avLst/>
          </a:prstGeom>
        </p:spPr>
      </p:pic>
    </p:spTree>
  </p:cSld>
  <p:clrMapOvr>
    <a:masterClrMapping/>
  </p:clrMapOvr>
  <p:transition spd="slow"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14:presetBounceEnd="100000">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14:bounceEnd="100000">
                                          <p:cBhvr additive="base">
                                            <p:cTn id="11" dur="500" fill="hold"/>
                                            <p:tgtEl>
                                              <p:spTgt spid="20"/>
                                            </p:tgtEl>
                                            <p:attrNameLst>
                                              <p:attrName>ppt_x</p:attrName>
                                            </p:attrNameLst>
                                          </p:cBhvr>
                                          <p:tavLst>
                                            <p:tav tm="0">
                                              <p:val>
                                                <p:strVal val="1+#ppt_w/2"/>
                                              </p:val>
                                            </p:tav>
                                            <p:tav tm="100000">
                                              <p:val>
                                                <p:strVal val="#ppt_x"/>
                                              </p:val>
                                            </p:tav>
                                          </p:tavLst>
                                        </p:anim>
                                        <p:anim calcmode="lin" valueType="num" p14:bounceEnd="100000">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 presetClass="entr" presetSubtype="2"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750"/>
                                            <p:tgtEl>
                                              <p:spTgt spid="1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30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grpSp>
        <p:nvGrpSpPr>
          <p:cNvPr id="6" name="Group 54"/>
          <p:cNvGrpSpPr/>
          <p:nvPr/>
        </p:nvGrpSpPr>
        <p:grpSpPr bwMode="auto">
          <a:xfrm>
            <a:off x="513319" y="1184380"/>
            <a:ext cx="7846496" cy="934627"/>
            <a:chOff x="0" y="190605"/>
            <a:chExt cx="9778133" cy="1244756"/>
          </a:xfrm>
        </p:grpSpPr>
        <p:sp>
          <p:nvSpPr>
            <p:cNvPr id="7" name="TextBox 105"/>
            <p:cNvSpPr>
              <a:spLocks noChangeArrowheads="1"/>
            </p:cNvSpPr>
            <p:nvPr/>
          </p:nvSpPr>
          <p:spPr bwMode="auto">
            <a:xfrm>
              <a:off x="81387" y="190605"/>
              <a:ext cx="9696746" cy="1244756"/>
            </a:xfrm>
            <a:prstGeom prst="roundRect">
              <a:avLst>
                <a:gd name="adj" fmla="val 8176"/>
              </a:avLst>
            </a:prstGeom>
            <a:noFill/>
            <a:ln w="19050">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spcBef>
                  <a:spcPct val="0"/>
                </a:spcBef>
                <a:buNone/>
                <a:defRPr/>
              </a:pPr>
              <a:r>
                <a:rPr lang="en-US" altLang="zh-CN" sz="1100" b="1" kern="0" dirty="0">
                  <a:solidFill>
                    <a:srgbClr val="C00000"/>
                  </a:solidFill>
                  <a:latin typeface="微软雅黑"/>
                  <a:ea typeface="微软雅黑"/>
                  <a:sym typeface="微软雅黑"/>
                </a:rPr>
                <a:t> </a:t>
              </a:r>
              <a:endParaRPr lang="zh-CN" altLang="en-US" sz="1100" b="1" kern="0" dirty="0">
                <a:solidFill>
                  <a:srgbClr val="C00000"/>
                </a:solidFill>
                <a:latin typeface="微软雅黑"/>
                <a:ea typeface="微软雅黑"/>
                <a:sym typeface="微软雅黑"/>
              </a:endParaRPr>
            </a:p>
          </p:txBody>
        </p:sp>
        <p:sp>
          <p:nvSpPr>
            <p:cNvPr id="8" name="流程图: 联系 107"/>
            <p:cNvSpPr>
              <a:spLocks noChangeArrowheads="1"/>
            </p:cNvSpPr>
            <p:nvPr/>
          </p:nvSpPr>
          <p:spPr bwMode="auto">
            <a:xfrm>
              <a:off x="0" y="413100"/>
              <a:ext cx="169589" cy="169589"/>
            </a:xfrm>
            <a:prstGeom prst="flowChartConnector">
              <a:avLst/>
            </a:prstGeom>
            <a:solidFill>
              <a:srgbClr val="FF0000"/>
            </a:solidFill>
            <a:ln w="25400">
              <a:solidFill>
                <a:srgbClr val="FF0000"/>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spcBef>
                  <a:spcPct val="0"/>
                </a:spcBef>
                <a:buNone/>
                <a:defRPr/>
              </a:pPr>
              <a:endParaRPr lang="zh-CN" altLang="zh-CN" sz="1400" kern="0" dirty="0">
                <a:solidFill>
                  <a:srgbClr val="000000"/>
                </a:solidFill>
                <a:latin typeface="微软雅黑"/>
                <a:ea typeface="微软雅黑"/>
                <a:sym typeface="微软雅黑"/>
              </a:endParaRPr>
            </a:p>
          </p:txBody>
        </p:sp>
      </p:grpSp>
      <p:sp>
        <p:nvSpPr>
          <p:cNvPr id="9" name="Aitds4"/>
          <p:cNvSpPr txBox="1"/>
          <p:nvPr/>
        </p:nvSpPr>
        <p:spPr>
          <a:xfrm>
            <a:off x="674336" y="1308596"/>
            <a:ext cx="7638135" cy="677477"/>
          </a:xfrm>
          <a:prstGeom prst="rect">
            <a:avLst/>
          </a:prstGeom>
          <a:noFill/>
        </p:spPr>
        <p:txBody>
          <a:bodyPr wrap="square" lIns="68567" tIns="34282" rIns="68567" bIns="34282" rtlCol="0">
            <a:spAutoFit/>
          </a:bodyPr>
          <a:lstStyle/>
          <a:p>
            <a:pPr marL="214313" indent="-214313" algn="just">
              <a:lnSpc>
                <a:spcPct val="150000"/>
              </a:lnSpc>
              <a:buFont typeface="Wingdings" panose="05000000000000000000" pitchFamily="2" charset="2"/>
              <a:buChar char="Ø"/>
              <a:defRPr/>
            </a:pPr>
            <a:r>
              <a:rPr lang="zh-CN" altLang="en-US" dirty="0">
                <a:solidFill>
                  <a:srgbClr val="000000"/>
                </a:solidFill>
                <a:latin typeface="微软雅黑"/>
                <a:ea typeface="微软雅黑"/>
                <a:cs typeface="+mn-ea"/>
                <a:sym typeface="微软雅黑"/>
              </a:rPr>
              <a:t>千万别本末倒置，你把自己太当回事，你就不会把组织、把队伍当回事，就会干出有损组织、危害指战员的事来。</a:t>
            </a:r>
          </a:p>
        </p:txBody>
      </p:sp>
      <p:sp>
        <p:nvSpPr>
          <p:cNvPr id="10" name="TextBox 42"/>
          <p:cNvSpPr txBox="1">
            <a:spLocks noChangeArrowheads="1"/>
          </p:cNvSpPr>
          <p:nvPr/>
        </p:nvSpPr>
        <p:spPr bwMode="auto">
          <a:xfrm>
            <a:off x="649406" y="2336157"/>
            <a:ext cx="7528988" cy="1685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257175" lvl="2" indent="-257175" algn="just" fontAlgn="base">
              <a:lnSpc>
                <a:spcPct val="150000"/>
              </a:lnSpc>
              <a:spcBef>
                <a:spcPct val="0"/>
              </a:spcBef>
              <a:spcAft>
                <a:spcPct val="0"/>
              </a:spcAft>
              <a:buClr>
                <a:srgbClr val="BC000D"/>
              </a:buClr>
              <a:buFont typeface="Wingdings" panose="05000000000000000000" pitchFamily="2" charset="2"/>
              <a:buChar char="Ø"/>
              <a:defRPr/>
            </a:pPr>
            <a:r>
              <a:rPr lang="zh-CN" altLang="en-US" sz="1400" dirty="0">
                <a:solidFill>
                  <a:srgbClr val="000000"/>
                </a:solidFill>
                <a:latin typeface="微软雅黑"/>
                <a:ea typeface="微软雅黑"/>
                <a:cs typeface="+mn-ea"/>
                <a:sym typeface="微软雅黑"/>
              </a:rPr>
              <a:t>要经常想一想权力是用来干什么的，别把个人利益看得太重，为官做事要出自公心、用于公事、体现公正，否则“手中权”就会带来“杀身祸”。</a:t>
            </a:r>
            <a:endParaRPr lang="en-US" altLang="zh-CN" sz="1400" dirty="0">
              <a:solidFill>
                <a:srgbClr val="000000"/>
              </a:solidFill>
              <a:latin typeface="微软雅黑"/>
              <a:ea typeface="微软雅黑"/>
              <a:cs typeface="+mn-ea"/>
              <a:sym typeface="微软雅黑"/>
            </a:endParaRPr>
          </a:p>
          <a:p>
            <a:pPr marL="257175" lvl="2" indent="-257175" algn="just" fontAlgn="base">
              <a:lnSpc>
                <a:spcPct val="150000"/>
              </a:lnSpc>
              <a:spcBef>
                <a:spcPct val="0"/>
              </a:spcBef>
              <a:spcAft>
                <a:spcPct val="0"/>
              </a:spcAft>
              <a:buClr>
                <a:srgbClr val="BC000D"/>
              </a:buClr>
              <a:buFont typeface="Wingdings" panose="05000000000000000000" pitchFamily="2" charset="2"/>
              <a:buChar char="Ø"/>
              <a:defRPr/>
            </a:pPr>
            <a:r>
              <a:rPr lang="zh-CN" altLang="en-US" sz="1400" dirty="0">
                <a:solidFill>
                  <a:srgbClr val="000000"/>
                </a:solidFill>
                <a:latin typeface="微软雅黑"/>
                <a:ea typeface="微软雅黑"/>
                <a:cs typeface="+mn-ea"/>
                <a:sym typeface="微软雅黑"/>
              </a:rPr>
              <a:t>要经常想一想权力是带“刺”的，有人说权力是柄双刃剑，其实我的理解权力是一束带刺的玫瑰，紧紧攒在手里是会扎伤手的，别自我感觉太好，时刻自警自省自律，常思贪欲之害，常弃非分之想。</a:t>
            </a:r>
            <a:endParaRPr lang="en-US" altLang="zh-CN" sz="1400" dirty="0">
              <a:solidFill>
                <a:srgbClr val="000000"/>
              </a:solidFill>
              <a:latin typeface="微软雅黑"/>
              <a:ea typeface="微软雅黑"/>
              <a:cs typeface="+mn-ea"/>
              <a:sym typeface="微软雅黑"/>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12064" y="1956672"/>
            <a:ext cx="2846649" cy="2846649"/>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iterate type="lt">
                                    <p:tmPct val="30000"/>
                                  </p:iterate>
                                  <p:childTnLst>
                                    <p:set>
                                      <p:cBhvr>
                                        <p:cTn id="10" dur="1" fill="hold">
                                          <p:stCondLst>
                                            <p:cond delay="0"/>
                                          </p:stCondLst>
                                        </p:cTn>
                                        <p:tgtEl>
                                          <p:spTgt spid="9"/>
                                        </p:tgtEl>
                                        <p:attrNameLst>
                                          <p:attrName>style.visibility</p:attrName>
                                        </p:attrNameLst>
                                      </p:cBhvr>
                                      <p:to>
                                        <p:strVal val="visible"/>
                                      </p:to>
                                    </p:set>
                                    <p:animEffect transition="in" filter="wipe(left)">
                                      <p:cBhvr>
                                        <p:cTn id="11" dur="200"/>
                                        <p:tgtEl>
                                          <p:spTgt spid="9"/>
                                        </p:tgtEl>
                                      </p:cBhvr>
                                    </p:animEffect>
                                  </p:childTnLst>
                                </p:cTn>
                              </p:par>
                            </p:childTnLst>
                          </p:cTn>
                        </p:par>
                        <p:par>
                          <p:cTn id="12" fill="hold">
                            <p:stCondLst>
                              <p:cond delay="364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500"/>
                                        <p:tgtEl>
                                          <p:spTgt spid="10"/>
                                        </p:tgtEl>
                                      </p:cBhvr>
                                    </p:animEffect>
                                  </p:childTnLst>
                                </p:cTn>
                              </p:par>
                            </p:childTnLst>
                          </p:cTn>
                        </p:par>
                        <p:par>
                          <p:cTn id="16" fill="hold">
                            <p:stCondLst>
                              <p:cond delay="5140"/>
                            </p:stCondLst>
                            <p:childTnLst>
                              <p:par>
                                <p:cTn id="17" presetID="2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10562" y="4061461"/>
            <a:ext cx="6322874" cy="902120"/>
          </a:xfrm>
          <a:prstGeom prst="rect">
            <a:avLst/>
          </a:prstGeom>
        </p:spPr>
      </p:pic>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11909" y="0"/>
            <a:ext cx="2632091" cy="836719"/>
          </a:xfrm>
          <a:prstGeom prst="rect">
            <a:avLst/>
          </a:prstGeom>
        </p:spPr>
      </p:pic>
      <p:pic>
        <p:nvPicPr>
          <p:cNvPr id="3" name="图片 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901" y="2999158"/>
            <a:ext cx="2828924" cy="1764764"/>
          </a:xfrm>
          <a:prstGeom prst="rect">
            <a:avLst/>
          </a:prstGeom>
        </p:spPr>
      </p:pic>
      <p:pic>
        <p:nvPicPr>
          <p:cNvPr id="7" name="图片 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 y="3909730"/>
            <a:ext cx="9143999" cy="1236402"/>
          </a:xfrm>
          <a:prstGeom prst="rect">
            <a:avLst/>
          </a:prstGeom>
        </p:spPr>
      </p:pic>
      <p:pic>
        <p:nvPicPr>
          <p:cNvPr id="6" name="图片 5"/>
          <p:cNvPicPr>
            <a:picLocks noChangeAspect="1"/>
          </p:cNvPicPr>
          <p:nvPr/>
        </p:nvPicPr>
        <p:blipFill rotWithShape="1">
          <a:blip r:embed="rId8" cstate="email">
            <a:extLst>
              <a:ext uri="{28A0092B-C50C-407E-A947-70E740481C1C}">
                <a14:useLocalDpi xmlns:a14="http://schemas.microsoft.com/office/drawing/2010/main"/>
              </a:ext>
            </a:extLst>
          </a:blip>
          <a:srcRect/>
          <a:stretch>
            <a:fillRect/>
          </a:stretch>
        </p:blipFill>
        <p:spPr>
          <a:xfrm flipH="1">
            <a:off x="7283369" y="3348012"/>
            <a:ext cx="1860630" cy="1795488"/>
          </a:xfrm>
          <a:prstGeom prst="rect">
            <a:avLst/>
          </a:prstGeom>
        </p:spPr>
      </p:pic>
      <p:pic>
        <p:nvPicPr>
          <p:cNvPr id="9" name="图片 8"/>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3874846" y="657846"/>
            <a:ext cx="1394309" cy="1136633"/>
          </a:xfrm>
          <a:prstGeom prst="rect">
            <a:avLst/>
          </a:prstGeom>
        </p:spPr>
      </p:pic>
      <p:grpSp>
        <p:nvGrpSpPr>
          <p:cNvPr id="12" name="组合 11"/>
          <p:cNvGrpSpPr/>
          <p:nvPr/>
        </p:nvGrpSpPr>
        <p:grpSpPr>
          <a:xfrm>
            <a:off x="1653172" y="2376552"/>
            <a:ext cx="5975132" cy="201111"/>
            <a:chOff x="190509" y="3091656"/>
            <a:chExt cx="7970992" cy="268288"/>
          </a:xfrm>
          <a:solidFill>
            <a:srgbClr val="FF0000"/>
          </a:solidFill>
        </p:grpSpPr>
        <p:grpSp>
          <p:nvGrpSpPr>
            <p:cNvPr id="13" name="组合 12"/>
            <p:cNvGrpSpPr/>
            <p:nvPr/>
          </p:nvGrpSpPr>
          <p:grpSpPr>
            <a:xfrm>
              <a:off x="190509" y="3225800"/>
              <a:ext cx="7970992" cy="0"/>
              <a:chOff x="190509" y="3225800"/>
              <a:chExt cx="7970992" cy="0"/>
            </a:xfrm>
            <a:grpFill/>
          </p:grpSpPr>
          <p:cxnSp>
            <p:nvCxnSpPr>
              <p:cNvPr id="20" name="直接连接符 19"/>
              <p:cNvCxnSpPr/>
              <p:nvPr/>
            </p:nvCxnSpPr>
            <p:spPr>
              <a:xfrm>
                <a:off x="190509" y="3225800"/>
                <a:ext cx="3300792"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3310115"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grpSp>
      </p:grpSp>
      <p:grpSp>
        <p:nvGrpSpPr>
          <p:cNvPr id="22" name="组合 21"/>
          <p:cNvGrpSpPr/>
          <p:nvPr/>
        </p:nvGrpSpPr>
        <p:grpSpPr>
          <a:xfrm>
            <a:off x="1784890" y="1780905"/>
            <a:ext cx="5711255" cy="660181"/>
            <a:chOff x="2288497" y="3147460"/>
            <a:chExt cx="7615007" cy="880242"/>
          </a:xfrm>
        </p:grpSpPr>
        <p:sp>
          <p:nvSpPr>
            <p:cNvPr id="23" name="矩形 22"/>
            <p:cNvSpPr/>
            <p:nvPr/>
          </p:nvSpPr>
          <p:spPr>
            <a:xfrm>
              <a:off x="2288497" y="3147460"/>
              <a:ext cx="7615007" cy="880242"/>
            </a:xfrm>
            <a:prstGeom prst="rect">
              <a:avLst/>
            </a:prstGeom>
          </p:spPr>
          <p:txBody>
            <a:bodyPr wrap="square">
              <a:spAutoFit/>
            </a:bodyPr>
            <a:lstStyle/>
            <a:p>
              <a:pPr algn="ctr">
                <a:lnSpc>
                  <a:spcPct val="90000"/>
                </a:lnSpc>
              </a:pPr>
              <a:r>
                <a:rPr lang="zh-CN" altLang="en-US" sz="4100" b="1" spc="-225" dirty="0">
                  <a:solidFill>
                    <a:srgbClr val="FF0000"/>
                  </a:solidFill>
                  <a:effectLst>
                    <a:glow rad="152400">
                      <a:schemeClr val="bg1"/>
                    </a:glow>
                  </a:effectLst>
                  <a:latin typeface="微软雅黑"/>
                  <a:ea typeface="微软雅黑"/>
                  <a:cs typeface="+mn-ea"/>
                  <a:sym typeface="微软雅黑"/>
                </a:rPr>
                <a:t>第二章节</a:t>
              </a:r>
            </a:p>
          </p:txBody>
        </p:sp>
        <p:sp>
          <p:nvSpPr>
            <p:cNvPr id="24" name="矩形 23"/>
            <p:cNvSpPr/>
            <p:nvPr/>
          </p:nvSpPr>
          <p:spPr>
            <a:xfrm>
              <a:off x="6732995" y="3147460"/>
              <a:ext cx="1366532" cy="621708"/>
            </a:xfrm>
            <a:prstGeom prst="rect">
              <a:avLst/>
            </a:prstGeom>
          </p:spPr>
          <p:txBody>
            <a:bodyPr wrap="square">
              <a:spAutoFit/>
            </a:bodyPr>
            <a:lstStyle/>
            <a:p>
              <a:pPr algn="ctr">
                <a:lnSpc>
                  <a:spcPct val="90000"/>
                </a:lnSpc>
              </a:pPr>
              <a:endParaRPr lang="zh-CN" altLang="en-US" sz="2700" b="1" spc="-225" dirty="0">
                <a:solidFill>
                  <a:srgbClr val="FF0000"/>
                </a:solidFill>
                <a:effectLst>
                  <a:glow rad="152400">
                    <a:schemeClr val="bg1"/>
                  </a:glow>
                </a:effectLst>
                <a:latin typeface="微软雅黑"/>
                <a:ea typeface="微软雅黑"/>
                <a:cs typeface="+mn-ea"/>
                <a:sym typeface="微软雅黑"/>
              </a:endParaRPr>
            </a:p>
          </p:txBody>
        </p:sp>
      </p:grpSp>
      <p:grpSp>
        <p:nvGrpSpPr>
          <p:cNvPr id="2" name="组合 1"/>
          <p:cNvGrpSpPr/>
          <p:nvPr/>
        </p:nvGrpSpPr>
        <p:grpSpPr>
          <a:xfrm>
            <a:off x="1173382" y="2766089"/>
            <a:ext cx="6797233" cy="549381"/>
            <a:chOff x="1202820" y="3396656"/>
            <a:chExt cx="9743446" cy="732508"/>
          </a:xfrm>
        </p:grpSpPr>
        <p:sp>
          <p:nvSpPr>
            <p:cNvPr id="10" name="矩形 9"/>
            <p:cNvSpPr/>
            <p:nvPr/>
          </p:nvSpPr>
          <p:spPr>
            <a:xfrm>
              <a:off x="1445144" y="3396656"/>
              <a:ext cx="9229747" cy="732508"/>
            </a:xfrm>
            <a:prstGeom prst="rect">
              <a:avLst/>
            </a:prstGeom>
          </p:spPr>
          <p:txBody>
            <a:bodyPr wrap="square">
              <a:spAutoFit/>
            </a:bodyPr>
            <a:lstStyle/>
            <a:p>
              <a:pPr algn="dist">
                <a:lnSpc>
                  <a:spcPct val="90000"/>
                </a:lnSpc>
              </a:pPr>
              <a:r>
                <a:rPr lang="zh-CN" altLang="en-US" sz="3300" spc="-225" dirty="0">
                  <a:ln w="190500">
                    <a:solidFill>
                      <a:srgbClr val="FF0000"/>
                    </a:solidFill>
                  </a:ln>
                  <a:solidFill>
                    <a:srgbClr val="FF0000"/>
                  </a:solidFill>
                  <a:effectLst>
                    <a:glow rad="152400">
                      <a:schemeClr val="bg1"/>
                    </a:glow>
                    <a:outerShdw blurRad="38100" dist="38100" dir="2700000" algn="tl">
                      <a:srgbClr val="000000">
                        <a:alpha val="43137"/>
                      </a:srgbClr>
                    </a:outerShdw>
                  </a:effectLst>
                  <a:latin typeface="微软雅黑"/>
                  <a:ea typeface="微软雅黑"/>
                  <a:cs typeface="+mn-ea"/>
                  <a:sym typeface="微软雅黑"/>
                </a:rPr>
                <a:t>要始终守规矩，扎实不能腐的篱笆</a:t>
              </a:r>
            </a:p>
          </p:txBody>
        </p:sp>
        <p:sp>
          <p:nvSpPr>
            <p:cNvPr id="25" name="矩形 24"/>
            <p:cNvSpPr/>
            <p:nvPr/>
          </p:nvSpPr>
          <p:spPr>
            <a:xfrm>
              <a:off x="1202820" y="3445324"/>
              <a:ext cx="9743446" cy="655179"/>
            </a:xfrm>
            <a:prstGeom prst="rect">
              <a:avLst/>
            </a:prstGeom>
          </p:spPr>
          <p:txBody>
            <a:bodyPr wrap="square">
              <a:spAutoFit/>
            </a:bodyPr>
            <a:lstStyle/>
            <a:p>
              <a:pPr algn="ctr">
                <a:lnSpc>
                  <a:spcPts val="3075"/>
                </a:lnSpc>
                <a:defRPr/>
              </a:pPr>
              <a:r>
                <a:rPr lang="zh-CN" altLang="en-US" sz="3300" b="1" dirty="0">
                  <a:solidFill>
                    <a:schemeClr val="bg1"/>
                  </a:solidFill>
                  <a:latin typeface="微软雅黑"/>
                  <a:ea typeface="微软雅黑"/>
                  <a:cs typeface="+mn-ea"/>
                  <a:sym typeface="微软雅黑"/>
                </a:rPr>
                <a:t>要始终守规矩，扎实不能腐的篱笆</a:t>
              </a:r>
              <a:endParaRPr lang="en-US" altLang="zh-CN" sz="3300" b="1" dirty="0">
                <a:solidFill>
                  <a:schemeClr val="bg1"/>
                </a:solidFill>
                <a:latin typeface="微软雅黑"/>
                <a:ea typeface="微软雅黑"/>
                <a:cs typeface="+mn-ea"/>
                <a:sym typeface="微软雅黑"/>
              </a:endParaRP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1+#ppt_w/2"/>
                                          </p:val>
                                        </p:tav>
                                        <p:tav tm="100000">
                                          <p:val>
                                            <p:strVal val="#ppt_x"/>
                                          </p:val>
                                        </p:tav>
                                      </p:tavLst>
                                    </p:anim>
                                    <p:anim calcmode="lin" valueType="num">
                                      <p:cBhvr additive="base">
                                        <p:cTn id="26" dur="750" fill="hold"/>
                                        <p:tgtEl>
                                          <p:spTgt spid="6"/>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53" presetClass="entr" presetSubtype="1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4500"/>
                            </p:stCondLst>
                            <p:childTnLst>
                              <p:par>
                                <p:cTn id="38" presetID="26" presetClass="emph" presetSubtype="0" fill="hold" nodeType="afterEffect">
                                  <p:stCondLst>
                                    <p:cond delay="0"/>
                                  </p:stCondLst>
                                  <p:childTnLst>
                                    <p:animEffect transition="out" filter="fade">
                                      <p:cBhvr>
                                        <p:cTn id="39" dur="500" tmFilter="0, 0; .2, .5; .8, .5; 1, 0"/>
                                        <p:tgtEl>
                                          <p:spTgt spid="22"/>
                                        </p:tgtEl>
                                      </p:cBhvr>
                                    </p:animEffect>
                                    <p:animScale>
                                      <p:cBhvr>
                                        <p:cTn id="40" dur="250" autoRev="1" fill="hold"/>
                                        <p:tgtEl>
                                          <p:spTgt spid="22"/>
                                        </p:tgtEl>
                                      </p:cBhvr>
                                      <p:by x="105000" y="105000"/>
                                    </p:animScale>
                                  </p:childTnLst>
                                </p:cTn>
                              </p:par>
                              <p:par>
                                <p:cTn id="41" presetID="16" presetClass="entr" presetSubtype="37"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1000"/>
                                        <p:tgtEl>
                                          <p:spTgt spid="12"/>
                                        </p:tgtEl>
                                      </p:cBhvr>
                                    </p:animEffect>
                                  </p:childTnLst>
                                </p:cTn>
                              </p:par>
                            </p:childTnLst>
                          </p:cTn>
                        </p:par>
                        <p:par>
                          <p:cTn id="44" fill="hold">
                            <p:stCondLst>
                              <p:cond delay="5000"/>
                            </p:stCondLst>
                            <p:childTnLst>
                              <p:par>
                                <p:cTn id="45" presetID="16" presetClass="entr" presetSubtype="21"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要始终守规矩，扎实“不能腐”的篱笆</a:t>
            </a:r>
            <a:endParaRPr lang="en-US" altLang="zh-CN" b="1" dirty="0">
              <a:solidFill>
                <a:srgbClr val="FF0000"/>
              </a:solidFill>
              <a:latin typeface="微软雅黑"/>
              <a:ea typeface="微软雅黑"/>
              <a:cs typeface="+mn-ea"/>
              <a:sym typeface="微软雅黑"/>
            </a:endParaRPr>
          </a:p>
        </p:txBody>
      </p:sp>
      <p:grpSp>
        <p:nvGrpSpPr>
          <p:cNvPr id="6" name="Aitds2"/>
          <p:cNvGrpSpPr/>
          <p:nvPr/>
        </p:nvGrpSpPr>
        <p:grpSpPr>
          <a:xfrm>
            <a:off x="628367" y="1292362"/>
            <a:ext cx="514970" cy="624517"/>
            <a:chOff x="5676561" y="966375"/>
            <a:chExt cx="597447" cy="724538"/>
          </a:xfrm>
          <a:solidFill>
            <a:srgbClr val="FF0000"/>
          </a:solidFill>
        </p:grpSpPr>
        <p:sp>
          <p:nvSpPr>
            <p:cNvPr id="7" name="Aitds2-1"/>
            <p:cNvSpPr/>
            <p:nvPr/>
          </p:nvSpPr>
          <p:spPr bwMode="auto">
            <a:xfrm>
              <a:off x="5873730" y="966375"/>
              <a:ext cx="203108" cy="219737"/>
            </a:xfrm>
            <a:custGeom>
              <a:avLst/>
              <a:gdLst>
                <a:gd name="T0" fmla="*/ 8 w 72"/>
                <a:gd name="T1" fmla="*/ 50 h 78"/>
                <a:gd name="T2" fmla="*/ 36 w 72"/>
                <a:gd name="T3" fmla="*/ 78 h 78"/>
                <a:gd name="T4" fmla="*/ 65 w 72"/>
                <a:gd name="T5" fmla="*/ 50 h 78"/>
                <a:gd name="T6" fmla="*/ 71 w 72"/>
                <a:gd name="T7" fmla="*/ 37 h 78"/>
                <a:gd name="T8" fmla="*/ 67 w 72"/>
                <a:gd name="T9" fmla="*/ 32 h 78"/>
                <a:gd name="T10" fmla="*/ 36 w 72"/>
                <a:gd name="T11" fmla="*/ 0 h 78"/>
                <a:gd name="T12" fmla="*/ 6 w 72"/>
                <a:gd name="T13" fmla="*/ 32 h 78"/>
                <a:gd name="T14" fmla="*/ 1 w 72"/>
                <a:gd name="T15" fmla="*/ 37 h 78"/>
                <a:gd name="T16" fmla="*/ 8 w 72"/>
                <a:gd name="T17" fmla="*/ 5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78">
                  <a:moveTo>
                    <a:pt x="8" y="50"/>
                  </a:moveTo>
                  <a:cubicBezTo>
                    <a:pt x="12" y="65"/>
                    <a:pt x="21" y="78"/>
                    <a:pt x="36" y="78"/>
                  </a:cubicBezTo>
                  <a:cubicBezTo>
                    <a:pt x="52" y="78"/>
                    <a:pt x="61" y="64"/>
                    <a:pt x="65" y="50"/>
                  </a:cubicBezTo>
                  <a:cubicBezTo>
                    <a:pt x="69" y="48"/>
                    <a:pt x="72" y="42"/>
                    <a:pt x="71" y="37"/>
                  </a:cubicBezTo>
                  <a:cubicBezTo>
                    <a:pt x="71" y="34"/>
                    <a:pt x="69" y="33"/>
                    <a:pt x="67" y="32"/>
                  </a:cubicBezTo>
                  <a:cubicBezTo>
                    <a:pt x="66" y="14"/>
                    <a:pt x="54" y="0"/>
                    <a:pt x="36" y="0"/>
                  </a:cubicBezTo>
                  <a:cubicBezTo>
                    <a:pt x="19" y="0"/>
                    <a:pt x="7" y="14"/>
                    <a:pt x="6" y="32"/>
                  </a:cubicBezTo>
                  <a:cubicBezTo>
                    <a:pt x="3" y="32"/>
                    <a:pt x="1" y="34"/>
                    <a:pt x="1" y="37"/>
                  </a:cubicBezTo>
                  <a:cubicBezTo>
                    <a:pt x="0" y="42"/>
                    <a:pt x="3" y="49"/>
                    <a:pt x="8"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C00000"/>
                </a:solidFill>
                <a:latin typeface="微软雅黑"/>
                <a:ea typeface="微软雅黑"/>
                <a:cs typeface="+mn-ea"/>
                <a:sym typeface="微软雅黑"/>
              </a:endParaRPr>
            </a:p>
          </p:txBody>
        </p:sp>
        <p:sp>
          <p:nvSpPr>
            <p:cNvPr id="8" name="Aitds2-2"/>
            <p:cNvSpPr/>
            <p:nvPr/>
          </p:nvSpPr>
          <p:spPr bwMode="auto">
            <a:xfrm>
              <a:off x="5676561" y="1459299"/>
              <a:ext cx="597447" cy="149659"/>
            </a:xfrm>
            <a:custGeom>
              <a:avLst/>
              <a:gdLst>
                <a:gd name="T0" fmla="*/ 0 w 503"/>
                <a:gd name="T1" fmla="*/ 0 h 126"/>
                <a:gd name="T2" fmla="*/ 52 w 503"/>
                <a:gd name="T3" fmla="*/ 126 h 126"/>
                <a:gd name="T4" fmla="*/ 80 w 503"/>
                <a:gd name="T5" fmla="*/ 126 h 126"/>
                <a:gd name="T6" fmla="*/ 80 w 503"/>
                <a:gd name="T7" fmla="*/ 48 h 126"/>
                <a:gd name="T8" fmla="*/ 425 w 503"/>
                <a:gd name="T9" fmla="*/ 48 h 126"/>
                <a:gd name="T10" fmla="*/ 422 w 503"/>
                <a:gd name="T11" fmla="*/ 126 h 126"/>
                <a:gd name="T12" fmla="*/ 451 w 503"/>
                <a:gd name="T13" fmla="*/ 126 h 126"/>
                <a:gd name="T14" fmla="*/ 503 w 503"/>
                <a:gd name="T15" fmla="*/ 0 h 126"/>
                <a:gd name="T16" fmla="*/ 0 w 503"/>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3" h="126">
                  <a:moveTo>
                    <a:pt x="0" y="0"/>
                  </a:moveTo>
                  <a:lnTo>
                    <a:pt x="52" y="126"/>
                  </a:lnTo>
                  <a:lnTo>
                    <a:pt x="80" y="126"/>
                  </a:lnTo>
                  <a:lnTo>
                    <a:pt x="80" y="48"/>
                  </a:lnTo>
                  <a:lnTo>
                    <a:pt x="425" y="48"/>
                  </a:lnTo>
                  <a:lnTo>
                    <a:pt x="422" y="126"/>
                  </a:lnTo>
                  <a:lnTo>
                    <a:pt x="451" y="126"/>
                  </a:lnTo>
                  <a:lnTo>
                    <a:pt x="503"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C00000"/>
                </a:solidFill>
                <a:latin typeface="微软雅黑"/>
                <a:ea typeface="微软雅黑"/>
                <a:cs typeface="+mn-ea"/>
                <a:sym typeface="微软雅黑"/>
              </a:endParaRPr>
            </a:p>
          </p:txBody>
        </p:sp>
        <p:sp>
          <p:nvSpPr>
            <p:cNvPr id="9" name="Aitds2-3"/>
            <p:cNvSpPr/>
            <p:nvPr/>
          </p:nvSpPr>
          <p:spPr bwMode="auto">
            <a:xfrm>
              <a:off x="5789399" y="1535316"/>
              <a:ext cx="371771" cy="155597"/>
            </a:xfrm>
            <a:custGeom>
              <a:avLst/>
              <a:gdLst>
                <a:gd name="T0" fmla="*/ 2 w 313"/>
                <a:gd name="T1" fmla="*/ 131 h 131"/>
                <a:gd name="T2" fmla="*/ 311 w 313"/>
                <a:gd name="T3" fmla="*/ 131 h 131"/>
                <a:gd name="T4" fmla="*/ 313 w 313"/>
                <a:gd name="T5" fmla="*/ 0 h 131"/>
                <a:gd name="T6" fmla="*/ 0 w 313"/>
                <a:gd name="T7" fmla="*/ 0 h 131"/>
                <a:gd name="T8" fmla="*/ 2 w 313"/>
                <a:gd name="T9" fmla="*/ 131 h 131"/>
              </a:gdLst>
              <a:ahLst/>
              <a:cxnLst>
                <a:cxn ang="0">
                  <a:pos x="T0" y="T1"/>
                </a:cxn>
                <a:cxn ang="0">
                  <a:pos x="T2" y="T3"/>
                </a:cxn>
                <a:cxn ang="0">
                  <a:pos x="T4" y="T5"/>
                </a:cxn>
                <a:cxn ang="0">
                  <a:pos x="T6" y="T7"/>
                </a:cxn>
                <a:cxn ang="0">
                  <a:pos x="T8" y="T9"/>
                </a:cxn>
              </a:cxnLst>
              <a:rect l="0" t="0" r="r" b="b"/>
              <a:pathLst>
                <a:path w="313" h="131">
                  <a:moveTo>
                    <a:pt x="2" y="131"/>
                  </a:moveTo>
                  <a:lnTo>
                    <a:pt x="311" y="131"/>
                  </a:lnTo>
                  <a:lnTo>
                    <a:pt x="313" y="0"/>
                  </a:lnTo>
                  <a:lnTo>
                    <a:pt x="0" y="0"/>
                  </a:lnTo>
                  <a:lnTo>
                    <a:pt x="2"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C00000"/>
                </a:solidFill>
                <a:latin typeface="微软雅黑"/>
                <a:ea typeface="微软雅黑"/>
                <a:cs typeface="+mn-ea"/>
                <a:sym typeface="微软雅黑"/>
              </a:endParaRPr>
            </a:p>
          </p:txBody>
        </p:sp>
        <p:sp>
          <p:nvSpPr>
            <p:cNvPr id="10" name="Aitds2-4"/>
            <p:cNvSpPr/>
            <p:nvPr/>
          </p:nvSpPr>
          <p:spPr bwMode="auto">
            <a:xfrm>
              <a:off x="6173048" y="141178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C00000"/>
                </a:solidFill>
                <a:latin typeface="微软雅黑"/>
                <a:ea typeface="微软雅黑"/>
                <a:cs typeface="+mn-ea"/>
                <a:sym typeface="微软雅黑"/>
              </a:endParaRPr>
            </a:p>
          </p:txBody>
        </p:sp>
        <p:sp>
          <p:nvSpPr>
            <p:cNvPr id="12" name="Aitds2-5"/>
            <p:cNvSpPr/>
            <p:nvPr/>
          </p:nvSpPr>
          <p:spPr bwMode="auto">
            <a:xfrm>
              <a:off x="5769207" y="1196802"/>
              <a:ext cx="504801" cy="225676"/>
            </a:xfrm>
            <a:custGeom>
              <a:avLst/>
              <a:gdLst>
                <a:gd name="T0" fmla="*/ 33 w 179"/>
                <a:gd name="T1" fmla="*/ 43 h 80"/>
                <a:gd name="T2" fmla="*/ 33 w 179"/>
                <a:gd name="T3" fmla="*/ 43 h 80"/>
                <a:gd name="T4" fmla="*/ 33 w 179"/>
                <a:gd name="T5" fmla="*/ 80 h 80"/>
                <a:gd name="T6" fmla="*/ 71 w 179"/>
                <a:gd name="T7" fmla="*/ 80 h 80"/>
                <a:gd name="T8" fmla="*/ 69 w 179"/>
                <a:gd name="T9" fmla="*/ 56 h 80"/>
                <a:gd name="T10" fmla="*/ 73 w 179"/>
                <a:gd name="T11" fmla="*/ 50 h 80"/>
                <a:gd name="T12" fmla="*/ 77 w 179"/>
                <a:gd name="T13" fmla="*/ 56 h 80"/>
                <a:gd name="T14" fmla="*/ 75 w 179"/>
                <a:gd name="T15" fmla="*/ 80 h 80"/>
                <a:gd name="T16" fmla="*/ 113 w 179"/>
                <a:gd name="T17" fmla="*/ 80 h 80"/>
                <a:gd name="T18" fmla="*/ 113 w 179"/>
                <a:gd name="T19" fmla="*/ 51 h 80"/>
                <a:gd name="T20" fmla="*/ 121 w 179"/>
                <a:gd name="T21" fmla="*/ 64 h 80"/>
                <a:gd name="T22" fmla="*/ 126 w 179"/>
                <a:gd name="T23" fmla="*/ 71 h 80"/>
                <a:gd name="T24" fmla="*/ 130 w 179"/>
                <a:gd name="T25" fmla="*/ 74 h 80"/>
                <a:gd name="T26" fmla="*/ 133 w 179"/>
                <a:gd name="T27" fmla="*/ 76 h 80"/>
                <a:gd name="T28" fmla="*/ 138 w 179"/>
                <a:gd name="T29" fmla="*/ 77 h 80"/>
                <a:gd name="T30" fmla="*/ 143 w 179"/>
                <a:gd name="T31" fmla="*/ 76 h 80"/>
                <a:gd name="T32" fmla="*/ 145 w 179"/>
                <a:gd name="T33" fmla="*/ 75 h 80"/>
                <a:gd name="T34" fmla="*/ 148 w 179"/>
                <a:gd name="T35" fmla="*/ 73 h 80"/>
                <a:gd name="T36" fmla="*/ 152 w 179"/>
                <a:gd name="T37" fmla="*/ 69 h 80"/>
                <a:gd name="T38" fmla="*/ 159 w 179"/>
                <a:gd name="T39" fmla="*/ 62 h 80"/>
                <a:gd name="T40" fmla="*/ 175 w 179"/>
                <a:gd name="T41" fmla="*/ 45 h 80"/>
                <a:gd name="T42" fmla="*/ 173 w 179"/>
                <a:gd name="T43" fmla="*/ 26 h 80"/>
                <a:gd name="T44" fmla="*/ 172 w 179"/>
                <a:gd name="T45" fmla="*/ 25 h 80"/>
                <a:gd name="T46" fmla="*/ 177 w 179"/>
                <a:gd name="T47" fmla="*/ 19 h 80"/>
                <a:gd name="T48" fmla="*/ 177 w 179"/>
                <a:gd name="T49" fmla="*/ 12 h 80"/>
                <a:gd name="T50" fmla="*/ 169 w 179"/>
                <a:gd name="T51" fmla="*/ 12 h 80"/>
                <a:gd name="T52" fmla="*/ 157 w 179"/>
                <a:gd name="T53" fmla="*/ 25 h 80"/>
                <a:gd name="T54" fmla="*/ 154 w 179"/>
                <a:gd name="T55" fmla="*/ 28 h 80"/>
                <a:gd name="T56" fmla="*/ 154 w 179"/>
                <a:gd name="T57" fmla="*/ 28 h 80"/>
                <a:gd name="T58" fmla="*/ 142 w 179"/>
                <a:gd name="T59" fmla="*/ 42 h 80"/>
                <a:gd name="T60" fmla="*/ 140 w 179"/>
                <a:gd name="T61" fmla="*/ 44 h 80"/>
                <a:gd name="T62" fmla="*/ 138 w 179"/>
                <a:gd name="T63" fmla="*/ 41 h 80"/>
                <a:gd name="T64" fmla="*/ 128 w 179"/>
                <a:gd name="T65" fmla="*/ 23 h 80"/>
                <a:gd name="T66" fmla="*/ 125 w 179"/>
                <a:gd name="T67" fmla="*/ 17 h 80"/>
                <a:gd name="T68" fmla="*/ 124 w 179"/>
                <a:gd name="T69" fmla="*/ 15 h 80"/>
                <a:gd name="T70" fmla="*/ 124 w 179"/>
                <a:gd name="T71" fmla="*/ 15 h 80"/>
                <a:gd name="T72" fmla="*/ 124 w 179"/>
                <a:gd name="T73" fmla="*/ 15 h 80"/>
                <a:gd name="T74" fmla="*/ 121 w 179"/>
                <a:gd name="T75" fmla="*/ 11 h 80"/>
                <a:gd name="T76" fmla="*/ 102 w 179"/>
                <a:gd name="T77" fmla="*/ 3 h 80"/>
                <a:gd name="T78" fmla="*/ 93 w 179"/>
                <a:gd name="T79" fmla="*/ 0 h 80"/>
                <a:gd name="T80" fmla="*/ 93 w 179"/>
                <a:gd name="T81" fmla="*/ 0 h 80"/>
                <a:gd name="T82" fmla="*/ 93 w 179"/>
                <a:gd name="T83" fmla="*/ 0 h 80"/>
                <a:gd name="T84" fmla="*/ 81 w 179"/>
                <a:gd name="T85" fmla="*/ 41 h 80"/>
                <a:gd name="T86" fmla="*/ 77 w 179"/>
                <a:gd name="T87" fmla="*/ 16 h 80"/>
                <a:gd name="T88" fmla="*/ 80 w 179"/>
                <a:gd name="T89" fmla="*/ 8 h 80"/>
                <a:gd name="T90" fmla="*/ 75 w 179"/>
                <a:gd name="T91" fmla="*/ 3 h 80"/>
                <a:gd name="T92" fmla="*/ 71 w 179"/>
                <a:gd name="T93" fmla="*/ 3 h 80"/>
                <a:gd name="T94" fmla="*/ 66 w 179"/>
                <a:gd name="T95" fmla="*/ 8 h 80"/>
                <a:gd name="T96" fmla="*/ 69 w 179"/>
                <a:gd name="T97" fmla="*/ 16 h 80"/>
                <a:gd name="T98" fmla="*/ 65 w 179"/>
                <a:gd name="T99" fmla="*/ 41 h 80"/>
                <a:gd name="T100" fmla="*/ 53 w 179"/>
                <a:gd name="T101" fmla="*/ 0 h 80"/>
                <a:gd name="T102" fmla="*/ 53 w 179"/>
                <a:gd name="T103" fmla="*/ 0 h 80"/>
                <a:gd name="T104" fmla="*/ 53 w 179"/>
                <a:gd name="T105" fmla="*/ 0 h 80"/>
                <a:gd name="T106" fmla="*/ 45 w 179"/>
                <a:gd name="T107" fmla="*/ 3 h 80"/>
                <a:gd name="T108" fmla="*/ 19 w 179"/>
                <a:gd name="T109" fmla="*/ 13 h 80"/>
                <a:gd name="T110" fmla="*/ 0 w 179"/>
                <a:gd name="T111" fmla="*/ 80 h 80"/>
                <a:gd name="T112" fmla="*/ 26 w 179"/>
                <a:gd name="T113" fmla="*/ 80 h 80"/>
                <a:gd name="T114" fmla="*/ 33 w 179"/>
                <a:gd name="T115"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9" h="80">
                  <a:moveTo>
                    <a:pt x="33" y="43"/>
                  </a:moveTo>
                  <a:cubicBezTo>
                    <a:pt x="33" y="43"/>
                    <a:pt x="33" y="43"/>
                    <a:pt x="33" y="43"/>
                  </a:cubicBezTo>
                  <a:cubicBezTo>
                    <a:pt x="33" y="80"/>
                    <a:pt x="33" y="80"/>
                    <a:pt x="33" y="80"/>
                  </a:cubicBezTo>
                  <a:cubicBezTo>
                    <a:pt x="71" y="80"/>
                    <a:pt x="71" y="80"/>
                    <a:pt x="71" y="80"/>
                  </a:cubicBezTo>
                  <a:cubicBezTo>
                    <a:pt x="69" y="56"/>
                    <a:pt x="69" y="56"/>
                    <a:pt x="69" y="56"/>
                  </a:cubicBezTo>
                  <a:cubicBezTo>
                    <a:pt x="69" y="53"/>
                    <a:pt x="71" y="50"/>
                    <a:pt x="73" y="50"/>
                  </a:cubicBezTo>
                  <a:cubicBezTo>
                    <a:pt x="75" y="50"/>
                    <a:pt x="77" y="53"/>
                    <a:pt x="77" y="56"/>
                  </a:cubicBezTo>
                  <a:cubicBezTo>
                    <a:pt x="75" y="80"/>
                    <a:pt x="75" y="80"/>
                    <a:pt x="75" y="80"/>
                  </a:cubicBezTo>
                  <a:cubicBezTo>
                    <a:pt x="113" y="80"/>
                    <a:pt x="113" y="80"/>
                    <a:pt x="113" y="80"/>
                  </a:cubicBezTo>
                  <a:cubicBezTo>
                    <a:pt x="113" y="51"/>
                    <a:pt x="113" y="51"/>
                    <a:pt x="113" y="51"/>
                  </a:cubicBezTo>
                  <a:cubicBezTo>
                    <a:pt x="116" y="56"/>
                    <a:pt x="118" y="60"/>
                    <a:pt x="121" y="64"/>
                  </a:cubicBezTo>
                  <a:cubicBezTo>
                    <a:pt x="122" y="67"/>
                    <a:pt x="124" y="69"/>
                    <a:pt x="126" y="71"/>
                  </a:cubicBezTo>
                  <a:cubicBezTo>
                    <a:pt x="127" y="72"/>
                    <a:pt x="128" y="73"/>
                    <a:pt x="130" y="74"/>
                  </a:cubicBezTo>
                  <a:cubicBezTo>
                    <a:pt x="130" y="74"/>
                    <a:pt x="131" y="75"/>
                    <a:pt x="133" y="76"/>
                  </a:cubicBezTo>
                  <a:cubicBezTo>
                    <a:pt x="134" y="76"/>
                    <a:pt x="136" y="77"/>
                    <a:pt x="138" y="77"/>
                  </a:cubicBezTo>
                  <a:cubicBezTo>
                    <a:pt x="140" y="77"/>
                    <a:pt x="141" y="76"/>
                    <a:pt x="143" y="76"/>
                  </a:cubicBezTo>
                  <a:cubicBezTo>
                    <a:pt x="144" y="76"/>
                    <a:pt x="145" y="75"/>
                    <a:pt x="145" y="75"/>
                  </a:cubicBezTo>
                  <a:cubicBezTo>
                    <a:pt x="147" y="74"/>
                    <a:pt x="148" y="73"/>
                    <a:pt x="148" y="73"/>
                  </a:cubicBezTo>
                  <a:cubicBezTo>
                    <a:pt x="150" y="72"/>
                    <a:pt x="151" y="71"/>
                    <a:pt x="152" y="69"/>
                  </a:cubicBezTo>
                  <a:cubicBezTo>
                    <a:pt x="154" y="67"/>
                    <a:pt x="157" y="65"/>
                    <a:pt x="159" y="62"/>
                  </a:cubicBezTo>
                  <a:cubicBezTo>
                    <a:pt x="167" y="54"/>
                    <a:pt x="175" y="45"/>
                    <a:pt x="175" y="45"/>
                  </a:cubicBezTo>
                  <a:cubicBezTo>
                    <a:pt x="179" y="39"/>
                    <a:pt x="179" y="31"/>
                    <a:pt x="173" y="26"/>
                  </a:cubicBezTo>
                  <a:cubicBezTo>
                    <a:pt x="173" y="26"/>
                    <a:pt x="172" y="25"/>
                    <a:pt x="172" y="25"/>
                  </a:cubicBezTo>
                  <a:cubicBezTo>
                    <a:pt x="177" y="19"/>
                    <a:pt x="177" y="19"/>
                    <a:pt x="177" y="19"/>
                  </a:cubicBezTo>
                  <a:cubicBezTo>
                    <a:pt x="179" y="17"/>
                    <a:pt x="179" y="14"/>
                    <a:pt x="177" y="12"/>
                  </a:cubicBezTo>
                  <a:cubicBezTo>
                    <a:pt x="175" y="10"/>
                    <a:pt x="171" y="10"/>
                    <a:pt x="169" y="12"/>
                  </a:cubicBezTo>
                  <a:cubicBezTo>
                    <a:pt x="157" y="25"/>
                    <a:pt x="157" y="25"/>
                    <a:pt x="157" y="25"/>
                  </a:cubicBezTo>
                  <a:cubicBezTo>
                    <a:pt x="156" y="26"/>
                    <a:pt x="155" y="27"/>
                    <a:pt x="154" y="28"/>
                  </a:cubicBezTo>
                  <a:cubicBezTo>
                    <a:pt x="154" y="28"/>
                    <a:pt x="154" y="28"/>
                    <a:pt x="154" y="28"/>
                  </a:cubicBezTo>
                  <a:cubicBezTo>
                    <a:pt x="153" y="29"/>
                    <a:pt x="148" y="36"/>
                    <a:pt x="142" y="42"/>
                  </a:cubicBezTo>
                  <a:cubicBezTo>
                    <a:pt x="141" y="42"/>
                    <a:pt x="140" y="43"/>
                    <a:pt x="140" y="44"/>
                  </a:cubicBezTo>
                  <a:cubicBezTo>
                    <a:pt x="139" y="43"/>
                    <a:pt x="138" y="42"/>
                    <a:pt x="138" y="41"/>
                  </a:cubicBezTo>
                  <a:cubicBezTo>
                    <a:pt x="134" y="35"/>
                    <a:pt x="131" y="28"/>
                    <a:pt x="128" y="23"/>
                  </a:cubicBezTo>
                  <a:cubicBezTo>
                    <a:pt x="127" y="21"/>
                    <a:pt x="126" y="19"/>
                    <a:pt x="125" y="17"/>
                  </a:cubicBezTo>
                  <a:cubicBezTo>
                    <a:pt x="125" y="16"/>
                    <a:pt x="125" y="16"/>
                    <a:pt x="124" y="15"/>
                  </a:cubicBezTo>
                  <a:cubicBezTo>
                    <a:pt x="124" y="15"/>
                    <a:pt x="124" y="15"/>
                    <a:pt x="124" y="15"/>
                  </a:cubicBezTo>
                  <a:cubicBezTo>
                    <a:pt x="124" y="15"/>
                    <a:pt x="124" y="15"/>
                    <a:pt x="124" y="15"/>
                  </a:cubicBezTo>
                  <a:cubicBezTo>
                    <a:pt x="123" y="13"/>
                    <a:pt x="122" y="12"/>
                    <a:pt x="121" y="11"/>
                  </a:cubicBezTo>
                  <a:cubicBezTo>
                    <a:pt x="120" y="9"/>
                    <a:pt x="115" y="6"/>
                    <a:pt x="102" y="3"/>
                  </a:cubicBezTo>
                  <a:cubicBezTo>
                    <a:pt x="99" y="2"/>
                    <a:pt x="96" y="1"/>
                    <a:pt x="93" y="0"/>
                  </a:cubicBezTo>
                  <a:cubicBezTo>
                    <a:pt x="93" y="0"/>
                    <a:pt x="93" y="0"/>
                    <a:pt x="93" y="0"/>
                  </a:cubicBezTo>
                  <a:cubicBezTo>
                    <a:pt x="93" y="0"/>
                    <a:pt x="93" y="0"/>
                    <a:pt x="93" y="0"/>
                  </a:cubicBezTo>
                  <a:cubicBezTo>
                    <a:pt x="93" y="7"/>
                    <a:pt x="90" y="22"/>
                    <a:pt x="81" y="41"/>
                  </a:cubicBezTo>
                  <a:cubicBezTo>
                    <a:pt x="80" y="29"/>
                    <a:pt x="77" y="17"/>
                    <a:pt x="77" y="16"/>
                  </a:cubicBezTo>
                  <a:cubicBezTo>
                    <a:pt x="80" y="8"/>
                    <a:pt x="80" y="8"/>
                    <a:pt x="80" y="8"/>
                  </a:cubicBezTo>
                  <a:cubicBezTo>
                    <a:pt x="75" y="3"/>
                    <a:pt x="75" y="3"/>
                    <a:pt x="75" y="3"/>
                  </a:cubicBezTo>
                  <a:cubicBezTo>
                    <a:pt x="71" y="3"/>
                    <a:pt x="71" y="3"/>
                    <a:pt x="71" y="3"/>
                  </a:cubicBezTo>
                  <a:cubicBezTo>
                    <a:pt x="66" y="8"/>
                    <a:pt x="66" y="8"/>
                    <a:pt x="66" y="8"/>
                  </a:cubicBezTo>
                  <a:cubicBezTo>
                    <a:pt x="69" y="16"/>
                    <a:pt x="69" y="16"/>
                    <a:pt x="69" y="16"/>
                  </a:cubicBezTo>
                  <a:cubicBezTo>
                    <a:pt x="69" y="17"/>
                    <a:pt x="66" y="29"/>
                    <a:pt x="65" y="41"/>
                  </a:cubicBezTo>
                  <a:cubicBezTo>
                    <a:pt x="56" y="22"/>
                    <a:pt x="53" y="7"/>
                    <a:pt x="53" y="0"/>
                  </a:cubicBezTo>
                  <a:cubicBezTo>
                    <a:pt x="53" y="0"/>
                    <a:pt x="53" y="0"/>
                    <a:pt x="53" y="0"/>
                  </a:cubicBezTo>
                  <a:cubicBezTo>
                    <a:pt x="53" y="0"/>
                    <a:pt x="53" y="0"/>
                    <a:pt x="53" y="0"/>
                  </a:cubicBezTo>
                  <a:cubicBezTo>
                    <a:pt x="50" y="1"/>
                    <a:pt x="47" y="2"/>
                    <a:pt x="45" y="3"/>
                  </a:cubicBezTo>
                  <a:cubicBezTo>
                    <a:pt x="37" y="6"/>
                    <a:pt x="25" y="10"/>
                    <a:pt x="19" y="13"/>
                  </a:cubicBezTo>
                  <a:cubicBezTo>
                    <a:pt x="16" y="17"/>
                    <a:pt x="4" y="32"/>
                    <a:pt x="0" y="80"/>
                  </a:cubicBezTo>
                  <a:cubicBezTo>
                    <a:pt x="26" y="80"/>
                    <a:pt x="26" y="80"/>
                    <a:pt x="26" y="80"/>
                  </a:cubicBezTo>
                  <a:cubicBezTo>
                    <a:pt x="27" y="64"/>
                    <a:pt x="31" y="44"/>
                    <a:pt x="33"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C00000"/>
                </a:solidFill>
                <a:latin typeface="微软雅黑"/>
                <a:ea typeface="微软雅黑"/>
                <a:cs typeface="+mn-ea"/>
                <a:sym typeface="微软雅黑"/>
              </a:endParaRPr>
            </a:p>
          </p:txBody>
        </p:sp>
      </p:grpSp>
      <p:sp>
        <p:nvSpPr>
          <p:cNvPr id="13" name="Aitds3"/>
          <p:cNvSpPr txBox="1"/>
          <p:nvPr/>
        </p:nvSpPr>
        <p:spPr>
          <a:xfrm>
            <a:off x="1178298" y="1296142"/>
            <a:ext cx="7337335" cy="1361911"/>
          </a:xfrm>
          <a:prstGeom prst="rect">
            <a:avLst/>
          </a:prstGeom>
          <a:noFill/>
        </p:spPr>
        <p:txBody>
          <a:bodyPr wrap="square" lIns="68580" tIns="34290" rIns="68580" bIns="34290" rtlCol="0">
            <a:spAutoFit/>
          </a:bodyPr>
          <a:lstStyle/>
          <a:p>
            <a:pPr marL="257175" indent="-257175">
              <a:lnSpc>
                <a:spcPct val="150000"/>
              </a:lnSpc>
              <a:buFont typeface="Wingdings" panose="05000000000000000000" pitchFamily="2" charset="2"/>
              <a:buChar char="n"/>
              <a:defRPr/>
            </a:pPr>
            <a:r>
              <a:rPr lang="zh-CN" altLang="en-US" kern="100" dirty="0">
                <a:latin typeface="微软雅黑"/>
                <a:ea typeface="微软雅黑"/>
                <a:cs typeface="+mn-ea"/>
                <a:sym typeface="微软雅黑"/>
              </a:rPr>
              <a:t>不能腐是关键，指的是制度、监督、约束，只有强化监督制约、扎紧制度笼子，才能让胆敢腐败者无机可乘</a:t>
            </a:r>
            <a:r>
              <a:rPr lang="en-US" altLang="zh-CN" kern="100" dirty="0">
                <a:latin typeface="微软雅黑"/>
                <a:ea typeface="微软雅黑"/>
                <a:cs typeface="+mn-ea"/>
                <a:sym typeface="微软雅黑"/>
              </a:rPr>
              <a:t>,</a:t>
            </a:r>
            <a:r>
              <a:rPr lang="zh-CN" altLang="en-US" kern="100" dirty="0">
                <a:latin typeface="微软雅黑"/>
                <a:ea typeface="微软雅黑"/>
                <a:cs typeface="+mn-ea"/>
                <a:sym typeface="微软雅黑"/>
              </a:rPr>
              <a:t>巩固“不敢”“不想”的成果。</a:t>
            </a:r>
            <a:r>
              <a:rPr lang="en-US" altLang="zh-CN" kern="100" dirty="0">
                <a:latin typeface="微软雅黑"/>
                <a:ea typeface="微软雅黑"/>
                <a:cs typeface="+mn-ea"/>
                <a:sym typeface="微软雅黑"/>
              </a:rPr>
              <a:t>XXXX</a:t>
            </a:r>
            <a:r>
              <a:rPr lang="zh-CN" altLang="en-US" kern="100" dirty="0">
                <a:latin typeface="微软雅黑"/>
                <a:ea typeface="微软雅黑"/>
                <a:cs typeface="+mn-ea"/>
                <a:sym typeface="微软雅黑"/>
              </a:rPr>
              <a:t>严重违纪违法纵然是他理想信念丧失，权力观扭曲，贪婪腐化、纵情享乐使然，但</a:t>
            </a:r>
            <a:r>
              <a:rPr lang="en-US" altLang="zh-CN" kern="100" dirty="0">
                <a:latin typeface="微软雅黑"/>
                <a:ea typeface="微软雅黑"/>
                <a:cs typeface="+mn-ea"/>
                <a:sym typeface="微软雅黑"/>
              </a:rPr>
              <a:t>XXXX</a:t>
            </a:r>
            <a:r>
              <a:rPr lang="zh-CN" altLang="en-US" kern="100" dirty="0">
                <a:latin typeface="微软雅黑"/>
                <a:ea typeface="微软雅黑"/>
                <a:cs typeface="+mn-ea"/>
                <a:sym typeface="微软雅黑"/>
              </a:rPr>
              <a:t>全面从严治党压力传导不到位，责任落实不到位，</a:t>
            </a:r>
            <a:endParaRPr lang="zh-CN" altLang="zh-CN" kern="100" dirty="0">
              <a:latin typeface="微软雅黑"/>
              <a:ea typeface="微软雅黑"/>
              <a:cs typeface="+mn-ea"/>
              <a:sym typeface="微软雅黑"/>
            </a:endParaRPr>
          </a:p>
        </p:txBody>
      </p:sp>
      <p:cxnSp>
        <p:nvCxnSpPr>
          <p:cNvPr id="15" name="Aitds7"/>
          <p:cNvCxnSpPr/>
          <p:nvPr/>
        </p:nvCxnSpPr>
        <p:spPr>
          <a:xfrm>
            <a:off x="628367" y="2769986"/>
            <a:ext cx="786986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178298" y="2905748"/>
            <a:ext cx="4570553" cy="2008242"/>
          </a:xfrm>
          <a:prstGeom prst="rect">
            <a:avLst/>
          </a:prstGeom>
          <a:noFill/>
        </p:spPr>
        <p:txBody>
          <a:bodyPr wrap="square" lIns="68580" tIns="34290" rIns="68580" bIns="34290">
            <a:spAutoFit/>
          </a:bodyPr>
          <a:lstStyle/>
          <a:p>
            <a:pPr marL="257175" indent="-257175">
              <a:lnSpc>
                <a:spcPct val="150000"/>
              </a:lnSpc>
              <a:buFont typeface="Wingdings" panose="05000000000000000000" pitchFamily="2" charset="2"/>
              <a:buChar char="n"/>
              <a:defRPr/>
            </a:pPr>
            <a:r>
              <a:rPr lang="zh-CN" altLang="en-US" kern="100" dirty="0">
                <a:solidFill>
                  <a:srgbClr val="000000"/>
                </a:solidFill>
                <a:latin typeface="微软雅黑"/>
                <a:ea typeface="微软雅黑"/>
                <a:cs typeface="+mn-ea"/>
                <a:sym typeface="微软雅黑"/>
              </a:rPr>
              <a:t>在干部管理监督上失之于宽、失之于软，也是导致</a:t>
            </a:r>
            <a:r>
              <a:rPr lang="en-US" altLang="zh-CN" kern="100" dirty="0">
                <a:solidFill>
                  <a:srgbClr val="000000"/>
                </a:solidFill>
                <a:latin typeface="微软雅黑"/>
                <a:ea typeface="微软雅黑"/>
                <a:cs typeface="+mn-ea"/>
                <a:sym typeface="微软雅黑"/>
              </a:rPr>
              <a:t>XXXX</a:t>
            </a:r>
            <a:r>
              <a:rPr lang="zh-CN" altLang="en-US" kern="100" dirty="0">
                <a:solidFill>
                  <a:srgbClr val="000000"/>
                </a:solidFill>
                <a:latin typeface="微软雅黑"/>
                <a:ea typeface="微软雅黑"/>
                <a:cs typeface="+mn-ea"/>
                <a:sym typeface="微软雅黑"/>
              </a:rPr>
              <a:t>走上违纪违法道路的重要原因。透视出在党的建设弱化、全面从严治党虚化、监督制约软化、内部关系异化、消防权力腐化等诸多问题。因此，我们必须要警钟长鸣，抓好制度执行、监督落实、廉政教育、用人导向四个方面，扎好权力的笼子</a:t>
            </a:r>
            <a:r>
              <a:rPr lang="en-US" altLang="zh-CN" kern="100" dirty="0">
                <a:solidFill>
                  <a:srgbClr val="000000"/>
                </a:solidFill>
                <a:latin typeface="微软雅黑"/>
                <a:ea typeface="微软雅黑"/>
                <a:cs typeface="+mn-ea"/>
                <a:sym typeface="微软雅黑"/>
              </a:rPr>
              <a:t>:</a:t>
            </a:r>
            <a:endParaRPr lang="zh-CN" altLang="zh-CN" kern="100" dirty="0">
              <a:solidFill>
                <a:srgbClr val="000000"/>
              </a:solidFill>
              <a:latin typeface="微软雅黑"/>
              <a:ea typeface="微软雅黑"/>
              <a:cs typeface="+mn-ea"/>
              <a:sym typeface="微软雅黑"/>
            </a:endParaRP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64326" y="2391620"/>
            <a:ext cx="2704135" cy="2704135"/>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750"/>
                                        <p:tgtEl>
                                          <p:spTgt spid="13"/>
                                        </p:tgtEl>
                                      </p:cBhvr>
                                    </p:animEffect>
                                  </p:childTnLst>
                                </p:cTn>
                              </p:par>
                            </p:childTnLst>
                          </p:cTn>
                        </p:par>
                        <p:par>
                          <p:cTn id="14" fill="hold">
                            <p:stCondLst>
                              <p:cond delay="1500"/>
                            </p:stCondLst>
                            <p:childTnLst>
                              <p:par>
                                <p:cTn id="15" presetID="1"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要始终守规矩，扎实“不能腐”的篱笆</a:t>
            </a:r>
            <a:endParaRPr lang="en-US" altLang="zh-CN" b="1" dirty="0">
              <a:solidFill>
                <a:srgbClr val="FF0000"/>
              </a:solidFill>
              <a:latin typeface="微软雅黑"/>
              <a:ea typeface="微软雅黑"/>
              <a:cs typeface="+mn-ea"/>
              <a:sym typeface="微软雅黑"/>
            </a:endParaRPr>
          </a:p>
        </p:txBody>
      </p:sp>
      <p:pic>
        <p:nvPicPr>
          <p:cNvPr id="6" name="图片 5" descr="图片包含 游戏机, 画&#10;&#10;描述已自动生成"/>
          <p:cNvPicPr>
            <a:picLocks noChangeAspect="1"/>
          </p:cNvPicPr>
          <p:nvPr/>
        </p:nvPicPr>
        <p:blipFill rotWithShape="1">
          <a:blip r:embed="rId4" cstate="email">
            <a:extLst>
              <a:ext uri="{BEBA8EAE-BF5A-486C-A8C5-ECC9F3942E4B}">
                <a14:imgProps xmlns:a14="http://schemas.microsoft.com/office/drawing/2010/main">
                  <a14:imgLayer>
                    <a14:imgEffect>
                      <a14:brightnessContrast bright="20000"/>
                    </a14:imgEffect>
                  </a14:imgLayer>
                </a14:imgProps>
              </a:ext>
              <a:ext uri="{28A0092B-C50C-407E-A947-70E740481C1C}">
                <a14:useLocalDpi xmlns:a14="http://schemas.microsoft.com/office/drawing/2010/main"/>
              </a:ext>
            </a:extLst>
          </a:blip>
          <a:srcRect/>
          <a:stretch>
            <a:fillRect/>
          </a:stretch>
        </p:blipFill>
        <p:spPr>
          <a:xfrm>
            <a:off x="598026" y="1325972"/>
            <a:ext cx="3240119" cy="563214"/>
          </a:xfrm>
          <a:custGeom>
            <a:avLst/>
            <a:gdLst>
              <a:gd name="connsiteX0" fmla="*/ 3896038 w 7792077"/>
              <a:gd name="connsiteY0" fmla="*/ 309272 h 1085923"/>
              <a:gd name="connsiteX1" fmla="*/ 3844537 w 7792077"/>
              <a:gd name="connsiteY1" fmla="*/ 360773 h 1085923"/>
              <a:gd name="connsiteX2" fmla="*/ 3896038 w 7792077"/>
              <a:gd name="connsiteY2" fmla="*/ 412274 h 1085923"/>
              <a:gd name="connsiteX3" fmla="*/ 3947539 w 7792077"/>
              <a:gd name="connsiteY3" fmla="*/ 360773 h 1085923"/>
              <a:gd name="connsiteX4" fmla="*/ 3896038 w 7792077"/>
              <a:gd name="connsiteY4" fmla="*/ 309272 h 1085923"/>
              <a:gd name="connsiteX5" fmla="*/ 0 w 7792077"/>
              <a:gd name="connsiteY5" fmla="*/ 0 h 1085923"/>
              <a:gd name="connsiteX6" fmla="*/ 7792077 w 7792077"/>
              <a:gd name="connsiteY6" fmla="*/ 0 h 1085923"/>
              <a:gd name="connsiteX7" fmla="*/ 7792077 w 7792077"/>
              <a:gd name="connsiteY7" fmla="*/ 1085923 h 1085923"/>
              <a:gd name="connsiteX8" fmla="*/ 0 w 7792077"/>
              <a:gd name="connsiteY8" fmla="*/ 1085923 h 10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2077" h="1085923">
                <a:moveTo>
                  <a:pt x="3896038" y="309272"/>
                </a:moveTo>
                <a:cubicBezTo>
                  <a:pt x="3867595" y="309272"/>
                  <a:pt x="3844537" y="332330"/>
                  <a:pt x="3844537" y="360773"/>
                </a:cubicBezTo>
                <a:cubicBezTo>
                  <a:pt x="3844537" y="389216"/>
                  <a:pt x="3867595" y="412274"/>
                  <a:pt x="3896038" y="412274"/>
                </a:cubicBezTo>
                <a:cubicBezTo>
                  <a:pt x="3924481" y="412274"/>
                  <a:pt x="3947539" y="389216"/>
                  <a:pt x="3947539" y="360773"/>
                </a:cubicBezTo>
                <a:cubicBezTo>
                  <a:pt x="3947539" y="332330"/>
                  <a:pt x="3924481" y="309272"/>
                  <a:pt x="3896038" y="309272"/>
                </a:cubicBezTo>
                <a:close/>
                <a:moveTo>
                  <a:pt x="0" y="0"/>
                </a:moveTo>
                <a:lnTo>
                  <a:pt x="7792077" y="0"/>
                </a:lnTo>
                <a:lnTo>
                  <a:pt x="7792077" y="1085923"/>
                </a:lnTo>
                <a:lnTo>
                  <a:pt x="0" y="1085923"/>
                </a:lnTo>
                <a:close/>
              </a:path>
            </a:pathLst>
          </a:custGeom>
        </p:spPr>
      </p:pic>
      <p:grpSp>
        <p:nvGrpSpPr>
          <p:cNvPr id="7" name="组合 6"/>
          <p:cNvGrpSpPr/>
          <p:nvPr/>
        </p:nvGrpSpPr>
        <p:grpSpPr>
          <a:xfrm>
            <a:off x="429664" y="1999342"/>
            <a:ext cx="3408481" cy="398474"/>
            <a:chOff x="571358" y="1724135"/>
            <a:chExt cx="6797050" cy="531299"/>
          </a:xfrm>
        </p:grpSpPr>
        <p:grpSp>
          <p:nvGrpSpPr>
            <p:cNvPr id="8" name="组合 7"/>
            <p:cNvGrpSpPr/>
            <p:nvPr/>
          </p:nvGrpSpPr>
          <p:grpSpPr>
            <a:xfrm>
              <a:off x="850545" y="1724135"/>
              <a:ext cx="6517863" cy="492432"/>
              <a:chOff x="955405" y="1115195"/>
              <a:chExt cx="6517863" cy="492432"/>
            </a:xfrm>
          </p:grpSpPr>
          <p:sp>
            <p:nvSpPr>
              <p:cNvPr id="10" name="圆角矩形 58"/>
              <p:cNvSpPr/>
              <p:nvPr/>
            </p:nvSpPr>
            <p:spPr>
              <a:xfrm>
                <a:off x="955405" y="1115195"/>
                <a:ext cx="6517863" cy="483636"/>
              </a:xfrm>
              <a:prstGeom prst="roundRect">
                <a:avLst>
                  <a:gd name="adj" fmla="val 50000"/>
                </a:avLst>
              </a:prstGeom>
              <a:solidFill>
                <a:srgbClr val="FF0000"/>
              </a:solidFill>
              <a:ln w="25400" cap="flat" cmpd="sng" algn="ctr">
                <a:solidFill>
                  <a:srgbClr val="FFC000"/>
                </a:solidFill>
                <a:prstDash val="solid"/>
              </a:ln>
              <a:effectLst/>
            </p:spPr>
            <p:txBody>
              <a:bodyPr rtlCol="0" anchor="ctr"/>
              <a:lstStyle/>
              <a:p>
                <a:pPr algn="dist">
                  <a:defRPr/>
                </a:pPr>
                <a:endParaRPr lang="zh-CN" altLang="en-US" sz="1800" kern="0" dirty="0">
                  <a:solidFill>
                    <a:schemeClr val="bg1"/>
                  </a:solidFill>
                  <a:latin typeface="微软雅黑"/>
                  <a:ea typeface="微软雅黑"/>
                  <a:cs typeface="+mn-ea"/>
                  <a:sym typeface="微软雅黑"/>
                </a:endParaRPr>
              </a:p>
            </p:txBody>
          </p:sp>
          <p:sp>
            <p:nvSpPr>
              <p:cNvPr id="12" name="矩形 38"/>
              <p:cNvSpPr>
                <a:spLocks noChangeArrowheads="1"/>
              </p:cNvSpPr>
              <p:nvPr/>
            </p:nvSpPr>
            <p:spPr bwMode="auto">
              <a:xfrm>
                <a:off x="1232465" y="1115195"/>
                <a:ext cx="6152402"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marL="0" lvl="3" algn="dist">
                  <a:defRPr/>
                </a:pPr>
                <a:r>
                  <a:rPr kumimoji="1" lang="en-US" altLang="zh-CN" sz="1800" b="1" dirty="0">
                    <a:solidFill>
                      <a:schemeClr val="bg1"/>
                    </a:solidFill>
                    <a:latin typeface="微软雅黑"/>
                    <a:ea typeface="微软雅黑"/>
                    <a:cs typeface="+mn-ea"/>
                    <a:sym typeface="微软雅黑"/>
                  </a:rPr>
                  <a:t>01:</a:t>
                </a:r>
                <a:r>
                  <a:rPr kumimoji="1" lang="zh-CN" altLang="en-US" sz="1800" b="1" dirty="0">
                    <a:solidFill>
                      <a:schemeClr val="bg1"/>
                    </a:solidFill>
                    <a:latin typeface="微软雅黑"/>
                    <a:ea typeface="微软雅黑"/>
                    <a:cs typeface="+mn-ea"/>
                    <a:sym typeface="微软雅黑"/>
                  </a:rPr>
                  <a:t>抓好制度执行</a:t>
                </a:r>
              </a:p>
            </p:txBody>
          </p:sp>
        </p:grpSp>
        <p:sp>
          <p:nvSpPr>
            <p:cNvPr id="9" name="矩形 38"/>
            <p:cNvSpPr>
              <a:spLocks noChangeArrowheads="1"/>
            </p:cNvSpPr>
            <p:nvPr/>
          </p:nvSpPr>
          <p:spPr bwMode="auto">
            <a:xfrm>
              <a:off x="571358" y="1763002"/>
              <a:ext cx="1358119"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lvl="0" algn="dist">
                <a:defRPr/>
              </a:pPr>
              <a:endParaRPr lang="zh-CN" altLang="en-US" sz="1800" dirty="0">
                <a:solidFill>
                  <a:schemeClr val="bg1"/>
                </a:solidFill>
                <a:latin typeface="微软雅黑"/>
                <a:ea typeface="微软雅黑"/>
                <a:cs typeface="+mn-ea"/>
                <a:sym typeface="微软雅黑"/>
              </a:endParaRPr>
            </a:p>
          </p:txBody>
        </p:sp>
      </p:grpSp>
      <p:sp>
        <p:nvSpPr>
          <p:cNvPr id="13" name="矩形 12"/>
          <p:cNvSpPr/>
          <p:nvPr/>
        </p:nvSpPr>
        <p:spPr>
          <a:xfrm>
            <a:off x="3878656" y="1713882"/>
            <a:ext cx="4752159" cy="677493"/>
          </a:xfrm>
          <a:prstGeom prst="rect">
            <a:avLst/>
          </a:prstGeom>
        </p:spPr>
        <p:txBody>
          <a:bodyPr wrap="square" lIns="68580" tIns="34290" rIns="68580" bIns="34290">
            <a:spAutoFit/>
          </a:bodyPr>
          <a:lstStyle/>
          <a:p>
            <a:pPr>
              <a:lnSpc>
                <a:spcPct val="150000"/>
              </a:lnSpc>
              <a:defRPr/>
            </a:pPr>
            <a:r>
              <a:rPr lang="zh-CN" altLang="en-US" dirty="0">
                <a:solidFill>
                  <a:srgbClr val="000000"/>
                </a:solidFill>
                <a:latin typeface="微软雅黑"/>
                <a:ea typeface="微软雅黑"/>
                <a:cs typeface="+mn-ea"/>
                <a:sym typeface="微软雅黑"/>
              </a:rPr>
              <a:t>要重点解决制度健全，但范围宽泛、执行软化的问题。要重点在制度行得通、做得到、能管用上下功夫。</a:t>
            </a:r>
            <a:endParaRPr lang="en-US" altLang="zh-CN" spc="150" dirty="0">
              <a:solidFill>
                <a:srgbClr val="000000"/>
              </a:solidFill>
              <a:latin typeface="微软雅黑"/>
              <a:ea typeface="微软雅黑"/>
              <a:cs typeface="+mn-ea"/>
              <a:sym typeface="微软雅黑"/>
            </a:endParaRPr>
          </a:p>
        </p:txBody>
      </p:sp>
      <p:sp>
        <p:nvSpPr>
          <p:cNvPr id="14" name="Aichitds11"/>
          <p:cNvSpPr txBox="1"/>
          <p:nvPr/>
        </p:nvSpPr>
        <p:spPr>
          <a:xfrm>
            <a:off x="598026" y="2545249"/>
            <a:ext cx="5652303" cy="2331407"/>
          </a:xfrm>
          <a:prstGeom prst="rect">
            <a:avLst/>
          </a:prstGeom>
          <a:noFill/>
        </p:spPr>
        <p:txBody>
          <a:bodyPr wrap="square" lIns="68580" tIns="34290" rIns="68580" bIns="34290" rtlCol="0">
            <a:spAutoFit/>
          </a:bodyPr>
          <a:lstStyle/>
          <a:p>
            <a:pPr marL="257175" indent="-257175" algn="just">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要切实抓实做好政治巡察工作，选择那些最重要、最急需解决的重点问题整改落实、建章立制。</a:t>
            </a:r>
            <a:endParaRPr lang="en-US" altLang="zh-CN" spc="150" dirty="0">
              <a:solidFill>
                <a:srgbClr val="000000"/>
              </a:solidFill>
              <a:latin typeface="微软雅黑"/>
              <a:ea typeface="微软雅黑"/>
              <a:cs typeface="+mn-ea"/>
              <a:sym typeface="微软雅黑"/>
            </a:endParaRPr>
          </a:p>
          <a:p>
            <a:pPr marL="257175" indent="-257175" algn="just">
              <a:lnSpc>
                <a:spcPct val="150000"/>
              </a:lnSpc>
              <a:buFont typeface="Wingdings" panose="05000000000000000000" pitchFamily="2" charset="2"/>
              <a:buChar char="p"/>
              <a:defRPr/>
            </a:pPr>
            <a:r>
              <a:rPr lang="zh-CN" altLang="en-US" dirty="0">
                <a:solidFill>
                  <a:srgbClr val="000000"/>
                </a:solidFill>
                <a:latin typeface="微软雅黑"/>
                <a:ea typeface="微软雅黑"/>
                <a:cs typeface="+mn-ea"/>
                <a:sym typeface="微软雅黑"/>
              </a:rPr>
              <a:t>当前要重点针对审计发现问题，推动财务规范化，扎实制度笼子。说实话我们财务规范化还有很长的路要走。最关键的是，要强化制度执行，从严执纪、铁面执纪，让制度真正成为带电的“高压线”，制度面前人人平等、执行制度没有例外，坚决纠正有令不行、有禁不止、无视制度的问题，让违反制度者付出应有代价。</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05027" y="2374736"/>
            <a:ext cx="2325788" cy="2325788"/>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750"/>
                                        <p:tgtEl>
                                          <p:spTgt spid="14"/>
                                        </p:tgtEl>
                                      </p:cBhvr>
                                    </p:animEffect>
                                  </p:childTnLst>
                                </p:cTn>
                              </p:par>
                            </p:childTnLst>
                          </p:cTn>
                        </p:par>
                        <p:par>
                          <p:cTn id="22" fill="hold">
                            <p:stCondLst>
                              <p:cond delay="4000"/>
                            </p:stCondLst>
                            <p:childTnLst>
                              <p:par>
                                <p:cTn id="23" presetID="2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10562" y="4061461"/>
            <a:ext cx="6322874" cy="902120"/>
          </a:xfrm>
          <a:prstGeom prst="rect">
            <a:avLst/>
          </a:prstGeom>
        </p:spPr>
      </p:pic>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11909" y="0"/>
            <a:ext cx="2632091" cy="836719"/>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3369594"/>
            <a:ext cx="2828924" cy="1775222"/>
          </a:xfrm>
          <a:prstGeom prst="rect">
            <a:avLst/>
          </a:prstGeom>
        </p:spPr>
      </p:pic>
      <p:pic>
        <p:nvPicPr>
          <p:cNvPr id="7" name="图片 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 y="4167762"/>
            <a:ext cx="9144000" cy="978370"/>
          </a:xfrm>
          <a:prstGeom prst="rect">
            <a:avLst/>
          </a:prstGeom>
        </p:spPr>
      </p:pic>
      <p:sp>
        <p:nvSpPr>
          <p:cNvPr id="28" name="TextBox 6"/>
          <p:cNvSpPr txBox="1"/>
          <p:nvPr/>
        </p:nvSpPr>
        <p:spPr>
          <a:xfrm>
            <a:off x="1450730" y="1862446"/>
            <a:ext cx="209769" cy="1745016"/>
          </a:xfrm>
          <a:prstGeom prst="rect">
            <a:avLst/>
          </a:prstGeom>
          <a:noFill/>
        </p:spPr>
        <p:txBody>
          <a:bodyPr wrap="square" lIns="82221" tIns="41110" rIns="82221" bIns="41110">
            <a:spAutoFit/>
          </a:bodyPr>
          <a:lstStyle/>
          <a:p>
            <a:pPr algn="ctr" defTabSz="913924">
              <a:defRPr/>
            </a:pPr>
            <a:r>
              <a:rPr lang="zh-CN" altLang="en-US" sz="5400" dirty="0">
                <a:ln w="6350">
                  <a:noFill/>
                </a:ln>
                <a:solidFill>
                  <a:srgbClr val="FF0000"/>
                </a:solidFill>
                <a:latin typeface="微软雅黑"/>
                <a:ea typeface="微软雅黑"/>
                <a:cs typeface="+mn-ea"/>
                <a:sym typeface="微软雅黑"/>
              </a:rPr>
              <a:t>目录</a:t>
            </a:r>
          </a:p>
        </p:txBody>
      </p:sp>
      <p:pic>
        <p:nvPicPr>
          <p:cNvPr id="30" name="图片 29"/>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802924" y="713473"/>
            <a:ext cx="1505381" cy="1227179"/>
          </a:xfrm>
          <a:prstGeom prst="rect">
            <a:avLst/>
          </a:prstGeom>
        </p:spPr>
      </p:pic>
      <p:grpSp>
        <p:nvGrpSpPr>
          <p:cNvPr id="32" name="组合 31"/>
          <p:cNvGrpSpPr/>
          <p:nvPr/>
        </p:nvGrpSpPr>
        <p:grpSpPr>
          <a:xfrm>
            <a:off x="2735136" y="1232781"/>
            <a:ext cx="5841978" cy="451534"/>
            <a:chOff x="4946496" y="1597308"/>
            <a:chExt cx="7673048" cy="475056"/>
          </a:xfrm>
        </p:grpSpPr>
        <p:grpSp>
          <p:nvGrpSpPr>
            <p:cNvPr id="33" name="组合 32"/>
            <p:cNvGrpSpPr/>
            <p:nvPr/>
          </p:nvGrpSpPr>
          <p:grpSpPr>
            <a:xfrm>
              <a:off x="4946496" y="1597308"/>
              <a:ext cx="7532615" cy="453091"/>
              <a:chOff x="1363754" y="2406893"/>
              <a:chExt cx="7253732" cy="453091"/>
            </a:xfrm>
          </p:grpSpPr>
          <p:sp>
            <p:nvSpPr>
              <p:cNvPr id="35" name="TextBox 35"/>
              <p:cNvSpPr txBox="1"/>
              <p:nvPr/>
            </p:nvSpPr>
            <p:spPr>
              <a:xfrm rot="16200000">
                <a:off x="4761193" y="-962252"/>
                <a:ext cx="448412" cy="7186702"/>
              </a:xfrm>
              <a:prstGeom prst="rect">
                <a:avLst/>
              </a:prstGeom>
              <a:noFill/>
              <a:ln w="9525" cap="flat" cmpd="sng" algn="ctr">
                <a:solidFill>
                  <a:srgbClr val="FF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panose="020F0502020204030204"/>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914400">
                  <a:defRPr/>
                </a:pPr>
                <a:r>
                  <a:rPr lang="zh-CN" altLang="en-US" sz="2100" dirty="0">
                    <a:solidFill>
                      <a:srgbClr val="C00000"/>
                    </a:solidFill>
                    <a:latin typeface="微软雅黑"/>
                    <a:ea typeface="微软雅黑"/>
                    <a:cs typeface="+mn-ea"/>
                    <a:sym typeface="微软雅黑"/>
                  </a:rPr>
                  <a:t> </a:t>
                </a:r>
              </a:p>
            </p:txBody>
          </p:sp>
          <p:grpSp>
            <p:nvGrpSpPr>
              <p:cNvPr id="36" name="组合 35"/>
              <p:cNvGrpSpPr/>
              <p:nvPr/>
            </p:nvGrpSpPr>
            <p:grpSpPr>
              <a:xfrm rot="16200000">
                <a:off x="4814286" y="-994316"/>
                <a:ext cx="352667" cy="7253732"/>
                <a:chOff x="1833153" y="2468597"/>
                <a:chExt cx="1900623" cy="7253732"/>
              </a:xfrm>
            </p:grpSpPr>
            <p:sp>
              <p:nvSpPr>
                <p:cNvPr id="38" name="圆角矩形 10"/>
                <p:cNvSpPr/>
                <p:nvPr/>
              </p:nvSpPr>
              <p:spPr>
                <a:xfrm>
                  <a:off x="1861559" y="2468597"/>
                  <a:ext cx="1872217"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dirty="0">
                    <a:solidFill>
                      <a:prstClr val="white"/>
                    </a:solidFill>
                    <a:latin typeface="微软雅黑"/>
                    <a:ea typeface="微软雅黑"/>
                    <a:cs typeface="+mn-ea"/>
                    <a:sym typeface="微软雅黑"/>
                  </a:endParaRPr>
                </a:p>
              </p:txBody>
            </p:sp>
            <p:sp>
              <p:nvSpPr>
                <p:cNvPr id="39" name="圆角矩形 11"/>
                <p:cNvSpPr/>
                <p:nvPr/>
              </p:nvSpPr>
              <p:spPr>
                <a:xfrm>
                  <a:off x="1833153" y="9644860"/>
                  <a:ext cx="1872200"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a:solidFill>
                      <a:prstClr val="white"/>
                    </a:solidFill>
                    <a:latin typeface="微软雅黑"/>
                    <a:ea typeface="微软雅黑"/>
                    <a:cs typeface="+mn-ea"/>
                    <a:sym typeface="微软雅黑"/>
                  </a:endParaRPr>
                </a:p>
              </p:txBody>
            </p:sp>
          </p:grpSp>
          <p:sp>
            <p:nvSpPr>
              <p:cNvPr id="37" name="TextBox 20"/>
              <p:cNvSpPr txBox="1"/>
              <p:nvPr/>
            </p:nvSpPr>
            <p:spPr>
              <a:xfrm>
                <a:off x="1615191" y="2410404"/>
                <a:ext cx="625157" cy="449580"/>
              </a:xfrm>
              <a:prstGeom prst="rect">
                <a:avLst/>
              </a:prstGeom>
              <a:solidFill>
                <a:srgbClr val="FF0000"/>
              </a:solidFill>
              <a:ln>
                <a:solidFill>
                  <a:srgbClr val="FF0000"/>
                </a:solidFill>
              </a:ln>
            </p:spPr>
            <p:txBody>
              <a:bodyPr wrap="none" lIns="0" tIns="0" rIns="0" bIns="0" rtlCol="0" anchor="ctr">
                <a:noAutofit/>
              </a:bodyPr>
              <a:lstStyle/>
              <a:p>
                <a:pPr algn="ctr" defTabSz="914400">
                  <a:defRPr/>
                </a:pPr>
                <a:r>
                  <a:rPr lang="en-US" altLang="zh-CN" sz="2400" b="1" kern="0" dirty="0">
                    <a:solidFill>
                      <a:srgbClr val="F6F2EA"/>
                    </a:solidFill>
                    <a:latin typeface="微软雅黑"/>
                    <a:ea typeface="微软雅黑"/>
                    <a:cs typeface="+mn-ea"/>
                    <a:sym typeface="微软雅黑"/>
                  </a:rPr>
                  <a:t>1</a:t>
                </a:r>
                <a:endParaRPr lang="zh-CN" altLang="en-US" sz="2400" b="1" kern="0" dirty="0">
                  <a:solidFill>
                    <a:srgbClr val="F6F2EA"/>
                  </a:solidFill>
                  <a:latin typeface="微软雅黑"/>
                  <a:ea typeface="微软雅黑"/>
                  <a:cs typeface="+mn-ea"/>
                  <a:sym typeface="微软雅黑"/>
                </a:endParaRPr>
              </a:p>
            </p:txBody>
          </p:sp>
        </p:grpSp>
        <p:sp>
          <p:nvSpPr>
            <p:cNvPr id="34" name="文本框 21"/>
            <p:cNvSpPr txBox="1">
              <a:spLocks noChangeArrowheads="1"/>
            </p:cNvSpPr>
            <p:nvPr/>
          </p:nvSpPr>
          <p:spPr bwMode="auto">
            <a:xfrm>
              <a:off x="5913826" y="1597308"/>
              <a:ext cx="6705718" cy="475056"/>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3075"/>
                </a:lnSpc>
                <a:defRPr/>
              </a:pPr>
              <a:r>
                <a:rPr lang="zh-CN" altLang="en-US" sz="2000" b="1" dirty="0">
                  <a:solidFill>
                    <a:srgbClr val="FF0000"/>
                  </a:solidFill>
                  <a:latin typeface="微软雅黑"/>
                  <a:ea typeface="微软雅黑"/>
                  <a:cs typeface="+mn-ea"/>
                  <a:sym typeface="微软雅黑"/>
                </a:rPr>
                <a:t>要始终知敬畏，拧紧“不敢腐”的阀门</a:t>
              </a:r>
              <a:endParaRPr lang="en-US" altLang="zh-CN" sz="2000" b="1" dirty="0">
                <a:solidFill>
                  <a:srgbClr val="FF0000"/>
                </a:solidFill>
                <a:latin typeface="微软雅黑"/>
                <a:ea typeface="微软雅黑"/>
                <a:cs typeface="+mn-ea"/>
                <a:sym typeface="微软雅黑"/>
              </a:endParaRPr>
            </a:p>
          </p:txBody>
        </p:sp>
      </p:grpSp>
      <p:cxnSp>
        <p:nvCxnSpPr>
          <p:cNvPr id="56" name="直接连接符 55"/>
          <p:cNvCxnSpPr/>
          <p:nvPr/>
        </p:nvCxnSpPr>
        <p:spPr>
          <a:xfrm>
            <a:off x="2450079" y="1014608"/>
            <a:ext cx="0" cy="26826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57" name="组合 56"/>
          <p:cNvGrpSpPr/>
          <p:nvPr/>
        </p:nvGrpSpPr>
        <p:grpSpPr>
          <a:xfrm>
            <a:off x="2757506" y="2152449"/>
            <a:ext cx="5841978" cy="454548"/>
            <a:chOff x="4946496" y="1597308"/>
            <a:chExt cx="7673048" cy="478227"/>
          </a:xfrm>
        </p:grpSpPr>
        <p:grpSp>
          <p:nvGrpSpPr>
            <p:cNvPr id="58" name="组合 57"/>
            <p:cNvGrpSpPr/>
            <p:nvPr/>
          </p:nvGrpSpPr>
          <p:grpSpPr>
            <a:xfrm>
              <a:off x="4946496" y="1597308"/>
              <a:ext cx="7532615" cy="453091"/>
              <a:chOff x="1363754" y="2406893"/>
              <a:chExt cx="7253732" cy="453091"/>
            </a:xfrm>
          </p:grpSpPr>
          <p:sp>
            <p:nvSpPr>
              <p:cNvPr id="60" name="TextBox 35"/>
              <p:cNvSpPr txBox="1"/>
              <p:nvPr/>
            </p:nvSpPr>
            <p:spPr>
              <a:xfrm rot="16200000">
                <a:off x="4761193" y="-962252"/>
                <a:ext cx="448412" cy="7186702"/>
              </a:xfrm>
              <a:prstGeom prst="rect">
                <a:avLst/>
              </a:prstGeom>
              <a:noFill/>
              <a:ln w="9525" cap="flat" cmpd="sng" algn="ctr">
                <a:solidFill>
                  <a:srgbClr val="FF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panose="020F0502020204030204"/>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914400">
                  <a:defRPr/>
                </a:pPr>
                <a:r>
                  <a:rPr lang="zh-CN" altLang="en-US" sz="2100" dirty="0">
                    <a:solidFill>
                      <a:srgbClr val="C00000"/>
                    </a:solidFill>
                    <a:latin typeface="微软雅黑"/>
                    <a:ea typeface="微软雅黑"/>
                    <a:cs typeface="+mn-ea"/>
                    <a:sym typeface="微软雅黑"/>
                  </a:rPr>
                  <a:t> </a:t>
                </a:r>
              </a:p>
            </p:txBody>
          </p:sp>
          <p:grpSp>
            <p:nvGrpSpPr>
              <p:cNvPr id="61" name="组合 60"/>
              <p:cNvGrpSpPr/>
              <p:nvPr/>
            </p:nvGrpSpPr>
            <p:grpSpPr>
              <a:xfrm rot="16200000">
                <a:off x="4814286" y="-994316"/>
                <a:ext cx="352667" cy="7253732"/>
                <a:chOff x="1833153" y="2468597"/>
                <a:chExt cx="1900623" cy="7253732"/>
              </a:xfrm>
            </p:grpSpPr>
            <p:sp>
              <p:nvSpPr>
                <p:cNvPr id="63" name="圆角矩形 10"/>
                <p:cNvSpPr/>
                <p:nvPr/>
              </p:nvSpPr>
              <p:spPr>
                <a:xfrm>
                  <a:off x="1861559" y="2468597"/>
                  <a:ext cx="1872217"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dirty="0">
                    <a:solidFill>
                      <a:prstClr val="white"/>
                    </a:solidFill>
                    <a:latin typeface="微软雅黑"/>
                    <a:ea typeface="微软雅黑"/>
                    <a:cs typeface="+mn-ea"/>
                    <a:sym typeface="微软雅黑"/>
                  </a:endParaRPr>
                </a:p>
              </p:txBody>
            </p:sp>
            <p:sp>
              <p:nvSpPr>
                <p:cNvPr id="64" name="圆角矩形 11"/>
                <p:cNvSpPr/>
                <p:nvPr/>
              </p:nvSpPr>
              <p:spPr>
                <a:xfrm>
                  <a:off x="1833153" y="9644860"/>
                  <a:ext cx="1872200"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a:solidFill>
                      <a:prstClr val="white"/>
                    </a:solidFill>
                    <a:latin typeface="微软雅黑"/>
                    <a:ea typeface="微软雅黑"/>
                    <a:cs typeface="+mn-ea"/>
                    <a:sym typeface="微软雅黑"/>
                  </a:endParaRPr>
                </a:p>
              </p:txBody>
            </p:sp>
          </p:grpSp>
          <p:sp>
            <p:nvSpPr>
              <p:cNvPr id="62" name="TextBox 20"/>
              <p:cNvSpPr txBox="1"/>
              <p:nvPr/>
            </p:nvSpPr>
            <p:spPr>
              <a:xfrm>
                <a:off x="1615191" y="2410404"/>
                <a:ext cx="625157" cy="449580"/>
              </a:xfrm>
              <a:prstGeom prst="rect">
                <a:avLst/>
              </a:prstGeom>
              <a:solidFill>
                <a:srgbClr val="FF0000"/>
              </a:solidFill>
              <a:ln>
                <a:solidFill>
                  <a:srgbClr val="FF0000"/>
                </a:solidFill>
              </a:ln>
            </p:spPr>
            <p:txBody>
              <a:bodyPr wrap="none" lIns="0" tIns="0" rIns="0" bIns="0" rtlCol="0" anchor="ctr">
                <a:noAutofit/>
              </a:bodyPr>
              <a:lstStyle/>
              <a:p>
                <a:pPr algn="ctr" defTabSz="914400">
                  <a:defRPr/>
                </a:pPr>
                <a:r>
                  <a:rPr lang="en-US" altLang="zh-CN" sz="2400" b="1" kern="0" dirty="0">
                    <a:solidFill>
                      <a:srgbClr val="F6F2EA"/>
                    </a:solidFill>
                    <a:latin typeface="微软雅黑"/>
                    <a:ea typeface="微软雅黑"/>
                    <a:cs typeface="+mn-ea"/>
                    <a:sym typeface="微软雅黑"/>
                  </a:rPr>
                  <a:t>2</a:t>
                </a:r>
                <a:endParaRPr lang="zh-CN" altLang="en-US" sz="2400" b="1" kern="0" dirty="0">
                  <a:solidFill>
                    <a:srgbClr val="F6F2EA"/>
                  </a:solidFill>
                  <a:latin typeface="微软雅黑"/>
                  <a:ea typeface="微软雅黑"/>
                  <a:cs typeface="+mn-ea"/>
                  <a:sym typeface="微软雅黑"/>
                </a:endParaRPr>
              </a:p>
            </p:txBody>
          </p:sp>
        </p:grpSp>
        <p:sp>
          <p:nvSpPr>
            <p:cNvPr id="59" name="文本框 21"/>
            <p:cNvSpPr txBox="1">
              <a:spLocks noChangeArrowheads="1"/>
            </p:cNvSpPr>
            <p:nvPr/>
          </p:nvSpPr>
          <p:spPr bwMode="auto">
            <a:xfrm>
              <a:off x="5913826" y="1597308"/>
              <a:ext cx="6705718" cy="47822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3075"/>
                </a:lnSpc>
                <a:defRPr/>
              </a:pPr>
              <a:r>
                <a:rPr lang="zh-CN" altLang="en-US" sz="2100" b="1" dirty="0">
                  <a:solidFill>
                    <a:srgbClr val="FF0000"/>
                  </a:solidFill>
                  <a:latin typeface="微软雅黑"/>
                  <a:ea typeface="微软雅黑"/>
                  <a:cs typeface="+mn-ea"/>
                  <a:sym typeface="微软雅黑"/>
                </a:rPr>
                <a:t>要始终守规矩，扎实“不能腐”的篱笆</a:t>
              </a:r>
              <a:endParaRPr lang="en-US" altLang="zh-CN" sz="2100" b="1" dirty="0">
                <a:solidFill>
                  <a:srgbClr val="FF0000"/>
                </a:solidFill>
                <a:latin typeface="微软雅黑"/>
                <a:ea typeface="微软雅黑"/>
                <a:cs typeface="+mn-ea"/>
                <a:sym typeface="微软雅黑"/>
              </a:endParaRPr>
            </a:p>
          </p:txBody>
        </p:sp>
      </p:grpSp>
      <p:grpSp>
        <p:nvGrpSpPr>
          <p:cNvPr id="65" name="组合 64"/>
          <p:cNvGrpSpPr/>
          <p:nvPr/>
        </p:nvGrpSpPr>
        <p:grpSpPr>
          <a:xfrm>
            <a:off x="2754210" y="3072472"/>
            <a:ext cx="5841978" cy="471476"/>
            <a:chOff x="4946496" y="1597308"/>
            <a:chExt cx="7673048" cy="496037"/>
          </a:xfrm>
        </p:grpSpPr>
        <p:grpSp>
          <p:nvGrpSpPr>
            <p:cNvPr id="66" name="组合 65"/>
            <p:cNvGrpSpPr/>
            <p:nvPr/>
          </p:nvGrpSpPr>
          <p:grpSpPr>
            <a:xfrm>
              <a:off x="4946496" y="1597308"/>
              <a:ext cx="7532615" cy="453091"/>
              <a:chOff x="1363754" y="2406893"/>
              <a:chExt cx="7253732" cy="453091"/>
            </a:xfrm>
          </p:grpSpPr>
          <p:sp>
            <p:nvSpPr>
              <p:cNvPr id="68" name="TextBox 35"/>
              <p:cNvSpPr txBox="1"/>
              <p:nvPr/>
            </p:nvSpPr>
            <p:spPr>
              <a:xfrm rot="16200000">
                <a:off x="4761193" y="-962252"/>
                <a:ext cx="448412" cy="7186702"/>
              </a:xfrm>
              <a:prstGeom prst="rect">
                <a:avLst/>
              </a:prstGeom>
              <a:noFill/>
              <a:ln w="9525" cap="flat" cmpd="sng" algn="ctr">
                <a:solidFill>
                  <a:srgbClr val="FF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panose="020F0502020204030204"/>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914400">
                  <a:defRPr/>
                </a:pPr>
                <a:r>
                  <a:rPr lang="zh-CN" altLang="en-US" sz="2100" dirty="0">
                    <a:solidFill>
                      <a:srgbClr val="C00000"/>
                    </a:solidFill>
                    <a:latin typeface="微软雅黑"/>
                    <a:ea typeface="微软雅黑"/>
                    <a:cs typeface="+mn-ea"/>
                    <a:sym typeface="微软雅黑"/>
                  </a:rPr>
                  <a:t> </a:t>
                </a:r>
              </a:p>
            </p:txBody>
          </p:sp>
          <p:grpSp>
            <p:nvGrpSpPr>
              <p:cNvPr id="69" name="组合 68"/>
              <p:cNvGrpSpPr/>
              <p:nvPr/>
            </p:nvGrpSpPr>
            <p:grpSpPr>
              <a:xfrm rot="16200000">
                <a:off x="4814286" y="-994316"/>
                <a:ext cx="352667" cy="7253732"/>
                <a:chOff x="1833153" y="2468597"/>
                <a:chExt cx="1900623" cy="7253732"/>
              </a:xfrm>
            </p:grpSpPr>
            <p:sp>
              <p:nvSpPr>
                <p:cNvPr id="71" name="圆角矩形 10"/>
                <p:cNvSpPr/>
                <p:nvPr/>
              </p:nvSpPr>
              <p:spPr>
                <a:xfrm>
                  <a:off x="1861559" y="2468597"/>
                  <a:ext cx="1872217"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dirty="0">
                    <a:solidFill>
                      <a:prstClr val="white"/>
                    </a:solidFill>
                    <a:latin typeface="微软雅黑"/>
                    <a:ea typeface="微软雅黑"/>
                    <a:cs typeface="+mn-ea"/>
                    <a:sym typeface="微软雅黑"/>
                  </a:endParaRPr>
                </a:p>
              </p:txBody>
            </p:sp>
            <p:sp>
              <p:nvSpPr>
                <p:cNvPr id="72" name="圆角矩形 11"/>
                <p:cNvSpPr/>
                <p:nvPr/>
              </p:nvSpPr>
              <p:spPr>
                <a:xfrm>
                  <a:off x="1833153" y="9644860"/>
                  <a:ext cx="1872200" cy="77469"/>
                </a:xfrm>
                <a:prstGeom prst="roundRect">
                  <a:avLst>
                    <a:gd name="adj" fmla="val 50000"/>
                  </a:avLst>
                </a:prstGeom>
                <a:solidFill>
                  <a:srgbClr val="FF0000"/>
                </a:solidFill>
                <a:ln w="25400" cap="flat" cmpd="sng" algn="ctr">
                  <a:solidFill>
                    <a:srgbClr val="FF0000"/>
                  </a:solidFill>
                  <a:prstDash val="solid"/>
                </a:ln>
                <a:effectLst/>
              </p:spPr>
              <p:txBody>
                <a:bodyPr rtlCol="0" anchor="ctr"/>
                <a:lstStyle/>
                <a:p>
                  <a:pPr algn="ctr" defTabSz="914400">
                    <a:defRPr/>
                  </a:pPr>
                  <a:endParaRPr lang="zh-CN" altLang="en-US" kern="0">
                    <a:solidFill>
                      <a:prstClr val="white"/>
                    </a:solidFill>
                    <a:latin typeface="微软雅黑"/>
                    <a:ea typeface="微软雅黑"/>
                    <a:cs typeface="+mn-ea"/>
                    <a:sym typeface="微软雅黑"/>
                  </a:endParaRPr>
                </a:p>
              </p:txBody>
            </p:sp>
          </p:grpSp>
          <p:sp>
            <p:nvSpPr>
              <p:cNvPr id="70" name="TextBox 20"/>
              <p:cNvSpPr txBox="1"/>
              <p:nvPr/>
            </p:nvSpPr>
            <p:spPr>
              <a:xfrm>
                <a:off x="1615191" y="2410404"/>
                <a:ext cx="625157" cy="449580"/>
              </a:xfrm>
              <a:prstGeom prst="rect">
                <a:avLst/>
              </a:prstGeom>
              <a:solidFill>
                <a:srgbClr val="FF0000"/>
              </a:solidFill>
              <a:ln>
                <a:solidFill>
                  <a:srgbClr val="FF0000"/>
                </a:solidFill>
              </a:ln>
            </p:spPr>
            <p:txBody>
              <a:bodyPr wrap="none" lIns="0" tIns="0" rIns="0" bIns="0" rtlCol="0" anchor="ctr">
                <a:noAutofit/>
              </a:bodyPr>
              <a:lstStyle/>
              <a:p>
                <a:pPr algn="ctr" defTabSz="914400">
                  <a:defRPr/>
                </a:pPr>
                <a:r>
                  <a:rPr lang="en-US" altLang="zh-CN" sz="2400" b="1" kern="0" dirty="0">
                    <a:solidFill>
                      <a:srgbClr val="F6F2EA"/>
                    </a:solidFill>
                    <a:latin typeface="微软雅黑"/>
                    <a:ea typeface="微软雅黑"/>
                    <a:cs typeface="+mn-ea"/>
                    <a:sym typeface="微软雅黑"/>
                  </a:rPr>
                  <a:t>3</a:t>
                </a:r>
                <a:endParaRPr lang="zh-CN" altLang="en-US" sz="2400" b="1" kern="0" dirty="0">
                  <a:solidFill>
                    <a:srgbClr val="F6F2EA"/>
                  </a:solidFill>
                  <a:latin typeface="微软雅黑"/>
                  <a:ea typeface="微软雅黑"/>
                  <a:cs typeface="+mn-ea"/>
                  <a:sym typeface="微软雅黑"/>
                </a:endParaRPr>
              </a:p>
            </p:txBody>
          </p:sp>
        </p:grpSp>
        <p:sp>
          <p:nvSpPr>
            <p:cNvPr id="67" name="文本框 21"/>
            <p:cNvSpPr txBox="1">
              <a:spLocks noChangeArrowheads="1"/>
            </p:cNvSpPr>
            <p:nvPr/>
          </p:nvSpPr>
          <p:spPr bwMode="auto">
            <a:xfrm>
              <a:off x="5913826" y="1597308"/>
              <a:ext cx="6705718" cy="49603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30000"/>
                </a:lnSpc>
                <a:defRPr/>
              </a:pPr>
              <a:r>
                <a:rPr lang="zh-CN" altLang="en-US" sz="2100" b="1" dirty="0">
                  <a:solidFill>
                    <a:srgbClr val="FF0000"/>
                  </a:solidFill>
                  <a:latin typeface="微软雅黑"/>
                  <a:ea typeface="微软雅黑"/>
                  <a:cs typeface="+mn-ea"/>
                  <a:sym typeface="微软雅黑"/>
                </a:rPr>
                <a:t>要始终明底线，筑牢“不想腐</a:t>
              </a:r>
              <a:r>
                <a:rPr lang="en-US" altLang="zh-CN" sz="2100" b="1" dirty="0">
                  <a:solidFill>
                    <a:srgbClr val="FF0000"/>
                  </a:solidFill>
                  <a:latin typeface="微软雅黑"/>
                  <a:ea typeface="微软雅黑"/>
                  <a:cs typeface="+mn-ea"/>
                  <a:sym typeface="微软雅黑"/>
                </a:rPr>
                <a:t>”</a:t>
              </a:r>
              <a:r>
                <a:rPr lang="zh-CN" altLang="en-US" sz="2100" b="1" dirty="0">
                  <a:solidFill>
                    <a:srgbClr val="FF0000"/>
                  </a:solidFill>
                  <a:latin typeface="微软雅黑"/>
                  <a:ea typeface="微软雅黑"/>
                  <a:cs typeface="+mn-ea"/>
                  <a:sym typeface="微软雅黑"/>
                </a:rPr>
                <a:t>的堤坝</a:t>
              </a:r>
              <a:endParaRPr lang="en-US" altLang="zh-CN" sz="2100" b="1" dirty="0">
                <a:solidFill>
                  <a:srgbClr val="FF0000"/>
                </a:solidFill>
                <a:latin typeface="微软雅黑"/>
                <a:ea typeface="微软雅黑"/>
                <a:cs typeface="+mn-ea"/>
                <a:sym typeface="微软雅黑"/>
              </a:endParaRPr>
            </a:p>
          </p:txBody>
        </p:sp>
      </p:grpSp>
      <p:pic>
        <p:nvPicPr>
          <p:cNvPr id="6" name="图片 5"/>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7733436" y="3399755"/>
            <a:ext cx="1410563" cy="1743745"/>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1+#ppt_w/2"/>
                                          </p:val>
                                        </p:tav>
                                        <p:tav tm="100000">
                                          <p:val>
                                            <p:strVal val="#ppt_x"/>
                                          </p:val>
                                        </p:tav>
                                      </p:tavLst>
                                    </p:anim>
                                    <p:anim calcmode="lin" valueType="num">
                                      <p:cBhvr additive="base">
                                        <p:cTn id="26" dur="750" fill="hold"/>
                                        <p:tgtEl>
                                          <p:spTgt spid="6"/>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1000" fill="hold"/>
                                        <p:tgtEl>
                                          <p:spTgt spid="28"/>
                                        </p:tgtEl>
                                        <p:attrNameLst>
                                          <p:attrName>ppt_x</p:attrName>
                                        </p:attrNameLst>
                                      </p:cBhvr>
                                      <p:tavLst>
                                        <p:tav tm="0">
                                          <p:val>
                                            <p:strVal val="#ppt_x"/>
                                          </p:val>
                                        </p:tav>
                                        <p:tav tm="100000">
                                          <p:val>
                                            <p:strVal val="#ppt_x"/>
                                          </p:val>
                                        </p:tav>
                                      </p:tavLst>
                                    </p:anim>
                                    <p:anim calcmode="lin" valueType="num">
                                      <p:cBhvr additive="base">
                                        <p:cTn id="31" dur="1000" fill="hold"/>
                                        <p:tgtEl>
                                          <p:spTgt spid="28"/>
                                        </p:tgtEl>
                                        <p:attrNameLst>
                                          <p:attrName>ppt_y</p:attrName>
                                        </p:attrNameLst>
                                      </p:cBhvr>
                                      <p:tavLst>
                                        <p:tav tm="0">
                                          <p:val>
                                            <p:strVal val="0-#ppt_h/2"/>
                                          </p:val>
                                        </p:tav>
                                        <p:tav tm="100000">
                                          <p:val>
                                            <p:strVal val="#ppt_y"/>
                                          </p:val>
                                        </p:tav>
                                      </p:tavLst>
                                    </p:anim>
                                  </p:childTnLst>
                                </p:cTn>
                              </p:par>
                            </p:childTnLst>
                          </p:cTn>
                        </p:par>
                        <p:par>
                          <p:cTn id="32" fill="hold">
                            <p:stCondLst>
                              <p:cond delay="4500"/>
                            </p:stCondLst>
                            <p:childTnLst>
                              <p:par>
                                <p:cTn id="33" presetID="5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animEffect transition="in" filter="fade">
                                      <p:cBhvr>
                                        <p:cTn id="37" dur="500"/>
                                        <p:tgtEl>
                                          <p:spTgt spid="30"/>
                                        </p:tgtEl>
                                      </p:cBhvr>
                                    </p:animEffect>
                                  </p:childTnLst>
                                </p:cTn>
                              </p:par>
                            </p:childTnLst>
                          </p:cTn>
                        </p:par>
                        <p:par>
                          <p:cTn id="38" fill="hold">
                            <p:stCondLst>
                              <p:cond delay="5000"/>
                            </p:stCondLst>
                            <p:childTnLst>
                              <p:par>
                                <p:cTn id="39" presetID="22" presetClass="entr" presetSubtype="4"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wipe(down)">
                                      <p:cBhvr>
                                        <p:cTn id="41" dur="500"/>
                                        <p:tgtEl>
                                          <p:spTgt spid="56"/>
                                        </p:tgtEl>
                                      </p:cBhvr>
                                    </p:animEffect>
                                  </p:childTnLst>
                                </p:cTn>
                              </p:par>
                            </p:childTnLst>
                          </p:cTn>
                        </p:par>
                        <p:par>
                          <p:cTn id="42" fill="hold">
                            <p:stCondLst>
                              <p:cond delay="5500"/>
                            </p:stCondLst>
                            <p:childTnLst>
                              <p:par>
                                <p:cTn id="43" presetID="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1+#ppt_w/2"/>
                                          </p:val>
                                        </p:tav>
                                        <p:tav tm="100000">
                                          <p:val>
                                            <p:strVal val="#ppt_x"/>
                                          </p:val>
                                        </p:tav>
                                      </p:tavLst>
                                    </p:anim>
                                    <p:anim calcmode="lin" valueType="num">
                                      <p:cBhvr additive="base">
                                        <p:cTn id="46" dur="500" fill="hold"/>
                                        <p:tgtEl>
                                          <p:spTgt spid="32"/>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2" presetClass="entr" presetSubtype="2" fill="hold" nodeType="afterEffect">
                                  <p:stCondLst>
                                    <p:cond delay="0"/>
                                  </p:stCondLst>
                                  <p:childTnLst>
                                    <p:set>
                                      <p:cBhvr>
                                        <p:cTn id="49" dur="1" fill="hold">
                                          <p:stCondLst>
                                            <p:cond delay="0"/>
                                          </p:stCondLst>
                                        </p:cTn>
                                        <p:tgtEl>
                                          <p:spTgt spid="57"/>
                                        </p:tgtEl>
                                        <p:attrNameLst>
                                          <p:attrName>style.visibility</p:attrName>
                                        </p:attrNameLst>
                                      </p:cBhvr>
                                      <p:to>
                                        <p:strVal val="visible"/>
                                      </p:to>
                                    </p:set>
                                    <p:anim calcmode="lin" valueType="num">
                                      <p:cBhvr additive="base">
                                        <p:cTn id="50" dur="500" fill="hold"/>
                                        <p:tgtEl>
                                          <p:spTgt spid="57"/>
                                        </p:tgtEl>
                                        <p:attrNameLst>
                                          <p:attrName>ppt_x</p:attrName>
                                        </p:attrNameLst>
                                      </p:cBhvr>
                                      <p:tavLst>
                                        <p:tav tm="0">
                                          <p:val>
                                            <p:strVal val="1+#ppt_w/2"/>
                                          </p:val>
                                        </p:tav>
                                        <p:tav tm="100000">
                                          <p:val>
                                            <p:strVal val="#ppt_x"/>
                                          </p:val>
                                        </p:tav>
                                      </p:tavLst>
                                    </p:anim>
                                    <p:anim calcmode="lin" valueType="num">
                                      <p:cBhvr additive="base">
                                        <p:cTn id="51" dur="500" fill="hold"/>
                                        <p:tgtEl>
                                          <p:spTgt spid="57"/>
                                        </p:tgtEl>
                                        <p:attrNameLst>
                                          <p:attrName>ppt_y</p:attrName>
                                        </p:attrNameLst>
                                      </p:cBhvr>
                                      <p:tavLst>
                                        <p:tav tm="0">
                                          <p:val>
                                            <p:strVal val="#ppt_y"/>
                                          </p:val>
                                        </p:tav>
                                        <p:tav tm="100000">
                                          <p:val>
                                            <p:strVal val="#ppt_y"/>
                                          </p:val>
                                        </p:tav>
                                      </p:tavLst>
                                    </p:anim>
                                  </p:childTnLst>
                                </p:cTn>
                              </p:par>
                            </p:childTnLst>
                          </p:cTn>
                        </p:par>
                        <p:par>
                          <p:cTn id="52" fill="hold">
                            <p:stCondLst>
                              <p:cond delay="6500"/>
                            </p:stCondLst>
                            <p:childTnLst>
                              <p:par>
                                <p:cTn id="53" presetID="2" presetClass="entr" presetSubtype="2"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 calcmode="lin" valueType="num">
                                      <p:cBhvr additive="base">
                                        <p:cTn id="55" dur="500" fill="hold"/>
                                        <p:tgtEl>
                                          <p:spTgt spid="65"/>
                                        </p:tgtEl>
                                        <p:attrNameLst>
                                          <p:attrName>ppt_x</p:attrName>
                                        </p:attrNameLst>
                                      </p:cBhvr>
                                      <p:tavLst>
                                        <p:tav tm="0">
                                          <p:val>
                                            <p:strVal val="1+#ppt_w/2"/>
                                          </p:val>
                                        </p:tav>
                                        <p:tav tm="100000">
                                          <p:val>
                                            <p:strVal val="#ppt_x"/>
                                          </p:val>
                                        </p:tav>
                                      </p:tavLst>
                                    </p:anim>
                                    <p:anim calcmode="lin" valueType="num">
                                      <p:cBhvr additive="base">
                                        <p:cTn id="56"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要始终守规矩，扎实“不能腐”的篱笆</a:t>
            </a:r>
            <a:endParaRPr lang="en-US" altLang="zh-CN" b="1" dirty="0">
              <a:solidFill>
                <a:srgbClr val="FF0000"/>
              </a:solidFill>
              <a:latin typeface="微软雅黑"/>
              <a:ea typeface="微软雅黑"/>
              <a:cs typeface="+mn-ea"/>
              <a:sym typeface="微软雅黑"/>
            </a:endParaRPr>
          </a:p>
        </p:txBody>
      </p:sp>
      <p:pic>
        <p:nvPicPr>
          <p:cNvPr id="6" name="图片 5" descr="图片包含 游戏机, 画&#10;&#10;描述已自动生成"/>
          <p:cNvPicPr>
            <a:picLocks noChangeAspect="1"/>
          </p:cNvPicPr>
          <p:nvPr/>
        </p:nvPicPr>
        <p:blipFill rotWithShape="1">
          <a:blip r:embed="rId4" cstate="email">
            <a:extLst>
              <a:ext uri="{BEBA8EAE-BF5A-486C-A8C5-ECC9F3942E4B}">
                <a14:imgProps xmlns:a14="http://schemas.microsoft.com/office/drawing/2010/main">
                  <a14:imgLayer>
                    <a14:imgEffect>
                      <a14:brightnessContrast bright="20000"/>
                    </a14:imgEffect>
                  </a14:imgLayer>
                </a14:imgProps>
              </a:ext>
              <a:ext uri="{28A0092B-C50C-407E-A947-70E740481C1C}">
                <a14:useLocalDpi xmlns:a14="http://schemas.microsoft.com/office/drawing/2010/main"/>
              </a:ext>
            </a:extLst>
          </a:blip>
          <a:srcRect/>
          <a:stretch>
            <a:fillRect/>
          </a:stretch>
        </p:blipFill>
        <p:spPr>
          <a:xfrm>
            <a:off x="598026" y="1325972"/>
            <a:ext cx="3240119" cy="563214"/>
          </a:xfrm>
          <a:custGeom>
            <a:avLst/>
            <a:gdLst>
              <a:gd name="connsiteX0" fmla="*/ 3896038 w 7792077"/>
              <a:gd name="connsiteY0" fmla="*/ 309272 h 1085923"/>
              <a:gd name="connsiteX1" fmla="*/ 3844537 w 7792077"/>
              <a:gd name="connsiteY1" fmla="*/ 360773 h 1085923"/>
              <a:gd name="connsiteX2" fmla="*/ 3896038 w 7792077"/>
              <a:gd name="connsiteY2" fmla="*/ 412274 h 1085923"/>
              <a:gd name="connsiteX3" fmla="*/ 3947539 w 7792077"/>
              <a:gd name="connsiteY3" fmla="*/ 360773 h 1085923"/>
              <a:gd name="connsiteX4" fmla="*/ 3896038 w 7792077"/>
              <a:gd name="connsiteY4" fmla="*/ 309272 h 1085923"/>
              <a:gd name="connsiteX5" fmla="*/ 0 w 7792077"/>
              <a:gd name="connsiteY5" fmla="*/ 0 h 1085923"/>
              <a:gd name="connsiteX6" fmla="*/ 7792077 w 7792077"/>
              <a:gd name="connsiteY6" fmla="*/ 0 h 1085923"/>
              <a:gd name="connsiteX7" fmla="*/ 7792077 w 7792077"/>
              <a:gd name="connsiteY7" fmla="*/ 1085923 h 1085923"/>
              <a:gd name="connsiteX8" fmla="*/ 0 w 7792077"/>
              <a:gd name="connsiteY8" fmla="*/ 1085923 h 10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2077" h="1085923">
                <a:moveTo>
                  <a:pt x="3896038" y="309272"/>
                </a:moveTo>
                <a:cubicBezTo>
                  <a:pt x="3867595" y="309272"/>
                  <a:pt x="3844537" y="332330"/>
                  <a:pt x="3844537" y="360773"/>
                </a:cubicBezTo>
                <a:cubicBezTo>
                  <a:pt x="3844537" y="389216"/>
                  <a:pt x="3867595" y="412274"/>
                  <a:pt x="3896038" y="412274"/>
                </a:cubicBezTo>
                <a:cubicBezTo>
                  <a:pt x="3924481" y="412274"/>
                  <a:pt x="3947539" y="389216"/>
                  <a:pt x="3947539" y="360773"/>
                </a:cubicBezTo>
                <a:cubicBezTo>
                  <a:pt x="3947539" y="332330"/>
                  <a:pt x="3924481" y="309272"/>
                  <a:pt x="3896038" y="309272"/>
                </a:cubicBezTo>
                <a:close/>
                <a:moveTo>
                  <a:pt x="0" y="0"/>
                </a:moveTo>
                <a:lnTo>
                  <a:pt x="7792077" y="0"/>
                </a:lnTo>
                <a:lnTo>
                  <a:pt x="7792077" y="1085923"/>
                </a:lnTo>
                <a:lnTo>
                  <a:pt x="0" y="1085923"/>
                </a:lnTo>
                <a:close/>
              </a:path>
            </a:pathLst>
          </a:custGeom>
        </p:spPr>
      </p:pic>
      <p:grpSp>
        <p:nvGrpSpPr>
          <p:cNvPr id="7" name="组合 6"/>
          <p:cNvGrpSpPr/>
          <p:nvPr/>
        </p:nvGrpSpPr>
        <p:grpSpPr>
          <a:xfrm>
            <a:off x="429664" y="1999342"/>
            <a:ext cx="3408481" cy="398474"/>
            <a:chOff x="571358" y="1724135"/>
            <a:chExt cx="6797050" cy="531299"/>
          </a:xfrm>
        </p:grpSpPr>
        <p:grpSp>
          <p:nvGrpSpPr>
            <p:cNvPr id="8" name="组合 7"/>
            <p:cNvGrpSpPr/>
            <p:nvPr/>
          </p:nvGrpSpPr>
          <p:grpSpPr>
            <a:xfrm>
              <a:off x="850545" y="1724135"/>
              <a:ext cx="6517863" cy="492432"/>
              <a:chOff x="955405" y="1115195"/>
              <a:chExt cx="6517863" cy="492432"/>
            </a:xfrm>
          </p:grpSpPr>
          <p:sp>
            <p:nvSpPr>
              <p:cNvPr id="10" name="圆角矩形 58"/>
              <p:cNvSpPr/>
              <p:nvPr/>
            </p:nvSpPr>
            <p:spPr>
              <a:xfrm>
                <a:off x="955405" y="1115195"/>
                <a:ext cx="6517863" cy="483636"/>
              </a:xfrm>
              <a:prstGeom prst="roundRect">
                <a:avLst>
                  <a:gd name="adj" fmla="val 50000"/>
                </a:avLst>
              </a:prstGeom>
              <a:solidFill>
                <a:srgbClr val="FF0000"/>
              </a:solidFill>
              <a:ln w="25400" cap="flat" cmpd="sng" algn="ctr">
                <a:solidFill>
                  <a:srgbClr val="FFC000"/>
                </a:solidFill>
                <a:prstDash val="solid"/>
              </a:ln>
              <a:effectLst/>
            </p:spPr>
            <p:txBody>
              <a:bodyPr rtlCol="0" anchor="ctr"/>
              <a:lstStyle/>
              <a:p>
                <a:pPr algn="dist">
                  <a:defRPr/>
                </a:pPr>
                <a:endParaRPr lang="zh-CN" altLang="en-US" sz="1800" kern="0" dirty="0">
                  <a:solidFill>
                    <a:schemeClr val="bg1"/>
                  </a:solidFill>
                  <a:latin typeface="微软雅黑"/>
                  <a:ea typeface="微软雅黑"/>
                  <a:cs typeface="+mn-ea"/>
                  <a:sym typeface="微软雅黑"/>
                </a:endParaRPr>
              </a:p>
            </p:txBody>
          </p:sp>
          <p:sp>
            <p:nvSpPr>
              <p:cNvPr id="12" name="矩形 38"/>
              <p:cNvSpPr>
                <a:spLocks noChangeArrowheads="1"/>
              </p:cNvSpPr>
              <p:nvPr/>
            </p:nvSpPr>
            <p:spPr bwMode="auto">
              <a:xfrm>
                <a:off x="1232465" y="1115195"/>
                <a:ext cx="6152402"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marL="0" lvl="3" algn="dist">
                  <a:defRPr/>
                </a:pPr>
                <a:r>
                  <a:rPr kumimoji="1" lang="en-US" altLang="zh-CN" sz="1800" b="1" dirty="0">
                    <a:solidFill>
                      <a:schemeClr val="bg1"/>
                    </a:solidFill>
                    <a:latin typeface="微软雅黑"/>
                    <a:ea typeface="微软雅黑"/>
                    <a:cs typeface="+mn-ea"/>
                    <a:sym typeface="微软雅黑"/>
                  </a:rPr>
                  <a:t>02:</a:t>
                </a:r>
                <a:r>
                  <a:rPr kumimoji="1" lang="zh-CN" altLang="en-US" sz="1800" b="1" dirty="0">
                    <a:solidFill>
                      <a:schemeClr val="bg1"/>
                    </a:solidFill>
                    <a:latin typeface="微软雅黑"/>
                    <a:ea typeface="微软雅黑"/>
                    <a:cs typeface="+mn-ea"/>
                    <a:sym typeface="微软雅黑"/>
                  </a:rPr>
                  <a:t>抓好监督落实</a:t>
                </a:r>
              </a:p>
            </p:txBody>
          </p:sp>
        </p:grpSp>
        <p:sp>
          <p:nvSpPr>
            <p:cNvPr id="9" name="矩形 38"/>
            <p:cNvSpPr>
              <a:spLocks noChangeArrowheads="1"/>
            </p:cNvSpPr>
            <p:nvPr/>
          </p:nvSpPr>
          <p:spPr bwMode="auto">
            <a:xfrm>
              <a:off x="571358" y="1763002"/>
              <a:ext cx="1358119"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lvl="0" algn="dist">
                <a:defRPr/>
              </a:pPr>
              <a:endParaRPr lang="zh-CN" altLang="en-US" sz="1800" dirty="0">
                <a:solidFill>
                  <a:schemeClr val="bg1"/>
                </a:solidFill>
                <a:latin typeface="微软雅黑"/>
                <a:ea typeface="微软雅黑"/>
                <a:cs typeface="+mn-ea"/>
                <a:sym typeface="微软雅黑"/>
              </a:endParaRPr>
            </a:p>
          </p:txBody>
        </p:sp>
      </p:grpSp>
      <p:sp>
        <p:nvSpPr>
          <p:cNvPr id="13" name="矩形 12"/>
          <p:cNvSpPr/>
          <p:nvPr/>
        </p:nvSpPr>
        <p:spPr>
          <a:xfrm>
            <a:off x="3923810" y="1459389"/>
            <a:ext cx="4752159" cy="974113"/>
          </a:xfrm>
          <a:prstGeom prst="rect">
            <a:avLst/>
          </a:prstGeom>
        </p:spPr>
        <p:txBody>
          <a:bodyPr wrap="square" lIns="68580" tIns="34290" rIns="68580" bIns="34290">
            <a:spAutoFit/>
          </a:bodyPr>
          <a:lstStyle/>
          <a:p>
            <a:pPr>
              <a:lnSpc>
                <a:spcPct val="140000"/>
              </a:lnSpc>
              <a:tabLst>
                <a:tab pos="2016919" algn="l"/>
              </a:tabLst>
              <a:defRPr/>
            </a:pPr>
            <a:r>
              <a:rPr lang="zh-CN" altLang="en-US" dirty="0">
                <a:solidFill>
                  <a:srgbClr val="000000"/>
                </a:solidFill>
                <a:latin typeface="微软雅黑"/>
                <a:ea typeface="微软雅黑"/>
                <a:cs typeface="+mn-ea"/>
                <a:sym typeface="微软雅黑"/>
              </a:rPr>
              <a:t>要重点解决碍于情面、怕得罪人的问题。要切实用好监督执纪“四种形态”，特别是善用“第一种形态”，让“红红脸、出出汗”成为常态。</a:t>
            </a:r>
            <a:endParaRPr lang="en-US" altLang="zh-CN" dirty="0">
              <a:solidFill>
                <a:srgbClr val="000000"/>
              </a:solidFill>
              <a:latin typeface="微软雅黑"/>
              <a:ea typeface="微软雅黑"/>
              <a:cs typeface="+mn-ea"/>
              <a:sym typeface="微软雅黑"/>
            </a:endParaRPr>
          </a:p>
        </p:txBody>
      </p:sp>
      <p:sp>
        <p:nvSpPr>
          <p:cNvPr id="14" name="Aichitds11"/>
          <p:cNvSpPr txBox="1"/>
          <p:nvPr/>
        </p:nvSpPr>
        <p:spPr>
          <a:xfrm>
            <a:off x="598026" y="2545249"/>
            <a:ext cx="5652303" cy="2008242"/>
          </a:xfrm>
          <a:prstGeom prst="rect">
            <a:avLst/>
          </a:prstGeom>
          <a:noFill/>
        </p:spPr>
        <p:txBody>
          <a:bodyPr wrap="square" lIns="68580" tIns="34290" rIns="68580" bIns="34290" rtlCol="0">
            <a:spAutoFit/>
          </a:bodyPr>
          <a:lstStyle/>
          <a:p>
            <a:pPr marL="342900" lvl="2" indent="-342900" fontAlgn="base">
              <a:lnSpc>
                <a:spcPct val="150000"/>
              </a:lnSpc>
              <a:spcBef>
                <a:spcPct val="0"/>
              </a:spcBef>
              <a:spcAft>
                <a:spcPct val="0"/>
              </a:spcAft>
              <a:buFont typeface="Wingdings" panose="05000000000000000000" pitchFamily="2" charset="2"/>
              <a:buChar char="ü"/>
              <a:defRPr/>
            </a:pPr>
            <a:r>
              <a:rPr lang="zh-CN" altLang="en-US" dirty="0">
                <a:solidFill>
                  <a:srgbClr val="000000"/>
                </a:solidFill>
                <a:latin typeface="微软雅黑"/>
                <a:ea typeface="微软雅黑"/>
                <a:cs typeface="+mn-ea"/>
                <a:sym typeface="微软雅黑"/>
              </a:rPr>
              <a:t>要把工作重心前移，干部特别是纪检干部既要有“火眼金睛”，善于发现腐败苗头，主动提醒帮助同志，及时咬咬耳朵、扯扯袖子、大喝一声、猛击一掌，尽量把问题消灭在萌芽状态，防止铸成大错</a:t>
            </a:r>
            <a:r>
              <a:rPr lang="en-US" altLang="zh-CN" dirty="0">
                <a:solidFill>
                  <a:srgbClr val="000000"/>
                </a:solidFill>
                <a:latin typeface="微软雅黑"/>
                <a:ea typeface="微软雅黑"/>
                <a:cs typeface="+mn-ea"/>
                <a:sym typeface="微软雅黑"/>
              </a:rPr>
              <a:t>;</a:t>
            </a:r>
          </a:p>
          <a:p>
            <a:pPr marL="342900" lvl="2" indent="-342900" fontAlgn="base">
              <a:lnSpc>
                <a:spcPct val="150000"/>
              </a:lnSpc>
              <a:spcBef>
                <a:spcPct val="0"/>
              </a:spcBef>
              <a:spcAft>
                <a:spcPct val="0"/>
              </a:spcAft>
              <a:buFont typeface="Wingdings" panose="05000000000000000000" pitchFamily="2" charset="2"/>
              <a:buChar char="ü"/>
              <a:defRPr/>
            </a:pPr>
            <a:r>
              <a:rPr lang="zh-CN" altLang="en-US" dirty="0">
                <a:solidFill>
                  <a:srgbClr val="000000"/>
                </a:solidFill>
                <a:latin typeface="微软雅黑"/>
                <a:ea typeface="微软雅黑"/>
                <a:cs typeface="+mn-ea"/>
                <a:sym typeface="微软雅黑"/>
              </a:rPr>
              <a:t>又要做“黑脸包公”，以“零容忍”的态度惩治腐败，发现问题及时处理，发现毛病马上医治，决不能因初犯而“下不为例”，决不能因恶小而“以观后效”，决不能因位高而“网开一面”。</a:t>
            </a:r>
            <a:endParaRPr lang="en-US" altLang="zh-CN" dirty="0">
              <a:solidFill>
                <a:srgbClr val="000000"/>
              </a:solidFill>
              <a:latin typeface="微软雅黑"/>
              <a:ea typeface="微软雅黑"/>
              <a:cs typeface="+mn-ea"/>
              <a:sym typeface="微软雅黑"/>
            </a:endParaRP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299890" y="2336029"/>
            <a:ext cx="2325788" cy="2325788"/>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750"/>
                                        <p:tgtEl>
                                          <p:spTgt spid="14"/>
                                        </p:tgtEl>
                                      </p:cBhvr>
                                    </p:animEffect>
                                  </p:childTnLst>
                                </p:cTn>
                              </p:par>
                            </p:childTnLst>
                          </p:cTn>
                        </p:par>
                        <p:par>
                          <p:cTn id="22" fill="hold">
                            <p:stCondLst>
                              <p:cond delay="4000"/>
                            </p:stCondLst>
                            <p:childTnLst>
                              <p:par>
                                <p:cTn id="23" presetID="2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要始终守规矩，扎实“不能腐”的篱笆</a:t>
            </a:r>
            <a:endParaRPr lang="en-US" altLang="zh-CN" b="1" dirty="0">
              <a:solidFill>
                <a:srgbClr val="FF0000"/>
              </a:solidFill>
              <a:latin typeface="微软雅黑"/>
              <a:ea typeface="微软雅黑"/>
              <a:cs typeface="+mn-ea"/>
              <a:sym typeface="微软雅黑"/>
            </a:endParaRPr>
          </a:p>
        </p:txBody>
      </p:sp>
      <p:pic>
        <p:nvPicPr>
          <p:cNvPr id="6" name="图片 5" descr="图片包含 游戏机, 画&#10;&#10;描述已自动生成"/>
          <p:cNvPicPr>
            <a:picLocks noChangeAspect="1"/>
          </p:cNvPicPr>
          <p:nvPr/>
        </p:nvPicPr>
        <p:blipFill rotWithShape="1">
          <a:blip r:embed="rId4" cstate="email">
            <a:extLst>
              <a:ext uri="{BEBA8EAE-BF5A-486C-A8C5-ECC9F3942E4B}">
                <a14:imgProps xmlns:a14="http://schemas.microsoft.com/office/drawing/2010/main">
                  <a14:imgLayer>
                    <a14:imgEffect>
                      <a14:brightnessContrast bright="20000"/>
                    </a14:imgEffect>
                  </a14:imgLayer>
                </a14:imgProps>
              </a:ext>
              <a:ext uri="{28A0092B-C50C-407E-A947-70E740481C1C}">
                <a14:useLocalDpi xmlns:a14="http://schemas.microsoft.com/office/drawing/2010/main"/>
              </a:ext>
            </a:extLst>
          </a:blip>
          <a:srcRect/>
          <a:stretch>
            <a:fillRect/>
          </a:stretch>
        </p:blipFill>
        <p:spPr>
          <a:xfrm>
            <a:off x="598026" y="1325972"/>
            <a:ext cx="3240119" cy="563214"/>
          </a:xfrm>
          <a:custGeom>
            <a:avLst/>
            <a:gdLst>
              <a:gd name="connsiteX0" fmla="*/ 3896038 w 7792077"/>
              <a:gd name="connsiteY0" fmla="*/ 309272 h 1085923"/>
              <a:gd name="connsiteX1" fmla="*/ 3844537 w 7792077"/>
              <a:gd name="connsiteY1" fmla="*/ 360773 h 1085923"/>
              <a:gd name="connsiteX2" fmla="*/ 3896038 w 7792077"/>
              <a:gd name="connsiteY2" fmla="*/ 412274 h 1085923"/>
              <a:gd name="connsiteX3" fmla="*/ 3947539 w 7792077"/>
              <a:gd name="connsiteY3" fmla="*/ 360773 h 1085923"/>
              <a:gd name="connsiteX4" fmla="*/ 3896038 w 7792077"/>
              <a:gd name="connsiteY4" fmla="*/ 309272 h 1085923"/>
              <a:gd name="connsiteX5" fmla="*/ 0 w 7792077"/>
              <a:gd name="connsiteY5" fmla="*/ 0 h 1085923"/>
              <a:gd name="connsiteX6" fmla="*/ 7792077 w 7792077"/>
              <a:gd name="connsiteY6" fmla="*/ 0 h 1085923"/>
              <a:gd name="connsiteX7" fmla="*/ 7792077 w 7792077"/>
              <a:gd name="connsiteY7" fmla="*/ 1085923 h 1085923"/>
              <a:gd name="connsiteX8" fmla="*/ 0 w 7792077"/>
              <a:gd name="connsiteY8" fmla="*/ 1085923 h 10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2077" h="1085923">
                <a:moveTo>
                  <a:pt x="3896038" y="309272"/>
                </a:moveTo>
                <a:cubicBezTo>
                  <a:pt x="3867595" y="309272"/>
                  <a:pt x="3844537" y="332330"/>
                  <a:pt x="3844537" y="360773"/>
                </a:cubicBezTo>
                <a:cubicBezTo>
                  <a:pt x="3844537" y="389216"/>
                  <a:pt x="3867595" y="412274"/>
                  <a:pt x="3896038" y="412274"/>
                </a:cubicBezTo>
                <a:cubicBezTo>
                  <a:pt x="3924481" y="412274"/>
                  <a:pt x="3947539" y="389216"/>
                  <a:pt x="3947539" y="360773"/>
                </a:cubicBezTo>
                <a:cubicBezTo>
                  <a:pt x="3947539" y="332330"/>
                  <a:pt x="3924481" y="309272"/>
                  <a:pt x="3896038" y="309272"/>
                </a:cubicBezTo>
                <a:close/>
                <a:moveTo>
                  <a:pt x="0" y="0"/>
                </a:moveTo>
                <a:lnTo>
                  <a:pt x="7792077" y="0"/>
                </a:lnTo>
                <a:lnTo>
                  <a:pt x="7792077" y="1085923"/>
                </a:lnTo>
                <a:lnTo>
                  <a:pt x="0" y="1085923"/>
                </a:lnTo>
                <a:close/>
              </a:path>
            </a:pathLst>
          </a:custGeom>
        </p:spPr>
      </p:pic>
      <p:grpSp>
        <p:nvGrpSpPr>
          <p:cNvPr id="7" name="组合 6"/>
          <p:cNvGrpSpPr/>
          <p:nvPr/>
        </p:nvGrpSpPr>
        <p:grpSpPr>
          <a:xfrm>
            <a:off x="429664" y="1999342"/>
            <a:ext cx="3408481" cy="398474"/>
            <a:chOff x="571358" y="1724135"/>
            <a:chExt cx="6797050" cy="531299"/>
          </a:xfrm>
        </p:grpSpPr>
        <p:grpSp>
          <p:nvGrpSpPr>
            <p:cNvPr id="8" name="组合 7"/>
            <p:cNvGrpSpPr/>
            <p:nvPr/>
          </p:nvGrpSpPr>
          <p:grpSpPr>
            <a:xfrm>
              <a:off x="850545" y="1724135"/>
              <a:ext cx="6517863" cy="492432"/>
              <a:chOff x="955405" y="1115195"/>
              <a:chExt cx="6517863" cy="492432"/>
            </a:xfrm>
          </p:grpSpPr>
          <p:sp>
            <p:nvSpPr>
              <p:cNvPr id="10" name="圆角矩形 58"/>
              <p:cNvSpPr/>
              <p:nvPr/>
            </p:nvSpPr>
            <p:spPr>
              <a:xfrm>
                <a:off x="955405" y="1115195"/>
                <a:ext cx="6517863" cy="483636"/>
              </a:xfrm>
              <a:prstGeom prst="roundRect">
                <a:avLst>
                  <a:gd name="adj" fmla="val 50000"/>
                </a:avLst>
              </a:prstGeom>
              <a:solidFill>
                <a:srgbClr val="FF0000"/>
              </a:solidFill>
              <a:ln w="25400" cap="flat" cmpd="sng" algn="ctr">
                <a:solidFill>
                  <a:srgbClr val="FFC000"/>
                </a:solidFill>
                <a:prstDash val="solid"/>
              </a:ln>
              <a:effectLst/>
            </p:spPr>
            <p:txBody>
              <a:bodyPr rtlCol="0" anchor="ctr"/>
              <a:lstStyle/>
              <a:p>
                <a:pPr algn="dist">
                  <a:defRPr/>
                </a:pPr>
                <a:endParaRPr lang="zh-CN" altLang="en-US" sz="1800" kern="0" dirty="0">
                  <a:solidFill>
                    <a:schemeClr val="bg1"/>
                  </a:solidFill>
                  <a:latin typeface="微软雅黑"/>
                  <a:ea typeface="微软雅黑"/>
                  <a:cs typeface="+mn-ea"/>
                  <a:sym typeface="微软雅黑"/>
                </a:endParaRPr>
              </a:p>
            </p:txBody>
          </p:sp>
          <p:sp>
            <p:nvSpPr>
              <p:cNvPr id="12" name="矩形 38"/>
              <p:cNvSpPr>
                <a:spLocks noChangeArrowheads="1"/>
              </p:cNvSpPr>
              <p:nvPr/>
            </p:nvSpPr>
            <p:spPr bwMode="auto">
              <a:xfrm>
                <a:off x="1232465" y="1115195"/>
                <a:ext cx="6152402"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marL="0" lvl="3" algn="dist">
                  <a:defRPr/>
                </a:pPr>
                <a:r>
                  <a:rPr kumimoji="1" lang="en-US" altLang="zh-CN" sz="1800" b="1" dirty="0">
                    <a:solidFill>
                      <a:schemeClr val="bg1"/>
                    </a:solidFill>
                    <a:latin typeface="微软雅黑"/>
                    <a:ea typeface="微软雅黑"/>
                    <a:cs typeface="+mn-ea"/>
                    <a:sym typeface="微软雅黑"/>
                  </a:rPr>
                  <a:t>03:</a:t>
                </a:r>
                <a:r>
                  <a:rPr kumimoji="1" lang="zh-CN" altLang="en-US" sz="1800" b="1" dirty="0">
                    <a:solidFill>
                      <a:schemeClr val="bg1"/>
                    </a:solidFill>
                    <a:latin typeface="微软雅黑"/>
                    <a:ea typeface="微软雅黑"/>
                    <a:cs typeface="+mn-ea"/>
                    <a:sym typeface="微软雅黑"/>
                  </a:rPr>
                  <a:t>抓好廉政教育</a:t>
                </a:r>
              </a:p>
            </p:txBody>
          </p:sp>
        </p:grpSp>
        <p:sp>
          <p:nvSpPr>
            <p:cNvPr id="9" name="矩形 38"/>
            <p:cNvSpPr>
              <a:spLocks noChangeArrowheads="1"/>
            </p:cNvSpPr>
            <p:nvPr/>
          </p:nvSpPr>
          <p:spPr bwMode="auto">
            <a:xfrm>
              <a:off x="571358" y="1763002"/>
              <a:ext cx="1358119"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lvl="0" algn="dist">
                <a:defRPr/>
              </a:pPr>
              <a:endParaRPr lang="zh-CN" altLang="en-US" sz="1800" dirty="0">
                <a:solidFill>
                  <a:schemeClr val="bg1"/>
                </a:solidFill>
                <a:latin typeface="微软雅黑"/>
                <a:ea typeface="微软雅黑"/>
                <a:cs typeface="+mn-ea"/>
                <a:sym typeface="微软雅黑"/>
              </a:endParaRPr>
            </a:p>
          </p:txBody>
        </p:sp>
      </p:grpSp>
      <p:sp>
        <p:nvSpPr>
          <p:cNvPr id="13" name="矩形 12"/>
          <p:cNvSpPr/>
          <p:nvPr/>
        </p:nvSpPr>
        <p:spPr>
          <a:xfrm>
            <a:off x="3923810" y="1642036"/>
            <a:ext cx="4752159" cy="677493"/>
          </a:xfrm>
          <a:prstGeom prst="rect">
            <a:avLst/>
          </a:prstGeom>
        </p:spPr>
        <p:txBody>
          <a:bodyPr wrap="square" lIns="68580" tIns="34290" rIns="68580" bIns="34290">
            <a:spAutoFit/>
          </a:bodyPr>
          <a:lstStyle/>
          <a:p>
            <a:pPr lvl="0">
              <a:lnSpc>
                <a:spcPct val="150000"/>
              </a:lnSpc>
              <a:defRPr/>
            </a:pPr>
            <a:r>
              <a:rPr lang="zh-CN" altLang="en-US" dirty="0">
                <a:latin typeface="微软雅黑"/>
                <a:ea typeface="微软雅黑"/>
                <a:cs typeface="+mn-ea"/>
                <a:sym typeface="微软雅黑"/>
              </a:rPr>
              <a:t>要重点解决形式主义、应付了事的问题，进一步增强廉政教育的针对性实效性。</a:t>
            </a:r>
            <a:endParaRPr lang="zh-CN" altLang="en-US" dirty="0">
              <a:ln w="6350">
                <a:noFill/>
              </a:ln>
              <a:latin typeface="微软雅黑"/>
              <a:ea typeface="微软雅黑"/>
              <a:cs typeface="+mn-ea"/>
              <a:sym typeface="微软雅黑"/>
            </a:endParaRPr>
          </a:p>
        </p:txBody>
      </p:sp>
      <p:sp>
        <p:nvSpPr>
          <p:cNvPr id="14" name="Aichitds11"/>
          <p:cNvSpPr txBox="1"/>
          <p:nvPr/>
        </p:nvSpPr>
        <p:spPr>
          <a:xfrm>
            <a:off x="2844112" y="2561733"/>
            <a:ext cx="5652303" cy="2008242"/>
          </a:xfrm>
          <a:prstGeom prst="rect">
            <a:avLst/>
          </a:prstGeom>
          <a:noFill/>
        </p:spPr>
        <p:txBody>
          <a:bodyPr wrap="square" lIns="68580" tIns="34290" rIns="68580" bIns="34290" rtlCol="0">
            <a:spAutoFit/>
          </a:bodyPr>
          <a:lstStyle/>
          <a:p>
            <a:pPr marL="257175" indent="-257175" algn="just">
              <a:lnSpc>
                <a:spcPct val="150000"/>
              </a:lnSpc>
              <a:buFont typeface="Wingdings" panose="05000000000000000000" pitchFamily="2" charset="2"/>
              <a:buChar char="ü"/>
              <a:defRPr/>
            </a:pPr>
            <a:r>
              <a:rPr lang="zh-CN" altLang="en-US" dirty="0">
                <a:solidFill>
                  <a:srgbClr val="000000"/>
                </a:solidFill>
                <a:latin typeface="微软雅黑"/>
                <a:ea typeface="微软雅黑"/>
                <a:cs typeface="+mn-ea"/>
                <a:sym typeface="微软雅黑"/>
              </a:rPr>
              <a:t>同志们在参观案例剖析展、观看警示教育片、听在押职务犯罪人员忏悔等活动要入脑入心。</a:t>
            </a:r>
            <a:endParaRPr lang="en-US" altLang="zh-CN" dirty="0">
              <a:solidFill>
                <a:srgbClr val="000000"/>
              </a:solidFill>
              <a:latin typeface="微软雅黑"/>
              <a:ea typeface="微软雅黑"/>
              <a:cs typeface="+mn-ea"/>
              <a:sym typeface="微软雅黑"/>
            </a:endParaRPr>
          </a:p>
          <a:p>
            <a:pPr marL="257175" indent="-257175" algn="just">
              <a:lnSpc>
                <a:spcPct val="150000"/>
              </a:lnSpc>
              <a:buFont typeface="Wingdings" panose="05000000000000000000" pitchFamily="2" charset="2"/>
              <a:buChar char="ü"/>
              <a:defRPr/>
            </a:pPr>
            <a:r>
              <a:rPr lang="zh-CN" altLang="en-US" dirty="0">
                <a:solidFill>
                  <a:srgbClr val="000000"/>
                </a:solidFill>
                <a:latin typeface="微软雅黑"/>
                <a:ea typeface="微软雅黑"/>
                <a:cs typeface="+mn-ea"/>
                <a:sym typeface="微软雅黑"/>
              </a:rPr>
              <a:t>要多用消防救援队伍的案例警示教育广大指战员，抓一抓我们身边的典型，用身边的事，教育身边的人，警示同志们认识到教训就在身边、危险就在眼前、失足就在脚下，进一步增强我们廉洁自律、防微杜渐的思想自觉和行为自觉。</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60657" y="2403886"/>
            <a:ext cx="2325788" cy="2325788"/>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750"/>
                                        <p:tgtEl>
                                          <p:spTgt spid="14"/>
                                        </p:tgtEl>
                                      </p:cBhvr>
                                    </p:animEffect>
                                  </p:childTnLst>
                                </p:cTn>
                              </p:par>
                            </p:childTnLst>
                          </p:cTn>
                        </p:par>
                        <p:par>
                          <p:cTn id="22" fill="hold">
                            <p:stCondLst>
                              <p:cond delay="4000"/>
                            </p:stCondLst>
                            <p:childTnLst>
                              <p:par>
                                <p:cTn id="23" presetID="2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要始终守规矩，扎实“不能腐”的篱笆</a:t>
            </a:r>
            <a:endParaRPr lang="en-US" altLang="zh-CN" b="1" dirty="0">
              <a:solidFill>
                <a:srgbClr val="FF0000"/>
              </a:solidFill>
              <a:latin typeface="微软雅黑"/>
              <a:ea typeface="微软雅黑"/>
              <a:cs typeface="+mn-ea"/>
              <a:sym typeface="微软雅黑"/>
            </a:endParaRPr>
          </a:p>
        </p:txBody>
      </p:sp>
      <p:pic>
        <p:nvPicPr>
          <p:cNvPr id="6" name="图片 5" descr="图片包含 游戏机, 画&#10;&#10;描述已自动生成"/>
          <p:cNvPicPr>
            <a:picLocks noChangeAspect="1"/>
          </p:cNvPicPr>
          <p:nvPr/>
        </p:nvPicPr>
        <p:blipFill rotWithShape="1">
          <a:blip r:embed="rId4" cstate="email">
            <a:extLst>
              <a:ext uri="{BEBA8EAE-BF5A-486C-A8C5-ECC9F3942E4B}">
                <a14:imgProps xmlns:a14="http://schemas.microsoft.com/office/drawing/2010/main">
                  <a14:imgLayer>
                    <a14:imgEffect>
                      <a14:brightnessContrast bright="20000"/>
                    </a14:imgEffect>
                  </a14:imgLayer>
                </a14:imgProps>
              </a:ext>
              <a:ext uri="{28A0092B-C50C-407E-A947-70E740481C1C}">
                <a14:useLocalDpi xmlns:a14="http://schemas.microsoft.com/office/drawing/2010/main"/>
              </a:ext>
            </a:extLst>
          </a:blip>
          <a:srcRect/>
          <a:stretch>
            <a:fillRect/>
          </a:stretch>
        </p:blipFill>
        <p:spPr>
          <a:xfrm>
            <a:off x="598026" y="1325972"/>
            <a:ext cx="3240119" cy="563214"/>
          </a:xfrm>
          <a:custGeom>
            <a:avLst/>
            <a:gdLst>
              <a:gd name="connsiteX0" fmla="*/ 3896038 w 7792077"/>
              <a:gd name="connsiteY0" fmla="*/ 309272 h 1085923"/>
              <a:gd name="connsiteX1" fmla="*/ 3844537 w 7792077"/>
              <a:gd name="connsiteY1" fmla="*/ 360773 h 1085923"/>
              <a:gd name="connsiteX2" fmla="*/ 3896038 w 7792077"/>
              <a:gd name="connsiteY2" fmla="*/ 412274 h 1085923"/>
              <a:gd name="connsiteX3" fmla="*/ 3947539 w 7792077"/>
              <a:gd name="connsiteY3" fmla="*/ 360773 h 1085923"/>
              <a:gd name="connsiteX4" fmla="*/ 3896038 w 7792077"/>
              <a:gd name="connsiteY4" fmla="*/ 309272 h 1085923"/>
              <a:gd name="connsiteX5" fmla="*/ 0 w 7792077"/>
              <a:gd name="connsiteY5" fmla="*/ 0 h 1085923"/>
              <a:gd name="connsiteX6" fmla="*/ 7792077 w 7792077"/>
              <a:gd name="connsiteY6" fmla="*/ 0 h 1085923"/>
              <a:gd name="connsiteX7" fmla="*/ 7792077 w 7792077"/>
              <a:gd name="connsiteY7" fmla="*/ 1085923 h 1085923"/>
              <a:gd name="connsiteX8" fmla="*/ 0 w 7792077"/>
              <a:gd name="connsiteY8" fmla="*/ 1085923 h 10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2077" h="1085923">
                <a:moveTo>
                  <a:pt x="3896038" y="309272"/>
                </a:moveTo>
                <a:cubicBezTo>
                  <a:pt x="3867595" y="309272"/>
                  <a:pt x="3844537" y="332330"/>
                  <a:pt x="3844537" y="360773"/>
                </a:cubicBezTo>
                <a:cubicBezTo>
                  <a:pt x="3844537" y="389216"/>
                  <a:pt x="3867595" y="412274"/>
                  <a:pt x="3896038" y="412274"/>
                </a:cubicBezTo>
                <a:cubicBezTo>
                  <a:pt x="3924481" y="412274"/>
                  <a:pt x="3947539" y="389216"/>
                  <a:pt x="3947539" y="360773"/>
                </a:cubicBezTo>
                <a:cubicBezTo>
                  <a:pt x="3947539" y="332330"/>
                  <a:pt x="3924481" y="309272"/>
                  <a:pt x="3896038" y="309272"/>
                </a:cubicBezTo>
                <a:close/>
                <a:moveTo>
                  <a:pt x="0" y="0"/>
                </a:moveTo>
                <a:lnTo>
                  <a:pt x="7792077" y="0"/>
                </a:lnTo>
                <a:lnTo>
                  <a:pt x="7792077" y="1085923"/>
                </a:lnTo>
                <a:lnTo>
                  <a:pt x="0" y="1085923"/>
                </a:lnTo>
                <a:close/>
              </a:path>
            </a:pathLst>
          </a:custGeom>
        </p:spPr>
      </p:pic>
      <p:grpSp>
        <p:nvGrpSpPr>
          <p:cNvPr id="7" name="组合 6"/>
          <p:cNvGrpSpPr/>
          <p:nvPr/>
        </p:nvGrpSpPr>
        <p:grpSpPr>
          <a:xfrm>
            <a:off x="429664" y="1999342"/>
            <a:ext cx="3408481" cy="398474"/>
            <a:chOff x="571358" y="1724135"/>
            <a:chExt cx="6797050" cy="531299"/>
          </a:xfrm>
        </p:grpSpPr>
        <p:grpSp>
          <p:nvGrpSpPr>
            <p:cNvPr id="8" name="组合 7"/>
            <p:cNvGrpSpPr/>
            <p:nvPr/>
          </p:nvGrpSpPr>
          <p:grpSpPr>
            <a:xfrm>
              <a:off x="850545" y="1724135"/>
              <a:ext cx="6517863" cy="492432"/>
              <a:chOff x="955405" y="1115195"/>
              <a:chExt cx="6517863" cy="492432"/>
            </a:xfrm>
          </p:grpSpPr>
          <p:sp>
            <p:nvSpPr>
              <p:cNvPr id="10" name="圆角矩形 58"/>
              <p:cNvSpPr/>
              <p:nvPr/>
            </p:nvSpPr>
            <p:spPr>
              <a:xfrm>
                <a:off x="955405" y="1115195"/>
                <a:ext cx="6517863" cy="483636"/>
              </a:xfrm>
              <a:prstGeom prst="roundRect">
                <a:avLst>
                  <a:gd name="adj" fmla="val 50000"/>
                </a:avLst>
              </a:prstGeom>
              <a:solidFill>
                <a:srgbClr val="FF0000"/>
              </a:solidFill>
              <a:ln w="25400" cap="flat" cmpd="sng" algn="ctr">
                <a:solidFill>
                  <a:srgbClr val="FFC000"/>
                </a:solidFill>
                <a:prstDash val="solid"/>
              </a:ln>
              <a:effectLst/>
            </p:spPr>
            <p:txBody>
              <a:bodyPr rtlCol="0" anchor="ctr"/>
              <a:lstStyle/>
              <a:p>
                <a:pPr algn="dist">
                  <a:defRPr/>
                </a:pPr>
                <a:endParaRPr lang="zh-CN" altLang="en-US" sz="1800" kern="0" dirty="0">
                  <a:solidFill>
                    <a:schemeClr val="bg1"/>
                  </a:solidFill>
                  <a:latin typeface="微软雅黑"/>
                  <a:ea typeface="微软雅黑"/>
                  <a:cs typeface="+mn-ea"/>
                  <a:sym typeface="微软雅黑"/>
                </a:endParaRPr>
              </a:p>
            </p:txBody>
          </p:sp>
          <p:sp>
            <p:nvSpPr>
              <p:cNvPr id="12" name="矩形 38"/>
              <p:cNvSpPr>
                <a:spLocks noChangeArrowheads="1"/>
              </p:cNvSpPr>
              <p:nvPr/>
            </p:nvSpPr>
            <p:spPr bwMode="auto">
              <a:xfrm>
                <a:off x="1232465" y="1115195"/>
                <a:ext cx="6152402"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marL="0" lvl="3" algn="dist">
                  <a:defRPr/>
                </a:pPr>
                <a:r>
                  <a:rPr kumimoji="1" lang="en-US" altLang="zh-CN" sz="1800" b="1" dirty="0">
                    <a:solidFill>
                      <a:schemeClr val="bg1"/>
                    </a:solidFill>
                    <a:latin typeface="微软雅黑"/>
                    <a:ea typeface="微软雅黑"/>
                    <a:cs typeface="+mn-ea"/>
                    <a:sym typeface="微软雅黑"/>
                  </a:rPr>
                  <a:t>04:</a:t>
                </a:r>
                <a:r>
                  <a:rPr kumimoji="1" lang="zh-CN" altLang="en-US" sz="1800" b="1" dirty="0">
                    <a:solidFill>
                      <a:schemeClr val="bg1"/>
                    </a:solidFill>
                    <a:latin typeface="微软雅黑"/>
                    <a:ea typeface="微软雅黑"/>
                    <a:cs typeface="+mn-ea"/>
                    <a:sym typeface="微软雅黑"/>
                  </a:rPr>
                  <a:t>抓好用人导向</a:t>
                </a:r>
              </a:p>
            </p:txBody>
          </p:sp>
        </p:grpSp>
        <p:sp>
          <p:nvSpPr>
            <p:cNvPr id="9" name="矩形 38"/>
            <p:cNvSpPr>
              <a:spLocks noChangeArrowheads="1"/>
            </p:cNvSpPr>
            <p:nvPr/>
          </p:nvSpPr>
          <p:spPr bwMode="auto">
            <a:xfrm>
              <a:off x="571358" y="1763002"/>
              <a:ext cx="1358119"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lvl="0" algn="dist">
                <a:defRPr/>
              </a:pPr>
              <a:endParaRPr lang="zh-CN" altLang="en-US" sz="1800" dirty="0">
                <a:solidFill>
                  <a:schemeClr val="bg1"/>
                </a:solidFill>
                <a:latin typeface="微软雅黑"/>
                <a:ea typeface="微软雅黑"/>
                <a:cs typeface="+mn-ea"/>
                <a:sym typeface="微软雅黑"/>
              </a:endParaRPr>
            </a:p>
          </p:txBody>
        </p:sp>
      </p:grpSp>
      <p:sp>
        <p:nvSpPr>
          <p:cNvPr id="13" name="矩形 12"/>
          <p:cNvSpPr/>
          <p:nvPr/>
        </p:nvSpPr>
        <p:spPr>
          <a:xfrm>
            <a:off x="3962177" y="1415372"/>
            <a:ext cx="4752159" cy="931024"/>
          </a:xfrm>
          <a:prstGeom prst="rect">
            <a:avLst/>
          </a:prstGeom>
        </p:spPr>
        <p:txBody>
          <a:bodyPr wrap="square" lIns="68580" tIns="34290" rIns="68580" bIns="34290">
            <a:spAutoFit/>
          </a:bodyPr>
          <a:lstStyle/>
          <a:p>
            <a:pPr defTabSz="342900">
              <a:defRPr/>
            </a:pPr>
            <a:r>
              <a:rPr lang="zh-CN" altLang="en-US" dirty="0">
                <a:latin typeface="微软雅黑"/>
                <a:ea typeface="微软雅黑"/>
                <a:cs typeface="+mn-ea"/>
                <a:sym typeface="微软雅黑"/>
              </a:rPr>
              <a:t>要重点解决只提口号，但还是老实人吃亏的问题。要始终谨记，吏治腐败是最大的腐败，坚决避免干部队伍中的“逆淘汰”现象，重用正派能干的“老实人”，激发能干事、会干事、干成事、不误事、不出事的同志的积极性。</a:t>
            </a:r>
            <a:endParaRPr kumimoji="1" lang="zh-CN" altLang="en-US" kern="0" dirty="0">
              <a:latin typeface="微软雅黑"/>
              <a:ea typeface="微软雅黑"/>
              <a:cs typeface="+mn-ea"/>
              <a:sym typeface="微软雅黑"/>
            </a:endParaRPr>
          </a:p>
        </p:txBody>
      </p:sp>
      <p:sp>
        <p:nvSpPr>
          <p:cNvPr id="14" name="Aichitds11"/>
          <p:cNvSpPr txBox="1"/>
          <p:nvPr/>
        </p:nvSpPr>
        <p:spPr>
          <a:xfrm>
            <a:off x="2749014" y="2599751"/>
            <a:ext cx="5652303" cy="2146742"/>
          </a:xfrm>
          <a:prstGeom prst="rect">
            <a:avLst/>
          </a:prstGeom>
          <a:noFill/>
        </p:spPr>
        <p:txBody>
          <a:bodyPr wrap="square" lIns="68580" tIns="34290" rIns="68580" bIns="34290" rtlCol="0">
            <a:spAutoFit/>
          </a:bodyPr>
          <a:lstStyle/>
          <a:p>
            <a:pPr marL="42863" indent="-257175" algn="just">
              <a:lnSpc>
                <a:spcPct val="150000"/>
              </a:lnSpc>
              <a:buClr>
                <a:srgbClr val="FF0000"/>
              </a:buClr>
              <a:buFont typeface="Wingdings" panose="05000000000000000000" pitchFamily="2" charset="2"/>
              <a:buChar char="u"/>
              <a:defRPr/>
            </a:pPr>
            <a:r>
              <a:rPr lang="zh-CN" altLang="en-US" sz="1500" dirty="0">
                <a:solidFill>
                  <a:srgbClr val="000000"/>
                </a:solidFill>
                <a:latin typeface="微软雅黑"/>
                <a:ea typeface="微软雅黑"/>
                <a:cs typeface="+mn-ea"/>
                <a:sym typeface="微软雅黑"/>
              </a:rPr>
              <a:t>要清醒地看到，所谓的“老实人”，往往是那些心怀敬畏、遵纪守法的人，而那些出了事、犯了错误的，往往是那些思想活络、目无法纪，当面是人、背后是鬼的“不老实人”。</a:t>
            </a:r>
            <a:endParaRPr lang="en-US" altLang="zh-CN" sz="1500" dirty="0">
              <a:solidFill>
                <a:srgbClr val="000000"/>
              </a:solidFill>
              <a:latin typeface="微软雅黑"/>
              <a:ea typeface="微软雅黑"/>
              <a:cs typeface="+mn-ea"/>
              <a:sym typeface="微软雅黑"/>
            </a:endParaRPr>
          </a:p>
          <a:p>
            <a:pPr marL="42863" indent="-257175" algn="just">
              <a:lnSpc>
                <a:spcPct val="150000"/>
              </a:lnSpc>
              <a:buClr>
                <a:srgbClr val="FF0000"/>
              </a:buClr>
              <a:buFont typeface="Wingdings" panose="05000000000000000000" pitchFamily="2" charset="2"/>
              <a:buChar char="u"/>
              <a:defRPr/>
            </a:pPr>
            <a:r>
              <a:rPr lang="zh-CN" altLang="en-US" sz="1500" dirty="0">
                <a:solidFill>
                  <a:srgbClr val="000000"/>
                </a:solidFill>
                <a:latin typeface="微软雅黑"/>
                <a:ea typeface="微软雅黑"/>
                <a:cs typeface="+mn-ea"/>
                <a:sym typeface="微软雅黑"/>
              </a:rPr>
              <a:t>因此一定要树立导向，从选人视野上聚焦老实人，从评价机制上鉴别老实人，从考核体系上突出老实人，用制度把老实人评出来、选出来、护起来，真正让老实人叫得响、站得住、吃得开</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60657" y="2403886"/>
            <a:ext cx="2325788" cy="2325788"/>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750"/>
                                        <p:tgtEl>
                                          <p:spTgt spid="14"/>
                                        </p:tgtEl>
                                      </p:cBhvr>
                                    </p:animEffect>
                                  </p:childTnLst>
                                </p:cTn>
                              </p:par>
                            </p:childTnLst>
                          </p:cTn>
                        </p:par>
                        <p:par>
                          <p:cTn id="22" fill="hold">
                            <p:stCondLst>
                              <p:cond delay="4000"/>
                            </p:stCondLst>
                            <p:childTnLst>
                              <p:par>
                                <p:cTn id="23" presetID="2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10562" y="4061461"/>
            <a:ext cx="6322874" cy="902120"/>
          </a:xfrm>
          <a:prstGeom prst="rect">
            <a:avLst/>
          </a:prstGeom>
        </p:spPr>
      </p:pic>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11909" y="0"/>
            <a:ext cx="2632091" cy="836719"/>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901" y="2999158"/>
            <a:ext cx="2828924" cy="1764764"/>
          </a:xfrm>
          <a:prstGeom prst="rect">
            <a:avLst/>
          </a:prstGeom>
        </p:spPr>
      </p:pic>
      <p:pic>
        <p:nvPicPr>
          <p:cNvPr id="7" name="图片 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 y="3909730"/>
            <a:ext cx="9143999" cy="1236402"/>
          </a:xfrm>
          <a:prstGeom prst="rect">
            <a:avLst/>
          </a:prstGeom>
        </p:spPr>
      </p:pic>
      <p:pic>
        <p:nvPicPr>
          <p:cNvPr id="6" name="图片 5"/>
          <p:cNvPicPr>
            <a:picLocks noChangeAspect="1"/>
          </p:cNvPicPr>
          <p:nvPr/>
        </p:nvPicPr>
        <p:blipFill rotWithShape="1">
          <a:blip r:embed="rId7" cstate="email">
            <a:extLst>
              <a:ext uri="{28A0092B-C50C-407E-A947-70E740481C1C}">
                <a14:useLocalDpi xmlns:a14="http://schemas.microsoft.com/office/drawing/2010/main"/>
              </a:ext>
            </a:extLst>
          </a:blip>
          <a:srcRect/>
          <a:stretch>
            <a:fillRect/>
          </a:stretch>
        </p:blipFill>
        <p:spPr>
          <a:xfrm flipH="1">
            <a:off x="7283369" y="3348012"/>
            <a:ext cx="1860630" cy="1795488"/>
          </a:xfrm>
          <a:prstGeom prst="rect">
            <a:avLst/>
          </a:prstGeom>
        </p:spPr>
      </p:pic>
      <p:pic>
        <p:nvPicPr>
          <p:cNvPr id="9" name="图片 8"/>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3874846" y="657846"/>
            <a:ext cx="1394309" cy="1136633"/>
          </a:xfrm>
          <a:prstGeom prst="rect">
            <a:avLst/>
          </a:prstGeom>
        </p:spPr>
      </p:pic>
      <p:grpSp>
        <p:nvGrpSpPr>
          <p:cNvPr id="12" name="组合 11"/>
          <p:cNvGrpSpPr/>
          <p:nvPr/>
        </p:nvGrpSpPr>
        <p:grpSpPr>
          <a:xfrm>
            <a:off x="1653172" y="2376552"/>
            <a:ext cx="5975132" cy="201111"/>
            <a:chOff x="190509" y="3091656"/>
            <a:chExt cx="7970992" cy="268288"/>
          </a:xfrm>
          <a:solidFill>
            <a:srgbClr val="FF0000"/>
          </a:solidFill>
        </p:grpSpPr>
        <p:grpSp>
          <p:nvGrpSpPr>
            <p:cNvPr id="13" name="组合 12"/>
            <p:cNvGrpSpPr/>
            <p:nvPr/>
          </p:nvGrpSpPr>
          <p:grpSpPr>
            <a:xfrm>
              <a:off x="190509" y="3225800"/>
              <a:ext cx="7970992" cy="0"/>
              <a:chOff x="190509" y="3225800"/>
              <a:chExt cx="7970992" cy="0"/>
            </a:xfrm>
            <a:grpFill/>
          </p:grpSpPr>
          <p:cxnSp>
            <p:nvCxnSpPr>
              <p:cNvPr id="20" name="直接连接符 19"/>
              <p:cNvCxnSpPr/>
              <p:nvPr/>
            </p:nvCxnSpPr>
            <p:spPr>
              <a:xfrm>
                <a:off x="190509" y="3225800"/>
                <a:ext cx="3300792"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3310115"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grpSp>
      </p:grpSp>
      <p:grpSp>
        <p:nvGrpSpPr>
          <p:cNvPr id="22" name="组合 21"/>
          <p:cNvGrpSpPr/>
          <p:nvPr/>
        </p:nvGrpSpPr>
        <p:grpSpPr>
          <a:xfrm>
            <a:off x="1784890" y="1780905"/>
            <a:ext cx="5711255" cy="660181"/>
            <a:chOff x="2288497" y="3147460"/>
            <a:chExt cx="7615007" cy="880242"/>
          </a:xfrm>
        </p:grpSpPr>
        <p:sp>
          <p:nvSpPr>
            <p:cNvPr id="23" name="矩形 22"/>
            <p:cNvSpPr/>
            <p:nvPr/>
          </p:nvSpPr>
          <p:spPr>
            <a:xfrm>
              <a:off x="2288497" y="3147460"/>
              <a:ext cx="7615007" cy="880242"/>
            </a:xfrm>
            <a:prstGeom prst="rect">
              <a:avLst/>
            </a:prstGeom>
          </p:spPr>
          <p:txBody>
            <a:bodyPr wrap="square">
              <a:spAutoFit/>
            </a:bodyPr>
            <a:lstStyle/>
            <a:p>
              <a:pPr algn="ctr">
                <a:lnSpc>
                  <a:spcPct val="90000"/>
                </a:lnSpc>
              </a:pPr>
              <a:r>
                <a:rPr lang="zh-CN" altLang="en-US" sz="4100" b="1" spc="-225" dirty="0">
                  <a:solidFill>
                    <a:srgbClr val="FF0000"/>
                  </a:solidFill>
                  <a:effectLst>
                    <a:glow rad="152400">
                      <a:schemeClr val="bg1"/>
                    </a:glow>
                  </a:effectLst>
                  <a:latin typeface="微软雅黑"/>
                  <a:ea typeface="微软雅黑"/>
                  <a:cs typeface="+mn-ea"/>
                  <a:sym typeface="微软雅黑"/>
                </a:rPr>
                <a:t>第三章节</a:t>
              </a:r>
            </a:p>
          </p:txBody>
        </p:sp>
        <p:sp>
          <p:nvSpPr>
            <p:cNvPr id="24" name="矩形 23"/>
            <p:cNvSpPr/>
            <p:nvPr/>
          </p:nvSpPr>
          <p:spPr>
            <a:xfrm>
              <a:off x="6732995" y="3147460"/>
              <a:ext cx="1366532" cy="621708"/>
            </a:xfrm>
            <a:prstGeom prst="rect">
              <a:avLst/>
            </a:prstGeom>
          </p:spPr>
          <p:txBody>
            <a:bodyPr wrap="square">
              <a:spAutoFit/>
            </a:bodyPr>
            <a:lstStyle/>
            <a:p>
              <a:pPr algn="ctr">
                <a:lnSpc>
                  <a:spcPct val="90000"/>
                </a:lnSpc>
              </a:pPr>
              <a:endParaRPr lang="zh-CN" altLang="en-US" sz="2700" b="1" spc="-225" dirty="0">
                <a:solidFill>
                  <a:srgbClr val="FF0000"/>
                </a:solidFill>
                <a:effectLst>
                  <a:glow rad="152400">
                    <a:schemeClr val="bg1"/>
                  </a:glow>
                </a:effectLst>
                <a:latin typeface="微软雅黑"/>
                <a:ea typeface="微软雅黑"/>
                <a:cs typeface="+mn-ea"/>
                <a:sym typeface="微软雅黑"/>
              </a:endParaRPr>
            </a:p>
          </p:txBody>
        </p:sp>
      </p:grpSp>
      <p:grpSp>
        <p:nvGrpSpPr>
          <p:cNvPr id="2" name="组合 1"/>
          <p:cNvGrpSpPr/>
          <p:nvPr/>
        </p:nvGrpSpPr>
        <p:grpSpPr>
          <a:xfrm>
            <a:off x="1173382" y="2627947"/>
            <a:ext cx="6797233" cy="688137"/>
            <a:chOff x="1202820" y="3212468"/>
            <a:chExt cx="9743446" cy="917516"/>
          </a:xfrm>
        </p:grpSpPr>
        <p:sp>
          <p:nvSpPr>
            <p:cNvPr id="10" name="矩形 9"/>
            <p:cNvSpPr/>
            <p:nvPr/>
          </p:nvSpPr>
          <p:spPr>
            <a:xfrm>
              <a:off x="1445144" y="3396656"/>
              <a:ext cx="9229747" cy="732508"/>
            </a:xfrm>
            <a:prstGeom prst="rect">
              <a:avLst/>
            </a:prstGeom>
          </p:spPr>
          <p:txBody>
            <a:bodyPr wrap="square">
              <a:spAutoFit/>
            </a:bodyPr>
            <a:lstStyle/>
            <a:p>
              <a:pPr algn="dist">
                <a:lnSpc>
                  <a:spcPct val="90000"/>
                </a:lnSpc>
              </a:pPr>
              <a:r>
                <a:rPr lang="zh-CN" altLang="en-US" sz="3300" spc="-225" dirty="0">
                  <a:ln w="190500">
                    <a:solidFill>
                      <a:srgbClr val="FF0000"/>
                    </a:solidFill>
                  </a:ln>
                  <a:solidFill>
                    <a:srgbClr val="FF0000"/>
                  </a:solidFill>
                  <a:effectLst>
                    <a:glow rad="152400">
                      <a:schemeClr val="bg1"/>
                    </a:glow>
                    <a:outerShdw blurRad="38100" dist="38100" dir="2700000" algn="tl">
                      <a:srgbClr val="000000">
                        <a:alpha val="43137"/>
                      </a:srgbClr>
                    </a:outerShdw>
                  </a:effectLst>
                  <a:latin typeface="微软雅黑"/>
                  <a:ea typeface="微软雅黑"/>
                  <a:cs typeface="+mn-ea"/>
                  <a:sym typeface="微软雅黑"/>
                </a:rPr>
                <a:t>要始终明底线，筑牢不想腐的堤坝</a:t>
              </a:r>
            </a:p>
          </p:txBody>
        </p:sp>
        <p:sp>
          <p:nvSpPr>
            <p:cNvPr id="25" name="矩形 24"/>
            <p:cNvSpPr/>
            <p:nvPr/>
          </p:nvSpPr>
          <p:spPr>
            <a:xfrm>
              <a:off x="1202820" y="3212468"/>
              <a:ext cx="9743446" cy="917516"/>
            </a:xfrm>
            <a:prstGeom prst="rect">
              <a:avLst/>
            </a:prstGeom>
          </p:spPr>
          <p:txBody>
            <a:bodyPr wrap="square">
              <a:spAutoFit/>
            </a:bodyPr>
            <a:lstStyle/>
            <a:p>
              <a:pPr algn="ctr">
                <a:lnSpc>
                  <a:spcPct val="130000"/>
                </a:lnSpc>
                <a:defRPr/>
              </a:pPr>
              <a:r>
                <a:rPr lang="zh-CN" altLang="en-US" sz="3300" b="1" dirty="0">
                  <a:solidFill>
                    <a:schemeClr val="bg1"/>
                  </a:solidFill>
                  <a:latin typeface="微软雅黑"/>
                  <a:ea typeface="微软雅黑"/>
                  <a:cs typeface="+mn-ea"/>
                  <a:sym typeface="微软雅黑"/>
                </a:rPr>
                <a:t>要始终明底线，筑牢不想腐的堤坝</a:t>
              </a:r>
              <a:endParaRPr lang="en-US" altLang="zh-CN" sz="3300" b="1" dirty="0">
                <a:solidFill>
                  <a:schemeClr val="bg1"/>
                </a:solidFill>
                <a:latin typeface="微软雅黑"/>
                <a:ea typeface="微软雅黑"/>
                <a:cs typeface="+mn-ea"/>
                <a:sym typeface="微软雅黑"/>
              </a:endParaRP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1+#ppt_w/2"/>
                                          </p:val>
                                        </p:tav>
                                        <p:tav tm="100000">
                                          <p:val>
                                            <p:strVal val="#ppt_x"/>
                                          </p:val>
                                        </p:tav>
                                      </p:tavLst>
                                    </p:anim>
                                    <p:anim calcmode="lin" valueType="num">
                                      <p:cBhvr additive="base">
                                        <p:cTn id="26" dur="750" fill="hold"/>
                                        <p:tgtEl>
                                          <p:spTgt spid="6"/>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53" presetClass="entr" presetSubtype="1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4500"/>
                            </p:stCondLst>
                            <p:childTnLst>
                              <p:par>
                                <p:cTn id="38" presetID="26" presetClass="emph" presetSubtype="0" fill="hold" nodeType="afterEffect">
                                  <p:stCondLst>
                                    <p:cond delay="0"/>
                                  </p:stCondLst>
                                  <p:childTnLst>
                                    <p:animEffect transition="out" filter="fade">
                                      <p:cBhvr>
                                        <p:cTn id="39" dur="500" tmFilter="0, 0; .2, .5; .8, .5; 1, 0"/>
                                        <p:tgtEl>
                                          <p:spTgt spid="22"/>
                                        </p:tgtEl>
                                      </p:cBhvr>
                                    </p:animEffect>
                                    <p:animScale>
                                      <p:cBhvr>
                                        <p:cTn id="40" dur="250" autoRev="1" fill="hold"/>
                                        <p:tgtEl>
                                          <p:spTgt spid="22"/>
                                        </p:tgtEl>
                                      </p:cBhvr>
                                      <p:by x="105000" y="105000"/>
                                    </p:animScale>
                                  </p:childTnLst>
                                </p:cTn>
                              </p:par>
                              <p:par>
                                <p:cTn id="41" presetID="16" presetClass="entr" presetSubtype="37"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1000"/>
                                        <p:tgtEl>
                                          <p:spTgt spid="12"/>
                                        </p:tgtEl>
                                      </p:cBhvr>
                                    </p:animEffect>
                                  </p:childTnLst>
                                </p:cTn>
                              </p:par>
                            </p:childTnLst>
                          </p:cTn>
                        </p:par>
                        <p:par>
                          <p:cTn id="44" fill="hold">
                            <p:stCondLst>
                              <p:cond delay="5000"/>
                            </p:stCondLst>
                            <p:childTnLst>
                              <p:par>
                                <p:cTn id="45" presetID="16" presetClass="entr" presetSubtype="21"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grpSp>
        <p:nvGrpSpPr>
          <p:cNvPr id="6" name="Aitds2"/>
          <p:cNvGrpSpPr/>
          <p:nvPr/>
        </p:nvGrpSpPr>
        <p:grpSpPr>
          <a:xfrm>
            <a:off x="460094" y="1275883"/>
            <a:ext cx="8076311" cy="3185068"/>
            <a:chOff x="-4079429" y="1988943"/>
            <a:chExt cx="10768414" cy="4246757"/>
          </a:xfrm>
        </p:grpSpPr>
        <p:sp>
          <p:nvSpPr>
            <p:cNvPr id="7" name="Aitds2-1"/>
            <p:cNvSpPr/>
            <p:nvPr/>
          </p:nvSpPr>
          <p:spPr>
            <a:xfrm>
              <a:off x="-4079429" y="2193926"/>
              <a:ext cx="10768414" cy="40417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a:ea typeface="微软雅黑"/>
                <a:cs typeface="+mn-ea"/>
                <a:sym typeface="微软雅黑"/>
              </a:endParaRPr>
            </a:p>
          </p:txBody>
        </p:sp>
        <p:pic>
          <p:nvPicPr>
            <p:cNvPr id="8" name="Aitds2-2"/>
            <p:cNvPicPr>
              <a:picLocks noChangeAspect="1"/>
            </p:cNvPicPr>
            <p:nvPr/>
          </p:nvPicPr>
          <p:blipFill>
            <a:blip r:embed="rId4" cstate="email">
              <a:extLst>
                <a:ext uri="{BEBA8EAE-BF5A-486C-A8C5-ECC9F3942E4B}">
                  <a14:imgProps xmlns:a14="http://schemas.microsoft.com/office/drawing/2010/main">
                    <a14:imgLayer>
                      <a14:imgEffect>
                        <a14:colorTemperature colorTemp="11200"/>
                      </a14:imgEffect>
                      <a14:imgEffect>
                        <a14:saturation sat="400000"/>
                      </a14:imgEffect>
                    </a14:imgLayer>
                  </a14:imgProps>
                </a:ext>
                <a:ext uri="{28A0092B-C50C-407E-A947-70E740481C1C}">
                  <a14:useLocalDpi xmlns:a14="http://schemas.microsoft.com/office/drawing/2010/main"/>
                </a:ext>
              </a:extLst>
            </a:blip>
            <a:stretch>
              <a:fillRect/>
            </a:stretch>
          </p:blipFill>
          <p:spPr>
            <a:xfrm>
              <a:off x="1071303" y="1988943"/>
              <a:ext cx="5519477" cy="770278"/>
            </a:xfrm>
            <a:prstGeom prst="rect">
              <a:avLst/>
            </a:prstGeom>
          </p:spPr>
        </p:pic>
      </p:grpSp>
      <p:sp>
        <p:nvSpPr>
          <p:cNvPr id="10" name="文本框 9"/>
          <p:cNvSpPr txBox="1"/>
          <p:nvPr/>
        </p:nvSpPr>
        <p:spPr>
          <a:xfrm>
            <a:off x="544120" y="2020121"/>
            <a:ext cx="7815695" cy="2331407"/>
          </a:xfrm>
          <a:prstGeom prst="rect">
            <a:avLst/>
          </a:prstGeom>
          <a:noFill/>
        </p:spPr>
        <p:txBody>
          <a:bodyPr wrap="square" lIns="68580" tIns="34290" rIns="68580" bIns="34290">
            <a:spAutoFit/>
          </a:bodyPr>
          <a:lstStyle/>
          <a:p>
            <a:pPr marL="257175" indent="-257175">
              <a:lnSpc>
                <a:spcPct val="150000"/>
              </a:lnSpc>
              <a:buFont typeface="Wingdings" panose="05000000000000000000" pitchFamily="2" charset="2"/>
              <a:buChar char="u"/>
              <a:defRPr/>
            </a:pPr>
            <a:r>
              <a:rPr lang="en-US" altLang="zh-CN" dirty="0">
                <a:solidFill>
                  <a:srgbClr val="000000"/>
                </a:solidFill>
                <a:latin typeface="微软雅黑"/>
                <a:ea typeface="微软雅黑"/>
                <a:cs typeface="+mn-ea"/>
                <a:sym typeface="微软雅黑"/>
              </a:rPr>
              <a:t>XXXX</a:t>
            </a:r>
            <a:r>
              <a:rPr lang="zh-CN" altLang="en-US" dirty="0">
                <a:solidFill>
                  <a:srgbClr val="000000"/>
                </a:solidFill>
                <a:latin typeface="微软雅黑"/>
                <a:ea typeface="微软雅黑"/>
                <a:cs typeface="+mn-ea"/>
                <a:sym typeface="微软雅黑"/>
              </a:rPr>
              <a:t>走上违纪违法道路的内在根源在于其思想滑坡、背离初心</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自甘堕落、嗜赌成性</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不矜细行、滥交朋友</a:t>
            </a:r>
            <a:r>
              <a:rPr lang="en-US" altLang="zh-CN" dirty="0">
                <a:solidFill>
                  <a:srgbClr val="000000"/>
                </a:solidFill>
                <a:latin typeface="微软雅黑"/>
                <a:ea typeface="微软雅黑"/>
                <a:cs typeface="+mn-ea"/>
                <a:sym typeface="微软雅黑"/>
              </a:rPr>
              <a:t>;</a:t>
            </a:r>
          </a:p>
          <a:p>
            <a:pPr marL="257175" indent="-257175">
              <a:lnSpc>
                <a:spcPct val="150000"/>
              </a:lnSpc>
              <a:buFont typeface="Wingdings" panose="05000000000000000000" pitchFamily="2" charset="2"/>
              <a:buChar char="u"/>
              <a:defRPr/>
            </a:pPr>
            <a:r>
              <a:rPr lang="zh-CN" altLang="en-US" dirty="0">
                <a:solidFill>
                  <a:srgbClr val="000000"/>
                </a:solidFill>
                <a:latin typeface="微软雅黑"/>
                <a:ea typeface="微软雅黑"/>
                <a:cs typeface="+mn-ea"/>
                <a:sym typeface="微软雅黑"/>
              </a:rPr>
              <a:t>目无法纪、恣意妄为</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表里不一、人格沦丧。政治信仰丢失</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沾染不良嗜好，最终滑向腐化的深渊，其受到党纪国法的严惩</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完全是咎由自取、罪有应得。</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u"/>
              <a:defRPr/>
            </a:pPr>
            <a:r>
              <a:rPr lang="zh-CN" altLang="en-US" dirty="0">
                <a:solidFill>
                  <a:srgbClr val="000000"/>
                </a:solidFill>
                <a:latin typeface="微软雅黑"/>
                <a:ea typeface="微软雅黑"/>
                <a:cs typeface="+mn-ea"/>
                <a:sym typeface="微软雅黑"/>
              </a:rPr>
              <a:t>习</a:t>
            </a:r>
            <a:r>
              <a:rPr lang="en-US" altLang="zh-CN" dirty="0">
                <a:solidFill>
                  <a:srgbClr val="000000"/>
                </a:solidFill>
                <a:latin typeface="微软雅黑"/>
                <a:ea typeface="微软雅黑"/>
                <a:cs typeface="+mn-ea"/>
                <a:sym typeface="微软雅黑"/>
              </a:rPr>
              <a:t>XX</a:t>
            </a:r>
            <a:r>
              <a:rPr lang="zh-CN" altLang="en-US" dirty="0">
                <a:solidFill>
                  <a:srgbClr val="000000"/>
                </a:solidFill>
                <a:latin typeface="微软雅黑"/>
                <a:ea typeface="微软雅黑"/>
                <a:cs typeface="+mn-ea"/>
                <a:sym typeface="微软雅黑"/>
              </a:rPr>
              <a:t>总书记深刻指出</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万事之始源于心，万事之治归于心。”要练成拒腐防变的“金钟罩”，始终做到守住底线、不越红线，就应该树立正确的人生观价值观，这也是我们立身做人、成长进步必须要解决的问题。</a:t>
            </a:r>
          </a:p>
        </p:txBody>
      </p:sp>
      <p:sp>
        <p:nvSpPr>
          <p:cNvPr id="12" name="文本框 11"/>
          <p:cNvSpPr txBox="1"/>
          <p:nvPr/>
        </p:nvSpPr>
        <p:spPr>
          <a:xfrm>
            <a:off x="3366787" y="1418193"/>
            <a:ext cx="4570553" cy="322011"/>
          </a:xfrm>
          <a:prstGeom prst="rect">
            <a:avLst/>
          </a:prstGeom>
          <a:noFill/>
        </p:spPr>
        <p:txBody>
          <a:bodyPr wrap="square" lIns="68580" tIns="34290" rIns="68580" bIns="34290">
            <a:spAutoFit/>
          </a:bodyPr>
          <a:lstStyle/>
          <a:p>
            <a:pPr algn="r">
              <a:lnSpc>
                <a:spcPct val="130000"/>
              </a:lnSpc>
              <a:defRPr/>
            </a:pPr>
            <a:r>
              <a:rPr lang="zh-CN" altLang="en-US" b="1" dirty="0">
                <a:solidFill>
                  <a:schemeClr val="bg1"/>
                </a:solidFill>
                <a:latin typeface="微软雅黑"/>
                <a:ea typeface="微软雅黑"/>
                <a:cs typeface="+mn-ea"/>
                <a:sym typeface="微软雅黑"/>
              </a:rPr>
              <a:t>要始终明底线，筑牢“不想腐</a:t>
            </a:r>
            <a:r>
              <a:rPr lang="en-US" altLang="zh-CN" b="1" dirty="0">
                <a:solidFill>
                  <a:schemeClr val="bg1"/>
                </a:solidFill>
                <a:latin typeface="微软雅黑"/>
                <a:ea typeface="微软雅黑"/>
                <a:cs typeface="+mn-ea"/>
                <a:sym typeface="微软雅黑"/>
              </a:rPr>
              <a:t>”</a:t>
            </a:r>
            <a:r>
              <a:rPr lang="zh-CN" altLang="en-US" b="1" dirty="0">
                <a:solidFill>
                  <a:schemeClr val="bg1"/>
                </a:solidFill>
                <a:latin typeface="微软雅黑"/>
                <a:ea typeface="微软雅黑"/>
                <a:cs typeface="+mn-ea"/>
                <a:sym typeface="微软雅黑"/>
              </a:rPr>
              <a:t>的堤坝</a:t>
            </a:r>
            <a:endParaRPr lang="en-US" altLang="zh-CN" b="1" dirty="0">
              <a:solidFill>
                <a:schemeClr val="bg1"/>
              </a:solidFill>
              <a:latin typeface="微软雅黑"/>
              <a:ea typeface="微软雅黑"/>
              <a:cs typeface="+mn-ea"/>
              <a:sym typeface="微软雅黑"/>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Aitds2"/>
          <p:cNvSpPr/>
          <p:nvPr/>
        </p:nvSpPr>
        <p:spPr>
          <a:xfrm flipH="1">
            <a:off x="486276" y="1702451"/>
            <a:ext cx="8081884" cy="2863534"/>
          </a:xfrm>
          <a:prstGeom prst="round2DiagRect">
            <a:avLst>
              <a:gd name="adj1" fmla="val 13738"/>
              <a:gd name="adj2" fmla="val 0"/>
            </a:avLst>
          </a:prstGeom>
          <a:solidFill>
            <a:srgbClr val="FEFDF8"/>
          </a:solidFill>
          <a:ln w="12700" cap="flat" cmpd="sng" algn="ctr">
            <a:solidFill>
              <a:srgbClr val="FF0000"/>
            </a:solidFill>
            <a:prstDash val="solid"/>
            <a:miter lim="800000"/>
          </a:ln>
          <a:effectLst>
            <a:outerShdw blurRad="50800" dist="38100" dir="5400000" algn="t" rotWithShape="0">
              <a:prstClr val="black">
                <a:alpha val="40000"/>
              </a:prstClr>
            </a:outerShdw>
          </a:effectLst>
        </p:spPr>
        <p:txBody>
          <a:bodyPr lIns="68580" tIns="34290" rIns="68580" bIns="34290" rtlCol="0" anchor="ctr"/>
          <a:lstStyle/>
          <a:p>
            <a:pPr algn="ctr">
              <a:defRPr/>
            </a:pPr>
            <a:endParaRPr lang="zh-CN" altLang="en-US" kern="0">
              <a:solidFill>
                <a:srgbClr val="FFFFFF"/>
              </a:solidFill>
              <a:latin typeface="微软雅黑"/>
              <a:ea typeface="微软雅黑"/>
              <a:cs typeface="+mn-ea"/>
              <a:sym typeface="微软雅黑"/>
            </a:endParaRPr>
          </a:p>
        </p:txBody>
      </p:sp>
      <p:grpSp>
        <p:nvGrpSpPr>
          <p:cNvPr id="7" name="Aitds3"/>
          <p:cNvGrpSpPr/>
          <p:nvPr/>
        </p:nvGrpSpPr>
        <p:grpSpPr>
          <a:xfrm>
            <a:off x="408354" y="1102978"/>
            <a:ext cx="6055679" cy="752475"/>
            <a:chOff x="572285" y="3114563"/>
            <a:chExt cx="8074238" cy="1003300"/>
          </a:xfrm>
        </p:grpSpPr>
        <p:sp>
          <p:nvSpPr>
            <p:cNvPr id="8" name="Aitds3-1"/>
            <p:cNvSpPr/>
            <p:nvPr/>
          </p:nvSpPr>
          <p:spPr>
            <a:xfrm>
              <a:off x="1593662" y="3362325"/>
              <a:ext cx="5876673" cy="704850"/>
            </a:xfrm>
            <a:prstGeom prst="roundRect">
              <a:avLst/>
            </a:prstGeom>
            <a:solidFill>
              <a:srgbClr val="FF000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lvl="3" algn="dist">
                <a:defRPr/>
              </a:pPr>
              <a:r>
                <a:rPr kumimoji="1" lang="en-US" altLang="zh-CN" sz="2100" b="1" dirty="0">
                  <a:solidFill>
                    <a:schemeClr val="bg1"/>
                  </a:solidFill>
                  <a:latin typeface="微软雅黑"/>
                  <a:ea typeface="微软雅黑"/>
                  <a:cs typeface="+mn-ea"/>
                  <a:sym typeface="微软雅黑"/>
                </a:rPr>
                <a:t>01:</a:t>
              </a:r>
              <a:r>
                <a:rPr kumimoji="1" lang="zh-CN" altLang="en-US" sz="2100" b="1" dirty="0">
                  <a:solidFill>
                    <a:schemeClr val="bg1"/>
                  </a:solidFill>
                  <a:latin typeface="微软雅黑"/>
                  <a:ea typeface="微软雅黑"/>
                  <a:cs typeface="+mn-ea"/>
                  <a:sym typeface="微软雅黑"/>
                </a:rPr>
                <a:t>要想得合理</a:t>
              </a:r>
            </a:p>
          </p:txBody>
        </p:sp>
        <p:pic>
          <p:nvPicPr>
            <p:cNvPr id="9" name="Aitds3-2" descr="图片包含 物体&#10;&#10;自动生成的说明"/>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572285" y="3114563"/>
              <a:ext cx="1462244" cy="1003300"/>
            </a:xfrm>
            <a:prstGeom prst="rect">
              <a:avLst/>
            </a:prstGeom>
            <a:effectLst>
              <a:outerShdw blurRad="50800" dist="38100" dir="5400000" algn="t" rotWithShape="0">
                <a:prstClr val="black">
                  <a:alpha val="40000"/>
                </a:prstClr>
              </a:outerShdw>
            </a:effectLst>
          </p:spPr>
        </p:pic>
        <p:pic>
          <p:nvPicPr>
            <p:cNvPr id="10" name="Aitds3-3" descr="图片包含 物体&#10;&#10;自动生成的说明"/>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7184279" y="3114563"/>
              <a:ext cx="1462244" cy="1003300"/>
            </a:xfrm>
            <a:prstGeom prst="rect">
              <a:avLst/>
            </a:prstGeom>
            <a:effectLst>
              <a:outerShdw blurRad="50800" dist="38100" dir="5400000" algn="t" rotWithShape="0">
                <a:prstClr val="black">
                  <a:alpha val="40000"/>
                </a:prstClr>
              </a:outerShdw>
            </a:effectLst>
          </p:spPr>
        </p:pic>
      </p:grpSp>
      <p:sp>
        <p:nvSpPr>
          <p:cNvPr id="12" name="Aitds6"/>
          <p:cNvSpPr txBox="1"/>
          <p:nvPr/>
        </p:nvSpPr>
        <p:spPr>
          <a:xfrm>
            <a:off x="732844" y="2051805"/>
            <a:ext cx="5522557" cy="590611"/>
          </a:xfrm>
          <a:prstGeom prst="rect">
            <a:avLst/>
          </a:prstGeom>
          <a:noFill/>
        </p:spPr>
        <p:txBody>
          <a:bodyPr wrap="square" lIns="68580" tIns="34290" rIns="68580" bIns="34290" rtlCol="0">
            <a:spAutoFit/>
          </a:bodyPr>
          <a:lstStyle/>
          <a:p>
            <a:pPr lvl="0">
              <a:lnSpc>
                <a:spcPct val="150000"/>
              </a:lnSpc>
              <a:defRPr/>
            </a:pPr>
            <a:r>
              <a:rPr lang="zh-CN" altLang="en-US" sz="1200" dirty="0">
                <a:solidFill>
                  <a:srgbClr val="000000"/>
                </a:solidFill>
                <a:latin typeface="微软雅黑"/>
                <a:ea typeface="微软雅黑"/>
                <a:cs typeface="+mn-ea"/>
                <a:sym typeface="微软雅黑"/>
              </a:rPr>
              <a:t>有什么样的人生设计，就会有什么样的人生轨迹。作为党员干部，个人想法一定要现实、合理、恰当。要想得高一些。树立崇高志向，于勤奋之中见行动</a:t>
            </a:r>
            <a:r>
              <a:rPr lang="en-US" altLang="zh-CN" sz="1200" dirty="0">
                <a:solidFill>
                  <a:srgbClr val="000000"/>
                </a:solidFill>
                <a:latin typeface="微软雅黑"/>
                <a:ea typeface="微软雅黑"/>
                <a:cs typeface="+mn-ea"/>
                <a:sym typeface="微软雅黑"/>
              </a:rPr>
              <a:t>;</a:t>
            </a:r>
          </a:p>
        </p:txBody>
      </p:sp>
      <p:sp>
        <p:nvSpPr>
          <p:cNvPr id="13" name="文本框 12"/>
          <p:cNvSpPr txBox="1"/>
          <p:nvPr/>
        </p:nvSpPr>
        <p:spPr>
          <a:xfrm>
            <a:off x="674336" y="2958766"/>
            <a:ext cx="7754928" cy="1177245"/>
          </a:xfrm>
          <a:prstGeom prst="rect">
            <a:avLst/>
          </a:prstGeom>
          <a:noFill/>
        </p:spPr>
        <p:txBody>
          <a:bodyPr wrap="square" lIns="68580" tIns="34290" rIns="68580" bIns="34290">
            <a:spAutoFit/>
          </a:bodyPr>
          <a:lstStyle/>
          <a:p>
            <a:pPr marL="257175" indent="-257175" defTabSz="914400">
              <a:lnSpc>
                <a:spcPct val="150000"/>
              </a:lnSpc>
              <a:buFont typeface="Wingdings" panose="05000000000000000000" pitchFamily="2" charset="2"/>
              <a:buChar char="p"/>
              <a:defRPr/>
            </a:pPr>
            <a:r>
              <a:rPr lang="zh-CN" altLang="en-US" sz="1200" dirty="0">
                <a:solidFill>
                  <a:srgbClr val="000000"/>
                </a:solidFill>
                <a:latin typeface="微软雅黑"/>
                <a:ea typeface="微软雅黑"/>
                <a:cs typeface="+mn-ea"/>
                <a:sym typeface="微软雅黑"/>
              </a:rPr>
              <a:t>需要立足岗位实际，于担当之中见忠诚，切实找准定位、把握自我，一步步走好自己的人生路。要想得全一些。</a:t>
            </a:r>
            <a:endParaRPr lang="en-US" altLang="zh-CN" sz="1200" dirty="0">
              <a:solidFill>
                <a:srgbClr val="000000"/>
              </a:solidFill>
              <a:latin typeface="微软雅黑"/>
              <a:ea typeface="微软雅黑"/>
              <a:cs typeface="+mn-ea"/>
              <a:sym typeface="微软雅黑"/>
            </a:endParaRPr>
          </a:p>
          <a:p>
            <a:pPr marL="257175" indent="-257175" defTabSz="914400">
              <a:lnSpc>
                <a:spcPct val="150000"/>
              </a:lnSpc>
              <a:buFont typeface="Wingdings" panose="05000000000000000000" pitchFamily="2" charset="2"/>
              <a:buChar char="p"/>
              <a:defRPr/>
            </a:pPr>
            <a:r>
              <a:rPr lang="zh-CN" altLang="en-US" sz="1200" dirty="0">
                <a:solidFill>
                  <a:srgbClr val="000000"/>
                </a:solidFill>
                <a:latin typeface="微软雅黑"/>
                <a:ea typeface="微软雅黑"/>
                <a:cs typeface="+mn-ea"/>
                <a:sym typeface="微软雅黑"/>
              </a:rPr>
              <a:t>必须把着眼点、落脚点建立在增强集体荣誉上，建立在推动创新发展大局上，正确处理好个，人利益与集体利益的关系。要想得实一些。要实实在在地工作生活</a:t>
            </a:r>
            <a:r>
              <a:rPr lang="en-US" altLang="zh-CN" sz="1200" dirty="0">
                <a:solidFill>
                  <a:srgbClr val="000000"/>
                </a:solidFill>
                <a:latin typeface="微软雅黑"/>
                <a:ea typeface="微软雅黑"/>
                <a:cs typeface="+mn-ea"/>
                <a:sym typeface="微软雅黑"/>
              </a:rPr>
              <a:t>,</a:t>
            </a:r>
            <a:r>
              <a:rPr lang="zh-CN" altLang="en-US" sz="1200" dirty="0">
                <a:solidFill>
                  <a:srgbClr val="000000"/>
                </a:solidFill>
                <a:latin typeface="微软雅黑"/>
                <a:ea typeface="微软雅黑"/>
                <a:cs typeface="+mn-ea"/>
                <a:sym typeface="微软雅黑"/>
              </a:rPr>
              <a:t>知足常乐，要树立正确的“三观”，将安逸、享受看得淡一点，将党的事业和工作责任看得重一些，甘当“苦行僧”，努力把组织和领导交给的事干好、办妥。</a:t>
            </a:r>
            <a:endParaRPr lang="zh-CN" altLang="en-US" sz="1200" b="1" dirty="0">
              <a:solidFill>
                <a:srgbClr val="C00000"/>
              </a:solidFill>
              <a:latin typeface="微软雅黑"/>
              <a:ea typeface="微软雅黑"/>
              <a:cs typeface="+mn-ea"/>
              <a:sym typeface="微软雅黑"/>
            </a:endParaRPr>
          </a:p>
        </p:txBody>
      </p:sp>
      <p:grpSp>
        <p:nvGrpSpPr>
          <p:cNvPr id="14" name="Aitds11"/>
          <p:cNvGrpSpPr/>
          <p:nvPr/>
        </p:nvGrpSpPr>
        <p:grpSpPr>
          <a:xfrm>
            <a:off x="5915691" y="2343363"/>
            <a:ext cx="2388655" cy="400061"/>
            <a:chOff x="2691555" y="1958341"/>
            <a:chExt cx="1460552" cy="504809"/>
          </a:xfrm>
          <a:solidFill>
            <a:srgbClr val="FF0000"/>
          </a:solidFill>
        </p:grpSpPr>
        <p:sp>
          <p:nvSpPr>
            <p:cNvPr id="15" name="Aitds11-1"/>
            <p:cNvSpPr/>
            <p:nvPr/>
          </p:nvSpPr>
          <p:spPr bwMode="auto">
            <a:xfrm>
              <a:off x="2709226" y="1970182"/>
              <a:ext cx="1442881" cy="459095"/>
            </a:xfrm>
            <a:prstGeom prst="roundRect">
              <a:avLst>
                <a:gd name="adj" fmla="val 50000"/>
              </a:avLst>
            </a:prstGeom>
            <a:grpFill/>
            <a:ln w="34925" cap="flat" cmpd="sng" algn="ctr">
              <a:solidFill>
                <a:schemeClr val="bg1"/>
              </a:solidFill>
              <a:prstDash val="solid"/>
            </a:ln>
            <a:effectLst>
              <a:outerShdw blurRad="50800" dist="38100" dir="2700000" algn="tl" rotWithShape="0">
                <a:prstClr val="black">
                  <a:alpha val="40000"/>
                </a:prstClr>
              </a:outerShdw>
            </a:effectLst>
          </p:spPr>
          <p:txBody>
            <a:bodyPr lIns="123136" tIns="61568" rIns="123136" bIns="61568" spcCol="0" rtlCol="0" anchor="ctr"/>
            <a:lstStyle/>
            <a:p>
              <a:pPr algn="ctr">
                <a:defRPr/>
              </a:pPr>
              <a:endParaRPr lang="zh-CN" altLang="en-US" b="1" kern="0" dirty="0">
                <a:solidFill>
                  <a:prstClr val="white"/>
                </a:solidFill>
                <a:latin typeface="微软雅黑"/>
                <a:ea typeface="微软雅黑"/>
                <a:cs typeface="+mn-ea"/>
                <a:sym typeface="微软雅黑"/>
              </a:endParaRPr>
            </a:p>
          </p:txBody>
        </p:sp>
        <p:sp>
          <p:nvSpPr>
            <p:cNvPr id="16" name="Aitds11-2"/>
            <p:cNvSpPr txBox="1"/>
            <p:nvPr/>
          </p:nvSpPr>
          <p:spPr>
            <a:xfrm>
              <a:off x="2691555" y="1958341"/>
              <a:ext cx="1452022" cy="504809"/>
            </a:xfrm>
            <a:prstGeom prst="rect">
              <a:avLst/>
            </a:prstGeom>
            <a:noFill/>
          </p:spPr>
          <p:txBody>
            <a:bodyPr wrap="square" lIns="121873" tIns="60936" rIns="121873" bIns="60936">
              <a:spAutoFit/>
            </a:bodyPr>
            <a:lstStyle/>
            <a:p>
              <a:pPr algn="ctr">
                <a:defRPr/>
              </a:pPr>
              <a:r>
                <a:rPr lang="zh-CN" altLang="en-US" sz="1800" b="1" kern="0" dirty="0">
                  <a:solidFill>
                    <a:schemeClr val="bg1"/>
                  </a:solidFill>
                  <a:latin typeface="微软雅黑"/>
                  <a:ea typeface="微软雅黑"/>
                  <a:cs typeface="+mn-ea"/>
                  <a:sym typeface="微软雅黑"/>
                </a:rPr>
                <a:t> 坚持“四高”聚力</a:t>
              </a: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ppt_x</p:attrName>
                                        </p:attrNameLst>
                                      </p:cBhvr>
                                      <p:tavLst>
                                        <p:tav tm="0">
                                          <p:val>
                                            <p:strVal val="#ppt_x"/>
                                          </p:val>
                                        </p:tav>
                                        <p:tav tm="100000">
                                          <p:val>
                                            <p:strVal val="#ppt_x"/>
                                          </p:val>
                                        </p:tav>
                                      </p:tavLst>
                                    </p:anim>
                                    <p:anim calcmode="lin" valueType="num">
                                      <p:cBhvr>
                                        <p:cTn id="13" dur="750" fill="hold"/>
                                        <p:tgtEl>
                                          <p:spTgt spid="7"/>
                                        </p:tgtEl>
                                        <p:attrNameLst>
                                          <p:attrName>ppt_y</p:attrName>
                                        </p:attrNameLst>
                                      </p:cBhvr>
                                      <p:tavLst>
                                        <p:tav tm="0">
                                          <p:val>
                                            <p:strVal val="#ppt_y+.1"/>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Aitds2"/>
          <p:cNvSpPr/>
          <p:nvPr/>
        </p:nvSpPr>
        <p:spPr>
          <a:xfrm flipH="1">
            <a:off x="486276" y="1702451"/>
            <a:ext cx="8081884" cy="2863534"/>
          </a:xfrm>
          <a:prstGeom prst="round2DiagRect">
            <a:avLst>
              <a:gd name="adj1" fmla="val 13738"/>
              <a:gd name="adj2" fmla="val 0"/>
            </a:avLst>
          </a:prstGeom>
          <a:solidFill>
            <a:srgbClr val="FEFDF8"/>
          </a:solidFill>
          <a:ln w="12700" cap="flat" cmpd="sng" algn="ctr">
            <a:solidFill>
              <a:srgbClr val="FF0000"/>
            </a:solidFill>
            <a:prstDash val="solid"/>
            <a:miter lim="800000"/>
          </a:ln>
          <a:effectLst>
            <a:outerShdw blurRad="50800" dist="38100" dir="5400000" algn="t" rotWithShape="0">
              <a:prstClr val="black">
                <a:alpha val="40000"/>
              </a:prstClr>
            </a:outerShdw>
          </a:effectLst>
        </p:spPr>
        <p:txBody>
          <a:bodyPr lIns="68580" tIns="34290" rIns="68580" bIns="34290" rtlCol="0" anchor="ctr"/>
          <a:lstStyle/>
          <a:p>
            <a:pPr algn="ctr">
              <a:defRPr/>
            </a:pPr>
            <a:endParaRPr lang="zh-CN" altLang="en-US" kern="0">
              <a:solidFill>
                <a:srgbClr val="FFFFFF"/>
              </a:solidFill>
              <a:latin typeface="微软雅黑"/>
              <a:ea typeface="微软雅黑"/>
              <a:cs typeface="+mn-ea"/>
              <a:sym typeface="微软雅黑"/>
            </a:endParaRPr>
          </a:p>
        </p:txBody>
      </p:sp>
      <p:grpSp>
        <p:nvGrpSpPr>
          <p:cNvPr id="7" name="Aitds3"/>
          <p:cNvGrpSpPr/>
          <p:nvPr/>
        </p:nvGrpSpPr>
        <p:grpSpPr>
          <a:xfrm>
            <a:off x="408354" y="1102978"/>
            <a:ext cx="6055679" cy="752475"/>
            <a:chOff x="572285" y="3114563"/>
            <a:chExt cx="8074238" cy="1003300"/>
          </a:xfrm>
        </p:grpSpPr>
        <p:sp>
          <p:nvSpPr>
            <p:cNvPr id="8" name="Aitds3-1"/>
            <p:cNvSpPr/>
            <p:nvPr/>
          </p:nvSpPr>
          <p:spPr>
            <a:xfrm>
              <a:off x="1593662" y="3362325"/>
              <a:ext cx="5876673" cy="704850"/>
            </a:xfrm>
            <a:prstGeom prst="roundRect">
              <a:avLst/>
            </a:prstGeom>
            <a:solidFill>
              <a:srgbClr val="FF000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lvl="3" algn="dist">
                <a:defRPr/>
              </a:pPr>
              <a:r>
                <a:rPr kumimoji="1" lang="en-US" altLang="zh-CN" sz="2100" b="1" dirty="0">
                  <a:solidFill>
                    <a:schemeClr val="bg1"/>
                  </a:solidFill>
                  <a:latin typeface="微软雅黑"/>
                  <a:ea typeface="微软雅黑"/>
                  <a:cs typeface="+mn-ea"/>
                  <a:sym typeface="微软雅黑"/>
                </a:rPr>
                <a:t>02:</a:t>
              </a:r>
              <a:r>
                <a:rPr kumimoji="1" lang="zh-CN" altLang="en-US" sz="2100" b="1" dirty="0">
                  <a:solidFill>
                    <a:schemeClr val="bg1"/>
                  </a:solidFill>
                  <a:latin typeface="微软雅黑"/>
                  <a:ea typeface="微软雅黑"/>
                  <a:cs typeface="+mn-ea"/>
                  <a:sym typeface="微软雅黑"/>
                </a:rPr>
                <a:t>要比得恰当</a:t>
              </a:r>
            </a:p>
          </p:txBody>
        </p:sp>
        <p:pic>
          <p:nvPicPr>
            <p:cNvPr id="9" name="Aitds3-2" descr="图片包含 物体&#10;&#10;自动生成的说明"/>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572285" y="3114563"/>
              <a:ext cx="1462244" cy="1003300"/>
            </a:xfrm>
            <a:prstGeom prst="rect">
              <a:avLst/>
            </a:prstGeom>
            <a:effectLst>
              <a:outerShdw blurRad="50800" dist="38100" dir="5400000" algn="t" rotWithShape="0">
                <a:prstClr val="black">
                  <a:alpha val="40000"/>
                </a:prstClr>
              </a:outerShdw>
            </a:effectLst>
          </p:spPr>
        </p:pic>
        <p:pic>
          <p:nvPicPr>
            <p:cNvPr id="10" name="Aitds3-3" descr="图片包含 物体&#10;&#10;自动生成的说明"/>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7184279" y="3114563"/>
              <a:ext cx="1462244" cy="1003300"/>
            </a:xfrm>
            <a:prstGeom prst="rect">
              <a:avLst/>
            </a:prstGeom>
            <a:effectLst>
              <a:outerShdw blurRad="50800" dist="38100" dir="5400000" algn="t" rotWithShape="0">
                <a:prstClr val="black">
                  <a:alpha val="40000"/>
                </a:prstClr>
              </a:outerShdw>
            </a:effectLst>
          </p:spPr>
        </p:pic>
      </p:grpSp>
      <p:sp>
        <p:nvSpPr>
          <p:cNvPr id="12" name="Aitds6"/>
          <p:cNvSpPr txBox="1"/>
          <p:nvPr/>
        </p:nvSpPr>
        <p:spPr>
          <a:xfrm>
            <a:off x="732844" y="2051805"/>
            <a:ext cx="7678313" cy="590611"/>
          </a:xfrm>
          <a:prstGeom prst="rect">
            <a:avLst/>
          </a:prstGeom>
          <a:noFill/>
        </p:spPr>
        <p:txBody>
          <a:bodyPr wrap="square" lIns="68580" tIns="34290" rIns="68580" bIns="34290" rtlCol="0">
            <a:spAutoFit/>
          </a:bodyPr>
          <a:lstStyle/>
          <a:p>
            <a:pPr lvl="0" algn="just">
              <a:lnSpc>
                <a:spcPct val="150000"/>
              </a:lnSpc>
              <a:defRPr/>
            </a:pPr>
            <a:r>
              <a:rPr lang="zh-CN" altLang="en-US" sz="1200" dirty="0">
                <a:solidFill>
                  <a:srgbClr val="000000"/>
                </a:solidFill>
                <a:latin typeface="微软雅黑"/>
                <a:ea typeface="微软雅黑"/>
                <a:cs typeface="+mn-ea"/>
                <a:sym typeface="微软雅黑"/>
              </a:rPr>
              <a:t>人比人气死人，不要去和人家比不切实际的东西，不要去和人家比不正当的东西。选择正确的比较对象和内容，就能比出干劲、比出动力、比出志气</a:t>
            </a:r>
          </a:p>
        </p:txBody>
      </p:sp>
      <p:sp>
        <p:nvSpPr>
          <p:cNvPr id="13" name="文本框 12"/>
          <p:cNvSpPr txBox="1"/>
          <p:nvPr/>
        </p:nvSpPr>
        <p:spPr>
          <a:xfrm>
            <a:off x="3509300" y="2579038"/>
            <a:ext cx="4901857" cy="1731243"/>
          </a:xfrm>
          <a:prstGeom prst="rect">
            <a:avLst/>
          </a:prstGeom>
          <a:noFill/>
        </p:spPr>
        <p:txBody>
          <a:bodyPr wrap="square" lIns="68580" tIns="34290" rIns="68580" bIns="34290">
            <a:spAutoFit/>
          </a:bodyPr>
          <a:lstStyle/>
          <a:p>
            <a:pPr marL="257175" indent="-257175" algn="just">
              <a:lnSpc>
                <a:spcPct val="150000"/>
              </a:lnSpc>
              <a:buFont typeface="Arial" panose="020B0604020202020204" pitchFamily="34" charset="0"/>
              <a:buChar char="•"/>
              <a:defRPr/>
            </a:pPr>
            <a:r>
              <a:rPr lang="zh-CN" altLang="en-US" sz="1200" dirty="0">
                <a:solidFill>
                  <a:srgbClr val="000000"/>
                </a:solidFill>
                <a:latin typeface="微软雅黑"/>
                <a:ea typeface="微软雅黑"/>
                <a:cs typeface="+mn-ea"/>
                <a:sym typeface="微软雅黑"/>
              </a:rPr>
              <a:t>否则，只会比出怨气、比出失落、比出问题。要学会正确比较，善于在思想素质层面同优秀人物比，努力站在与先进典型相同的高度上，吸取经验，分享智慧，避免走弯路。</a:t>
            </a:r>
            <a:endParaRPr lang="en-US" altLang="zh-CN" sz="1200" dirty="0">
              <a:solidFill>
                <a:srgbClr val="000000"/>
              </a:solidFill>
              <a:latin typeface="微软雅黑"/>
              <a:ea typeface="微软雅黑"/>
              <a:cs typeface="+mn-ea"/>
              <a:sym typeface="微软雅黑"/>
            </a:endParaRPr>
          </a:p>
          <a:p>
            <a:pPr marL="257175" indent="-257175" algn="just">
              <a:lnSpc>
                <a:spcPct val="150000"/>
              </a:lnSpc>
              <a:buFont typeface="Arial" panose="020B0604020202020204" pitchFamily="34" charset="0"/>
              <a:buChar char="•"/>
              <a:defRPr/>
            </a:pPr>
            <a:r>
              <a:rPr lang="zh-CN" altLang="en-US" sz="1200" dirty="0">
                <a:solidFill>
                  <a:srgbClr val="000000"/>
                </a:solidFill>
                <a:latin typeface="微软雅黑"/>
                <a:ea typeface="微软雅黑"/>
                <a:cs typeface="+mn-ea"/>
                <a:sym typeface="微软雅黑"/>
              </a:rPr>
              <a:t>要在工作姿态上与标准高的比。干工作有个标准问题，不同标准会有不同结果，要与工作姿态上与标准高的单位比，善于学习借鉴兄弟单位的优长，给自己设定一个正确坐标和发展目标。</a:t>
            </a: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2844" y="2047793"/>
            <a:ext cx="2912412" cy="291241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ppt_x</p:attrName>
                                        </p:attrNameLst>
                                      </p:cBhvr>
                                      <p:tavLst>
                                        <p:tav tm="0">
                                          <p:val>
                                            <p:strVal val="#ppt_x"/>
                                          </p:val>
                                        </p:tav>
                                        <p:tav tm="100000">
                                          <p:val>
                                            <p:strVal val="#ppt_x"/>
                                          </p:val>
                                        </p:tav>
                                      </p:tavLst>
                                    </p:anim>
                                    <p:anim calcmode="lin" valueType="num">
                                      <p:cBhvr>
                                        <p:cTn id="13" dur="750" fill="hold"/>
                                        <p:tgtEl>
                                          <p:spTgt spid="7"/>
                                        </p:tgtEl>
                                        <p:attrNameLst>
                                          <p:attrName>ppt_y</p:attrName>
                                        </p:attrNameLst>
                                      </p:cBhvr>
                                      <p:tavLst>
                                        <p:tav tm="0">
                                          <p:val>
                                            <p:strVal val="#ppt_y+.1"/>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500"/>
                            </p:stCondLst>
                            <p:childTnLst>
                              <p:par>
                                <p:cTn id="18" presetID="16" presetClass="entr" presetSubtype="2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Aitds2"/>
          <p:cNvSpPr/>
          <p:nvPr/>
        </p:nvSpPr>
        <p:spPr>
          <a:xfrm flipH="1">
            <a:off x="486276" y="1702451"/>
            <a:ext cx="8081884" cy="2863534"/>
          </a:xfrm>
          <a:prstGeom prst="round2DiagRect">
            <a:avLst>
              <a:gd name="adj1" fmla="val 13738"/>
              <a:gd name="adj2" fmla="val 0"/>
            </a:avLst>
          </a:prstGeom>
          <a:solidFill>
            <a:srgbClr val="FEFDF8"/>
          </a:solidFill>
          <a:ln w="12700" cap="flat" cmpd="sng" algn="ctr">
            <a:solidFill>
              <a:srgbClr val="FF0000"/>
            </a:solidFill>
            <a:prstDash val="solid"/>
            <a:miter lim="800000"/>
          </a:ln>
          <a:effectLst>
            <a:outerShdw blurRad="50800" dist="38100" dir="5400000" algn="t" rotWithShape="0">
              <a:prstClr val="black">
                <a:alpha val="40000"/>
              </a:prstClr>
            </a:outerShdw>
          </a:effectLst>
        </p:spPr>
        <p:txBody>
          <a:bodyPr lIns="68580" tIns="34290" rIns="68580" bIns="34290" rtlCol="0" anchor="ctr"/>
          <a:lstStyle/>
          <a:p>
            <a:pPr algn="ctr">
              <a:defRPr/>
            </a:pPr>
            <a:endParaRPr lang="zh-CN" altLang="en-US" kern="0">
              <a:solidFill>
                <a:srgbClr val="FFFFFF"/>
              </a:solidFill>
              <a:latin typeface="微软雅黑"/>
              <a:ea typeface="微软雅黑"/>
              <a:cs typeface="+mn-ea"/>
              <a:sym typeface="微软雅黑"/>
            </a:endParaRPr>
          </a:p>
        </p:txBody>
      </p:sp>
      <p:grpSp>
        <p:nvGrpSpPr>
          <p:cNvPr id="7" name="Aitds3"/>
          <p:cNvGrpSpPr/>
          <p:nvPr/>
        </p:nvGrpSpPr>
        <p:grpSpPr>
          <a:xfrm>
            <a:off x="408354" y="1102978"/>
            <a:ext cx="6055679" cy="752475"/>
            <a:chOff x="572285" y="3114563"/>
            <a:chExt cx="8074238" cy="1003300"/>
          </a:xfrm>
        </p:grpSpPr>
        <p:sp>
          <p:nvSpPr>
            <p:cNvPr id="8" name="Aitds3-1"/>
            <p:cNvSpPr/>
            <p:nvPr/>
          </p:nvSpPr>
          <p:spPr>
            <a:xfrm>
              <a:off x="1593662" y="3362325"/>
              <a:ext cx="5876673" cy="704850"/>
            </a:xfrm>
            <a:prstGeom prst="roundRect">
              <a:avLst/>
            </a:prstGeom>
            <a:solidFill>
              <a:srgbClr val="FF000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lvl="3" algn="dist">
                <a:defRPr/>
              </a:pPr>
              <a:r>
                <a:rPr kumimoji="1" lang="en-US" altLang="zh-CN" sz="2100" b="1" dirty="0">
                  <a:solidFill>
                    <a:schemeClr val="bg1"/>
                  </a:solidFill>
                  <a:latin typeface="微软雅黑"/>
                  <a:ea typeface="微软雅黑"/>
                  <a:cs typeface="+mn-ea"/>
                  <a:sym typeface="微软雅黑"/>
                </a:rPr>
                <a:t>03:</a:t>
              </a:r>
              <a:r>
                <a:rPr kumimoji="1" lang="zh-CN" altLang="en-US" sz="2100" b="1" dirty="0">
                  <a:solidFill>
                    <a:schemeClr val="bg1"/>
                  </a:solidFill>
                  <a:latin typeface="微软雅黑"/>
                  <a:ea typeface="微软雅黑"/>
                  <a:cs typeface="+mn-ea"/>
                  <a:sym typeface="微软雅黑"/>
                </a:rPr>
                <a:t>要干得实在</a:t>
              </a:r>
            </a:p>
          </p:txBody>
        </p:sp>
        <p:pic>
          <p:nvPicPr>
            <p:cNvPr id="9" name="Aitds3-2" descr="图片包含 物体&#10;&#10;自动生成的说明"/>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572285" y="3114563"/>
              <a:ext cx="1462244" cy="1003300"/>
            </a:xfrm>
            <a:prstGeom prst="rect">
              <a:avLst/>
            </a:prstGeom>
            <a:effectLst>
              <a:outerShdw blurRad="50800" dist="38100" dir="5400000" algn="t" rotWithShape="0">
                <a:prstClr val="black">
                  <a:alpha val="40000"/>
                </a:prstClr>
              </a:outerShdw>
            </a:effectLst>
          </p:spPr>
        </p:pic>
        <p:pic>
          <p:nvPicPr>
            <p:cNvPr id="10" name="Aitds3-3" descr="图片包含 物体&#10;&#10;自动生成的说明"/>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7184279" y="3114563"/>
              <a:ext cx="1462244" cy="1003300"/>
            </a:xfrm>
            <a:prstGeom prst="rect">
              <a:avLst/>
            </a:prstGeom>
            <a:effectLst>
              <a:outerShdw blurRad="50800" dist="38100" dir="5400000" algn="t" rotWithShape="0">
                <a:prstClr val="black">
                  <a:alpha val="40000"/>
                </a:prstClr>
              </a:outerShdw>
            </a:effectLst>
          </p:spPr>
        </p:pic>
      </p:grpSp>
      <p:sp>
        <p:nvSpPr>
          <p:cNvPr id="12" name="Aitds6"/>
          <p:cNvSpPr txBox="1"/>
          <p:nvPr/>
        </p:nvSpPr>
        <p:spPr>
          <a:xfrm>
            <a:off x="732844" y="2017100"/>
            <a:ext cx="7401658" cy="2223686"/>
          </a:xfrm>
          <a:prstGeom prst="rect">
            <a:avLst/>
          </a:prstGeom>
          <a:noFill/>
        </p:spPr>
        <p:txBody>
          <a:bodyPr wrap="square" lIns="68580" tIns="34290" rIns="68580" bIns="34290" rtlCol="0">
            <a:spAutoFit/>
          </a:bodyPr>
          <a:lstStyle/>
          <a:p>
            <a:pPr marL="214313" indent="-214313" algn="just">
              <a:lnSpc>
                <a:spcPct val="150000"/>
              </a:lnSpc>
              <a:buClr>
                <a:srgbClr val="000000"/>
              </a:buClr>
              <a:buFont typeface="Wingdings" panose="05000000000000000000" pitchFamily="2" charset="2"/>
              <a:buChar char="p"/>
              <a:defRPr/>
            </a:pPr>
            <a:r>
              <a:rPr lang="zh-CN" altLang="en-US" kern="0" spc="-75" dirty="0">
                <a:latin typeface="微软雅黑"/>
                <a:ea typeface="微软雅黑"/>
                <a:cs typeface="+mn-ea"/>
                <a:sym typeface="微软雅黑"/>
              </a:rPr>
              <a:t>三不一体专题党课讲稿</a:t>
            </a:r>
            <a:endParaRPr lang="en-US" altLang="zh-CN" kern="0" spc="-75" dirty="0">
              <a:latin typeface="微软雅黑"/>
              <a:ea typeface="微软雅黑"/>
              <a:cs typeface="+mn-ea"/>
              <a:sym typeface="微软雅黑"/>
            </a:endParaRPr>
          </a:p>
          <a:p>
            <a:pPr marL="214313" indent="-214313" algn="just">
              <a:lnSpc>
                <a:spcPct val="150000"/>
              </a:lnSpc>
              <a:buClr>
                <a:srgbClr val="000000"/>
              </a:buClr>
              <a:buFont typeface="Wingdings" panose="05000000000000000000" pitchFamily="2" charset="2"/>
              <a:buChar char="p"/>
              <a:defRPr/>
            </a:pPr>
            <a:endParaRPr lang="en-US" altLang="zh-CN" kern="0" spc="-75" dirty="0">
              <a:latin typeface="微软雅黑"/>
              <a:ea typeface="微软雅黑"/>
              <a:cs typeface="+mn-ea"/>
              <a:sym typeface="微软雅黑"/>
            </a:endParaRPr>
          </a:p>
          <a:p>
            <a:pPr marL="214313" indent="-214313" algn="just">
              <a:lnSpc>
                <a:spcPct val="150000"/>
              </a:lnSpc>
              <a:buClr>
                <a:srgbClr val="000000"/>
              </a:buClr>
              <a:buFont typeface="Wingdings" panose="05000000000000000000" pitchFamily="2" charset="2"/>
              <a:buChar char="p"/>
              <a:defRPr/>
            </a:pPr>
            <a:r>
              <a:rPr lang="zh-CN" altLang="en-US" dirty="0">
                <a:latin typeface="微软雅黑"/>
                <a:ea typeface="微软雅黑"/>
                <a:cs typeface="+mn-ea"/>
                <a:sym typeface="微软雅黑"/>
              </a:rPr>
              <a:t>习</a:t>
            </a:r>
            <a:r>
              <a:rPr lang="en-US" altLang="zh-CN" dirty="0">
                <a:latin typeface="微软雅黑"/>
                <a:ea typeface="微软雅黑"/>
                <a:cs typeface="+mn-ea"/>
                <a:sym typeface="微软雅黑"/>
              </a:rPr>
              <a:t>XX</a:t>
            </a:r>
            <a:r>
              <a:rPr lang="zh-CN" altLang="en-US" dirty="0">
                <a:latin typeface="微软雅黑"/>
                <a:ea typeface="微软雅黑"/>
                <a:cs typeface="+mn-ea"/>
                <a:sym typeface="微软雅黑"/>
              </a:rPr>
              <a:t>总书记对全党同志的警示和要求是“空谈误国，实干兴邦”。</a:t>
            </a:r>
            <a:endParaRPr lang="en-US" altLang="zh-CN" dirty="0">
              <a:latin typeface="微软雅黑"/>
              <a:ea typeface="微软雅黑"/>
              <a:cs typeface="+mn-ea"/>
              <a:sym typeface="微软雅黑"/>
            </a:endParaRPr>
          </a:p>
          <a:p>
            <a:pPr marL="214313" indent="-214313" algn="just">
              <a:lnSpc>
                <a:spcPct val="150000"/>
              </a:lnSpc>
              <a:buClr>
                <a:srgbClr val="000000"/>
              </a:buClr>
              <a:buFont typeface="Wingdings" panose="05000000000000000000" pitchFamily="2" charset="2"/>
              <a:buChar char="p"/>
              <a:defRPr/>
            </a:pPr>
            <a:r>
              <a:rPr lang="zh-CN" altLang="en-US" dirty="0">
                <a:latin typeface="微软雅黑"/>
                <a:ea typeface="微软雅黑"/>
                <a:cs typeface="+mn-ea"/>
                <a:sym typeface="微软雅黑"/>
              </a:rPr>
              <a:t>要会干。要着力找准上情与下情的结合点，形成具有自身特色的目标、思路和抓法。少务虚多务实尽量把工作安排得简约、从容、有章法，对部署的工作要分清主次和轻重缓急，协调人员，搞好分工，抓好落实。</a:t>
            </a:r>
          </a:p>
          <a:p>
            <a:pPr marL="214313" indent="-214313">
              <a:buFont typeface="Wingdings" panose="05000000000000000000" pitchFamily="2" charset="2"/>
              <a:buChar char="p"/>
              <a:defRPr/>
            </a:pPr>
            <a:endParaRPr lang="en-US" altLang="zh-CN" kern="0" spc="-75" dirty="0">
              <a:latin typeface="微软雅黑"/>
              <a:ea typeface="微软雅黑"/>
              <a:cs typeface="+mn-ea"/>
              <a:sym typeface="微软雅黑"/>
            </a:endParaRP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5745313" y="2319134"/>
            <a:ext cx="2912412" cy="291241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ppt_x</p:attrName>
                                        </p:attrNameLst>
                                      </p:cBhvr>
                                      <p:tavLst>
                                        <p:tav tm="0">
                                          <p:val>
                                            <p:strVal val="#ppt_x"/>
                                          </p:val>
                                        </p:tav>
                                        <p:tav tm="100000">
                                          <p:val>
                                            <p:strVal val="#ppt_x"/>
                                          </p:val>
                                        </p:tav>
                                      </p:tavLst>
                                    </p:anim>
                                    <p:anim calcmode="lin" valueType="num">
                                      <p:cBhvr>
                                        <p:cTn id="13" dur="750" fill="hold"/>
                                        <p:tgtEl>
                                          <p:spTgt spid="7"/>
                                        </p:tgtEl>
                                        <p:attrNameLst>
                                          <p:attrName>ppt_y</p:attrName>
                                        </p:attrNameLst>
                                      </p:cBhvr>
                                      <p:tavLst>
                                        <p:tav tm="0">
                                          <p:val>
                                            <p:strVal val="#ppt_y+.1"/>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grpSp>
        <p:nvGrpSpPr>
          <p:cNvPr id="6" name="组合 5"/>
          <p:cNvGrpSpPr/>
          <p:nvPr/>
        </p:nvGrpSpPr>
        <p:grpSpPr>
          <a:xfrm>
            <a:off x="406160" y="1461073"/>
            <a:ext cx="1795217" cy="2862519"/>
            <a:chOff x="980730" y="2048624"/>
            <a:chExt cx="2186540" cy="3051890"/>
          </a:xfrm>
        </p:grpSpPr>
        <p:sp>
          <p:nvSpPr>
            <p:cNvPr id="7" name="矩形 6"/>
            <p:cNvSpPr/>
            <p:nvPr/>
          </p:nvSpPr>
          <p:spPr>
            <a:xfrm>
              <a:off x="980730" y="2048624"/>
              <a:ext cx="2186540" cy="3051890"/>
            </a:xfrm>
            <a:prstGeom prst="rect">
              <a:avLst/>
            </a:prstGeom>
            <a:solidFill>
              <a:srgbClr val="FF0000"/>
            </a:solidFill>
            <a:ln w="12700" cap="flat" cmpd="sng" algn="ctr">
              <a:noFill/>
              <a:prstDash val="solid"/>
              <a:miter lim="800000"/>
            </a:ln>
            <a:effectLst/>
          </p:spPr>
          <p:txBody>
            <a:bodyPr rtlCol="0" anchor="ctr"/>
            <a:lstStyle/>
            <a:p>
              <a:pPr algn="ctr" defTabSz="342900">
                <a:defRPr/>
              </a:pPr>
              <a:endParaRPr kumimoji="1" lang="zh-CN" altLang="en-US" kern="0" dirty="0">
                <a:solidFill>
                  <a:prstClr val="white"/>
                </a:solidFill>
                <a:latin typeface="微软雅黑"/>
                <a:ea typeface="微软雅黑"/>
                <a:cs typeface="+mn-ea"/>
                <a:sym typeface="微软雅黑"/>
              </a:endParaRPr>
            </a:p>
          </p:txBody>
        </p:sp>
        <p:sp>
          <p:nvSpPr>
            <p:cNvPr id="8" name="文本框 7"/>
            <p:cNvSpPr txBox="1"/>
            <p:nvPr/>
          </p:nvSpPr>
          <p:spPr>
            <a:xfrm>
              <a:off x="1226430" y="3364646"/>
              <a:ext cx="1838651" cy="1634125"/>
            </a:xfrm>
            <a:prstGeom prst="rect">
              <a:avLst/>
            </a:prstGeom>
            <a:noFill/>
          </p:spPr>
          <p:txBody>
            <a:bodyPr wrap="square" rtlCol="0">
              <a:spAutoFit/>
            </a:bodyPr>
            <a:lstStyle/>
            <a:p>
              <a:pPr algn="ctr">
                <a:lnSpc>
                  <a:spcPct val="130000"/>
                </a:lnSpc>
                <a:defRPr/>
              </a:pPr>
              <a:r>
                <a:rPr lang="zh-CN" altLang="en-US" sz="1800" b="1" dirty="0">
                  <a:solidFill>
                    <a:schemeClr val="bg1"/>
                  </a:solidFill>
                  <a:latin typeface="微软雅黑"/>
                  <a:ea typeface="微软雅黑"/>
                  <a:cs typeface="+mn-ea"/>
                  <a:sym typeface="微软雅黑"/>
                </a:rPr>
                <a:t>要始终明底线，筑牢“不想腐</a:t>
              </a:r>
              <a:r>
                <a:rPr lang="en-US" altLang="zh-CN" sz="1800" b="1" dirty="0">
                  <a:solidFill>
                    <a:schemeClr val="bg1"/>
                  </a:solidFill>
                  <a:latin typeface="微软雅黑"/>
                  <a:ea typeface="微软雅黑"/>
                  <a:cs typeface="+mn-ea"/>
                  <a:sym typeface="微软雅黑"/>
                </a:rPr>
                <a:t>”</a:t>
              </a:r>
              <a:r>
                <a:rPr lang="zh-CN" altLang="en-US" sz="1800" b="1" dirty="0">
                  <a:solidFill>
                    <a:schemeClr val="bg1"/>
                  </a:solidFill>
                  <a:latin typeface="微软雅黑"/>
                  <a:ea typeface="微软雅黑"/>
                  <a:cs typeface="+mn-ea"/>
                  <a:sym typeface="微软雅黑"/>
                </a:rPr>
                <a:t>的堤坝</a:t>
              </a:r>
              <a:endParaRPr lang="en-US" altLang="zh-CN" sz="1800" b="1" dirty="0">
                <a:solidFill>
                  <a:schemeClr val="bg1"/>
                </a:solidFill>
                <a:latin typeface="微软雅黑"/>
                <a:ea typeface="微软雅黑"/>
                <a:cs typeface="+mn-ea"/>
                <a:sym typeface="微软雅黑"/>
              </a:endParaRPr>
            </a:p>
          </p:txBody>
        </p:sp>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colorTemperature colorTemp="11200"/>
                      </a14:imgEffect>
                      <a14:imgEffect>
                        <a14:saturation sat="400000"/>
                      </a14:imgEffect>
                    </a14:imgLayer>
                  </a14:imgProps>
                </a:ext>
                <a:ext uri="{28A0092B-C50C-407E-A947-70E740481C1C}">
                  <a14:useLocalDpi xmlns:a14="http://schemas.microsoft.com/office/drawing/2010/main"/>
                </a:ext>
              </a:extLst>
            </a:blip>
            <a:stretch>
              <a:fillRect/>
            </a:stretch>
          </p:blipFill>
          <p:spPr>
            <a:xfrm>
              <a:off x="1678279" y="2416847"/>
              <a:ext cx="791442" cy="699689"/>
            </a:xfrm>
            <a:prstGeom prst="rect">
              <a:avLst/>
            </a:prstGeom>
          </p:spPr>
        </p:pic>
      </p:grpSp>
      <p:sp>
        <p:nvSpPr>
          <p:cNvPr id="10" name="文本框 9"/>
          <p:cNvSpPr txBox="1"/>
          <p:nvPr/>
        </p:nvSpPr>
        <p:spPr>
          <a:xfrm>
            <a:off x="7082456" y="1461072"/>
            <a:ext cx="1378988" cy="392415"/>
          </a:xfrm>
          <a:prstGeom prst="rect">
            <a:avLst/>
          </a:prstGeom>
          <a:solidFill>
            <a:srgbClr val="FF0000"/>
          </a:solidFill>
          <a:ln>
            <a:solidFill>
              <a:srgbClr val="FF0000"/>
            </a:solidFill>
          </a:ln>
        </p:spPr>
        <p:txBody>
          <a:bodyPr wrap="square" lIns="68580" tIns="34290" rIns="68580" bIns="34290" anchor="ctr">
            <a:spAutoFit/>
          </a:bodyPr>
          <a:lstStyle>
            <a:defPPr>
              <a:defRPr lang="zh-CN"/>
            </a:defPPr>
            <a:lvl1pPr algn="just">
              <a:defRPr sz="2000">
                <a:solidFill>
                  <a:schemeClr val="accent1"/>
                </a:solidFill>
                <a:latin typeface="+mj-ea"/>
                <a:ea typeface="+mj-ea"/>
              </a:defRPr>
            </a:lvl1pPr>
          </a:lstStyle>
          <a:p>
            <a:pPr algn="dist" defTabSz="685324" fontAlgn="base">
              <a:spcBef>
                <a:spcPct val="0"/>
              </a:spcBef>
              <a:spcAft>
                <a:spcPct val="0"/>
              </a:spcAft>
              <a:defRPr/>
            </a:pPr>
            <a:r>
              <a:rPr lang="zh-CN" altLang="en-US" sz="2100" b="1" kern="0" noProof="1">
                <a:solidFill>
                  <a:schemeClr val="bg1"/>
                </a:solidFill>
                <a:latin typeface="微软雅黑"/>
                <a:ea typeface="微软雅黑"/>
                <a:cs typeface="+mn-ea"/>
                <a:sym typeface="微软雅黑"/>
              </a:rPr>
              <a:t>要实干</a:t>
            </a:r>
          </a:p>
        </p:txBody>
      </p:sp>
      <p:sp>
        <p:nvSpPr>
          <p:cNvPr id="12" name="文本框 11"/>
          <p:cNvSpPr txBox="1"/>
          <p:nvPr/>
        </p:nvSpPr>
        <p:spPr>
          <a:xfrm>
            <a:off x="7114835" y="2709410"/>
            <a:ext cx="1378988" cy="392415"/>
          </a:xfrm>
          <a:prstGeom prst="rect">
            <a:avLst/>
          </a:prstGeom>
          <a:solidFill>
            <a:srgbClr val="FF0000"/>
          </a:solidFill>
          <a:ln>
            <a:solidFill>
              <a:srgbClr val="FF0000"/>
            </a:solidFill>
          </a:ln>
        </p:spPr>
        <p:txBody>
          <a:bodyPr wrap="square" lIns="68580" tIns="34290" rIns="68580" bIns="34290" anchor="ctr">
            <a:spAutoFit/>
          </a:bodyPr>
          <a:lstStyle>
            <a:defPPr>
              <a:defRPr lang="zh-CN"/>
            </a:defPPr>
            <a:lvl1pPr algn="just">
              <a:defRPr sz="2000">
                <a:solidFill>
                  <a:schemeClr val="accent1"/>
                </a:solidFill>
                <a:latin typeface="+mj-ea"/>
                <a:ea typeface="+mj-ea"/>
              </a:defRPr>
            </a:lvl1pPr>
          </a:lstStyle>
          <a:p>
            <a:pPr algn="dist" defTabSz="685324" fontAlgn="base">
              <a:spcBef>
                <a:spcPct val="0"/>
              </a:spcBef>
              <a:spcAft>
                <a:spcPct val="0"/>
              </a:spcAft>
              <a:defRPr/>
            </a:pPr>
            <a:r>
              <a:rPr lang="zh-CN" altLang="en-US" sz="2100" b="1" kern="0" noProof="1">
                <a:solidFill>
                  <a:schemeClr val="bg1"/>
                </a:solidFill>
                <a:latin typeface="微软雅黑"/>
                <a:ea typeface="微软雅黑"/>
                <a:cs typeface="+mn-ea"/>
                <a:sym typeface="微软雅黑"/>
              </a:rPr>
              <a:t>要苦干</a:t>
            </a:r>
          </a:p>
        </p:txBody>
      </p:sp>
      <p:sp>
        <p:nvSpPr>
          <p:cNvPr id="13" name="文本框 12"/>
          <p:cNvSpPr txBox="1"/>
          <p:nvPr/>
        </p:nvSpPr>
        <p:spPr>
          <a:xfrm>
            <a:off x="2266374" y="1884125"/>
            <a:ext cx="6368663" cy="1038746"/>
          </a:xfrm>
          <a:prstGeom prst="rect">
            <a:avLst/>
          </a:prstGeom>
          <a:noFill/>
        </p:spPr>
        <p:txBody>
          <a:bodyPr wrap="square" lIns="68580" tIns="34290" rIns="68580" bIns="34290">
            <a:spAutoFit/>
          </a:bodyPr>
          <a:lstStyle/>
          <a:p>
            <a:pPr marL="257175" indent="-257175">
              <a:lnSpc>
                <a:spcPct val="150000"/>
              </a:lnSpc>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要负起对下实施科学指导之责、推动单位建设创新发展之责、带领单位履行职责使命之责，人人都应“在岗一日、尽责一天”</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用心想事、谋事、干事，努力做到“戒浮、戒懒、戒虚、戒粗”。</a:t>
            </a:r>
          </a:p>
        </p:txBody>
      </p:sp>
      <p:sp>
        <p:nvSpPr>
          <p:cNvPr id="14" name="文本框 13"/>
          <p:cNvSpPr txBox="1"/>
          <p:nvPr/>
        </p:nvSpPr>
        <p:spPr>
          <a:xfrm>
            <a:off x="2266374" y="3191606"/>
            <a:ext cx="6368663" cy="1146468"/>
          </a:xfrm>
          <a:prstGeom prst="rect">
            <a:avLst/>
          </a:prstGeom>
          <a:noFill/>
        </p:spPr>
        <p:txBody>
          <a:bodyPr wrap="square" lIns="68580" tIns="34290" rIns="68580" bIns="34290">
            <a:spAutoFit/>
          </a:bodyPr>
          <a:lstStyle/>
          <a:p>
            <a:pPr marL="257175" indent="-257175">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就是要有一种“不于出成绩不撒手”的精神，以狠劲韧劲抓各项重点工作落实，坚决做到挖井见水、抓铁留痕、板上钉钉，切忌悬在半空、抓而不实、抓而不紧</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总书记曾经说过抓而不实等于不抓，抓而不紧等于白抓</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。要细致入微，善于抓细节，稳得住心神、耐得住性子，不但要能下大功夫、苦功夫，也要会下细功夫、长功夫。</a:t>
            </a: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750"/>
                                        <p:tgtEl>
                                          <p:spTgt spid="10"/>
                                        </p:tgtEl>
                                        <p:attrNameLst>
                                          <p:attrName>ppt_y</p:attrName>
                                        </p:attrNameLst>
                                      </p:cBhvr>
                                      <p:tavLst>
                                        <p:tav tm="0">
                                          <p:val>
                                            <p:strVal val="#ppt_y+#ppt_h*1.125000"/>
                                          </p:val>
                                        </p:tav>
                                        <p:tav tm="100000">
                                          <p:val>
                                            <p:strVal val="#ppt_y"/>
                                          </p:val>
                                        </p:tav>
                                      </p:tavLst>
                                    </p:anim>
                                    <p:animEffect transition="in" filter="wipe(up)">
                                      <p:cBhvr>
                                        <p:cTn id="13" dur="750"/>
                                        <p:tgtEl>
                                          <p:spTgt spid="10"/>
                                        </p:tgtEl>
                                      </p:cBhvr>
                                    </p:animEffect>
                                  </p:childTnLst>
                                </p:cTn>
                              </p:par>
                            </p:childTnLst>
                          </p:cTn>
                        </p:par>
                        <p:par>
                          <p:cTn id="14" fill="hold">
                            <p:stCondLst>
                              <p:cond delay="15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750"/>
                                        <p:tgtEl>
                                          <p:spTgt spid="12"/>
                                        </p:tgtEl>
                                        <p:attrNameLst>
                                          <p:attrName>ppt_y</p:attrName>
                                        </p:attrNameLst>
                                      </p:cBhvr>
                                      <p:tavLst>
                                        <p:tav tm="0">
                                          <p:val>
                                            <p:strVal val="#ppt_y+#ppt_h*1.125000"/>
                                          </p:val>
                                        </p:tav>
                                        <p:tav tm="100000">
                                          <p:val>
                                            <p:strVal val="#ppt_y"/>
                                          </p:val>
                                        </p:tav>
                                      </p:tavLst>
                                    </p:anim>
                                    <p:animEffect transition="in" filter="wipe(up)">
                                      <p:cBhvr>
                                        <p:cTn id="18" dur="750"/>
                                        <p:tgtEl>
                                          <p:spTgt spid="12"/>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par>
                          <p:cTn id="23" fill="hold">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Aitds2"/>
          <p:cNvSpPr/>
          <p:nvPr/>
        </p:nvSpPr>
        <p:spPr>
          <a:xfrm flipH="1">
            <a:off x="486276" y="1702451"/>
            <a:ext cx="8081884" cy="2863534"/>
          </a:xfrm>
          <a:prstGeom prst="round2DiagRect">
            <a:avLst>
              <a:gd name="adj1" fmla="val 13738"/>
              <a:gd name="adj2" fmla="val 0"/>
            </a:avLst>
          </a:prstGeom>
          <a:solidFill>
            <a:srgbClr val="FEFDF8"/>
          </a:solidFill>
          <a:ln w="12700" cap="flat" cmpd="sng" algn="ctr">
            <a:solidFill>
              <a:srgbClr val="FF0000"/>
            </a:solidFill>
            <a:prstDash val="solid"/>
            <a:miter lim="800000"/>
          </a:ln>
          <a:effectLst>
            <a:outerShdw blurRad="50800" dist="38100" dir="5400000" algn="t" rotWithShape="0">
              <a:prstClr val="black">
                <a:alpha val="40000"/>
              </a:prstClr>
            </a:outerShdw>
          </a:effectLst>
        </p:spPr>
        <p:txBody>
          <a:bodyPr lIns="68580" tIns="34290" rIns="68580" bIns="34290" rtlCol="0" anchor="ctr"/>
          <a:lstStyle/>
          <a:p>
            <a:pPr algn="ctr">
              <a:defRPr/>
            </a:pPr>
            <a:endParaRPr lang="zh-CN" altLang="en-US" kern="0">
              <a:solidFill>
                <a:srgbClr val="FFFFFF"/>
              </a:solidFill>
              <a:latin typeface="微软雅黑"/>
              <a:ea typeface="微软雅黑"/>
              <a:cs typeface="+mn-ea"/>
              <a:sym typeface="微软雅黑"/>
            </a:endParaRPr>
          </a:p>
        </p:txBody>
      </p:sp>
      <p:grpSp>
        <p:nvGrpSpPr>
          <p:cNvPr id="7" name="Aitds3"/>
          <p:cNvGrpSpPr/>
          <p:nvPr/>
        </p:nvGrpSpPr>
        <p:grpSpPr>
          <a:xfrm>
            <a:off x="408354" y="1102978"/>
            <a:ext cx="6055679" cy="752475"/>
            <a:chOff x="572285" y="3114563"/>
            <a:chExt cx="8074238" cy="1003300"/>
          </a:xfrm>
        </p:grpSpPr>
        <p:sp>
          <p:nvSpPr>
            <p:cNvPr id="8" name="Aitds3-1"/>
            <p:cNvSpPr/>
            <p:nvPr/>
          </p:nvSpPr>
          <p:spPr>
            <a:xfrm>
              <a:off x="1593662" y="3362325"/>
              <a:ext cx="5876673" cy="704850"/>
            </a:xfrm>
            <a:prstGeom prst="roundRect">
              <a:avLst/>
            </a:prstGeom>
            <a:solidFill>
              <a:srgbClr val="FF000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lvl="3" algn="dist">
                <a:defRPr/>
              </a:pPr>
              <a:r>
                <a:rPr kumimoji="1" lang="en-US" altLang="zh-CN" sz="2100" b="1" dirty="0">
                  <a:solidFill>
                    <a:schemeClr val="bg1"/>
                  </a:solidFill>
                  <a:latin typeface="微软雅黑"/>
                  <a:ea typeface="微软雅黑"/>
                  <a:cs typeface="+mn-ea"/>
                  <a:sym typeface="微软雅黑"/>
                </a:rPr>
                <a:t>04:</a:t>
              </a:r>
              <a:r>
                <a:rPr kumimoji="1" lang="zh-CN" altLang="en-US" sz="2100" b="1" dirty="0">
                  <a:solidFill>
                    <a:schemeClr val="bg1"/>
                  </a:solidFill>
                  <a:latin typeface="微软雅黑"/>
                  <a:ea typeface="微软雅黑"/>
                  <a:cs typeface="+mn-ea"/>
                  <a:sym typeface="微软雅黑"/>
                </a:rPr>
                <a:t>要行得端正</a:t>
              </a:r>
            </a:p>
          </p:txBody>
        </p:sp>
        <p:pic>
          <p:nvPicPr>
            <p:cNvPr id="9" name="Aitds3-2" descr="图片包含 物体&#10;&#10;自动生成的说明"/>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572285" y="3114563"/>
              <a:ext cx="1462244" cy="1003300"/>
            </a:xfrm>
            <a:prstGeom prst="rect">
              <a:avLst/>
            </a:prstGeom>
            <a:effectLst>
              <a:outerShdw blurRad="50800" dist="38100" dir="5400000" algn="t" rotWithShape="0">
                <a:prstClr val="black">
                  <a:alpha val="40000"/>
                </a:prstClr>
              </a:outerShdw>
            </a:effectLst>
          </p:spPr>
        </p:pic>
        <p:pic>
          <p:nvPicPr>
            <p:cNvPr id="10" name="Aitds3-3" descr="图片包含 物体&#10;&#10;自动生成的说明"/>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7184279" y="3114563"/>
              <a:ext cx="1462244" cy="1003300"/>
            </a:xfrm>
            <a:prstGeom prst="rect">
              <a:avLst/>
            </a:prstGeom>
            <a:effectLst>
              <a:outerShdw blurRad="50800" dist="38100" dir="5400000" algn="t" rotWithShape="0">
                <a:prstClr val="black">
                  <a:alpha val="40000"/>
                </a:prstClr>
              </a:outerShdw>
            </a:effectLst>
          </p:spPr>
        </p:pic>
      </p:grpSp>
      <p:sp>
        <p:nvSpPr>
          <p:cNvPr id="12" name="Aitds6"/>
          <p:cNvSpPr txBox="1"/>
          <p:nvPr/>
        </p:nvSpPr>
        <p:spPr>
          <a:xfrm>
            <a:off x="732844" y="2017101"/>
            <a:ext cx="5231012" cy="2215991"/>
          </a:xfrm>
          <a:prstGeom prst="rect">
            <a:avLst/>
          </a:prstGeom>
          <a:noFill/>
        </p:spPr>
        <p:txBody>
          <a:bodyPr wrap="square" lIns="68580" tIns="34290" rIns="68580" bIns="34290" rtlCol="0">
            <a:spAutoFit/>
          </a:bodyPr>
          <a:lstStyle/>
          <a:p>
            <a:pPr marL="257175" indent="-257175">
              <a:buFont typeface="Wingdings" panose="05000000000000000000" pitchFamily="2" charset="2"/>
              <a:buChar char="u"/>
              <a:defRPr/>
            </a:pPr>
            <a:r>
              <a:rPr lang="zh-CN" altLang="en-US" sz="1500" kern="0" spc="-75" dirty="0">
                <a:latin typeface="微软雅黑"/>
                <a:ea typeface="微软雅黑"/>
                <a:cs typeface="+mn-ea"/>
                <a:sym typeface="微软雅黑"/>
              </a:rPr>
              <a:t>严始严终守规矩 不忘初心担使命</a:t>
            </a:r>
            <a:endParaRPr lang="en-US" altLang="zh-CN" sz="1500" kern="0" spc="-75" dirty="0">
              <a:latin typeface="微软雅黑"/>
              <a:ea typeface="微软雅黑"/>
              <a:cs typeface="+mn-ea"/>
              <a:sym typeface="微软雅黑"/>
            </a:endParaRPr>
          </a:p>
          <a:p>
            <a:pPr marL="257175" indent="-257175">
              <a:buFont typeface="Wingdings" panose="05000000000000000000" pitchFamily="2" charset="2"/>
              <a:buChar char="u"/>
              <a:defRPr/>
            </a:pPr>
            <a:endParaRPr lang="en-US" altLang="zh-CN" sz="1500" kern="0" spc="-75" dirty="0">
              <a:latin typeface="微软雅黑"/>
              <a:ea typeface="微软雅黑"/>
              <a:cs typeface="+mn-ea"/>
              <a:sym typeface="微软雅黑"/>
            </a:endParaRPr>
          </a:p>
          <a:p>
            <a:pPr marL="257175" indent="-257175">
              <a:buFont typeface="Wingdings" panose="05000000000000000000" pitchFamily="2" charset="2"/>
              <a:buChar char="u"/>
              <a:defRPr/>
            </a:pPr>
            <a:r>
              <a:rPr lang="zh-CN" altLang="en-US" sz="1500" dirty="0">
                <a:solidFill>
                  <a:srgbClr val="000000"/>
                </a:solidFill>
                <a:latin typeface="微软雅黑"/>
                <a:ea typeface="微软雅黑"/>
                <a:cs typeface="+mn-ea"/>
                <a:sym typeface="微软雅黑"/>
              </a:rPr>
              <a:t>古语讲，建德修行。行</a:t>
            </a:r>
            <a:r>
              <a:rPr lang="en-US" altLang="zh-CN" sz="1500" dirty="0">
                <a:solidFill>
                  <a:srgbClr val="000000"/>
                </a:solidFill>
                <a:latin typeface="微软雅黑"/>
                <a:ea typeface="微软雅黑"/>
                <a:cs typeface="+mn-ea"/>
                <a:sym typeface="微软雅黑"/>
              </a:rPr>
              <a:t>,</a:t>
            </a:r>
            <a:r>
              <a:rPr lang="zh-CN" altLang="en-US" sz="1500" dirty="0">
                <a:solidFill>
                  <a:srgbClr val="000000"/>
                </a:solidFill>
                <a:latin typeface="微软雅黑"/>
                <a:ea typeface="微软雅黑"/>
                <a:cs typeface="+mn-ea"/>
                <a:sym typeface="微软雅黑"/>
              </a:rPr>
              <a:t>就是行为举止，这是德的外在表现，是修身的必然要求。要讲真话，做到心正。要带头讲真话，要像开国大将黄克诚那样，树立“不怕被“戴帽子’，不怕担责任，不怕被误解，不怕‘穿小鞋”的“四不怕”精神，勇于揭短亮丑，善于在揭露矛盾、解决问题上求发展。要守纪律，做到风正。</a:t>
            </a:r>
          </a:p>
          <a:p>
            <a:pPr marL="257175" indent="-257175">
              <a:buFont typeface="Wingdings" panose="05000000000000000000" pitchFamily="2" charset="2"/>
              <a:buChar char="u"/>
              <a:defRPr/>
            </a:pPr>
            <a:endParaRPr lang="en-US" altLang="zh-CN" sz="1500" kern="0" spc="-75" dirty="0">
              <a:latin typeface="微软雅黑"/>
              <a:ea typeface="微软雅黑"/>
              <a:cs typeface="+mn-ea"/>
              <a:sym typeface="微软雅黑"/>
            </a:endParaRP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5655747" y="2210356"/>
            <a:ext cx="2912412" cy="291241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ppt_x</p:attrName>
                                        </p:attrNameLst>
                                      </p:cBhvr>
                                      <p:tavLst>
                                        <p:tav tm="0">
                                          <p:val>
                                            <p:strVal val="#ppt_x"/>
                                          </p:val>
                                        </p:tav>
                                        <p:tav tm="100000">
                                          <p:val>
                                            <p:strVal val="#ppt_x"/>
                                          </p:val>
                                        </p:tav>
                                      </p:tavLst>
                                    </p:anim>
                                    <p:anim calcmode="lin" valueType="num">
                                      <p:cBhvr>
                                        <p:cTn id="13" dur="750" fill="hold"/>
                                        <p:tgtEl>
                                          <p:spTgt spid="7"/>
                                        </p:tgtEl>
                                        <p:attrNameLst>
                                          <p:attrName>ppt_y</p:attrName>
                                        </p:attrNameLst>
                                      </p:cBhvr>
                                      <p:tavLst>
                                        <p:tav tm="0">
                                          <p:val>
                                            <p:strVal val="#ppt_y+.1"/>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10562" y="4061461"/>
            <a:ext cx="6322874" cy="902120"/>
          </a:xfrm>
          <a:prstGeom prst="rect">
            <a:avLst/>
          </a:prstGeom>
        </p:spPr>
      </p:pic>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11909" y="0"/>
            <a:ext cx="2632091" cy="836719"/>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901" y="2999158"/>
            <a:ext cx="2828924" cy="1764764"/>
          </a:xfrm>
          <a:prstGeom prst="rect">
            <a:avLst/>
          </a:prstGeom>
        </p:spPr>
      </p:pic>
      <p:pic>
        <p:nvPicPr>
          <p:cNvPr id="7" name="图片 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 y="3909730"/>
            <a:ext cx="9143999" cy="1236402"/>
          </a:xfrm>
          <a:prstGeom prst="rect">
            <a:avLst/>
          </a:prstGeom>
        </p:spPr>
      </p:pic>
      <p:pic>
        <p:nvPicPr>
          <p:cNvPr id="6" name="图片 5"/>
          <p:cNvPicPr>
            <a:picLocks noChangeAspect="1"/>
          </p:cNvPicPr>
          <p:nvPr/>
        </p:nvPicPr>
        <p:blipFill rotWithShape="1">
          <a:blip r:embed="rId7" cstate="email">
            <a:extLst>
              <a:ext uri="{28A0092B-C50C-407E-A947-70E740481C1C}">
                <a14:useLocalDpi xmlns:a14="http://schemas.microsoft.com/office/drawing/2010/main"/>
              </a:ext>
            </a:extLst>
          </a:blip>
          <a:srcRect/>
          <a:stretch>
            <a:fillRect/>
          </a:stretch>
        </p:blipFill>
        <p:spPr>
          <a:xfrm flipH="1">
            <a:off x="7283369" y="3348012"/>
            <a:ext cx="1860630" cy="1795488"/>
          </a:xfrm>
          <a:prstGeom prst="rect">
            <a:avLst/>
          </a:prstGeom>
        </p:spPr>
      </p:pic>
      <p:pic>
        <p:nvPicPr>
          <p:cNvPr id="9" name="图片 8"/>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3874846" y="657846"/>
            <a:ext cx="1394309" cy="1136633"/>
          </a:xfrm>
          <a:prstGeom prst="rect">
            <a:avLst/>
          </a:prstGeom>
        </p:spPr>
      </p:pic>
      <p:grpSp>
        <p:nvGrpSpPr>
          <p:cNvPr id="12" name="组合 11"/>
          <p:cNvGrpSpPr/>
          <p:nvPr/>
        </p:nvGrpSpPr>
        <p:grpSpPr>
          <a:xfrm>
            <a:off x="1653172" y="2376552"/>
            <a:ext cx="5975132" cy="201111"/>
            <a:chOff x="190509" y="3091656"/>
            <a:chExt cx="7970992" cy="268288"/>
          </a:xfrm>
          <a:solidFill>
            <a:srgbClr val="FF0000"/>
          </a:solidFill>
        </p:grpSpPr>
        <p:grpSp>
          <p:nvGrpSpPr>
            <p:cNvPr id="13" name="组合 12"/>
            <p:cNvGrpSpPr/>
            <p:nvPr/>
          </p:nvGrpSpPr>
          <p:grpSpPr>
            <a:xfrm>
              <a:off x="190509" y="3225800"/>
              <a:ext cx="7970992" cy="0"/>
              <a:chOff x="190509" y="3225800"/>
              <a:chExt cx="7970992" cy="0"/>
            </a:xfrm>
            <a:grpFill/>
          </p:grpSpPr>
          <p:cxnSp>
            <p:nvCxnSpPr>
              <p:cNvPr id="20" name="直接连接符 19"/>
              <p:cNvCxnSpPr/>
              <p:nvPr/>
            </p:nvCxnSpPr>
            <p:spPr>
              <a:xfrm>
                <a:off x="190509" y="3225800"/>
                <a:ext cx="3300792"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3310115" cy="0"/>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微软雅黑"/>
                  <a:ea typeface="微软雅黑"/>
                  <a:cs typeface="+mn-ea"/>
                  <a:sym typeface="微软雅黑"/>
                </a:endParaRPr>
              </a:p>
            </p:txBody>
          </p:sp>
        </p:grpSp>
      </p:grpSp>
      <p:grpSp>
        <p:nvGrpSpPr>
          <p:cNvPr id="22" name="组合 21"/>
          <p:cNvGrpSpPr/>
          <p:nvPr/>
        </p:nvGrpSpPr>
        <p:grpSpPr>
          <a:xfrm>
            <a:off x="1784890" y="1780905"/>
            <a:ext cx="5711255" cy="660181"/>
            <a:chOff x="2288497" y="3147460"/>
            <a:chExt cx="7615007" cy="880242"/>
          </a:xfrm>
        </p:grpSpPr>
        <p:sp>
          <p:nvSpPr>
            <p:cNvPr id="23" name="矩形 22"/>
            <p:cNvSpPr/>
            <p:nvPr/>
          </p:nvSpPr>
          <p:spPr>
            <a:xfrm>
              <a:off x="2288497" y="3147460"/>
              <a:ext cx="7615007" cy="880242"/>
            </a:xfrm>
            <a:prstGeom prst="rect">
              <a:avLst/>
            </a:prstGeom>
          </p:spPr>
          <p:txBody>
            <a:bodyPr wrap="square">
              <a:spAutoFit/>
            </a:bodyPr>
            <a:lstStyle/>
            <a:p>
              <a:pPr algn="ctr">
                <a:lnSpc>
                  <a:spcPct val="90000"/>
                </a:lnSpc>
              </a:pPr>
              <a:r>
                <a:rPr lang="zh-CN" altLang="en-US" sz="4100" b="1" spc="-225" dirty="0">
                  <a:solidFill>
                    <a:srgbClr val="FF0000"/>
                  </a:solidFill>
                  <a:effectLst>
                    <a:glow rad="152400">
                      <a:schemeClr val="bg1"/>
                    </a:glow>
                  </a:effectLst>
                  <a:latin typeface="微软雅黑"/>
                  <a:ea typeface="微软雅黑"/>
                  <a:cs typeface="+mn-ea"/>
                  <a:sym typeface="微软雅黑"/>
                </a:rPr>
                <a:t>第一章节</a:t>
              </a:r>
            </a:p>
          </p:txBody>
        </p:sp>
        <p:sp>
          <p:nvSpPr>
            <p:cNvPr id="24" name="矩形 23"/>
            <p:cNvSpPr/>
            <p:nvPr/>
          </p:nvSpPr>
          <p:spPr>
            <a:xfrm>
              <a:off x="6732995" y="3147460"/>
              <a:ext cx="1366532" cy="621708"/>
            </a:xfrm>
            <a:prstGeom prst="rect">
              <a:avLst/>
            </a:prstGeom>
          </p:spPr>
          <p:txBody>
            <a:bodyPr wrap="square">
              <a:spAutoFit/>
            </a:bodyPr>
            <a:lstStyle/>
            <a:p>
              <a:pPr algn="ctr">
                <a:lnSpc>
                  <a:spcPct val="90000"/>
                </a:lnSpc>
              </a:pPr>
              <a:endParaRPr lang="zh-CN" altLang="en-US" sz="2700" b="1" spc="-225" dirty="0">
                <a:solidFill>
                  <a:srgbClr val="FF0000"/>
                </a:solidFill>
                <a:effectLst>
                  <a:glow rad="152400">
                    <a:schemeClr val="bg1"/>
                  </a:glow>
                </a:effectLst>
                <a:latin typeface="微软雅黑"/>
                <a:ea typeface="微软雅黑"/>
                <a:cs typeface="+mn-ea"/>
                <a:sym typeface="微软雅黑"/>
              </a:endParaRPr>
            </a:p>
          </p:txBody>
        </p:sp>
      </p:grpSp>
      <p:grpSp>
        <p:nvGrpSpPr>
          <p:cNvPr id="2" name="组合 1"/>
          <p:cNvGrpSpPr/>
          <p:nvPr/>
        </p:nvGrpSpPr>
        <p:grpSpPr>
          <a:xfrm>
            <a:off x="942686" y="2777641"/>
            <a:ext cx="7270998" cy="549381"/>
            <a:chOff x="1445144" y="3396656"/>
            <a:chExt cx="9694664" cy="732508"/>
          </a:xfrm>
        </p:grpSpPr>
        <p:sp>
          <p:nvSpPr>
            <p:cNvPr id="10" name="矩形 9"/>
            <p:cNvSpPr/>
            <p:nvPr/>
          </p:nvSpPr>
          <p:spPr>
            <a:xfrm>
              <a:off x="1445144" y="3396656"/>
              <a:ext cx="9694664" cy="732508"/>
            </a:xfrm>
            <a:prstGeom prst="rect">
              <a:avLst/>
            </a:prstGeom>
          </p:spPr>
          <p:txBody>
            <a:bodyPr wrap="square">
              <a:spAutoFit/>
            </a:bodyPr>
            <a:lstStyle/>
            <a:p>
              <a:pPr algn="dist">
                <a:lnSpc>
                  <a:spcPct val="90000"/>
                </a:lnSpc>
              </a:pPr>
              <a:r>
                <a:rPr lang="zh-CN" altLang="en-US" sz="3300" spc="-225" dirty="0">
                  <a:ln w="190500">
                    <a:solidFill>
                      <a:srgbClr val="FF0000"/>
                    </a:solidFill>
                  </a:ln>
                  <a:solidFill>
                    <a:srgbClr val="FF0000"/>
                  </a:solidFill>
                  <a:effectLst>
                    <a:glow rad="152400">
                      <a:schemeClr val="bg1"/>
                    </a:glow>
                    <a:outerShdw blurRad="38100" dist="38100" dir="2700000" algn="tl">
                      <a:srgbClr val="000000">
                        <a:alpha val="43137"/>
                      </a:srgbClr>
                    </a:outerShdw>
                  </a:effectLst>
                  <a:latin typeface="微软雅黑"/>
                  <a:ea typeface="微软雅黑"/>
                  <a:cs typeface="+mn-ea"/>
                  <a:sym typeface="微软雅黑"/>
                </a:rPr>
                <a:t>要始终知敬畏，拧紧不敢腐的阀门</a:t>
              </a:r>
            </a:p>
          </p:txBody>
        </p:sp>
        <p:sp>
          <p:nvSpPr>
            <p:cNvPr id="25" name="矩形 24"/>
            <p:cNvSpPr/>
            <p:nvPr/>
          </p:nvSpPr>
          <p:spPr>
            <a:xfrm>
              <a:off x="1445144" y="3468454"/>
              <a:ext cx="9694664" cy="655179"/>
            </a:xfrm>
            <a:prstGeom prst="rect">
              <a:avLst/>
            </a:prstGeom>
          </p:spPr>
          <p:txBody>
            <a:bodyPr wrap="square">
              <a:spAutoFit/>
            </a:bodyPr>
            <a:lstStyle/>
            <a:p>
              <a:pPr algn="dist">
                <a:lnSpc>
                  <a:spcPts val="3075"/>
                </a:lnSpc>
                <a:defRPr/>
              </a:pPr>
              <a:r>
                <a:rPr lang="zh-CN" altLang="en-US" sz="3300" b="1" dirty="0">
                  <a:solidFill>
                    <a:schemeClr val="bg1"/>
                  </a:solidFill>
                  <a:latin typeface="微软雅黑"/>
                  <a:ea typeface="微软雅黑"/>
                  <a:cs typeface="+mn-ea"/>
                  <a:sym typeface="微软雅黑"/>
                </a:rPr>
                <a:t>要始终知敬畏，拧紧不敢腐的阀门</a:t>
              </a:r>
              <a:endParaRPr lang="en-US" altLang="zh-CN" sz="3300" b="1" dirty="0">
                <a:solidFill>
                  <a:schemeClr val="bg1"/>
                </a:solidFill>
                <a:latin typeface="微软雅黑"/>
                <a:ea typeface="微软雅黑"/>
                <a:cs typeface="+mn-ea"/>
                <a:sym typeface="微软雅黑"/>
              </a:endParaRP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1+#ppt_w/2"/>
                                          </p:val>
                                        </p:tav>
                                        <p:tav tm="100000">
                                          <p:val>
                                            <p:strVal val="#ppt_x"/>
                                          </p:val>
                                        </p:tav>
                                      </p:tavLst>
                                    </p:anim>
                                    <p:anim calcmode="lin" valueType="num">
                                      <p:cBhvr additive="base">
                                        <p:cTn id="26" dur="750" fill="hold"/>
                                        <p:tgtEl>
                                          <p:spTgt spid="6"/>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53" presetClass="entr" presetSubtype="1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4500"/>
                            </p:stCondLst>
                            <p:childTnLst>
                              <p:par>
                                <p:cTn id="38" presetID="26" presetClass="emph" presetSubtype="0" fill="hold" nodeType="afterEffect">
                                  <p:stCondLst>
                                    <p:cond delay="0"/>
                                  </p:stCondLst>
                                  <p:childTnLst>
                                    <p:animEffect transition="out" filter="fade">
                                      <p:cBhvr>
                                        <p:cTn id="39" dur="500" tmFilter="0, 0; .2, .5; .8, .5; 1, 0"/>
                                        <p:tgtEl>
                                          <p:spTgt spid="22"/>
                                        </p:tgtEl>
                                      </p:cBhvr>
                                    </p:animEffect>
                                    <p:animScale>
                                      <p:cBhvr>
                                        <p:cTn id="40" dur="250" autoRev="1" fill="hold"/>
                                        <p:tgtEl>
                                          <p:spTgt spid="22"/>
                                        </p:tgtEl>
                                      </p:cBhvr>
                                      <p:by x="105000" y="105000"/>
                                    </p:animScale>
                                  </p:childTnLst>
                                </p:cTn>
                              </p:par>
                              <p:par>
                                <p:cTn id="41" presetID="16" presetClass="entr" presetSubtype="37"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1000"/>
                                        <p:tgtEl>
                                          <p:spTgt spid="12"/>
                                        </p:tgtEl>
                                      </p:cBhvr>
                                    </p:animEffect>
                                  </p:childTnLst>
                                </p:cTn>
                              </p:par>
                            </p:childTnLst>
                          </p:cTn>
                        </p:par>
                        <p:par>
                          <p:cTn id="44" fill="hold">
                            <p:stCondLst>
                              <p:cond delay="5000"/>
                            </p:stCondLst>
                            <p:childTnLst>
                              <p:par>
                                <p:cTn id="45" presetID="16" presetClass="entr" presetSubtype="21"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8" name="矩形 7"/>
          <p:cNvSpPr/>
          <p:nvPr/>
        </p:nvSpPr>
        <p:spPr>
          <a:xfrm>
            <a:off x="457905" y="1513473"/>
            <a:ext cx="8217893" cy="3235041"/>
          </a:xfrm>
          <a:prstGeom prst="rect">
            <a:avLst/>
          </a:prstGeom>
          <a:noFill/>
          <a:ln>
            <a:solidFill>
              <a:srgbClr val="FF0000"/>
            </a:solidFill>
          </a:ln>
          <a:effectLst/>
        </p:spPr>
        <p:style>
          <a:lnRef idx="1">
            <a:schemeClr val="accent3"/>
          </a:lnRef>
          <a:fillRef idx="3">
            <a:schemeClr val="accent3"/>
          </a:fillRef>
          <a:effectRef idx="2">
            <a:schemeClr val="accent3"/>
          </a:effectRef>
          <a:fontRef idx="minor">
            <a:schemeClr val="lt1"/>
          </a:fontRef>
        </p:style>
        <p:txBody>
          <a:bodyPr lIns="68580" tIns="34290" rIns="68580" bIns="34290" rtlCol="0" anchor="ctr"/>
          <a:lstStyle/>
          <a:p>
            <a:pPr algn="ctr">
              <a:defRPr/>
            </a:pPr>
            <a:endParaRPr lang="zh-CN" altLang="en-US" dirty="0">
              <a:solidFill>
                <a:srgbClr val="FF9900"/>
              </a:solidFill>
              <a:latin typeface="微软雅黑"/>
              <a:ea typeface="微软雅黑"/>
              <a:cs typeface="+mn-ea"/>
              <a:sym typeface="微软雅黑"/>
            </a:endParaRPr>
          </a:p>
        </p:txBody>
      </p:sp>
      <p:grpSp>
        <p:nvGrpSpPr>
          <p:cNvPr id="2" name="组合 1"/>
          <p:cNvGrpSpPr/>
          <p:nvPr/>
        </p:nvGrpSpPr>
        <p:grpSpPr>
          <a:xfrm>
            <a:off x="457904" y="1245603"/>
            <a:ext cx="6525756" cy="420052"/>
            <a:chOff x="624270" y="1772272"/>
            <a:chExt cx="8701008" cy="560069"/>
          </a:xfrm>
        </p:grpSpPr>
        <p:sp>
          <p:nvSpPr>
            <p:cNvPr id="9" name="Freeform 12"/>
            <p:cNvSpPr/>
            <p:nvPr/>
          </p:nvSpPr>
          <p:spPr bwMode="auto">
            <a:xfrm>
              <a:off x="624270" y="1818757"/>
              <a:ext cx="7840682" cy="5135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FF0000"/>
            </a:solidFill>
            <a:ln>
              <a:solidFill>
                <a:srgbClr val="FF0000"/>
              </a:solidFill>
            </a:ln>
          </p:spPr>
          <p:txBody>
            <a:bodyPr vert="horz" wrap="square" lIns="68562" tIns="34281" rIns="68562" bIns="34281" numCol="1" anchor="t" anchorCtr="0" compatLnSpc="1"/>
            <a:lstStyle/>
            <a:p>
              <a:pPr>
                <a:defRPr/>
              </a:pPr>
              <a:endParaRPr lang="zh-CN" altLang="en-US">
                <a:solidFill>
                  <a:prstClr val="black"/>
                </a:solidFill>
                <a:latin typeface="微软雅黑"/>
                <a:ea typeface="微软雅黑"/>
                <a:cs typeface="+mn-ea"/>
                <a:sym typeface="微软雅黑"/>
              </a:endParaRPr>
            </a:p>
          </p:txBody>
        </p:sp>
        <p:sp>
          <p:nvSpPr>
            <p:cNvPr id="10" name="TextBox 8"/>
            <p:cNvSpPr txBox="1"/>
            <p:nvPr/>
          </p:nvSpPr>
          <p:spPr>
            <a:xfrm>
              <a:off x="883357" y="1772272"/>
              <a:ext cx="8441921" cy="525675"/>
            </a:xfrm>
            <a:prstGeom prst="rect">
              <a:avLst/>
            </a:prstGeom>
            <a:noFill/>
          </p:spPr>
          <p:txBody>
            <a:bodyPr wrap="square" lIns="68562" tIns="34281" rIns="68562" bIns="34281" rtlCol="0" anchor="ctr">
              <a:spAutoFit/>
            </a:bodyPr>
            <a:lstStyle/>
            <a:p>
              <a:pPr lvl="0">
                <a:lnSpc>
                  <a:spcPct val="130000"/>
                </a:lnSpc>
                <a:defRPr/>
              </a:pPr>
              <a:r>
                <a:rPr lang="zh-CN" altLang="en-US" sz="1800" b="1" dirty="0">
                  <a:solidFill>
                    <a:schemeClr val="bg1"/>
                  </a:solidFill>
                  <a:latin typeface="微软雅黑"/>
                  <a:ea typeface="微软雅黑"/>
                  <a:cs typeface="+mn-ea"/>
                  <a:sym typeface="微软雅黑"/>
                </a:rPr>
                <a:t>要始终明底线，筑牢“不想腐</a:t>
              </a:r>
              <a:r>
                <a:rPr lang="en-US" altLang="zh-CN" sz="1800" b="1" dirty="0">
                  <a:solidFill>
                    <a:schemeClr val="bg1"/>
                  </a:solidFill>
                  <a:latin typeface="微软雅黑"/>
                  <a:ea typeface="微软雅黑"/>
                  <a:cs typeface="+mn-ea"/>
                  <a:sym typeface="微软雅黑"/>
                </a:rPr>
                <a:t>”</a:t>
              </a:r>
              <a:r>
                <a:rPr lang="zh-CN" altLang="en-US" sz="1800" b="1" dirty="0">
                  <a:solidFill>
                    <a:schemeClr val="bg1"/>
                  </a:solidFill>
                  <a:latin typeface="微软雅黑"/>
                  <a:ea typeface="微软雅黑"/>
                  <a:cs typeface="+mn-ea"/>
                  <a:sym typeface="微软雅黑"/>
                </a:rPr>
                <a:t>的堤坝</a:t>
              </a:r>
              <a:endParaRPr lang="en-US" altLang="zh-CN" sz="1800" b="1" dirty="0">
                <a:solidFill>
                  <a:schemeClr val="bg1"/>
                </a:solidFill>
                <a:latin typeface="微软雅黑"/>
                <a:ea typeface="微软雅黑"/>
                <a:cs typeface="+mn-ea"/>
                <a:sym typeface="微软雅黑"/>
              </a:endParaRPr>
            </a:p>
          </p:txBody>
        </p:sp>
      </p:grpSp>
      <p:sp>
        <p:nvSpPr>
          <p:cNvPr id="12" name="矩形 11"/>
          <p:cNvSpPr>
            <a:spLocks noChangeArrowheads="1"/>
          </p:cNvSpPr>
          <p:nvPr/>
        </p:nvSpPr>
        <p:spPr bwMode="auto">
          <a:xfrm>
            <a:off x="773849" y="1861401"/>
            <a:ext cx="7655415" cy="1038740"/>
          </a:xfrm>
          <a:prstGeom prst="rect">
            <a:avLst/>
          </a:prstGeom>
          <a:noFill/>
          <a:ln w="9525">
            <a:noFill/>
            <a:miter lim="800000"/>
          </a:ln>
        </p:spPr>
        <p:txBody>
          <a:bodyPr wrap="square" lIns="68573" tIns="34287" rIns="68573" bIns="34287">
            <a:spAutoFit/>
          </a:bodyPr>
          <a:lstStyle/>
          <a:p>
            <a:pPr marL="257175" indent="-257175">
              <a:lnSpc>
                <a:spcPct val="150000"/>
              </a:lnSpc>
              <a:buFont typeface="Wingdings" panose="05000000000000000000" pitchFamily="2" charset="2"/>
              <a:buChar char="u"/>
              <a:tabLst>
                <a:tab pos="2016919" algn="l"/>
              </a:tabLst>
              <a:defRPr/>
            </a:pPr>
            <a:r>
              <a:rPr lang="zh-CN" altLang="en-US" dirty="0">
                <a:solidFill>
                  <a:srgbClr val="000000"/>
                </a:solidFill>
                <a:latin typeface="微软雅黑"/>
                <a:ea typeface="微软雅黑"/>
                <a:cs typeface="+mn-ea"/>
                <a:sym typeface="微软雅黑"/>
              </a:rPr>
              <a:t>本着对党负责，对队伍负责，对自己负责的态度，严守纪律，敬畏法度、依法办事，特别是在党性原则高度多一点认真审视，在政治上多一分清醒、诱惑面前多一分坚守、得失面前多一分淡定、责任面前多一分担当，始终保持党员本色不迷航。</a:t>
            </a:r>
            <a:endParaRPr lang="en-US" altLang="zh-CN" dirty="0">
              <a:solidFill>
                <a:srgbClr val="000000"/>
              </a:solidFill>
              <a:latin typeface="微软雅黑"/>
              <a:ea typeface="微软雅黑"/>
              <a:cs typeface="+mn-ea"/>
              <a:sym typeface="微软雅黑"/>
            </a:endParaRPr>
          </a:p>
        </p:txBody>
      </p:sp>
      <p:sp>
        <p:nvSpPr>
          <p:cNvPr id="13" name="矩形 12"/>
          <p:cNvSpPr>
            <a:spLocks noChangeArrowheads="1"/>
          </p:cNvSpPr>
          <p:nvPr/>
        </p:nvSpPr>
        <p:spPr bwMode="auto">
          <a:xfrm>
            <a:off x="773849" y="3175211"/>
            <a:ext cx="5467799" cy="1361905"/>
          </a:xfrm>
          <a:prstGeom prst="rect">
            <a:avLst/>
          </a:prstGeom>
          <a:noFill/>
          <a:ln w="9525">
            <a:noFill/>
            <a:miter lim="800000"/>
          </a:ln>
        </p:spPr>
        <p:txBody>
          <a:bodyPr wrap="square" lIns="68573" tIns="34287" rIns="68573" bIns="34287">
            <a:spAutoFit/>
          </a:bodyPr>
          <a:lstStyle/>
          <a:p>
            <a:pPr marL="257175" indent="-257175">
              <a:lnSpc>
                <a:spcPct val="150000"/>
              </a:lnSpc>
              <a:buFont typeface="Wingdings" panose="05000000000000000000" pitchFamily="2" charset="2"/>
              <a:buChar char="u"/>
              <a:tabLst>
                <a:tab pos="2016919" algn="l"/>
              </a:tabLst>
              <a:defRPr/>
            </a:pPr>
            <a:r>
              <a:rPr lang="zh-CN" altLang="en-US" dirty="0">
                <a:solidFill>
                  <a:srgbClr val="000000"/>
                </a:solidFill>
                <a:latin typeface="微软雅黑"/>
                <a:ea typeface="微软雅黑"/>
                <a:cs typeface="+mn-ea"/>
                <a:sym typeface="微软雅黑"/>
              </a:rPr>
              <a:t>要当表率，做到身正。要发挥党员干部“领头雁”和“标杆”作用，公字当头、廉字打底，坚持一级带一级、一级做给一级看，一级带着一级干，上行下效、逐级示范，以此带动和影响整个队伍形成良好风尚。</a:t>
            </a:r>
            <a:endParaRPr lang="en-US" altLang="zh-CN" dirty="0">
              <a:solidFill>
                <a:srgbClr val="000000"/>
              </a:solidFill>
              <a:latin typeface="微软雅黑"/>
              <a:ea typeface="微软雅黑"/>
              <a:cs typeface="+mn-ea"/>
              <a:sym typeface="微软雅黑"/>
            </a:endParaRP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10956" y="2388972"/>
            <a:ext cx="2309627" cy="2309627"/>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Aitds2"/>
          <p:cNvSpPr/>
          <p:nvPr/>
        </p:nvSpPr>
        <p:spPr>
          <a:xfrm flipH="1">
            <a:off x="486276" y="1702451"/>
            <a:ext cx="8081884" cy="2863534"/>
          </a:xfrm>
          <a:prstGeom prst="round2DiagRect">
            <a:avLst>
              <a:gd name="adj1" fmla="val 13738"/>
              <a:gd name="adj2" fmla="val 0"/>
            </a:avLst>
          </a:prstGeom>
          <a:solidFill>
            <a:srgbClr val="FEFDF8"/>
          </a:solidFill>
          <a:ln w="12700" cap="flat" cmpd="sng" algn="ctr">
            <a:solidFill>
              <a:srgbClr val="FF0000"/>
            </a:solidFill>
            <a:prstDash val="solid"/>
            <a:miter lim="800000"/>
          </a:ln>
          <a:effectLst>
            <a:outerShdw blurRad="50800" dist="38100" dir="5400000" algn="t" rotWithShape="0">
              <a:prstClr val="black">
                <a:alpha val="40000"/>
              </a:prstClr>
            </a:outerShdw>
          </a:effectLst>
        </p:spPr>
        <p:txBody>
          <a:bodyPr lIns="68580" tIns="34290" rIns="68580" bIns="34290" rtlCol="0" anchor="ctr"/>
          <a:lstStyle/>
          <a:p>
            <a:pPr algn="ctr">
              <a:defRPr/>
            </a:pPr>
            <a:endParaRPr lang="zh-CN" altLang="en-US" kern="0">
              <a:solidFill>
                <a:srgbClr val="FFFFFF"/>
              </a:solidFill>
              <a:latin typeface="微软雅黑"/>
              <a:ea typeface="微软雅黑"/>
              <a:cs typeface="+mn-ea"/>
              <a:sym typeface="微软雅黑"/>
            </a:endParaRPr>
          </a:p>
        </p:txBody>
      </p:sp>
      <p:grpSp>
        <p:nvGrpSpPr>
          <p:cNvPr id="7" name="Aitds3"/>
          <p:cNvGrpSpPr/>
          <p:nvPr/>
        </p:nvGrpSpPr>
        <p:grpSpPr>
          <a:xfrm>
            <a:off x="408354" y="1102978"/>
            <a:ext cx="6055679" cy="752475"/>
            <a:chOff x="572285" y="3114563"/>
            <a:chExt cx="8074238" cy="1003300"/>
          </a:xfrm>
        </p:grpSpPr>
        <p:sp>
          <p:nvSpPr>
            <p:cNvPr id="8" name="Aitds3-1"/>
            <p:cNvSpPr/>
            <p:nvPr/>
          </p:nvSpPr>
          <p:spPr>
            <a:xfrm>
              <a:off x="1593662" y="3362325"/>
              <a:ext cx="5876673" cy="704850"/>
            </a:xfrm>
            <a:prstGeom prst="roundRect">
              <a:avLst/>
            </a:prstGeom>
            <a:solidFill>
              <a:srgbClr val="FF000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lvl="3" algn="dist">
                <a:defRPr/>
              </a:pPr>
              <a:r>
                <a:rPr kumimoji="1" lang="en-US" altLang="zh-CN" sz="2100" b="1" dirty="0">
                  <a:solidFill>
                    <a:schemeClr val="bg1"/>
                  </a:solidFill>
                  <a:latin typeface="微软雅黑"/>
                  <a:ea typeface="微软雅黑"/>
                  <a:cs typeface="+mn-ea"/>
                  <a:sym typeface="微软雅黑"/>
                </a:rPr>
                <a:t>05:</a:t>
              </a:r>
              <a:r>
                <a:rPr kumimoji="1" lang="zh-CN" altLang="en-US" sz="2100" b="1" dirty="0">
                  <a:solidFill>
                    <a:schemeClr val="bg1"/>
                  </a:solidFill>
                  <a:latin typeface="微软雅黑"/>
                  <a:ea typeface="微软雅黑"/>
                  <a:cs typeface="+mn-ea"/>
                  <a:sym typeface="微软雅黑"/>
                </a:rPr>
                <a:t>要活得充实</a:t>
              </a:r>
            </a:p>
          </p:txBody>
        </p:sp>
        <p:pic>
          <p:nvPicPr>
            <p:cNvPr id="9" name="Aitds3-2" descr="图片包含 物体&#10;&#10;自动生成的说明"/>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572285" y="3114563"/>
              <a:ext cx="1462244" cy="1003300"/>
            </a:xfrm>
            <a:prstGeom prst="rect">
              <a:avLst/>
            </a:prstGeom>
            <a:effectLst>
              <a:outerShdw blurRad="50800" dist="38100" dir="5400000" algn="t" rotWithShape="0">
                <a:prstClr val="black">
                  <a:alpha val="40000"/>
                </a:prstClr>
              </a:outerShdw>
            </a:effectLst>
          </p:spPr>
        </p:pic>
        <p:pic>
          <p:nvPicPr>
            <p:cNvPr id="10" name="Aitds3-3" descr="图片包含 物体&#10;&#10;自动生成的说明"/>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7184279" y="3114563"/>
              <a:ext cx="1462244" cy="1003300"/>
            </a:xfrm>
            <a:prstGeom prst="rect">
              <a:avLst/>
            </a:prstGeom>
            <a:effectLst>
              <a:outerShdw blurRad="50800" dist="38100" dir="5400000" algn="t" rotWithShape="0">
                <a:prstClr val="black">
                  <a:alpha val="40000"/>
                </a:prstClr>
              </a:outerShdw>
            </a:effectLst>
          </p:spPr>
        </p:pic>
      </p:grpSp>
      <p:sp>
        <p:nvSpPr>
          <p:cNvPr id="12" name="Aitds6"/>
          <p:cNvSpPr txBox="1"/>
          <p:nvPr/>
        </p:nvSpPr>
        <p:spPr>
          <a:xfrm>
            <a:off x="732844" y="2051804"/>
            <a:ext cx="7678313" cy="300083"/>
          </a:xfrm>
          <a:prstGeom prst="rect">
            <a:avLst/>
          </a:prstGeom>
          <a:noFill/>
        </p:spPr>
        <p:txBody>
          <a:bodyPr wrap="square" lIns="68580" tIns="34290" rIns="68580" bIns="34290" rtlCol="0">
            <a:spAutoFit/>
          </a:bodyPr>
          <a:lstStyle/>
          <a:p>
            <a:pPr marL="214313" indent="-214313">
              <a:buFont typeface="Wingdings" panose="05000000000000000000" pitchFamily="2" charset="2"/>
              <a:buChar char="l"/>
              <a:defRPr/>
            </a:pPr>
            <a:r>
              <a:rPr lang="zh-CN" altLang="en-US" sz="1500" b="1" kern="0" dirty="0">
                <a:latin typeface="微软雅黑"/>
                <a:ea typeface="微软雅黑"/>
                <a:cs typeface="+mn-ea"/>
                <a:sym typeface="微软雅黑"/>
              </a:rPr>
              <a:t>三不一体专题党课讲稿</a:t>
            </a:r>
          </a:p>
        </p:txBody>
      </p:sp>
      <p:sp>
        <p:nvSpPr>
          <p:cNvPr id="13" name="文本框 12"/>
          <p:cNvSpPr txBox="1"/>
          <p:nvPr/>
        </p:nvSpPr>
        <p:spPr>
          <a:xfrm>
            <a:off x="3464763" y="2168961"/>
            <a:ext cx="4901857" cy="2146742"/>
          </a:xfrm>
          <a:prstGeom prst="rect">
            <a:avLst/>
          </a:prstGeom>
          <a:noFill/>
        </p:spPr>
        <p:txBody>
          <a:bodyPr wrap="square" lIns="68580" tIns="34290" rIns="68580" bIns="34290">
            <a:spAutoFit/>
          </a:bodyPr>
          <a:lstStyle/>
          <a:p>
            <a:pPr marL="257175" lvl="2" indent="-257175" fontAlgn="base">
              <a:lnSpc>
                <a:spcPct val="150000"/>
              </a:lnSpc>
              <a:spcBef>
                <a:spcPct val="0"/>
              </a:spcBef>
              <a:spcAft>
                <a:spcPct val="0"/>
              </a:spcAft>
              <a:buClr>
                <a:srgbClr val="BC000D"/>
              </a:buClr>
              <a:buFont typeface="Wingdings" panose="05000000000000000000" pitchFamily="2" charset="2"/>
              <a:buChar char="ü"/>
              <a:defRPr/>
            </a:pPr>
            <a:r>
              <a:rPr lang="zh-CN" altLang="en-US" sz="1500" dirty="0">
                <a:latin typeface="微软雅黑"/>
                <a:ea typeface="微软雅黑"/>
                <a:cs typeface="+mn-ea"/>
                <a:sym typeface="微软雅黑"/>
              </a:rPr>
              <a:t>始终保持健康心态，做到</a:t>
            </a:r>
            <a:r>
              <a:rPr lang="en-US" altLang="zh-CN" sz="1500" dirty="0">
                <a:latin typeface="微软雅黑"/>
                <a:ea typeface="微软雅黑"/>
                <a:cs typeface="+mn-ea"/>
                <a:sym typeface="微软雅黑"/>
              </a:rPr>
              <a:t>:</a:t>
            </a:r>
          </a:p>
          <a:p>
            <a:pPr marL="257175" lvl="2" indent="-257175" fontAlgn="base">
              <a:lnSpc>
                <a:spcPct val="150000"/>
              </a:lnSpc>
              <a:spcBef>
                <a:spcPct val="0"/>
              </a:spcBef>
              <a:spcAft>
                <a:spcPct val="0"/>
              </a:spcAft>
              <a:buClr>
                <a:srgbClr val="BC000D"/>
              </a:buClr>
              <a:buFont typeface="Wingdings" panose="05000000000000000000" pitchFamily="2" charset="2"/>
              <a:buChar char="ü"/>
              <a:defRPr/>
            </a:pPr>
            <a:r>
              <a:rPr lang="zh-CN" altLang="en-US" sz="1500" dirty="0">
                <a:latin typeface="微软雅黑"/>
                <a:ea typeface="微软雅黑"/>
                <a:cs typeface="+mn-ea"/>
                <a:sym typeface="微软雅黑"/>
              </a:rPr>
              <a:t>精神要饱满。始终保持奋发有为、昂扬向上的精神状态，无论自己的岗位是台前还是幕后、是显山露水还是默默无闻，都要有总书记所要求的那种“唯恐托付不放”和“传好接力棒”的责任担当、历史担当，只争朝夕、不负韶华。</a:t>
            </a:r>
            <a:endParaRPr lang="en-US" altLang="zh-CN" sz="1500" dirty="0">
              <a:latin typeface="微软雅黑"/>
              <a:ea typeface="微软雅黑"/>
              <a:cs typeface="+mn-ea"/>
              <a:sym typeface="微软雅黑"/>
            </a:endParaRP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32844" y="2371718"/>
            <a:ext cx="2912412" cy="226456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ppt_x</p:attrName>
                                        </p:attrNameLst>
                                      </p:cBhvr>
                                      <p:tavLst>
                                        <p:tav tm="0">
                                          <p:val>
                                            <p:strVal val="#ppt_x"/>
                                          </p:val>
                                        </p:tav>
                                        <p:tav tm="100000">
                                          <p:val>
                                            <p:strVal val="#ppt_x"/>
                                          </p:val>
                                        </p:tav>
                                      </p:tavLst>
                                    </p:anim>
                                    <p:anim calcmode="lin" valueType="num">
                                      <p:cBhvr>
                                        <p:cTn id="13" dur="750" fill="hold"/>
                                        <p:tgtEl>
                                          <p:spTgt spid="7"/>
                                        </p:tgtEl>
                                        <p:attrNameLst>
                                          <p:attrName>ppt_y</p:attrName>
                                        </p:attrNameLst>
                                      </p:cBhvr>
                                      <p:tavLst>
                                        <p:tav tm="0">
                                          <p:val>
                                            <p:strVal val="#ppt_y+.1"/>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500"/>
                            </p:stCondLst>
                            <p:childTnLst>
                              <p:par>
                                <p:cTn id="18" presetID="16" presetClass="entr" presetSubtype="2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grpSp>
        <p:nvGrpSpPr>
          <p:cNvPr id="6" name="PA-1022167"/>
          <p:cNvGrpSpPr/>
          <p:nvPr>
            <p:custDataLst>
              <p:tags r:id="rId1"/>
            </p:custDataLst>
          </p:nvPr>
        </p:nvGrpSpPr>
        <p:grpSpPr>
          <a:xfrm>
            <a:off x="633466" y="1161693"/>
            <a:ext cx="1233064" cy="1276691"/>
            <a:chOff x="883915" y="2008081"/>
            <a:chExt cx="2481943" cy="2847766"/>
          </a:xfrm>
        </p:grpSpPr>
        <p:sp>
          <p:nvSpPr>
            <p:cNvPr id="7" name="PA-圆角矩形 2"/>
            <p:cNvSpPr/>
            <p:nvPr>
              <p:custDataLst>
                <p:tags r:id="rId4"/>
              </p:custDataLst>
            </p:nvPr>
          </p:nvSpPr>
          <p:spPr>
            <a:xfrm>
              <a:off x="931813" y="2447109"/>
              <a:ext cx="2386149" cy="2360022"/>
            </a:xfrm>
            <a:prstGeom prst="roundRect">
              <a:avLst>
                <a:gd name="adj" fmla="val 6704"/>
              </a:avLst>
            </a:prstGeom>
            <a:noFill/>
            <a:ln w="12700" cap="flat" cmpd="sng" algn="ctr">
              <a:solidFill>
                <a:srgbClr val="FF0000"/>
              </a:solidFill>
              <a:prstDash val="solid"/>
              <a:miter lim="800000"/>
            </a:ln>
            <a:effectLst/>
          </p:spPr>
          <p:txBody>
            <a:bodyPr rtlCol="0" anchor="ctr"/>
            <a:lstStyle/>
            <a:p>
              <a:pPr algn="ctr">
                <a:defRPr/>
              </a:pPr>
              <a:endParaRPr lang="zh-CN" altLang="en-US" kern="0" dirty="0">
                <a:solidFill>
                  <a:srgbClr val="FFFFFF"/>
                </a:solidFill>
                <a:latin typeface="微软雅黑"/>
                <a:ea typeface="微软雅黑"/>
                <a:cs typeface="+mn-ea"/>
                <a:sym typeface="微软雅黑"/>
              </a:endParaRPr>
            </a:p>
          </p:txBody>
        </p:sp>
        <p:sp>
          <p:nvSpPr>
            <p:cNvPr id="8" name="PA-圆角矩形 3"/>
            <p:cNvSpPr/>
            <p:nvPr>
              <p:custDataLst>
                <p:tags r:id="rId5"/>
              </p:custDataLst>
            </p:nvPr>
          </p:nvSpPr>
          <p:spPr>
            <a:xfrm>
              <a:off x="1576989" y="2008081"/>
              <a:ext cx="1138312" cy="1068155"/>
            </a:xfrm>
            <a:prstGeom prst="roundRect">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zh-CN" altLang="en-US" kern="0" dirty="0">
                <a:solidFill>
                  <a:srgbClr val="FFFFFF"/>
                </a:solidFill>
                <a:latin typeface="微软雅黑"/>
                <a:ea typeface="微软雅黑"/>
                <a:cs typeface="+mn-ea"/>
                <a:sym typeface="微软雅黑"/>
              </a:endParaRPr>
            </a:p>
          </p:txBody>
        </p:sp>
        <p:sp>
          <p:nvSpPr>
            <p:cNvPr id="9" name="PA-文本框 10"/>
            <p:cNvSpPr txBox="1"/>
            <p:nvPr>
              <p:custDataLst>
                <p:tags r:id="rId6"/>
              </p:custDataLst>
            </p:nvPr>
          </p:nvSpPr>
          <p:spPr>
            <a:xfrm>
              <a:off x="883915" y="3290577"/>
              <a:ext cx="2481943" cy="1565270"/>
            </a:xfrm>
            <a:prstGeom prst="rect">
              <a:avLst/>
            </a:prstGeom>
            <a:noFill/>
          </p:spPr>
          <p:txBody>
            <a:bodyPr wrap="square" rtlCol="0">
              <a:spAutoFit/>
            </a:bodyPr>
            <a:lstStyle/>
            <a:p>
              <a:pPr algn="ctr">
                <a:lnSpc>
                  <a:spcPct val="110000"/>
                </a:lnSpc>
                <a:defRPr/>
              </a:pPr>
              <a:r>
                <a:rPr lang="zh-CN" altLang="en-US" sz="1800" b="1" kern="0" dirty="0">
                  <a:solidFill>
                    <a:srgbClr val="FF0000"/>
                  </a:solidFill>
                  <a:latin typeface="微软雅黑"/>
                  <a:ea typeface="微软雅黑"/>
                  <a:cs typeface="+mn-ea"/>
                  <a:sym typeface="微软雅黑"/>
                </a:rPr>
                <a:t>始终</a:t>
              </a:r>
              <a:endParaRPr lang="en-US" altLang="zh-CN" sz="1800" b="1" kern="0" dirty="0">
                <a:solidFill>
                  <a:srgbClr val="FF0000"/>
                </a:solidFill>
                <a:latin typeface="微软雅黑"/>
                <a:ea typeface="微软雅黑"/>
                <a:cs typeface="+mn-ea"/>
                <a:sym typeface="微软雅黑"/>
              </a:endParaRPr>
            </a:p>
            <a:p>
              <a:pPr algn="ctr">
                <a:lnSpc>
                  <a:spcPct val="110000"/>
                </a:lnSpc>
                <a:defRPr/>
              </a:pPr>
              <a:r>
                <a:rPr lang="zh-CN" altLang="en-US" sz="1800" b="1" kern="0" dirty="0">
                  <a:solidFill>
                    <a:srgbClr val="FF0000"/>
                  </a:solidFill>
                  <a:latin typeface="微软雅黑"/>
                  <a:ea typeface="微软雅黑"/>
                  <a:cs typeface="+mn-ea"/>
                  <a:sym typeface="微软雅黑"/>
                </a:rPr>
                <a:t>明底线</a:t>
              </a:r>
            </a:p>
          </p:txBody>
        </p:sp>
      </p:grpSp>
      <p:sp>
        <p:nvSpPr>
          <p:cNvPr id="10" name="PA-1022169"/>
          <p:cNvSpPr txBox="1">
            <a:spLocks noChangeArrowheads="1"/>
          </p:cNvSpPr>
          <p:nvPr>
            <p:custDataLst>
              <p:tags r:id="rId2"/>
            </p:custDataLst>
          </p:nvPr>
        </p:nvSpPr>
        <p:spPr>
          <a:xfrm>
            <a:off x="2052496" y="1274012"/>
            <a:ext cx="6327689" cy="1461971"/>
          </a:xfrm>
          <a:prstGeom prst="rect">
            <a:avLst/>
          </a:prstGeom>
        </p:spPr>
        <p:txBody>
          <a:bodyPr lIns="68580" tIns="34290" rIns="68580" bIns="3429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50000"/>
              </a:lnSpc>
              <a:spcBef>
                <a:spcPts val="0"/>
              </a:spcBef>
              <a:buFont typeface="Wingdings" panose="05000000000000000000" pitchFamily="2" charset="2"/>
              <a:buChar char="l"/>
              <a:defRPr/>
            </a:pPr>
            <a:r>
              <a:rPr lang="zh-CN" altLang="en-US" sz="1400" dirty="0">
                <a:solidFill>
                  <a:srgbClr val="000000"/>
                </a:solidFill>
                <a:latin typeface="微软雅黑"/>
                <a:ea typeface="微软雅黑"/>
                <a:cs typeface="+mn-ea"/>
                <a:sym typeface="微软雅黑"/>
              </a:rPr>
              <a:t>胸怀要开阔，始终保持一种无怨无悔、积极向上的良好心态，力求做到得意淡然、失意泰然，胸怀坦荡、宠辱不惊。</a:t>
            </a:r>
          </a:p>
        </p:txBody>
      </p:sp>
      <p:sp>
        <p:nvSpPr>
          <p:cNvPr id="12" name="PA-1022174"/>
          <p:cNvSpPr/>
          <p:nvPr>
            <p:custDataLst>
              <p:tags r:id="rId3"/>
            </p:custDataLst>
          </p:nvPr>
        </p:nvSpPr>
        <p:spPr bwMode="auto">
          <a:xfrm>
            <a:off x="1131807" y="1296528"/>
            <a:ext cx="257504" cy="257504"/>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ysClr val="window" lastClr="FFFFFF"/>
          </a:solidFill>
          <a:ln>
            <a:noFill/>
          </a:ln>
          <a:effectLst/>
        </p:spPr>
        <p:txBody>
          <a:bodyPr vert="horz" wrap="square" lIns="68580" tIns="34290" rIns="68580" bIns="34290" numCol="1" anchor="t" anchorCtr="0" compatLnSpc="1"/>
          <a:lstStyle/>
          <a:p>
            <a:pPr>
              <a:defRPr/>
            </a:pPr>
            <a:endParaRPr lang="zh-CN" altLang="en-US" kern="0">
              <a:solidFill>
                <a:prstClr val="black"/>
              </a:solidFill>
              <a:latin typeface="微软雅黑"/>
              <a:ea typeface="微软雅黑"/>
              <a:cs typeface="+mn-ea"/>
              <a:sym typeface="微软雅黑"/>
            </a:endParaRPr>
          </a:p>
        </p:txBody>
      </p:sp>
      <p:sp>
        <p:nvSpPr>
          <p:cNvPr id="13" name="矩形 12"/>
          <p:cNvSpPr/>
          <p:nvPr/>
        </p:nvSpPr>
        <p:spPr>
          <a:xfrm>
            <a:off x="619219" y="2496870"/>
            <a:ext cx="5040802" cy="2008242"/>
          </a:xfrm>
          <a:prstGeom prst="rect">
            <a:avLst/>
          </a:prstGeom>
        </p:spPr>
        <p:txBody>
          <a:bodyPr wrap="square" lIns="68580" tIns="34290" rIns="68580" bIns="34290">
            <a:spAutoFit/>
          </a:bodyPr>
          <a:lstStyle/>
          <a:p>
            <a:pPr marL="257175" indent="-257175">
              <a:lnSpc>
                <a:spcPct val="150000"/>
              </a:lnSpc>
              <a:buFont typeface="Wingdings" panose="05000000000000000000" pitchFamily="2" charset="2"/>
              <a:buChar char="Ø"/>
              <a:defRPr/>
            </a:pP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得之我幸，失之我命，德不配位必有祸殃</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要有谦虚谨慎的品格。</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Ø"/>
              <a:defRPr/>
            </a:pPr>
            <a:r>
              <a:rPr lang="zh-CN" altLang="en-US" dirty="0">
                <a:solidFill>
                  <a:srgbClr val="000000"/>
                </a:solidFill>
                <a:latin typeface="微软雅黑"/>
                <a:ea typeface="微软雅黑"/>
                <a:cs typeface="+mn-ea"/>
                <a:sym typeface="微软雅黑"/>
              </a:rPr>
              <a:t>能正确看待自己的素质能力，正确看待自己的职务晋升，正确看待自己的成长进步，正确看待自己的缺点不足。</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Ø"/>
              <a:defRPr/>
            </a:pPr>
            <a:r>
              <a:rPr lang="zh-CN" altLang="en-US" dirty="0">
                <a:solidFill>
                  <a:srgbClr val="000000"/>
                </a:solidFill>
                <a:latin typeface="微软雅黑"/>
                <a:ea typeface="微软雅黑"/>
                <a:cs typeface="+mn-ea"/>
                <a:sym typeface="微软雅黑"/>
              </a:rPr>
              <a:t>格调要高雅。追求健康向上的精神生活，培养高尚的道德情操，尽可能控制个人欲望，不为名利所累，不为钱财所惑。</a:t>
            </a:r>
            <a:endParaRPr lang="en-US" altLang="zh-CN" dirty="0">
              <a:solidFill>
                <a:srgbClr val="000000"/>
              </a:solidFill>
              <a:latin typeface="微软雅黑"/>
              <a:ea typeface="微软雅黑"/>
              <a:cs typeface="+mn-ea"/>
              <a:sym typeface="微软雅黑"/>
            </a:endParaRPr>
          </a:p>
        </p:txBody>
      </p:sp>
      <p:pic>
        <p:nvPicPr>
          <p:cNvPr id="3" name="图片 2"/>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972668" y="2364871"/>
            <a:ext cx="2407517" cy="2407517"/>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1500"/>
                                        <p:tgtEl>
                                          <p:spTgt spid="13"/>
                                        </p:tgtEl>
                                      </p:cBhvr>
                                    </p:animEffect>
                                  </p:childTnLst>
                                </p:cTn>
                              </p:par>
                            </p:childTnLst>
                          </p:cTn>
                        </p:par>
                        <p:par>
                          <p:cTn id="20" fill="hold">
                            <p:stCondLst>
                              <p:cond delay="45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4"/>
            <a:ext cx="4570553" cy="322011"/>
          </a:xfrm>
          <a:prstGeom prst="rect">
            <a:avLst/>
          </a:prstGeom>
          <a:noFill/>
        </p:spPr>
        <p:txBody>
          <a:bodyPr wrap="square" lIns="68580" tIns="34290" rIns="68580" bIns="34290">
            <a:spAutoFit/>
          </a:bodyPr>
          <a:lstStyle/>
          <a:p>
            <a:pPr>
              <a:lnSpc>
                <a:spcPct val="130000"/>
              </a:lnSpc>
              <a:defRPr/>
            </a:pPr>
            <a:r>
              <a:rPr lang="zh-CN" altLang="en-US" b="1" dirty="0">
                <a:solidFill>
                  <a:srgbClr val="FF0000"/>
                </a:solidFill>
                <a:latin typeface="微软雅黑"/>
                <a:ea typeface="微软雅黑"/>
                <a:cs typeface="+mn-ea"/>
                <a:sym typeface="微软雅黑"/>
              </a:rPr>
              <a:t>要始终明底线，筑牢“不想腐</a:t>
            </a:r>
            <a:r>
              <a:rPr lang="en-US" altLang="zh-CN" b="1" dirty="0">
                <a:solidFill>
                  <a:srgbClr val="FF0000"/>
                </a:solidFill>
                <a:latin typeface="微软雅黑"/>
                <a:ea typeface="微软雅黑"/>
                <a:cs typeface="+mn-ea"/>
                <a:sym typeface="微软雅黑"/>
              </a:rPr>
              <a:t>”</a:t>
            </a:r>
            <a:r>
              <a:rPr lang="zh-CN" altLang="en-US" b="1" dirty="0">
                <a:solidFill>
                  <a:srgbClr val="FF0000"/>
                </a:solidFill>
                <a:latin typeface="微软雅黑"/>
                <a:ea typeface="微软雅黑"/>
                <a:cs typeface="+mn-ea"/>
                <a:sym typeface="微软雅黑"/>
              </a:rPr>
              <a:t>的堤坝</a:t>
            </a:r>
            <a:endParaRPr lang="en-US" altLang="zh-CN" b="1" dirty="0">
              <a:solidFill>
                <a:srgbClr val="FF0000"/>
              </a:solidFill>
              <a:latin typeface="微软雅黑"/>
              <a:ea typeface="微软雅黑"/>
              <a:cs typeface="+mn-ea"/>
              <a:sym typeface="微软雅黑"/>
            </a:endParaRPr>
          </a:p>
        </p:txBody>
      </p:sp>
      <p:sp>
        <p:nvSpPr>
          <p:cNvPr id="6" name="TextBox 7"/>
          <p:cNvSpPr>
            <a:spLocks noChangeArrowheads="1"/>
          </p:cNvSpPr>
          <p:nvPr/>
        </p:nvSpPr>
        <p:spPr bwMode="auto">
          <a:xfrm>
            <a:off x="3531847" y="1317031"/>
            <a:ext cx="2087332" cy="415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2700" b="1" spc="300" dirty="0">
                <a:solidFill>
                  <a:srgbClr val="FF0000"/>
                </a:solidFill>
                <a:latin typeface="微软雅黑"/>
                <a:ea typeface="微软雅黑"/>
                <a:cs typeface="+mn-ea"/>
                <a:sym typeface="微软雅黑"/>
              </a:rPr>
              <a:t>结束语</a:t>
            </a:r>
          </a:p>
        </p:txBody>
      </p:sp>
      <p:cxnSp>
        <p:nvCxnSpPr>
          <p:cNvPr id="7" name="直接连接符 6"/>
          <p:cNvCxnSpPr/>
          <p:nvPr/>
        </p:nvCxnSpPr>
        <p:spPr>
          <a:xfrm>
            <a:off x="5456790" y="1506742"/>
            <a:ext cx="3122758" cy="0"/>
          </a:xfrm>
          <a:prstGeom prst="line">
            <a:avLst/>
          </a:prstGeom>
          <a:ln w="19050">
            <a:solidFill>
              <a:srgbClr val="FF0000"/>
            </a:solidFill>
            <a:prstDash val="sysDash"/>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637983" y="1506742"/>
            <a:ext cx="3049526" cy="0"/>
          </a:xfrm>
          <a:prstGeom prst="line">
            <a:avLst/>
          </a:prstGeom>
          <a:ln w="19050">
            <a:solidFill>
              <a:srgbClr val="FF0000"/>
            </a:solidFill>
            <a:prstDash val="sysDash"/>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9" name="TextBox 17"/>
          <p:cNvSpPr txBox="1"/>
          <p:nvPr/>
        </p:nvSpPr>
        <p:spPr>
          <a:xfrm>
            <a:off x="795040" y="1988484"/>
            <a:ext cx="7553921" cy="1938992"/>
          </a:xfrm>
          <a:prstGeom prst="rect">
            <a:avLst/>
          </a:prstGeom>
          <a:noFill/>
        </p:spPr>
        <p:txBody>
          <a:bodyPr wrap="square" lIns="0" tIns="0" rIns="0" bIns="0" rtlCol="0">
            <a:spAutoFit/>
          </a:bodyPr>
          <a:lstStyle/>
          <a:p>
            <a:pPr marL="342900" indent="-342900">
              <a:lnSpc>
                <a:spcPct val="150000"/>
              </a:lnSpc>
              <a:buFont typeface="Arial" panose="020B0604020202020204" pitchFamily="34" charset="0"/>
              <a:buChar char="•"/>
              <a:defRPr/>
            </a:pPr>
            <a:r>
              <a:rPr lang="zh-CN" altLang="en-US" sz="2400" dirty="0">
                <a:solidFill>
                  <a:srgbClr val="FF0000"/>
                </a:solidFill>
                <a:latin typeface="微软雅黑"/>
                <a:ea typeface="微软雅黑"/>
                <a:cs typeface="+mn-ea"/>
                <a:sym typeface="微软雅黑"/>
              </a:rPr>
              <a:t>同志们</a:t>
            </a:r>
            <a:r>
              <a:rPr lang="zh-CN" altLang="en-US" sz="2400" dirty="0">
                <a:solidFill>
                  <a:srgbClr val="000000"/>
                </a:solidFill>
                <a:latin typeface="微软雅黑"/>
                <a:ea typeface="微软雅黑"/>
                <a:cs typeface="+mn-ea"/>
                <a:sym typeface="微软雅黑"/>
              </a:rPr>
              <a:t>，</a:t>
            </a:r>
            <a:r>
              <a:rPr lang="zh-CN" altLang="en-US" sz="1500" dirty="0">
                <a:solidFill>
                  <a:srgbClr val="000000"/>
                </a:solidFill>
                <a:latin typeface="微软雅黑"/>
                <a:ea typeface="微软雅黑"/>
                <a:cs typeface="+mn-ea"/>
                <a:sym typeface="微软雅黑"/>
              </a:rPr>
              <a:t>纵观</a:t>
            </a:r>
            <a:r>
              <a:rPr lang="en-US" altLang="zh-CN" sz="1500" dirty="0">
                <a:solidFill>
                  <a:srgbClr val="000000"/>
                </a:solidFill>
                <a:latin typeface="微软雅黑"/>
                <a:ea typeface="微软雅黑"/>
                <a:cs typeface="+mn-ea"/>
                <a:sym typeface="微软雅黑"/>
              </a:rPr>
              <a:t>XXX</a:t>
            </a:r>
            <a:r>
              <a:rPr lang="zh-CN" altLang="en-US" sz="1500" dirty="0">
                <a:solidFill>
                  <a:srgbClr val="000000"/>
                </a:solidFill>
                <a:latin typeface="微软雅黑"/>
                <a:ea typeface="微软雅黑"/>
                <a:cs typeface="+mn-ea"/>
                <a:sym typeface="微软雅黑"/>
              </a:rPr>
              <a:t>等反面典型，客观讲，他们在入党之初，在为官之始，都曾经严格要求，都曾经认真工作，但他们随着岁月的增长，随着阅历的增加，随着职务的提升，他们都放松了自我约束，忘记了初心使命，丧失了理想信念，逾越了规矩红线，最终堕落成历史的罪人。无数惨痛的事例告诉我们，只有不忘初心，牢记使命，严始严终，严守规矩，才能行稳致远，才能顺利奔向人生的彼岸。</a:t>
            </a:r>
            <a:endParaRPr lang="zh-CN" altLang="zh-CN" sz="1500" b="1" dirty="0">
              <a:solidFill>
                <a:srgbClr val="000000"/>
              </a:solidFill>
              <a:latin typeface="微软雅黑"/>
              <a:ea typeface="微软雅黑"/>
              <a:cs typeface="+mn-ea"/>
              <a:sym typeface="微软雅黑"/>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par>
                          <p:cTn id="11" fill="hold">
                            <p:stCondLst>
                              <p:cond delay="500"/>
                            </p:stCondLst>
                            <p:childTnLst>
                              <p:par>
                                <p:cTn id="12" presetID="53" presetClass="entr" presetSubtype="528" fill="hold" grpId="0" nodeType="afterEffect">
                                  <p:stCondLst>
                                    <p:cond delay="0"/>
                                  </p:stCondLst>
                                  <p:iterate type="lt">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23371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6" name="矩形 5"/>
          <p:cNvSpPr/>
          <p:nvPr/>
        </p:nvSpPr>
        <p:spPr>
          <a:xfrm>
            <a:off x="3939437" y="2113951"/>
            <a:ext cx="4624767" cy="1685077"/>
          </a:xfrm>
          <a:prstGeom prst="rect">
            <a:avLst/>
          </a:prstGeom>
        </p:spPr>
        <p:txBody>
          <a:bodyPr wrap="square" lIns="68580" tIns="34290" rIns="68580" bIns="34290">
            <a:spAutoFit/>
          </a:bodyPr>
          <a:lstStyle/>
          <a:p>
            <a:pPr marL="257175" indent="-257175" algn="just">
              <a:lnSpc>
                <a:spcPct val="150000"/>
              </a:lnSpc>
              <a:buFont typeface="Wingdings" panose="05000000000000000000" pitchFamily="2" charset="2"/>
              <a:buChar char="l"/>
              <a:defRPr/>
            </a:pPr>
            <a:r>
              <a:rPr lang="zh-CN" altLang="en-US" dirty="0">
                <a:solidFill>
                  <a:srgbClr val="000000"/>
                </a:solidFill>
                <a:latin typeface="微软雅黑"/>
                <a:ea typeface="微软雅黑"/>
                <a:cs typeface="+mn-ea"/>
                <a:sym typeface="微软雅黑"/>
              </a:rPr>
              <a:t>我党历史上的第一个惩治贪污腐化分子的文件出现在</a:t>
            </a:r>
            <a:r>
              <a:rPr lang="en-US" altLang="zh-CN" dirty="0">
                <a:solidFill>
                  <a:srgbClr val="000000"/>
                </a:solidFill>
                <a:latin typeface="微软雅黑"/>
                <a:ea typeface="微软雅黑"/>
                <a:cs typeface="+mn-ea"/>
                <a:sym typeface="微软雅黑"/>
              </a:rPr>
              <a:t>1926</a:t>
            </a:r>
            <a:r>
              <a:rPr lang="zh-CN" altLang="en-US" dirty="0">
                <a:solidFill>
                  <a:srgbClr val="000000"/>
                </a:solidFill>
                <a:latin typeface="微软雅黑"/>
                <a:ea typeface="微软雅黑"/>
                <a:cs typeface="+mn-ea"/>
                <a:sym typeface="微软雅黑"/>
              </a:rPr>
              <a:t>年</a:t>
            </a:r>
            <a:r>
              <a:rPr lang="en-US" altLang="zh-CN" dirty="0">
                <a:solidFill>
                  <a:srgbClr val="000000"/>
                </a:solidFill>
                <a:latin typeface="微软雅黑"/>
                <a:ea typeface="微软雅黑"/>
                <a:cs typeface="+mn-ea"/>
                <a:sym typeface="微软雅黑"/>
              </a:rPr>
              <a:t>8</a:t>
            </a:r>
            <a:r>
              <a:rPr lang="zh-CN" altLang="en-US" dirty="0">
                <a:solidFill>
                  <a:srgbClr val="000000"/>
                </a:solidFill>
                <a:latin typeface="微软雅黑"/>
                <a:ea typeface="微软雅黑"/>
                <a:cs typeface="+mn-ea"/>
                <a:sym typeface="微软雅黑"/>
              </a:rPr>
              <a:t>月，</a:t>
            </a:r>
            <a:r>
              <a:rPr lang="en-US" altLang="zh-CN" dirty="0">
                <a:solidFill>
                  <a:srgbClr val="000000"/>
                </a:solidFill>
                <a:latin typeface="微软雅黑"/>
                <a:ea typeface="微软雅黑"/>
                <a:cs typeface="+mn-ea"/>
                <a:sym typeface="微软雅黑"/>
              </a:rPr>
              <a:t>1924</a:t>
            </a:r>
            <a:r>
              <a:rPr lang="zh-CN" altLang="en-US" dirty="0">
                <a:solidFill>
                  <a:srgbClr val="000000"/>
                </a:solidFill>
                <a:latin typeface="微软雅黑"/>
                <a:ea typeface="微软雅黑"/>
                <a:cs typeface="+mn-ea"/>
                <a:sym typeface="微软雅黑"/>
              </a:rPr>
              <a:t>年</a:t>
            </a:r>
            <a:r>
              <a:rPr lang="en-US" altLang="zh-CN" dirty="0">
                <a:solidFill>
                  <a:srgbClr val="000000"/>
                </a:solidFill>
                <a:latin typeface="微软雅黑"/>
                <a:ea typeface="微软雅黑"/>
                <a:cs typeface="+mn-ea"/>
                <a:sym typeface="微软雅黑"/>
              </a:rPr>
              <a:t>1</a:t>
            </a:r>
            <a:r>
              <a:rPr lang="zh-CN" altLang="en-US" dirty="0">
                <a:solidFill>
                  <a:srgbClr val="000000"/>
                </a:solidFill>
                <a:latin typeface="微软雅黑"/>
                <a:ea typeface="微软雅黑"/>
                <a:cs typeface="+mn-ea"/>
                <a:sym typeface="微软雅黑"/>
              </a:rPr>
              <a:t>月，国、共实现第一次合作后，共产党员可以在国民党党、政、军担任职务</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为防止共产党员腐化蜕变，党中央发出了</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关于坚决清洗贪污腐化分子的通告</a:t>
            </a:r>
            <a:r>
              <a:rPr lang="en-US" altLang="zh-CN" dirty="0">
                <a:solidFill>
                  <a:srgbClr val="000000"/>
                </a:solidFill>
                <a:latin typeface="微软雅黑"/>
                <a:ea typeface="微软雅黑"/>
                <a:cs typeface="+mn-ea"/>
                <a:sym typeface="微软雅黑"/>
              </a:rPr>
              <a:t>》;</a:t>
            </a:r>
            <a:endParaRPr lang="zh-CN" altLang="en-US" dirty="0">
              <a:solidFill>
                <a:srgbClr val="000000"/>
              </a:solidFill>
              <a:latin typeface="微软雅黑"/>
              <a:ea typeface="微软雅黑"/>
              <a:cs typeface="+mn-ea"/>
              <a:sym typeface="微软雅黑"/>
            </a:endParaRPr>
          </a:p>
        </p:txBody>
      </p:sp>
      <p:sp>
        <p:nvSpPr>
          <p:cNvPr id="7" name="矩形 6"/>
          <p:cNvSpPr/>
          <p:nvPr/>
        </p:nvSpPr>
        <p:spPr>
          <a:xfrm>
            <a:off x="4334143" y="3761893"/>
            <a:ext cx="4111437" cy="530915"/>
          </a:xfrm>
          <a:prstGeom prst="rect">
            <a:avLst/>
          </a:prstGeom>
          <a:noFill/>
        </p:spPr>
        <p:txBody>
          <a:bodyPr wrap="square" lIns="68580" tIns="34290" rIns="68580" bIns="34290" rtlCol="0">
            <a:spAutoFit/>
          </a:bodyPr>
          <a:lstStyle/>
          <a:p>
            <a:pPr algn="ctr"/>
            <a:r>
              <a:rPr lang="zh-CN" altLang="en-US" sz="3000" spc="-113" dirty="0">
                <a:solidFill>
                  <a:sysClr val="windowText" lastClr="000000"/>
                </a:solidFill>
                <a:latin typeface="微软雅黑"/>
                <a:ea typeface="微软雅黑"/>
                <a:cs typeface="+mn-ea"/>
                <a:sym typeface="微软雅黑"/>
              </a:rPr>
              <a:t>守初心，担使命</a:t>
            </a:r>
            <a:endParaRPr lang="zh-CN" altLang="en-US" sz="3000" b="1" spc="-113" dirty="0">
              <a:solidFill>
                <a:sysClr val="windowText" lastClr="000000"/>
              </a:solidFill>
              <a:latin typeface="微软雅黑"/>
              <a:ea typeface="微软雅黑"/>
              <a:cs typeface="+mn-ea"/>
              <a:sym typeface="微软雅黑"/>
            </a:endParaRPr>
          </a:p>
        </p:txBody>
      </p:sp>
      <p:sp>
        <p:nvSpPr>
          <p:cNvPr id="8" name="Freeform 5"/>
          <p:cNvSpPr>
            <a:spLocks noEditPoints="1"/>
          </p:cNvSpPr>
          <p:nvPr/>
        </p:nvSpPr>
        <p:spPr bwMode="auto">
          <a:xfrm>
            <a:off x="4079500" y="3834982"/>
            <a:ext cx="404194" cy="384737"/>
          </a:xfrm>
          <a:custGeom>
            <a:avLst/>
            <a:gdLst>
              <a:gd name="T0" fmla="*/ 0 w 2014"/>
              <a:gd name="T1" fmla="*/ 1909 h 1909"/>
              <a:gd name="T2" fmla="*/ 0 w 2014"/>
              <a:gd name="T3" fmla="*/ 1224 h 1909"/>
              <a:gd name="T4" fmla="*/ 872 w 2014"/>
              <a:gd name="T5" fmla="*/ 0 h 1909"/>
              <a:gd name="T6" fmla="*/ 872 w 2014"/>
              <a:gd name="T7" fmla="*/ 290 h 1909"/>
              <a:gd name="T8" fmla="*/ 353 w 2014"/>
              <a:gd name="T9" fmla="*/ 1142 h 1909"/>
              <a:gd name="T10" fmla="*/ 789 w 2014"/>
              <a:gd name="T11" fmla="*/ 1142 h 1909"/>
              <a:gd name="T12" fmla="*/ 789 w 2014"/>
              <a:gd name="T13" fmla="*/ 1909 h 1909"/>
              <a:gd name="T14" fmla="*/ 0 w 2014"/>
              <a:gd name="T15" fmla="*/ 1909 h 1909"/>
              <a:gd name="T16" fmla="*/ 1142 w 2014"/>
              <a:gd name="T17" fmla="*/ 1909 h 1909"/>
              <a:gd name="T18" fmla="*/ 1142 w 2014"/>
              <a:gd name="T19" fmla="*/ 1224 h 1909"/>
              <a:gd name="T20" fmla="*/ 2014 w 2014"/>
              <a:gd name="T21" fmla="*/ 0 h 1909"/>
              <a:gd name="T22" fmla="*/ 2014 w 2014"/>
              <a:gd name="T23" fmla="*/ 290 h 1909"/>
              <a:gd name="T24" fmla="*/ 1515 w 2014"/>
              <a:gd name="T25" fmla="*/ 1142 h 1909"/>
              <a:gd name="T26" fmla="*/ 1931 w 2014"/>
              <a:gd name="T27" fmla="*/ 1142 h 1909"/>
              <a:gd name="T28" fmla="*/ 1931 w 2014"/>
              <a:gd name="T29" fmla="*/ 1909 h 1909"/>
              <a:gd name="T30" fmla="*/ 1142 w 2014"/>
              <a:gd name="T31" fmla="*/ 1909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4" h="1909">
                <a:moveTo>
                  <a:pt x="0" y="1909"/>
                </a:moveTo>
                <a:lnTo>
                  <a:pt x="0" y="1224"/>
                </a:lnTo>
                <a:cubicBezTo>
                  <a:pt x="0" y="630"/>
                  <a:pt x="290" y="221"/>
                  <a:pt x="872" y="0"/>
                </a:cubicBezTo>
                <a:lnTo>
                  <a:pt x="872" y="290"/>
                </a:lnTo>
                <a:cubicBezTo>
                  <a:pt x="512" y="498"/>
                  <a:pt x="339" y="781"/>
                  <a:pt x="353" y="1142"/>
                </a:cubicBezTo>
                <a:lnTo>
                  <a:pt x="789" y="1142"/>
                </a:lnTo>
                <a:lnTo>
                  <a:pt x="789" y="1909"/>
                </a:lnTo>
                <a:lnTo>
                  <a:pt x="0" y="1909"/>
                </a:lnTo>
                <a:close/>
                <a:moveTo>
                  <a:pt x="1142" y="1909"/>
                </a:moveTo>
                <a:lnTo>
                  <a:pt x="1142" y="1224"/>
                </a:lnTo>
                <a:cubicBezTo>
                  <a:pt x="1142" y="630"/>
                  <a:pt x="1432" y="221"/>
                  <a:pt x="2014" y="0"/>
                </a:cubicBezTo>
                <a:lnTo>
                  <a:pt x="2014" y="290"/>
                </a:lnTo>
                <a:cubicBezTo>
                  <a:pt x="1668" y="484"/>
                  <a:pt x="1501" y="768"/>
                  <a:pt x="1515" y="1142"/>
                </a:cubicBezTo>
                <a:lnTo>
                  <a:pt x="1931" y="1142"/>
                </a:lnTo>
                <a:lnTo>
                  <a:pt x="1931" y="1909"/>
                </a:lnTo>
                <a:lnTo>
                  <a:pt x="1142" y="1909"/>
                </a:lnTo>
                <a:close/>
              </a:path>
            </a:pathLst>
          </a:custGeom>
          <a:solidFill>
            <a:srgbClr val="FF0000"/>
          </a:solidFill>
          <a:ln>
            <a:noFill/>
          </a:ln>
        </p:spPr>
        <p:txBody>
          <a:bodyPr vert="horz" wrap="square" lIns="68580" tIns="34290" rIns="68580" bIns="34290" numCol="1" anchor="t" anchorCtr="0" compatLnSpc="1"/>
          <a:lstStyle/>
          <a:p>
            <a:pPr eaLnBrk="0" fontAlgn="base" hangingPunct="0">
              <a:spcBef>
                <a:spcPct val="0"/>
              </a:spcBef>
              <a:spcAft>
                <a:spcPct val="0"/>
              </a:spcAft>
              <a:defRPr/>
            </a:pPr>
            <a:endParaRPr lang="zh-CN" altLang="en-US">
              <a:solidFill>
                <a:srgbClr val="C00000"/>
              </a:solidFill>
              <a:latin typeface="微软雅黑"/>
              <a:ea typeface="微软雅黑"/>
              <a:cs typeface="+mn-ea"/>
              <a:sym typeface="微软雅黑"/>
            </a:endParaRPr>
          </a:p>
        </p:txBody>
      </p:sp>
      <p:sp>
        <p:nvSpPr>
          <p:cNvPr id="9" name="Freeform 6"/>
          <p:cNvSpPr>
            <a:spLocks noEditPoints="1"/>
          </p:cNvSpPr>
          <p:nvPr/>
        </p:nvSpPr>
        <p:spPr bwMode="auto">
          <a:xfrm>
            <a:off x="8181987" y="3871700"/>
            <a:ext cx="404194" cy="384737"/>
          </a:xfrm>
          <a:custGeom>
            <a:avLst/>
            <a:gdLst>
              <a:gd name="T0" fmla="*/ 2014 w 2014"/>
              <a:gd name="T1" fmla="*/ 0 h 1909"/>
              <a:gd name="T2" fmla="*/ 2014 w 2014"/>
              <a:gd name="T3" fmla="*/ 686 h 1909"/>
              <a:gd name="T4" fmla="*/ 1141 w 2014"/>
              <a:gd name="T5" fmla="*/ 1909 h 1909"/>
              <a:gd name="T6" fmla="*/ 1141 w 2014"/>
              <a:gd name="T7" fmla="*/ 1619 h 1909"/>
              <a:gd name="T8" fmla="*/ 1660 w 2014"/>
              <a:gd name="T9" fmla="*/ 768 h 1909"/>
              <a:gd name="T10" fmla="*/ 1225 w 2014"/>
              <a:gd name="T11" fmla="*/ 768 h 1909"/>
              <a:gd name="T12" fmla="*/ 1225 w 2014"/>
              <a:gd name="T13" fmla="*/ 0 h 1909"/>
              <a:gd name="T14" fmla="*/ 2014 w 2014"/>
              <a:gd name="T15" fmla="*/ 0 h 1909"/>
              <a:gd name="T16" fmla="*/ 872 w 2014"/>
              <a:gd name="T17" fmla="*/ 0 h 1909"/>
              <a:gd name="T18" fmla="*/ 872 w 2014"/>
              <a:gd name="T19" fmla="*/ 686 h 1909"/>
              <a:gd name="T20" fmla="*/ 0 w 2014"/>
              <a:gd name="T21" fmla="*/ 1909 h 1909"/>
              <a:gd name="T22" fmla="*/ 0 w 2014"/>
              <a:gd name="T23" fmla="*/ 1619 h 1909"/>
              <a:gd name="T24" fmla="*/ 498 w 2014"/>
              <a:gd name="T25" fmla="*/ 768 h 1909"/>
              <a:gd name="T26" fmla="*/ 83 w 2014"/>
              <a:gd name="T27" fmla="*/ 768 h 1909"/>
              <a:gd name="T28" fmla="*/ 83 w 2014"/>
              <a:gd name="T29" fmla="*/ 0 h 1909"/>
              <a:gd name="T30" fmla="*/ 872 w 2014"/>
              <a:gd name="T31" fmla="*/ 0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4" h="1909">
                <a:moveTo>
                  <a:pt x="2014" y="0"/>
                </a:moveTo>
                <a:lnTo>
                  <a:pt x="2014" y="686"/>
                </a:lnTo>
                <a:cubicBezTo>
                  <a:pt x="2014" y="1280"/>
                  <a:pt x="1723" y="1688"/>
                  <a:pt x="1141" y="1909"/>
                </a:cubicBezTo>
                <a:lnTo>
                  <a:pt x="1141" y="1619"/>
                </a:lnTo>
                <a:cubicBezTo>
                  <a:pt x="1502" y="1412"/>
                  <a:pt x="1674" y="1128"/>
                  <a:pt x="1660" y="768"/>
                </a:cubicBezTo>
                <a:lnTo>
                  <a:pt x="1225" y="768"/>
                </a:lnTo>
                <a:lnTo>
                  <a:pt x="1225" y="0"/>
                </a:lnTo>
                <a:lnTo>
                  <a:pt x="2014" y="0"/>
                </a:lnTo>
                <a:close/>
                <a:moveTo>
                  <a:pt x="872" y="0"/>
                </a:moveTo>
                <a:lnTo>
                  <a:pt x="872" y="686"/>
                </a:lnTo>
                <a:cubicBezTo>
                  <a:pt x="872" y="1280"/>
                  <a:pt x="582" y="1688"/>
                  <a:pt x="0" y="1909"/>
                </a:cubicBezTo>
                <a:lnTo>
                  <a:pt x="0" y="1619"/>
                </a:lnTo>
                <a:cubicBezTo>
                  <a:pt x="346" y="1425"/>
                  <a:pt x="512" y="1142"/>
                  <a:pt x="498" y="768"/>
                </a:cubicBezTo>
                <a:lnTo>
                  <a:pt x="83" y="768"/>
                </a:lnTo>
                <a:lnTo>
                  <a:pt x="83" y="0"/>
                </a:lnTo>
                <a:lnTo>
                  <a:pt x="872" y="0"/>
                </a:lnTo>
                <a:close/>
              </a:path>
            </a:pathLst>
          </a:custGeom>
          <a:solidFill>
            <a:srgbClr val="FF0000"/>
          </a:solidFill>
          <a:ln>
            <a:noFill/>
          </a:ln>
        </p:spPr>
        <p:txBody>
          <a:bodyPr vert="horz" wrap="square" lIns="68580" tIns="34290" rIns="68580" bIns="34290" numCol="1" anchor="t" anchorCtr="0" compatLnSpc="1"/>
          <a:lstStyle/>
          <a:p>
            <a:pPr eaLnBrk="0" fontAlgn="base" hangingPunct="0">
              <a:spcBef>
                <a:spcPct val="0"/>
              </a:spcBef>
              <a:spcAft>
                <a:spcPct val="0"/>
              </a:spcAft>
              <a:defRPr/>
            </a:pPr>
            <a:endParaRPr lang="zh-CN" altLang="en-US">
              <a:solidFill>
                <a:srgbClr val="C00000"/>
              </a:solidFill>
              <a:latin typeface="微软雅黑"/>
              <a:ea typeface="微软雅黑"/>
              <a:cs typeface="+mn-ea"/>
              <a:sym typeface="微软雅黑"/>
            </a:endParaRPr>
          </a:p>
        </p:txBody>
      </p:sp>
      <p:sp>
        <p:nvSpPr>
          <p:cNvPr id="10" name="矩形标注 15"/>
          <p:cNvSpPr/>
          <p:nvPr/>
        </p:nvSpPr>
        <p:spPr bwMode="auto">
          <a:xfrm>
            <a:off x="3754339" y="1333854"/>
            <a:ext cx="5059759" cy="660906"/>
          </a:xfrm>
          <a:prstGeom prst="wedgeRectCallout">
            <a:avLst>
              <a:gd name="adj1" fmla="val 24072"/>
              <a:gd name="adj2" fmla="val 32650"/>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lstStyle/>
          <a:p>
            <a:endParaRPr lang="zh-CN" altLang="en-US" sz="1700">
              <a:solidFill>
                <a:schemeClr val="bg1"/>
              </a:solidFill>
              <a:latin typeface="微软雅黑"/>
              <a:ea typeface="微软雅黑"/>
              <a:cs typeface="+mn-ea"/>
              <a:sym typeface="微软雅黑"/>
            </a:endParaRPr>
          </a:p>
        </p:txBody>
      </p:sp>
      <p:sp>
        <p:nvSpPr>
          <p:cNvPr id="12" name="矩形 11"/>
          <p:cNvSpPr/>
          <p:nvPr/>
        </p:nvSpPr>
        <p:spPr>
          <a:xfrm>
            <a:off x="3939436" y="1469950"/>
            <a:ext cx="4624767" cy="484748"/>
          </a:xfrm>
          <a:prstGeom prst="rect">
            <a:avLst/>
          </a:prstGeom>
        </p:spPr>
        <p:txBody>
          <a:bodyPr wrap="square" lIns="68580" tIns="34290" rIns="68580" bIns="34290">
            <a:spAutoFit/>
          </a:bodyPr>
          <a:lstStyle/>
          <a:p>
            <a:pPr lvl="0" algn="ctr">
              <a:defRPr/>
            </a:pPr>
            <a:r>
              <a:rPr lang="zh-CN" altLang="en-US" sz="2700" kern="0" spc="150" dirty="0">
                <a:solidFill>
                  <a:schemeClr val="bg1"/>
                </a:solidFill>
                <a:latin typeface="微软雅黑"/>
                <a:ea typeface="微软雅黑"/>
                <a:cs typeface="+mn-ea"/>
                <a:sym typeface="微软雅黑"/>
              </a:rPr>
              <a:t>三不一体专题党课</a:t>
            </a:r>
            <a:endParaRPr lang="en-US" altLang="zh-CN" sz="2700" kern="0" spc="150" dirty="0">
              <a:solidFill>
                <a:schemeClr val="bg1"/>
              </a:solidFill>
              <a:latin typeface="微软雅黑"/>
              <a:ea typeface="微软雅黑"/>
              <a:cs typeface="+mn-ea"/>
              <a:sym typeface="微软雅黑"/>
            </a:endParaRPr>
          </a:p>
        </p:txBody>
      </p:sp>
      <p:sp>
        <p:nvSpPr>
          <p:cNvPr id="13" name="矩形: 圆角 11"/>
          <p:cNvSpPr/>
          <p:nvPr/>
        </p:nvSpPr>
        <p:spPr bwMode="auto">
          <a:xfrm>
            <a:off x="3754339" y="2061735"/>
            <a:ext cx="5059759" cy="2310503"/>
          </a:xfrm>
          <a:prstGeom prst="rect">
            <a:avLst/>
          </a:prstGeom>
          <a:noFill/>
          <a:ln w="12700" cap="flat" cmpd="sng" algn="ctr">
            <a:solidFill>
              <a:srgbClr val="920006"/>
            </a:solid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a:latin typeface="微软雅黑"/>
              <a:ea typeface="微软雅黑"/>
              <a:cs typeface="+mn-ea"/>
              <a:sym typeface="微软雅黑"/>
            </a:endParaRPr>
          </a:p>
        </p:txBody>
      </p:sp>
      <p:pic>
        <p:nvPicPr>
          <p:cNvPr id="14" name="图片 1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30130" y="1469950"/>
            <a:ext cx="2719197" cy="2719197"/>
          </a:xfrm>
          <a:prstGeom prst="rect">
            <a:avLst/>
          </a:prstGeom>
        </p:spPr>
      </p:pic>
      <p:sp>
        <p:nvSpPr>
          <p:cNvPr id="2" name="文本框 1"/>
          <p:cNvSpPr txBox="1"/>
          <p:nvPr/>
        </p:nvSpPr>
        <p:spPr>
          <a:xfrm>
            <a:off x="5032537" y="480561"/>
            <a:ext cx="1027866" cy="169277"/>
          </a:xfrm>
          <a:prstGeom prst="rect">
            <a:avLst/>
          </a:prstGeom>
          <a:noFill/>
        </p:spPr>
        <p:txBody>
          <a:bodyPr wrap="square" rtlCol="0">
            <a:spAutoFit/>
          </a:bodyPr>
          <a:lstStyle/>
          <a:p>
            <a:r>
              <a:rPr lang="en-US" altLang="zh-CN" sz="500" dirty="0">
                <a:solidFill>
                  <a:srgbClr val="FFFFFF"/>
                </a:solidFill>
              </a:rPr>
              <a:t>https://www.ypppt.com/</a:t>
            </a:r>
            <a:endParaRPr lang="zh-CN" altLang="en-US" sz="500" dirty="0">
              <a:solidFill>
                <a:srgbClr val="FFFFFF"/>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500"/>
                            </p:stCondLst>
                            <p:childTnLst>
                              <p:par>
                                <p:cTn id="18" presetID="16" presetClass="entr" presetSubtype="2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anim calcmode="lin" valueType="num">
                                      <p:cBhvr>
                                        <p:cTn id="34" dur="500" fill="hold"/>
                                        <p:tgtEl>
                                          <p:spTgt spid="9"/>
                                        </p:tgtEl>
                                        <p:attrNameLst>
                                          <p:attrName>ppt_x</p:attrName>
                                        </p:attrNameLst>
                                      </p:cBhvr>
                                      <p:tavLst>
                                        <p:tav tm="0">
                                          <p:val>
                                            <p:strVal val="#ppt_x"/>
                                          </p:val>
                                        </p:tav>
                                        <p:tav tm="100000">
                                          <p:val>
                                            <p:strVal val="#ppt_x"/>
                                          </p:val>
                                        </p:tav>
                                      </p:tavLst>
                                    </p:anim>
                                    <p:anim calcmode="lin" valueType="num">
                                      <p:cBhvr>
                                        <p:cTn id="35" dur="500" fill="hold"/>
                                        <p:tgtEl>
                                          <p:spTgt spid="9"/>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29" name="矩形 28"/>
          <p:cNvSpPr/>
          <p:nvPr/>
        </p:nvSpPr>
        <p:spPr>
          <a:xfrm>
            <a:off x="2742781" y="1579039"/>
            <a:ext cx="5691645" cy="2654573"/>
          </a:xfrm>
          <a:prstGeom prst="rect">
            <a:avLst/>
          </a:prstGeom>
          <a:noFill/>
          <a:effectLst/>
        </p:spPr>
        <p:txBody>
          <a:bodyPr wrap="square" lIns="68580" tIns="34290" rIns="68580" bIns="34290" rtlCol="0">
            <a:spAutoFit/>
          </a:bodyPr>
          <a:lstStyle/>
          <a:p>
            <a:pPr marL="257175" indent="-257175" algn="just" fontAlgn="base">
              <a:lnSpc>
                <a:spcPct val="150000"/>
              </a:lnSpc>
              <a:spcBef>
                <a:spcPct val="0"/>
              </a:spcBef>
              <a:spcAft>
                <a:spcPct val="0"/>
              </a:spcAft>
              <a:buFont typeface="Wingdings" panose="05000000000000000000" pitchFamily="2" charset="2"/>
              <a:buChar char="l"/>
              <a:tabLst>
                <a:tab pos="65246" algn="l"/>
              </a:tabLst>
              <a:defRPr/>
            </a:pPr>
            <a:r>
              <a:rPr lang="zh-CN" altLang="en-US" kern="0" dirty="0">
                <a:solidFill>
                  <a:prstClr val="black">
                    <a:lumMod val="95000"/>
                    <a:lumOff val="5000"/>
                  </a:prstClr>
                </a:solidFill>
                <a:latin typeface="微软雅黑"/>
                <a:ea typeface="微软雅黑"/>
                <a:cs typeface="+mn-ea"/>
                <a:sym typeface="微软雅黑"/>
              </a:rPr>
              <a:t>我党历史上第一个被处决的贪官叫谢步升。</a:t>
            </a:r>
            <a:r>
              <a:rPr lang="en-US" altLang="zh-CN" kern="0" dirty="0">
                <a:solidFill>
                  <a:prstClr val="black">
                    <a:lumMod val="95000"/>
                    <a:lumOff val="5000"/>
                  </a:prstClr>
                </a:solidFill>
                <a:latin typeface="微软雅黑"/>
                <a:ea typeface="微软雅黑"/>
                <a:cs typeface="+mn-ea"/>
                <a:sym typeface="微软雅黑"/>
              </a:rPr>
              <a:t>1931 </a:t>
            </a:r>
            <a:r>
              <a:rPr lang="zh-CN" altLang="en-US" kern="0" dirty="0">
                <a:solidFill>
                  <a:prstClr val="black">
                    <a:lumMod val="95000"/>
                    <a:lumOff val="5000"/>
                  </a:prstClr>
                </a:solidFill>
                <a:latin typeface="微软雅黑"/>
                <a:ea typeface="微软雅黑"/>
                <a:cs typeface="+mn-ea"/>
                <a:sym typeface="微软雅黑"/>
              </a:rPr>
              <a:t>年</a:t>
            </a:r>
            <a:r>
              <a:rPr lang="en-US" altLang="zh-CN" kern="0" dirty="0">
                <a:solidFill>
                  <a:prstClr val="black">
                    <a:lumMod val="95000"/>
                    <a:lumOff val="5000"/>
                  </a:prstClr>
                </a:solidFill>
                <a:latin typeface="微软雅黑"/>
                <a:ea typeface="微软雅黑"/>
                <a:cs typeface="+mn-ea"/>
                <a:sym typeface="微软雅黑"/>
              </a:rPr>
              <a:t>11</a:t>
            </a:r>
            <a:r>
              <a:rPr lang="zh-CN" altLang="en-US" kern="0" dirty="0">
                <a:solidFill>
                  <a:prstClr val="black">
                    <a:lumMod val="95000"/>
                    <a:lumOff val="5000"/>
                  </a:prstClr>
                </a:solidFill>
                <a:latin typeface="微软雅黑"/>
                <a:ea typeface="微软雅黑"/>
                <a:cs typeface="+mn-ea"/>
                <a:sym typeface="微软雅黑"/>
              </a:rPr>
              <a:t>月，中华苏维埃共和国临时中央政府成立，在随后历时两年的惩腐肃贪运动中</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时任叶坪村苏维埃政府主席的谢步升因利用职权贪污财物、牟取私利被处决，成为我党反腐败历史上被判处死刑的第一个“贪官”。</a:t>
            </a:r>
            <a:endParaRPr lang="en-US" altLang="zh-CN" kern="0" dirty="0">
              <a:solidFill>
                <a:prstClr val="black">
                  <a:lumMod val="95000"/>
                  <a:lumOff val="5000"/>
                </a:prstClr>
              </a:solidFill>
              <a:latin typeface="微软雅黑"/>
              <a:ea typeface="微软雅黑"/>
              <a:cs typeface="+mn-ea"/>
              <a:sym typeface="微软雅黑"/>
            </a:endParaRPr>
          </a:p>
          <a:p>
            <a:pPr marL="257175" indent="-257175" algn="just" fontAlgn="base">
              <a:lnSpc>
                <a:spcPct val="150000"/>
              </a:lnSpc>
              <a:spcBef>
                <a:spcPct val="0"/>
              </a:spcBef>
              <a:spcAft>
                <a:spcPct val="0"/>
              </a:spcAft>
              <a:buFont typeface="Wingdings" panose="05000000000000000000" pitchFamily="2" charset="2"/>
              <a:buChar char="l"/>
              <a:tabLst>
                <a:tab pos="65246" algn="l"/>
              </a:tabLst>
              <a:defRPr/>
            </a:pPr>
            <a:r>
              <a:rPr lang="zh-CN" altLang="en-US" kern="0" dirty="0">
                <a:solidFill>
                  <a:prstClr val="black">
                    <a:lumMod val="95000"/>
                    <a:lumOff val="5000"/>
                  </a:prstClr>
                </a:solidFill>
                <a:latin typeface="微软雅黑"/>
                <a:ea typeface="微软雅黑"/>
                <a:cs typeface="+mn-ea"/>
                <a:sym typeface="微软雅黑"/>
              </a:rPr>
              <a:t>在处理谢步升的问题时，毛泽东同志严肃指出</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腐败不清除， 苏维埃旗帜就打不下去</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共产党就会失去威望和民心</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抗日战争时期</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共产党在与民族敌人生死搏斗的同时，也丝毫没有放松廉政建设</a:t>
            </a:r>
            <a:r>
              <a:rPr lang="en-US" altLang="zh-CN" kern="0" dirty="0">
                <a:solidFill>
                  <a:prstClr val="black">
                    <a:lumMod val="95000"/>
                    <a:lumOff val="5000"/>
                  </a:prstClr>
                </a:solidFill>
                <a:latin typeface="微软雅黑"/>
                <a:ea typeface="微软雅黑"/>
                <a:cs typeface="+mn-ea"/>
                <a:sym typeface="微软雅黑"/>
              </a:rPr>
              <a:t>,</a:t>
            </a:r>
            <a:r>
              <a:rPr lang="zh-CN" altLang="en-US" kern="0" dirty="0">
                <a:solidFill>
                  <a:prstClr val="black">
                    <a:lumMod val="95000"/>
                    <a:lumOff val="5000"/>
                  </a:prstClr>
                </a:solidFill>
                <a:latin typeface="微软雅黑"/>
                <a:ea typeface="微软雅黑"/>
                <a:cs typeface="+mn-ea"/>
                <a:sym typeface="微软雅黑"/>
              </a:rPr>
              <a:t>公开提出了建立廉洁的抗日民主政府的政治纲领。</a:t>
            </a:r>
            <a:endParaRPr lang="en-US" altLang="zh-CN" b="1" kern="0" dirty="0">
              <a:solidFill>
                <a:srgbClr val="FF0000"/>
              </a:solidFill>
              <a:latin typeface="微软雅黑"/>
              <a:ea typeface="微软雅黑"/>
              <a:cs typeface="+mn-ea"/>
              <a:sym typeface="微软雅黑"/>
            </a:endParaRPr>
          </a:p>
        </p:txBody>
      </p:sp>
      <p:sp>
        <p:nvSpPr>
          <p:cNvPr id="32" name="矩形 31"/>
          <p:cNvSpPr/>
          <p:nvPr/>
        </p:nvSpPr>
        <p:spPr>
          <a:xfrm>
            <a:off x="1478281" y="1363157"/>
            <a:ext cx="7204829" cy="2949763"/>
          </a:xfrm>
          <a:prstGeom prst="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sp>
        <p:nvSpPr>
          <p:cNvPr id="30" name="矩形 29"/>
          <p:cNvSpPr/>
          <p:nvPr/>
        </p:nvSpPr>
        <p:spPr>
          <a:xfrm>
            <a:off x="460891" y="1795405"/>
            <a:ext cx="2079733" cy="18577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sp>
        <p:nvSpPr>
          <p:cNvPr id="31" name="矩形 30"/>
          <p:cNvSpPr/>
          <p:nvPr/>
        </p:nvSpPr>
        <p:spPr>
          <a:xfrm>
            <a:off x="488383" y="2660151"/>
            <a:ext cx="1979795" cy="807914"/>
          </a:xfrm>
          <a:prstGeom prst="rect">
            <a:avLst/>
          </a:prstGeom>
          <a:noFill/>
        </p:spPr>
        <p:txBody>
          <a:bodyPr wrap="square" lIns="68580" tIns="34290" rIns="68580" bIns="34290">
            <a:spAutoFit/>
          </a:bodyPr>
          <a:lstStyle/>
          <a:p>
            <a:pPr lvl="0" algn="ctr">
              <a:defRPr/>
            </a:pPr>
            <a:r>
              <a:rPr lang="zh-CN" altLang="en-US" sz="2400" b="1" kern="0" dirty="0">
                <a:solidFill>
                  <a:schemeClr val="bg1"/>
                </a:solidFill>
                <a:latin typeface="微软雅黑"/>
                <a:ea typeface="微软雅黑"/>
                <a:cs typeface="+mn-ea"/>
                <a:sym typeface="微软雅黑"/>
              </a:rPr>
              <a:t>纪委书记廉政专题党课</a:t>
            </a:r>
            <a:endParaRPr lang="en-US" altLang="zh-CN" sz="2400" b="1" kern="0" dirty="0">
              <a:solidFill>
                <a:schemeClr val="bg1"/>
              </a:solidFill>
              <a:latin typeface="微软雅黑"/>
              <a:ea typeface="微软雅黑"/>
              <a:cs typeface="+mn-ea"/>
              <a:sym typeface="微软雅黑"/>
            </a:endParaRPr>
          </a:p>
        </p:txBody>
      </p:sp>
      <p:pic>
        <p:nvPicPr>
          <p:cNvPr id="34" name="图片 3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4643" y="1331630"/>
            <a:ext cx="2571348" cy="1836381"/>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750" fill="hold"/>
                                        <p:tgtEl>
                                          <p:spTgt spid="30"/>
                                        </p:tgtEl>
                                        <p:attrNameLst>
                                          <p:attrName>ppt_w</p:attrName>
                                        </p:attrNameLst>
                                      </p:cBhvr>
                                      <p:tavLst>
                                        <p:tav tm="0">
                                          <p:val>
                                            <p:fltVal val="0"/>
                                          </p:val>
                                        </p:tav>
                                        <p:tav tm="100000">
                                          <p:val>
                                            <p:strVal val="#ppt_w"/>
                                          </p:val>
                                        </p:tav>
                                      </p:tavLst>
                                    </p:anim>
                                    <p:anim calcmode="lin" valueType="num">
                                      <p:cBhvr>
                                        <p:cTn id="8" dur="750" fill="hold"/>
                                        <p:tgtEl>
                                          <p:spTgt spid="30"/>
                                        </p:tgtEl>
                                        <p:attrNameLst>
                                          <p:attrName>ppt_h</p:attrName>
                                        </p:attrNameLst>
                                      </p:cBhvr>
                                      <p:tavLst>
                                        <p:tav tm="0">
                                          <p:val>
                                            <p:fltVal val="0"/>
                                          </p:val>
                                        </p:tav>
                                        <p:tav tm="100000">
                                          <p:val>
                                            <p:strVal val="#ppt_h"/>
                                          </p:val>
                                        </p:tav>
                                      </p:tavLst>
                                    </p:anim>
                                    <p:animEffect transition="in" filter="fade">
                                      <p:cBhvr>
                                        <p:cTn id="9" dur="750"/>
                                        <p:tgtEl>
                                          <p:spTgt spid="30"/>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down)">
                                      <p:cBhvr>
                                        <p:cTn id="13" dur="500"/>
                                        <p:tgtEl>
                                          <p:spTgt spid="34"/>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arn(inVertical)">
                                      <p:cBhvr>
                                        <p:cTn id="17" dur="500"/>
                                        <p:tgtEl>
                                          <p:spTgt spid="31"/>
                                        </p:tgtEl>
                                      </p:cBhvr>
                                    </p:animEffect>
                                  </p:childTnLst>
                                </p:cTn>
                              </p:par>
                            </p:childTnLst>
                          </p:cTn>
                        </p:par>
                        <p:par>
                          <p:cTn id="18" fill="hold">
                            <p:stCondLst>
                              <p:cond delay="2000"/>
                            </p:stCondLst>
                            <p:childTnLst>
                              <p:par>
                                <p:cTn id="19" presetID="53" presetClass="entr" presetSubtype="16" fill="hold" grpId="0" nodeType="afterEffect" nodePh="1">
                                  <p:stCondLst>
                                    <p:cond delay="0"/>
                                  </p:stCondLst>
                                  <p:endCondLst>
                                    <p:cond evt="begin" delay="0">
                                      <p:tn val="19"/>
                                    </p:cond>
                                  </p:endCondLst>
                                  <p:childTnLst>
                                    <p:set>
                                      <p:cBhvr>
                                        <p:cTn id="20" dur="1" fill="hold">
                                          <p:stCondLst>
                                            <p:cond delay="0"/>
                                          </p:stCondLst>
                                        </p:cTn>
                                        <p:tgtEl>
                                          <p:spTgt spid="32"/>
                                        </p:tgtEl>
                                        <p:attrNameLst>
                                          <p:attrName>style.visibility</p:attrName>
                                        </p:attrNameLst>
                                      </p:cBhvr>
                                      <p:to>
                                        <p:strVal val="visible"/>
                                      </p:to>
                                    </p:set>
                                    <p:anim calcmode="lin" valueType="num">
                                      <p:cBhvr>
                                        <p:cTn id="21" dur="750" fill="hold"/>
                                        <p:tgtEl>
                                          <p:spTgt spid="32"/>
                                        </p:tgtEl>
                                        <p:attrNameLst>
                                          <p:attrName>ppt_w</p:attrName>
                                        </p:attrNameLst>
                                      </p:cBhvr>
                                      <p:tavLst>
                                        <p:tav tm="0">
                                          <p:val>
                                            <p:fltVal val="0"/>
                                          </p:val>
                                        </p:tav>
                                        <p:tav tm="100000">
                                          <p:val>
                                            <p:strVal val="#ppt_w"/>
                                          </p:val>
                                        </p:tav>
                                      </p:tavLst>
                                    </p:anim>
                                    <p:anim calcmode="lin" valueType="num">
                                      <p:cBhvr>
                                        <p:cTn id="22" dur="750" fill="hold"/>
                                        <p:tgtEl>
                                          <p:spTgt spid="32"/>
                                        </p:tgtEl>
                                        <p:attrNameLst>
                                          <p:attrName>ppt_h</p:attrName>
                                        </p:attrNameLst>
                                      </p:cBhvr>
                                      <p:tavLst>
                                        <p:tav tm="0">
                                          <p:val>
                                            <p:fltVal val="0"/>
                                          </p:val>
                                        </p:tav>
                                        <p:tav tm="100000">
                                          <p:val>
                                            <p:strVal val="#ppt_h"/>
                                          </p:val>
                                        </p:tav>
                                      </p:tavLst>
                                    </p:anim>
                                    <p:animEffect transition="in" filter="fade">
                                      <p:cBhvr>
                                        <p:cTn id="23" dur="750"/>
                                        <p:tgtEl>
                                          <p:spTgt spid="32"/>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1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animBg="1"/>
      <p:bldP spid="30" grpId="0" animBg="1"/>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grpSp>
        <p:nvGrpSpPr>
          <p:cNvPr id="12" name="组合 11"/>
          <p:cNvGrpSpPr/>
          <p:nvPr/>
        </p:nvGrpSpPr>
        <p:grpSpPr>
          <a:xfrm>
            <a:off x="1044970" y="1445187"/>
            <a:ext cx="455556" cy="438980"/>
            <a:chOff x="-721980" y="2471579"/>
            <a:chExt cx="334787" cy="1583911"/>
          </a:xfrm>
          <a:solidFill>
            <a:srgbClr val="FF0000"/>
          </a:solidFill>
        </p:grpSpPr>
        <p:sp>
          <p:nvSpPr>
            <p:cNvPr id="13" name="Rectangle 11"/>
            <p:cNvSpPr>
              <a:spLocks noChangeArrowheads="1"/>
            </p:cNvSpPr>
            <p:nvPr/>
          </p:nvSpPr>
          <p:spPr bwMode="auto">
            <a:xfrm>
              <a:off x="-718574" y="2471579"/>
              <a:ext cx="327978" cy="1492804"/>
            </a:xfrm>
            <a:prstGeom prst="rect">
              <a:avLst/>
            </a:prstGeom>
            <a:grpFill/>
            <a:ln w="28575">
              <a:gradFill>
                <a:gsLst>
                  <a:gs pos="100000">
                    <a:srgbClr val="FFFFFF"/>
                  </a:gs>
                  <a:gs pos="0">
                    <a:srgbClr val="FFFFFF">
                      <a:lumMod val="85000"/>
                    </a:srgbClr>
                  </a:gs>
                </a:gsLst>
                <a:lin ang="5400000" scaled="0"/>
              </a:gradFill>
            </a:ln>
            <a:effectLst/>
          </p:spPr>
          <p:txBody>
            <a:bodyPr anchor="ctr"/>
            <a:lstStyle/>
            <a:p>
              <a:pPr algn="ctr">
                <a:defRPr/>
              </a:pPr>
              <a:endParaRPr lang="zh-CN" altLang="zh-CN" sz="1500" kern="0">
                <a:solidFill>
                  <a:prstClr val="black"/>
                </a:solidFill>
                <a:latin typeface="微软雅黑"/>
                <a:ea typeface="微软雅黑"/>
                <a:cs typeface="+mn-ea"/>
                <a:sym typeface="微软雅黑"/>
              </a:endParaRPr>
            </a:p>
          </p:txBody>
        </p:sp>
        <p:sp>
          <p:nvSpPr>
            <p:cNvPr id="14" name="矩形 38"/>
            <p:cNvSpPr>
              <a:spLocks noChangeArrowheads="1"/>
            </p:cNvSpPr>
            <p:nvPr/>
          </p:nvSpPr>
          <p:spPr bwMode="auto">
            <a:xfrm>
              <a:off x="-721980" y="2556335"/>
              <a:ext cx="334787" cy="14991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defRPr/>
              </a:pPr>
              <a:r>
                <a:rPr lang="zh-CN" altLang="en-US" sz="2100" b="1" kern="0" dirty="0">
                  <a:gradFill>
                    <a:gsLst>
                      <a:gs pos="0">
                        <a:prstClr val="white"/>
                      </a:gs>
                      <a:gs pos="100000">
                        <a:srgbClr val="FFFF00"/>
                      </a:gs>
                    </a:gsLst>
                    <a:lin ang="5400000" scaled="1"/>
                  </a:gradFill>
                  <a:latin typeface="微软雅黑"/>
                  <a:ea typeface="微软雅黑"/>
                  <a:cs typeface="+mn-ea"/>
                  <a:sym typeface="微软雅黑"/>
                </a:rPr>
                <a:t>知</a:t>
              </a:r>
              <a:endParaRPr lang="en-US" sz="2100" b="1" kern="0" dirty="0">
                <a:gradFill>
                  <a:gsLst>
                    <a:gs pos="0">
                      <a:prstClr val="white"/>
                    </a:gs>
                    <a:gs pos="100000">
                      <a:srgbClr val="FFFF00"/>
                    </a:gs>
                  </a:gsLst>
                  <a:lin ang="5400000" scaled="1"/>
                </a:gradFill>
                <a:latin typeface="微软雅黑"/>
                <a:ea typeface="微软雅黑"/>
                <a:cs typeface="+mn-ea"/>
                <a:sym typeface="微软雅黑"/>
              </a:endParaRPr>
            </a:p>
          </p:txBody>
        </p:sp>
      </p:grpSp>
      <p:grpSp>
        <p:nvGrpSpPr>
          <p:cNvPr id="15" name="组合 14"/>
          <p:cNvGrpSpPr/>
          <p:nvPr/>
        </p:nvGrpSpPr>
        <p:grpSpPr>
          <a:xfrm>
            <a:off x="1563692" y="1445186"/>
            <a:ext cx="455556" cy="438980"/>
            <a:chOff x="-721980" y="2471579"/>
            <a:chExt cx="334786" cy="1583911"/>
          </a:xfrm>
          <a:solidFill>
            <a:srgbClr val="FF0000"/>
          </a:solidFill>
        </p:grpSpPr>
        <p:sp>
          <p:nvSpPr>
            <p:cNvPr id="16" name="Rectangle 11"/>
            <p:cNvSpPr>
              <a:spLocks noChangeArrowheads="1"/>
            </p:cNvSpPr>
            <p:nvPr/>
          </p:nvSpPr>
          <p:spPr bwMode="auto">
            <a:xfrm>
              <a:off x="-718574" y="2471579"/>
              <a:ext cx="327978" cy="1492804"/>
            </a:xfrm>
            <a:prstGeom prst="rect">
              <a:avLst/>
            </a:prstGeom>
            <a:grpFill/>
            <a:ln w="28575">
              <a:gradFill>
                <a:gsLst>
                  <a:gs pos="100000">
                    <a:srgbClr val="FFFFFF"/>
                  </a:gs>
                  <a:gs pos="0">
                    <a:srgbClr val="FFFFFF">
                      <a:lumMod val="85000"/>
                    </a:srgbClr>
                  </a:gs>
                </a:gsLst>
                <a:lin ang="5400000" scaled="0"/>
              </a:gradFill>
            </a:ln>
            <a:effectLst/>
          </p:spPr>
          <p:txBody>
            <a:bodyPr anchor="ctr"/>
            <a:lstStyle/>
            <a:p>
              <a:pPr algn="ctr">
                <a:defRPr/>
              </a:pPr>
              <a:endParaRPr lang="zh-CN" altLang="zh-CN" sz="1500" kern="0">
                <a:solidFill>
                  <a:prstClr val="black"/>
                </a:solidFill>
                <a:latin typeface="微软雅黑"/>
                <a:ea typeface="微软雅黑"/>
                <a:cs typeface="+mn-ea"/>
                <a:sym typeface="微软雅黑"/>
              </a:endParaRPr>
            </a:p>
          </p:txBody>
        </p:sp>
        <p:sp>
          <p:nvSpPr>
            <p:cNvPr id="17" name="矩形 16"/>
            <p:cNvSpPr>
              <a:spLocks noChangeArrowheads="1"/>
            </p:cNvSpPr>
            <p:nvPr/>
          </p:nvSpPr>
          <p:spPr bwMode="auto">
            <a:xfrm>
              <a:off x="-721980" y="2556335"/>
              <a:ext cx="334786" cy="14991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defRPr/>
              </a:pPr>
              <a:r>
                <a:rPr lang="zh-CN" altLang="en-US" sz="2100" b="1" kern="0" dirty="0">
                  <a:gradFill>
                    <a:gsLst>
                      <a:gs pos="0">
                        <a:prstClr val="white"/>
                      </a:gs>
                      <a:gs pos="100000">
                        <a:srgbClr val="FFFF00"/>
                      </a:gs>
                    </a:gsLst>
                    <a:lin ang="5400000" scaled="1"/>
                  </a:gradFill>
                  <a:latin typeface="微软雅黑"/>
                  <a:ea typeface="微软雅黑"/>
                  <a:cs typeface="+mn-ea"/>
                  <a:sym typeface="微软雅黑"/>
                </a:rPr>
                <a:t>敬</a:t>
              </a:r>
              <a:endParaRPr lang="en-US" sz="2100" b="1" kern="0" dirty="0">
                <a:gradFill>
                  <a:gsLst>
                    <a:gs pos="0">
                      <a:prstClr val="white"/>
                    </a:gs>
                    <a:gs pos="100000">
                      <a:srgbClr val="FFFF00"/>
                    </a:gs>
                  </a:gsLst>
                  <a:lin ang="5400000" scaled="1"/>
                </a:gradFill>
                <a:latin typeface="微软雅黑"/>
                <a:ea typeface="微软雅黑"/>
                <a:cs typeface="+mn-ea"/>
                <a:sym typeface="微软雅黑"/>
              </a:endParaRPr>
            </a:p>
          </p:txBody>
        </p:sp>
      </p:grpSp>
      <p:grpSp>
        <p:nvGrpSpPr>
          <p:cNvPr id="18" name="组合 17"/>
          <p:cNvGrpSpPr/>
          <p:nvPr/>
        </p:nvGrpSpPr>
        <p:grpSpPr>
          <a:xfrm>
            <a:off x="2061939" y="1450423"/>
            <a:ext cx="455556" cy="438980"/>
            <a:chOff x="-721977" y="2471579"/>
            <a:chExt cx="334787" cy="1583911"/>
          </a:xfrm>
          <a:solidFill>
            <a:srgbClr val="FF0000"/>
          </a:solidFill>
        </p:grpSpPr>
        <p:sp>
          <p:nvSpPr>
            <p:cNvPr id="19" name="Rectangle 11"/>
            <p:cNvSpPr>
              <a:spLocks noChangeArrowheads="1"/>
            </p:cNvSpPr>
            <p:nvPr/>
          </p:nvSpPr>
          <p:spPr bwMode="auto">
            <a:xfrm>
              <a:off x="-718574" y="2471579"/>
              <a:ext cx="327978" cy="1492804"/>
            </a:xfrm>
            <a:prstGeom prst="rect">
              <a:avLst/>
            </a:prstGeom>
            <a:grpFill/>
            <a:ln w="28575">
              <a:gradFill>
                <a:gsLst>
                  <a:gs pos="100000">
                    <a:srgbClr val="FFFFFF"/>
                  </a:gs>
                  <a:gs pos="0">
                    <a:srgbClr val="FFFFFF">
                      <a:lumMod val="85000"/>
                    </a:srgbClr>
                  </a:gs>
                </a:gsLst>
                <a:lin ang="5400000" scaled="0"/>
              </a:gradFill>
            </a:ln>
            <a:effectLst/>
          </p:spPr>
          <p:txBody>
            <a:bodyPr anchor="ctr"/>
            <a:lstStyle/>
            <a:p>
              <a:pPr algn="ctr">
                <a:defRPr/>
              </a:pPr>
              <a:endParaRPr lang="zh-CN" altLang="zh-CN" sz="1500" kern="0">
                <a:solidFill>
                  <a:prstClr val="black"/>
                </a:solidFill>
                <a:latin typeface="微软雅黑"/>
                <a:ea typeface="微软雅黑"/>
                <a:cs typeface="+mn-ea"/>
                <a:sym typeface="微软雅黑"/>
              </a:endParaRPr>
            </a:p>
          </p:txBody>
        </p:sp>
        <p:sp>
          <p:nvSpPr>
            <p:cNvPr id="20" name="矩形 38"/>
            <p:cNvSpPr>
              <a:spLocks noChangeArrowheads="1"/>
            </p:cNvSpPr>
            <p:nvPr/>
          </p:nvSpPr>
          <p:spPr bwMode="auto">
            <a:xfrm>
              <a:off x="-721977" y="2556335"/>
              <a:ext cx="334787" cy="14991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defRPr/>
              </a:pPr>
              <a:r>
                <a:rPr lang="zh-CN" altLang="en-US" sz="2100" b="1" kern="0" dirty="0">
                  <a:gradFill>
                    <a:gsLst>
                      <a:gs pos="0">
                        <a:prstClr val="white"/>
                      </a:gs>
                      <a:gs pos="100000">
                        <a:srgbClr val="FFFF00"/>
                      </a:gs>
                    </a:gsLst>
                    <a:lin ang="5400000" scaled="1"/>
                  </a:gradFill>
                  <a:latin typeface="微软雅黑"/>
                  <a:ea typeface="微软雅黑"/>
                  <a:cs typeface="+mn-ea"/>
                  <a:sym typeface="微软雅黑"/>
                </a:rPr>
                <a:t>畏</a:t>
              </a:r>
              <a:endParaRPr lang="en-US" sz="2100" b="1" kern="0" dirty="0">
                <a:gradFill>
                  <a:gsLst>
                    <a:gs pos="0">
                      <a:prstClr val="white"/>
                    </a:gs>
                    <a:gs pos="100000">
                      <a:srgbClr val="FFFF00"/>
                    </a:gs>
                  </a:gsLst>
                  <a:lin ang="5400000" scaled="1"/>
                </a:gradFill>
                <a:latin typeface="微软雅黑"/>
                <a:ea typeface="微软雅黑"/>
                <a:cs typeface="+mn-ea"/>
                <a:sym typeface="微软雅黑"/>
              </a:endParaRPr>
            </a:p>
          </p:txBody>
        </p:sp>
      </p:grpSp>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31632" y="1958320"/>
            <a:ext cx="1755818" cy="2406974"/>
          </a:xfrm>
          <a:prstGeom prst="rect">
            <a:avLst/>
          </a:prstGeom>
          <a:ln>
            <a:solidFill>
              <a:srgbClr val="C00000"/>
            </a:solidFill>
          </a:ln>
        </p:spPr>
      </p:pic>
      <p:pic>
        <p:nvPicPr>
          <p:cNvPr id="25" name="图片 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241278" flipH="1">
            <a:off x="11725" y="2949111"/>
            <a:ext cx="1683875" cy="1062990"/>
          </a:xfrm>
          <a:prstGeom prst="rect">
            <a:avLst/>
          </a:prstGeom>
        </p:spPr>
      </p:pic>
      <p:sp>
        <p:nvSpPr>
          <p:cNvPr id="27" name="矩形 26"/>
          <p:cNvSpPr/>
          <p:nvPr/>
        </p:nvSpPr>
        <p:spPr>
          <a:xfrm>
            <a:off x="1017009" y="2068921"/>
            <a:ext cx="1585063" cy="422360"/>
          </a:xfrm>
          <a:prstGeom prst="rect">
            <a:avLst/>
          </a:prstGeom>
        </p:spPr>
        <p:txBody>
          <a:bodyPr wrap="square" lIns="68580" tIns="34290" rIns="68580" bIns="34290">
            <a:spAutoFit/>
          </a:bodyPr>
          <a:lstStyle/>
          <a:p>
            <a:pPr>
              <a:lnSpc>
                <a:spcPts val="3075"/>
              </a:lnSpc>
              <a:defRPr/>
            </a:pPr>
            <a:r>
              <a:rPr lang="zh-CN" altLang="en-US" sz="1800" b="1" dirty="0">
                <a:solidFill>
                  <a:srgbClr val="FF0000"/>
                </a:solidFill>
                <a:latin typeface="微软雅黑"/>
                <a:ea typeface="微软雅黑"/>
                <a:cs typeface="+mn-ea"/>
                <a:sym typeface="微软雅黑"/>
              </a:rPr>
              <a:t>要始终知敬畏</a:t>
            </a:r>
            <a:endParaRPr lang="en-US" altLang="zh-CN" sz="1800" b="1" dirty="0">
              <a:solidFill>
                <a:srgbClr val="FF0000"/>
              </a:solidFill>
              <a:latin typeface="微软雅黑"/>
              <a:ea typeface="微软雅黑"/>
              <a:cs typeface="+mn-ea"/>
              <a:sym typeface="微软雅黑"/>
            </a:endParaRPr>
          </a:p>
        </p:txBody>
      </p:sp>
      <p:sp>
        <p:nvSpPr>
          <p:cNvPr id="35" name="矩形 83"/>
          <p:cNvSpPr>
            <a:spLocks noChangeArrowheads="1"/>
          </p:cNvSpPr>
          <p:nvPr/>
        </p:nvSpPr>
        <p:spPr bwMode="auto">
          <a:xfrm>
            <a:off x="2868225" y="2759899"/>
            <a:ext cx="5955398" cy="1535396"/>
          </a:xfrm>
          <a:prstGeom prst="roundRect">
            <a:avLst>
              <a:gd name="adj" fmla="val 0"/>
            </a:avLst>
          </a:prstGeom>
          <a:noFill/>
          <a:ln w="9525">
            <a:solidFill>
              <a:srgbClr val="FF0000"/>
            </a:solidFill>
            <a:miter lim="800000"/>
          </a:ln>
        </p:spPr>
        <p:txBody>
          <a:bodyPr lIns="68580" tIns="34290" rIns="68580" bIns="34290"/>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fontAlgn="base">
              <a:spcBef>
                <a:spcPct val="0"/>
              </a:spcBef>
              <a:spcAft>
                <a:spcPct val="0"/>
              </a:spcAft>
              <a:buFontTx/>
              <a:buNone/>
              <a:defRPr/>
            </a:pPr>
            <a:endParaRPr lang="zh-CN" altLang="en-US" sz="1400" dirty="0">
              <a:latin typeface="微软雅黑"/>
              <a:ea typeface="微软雅黑"/>
              <a:cs typeface="+mn-ea"/>
              <a:sym typeface="微软雅黑"/>
            </a:endParaRPr>
          </a:p>
        </p:txBody>
      </p:sp>
      <p:sp>
        <p:nvSpPr>
          <p:cNvPr id="36" name="矩形 35"/>
          <p:cNvSpPr>
            <a:spLocks noChangeArrowheads="1"/>
          </p:cNvSpPr>
          <p:nvPr/>
        </p:nvSpPr>
        <p:spPr bwMode="auto">
          <a:xfrm>
            <a:off x="2951756" y="2832833"/>
            <a:ext cx="6065607" cy="1454238"/>
          </a:xfrm>
          <a:prstGeom prst="rect">
            <a:avLst/>
          </a:prstGeom>
          <a:noFill/>
          <a:ln w="9525">
            <a:noFill/>
            <a:miter lim="800000"/>
          </a:ln>
        </p:spPr>
        <p:txBody>
          <a:bodyPr wrap="square" lIns="68573" tIns="34287" rIns="68573" bIns="34287">
            <a:spAutoFit/>
          </a:bodyPr>
          <a:lstStyle/>
          <a:p>
            <a:pPr marL="214313" indent="-214313">
              <a:lnSpc>
                <a:spcPct val="150000"/>
              </a:lnSpc>
              <a:buClr>
                <a:srgbClr val="FF0000"/>
              </a:buClr>
              <a:buFont typeface="Wingdings" panose="05000000000000000000" pitchFamily="2" charset="2"/>
              <a:buChar char="u"/>
              <a:defRPr/>
            </a:pP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克扣或截留应行发给或缴纳之财物者</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买卖公用物品从中舞弊者</a:t>
            </a:r>
            <a:r>
              <a:rPr lang="en-US" altLang="zh-CN" sz="1200" dirty="0">
                <a:latin typeface="微软雅黑"/>
                <a:ea typeface="微软雅黑"/>
                <a:cs typeface="+mn-ea"/>
                <a:sym typeface="微软雅黑"/>
              </a:rPr>
              <a:t>;</a:t>
            </a:r>
          </a:p>
          <a:p>
            <a:pPr marL="214313" indent="-214313">
              <a:lnSpc>
                <a:spcPct val="150000"/>
              </a:lnSpc>
              <a:buClr>
                <a:srgbClr val="FF0000"/>
              </a:buClr>
              <a:buFont typeface="Wingdings" panose="05000000000000000000" pitchFamily="2" charset="2"/>
              <a:buChar char="u"/>
              <a:defRPr/>
            </a:pPr>
            <a:r>
              <a:rPr lang="zh-CN" altLang="en-US" sz="1200" dirty="0">
                <a:latin typeface="微软雅黑"/>
                <a:ea typeface="微软雅黑"/>
                <a:cs typeface="+mn-ea"/>
                <a:sym typeface="微软雅黑"/>
              </a:rPr>
              <a:t>盗窃侵吞公用财物者</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强占强征或强募财物者</a:t>
            </a:r>
            <a:r>
              <a:rPr lang="en-US" altLang="zh-CN" sz="1200" dirty="0">
                <a:latin typeface="微软雅黑"/>
                <a:ea typeface="微软雅黑"/>
                <a:cs typeface="+mn-ea"/>
                <a:sym typeface="微软雅黑"/>
              </a:rPr>
              <a:t>;</a:t>
            </a:r>
          </a:p>
          <a:p>
            <a:pPr marL="214313" indent="-214313">
              <a:lnSpc>
                <a:spcPct val="150000"/>
              </a:lnSpc>
              <a:buClr>
                <a:srgbClr val="FF0000"/>
              </a:buClr>
              <a:buFont typeface="Wingdings" panose="05000000000000000000" pitchFamily="2" charset="2"/>
              <a:buChar char="u"/>
              <a:defRPr/>
            </a:pPr>
            <a:r>
              <a:rPr lang="zh-CN" altLang="en-US" sz="1200" dirty="0">
                <a:latin typeface="微软雅黑"/>
                <a:ea typeface="微软雅黑"/>
                <a:cs typeface="+mn-ea"/>
                <a:sym typeface="微软雅黑"/>
              </a:rPr>
              <a:t>意在图利贩运违禁或漏税物品者</a:t>
            </a:r>
            <a:r>
              <a:rPr lang="en-US" altLang="zh-CN" sz="1200" dirty="0">
                <a:latin typeface="微软雅黑"/>
                <a:ea typeface="微软雅黑"/>
                <a:cs typeface="+mn-ea"/>
                <a:sym typeface="微软雅黑"/>
              </a:rPr>
              <a:t>;</a:t>
            </a:r>
          </a:p>
          <a:p>
            <a:pPr marL="214313" indent="-214313">
              <a:lnSpc>
                <a:spcPct val="150000"/>
              </a:lnSpc>
              <a:buClr>
                <a:srgbClr val="FF0000"/>
              </a:buClr>
              <a:buFont typeface="Wingdings" panose="05000000000000000000" pitchFamily="2" charset="2"/>
              <a:buChar char="u"/>
              <a:defRPr/>
            </a:pPr>
            <a:r>
              <a:rPr lang="zh-CN" altLang="en-US" sz="1200" dirty="0">
                <a:latin typeface="微软雅黑"/>
                <a:ea typeface="微软雅黑"/>
                <a:cs typeface="+mn-ea"/>
                <a:sym typeface="微软雅黑"/>
              </a:rPr>
              <a:t>擅移公款作为私人营利者</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违法收募税捐者</a:t>
            </a:r>
            <a:r>
              <a:rPr lang="en-US" altLang="zh-CN" sz="1200" dirty="0">
                <a:latin typeface="微软雅黑"/>
                <a:ea typeface="微软雅黑"/>
                <a:cs typeface="+mn-ea"/>
                <a:sym typeface="微软雅黑"/>
              </a:rPr>
              <a:t>;</a:t>
            </a:r>
          </a:p>
          <a:p>
            <a:pPr marL="214313" indent="-214313">
              <a:lnSpc>
                <a:spcPct val="150000"/>
              </a:lnSpc>
              <a:buClr>
                <a:srgbClr val="FF0000"/>
              </a:buClr>
              <a:buFont typeface="Wingdings" panose="05000000000000000000" pitchFamily="2" charset="2"/>
              <a:buChar char="u"/>
              <a:defRPr/>
            </a:pPr>
            <a:r>
              <a:rPr lang="zh-CN" altLang="en-US" sz="1200" dirty="0">
                <a:latin typeface="微软雅黑"/>
                <a:ea typeface="微软雅黑"/>
                <a:cs typeface="+mn-ea"/>
                <a:sym typeface="微软雅黑"/>
              </a:rPr>
              <a:t>伪造或伪报收支账目者</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勒索敲诈收受贿赂者</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为私人之利益而浪费公有之财物者</a:t>
            </a:r>
            <a:r>
              <a:rPr lang="en-US" altLang="zh-CN" sz="1200" dirty="0">
                <a:latin typeface="微软雅黑"/>
                <a:ea typeface="微软雅黑"/>
                <a:cs typeface="+mn-ea"/>
                <a:sym typeface="微软雅黑"/>
              </a:rPr>
              <a:t>)</a:t>
            </a:r>
            <a:endParaRPr lang="zh-CN" altLang="en-US" sz="1200" dirty="0">
              <a:latin typeface="微软雅黑"/>
              <a:ea typeface="微软雅黑"/>
              <a:cs typeface="+mn-ea"/>
              <a:sym typeface="微软雅黑"/>
            </a:endParaRPr>
          </a:p>
        </p:txBody>
      </p:sp>
      <p:grpSp>
        <p:nvGrpSpPr>
          <p:cNvPr id="37" name="组合 36"/>
          <p:cNvGrpSpPr/>
          <p:nvPr/>
        </p:nvGrpSpPr>
        <p:grpSpPr>
          <a:xfrm>
            <a:off x="2868225" y="2383601"/>
            <a:ext cx="5955398" cy="298022"/>
            <a:chOff x="2148543" y="1491630"/>
            <a:chExt cx="4890863" cy="255096"/>
          </a:xfrm>
        </p:grpSpPr>
        <p:grpSp>
          <p:nvGrpSpPr>
            <p:cNvPr id="38" name="组合 37"/>
            <p:cNvGrpSpPr/>
            <p:nvPr/>
          </p:nvGrpSpPr>
          <p:grpSpPr>
            <a:xfrm>
              <a:off x="4118171" y="1491630"/>
              <a:ext cx="887762" cy="255096"/>
              <a:chOff x="3965502" y="1879809"/>
              <a:chExt cx="1193100" cy="342834"/>
            </a:xfrm>
            <a:solidFill>
              <a:srgbClr val="E71E17"/>
            </a:solidFill>
          </p:grpSpPr>
          <p:sp>
            <p:nvSpPr>
              <p:cNvPr id="42" name="dark-star-shape_15445"/>
              <p:cNvSpPr>
                <a:spLocks noChangeAspect="1"/>
              </p:cNvSpPr>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pPr>
                  <a:defRPr/>
                </a:pPr>
                <a:endParaRPr lang="zh-CN" altLang="en-US" kern="0">
                  <a:solidFill>
                    <a:srgbClr val="000000"/>
                  </a:solidFill>
                  <a:latin typeface="微软雅黑"/>
                  <a:ea typeface="微软雅黑"/>
                  <a:cs typeface="+mn-ea"/>
                  <a:sym typeface="微软雅黑"/>
                </a:endParaRPr>
              </a:p>
            </p:txBody>
          </p:sp>
          <p:sp>
            <p:nvSpPr>
              <p:cNvPr id="43" name="dark-star-shape_15445"/>
              <p:cNvSpPr>
                <a:spLocks noChangeAspect="1"/>
              </p:cNvSpPr>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pPr>
                  <a:defRPr/>
                </a:pPr>
                <a:endParaRPr lang="zh-CN" altLang="en-US" kern="0">
                  <a:solidFill>
                    <a:srgbClr val="000000"/>
                  </a:solidFill>
                  <a:latin typeface="微软雅黑"/>
                  <a:ea typeface="微软雅黑"/>
                  <a:cs typeface="+mn-ea"/>
                  <a:sym typeface="微软雅黑"/>
                </a:endParaRPr>
              </a:p>
            </p:txBody>
          </p:sp>
          <p:sp>
            <p:nvSpPr>
              <p:cNvPr id="44" name="dark-star-shape_15445"/>
              <p:cNvSpPr>
                <a:spLocks noChangeAspect="1"/>
              </p:cNvSpPr>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pPr>
                  <a:defRPr/>
                </a:pPr>
                <a:endParaRPr lang="zh-CN" altLang="en-US" kern="0">
                  <a:solidFill>
                    <a:srgbClr val="000000"/>
                  </a:solidFill>
                  <a:latin typeface="微软雅黑"/>
                  <a:ea typeface="微软雅黑"/>
                  <a:cs typeface="+mn-ea"/>
                  <a:sym typeface="微软雅黑"/>
                </a:endParaRPr>
              </a:p>
            </p:txBody>
          </p:sp>
          <p:sp>
            <p:nvSpPr>
              <p:cNvPr id="45" name="dark-star-shape_15445"/>
              <p:cNvSpPr>
                <a:spLocks noChangeAspect="1"/>
              </p:cNvSpPr>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pPr>
                  <a:defRPr/>
                </a:pPr>
                <a:endParaRPr lang="zh-CN" altLang="en-US" kern="0">
                  <a:solidFill>
                    <a:srgbClr val="000000"/>
                  </a:solidFill>
                  <a:latin typeface="微软雅黑"/>
                  <a:ea typeface="微软雅黑"/>
                  <a:cs typeface="+mn-ea"/>
                  <a:sym typeface="微软雅黑"/>
                </a:endParaRPr>
              </a:p>
            </p:txBody>
          </p:sp>
          <p:sp>
            <p:nvSpPr>
              <p:cNvPr id="46" name="dark-star-shape_15445"/>
              <p:cNvSpPr>
                <a:spLocks noChangeAspect="1"/>
              </p:cNvSpPr>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pPr>
                  <a:defRPr/>
                </a:pPr>
                <a:endParaRPr lang="zh-CN" altLang="en-US" kern="0">
                  <a:solidFill>
                    <a:srgbClr val="000000"/>
                  </a:solidFill>
                  <a:latin typeface="微软雅黑"/>
                  <a:ea typeface="微软雅黑"/>
                  <a:cs typeface="+mn-ea"/>
                  <a:sym typeface="微软雅黑"/>
                </a:endParaRPr>
              </a:p>
            </p:txBody>
          </p:sp>
        </p:grpSp>
        <p:grpSp>
          <p:nvGrpSpPr>
            <p:cNvPr id="39" name="组合 38"/>
            <p:cNvGrpSpPr/>
            <p:nvPr/>
          </p:nvGrpSpPr>
          <p:grpSpPr>
            <a:xfrm>
              <a:off x="2148543" y="1619178"/>
              <a:ext cx="4890863" cy="0"/>
              <a:chOff x="2148543" y="2082167"/>
              <a:chExt cx="4890863" cy="0"/>
            </a:xfrm>
          </p:grpSpPr>
          <p:cxnSp>
            <p:nvCxnSpPr>
              <p:cNvPr id="40" name="直接连接符 39"/>
              <p:cNvCxnSpPr/>
              <p:nvPr/>
            </p:nvCxnSpPr>
            <p:spPr>
              <a:xfrm>
                <a:off x="5148064" y="2082167"/>
                <a:ext cx="1891342" cy="0"/>
              </a:xfrm>
              <a:prstGeom prst="line">
                <a:avLst/>
              </a:prstGeom>
              <a:noFill/>
              <a:ln w="15875" cap="flat" cmpd="sng" algn="ctr">
                <a:solidFill>
                  <a:srgbClr val="E71E17"/>
                </a:solidFill>
                <a:prstDash val="solid"/>
              </a:ln>
              <a:effectLst/>
            </p:spPr>
          </p:cxnSp>
          <p:cxnSp>
            <p:nvCxnSpPr>
              <p:cNvPr id="41" name="直接连接符 40"/>
              <p:cNvCxnSpPr/>
              <p:nvPr/>
            </p:nvCxnSpPr>
            <p:spPr>
              <a:xfrm>
                <a:off x="2148543" y="2082167"/>
                <a:ext cx="1847393" cy="0"/>
              </a:xfrm>
              <a:prstGeom prst="line">
                <a:avLst/>
              </a:prstGeom>
              <a:noFill/>
              <a:ln w="15875" cap="flat" cmpd="sng" algn="ctr">
                <a:solidFill>
                  <a:srgbClr val="E71E17"/>
                </a:solidFill>
                <a:prstDash val="solid"/>
              </a:ln>
              <a:effectLst/>
            </p:spPr>
          </p:cxnSp>
        </p:grpSp>
      </p:grpSp>
      <p:sp>
        <p:nvSpPr>
          <p:cNvPr id="47" name="矩形 46"/>
          <p:cNvSpPr/>
          <p:nvPr/>
        </p:nvSpPr>
        <p:spPr>
          <a:xfrm>
            <a:off x="2925518" y="1357753"/>
            <a:ext cx="5680824" cy="802848"/>
          </a:xfrm>
          <a:prstGeom prst="rect">
            <a:avLst/>
          </a:prstGeom>
        </p:spPr>
        <p:txBody>
          <a:bodyPr wrap="square" lIns="68580" tIns="34290" rIns="68580" bIns="34290">
            <a:spAutoFit/>
          </a:bodyPr>
          <a:lstStyle/>
          <a:p>
            <a:pPr marL="257175" indent="-257175">
              <a:lnSpc>
                <a:spcPct val="140000"/>
              </a:lnSpc>
              <a:buFont typeface="Wingdings" panose="05000000000000000000" pitchFamily="2" charset="2"/>
              <a:buChar char="l"/>
              <a:defRPr/>
            </a:pPr>
            <a:r>
              <a:rPr lang="en-US" altLang="zh-CN" sz="1800" dirty="0">
                <a:solidFill>
                  <a:srgbClr val="000000"/>
                </a:solidFill>
                <a:latin typeface="微软雅黑"/>
                <a:ea typeface="微软雅黑"/>
                <a:cs typeface="+mn-ea"/>
                <a:sym typeface="微软雅黑"/>
              </a:rPr>
              <a:t>1938</a:t>
            </a:r>
            <a:r>
              <a:rPr lang="zh-CN" altLang="en-US" sz="1800" dirty="0">
                <a:solidFill>
                  <a:srgbClr val="000000"/>
                </a:solidFill>
                <a:latin typeface="微软雅黑"/>
                <a:ea typeface="微软雅黑"/>
                <a:cs typeface="+mn-ea"/>
                <a:sym typeface="微软雅黑"/>
              </a:rPr>
              <a:t>年</a:t>
            </a:r>
            <a:r>
              <a:rPr lang="en-US" altLang="zh-CN" sz="1800" dirty="0">
                <a:solidFill>
                  <a:srgbClr val="000000"/>
                </a:solidFill>
                <a:latin typeface="微软雅黑"/>
                <a:ea typeface="微软雅黑"/>
                <a:cs typeface="+mn-ea"/>
                <a:sym typeface="微软雅黑"/>
              </a:rPr>
              <a:t>8</a:t>
            </a:r>
            <a:r>
              <a:rPr lang="zh-CN" altLang="en-US" sz="1800" dirty="0">
                <a:solidFill>
                  <a:srgbClr val="000000"/>
                </a:solidFill>
                <a:latin typeface="微软雅黑"/>
                <a:ea typeface="微软雅黑"/>
                <a:cs typeface="+mn-ea"/>
                <a:sym typeface="微软雅黑"/>
              </a:rPr>
              <a:t>月，陕甘宁边区政府颁布了</a:t>
            </a:r>
            <a:r>
              <a:rPr lang="en-US" altLang="zh-CN" sz="1800" dirty="0">
                <a:solidFill>
                  <a:srgbClr val="000000"/>
                </a:solidFill>
                <a:latin typeface="微软雅黑"/>
                <a:ea typeface="微软雅黑"/>
                <a:cs typeface="+mn-ea"/>
                <a:sym typeface="微软雅黑"/>
              </a:rPr>
              <a:t>《</a:t>
            </a:r>
            <a:r>
              <a:rPr lang="zh-CN" altLang="en-US" sz="1800" dirty="0">
                <a:solidFill>
                  <a:srgbClr val="000000"/>
                </a:solidFill>
                <a:latin typeface="微软雅黑"/>
                <a:ea typeface="微软雅黑"/>
                <a:cs typeface="+mn-ea"/>
                <a:sym typeface="微软雅黑"/>
              </a:rPr>
              <a:t>惩治贪污暂行条例</a:t>
            </a:r>
            <a:r>
              <a:rPr lang="en-US" altLang="zh-CN" sz="1800" dirty="0">
                <a:solidFill>
                  <a:srgbClr val="000000"/>
                </a:solidFill>
                <a:latin typeface="微软雅黑"/>
                <a:ea typeface="微软雅黑"/>
                <a:cs typeface="+mn-ea"/>
                <a:sym typeface="微软雅黑"/>
              </a:rPr>
              <a:t>》,</a:t>
            </a:r>
            <a:r>
              <a:rPr lang="zh-CN" altLang="en-US" sz="1800" dirty="0">
                <a:solidFill>
                  <a:srgbClr val="000000"/>
                </a:solidFill>
                <a:latin typeface="微软雅黑"/>
                <a:ea typeface="微软雅黑"/>
                <a:cs typeface="+mn-ea"/>
                <a:sym typeface="微软雅黑"/>
              </a:rPr>
              <a:t>规定了</a:t>
            </a:r>
            <a:r>
              <a:rPr lang="en-US" altLang="zh-CN" sz="1800" dirty="0">
                <a:solidFill>
                  <a:srgbClr val="000000"/>
                </a:solidFill>
                <a:latin typeface="微软雅黑"/>
                <a:ea typeface="微软雅黑"/>
                <a:cs typeface="+mn-ea"/>
                <a:sym typeface="微软雅黑"/>
              </a:rPr>
              <a:t>10</a:t>
            </a:r>
            <a:r>
              <a:rPr lang="zh-CN" altLang="en-US" sz="1800" dirty="0">
                <a:solidFill>
                  <a:srgbClr val="000000"/>
                </a:solidFill>
                <a:latin typeface="微软雅黑"/>
                <a:ea typeface="微软雅黑"/>
                <a:cs typeface="+mn-ea"/>
                <a:sym typeface="微软雅黑"/>
              </a:rPr>
              <a:t>种必予严惩的行为。</a:t>
            </a:r>
            <a:endParaRPr lang="en-US" altLang="zh-CN" sz="1800" u="sng" dirty="0">
              <a:solidFill>
                <a:srgbClr val="C00000"/>
              </a:solidFill>
              <a:latin typeface="微软雅黑"/>
              <a:ea typeface="微软雅黑"/>
              <a:cs typeface="+mn-ea"/>
              <a:sym typeface="微软雅黑"/>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300" fill="hold"/>
                                        <p:tgtEl>
                                          <p:spTgt spid="12"/>
                                        </p:tgtEl>
                                        <p:attrNameLst>
                                          <p:attrName>ppt_x</p:attrName>
                                        </p:attrNameLst>
                                      </p:cBhvr>
                                      <p:tavLst>
                                        <p:tav tm="0">
                                          <p:val>
                                            <p:strVal val="#ppt_x"/>
                                          </p:val>
                                        </p:tav>
                                        <p:tav tm="100000">
                                          <p:val>
                                            <p:strVal val="#ppt_x"/>
                                          </p:val>
                                        </p:tav>
                                      </p:tavLst>
                                    </p:anim>
                                    <p:anim calcmode="lin" valueType="num">
                                      <p:cBhvr additive="base">
                                        <p:cTn id="8" dur="3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300" fill="hold"/>
                                        <p:tgtEl>
                                          <p:spTgt spid="15"/>
                                        </p:tgtEl>
                                        <p:attrNameLst>
                                          <p:attrName>ppt_x</p:attrName>
                                        </p:attrNameLst>
                                      </p:cBhvr>
                                      <p:tavLst>
                                        <p:tav tm="0">
                                          <p:val>
                                            <p:strVal val="#ppt_x"/>
                                          </p:val>
                                        </p:tav>
                                        <p:tav tm="100000">
                                          <p:val>
                                            <p:strVal val="#ppt_x"/>
                                          </p:val>
                                        </p:tav>
                                      </p:tavLst>
                                    </p:anim>
                                    <p:anim calcmode="lin" valueType="num">
                                      <p:cBhvr additive="base">
                                        <p:cTn id="13" dur="300" fill="hold"/>
                                        <p:tgtEl>
                                          <p:spTgt spid="1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300" fill="hold"/>
                                        <p:tgtEl>
                                          <p:spTgt spid="18"/>
                                        </p:tgtEl>
                                        <p:attrNameLst>
                                          <p:attrName>ppt_x</p:attrName>
                                        </p:attrNameLst>
                                      </p:cBhvr>
                                      <p:tavLst>
                                        <p:tav tm="0">
                                          <p:val>
                                            <p:strVal val="#ppt_x"/>
                                          </p:val>
                                        </p:tav>
                                        <p:tav tm="100000">
                                          <p:val>
                                            <p:strVal val="#ppt_x"/>
                                          </p:val>
                                        </p:tav>
                                      </p:tavLst>
                                    </p:anim>
                                    <p:anim calcmode="lin" valueType="num">
                                      <p:cBhvr additive="base">
                                        <p:cTn id="18" dur="300" fill="hold"/>
                                        <p:tgtEl>
                                          <p:spTgt spid="18"/>
                                        </p:tgtEl>
                                        <p:attrNameLst>
                                          <p:attrName>ppt_y</p:attrName>
                                        </p:attrNameLst>
                                      </p:cBhvr>
                                      <p:tavLst>
                                        <p:tav tm="0">
                                          <p:val>
                                            <p:strVal val="0-#ppt_h/2"/>
                                          </p:val>
                                        </p:tav>
                                        <p:tav tm="100000">
                                          <p:val>
                                            <p:strVal val="#ppt_y"/>
                                          </p:val>
                                        </p:tav>
                                      </p:tavLst>
                                    </p:anim>
                                  </p:childTnLst>
                                </p:cTn>
                              </p:par>
                            </p:childTnLst>
                          </p:cTn>
                        </p:par>
                        <p:par>
                          <p:cTn id="19" fill="hold">
                            <p:stCondLst>
                              <p:cond delay="1300"/>
                            </p:stCondLst>
                            <p:childTnLst>
                              <p:par>
                                <p:cTn id="20" presetID="2" presetClass="entr" presetSubtype="8"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0-#ppt_w/2"/>
                                          </p:val>
                                        </p:tav>
                                        <p:tav tm="100000">
                                          <p:val>
                                            <p:strVal val="#ppt_x"/>
                                          </p:val>
                                        </p:tav>
                                      </p:tavLst>
                                    </p:anim>
                                    <p:anim calcmode="lin" valueType="num">
                                      <p:cBhvr additive="base">
                                        <p:cTn id="23" dur="500" fill="hold"/>
                                        <p:tgtEl>
                                          <p:spTgt spid="24"/>
                                        </p:tgtEl>
                                        <p:attrNameLst>
                                          <p:attrName>ppt_y</p:attrName>
                                        </p:attrNameLst>
                                      </p:cBhvr>
                                      <p:tavLst>
                                        <p:tav tm="0">
                                          <p:val>
                                            <p:strVal val="#ppt_y"/>
                                          </p:val>
                                        </p:tav>
                                        <p:tav tm="100000">
                                          <p:val>
                                            <p:strVal val="#ppt_y"/>
                                          </p:val>
                                        </p:tav>
                                      </p:tavLst>
                                    </p:anim>
                                  </p:childTnLst>
                                </p:cTn>
                              </p:par>
                              <p:par>
                                <p:cTn id="24" presetID="41" presetClass="entr" presetSubtype="0" fill="hold" grpId="0" nodeType="withEffect">
                                  <p:stCondLst>
                                    <p:cond delay="0"/>
                                  </p:stCondLst>
                                  <p:iterate type="lt">
                                    <p:tmPct val="10000"/>
                                  </p:iterate>
                                  <p:childTnLst>
                                    <p:set>
                                      <p:cBhvr>
                                        <p:cTn id="25" dur="1" fill="hold">
                                          <p:stCondLst>
                                            <p:cond delay="0"/>
                                          </p:stCondLst>
                                        </p:cTn>
                                        <p:tgtEl>
                                          <p:spTgt spid="27"/>
                                        </p:tgtEl>
                                        <p:attrNameLst>
                                          <p:attrName>style.visibility</p:attrName>
                                        </p:attrNameLst>
                                      </p:cBhvr>
                                      <p:to>
                                        <p:strVal val="visible"/>
                                      </p:to>
                                    </p:set>
                                    <p:anim calcmode="lin" valueType="num">
                                      <p:cBhvr>
                                        <p:cTn id="2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7"/>
                                        </p:tgtEl>
                                        <p:attrNameLst>
                                          <p:attrName>ppt_y</p:attrName>
                                        </p:attrNameLst>
                                      </p:cBhvr>
                                      <p:tavLst>
                                        <p:tav tm="0">
                                          <p:val>
                                            <p:strVal val="#ppt_y"/>
                                          </p:val>
                                        </p:tav>
                                        <p:tav tm="100000">
                                          <p:val>
                                            <p:strVal val="#ppt_y"/>
                                          </p:val>
                                        </p:tav>
                                      </p:tavLst>
                                    </p:anim>
                                    <p:anim calcmode="lin" valueType="num">
                                      <p:cBhvr>
                                        <p:cTn id="2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7"/>
                                        </p:tgtEl>
                                      </p:cBhvr>
                                    </p:animEffect>
                                  </p:childTnLst>
                                </p:cTn>
                              </p:par>
                              <p:par>
                                <p:cTn id="31" presetID="22" presetClass="entr" presetSubtype="8"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par>
                          <p:cTn id="34" fill="hold">
                            <p:stCondLst>
                              <p:cond delay="2050"/>
                            </p:stCondLst>
                            <p:childTnLst>
                              <p:par>
                                <p:cTn id="35" presetID="16" presetClass="entr" presetSubtype="37"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barn(outVertical)">
                                      <p:cBhvr>
                                        <p:cTn id="37" dur="1000"/>
                                        <p:tgtEl>
                                          <p:spTgt spid="37"/>
                                        </p:tgtEl>
                                      </p:cBhvr>
                                    </p:animEffect>
                                  </p:childTnLst>
                                </p:cTn>
                              </p:par>
                            </p:childTnLst>
                          </p:cTn>
                        </p:par>
                        <p:par>
                          <p:cTn id="38" fill="hold">
                            <p:stCondLst>
                              <p:cond delay="3050"/>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47"/>
                                        </p:tgtEl>
                                        <p:attrNameLst>
                                          <p:attrName>style.visibility</p:attrName>
                                        </p:attrNameLst>
                                      </p:cBhvr>
                                      <p:to>
                                        <p:strVal val="visible"/>
                                      </p:to>
                                    </p:set>
                                    <p:anim calcmode="lin" valueType="num">
                                      <p:cBhvr>
                                        <p:cTn id="41"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7"/>
                                        </p:tgtEl>
                                        <p:attrNameLst>
                                          <p:attrName>ppt_y</p:attrName>
                                        </p:attrNameLst>
                                      </p:cBhvr>
                                      <p:tavLst>
                                        <p:tav tm="0">
                                          <p:val>
                                            <p:strVal val="#ppt_y"/>
                                          </p:val>
                                        </p:tav>
                                        <p:tav tm="100000">
                                          <p:val>
                                            <p:strVal val="#ppt_y"/>
                                          </p:val>
                                        </p:tav>
                                      </p:tavLst>
                                    </p:anim>
                                    <p:anim calcmode="lin" valueType="num">
                                      <p:cBhvr>
                                        <p:cTn id="43"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7"/>
                                        </p:tgtEl>
                                      </p:cBhvr>
                                    </p:animEffect>
                                  </p:childTnLst>
                                </p:cTn>
                              </p:par>
                            </p:childTnLst>
                          </p:cTn>
                        </p:par>
                        <p:par>
                          <p:cTn id="46" fill="hold">
                            <p:stCondLst>
                              <p:cond delay="5650"/>
                            </p:stCondLst>
                            <p:childTnLst>
                              <p:par>
                                <p:cTn id="47" presetID="22" presetClass="entr" presetSubtype="4"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down)">
                                      <p:cBhvr>
                                        <p:cTn id="49" dur="500"/>
                                        <p:tgtEl>
                                          <p:spTgt spid="36"/>
                                        </p:tgtEl>
                                      </p:cBhvr>
                                    </p:animEffect>
                                  </p:childTnLst>
                                </p:cTn>
                              </p:par>
                            </p:childTnLst>
                          </p:cTn>
                        </p:par>
                        <p:par>
                          <p:cTn id="50" fill="hold">
                            <p:stCondLst>
                              <p:cond delay="6150"/>
                            </p:stCondLst>
                            <p:childTnLst>
                              <p:par>
                                <p:cTn id="51" presetID="22" presetClass="entr" presetSubtype="1"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up)">
                                      <p:cBhvr>
                                        <p:cTn id="5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animBg="1"/>
      <p:bldP spid="3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6" name="矩形 5"/>
          <p:cNvSpPr/>
          <p:nvPr/>
        </p:nvSpPr>
        <p:spPr>
          <a:xfrm>
            <a:off x="492146" y="1665955"/>
            <a:ext cx="8232272" cy="1361911"/>
          </a:xfrm>
          <a:prstGeom prst="rect">
            <a:avLst/>
          </a:prstGeom>
        </p:spPr>
        <p:txBody>
          <a:bodyPr wrap="square" lIns="68580" tIns="34290" rIns="68580" bIns="34290">
            <a:spAutoFit/>
          </a:bodyPr>
          <a:lstStyle/>
          <a:p>
            <a:pPr marL="257175" indent="-257175">
              <a:lnSpc>
                <a:spcPct val="150000"/>
              </a:lnSpc>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解放战争时期</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毛泽东同志在七届二中全会上谆谆告诫全党</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可能有这样一些共产党人，他们是不曾被拿枪的敌人征服过的，他们在这些敌人面前不愧英雄的称号</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但是经不起人们用糖衣裹着的炮弹的攻击</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他们在糖弹面前要打败仗。我们必须预防这种情况。”</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同时向全党提出了“两个务必”的要求。</a:t>
            </a:r>
            <a:endParaRPr lang="en-US" altLang="zh-CN" dirty="0">
              <a:solidFill>
                <a:srgbClr val="000000"/>
              </a:solidFill>
              <a:latin typeface="微软雅黑"/>
              <a:ea typeface="微软雅黑"/>
              <a:cs typeface="+mn-ea"/>
              <a:sym typeface="微软雅黑"/>
            </a:endParaRPr>
          </a:p>
        </p:txBody>
      </p:sp>
      <p:cxnSp>
        <p:nvCxnSpPr>
          <p:cNvPr id="7" name="直接连接符 6"/>
          <p:cNvCxnSpPr/>
          <p:nvPr/>
        </p:nvCxnSpPr>
        <p:spPr bwMode="auto">
          <a:xfrm>
            <a:off x="475583" y="1603316"/>
            <a:ext cx="4530306" cy="0"/>
          </a:xfrm>
          <a:prstGeom prst="line">
            <a:avLst/>
          </a:prstGeom>
          <a:solidFill>
            <a:srgbClr val="BD2531"/>
          </a:solidFill>
          <a:ln w="9525" cap="flat" cmpd="sng" algn="ctr">
            <a:solidFill>
              <a:srgbClr val="3D3D3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30"/>
          <p:cNvSpPr txBox="1"/>
          <p:nvPr/>
        </p:nvSpPr>
        <p:spPr>
          <a:xfrm>
            <a:off x="904432" y="1196852"/>
            <a:ext cx="5111510" cy="422360"/>
          </a:xfrm>
          <a:prstGeom prst="rect">
            <a:avLst/>
          </a:prstGeom>
          <a:noFill/>
        </p:spPr>
        <p:txBody>
          <a:bodyPr wrap="square" lIns="68580" tIns="34290" rIns="68580" bIns="34290" rtlCol="0">
            <a:spAutoFit/>
          </a:bodyPr>
          <a:lstStyle/>
          <a:p>
            <a:pPr marL="257175" indent="-257175">
              <a:lnSpc>
                <a:spcPts val="3075"/>
              </a:lnSpc>
              <a:buFont typeface="Wingdings" panose="05000000000000000000" pitchFamily="2" charset="2"/>
              <a:buChar char="p"/>
              <a:defRPr/>
            </a:pPr>
            <a:r>
              <a:rPr lang="zh-CN" altLang="en-US" sz="1800" b="1" dirty="0">
                <a:solidFill>
                  <a:srgbClr val="FF0000"/>
                </a:solidFill>
                <a:latin typeface="微软雅黑"/>
                <a:ea typeface="微软雅黑"/>
                <a:cs typeface="+mn-ea"/>
                <a:sym typeface="微软雅黑"/>
              </a:rPr>
              <a:t>要始终知敬畏，拧紧“不敢腐”的阀门</a:t>
            </a:r>
            <a:endParaRPr lang="en-US" altLang="zh-CN" sz="1800" b="1" dirty="0">
              <a:solidFill>
                <a:srgbClr val="FF0000"/>
              </a:solidFill>
              <a:latin typeface="微软雅黑"/>
              <a:ea typeface="微软雅黑"/>
              <a:cs typeface="+mn-ea"/>
              <a:sym typeface="微软雅黑"/>
            </a:endParaRPr>
          </a:p>
        </p:txBody>
      </p:sp>
      <p:sp>
        <p:nvSpPr>
          <p:cNvPr id="9" name="矩形 8"/>
          <p:cNvSpPr/>
          <p:nvPr/>
        </p:nvSpPr>
        <p:spPr>
          <a:xfrm>
            <a:off x="492146" y="3566945"/>
            <a:ext cx="6695733" cy="1361911"/>
          </a:xfrm>
          <a:prstGeom prst="rect">
            <a:avLst/>
          </a:prstGeom>
        </p:spPr>
        <p:txBody>
          <a:bodyPr wrap="square" lIns="68580" tIns="34290" rIns="68580" bIns="34290">
            <a:spAutoFit/>
          </a:bodyPr>
          <a:lstStyle/>
          <a:p>
            <a:pPr marL="257175" indent="-257175">
              <a:lnSpc>
                <a:spcPct val="150000"/>
              </a:lnSpc>
              <a:buFont typeface="Wingdings" panose="05000000000000000000" pitchFamily="2" charset="2"/>
              <a:buChar char="n"/>
              <a:defRPr/>
            </a:pPr>
            <a:r>
              <a:rPr lang="zh-CN" altLang="en-US" dirty="0">
                <a:solidFill>
                  <a:srgbClr val="000000"/>
                </a:solidFill>
                <a:latin typeface="微软雅黑"/>
                <a:ea typeface="微软雅黑"/>
                <a:cs typeface="+mn-ea"/>
                <a:sym typeface="微软雅黑"/>
              </a:rPr>
              <a:t>新中国成立以后</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百废待兴</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革命和建设的任务都很繁重，反腐倡廉的形势也相当严峻。</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n"/>
              <a:defRPr/>
            </a:pPr>
            <a:r>
              <a:rPr lang="en-US" altLang="zh-CN" dirty="0">
                <a:solidFill>
                  <a:srgbClr val="000000"/>
                </a:solidFill>
                <a:latin typeface="微软雅黑"/>
                <a:ea typeface="微软雅黑"/>
                <a:cs typeface="+mn-ea"/>
                <a:sym typeface="微软雅黑"/>
              </a:rPr>
              <a:t>1949</a:t>
            </a:r>
            <a:r>
              <a:rPr lang="zh-CN" altLang="en-US" dirty="0">
                <a:solidFill>
                  <a:srgbClr val="000000"/>
                </a:solidFill>
                <a:latin typeface="微软雅黑"/>
                <a:ea typeface="微软雅黑"/>
                <a:cs typeface="+mn-ea"/>
                <a:sym typeface="微软雅黑"/>
              </a:rPr>
              <a:t>年</a:t>
            </a:r>
            <a:r>
              <a:rPr lang="en-US" altLang="zh-CN" dirty="0">
                <a:solidFill>
                  <a:srgbClr val="000000"/>
                </a:solidFill>
                <a:latin typeface="微软雅黑"/>
                <a:ea typeface="微软雅黑"/>
                <a:cs typeface="+mn-ea"/>
                <a:sym typeface="微软雅黑"/>
              </a:rPr>
              <a:t>11</a:t>
            </a:r>
            <a:r>
              <a:rPr lang="zh-CN" altLang="en-US" dirty="0">
                <a:solidFill>
                  <a:srgbClr val="000000"/>
                </a:solidFill>
                <a:latin typeface="微软雅黑"/>
                <a:ea typeface="微软雅黑"/>
                <a:cs typeface="+mn-ea"/>
                <a:sym typeface="微软雅黑"/>
              </a:rPr>
              <a:t>月</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中共中央决定成立中央及各级党的纪律检查委员会。</a:t>
            </a:r>
            <a:endParaRPr lang="en-US" altLang="zh-CN" dirty="0">
              <a:solidFill>
                <a:srgbClr val="000000"/>
              </a:solidFill>
              <a:latin typeface="微软雅黑"/>
              <a:ea typeface="微软雅黑"/>
              <a:cs typeface="+mn-ea"/>
              <a:sym typeface="微软雅黑"/>
            </a:endParaRPr>
          </a:p>
          <a:p>
            <a:pPr marL="257175" indent="-257175">
              <a:lnSpc>
                <a:spcPct val="150000"/>
              </a:lnSpc>
              <a:buFont typeface="Wingdings" panose="05000000000000000000" pitchFamily="2" charset="2"/>
              <a:buChar char="n"/>
              <a:defRPr/>
            </a:pPr>
            <a:r>
              <a:rPr lang="en-US" altLang="zh-CN" dirty="0">
                <a:solidFill>
                  <a:srgbClr val="000000"/>
                </a:solidFill>
                <a:latin typeface="微软雅黑"/>
                <a:ea typeface="微软雅黑"/>
                <a:cs typeface="+mn-ea"/>
                <a:sym typeface="微软雅黑"/>
              </a:rPr>
              <a:t>1950</a:t>
            </a:r>
            <a:r>
              <a:rPr lang="zh-CN" altLang="en-US" dirty="0">
                <a:solidFill>
                  <a:srgbClr val="000000"/>
                </a:solidFill>
                <a:latin typeface="微软雅黑"/>
                <a:ea typeface="微软雅黑"/>
                <a:cs typeface="+mn-ea"/>
                <a:sym typeface="微软雅黑"/>
              </a:rPr>
              <a:t>年夏、秋、冬三季</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在全党范围内进行了一次大规模的整风运动。</a:t>
            </a:r>
            <a:endParaRPr lang="en-US" altLang="zh-CN" dirty="0">
              <a:solidFill>
                <a:srgbClr val="000000"/>
              </a:solidFill>
              <a:latin typeface="微软雅黑"/>
              <a:ea typeface="微软雅黑"/>
              <a:cs typeface="+mn-ea"/>
              <a:sym typeface="微软雅黑"/>
            </a:endParaRPr>
          </a:p>
        </p:txBody>
      </p:sp>
      <p:cxnSp>
        <p:nvCxnSpPr>
          <p:cNvPr id="10" name="直接连接符 9"/>
          <p:cNvCxnSpPr/>
          <p:nvPr/>
        </p:nvCxnSpPr>
        <p:spPr bwMode="auto">
          <a:xfrm>
            <a:off x="475582" y="3504305"/>
            <a:ext cx="4518275" cy="0"/>
          </a:xfrm>
          <a:prstGeom prst="line">
            <a:avLst/>
          </a:prstGeom>
          <a:solidFill>
            <a:srgbClr val="BD2531"/>
          </a:solidFill>
          <a:ln w="9525" cap="flat" cmpd="sng" algn="ctr">
            <a:solidFill>
              <a:srgbClr val="3D3D3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30"/>
          <p:cNvSpPr txBox="1"/>
          <p:nvPr/>
        </p:nvSpPr>
        <p:spPr>
          <a:xfrm>
            <a:off x="904432" y="3035930"/>
            <a:ext cx="4608011" cy="422360"/>
          </a:xfrm>
          <a:prstGeom prst="rect">
            <a:avLst/>
          </a:prstGeom>
          <a:noFill/>
        </p:spPr>
        <p:txBody>
          <a:bodyPr wrap="square" lIns="68580" tIns="34290" rIns="68580" bIns="34290" rtlCol="0">
            <a:spAutoFit/>
          </a:bodyPr>
          <a:lstStyle/>
          <a:p>
            <a:pPr marL="257175" indent="-257175">
              <a:lnSpc>
                <a:spcPts val="3075"/>
              </a:lnSpc>
              <a:buFont typeface="Wingdings" panose="05000000000000000000" pitchFamily="2" charset="2"/>
              <a:buChar char="p"/>
              <a:defRPr/>
            </a:pPr>
            <a:r>
              <a:rPr lang="zh-CN" altLang="en-US" sz="1800" b="1" dirty="0">
                <a:solidFill>
                  <a:srgbClr val="FF0000"/>
                </a:solidFill>
                <a:latin typeface="微软雅黑"/>
                <a:ea typeface="微软雅黑"/>
                <a:cs typeface="+mn-ea"/>
                <a:sym typeface="微软雅黑"/>
              </a:rPr>
              <a:t>要始终知敬畏，拧紧“不敢腐”的阀门</a:t>
            </a:r>
            <a:endParaRPr lang="en-US" altLang="zh-CN" sz="1800" b="1" dirty="0">
              <a:solidFill>
                <a:srgbClr val="FF0000"/>
              </a:solidFill>
              <a:latin typeface="微软雅黑"/>
              <a:ea typeface="微软雅黑"/>
              <a:cs typeface="+mn-ea"/>
              <a:sym typeface="微软雅黑"/>
            </a:endParaRPr>
          </a:p>
        </p:txBody>
      </p:sp>
      <p:grpSp>
        <p:nvGrpSpPr>
          <p:cNvPr id="13" name="组合 12"/>
          <p:cNvGrpSpPr/>
          <p:nvPr/>
        </p:nvGrpSpPr>
        <p:grpSpPr>
          <a:xfrm>
            <a:off x="198062" y="1160542"/>
            <a:ext cx="759172" cy="571062"/>
            <a:chOff x="613246" y="2493034"/>
            <a:chExt cx="1324422" cy="996252"/>
          </a:xfrm>
        </p:grpSpPr>
        <p:grpSp>
          <p:nvGrpSpPr>
            <p:cNvPr id="14" name="组合 13"/>
            <p:cNvGrpSpPr/>
            <p:nvPr/>
          </p:nvGrpSpPr>
          <p:grpSpPr>
            <a:xfrm>
              <a:off x="613246" y="2493034"/>
              <a:ext cx="1324422" cy="996252"/>
              <a:chOff x="3202171" y="1462739"/>
              <a:chExt cx="1919019" cy="1443518"/>
            </a:xfrm>
          </p:grpSpPr>
          <p:grpSp>
            <p:nvGrpSpPr>
              <p:cNvPr id="16" name="组合 15"/>
              <p:cNvGrpSpPr/>
              <p:nvPr/>
            </p:nvGrpSpPr>
            <p:grpSpPr>
              <a:xfrm>
                <a:off x="3433282" y="1462739"/>
                <a:ext cx="1443518" cy="1443518"/>
                <a:chOff x="2681608" y="1294395"/>
                <a:chExt cx="1506218" cy="1506218"/>
              </a:xfrm>
            </p:grpSpPr>
            <p:sp>
              <p:nvSpPr>
                <p:cNvPr id="18" name="椭圆 17"/>
                <p:cNvSpPr/>
                <p:nvPr/>
              </p:nvSpPr>
              <p:spPr>
                <a:xfrm>
                  <a:off x="2681608" y="1294395"/>
                  <a:ext cx="1506218" cy="1506218"/>
                </a:xfrm>
                <a:prstGeom prst="ellipse">
                  <a:avLst/>
                </a:prstGeom>
                <a:solidFill>
                  <a:schemeClr val="bg1"/>
                </a:solidFill>
                <a:ln w="12700" cap="flat" cmpd="sng" algn="ctr">
                  <a:solidFill>
                    <a:srgbClr val="C00000"/>
                  </a:solid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sp>
              <p:nvSpPr>
                <p:cNvPr id="19" name="Freeform 5"/>
                <p:cNvSpPr/>
                <p:nvPr/>
              </p:nvSpPr>
              <p:spPr bwMode="auto">
                <a:xfrm flipV="1">
                  <a:off x="2777383" y="1390167"/>
                  <a:ext cx="1314666" cy="1314675"/>
                </a:xfrm>
                <a:prstGeom prst="ellipse">
                  <a:avLst/>
                </a:prstGeom>
                <a:solidFill>
                  <a:srgbClr val="C00000"/>
                </a:solidFill>
                <a:ln w="9525" cap="flat" cmpd="sng" algn="ctr">
                  <a:no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sp>
              <p:nvSpPr>
                <p:cNvPr id="20" name="任意多边形 43"/>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grpSp>
          <p:sp>
            <p:nvSpPr>
              <p:cNvPr id="17" name="TextBox 14"/>
              <p:cNvSpPr txBox="1"/>
              <p:nvPr/>
            </p:nvSpPr>
            <p:spPr>
              <a:xfrm>
                <a:off x="3202171" y="1856142"/>
                <a:ext cx="1919019" cy="1011389"/>
              </a:xfrm>
              <a:prstGeom prst="rect">
                <a:avLst/>
              </a:prstGeom>
              <a:noFill/>
              <a:effectLst/>
            </p:spPr>
            <p:txBody>
              <a:bodyPr wrap="square" rtlCol="0">
                <a:spAutoFit/>
              </a:bodyPr>
              <a:lstStyle/>
              <a:p>
                <a:pPr algn="ctr" defTabSz="914400">
                  <a:defRPr/>
                </a:pPr>
                <a:endParaRPr lang="zh-CN" altLang="en-US" sz="2000" b="1" kern="0" dirty="0">
                  <a:solidFill>
                    <a:prstClr val="white"/>
                  </a:solidFill>
                  <a:latin typeface="微软雅黑"/>
                  <a:ea typeface="微软雅黑"/>
                  <a:cs typeface="+mn-ea"/>
                  <a:sym typeface="微软雅黑"/>
                </a:endParaRPr>
              </a:p>
            </p:txBody>
          </p:sp>
        </p:grpSp>
        <p:sp>
          <p:nvSpPr>
            <p:cNvPr id="15" name="Freeform 5"/>
            <p:cNvSpPr>
              <a:spLocks noChangeAspect="1"/>
            </p:cNvSpPr>
            <p:nvPr/>
          </p:nvSpPr>
          <p:spPr bwMode="auto">
            <a:xfrm>
              <a:off x="979358" y="2677314"/>
              <a:ext cx="576000" cy="585713"/>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DFBF7"/>
            </a:solidFill>
            <a:ln>
              <a:noFill/>
            </a:ln>
            <a:effectLst/>
          </p:spPr>
          <p:txBody>
            <a:bodyPr vert="horz" wrap="square" lIns="121920" tIns="60960" rIns="121920" bIns="60960" numCol="1" anchor="t" anchorCtr="0" compatLnSpc="1"/>
            <a:lstStyle/>
            <a:p>
              <a:endParaRPr lang="zh-CN" altLang="en-US" sz="1800">
                <a:solidFill>
                  <a:prstClr val="black"/>
                </a:solidFill>
                <a:latin typeface="微软雅黑"/>
                <a:ea typeface="微软雅黑"/>
                <a:cs typeface="+mn-ea"/>
                <a:sym typeface="微软雅黑"/>
              </a:endParaRPr>
            </a:p>
          </p:txBody>
        </p:sp>
      </p:grpSp>
      <p:grpSp>
        <p:nvGrpSpPr>
          <p:cNvPr id="21" name="组合 20"/>
          <p:cNvGrpSpPr/>
          <p:nvPr/>
        </p:nvGrpSpPr>
        <p:grpSpPr>
          <a:xfrm>
            <a:off x="198062" y="3014484"/>
            <a:ext cx="759172" cy="571062"/>
            <a:chOff x="613246" y="2493034"/>
            <a:chExt cx="1324422" cy="996252"/>
          </a:xfrm>
        </p:grpSpPr>
        <p:grpSp>
          <p:nvGrpSpPr>
            <p:cNvPr id="22" name="组合 21"/>
            <p:cNvGrpSpPr/>
            <p:nvPr/>
          </p:nvGrpSpPr>
          <p:grpSpPr>
            <a:xfrm>
              <a:off x="613246" y="2493034"/>
              <a:ext cx="1324422" cy="996252"/>
              <a:chOff x="3202171" y="1462739"/>
              <a:chExt cx="1919019" cy="1443518"/>
            </a:xfrm>
          </p:grpSpPr>
          <p:grpSp>
            <p:nvGrpSpPr>
              <p:cNvPr id="24" name="组合 23"/>
              <p:cNvGrpSpPr/>
              <p:nvPr/>
            </p:nvGrpSpPr>
            <p:grpSpPr>
              <a:xfrm>
                <a:off x="3433282" y="1462739"/>
                <a:ext cx="1443518" cy="1443518"/>
                <a:chOff x="2681608" y="1294395"/>
                <a:chExt cx="1506218" cy="1506218"/>
              </a:xfrm>
            </p:grpSpPr>
            <p:sp>
              <p:nvSpPr>
                <p:cNvPr id="27" name="椭圆 26"/>
                <p:cNvSpPr/>
                <p:nvPr/>
              </p:nvSpPr>
              <p:spPr>
                <a:xfrm>
                  <a:off x="2681608" y="1294395"/>
                  <a:ext cx="1506218" cy="1506218"/>
                </a:xfrm>
                <a:prstGeom prst="ellipse">
                  <a:avLst/>
                </a:prstGeom>
                <a:solidFill>
                  <a:schemeClr val="bg1"/>
                </a:solidFill>
                <a:ln w="12700" cap="flat" cmpd="sng" algn="ctr">
                  <a:solidFill>
                    <a:srgbClr val="C00000"/>
                  </a:solid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sp>
              <p:nvSpPr>
                <p:cNvPr id="29" name="Freeform 5"/>
                <p:cNvSpPr/>
                <p:nvPr/>
              </p:nvSpPr>
              <p:spPr bwMode="auto">
                <a:xfrm flipV="1">
                  <a:off x="2777383" y="1390167"/>
                  <a:ext cx="1314666" cy="1314675"/>
                </a:xfrm>
                <a:prstGeom prst="ellipse">
                  <a:avLst/>
                </a:prstGeom>
                <a:solidFill>
                  <a:srgbClr val="C00000"/>
                </a:solidFill>
                <a:ln w="9525" cap="flat" cmpd="sng" algn="ctr">
                  <a:no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sp>
              <p:nvSpPr>
                <p:cNvPr id="30" name="任意多边形 43"/>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algn="ctr" defTabSz="914400">
                    <a:defRPr/>
                  </a:pPr>
                  <a:endParaRPr lang="zh-CN" altLang="en-US" sz="1800" kern="0" dirty="0">
                    <a:solidFill>
                      <a:srgbClr val="000000"/>
                    </a:solidFill>
                    <a:latin typeface="微软雅黑"/>
                    <a:ea typeface="微软雅黑"/>
                    <a:cs typeface="+mn-ea"/>
                    <a:sym typeface="微软雅黑"/>
                  </a:endParaRPr>
                </a:p>
              </p:txBody>
            </p:sp>
          </p:grpSp>
          <p:sp>
            <p:nvSpPr>
              <p:cNvPr id="25" name="TextBox 14"/>
              <p:cNvSpPr txBox="1"/>
              <p:nvPr/>
            </p:nvSpPr>
            <p:spPr>
              <a:xfrm>
                <a:off x="3202171" y="1856142"/>
                <a:ext cx="1919019" cy="1011389"/>
              </a:xfrm>
              <a:prstGeom prst="rect">
                <a:avLst/>
              </a:prstGeom>
              <a:noFill/>
              <a:effectLst/>
            </p:spPr>
            <p:txBody>
              <a:bodyPr wrap="square" rtlCol="0">
                <a:spAutoFit/>
              </a:bodyPr>
              <a:lstStyle/>
              <a:p>
                <a:pPr algn="ctr" defTabSz="914400">
                  <a:defRPr/>
                </a:pPr>
                <a:endParaRPr lang="zh-CN" altLang="en-US" sz="2000" b="1" kern="0" dirty="0">
                  <a:solidFill>
                    <a:prstClr val="white"/>
                  </a:solidFill>
                  <a:latin typeface="微软雅黑"/>
                  <a:ea typeface="微软雅黑"/>
                  <a:cs typeface="+mn-ea"/>
                  <a:sym typeface="微软雅黑"/>
                </a:endParaRPr>
              </a:p>
            </p:txBody>
          </p:sp>
        </p:grpSp>
        <p:sp>
          <p:nvSpPr>
            <p:cNvPr id="23" name="Freeform 5"/>
            <p:cNvSpPr>
              <a:spLocks noChangeAspect="1"/>
            </p:cNvSpPr>
            <p:nvPr/>
          </p:nvSpPr>
          <p:spPr bwMode="auto">
            <a:xfrm>
              <a:off x="979358" y="2677314"/>
              <a:ext cx="576000" cy="585713"/>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DFBF7"/>
            </a:solidFill>
            <a:ln>
              <a:noFill/>
            </a:ln>
            <a:effectLst/>
          </p:spPr>
          <p:txBody>
            <a:bodyPr vert="horz" wrap="square" lIns="121920" tIns="60960" rIns="121920" bIns="60960" numCol="1" anchor="t" anchorCtr="0" compatLnSpc="1"/>
            <a:lstStyle/>
            <a:p>
              <a:endParaRPr lang="zh-CN" altLang="en-US" sz="1800">
                <a:solidFill>
                  <a:prstClr val="black"/>
                </a:solidFill>
                <a:latin typeface="微软雅黑"/>
                <a:ea typeface="微软雅黑"/>
                <a:cs typeface="+mn-ea"/>
                <a:sym typeface="微软雅黑"/>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33576" y="2820735"/>
            <a:ext cx="2360313" cy="2107571"/>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400"/>
                                        <p:tgtEl>
                                          <p:spTgt spid="8"/>
                                        </p:tgtEl>
                                      </p:cBhvr>
                                    </p:animEffect>
                                    <p:anim calcmode="lin" valueType="num">
                                      <p:cBhvr>
                                        <p:cTn id="8" dur="400" fill="hold"/>
                                        <p:tgtEl>
                                          <p:spTgt spid="8"/>
                                        </p:tgtEl>
                                        <p:attrNameLst>
                                          <p:attrName>ppt_x</p:attrName>
                                        </p:attrNameLst>
                                      </p:cBhvr>
                                      <p:tavLst>
                                        <p:tav tm="0">
                                          <p:val>
                                            <p:strVal val="#ppt_x"/>
                                          </p:val>
                                        </p:tav>
                                        <p:tav tm="100000">
                                          <p:val>
                                            <p:strVal val="#ppt_x"/>
                                          </p:val>
                                        </p:tav>
                                      </p:tavLst>
                                    </p:anim>
                                    <p:anim calcmode="lin" valueType="num">
                                      <p:cBhvr>
                                        <p:cTn id="9" dur="4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400"/>
                                        <p:tgtEl>
                                          <p:spTgt spid="6"/>
                                        </p:tgtEl>
                                      </p:cBhvr>
                                    </p:animEffect>
                                    <p:anim calcmode="lin" valueType="num">
                                      <p:cBhvr>
                                        <p:cTn id="18" dur="400" fill="hold"/>
                                        <p:tgtEl>
                                          <p:spTgt spid="6"/>
                                        </p:tgtEl>
                                        <p:attrNameLst>
                                          <p:attrName>ppt_x</p:attrName>
                                        </p:attrNameLst>
                                      </p:cBhvr>
                                      <p:tavLst>
                                        <p:tav tm="0">
                                          <p:val>
                                            <p:strVal val="#ppt_x"/>
                                          </p:val>
                                        </p:tav>
                                        <p:tav tm="100000">
                                          <p:val>
                                            <p:strVal val="#ppt_x"/>
                                          </p:val>
                                        </p:tav>
                                      </p:tavLst>
                                    </p:anim>
                                    <p:anim calcmode="lin" valueType="num">
                                      <p:cBhvr>
                                        <p:cTn id="19" dur="4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400"/>
                                        <p:tgtEl>
                                          <p:spTgt spid="12"/>
                                        </p:tgtEl>
                                      </p:cBhvr>
                                    </p:animEffect>
                                    <p:anim calcmode="lin" valueType="num">
                                      <p:cBhvr>
                                        <p:cTn id="24" dur="400" fill="hold"/>
                                        <p:tgtEl>
                                          <p:spTgt spid="12"/>
                                        </p:tgtEl>
                                        <p:attrNameLst>
                                          <p:attrName>ppt_x</p:attrName>
                                        </p:attrNameLst>
                                      </p:cBhvr>
                                      <p:tavLst>
                                        <p:tav tm="0">
                                          <p:val>
                                            <p:strVal val="#ppt_x"/>
                                          </p:val>
                                        </p:tav>
                                        <p:tav tm="100000">
                                          <p:val>
                                            <p:strVal val="#ppt_x"/>
                                          </p:val>
                                        </p:tav>
                                      </p:tavLst>
                                    </p:anim>
                                    <p:anim calcmode="lin" valueType="num">
                                      <p:cBhvr>
                                        <p:cTn id="25" dur="400" fill="hold"/>
                                        <p:tgtEl>
                                          <p:spTgt spid="12"/>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400"/>
                                        <p:tgtEl>
                                          <p:spTgt spid="9"/>
                                        </p:tgtEl>
                                      </p:cBhvr>
                                    </p:animEffect>
                                    <p:anim calcmode="lin" valueType="num">
                                      <p:cBhvr>
                                        <p:cTn id="34" dur="400" fill="hold"/>
                                        <p:tgtEl>
                                          <p:spTgt spid="9"/>
                                        </p:tgtEl>
                                        <p:attrNameLst>
                                          <p:attrName>ppt_x</p:attrName>
                                        </p:attrNameLst>
                                      </p:cBhvr>
                                      <p:tavLst>
                                        <p:tav tm="0">
                                          <p:val>
                                            <p:strVal val="#ppt_x"/>
                                          </p:val>
                                        </p:tav>
                                        <p:tav tm="100000">
                                          <p:val>
                                            <p:strVal val="#ppt_x"/>
                                          </p:val>
                                        </p:tav>
                                      </p:tavLst>
                                    </p:anim>
                                    <p:anim calcmode="lin" valueType="num">
                                      <p:cBhvr>
                                        <p:cTn id="35" dur="400" fill="hold"/>
                                        <p:tgtEl>
                                          <p:spTgt spid="9"/>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down)">
                                      <p:cBhvr>
                                        <p:cTn id="5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cxnSp>
        <p:nvCxnSpPr>
          <p:cNvPr id="6" name="Aitds3"/>
          <p:cNvCxnSpPr/>
          <p:nvPr/>
        </p:nvCxnSpPr>
        <p:spPr>
          <a:xfrm>
            <a:off x="2385107" y="1567136"/>
            <a:ext cx="0" cy="581628"/>
          </a:xfrm>
          <a:prstGeom prst="line">
            <a:avLst/>
          </a:prstGeom>
          <a:noFill/>
          <a:ln w="6350" cap="flat" cmpd="sng" algn="ctr">
            <a:solidFill>
              <a:srgbClr val="FF0000"/>
            </a:solidFill>
            <a:prstDash val="solid"/>
            <a:miter lim="800000"/>
          </a:ln>
          <a:effectLst/>
        </p:spPr>
      </p:cxnSp>
      <p:grpSp>
        <p:nvGrpSpPr>
          <p:cNvPr id="7" name="Aitds4"/>
          <p:cNvGrpSpPr/>
          <p:nvPr/>
        </p:nvGrpSpPr>
        <p:grpSpPr>
          <a:xfrm>
            <a:off x="2383744" y="1510233"/>
            <a:ext cx="2422859" cy="130490"/>
            <a:chOff x="2977032" y="4682325"/>
            <a:chExt cx="3230479" cy="173986"/>
          </a:xfrm>
          <a:solidFill>
            <a:srgbClr val="FF0000"/>
          </a:solidFill>
        </p:grpSpPr>
        <p:cxnSp>
          <p:nvCxnSpPr>
            <p:cNvPr id="8" name="Aitds4-1"/>
            <p:cNvCxnSpPr/>
            <p:nvPr/>
          </p:nvCxnSpPr>
          <p:spPr>
            <a:xfrm>
              <a:off x="2977032" y="4758196"/>
              <a:ext cx="3098648" cy="0"/>
            </a:xfrm>
            <a:prstGeom prst="line">
              <a:avLst/>
            </a:prstGeom>
            <a:grpFill/>
            <a:ln w="6350" cap="flat" cmpd="sng" algn="ctr">
              <a:solidFill>
                <a:srgbClr val="FF0000"/>
              </a:solidFill>
              <a:prstDash val="solid"/>
              <a:miter lim="800000"/>
            </a:ln>
            <a:effectLst/>
          </p:spPr>
        </p:cxnSp>
        <p:sp>
          <p:nvSpPr>
            <p:cNvPr id="9" name="Aitds4-2"/>
            <p:cNvSpPr/>
            <p:nvPr/>
          </p:nvSpPr>
          <p:spPr>
            <a:xfrm>
              <a:off x="6033525" y="4682325"/>
              <a:ext cx="173986" cy="173986"/>
            </a:xfrm>
            <a:prstGeom prst="donut">
              <a:avLst/>
            </a:prstGeom>
            <a:grpFill/>
            <a:ln w="12700" cap="flat" cmpd="sng" algn="ctr">
              <a:solidFill>
                <a:srgbClr val="FF0000"/>
              </a:solidFill>
              <a:prstDash val="solid"/>
              <a:miter lim="800000"/>
            </a:ln>
            <a:effectLst/>
          </p:spPr>
          <p:txBody>
            <a:bodyPr rtlCol="0" anchor="ctr"/>
            <a:lstStyle/>
            <a:p>
              <a:pPr algn="ctr">
                <a:defRPr/>
              </a:pPr>
              <a:endParaRPr lang="zh-CN" altLang="en-US" kern="0" dirty="0">
                <a:solidFill>
                  <a:prstClr val="black"/>
                </a:solidFill>
                <a:latin typeface="微软雅黑"/>
                <a:ea typeface="微软雅黑"/>
                <a:sym typeface="微软雅黑"/>
              </a:endParaRPr>
            </a:p>
          </p:txBody>
        </p:sp>
      </p:grpSp>
      <p:cxnSp>
        <p:nvCxnSpPr>
          <p:cNvPr id="10" name="Aitds5"/>
          <p:cNvCxnSpPr/>
          <p:nvPr/>
        </p:nvCxnSpPr>
        <p:spPr>
          <a:xfrm>
            <a:off x="8502406" y="2382404"/>
            <a:ext cx="0" cy="2012208"/>
          </a:xfrm>
          <a:prstGeom prst="line">
            <a:avLst/>
          </a:prstGeom>
          <a:noFill/>
          <a:ln w="6350" cap="flat" cmpd="sng" algn="ctr">
            <a:solidFill>
              <a:srgbClr val="FF0000"/>
            </a:solidFill>
            <a:prstDash val="solid"/>
            <a:miter lim="800000"/>
          </a:ln>
          <a:effectLst/>
        </p:spPr>
      </p:cxnSp>
      <p:cxnSp>
        <p:nvCxnSpPr>
          <p:cNvPr id="12" name="Aitds6"/>
          <p:cNvCxnSpPr/>
          <p:nvPr/>
        </p:nvCxnSpPr>
        <p:spPr>
          <a:xfrm>
            <a:off x="5324624" y="4385930"/>
            <a:ext cx="3179663" cy="0"/>
          </a:xfrm>
          <a:prstGeom prst="line">
            <a:avLst/>
          </a:prstGeom>
          <a:noFill/>
          <a:ln w="6350" cap="flat" cmpd="sng" algn="ctr">
            <a:solidFill>
              <a:srgbClr val="FF0000"/>
            </a:solidFill>
            <a:prstDash val="solid"/>
            <a:miter lim="800000"/>
          </a:ln>
          <a:effectLst/>
        </p:spPr>
      </p:cxnSp>
      <p:sp>
        <p:nvSpPr>
          <p:cNvPr id="13" name="Aitds6"/>
          <p:cNvSpPr/>
          <p:nvPr>
            <p:custDataLst>
              <p:tags r:id="rId1"/>
            </p:custDataLst>
          </p:nvPr>
        </p:nvSpPr>
        <p:spPr>
          <a:xfrm>
            <a:off x="2606532" y="1751875"/>
            <a:ext cx="5641231" cy="2568779"/>
          </a:xfrm>
          <a:prstGeom prst="rect">
            <a:avLst/>
          </a:prstGeom>
        </p:spPr>
        <p:txBody>
          <a:bodyPr wrap="square" lIns="47624" tIns="23812" rIns="47624" bIns="23812">
            <a:spAutoFit/>
          </a:bodyPr>
          <a:lstStyle/>
          <a:p>
            <a:pPr marL="257175" indent="-257175" algn="just">
              <a:lnSpc>
                <a:spcPct val="130000"/>
              </a:lnSpc>
              <a:buFont typeface="Wingdings" panose="05000000000000000000" pitchFamily="2" charset="2"/>
              <a:buChar char="Ø"/>
              <a:defRPr/>
            </a:pPr>
            <a:r>
              <a:rPr lang="zh-CN" altLang="en-US" dirty="0">
                <a:solidFill>
                  <a:srgbClr val="000000"/>
                </a:solidFill>
                <a:latin typeface="微软雅黑"/>
                <a:ea typeface="微软雅黑"/>
                <a:cs typeface="+mn-ea"/>
                <a:sym typeface="微软雅黑"/>
              </a:rPr>
              <a:t>随后，于</a:t>
            </a:r>
            <a:r>
              <a:rPr lang="en-US" altLang="zh-CN" dirty="0">
                <a:solidFill>
                  <a:srgbClr val="000000"/>
                </a:solidFill>
                <a:latin typeface="微软雅黑"/>
                <a:ea typeface="微软雅黑"/>
                <a:cs typeface="+mn-ea"/>
                <a:sym typeface="微软雅黑"/>
              </a:rPr>
              <a:t>1951</a:t>
            </a:r>
            <a:r>
              <a:rPr lang="zh-CN" altLang="en-US" dirty="0">
                <a:solidFill>
                  <a:srgbClr val="000000"/>
                </a:solidFill>
                <a:latin typeface="微软雅黑"/>
                <a:ea typeface="微软雅黑"/>
                <a:cs typeface="+mn-ea"/>
                <a:sym typeface="微软雅黑"/>
              </a:rPr>
              <a:t>年底到</a:t>
            </a:r>
            <a:r>
              <a:rPr lang="en-US" altLang="zh-CN" dirty="0">
                <a:solidFill>
                  <a:srgbClr val="000000"/>
                </a:solidFill>
                <a:latin typeface="微软雅黑"/>
                <a:ea typeface="微软雅黑"/>
                <a:cs typeface="+mn-ea"/>
                <a:sym typeface="微软雅黑"/>
              </a:rPr>
              <a:t>1952</a:t>
            </a:r>
            <a:r>
              <a:rPr lang="zh-CN" altLang="en-US" dirty="0">
                <a:solidFill>
                  <a:srgbClr val="000000"/>
                </a:solidFill>
                <a:latin typeface="微软雅黑"/>
                <a:ea typeface="微软雅黑"/>
                <a:cs typeface="+mn-ea"/>
                <a:sym typeface="微软雅黑"/>
              </a:rPr>
              <a:t>年</a:t>
            </a:r>
            <a:r>
              <a:rPr lang="en-US" altLang="zh-CN" dirty="0">
                <a:solidFill>
                  <a:srgbClr val="000000"/>
                </a:solidFill>
                <a:latin typeface="微软雅黑"/>
                <a:ea typeface="微软雅黑"/>
                <a:cs typeface="+mn-ea"/>
                <a:sym typeface="微软雅黑"/>
              </a:rPr>
              <a:t>10</a:t>
            </a:r>
            <a:r>
              <a:rPr lang="zh-CN" altLang="en-US" dirty="0">
                <a:solidFill>
                  <a:srgbClr val="000000"/>
                </a:solidFill>
                <a:latin typeface="微软雅黑"/>
                <a:ea typeface="微软雅黑"/>
                <a:cs typeface="+mn-ea"/>
                <a:sym typeface="微软雅黑"/>
              </a:rPr>
              <a:t>月</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在党和国家机关内开展了反贪污、反浪费、反官僚主义的“三反”运动</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党中央迅速果断处理了一批典型案件</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其中时任天津地委书记的刘青山和天津专区专员张子善被送上了断头台，引起了全党的警惕和社会的震动。</a:t>
            </a:r>
            <a:endParaRPr lang="en-US" altLang="zh-CN" dirty="0">
              <a:solidFill>
                <a:srgbClr val="000000"/>
              </a:solidFill>
              <a:latin typeface="微软雅黑"/>
              <a:ea typeface="微软雅黑"/>
              <a:cs typeface="+mn-ea"/>
              <a:sym typeface="微软雅黑"/>
            </a:endParaRPr>
          </a:p>
          <a:p>
            <a:pPr marL="257175" indent="-257175" algn="just">
              <a:lnSpc>
                <a:spcPct val="130000"/>
              </a:lnSpc>
              <a:buFont typeface="Wingdings" panose="05000000000000000000" pitchFamily="2" charset="2"/>
              <a:buChar char="Ø"/>
              <a:defRPr/>
            </a:pPr>
            <a:r>
              <a:rPr lang="zh-CN" altLang="en-US" dirty="0">
                <a:solidFill>
                  <a:srgbClr val="000000"/>
                </a:solidFill>
                <a:latin typeface="微软雅黑"/>
                <a:ea typeface="微软雅黑"/>
                <a:cs typeface="+mn-ea"/>
                <a:sym typeface="微软雅黑"/>
              </a:rPr>
              <a:t>在处决刘、张两人之前，面对部分高级干部的求情，毛泽东指出</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治国就是治吏</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礼仪廉耻，国之四维。四维不张，国之不国”。</a:t>
            </a:r>
            <a:endParaRPr lang="en-US" altLang="zh-CN" dirty="0">
              <a:solidFill>
                <a:srgbClr val="000000"/>
              </a:solidFill>
              <a:latin typeface="微软雅黑"/>
              <a:ea typeface="微软雅黑"/>
              <a:cs typeface="+mn-ea"/>
              <a:sym typeface="微软雅黑"/>
            </a:endParaRPr>
          </a:p>
          <a:p>
            <a:pPr marL="257175" indent="-257175" algn="just">
              <a:lnSpc>
                <a:spcPct val="130000"/>
              </a:lnSpc>
              <a:buFont typeface="Wingdings" panose="05000000000000000000" pitchFamily="2" charset="2"/>
              <a:buChar char="Ø"/>
              <a:defRPr/>
            </a:pPr>
            <a:r>
              <a:rPr lang="en-US" altLang="zh-CN" dirty="0">
                <a:solidFill>
                  <a:srgbClr val="000000"/>
                </a:solidFill>
                <a:latin typeface="微软雅黑"/>
                <a:ea typeface="微软雅黑"/>
                <a:cs typeface="+mn-ea"/>
                <a:sym typeface="微软雅黑"/>
              </a:rPr>
              <a:t>1952 </a:t>
            </a:r>
            <a:r>
              <a:rPr lang="zh-CN" altLang="en-US" dirty="0">
                <a:solidFill>
                  <a:srgbClr val="000000"/>
                </a:solidFill>
                <a:latin typeface="微软雅黑"/>
                <a:ea typeface="微软雅黑"/>
                <a:cs typeface="+mn-ea"/>
                <a:sym typeface="微软雅黑"/>
              </a:rPr>
              <a:t>年</a:t>
            </a:r>
            <a:r>
              <a:rPr lang="en-US" altLang="zh-CN" dirty="0">
                <a:solidFill>
                  <a:srgbClr val="000000"/>
                </a:solidFill>
                <a:latin typeface="微软雅黑"/>
                <a:ea typeface="微软雅黑"/>
                <a:cs typeface="+mn-ea"/>
                <a:sym typeface="微软雅黑"/>
              </a:rPr>
              <a:t>4</a:t>
            </a:r>
            <a:r>
              <a:rPr lang="zh-CN" altLang="en-US" dirty="0">
                <a:solidFill>
                  <a:srgbClr val="000000"/>
                </a:solidFill>
                <a:latin typeface="微软雅黑"/>
                <a:ea typeface="微软雅黑"/>
                <a:cs typeface="+mn-ea"/>
                <a:sym typeface="微软雅黑"/>
              </a:rPr>
              <a:t>月</a:t>
            </a:r>
            <a:r>
              <a:rPr lang="en-US" altLang="zh-CN" dirty="0">
                <a:solidFill>
                  <a:srgbClr val="000000"/>
                </a:solidFill>
                <a:latin typeface="微软雅黑"/>
                <a:ea typeface="微软雅黑"/>
                <a:cs typeface="+mn-ea"/>
                <a:sym typeface="微软雅黑"/>
              </a:rPr>
              <a:t>18</a:t>
            </a:r>
            <a:r>
              <a:rPr lang="zh-CN" altLang="en-US" dirty="0">
                <a:solidFill>
                  <a:srgbClr val="000000"/>
                </a:solidFill>
                <a:latin typeface="微软雅黑"/>
                <a:ea typeface="微软雅黑"/>
                <a:cs typeface="+mn-ea"/>
                <a:sym typeface="微软雅黑"/>
              </a:rPr>
              <a:t>日</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政务院颁发了</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中华人民共和国惩治贪污条例</a:t>
            </a:r>
            <a:r>
              <a:rPr lang="en-US" altLang="zh-CN" dirty="0">
                <a:solidFill>
                  <a:srgbClr val="000000"/>
                </a:solidFill>
                <a:latin typeface="微软雅黑"/>
                <a:ea typeface="微软雅黑"/>
                <a:cs typeface="+mn-ea"/>
                <a:sym typeface="微软雅黑"/>
              </a:rPr>
              <a:t>》,</a:t>
            </a:r>
            <a:r>
              <a:rPr lang="zh-CN" altLang="en-US" dirty="0">
                <a:solidFill>
                  <a:srgbClr val="000000"/>
                </a:solidFill>
                <a:latin typeface="微软雅黑"/>
                <a:ea typeface="微软雅黑"/>
                <a:cs typeface="+mn-ea"/>
                <a:sym typeface="微软雅黑"/>
              </a:rPr>
              <a:t>党的八大和八届二中全会明确提出了进行教育和规定制度两方面的措施，在我党的廉政建设史上产生了深远意义。</a:t>
            </a:r>
            <a:endParaRPr lang="zh-CN" altLang="zh-CN" dirty="0">
              <a:solidFill>
                <a:srgbClr val="000000"/>
              </a:solidFill>
              <a:latin typeface="微软雅黑"/>
              <a:ea typeface="微软雅黑"/>
              <a:cs typeface="+mn-ea"/>
              <a:sym typeface="微软雅黑"/>
            </a:endParaRPr>
          </a:p>
        </p:txBody>
      </p:sp>
      <p:sp>
        <p:nvSpPr>
          <p:cNvPr id="14" name="文本框 13"/>
          <p:cNvSpPr txBox="1"/>
          <p:nvPr/>
        </p:nvSpPr>
        <p:spPr>
          <a:xfrm>
            <a:off x="3509299" y="1394012"/>
            <a:ext cx="4570553" cy="346249"/>
          </a:xfrm>
          <a:prstGeom prst="rect">
            <a:avLst/>
          </a:prstGeom>
          <a:noFill/>
        </p:spPr>
        <p:txBody>
          <a:bodyPr wrap="square" lIns="68580" tIns="34290" rIns="68580" bIns="34290">
            <a:spAutoFit/>
          </a:bodyPr>
          <a:lstStyle/>
          <a:p>
            <a:pPr algn="r">
              <a:defRPr/>
            </a:pPr>
            <a:r>
              <a:rPr lang="zh-CN" altLang="en-US" sz="1800" b="1" kern="0" dirty="0">
                <a:solidFill>
                  <a:srgbClr val="FF0000"/>
                </a:solidFill>
                <a:latin typeface="微软雅黑"/>
                <a:ea typeface="微软雅黑"/>
                <a:cs typeface="+mn-ea"/>
                <a:sym typeface="微软雅黑"/>
              </a:rPr>
              <a:t>严始严终守规矩 </a:t>
            </a: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45249" y="1526918"/>
            <a:ext cx="2233962" cy="3138185"/>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4"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par>
                                <p:cTn id="19" presetID="2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right)">
                                      <p:cBhvr>
                                        <p:cTn id="21" dur="500"/>
                                        <p:tgtEl>
                                          <p:spTgt spid="12"/>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par>
                          <p:cTn id="26" fill="hold">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0" y="0"/>
            <a:ext cx="9144000" cy="5143500"/>
          </a:xfrm>
          <a:prstGeom prst="rect">
            <a:avLst/>
          </a:prstGeom>
        </p:spPr>
      </p:pic>
      <p:sp>
        <p:nvSpPr>
          <p:cNvPr id="5" name="矩形 4"/>
          <p:cNvSpPr/>
          <p:nvPr/>
        </p:nvSpPr>
        <p:spPr>
          <a:xfrm>
            <a:off x="254643" y="199664"/>
            <a:ext cx="8634714" cy="4696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24649" y="88511"/>
            <a:ext cx="1099375" cy="896205"/>
          </a:xfrm>
          <a:prstGeom prst="rect">
            <a:avLst/>
          </a:prstGeom>
        </p:spPr>
      </p:pic>
      <p:sp>
        <p:nvSpPr>
          <p:cNvPr id="28" name="文本框 27"/>
          <p:cNvSpPr txBox="1"/>
          <p:nvPr/>
        </p:nvSpPr>
        <p:spPr>
          <a:xfrm>
            <a:off x="1224023" y="330403"/>
            <a:ext cx="4570553" cy="410112"/>
          </a:xfrm>
          <a:prstGeom prst="rect">
            <a:avLst/>
          </a:prstGeom>
          <a:noFill/>
        </p:spPr>
        <p:txBody>
          <a:bodyPr wrap="square" lIns="68580" tIns="34290" rIns="68580" bIns="34290">
            <a:spAutoFit/>
          </a:bodyPr>
          <a:lstStyle/>
          <a:p>
            <a:pPr>
              <a:lnSpc>
                <a:spcPts val="3075"/>
              </a:lnSpc>
              <a:defRPr/>
            </a:pPr>
            <a:r>
              <a:rPr lang="zh-CN" altLang="en-US" b="1" dirty="0">
                <a:solidFill>
                  <a:srgbClr val="FF0000"/>
                </a:solidFill>
                <a:latin typeface="微软雅黑"/>
                <a:ea typeface="微软雅黑"/>
                <a:cs typeface="+mn-ea"/>
                <a:sym typeface="微软雅黑"/>
              </a:rPr>
              <a:t>要始终知敬畏，拧紧“不敢腐”的阀门</a:t>
            </a:r>
            <a:endParaRPr lang="en-US" altLang="zh-CN" b="1" dirty="0">
              <a:solidFill>
                <a:srgbClr val="FF0000"/>
              </a:solidFill>
              <a:latin typeface="微软雅黑"/>
              <a:ea typeface="微软雅黑"/>
              <a:cs typeface="+mn-ea"/>
              <a:sym typeface="微软雅黑"/>
            </a:endParaRPr>
          </a:p>
        </p:txBody>
      </p:sp>
      <p:sp>
        <p:nvSpPr>
          <p:cNvPr id="6" name="3"/>
          <p:cNvSpPr txBox="1"/>
          <p:nvPr/>
        </p:nvSpPr>
        <p:spPr>
          <a:xfrm>
            <a:off x="1344990" y="1144485"/>
            <a:ext cx="6315842" cy="484748"/>
          </a:xfrm>
          <a:prstGeom prst="rect">
            <a:avLst/>
          </a:prstGeom>
          <a:noFill/>
        </p:spPr>
        <p:txBody>
          <a:bodyPr wrap="square" lIns="68580" tIns="34290" rIns="68580" bIns="34290" rtlCol="0">
            <a:spAutoFit/>
          </a:bodyPr>
          <a:lstStyle>
            <a:defPPr>
              <a:defRPr lang="zh-CN"/>
            </a:defPPr>
            <a:lvl1pPr algn="ctr">
              <a:defRPr sz="4800" b="1">
                <a:gradFill>
                  <a:gsLst>
                    <a:gs pos="0">
                      <a:srgbClr val="FF0000"/>
                    </a:gs>
                    <a:gs pos="100000">
                      <a:srgbClr val="B40000"/>
                    </a:gs>
                  </a:gsLst>
                  <a:lin ang="5400000" scaled="1"/>
                </a:gradFill>
                <a:latin typeface="微软雅黑" panose="020B0503020204020204" pitchFamily="34" charset="-122"/>
                <a:ea typeface="微软雅黑" panose="020B0503020204020204" pitchFamily="34" charset="-122"/>
              </a:defRPr>
            </a:lvl1pPr>
          </a:lstStyle>
          <a:p>
            <a:pPr marL="428625" indent="-428625" algn="l">
              <a:buFont typeface="Wingdings" panose="05000000000000000000" pitchFamily="2" charset="2"/>
              <a:buChar char="n"/>
              <a:defRPr/>
            </a:pPr>
            <a:r>
              <a:rPr lang="zh-CN" altLang="en-US" sz="2700" kern="0" dirty="0">
                <a:solidFill>
                  <a:srgbClr val="FF0000"/>
                </a:solidFill>
                <a:latin typeface="微软雅黑"/>
                <a:ea typeface="微软雅黑"/>
                <a:cs typeface="+mn-ea"/>
                <a:sym typeface="微软雅黑"/>
              </a:rPr>
              <a:t>不忘初心担使命</a:t>
            </a:r>
          </a:p>
        </p:txBody>
      </p:sp>
      <p:grpSp>
        <p:nvGrpSpPr>
          <p:cNvPr id="7" name="组合 6"/>
          <p:cNvGrpSpPr/>
          <p:nvPr/>
        </p:nvGrpSpPr>
        <p:grpSpPr>
          <a:xfrm>
            <a:off x="630579" y="1229118"/>
            <a:ext cx="677705" cy="346249"/>
            <a:chOff x="869474" y="1944008"/>
            <a:chExt cx="903606" cy="461665"/>
          </a:xfrm>
          <a:solidFill>
            <a:srgbClr val="FF0000"/>
          </a:solidFill>
        </p:grpSpPr>
        <p:sp>
          <p:nvSpPr>
            <p:cNvPr id="8" name="Freeform 5"/>
            <p:cNvSpPr/>
            <p:nvPr/>
          </p:nvSpPr>
          <p:spPr bwMode="auto">
            <a:xfrm>
              <a:off x="1151440" y="1944008"/>
              <a:ext cx="621640" cy="461665"/>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srgbClr val="000000"/>
                </a:solidFill>
                <a:latin typeface="微软雅黑"/>
                <a:ea typeface="微软雅黑"/>
                <a:sym typeface="微软雅黑"/>
              </a:endParaRPr>
            </a:p>
          </p:txBody>
        </p:sp>
        <p:sp>
          <p:nvSpPr>
            <p:cNvPr id="9" name="Rectangle 6"/>
            <p:cNvSpPr>
              <a:spLocks noChangeArrowheads="1"/>
            </p:cNvSpPr>
            <p:nvPr/>
          </p:nvSpPr>
          <p:spPr bwMode="auto">
            <a:xfrm>
              <a:off x="869474" y="2006830"/>
              <a:ext cx="233024" cy="3878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a:solidFill>
                  <a:srgbClr val="000000"/>
                </a:solidFill>
                <a:latin typeface="微软雅黑"/>
                <a:ea typeface="微软雅黑"/>
                <a:sym typeface="微软雅黑"/>
              </a:endParaRPr>
            </a:p>
          </p:txBody>
        </p:sp>
      </p:grpSp>
      <p:grpSp>
        <p:nvGrpSpPr>
          <p:cNvPr id="12" name="组合 11"/>
          <p:cNvGrpSpPr/>
          <p:nvPr/>
        </p:nvGrpSpPr>
        <p:grpSpPr>
          <a:xfrm>
            <a:off x="-17929" y="1888057"/>
            <a:ext cx="8208712" cy="926072"/>
            <a:chOff x="768346" y="3249868"/>
            <a:chExt cx="10944949" cy="1234763"/>
          </a:xfrm>
        </p:grpSpPr>
        <p:grpSp>
          <p:nvGrpSpPr>
            <p:cNvPr id="13" name="组合 12"/>
            <p:cNvGrpSpPr/>
            <p:nvPr/>
          </p:nvGrpSpPr>
          <p:grpSpPr>
            <a:xfrm>
              <a:off x="1588803" y="3249868"/>
              <a:ext cx="10124492" cy="1234763"/>
              <a:chOff x="2868881" y="1609800"/>
              <a:chExt cx="10124492" cy="1234763"/>
            </a:xfrm>
          </p:grpSpPr>
          <p:cxnSp>
            <p:nvCxnSpPr>
              <p:cNvPr id="15" name="Aitds2"/>
              <p:cNvCxnSpPr/>
              <p:nvPr/>
            </p:nvCxnSpPr>
            <p:spPr>
              <a:xfrm>
                <a:off x="3403354" y="1685671"/>
                <a:ext cx="0" cy="7755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6" name="Aitds3"/>
              <p:cNvGrpSpPr/>
              <p:nvPr/>
            </p:nvGrpSpPr>
            <p:grpSpPr>
              <a:xfrm>
                <a:off x="3401536" y="1609800"/>
                <a:ext cx="3230479" cy="173986"/>
                <a:chOff x="2977032" y="4682325"/>
                <a:chExt cx="3230479" cy="173986"/>
              </a:xfrm>
            </p:grpSpPr>
            <p:cxnSp>
              <p:nvCxnSpPr>
                <p:cNvPr id="21" name="Aitds3-1"/>
                <p:cNvCxnSpPr/>
                <p:nvPr/>
              </p:nvCxnSpPr>
              <p:spPr>
                <a:xfrm>
                  <a:off x="2977032" y="4758196"/>
                  <a:ext cx="30986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Aitds3-2"/>
                <p:cNvSpPr/>
                <p:nvPr/>
              </p:nvSpPr>
              <p:spPr>
                <a:xfrm>
                  <a:off x="6033525" y="4682325"/>
                  <a:ext cx="173986" cy="173986"/>
                </a:xfrm>
                <a:prstGeom prst="don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微软雅黑"/>
                    <a:ea typeface="微软雅黑"/>
                    <a:sym typeface="微软雅黑"/>
                  </a:endParaRPr>
                </a:p>
              </p:txBody>
            </p:sp>
          </p:grpSp>
          <p:cxnSp>
            <p:nvCxnSpPr>
              <p:cNvPr id="17" name="Aitds4"/>
              <p:cNvCxnSpPr/>
              <p:nvPr/>
            </p:nvCxnSpPr>
            <p:spPr>
              <a:xfrm>
                <a:off x="12993373" y="1883277"/>
                <a:ext cx="0" cy="96128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Aitds5"/>
              <p:cNvCxnSpPr/>
              <p:nvPr/>
            </p:nvCxnSpPr>
            <p:spPr>
              <a:xfrm>
                <a:off x="9416738" y="2844563"/>
                <a:ext cx="357663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Aitds6"/>
              <p:cNvSpPr/>
              <p:nvPr/>
            </p:nvSpPr>
            <p:spPr>
              <a:xfrm>
                <a:off x="3537078" y="1870289"/>
                <a:ext cx="9344167" cy="818259"/>
              </a:xfrm>
              <a:prstGeom prst="rect">
                <a:avLst/>
              </a:prstGeom>
            </p:spPr>
            <p:txBody>
              <a:bodyPr wrap="square">
                <a:spAutoFit/>
              </a:bodyPr>
              <a:lstStyle/>
              <a:p>
                <a:pPr marL="214313" lvl="2" indent="-214313" fontAlgn="base">
                  <a:lnSpc>
                    <a:spcPct val="150000"/>
                  </a:lnSpc>
                  <a:spcBef>
                    <a:spcPct val="0"/>
                  </a:spcBef>
                  <a:spcAft>
                    <a:spcPct val="0"/>
                  </a:spcAft>
                  <a:buClr>
                    <a:srgbClr val="BC000D"/>
                  </a:buClr>
                  <a:buFont typeface="Wingdings" panose="05000000000000000000" pitchFamily="2" charset="2"/>
                  <a:buChar char="u"/>
                  <a:defRPr/>
                </a:pPr>
                <a:r>
                  <a:rPr lang="en-US" altLang="zh-CN" sz="1200" dirty="0">
                    <a:latin typeface="微软雅黑"/>
                    <a:ea typeface="微软雅黑"/>
                    <a:cs typeface="+mn-ea"/>
                    <a:sym typeface="微软雅黑"/>
                  </a:rPr>
                  <a:t>1978</a:t>
                </a:r>
                <a:r>
                  <a:rPr lang="zh-CN" altLang="en-US" sz="1200" dirty="0">
                    <a:latin typeface="微软雅黑"/>
                    <a:ea typeface="微软雅黑"/>
                    <a:cs typeface="+mn-ea"/>
                    <a:sym typeface="微软雅黑"/>
                  </a:rPr>
                  <a:t>年底党的十一届三中全会胜利召开</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中国的社会主义事业迈入了一个新的发展阶段</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反腐倡廉也进入了拨乱反正、重视法制与民主建设的新的历史时期。</a:t>
                </a:r>
                <a:endParaRPr lang="en-US" altLang="zh-CN" sz="1200" dirty="0">
                  <a:latin typeface="微软雅黑"/>
                  <a:ea typeface="微软雅黑"/>
                  <a:cs typeface="+mn-ea"/>
                  <a:sym typeface="微软雅黑"/>
                </a:endParaRPr>
              </a:p>
            </p:txBody>
          </p:sp>
          <p:sp>
            <p:nvSpPr>
              <p:cNvPr id="20" name="任意多边形 83"/>
              <p:cNvSpPr/>
              <p:nvPr/>
            </p:nvSpPr>
            <p:spPr>
              <a:xfrm rot="18900000" flipH="1">
                <a:off x="2868881" y="2093528"/>
                <a:ext cx="224000" cy="224000"/>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60000"/>
              </a:solidFill>
              <a:ln w="25400" cap="flat" cmpd="sng" algn="ctr">
                <a:noFill/>
                <a:prstDash val="solid"/>
              </a:ln>
              <a:effectLst/>
            </p:spPr>
            <p:txBody>
              <a:bodyPr lIns="68580" tIns="34290" rIns="68580" bIns="34290" rtlCol="0" anchor="ctr"/>
              <a:lstStyle/>
              <a:p>
                <a:pPr algn="ctr">
                  <a:defRPr/>
                </a:pPr>
                <a:endParaRPr lang="zh-CN" altLang="en-US" b="1" kern="0">
                  <a:latin typeface="微软雅黑"/>
                  <a:ea typeface="微软雅黑"/>
                  <a:sym typeface="微软雅黑"/>
                </a:endParaRPr>
              </a:p>
            </p:txBody>
          </p:sp>
        </p:grpSp>
        <p:sp>
          <p:nvSpPr>
            <p:cNvPr id="14" name="2"/>
            <p:cNvSpPr txBox="1"/>
            <p:nvPr/>
          </p:nvSpPr>
          <p:spPr>
            <a:xfrm>
              <a:off x="768346" y="3547773"/>
              <a:ext cx="1208084" cy="553997"/>
            </a:xfrm>
            <a:prstGeom prst="rect">
              <a:avLst/>
            </a:prstGeom>
            <a:noFill/>
          </p:spPr>
          <p:txBody>
            <a:bodyPr wrap="square" rtlCol="0">
              <a:spAutoFit/>
            </a:bodyPr>
            <a:lstStyle>
              <a:defPPr>
                <a:defRPr lang="zh-CN"/>
              </a:defPPr>
              <a:lvl1pPr algn="ctr">
                <a:defRPr sz="4800" b="1">
                  <a:gradFill>
                    <a:gsLst>
                      <a:gs pos="0">
                        <a:srgbClr val="FF0000"/>
                      </a:gs>
                      <a:gs pos="100000">
                        <a:srgbClr val="B40000"/>
                      </a:gs>
                    </a:gsLst>
                    <a:lin ang="5400000" scaled="1"/>
                  </a:gradFill>
                  <a:latin typeface="微软雅黑" panose="020B0503020204020204" pitchFamily="34" charset="-122"/>
                  <a:ea typeface="微软雅黑" panose="020B0503020204020204" pitchFamily="34" charset="-122"/>
                </a:defRPr>
              </a:lvl1pPr>
            </a:lstStyle>
            <a:p>
              <a:pPr algn="l"/>
              <a:endParaRPr lang="zh-CN" altLang="en-US" sz="2100" b="0" dirty="0">
                <a:solidFill>
                  <a:schemeClr val="tx1"/>
                </a:solidFill>
                <a:latin typeface="微软雅黑"/>
                <a:ea typeface="微软雅黑"/>
                <a:sym typeface="微软雅黑"/>
              </a:endParaRPr>
            </a:p>
          </p:txBody>
        </p:sp>
      </p:grpSp>
      <p:grpSp>
        <p:nvGrpSpPr>
          <p:cNvPr id="36" name="组合 35"/>
          <p:cNvGrpSpPr/>
          <p:nvPr/>
        </p:nvGrpSpPr>
        <p:grpSpPr>
          <a:xfrm>
            <a:off x="-17929" y="3070834"/>
            <a:ext cx="8208712" cy="1490339"/>
            <a:chOff x="768346" y="3249868"/>
            <a:chExt cx="10944949" cy="1987118"/>
          </a:xfrm>
        </p:grpSpPr>
        <p:grpSp>
          <p:nvGrpSpPr>
            <p:cNvPr id="37" name="组合 36"/>
            <p:cNvGrpSpPr/>
            <p:nvPr/>
          </p:nvGrpSpPr>
          <p:grpSpPr>
            <a:xfrm>
              <a:off x="1588803" y="3249868"/>
              <a:ext cx="10124492" cy="1987118"/>
              <a:chOff x="2868881" y="1609800"/>
              <a:chExt cx="10124492" cy="1987118"/>
            </a:xfrm>
          </p:grpSpPr>
          <p:cxnSp>
            <p:nvCxnSpPr>
              <p:cNvPr id="39" name="Aitds2"/>
              <p:cNvCxnSpPr/>
              <p:nvPr/>
            </p:nvCxnSpPr>
            <p:spPr>
              <a:xfrm>
                <a:off x="3403354" y="1685671"/>
                <a:ext cx="0" cy="7755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0" name="Aitds3"/>
              <p:cNvGrpSpPr/>
              <p:nvPr/>
            </p:nvGrpSpPr>
            <p:grpSpPr>
              <a:xfrm>
                <a:off x="3401536" y="1609800"/>
                <a:ext cx="3230479" cy="173986"/>
                <a:chOff x="2977032" y="4682325"/>
                <a:chExt cx="3230479" cy="173986"/>
              </a:xfrm>
            </p:grpSpPr>
            <p:cxnSp>
              <p:nvCxnSpPr>
                <p:cNvPr id="45" name="Aitds3-1"/>
                <p:cNvCxnSpPr/>
                <p:nvPr/>
              </p:nvCxnSpPr>
              <p:spPr>
                <a:xfrm>
                  <a:off x="2977032" y="4758196"/>
                  <a:ext cx="30986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Aitds3-2"/>
                <p:cNvSpPr/>
                <p:nvPr/>
              </p:nvSpPr>
              <p:spPr>
                <a:xfrm>
                  <a:off x="6033525" y="4682325"/>
                  <a:ext cx="173986" cy="173986"/>
                </a:xfrm>
                <a:prstGeom prst="don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微软雅黑"/>
                    <a:ea typeface="微软雅黑"/>
                    <a:sym typeface="微软雅黑"/>
                  </a:endParaRPr>
                </a:p>
              </p:txBody>
            </p:sp>
          </p:grpSp>
          <p:cxnSp>
            <p:nvCxnSpPr>
              <p:cNvPr id="41" name="Aitds4"/>
              <p:cNvCxnSpPr/>
              <p:nvPr/>
            </p:nvCxnSpPr>
            <p:spPr>
              <a:xfrm>
                <a:off x="12993373" y="2635632"/>
                <a:ext cx="0" cy="96128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Aitds5"/>
              <p:cNvCxnSpPr/>
              <p:nvPr/>
            </p:nvCxnSpPr>
            <p:spPr>
              <a:xfrm>
                <a:off x="9416738" y="3596918"/>
                <a:ext cx="357663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Aitds6"/>
              <p:cNvSpPr/>
              <p:nvPr/>
            </p:nvSpPr>
            <p:spPr>
              <a:xfrm>
                <a:off x="3537078" y="1870291"/>
                <a:ext cx="9344163" cy="1600438"/>
              </a:xfrm>
              <a:prstGeom prst="rect">
                <a:avLst/>
              </a:prstGeom>
            </p:spPr>
            <p:txBody>
              <a:bodyPr wrap="square">
                <a:spAutoFit/>
              </a:bodyPr>
              <a:lstStyle/>
              <a:p>
                <a:pPr marL="214313" lvl="2" indent="-214313" fontAlgn="base">
                  <a:lnSpc>
                    <a:spcPct val="150000"/>
                  </a:lnSpc>
                  <a:spcBef>
                    <a:spcPct val="0"/>
                  </a:spcBef>
                  <a:spcAft>
                    <a:spcPct val="0"/>
                  </a:spcAft>
                  <a:buClr>
                    <a:srgbClr val="BC000D"/>
                  </a:buClr>
                  <a:buFont typeface="Wingdings" panose="05000000000000000000" pitchFamily="2" charset="2"/>
                  <a:buChar char="u"/>
                  <a:defRPr/>
                </a:pPr>
                <a:r>
                  <a:rPr lang="zh-CN" altLang="en-US" sz="1200" dirty="0">
                    <a:latin typeface="微软雅黑"/>
                    <a:ea typeface="微软雅黑"/>
                    <a:cs typeface="+mn-ea"/>
                    <a:sym typeface="微软雅黑"/>
                  </a:rPr>
                  <a:t>邓小平同志告诫全党要“一手抓改革开放，一手抓惩治腐败”</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江泽民同志也反复强调“治国必先治党，治党务必从严”</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胡锦涛总书记在党的十七大报告中指出“切实改进党的作风，着力加强反腐倡廉建设。在坚决惩治腐败的同时，更加注重治本，更加注重预防，更加注重制度建设</a:t>
                </a:r>
                <a:r>
                  <a:rPr lang="en-US" altLang="zh-CN" sz="1200" dirty="0">
                    <a:latin typeface="微软雅黑"/>
                    <a:ea typeface="微软雅黑"/>
                    <a:cs typeface="+mn-ea"/>
                    <a:sym typeface="微软雅黑"/>
                  </a:rPr>
                  <a:t>,</a:t>
                </a:r>
                <a:r>
                  <a:rPr lang="zh-CN" altLang="en-US" sz="1200" dirty="0">
                    <a:latin typeface="微软雅黑"/>
                    <a:ea typeface="微软雅黑"/>
                    <a:cs typeface="+mn-ea"/>
                    <a:sym typeface="微软雅黑"/>
                  </a:rPr>
                  <a:t>拓展从源头上防治腐败工作领域”。</a:t>
                </a:r>
                <a:endParaRPr lang="en-US" altLang="zh-CN" sz="1200" dirty="0">
                  <a:latin typeface="微软雅黑"/>
                  <a:ea typeface="微软雅黑"/>
                  <a:cs typeface="+mn-ea"/>
                  <a:sym typeface="微软雅黑"/>
                </a:endParaRPr>
              </a:p>
            </p:txBody>
          </p:sp>
          <p:sp>
            <p:nvSpPr>
              <p:cNvPr id="44" name="任意多边形 83"/>
              <p:cNvSpPr/>
              <p:nvPr/>
            </p:nvSpPr>
            <p:spPr>
              <a:xfrm rot="18900000" flipH="1">
                <a:off x="2868881" y="2093528"/>
                <a:ext cx="224000" cy="224000"/>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60000"/>
              </a:solidFill>
              <a:ln w="25400" cap="flat" cmpd="sng" algn="ctr">
                <a:noFill/>
                <a:prstDash val="solid"/>
              </a:ln>
              <a:effectLst/>
            </p:spPr>
            <p:txBody>
              <a:bodyPr lIns="68580" tIns="34290" rIns="68580" bIns="34290" rtlCol="0" anchor="ctr"/>
              <a:lstStyle/>
              <a:p>
                <a:pPr algn="ctr">
                  <a:defRPr/>
                </a:pPr>
                <a:endParaRPr lang="zh-CN" altLang="en-US" b="1" kern="0">
                  <a:latin typeface="微软雅黑"/>
                  <a:ea typeface="微软雅黑"/>
                  <a:sym typeface="微软雅黑"/>
                </a:endParaRPr>
              </a:p>
            </p:txBody>
          </p:sp>
        </p:grpSp>
        <p:sp>
          <p:nvSpPr>
            <p:cNvPr id="38" name="2"/>
            <p:cNvSpPr txBox="1"/>
            <p:nvPr/>
          </p:nvSpPr>
          <p:spPr>
            <a:xfrm>
              <a:off x="768346" y="3547775"/>
              <a:ext cx="1208084" cy="553997"/>
            </a:xfrm>
            <a:prstGeom prst="rect">
              <a:avLst/>
            </a:prstGeom>
            <a:noFill/>
          </p:spPr>
          <p:txBody>
            <a:bodyPr wrap="square" rtlCol="0">
              <a:spAutoFit/>
            </a:bodyPr>
            <a:lstStyle>
              <a:defPPr>
                <a:defRPr lang="zh-CN"/>
              </a:defPPr>
              <a:lvl1pPr algn="ctr">
                <a:defRPr sz="4800" b="1">
                  <a:gradFill>
                    <a:gsLst>
                      <a:gs pos="0">
                        <a:srgbClr val="FF0000"/>
                      </a:gs>
                      <a:gs pos="100000">
                        <a:srgbClr val="B40000"/>
                      </a:gs>
                    </a:gsLst>
                    <a:lin ang="5400000" scaled="1"/>
                  </a:gradFill>
                  <a:latin typeface="微软雅黑" panose="020B0503020204020204" pitchFamily="34" charset="-122"/>
                  <a:ea typeface="微软雅黑" panose="020B0503020204020204" pitchFamily="34" charset="-122"/>
                </a:defRPr>
              </a:lvl1pPr>
            </a:lstStyle>
            <a:p>
              <a:pPr algn="l"/>
              <a:endParaRPr lang="zh-CN" altLang="en-US" sz="2100" b="0" dirty="0">
                <a:solidFill>
                  <a:schemeClr val="tx1"/>
                </a:solidFill>
                <a:latin typeface="微软雅黑"/>
                <a:ea typeface="微软雅黑"/>
                <a:sym typeface="微软雅黑"/>
              </a:endParaRPr>
            </a:p>
          </p:txBody>
        </p:sp>
      </p:gr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528" fill="hold" grpId="0" nodeType="after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anim calcmode="lin" valueType="num">
                                      <p:cBhvr>
                                        <p:cTn id="15" dur="500" fill="hold"/>
                                        <p:tgtEl>
                                          <p:spTgt spid="6"/>
                                        </p:tgtEl>
                                        <p:attrNameLst>
                                          <p:attrName>ppt_x</p:attrName>
                                        </p:attrNameLst>
                                      </p:cBhvr>
                                      <p:tavLst>
                                        <p:tav tm="0">
                                          <p:val>
                                            <p:fltVal val="0.5"/>
                                          </p:val>
                                        </p:tav>
                                        <p:tav tm="100000">
                                          <p:val>
                                            <p:strVal val="#ppt_x"/>
                                          </p:val>
                                        </p:tav>
                                      </p:tavLst>
                                    </p:anim>
                                    <p:anim calcmode="lin" valueType="num">
                                      <p:cBhvr>
                                        <p:cTn id="16" dur="500" fill="hold"/>
                                        <p:tgtEl>
                                          <p:spTgt spid="6"/>
                                        </p:tgtEl>
                                        <p:attrNameLst>
                                          <p:attrName>ppt_y</p:attrName>
                                        </p:attrNameLst>
                                      </p:cBhvr>
                                      <p:tavLst>
                                        <p:tav tm="0">
                                          <p:val>
                                            <p:fltVal val="0.5"/>
                                          </p:val>
                                        </p:tav>
                                        <p:tav tm="100000">
                                          <p:val>
                                            <p:strVal val="#ppt_y"/>
                                          </p:val>
                                        </p:tav>
                                      </p:tavLst>
                                    </p:anim>
                                  </p:childTnLst>
                                </p:cTn>
                              </p:par>
                            </p:childTnLst>
                          </p:cTn>
                        </p:par>
                        <p:par>
                          <p:cTn id="17" fill="hold">
                            <p:stCondLst>
                              <p:cond delay="1300"/>
                            </p:stCondLst>
                            <p:childTnLst>
                              <p:par>
                                <p:cTn id="18" presetID="52"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Scale>
                                      <p:cBhvr>
                                        <p:cTn id="20"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2"/>
                                        </p:tgtEl>
                                        <p:attrNameLst>
                                          <p:attrName>ppt_x</p:attrName>
                                          <p:attrName>ppt_y</p:attrName>
                                        </p:attrNameLst>
                                      </p:cBhvr>
                                    </p:animMotion>
                                    <p:animEffect transition="in" filter="fade">
                                      <p:cBhvr>
                                        <p:cTn id="22" dur="1000"/>
                                        <p:tgtEl>
                                          <p:spTgt spid="12"/>
                                        </p:tgtEl>
                                      </p:cBhvr>
                                    </p:animEffect>
                                  </p:childTnLst>
                                </p:cTn>
                              </p:par>
                            </p:childTnLst>
                          </p:cTn>
                        </p:par>
                        <p:par>
                          <p:cTn id="23" fill="hold">
                            <p:stCondLst>
                              <p:cond delay="2300"/>
                            </p:stCondLst>
                            <p:childTnLst>
                              <p:par>
                                <p:cTn id="24" presetID="52" presetClass="entr" presetSubtype="0" fill="hold" nodeType="afterEffect">
                                  <p:stCondLst>
                                    <p:cond delay="0"/>
                                  </p:stCondLst>
                                  <p:childTnLst>
                                    <p:set>
                                      <p:cBhvr>
                                        <p:cTn id="25" dur="1" fill="hold">
                                          <p:stCondLst>
                                            <p:cond delay="0"/>
                                          </p:stCondLst>
                                        </p:cTn>
                                        <p:tgtEl>
                                          <p:spTgt spid="36"/>
                                        </p:tgtEl>
                                        <p:attrNameLst>
                                          <p:attrName>style.visibility</p:attrName>
                                        </p:attrNameLst>
                                      </p:cBhvr>
                                      <p:to>
                                        <p:strVal val="visible"/>
                                      </p:to>
                                    </p:set>
                                    <p:animScale>
                                      <p:cBhvr>
                                        <p:cTn id="26"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6"/>
                                        </p:tgtEl>
                                        <p:attrNameLst>
                                          <p:attrName>ppt_x</p:attrName>
                                          <p:attrName>ppt_y</p:attrName>
                                        </p:attrNameLst>
                                      </p:cBhvr>
                                    </p:animMotion>
                                    <p:animEffect transition="in" filter="fade">
                                      <p:cBhvr>
                                        <p:cTn id="28"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4208</Words>
  <Application>Microsoft Office PowerPoint</Application>
  <PresentationFormat>全屏显示(16:9)</PresentationFormat>
  <Paragraphs>180</Paragraphs>
  <Slides>34</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34</vt:i4>
      </vt:variant>
    </vt:vector>
  </HeadingPairs>
  <TitlesOfParts>
    <vt:vector size="45" baseType="lpstr">
      <vt:lpstr>Meiryo</vt:lpstr>
      <vt:lpstr>等线</vt:lpstr>
      <vt:lpstr>等线 Light</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12</cp:revision>
  <dcterms:created xsi:type="dcterms:W3CDTF">2020-12-07T13:40:00Z</dcterms:created>
  <dcterms:modified xsi:type="dcterms:W3CDTF">2023-04-18T01:27:52Z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