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7"/>
  </p:notesMasterIdLst>
  <p:sldIdLst>
    <p:sldId id="256" r:id="rId3"/>
    <p:sldId id="257" r:id="rId4"/>
    <p:sldId id="261" r:id="rId5"/>
    <p:sldId id="961" r:id="rId6"/>
    <p:sldId id="258" r:id="rId7"/>
    <p:sldId id="962" r:id="rId8"/>
    <p:sldId id="964" r:id="rId9"/>
    <p:sldId id="264" r:id="rId10"/>
    <p:sldId id="966" r:id="rId11"/>
    <p:sldId id="963" r:id="rId12"/>
    <p:sldId id="969" r:id="rId13"/>
    <p:sldId id="965" r:id="rId14"/>
    <p:sldId id="970" r:id="rId15"/>
    <p:sldId id="968" r:id="rId16"/>
    <p:sldId id="972" r:id="rId17"/>
    <p:sldId id="971" r:id="rId18"/>
    <p:sldId id="259" r:id="rId19"/>
    <p:sldId id="977" r:id="rId20"/>
    <p:sldId id="262" r:id="rId21"/>
    <p:sldId id="978" r:id="rId22"/>
    <p:sldId id="979" r:id="rId23"/>
    <p:sldId id="980" r:id="rId24"/>
    <p:sldId id="260" r:id="rId25"/>
    <p:sldId id="988" r:id="rId26"/>
    <p:sldId id="987" r:id="rId27"/>
    <p:sldId id="989" r:id="rId28"/>
    <p:sldId id="990" r:id="rId29"/>
    <p:sldId id="263" r:id="rId30"/>
    <p:sldId id="991" r:id="rId31"/>
    <p:sldId id="992" r:id="rId32"/>
    <p:sldId id="993" r:id="rId33"/>
    <p:sldId id="995" r:id="rId34"/>
    <p:sldId id="266" r:id="rId35"/>
    <p:sldId id="996" r:id="rId36"/>
  </p:sldIdLst>
  <p:sldSz cx="9144000" cy="5143500" type="screen16x9"/>
  <p:notesSz cx="6858000" cy="9144000"/>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p:cViewPr varScale="1">
        <p:scale>
          <a:sx n="143" d="100"/>
          <a:sy n="143" d="100"/>
        </p:scale>
        <p:origin x="72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7198C7-90FA-42C7-A665-3FB7FA80178E}" type="datetimeFigureOut">
              <a:rPr lang="zh-CN" altLang="en-US" smtClean="0"/>
              <a:t>2023/4/18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038C07-FA75-4F85-BEFD-429A4751D2B4}" type="slidenum">
              <a:rPr lang="zh-CN" altLang="en-US" smtClean="0"/>
              <a:t>‹#›</a:t>
            </a:fld>
            <a:endParaRPr lang="zh-CN" altLang="en-US"/>
          </a:p>
        </p:txBody>
      </p:sp>
    </p:spTree>
    <p:extLst>
      <p:ext uri="{BB962C8B-B14F-4D97-AF65-F5344CB8AC3E}">
        <p14:creationId xmlns:p14="http://schemas.microsoft.com/office/powerpoint/2010/main" val="326941754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3C038C07-FA75-4F85-BEFD-429A4751D2B4}" type="slidenum">
              <a:rPr lang="zh-CN" altLang="en-US" smtClean="0"/>
              <a:t>17</a:t>
            </a:fld>
            <a:endParaRPr lang="zh-CN" altLang="en-US"/>
          </a:p>
        </p:txBody>
      </p:sp>
    </p:spTree>
    <p:extLst>
      <p:ext uri="{BB962C8B-B14F-4D97-AF65-F5344CB8AC3E}">
        <p14:creationId xmlns:p14="http://schemas.microsoft.com/office/powerpoint/2010/main" val="214853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554242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3359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2724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26621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93459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140452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392033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189923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13039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865039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0887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91740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a:t>单击此处编辑母版标题样式</a:t>
            </a:r>
          </a:p>
        </p:txBody>
      </p:sp>
      <p:sp>
        <p:nvSpPr>
          <p:cNvPr id="3" name="文本占位符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B1F05F9-53DB-4539-8A0F-B3ED30263185}" type="datetimeFigureOut">
              <a:rPr lang="zh-CN" altLang="en-US" smtClean="0"/>
              <a:t>2023/4/18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714BBF8-3129-427B-85DA-68B2109840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FB1F05F9-53DB-4539-8A0F-B3ED30263185}" type="datetimeFigureOut">
              <a:rPr lang="zh-CN" altLang="en-US" smtClean="0"/>
              <a:t>2023/4/18</a:t>
            </a:fld>
            <a:endParaRPr lang="zh-CN" altLang="en-US"/>
          </a:p>
        </p:txBody>
      </p:sp>
      <p:sp>
        <p:nvSpPr>
          <p:cNvPr id="5" name="页脚占位符 4"/>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9714BBF8-3129-427B-85DA-68B21098409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Tm="0"/>
    </mc:Choice>
    <mc:Fallback xmlns="">
      <p:transition spd="slow" advTm="0"/>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28971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6.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7.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8.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0.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1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5.png"/><Relationship Id="rId4" Type="http://schemas.openxmlformats.org/officeDocument/2006/relationships/image" Target="../media/image9.png"/><Relationship Id="rId9" Type="http://schemas.openxmlformats.org/officeDocument/2006/relationships/image" Target="../media/image17.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2.pn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4.png"/><Relationship Id="rId4" Type="http://schemas.openxmlformats.org/officeDocument/2006/relationships/image" Target="../media/image33.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5.png"/><Relationship Id="rId4" Type="http://schemas.openxmlformats.org/officeDocument/2006/relationships/image" Target="../media/image33.png"/></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6.png"/><Relationship Id="rId4" Type="http://schemas.openxmlformats.org/officeDocument/2006/relationships/image" Target="../media/image33.png"/></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7.png"/><Relationship Id="rId4" Type="http://schemas.openxmlformats.org/officeDocument/2006/relationships/image" Target="../media/image33.png"/></Relationships>
</file>

<file path=ppt/slides/_rels/slide2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9.png"/><Relationship Id="rId7"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8.png"/></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0.png"/><Relationship Id="rId4" Type="http://schemas.openxmlformats.org/officeDocument/2006/relationships/image" Target="../media/image39.png"/></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2.png"/><Relationship Id="rId5" Type="http://schemas.openxmlformats.org/officeDocument/2006/relationships/image" Target="../media/image40.png"/><Relationship Id="rId4" Type="http://schemas.openxmlformats.org/officeDocument/2006/relationships/image" Target="../media/image39.png"/></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3.png"/></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4.png"/><Relationship Id="rId5" Type="http://schemas.openxmlformats.org/officeDocument/2006/relationships/image" Target="../media/image40.png"/><Relationship Id="rId4" Type="http://schemas.openxmlformats.org/officeDocument/2006/relationships/image" Target="../media/image39.pn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9.png"/><Relationship Id="rId7"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5.png"/></Relationships>
</file>

<file path=ppt/slides/_rels/slide3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6.png"/><Relationship Id="rId5" Type="http://schemas.openxmlformats.org/officeDocument/2006/relationships/image" Target="../media/image40.png"/><Relationship Id="rId4" Type="http://schemas.openxmlformats.org/officeDocument/2006/relationships/image" Target="../media/image39.png"/></Relationships>
</file>

<file path=ppt/slides/_rels/slide3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5.xml"/><Relationship Id="rId7"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5" Type="http://schemas.openxmlformats.org/officeDocument/2006/relationships/tags" Target="../tags/tag7.xml"/><Relationship Id="rId10" Type="http://schemas.openxmlformats.org/officeDocument/2006/relationships/image" Target="../media/image47.png"/><Relationship Id="rId4" Type="http://schemas.openxmlformats.org/officeDocument/2006/relationships/tags" Target="../tags/tag6.xml"/><Relationship Id="rId9" Type="http://schemas.openxmlformats.org/officeDocument/2006/relationships/image" Target="../media/image18.png"/></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2.emf"/><Relationship Id="rId4" Type="http://schemas.openxmlformats.org/officeDocument/2006/relationships/image" Target="../media/image21.emf"/></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24.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10563" y="3363136"/>
            <a:ext cx="6322874" cy="1496786"/>
          </a:xfrm>
          <a:prstGeom prst="rect">
            <a:avLst/>
          </a:prstGeom>
        </p:spPr>
      </p:pic>
      <p:pic>
        <p:nvPicPr>
          <p:cNvPr id="6" name="图片 5"/>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7393415" y="2979420"/>
            <a:ext cx="1750584" cy="2164080"/>
          </a:xfrm>
          <a:prstGeom prst="rect">
            <a:avLst/>
          </a:prstGeom>
        </p:spPr>
      </p:pic>
      <p:pic>
        <p:nvPicPr>
          <p:cNvPr id="7" name="图片 6"/>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 y="3718364"/>
            <a:ext cx="9144000" cy="1425137"/>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511909" y="0"/>
            <a:ext cx="2632091" cy="836719"/>
          </a:xfrm>
          <a:prstGeom prst="rect">
            <a:avLst/>
          </a:prstGeom>
        </p:spPr>
      </p:pic>
      <p:pic>
        <p:nvPicPr>
          <p:cNvPr id="9" name="图片 8"/>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3576431" y="481123"/>
            <a:ext cx="1591785" cy="893405"/>
          </a:xfrm>
          <a:prstGeom prst="rect">
            <a:avLst/>
          </a:prstGeom>
        </p:spPr>
      </p:pic>
      <p:grpSp>
        <p:nvGrpSpPr>
          <p:cNvPr id="13" name="组合 12"/>
          <p:cNvGrpSpPr/>
          <p:nvPr/>
        </p:nvGrpSpPr>
        <p:grpSpPr>
          <a:xfrm>
            <a:off x="1584212" y="2417447"/>
            <a:ext cx="5975132" cy="201111"/>
            <a:chOff x="190509" y="3091656"/>
            <a:chExt cx="7970992" cy="268288"/>
          </a:xfrm>
          <a:solidFill>
            <a:srgbClr val="FF0000"/>
          </a:solidFill>
        </p:grpSpPr>
        <p:grpSp>
          <p:nvGrpSpPr>
            <p:cNvPr id="14" name="组合 13"/>
            <p:cNvGrpSpPr/>
            <p:nvPr/>
          </p:nvGrpSpPr>
          <p:grpSpPr>
            <a:xfrm>
              <a:off x="190509" y="3225800"/>
              <a:ext cx="7970992" cy="0"/>
              <a:chOff x="190509" y="3225800"/>
              <a:chExt cx="7970992" cy="0"/>
            </a:xfrm>
            <a:grpFill/>
          </p:grpSpPr>
          <p:cxnSp>
            <p:nvCxnSpPr>
              <p:cNvPr id="21" name="直接连接符 20"/>
              <p:cNvCxnSpPr/>
              <p:nvPr/>
            </p:nvCxnSpPr>
            <p:spPr>
              <a:xfrm>
                <a:off x="190509" y="3225800"/>
                <a:ext cx="3300792" cy="0"/>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4851386" y="3225800"/>
                <a:ext cx="3310115" cy="0"/>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5" name="组合 14"/>
            <p:cNvGrpSpPr/>
            <p:nvPr/>
          </p:nvGrpSpPr>
          <p:grpSpPr>
            <a:xfrm>
              <a:off x="3688952" y="3091656"/>
              <a:ext cx="964782" cy="268288"/>
              <a:chOff x="3771104" y="3091656"/>
              <a:chExt cx="964782" cy="268288"/>
            </a:xfrm>
            <a:grpFill/>
          </p:grpSpPr>
          <p:sp>
            <p:nvSpPr>
              <p:cNvPr id="16" name="星形: 五角 9"/>
              <p:cNvSpPr/>
              <p:nvPr/>
            </p:nvSpPr>
            <p:spPr>
              <a:xfrm>
                <a:off x="4123719" y="3091656"/>
                <a:ext cx="268288" cy="268288"/>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FF0000"/>
                  </a:solidFill>
                  <a:latin typeface="微软雅黑"/>
                  <a:ea typeface="微软雅黑"/>
                  <a:cs typeface="+mn-ea"/>
                  <a:sym typeface="微软雅黑"/>
                </a:endParaRPr>
              </a:p>
            </p:txBody>
          </p:sp>
          <p:sp>
            <p:nvSpPr>
              <p:cNvPr id="17" name="星形: 五角 10"/>
              <p:cNvSpPr/>
              <p:nvPr/>
            </p:nvSpPr>
            <p:spPr>
              <a:xfrm>
                <a:off x="3918929" y="3146028"/>
                <a:ext cx="159544" cy="159544"/>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FF0000"/>
                  </a:solidFill>
                  <a:latin typeface="微软雅黑"/>
                  <a:ea typeface="微软雅黑"/>
                  <a:cs typeface="+mn-ea"/>
                  <a:sym typeface="微软雅黑"/>
                </a:endParaRPr>
              </a:p>
            </p:txBody>
          </p:sp>
          <p:sp>
            <p:nvSpPr>
              <p:cNvPr id="18" name="星形: 五角 11"/>
              <p:cNvSpPr/>
              <p:nvPr/>
            </p:nvSpPr>
            <p:spPr>
              <a:xfrm>
                <a:off x="4432885" y="3146028"/>
                <a:ext cx="159544" cy="159544"/>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FF0000"/>
                  </a:solidFill>
                  <a:latin typeface="微软雅黑"/>
                  <a:ea typeface="微软雅黑"/>
                  <a:cs typeface="+mn-ea"/>
                  <a:sym typeface="微软雅黑"/>
                </a:endParaRPr>
              </a:p>
            </p:txBody>
          </p:sp>
          <p:sp>
            <p:nvSpPr>
              <p:cNvPr id="19" name="星形: 五角 12"/>
              <p:cNvSpPr/>
              <p:nvPr/>
            </p:nvSpPr>
            <p:spPr>
              <a:xfrm>
                <a:off x="4633307" y="3174510"/>
                <a:ext cx="102579" cy="102579"/>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FF0000"/>
                  </a:solidFill>
                  <a:latin typeface="微软雅黑"/>
                  <a:ea typeface="微软雅黑"/>
                  <a:cs typeface="+mn-ea"/>
                  <a:sym typeface="微软雅黑"/>
                </a:endParaRPr>
              </a:p>
            </p:txBody>
          </p:sp>
          <p:sp>
            <p:nvSpPr>
              <p:cNvPr id="20" name="星形: 五角 13"/>
              <p:cNvSpPr/>
              <p:nvPr/>
            </p:nvSpPr>
            <p:spPr>
              <a:xfrm>
                <a:off x="3771104" y="3174510"/>
                <a:ext cx="102579" cy="102579"/>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FF0000"/>
                  </a:solidFill>
                  <a:latin typeface="微软雅黑"/>
                  <a:ea typeface="微软雅黑"/>
                  <a:cs typeface="+mn-ea"/>
                  <a:sym typeface="微软雅黑"/>
                </a:endParaRPr>
              </a:p>
            </p:txBody>
          </p:sp>
        </p:grpSp>
      </p:grpSp>
      <p:grpSp>
        <p:nvGrpSpPr>
          <p:cNvPr id="29" name="组合 28"/>
          <p:cNvGrpSpPr/>
          <p:nvPr/>
        </p:nvGrpSpPr>
        <p:grpSpPr>
          <a:xfrm>
            <a:off x="238782" y="1573890"/>
            <a:ext cx="8660959" cy="647215"/>
            <a:chOff x="324798" y="2061740"/>
            <a:chExt cx="11547945" cy="862953"/>
          </a:xfrm>
        </p:grpSpPr>
        <p:sp>
          <p:nvSpPr>
            <p:cNvPr id="12" name="矩形 11"/>
            <p:cNvSpPr/>
            <p:nvPr/>
          </p:nvSpPr>
          <p:spPr>
            <a:xfrm>
              <a:off x="553889" y="2062919"/>
              <a:ext cx="11083636" cy="861774"/>
            </a:xfrm>
            <a:prstGeom prst="rect">
              <a:avLst/>
            </a:prstGeom>
          </p:spPr>
          <p:txBody>
            <a:bodyPr wrap="square">
              <a:spAutoFit/>
            </a:bodyPr>
            <a:lstStyle/>
            <a:p>
              <a:pPr algn="ctr">
                <a:lnSpc>
                  <a:spcPct val="90000"/>
                </a:lnSpc>
              </a:pPr>
              <a:r>
                <a:rPr lang="zh-CN" altLang="en-US" sz="4000" spc="-225" dirty="0">
                  <a:ln w="190500">
                    <a:solidFill>
                      <a:srgbClr val="FF0000"/>
                    </a:solidFill>
                  </a:ln>
                  <a:solidFill>
                    <a:srgbClr val="FF0000"/>
                  </a:solidFill>
                  <a:effectLst>
                    <a:glow rad="152400">
                      <a:schemeClr val="bg1"/>
                    </a:glow>
                    <a:outerShdw blurRad="38100" dist="38100" dir="2700000" algn="tl">
                      <a:srgbClr val="000000">
                        <a:alpha val="43137"/>
                      </a:srgbClr>
                    </a:outerShdw>
                  </a:effectLst>
                  <a:latin typeface="微软雅黑"/>
                  <a:ea typeface="微软雅黑"/>
                  <a:cs typeface="+mn-ea"/>
                  <a:sym typeface="微软雅黑"/>
                </a:rPr>
                <a:t>严始严终守规矩 不忘初心担使命</a:t>
              </a:r>
            </a:p>
          </p:txBody>
        </p:sp>
        <p:sp>
          <p:nvSpPr>
            <p:cNvPr id="26" name="矩形 25"/>
            <p:cNvSpPr/>
            <p:nvPr/>
          </p:nvSpPr>
          <p:spPr>
            <a:xfrm>
              <a:off x="324798" y="2061740"/>
              <a:ext cx="11547945" cy="861774"/>
            </a:xfrm>
            <a:prstGeom prst="rect">
              <a:avLst/>
            </a:prstGeom>
          </p:spPr>
          <p:txBody>
            <a:bodyPr wrap="square">
              <a:spAutoFit/>
            </a:bodyPr>
            <a:lstStyle/>
            <a:p>
              <a:pPr algn="ctr">
                <a:lnSpc>
                  <a:spcPct val="90000"/>
                </a:lnSpc>
              </a:pPr>
              <a:r>
                <a:rPr lang="zh-CN" altLang="en-US" sz="4000" spc="-225" dirty="0">
                  <a:solidFill>
                    <a:schemeClr val="bg1"/>
                  </a:solidFill>
                  <a:effectLst>
                    <a:outerShdw blurRad="38100" dist="38100" dir="2700000" algn="tl">
                      <a:srgbClr val="000000">
                        <a:alpha val="43137"/>
                      </a:srgbClr>
                    </a:outerShdw>
                  </a:effectLst>
                  <a:latin typeface="微软雅黑"/>
                  <a:ea typeface="微软雅黑"/>
                  <a:cs typeface="+mn-ea"/>
                  <a:sym typeface="微软雅黑"/>
                </a:rPr>
                <a:t>严始严终守规矩 不忘初心担使命</a:t>
              </a:r>
            </a:p>
          </p:txBody>
        </p:sp>
      </p:grpSp>
      <p:pic>
        <p:nvPicPr>
          <p:cNvPr id="31" name="图片 30"/>
          <p:cNvPicPr>
            <a:picLocks noChangeAspect="1"/>
          </p:cNvPicPr>
          <p:nvPr/>
        </p:nvPicPr>
        <p:blipFill>
          <a:blip r:embed="rId8"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flipH="1">
            <a:off x="352350" y="445351"/>
            <a:ext cx="1826801" cy="671039"/>
          </a:xfrm>
          <a:prstGeom prst="rect">
            <a:avLst/>
          </a:prstGeom>
        </p:spPr>
      </p:pic>
      <p:pic>
        <p:nvPicPr>
          <p:cNvPr id="5" name="图片 4"/>
          <p:cNvPicPr>
            <a:picLocks noChangeAspect="1"/>
          </p:cNvPicPr>
          <p:nvPr/>
        </p:nvPicPr>
        <p:blipFill rotWithShape="1">
          <a:blip r:embed="rId9" cstate="email">
            <a:extLst>
              <a:ext uri="{28A0092B-C50C-407E-A947-70E740481C1C}">
                <a14:useLocalDpi xmlns:a14="http://schemas.microsoft.com/office/drawing/2010/main"/>
              </a:ext>
            </a:extLst>
          </a:blip>
          <a:srcRect l="-308"/>
          <a:stretch>
            <a:fillRect/>
          </a:stretch>
        </p:blipFill>
        <p:spPr>
          <a:xfrm>
            <a:off x="0" y="2979420"/>
            <a:ext cx="1570366" cy="216408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par>
                          <p:cTn id="18" fill="hold">
                            <p:stCondLst>
                              <p:cond delay="2000"/>
                            </p:stCondLst>
                            <p:childTnLst>
                              <p:par>
                                <p:cTn id="19" presetID="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750" fill="hold"/>
                                        <p:tgtEl>
                                          <p:spTgt spid="5"/>
                                        </p:tgtEl>
                                        <p:attrNameLst>
                                          <p:attrName>ppt_x</p:attrName>
                                        </p:attrNameLst>
                                      </p:cBhvr>
                                      <p:tavLst>
                                        <p:tav tm="0">
                                          <p:val>
                                            <p:strVal val="#ppt_x"/>
                                          </p:val>
                                        </p:tav>
                                        <p:tav tm="100000">
                                          <p:val>
                                            <p:strVal val="#ppt_x"/>
                                          </p:val>
                                        </p:tav>
                                      </p:tavLst>
                                    </p:anim>
                                    <p:anim calcmode="lin" valueType="num">
                                      <p:cBhvr additive="base">
                                        <p:cTn id="22" dur="750" fill="hold"/>
                                        <p:tgtEl>
                                          <p:spTgt spid="5"/>
                                        </p:tgtEl>
                                        <p:attrNameLst>
                                          <p:attrName>ppt_y</p:attrName>
                                        </p:attrNameLst>
                                      </p:cBhvr>
                                      <p:tavLst>
                                        <p:tav tm="0">
                                          <p:val>
                                            <p:strVal val="1+#ppt_h/2"/>
                                          </p:val>
                                        </p:tav>
                                        <p:tav tm="100000">
                                          <p:val>
                                            <p:strVal val="#ppt_y"/>
                                          </p:val>
                                        </p:tav>
                                      </p:tavLst>
                                    </p:anim>
                                  </p:childTnLst>
                                </p:cTn>
                              </p:par>
                            </p:childTnLst>
                          </p:cTn>
                        </p:par>
                        <p:par>
                          <p:cTn id="23" fill="hold">
                            <p:stCondLst>
                              <p:cond delay="2750"/>
                            </p:stCondLst>
                            <p:childTnLst>
                              <p:par>
                                <p:cTn id="24" presetID="2" presetClass="entr" presetSubtype="2"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750" fill="hold"/>
                                        <p:tgtEl>
                                          <p:spTgt spid="6"/>
                                        </p:tgtEl>
                                        <p:attrNameLst>
                                          <p:attrName>ppt_x</p:attrName>
                                        </p:attrNameLst>
                                      </p:cBhvr>
                                      <p:tavLst>
                                        <p:tav tm="0">
                                          <p:val>
                                            <p:strVal val="1+#ppt_w/2"/>
                                          </p:val>
                                        </p:tav>
                                        <p:tav tm="100000">
                                          <p:val>
                                            <p:strVal val="#ppt_x"/>
                                          </p:val>
                                        </p:tav>
                                      </p:tavLst>
                                    </p:anim>
                                    <p:anim calcmode="lin" valueType="num">
                                      <p:cBhvr additive="base">
                                        <p:cTn id="27" dur="750" fill="hold"/>
                                        <p:tgtEl>
                                          <p:spTgt spid="6"/>
                                        </p:tgtEl>
                                        <p:attrNameLst>
                                          <p:attrName>ppt_y</p:attrName>
                                        </p:attrNameLst>
                                      </p:cBhvr>
                                      <p:tavLst>
                                        <p:tav tm="0">
                                          <p:val>
                                            <p:strVal val="#ppt_y"/>
                                          </p:val>
                                        </p:tav>
                                        <p:tav tm="100000">
                                          <p:val>
                                            <p:strVal val="#ppt_y"/>
                                          </p:val>
                                        </p:tav>
                                      </p:tavLst>
                                    </p:anim>
                                  </p:childTnLst>
                                </p:cTn>
                              </p:par>
                            </p:childTnLst>
                          </p:cTn>
                        </p:par>
                        <p:par>
                          <p:cTn id="28" fill="hold">
                            <p:stCondLst>
                              <p:cond delay="3500"/>
                            </p:stCondLst>
                            <p:childTnLst>
                              <p:par>
                                <p:cTn id="29" presetID="31" presetClass="entr" presetSubtype="0"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fltVal val="0"/>
                                          </p:val>
                                        </p:tav>
                                        <p:tav tm="100000">
                                          <p:val>
                                            <p:strVal val="#ppt_w"/>
                                          </p:val>
                                        </p:tav>
                                      </p:tavLst>
                                    </p:anim>
                                    <p:anim calcmode="lin" valueType="num">
                                      <p:cBhvr>
                                        <p:cTn id="32" dur="1000" fill="hold"/>
                                        <p:tgtEl>
                                          <p:spTgt spid="9"/>
                                        </p:tgtEl>
                                        <p:attrNameLst>
                                          <p:attrName>ppt_h</p:attrName>
                                        </p:attrNameLst>
                                      </p:cBhvr>
                                      <p:tavLst>
                                        <p:tav tm="0">
                                          <p:val>
                                            <p:fltVal val="0"/>
                                          </p:val>
                                        </p:tav>
                                        <p:tav tm="100000">
                                          <p:val>
                                            <p:strVal val="#ppt_h"/>
                                          </p:val>
                                        </p:tav>
                                      </p:tavLst>
                                    </p:anim>
                                    <p:anim calcmode="lin" valueType="num">
                                      <p:cBhvr>
                                        <p:cTn id="33" dur="1000" fill="hold"/>
                                        <p:tgtEl>
                                          <p:spTgt spid="9"/>
                                        </p:tgtEl>
                                        <p:attrNameLst>
                                          <p:attrName>style.rotation</p:attrName>
                                        </p:attrNameLst>
                                      </p:cBhvr>
                                      <p:tavLst>
                                        <p:tav tm="0">
                                          <p:val>
                                            <p:fltVal val="90"/>
                                          </p:val>
                                        </p:tav>
                                        <p:tav tm="100000">
                                          <p:val>
                                            <p:fltVal val="0"/>
                                          </p:val>
                                        </p:tav>
                                      </p:tavLst>
                                    </p:anim>
                                    <p:animEffect transition="in" filter="fade">
                                      <p:cBhvr>
                                        <p:cTn id="34" dur="1000"/>
                                        <p:tgtEl>
                                          <p:spTgt spid="9"/>
                                        </p:tgtEl>
                                      </p:cBhvr>
                                    </p:animEffect>
                                  </p:childTnLst>
                                </p:cTn>
                              </p:par>
                            </p:childTnLst>
                          </p:cTn>
                        </p:par>
                        <p:par>
                          <p:cTn id="35" fill="hold">
                            <p:stCondLst>
                              <p:cond delay="4500"/>
                            </p:stCondLst>
                            <p:childTnLst>
                              <p:par>
                                <p:cTn id="36" presetID="16" presetClass="entr" presetSubtype="21" fill="hold" nodeType="after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barn(inVertical)">
                                      <p:cBhvr>
                                        <p:cTn id="38" dur="500"/>
                                        <p:tgtEl>
                                          <p:spTgt spid="29"/>
                                        </p:tgtEl>
                                      </p:cBhvr>
                                    </p:animEffect>
                                  </p:childTnLst>
                                </p:cTn>
                              </p:par>
                            </p:childTnLst>
                          </p:cTn>
                        </p:par>
                        <p:par>
                          <p:cTn id="39" fill="hold">
                            <p:stCondLst>
                              <p:cond delay="5000"/>
                            </p:stCondLst>
                            <p:childTnLst>
                              <p:par>
                                <p:cTn id="40" presetID="16" presetClass="entr" presetSubtype="37" fill="hold"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arn(outVertical)">
                                      <p:cBhvr>
                                        <p:cTn id="42" dur="1000"/>
                                        <p:tgtEl>
                                          <p:spTgt spid="13"/>
                                        </p:tgtEl>
                                      </p:cBhvr>
                                    </p:animEffect>
                                  </p:childTnLst>
                                </p:cTn>
                              </p:par>
                            </p:childTnLst>
                          </p:cTn>
                        </p:par>
                        <p:par>
                          <p:cTn id="43" fill="hold">
                            <p:stCondLst>
                              <p:cond delay="6000"/>
                            </p:stCondLst>
                            <p:childTnLst>
                              <p:par>
                                <p:cTn id="44" presetID="22" presetClass="entr" presetSubtype="4"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down)">
                                      <p:cBhvr>
                                        <p:cTn id="4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sp>
        <p:nvSpPr>
          <p:cNvPr id="6" name="矩形 5"/>
          <p:cNvSpPr/>
          <p:nvPr/>
        </p:nvSpPr>
        <p:spPr>
          <a:xfrm>
            <a:off x="633714" y="1301078"/>
            <a:ext cx="8045054" cy="677493"/>
          </a:xfrm>
          <a:prstGeom prst="rect">
            <a:avLst/>
          </a:prstGeom>
          <a:ln w="38100">
            <a:solidFill>
              <a:srgbClr val="FF0000"/>
            </a:solidFill>
          </a:ln>
        </p:spPr>
        <p:txBody>
          <a:bodyPr wrap="square" lIns="68580" tIns="34290" rIns="68580" bIns="34290">
            <a:spAutoFit/>
          </a:bodyPr>
          <a:lstStyle/>
          <a:p>
            <a:pPr marL="257175" indent="-257175">
              <a:lnSpc>
                <a:spcPct val="150000"/>
              </a:lnSpc>
              <a:buFont typeface="Wingdings" panose="05000000000000000000" pitchFamily="2" charset="2"/>
              <a:buChar char="n"/>
              <a:defRPr/>
            </a:pPr>
            <a:r>
              <a:rPr lang="zh-CN" altLang="en-US" dirty="0">
                <a:solidFill>
                  <a:srgbClr val="000000"/>
                </a:solidFill>
                <a:latin typeface="微软雅黑"/>
                <a:ea typeface="微软雅黑"/>
                <a:cs typeface="+mn-ea"/>
                <a:sym typeface="微软雅黑"/>
              </a:rPr>
              <a:t>党的十九大报告明确指出“强化不敢腐的震慑，扎牢不能腐的笼子，增强不想腐的自觉，通过不懈努力换来海晏河清、朗朗乾坤”，提出了新时代正风反腐的更高标准、更严要求。</a:t>
            </a:r>
            <a:endParaRPr lang="en-US" altLang="zh-CN" spc="150" dirty="0">
              <a:solidFill>
                <a:srgbClr val="000000"/>
              </a:solidFill>
              <a:latin typeface="微软雅黑"/>
              <a:ea typeface="微软雅黑"/>
              <a:cs typeface="+mn-ea"/>
              <a:sym typeface="微软雅黑"/>
            </a:endParaRPr>
          </a:p>
        </p:txBody>
      </p:sp>
      <p:sp>
        <p:nvSpPr>
          <p:cNvPr id="7" name="Aichitds11"/>
          <p:cNvSpPr txBox="1"/>
          <p:nvPr/>
        </p:nvSpPr>
        <p:spPr>
          <a:xfrm>
            <a:off x="4192929" y="2389269"/>
            <a:ext cx="4485839" cy="2331407"/>
          </a:xfrm>
          <a:prstGeom prst="rect">
            <a:avLst/>
          </a:prstGeom>
          <a:noFill/>
        </p:spPr>
        <p:txBody>
          <a:bodyPr wrap="square" lIns="68580" tIns="34290" rIns="68580" bIns="34290" rtlCol="0">
            <a:spAutoFit/>
          </a:bodyPr>
          <a:lstStyle/>
          <a:p>
            <a:pPr marL="257175" indent="-257175" algn="just">
              <a:lnSpc>
                <a:spcPct val="150000"/>
              </a:lnSpc>
              <a:buFont typeface="Wingdings" panose="05000000000000000000" pitchFamily="2" charset="2"/>
              <a:buChar char="p"/>
              <a:defRPr/>
            </a:pPr>
            <a:r>
              <a:rPr lang="zh-CN" altLang="en-US" dirty="0">
                <a:solidFill>
                  <a:srgbClr val="000000"/>
                </a:solidFill>
                <a:latin typeface="微软雅黑"/>
                <a:ea typeface="微软雅黑"/>
                <a:cs typeface="+mn-ea"/>
                <a:sym typeface="微软雅黑"/>
              </a:rPr>
              <a:t>一体推进“三不”</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不敢腐、不能腐、不想腐</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成为中央纪委国家监委网站与</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咬文嚼字</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编辑部联合发布的</a:t>
            </a:r>
            <a:r>
              <a:rPr lang="en-US" altLang="zh-CN" dirty="0">
                <a:solidFill>
                  <a:srgbClr val="000000"/>
                </a:solidFill>
                <a:latin typeface="微软雅黑"/>
                <a:ea typeface="微软雅黑"/>
                <a:cs typeface="+mn-ea"/>
                <a:sym typeface="微软雅黑"/>
              </a:rPr>
              <a:t>2019</a:t>
            </a:r>
            <a:r>
              <a:rPr lang="zh-CN" altLang="en-US" dirty="0">
                <a:solidFill>
                  <a:srgbClr val="000000"/>
                </a:solidFill>
                <a:latin typeface="微软雅黑"/>
                <a:ea typeface="微软雅黑"/>
                <a:cs typeface="+mn-ea"/>
                <a:sym typeface="微软雅黑"/>
              </a:rPr>
              <a:t>年度十大反腐热词之一。</a:t>
            </a:r>
            <a:endParaRPr lang="en-US" altLang="zh-CN" dirty="0">
              <a:solidFill>
                <a:srgbClr val="000000"/>
              </a:solidFill>
              <a:latin typeface="微软雅黑"/>
              <a:ea typeface="微软雅黑"/>
              <a:cs typeface="+mn-ea"/>
              <a:sym typeface="微软雅黑"/>
            </a:endParaRPr>
          </a:p>
          <a:p>
            <a:pPr marL="257175" indent="-257175" algn="just">
              <a:lnSpc>
                <a:spcPct val="150000"/>
              </a:lnSpc>
              <a:buFont typeface="Wingdings" panose="05000000000000000000" pitchFamily="2" charset="2"/>
              <a:buChar char="p"/>
              <a:defRPr/>
            </a:pPr>
            <a:r>
              <a:rPr lang="zh-CN" altLang="en-US" dirty="0">
                <a:solidFill>
                  <a:srgbClr val="000000"/>
                </a:solidFill>
                <a:latin typeface="微软雅黑"/>
                <a:ea typeface="微软雅黑"/>
                <a:cs typeface="+mn-ea"/>
                <a:sym typeface="微软雅黑"/>
              </a:rPr>
              <a:t>今年</a:t>
            </a:r>
            <a:r>
              <a:rPr lang="en-US" altLang="zh-CN" dirty="0">
                <a:solidFill>
                  <a:srgbClr val="000000"/>
                </a:solidFill>
                <a:latin typeface="微软雅黑"/>
                <a:ea typeface="微软雅黑"/>
                <a:cs typeface="+mn-ea"/>
                <a:sym typeface="微软雅黑"/>
              </a:rPr>
              <a:t>1</a:t>
            </a:r>
            <a:r>
              <a:rPr lang="zh-CN" altLang="en-US" dirty="0">
                <a:solidFill>
                  <a:srgbClr val="000000"/>
                </a:solidFill>
                <a:latin typeface="微软雅黑"/>
                <a:ea typeface="微软雅黑"/>
                <a:cs typeface="+mn-ea"/>
                <a:sym typeface="微软雅黑"/>
              </a:rPr>
              <a:t>月份，习</a:t>
            </a:r>
            <a:r>
              <a:rPr lang="en-US" altLang="zh-CN" dirty="0">
                <a:solidFill>
                  <a:srgbClr val="000000"/>
                </a:solidFill>
                <a:latin typeface="微软雅黑"/>
                <a:ea typeface="微软雅黑"/>
                <a:cs typeface="+mn-ea"/>
                <a:sym typeface="微软雅黑"/>
              </a:rPr>
              <a:t>XX</a:t>
            </a:r>
            <a:r>
              <a:rPr lang="zh-CN" altLang="en-US" dirty="0">
                <a:solidFill>
                  <a:srgbClr val="000000"/>
                </a:solidFill>
                <a:latin typeface="微软雅黑"/>
                <a:ea typeface="微软雅黑"/>
                <a:cs typeface="+mn-ea"/>
                <a:sym typeface="微软雅黑"/>
              </a:rPr>
              <a:t>总书记更是在十九届中央纪委四次全会上指出</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一体推进不敢腐、不能腐、不想腐，不仅是反腐败斗争的基本方针，也是新时代全面从严治党的重要方略”。</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4335" y="1807931"/>
            <a:ext cx="2990609" cy="2990609"/>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1500"/>
                                        <p:tgtEl>
                                          <p:spTgt spid="6"/>
                                        </p:tgtEl>
                                      </p:cBhvr>
                                    </p:animEffect>
                                  </p:childTnLst>
                                </p:cTn>
                              </p:par>
                            </p:childTnLst>
                          </p:cTn>
                        </p:par>
                        <p:par>
                          <p:cTn id="8" fill="hold">
                            <p:stCondLst>
                              <p:cond delay="15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500"/>
                            </p:stCondLst>
                            <p:childTnLst>
                              <p:par>
                                <p:cTn id="16" presetID="22" presetClass="entr" presetSubtype="1"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1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grpSp>
        <p:nvGrpSpPr>
          <p:cNvPr id="7" name="组合 6"/>
          <p:cNvGrpSpPr/>
          <p:nvPr/>
        </p:nvGrpSpPr>
        <p:grpSpPr>
          <a:xfrm>
            <a:off x="3073129" y="1540631"/>
            <a:ext cx="5477668" cy="2888429"/>
            <a:chOff x="4642458" y="1808782"/>
            <a:chExt cx="6746534" cy="3851238"/>
          </a:xfrm>
        </p:grpSpPr>
        <p:grpSp>
          <p:nvGrpSpPr>
            <p:cNvPr id="8" name="组合 7"/>
            <p:cNvGrpSpPr/>
            <p:nvPr/>
          </p:nvGrpSpPr>
          <p:grpSpPr>
            <a:xfrm>
              <a:off x="4642458" y="1808782"/>
              <a:ext cx="6746534" cy="3851238"/>
              <a:chOff x="4661019" y="1097051"/>
              <a:chExt cx="2993973" cy="7372744"/>
            </a:xfrm>
          </p:grpSpPr>
          <p:sp>
            <p:nvSpPr>
              <p:cNvPr id="10" name="圆角矩形 36"/>
              <p:cNvSpPr/>
              <p:nvPr/>
            </p:nvSpPr>
            <p:spPr>
              <a:xfrm>
                <a:off x="4661019" y="1097051"/>
                <a:ext cx="2993973" cy="7372744"/>
              </a:xfrm>
              <a:prstGeom prst="roundRect">
                <a:avLst>
                  <a:gd name="adj" fmla="val 2416"/>
                </a:avLst>
              </a:prstGeom>
              <a:solidFill>
                <a:schemeClr val="bg1">
                  <a:alpha val="38824"/>
                </a:schemeClr>
              </a:solidFill>
              <a:ln w="38100" cap="flat" cmpd="sng" algn="ctr">
                <a:solidFill>
                  <a:srgbClr val="FF0000"/>
                </a:solidFill>
                <a:prstDash val="sysDot"/>
                <a:miter lim="800000"/>
              </a:ln>
              <a:effectLst/>
            </p:spPr>
            <p:txBody>
              <a:bodyPr rtlCol="0" anchor="ctr"/>
              <a:lstStyle/>
              <a:p>
                <a:pPr algn="ctr">
                  <a:defRPr/>
                </a:pPr>
                <a:endParaRPr lang="zh-CN" altLang="en-US" sz="1700" b="1" kern="0" dirty="0">
                  <a:solidFill>
                    <a:prstClr val="white"/>
                  </a:solidFill>
                  <a:latin typeface="微软雅黑"/>
                  <a:ea typeface="微软雅黑"/>
                  <a:sym typeface="微软雅黑"/>
                </a:endParaRPr>
              </a:p>
            </p:txBody>
          </p:sp>
          <p:sp>
            <p:nvSpPr>
              <p:cNvPr id="12" name="圆角矩形 36"/>
              <p:cNvSpPr/>
              <p:nvPr/>
            </p:nvSpPr>
            <p:spPr>
              <a:xfrm>
                <a:off x="4696565" y="1277855"/>
                <a:ext cx="2919377" cy="6970356"/>
              </a:xfrm>
              <a:prstGeom prst="roundRect">
                <a:avLst>
                  <a:gd name="adj" fmla="val 2416"/>
                </a:avLst>
              </a:prstGeom>
              <a:noFill/>
              <a:ln w="38100" cap="flat" cmpd="sng" algn="ctr">
                <a:solidFill>
                  <a:srgbClr val="FF0000"/>
                </a:solidFill>
                <a:prstDash val="sysDot"/>
                <a:miter lim="800000"/>
              </a:ln>
              <a:effectLst/>
            </p:spPr>
            <p:txBody>
              <a:bodyPr rtlCol="0" anchor="ctr"/>
              <a:lstStyle/>
              <a:p>
                <a:pPr algn="ctr">
                  <a:defRPr/>
                </a:pPr>
                <a:endParaRPr lang="zh-CN" altLang="en-US" sz="1700" b="1" kern="0" dirty="0">
                  <a:solidFill>
                    <a:prstClr val="white"/>
                  </a:solidFill>
                  <a:latin typeface="微软雅黑"/>
                  <a:ea typeface="微软雅黑"/>
                  <a:sym typeface="微软雅黑"/>
                </a:endParaRPr>
              </a:p>
            </p:txBody>
          </p:sp>
        </p:grpSp>
        <p:sp>
          <p:nvSpPr>
            <p:cNvPr id="9" name="矩形 8"/>
            <p:cNvSpPr/>
            <p:nvPr/>
          </p:nvSpPr>
          <p:spPr>
            <a:xfrm>
              <a:off x="5278128" y="2381915"/>
              <a:ext cx="5548309" cy="2727454"/>
            </a:xfrm>
            <a:prstGeom prst="rect">
              <a:avLst/>
            </a:prstGeom>
            <a:ln w="38100">
              <a:noFill/>
            </a:ln>
          </p:spPr>
          <p:txBody>
            <a:bodyPr wrap="square" lIns="105571" tIns="52784" rIns="105571" bIns="52784">
              <a:spAutoFit/>
            </a:bodyPr>
            <a:lstStyle/>
            <a:p>
              <a:pPr marL="257175" indent="-257175" algn="just">
                <a:lnSpc>
                  <a:spcPct val="150000"/>
                </a:lnSpc>
                <a:buFont typeface="Wingdings" panose="05000000000000000000" pitchFamily="2" charset="2"/>
                <a:buChar char="l"/>
                <a:defRPr/>
              </a:pPr>
              <a:r>
                <a:rPr lang="zh-CN" altLang="en-US" dirty="0">
                  <a:solidFill>
                    <a:srgbClr val="000000"/>
                  </a:solidFill>
                  <a:latin typeface="微软雅黑"/>
                  <a:ea typeface="微软雅黑"/>
                  <a:cs typeface="+mn-ea"/>
                  <a:sym typeface="微软雅黑"/>
                </a:rPr>
                <a:t>古语有言</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人有所畏，其家必和</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官有所畏，其政必兴</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事有所畏，其业必成。彭德怀总结自己有三怕</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一怕出名，二怕言过其实，三怕脱离群众。邓小平也有一句名言，共产党员谨小慎微不好，胆子太大了也不好。一怕党，二怕群众，三怕民主党派，总是好一些。</a:t>
              </a:r>
            </a:p>
          </p:txBody>
        </p:sp>
      </p:grpSp>
      <p:grpSp>
        <p:nvGrpSpPr>
          <p:cNvPr id="3" name="组合 2"/>
          <p:cNvGrpSpPr/>
          <p:nvPr/>
        </p:nvGrpSpPr>
        <p:grpSpPr>
          <a:xfrm>
            <a:off x="-583615" y="1155343"/>
            <a:ext cx="4570553" cy="3463394"/>
            <a:chOff x="-778153" y="1540457"/>
            <a:chExt cx="6094070" cy="4617858"/>
          </a:xfrm>
        </p:grpSpPr>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39523" y="1540457"/>
              <a:ext cx="3932394" cy="4617858"/>
            </a:xfrm>
            <a:prstGeom prst="rect">
              <a:avLst/>
            </a:prstGeom>
          </p:spPr>
        </p:pic>
        <p:sp>
          <p:nvSpPr>
            <p:cNvPr id="13" name="文本框 12"/>
            <p:cNvSpPr txBox="1"/>
            <p:nvPr/>
          </p:nvSpPr>
          <p:spPr>
            <a:xfrm>
              <a:off x="-778153" y="2455224"/>
              <a:ext cx="6094070" cy="738664"/>
            </a:xfrm>
            <a:prstGeom prst="rect">
              <a:avLst/>
            </a:prstGeom>
            <a:noFill/>
          </p:spPr>
          <p:txBody>
            <a:bodyPr wrap="square">
              <a:spAutoFit/>
            </a:bodyPr>
            <a:lstStyle/>
            <a:p>
              <a:pPr algn="ctr">
                <a:defRPr/>
              </a:pPr>
              <a:r>
                <a:rPr lang="zh-CN" altLang="en-US" sz="1500" b="1" kern="0" dirty="0">
                  <a:solidFill>
                    <a:srgbClr val="FF0000"/>
                  </a:solidFill>
                  <a:latin typeface="微软雅黑"/>
                  <a:ea typeface="微软雅黑"/>
                  <a:cs typeface="+mn-ea"/>
                  <a:sym typeface="微软雅黑"/>
                </a:rPr>
                <a:t>严始严终守规矩 </a:t>
              </a:r>
              <a:endParaRPr lang="en-US" altLang="zh-CN" sz="1500" b="1" kern="0" dirty="0">
                <a:solidFill>
                  <a:srgbClr val="FF0000"/>
                </a:solidFill>
                <a:latin typeface="微软雅黑"/>
                <a:ea typeface="微软雅黑"/>
                <a:cs typeface="+mn-ea"/>
                <a:sym typeface="微软雅黑"/>
              </a:endParaRPr>
            </a:p>
            <a:p>
              <a:pPr algn="ctr">
                <a:defRPr/>
              </a:pPr>
              <a:r>
                <a:rPr lang="zh-CN" altLang="en-US" sz="1500" b="1" kern="0" dirty="0">
                  <a:solidFill>
                    <a:srgbClr val="FF0000"/>
                  </a:solidFill>
                  <a:latin typeface="微软雅黑"/>
                  <a:ea typeface="微软雅黑"/>
                  <a:cs typeface="+mn-ea"/>
                  <a:sym typeface="微软雅黑"/>
                </a:rPr>
                <a:t>不忘初心担使命</a:t>
              </a:r>
            </a:p>
          </p:txBody>
        </p:sp>
      </p:gr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pic>
        <p:nvPicPr>
          <p:cNvPr id="7" name="图片 6"/>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0" y="2300556"/>
            <a:ext cx="2742355" cy="2842944"/>
          </a:xfrm>
          <a:prstGeom prst="rect">
            <a:avLst/>
          </a:prstGeom>
        </p:spPr>
      </p:pic>
      <p:sp>
        <p:nvSpPr>
          <p:cNvPr id="8" name="矩形 7"/>
          <p:cNvSpPr/>
          <p:nvPr/>
        </p:nvSpPr>
        <p:spPr>
          <a:xfrm>
            <a:off x="1978997" y="2120830"/>
            <a:ext cx="6710250" cy="590611"/>
          </a:xfrm>
          <a:prstGeom prst="rect">
            <a:avLst/>
          </a:prstGeom>
          <a:noFill/>
        </p:spPr>
        <p:txBody>
          <a:bodyPr wrap="square" lIns="68580" tIns="34290" rIns="68580" bIns="34290" rtlCol="0">
            <a:spAutoFit/>
          </a:bodyPr>
          <a:lstStyle/>
          <a:p>
            <a:pPr marL="257175" indent="-257175">
              <a:lnSpc>
                <a:spcPct val="150000"/>
              </a:lnSpc>
              <a:buFont typeface="Wingdings" panose="05000000000000000000" pitchFamily="2" charset="2"/>
              <a:buChar char="u"/>
              <a:defRPr/>
            </a:pPr>
            <a:r>
              <a:rPr lang="zh-CN" altLang="en-US" sz="1200" dirty="0">
                <a:solidFill>
                  <a:srgbClr val="000000"/>
                </a:solidFill>
                <a:latin typeface="微软雅黑"/>
                <a:ea typeface="微软雅黑"/>
                <a:cs typeface="+mn-ea"/>
                <a:sym typeface="微软雅黑"/>
              </a:rPr>
              <a:t>党的十八大以来，面对“四大考验”“四种危险”，习主席告诫全党，领导干部要心怀敬畏，不要心存侥幸。</a:t>
            </a:r>
            <a:endParaRPr lang="en-US" altLang="zh-CN" sz="1200" spc="150" dirty="0">
              <a:solidFill>
                <a:srgbClr val="000000"/>
              </a:solidFill>
              <a:latin typeface="微软雅黑"/>
              <a:ea typeface="微软雅黑"/>
              <a:cs typeface="+mn-ea"/>
              <a:sym typeface="微软雅黑"/>
            </a:endParaRPr>
          </a:p>
        </p:txBody>
      </p:sp>
      <p:sp>
        <p:nvSpPr>
          <p:cNvPr id="9" name="圆角矩形 11"/>
          <p:cNvSpPr/>
          <p:nvPr/>
        </p:nvSpPr>
        <p:spPr>
          <a:xfrm>
            <a:off x="526064" y="1449754"/>
            <a:ext cx="4665182" cy="385763"/>
          </a:xfrm>
          <a:prstGeom prst="roundRect">
            <a:avLst>
              <a:gd name="adj"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lnSpc>
                <a:spcPts val="3075"/>
              </a:lnSpc>
              <a:defRPr/>
            </a:pPr>
            <a:r>
              <a:rPr lang="zh-CN" altLang="en-US" sz="1800" b="1" dirty="0">
                <a:solidFill>
                  <a:schemeClr val="bg1"/>
                </a:solidFill>
                <a:latin typeface="微软雅黑"/>
                <a:ea typeface="微软雅黑"/>
                <a:cs typeface="+mn-ea"/>
                <a:sym typeface="微软雅黑"/>
              </a:rPr>
              <a:t>要始终知敬畏，拧紧“不敢腐”的阀门</a:t>
            </a:r>
            <a:endParaRPr lang="en-US" altLang="zh-CN" sz="1800" b="1" dirty="0">
              <a:solidFill>
                <a:schemeClr val="bg1"/>
              </a:solidFill>
              <a:latin typeface="微软雅黑"/>
              <a:ea typeface="微软雅黑"/>
              <a:cs typeface="+mn-ea"/>
              <a:sym typeface="微软雅黑"/>
            </a:endParaRPr>
          </a:p>
        </p:txBody>
      </p:sp>
      <p:sp>
        <p:nvSpPr>
          <p:cNvPr id="10" name="PA-102245"/>
          <p:cNvSpPr/>
          <p:nvPr>
            <p:custDataLst>
              <p:tags r:id="rId1"/>
            </p:custDataLst>
          </p:nvPr>
        </p:nvSpPr>
        <p:spPr>
          <a:xfrm>
            <a:off x="1978997" y="2757471"/>
            <a:ext cx="6402812" cy="1731243"/>
          </a:xfrm>
          <a:prstGeom prst="rect">
            <a:avLst/>
          </a:prstGeom>
        </p:spPr>
        <p:txBody>
          <a:bodyPr wrap="square" lIns="68580" tIns="34290" rIns="68580" bIns="34290">
            <a:spAutoFit/>
          </a:bodyPr>
          <a:lstStyle/>
          <a:p>
            <a:pPr marL="257175" indent="-257175" algn="just">
              <a:lnSpc>
                <a:spcPct val="150000"/>
              </a:lnSpc>
              <a:buFont typeface="Wingdings" panose="05000000000000000000" pitchFamily="2" charset="2"/>
              <a:buChar char="u"/>
              <a:defRPr/>
            </a:pPr>
            <a:r>
              <a:rPr lang="en-US" altLang="zh-CN" sz="1200" dirty="0">
                <a:solidFill>
                  <a:srgbClr val="000000"/>
                </a:solidFill>
                <a:latin typeface="微软雅黑"/>
                <a:ea typeface="微软雅黑"/>
                <a:cs typeface="+mn-ea"/>
                <a:sym typeface="微软雅黑"/>
              </a:rPr>
              <a:t>XXXX</a:t>
            </a:r>
            <a:r>
              <a:rPr lang="zh-CN" altLang="en-US" sz="1200" dirty="0">
                <a:solidFill>
                  <a:srgbClr val="000000"/>
                </a:solidFill>
                <a:latin typeface="微软雅黑"/>
                <a:ea typeface="微软雅黑"/>
                <a:cs typeface="+mn-ea"/>
                <a:sym typeface="微软雅黑"/>
              </a:rPr>
              <a:t>案就是不知敬畏的典型代表。</a:t>
            </a:r>
            <a:endParaRPr lang="en-US" altLang="zh-CN" sz="1200" dirty="0">
              <a:solidFill>
                <a:srgbClr val="000000"/>
              </a:solidFill>
              <a:latin typeface="微软雅黑"/>
              <a:ea typeface="微软雅黑"/>
              <a:cs typeface="+mn-ea"/>
              <a:sym typeface="微软雅黑"/>
            </a:endParaRPr>
          </a:p>
          <a:p>
            <a:pPr marL="257175" indent="-257175" algn="just">
              <a:lnSpc>
                <a:spcPct val="150000"/>
              </a:lnSpc>
              <a:buFont typeface="Wingdings" panose="05000000000000000000" pitchFamily="2" charset="2"/>
              <a:buChar char="u"/>
              <a:defRPr/>
            </a:pPr>
            <a:r>
              <a:rPr lang="zh-CN" altLang="en-US" sz="1200" dirty="0">
                <a:solidFill>
                  <a:srgbClr val="000000"/>
                </a:solidFill>
                <a:latin typeface="微软雅黑"/>
                <a:ea typeface="微软雅黑"/>
                <a:cs typeface="+mn-ea"/>
                <a:sym typeface="微软雅黑"/>
              </a:rPr>
              <a:t>他在组织核查期间，隐瞒事实、与他人串供、伪造证据</a:t>
            </a:r>
            <a:r>
              <a:rPr lang="en-US" altLang="zh-CN" sz="1200" dirty="0">
                <a:solidFill>
                  <a:srgbClr val="000000"/>
                </a:solidFill>
                <a:latin typeface="微软雅黑"/>
                <a:ea typeface="微软雅黑"/>
                <a:cs typeface="+mn-ea"/>
                <a:sym typeface="微软雅黑"/>
              </a:rPr>
              <a:t>,</a:t>
            </a:r>
            <a:r>
              <a:rPr lang="zh-CN" altLang="en-US" sz="1200" dirty="0">
                <a:solidFill>
                  <a:srgbClr val="000000"/>
                </a:solidFill>
                <a:latin typeface="微软雅黑"/>
                <a:ea typeface="微软雅黑"/>
                <a:cs typeface="+mn-ea"/>
                <a:sym typeface="微软雅黑"/>
              </a:rPr>
              <a:t>对抗组织审查</a:t>
            </a:r>
            <a:r>
              <a:rPr lang="en-US" altLang="zh-CN" sz="1200" dirty="0">
                <a:solidFill>
                  <a:srgbClr val="000000"/>
                </a:solidFill>
                <a:latin typeface="微软雅黑"/>
                <a:ea typeface="微软雅黑"/>
                <a:cs typeface="+mn-ea"/>
                <a:sym typeface="微软雅黑"/>
              </a:rPr>
              <a:t>,</a:t>
            </a:r>
            <a:r>
              <a:rPr lang="zh-CN" altLang="en-US" sz="1200" dirty="0">
                <a:solidFill>
                  <a:srgbClr val="000000"/>
                </a:solidFill>
                <a:latin typeface="微软雅黑"/>
                <a:ea typeface="微软雅黑"/>
                <a:cs typeface="+mn-ea"/>
                <a:sym typeface="微软雅黑"/>
              </a:rPr>
              <a:t>视组织为无物</a:t>
            </a:r>
            <a:r>
              <a:rPr lang="en-US" altLang="zh-CN" sz="1200" dirty="0">
                <a:solidFill>
                  <a:srgbClr val="000000"/>
                </a:solidFill>
                <a:latin typeface="微软雅黑"/>
                <a:ea typeface="微软雅黑"/>
                <a:cs typeface="+mn-ea"/>
                <a:sym typeface="微软雅黑"/>
              </a:rPr>
              <a:t>;</a:t>
            </a:r>
          </a:p>
          <a:p>
            <a:pPr marL="257175" indent="-257175" algn="just">
              <a:lnSpc>
                <a:spcPct val="150000"/>
              </a:lnSpc>
              <a:buFont typeface="Wingdings" panose="05000000000000000000" pitchFamily="2" charset="2"/>
              <a:buChar char="u"/>
              <a:defRPr/>
            </a:pPr>
            <a:r>
              <a:rPr lang="zh-CN" altLang="en-US" sz="1200" dirty="0">
                <a:solidFill>
                  <a:srgbClr val="000000"/>
                </a:solidFill>
                <a:latin typeface="微软雅黑"/>
                <a:ea typeface="微软雅黑"/>
                <a:cs typeface="+mn-ea"/>
                <a:sym typeface="微软雅黑"/>
              </a:rPr>
              <a:t>违规收受多名管理服务对象财物，编造理由向下属借款，为亲属介绍联系涉消工程，利用职务便利谋取私利，滥用职权</a:t>
            </a:r>
            <a:r>
              <a:rPr lang="en-US" altLang="zh-CN" sz="1200" dirty="0">
                <a:solidFill>
                  <a:srgbClr val="000000"/>
                </a:solidFill>
                <a:latin typeface="微软雅黑"/>
                <a:ea typeface="微软雅黑"/>
                <a:cs typeface="+mn-ea"/>
                <a:sym typeface="微软雅黑"/>
              </a:rPr>
              <a:t>;</a:t>
            </a:r>
          </a:p>
          <a:p>
            <a:pPr marL="257175" indent="-257175" algn="just">
              <a:lnSpc>
                <a:spcPct val="150000"/>
              </a:lnSpc>
              <a:buFont typeface="Wingdings" panose="05000000000000000000" pitchFamily="2" charset="2"/>
              <a:buChar char="u"/>
              <a:defRPr/>
            </a:pPr>
            <a:r>
              <a:rPr lang="zh-CN" altLang="en-US" sz="1200" dirty="0">
                <a:solidFill>
                  <a:srgbClr val="000000"/>
                </a:solidFill>
                <a:latin typeface="微软雅黑"/>
                <a:ea typeface="微软雅黑"/>
                <a:cs typeface="+mn-ea"/>
                <a:sym typeface="微软雅黑"/>
              </a:rPr>
              <a:t>多次参与赌博且赌资巨大，涉嫌受贿、诈骗犯罪，视法纪为无物。</a:t>
            </a:r>
            <a:endParaRPr lang="en-US" altLang="zh-CN" sz="1200" dirty="0">
              <a:solidFill>
                <a:srgbClr val="000000"/>
              </a:solidFill>
              <a:latin typeface="微软雅黑"/>
              <a:ea typeface="微软雅黑"/>
              <a:cs typeface="+mn-ea"/>
              <a:sym typeface="微软雅黑"/>
            </a:endParaRPr>
          </a:p>
          <a:p>
            <a:pPr marL="257175" indent="-257175" algn="just">
              <a:lnSpc>
                <a:spcPct val="150000"/>
              </a:lnSpc>
              <a:buFont typeface="Wingdings" panose="05000000000000000000" pitchFamily="2" charset="2"/>
              <a:buChar char="u"/>
              <a:defRPr/>
            </a:pPr>
            <a:r>
              <a:rPr lang="zh-CN" altLang="en-US" sz="1200" dirty="0">
                <a:solidFill>
                  <a:srgbClr val="000000"/>
                </a:solidFill>
                <a:latin typeface="微软雅黑"/>
                <a:ea typeface="微软雅黑"/>
                <a:cs typeface="+mn-ea"/>
                <a:sym typeface="微软雅黑"/>
              </a:rPr>
              <a:t>希望同志们能从周志忠案中受到警示，做到敬畏组织、敬畏权力、敬畏法纪。</a:t>
            </a:r>
            <a:endParaRPr lang="en-US" altLang="zh-CN" sz="1200" dirty="0">
              <a:solidFill>
                <a:srgbClr val="000000"/>
              </a:solidFill>
              <a:latin typeface="微软雅黑"/>
              <a:ea typeface="微软雅黑"/>
              <a:cs typeface="+mn-ea"/>
              <a:sym typeface="微软雅黑"/>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arn(inVertical)">
                                      <p:cBhvr>
                                        <p:cTn id="11" dur="750"/>
                                        <p:tgtEl>
                                          <p:spTgt spid="9"/>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250"/>
                                        <p:tgtEl>
                                          <p:spTgt spid="8"/>
                                        </p:tgtEl>
                                      </p:cBhvr>
                                    </p:animEffect>
                                  </p:childTnLst>
                                </p:cTn>
                              </p:par>
                            </p:childTnLst>
                          </p:cTn>
                        </p:par>
                        <p:par>
                          <p:cTn id="16" fill="hold">
                            <p:stCondLst>
                              <p:cond delay="3000"/>
                            </p:stCondLst>
                            <p:childTnLst>
                              <p:par>
                                <p:cTn id="17" presetID="22" presetClass="entr" presetSubtype="1"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1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sp>
        <p:nvSpPr>
          <p:cNvPr id="17" name="矩形 16"/>
          <p:cNvSpPr/>
          <p:nvPr/>
        </p:nvSpPr>
        <p:spPr>
          <a:xfrm>
            <a:off x="491570" y="1328249"/>
            <a:ext cx="2104053" cy="530915"/>
          </a:xfrm>
          <a:prstGeom prst="rect">
            <a:avLst/>
          </a:prstGeom>
          <a:solidFill>
            <a:srgbClr val="FF0000"/>
          </a:solidFill>
        </p:spPr>
        <p:txBody>
          <a:bodyPr wrap="square" lIns="68580" tIns="34290" rIns="68580" bIns="34290">
            <a:spAutoFit/>
          </a:bodyPr>
          <a:lstStyle/>
          <a:p>
            <a:pPr marL="0" lvl="3" algn="ctr">
              <a:defRPr/>
            </a:pPr>
            <a:r>
              <a:rPr kumimoji="1" lang="zh-CN" altLang="en-US" sz="3000" dirty="0">
                <a:solidFill>
                  <a:schemeClr val="bg1"/>
                </a:solidFill>
                <a:latin typeface="微软雅黑"/>
                <a:ea typeface="微软雅黑"/>
                <a:cs typeface="+mn-ea"/>
                <a:sym typeface="微软雅黑"/>
              </a:rPr>
              <a:t>敬畏权力</a:t>
            </a:r>
          </a:p>
        </p:txBody>
      </p:sp>
      <p:sp>
        <p:nvSpPr>
          <p:cNvPr id="19" name="Aitds3"/>
          <p:cNvSpPr txBox="1">
            <a:spLocks noChangeArrowheads="1"/>
          </p:cNvSpPr>
          <p:nvPr/>
        </p:nvSpPr>
        <p:spPr bwMode="auto">
          <a:xfrm>
            <a:off x="382047" y="1956246"/>
            <a:ext cx="7812829" cy="345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5" tIns="45702" rIns="91405" bIns="45702">
            <a:spAutoFit/>
          </a:bodyPr>
          <a:lstStyle>
            <a:lvl1pPr defTabSz="1217930" eaLnBrk="0" hangingPunct="0">
              <a:defRPr>
                <a:solidFill>
                  <a:schemeClr val="tx1"/>
                </a:solidFill>
                <a:latin typeface="Arial" panose="020B0604020202020204" pitchFamily="34" charset="0"/>
                <a:ea typeface="宋体" panose="02010600030101010101" pitchFamily="2" charset="-122"/>
              </a:defRPr>
            </a:lvl1pPr>
            <a:lvl2pPr marL="742950" indent="-285750" defTabSz="1217930" eaLnBrk="0" hangingPunct="0">
              <a:defRPr>
                <a:solidFill>
                  <a:schemeClr val="tx1"/>
                </a:solidFill>
                <a:latin typeface="Arial" panose="020B0604020202020204" pitchFamily="34" charset="0"/>
                <a:ea typeface="宋体" panose="02010600030101010101" pitchFamily="2" charset="-122"/>
              </a:defRPr>
            </a:lvl2pPr>
            <a:lvl3pPr marL="1143000" indent="-228600" defTabSz="1217930" eaLnBrk="0" hangingPunct="0">
              <a:defRPr>
                <a:solidFill>
                  <a:schemeClr val="tx1"/>
                </a:solidFill>
                <a:latin typeface="Arial" panose="020B0604020202020204" pitchFamily="34" charset="0"/>
                <a:ea typeface="宋体" panose="02010600030101010101" pitchFamily="2" charset="-122"/>
              </a:defRPr>
            </a:lvl3pPr>
            <a:lvl4pPr marL="1600200" indent="-228600" defTabSz="1217930" eaLnBrk="0" hangingPunct="0">
              <a:defRPr>
                <a:solidFill>
                  <a:schemeClr val="tx1"/>
                </a:solidFill>
                <a:latin typeface="Arial" panose="020B0604020202020204" pitchFamily="34" charset="0"/>
                <a:ea typeface="宋体" panose="02010600030101010101" pitchFamily="2" charset="-122"/>
              </a:defRPr>
            </a:lvl4pPr>
            <a:lvl5pPr marL="2057400" indent="-228600" defTabSz="1217930" eaLnBrk="0" hangingPunct="0">
              <a:defRPr>
                <a:solidFill>
                  <a:schemeClr val="tx1"/>
                </a:solidFill>
                <a:latin typeface="Arial" panose="020B0604020202020204" pitchFamily="34" charset="0"/>
                <a:ea typeface="宋体" panose="02010600030101010101" pitchFamily="2" charset="-122"/>
              </a:defRPr>
            </a:lvl5pPr>
            <a:lvl6pPr marL="25146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257175" indent="-257175" defTabSz="913448">
              <a:lnSpc>
                <a:spcPct val="130000"/>
              </a:lnSpc>
              <a:buFont typeface="Wingdings" panose="05000000000000000000" pitchFamily="2" charset="2"/>
              <a:buChar char="u"/>
              <a:defRPr/>
            </a:pPr>
            <a:r>
              <a:rPr lang="zh-CN" altLang="en-US" dirty="0">
                <a:solidFill>
                  <a:srgbClr val="000000"/>
                </a:solidFill>
                <a:latin typeface="微软雅黑"/>
                <a:ea typeface="微软雅黑"/>
                <a:cs typeface="+mn-ea"/>
                <a:sym typeface="微软雅黑"/>
              </a:rPr>
              <a:t>无论党龄多长、职务多高</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都不能忘了入党之初的誓言，丢掉党员的本色，辜负组织的培养。</a:t>
            </a:r>
          </a:p>
        </p:txBody>
      </p:sp>
      <p:sp>
        <p:nvSpPr>
          <p:cNvPr id="20" name="Aitds4"/>
          <p:cNvSpPr>
            <a:spLocks noChangeShapeType="1"/>
          </p:cNvSpPr>
          <p:nvPr/>
        </p:nvSpPr>
        <p:spPr bwMode="auto">
          <a:xfrm flipH="1" flipV="1">
            <a:off x="491569" y="2428750"/>
            <a:ext cx="7468919" cy="15839"/>
          </a:xfrm>
          <a:prstGeom prst="line">
            <a:avLst/>
          </a:prstGeom>
          <a:noFill/>
          <a:ln w="19050" cap="flat">
            <a:solidFill>
              <a:srgbClr val="FF0000"/>
            </a:solidFill>
            <a:prstDash val="solid"/>
            <a:miter lim="800000"/>
          </a:ln>
          <a:extLst>
            <a:ext uri="{909E8E84-426E-40DD-AFC4-6F175D3DCCD1}">
              <a14:hiddenFill xmlns:a14="http://schemas.microsoft.com/office/drawing/2010/main">
                <a:noFill/>
              </a14:hiddenFill>
            </a:ext>
          </a:extLst>
        </p:spPr>
        <p:txBody>
          <a:bodyPr vert="horz" wrap="square" lIns="68580" tIns="34290" rIns="68580" bIns="34290" numCol="1" anchor="t" anchorCtr="0" compatLnSpc="1"/>
          <a:lstStyle/>
          <a:p>
            <a:pPr>
              <a:defRPr/>
            </a:pPr>
            <a:endParaRPr lang="zh-CN" altLang="en-US" dirty="0">
              <a:solidFill>
                <a:prstClr val="white"/>
              </a:solidFill>
              <a:latin typeface="微软雅黑"/>
              <a:ea typeface="微软雅黑"/>
              <a:cs typeface="+mn-ea"/>
              <a:sym typeface="微软雅黑"/>
            </a:endParaRPr>
          </a:p>
        </p:txBody>
      </p:sp>
      <p:sp>
        <p:nvSpPr>
          <p:cNvPr id="22" name="文本框 21"/>
          <p:cNvSpPr txBox="1"/>
          <p:nvPr/>
        </p:nvSpPr>
        <p:spPr>
          <a:xfrm>
            <a:off x="382047" y="2596453"/>
            <a:ext cx="5833559" cy="2331407"/>
          </a:xfrm>
          <a:prstGeom prst="rect">
            <a:avLst/>
          </a:prstGeom>
          <a:noFill/>
        </p:spPr>
        <p:txBody>
          <a:bodyPr wrap="square" lIns="68580" tIns="34290" rIns="68580" bIns="34290">
            <a:spAutoFit/>
          </a:bodyPr>
          <a:lstStyle/>
          <a:p>
            <a:pPr marL="257175" indent="-257175">
              <a:lnSpc>
                <a:spcPct val="150000"/>
              </a:lnSpc>
              <a:buFont typeface="Wingdings" panose="05000000000000000000" pitchFamily="2" charset="2"/>
              <a:buChar char="u"/>
              <a:defRPr/>
            </a:pPr>
            <a:r>
              <a:rPr lang="zh-CN" altLang="en-US" dirty="0">
                <a:solidFill>
                  <a:srgbClr val="000000"/>
                </a:solidFill>
                <a:latin typeface="微软雅黑"/>
                <a:ea typeface="微软雅黑"/>
                <a:cs typeface="+mn-ea"/>
                <a:sym typeface="微软雅黑"/>
              </a:rPr>
              <a:t>我们要时刻牢记共产党员这个第一身份，从交党费、学党章党规等具体事做起，在点滴浸润中回归本色、秉持初心</a:t>
            </a:r>
            <a:r>
              <a:rPr lang="en-US" altLang="zh-CN" dirty="0">
                <a:solidFill>
                  <a:srgbClr val="000000"/>
                </a:solidFill>
                <a:latin typeface="微软雅黑"/>
                <a:ea typeface="微软雅黑"/>
                <a:cs typeface="+mn-ea"/>
                <a:sym typeface="微软雅黑"/>
              </a:rPr>
              <a:t>;</a:t>
            </a:r>
          </a:p>
          <a:p>
            <a:pPr marL="257175" indent="-257175">
              <a:lnSpc>
                <a:spcPct val="150000"/>
              </a:lnSpc>
              <a:buFont typeface="Wingdings" panose="05000000000000000000" pitchFamily="2" charset="2"/>
              <a:buChar char="u"/>
              <a:defRPr/>
            </a:pPr>
            <a:r>
              <a:rPr lang="zh-CN" altLang="en-US" dirty="0">
                <a:solidFill>
                  <a:srgbClr val="000000"/>
                </a:solidFill>
                <a:latin typeface="微软雅黑"/>
                <a:ea typeface="微软雅黑"/>
                <a:cs typeface="+mn-ea"/>
                <a:sym typeface="微软雅黑"/>
              </a:rPr>
              <a:t>不断强化党性这个第一属性，从过好双重组织生活、开好民主生活会等党内政治生活严起，在批评和自我批评中净化思想、锤炼党性</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主动前移党内监督这个第一关口，“得意时不凌驾于组织之上，失意时不游离于组织之外”，自觉把党内监督作为“护身符”，在组织面前做个坦荡无私的“透明人”。</a:t>
            </a:r>
            <a:endParaRPr lang="en-US" altLang="zh-CN" dirty="0">
              <a:solidFill>
                <a:srgbClr val="000000"/>
              </a:solidFill>
              <a:latin typeface="微软雅黑"/>
              <a:ea typeface="微软雅黑"/>
              <a:cs typeface="+mn-ea"/>
              <a:sym typeface="微软雅黑"/>
            </a:endParaRPr>
          </a:p>
        </p:txBody>
      </p:sp>
      <p:pic>
        <p:nvPicPr>
          <p:cNvPr id="21" name="图片 2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98297" y="2748730"/>
            <a:ext cx="2891060" cy="1927373"/>
          </a:xfrm>
          <a:prstGeom prst="rect">
            <a:avLst/>
          </a:prstGeom>
        </p:spPr>
      </p:pic>
    </p:spTree>
  </p:cSld>
  <p:clrMapOvr>
    <a:masterClrMapping/>
  </p:clrMapOvr>
  <p:transition spd="slow" advTm="0">
    <p:fade/>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 presetClass="entr" presetSubtype="2" fill="hold" grpId="0" nodeType="afterEffect" p14:presetBounceEnd="100000">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14:bounceEnd="100000">
                                          <p:cBhvr additive="base">
                                            <p:cTn id="11" dur="500" fill="hold"/>
                                            <p:tgtEl>
                                              <p:spTgt spid="20"/>
                                            </p:tgtEl>
                                            <p:attrNameLst>
                                              <p:attrName>ppt_x</p:attrName>
                                            </p:attrNameLst>
                                          </p:cBhvr>
                                          <p:tavLst>
                                            <p:tav tm="0">
                                              <p:val>
                                                <p:strVal val="1+#ppt_w/2"/>
                                              </p:val>
                                            </p:tav>
                                            <p:tav tm="100000">
                                              <p:val>
                                                <p:strVal val="#ppt_x"/>
                                              </p:val>
                                            </p:tav>
                                          </p:tavLst>
                                        </p:anim>
                                        <p:anim calcmode="lin" valueType="num" p14:bounceEnd="100000">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750"/>
                                            <p:tgtEl>
                                              <p:spTgt spid="19"/>
                                            </p:tgtEl>
                                          </p:cBhvr>
                                        </p:animEffect>
                                      </p:childTnLst>
                                    </p:cTn>
                                  </p:par>
                                </p:childTnLst>
                              </p:cTn>
                            </p:par>
                            <p:par>
                              <p:cTn id="17" fill="hold">
                                <p:stCondLst>
                                  <p:cond delay="2500"/>
                                </p:stCondLst>
                                <p:childTnLst>
                                  <p:par>
                                    <p:cTn id="18" presetID="22" presetClass="entr" presetSubtype="4"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down)">
                                          <p:cBhvr>
                                            <p:cTn id="20" dur="500"/>
                                            <p:tgtEl>
                                              <p:spTgt spid="21"/>
                                            </p:tgtEl>
                                          </p:cBhvr>
                                        </p:animEffect>
                                      </p:childTnLst>
                                    </p:cTn>
                                  </p:par>
                                </p:childTnLst>
                              </p:cTn>
                            </p:par>
                            <p:par>
                              <p:cTn id="21" fill="hold">
                                <p:stCondLst>
                                  <p:cond delay="3000"/>
                                </p:stCondLst>
                                <p:childTnLst>
                                  <p:par>
                                    <p:cTn id="22" presetID="16" presetClass="entr" presetSubtype="2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animBg="1"/>
          <p:bldP spid="2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 presetClass="entr" presetSubtype="2"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750"/>
                                            <p:tgtEl>
                                              <p:spTgt spid="19"/>
                                            </p:tgtEl>
                                          </p:cBhvr>
                                        </p:animEffect>
                                      </p:childTnLst>
                                    </p:cTn>
                                  </p:par>
                                </p:childTnLst>
                              </p:cTn>
                            </p:par>
                            <p:par>
                              <p:cTn id="17" fill="hold">
                                <p:stCondLst>
                                  <p:cond delay="2500"/>
                                </p:stCondLst>
                                <p:childTnLst>
                                  <p:par>
                                    <p:cTn id="18" presetID="22" presetClass="entr" presetSubtype="4"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down)">
                                          <p:cBhvr>
                                            <p:cTn id="20" dur="500"/>
                                            <p:tgtEl>
                                              <p:spTgt spid="21"/>
                                            </p:tgtEl>
                                          </p:cBhvr>
                                        </p:animEffect>
                                      </p:childTnLst>
                                    </p:cTn>
                                  </p:par>
                                </p:childTnLst>
                              </p:cTn>
                            </p:par>
                            <p:par>
                              <p:cTn id="21" fill="hold">
                                <p:stCondLst>
                                  <p:cond delay="3000"/>
                                </p:stCondLst>
                                <p:childTnLst>
                                  <p:par>
                                    <p:cTn id="22" presetID="16" presetClass="entr" presetSubtype="2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animBg="1"/>
          <p:bldP spid="22"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sp>
        <p:nvSpPr>
          <p:cNvPr id="17" name="矩形 16"/>
          <p:cNvSpPr/>
          <p:nvPr/>
        </p:nvSpPr>
        <p:spPr>
          <a:xfrm>
            <a:off x="491570" y="1328249"/>
            <a:ext cx="2104053" cy="530915"/>
          </a:xfrm>
          <a:prstGeom prst="rect">
            <a:avLst/>
          </a:prstGeom>
          <a:solidFill>
            <a:srgbClr val="FF0000"/>
          </a:solidFill>
        </p:spPr>
        <p:txBody>
          <a:bodyPr wrap="square" lIns="68580" tIns="34290" rIns="68580" bIns="34290">
            <a:spAutoFit/>
          </a:bodyPr>
          <a:lstStyle/>
          <a:p>
            <a:pPr marL="0" lvl="3" algn="ctr">
              <a:defRPr/>
            </a:pPr>
            <a:r>
              <a:rPr kumimoji="1" lang="zh-CN" altLang="en-US" sz="3000" b="1" dirty="0">
                <a:solidFill>
                  <a:schemeClr val="bg1"/>
                </a:solidFill>
                <a:latin typeface="微软雅黑"/>
                <a:ea typeface="微软雅黑"/>
                <a:cs typeface="+mn-ea"/>
                <a:sym typeface="微软雅黑"/>
              </a:rPr>
              <a:t>敬畏组织</a:t>
            </a:r>
          </a:p>
        </p:txBody>
      </p:sp>
      <p:sp>
        <p:nvSpPr>
          <p:cNvPr id="19" name="Aitds3"/>
          <p:cNvSpPr txBox="1">
            <a:spLocks noChangeArrowheads="1"/>
          </p:cNvSpPr>
          <p:nvPr/>
        </p:nvSpPr>
        <p:spPr bwMode="auto">
          <a:xfrm>
            <a:off x="382047" y="1956246"/>
            <a:ext cx="7812829" cy="307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5" tIns="45702" rIns="91405" bIns="45702">
            <a:spAutoFit/>
          </a:bodyPr>
          <a:lstStyle>
            <a:lvl1pPr defTabSz="1217930" eaLnBrk="0" hangingPunct="0">
              <a:defRPr>
                <a:solidFill>
                  <a:schemeClr val="tx1"/>
                </a:solidFill>
                <a:latin typeface="Arial" panose="020B0604020202020204" pitchFamily="34" charset="0"/>
                <a:ea typeface="宋体" panose="02010600030101010101" pitchFamily="2" charset="-122"/>
              </a:defRPr>
            </a:lvl1pPr>
            <a:lvl2pPr marL="742950" indent="-285750" defTabSz="1217930" eaLnBrk="0" hangingPunct="0">
              <a:defRPr>
                <a:solidFill>
                  <a:schemeClr val="tx1"/>
                </a:solidFill>
                <a:latin typeface="Arial" panose="020B0604020202020204" pitchFamily="34" charset="0"/>
                <a:ea typeface="宋体" panose="02010600030101010101" pitchFamily="2" charset="-122"/>
              </a:defRPr>
            </a:lvl2pPr>
            <a:lvl3pPr marL="1143000" indent="-228600" defTabSz="1217930" eaLnBrk="0" hangingPunct="0">
              <a:defRPr>
                <a:solidFill>
                  <a:schemeClr val="tx1"/>
                </a:solidFill>
                <a:latin typeface="Arial" panose="020B0604020202020204" pitchFamily="34" charset="0"/>
                <a:ea typeface="宋体" panose="02010600030101010101" pitchFamily="2" charset="-122"/>
              </a:defRPr>
            </a:lvl3pPr>
            <a:lvl4pPr marL="1600200" indent="-228600" defTabSz="1217930" eaLnBrk="0" hangingPunct="0">
              <a:defRPr>
                <a:solidFill>
                  <a:schemeClr val="tx1"/>
                </a:solidFill>
                <a:latin typeface="Arial" panose="020B0604020202020204" pitchFamily="34" charset="0"/>
                <a:ea typeface="宋体" panose="02010600030101010101" pitchFamily="2" charset="-122"/>
              </a:defRPr>
            </a:lvl4pPr>
            <a:lvl5pPr marL="2057400" indent="-228600" defTabSz="1217930" eaLnBrk="0" hangingPunct="0">
              <a:defRPr>
                <a:solidFill>
                  <a:schemeClr val="tx1"/>
                </a:solidFill>
                <a:latin typeface="Arial" panose="020B0604020202020204" pitchFamily="34" charset="0"/>
                <a:ea typeface="宋体" panose="02010600030101010101" pitchFamily="2" charset="-122"/>
              </a:defRPr>
            </a:lvl5pPr>
            <a:lvl6pPr marL="25146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214313" indent="-214313" defTabSz="685800" eaLnBrk="1" hangingPunct="1">
              <a:buFont typeface="Wingdings" panose="05000000000000000000" pitchFamily="2" charset="2"/>
              <a:buChar char="n"/>
              <a:defRPr/>
            </a:pPr>
            <a:r>
              <a:rPr lang="zh-CN" altLang="en-US" kern="0" dirty="0">
                <a:latin typeface="微软雅黑"/>
                <a:ea typeface="微软雅黑"/>
                <a:cs typeface="+mn-ea"/>
                <a:sym typeface="微软雅黑"/>
              </a:rPr>
              <a:t>严始严终守规矩 不忘初心担使命</a:t>
            </a:r>
            <a:endParaRPr lang="en-US" altLang="zh-CN" kern="0" dirty="0">
              <a:latin typeface="微软雅黑"/>
              <a:ea typeface="微软雅黑"/>
              <a:cs typeface="+mn-ea"/>
              <a:sym typeface="微软雅黑"/>
            </a:endParaRPr>
          </a:p>
        </p:txBody>
      </p:sp>
      <p:sp>
        <p:nvSpPr>
          <p:cNvPr id="20" name="Aitds4"/>
          <p:cNvSpPr>
            <a:spLocks noChangeShapeType="1"/>
          </p:cNvSpPr>
          <p:nvPr/>
        </p:nvSpPr>
        <p:spPr bwMode="auto">
          <a:xfrm flipH="1" flipV="1">
            <a:off x="491569" y="2428750"/>
            <a:ext cx="7468919" cy="15839"/>
          </a:xfrm>
          <a:prstGeom prst="line">
            <a:avLst/>
          </a:prstGeom>
          <a:noFill/>
          <a:ln w="19050" cap="flat">
            <a:solidFill>
              <a:srgbClr val="FF0000"/>
            </a:solidFill>
            <a:prstDash val="solid"/>
            <a:miter lim="800000"/>
          </a:ln>
          <a:extLst>
            <a:ext uri="{909E8E84-426E-40DD-AFC4-6F175D3DCCD1}">
              <a14:hiddenFill xmlns:a14="http://schemas.microsoft.com/office/drawing/2010/main">
                <a:noFill/>
              </a14:hiddenFill>
            </a:ext>
          </a:extLst>
        </p:spPr>
        <p:txBody>
          <a:bodyPr vert="horz" wrap="square" lIns="68580" tIns="34290" rIns="68580" bIns="34290" numCol="1" anchor="t" anchorCtr="0" compatLnSpc="1"/>
          <a:lstStyle/>
          <a:p>
            <a:pPr>
              <a:defRPr/>
            </a:pPr>
            <a:endParaRPr lang="zh-CN" altLang="en-US" dirty="0">
              <a:solidFill>
                <a:prstClr val="white"/>
              </a:solidFill>
              <a:latin typeface="微软雅黑"/>
              <a:ea typeface="微软雅黑"/>
              <a:cs typeface="+mn-ea"/>
              <a:sym typeface="微软雅黑"/>
            </a:endParaRPr>
          </a:p>
        </p:txBody>
      </p:sp>
      <p:sp>
        <p:nvSpPr>
          <p:cNvPr id="22" name="文本框 21"/>
          <p:cNvSpPr txBox="1"/>
          <p:nvPr/>
        </p:nvSpPr>
        <p:spPr>
          <a:xfrm>
            <a:off x="2976925" y="2766173"/>
            <a:ext cx="5201250" cy="2008242"/>
          </a:xfrm>
          <a:prstGeom prst="rect">
            <a:avLst/>
          </a:prstGeom>
          <a:noFill/>
        </p:spPr>
        <p:txBody>
          <a:bodyPr wrap="square" lIns="68580" tIns="34290" rIns="68580" bIns="34290">
            <a:spAutoFit/>
          </a:bodyPr>
          <a:lstStyle/>
          <a:p>
            <a:pPr marL="257175" indent="-257175" algn="just" fontAlgn="base">
              <a:lnSpc>
                <a:spcPct val="150000"/>
              </a:lnSpc>
              <a:spcBef>
                <a:spcPct val="0"/>
              </a:spcBef>
              <a:spcAft>
                <a:spcPct val="0"/>
              </a:spcAft>
              <a:buFont typeface="Wingdings" panose="05000000000000000000" pitchFamily="2" charset="2"/>
              <a:buChar char="n"/>
              <a:tabLst>
                <a:tab pos="65246" algn="l"/>
              </a:tabLst>
              <a:defRPr/>
            </a:pPr>
            <a:r>
              <a:rPr lang="zh-CN" altLang="en-US" kern="0" dirty="0">
                <a:solidFill>
                  <a:prstClr val="black">
                    <a:lumMod val="95000"/>
                    <a:lumOff val="5000"/>
                  </a:prstClr>
                </a:solidFill>
                <a:latin typeface="微软雅黑"/>
                <a:ea typeface="微软雅黑"/>
                <a:cs typeface="+mn-ea"/>
                <a:sym typeface="微软雅黑"/>
              </a:rPr>
              <a:t>权力是一种托付，权力意味着责任，党员干部特别是领导干部权责在身，尤其要对权力多一分敬畏。</a:t>
            </a:r>
            <a:endParaRPr lang="en-US" altLang="zh-CN" kern="0" dirty="0">
              <a:solidFill>
                <a:prstClr val="black">
                  <a:lumMod val="95000"/>
                  <a:lumOff val="5000"/>
                </a:prstClr>
              </a:solidFill>
              <a:latin typeface="微软雅黑"/>
              <a:ea typeface="微软雅黑"/>
              <a:cs typeface="+mn-ea"/>
              <a:sym typeface="微软雅黑"/>
            </a:endParaRPr>
          </a:p>
          <a:p>
            <a:pPr marL="257175" indent="-257175" algn="just" fontAlgn="base">
              <a:lnSpc>
                <a:spcPct val="150000"/>
              </a:lnSpc>
              <a:spcBef>
                <a:spcPct val="0"/>
              </a:spcBef>
              <a:spcAft>
                <a:spcPct val="0"/>
              </a:spcAft>
              <a:buFont typeface="Wingdings" panose="05000000000000000000" pitchFamily="2" charset="2"/>
              <a:buChar char="n"/>
              <a:tabLst>
                <a:tab pos="65246" algn="l"/>
              </a:tabLst>
              <a:defRPr/>
            </a:pPr>
            <a:r>
              <a:rPr lang="zh-CN" altLang="en-US" kern="0" dirty="0">
                <a:solidFill>
                  <a:prstClr val="black">
                    <a:lumMod val="95000"/>
                    <a:lumOff val="5000"/>
                  </a:prstClr>
                </a:solidFill>
                <a:latin typeface="微软雅黑"/>
                <a:ea typeface="微软雅黑"/>
                <a:cs typeface="+mn-ea"/>
                <a:sym typeface="微软雅黑"/>
              </a:rPr>
              <a:t>要经常想一想权力是谁给的，别把自己能耐看得太大，贺龙元帅曾经说过</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是因为有了</a:t>
            </a:r>
            <a:r>
              <a:rPr lang="en-US" altLang="zh-CN" kern="0" dirty="0">
                <a:solidFill>
                  <a:prstClr val="black">
                    <a:lumMod val="95000"/>
                    <a:lumOff val="5000"/>
                  </a:prstClr>
                </a:solidFill>
                <a:latin typeface="微软雅黑"/>
                <a:ea typeface="微软雅黑"/>
                <a:cs typeface="+mn-ea"/>
                <a:sym typeface="微软雅黑"/>
              </a:rPr>
              <a:t>120</a:t>
            </a:r>
            <a:r>
              <a:rPr lang="zh-CN" altLang="en-US" kern="0" dirty="0">
                <a:solidFill>
                  <a:prstClr val="black">
                    <a:lumMod val="95000"/>
                    <a:lumOff val="5000"/>
                  </a:prstClr>
                </a:solidFill>
                <a:latin typeface="微软雅黑"/>
                <a:ea typeface="微软雅黑"/>
                <a:cs typeface="+mn-ea"/>
                <a:sym typeface="微软雅黑"/>
              </a:rPr>
              <a:t>名战士，需要建立一个连队，才任命一个连长</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绝不是因为你是一个连长的料</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才给你招募</a:t>
            </a:r>
            <a:r>
              <a:rPr lang="en-US" altLang="zh-CN" kern="0" dirty="0">
                <a:solidFill>
                  <a:prstClr val="black">
                    <a:lumMod val="95000"/>
                    <a:lumOff val="5000"/>
                  </a:prstClr>
                </a:solidFill>
                <a:latin typeface="微软雅黑"/>
                <a:ea typeface="微软雅黑"/>
                <a:cs typeface="+mn-ea"/>
                <a:sym typeface="微软雅黑"/>
              </a:rPr>
              <a:t>120</a:t>
            </a:r>
            <a:r>
              <a:rPr lang="zh-CN" altLang="en-US" kern="0" dirty="0">
                <a:solidFill>
                  <a:prstClr val="black">
                    <a:lumMod val="95000"/>
                    <a:lumOff val="5000"/>
                  </a:prstClr>
                </a:solidFill>
                <a:latin typeface="微软雅黑"/>
                <a:ea typeface="微软雅黑"/>
                <a:cs typeface="+mn-ea"/>
                <a:sym typeface="微软雅黑"/>
              </a:rPr>
              <a:t>名战士”。</a:t>
            </a:r>
            <a:endParaRPr lang="en-US" altLang="zh-CN" b="1" kern="0" dirty="0">
              <a:solidFill>
                <a:srgbClr val="FF0000"/>
              </a:solidFill>
              <a:latin typeface="微软雅黑"/>
              <a:ea typeface="微软雅黑"/>
              <a:cs typeface="+mn-ea"/>
              <a:sym typeface="微软雅黑"/>
            </a:endParaRPr>
          </a:p>
        </p:txBody>
      </p:sp>
      <p:pic>
        <p:nvPicPr>
          <p:cNvPr id="21" name="图片 2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3882" y="2023349"/>
            <a:ext cx="3165455" cy="3165455"/>
          </a:xfrm>
          <a:prstGeom prst="rect">
            <a:avLst/>
          </a:prstGeom>
        </p:spPr>
      </p:pic>
    </p:spTree>
  </p:cSld>
  <p:clrMapOvr>
    <a:masterClrMapping/>
  </p:clrMapOvr>
  <p:transition spd="slow" advTm="0">
    <p:fade/>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 presetClass="entr" presetSubtype="2" fill="hold" grpId="0" nodeType="afterEffect" p14:presetBounceEnd="100000">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14:bounceEnd="100000">
                                          <p:cBhvr additive="base">
                                            <p:cTn id="11" dur="500" fill="hold"/>
                                            <p:tgtEl>
                                              <p:spTgt spid="20"/>
                                            </p:tgtEl>
                                            <p:attrNameLst>
                                              <p:attrName>ppt_x</p:attrName>
                                            </p:attrNameLst>
                                          </p:cBhvr>
                                          <p:tavLst>
                                            <p:tav tm="0">
                                              <p:val>
                                                <p:strVal val="1+#ppt_w/2"/>
                                              </p:val>
                                            </p:tav>
                                            <p:tav tm="100000">
                                              <p:val>
                                                <p:strVal val="#ppt_x"/>
                                              </p:val>
                                            </p:tav>
                                          </p:tavLst>
                                        </p:anim>
                                        <p:anim calcmode="lin" valueType="num" p14:bounceEnd="100000">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750"/>
                                            <p:tgtEl>
                                              <p:spTgt spid="19"/>
                                            </p:tgtEl>
                                          </p:cBhvr>
                                        </p:animEffect>
                                      </p:childTnLst>
                                    </p:cTn>
                                  </p:par>
                                </p:childTnLst>
                              </p:cTn>
                            </p:par>
                            <p:par>
                              <p:cTn id="17" fill="hold">
                                <p:stCondLst>
                                  <p:cond delay="2500"/>
                                </p:stCondLst>
                                <p:childTnLst>
                                  <p:par>
                                    <p:cTn id="18" presetID="22" presetClass="entr" presetSubtype="4"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down)">
                                          <p:cBhvr>
                                            <p:cTn id="20" dur="500"/>
                                            <p:tgtEl>
                                              <p:spTgt spid="21"/>
                                            </p:tgtEl>
                                          </p:cBhvr>
                                        </p:animEffect>
                                      </p:childTnLst>
                                    </p:cTn>
                                  </p:par>
                                </p:childTnLst>
                              </p:cTn>
                            </p:par>
                            <p:par>
                              <p:cTn id="21" fill="hold">
                                <p:stCondLst>
                                  <p:cond delay="3000"/>
                                </p:stCondLst>
                                <p:childTnLst>
                                  <p:par>
                                    <p:cTn id="22" presetID="16" presetClass="entr" presetSubtype="2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animBg="1"/>
          <p:bldP spid="2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 presetClass="entr" presetSubtype="2"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750"/>
                                            <p:tgtEl>
                                              <p:spTgt spid="19"/>
                                            </p:tgtEl>
                                          </p:cBhvr>
                                        </p:animEffect>
                                      </p:childTnLst>
                                    </p:cTn>
                                  </p:par>
                                </p:childTnLst>
                              </p:cTn>
                            </p:par>
                            <p:par>
                              <p:cTn id="17" fill="hold">
                                <p:stCondLst>
                                  <p:cond delay="2500"/>
                                </p:stCondLst>
                                <p:childTnLst>
                                  <p:par>
                                    <p:cTn id="18" presetID="22" presetClass="entr" presetSubtype="4"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down)">
                                          <p:cBhvr>
                                            <p:cTn id="20" dur="500"/>
                                            <p:tgtEl>
                                              <p:spTgt spid="21"/>
                                            </p:tgtEl>
                                          </p:cBhvr>
                                        </p:animEffect>
                                      </p:childTnLst>
                                    </p:cTn>
                                  </p:par>
                                </p:childTnLst>
                              </p:cTn>
                            </p:par>
                            <p:par>
                              <p:cTn id="21" fill="hold">
                                <p:stCondLst>
                                  <p:cond delay="3000"/>
                                </p:stCondLst>
                                <p:childTnLst>
                                  <p:par>
                                    <p:cTn id="22" presetID="16" presetClass="entr" presetSubtype="2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animBg="1"/>
          <p:bldP spid="22" grpId="0"/>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sp>
        <p:nvSpPr>
          <p:cNvPr id="17" name="矩形 16"/>
          <p:cNvSpPr/>
          <p:nvPr/>
        </p:nvSpPr>
        <p:spPr>
          <a:xfrm>
            <a:off x="491570" y="1328249"/>
            <a:ext cx="2104053" cy="530915"/>
          </a:xfrm>
          <a:prstGeom prst="rect">
            <a:avLst/>
          </a:prstGeom>
          <a:solidFill>
            <a:srgbClr val="FF0000"/>
          </a:solidFill>
        </p:spPr>
        <p:txBody>
          <a:bodyPr wrap="square" lIns="68580" tIns="34290" rIns="68580" bIns="34290">
            <a:spAutoFit/>
          </a:bodyPr>
          <a:lstStyle/>
          <a:p>
            <a:pPr marL="0" lvl="3" algn="ctr">
              <a:defRPr/>
            </a:pPr>
            <a:r>
              <a:rPr kumimoji="1" lang="zh-CN" altLang="en-US" sz="3000" b="1" dirty="0">
                <a:solidFill>
                  <a:schemeClr val="bg1"/>
                </a:solidFill>
                <a:latin typeface="微软雅黑"/>
                <a:ea typeface="微软雅黑"/>
                <a:cs typeface="+mn-ea"/>
                <a:sym typeface="微软雅黑"/>
              </a:rPr>
              <a:t>敬畏法纪</a:t>
            </a:r>
          </a:p>
        </p:txBody>
      </p:sp>
      <p:sp>
        <p:nvSpPr>
          <p:cNvPr id="19" name="Aitds3"/>
          <p:cNvSpPr txBox="1">
            <a:spLocks noChangeArrowheads="1"/>
          </p:cNvSpPr>
          <p:nvPr/>
        </p:nvSpPr>
        <p:spPr bwMode="auto">
          <a:xfrm>
            <a:off x="382047" y="1956247"/>
            <a:ext cx="7812829" cy="70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5" tIns="45702" rIns="91405" bIns="45702">
            <a:spAutoFit/>
          </a:bodyPr>
          <a:lstStyle>
            <a:lvl1pPr defTabSz="1217930" eaLnBrk="0" hangingPunct="0">
              <a:defRPr>
                <a:solidFill>
                  <a:schemeClr val="tx1"/>
                </a:solidFill>
                <a:latin typeface="Arial" panose="020B0604020202020204" pitchFamily="34" charset="0"/>
                <a:ea typeface="宋体" panose="02010600030101010101" pitchFamily="2" charset="-122"/>
              </a:defRPr>
            </a:lvl1pPr>
            <a:lvl2pPr marL="742950" indent="-285750" defTabSz="1217930" eaLnBrk="0" hangingPunct="0">
              <a:defRPr>
                <a:solidFill>
                  <a:schemeClr val="tx1"/>
                </a:solidFill>
                <a:latin typeface="Arial" panose="020B0604020202020204" pitchFamily="34" charset="0"/>
                <a:ea typeface="宋体" panose="02010600030101010101" pitchFamily="2" charset="-122"/>
              </a:defRPr>
            </a:lvl2pPr>
            <a:lvl3pPr marL="1143000" indent="-228600" defTabSz="1217930" eaLnBrk="0" hangingPunct="0">
              <a:defRPr>
                <a:solidFill>
                  <a:schemeClr val="tx1"/>
                </a:solidFill>
                <a:latin typeface="Arial" panose="020B0604020202020204" pitchFamily="34" charset="0"/>
                <a:ea typeface="宋体" panose="02010600030101010101" pitchFamily="2" charset="-122"/>
              </a:defRPr>
            </a:lvl3pPr>
            <a:lvl4pPr marL="1600200" indent="-228600" defTabSz="1217930" eaLnBrk="0" hangingPunct="0">
              <a:defRPr>
                <a:solidFill>
                  <a:schemeClr val="tx1"/>
                </a:solidFill>
                <a:latin typeface="Arial" panose="020B0604020202020204" pitchFamily="34" charset="0"/>
                <a:ea typeface="宋体" panose="02010600030101010101" pitchFamily="2" charset="-122"/>
              </a:defRPr>
            </a:lvl4pPr>
            <a:lvl5pPr marL="2057400" indent="-228600" defTabSz="1217930" eaLnBrk="0" hangingPunct="0">
              <a:defRPr>
                <a:solidFill>
                  <a:schemeClr val="tx1"/>
                </a:solidFill>
                <a:latin typeface="Arial" panose="020B0604020202020204" pitchFamily="34" charset="0"/>
                <a:ea typeface="宋体" panose="02010600030101010101" pitchFamily="2" charset="-122"/>
              </a:defRPr>
            </a:lvl5pPr>
            <a:lvl6pPr marL="25146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257175" indent="-257175" defTabSz="685800" eaLnBrk="1" hangingPunct="1">
              <a:lnSpc>
                <a:spcPct val="150000"/>
              </a:lnSpc>
              <a:buFont typeface="Wingdings" panose="05000000000000000000" pitchFamily="2" charset="2"/>
              <a:buChar char="p"/>
              <a:defRPr/>
            </a:pPr>
            <a:r>
              <a:rPr lang="zh-CN" altLang="en-US" dirty="0">
                <a:latin typeface="微软雅黑"/>
                <a:ea typeface="微软雅黑"/>
                <a:cs typeface="+mn-ea"/>
                <a:sym typeface="微软雅黑"/>
              </a:rPr>
              <a:t>德国哲学家黑格尔也讲，秩序是自由的第一条件。实践告诉我们，守法纪，就是守幸福，法纪就是秩序</a:t>
            </a:r>
            <a:r>
              <a:rPr lang="en-US" altLang="zh-CN" dirty="0">
                <a:latin typeface="微软雅黑"/>
                <a:ea typeface="微软雅黑"/>
                <a:cs typeface="+mn-ea"/>
                <a:sym typeface="微软雅黑"/>
              </a:rPr>
              <a:t>;</a:t>
            </a:r>
            <a:r>
              <a:rPr lang="zh-CN" altLang="en-US" dirty="0">
                <a:latin typeface="微软雅黑"/>
                <a:ea typeface="微软雅黑"/>
                <a:cs typeface="+mn-ea"/>
                <a:sym typeface="微软雅黑"/>
              </a:rPr>
              <a:t>对法纪心存敬畏，就能让自已远离违纪违法的深渊。</a:t>
            </a:r>
          </a:p>
        </p:txBody>
      </p:sp>
      <p:sp>
        <p:nvSpPr>
          <p:cNvPr id="20" name="Aitds4"/>
          <p:cNvSpPr>
            <a:spLocks noChangeShapeType="1"/>
          </p:cNvSpPr>
          <p:nvPr/>
        </p:nvSpPr>
        <p:spPr bwMode="auto">
          <a:xfrm flipH="1" flipV="1">
            <a:off x="491570" y="2698947"/>
            <a:ext cx="7468919" cy="15839"/>
          </a:xfrm>
          <a:prstGeom prst="line">
            <a:avLst/>
          </a:prstGeom>
          <a:noFill/>
          <a:ln w="19050" cap="flat">
            <a:solidFill>
              <a:srgbClr val="FF0000"/>
            </a:solidFill>
            <a:prstDash val="solid"/>
            <a:miter lim="800000"/>
          </a:ln>
          <a:extLst>
            <a:ext uri="{909E8E84-426E-40DD-AFC4-6F175D3DCCD1}">
              <a14:hiddenFill xmlns:a14="http://schemas.microsoft.com/office/drawing/2010/main">
                <a:noFill/>
              </a14:hiddenFill>
            </a:ext>
          </a:extLst>
        </p:spPr>
        <p:txBody>
          <a:bodyPr vert="horz" wrap="square" lIns="68580" tIns="34290" rIns="68580" bIns="34290" numCol="1" anchor="t" anchorCtr="0" compatLnSpc="1"/>
          <a:lstStyle/>
          <a:p>
            <a:pPr>
              <a:defRPr/>
            </a:pPr>
            <a:endParaRPr lang="zh-CN" altLang="en-US" dirty="0">
              <a:solidFill>
                <a:prstClr val="white"/>
              </a:solidFill>
              <a:latin typeface="微软雅黑"/>
              <a:ea typeface="微软雅黑"/>
              <a:cs typeface="+mn-ea"/>
              <a:sym typeface="微软雅黑"/>
            </a:endParaRPr>
          </a:p>
        </p:txBody>
      </p:sp>
      <p:sp>
        <p:nvSpPr>
          <p:cNvPr id="22" name="文本框 21"/>
          <p:cNvSpPr txBox="1"/>
          <p:nvPr/>
        </p:nvSpPr>
        <p:spPr>
          <a:xfrm>
            <a:off x="379835" y="2787152"/>
            <a:ext cx="7580653" cy="2008242"/>
          </a:xfrm>
          <a:prstGeom prst="rect">
            <a:avLst/>
          </a:prstGeom>
          <a:noFill/>
        </p:spPr>
        <p:txBody>
          <a:bodyPr wrap="square" lIns="68580" tIns="34290" rIns="68580" bIns="34290">
            <a:spAutoFit/>
          </a:bodyPr>
          <a:lstStyle/>
          <a:p>
            <a:pPr marL="257175" indent="-257175">
              <a:lnSpc>
                <a:spcPct val="150000"/>
              </a:lnSpc>
              <a:buFont typeface="Wingdings" panose="05000000000000000000" pitchFamily="2" charset="2"/>
              <a:buChar char="p"/>
              <a:defRPr/>
            </a:pPr>
            <a:r>
              <a:rPr lang="zh-CN" altLang="en-US" dirty="0">
                <a:solidFill>
                  <a:srgbClr val="000000"/>
                </a:solidFill>
                <a:latin typeface="微软雅黑"/>
                <a:ea typeface="微软雅黑"/>
                <a:cs typeface="+mn-ea"/>
                <a:sym typeface="微软雅黑"/>
              </a:rPr>
              <a:t>我们要防止和克服“刹车踩不到底”的惯性思维、“走一步看一步”的观望心态、“人家都这么干”的从众心理、打“擦边球”的心存侥幸，要想到背后时刻有无数双眼睛在盯着，任何时候都不能干出格的事</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要认识到纪律面前无小事，问题再小也要深究彻查，不能打破政治生态“第一扇窗”。</a:t>
            </a:r>
            <a:endParaRPr lang="en-US" altLang="zh-CN" dirty="0">
              <a:solidFill>
                <a:srgbClr val="000000"/>
              </a:solidFill>
              <a:latin typeface="微软雅黑"/>
              <a:ea typeface="微软雅黑"/>
              <a:cs typeface="+mn-ea"/>
              <a:sym typeface="微软雅黑"/>
            </a:endParaRPr>
          </a:p>
          <a:p>
            <a:pPr marL="257175" indent="-257175">
              <a:lnSpc>
                <a:spcPct val="150000"/>
              </a:lnSpc>
              <a:buFont typeface="Wingdings" panose="05000000000000000000" pitchFamily="2" charset="2"/>
              <a:buChar char="p"/>
              <a:defRPr/>
            </a:pPr>
            <a:r>
              <a:rPr lang="zh-CN" altLang="en-US" dirty="0">
                <a:solidFill>
                  <a:srgbClr val="000000"/>
                </a:solidFill>
                <a:latin typeface="微软雅黑"/>
                <a:ea typeface="微软雅黑"/>
                <a:cs typeface="+mn-ea"/>
                <a:sym typeface="微软雅黑"/>
              </a:rPr>
              <a:t>正风肃纪，党委要担起主体责任，纪委要担当监督责任，人人要履行分内责任，抓紧抓实全面从严治党，为党的肌体健康守好“一方净土”。</a:t>
            </a:r>
            <a:endParaRPr lang="en-US" altLang="zh-CN" dirty="0">
              <a:solidFill>
                <a:srgbClr val="000000"/>
              </a:solidFill>
              <a:latin typeface="微软雅黑"/>
              <a:ea typeface="微软雅黑"/>
              <a:cs typeface="+mn-ea"/>
              <a:sym typeface="微软雅黑"/>
            </a:endParaRPr>
          </a:p>
        </p:txBody>
      </p:sp>
      <p:pic>
        <p:nvPicPr>
          <p:cNvPr id="21" name="图片 2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426760" y="2356348"/>
            <a:ext cx="2375786" cy="2375786"/>
          </a:xfrm>
          <a:prstGeom prst="rect">
            <a:avLst/>
          </a:prstGeom>
        </p:spPr>
      </p:pic>
    </p:spTree>
  </p:cSld>
  <p:clrMapOvr>
    <a:masterClrMapping/>
  </p:clrMapOvr>
  <p:transition spd="slow" advTm="0">
    <p:fade/>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 presetClass="entr" presetSubtype="2" fill="hold" grpId="0" nodeType="afterEffect" p14:presetBounceEnd="100000">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14:bounceEnd="100000">
                                          <p:cBhvr additive="base">
                                            <p:cTn id="11" dur="500" fill="hold"/>
                                            <p:tgtEl>
                                              <p:spTgt spid="20"/>
                                            </p:tgtEl>
                                            <p:attrNameLst>
                                              <p:attrName>ppt_x</p:attrName>
                                            </p:attrNameLst>
                                          </p:cBhvr>
                                          <p:tavLst>
                                            <p:tav tm="0">
                                              <p:val>
                                                <p:strVal val="1+#ppt_w/2"/>
                                              </p:val>
                                            </p:tav>
                                            <p:tav tm="100000">
                                              <p:val>
                                                <p:strVal val="#ppt_x"/>
                                              </p:val>
                                            </p:tav>
                                          </p:tavLst>
                                        </p:anim>
                                        <p:anim calcmode="lin" valueType="num" p14:bounceEnd="100000">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750"/>
                                            <p:tgtEl>
                                              <p:spTgt spid="19"/>
                                            </p:tgtEl>
                                          </p:cBhvr>
                                        </p:animEffect>
                                      </p:childTnLst>
                                    </p:cTn>
                                  </p:par>
                                </p:childTnLst>
                              </p:cTn>
                            </p:par>
                            <p:par>
                              <p:cTn id="17" fill="hold">
                                <p:stCondLst>
                                  <p:cond delay="2500"/>
                                </p:stCondLst>
                                <p:childTnLst>
                                  <p:par>
                                    <p:cTn id="18" presetID="22" presetClass="entr" presetSubtype="4"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down)">
                                          <p:cBhvr>
                                            <p:cTn id="20" dur="500"/>
                                            <p:tgtEl>
                                              <p:spTgt spid="21"/>
                                            </p:tgtEl>
                                          </p:cBhvr>
                                        </p:animEffect>
                                      </p:childTnLst>
                                    </p:cTn>
                                  </p:par>
                                </p:childTnLst>
                              </p:cTn>
                            </p:par>
                            <p:par>
                              <p:cTn id="21" fill="hold">
                                <p:stCondLst>
                                  <p:cond delay="3000"/>
                                </p:stCondLst>
                                <p:childTnLst>
                                  <p:par>
                                    <p:cTn id="22" presetID="16" presetClass="entr" presetSubtype="2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animBg="1"/>
          <p:bldP spid="2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 presetClass="entr" presetSubtype="2"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750"/>
                                            <p:tgtEl>
                                              <p:spTgt spid="19"/>
                                            </p:tgtEl>
                                          </p:cBhvr>
                                        </p:animEffect>
                                      </p:childTnLst>
                                    </p:cTn>
                                  </p:par>
                                </p:childTnLst>
                              </p:cTn>
                            </p:par>
                            <p:par>
                              <p:cTn id="17" fill="hold">
                                <p:stCondLst>
                                  <p:cond delay="2500"/>
                                </p:stCondLst>
                                <p:childTnLst>
                                  <p:par>
                                    <p:cTn id="18" presetID="22" presetClass="entr" presetSubtype="4"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down)">
                                          <p:cBhvr>
                                            <p:cTn id="20" dur="500"/>
                                            <p:tgtEl>
                                              <p:spTgt spid="21"/>
                                            </p:tgtEl>
                                          </p:cBhvr>
                                        </p:animEffect>
                                      </p:childTnLst>
                                    </p:cTn>
                                  </p:par>
                                </p:childTnLst>
                              </p:cTn>
                            </p:par>
                            <p:par>
                              <p:cTn id="21" fill="hold">
                                <p:stCondLst>
                                  <p:cond delay="3000"/>
                                </p:stCondLst>
                                <p:childTnLst>
                                  <p:par>
                                    <p:cTn id="22" presetID="16" presetClass="entr" presetSubtype="2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animBg="1"/>
          <p:bldP spid="22" grpId="0"/>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grpSp>
        <p:nvGrpSpPr>
          <p:cNvPr id="6" name="Group 54"/>
          <p:cNvGrpSpPr/>
          <p:nvPr/>
        </p:nvGrpSpPr>
        <p:grpSpPr bwMode="auto">
          <a:xfrm>
            <a:off x="513319" y="1184380"/>
            <a:ext cx="7846496" cy="934627"/>
            <a:chOff x="0" y="190605"/>
            <a:chExt cx="9778133" cy="1244756"/>
          </a:xfrm>
        </p:grpSpPr>
        <p:sp>
          <p:nvSpPr>
            <p:cNvPr id="7" name="TextBox 105"/>
            <p:cNvSpPr>
              <a:spLocks noChangeArrowheads="1"/>
            </p:cNvSpPr>
            <p:nvPr/>
          </p:nvSpPr>
          <p:spPr bwMode="auto">
            <a:xfrm>
              <a:off x="81387" y="190605"/>
              <a:ext cx="9696746" cy="1244756"/>
            </a:xfrm>
            <a:prstGeom prst="roundRect">
              <a:avLst>
                <a:gd name="adj" fmla="val 8176"/>
              </a:avLst>
            </a:prstGeom>
            <a:noFill/>
            <a:ln w="19050">
              <a:solidFill>
                <a:srgbClr val="FF0000"/>
              </a:solidFill>
              <a:rou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a:spcBef>
                  <a:spcPct val="0"/>
                </a:spcBef>
                <a:buNone/>
                <a:defRPr/>
              </a:pPr>
              <a:r>
                <a:rPr lang="en-US" altLang="zh-CN" sz="1100" b="1" kern="0" dirty="0">
                  <a:solidFill>
                    <a:srgbClr val="C00000"/>
                  </a:solidFill>
                  <a:latin typeface="微软雅黑"/>
                  <a:ea typeface="微软雅黑"/>
                  <a:sym typeface="微软雅黑"/>
                </a:rPr>
                <a:t> </a:t>
              </a:r>
              <a:endParaRPr lang="zh-CN" altLang="en-US" sz="1100" b="1" kern="0" dirty="0">
                <a:solidFill>
                  <a:srgbClr val="C00000"/>
                </a:solidFill>
                <a:latin typeface="微软雅黑"/>
                <a:ea typeface="微软雅黑"/>
                <a:sym typeface="微软雅黑"/>
              </a:endParaRPr>
            </a:p>
          </p:txBody>
        </p:sp>
        <p:sp>
          <p:nvSpPr>
            <p:cNvPr id="8" name="流程图: 联系 107"/>
            <p:cNvSpPr>
              <a:spLocks noChangeArrowheads="1"/>
            </p:cNvSpPr>
            <p:nvPr/>
          </p:nvSpPr>
          <p:spPr bwMode="auto">
            <a:xfrm>
              <a:off x="0" y="413100"/>
              <a:ext cx="169589" cy="169589"/>
            </a:xfrm>
            <a:prstGeom prst="flowChartConnector">
              <a:avLst/>
            </a:prstGeom>
            <a:solidFill>
              <a:srgbClr val="FF0000"/>
            </a:solidFill>
            <a:ln w="25400">
              <a:solidFill>
                <a:srgbClr val="FF0000"/>
              </a:solidFill>
              <a:rou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a:spcBef>
                  <a:spcPct val="0"/>
                </a:spcBef>
                <a:buNone/>
                <a:defRPr/>
              </a:pPr>
              <a:endParaRPr lang="zh-CN" altLang="zh-CN" sz="1400" kern="0" dirty="0">
                <a:solidFill>
                  <a:srgbClr val="000000"/>
                </a:solidFill>
                <a:latin typeface="微软雅黑"/>
                <a:ea typeface="微软雅黑"/>
                <a:sym typeface="微软雅黑"/>
              </a:endParaRPr>
            </a:p>
          </p:txBody>
        </p:sp>
      </p:grpSp>
      <p:sp>
        <p:nvSpPr>
          <p:cNvPr id="9" name="Aitds4"/>
          <p:cNvSpPr txBox="1"/>
          <p:nvPr/>
        </p:nvSpPr>
        <p:spPr>
          <a:xfrm>
            <a:off x="674336" y="1308596"/>
            <a:ext cx="7638135" cy="677477"/>
          </a:xfrm>
          <a:prstGeom prst="rect">
            <a:avLst/>
          </a:prstGeom>
          <a:noFill/>
        </p:spPr>
        <p:txBody>
          <a:bodyPr wrap="square" lIns="68567" tIns="34282" rIns="68567" bIns="34282" rtlCol="0">
            <a:spAutoFit/>
          </a:bodyPr>
          <a:lstStyle/>
          <a:p>
            <a:pPr marL="214313" indent="-214313" algn="just">
              <a:lnSpc>
                <a:spcPct val="150000"/>
              </a:lnSpc>
              <a:buFont typeface="Wingdings" panose="05000000000000000000" pitchFamily="2" charset="2"/>
              <a:buChar char="Ø"/>
              <a:defRPr/>
            </a:pPr>
            <a:r>
              <a:rPr lang="zh-CN" altLang="en-US" dirty="0">
                <a:solidFill>
                  <a:srgbClr val="000000"/>
                </a:solidFill>
                <a:latin typeface="微软雅黑"/>
                <a:ea typeface="微软雅黑"/>
                <a:cs typeface="+mn-ea"/>
                <a:sym typeface="微软雅黑"/>
              </a:rPr>
              <a:t>千万别本末倒置，你把自己太当回事，你就不会把组织、把队伍当回事，就会干出有损组织、危害指战员的事来。</a:t>
            </a:r>
          </a:p>
        </p:txBody>
      </p:sp>
      <p:sp>
        <p:nvSpPr>
          <p:cNvPr id="10" name="TextBox 42"/>
          <p:cNvSpPr txBox="1">
            <a:spLocks noChangeArrowheads="1"/>
          </p:cNvSpPr>
          <p:nvPr/>
        </p:nvSpPr>
        <p:spPr bwMode="auto">
          <a:xfrm>
            <a:off x="649406" y="2336157"/>
            <a:ext cx="7528988" cy="1685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257175" lvl="2" indent="-257175" algn="just" fontAlgn="base">
              <a:lnSpc>
                <a:spcPct val="150000"/>
              </a:lnSpc>
              <a:spcBef>
                <a:spcPct val="0"/>
              </a:spcBef>
              <a:spcAft>
                <a:spcPct val="0"/>
              </a:spcAft>
              <a:buClr>
                <a:srgbClr val="BC000D"/>
              </a:buClr>
              <a:buFont typeface="Wingdings" panose="05000000000000000000" pitchFamily="2" charset="2"/>
              <a:buChar char="Ø"/>
              <a:defRPr/>
            </a:pPr>
            <a:r>
              <a:rPr lang="zh-CN" altLang="en-US" sz="1400" dirty="0">
                <a:solidFill>
                  <a:srgbClr val="000000"/>
                </a:solidFill>
                <a:latin typeface="微软雅黑"/>
                <a:ea typeface="微软雅黑"/>
                <a:cs typeface="+mn-ea"/>
                <a:sym typeface="微软雅黑"/>
              </a:rPr>
              <a:t>要经常想一想权力是用来干什么的，别把个人利益看得太重，为官做事要出自公心、用于公事、体现公正，否则“手中权”就会带来“杀身祸”。</a:t>
            </a:r>
            <a:endParaRPr lang="en-US" altLang="zh-CN" sz="1400" dirty="0">
              <a:solidFill>
                <a:srgbClr val="000000"/>
              </a:solidFill>
              <a:latin typeface="微软雅黑"/>
              <a:ea typeface="微软雅黑"/>
              <a:cs typeface="+mn-ea"/>
              <a:sym typeface="微软雅黑"/>
            </a:endParaRPr>
          </a:p>
          <a:p>
            <a:pPr marL="257175" lvl="2" indent="-257175" algn="just" fontAlgn="base">
              <a:lnSpc>
                <a:spcPct val="150000"/>
              </a:lnSpc>
              <a:spcBef>
                <a:spcPct val="0"/>
              </a:spcBef>
              <a:spcAft>
                <a:spcPct val="0"/>
              </a:spcAft>
              <a:buClr>
                <a:srgbClr val="BC000D"/>
              </a:buClr>
              <a:buFont typeface="Wingdings" panose="05000000000000000000" pitchFamily="2" charset="2"/>
              <a:buChar char="Ø"/>
              <a:defRPr/>
            </a:pPr>
            <a:r>
              <a:rPr lang="zh-CN" altLang="en-US" sz="1400" dirty="0">
                <a:solidFill>
                  <a:srgbClr val="000000"/>
                </a:solidFill>
                <a:latin typeface="微软雅黑"/>
                <a:ea typeface="微软雅黑"/>
                <a:cs typeface="+mn-ea"/>
                <a:sym typeface="微软雅黑"/>
              </a:rPr>
              <a:t>要经常想一想权力是带“刺”的，有人说权力是柄双刃剑，其实我的理解权力是一束带刺的玫瑰，紧紧攒在手里是会扎伤手的，别自我感觉太好，时刻自警自省自律，常思贪欲之害，常弃非分之想。</a:t>
            </a:r>
            <a:endParaRPr lang="en-US" altLang="zh-CN" sz="1400" dirty="0">
              <a:solidFill>
                <a:srgbClr val="000000"/>
              </a:solidFill>
              <a:latin typeface="微软雅黑"/>
              <a:ea typeface="微软雅黑"/>
              <a:cs typeface="+mn-ea"/>
              <a:sym typeface="微软雅黑"/>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12064" y="1956672"/>
            <a:ext cx="2846649" cy="2846649"/>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8" fill="hold" grpId="0" nodeType="afterEffect">
                                  <p:stCondLst>
                                    <p:cond delay="0"/>
                                  </p:stCondLst>
                                  <p:iterate type="lt">
                                    <p:tmPct val="30000"/>
                                  </p:iterate>
                                  <p:childTnLst>
                                    <p:set>
                                      <p:cBhvr>
                                        <p:cTn id="10" dur="1" fill="hold">
                                          <p:stCondLst>
                                            <p:cond delay="0"/>
                                          </p:stCondLst>
                                        </p:cTn>
                                        <p:tgtEl>
                                          <p:spTgt spid="9"/>
                                        </p:tgtEl>
                                        <p:attrNameLst>
                                          <p:attrName>style.visibility</p:attrName>
                                        </p:attrNameLst>
                                      </p:cBhvr>
                                      <p:to>
                                        <p:strVal val="visible"/>
                                      </p:to>
                                    </p:set>
                                    <p:animEffect transition="in" filter="wipe(left)">
                                      <p:cBhvr>
                                        <p:cTn id="11" dur="200"/>
                                        <p:tgtEl>
                                          <p:spTgt spid="9"/>
                                        </p:tgtEl>
                                      </p:cBhvr>
                                    </p:animEffect>
                                  </p:childTnLst>
                                </p:cTn>
                              </p:par>
                            </p:childTnLst>
                          </p:cTn>
                        </p:par>
                        <p:par>
                          <p:cTn id="12" fill="hold">
                            <p:stCondLst>
                              <p:cond delay="3640"/>
                            </p:stCondLst>
                            <p:childTnLst>
                              <p:par>
                                <p:cTn id="13" presetID="22" presetClass="entr" presetSubtype="1"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1500"/>
                                        <p:tgtEl>
                                          <p:spTgt spid="10"/>
                                        </p:tgtEl>
                                      </p:cBhvr>
                                    </p:animEffect>
                                  </p:childTnLst>
                                </p:cTn>
                              </p:par>
                            </p:childTnLst>
                          </p:cTn>
                        </p:par>
                        <p:par>
                          <p:cTn id="16" fill="hold">
                            <p:stCondLst>
                              <p:cond delay="5140"/>
                            </p:stCondLst>
                            <p:childTnLst>
                              <p:par>
                                <p:cTn id="17" presetID="22" presetClass="entr" presetSubtype="4"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pic>
        <p:nvPicPr>
          <p:cNvPr id="4" name="图片 3"/>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410562" y="4061461"/>
            <a:ext cx="6322874" cy="902120"/>
          </a:xfrm>
          <a:prstGeom prst="rect">
            <a:avLst/>
          </a:prstGeom>
        </p:spPr>
      </p:pic>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511909" y="0"/>
            <a:ext cx="2632091" cy="836719"/>
          </a:xfrm>
          <a:prstGeom prst="rect">
            <a:avLst/>
          </a:prstGeom>
        </p:spPr>
      </p:pic>
      <p:pic>
        <p:nvPicPr>
          <p:cNvPr id="3" name="图片 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901" y="2999158"/>
            <a:ext cx="2828924" cy="1764764"/>
          </a:xfrm>
          <a:prstGeom prst="rect">
            <a:avLst/>
          </a:prstGeom>
        </p:spPr>
      </p:pic>
      <p:pic>
        <p:nvPicPr>
          <p:cNvPr id="7" name="图片 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 y="3909730"/>
            <a:ext cx="9143999" cy="1236402"/>
          </a:xfrm>
          <a:prstGeom prst="rect">
            <a:avLst/>
          </a:prstGeom>
        </p:spPr>
      </p:pic>
      <p:pic>
        <p:nvPicPr>
          <p:cNvPr id="6" name="图片 5"/>
          <p:cNvPicPr>
            <a:picLocks noChangeAspect="1"/>
          </p:cNvPicPr>
          <p:nvPr/>
        </p:nvPicPr>
        <p:blipFill rotWithShape="1">
          <a:blip r:embed="rId8" cstate="email">
            <a:extLst>
              <a:ext uri="{28A0092B-C50C-407E-A947-70E740481C1C}">
                <a14:useLocalDpi xmlns:a14="http://schemas.microsoft.com/office/drawing/2010/main"/>
              </a:ext>
            </a:extLst>
          </a:blip>
          <a:srcRect/>
          <a:stretch>
            <a:fillRect/>
          </a:stretch>
        </p:blipFill>
        <p:spPr>
          <a:xfrm flipH="1">
            <a:off x="7283369" y="3348012"/>
            <a:ext cx="1860630" cy="1795488"/>
          </a:xfrm>
          <a:prstGeom prst="rect">
            <a:avLst/>
          </a:prstGeom>
        </p:spPr>
      </p:pic>
      <p:pic>
        <p:nvPicPr>
          <p:cNvPr id="9" name="图片 8"/>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3874846" y="657846"/>
            <a:ext cx="1394309" cy="1136633"/>
          </a:xfrm>
          <a:prstGeom prst="rect">
            <a:avLst/>
          </a:prstGeom>
        </p:spPr>
      </p:pic>
      <p:grpSp>
        <p:nvGrpSpPr>
          <p:cNvPr id="12" name="组合 11"/>
          <p:cNvGrpSpPr/>
          <p:nvPr/>
        </p:nvGrpSpPr>
        <p:grpSpPr>
          <a:xfrm>
            <a:off x="1653172" y="2376552"/>
            <a:ext cx="5975132" cy="201111"/>
            <a:chOff x="190509" y="3091656"/>
            <a:chExt cx="7970992" cy="268288"/>
          </a:xfrm>
          <a:solidFill>
            <a:srgbClr val="FF0000"/>
          </a:solidFill>
        </p:grpSpPr>
        <p:grpSp>
          <p:nvGrpSpPr>
            <p:cNvPr id="13" name="组合 12"/>
            <p:cNvGrpSpPr/>
            <p:nvPr/>
          </p:nvGrpSpPr>
          <p:grpSpPr>
            <a:xfrm>
              <a:off x="190509" y="3225800"/>
              <a:ext cx="7970992" cy="0"/>
              <a:chOff x="190509" y="3225800"/>
              <a:chExt cx="7970992" cy="0"/>
            </a:xfrm>
            <a:grpFill/>
          </p:grpSpPr>
          <p:cxnSp>
            <p:nvCxnSpPr>
              <p:cNvPr id="20" name="直接连接符 19"/>
              <p:cNvCxnSpPr/>
              <p:nvPr/>
            </p:nvCxnSpPr>
            <p:spPr>
              <a:xfrm>
                <a:off x="190509" y="3225800"/>
                <a:ext cx="3300792" cy="0"/>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851386" y="3225800"/>
                <a:ext cx="3310115" cy="0"/>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3688952" y="3091656"/>
              <a:ext cx="964782" cy="268288"/>
              <a:chOff x="3771104" y="3091656"/>
              <a:chExt cx="964782" cy="268288"/>
            </a:xfrm>
            <a:grpFill/>
          </p:grpSpPr>
          <p:sp>
            <p:nvSpPr>
              <p:cNvPr id="15" name="星形: 五角 9"/>
              <p:cNvSpPr/>
              <p:nvPr/>
            </p:nvSpPr>
            <p:spPr>
              <a:xfrm>
                <a:off x="4123719" y="3091656"/>
                <a:ext cx="268288" cy="268288"/>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6" name="星形: 五角 10"/>
              <p:cNvSpPr/>
              <p:nvPr/>
            </p:nvSpPr>
            <p:spPr>
              <a:xfrm>
                <a:off x="3918929" y="3146028"/>
                <a:ext cx="159544" cy="159544"/>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7" name="星形: 五角 11"/>
              <p:cNvSpPr/>
              <p:nvPr/>
            </p:nvSpPr>
            <p:spPr>
              <a:xfrm>
                <a:off x="4432885" y="3146028"/>
                <a:ext cx="159544" cy="159544"/>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8" name="星形: 五角 12"/>
              <p:cNvSpPr/>
              <p:nvPr/>
            </p:nvSpPr>
            <p:spPr>
              <a:xfrm>
                <a:off x="4633307" y="3174510"/>
                <a:ext cx="102579" cy="102579"/>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9" name="星形: 五角 13"/>
              <p:cNvSpPr/>
              <p:nvPr/>
            </p:nvSpPr>
            <p:spPr>
              <a:xfrm>
                <a:off x="3771104" y="3174510"/>
                <a:ext cx="102579" cy="102579"/>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grpSp>
      </p:grpSp>
      <p:grpSp>
        <p:nvGrpSpPr>
          <p:cNvPr id="22" name="组合 21"/>
          <p:cNvGrpSpPr/>
          <p:nvPr/>
        </p:nvGrpSpPr>
        <p:grpSpPr>
          <a:xfrm>
            <a:off x="1784890" y="1780905"/>
            <a:ext cx="5711255" cy="660181"/>
            <a:chOff x="2288497" y="3147460"/>
            <a:chExt cx="7615007" cy="880242"/>
          </a:xfrm>
        </p:grpSpPr>
        <p:sp>
          <p:nvSpPr>
            <p:cNvPr id="23" name="矩形 22"/>
            <p:cNvSpPr/>
            <p:nvPr/>
          </p:nvSpPr>
          <p:spPr>
            <a:xfrm>
              <a:off x="2288497" y="3147460"/>
              <a:ext cx="7615007" cy="880242"/>
            </a:xfrm>
            <a:prstGeom prst="rect">
              <a:avLst/>
            </a:prstGeom>
          </p:spPr>
          <p:txBody>
            <a:bodyPr wrap="square">
              <a:spAutoFit/>
            </a:bodyPr>
            <a:lstStyle/>
            <a:p>
              <a:pPr algn="ctr">
                <a:lnSpc>
                  <a:spcPct val="90000"/>
                </a:lnSpc>
              </a:pPr>
              <a:r>
                <a:rPr lang="zh-CN" altLang="en-US" sz="4100" b="1" spc="-225" dirty="0">
                  <a:solidFill>
                    <a:srgbClr val="FF0000"/>
                  </a:solidFill>
                  <a:effectLst>
                    <a:glow rad="152400">
                      <a:schemeClr val="bg1"/>
                    </a:glow>
                  </a:effectLst>
                  <a:latin typeface="微软雅黑"/>
                  <a:ea typeface="微软雅黑"/>
                  <a:cs typeface="+mn-ea"/>
                  <a:sym typeface="微软雅黑"/>
                </a:rPr>
                <a:t>第二章节</a:t>
              </a:r>
            </a:p>
          </p:txBody>
        </p:sp>
        <p:sp>
          <p:nvSpPr>
            <p:cNvPr id="24" name="矩形 23"/>
            <p:cNvSpPr/>
            <p:nvPr/>
          </p:nvSpPr>
          <p:spPr>
            <a:xfrm>
              <a:off x="6732995" y="3147460"/>
              <a:ext cx="1366532" cy="621708"/>
            </a:xfrm>
            <a:prstGeom prst="rect">
              <a:avLst/>
            </a:prstGeom>
          </p:spPr>
          <p:txBody>
            <a:bodyPr wrap="square">
              <a:spAutoFit/>
            </a:bodyPr>
            <a:lstStyle/>
            <a:p>
              <a:pPr algn="ctr">
                <a:lnSpc>
                  <a:spcPct val="90000"/>
                </a:lnSpc>
              </a:pPr>
              <a:endParaRPr lang="zh-CN" altLang="en-US" sz="2700" b="1" spc="-225" dirty="0">
                <a:solidFill>
                  <a:srgbClr val="FF0000"/>
                </a:solidFill>
                <a:effectLst>
                  <a:glow rad="152400">
                    <a:schemeClr val="bg1"/>
                  </a:glow>
                </a:effectLst>
                <a:latin typeface="微软雅黑"/>
                <a:ea typeface="微软雅黑"/>
                <a:cs typeface="+mn-ea"/>
                <a:sym typeface="微软雅黑"/>
              </a:endParaRPr>
            </a:p>
          </p:txBody>
        </p:sp>
      </p:grpSp>
      <p:grpSp>
        <p:nvGrpSpPr>
          <p:cNvPr id="2" name="组合 1"/>
          <p:cNvGrpSpPr/>
          <p:nvPr/>
        </p:nvGrpSpPr>
        <p:grpSpPr>
          <a:xfrm>
            <a:off x="1173382" y="2766089"/>
            <a:ext cx="6797233" cy="549381"/>
            <a:chOff x="1202820" y="3396656"/>
            <a:chExt cx="9743446" cy="732508"/>
          </a:xfrm>
        </p:grpSpPr>
        <p:sp>
          <p:nvSpPr>
            <p:cNvPr id="10" name="矩形 9"/>
            <p:cNvSpPr/>
            <p:nvPr/>
          </p:nvSpPr>
          <p:spPr>
            <a:xfrm>
              <a:off x="1445144" y="3396656"/>
              <a:ext cx="9229747" cy="732508"/>
            </a:xfrm>
            <a:prstGeom prst="rect">
              <a:avLst/>
            </a:prstGeom>
          </p:spPr>
          <p:txBody>
            <a:bodyPr wrap="square">
              <a:spAutoFit/>
            </a:bodyPr>
            <a:lstStyle/>
            <a:p>
              <a:pPr algn="dist">
                <a:lnSpc>
                  <a:spcPct val="90000"/>
                </a:lnSpc>
              </a:pPr>
              <a:r>
                <a:rPr lang="zh-CN" altLang="en-US" sz="3300" spc="-225" dirty="0">
                  <a:ln w="190500">
                    <a:solidFill>
                      <a:srgbClr val="FF0000"/>
                    </a:solidFill>
                  </a:ln>
                  <a:solidFill>
                    <a:srgbClr val="FF0000"/>
                  </a:solidFill>
                  <a:effectLst>
                    <a:glow rad="152400">
                      <a:schemeClr val="bg1"/>
                    </a:glow>
                    <a:outerShdw blurRad="38100" dist="38100" dir="2700000" algn="tl">
                      <a:srgbClr val="000000">
                        <a:alpha val="43137"/>
                      </a:srgbClr>
                    </a:outerShdw>
                  </a:effectLst>
                  <a:latin typeface="微软雅黑"/>
                  <a:ea typeface="微软雅黑"/>
                  <a:cs typeface="+mn-ea"/>
                  <a:sym typeface="微软雅黑"/>
                </a:rPr>
                <a:t>要始终守规矩，扎实不能腐的篱笆</a:t>
              </a:r>
            </a:p>
          </p:txBody>
        </p:sp>
        <p:sp>
          <p:nvSpPr>
            <p:cNvPr id="25" name="矩形 24"/>
            <p:cNvSpPr/>
            <p:nvPr/>
          </p:nvSpPr>
          <p:spPr>
            <a:xfrm>
              <a:off x="1202820" y="3445324"/>
              <a:ext cx="9743446" cy="655179"/>
            </a:xfrm>
            <a:prstGeom prst="rect">
              <a:avLst/>
            </a:prstGeom>
          </p:spPr>
          <p:txBody>
            <a:bodyPr wrap="square">
              <a:spAutoFit/>
            </a:bodyPr>
            <a:lstStyle/>
            <a:p>
              <a:pPr algn="ctr">
                <a:lnSpc>
                  <a:spcPts val="3075"/>
                </a:lnSpc>
                <a:defRPr/>
              </a:pPr>
              <a:r>
                <a:rPr lang="zh-CN" altLang="en-US" sz="3300" b="1" dirty="0">
                  <a:solidFill>
                    <a:schemeClr val="bg1"/>
                  </a:solidFill>
                  <a:latin typeface="微软雅黑"/>
                  <a:ea typeface="微软雅黑"/>
                  <a:cs typeface="+mn-ea"/>
                  <a:sym typeface="微软雅黑"/>
                </a:rPr>
                <a:t>要始终守规矩，扎实不能腐的篱笆</a:t>
              </a:r>
              <a:endParaRPr lang="en-US" altLang="zh-CN" sz="3300" b="1" dirty="0">
                <a:solidFill>
                  <a:schemeClr val="bg1"/>
                </a:solidFill>
                <a:latin typeface="微软雅黑"/>
                <a:ea typeface="微软雅黑"/>
                <a:cs typeface="+mn-ea"/>
                <a:sym typeface="微软雅黑"/>
              </a:endParaRPr>
            </a:p>
          </p:txBody>
        </p:sp>
      </p:gr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par>
                          <p:cTn id="22" fill="hold">
                            <p:stCondLst>
                              <p:cond delay="2500"/>
                            </p:stCondLst>
                            <p:childTnLst>
                              <p:par>
                                <p:cTn id="23" presetID="2" presetClass="entr" presetSubtype="2"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750" fill="hold"/>
                                        <p:tgtEl>
                                          <p:spTgt spid="6"/>
                                        </p:tgtEl>
                                        <p:attrNameLst>
                                          <p:attrName>ppt_x</p:attrName>
                                        </p:attrNameLst>
                                      </p:cBhvr>
                                      <p:tavLst>
                                        <p:tav tm="0">
                                          <p:val>
                                            <p:strVal val="1+#ppt_w/2"/>
                                          </p:val>
                                        </p:tav>
                                        <p:tav tm="100000">
                                          <p:val>
                                            <p:strVal val="#ppt_x"/>
                                          </p:val>
                                        </p:tav>
                                      </p:tavLst>
                                    </p:anim>
                                    <p:anim calcmode="lin" valueType="num">
                                      <p:cBhvr additive="base">
                                        <p:cTn id="26" dur="750" fill="hold"/>
                                        <p:tgtEl>
                                          <p:spTgt spid="6"/>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53" presetClass="entr" presetSubtype="16" fill="hold" nodeType="after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animEffect transition="in" filter="fade">
                                      <p:cBhvr>
                                        <p:cTn id="32" dur="500"/>
                                        <p:tgtEl>
                                          <p:spTgt spid="9"/>
                                        </p:tgtEl>
                                      </p:cBhvr>
                                    </p:animEffect>
                                  </p:childTnLst>
                                </p:cTn>
                              </p:par>
                            </p:childTnLst>
                          </p:cTn>
                        </p:par>
                        <p:par>
                          <p:cTn id="33" fill="hold">
                            <p:stCondLst>
                              <p:cond delay="4000"/>
                            </p:stCondLst>
                            <p:childTnLst>
                              <p:par>
                                <p:cTn id="34" presetID="22" presetClass="entr" presetSubtype="8" fill="hold" nodeType="after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wipe(left)">
                                      <p:cBhvr>
                                        <p:cTn id="36" dur="500"/>
                                        <p:tgtEl>
                                          <p:spTgt spid="22"/>
                                        </p:tgtEl>
                                      </p:cBhvr>
                                    </p:animEffect>
                                  </p:childTnLst>
                                </p:cTn>
                              </p:par>
                            </p:childTnLst>
                          </p:cTn>
                        </p:par>
                        <p:par>
                          <p:cTn id="37" fill="hold">
                            <p:stCondLst>
                              <p:cond delay="4500"/>
                            </p:stCondLst>
                            <p:childTnLst>
                              <p:par>
                                <p:cTn id="38" presetID="26" presetClass="emph" presetSubtype="0" fill="hold" nodeType="afterEffect">
                                  <p:stCondLst>
                                    <p:cond delay="0"/>
                                  </p:stCondLst>
                                  <p:childTnLst>
                                    <p:animEffect transition="out" filter="fade">
                                      <p:cBhvr>
                                        <p:cTn id="39" dur="500" tmFilter="0, 0; .2, .5; .8, .5; 1, 0"/>
                                        <p:tgtEl>
                                          <p:spTgt spid="22"/>
                                        </p:tgtEl>
                                      </p:cBhvr>
                                    </p:animEffect>
                                    <p:animScale>
                                      <p:cBhvr>
                                        <p:cTn id="40" dur="250" autoRev="1" fill="hold"/>
                                        <p:tgtEl>
                                          <p:spTgt spid="22"/>
                                        </p:tgtEl>
                                      </p:cBhvr>
                                      <p:by x="105000" y="105000"/>
                                    </p:animScale>
                                  </p:childTnLst>
                                </p:cTn>
                              </p:par>
                              <p:par>
                                <p:cTn id="41" presetID="16" presetClass="entr" presetSubtype="37"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arn(outVertical)">
                                      <p:cBhvr>
                                        <p:cTn id="43" dur="1000"/>
                                        <p:tgtEl>
                                          <p:spTgt spid="12"/>
                                        </p:tgtEl>
                                      </p:cBhvr>
                                    </p:animEffect>
                                  </p:childTnLst>
                                </p:cTn>
                              </p:par>
                            </p:childTnLst>
                          </p:cTn>
                        </p:par>
                        <p:par>
                          <p:cTn id="44" fill="hold">
                            <p:stCondLst>
                              <p:cond delay="5000"/>
                            </p:stCondLst>
                            <p:childTnLst>
                              <p:par>
                                <p:cTn id="45" presetID="16" presetClass="entr" presetSubtype="21"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arn(inVertical)">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要始终守规矩，扎实“不能腐”的篱笆</a:t>
            </a:r>
            <a:endParaRPr lang="en-US" altLang="zh-CN" b="1" dirty="0">
              <a:solidFill>
                <a:srgbClr val="FF0000"/>
              </a:solidFill>
              <a:latin typeface="微软雅黑"/>
              <a:ea typeface="微软雅黑"/>
              <a:cs typeface="+mn-ea"/>
              <a:sym typeface="微软雅黑"/>
            </a:endParaRPr>
          </a:p>
        </p:txBody>
      </p:sp>
      <p:grpSp>
        <p:nvGrpSpPr>
          <p:cNvPr id="6" name="Aitds2"/>
          <p:cNvGrpSpPr/>
          <p:nvPr/>
        </p:nvGrpSpPr>
        <p:grpSpPr>
          <a:xfrm>
            <a:off x="628367" y="1292362"/>
            <a:ext cx="514970" cy="624517"/>
            <a:chOff x="5676561" y="966375"/>
            <a:chExt cx="597447" cy="724538"/>
          </a:xfrm>
          <a:solidFill>
            <a:srgbClr val="FF0000"/>
          </a:solidFill>
        </p:grpSpPr>
        <p:sp>
          <p:nvSpPr>
            <p:cNvPr id="7" name="Aitds2-1"/>
            <p:cNvSpPr/>
            <p:nvPr/>
          </p:nvSpPr>
          <p:spPr bwMode="auto">
            <a:xfrm>
              <a:off x="5873730" y="966375"/>
              <a:ext cx="203108" cy="219737"/>
            </a:xfrm>
            <a:custGeom>
              <a:avLst/>
              <a:gdLst>
                <a:gd name="T0" fmla="*/ 8 w 72"/>
                <a:gd name="T1" fmla="*/ 50 h 78"/>
                <a:gd name="T2" fmla="*/ 36 w 72"/>
                <a:gd name="T3" fmla="*/ 78 h 78"/>
                <a:gd name="T4" fmla="*/ 65 w 72"/>
                <a:gd name="T5" fmla="*/ 50 h 78"/>
                <a:gd name="T6" fmla="*/ 71 w 72"/>
                <a:gd name="T7" fmla="*/ 37 h 78"/>
                <a:gd name="T8" fmla="*/ 67 w 72"/>
                <a:gd name="T9" fmla="*/ 32 h 78"/>
                <a:gd name="T10" fmla="*/ 36 w 72"/>
                <a:gd name="T11" fmla="*/ 0 h 78"/>
                <a:gd name="T12" fmla="*/ 6 w 72"/>
                <a:gd name="T13" fmla="*/ 32 h 78"/>
                <a:gd name="T14" fmla="*/ 1 w 72"/>
                <a:gd name="T15" fmla="*/ 37 h 78"/>
                <a:gd name="T16" fmla="*/ 8 w 72"/>
                <a:gd name="T17" fmla="*/ 5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78">
                  <a:moveTo>
                    <a:pt x="8" y="50"/>
                  </a:moveTo>
                  <a:cubicBezTo>
                    <a:pt x="12" y="65"/>
                    <a:pt x="21" y="78"/>
                    <a:pt x="36" y="78"/>
                  </a:cubicBezTo>
                  <a:cubicBezTo>
                    <a:pt x="52" y="78"/>
                    <a:pt x="61" y="64"/>
                    <a:pt x="65" y="50"/>
                  </a:cubicBezTo>
                  <a:cubicBezTo>
                    <a:pt x="69" y="48"/>
                    <a:pt x="72" y="42"/>
                    <a:pt x="71" y="37"/>
                  </a:cubicBezTo>
                  <a:cubicBezTo>
                    <a:pt x="71" y="34"/>
                    <a:pt x="69" y="33"/>
                    <a:pt x="67" y="32"/>
                  </a:cubicBezTo>
                  <a:cubicBezTo>
                    <a:pt x="66" y="14"/>
                    <a:pt x="54" y="0"/>
                    <a:pt x="36" y="0"/>
                  </a:cubicBezTo>
                  <a:cubicBezTo>
                    <a:pt x="19" y="0"/>
                    <a:pt x="7" y="14"/>
                    <a:pt x="6" y="32"/>
                  </a:cubicBezTo>
                  <a:cubicBezTo>
                    <a:pt x="3" y="32"/>
                    <a:pt x="1" y="34"/>
                    <a:pt x="1" y="37"/>
                  </a:cubicBezTo>
                  <a:cubicBezTo>
                    <a:pt x="0" y="42"/>
                    <a:pt x="3" y="49"/>
                    <a:pt x="8"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srgbClr val="C00000"/>
                </a:solidFill>
                <a:latin typeface="微软雅黑"/>
                <a:ea typeface="微软雅黑"/>
                <a:cs typeface="+mn-ea"/>
                <a:sym typeface="微软雅黑"/>
              </a:endParaRPr>
            </a:p>
          </p:txBody>
        </p:sp>
        <p:sp>
          <p:nvSpPr>
            <p:cNvPr id="8" name="Aitds2-2"/>
            <p:cNvSpPr/>
            <p:nvPr/>
          </p:nvSpPr>
          <p:spPr bwMode="auto">
            <a:xfrm>
              <a:off x="5676561" y="1459299"/>
              <a:ext cx="597447" cy="149659"/>
            </a:xfrm>
            <a:custGeom>
              <a:avLst/>
              <a:gdLst>
                <a:gd name="T0" fmla="*/ 0 w 503"/>
                <a:gd name="T1" fmla="*/ 0 h 126"/>
                <a:gd name="T2" fmla="*/ 52 w 503"/>
                <a:gd name="T3" fmla="*/ 126 h 126"/>
                <a:gd name="T4" fmla="*/ 80 w 503"/>
                <a:gd name="T5" fmla="*/ 126 h 126"/>
                <a:gd name="T6" fmla="*/ 80 w 503"/>
                <a:gd name="T7" fmla="*/ 48 h 126"/>
                <a:gd name="T8" fmla="*/ 425 w 503"/>
                <a:gd name="T9" fmla="*/ 48 h 126"/>
                <a:gd name="T10" fmla="*/ 422 w 503"/>
                <a:gd name="T11" fmla="*/ 126 h 126"/>
                <a:gd name="T12" fmla="*/ 451 w 503"/>
                <a:gd name="T13" fmla="*/ 126 h 126"/>
                <a:gd name="T14" fmla="*/ 503 w 503"/>
                <a:gd name="T15" fmla="*/ 0 h 126"/>
                <a:gd name="T16" fmla="*/ 0 w 503"/>
                <a:gd name="T17" fmla="*/ 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3" h="126">
                  <a:moveTo>
                    <a:pt x="0" y="0"/>
                  </a:moveTo>
                  <a:lnTo>
                    <a:pt x="52" y="126"/>
                  </a:lnTo>
                  <a:lnTo>
                    <a:pt x="80" y="126"/>
                  </a:lnTo>
                  <a:lnTo>
                    <a:pt x="80" y="48"/>
                  </a:lnTo>
                  <a:lnTo>
                    <a:pt x="425" y="48"/>
                  </a:lnTo>
                  <a:lnTo>
                    <a:pt x="422" y="126"/>
                  </a:lnTo>
                  <a:lnTo>
                    <a:pt x="451" y="126"/>
                  </a:lnTo>
                  <a:lnTo>
                    <a:pt x="503"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srgbClr val="C00000"/>
                </a:solidFill>
                <a:latin typeface="微软雅黑"/>
                <a:ea typeface="微软雅黑"/>
                <a:cs typeface="+mn-ea"/>
                <a:sym typeface="微软雅黑"/>
              </a:endParaRPr>
            </a:p>
          </p:txBody>
        </p:sp>
        <p:sp>
          <p:nvSpPr>
            <p:cNvPr id="9" name="Aitds2-3"/>
            <p:cNvSpPr/>
            <p:nvPr/>
          </p:nvSpPr>
          <p:spPr bwMode="auto">
            <a:xfrm>
              <a:off x="5789399" y="1535316"/>
              <a:ext cx="371771" cy="155597"/>
            </a:xfrm>
            <a:custGeom>
              <a:avLst/>
              <a:gdLst>
                <a:gd name="T0" fmla="*/ 2 w 313"/>
                <a:gd name="T1" fmla="*/ 131 h 131"/>
                <a:gd name="T2" fmla="*/ 311 w 313"/>
                <a:gd name="T3" fmla="*/ 131 h 131"/>
                <a:gd name="T4" fmla="*/ 313 w 313"/>
                <a:gd name="T5" fmla="*/ 0 h 131"/>
                <a:gd name="T6" fmla="*/ 0 w 313"/>
                <a:gd name="T7" fmla="*/ 0 h 131"/>
                <a:gd name="T8" fmla="*/ 2 w 313"/>
                <a:gd name="T9" fmla="*/ 131 h 131"/>
              </a:gdLst>
              <a:ahLst/>
              <a:cxnLst>
                <a:cxn ang="0">
                  <a:pos x="T0" y="T1"/>
                </a:cxn>
                <a:cxn ang="0">
                  <a:pos x="T2" y="T3"/>
                </a:cxn>
                <a:cxn ang="0">
                  <a:pos x="T4" y="T5"/>
                </a:cxn>
                <a:cxn ang="0">
                  <a:pos x="T6" y="T7"/>
                </a:cxn>
                <a:cxn ang="0">
                  <a:pos x="T8" y="T9"/>
                </a:cxn>
              </a:cxnLst>
              <a:rect l="0" t="0" r="r" b="b"/>
              <a:pathLst>
                <a:path w="313" h="131">
                  <a:moveTo>
                    <a:pt x="2" y="131"/>
                  </a:moveTo>
                  <a:lnTo>
                    <a:pt x="311" y="131"/>
                  </a:lnTo>
                  <a:lnTo>
                    <a:pt x="313" y="0"/>
                  </a:lnTo>
                  <a:lnTo>
                    <a:pt x="0" y="0"/>
                  </a:lnTo>
                  <a:lnTo>
                    <a:pt x="2" y="1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srgbClr val="C00000"/>
                </a:solidFill>
                <a:latin typeface="微软雅黑"/>
                <a:ea typeface="微软雅黑"/>
                <a:cs typeface="+mn-ea"/>
                <a:sym typeface="微软雅黑"/>
              </a:endParaRPr>
            </a:p>
          </p:txBody>
        </p:sp>
        <p:sp>
          <p:nvSpPr>
            <p:cNvPr id="10" name="Aitds2-4"/>
            <p:cNvSpPr/>
            <p:nvPr/>
          </p:nvSpPr>
          <p:spPr bwMode="auto">
            <a:xfrm>
              <a:off x="6173048" y="1411788"/>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srgbClr val="C00000"/>
                </a:solidFill>
                <a:latin typeface="微软雅黑"/>
                <a:ea typeface="微软雅黑"/>
                <a:cs typeface="+mn-ea"/>
                <a:sym typeface="微软雅黑"/>
              </a:endParaRPr>
            </a:p>
          </p:txBody>
        </p:sp>
        <p:sp>
          <p:nvSpPr>
            <p:cNvPr id="12" name="Aitds2-5"/>
            <p:cNvSpPr/>
            <p:nvPr/>
          </p:nvSpPr>
          <p:spPr bwMode="auto">
            <a:xfrm>
              <a:off x="5769207" y="1196802"/>
              <a:ext cx="504801" cy="225676"/>
            </a:xfrm>
            <a:custGeom>
              <a:avLst/>
              <a:gdLst>
                <a:gd name="T0" fmla="*/ 33 w 179"/>
                <a:gd name="T1" fmla="*/ 43 h 80"/>
                <a:gd name="T2" fmla="*/ 33 w 179"/>
                <a:gd name="T3" fmla="*/ 43 h 80"/>
                <a:gd name="T4" fmla="*/ 33 w 179"/>
                <a:gd name="T5" fmla="*/ 80 h 80"/>
                <a:gd name="T6" fmla="*/ 71 w 179"/>
                <a:gd name="T7" fmla="*/ 80 h 80"/>
                <a:gd name="T8" fmla="*/ 69 w 179"/>
                <a:gd name="T9" fmla="*/ 56 h 80"/>
                <a:gd name="T10" fmla="*/ 73 w 179"/>
                <a:gd name="T11" fmla="*/ 50 h 80"/>
                <a:gd name="T12" fmla="*/ 77 w 179"/>
                <a:gd name="T13" fmla="*/ 56 h 80"/>
                <a:gd name="T14" fmla="*/ 75 w 179"/>
                <a:gd name="T15" fmla="*/ 80 h 80"/>
                <a:gd name="T16" fmla="*/ 113 w 179"/>
                <a:gd name="T17" fmla="*/ 80 h 80"/>
                <a:gd name="T18" fmla="*/ 113 w 179"/>
                <a:gd name="T19" fmla="*/ 51 h 80"/>
                <a:gd name="T20" fmla="*/ 121 w 179"/>
                <a:gd name="T21" fmla="*/ 64 h 80"/>
                <a:gd name="T22" fmla="*/ 126 w 179"/>
                <a:gd name="T23" fmla="*/ 71 h 80"/>
                <a:gd name="T24" fmla="*/ 130 w 179"/>
                <a:gd name="T25" fmla="*/ 74 h 80"/>
                <a:gd name="T26" fmla="*/ 133 w 179"/>
                <a:gd name="T27" fmla="*/ 76 h 80"/>
                <a:gd name="T28" fmla="*/ 138 w 179"/>
                <a:gd name="T29" fmla="*/ 77 h 80"/>
                <a:gd name="T30" fmla="*/ 143 w 179"/>
                <a:gd name="T31" fmla="*/ 76 h 80"/>
                <a:gd name="T32" fmla="*/ 145 w 179"/>
                <a:gd name="T33" fmla="*/ 75 h 80"/>
                <a:gd name="T34" fmla="*/ 148 w 179"/>
                <a:gd name="T35" fmla="*/ 73 h 80"/>
                <a:gd name="T36" fmla="*/ 152 w 179"/>
                <a:gd name="T37" fmla="*/ 69 h 80"/>
                <a:gd name="T38" fmla="*/ 159 w 179"/>
                <a:gd name="T39" fmla="*/ 62 h 80"/>
                <a:gd name="T40" fmla="*/ 175 w 179"/>
                <a:gd name="T41" fmla="*/ 45 h 80"/>
                <a:gd name="T42" fmla="*/ 173 w 179"/>
                <a:gd name="T43" fmla="*/ 26 h 80"/>
                <a:gd name="T44" fmla="*/ 172 w 179"/>
                <a:gd name="T45" fmla="*/ 25 h 80"/>
                <a:gd name="T46" fmla="*/ 177 w 179"/>
                <a:gd name="T47" fmla="*/ 19 h 80"/>
                <a:gd name="T48" fmla="*/ 177 w 179"/>
                <a:gd name="T49" fmla="*/ 12 h 80"/>
                <a:gd name="T50" fmla="*/ 169 w 179"/>
                <a:gd name="T51" fmla="*/ 12 h 80"/>
                <a:gd name="T52" fmla="*/ 157 w 179"/>
                <a:gd name="T53" fmla="*/ 25 h 80"/>
                <a:gd name="T54" fmla="*/ 154 w 179"/>
                <a:gd name="T55" fmla="*/ 28 h 80"/>
                <a:gd name="T56" fmla="*/ 154 w 179"/>
                <a:gd name="T57" fmla="*/ 28 h 80"/>
                <a:gd name="T58" fmla="*/ 142 w 179"/>
                <a:gd name="T59" fmla="*/ 42 h 80"/>
                <a:gd name="T60" fmla="*/ 140 w 179"/>
                <a:gd name="T61" fmla="*/ 44 h 80"/>
                <a:gd name="T62" fmla="*/ 138 w 179"/>
                <a:gd name="T63" fmla="*/ 41 h 80"/>
                <a:gd name="T64" fmla="*/ 128 w 179"/>
                <a:gd name="T65" fmla="*/ 23 h 80"/>
                <a:gd name="T66" fmla="*/ 125 w 179"/>
                <a:gd name="T67" fmla="*/ 17 h 80"/>
                <a:gd name="T68" fmla="*/ 124 w 179"/>
                <a:gd name="T69" fmla="*/ 15 h 80"/>
                <a:gd name="T70" fmla="*/ 124 w 179"/>
                <a:gd name="T71" fmla="*/ 15 h 80"/>
                <a:gd name="T72" fmla="*/ 124 w 179"/>
                <a:gd name="T73" fmla="*/ 15 h 80"/>
                <a:gd name="T74" fmla="*/ 121 w 179"/>
                <a:gd name="T75" fmla="*/ 11 h 80"/>
                <a:gd name="T76" fmla="*/ 102 w 179"/>
                <a:gd name="T77" fmla="*/ 3 h 80"/>
                <a:gd name="T78" fmla="*/ 93 w 179"/>
                <a:gd name="T79" fmla="*/ 0 h 80"/>
                <a:gd name="T80" fmla="*/ 93 w 179"/>
                <a:gd name="T81" fmla="*/ 0 h 80"/>
                <a:gd name="T82" fmla="*/ 93 w 179"/>
                <a:gd name="T83" fmla="*/ 0 h 80"/>
                <a:gd name="T84" fmla="*/ 81 w 179"/>
                <a:gd name="T85" fmla="*/ 41 h 80"/>
                <a:gd name="T86" fmla="*/ 77 w 179"/>
                <a:gd name="T87" fmla="*/ 16 h 80"/>
                <a:gd name="T88" fmla="*/ 80 w 179"/>
                <a:gd name="T89" fmla="*/ 8 h 80"/>
                <a:gd name="T90" fmla="*/ 75 w 179"/>
                <a:gd name="T91" fmla="*/ 3 h 80"/>
                <a:gd name="T92" fmla="*/ 71 w 179"/>
                <a:gd name="T93" fmla="*/ 3 h 80"/>
                <a:gd name="T94" fmla="*/ 66 w 179"/>
                <a:gd name="T95" fmla="*/ 8 h 80"/>
                <a:gd name="T96" fmla="*/ 69 w 179"/>
                <a:gd name="T97" fmla="*/ 16 h 80"/>
                <a:gd name="T98" fmla="*/ 65 w 179"/>
                <a:gd name="T99" fmla="*/ 41 h 80"/>
                <a:gd name="T100" fmla="*/ 53 w 179"/>
                <a:gd name="T101" fmla="*/ 0 h 80"/>
                <a:gd name="T102" fmla="*/ 53 w 179"/>
                <a:gd name="T103" fmla="*/ 0 h 80"/>
                <a:gd name="T104" fmla="*/ 53 w 179"/>
                <a:gd name="T105" fmla="*/ 0 h 80"/>
                <a:gd name="T106" fmla="*/ 45 w 179"/>
                <a:gd name="T107" fmla="*/ 3 h 80"/>
                <a:gd name="T108" fmla="*/ 19 w 179"/>
                <a:gd name="T109" fmla="*/ 13 h 80"/>
                <a:gd name="T110" fmla="*/ 0 w 179"/>
                <a:gd name="T111" fmla="*/ 80 h 80"/>
                <a:gd name="T112" fmla="*/ 26 w 179"/>
                <a:gd name="T113" fmla="*/ 80 h 80"/>
                <a:gd name="T114" fmla="*/ 33 w 179"/>
                <a:gd name="T115" fmla="*/ 4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9" h="80">
                  <a:moveTo>
                    <a:pt x="33" y="43"/>
                  </a:moveTo>
                  <a:cubicBezTo>
                    <a:pt x="33" y="43"/>
                    <a:pt x="33" y="43"/>
                    <a:pt x="33" y="43"/>
                  </a:cubicBezTo>
                  <a:cubicBezTo>
                    <a:pt x="33" y="80"/>
                    <a:pt x="33" y="80"/>
                    <a:pt x="33" y="80"/>
                  </a:cubicBezTo>
                  <a:cubicBezTo>
                    <a:pt x="71" y="80"/>
                    <a:pt x="71" y="80"/>
                    <a:pt x="71" y="80"/>
                  </a:cubicBezTo>
                  <a:cubicBezTo>
                    <a:pt x="69" y="56"/>
                    <a:pt x="69" y="56"/>
                    <a:pt x="69" y="56"/>
                  </a:cubicBezTo>
                  <a:cubicBezTo>
                    <a:pt x="69" y="53"/>
                    <a:pt x="71" y="50"/>
                    <a:pt x="73" y="50"/>
                  </a:cubicBezTo>
                  <a:cubicBezTo>
                    <a:pt x="75" y="50"/>
                    <a:pt x="77" y="53"/>
                    <a:pt x="77" y="56"/>
                  </a:cubicBezTo>
                  <a:cubicBezTo>
                    <a:pt x="75" y="80"/>
                    <a:pt x="75" y="80"/>
                    <a:pt x="75" y="80"/>
                  </a:cubicBezTo>
                  <a:cubicBezTo>
                    <a:pt x="113" y="80"/>
                    <a:pt x="113" y="80"/>
                    <a:pt x="113" y="80"/>
                  </a:cubicBezTo>
                  <a:cubicBezTo>
                    <a:pt x="113" y="51"/>
                    <a:pt x="113" y="51"/>
                    <a:pt x="113" y="51"/>
                  </a:cubicBezTo>
                  <a:cubicBezTo>
                    <a:pt x="116" y="56"/>
                    <a:pt x="118" y="60"/>
                    <a:pt x="121" y="64"/>
                  </a:cubicBezTo>
                  <a:cubicBezTo>
                    <a:pt x="122" y="67"/>
                    <a:pt x="124" y="69"/>
                    <a:pt x="126" y="71"/>
                  </a:cubicBezTo>
                  <a:cubicBezTo>
                    <a:pt x="127" y="72"/>
                    <a:pt x="128" y="73"/>
                    <a:pt x="130" y="74"/>
                  </a:cubicBezTo>
                  <a:cubicBezTo>
                    <a:pt x="130" y="74"/>
                    <a:pt x="131" y="75"/>
                    <a:pt x="133" y="76"/>
                  </a:cubicBezTo>
                  <a:cubicBezTo>
                    <a:pt x="134" y="76"/>
                    <a:pt x="136" y="77"/>
                    <a:pt x="138" y="77"/>
                  </a:cubicBezTo>
                  <a:cubicBezTo>
                    <a:pt x="140" y="77"/>
                    <a:pt x="141" y="76"/>
                    <a:pt x="143" y="76"/>
                  </a:cubicBezTo>
                  <a:cubicBezTo>
                    <a:pt x="144" y="76"/>
                    <a:pt x="145" y="75"/>
                    <a:pt x="145" y="75"/>
                  </a:cubicBezTo>
                  <a:cubicBezTo>
                    <a:pt x="147" y="74"/>
                    <a:pt x="148" y="73"/>
                    <a:pt x="148" y="73"/>
                  </a:cubicBezTo>
                  <a:cubicBezTo>
                    <a:pt x="150" y="72"/>
                    <a:pt x="151" y="71"/>
                    <a:pt x="152" y="69"/>
                  </a:cubicBezTo>
                  <a:cubicBezTo>
                    <a:pt x="154" y="67"/>
                    <a:pt x="157" y="65"/>
                    <a:pt x="159" y="62"/>
                  </a:cubicBezTo>
                  <a:cubicBezTo>
                    <a:pt x="167" y="54"/>
                    <a:pt x="175" y="45"/>
                    <a:pt x="175" y="45"/>
                  </a:cubicBezTo>
                  <a:cubicBezTo>
                    <a:pt x="179" y="39"/>
                    <a:pt x="179" y="31"/>
                    <a:pt x="173" y="26"/>
                  </a:cubicBezTo>
                  <a:cubicBezTo>
                    <a:pt x="173" y="26"/>
                    <a:pt x="172" y="25"/>
                    <a:pt x="172" y="25"/>
                  </a:cubicBezTo>
                  <a:cubicBezTo>
                    <a:pt x="177" y="19"/>
                    <a:pt x="177" y="19"/>
                    <a:pt x="177" y="19"/>
                  </a:cubicBezTo>
                  <a:cubicBezTo>
                    <a:pt x="179" y="17"/>
                    <a:pt x="179" y="14"/>
                    <a:pt x="177" y="12"/>
                  </a:cubicBezTo>
                  <a:cubicBezTo>
                    <a:pt x="175" y="10"/>
                    <a:pt x="171" y="10"/>
                    <a:pt x="169" y="12"/>
                  </a:cubicBezTo>
                  <a:cubicBezTo>
                    <a:pt x="157" y="25"/>
                    <a:pt x="157" y="25"/>
                    <a:pt x="157" y="25"/>
                  </a:cubicBezTo>
                  <a:cubicBezTo>
                    <a:pt x="156" y="26"/>
                    <a:pt x="155" y="27"/>
                    <a:pt x="154" y="28"/>
                  </a:cubicBezTo>
                  <a:cubicBezTo>
                    <a:pt x="154" y="28"/>
                    <a:pt x="154" y="28"/>
                    <a:pt x="154" y="28"/>
                  </a:cubicBezTo>
                  <a:cubicBezTo>
                    <a:pt x="153" y="29"/>
                    <a:pt x="148" y="36"/>
                    <a:pt x="142" y="42"/>
                  </a:cubicBezTo>
                  <a:cubicBezTo>
                    <a:pt x="141" y="42"/>
                    <a:pt x="140" y="43"/>
                    <a:pt x="140" y="44"/>
                  </a:cubicBezTo>
                  <a:cubicBezTo>
                    <a:pt x="139" y="43"/>
                    <a:pt x="138" y="42"/>
                    <a:pt x="138" y="41"/>
                  </a:cubicBezTo>
                  <a:cubicBezTo>
                    <a:pt x="134" y="35"/>
                    <a:pt x="131" y="28"/>
                    <a:pt x="128" y="23"/>
                  </a:cubicBezTo>
                  <a:cubicBezTo>
                    <a:pt x="127" y="21"/>
                    <a:pt x="126" y="19"/>
                    <a:pt x="125" y="17"/>
                  </a:cubicBezTo>
                  <a:cubicBezTo>
                    <a:pt x="125" y="16"/>
                    <a:pt x="125" y="16"/>
                    <a:pt x="124" y="15"/>
                  </a:cubicBezTo>
                  <a:cubicBezTo>
                    <a:pt x="124" y="15"/>
                    <a:pt x="124" y="15"/>
                    <a:pt x="124" y="15"/>
                  </a:cubicBezTo>
                  <a:cubicBezTo>
                    <a:pt x="124" y="15"/>
                    <a:pt x="124" y="15"/>
                    <a:pt x="124" y="15"/>
                  </a:cubicBezTo>
                  <a:cubicBezTo>
                    <a:pt x="123" y="13"/>
                    <a:pt x="122" y="12"/>
                    <a:pt x="121" y="11"/>
                  </a:cubicBezTo>
                  <a:cubicBezTo>
                    <a:pt x="120" y="9"/>
                    <a:pt x="115" y="6"/>
                    <a:pt x="102" y="3"/>
                  </a:cubicBezTo>
                  <a:cubicBezTo>
                    <a:pt x="99" y="2"/>
                    <a:pt x="96" y="1"/>
                    <a:pt x="93" y="0"/>
                  </a:cubicBezTo>
                  <a:cubicBezTo>
                    <a:pt x="93" y="0"/>
                    <a:pt x="93" y="0"/>
                    <a:pt x="93" y="0"/>
                  </a:cubicBezTo>
                  <a:cubicBezTo>
                    <a:pt x="93" y="0"/>
                    <a:pt x="93" y="0"/>
                    <a:pt x="93" y="0"/>
                  </a:cubicBezTo>
                  <a:cubicBezTo>
                    <a:pt x="93" y="7"/>
                    <a:pt x="90" y="22"/>
                    <a:pt x="81" y="41"/>
                  </a:cubicBezTo>
                  <a:cubicBezTo>
                    <a:pt x="80" y="29"/>
                    <a:pt x="77" y="17"/>
                    <a:pt x="77" y="16"/>
                  </a:cubicBezTo>
                  <a:cubicBezTo>
                    <a:pt x="80" y="8"/>
                    <a:pt x="80" y="8"/>
                    <a:pt x="80" y="8"/>
                  </a:cubicBezTo>
                  <a:cubicBezTo>
                    <a:pt x="75" y="3"/>
                    <a:pt x="75" y="3"/>
                    <a:pt x="75" y="3"/>
                  </a:cubicBezTo>
                  <a:cubicBezTo>
                    <a:pt x="71" y="3"/>
                    <a:pt x="71" y="3"/>
                    <a:pt x="71" y="3"/>
                  </a:cubicBezTo>
                  <a:cubicBezTo>
                    <a:pt x="66" y="8"/>
                    <a:pt x="66" y="8"/>
                    <a:pt x="66" y="8"/>
                  </a:cubicBezTo>
                  <a:cubicBezTo>
                    <a:pt x="69" y="16"/>
                    <a:pt x="69" y="16"/>
                    <a:pt x="69" y="16"/>
                  </a:cubicBezTo>
                  <a:cubicBezTo>
                    <a:pt x="69" y="17"/>
                    <a:pt x="66" y="29"/>
                    <a:pt x="65" y="41"/>
                  </a:cubicBezTo>
                  <a:cubicBezTo>
                    <a:pt x="56" y="22"/>
                    <a:pt x="53" y="7"/>
                    <a:pt x="53" y="0"/>
                  </a:cubicBezTo>
                  <a:cubicBezTo>
                    <a:pt x="53" y="0"/>
                    <a:pt x="53" y="0"/>
                    <a:pt x="53" y="0"/>
                  </a:cubicBezTo>
                  <a:cubicBezTo>
                    <a:pt x="53" y="0"/>
                    <a:pt x="53" y="0"/>
                    <a:pt x="53" y="0"/>
                  </a:cubicBezTo>
                  <a:cubicBezTo>
                    <a:pt x="50" y="1"/>
                    <a:pt x="47" y="2"/>
                    <a:pt x="45" y="3"/>
                  </a:cubicBezTo>
                  <a:cubicBezTo>
                    <a:pt x="37" y="6"/>
                    <a:pt x="25" y="10"/>
                    <a:pt x="19" y="13"/>
                  </a:cubicBezTo>
                  <a:cubicBezTo>
                    <a:pt x="16" y="17"/>
                    <a:pt x="4" y="32"/>
                    <a:pt x="0" y="80"/>
                  </a:cubicBezTo>
                  <a:cubicBezTo>
                    <a:pt x="26" y="80"/>
                    <a:pt x="26" y="80"/>
                    <a:pt x="26" y="80"/>
                  </a:cubicBezTo>
                  <a:cubicBezTo>
                    <a:pt x="27" y="64"/>
                    <a:pt x="31" y="44"/>
                    <a:pt x="33" y="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srgbClr val="C00000"/>
                </a:solidFill>
                <a:latin typeface="微软雅黑"/>
                <a:ea typeface="微软雅黑"/>
                <a:cs typeface="+mn-ea"/>
                <a:sym typeface="微软雅黑"/>
              </a:endParaRPr>
            </a:p>
          </p:txBody>
        </p:sp>
      </p:grpSp>
      <p:sp>
        <p:nvSpPr>
          <p:cNvPr id="13" name="Aitds3"/>
          <p:cNvSpPr txBox="1"/>
          <p:nvPr/>
        </p:nvSpPr>
        <p:spPr>
          <a:xfrm>
            <a:off x="1178298" y="1296142"/>
            <a:ext cx="7337335" cy="1361911"/>
          </a:xfrm>
          <a:prstGeom prst="rect">
            <a:avLst/>
          </a:prstGeom>
          <a:noFill/>
        </p:spPr>
        <p:txBody>
          <a:bodyPr wrap="square" lIns="68580" tIns="34290" rIns="68580" bIns="34290" rtlCol="0">
            <a:spAutoFit/>
          </a:bodyPr>
          <a:lstStyle/>
          <a:p>
            <a:pPr marL="257175" indent="-257175">
              <a:lnSpc>
                <a:spcPct val="150000"/>
              </a:lnSpc>
              <a:buFont typeface="Wingdings" panose="05000000000000000000" pitchFamily="2" charset="2"/>
              <a:buChar char="n"/>
              <a:defRPr/>
            </a:pPr>
            <a:r>
              <a:rPr lang="zh-CN" altLang="en-US" kern="100" dirty="0">
                <a:latin typeface="微软雅黑"/>
                <a:ea typeface="微软雅黑"/>
                <a:cs typeface="+mn-ea"/>
                <a:sym typeface="微软雅黑"/>
              </a:rPr>
              <a:t>不能腐是关键，指的是制度、监督、约束，只有强化监督制约、扎紧制度笼子，才能让胆敢腐败者无机可乘</a:t>
            </a:r>
            <a:r>
              <a:rPr lang="en-US" altLang="zh-CN" kern="100" dirty="0">
                <a:latin typeface="微软雅黑"/>
                <a:ea typeface="微软雅黑"/>
                <a:cs typeface="+mn-ea"/>
                <a:sym typeface="微软雅黑"/>
              </a:rPr>
              <a:t>,</a:t>
            </a:r>
            <a:r>
              <a:rPr lang="zh-CN" altLang="en-US" kern="100" dirty="0">
                <a:latin typeface="微软雅黑"/>
                <a:ea typeface="微软雅黑"/>
                <a:cs typeface="+mn-ea"/>
                <a:sym typeface="微软雅黑"/>
              </a:rPr>
              <a:t>巩固“不敢”“不想”的成果。</a:t>
            </a:r>
            <a:r>
              <a:rPr lang="en-US" altLang="zh-CN" kern="100" dirty="0">
                <a:latin typeface="微软雅黑"/>
                <a:ea typeface="微软雅黑"/>
                <a:cs typeface="+mn-ea"/>
                <a:sym typeface="微软雅黑"/>
              </a:rPr>
              <a:t>XXXX</a:t>
            </a:r>
            <a:r>
              <a:rPr lang="zh-CN" altLang="en-US" kern="100" dirty="0">
                <a:latin typeface="微软雅黑"/>
                <a:ea typeface="微软雅黑"/>
                <a:cs typeface="+mn-ea"/>
                <a:sym typeface="微软雅黑"/>
              </a:rPr>
              <a:t>严重违纪违法纵然是他理想信念丧失，权力观扭曲，贪婪腐化、纵情享乐使然，但</a:t>
            </a:r>
            <a:r>
              <a:rPr lang="en-US" altLang="zh-CN" kern="100" dirty="0">
                <a:latin typeface="微软雅黑"/>
                <a:ea typeface="微软雅黑"/>
                <a:cs typeface="+mn-ea"/>
                <a:sym typeface="微软雅黑"/>
              </a:rPr>
              <a:t>XXXX</a:t>
            </a:r>
            <a:r>
              <a:rPr lang="zh-CN" altLang="en-US" kern="100" dirty="0">
                <a:latin typeface="微软雅黑"/>
                <a:ea typeface="微软雅黑"/>
                <a:cs typeface="+mn-ea"/>
                <a:sym typeface="微软雅黑"/>
              </a:rPr>
              <a:t>全面从严治党压力传导不到位，责任落实不到位，</a:t>
            </a:r>
            <a:endParaRPr lang="zh-CN" altLang="zh-CN" kern="100" dirty="0">
              <a:latin typeface="微软雅黑"/>
              <a:ea typeface="微软雅黑"/>
              <a:cs typeface="+mn-ea"/>
              <a:sym typeface="微软雅黑"/>
            </a:endParaRPr>
          </a:p>
        </p:txBody>
      </p:sp>
      <p:cxnSp>
        <p:nvCxnSpPr>
          <p:cNvPr id="15" name="Aitds7"/>
          <p:cNvCxnSpPr/>
          <p:nvPr/>
        </p:nvCxnSpPr>
        <p:spPr>
          <a:xfrm>
            <a:off x="628367" y="2769986"/>
            <a:ext cx="786986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1178298" y="2905748"/>
            <a:ext cx="4570553" cy="2008242"/>
          </a:xfrm>
          <a:prstGeom prst="rect">
            <a:avLst/>
          </a:prstGeom>
          <a:noFill/>
        </p:spPr>
        <p:txBody>
          <a:bodyPr wrap="square" lIns="68580" tIns="34290" rIns="68580" bIns="34290">
            <a:spAutoFit/>
          </a:bodyPr>
          <a:lstStyle/>
          <a:p>
            <a:pPr marL="257175" indent="-257175">
              <a:lnSpc>
                <a:spcPct val="150000"/>
              </a:lnSpc>
              <a:buFont typeface="Wingdings" panose="05000000000000000000" pitchFamily="2" charset="2"/>
              <a:buChar char="n"/>
              <a:defRPr/>
            </a:pPr>
            <a:r>
              <a:rPr lang="zh-CN" altLang="en-US" kern="100" dirty="0">
                <a:solidFill>
                  <a:srgbClr val="000000"/>
                </a:solidFill>
                <a:latin typeface="微软雅黑"/>
                <a:ea typeface="微软雅黑"/>
                <a:cs typeface="+mn-ea"/>
                <a:sym typeface="微软雅黑"/>
              </a:rPr>
              <a:t>在干部管理监督上失之于宽、失之于软，也是导致</a:t>
            </a:r>
            <a:r>
              <a:rPr lang="en-US" altLang="zh-CN" kern="100" dirty="0">
                <a:solidFill>
                  <a:srgbClr val="000000"/>
                </a:solidFill>
                <a:latin typeface="微软雅黑"/>
                <a:ea typeface="微软雅黑"/>
                <a:cs typeface="+mn-ea"/>
                <a:sym typeface="微软雅黑"/>
              </a:rPr>
              <a:t>XXXX</a:t>
            </a:r>
            <a:r>
              <a:rPr lang="zh-CN" altLang="en-US" kern="100" dirty="0">
                <a:solidFill>
                  <a:srgbClr val="000000"/>
                </a:solidFill>
                <a:latin typeface="微软雅黑"/>
                <a:ea typeface="微软雅黑"/>
                <a:cs typeface="+mn-ea"/>
                <a:sym typeface="微软雅黑"/>
              </a:rPr>
              <a:t>走上违纪违法道路的重要原因。透视出在党的建设弱化、全面从严治党虚化、监督制约软化、内部关系异化、消防权力腐化等诸多问题。因此，我们必须要警钟长鸣，抓好制度执行、监督落实、廉政教育、用人导向四个方面，扎好权力的笼子</a:t>
            </a:r>
            <a:r>
              <a:rPr lang="en-US" altLang="zh-CN" kern="100" dirty="0">
                <a:solidFill>
                  <a:srgbClr val="000000"/>
                </a:solidFill>
                <a:latin typeface="微软雅黑"/>
                <a:ea typeface="微软雅黑"/>
                <a:cs typeface="+mn-ea"/>
                <a:sym typeface="微软雅黑"/>
              </a:rPr>
              <a:t>:</a:t>
            </a:r>
            <a:endParaRPr lang="zh-CN" altLang="zh-CN" kern="100" dirty="0">
              <a:solidFill>
                <a:srgbClr val="000000"/>
              </a:solidFill>
              <a:latin typeface="微软雅黑"/>
              <a:ea typeface="微软雅黑"/>
              <a:cs typeface="+mn-ea"/>
              <a:sym typeface="微软雅黑"/>
            </a:endParaRP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764326" y="2391620"/>
            <a:ext cx="2704135" cy="2704135"/>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left)">
                                      <p:cBhvr>
                                        <p:cTn id="13" dur="750"/>
                                        <p:tgtEl>
                                          <p:spTgt spid="13"/>
                                        </p:tgtEl>
                                      </p:cBhvr>
                                    </p:animEffect>
                                  </p:childTnLst>
                                </p:cTn>
                              </p:par>
                            </p:childTnLst>
                          </p:cTn>
                        </p:par>
                        <p:par>
                          <p:cTn id="14" fill="hold">
                            <p:stCondLst>
                              <p:cond delay="1500"/>
                            </p:stCondLst>
                            <p:childTnLst>
                              <p:par>
                                <p:cTn id="15" presetID="1"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par>
                          <p:cTn id="17" fill="hold">
                            <p:stCondLst>
                              <p:cond delay="1500"/>
                            </p:stCondLst>
                            <p:childTnLst>
                              <p:par>
                                <p:cTn id="18" presetID="22" presetClass="entr" presetSubtype="4"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1000"/>
                                        <p:tgtEl>
                                          <p:spTgt spid="16"/>
                                        </p:tgtEl>
                                      </p:cBhvr>
                                    </p:animEffect>
                                    <p:anim calcmode="lin" valueType="num">
                                      <p:cBhvr>
                                        <p:cTn id="25" dur="1000" fill="hold"/>
                                        <p:tgtEl>
                                          <p:spTgt spid="16"/>
                                        </p:tgtEl>
                                        <p:attrNameLst>
                                          <p:attrName>ppt_x</p:attrName>
                                        </p:attrNameLst>
                                      </p:cBhvr>
                                      <p:tavLst>
                                        <p:tav tm="0">
                                          <p:val>
                                            <p:strVal val="#ppt_x"/>
                                          </p:val>
                                        </p:tav>
                                        <p:tav tm="100000">
                                          <p:val>
                                            <p:strVal val="#ppt_x"/>
                                          </p:val>
                                        </p:tav>
                                      </p:tavLst>
                                    </p:anim>
                                    <p:anim calcmode="lin" valueType="num">
                                      <p:cBhvr>
                                        <p:cTn id="2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要始终守规矩，扎实“不能腐”的篱笆</a:t>
            </a:r>
            <a:endParaRPr lang="en-US" altLang="zh-CN" b="1" dirty="0">
              <a:solidFill>
                <a:srgbClr val="FF0000"/>
              </a:solidFill>
              <a:latin typeface="微软雅黑"/>
              <a:ea typeface="微软雅黑"/>
              <a:cs typeface="+mn-ea"/>
              <a:sym typeface="微软雅黑"/>
            </a:endParaRPr>
          </a:p>
        </p:txBody>
      </p:sp>
      <p:pic>
        <p:nvPicPr>
          <p:cNvPr id="6" name="图片 5" descr="图片包含 游戏机, 画&#10;&#10;描述已自动生成"/>
          <p:cNvPicPr>
            <a:picLocks noChangeAspect="1"/>
          </p:cNvPicPr>
          <p:nvPr/>
        </p:nvPicPr>
        <p:blipFill rotWithShape="1">
          <a:blip r:embed="rId4" cstate="email">
            <a:extLst>
              <a:ext uri="{BEBA8EAE-BF5A-486C-A8C5-ECC9F3942E4B}">
                <a14:imgProps xmlns:a14="http://schemas.microsoft.com/office/drawing/2010/main">
                  <a14:imgLayer>
                    <a14:imgEffect>
                      <a14:brightnessContrast bright="20000"/>
                    </a14:imgEffect>
                  </a14:imgLayer>
                </a14:imgProps>
              </a:ext>
              <a:ext uri="{28A0092B-C50C-407E-A947-70E740481C1C}">
                <a14:useLocalDpi xmlns:a14="http://schemas.microsoft.com/office/drawing/2010/main"/>
              </a:ext>
            </a:extLst>
          </a:blip>
          <a:srcRect/>
          <a:stretch>
            <a:fillRect/>
          </a:stretch>
        </p:blipFill>
        <p:spPr>
          <a:xfrm>
            <a:off x="598026" y="1325972"/>
            <a:ext cx="3240119" cy="563214"/>
          </a:xfrm>
          <a:custGeom>
            <a:avLst/>
            <a:gdLst>
              <a:gd name="connsiteX0" fmla="*/ 3896038 w 7792077"/>
              <a:gd name="connsiteY0" fmla="*/ 309272 h 1085923"/>
              <a:gd name="connsiteX1" fmla="*/ 3844537 w 7792077"/>
              <a:gd name="connsiteY1" fmla="*/ 360773 h 1085923"/>
              <a:gd name="connsiteX2" fmla="*/ 3896038 w 7792077"/>
              <a:gd name="connsiteY2" fmla="*/ 412274 h 1085923"/>
              <a:gd name="connsiteX3" fmla="*/ 3947539 w 7792077"/>
              <a:gd name="connsiteY3" fmla="*/ 360773 h 1085923"/>
              <a:gd name="connsiteX4" fmla="*/ 3896038 w 7792077"/>
              <a:gd name="connsiteY4" fmla="*/ 309272 h 1085923"/>
              <a:gd name="connsiteX5" fmla="*/ 0 w 7792077"/>
              <a:gd name="connsiteY5" fmla="*/ 0 h 1085923"/>
              <a:gd name="connsiteX6" fmla="*/ 7792077 w 7792077"/>
              <a:gd name="connsiteY6" fmla="*/ 0 h 1085923"/>
              <a:gd name="connsiteX7" fmla="*/ 7792077 w 7792077"/>
              <a:gd name="connsiteY7" fmla="*/ 1085923 h 1085923"/>
              <a:gd name="connsiteX8" fmla="*/ 0 w 7792077"/>
              <a:gd name="connsiteY8" fmla="*/ 1085923 h 1085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92077" h="1085923">
                <a:moveTo>
                  <a:pt x="3896038" y="309272"/>
                </a:moveTo>
                <a:cubicBezTo>
                  <a:pt x="3867595" y="309272"/>
                  <a:pt x="3844537" y="332330"/>
                  <a:pt x="3844537" y="360773"/>
                </a:cubicBezTo>
                <a:cubicBezTo>
                  <a:pt x="3844537" y="389216"/>
                  <a:pt x="3867595" y="412274"/>
                  <a:pt x="3896038" y="412274"/>
                </a:cubicBezTo>
                <a:cubicBezTo>
                  <a:pt x="3924481" y="412274"/>
                  <a:pt x="3947539" y="389216"/>
                  <a:pt x="3947539" y="360773"/>
                </a:cubicBezTo>
                <a:cubicBezTo>
                  <a:pt x="3947539" y="332330"/>
                  <a:pt x="3924481" y="309272"/>
                  <a:pt x="3896038" y="309272"/>
                </a:cubicBezTo>
                <a:close/>
                <a:moveTo>
                  <a:pt x="0" y="0"/>
                </a:moveTo>
                <a:lnTo>
                  <a:pt x="7792077" y="0"/>
                </a:lnTo>
                <a:lnTo>
                  <a:pt x="7792077" y="1085923"/>
                </a:lnTo>
                <a:lnTo>
                  <a:pt x="0" y="1085923"/>
                </a:lnTo>
                <a:close/>
              </a:path>
            </a:pathLst>
          </a:custGeom>
        </p:spPr>
      </p:pic>
      <p:grpSp>
        <p:nvGrpSpPr>
          <p:cNvPr id="7" name="组合 6"/>
          <p:cNvGrpSpPr/>
          <p:nvPr/>
        </p:nvGrpSpPr>
        <p:grpSpPr>
          <a:xfrm>
            <a:off x="429664" y="1999342"/>
            <a:ext cx="3408481" cy="398474"/>
            <a:chOff x="571358" y="1724135"/>
            <a:chExt cx="6797050" cy="531299"/>
          </a:xfrm>
        </p:grpSpPr>
        <p:grpSp>
          <p:nvGrpSpPr>
            <p:cNvPr id="8" name="组合 7"/>
            <p:cNvGrpSpPr/>
            <p:nvPr/>
          </p:nvGrpSpPr>
          <p:grpSpPr>
            <a:xfrm>
              <a:off x="850545" y="1724135"/>
              <a:ext cx="6517863" cy="492432"/>
              <a:chOff x="955405" y="1115195"/>
              <a:chExt cx="6517863" cy="492432"/>
            </a:xfrm>
          </p:grpSpPr>
          <p:sp>
            <p:nvSpPr>
              <p:cNvPr id="10" name="圆角矩形 58"/>
              <p:cNvSpPr/>
              <p:nvPr/>
            </p:nvSpPr>
            <p:spPr>
              <a:xfrm>
                <a:off x="955405" y="1115195"/>
                <a:ext cx="6517863" cy="483636"/>
              </a:xfrm>
              <a:prstGeom prst="roundRect">
                <a:avLst>
                  <a:gd name="adj" fmla="val 50000"/>
                </a:avLst>
              </a:prstGeom>
              <a:solidFill>
                <a:srgbClr val="FF0000"/>
              </a:solidFill>
              <a:ln w="25400" cap="flat" cmpd="sng" algn="ctr">
                <a:solidFill>
                  <a:srgbClr val="FFC000"/>
                </a:solidFill>
                <a:prstDash val="solid"/>
              </a:ln>
              <a:effectLst/>
            </p:spPr>
            <p:txBody>
              <a:bodyPr rtlCol="0" anchor="ctr"/>
              <a:lstStyle/>
              <a:p>
                <a:pPr algn="dist">
                  <a:defRPr/>
                </a:pPr>
                <a:endParaRPr lang="zh-CN" altLang="en-US" sz="1800" kern="0" dirty="0">
                  <a:solidFill>
                    <a:schemeClr val="bg1"/>
                  </a:solidFill>
                  <a:latin typeface="微软雅黑"/>
                  <a:ea typeface="微软雅黑"/>
                  <a:cs typeface="+mn-ea"/>
                  <a:sym typeface="微软雅黑"/>
                </a:endParaRPr>
              </a:p>
            </p:txBody>
          </p:sp>
          <p:sp>
            <p:nvSpPr>
              <p:cNvPr id="12" name="矩形 38"/>
              <p:cNvSpPr>
                <a:spLocks noChangeArrowheads="1"/>
              </p:cNvSpPr>
              <p:nvPr/>
            </p:nvSpPr>
            <p:spPr bwMode="auto">
              <a:xfrm>
                <a:off x="1232465" y="1115195"/>
                <a:ext cx="6152402" cy="4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marL="0" lvl="3" algn="dist">
                  <a:defRPr/>
                </a:pPr>
                <a:r>
                  <a:rPr kumimoji="1" lang="en-US" altLang="zh-CN" sz="1800" b="1" dirty="0">
                    <a:solidFill>
                      <a:schemeClr val="bg1"/>
                    </a:solidFill>
                    <a:latin typeface="微软雅黑"/>
                    <a:ea typeface="微软雅黑"/>
                    <a:cs typeface="+mn-ea"/>
                    <a:sym typeface="微软雅黑"/>
                  </a:rPr>
                  <a:t>01:</a:t>
                </a:r>
                <a:r>
                  <a:rPr kumimoji="1" lang="zh-CN" altLang="en-US" sz="1800" b="1" dirty="0">
                    <a:solidFill>
                      <a:schemeClr val="bg1"/>
                    </a:solidFill>
                    <a:latin typeface="微软雅黑"/>
                    <a:ea typeface="微软雅黑"/>
                    <a:cs typeface="+mn-ea"/>
                    <a:sym typeface="微软雅黑"/>
                  </a:rPr>
                  <a:t>抓好制度执行</a:t>
                </a:r>
              </a:p>
            </p:txBody>
          </p:sp>
        </p:grpSp>
        <p:sp>
          <p:nvSpPr>
            <p:cNvPr id="9" name="矩形 38"/>
            <p:cNvSpPr>
              <a:spLocks noChangeArrowheads="1"/>
            </p:cNvSpPr>
            <p:nvPr/>
          </p:nvSpPr>
          <p:spPr bwMode="auto">
            <a:xfrm>
              <a:off x="571358" y="1763002"/>
              <a:ext cx="1358119" cy="4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lvl="0" algn="dist">
                <a:defRPr/>
              </a:pPr>
              <a:endParaRPr lang="zh-CN" altLang="en-US" sz="1800" dirty="0">
                <a:solidFill>
                  <a:schemeClr val="bg1"/>
                </a:solidFill>
                <a:latin typeface="微软雅黑"/>
                <a:ea typeface="微软雅黑"/>
                <a:cs typeface="+mn-ea"/>
                <a:sym typeface="微软雅黑"/>
              </a:endParaRPr>
            </a:p>
          </p:txBody>
        </p:sp>
      </p:grpSp>
      <p:sp>
        <p:nvSpPr>
          <p:cNvPr id="13" name="矩形 12"/>
          <p:cNvSpPr/>
          <p:nvPr/>
        </p:nvSpPr>
        <p:spPr>
          <a:xfrm>
            <a:off x="3878656" y="1713882"/>
            <a:ext cx="4752159" cy="677493"/>
          </a:xfrm>
          <a:prstGeom prst="rect">
            <a:avLst/>
          </a:prstGeom>
        </p:spPr>
        <p:txBody>
          <a:bodyPr wrap="square" lIns="68580" tIns="34290" rIns="68580" bIns="34290">
            <a:spAutoFit/>
          </a:bodyPr>
          <a:lstStyle/>
          <a:p>
            <a:pPr>
              <a:lnSpc>
                <a:spcPct val="150000"/>
              </a:lnSpc>
              <a:defRPr/>
            </a:pPr>
            <a:r>
              <a:rPr lang="zh-CN" altLang="en-US" dirty="0">
                <a:solidFill>
                  <a:srgbClr val="000000"/>
                </a:solidFill>
                <a:latin typeface="微软雅黑"/>
                <a:ea typeface="微软雅黑"/>
                <a:cs typeface="+mn-ea"/>
                <a:sym typeface="微软雅黑"/>
              </a:rPr>
              <a:t>要重点解决制度健全，但范围宽泛、执行软化的问题。要重点在制度行得通、做得到、能管用上下功夫。</a:t>
            </a:r>
            <a:endParaRPr lang="en-US" altLang="zh-CN" spc="150" dirty="0">
              <a:solidFill>
                <a:srgbClr val="000000"/>
              </a:solidFill>
              <a:latin typeface="微软雅黑"/>
              <a:ea typeface="微软雅黑"/>
              <a:cs typeface="+mn-ea"/>
              <a:sym typeface="微软雅黑"/>
            </a:endParaRPr>
          </a:p>
        </p:txBody>
      </p:sp>
      <p:sp>
        <p:nvSpPr>
          <p:cNvPr id="14" name="Aichitds11"/>
          <p:cNvSpPr txBox="1"/>
          <p:nvPr/>
        </p:nvSpPr>
        <p:spPr>
          <a:xfrm>
            <a:off x="598026" y="2545249"/>
            <a:ext cx="5652303" cy="2331407"/>
          </a:xfrm>
          <a:prstGeom prst="rect">
            <a:avLst/>
          </a:prstGeom>
          <a:noFill/>
        </p:spPr>
        <p:txBody>
          <a:bodyPr wrap="square" lIns="68580" tIns="34290" rIns="68580" bIns="34290" rtlCol="0">
            <a:spAutoFit/>
          </a:bodyPr>
          <a:lstStyle/>
          <a:p>
            <a:pPr marL="257175" indent="-257175" algn="just">
              <a:lnSpc>
                <a:spcPct val="150000"/>
              </a:lnSpc>
              <a:buFont typeface="Wingdings" panose="05000000000000000000" pitchFamily="2" charset="2"/>
              <a:buChar char="p"/>
              <a:defRPr/>
            </a:pPr>
            <a:r>
              <a:rPr lang="zh-CN" altLang="en-US" dirty="0">
                <a:solidFill>
                  <a:srgbClr val="000000"/>
                </a:solidFill>
                <a:latin typeface="微软雅黑"/>
                <a:ea typeface="微软雅黑"/>
                <a:cs typeface="+mn-ea"/>
                <a:sym typeface="微软雅黑"/>
              </a:rPr>
              <a:t>要切实抓实做好政治巡察工作，选择那些最重要、最急需解决的重点问题整改落实、建章立制。</a:t>
            </a:r>
            <a:endParaRPr lang="en-US" altLang="zh-CN" spc="150" dirty="0">
              <a:solidFill>
                <a:srgbClr val="000000"/>
              </a:solidFill>
              <a:latin typeface="微软雅黑"/>
              <a:ea typeface="微软雅黑"/>
              <a:cs typeface="+mn-ea"/>
              <a:sym typeface="微软雅黑"/>
            </a:endParaRPr>
          </a:p>
          <a:p>
            <a:pPr marL="257175" indent="-257175" algn="just">
              <a:lnSpc>
                <a:spcPct val="150000"/>
              </a:lnSpc>
              <a:buFont typeface="Wingdings" panose="05000000000000000000" pitchFamily="2" charset="2"/>
              <a:buChar char="p"/>
              <a:defRPr/>
            </a:pPr>
            <a:r>
              <a:rPr lang="zh-CN" altLang="en-US" dirty="0">
                <a:solidFill>
                  <a:srgbClr val="000000"/>
                </a:solidFill>
                <a:latin typeface="微软雅黑"/>
                <a:ea typeface="微软雅黑"/>
                <a:cs typeface="+mn-ea"/>
                <a:sym typeface="微软雅黑"/>
              </a:rPr>
              <a:t>当前要重点针对审计发现问题，推动财务规范化，扎实制度笼子。说实话我们财务规范化还有很长的路要走。最关键的是，要强化制度执行，从严执纪、铁面执纪，让制度真正成为带电的“高压线”，制度面前人人平等、执行制度没有例外，坚决纠正有令不行、有禁不止、无视制度的问题，让违反制度者付出应有代价。</a:t>
            </a: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305027" y="2374736"/>
            <a:ext cx="2325788" cy="2325788"/>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000"/>
                                        <p:tgtEl>
                                          <p:spTgt spid="7"/>
                                        </p:tgtEl>
                                      </p:cBhvr>
                                    </p:animEffect>
                                  </p:childTnLst>
                                </p:cTn>
                              </p:par>
                            </p:childTnLst>
                          </p:cTn>
                        </p:par>
                        <p:par>
                          <p:cTn id="14" fill="hold">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up)">
                                      <p:cBhvr>
                                        <p:cTn id="21" dur="1750"/>
                                        <p:tgtEl>
                                          <p:spTgt spid="14"/>
                                        </p:tgtEl>
                                      </p:cBhvr>
                                    </p:animEffect>
                                  </p:childTnLst>
                                </p:cTn>
                              </p:par>
                            </p:childTnLst>
                          </p:cTn>
                        </p:par>
                        <p:par>
                          <p:cTn id="22" fill="hold">
                            <p:stCondLst>
                              <p:cond delay="4000"/>
                            </p:stCondLst>
                            <p:childTnLst>
                              <p:par>
                                <p:cTn id="23" presetID="22" presetClass="entr" presetSubtype="4"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410562" y="4061461"/>
            <a:ext cx="6322874" cy="902120"/>
          </a:xfrm>
          <a:prstGeom prst="rect">
            <a:avLst/>
          </a:prstGeom>
        </p:spPr>
      </p:pic>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11909" y="0"/>
            <a:ext cx="2632091" cy="836719"/>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 y="3369594"/>
            <a:ext cx="2828924" cy="1775222"/>
          </a:xfrm>
          <a:prstGeom prst="rect">
            <a:avLst/>
          </a:prstGeom>
        </p:spPr>
      </p:pic>
      <p:pic>
        <p:nvPicPr>
          <p:cNvPr id="7" name="图片 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 y="4167762"/>
            <a:ext cx="9144000" cy="978370"/>
          </a:xfrm>
          <a:prstGeom prst="rect">
            <a:avLst/>
          </a:prstGeom>
        </p:spPr>
      </p:pic>
      <p:sp>
        <p:nvSpPr>
          <p:cNvPr id="28" name="TextBox 6"/>
          <p:cNvSpPr txBox="1"/>
          <p:nvPr/>
        </p:nvSpPr>
        <p:spPr>
          <a:xfrm>
            <a:off x="1450730" y="1862446"/>
            <a:ext cx="209769" cy="1745016"/>
          </a:xfrm>
          <a:prstGeom prst="rect">
            <a:avLst/>
          </a:prstGeom>
          <a:noFill/>
        </p:spPr>
        <p:txBody>
          <a:bodyPr wrap="square" lIns="82221" tIns="41110" rIns="82221" bIns="41110">
            <a:spAutoFit/>
          </a:bodyPr>
          <a:lstStyle/>
          <a:p>
            <a:pPr algn="ctr" defTabSz="913924">
              <a:defRPr/>
            </a:pPr>
            <a:r>
              <a:rPr lang="zh-CN" altLang="en-US" sz="5400" dirty="0">
                <a:ln w="6350">
                  <a:noFill/>
                </a:ln>
                <a:solidFill>
                  <a:srgbClr val="FF0000"/>
                </a:solidFill>
                <a:latin typeface="微软雅黑"/>
                <a:ea typeface="微软雅黑"/>
                <a:cs typeface="+mn-ea"/>
                <a:sym typeface="微软雅黑"/>
              </a:rPr>
              <a:t>目录</a:t>
            </a:r>
          </a:p>
        </p:txBody>
      </p:sp>
      <p:pic>
        <p:nvPicPr>
          <p:cNvPr id="30" name="图片 29"/>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802924" y="713473"/>
            <a:ext cx="1505381" cy="1227179"/>
          </a:xfrm>
          <a:prstGeom prst="rect">
            <a:avLst/>
          </a:prstGeom>
        </p:spPr>
      </p:pic>
      <p:grpSp>
        <p:nvGrpSpPr>
          <p:cNvPr id="32" name="组合 31"/>
          <p:cNvGrpSpPr/>
          <p:nvPr/>
        </p:nvGrpSpPr>
        <p:grpSpPr>
          <a:xfrm>
            <a:off x="2735136" y="1232781"/>
            <a:ext cx="5841978" cy="451534"/>
            <a:chOff x="4946496" y="1597308"/>
            <a:chExt cx="7673048" cy="475056"/>
          </a:xfrm>
        </p:grpSpPr>
        <p:grpSp>
          <p:nvGrpSpPr>
            <p:cNvPr id="33" name="组合 32"/>
            <p:cNvGrpSpPr/>
            <p:nvPr/>
          </p:nvGrpSpPr>
          <p:grpSpPr>
            <a:xfrm>
              <a:off x="4946496" y="1597308"/>
              <a:ext cx="7532615" cy="453091"/>
              <a:chOff x="1363754" y="2406893"/>
              <a:chExt cx="7253732" cy="453091"/>
            </a:xfrm>
          </p:grpSpPr>
          <p:sp>
            <p:nvSpPr>
              <p:cNvPr id="35" name="TextBox 35"/>
              <p:cNvSpPr txBox="1"/>
              <p:nvPr/>
            </p:nvSpPr>
            <p:spPr>
              <a:xfrm rot="16200000">
                <a:off x="4761193" y="-962252"/>
                <a:ext cx="448412" cy="7186702"/>
              </a:xfrm>
              <a:prstGeom prst="rect">
                <a:avLst/>
              </a:prstGeom>
              <a:noFill/>
              <a:ln w="9525" cap="flat" cmpd="sng" algn="ctr">
                <a:solidFill>
                  <a:srgbClr val="FF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panose="020F0502020204030204"/>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defTabSz="914400">
                  <a:defRPr/>
                </a:pPr>
                <a:r>
                  <a:rPr lang="zh-CN" altLang="en-US" sz="2100" dirty="0">
                    <a:solidFill>
                      <a:srgbClr val="C00000"/>
                    </a:solidFill>
                    <a:latin typeface="微软雅黑"/>
                    <a:ea typeface="微软雅黑"/>
                    <a:cs typeface="+mn-ea"/>
                    <a:sym typeface="微软雅黑"/>
                  </a:rPr>
                  <a:t> </a:t>
                </a:r>
              </a:p>
            </p:txBody>
          </p:sp>
          <p:grpSp>
            <p:nvGrpSpPr>
              <p:cNvPr id="36" name="组合 35"/>
              <p:cNvGrpSpPr/>
              <p:nvPr/>
            </p:nvGrpSpPr>
            <p:grpSpPr>
              <a:xfrm rot="16200000">
                <a:off x="4814286" y="-994316"/>
                <a:ext cx="352667" cy="7253732"/>
                <a:chOff x="1833153" y="2468597"/>
                <a:chExt cx="1900623" cy="7253732"/>
              </a:xfrm>
            </p:grpSpPr>
            <p:sp>
              <p:nvSpPr>
                <p:cNvPr id="38" name="圆角矩形 10"/>
                <p:cNvSpPr/>
                <p:nvPr/>
              </p:nvSpPr>
              <p:spPr>
                <a:xfrm>
                  <a:off x="1861559" y="2468597"/>
                  <a:ext cx="1872217" cy="77469"/>
                </a:xfrm>
                <a:prstGeom prst="roundRect">
                  <a:avLst>
                    <a:gd name="adj" fmla="val 50000"/>
                  </a:avLst>
                </a:prstGeom>
                <a:solidFill>
                  <a:srgbClr val="FF0000"/>
                </a:solidFill>
                <a:ln w="25400" cap="flat" cmpd="sng" algn="ctr">
                  <a:solidFill>
                    <a:srgbClr val="FF0000"/>
                  </a:solidFill>
                  <a:prstDash val="solid"/>
                </a:ln>
                <a:effectLst/>
              </p:spPr>
              <p:txBody>
                <a:bodyPr rtlCol="0" anchor="ctr"/>
                <a:lstStyle/>
                <a:p>
                  <a:pPr algn="ctr" defTabSz="914400">
                    <a:defRPr/>
                  </a:pPr>
                  <a:endParaRPr lang="zh-CN" altLang="en-US" kern="0" dirty="0">
                    <a:solidFill>
                      <a:prstClr val="white"/>
                    </a:solidFill>
                    <a:latin typeface="微软雅黑"/>
                    <a:ea typeface="微软雅黑"/>
                    <a:cs typeface="+mn-ea"/>
                    <a:sym typeface="微软雅黑"/>
                  </a:endParaRPr>
                </a:p>
              </p:txBody>
            </p:sp>
            <p:sp>
              <p:nvSpPr>
                <p:cNvPr id="39" name="圆角矩形 11"/>
                <p:cNvSpPr/>
                <p:nvPr/>
              </p:nvSpPr>
              <p:spPr>
                <a:xfrm>
                  <a:off x="1833153" y="9644860"/>
                  <a:ext cx="1872200" cy="77469"/>
                </a:xfrm>
                <a:prstGeom prst="roundRect">
                  <a:avLst>
                    <a:gd name="adj" fmla="val 50000"/>
                  </a:avLst>
                </a:prstGeom>
                <a:solidFill>
                  <a:srgbClr val="FF0000"/>
                </a:solidFill>
                <a:ln w="25400" cap="flat" cmpd="sng" algn="ctr">
                  <a:solidFill>
                    <a:srgbClr val="FF0000"/>
                  </a:solidFill>
                  <a:prstDash val="solid"/>
                </a:ln>
                <a:effectLst/>
              </p:spPr>
              <p:txBody>
                <a:bodyPr rtlCol="0" anchor="ctr"/>
                <a:lstStyle/>
                <a:p>
                  <a:pPr algn="ctr" defTabSz="914400">
                    <a:defRPr/>
                  </a:pPr>
                  <a:endParaRPr lang="zh-CN" altLang="en-US" kern="0">
                    <a:solidFill>
                      <a:prstClr val="white"/>
                    </a:solidFill>
                    <a:latin typeface="微软雅黑"/>
                    <a:ea typeface="微软雅黑"/>
                    <a:cs typeface="+mn-ea"/>
                    <a:sym typeface="微软雅黑"/>
                  </a:endParaRPr>
                </a:p>
              </p:txBody>
            </p:sp>
          </p:grpSp>
          <p:sp>
            <p:nvSpPr>
              <p:cNvPr id="37" name="TextBox 20"/>
              <p:cNvSpPr txBox="1"/>
              <p:nvPr/>
            </p:nvSpPr>
            <p:spPr>
              <a:xfrm>
                <a:off x="1615191" y="2410404"/>
                <a:ext cx="625157" cy="449580"/>
              </a:xfrm>
              <a:prstGeom prst="rect">
                <a:avLst/>
              </a:prstGeom>
              <a:solidFill>
                <a:srgbClr val="FF0000"/>
              </a:solidFill>
              <a:ln>
                <a:solidFill>
                  <a:srgbClr val="FF0000"/>
                </a:solidFill>
              </a:ln>
            </p:spPr>
            <p:txBody>
              <a:bodyPr wrap="none" lIns="0" tIns="0" rIns="0" bIns="0" rtlCol="0" anchor="ctr">
                <a:noAutofit/>
              </a:bodyPr>
              <a:lstStyle/>
              <a:p>
                <a:pPr algn="ctr" defTabSz="914400">
                  <a:defRPr/>
                </a:pPr>
                <a:r>
                  <a:rPr lang="en-US" altLang="zh-CN" sz="2400" b="1" kern="0" dirty="0">
                    <a:solidFill>
                      <a:srgbClr val="F6F2EA"/>
                    </a:solidFill>
                    <a:latin typeface="微软雅黑"/>
                    <a:ea typeface="微软雅黑"/>
                    <a:cs typeface="+mn-ea"/>
                    <a:sym typeface="微软雅黑"/>
                  </a:rPr>
                  <a:t>1</a:t>
                </a:r>
                <a:endParaRPr lang="zh-CN" altLang="en-US" sz="2400" b="1" kern="0" dirty="0">
                  <a:solidFill>
                    <a:srgbClr val="F6F2EA"/>
                  </a:solidFill>
                  <a:latin typeface="微软雅黑"/>
                  <a:ea typeface="微软雅黑"/>
                  <a:cs typeface="+mn-ea"/>
                  <a:sym typeface="微软雅黑"/>
                </a:endParaRPr>
              </a:p>
            </p:txBody>
          </p:sp>
        </p:grpSp>
        <p:sp>
          <p:nvSpPr>
            <p:cNvPr id="34" name="文本框 21"/>
            <p:cNvSpPr txBox="1">
              <a:spLocks noChangeArrowheads="1"/>
            </p:cNvSpPr>
            <p:nvPr/>
          </p:nvSpPr>
          <p:spPr bwMode="auto">
            <a:xfrm>
              <a:off x="5913826" y="1597308"/>
              <a:ext cx="6705718" cy="475056"/>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nSpc>
                  <a:spcPts val="3075"/>
                </a:lnSpc>
                <a:defRPr/>
              </a:pPr>
              <a:r>
                <a:rPr lang="zh-CN" altLang="en-US" sz="2000" b="1" dirty="0">
                  <a:solidFill>
                    <a:srgbClr val="FF0000"/>
                  </a:solidFill>
                  <a:latin typeface="微软雅黑"/>
                  <a:ea typeface="微软雅黑"/>
                  <a:cs typeface="+mn-ea"/>
                  <a:sym typeface="微软雅黑"/>
                </a:rPr>
                <a:t>要始终知敬畏，拧紧“不敢腐”的阀门</a:t>
              </a:r>
              <a:endParaRPr lang="en-US" altLang="zh-CN" sz="2000" b="1" dirty="0">
                <a:solidFill>
                  <a:srgbClr val="FF0000"/>
                </a:solidFill>
                <a:latin typeface="微软雅黑"/>
                <a:ea typeface="微软雅黑"/>
                <a:cs typeface="+mn-ea"/>
                <a:sym typeface="微软雅黑"/>
              </a:endParaRPr>
            </a:p>
          </p:txBody>
        </p:sp>
      </p:grpSp>
      <p:cxnSp>
        <p:nvCxnSpPr>
          <p:cNvPr id="56" name="直接连接符 55"/>
          <p:cNvCxnSpPr/>
          <p:nvPr/>
        </p:nvCxnSpPr>
        <p:spPr>
          <a:xfrm>
            <a:off x="2450079" y="1014608"/>
            <a:ext cx="0" cy="268268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57" name="组合 56"/>
          <p:cNvGrpSpPr/>
          <p:nvPr/>
        </p:nvGrpSpPr>
        <p:grpSpPr>
          <a:xfrm>
            <a:off x="2757506" y="2152449"/>
            <a:ext cx="5841978" cy="454548"/>
            <a:chOff x="4946496" y="1597308"/>
            <a:chExt cx="7673048" cy="478227"/>
          </a:xfrm>
        </p:grpSpPr>
        <p:grpSp>
          <p:nvGrpSpPr>
            <p:cNvPr id="58" name="组合 57"/>
            <p:cNvGrpSpPr/>
            <p:nvPr/>
          </p:nvGrpSpPr>
          <p:grpSpPr>
            <a:xfrm>
              <a:off x="4946496" y="1597308"/>
              <a:ext cx="7532615" cy="453091"/>
              <a:chOff x="1363754" y="2406893"/>
              <a:chExt cx="7253732" cy="453091"/>
            </a:xfrm>
          </p:grpSpPr>
          <p:sp>
            <p:nvSpPr>
              <p:cNvPr id="60" name="TextBox 35"/>
              <p:cNvSpPr txBox="1"/>
              <p:nvPr/>
            </p:nvSpPr>
            <p:spPr>
              <a:xfrm rot="16200000">
                <a:off x="4761193" y="-962252"/>
                <a:ext cx="448412" cy="7186702"/>
              </a:xfrm>
              <a:prstGeom prst="rect">
                <a:avLst/>
              </a:prstGeom>
              <a:noFill/>
              <a:ln w="9525" cap="flat" cmpd="sng" algn="ctr">
                <a:solidFill>
                  <a:srgbClr val="FF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panose="020F0502020204030204"/>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defTabSz="914400">
                  <a:defRPr/>
                </a:pPr>
                <a:r>
                  <a:rPr lang="zh-CN" altLang="en-US" sz="2100" dirty="0">
                    <a:solidFill>
                      <a:srgbClr val="C00000"/>
                    </a:solidFill>
                    <a:latin typeface="微软雅黑"/>
                    <a:ea typeface="微软雅黑"/>
                    <a:cs typeface="+mn-ea"/>
                    <a:sym typeface="微软雅黑"/>
                  </a:rPr>
                  <a:t> </a:t>
                </a:r>
              </a:p>
            </p:txBody>
          </p:sp>
          <p:grpSp>
            <p:nvGrpSpPr>
              <p:cNvPr id="61" name="组合 60"/>
              <p:cNvGrpSpPr/>
              <p:nvPr/>
            </p:nvGrpSpPr>
            <p:grpSpPr>
              <a:xfrm rot="16200000">
                <a:off x="4814286" y="-994316"/>
                <a:ext cx="352667" cy="7253732"/>
                <a:chOff x="1833153" y="2468597"/>
                <a:chExt cx="1900623" cy="7253732"/>
              </a:xfrm>
            </p:grpSpPr>
            <p:sp>
              <p:nvSpPr>
                <p:cNvPr id="63" name="圆角矩形 10"/>
                <p:cNvSpPr/>
                <p:nvPr/>
              </p:nvSpPr>
              <p:spPr>
                <a:xfrm>
                  <a:off x="1861559" y="2468597"/>
                  <a:ext cx="1872217" cy="77469"/>
                </a:xfrm>
                <a:prstGeom prst="roundRect">
                  <a:avLst>
                    <a:gd name="adj" fmla="val 50000"/>
                  </a:avLst>
                </a:prstGeom>
                <a:solidFill>
                  <a:srgbClr val="FF0000"/>
                </a:solidFill>
                <a:ln w="25400" cap="flat" cmpd="sng" algn="ctr">
                  <a:solidFill>
                    <a:srgbClr val="FF0000"/>
                  </a:solidFill>
                  <a:prstDash val="solid"/>
                </a:ln>
                <a:effectLst/>
              </p:spPr>
              <p:txBody>
                <a:bodyPr rtlCol="0" anchor="ctr"/>
                <a:lstStyle/>
                <a:p>
                  <a:pPr algn="ctr" defTabSz="914400">
                    <a:defRPr/>
                  </a:pPr>
                  <a:endParaRPr lang="zh-CN" altLang="en-US" kern="0" dirty="0">
                    <a:solidFill>
                      <a:prstClr val="white"/>
                    </a:solidFill>
                    <a:latin typeface="微软雅黑"/>
                    <a:ea typeface="微软雅黑"/>
                    <a:cs typeface="+mn-ea"/>
                    <a:sym typeface="微软雅黑"/>
                  </a:endParaRPr>
                </a:p>
              </p:txBody>
            </p:sp>
            <p:sp>
              <p:nvSpPr>
                <p:cNvPr id="64" name="圆角矩形 11"/>
                <p:cNvSpPr/>
                <p:nvPr/>
              </p:nvSpPr>
              <p:spPr>
                <a:xfrm>
                  <a:off x="1833153" y="9644860"/>
                  <a:ext cx="1872200" cy="77469"/>
                </a:xfrm>
                <a:prstGeom prst="roundRect">
                  <a:avLst>
                    <a:gd name="adj" fmla="val 50000"/>
                  </a:avLst>
                </a:prstGeom>
                <a:solidFill>
                  <a:srgbClr val="FF0000"/>
                </a:solidFill>
                <a:ln w="25400" cap="flat" cmpd="sng" algn="ctr">
                  <a:solidFill>
                    <a:srgbClr val="FF0000"/>
                  </a:solidFill>
                  <a:prstDash val="solid"/>
                </a:ln>
                <a:effectLst/>
              </p:spPr>
              <p:txBody>
                <a:bodyPr rtlCol="0" anchor="ctr"/>
                <a:lstStyle/>
                <a:p>
                  <a:pPr algn="ctr" defTabSz="914400">
                    <a:defRPr/>
                  </a:pPr>
                  <a:endParaRPr lang="zh-CN" altLang="en-US" kern="0">
                    <a:solidFill>
                      <a:prstClr val="white"/>
                    </a:solidFill>
                    <a:latin typeface="微软雅黑"/>
                    <a:ea typeface="微软雅黑"/>
                    <a:cs typeface="+mn-ea"/>
                    <a:sym typeface="微软雅黑"/>
                  </a:endParaRPr>
                </a:p>
              </p:txBody>
            </p:sp>
          </p:grpSp>
          <p:sp>
            <p:nvSpPr>
              <p:cNvPr id="62" name="TextBox 20"/>
              <p:cNvSpPr txBox="1"/>
              <p:nvPr/>
            </p:nvSpPr>
            <p:spPr>
              <a:xfrm>
                <a:off x="1615191" y="2410404"/>
                <a:ext cx="625157" cy="449580"/>
              </a:xfrm>
              <a:prstGeom prst="rect">
                <a:avLst/>
              </a:prstGeom>
              <a:solidFill>
                <a:srgbClr val="FF0000"/>
              </a:solidFill>
              <a:ln>
                <a:solidFill>
                  <a:srgbClr val="FF0000"/>
                </a:solidFill>
              </a:ln>
            </p:spPr>
            <p:txBody>
              <a:bodyPr wrap="none" lIns="0" tIns="0" rIns="0" bIns="0" rtlCol="0" anchor="ctr">
                <a:noAutofit/>
              </a:bodyPr>
              <a:lstStyle/>
              <a:p>
                <a:pPr algn="ctr" defTabSz="914400">
                  <a:defRPr/>
                </a:pPr>
                <a:r>
                  <a:rPr lang="en-US" altLang="zh-CN" sz="2400" b="1" kern="0" dirty="0">
                    <a:solidFill>
                      <a:srgbClr val="F6F2EA"/>
                    </a:solidFill>
                    <a:latin typeface="微软雅黑"/>
                    <a:ea typeface="微软雅黑"/>
                    <a:cs typeface="+mn-ea"/>
                    <a:sym typeface="微软雅黑"/>
                  </a:rPr>
                  <a:t>2</a:t>
                </a:r>
                <a:endParaRPr lang="zh-CN" altLang="en-US" sz="2400" b="1" kern="0" dirty="0">
                  <a:solidFill>
                    <a:srgbClr val="F6F2EA"/>
                  </a:solidFill>
                  <a:latin typeface="微软雅黑"/>
                  <a:ea typeface="微软雅黑"/>
                  <a:cs typeface="+mn-ea"/>
                  <a:sym typeface="微软雅黑"/>
                </a:endParaRPr>
              </a:p>
            </p:txBody>
          </p:sp>
        </p:grpSp>
        <p:sp>
          <p:nvSpPr>
            <p:cNvPr id="59" name="文本框 21"/>
            <p:cNvSpPr txBox="1">
              <a:spLocks noChangeArrowheads="1"/>
            </p:cNvSpPr>
            <p:nvPr/>
          </p:nvSpPr>
          <p:spPr bwMode="auto">
            <a:xfrm>
              <a:off x="5913826" y="1597308"/>
              <a:ext cx="6705718" cy="478227"/>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nSpc>
                  <a:spcPts val="3075"/>
                </a:lnSpc>
                <a:defRPr/>
              </a:pPr>
              <a:r>
                <a:rPr lang="zh-CN" altLang="en-US" sz="2100" b="1" dirty="0">
                  <a:solidFill>
                    <a:srgbClr val="FF0000"/>
                  </a:solidFill>
                  <a:latin typeface="微软雅黑"/>
                  <a:ea typeface="微软雅黑"/>
                  <a:cs typeface="+mn-ea"/>
                  <a:sym typeface="微软雅黑"/>
                </a:rPr>
                <a:t>要始终守规矩，扎实“不能腐”的篱笆</a:t>
              </a:r>
              <a:endParaRPr lang="en-US" altLang="zh-CN" sz="2100" b="1" dirty="0">
                <a:solidFill>
                  <a:srgbClr val="FF0000"/>
                </a:solidFill>
                <a:latin typeface="微软雅黑"/>
                <a:ea typeface="微软雅黑"/>
                <a:cs typeface="+mn-ea"/>
                <a:sym typeface="微软雅黑"/>
              </a:endParaRPr>
            </a:p>
          </p:txBody>
        </p:sp>
      </p:grpSp>
      <p:grpSp>
        <p:nvGrpSpPr>
          <p:cNvPr id="65" name="组合 64"/>
          <p:cNvGrpSpPr/>
          <p:nvPr/>
        </p:nvGrpSpPr>
        <p:grpSpPr>
          <a:xfrm>
            <a:off x="2754210" y="3072472"/>
            <a:ext cx="5841978" cy="471476"/>
            <a:chOff x="4946496" y="1597308"/>
            <a:chExt cx="7673048" cy="496037"/>
          </a:xfrm>
        </p:grpSpPr>
        <p:grpSp>
          <p:nvGrpSpPr>
            <p:cNvPr id="66" name="组合 65"/>
            <p:cNvGrpSpPr/>
            <p:nvPr/>
          </p:nvGrpSpPr>
          <p:grpSpPr>
            <a:xfrm>
              <a:off x="4946496" y="1597308"/>
              <a:ext cx="7532615" cy="453091"/>
              <a:chOff x="1363754" y="2406893"/>
              <a:chExt cx="7253732" cy="453091"/>
            </a:xfrm>
          </p:grpSpPr>
          <p:sp>
            <p:nvSpPr>
              <p:cNvPr id="68" name="TextBox 35"/>
              <p:cNvSpPr txBox="1"/>
              <p:nvPr/>
            </p:nvSpPr>
            <p:spPr>
              <a:xfrm rot="16200000">
                <a:off x="4761193" y="-962252"/>
                <a:ext cx="448412" cy="7186702"/>
              </a:xfrm>
              <a:prstGeom prst="rect">
                <a:avLst/>
              </a:prstGeom>
              <a:noFill/>
              <a:ln w="9525" cap="flat" cmpd="sng" algn="ctr">
                <a:solidFill>
                  <a:srgbClr val="FF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panose="020F0502020204030204"/>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defTabSz="914400">
                  <a:defRPr/>
                </a:pPr>
                <a:r>
                  <a:rPr lang="zh-CN" altLang="en-US" sz="2100" dirty="0">
                    <a:solidFill>
                      <a:srgbClr val="C00000"/>
                    </a:solidFill>
                    <a:latin typeface="微软雅黑"/>
                    <a:ea typeface="微软雅黑"/>
                    <a:cs typeface="+mn-ea"/>
                    <a:sym typeface="微软雅黑"/>
                  </a:rPr>
                  <a:t> </a:t>
                </a:r>
              </a:p>
            </p:txBody>
          </p:sp>
          <p:grpSp>
            <p:nvGrpSpPr>
              <p:cNvPr id="69" name="组合 68"/>
              <p:cNvGrpSpPr/>
              <p:nvPr/>
            </p:nvGrpSpPr>
            <p:grpSpPr>
              <a:xfrm rot="16200000">
                <a:off x="4814286" y="-994316"/>
                <a:ext cx="352667" cy="7253732"/>
                <a:chOff x="1833153" y="2468597"/>
                <a:chExt cx="1900623" cy="7253732"/>
              </a:xfrm>
            </p:grpSpPr>
            <p:sp>
              <p:nvSpPr>
                <p:cNvPr id="71" name="圆角矩形 10"/>
                <p:cNvSpPr/>
                <p:nvPr/>
              </p:nvSpPr>
              <p:spPr>
                <a:xfrm>
                  <a:off x="1861559" y="2468597"/>
                  <a:ext cx="1872217" cy="77469"/>
                </a:xfrm>
                <a:prstGeom prst="roundRect">
                  <a:avLst>
                    <a:gd name="adj" fmla="val 50000"/>
                  </a:avLst>
                </a:prstGeom>
                <a:solidFill>
                  <a:srgbClr val="FF0000"/>
                </a:solidFill>
                <a:ln w="25400" cap="flat" cmpd="sng" algn="ctr">
                  <a:solidFill>
                    <a:srgbClr val="FF0000"/>
                  </a:solidFill>
                  <a:prstDash val="solid"/>
                </a:ln>
                <a:effectLst/>
              </p:spPr>
              <p:txBody>
                <a:bodyPr rtlCol="0" anchor="ctr"/>
                <a:lstStyle/>
                <a:p>
                  <a:pPr algn="ctr" defTabSz="914400">
                    <a:defRPr/>
                  </a:pPr>
                  <a:endParaRPr lang="zh-CN" altLang="en-US" kern="0" dirty="0">
                    <a:solidFill>
                      <a:prstClr val="white"/>
                    </a:solidFill>
                    <a:latin typeface="微软雅黑"/>
                    <a:ea typeface="微软雅黑"/>
                    <a:cs typeface="+mn-ea"/>
                    <a:sym typeface="微软雅黑"/>
                  </a:endParaRPr>
                </a:p>
              </p:txBody>
            </p:sp>
            <p:sp>
              <p:nvSpPr>
                <p:cNvPr id="72" name="圆角矩形 11"/>
                <p:cNvSpPr/>
                <p:nvPr/>
              </p:nvSpPr>
              <p:spPr>
                <a:xfrm>
                  <a:off x="1833153" y="9644860"/>
                  <a:ext cx="1872200" cy="77469"/>
                </a:xfrm>
                <a:prstGeom prst="roundRect">
                  <a:avLst>
                    <a:gd name="adj" fmla="val 50000"/>
                  </a:avLst>
                </a:prstGeom>
                <a:solidFill>
                  <a:srgbClr val="FF0000"/>
                </a:solidFill>
                <a:ln w="25400" cap="flat" cmpd="sng" algn="ctr">
                  <a:solidFill>
                    <a:srgbClr val="FF0000"/>
                  </a:solidFill>
                  <a:prstDash val="solid"/>
                </a:ln>
                <a:effectLst/>
              </p:spPr>
              <p:txBody>
                <a:bodyPr rtlCol="0" anchor="ctr"/>
                <a:lstStyle/>
                <a:p>
                  <a:pPr algn="ctr" defTabSz="914400">
                    <a:defRPr/>
                  </a:pPr>
                  <a:endParaRPr lang="zh-CN" altLang="en-US" kern="0">
                    <a:solidFill>
                      <a:prstClr val="white"/>
                    </a:solidFill>
                    <a:latin typeface="微软雅黑"/>
                    <a:ea typeface="微软雅黑"/>
                    <a:cs typeface="+mn-ea"/>
                    <a:sym typeface="微软雅黑"/>
                  </a:endParaRPr>
                </a:p>
              </p:txBody>
            </p:sp>
          </p:grpSp>
          <p:sp>
            <p:nvSpPr>
              <p:cNvPr id="70" name="TextBox 20"/>
              <p:cNvSpPr txBox="1"/>
              <p:nvPr/>
            </p:nvSpPr>
            <p:spPr>
              <a:xfrm>
                <a:off x="1615191" y="2410404"/>
                <a:ext cx="625157" cy="449580"/>
              </a:xfrm>
              <a:prstGeom prst="rect">
                <a:avLst/>
              </a:prstGeom>
              <a:solidFill>
                <a:srgbClr val="FF0000"/>
              </a:solidFill>
              <a:ln>
                <a:solidFill>
                  <a:srgbClr val="FF0000"/>
                </a:solidFill>
              </a:ln>
            </p:spPr>
            <p:txBody>
              <a:bodyPr wrap="none" lIns="0" tIns="0" rIns="0" bIns="0" rtlCol="0" anchor="ctr">
                <a:noAutofit/>
              </a:bodyPr>
              <a:lstStyle/>
              <a:p>
                <a:pPr algn="ctr" defTabSz="914400">
                  <a:defRPr/>
                </a:pPr>
                <a:r>
                  <a:rPr lang="en-US" altLang="zh-CN" sz="2400" b="1" kern="0" dirty="0">
                    <a:solidFill>
                      <a:srgbClr val="F6F2EA"/>
                    </a:solidFill>
                    <a:latin typeface="微软雅黑"/>
                    <a:ea typeface="微软雅黑"/>
                    <a:cs typeface="+mn-ea"/>
                    <a:sym typeface="微软雅黑"/>
                  </a:rPr>
                  <a:t>3</a:t>
                </a:r>
                <a:endParaRPr lang="zh-CN" altLang="en-US" sz="2400" b="1" kern="0" dirty="0">
                  <a:solidFill>
                    <a:srgbClr val="F6F2EA"/>
                  </a:solidFill>
                  <a:latin typeface="微软雅黑"/>
                  <a:ea typeface="微软雅黑"/>
                  <a:cs typeface="+mn-ea"/>
                  <a:sym typeface="微软雅黑"/>
                </a:endParaRPr>
              </a:p>
            </p:txBody>
          </p:sp>
        </p:grpSp>
        <p:sp>
          <p:nvSpPr>
            <p:cNvPr id="67" name="文本框 21"/>
            <p:cNvSpPr txBox="1">
              <a:spLocks noChangeArrowheads="1"/>
            </p:cNvSpPr>
            <p:nvPr/>
          </p:nvSpPr>
          <p:spPr bwMode="auto">
            <a:xfrm>
              <a:off x="5913826" y="1597308"/>
              <a:ext cx="6705718" cy="496037"/>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nSpc>
                  <a:spcPct val="130000"/>
                </a:lnSpc>
                <a:defRPr/>
              </a:pPr>
              <a:r>
                <a:rPr lang="zh-CN" altLang="en-US" sz="2100" b="1" dirty="0">
                  <a:solidFill>
                    <a:srgbClr val="FF0000"/>
                  </a:solidFill>
                  <a:latin typeface="微软雅黑"/>
                  <a:ea typeface="微软雅黑"/>
                  <a:cs typeface="+mn-ea"/>
                  <a:sym typeface="微软雅黑"/>
                </a:rPr>
                <a:t>要始终明底线，筑牢“不想腐</a:t>
              </a:r>
              <a:r>
                <a:rPr lang="en-US" altLang="zh-CN" sz="2100" b="1" dirty="0">
                  <a:solidFill>
                    <a:srgbClr val="FF0000"/>
                  </a:solidFill>
                  <a:latin typeface="微软雅黑"/>
                  <a:ea typeface="微软雅黑"/>
                  <a:cs typeface="+mn-ea"/>
                  <a:sym typeface="微软雅黑"/>
                </a:rPr>
                <a:t>”</a:t>
              </a:r>
              <a:r>
                <a:rPr lang="zh-CN" altLang="en-US" sz="2100" b="1" dirty="0">
                  <a:solidFill>
                    <a:srgbClr val="FF0000"/>
                  </a:solidFill>
                  <a:latin typeface="微软雅黑"/>
                  <a:ea typeface="微软雅黑"/>
                  <a:cs typeface="+mn-ea"/>
                  <a:sym typeface="微软雅黑"/>
                </a:rPr>
                <a:t>的堤坝</a:t>
              </a:r>
              <a:endParaRPr lang="en-US" altLang="zh-CN" sz="2100" b="1" dirty="0">
                <a:solidFill>
                  <a:srgbClr val="FF0000"/>
                </a:solidFill>
                <a:latin typeface="微软雅黑"/>
                <a:ea typeface="微软雅黑"/>
                <a:cs typeface="+mn-ea"/>
                <a:sym typeface="微软雅黑"/>
              </a:endParaRPr>
            </a:p>
          </p:txBody>
        </p:sp>
      </p:grpSp>
      <p:pic>
        <p:nvPicPr>
          <p:cNvPr id="6" name="图片 5"/>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flipH="1">
            <a:off x="7733436" y="3399755"/>
            <a:ext cx="1410563" cy="1743745"/>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par>
                          <p:cTn id="22" fill="hold">
                            <p:stCondLst>
                              <p:cond delay="2500"/>
                            </p:stCondLst>
                            <p:childTnLst>
                              <p:par>
                                <p:cTn id="23" presetID="2" presetClass="entr" presetSubtype="2"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750" fill="hold"/>
                                        <p:tgtEl>
                                          <p:spTgt spid="6"/>
                                        </p:tgtEl>
                                        <p:attrNameLst>
                                          <p:attrName>ppt_x</p:attrName>
                                        </p:attrNameLst>
                                      </p:cBhvr>
                                      <p:tavLst>
                                        <p:tav tm="0">
                                          <p:val>
                                            <p:strVal val="1+#ppt_w/2"/>
                                          </p:val>
                                        </p:tav>
                                        <p:tav tm="100000">
                                          <p:val>
                                            <p:strVal val="#ppt_x"/>
                                          </p:val>
                                        </p:tav>
                                      </p:tavLst>
                                    </p:anim>
                                    <p:anim calcmode="lin" valueType="num">
                                      <p:cBhvr additive="base">
                                        <p:cTn id="26" dur="750" fill="hold"/>
                                        <p:tgtEl>
                                          <p:spTgt spid="6"/>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2" presetClass="entr" presetSubtype="1"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1000" fill="hold"/>
                                        <p:tgtEl>
                                          <p:spTgt spid="28"/>
                                        </p:tgtEl>
                                        <p:attrNameLst>
                                          <p:attrName>ppt_x</p:attrName>
                                        </p:attrNameLst>
                                      </p:cBhvr>
                                      <p:tavLst>
                                        <p:tav tm="0">
                                          <p:val>
                                            <p:strVal val="#ppt_x"/>
                                          </p:val>
                                        </p:tav>
                                        <p:tav tm="100000">
                                          <p:val>
                                            <p:strVal val="#ppt_x"/>
                                          </p:val>
                                        </p:tav>
                                      </p:tavLst>
                                    </p:anim>
                                    <p:anim calcmode="lin" valueType="num">
                                      <p:cBhvr additive="base">
                                        <p:cTn id="31" dur="1000" fill="hold"/>
                                        <p:tgtEl>
                                          <p:spTgt spid="28"/>
                                        </p:tgtEl>
                                        <p:attrNameLst>
                                          <p:attrName>ppt_y</p:attrName>
                                        </p:attrNameLst>
                                      </p:cBhvr>
                                      <p:tavLst>
                                        <p:tav tm="0">
                                          <p:val>
                                            <p:strVal val="0-#ppt_h/2"/>
                                          </p:val>
                                        </p:tav>
                                        <p:tav tm="100000">
                                          <p:val>
                                            <p:strVal val="#ppt_y"/>
                                          </p:val>
                                        </p:tav>
                                      </p:tavLst>
                                    </p:anim>
                                  </p:childTnLst>
                                </p:cTn>
                              </p:par>
                            </p:childTnLst>
                          </p:cTn>
                        </p:par>
                        <p:par>
                          <p:cTn id="32" fill="hold">
                            <p:stCondLst>
                              <p:cond delay="4500"/>
                            </p:stCondLst>
                            <p:childTnLst>
                              <p:par>
                                <p:cTn id="33" presetID="53" presetClass="entr" presetSubtype="16"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animEffect transition="in" filter="fade">
                                      <p:cBhvr>
                                        <p:cTn id="37" dur="500"/>
                                        <p:tgtEl>
                                          <p:spTgt spid="30"/>
                                        </p:tgtEl>
                                      </p:cBhvr>
                                    </p:animEffect>
                                  </p:childTnLst>
                                </p:cTn>
                              </p:par>
                            </p:childTnLst>
                          </p:cTn>
                        </p:par>
                        <p:par>
                          <p:cTn id="38" fill="hold">
                            <p:stCondLst>
                              <p:cond delay="5000"/>
                            </p:stCondLst>
                            <p:childTnLst>
                              <p:par>
                                <p:cTn id="39" presetID="22" presetClass="entr" presetSubtype="4" fill="hold" nodeType="afterEffect">
                                  <p:stCondLst>
                                    <p:cond delay="0"/>
                                  </p:stCondLst>
                                  <p:childTnLst>
                                    <p:set>
                                      <p:cBhvr>
                                        <p:cTn id="40" dur="1" fill="hold">
                                          <p:stCondLst>
                                            <p:cond delay="0"/>
                                          </p:stCondLst>
                                        </p:cTn>
                                        <p:tgtEl>
                                          <p:spTgt spid="56"/>
                                        </p:tgtEl>
                                        <p:attrNameLst>
                                          <p:attrName>style.visibility</p:attrName>
                                        </p:attrNameLst>
                                      </p:cBhvr>
                                      <p:to>
                                        <p:strVal val="visible"/>
                                      </p:to>
                                    </p:set>
                                    <p:animEffect transition="in" filter="wipe(down)">
                                      <p:cBhvr>
                                        <p:cTn id="41" dur="500"/>
                                        <p:tgtEl>
                                          <p:spTgt spid="56"/>
                                        </p:tgtEl>
                                      </p:cBhvr>
                                    </p:animEffect>
                                  </p:childTnLst>
                                </p:cTn>
                              </p:par>
                            </p:childTnLst>
                          </p:cTn>
                        </p:par>
                        <p:par>
                          <p:cTn id="42" fill="hold">
                            <p:stCondLst>
                              <p:cond delay="5500"/>
                            </p:stCondLst>
                            <p:childTnLst>
                              <p:par>
                                <p:cTn id="43" presetID="2" presetClass="entr" presetSubtype="2"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additive="base">
                                        <p:cTn id="45" dur="500" fill="hold"/>
                                        <p:tgtEl>
                                          <p:spTgt spid="32"/>
                                        </p:tgtEl>
                                        <p:attrNameLst>
                                          <p:attrName>ppt_x</p:attrName>
                                        </p:attrNameLst>
                                      </p:cBhvr>
                                      <p:tavLst>
                                        <p:tav tm="0">
                                          <p:val>
                                            <p:strVal val="1+#ppt_w/2"/>
                                          </p:val>
                                        </p:tav>
                                        <p:tav tm="100000">
                                          <p:val>
                                            <p:strVal val="#ppt_x"/>
                                          </p:val>
                                        </p:tav>
                                      </p:tavLst>
                                    </p:anim>
                                    <p:anim calcmode="lin" valueType="num">
                                      <p:cBhvr additive="base">
                                        <p:cTn id="46" dur="500" fill="hold"/>
                                        <p:tgtEl>
                                          <p:spTgt spid="32"/>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2" presetClass="entr" presetSubtype="2" fill="hold" nodeType="afterEffect">
                                  <p:stCondLst>
                                    <p:cond delay="0"/>
                                  </p:stCondLst>
                                  <p:childTnLst>
                                    <p:set>
                                      <p:cBhvr>
                                        <p:cTn id="49" dur="1" fill="hold">
                                          <p:stCondLst>
                                            <p:cond delay="0"/>
                                          </p:stCondLst>
                                        </p:cTn>
                                        <p:tgtEl>
                                          <p:spTgt spid="57"/>
                                        </p:tgtEl>
                                        <p:attrNameLst>
                                          <p:attrName>style.visibility</p:attrName>
                                        </p:attrNameLst>
                                      </p:cBhvr>
                                      <p:to>
                                        <p:strVal val="visible"/>
                                      </p:to>
                                    </p:set>
                                    <p:anim calcmode="lin" valueType="num">
                                      <p:cBhvr additive="base">
                                        <p:cTn id="50" dur="500" fill="hold"/>
                                        <p:tgtEl>
                                          <p:spTgt spid="57"/>
                                        </p:tgtEl>
                                        <p:attrNameLst>
                                          <p:attrName>ppt_x</p:attrName>
                                        </p:attrNameLst>
                                      </p:cBhvr>
                                      <p:tavLst>
                                        <p:tav tm="0">
                                          <p:val>
                                            <p:strVal val="1+#ppt_w/2"/>
                                          </p:val>
                                        </p:tav>
                                        <p:tav tm="100000">
                                          <p:val>
                                            <p:strVal val="#ppt_x"/>
                                          </p:val>
                                        </p:tav>
                                      </p:tavLst>
                                    </p:anim>
                                    <p:anim calcmode="lin" valueType="num">
                                      <p:cBhvr additive="base">
                                        <p:cTn id="51" dur="500" fill="hold"/>
                                        <p:tgtEl>
                                          <p:spTgt spid="57"/>
                                        </p:tgtEl>
                                        <p:attrNameLst>
                                          <p:attrName>ppt_y</p:attrName>
                                        </p:attrNameLst>
                                      </p:cBhvr>
                                      <p:tavLst>
                                        <p:tav tm="0">
                                          <p:val>
                                            <p:strVal val="#ppt_y"/>
                                          </p:val>
                                        </p:tav>
                                        <p:tav tm="100000">
                                          <p:val>
                                            <p:strVal val="#ppt_y"/>
                                          </p:val>
                                        </p:tav>
                                      </p:tavLst>
                                    </p:anim>
                                  </p:childTnLst>
                                </p:cTn>
                              </p:par>
                            </p:childTnLst>
                          </p:cTn>
                        </p:par>
                        <p:par>
                          <p:cTn id="52" fill="hold">
                            <p:stCondLst>
                              <p:cond delay="6500"/>
                            </p:stCondLst>
                            <p:childTnLst>
                              <p:par>
                                <p:cTn id="53" presetID="2" presetClass="entr" presetSubtype="2" fill="hold" nodeType="afterEffect">
                                  <p:stCondLst>
                                    <p:cond delay="0"/>
                                  </p:stCondLst>
                                  <p:childTnLst>
                                    <p:set>
                                      <p:cBhvr>
                                        <p:cTn id="54" dur="1" fill="hold">
                                          <p:stCondLst>
                                            <p:cond delay="0"/>
                                          </p:stCondLst>
                                        </p:cTn>
                                        <p:tgtEl>
                                          <p:spTgt spid="65"/>
                                        </p:tgtEl>
                                        <p:attrNameLst>
                                          <p:attrName>style.visibility</p:attrName>
                                        </p:attrNameLst>
                                      </p:cBhvr>
                                      <p:to>
                                        <p:strVal val="visible"/>
                                      </p:to>
                                    </p:set>
                                    <p:anim calcmode="lin" valueType="num">
                                      <p:cBhvr additive="base">
                                        <p:cTn id="55" dur="500" fill="hold"/>
                                        <p:tgtEl>
                                          <p:spTgt spid="65"/>
                                        </p:tgtEl>
                                        <p:attrNameLst>
                                          <p:attrName>ppt_x</p:attrName>
                                        </p:attrNameLst>
                                      </p:cBhvr>
                                      <p:tavLst>
                                        <p:tav tm="0">
                                          <p:val>
                                            <p:strVal val="1+#ppt_w/2"/>
                                          </p:val>
                                        </p:tav>
                                        <p:tav tm="100000">
                                          <p:val>
                                            <p:strVal val="#ppt_x"/>
                                          </p:val>
                                        </p:tav>
                                      </p:tavLst>
                                    </p:anim>
                                    <p:anim calcmode="lin" valueType="num">
                                      <p:cBhvr additive="base">
                                        <p:cTn id="56" dur="500" fill="hold"/>
                                        <p:tgtEl>
                                          <p:spTgt spid="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要始终守规矩，扎实“不能腐”的篱笆</a:t>
            </a:r>
            <a:endParaRPr lang="en-US" altLang="zh-CN" b="1" dirty="0">
              <a:solidFill>
                <a:srgbClr val="FF0000"/>
              </a:solidFill>
              <a:latin typeface="微软雅黑"/>
              <a:ea typeface="微软雅黑"/>
              <a:cs typeface="+mn-ea"/>
              <a:sym typeface="微软雅黑"/>
            </a:endParaRPr>
          </a:p>
        </p:txBody>
      </p:sp>
      <p:pic>
        <p:nvPicPr>
          <p:cNvPr id="6" name="图片 5" descr="图片包含 游戏机, 画&#10;&#10;描述已自动生成"/>
          <p:cNvPicPr>
            <a:picLocks noChangeAspect="1"/>
          </p:cNvPicPr>
          <p:nvPr/>
        </p:nvPicPr>
        <p:blipFill rotWithShape="1">
          <a:blip r:embed="rId4" cstate="email">
            <a:extLst>
              <a:ext uri="{BEBA8EAE-BF5A-486C-A8C5-ECC9F3942E4B}">
                <a14:imgProps xmlns:a14="http://schemas.microsoft.com/office/drawing/2010/main">
                  <a14:imgLayer>
                    <a14:imgEffect>
                      <a14:brightnessContrast bright="20000"/>
                    </a14:imgEffect>
                  </a14:imgLayer>
                </a14:imgProps>
              </a:ext>
              <a:ext uri="{28A0092B-C50C-407E-A947-70E740481C1C}">
                <a14:useLocalDpi xmlns:a14="http://schemas.microsoft.com/office/drawing/2010/main"/>
              </a:ext>
            </a:extLst>
          </a:blip>
          <a:srcRect/>
          <a:stretch>
            <a:fillRect/>
          </a:stretch>
        </p:blipFill>
        <p:spPr>
          <a:xfrm>
            <a:off x="598026" y="1325972"/>
            <a:ext cx="3240119" cy="563214"/>
          </a:xfrm>
          <a:custGeom>
            <a:avLst/>
            <a:gdLst>
              <a:gd name="connsiteX0" fmla="*/ 3896038 w 7792077"/>
              <a:gd name="connsiteY0" fmla="*/ 309272 h 1085923"/>
              <a:gd name="connsiteX1" fmla="*/ 3844537 w 7792077"/>
              <a:gd name="connsiteY1" fmla="*/ 360773 h 1085923"/>
              <a:gd name="connsiteX2" fmla="*/ 3896038 w 7792077"/>
              <a:gd name="connsiteY2" fmla="*/ 412274 h 1085923"/>
              <a:gd name="connsiteX3" fmla="*/ 3947539 w 7792077"/>
              <a:gd name="connsiteY3" fmla="*/ 360773 h 1085923"/>
              <a:gd name="connsiteX4" fmla="*/ 3896038 w 7792077"/>
              <a:gd name="connsiteY4" fmla="*/ 309272 h 1085923"/>
              <a:gd name="connsiteX5" fmla="*/ 0 w 7792077"/>
              <a:gd name="connsiteY5" fmla="*/ 0 h 1085923"/>
              <a:gd name="connsiteX6" fmla="*/ 7792077 w 7792077"/>
              <a:gd name="connsiteY6" fmla="*/ 0 h 1085923"/>
              <a:gd name="connsiteX7" fmla="*/ 7792077 w 7792077"/>
              <a:gd name="connsiteY7" fmla="*/ 1085923 h 1085923"/>
              <a:gd name="connsiteX8" fmla="*/ 0 w 7792077"/>
              <a:gd name="connsiteY8" fmla="*/ 1085923 h 1085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92077" h="1085923">
                <a:moveTo>
                  <a:pt x="3896038" y="309272"/>
                </a:moveTo>
                <a:cubicBezTo>
                  <a:pt x="3867595" y="309272"/>
                  <a:pt x="3844537" y="332330"/>
                  <a:pt x="3844537" y="360773"/>
                </a:cubicBezTo>
                <a:cubicBezTo>
                  <a:pt x="3844537" y="389216"/>
                  <a:pt x="3867595" y="412274"/>
                  <a:pt x="3896038" y="412274"/>
                </a:cubicBezTo>
                <a:cubicBezTo>
                  <a:pt x="3924481" y="412274"/>
                  <a:pt x="3947539" y="389216"/>
                  <a:pt x="3947539" y="360773"/>
                </a:cubicBezTo>
                <a:cubicBezTo>
                  <a:pt x="3947539" y="332330"/>
                  <a:pt x="3924481" y="309272"/>
                  <a:pt x="3896038" y="309272"/>
                </a:cubicBezTo>
                <a:close/>
                <a:moveTo>
                  <a:pt x="0" y="0"/>
                </a:moveTo>
                <a:lnTo>
                  <a:pt x="7792077" y="0"/>
                </a:lnTo>
                <a:lnTo>
                  <a:pt x="7792077" y="1085923"/>
                </a:lnTo>
                <a:lnTo>
                  <a:pt x="0" y="1085923"/>
                </a:lnTo>
                <a:close/>
              </a:path>
            </a:pathLst>
          </a:custGeom>
        </p:spPr>
      </p:pic>
      <p:grpSp>
        <p:nvGrpSpPr>
          <p:cNvPr id="7" name="组合 6"/>
          <p:cNvGrpSpPr/>
          <p:nvPr/>
        </p:nvGrpSpPr>
        <p:grpSpPr>
          <a:xfrm>
            <a:off x="429664" y="1999342"/>
            <a:ext cx="3408481" cy="398474"/>
            <a:chOff x="571358" y="1724135"/>
            <a:chExt cx="6797050" cy="531299"/>
          </a:xfrm>
        </p:grpSpPr>
        <p:grpSp>
          <p:nvGrpSpPr>
            <p:cNvPr id="8" name="组合 7"/>
            <p:cNvGrpSpPr/>
            <p:nvPr/>
          </p:nvGrpSpPr>
          <p:grpSpPr>
            <a:xfrm>
              <a:off x="850545" y="1724135"/>
              <a:ext cx="6517863" cy="492432"/>
              <a:chOff x="955405" y="1115195"/>
              <a:chExt cx="6517863" cy="492432"/>
            </a:xfrm>
          </p:grpSpPr>
          <p:sp>
            <p:nvSpPr>
              <p:cNvPr id="10" name="圆角矩形 58"/>
              <p:cNvSpPr/>
              <p:nvPr/>
            </p:nvSpPr>
            <p:spPr>
              <a:xfrm>
                <a:off x="955405" y="1115195"/>
                <a:ext cx="6517863" cy="483636"/>
              </a:xfrm>
              <a:prstGeom prst="roundRect">
                <a:avLst>
                  <a:gd name="adj" fmla="val 50000"/>
                </a:avLst>
              </a:prstGeom>
              <a:solidFill>
                <a:srgbClr val="FF0000"/>
              </a:solidFill>
              <a:ln w="25400" cap="flat" cmpd="sng" algn="ctr">
                <a:solidFill>
                  <a:srgbClr val="FFC000"/>
                </a:solidFill>
                <a:prstDash val="solid"/>
              </a:ln>
              <a:effectLst/>
            </p:spPr>
            <p:txBody>
              <a:bodyPr rtlCol="0" anchor="ctr"/>
              <a:lstStyle/>
              <a:p>
                <a:pPr algn="dist">
                  <a:defRPr/>
                </a:pPr>
                <a:endParaRPr lang="zh-CN" altLang="en-US" sz="1800" kern="0" dirty="0">
                  <a:solidFill>
                    <a:schemeClr val="bg1"/>
                  </a:solidFill>
                  <a:latin typeface="微软雅黑"/>
                  <a:ea typeface="微软雅黑"/>
                  <a:cs typeface="+mn-ea"/>
                  <a:sym typeface="微软雅黑"/>
                </a:endParaRPr>
              </a:p>
            </p:txBody>
          </p:sp>
          <p:sp>
            <p:nvSpPr>
              <p:cNvPr id="12" name="矩形 38"/>
              <p:cNvSpPr>
                <a:spLocks noChangeArrowheads="1"/>
              </p:cNvSpPr>
              <p:nvPr/>
            </p:nvSpPr>
            <p:spPr bwMode="auto">
              <a:xfrm>
                <a:off x="1232465" y="1115195"/>
                <a:ext cx="6152402" cy="4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marL="0" lvl="3" algn="dist">
                  <a:defRPr/>
                </a:pPr>
                <a:r>
                  <a:rPr kumimoji="1" lang="en-US" altLang="zh-CN" sz="1800" b="1" dirty="0">
                    <a:solidFill>
                      <a:schemeClr val="bg1"/>
                    </a:solidFill>
                    <a:latin typeface="微软雅黑"/>
                    <a:ea typeface="微软雅黑"/>
                    <a:cs typeface="+mn-ea"/>
                    <a:sym typeface="微软雅黑"/>
                  </a:rPr>
                  <a:t>02:</a:t>
                </a:r>
                <a:r>
                  <a:rPr kumimoji="1" lang="zh-CN" altLang="en-US" sz="1800" b="1" dirty="0">
                    <a:solidFill>
                      <a:schemeClr val="bg1"/>
                    </a:solidFill>
                    <a:latin typeface="微软雅黑"/>
                    <a:ea typeface="微软雅黑"/>
                    <a:cs typeface="+mn-ea"/>
                    <a:sym typeface="微软雅黑"/>
                  </a:rPr>
                  <a:t>抓好监督落实</a:t>
                </a:r>
              </a:p>
            </p:txBody>
          </p:sp>
        </p:grpSp>
        <p:sp>
          <p:nvSpPr>
            <p:cNvPr id="9" name="矩形 38"/>
            <p:cNvSpPr>
              <a:spLocks noChangeArrowheads="1"/>
            </p:cNvSpPr>
            <p:nvPr/>
          </p:nvSpPr>
          <p:spPr bwMode="auto">
            <a:xfrm>
              <a:off x="571358" y="1763002"/>
              <a:ext cx="1358119" cy="4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lvl="0" algn="dist">
                <a:defRPr/>
              </a:pPr>
              <a:endParaRPr lang="zh-CN" altLang="en-US" sz="1800" dirty="0">
                <a:solidFill>
                  <a:schemeClr val="bg1"/>
                </a:solidFill>
                <a:latin typeface="微软雅黑"/>
                <a:ea typeface="微软雅黑"/>
                <a:cs typeface="+mn-ea"/>
                <a:sym typeface="微软雅黑"/>
              </a:endParaRPr>
            </a:p>
          </p:txBody>
        </p:sp>
      </p:grpSp>
      <p:sp>
        <p:nvSpPr>
          <p:cNvPr id="13" name="矩形 12"/>
          <p:cNvSpPr/>
          <p:nvPr/>
        </p:nvSpPr>
        <p:spPr>
          <a:xfrm>
            <a:off x="3923810" y="1459389"/>
            <a:ext cx="4752159" cy="974113"/>
          </a:xfrm>
          <a:prstGeom prst="rect">
            <a:avLst/>
          </a:prstGeom>
        </p:spPr>
        <p:txBody>
          <a:bodyPr wrap="square" lIns="68580" tIns="34290" rIns="68580" bIns="34290">
            <a:spAutoFit/>
          </a:bodyPr>
          <a:lstStyle/>
          <a:p>
            <a:pPr>
              <a:lnSpc>
                <a:spcPct val="140000"/>
              </a:lnSpc>
              <a:tabLst>
                <a:tab pos="2016919" algn="l"/>
              </a:tabLst>
              <a:defRPr/>
            </a:pPr>
            <a:r>
              <a:rPr lang="zh-CN" altLang="en-US" dirty="0">
                <a:solidFill>
                  <a:srgbClr val="000000"/>
                </a:solidFill>
                <a:latin typeface="微软雅黑"/>
                <a:ea typeface="微软雅黑"/>
                <a:cs typeface="+mn-ea"/>
                <a:sym typeface="微软雅黑"/>
              </a:rPr>
              <a:t>要重点解决碍于情面、怕得罪人的问题。要切实用好监督执纪“四种形态”，特别是善用“第一种形态”，让“红红脸、出出汗”成为常态。</a:t>
            </a:r>
            <a:endParaRPr lang="en-US" altLang="zh-CN" dirty="0">
              <a:solidFill>
                <a:srgbClr val="000000"/>
              </a:solidFill>
              <a:latin typeface="微软雅黑"/>
              <a:ea typeface="微软雅黑"/>
              <a:cs typeface="+mn-ea"/>
              <a:sym typeface="微软雅黑"/>
            </a:endParaRPr>
          </a:p>
        </p:txBody>
      </p:sp>
      <p:sp>
        <p:nvSpPr>
          <p:cNvPr id="14" name="Aichitds11"/>
          <p:cNvSpPr txBox="1"/>
          <p:nvPr/>
        </p:nvSpPr>
        <p:spPr>
          <a:xfrm>
            <a:off x="598026" y="2545249"/>
            <a:ext cx="5652303" cy="2008242"/>
          </a:xfrm>
          <a:prstGeom prst="rect">
            <a:avLst/>
          </a:prstGeom>
          <a:noFill/>
        </p:spPr>
        <p:txBody>
          <a:bodyPr wrap="square" lIns="68580" tIns="34290" rIns="68580" bIns="34290" rtlCol="0">
            <a:spAutoFit/>
          </a:bodyPr>
          <a:lstStyle/>
          <a:p>
            <a:pPr marL="342900" lvl="2" indent="-342900" fontAlgn="base">
              <a:lnSpc>
                <a:spcPct val="150000"/>
              </a:lnSpc>
              <a:spcBef>
                <a:spcPct val="0"/>
              </a:spcBef>
              <a:spcAft>
                <a:spcPct val="0"/>
              </a:spcAft>
              <a:buFont typeface="Wingdings" panose="05000000000000000000" pitchFamily="2" charset="2"/>
              <a:buChar char="ü"/>
              <a:defRPr/>
            </a:pPr>
            <a:r>
              <a:rPr lang="zh-CN" altLang="en-US" dirty="0">
                <a:solidFill>
                  <a:srgbClr val="000000"/>
                </a:solidFill>
                <a:latin typeface="微软雅黑"/>
                <a:ea typeface="微软雅黑"/>
                <a:cs typeface="+mn-ea"/>
                <a:sym typeface="微软雅黑"/>
              </a:rPr>
              <a:t>要把工作重心前移，干部特别是纪检干部既要有“火眼金睛”，善于发现腐败苗头，主动提醒帮助同志，及时咬咬耳朵、扯扯袖子、大喝一声、猛击一掌，尽量把问题消灭在萌芽状态，防止铸成大错</a:t>
            </a:r>
            <a:r>
              <a:rPr lang="en-US" altLang="zh-CN" dirty="0">
                <a:solidFill>
                  <a:srgbClr val="000000"/>
                </a:solidFill>
                <a:latin typeface="微软雅黑"/>
                <a:ea typeface="微软雅黑"/>
                <a:cs typeface="+mn-ea"/>
                <a:sym typeface="微软雅黑"/>
              </a:rPr>
              <a:t>;</a:t>
            </a:r>
          </a:p>
          <a:p>
            <a:pPr marL="342900" lvl="2" indent="-342900" fontAlgn="base">
              <a:lnSpc>
                <a:spcPct val="150000"/>
              </a:lnSpc>
              <a:spcBef>
                <a:spcPct val="0"/>
              </a:spcBef>
              <a:spcAft>
                <a:spcPct val="0"/>
              </a:spcAft>
              <a:buFont typeface="Wingdings" panose="05000000000000000000" pitchFamily="2" charset="2"/>
              <a:buChar char="ü"/>
              <a:defRPr/>
            </a:pPr>
            <a:r>
              <a:rPr lang="zh-CN" altLang="en-US" dirty="0">
                <a:solidFill>
                  <a:srgbClr val="000000"/>
                </a:solidFill>
                <a:latin typeface="微软雅黑"/>
                <a:ea typeface="微软雅黑"/>
                <a:cs typeface="+mn-ea"/>
                <a:sym typeface="微软雅黑"/>
              </a:rPr>
              <a:t>又要做“黑脸包公”，以“零容忍”的态度惩治腐败，发现问题及时处理，发现毛病马上医治，决不能因初犯而“下不为例”，决不能因恶小而“以观后效”，决不能因位高而“网开一面”。</a:t>
            </a:r>
            <a:endParaRPr lang="en-US" altLang="zh-CN" dirty="0">
              <a:solidFill>
                <a:srgbClr val="000000"/>
              </a:solidFill>
              <a:latin typeface="微软雅黑"/>
              <a:ea typeface="微软雅黑"/>
              <a:cs typeface="+mn-ea"/>
              <a:sym typeface="微软雅黑"/>
            </a:endParaRP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6299890" y="2336029"/>
            <a:ext cx="2325788" cy="2325788"/>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000"/>
                                        <p:tgtEl>
                                          <p:spTgt spid="7"/>
                                        </p:tgtEl>
                                      </p:cBhvr>
                                    </p:animEffect>
                                  </p:childTnLst>
                                </p:cTn>
                              </p:par>
                            </p:childTnLst>
                          </p:cTn>
                        </p:par>
                        <p:par>
                          <p:cTn id="14" fill="hold">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up)">
                                      <p:cBhvr>
                                        <p:cTn id="21" dur="1750"/>
                                        <p:tgtEl>
                                          <p:spTgt spid="14"/>
                                        </p:tgtEl>
                                      </p:cBhvr>
                                    </p:animEffect>
                                  </p:childTnLst>
                                </p:cTn>
                              </p:par>
                            </p:childTnLst>
                          </p:cTn>
                        </p:par>
                        <p:par>
                          <p:cTn id="22" fill="hold">
                            <p:stCondLst>
                              <p:cond delay="4000"/>
                            </p:stCondLst>
                            <p:childTnLst>
                              <p:par>
                                <p:cTn id="23" presetID="22" presetClass="entr" presetSubtype="4"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要始终守规矩，扎实“不能腐”的篱笆</a:t>
            </a:r>
            <a:endParaRPr lang="en-US" altLang="zh-CN" b="1" dirty="0">
              <a:solidFill>
                <a:srgbClr val="FF0000"/>
              </a:solidFill>
              <a:latin typeface="微软雅黑"/>
              <a:ea typeface="微软雅黑"/>
              <a:cs typeface="+mn-ea"/>
              <a:sym typeface="微软雅黑"/>
            </a:endParaRPr>
          </a:p>
        </p:txBody>
      </p:sp>
      <p:pic>
        <p:nvPicPr>
          <p:cNvPr id="6" name="图片 5" descr="图片包含 游戏机, 画&#10;&#10;描述已自动生成"/>
          <p:cNvPicPr>
            <a:picLocks noChangeAspect="1"/>
          </p:cNvPicPr>
          <p:nvPr/>
        </p:nvPicPr>
        <p:blipFill rotWithShape="1">
          <a:blip r:embed="rId4" cstate="email">
            <a:extLst>
              <a:ext uri="{BEBA8EAE-BF5A-486C-A8C5-ECC9F3942E4B}">
                <a14:imgProps xmlns:a14="http://schemas.microsoft.com/office/drawing/2010/main">
                  <a14:imgLayer>
                    <a14:imgEffect>
                      <a14:brightnessContrast bright="20000"/>
                    </a14:imgEffect>
                  </a14:imgLayer>
                </a14:imgProps>
              </a:ext>
              <a:ext uri="{28A0092B-C50C-407E-A947-70E740481C1C}">
                <a14:useLocalDpi xmlns:a14="http://schemas.microsoft.com/office/drawing/2010/main"/>
              </a:ext>
            </a:extLst>
          </a:blip>
          <a:srcRect/>
          <a:stretch>
            <a:fillRect/>
          </a:stretch>
        </p:blipFill>
        <p:spPr>
          <a:xfrm>
            <a:off x="598026" y="1325972"/>
            <a:ext cx="3240119" cy="563214"/>
          </a:xfrm>
          <a:custGeom>
            <a:avLst/>
            <a:gdLst>
              <a:gd name="connsiteX0" fmla="*/ 3896038 w 7792077"/>
              <a:gd name="connsiteY0" fmla="*/ 309272 h 1085923"/>
              <a:gd name="connsiteX1" fmla="*/ 3844537 w 7792077"/>
              <a:gd name="connsiteY1" fmla="*/ 360773 h 1085923"/>
              <a:gd name="connsiteX2" fmla="*/ 3896038 w 7792077"/>
              <a:gd name="connsiteY2" fmla="*/ 412274 h 1085923"/>
              <a:gd name="connsiteX3" fmla="*/ 3947539 w 7792077"/>
              <a:gd name="connsiteY3" fmla="*/ 360773 h 1085923"/>
              <a:gd name="connsiteX4" fmla="*/ 3896038 w 7792077"/>
              <a:gd name="connsiteY4" fmla="*/ 309272 h 1085923"/>
              <a:gd name="connsiteX5" fmla="*/ 0 w 7792077"/>
              <a:gd name="connsiteY5" fmla="*/ 0 h 1085923"/>
              <a:gd name="connsiteX6" fmla="*/ 7792077 w 7792077"/>
              <a:gd name="connsiteY6" fmla="*/ 0 h 1085923"/>
              <a:gd name="connsiteX7" fmla="*/ 7792077 w 7792077"/>
              <a:gd name="connsiteY7" fmla="*/ 1085923 h 1085923"/>
              <a:gd name="connsiteX8" fmla="*/ 0 w 7792077"/>
              <a:gd name="connsiteY8" fmla="*/ 1085923 h 1085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92077" h="1085923">
                <a:moveTo>
                  <a:pt x="3896038" y="309272"/>
                </a:moveTo>
                <a:cubicBezTo>
                  <a:pt x="3867595" y="309272"/>
                  <a:pt x="3844537" y="332330"/>
                  <a:pt x="3844537" y="360773"/>
                </a:cubicBezTo>
                <a:cubicBezTo>
                  <a:pt x="3844537" y="389216"/>
                  <a:pt x="3867595" y="412274"/>
                  <a:pt x="3896038" y="412274"/>
                </a:cubicBezTo>
                <a:cubicBezTo>
                  <a:pt x="3924481" y="412274"/>
                  <a:pt x="3947539" y="389216"/>
                  <a:pt x="3947539" y="360773"/>
                </a:cubicBezTo>
                <a:cubicBezTo>
                  <a:pt x="3947539" y="332330"/>
                  <a:pt x="3924481" y="309272"/>
                  <a:pt x="3896038" y="309272"/>
                </a:cubicBezTo>
                <a:close/>
                <a:moveTo>
                  <a:pt x="0" y="0"/>
                </a:moveTo>
                <a:lnTo>
                  <a:pt x="7792077" y="0"/>
                </a:lnTo>
                <a:lnTo>
                  <a:pt x="7792077" y="1085923"/>
                </a:lnTo>
                <a:lnTo>
                  <a:pt x="0" y="1085923"/>
                </a:lnTo>
                <a:close/>
              </a:path>
            </a:pathLst>
          </a:custGeom>
        </p:spPr>
      </p:pic>
      <p:grpSp>
        <p:nvGrpSpPr>
          <p:cNvPr id="7" name="组合 6"/>
          <p:cNvGrpSpPr/>
          <p:nvPr/>
        </p:nvGrpSpPr>
        <p:grpSpPr>
          <a:xfrm>
            <a:off x="429664" y="1999342"/>
            <a:ext cx="3408481" cy="398474"/>
            <a:chOff x="571358" y="1724135"/>
            <a:chExt cx="6797050" cy="531299"/>
          </a:xfrm>
        </p:grpSpPr>
        <p:grpSp>
          <p:nvGrpSpPr>
            <p:cNvPr id="8" name="组合 7"/>
            <p:cNvGrpSpPr/>
            <p:nvPr/>
          </p:nvGrpSpPr>
          <p:grpSpPr>
            <a:xfrm>
              <a:off x="850545" y="1724135"/>
              <a:ext cx="6517863" cy="492432"/>
              <a:chOff x="955405" y="1115195"/>
              <a:chExt cx="6517863" cy="492432"/>
            </a:xfrm>
          </p:grpSpPr>
          <p:sp>
            <p:nvSpPr>
              <p:cNvPr id="10" name="圆角矩形 58"/>
              <p:cNvSpPr/>
              <p:nvPr/>
            </p:nvSpPr>
            <p:spPr>
              <a:xfrm>
                <a:off x="955405" y="1115195"/>
                <a:ext cx="6517863" cy="483636"/>
              </a:xfrm>
              <a:prstGeom prst="roundRect">
                <a:avLst>
                  <a:gd name="adj" fmla="val 50000"/>
                </a:avLst>
              </a:prstGeom>
              <a:solidFill>
                <a:srgbClr val="FF0000"/>
              </a:solidFill>
              <a:ln w="25400" cap="flat" cmpd="sng" algn="ctr">
                <a:solidFill>
                  <a:srgbClr val="FFC000"/>
                </a:solidFill>
                <a:prstDash val="solid"/>
              </a:ln>
              <a:effectLst/>
            </p:spPr>
            <p:txBody>
              <a:bodyPr rtlCol="0" anchor="ctr"/>
              <a:lstStyle/>
              <a:p>
                <a:pPr algn="dist">
                  <a:defRPr/>
                </a:pPr>
                <a:endParaRPr lang="zh-CN" altLang="en-US" sz="1800" kern="0" dirty="0">
                  <a:solidFill>
                    <a:schemeClr val="bg1"/>
                  </a:solidFill>
                  <a:latin typeface="微软雅黑"/>
                  <a:ea typeface="微软雅黑"/>
                  <a:cs typeface="+mn-ea"/>
                  <a:sym typeface="微软雅黑"/>
                </a:endParaRPr>
              </a:p>
            </p:txBody>
          </p:sp>
          <p:sp>
            <p:nvSpPr>
              <p:cNvPr id="12" name="矩形 38"/>
              <p:cNvSpPr>
                <a:spLocks noChangeArrowheads="1"/>
              </p:cNvSpPr>
              <p:nvPr/>
            </p:nvSpPr>
            <p:spPr bwMode="auto">
              <a:xfrm>
                <a:off x="1232465" y="1115195"/>
                <a:ext cx="6152402" cy="4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marL="0" lvl="3" algn="dist">
                  <a:defRPr/>
                </a:pPr>
                <a:r>
                  <a:rPr kumimoji="1" lang="en-US" altLang="zh-CN" sz="1800" b="1" dirty="0">
                    <a:solidFill>
                      <a:schemeClr val="bg1"/>
                    </a:solidFill>
                    <a:latin typeface="微软雅黑"/>
                    <a:ea typeface="微软雅黑"/>
                    <a:cs typeface="+mn-ea"/>
                    <a:sym typeface="微软雅黑"/>
                  </a:rPr>
                  <a:t>03:</a:t>
                </a:r>
                <a:r>
                  <a:rPr kumimoji="1" lang="zh-CN" altLang="en-US" sz="1800" b="1" dirty="0">
                    <a:solidFill>
                      <a:schemeClr val="bg1"/>
                    </a:solidFill>
                    <a:latin typeface="微软雅黑"/>
                    <a:ea typeface="微软雅黑"/>
                    <a:cs typeface="+mn-ea"/>
                    <a:sym typeface="微软雅黑"/>
                  </a:rPr>
                  <a:t>抓好廉政教育</a:t>
                </a:r>
              </a:p>
            </p:txBody>
          </p:sp>
        </p:grpSp>
        <p:sp>
          <p:nvSpPr>
            <p:cNvPr id="9" name="矩形 38"/>
            <p:cNvSpPr>
              <a:spLocks noChangeArrowheads="1"/>
            </p:cNvSpPr>
            <p:nvPr/>
          </p:nvSpPr>
          <p:spPr bwMode="auto">
            <a:xfrm>
              <a:off x="571358" y="1763002"/>
              <a:ext cx="1358119" cy="4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lvl="0" algn="dist">
                <a:defRPr/>
              </a:pPr>
              <a:endParaRPr lang="zh-CN" altLang="en-US" sz="1800" dirty="0">
                <a:solidFill>
                  <a:schemeClr val="bg1"/>
                </a:solidFill>
                <a:latin typeface="微软雅黑"/>
                <a:ea typeface="微软雅黑"/>
                <a:cs typeface="+mn-ea"/>
                <a:sym typeface="微软雅黑"/>
              </a:endParaRPr>
            </a:p>
          </p:txBody>
        </p:sp>
      </p:grpSp>
      <p:sp>
        <p:nvSpPr>
          <p:cNvPr id="13" name="矩形 12"/>
          <p:cNvSpPr/>
          <p:nvPr/>
        </p:nvSpPr>
        <p:spPr>
          <a:xfrm>
            <a:off x="3923810" y="1642036"/>
            <a:ext cx="4752159" cy="677493"/>
          </a:xfrm>
          <a:prstGeom prst="rect">
            <a:avLst/>
          </a:prstGeom>
        </p:spPr>
        <p:txBody>
          <a:bodyPr wrap="square" lIns="68580" tIns="34290" rIns="68580" bIns="34290">
            <a:spAutoFit/>
          </a:bodyPr>
          <a:lstStyle/>
          <a:p>
            <a:pPr lvl="0">
              <a:lnSpc>
                <a:spcPct val="150000"/>
              </a:lnSpc>
              <a:defRPr/>
            </a:pPr>
            <a:r>
              <a:rPr lang="zh-CN" altLang="en-US" dirty="0">
                <a:latin typeface="微软雅黑"/>
                <a:ea typeface="微软雅黑"/>
                <a:cs typeface="+mn-ea"/>
                <a:sym typeface="微软雅黑"/>
              </a:rPr>
              <a:t>要重点解决形式主义、应付了事的问题，进一步增强廉政教育的针对性实效性。</a:t>
            </a:r>
            <a:endParaRPr lang="zh-CN" altLang="en-US" dirty="0">
              <a:ln w="6350">
                <a:noFill/>
              </a:ln>
              <a:latin typeface="微软雅黑"/>
              <a:ea typeface="微软雅黑"/>
              <a:cs typeface="+mn-ea"/>
              <a:sym typeface="微软雅黑"/>
            </a:endParaRPr>
          </a:p>
        </p:txBody>
      </p:sp>
      <p:sp>
        <p:nvSpPr>
          <p:cNvPr id="14" name="Aichitds11"/>
          <p:cNvSpPr txBox="1"/>
          <p:nvPr/>
        </p:nvSpPr>
        <p:spPr>
          <a:xfrm>
            <a:off x="2844112" y="2561733"/>
            <a:ext cx="5652303" cy="2008242"/>
          </a:xfrm>
          <a:prstGeom prst="rect">
            <a:avLst/>
          </a:prstGeom>
          <a:noFill/>
        </p:spPr>
        <p:txBody>
          <a:bodyPr wrap="square" lIns="68580" tIns="34290" rIns="68580" bIns="34290" rtlCol="0">
            <a:spAutoFit/>
          </a:bodyPr>
          <a:lstStyle/>
          <a:p>
            <a:pPr marL="257175" indent="-257175" algn="just">
              <a:lnSpc>
                <a:spcPct val="150000"/>
              </a:lnSpc>
              <a:buFont typeface="Wingdings" panose="05000000000000000000" pitchFamily="2" charset="2"/>
              <a:buChar char="ü"/>
              <a:defRPr/>
            </a:pPr>
            <a:r>
              <a:rPr lang="zh-CN" altLang="en-US" dirty="0">
                <a:solidFill>
                  <a:srgbClr val="000000"/>
                </a:solidFill>
                <a:latin typeface="微软雅黑"/>
                <a:ea typeface="微软雅黑"/>
                <a:cs typeface="+mn-ea"/>
                <a:sym typeface="微软雅黑"/>
              </a:rPr>
              <a:t>同志们在参观案例剖析展、观看警示教育片、听在押职务犯罪人员忏悔等活动要入脑入心。</a:t>
            </a:r>
            <a:endParaRPr lang="en-US" altLang="zh-CN" dirty="0">
              <a:solidFill>
                <a:srgbClr val="000000"/>
              </a:solidFill>
              <a:latin typeface="微软雅黑"/>
              <a:ea typeface="微软雅黑"/>
              <a:cs typeface="+mn-ea"/>
              <a:sym typeface="微软雅黑"/>
            </a:endParaRPr>
          </a:p>
          <a:p>
            <a:pPr marL="257175" indent="-257175" algn="just">
              <a:lnSpc>
                <a:spcPct val="150000"/>
              </a:lnSpc>
              <a:buFont typeface="Wingdings" panose="05000000000000000000" pitchFamily="2" charset="2"/>
              <a:buChar char="ü"/>
              <a:defRPr/>
            </a:pPr>
            <a:r>
              <a:rPr lang="zh-CN" altLang="en-US" dirty="0">
                <a:solidFill>
                  <a:srgbClr val="000000"/>
                </a:solidFill>
                <a:latin typeface="微软雅黑"/>
                <a:ea typeface="微软雅黑"/>
                <a:cs typeface="+mn-ea"/>
                <a:sym typeface="微软雅黑"/>
              </a:rPr>
              <a:t>要多用消防救援队伍的案例警示教育广大指战员，抓一抓我们身边的典型，用身边的事，教育身边的人，警示同志们认识到教训就在身边、危险就在眼前、失足就在脚下，进一步增强我们廉洁自律、防微杜渐的思想自觉和行为自觉。</a:t>
            </a: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560657" y="2403886"/>
            <a:ext cx="2325788" cy="2325788"/>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000"/>
                                        <p:tgtEl>
                                          <p:spTgt spid="7"/>
                                        </p:tgtEl>
                                      </p:cBhvr>
                                    </p:animEffect>
                                  </p:childTnLst>
                                </p:cTn>
                              </p:par>
                            </p:childTnLst>
                          </p:cTn>
                        </p:par>
                        <p:par>
                          <p:cTn id="14" fill="hold">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up)">
                                      <p:cBhvr>
                                        <p:cTn id="21" dur="1750"/>
                                        <p:tgtEl>
                                          <p:spTgt spid="14"/>
                                        </p:tgtEl>
                                      </p:cBhvr>
                                    </p:animEffect>
                                  </p:childTnLst>
                                </p:cTn>
                              </p:par>
                            </p:childTnLst>
                          </p:cTn>
                        </p:par>
                        <p:par>
                          <p:cTn id="22" fill="hold">
                            <p:stCondLst>
                              <p:cond delay="4000"/>
                            </p:stCondLst>
                            <p:childTnLst>
                              <p:par>
                                <p:cTn id="23" presetID="22" presetClass="entr" presetSubtype="4"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要始终守规矩，扎实“不能腐”的篱笆</a:t>
            </a:r>
            <a:endParaRPr lang="en-US" altLang="zh-CN" b="1" dirty="0">
              <a:solidFill>
                <a:srgbClr val="FF0000"/>
              </a:solidFill>
              <a:latin typeface="微软雅黑"/>
              <a:ea typeface="微软雅黑"/>
              <a:cs typeface="+mn-ea"/>
              <a:sym typeface="微软雅黑"/>
            </a:endParaRPr>
          </a:p>
        </p:txBody>
      </p:sp>
      <p:pic>
        <p:nvPicPr>
          <p:cNvPr id="6" name="图片 5" descr="图片包含 游戏机, 画&#10;&#10;描述已自动生成"/>
          <p:cNvPicPr>
            <a:picLocks noChangeAspect="1"/>
          </p:cNvPicPr>
          <p:nvPr/>
        </p:nvPicPr>
        <p:blipFill rotWithShape="1">
          <a:blip r:embed="rId4" cstate="email">
            <a:extLst>
              <a:ext uri="{BEBA8EAE-BF5A-486C-A8C5-ECC9F3942E4B}">
                <a14:imgProps xmlns:a14="http://schemas.microsoft.com/office/drawing/2010/main">
                  <a14:imgLayer>
                    <a14:imgEffect>
                      <a14:brightnessContrast bright="20000"/>
                    </a14:imgEffect>
                  </a14:imgLayer>
                </a14:imgProps>
              </a:ext>
              <a:ext uri="{28A0092B-C50C-407E-A947-70E740481C1C}">
                <a14:useLocalDpi xmlns:a14="http://schemas.microsoft.com/office/drawing/2010/main"/>
              </a:ext>
            </a:extLst>
          </a:blip>
          <a:srcRect/>
          <a:stretch>
            <a:fillRect/>
          </a:stretch>
        </p:blipFill>
        <p:spPr>
          <a:xfrm>
            <a:off x="598026" y="1325972"/>
            <a:ext cx="3240119" cy="563214"/>
          </a:xfrm>
          <a:custGeom>
            <a:avLst/>
            <a:gdLst>
              <a:gd name="connsiteX0" fmla="*/ 3896038 w 7792077"/>
              <a:gd name="connsiteY0" fmla="*/ 309272 h 1085923"/>
              <a:gd name="connsiteX1" fmla="*/ 3844537 w 7792077"/>
              <a:gd name="connsiteY1" fmla="*/ 360773 h 1085923"/>
              <a:gd name="connsiteX2" fmla="*/ 3896038 w 7792077"/>
              <a:gd name="connsiteY2" fmla="*/ 412274 h 1085923"/>
              <a:gd name="connsiteX3" fmla="*/ 3947539 w 7792077"/>
              <a:gd name="connsiteY3" fmla="*/ 360773 h 1085923"/>
              <a:gd name="connsiteX4" fmla="*/ 3896038 w 7792077"/>
              <a:gd name="connsiteY4" fmla="*/ 309272 h 1085923"/>
              <a:gd name="connsiteX5" fmla="*/ 0 w 7792077"/>
              <a:gd name="connsiteY5" fmla="*/ 0 h 1085923"/>
              <a:gd name="connsiteX6" fmla="*/ 7792077 w 7792077"/>
              <a:gd name="connsiteY6" fmla="*/ 0 h 1085923"/>
              <a:gd name="connsiteX7" fmla="*/ 7792077 w 7792077"/>
              <a:gd name="connsiteY7" fmla="*/ 1085923 h 1085923"/>
              <a:gd name="connsiteX8" fmla="*/ 0 w 7792077"/>
              <a:gd name="connsiteY8" fmla="*/ 1085923 h 1085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92077" h="1085923">
                <a:moveTo>
                  <a:pt x="3896038" y="309272"/>
                </a:moveTo>
                <a:cubicBezTo>
                  <a:pt x="3867595" y="309272"/>
                  <a:pt x="3844537" y="332330"/>
                  <a:pt x="3844537" y="360773"/>
                </a:cubicBezTo>
                <a:cubicBezTo>
                  <a:pt x="3844537" y="389216"/>
                  <a:pt x="3867595" y="412274"/>
                  <a:pt x="3896038" y="412274"/>
                </a:cubicBezTo>
                <a:cubicBezTo>
                  <a:pt x="3924481" y="412274"/>
                  <a:pt x="3947539" y="389216"/>
                  <a:pt x="3947539" y="360773"/>
                </a:cubicBezTo>
                <a:cubicBezTo>
                  <a:pt x="3947539" y="332330"/>
                  <a:pt x="3924481" y="309272"/>
                  <a:pt x="3896038" y="309272"/>
                </a:cubicBezTo>
                <a:close/>
                <a:moveTo>
                  <a:pt x="0" y="0"/>
                </a:moveTo>
                <a:lnTo>
                  <a:pt x="7792077" y="0"/>
                </a:lnTo>
                <a:lnTo>
                  <a:pt x="7792077" y="1085923"/>
                </a:lnTo>
                <a:lnTo>
                  <a:pt x="0" y="1085923"/>
                </a:lnTo>
                <a:close/>
              </a:path>
            </a:pathLst>
          </a:custGeom>
        </p:spPr>
      </p:pic>
      <p:grpSp>
        <p:nvGrpSpPr>
          <p:cNvPr id="7" name="组合 6"/>
          <p:cNvGrpSpPr/>
          <p:nvPr/>
        </p:nvGrpSpPr>
        <p:grpSpPr>
          <a:xfrm>
            <a:off x="429664" y="1999342"/>
            <a:ext cx="3408481" cy="398474"/>
            <a:chOff x="571358" y="1724135"/>
            <a:chExt cx="6797050" cy="531299"/>
          </a:xfrm>
        </p:grpSpPr>
        <p:grpSp>
          <p:nvGrpSpPr>
            <p:cNvPr id="8" name="组合 7"/>
            <p:cNvGrpSpPr/>
            <p:nvPr/>
          </p:nvGrpSpPr>
          <p:grpSpPr>
            <a:xfrm>
              <a:off x="850545" y="1724135"/>
              <a:ext cx="6517863" cy="492432"/>
              <a:chOff x="955405" y="1115195"/>
              <a:chExt cx="6517863" cy="492432"/>
            </a:xfrm>
          </p:grpSpPr>
          <p:sp>
            <p:nvSpPr>
              <p:cNvPr id="10" name="圆角矩形 58"/>
              <p:cNvSpPr/>
              <p:nvPr/>
            </p:nvSpPr>
            <p:spPr>
              <a:xfrm>
                <a:off x="955405" y="1115195"/>
                <a:ext cx="6517863" cy="483636"/>
              </a:xfrm>
              <a:prstGeom prst="roundRect">
                <a:avLst>
                  <a:gd name="adj" fmla="val 50000"/>
                </a:avLst>
              </a:prstGeom>
              <a:solidFill>
                <a:srgbClr val="FF0000"/>
              </a:solidFill>
              <a:ln w="25400" cap="flat" cmpd="sng" algn="ctr">
                <a:solidFill>
                  <a:srgbClr val="FFC000"/>
                </a:solidFill>
                <a:prstDash val="solid"/>
              </a:ln>
              <a:effectLst/>
            </p:spPr>
            <p:txBody>
              <a:bodyPr rtlCol="0" anchor="ctr"/>
              <a:lstStyle/>
              <a:p>
                <a:pPr algn="dist">
                  <a:defRPr/>
                </a:pPr>
                <a:endParaRPr lang="zh-CN" altLang="en-US" sz="1800" kern="0" dirty="0">
                  <a:solidFill>
                    <a:schemeClr val="bg1"/>
                  </a:solidFill>
                  <a:latin typeface="微软雅黑"/>
                  <a:ea typeface="微软雅黑"/>
                  <a:cs typeface="+mn-ea"/>
                  <a:sym typeface="微软雅黑"/>
                </a:endParaRPr>
              </a:p>
            </p:txBody>
          </p:sp>
          <p:sp>
            <p:nvSpPr>
              <p:cNvPr id="12" name="矩形 38"/>
              <p:cNvSpPr>
                <a:spLocks noChangeArrowheads="1"/>
              </p:cNvSpPr>
              <p:nvPr/>
            </p:nvSpPr>
            <p:spPr bwMode="auto">
              <a:xfrm>
                <a:off x="1232465" y="1115195"/>
                <a:ext cx="6152402" cy="4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marL="0" lvl="3" algn="dist">
                  <a:defRPr/>
                </a:pPr>
                <a:r>
                  <a:rPr kumimoji="1" lang="en-US" altLang="zh-CN" sz="1800" b="1" dirty="0">
                    <a:solidFill>
                      <a:schemeClr val="bg1"/>
                    </a:solidFill>
                    <a:latin typeface="微软雅黑"/>
                    <a:ea typeface="微软雅黑"/>
                    <a:cs typeface="+mn-ea"/>
                    <a:sym typeface="微软雅黑"/>
                  </a:rPr>
                  <a:t>04:</a:t>
                </a:r>
                <a:r>
                  <a:rPr kumimoji="1" lang="zh-CN" altLang="en-US" sz="1800" b="1" dirty="0">
                    <a:solidFill>
                      <a:schemeClr val="bg1"/>
                    </a:solidFill>
                    <a:latin typeface="微软雅黑"/>
                    <a:ea typeface="微软雅黑"/>
                    <a:cs typeface="+mn-ea"/>
                    <a:sym typeface="微软雅黑"/>
                  </a:rPr>
                  <a:t>抓好用人导向</a:t>
                </a:r>
              </a:p>
            </p:txBody>
          </p:sp>
        </p:grpSp>
        <p:sp>
          <p:nvSpPr>
            <p:cNvPr id="9" name="矩形 38"/>
            <p:cNvSpPr>
              <a:spLocks noChangeArrowheads="1"/>
            </p:cNvSpPr>
            <p:nvPr/>
          </p:nvSpPr>
          <p:spPr bwMode="auto">
            <a:xfrm>
              <a:off x="571358" y="1763002"/>
              <a:ext cx="1358119" cy="49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lvl="0" algn="dist">
                <a:defRPr/>
              </a:pPr>
              <a:endParaRPr lang="zh-CN" altLang="en-US" sz="1800" dirty="0">
                <a:solidFill>
                  <a:schemeClr val="bg1"/>
                </a:solidFill>
                <a:latin typeface="微软雅黑"/>
                <a:ea typeface="微软雅黑"/>
                <a:cs typeface="+mn-ea"/>
                <a:sym typeface="微软雅黑"/>
              </a:endParaRPr>
            </a:p>
          </p:txBody>
        </p:sp>
      </p:grpSp>
      <p:sp>
        <p:nvSpPr>
          <p:cNvPr id="13" name="矩形 12"/>
          <p:cNvSpPr/>
          <p:nvPr/>
        </p:nvSpPr>
        <p:spPr>
          <a:xfrm>
            <a:off x="3962177" y="1415372"/>
            <a:ext cx="4752159" cy="931024"/>
          </a:xfrm>
          <a:prstGeom prst="rect">
            <a:avLst/>
          </a:prstGeom>
        </p:spPr>
        <p:txBody>
          <a:bodyPr wrap="square" lIns="68580" tIns="34290" rIns="68580" bIns="34290">
            <a:spAutoFit/>
          </a:bodyPr>
          <a:lstStyle/>
          <a:p>
            <a:pPr defTabSz="342900">
              <a:defRPr/>
            </a:pPr>
            <a:r>
              <a:rPr lang="zh-CN" altLang="en-US" dirty="0">
                <a:latin typeface="微软雅黑"/>
                <a:ea typeface="微软雅黑"/>
                <a:cs typeface="+mn-ea"/>
                <a:sym typeface="微软雅黑"/>
              </a:rPr>
              <a:t>要重点解决只提口号，但还是老实人吃亏的问题。要始终谨记，吏治腐败是最大的腐败，坚决避免干部队伍中的“逆淘汰”现象，重用正派能干的“老实人”，激发能干事、会干事、干成事、不误事、不出事的同志的积极性。</a:t>
            </a:r>
            <a:endParaRPr kumimoji="1" lang="zh-CN" altLang="en-US" kern="0" dirty="0">
              <a:latin typeface="微软雅黑"/>
              <a:ea typeface="微软雅黑"/>
              <a:cs typeface="+mn-ea"/>
              <a:sym typeface="微软雅黑"/>
            </a:endParaRPr>
          </a:p>
        </p:txBody>
      </p:sp>
      <p:sp>
        <p:nvSpPr>
          <p:cNvPr id="14" name="Aichitds11"/>
          <p:cNvSpPr txBox="1"/>
          <p:nvPr/>
        </p:nvSpPr>
        <p:spPr>
          <a:xfrm>
            <a:off x="2749014" y="2599751"/>
            <a:ext cx="5652303" cy="2146742"/>
          </a:xfrm>
          <a:prstGeom prst="rect">
            <a:avLst/>
          </a:prstGeom>
          <a:noFill/>
        </p:spPr>
        <p:txBody>
          <a:bodyPr wrap="square" lIns="68580" tIns="34290" rIns="68580" bIns="34290" rtlCol="0">
            <a:spAutoFit/>
          </a:bodyPr>
          <a:lstStyle/>
          <a:p>
            <a:pPr marL="42863" indent="-257175" algn="just">
              <a:lnSpc>
                <a:spcPct val="150000"/>
              </a:lnSpc>
              <a:buClr>
                <a:srgbClr val="FF0000"/>
              </a:buClr>
              <a:buFont typeface="Wingdings" panose="05000000000000000000" pitchFamily="2" charset="2"/>
              <a:buChar char="u"/>
              <a:defRPr/>
            </a:pPr>
            <a:r>
              <a:rPr lang="zh-CN" altLang="en-US" sz="1500" dirty="0">
                <a:solidFill>
                  <a:srgbClr val="000000"/>
                </a:solidFill>
                <a:latin typeface="微软雅黑"/>
                <a:ea typeface="微软雅黑"/>
                <a:cs typeface="+mn-ea"/>
                <a:sym typeface="微软雅黑"/>
              </a:rPr>
              <a:t>要清醒地看到，所谓的“老实人”，往往是那些心怀敬畏、遵纪守法的人，而那些出了事、犯了错误的，往往是那些思想活络、目无法纪，当面是人、背后是鬼的“不老实人”。</a:t>
            </a:r>
            <a:endParaRPr lang="en-US" altLang="zh-CN" sz="1500" dirty="0">
              <a:solidFill>
                <a:srgbClr val="000000"/>
              </a:solidFill>
              <a:latin typeface="微软雅黑"/>
              <a:ea typeface="微软雅黑"/>
              <a:cs typeface="+mn-ea"/>
              <a:sym typeface="微软雅黑"/>
            </a:endParaRPr>
          </a:p>
          <a:p>
            <a:pPr marL="42863" indent="-257175" algn="just">
              <a:lnSpc>
                <a:spcPct val="150000"/>
              </a:lnSpc>
              <a:buClr>
                <a:srgbClr val="FF0000"/>
              </a:buClr>
              <a:buFont typeface="Wingdings" panose="05000000000000000000" pitchFamily="2" charset="2"/>
              <a:buChar char="u"/>
              <a:defRPr/>
            </a:pPr>
            <a:r>
              <a:rPr lang="zh-CN" altLang="en-US" sz="1500" dirty="0">
                <a:solidFill>
                  <a:srgbClr val="000000"/>
                </a:solidFill>
                <a:latin typeface="微软雅黑"/>
                <a:ea typeface="微软雅黑"/>
                <a:cs typeface="+mn-ea"/>
                <a:sym typeface="微软雅黑"/>
              </a:rPr>
              <a:t>因此一定要树立导向，从选人视野上聚焦老实人，从评价机制上鉴别老实人，从考核体系上突出老实人，用制度把老实人评出来、选出来、护起来，真正让老实人叫得响、站得住、吃得开</a:t>
            </a: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560657" y="2403886"/>
            <a:ext cx="2325788" cy="2325788"/>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000"/>
                                        <p:tgtEl>
                                          <p:spTgt spid="7"/>
                                        </p:tgtEl>
                                      </p:cBhvr>
                                    </p:animEffect>
                                  </p:childTnLst>
                                </p:cTn>
                              </p:par>
                            </p:childTnLst>
                          </p:cTn>
                        </p:par>
                        <p:par>
                          <p:cTn id="14" fill="hold">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up)">
                                      <p:cBhvr>
                                        <p:cTn id="21" dur="1750"/>
                                        <p:tgtEl>
                                          <p:spTgt spid="14"/>
                                        </p:tgtEl>
                                      </p:cBhvr>
                                    </p:animEffect>
                                  </p:childTnLst>
                                </p:cTn>
                              </p:par>
                            </p:childTnLst>
                          </p:cTn>
                        </p:par>
                        <p:par>
                          <p:cTn id="22" fill="hold">
                            <p:stCondLst>
                              <p:cond delay="4000"/>
                            </p:stCondLst>
                            <p:childTnLst>
                              <p:par>
                                <p:cTn id="23" presetID="22" presetClass="entr" presetSubtype="4"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410562" y="4061461"/>
            <a:ext cx="6322874" cy="902120"/>
          </a:xfrm>
          <a:prstGeom prst="rect">
            <a:avLst/>
          </a:prstGeom>
        </p:spPr>
      </p:pic>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11909" y="0"/>
            <a:ext cx="2632091" cy="836719"/>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3901" y="2999158"/>
            <a:ext cx="2828924" cy="1764764"/>
          </a:xfrm>
          <a:prstGeom prst="rect">
            <a:avLst/>
          </a:prstGeom>
        </p:spPr>
      </p:pic>
      <p:pic>
        <p:nvPicPr>
          <p:cNvPr id="7" name="图片 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 y="3909730"/>
            <a:ext cx="9143999" cy="1236402"/>
          </a:xfrm>
          <a:prstGeom prst="rect">
            <a:avLst/>
          </a:prstGeom>
        </p:spPr>
      </p:pic>
      <p:pic>
        <p:nvPicPr>
          <p:cNvPr id="6" name="图片 5"/>
          <p:cNvPicPr>
            <a:picLocks noChangeAspect="1"/>
          </p:cNvPicPr>
          <p:nvPr/>
        </p:nvPicPr>
        <p:blipFill rotWithShape="1">
          <a:blip r:embed="rId7" cstate="email">
            <a:extLst>
              <a:ext uri="{28A0092B-C50C-407E-A947-70E740481C1C}">
                <a14:useLocalDpi xmlns:a14="http://schemas.microsoft.com/office/drawing/2010/main"/>
              </a:ext>
            </a:extLst>
          </a:blip>
          <a:srcRect/>
          <a:stretch>
            <a:fillRect/>
          </a:stretch>
        </p:blipFill>
        <p:spPr>
          <a:xfrm flipH="1">
            <a:off x="7283369" y="3348012"/>
            <a:ext cx="1860630" cy="1795488"/>
          </a:xfrm>
          <a:prstGeom prst="rect">
            <a:avLst/>
          </a:prstGeom>
        </p:spPr>
      </p:pic>
      <p:pic>
        <p:nvPicPr>
          <p:cNvPr id="9" name="图片 8"/>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3874846" y="657846"/>
            <a:ext cx="1394309" cy="1136633"/>
          </a:xfrm>
          <a:prstGeom prst="rect">
            <a:avLst/>
          </a:prstGeom>
        </p:spPr>
      </p:pic>
      <p:grpSp>
        <p:nvGrpSpPr>
          <p:cNvPr id="12" name="组合 11"/>
          <p:cNvGrpSpPr/>
          <p:nvPr/>
        </p:nvGrpSpPr>
        <p:grpSpPr>
          <a:xfrm>
            <a:off x="1653172" y="2376552"/>
            <a:ext cx="5975132" cy="201111"/>
            <a:chOff x="190509" y="3091656"/>
            <a:chExt cx="7970992" cy="268288"/>
          </a:xfrm>
          <a:solidFill>
            <a:srgbClr val="FF0000"/>
          </a:solidFill>
        </p:grpSpPr>
        <p:grpSp>
          <p:nvGrpSpPr>
            <p:cNvPr id="13" name="组合 12"/>
            <p:cNvGrpSpPr/>
            <p:nvPr/>
          </p:nvGrpSpPr>
          <p:grpSpPr>
            <a:xfrm>
              <a:off x="190509" y="3225800"/>
              <a:ext cx="7970992" cy="0"/>
              <a:chOff x="190509" y="3225800"/>
              <a:chExt cx="7970992" cy="0"/>
            </a:xfrm>
            <a:grpFill/>
          </p:grpSpPr>
          <p:cxnSp>
            <p:nvCxnSpPr>
              <p:cNvPr id="20" name="直接连接符 19"/>
              <p:cNvCxnSpPr/>
              <p:nvPr/>
            </p:nvCxnSpPr>
            <p:spPr>
              <a:xfrm>
                <a:off x="190509" y="3225800"/>
                <a:ext cx="3300792" cy="0"/>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851386" y="3225800"/>
                <a:ext cx="3310115" cy="0"/>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3688952" y="3091656"/>
              <a:ext cx="964782" cy="268288"/>
              <a:chOff x="3771104" y="3091656"/>
              <a:chExt cx="964782" cy="268288"/>
            </a:xfrm>
            <a:grpFill/>
          </p:grpSpPr>
          <p:sp>
            <p:nvSpPr>
              <p:cNvPr id="15" name="星形: 五角 9"/>
              <p:cNvSpPr/>
              <p:nvPr/>
            </p:nvSpPr>
            <p:spPr>
              <a:xfrm>
                <a:off x="4123719" y="3091656"/>
                <a:ext cx="268288" cy="268288"/>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6" name="星形: 五角 10"/>
              <p:cNvSpPr/>
              <p:nvPr/>
            </p:nvSpPr>
            <p:spPr>
              <a:xfrm>
                <a:off x="3918929" y="3146028"/>
                <a:ext cx="159544" cy="159544"/>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7" name="星形: 五角 11"/>
              <p:cNvSpPr/>
              <p:nvPr/>
            </p:nvSpPr>
            <p:spPr>
              <a:xfrm>
                <a:off x="4432885" y="3146028"/>
                <a:ext cx="159544" cy="159544"/>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8" name="星形: 五角 12"/>
              <p:cNvSpPr/>
              <p:nvPr/>
            </p:nvSpPr>
            <p:spPr>
              <a:xfrm>
                <a:off x="4633307" y="3174510"/>
                <a:ext cx="102579" cy="102579"/>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9" name="星形: 五角 13"/>
              <p:cNvSpPr/>
              <p:nvPr/>
            </p:nvSpPr>
            <p:spPr>
              <a:xfrm>
                <a:off x="3771104" y="3174510"/>
                <a:ext cx="102579" cy="102579"/>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grpSp>
      </p:grpSp>
      <p:grpSp>
        <p:nvGrpSpPr>
          <p:cNvPr id="22" name="组合 21"/>
          <p:cNvGrpSpPr/>
          <p:nvPr/>
        </p:nvGrpSpPr>
        <p:grpSpPr>
          <a:xfrm>
            <a:off x="1784890" y="1780905"/>
            <a:ext cx="5711255" cy="660181"/>
            <a:chOff x="2288497" y="3147460"/>
            <a:chExt cx="7615007" cy="880242"/>
          </a:xfrm>
        </p:grpSpPr>
        <p:sp>
          <p:nvSpPr>
            <p:cNvPr id="23" name="矩形 22"/>
            <p:cNvSpPr/>
            <p:nvPr/>
          </p:nvSpPr>
          <p:spPr>
            <a:xfrm>
              <a:off x="2288497" y="3147460"/>
              <a:ext cx="7615007" cy="880242"/>
            </a:xfrm>
            <a:prstGeom prst="rect">
              <a:avLst/>
            </a:prstGeom>
          </p:spPr>
          <p:txBody>
            <a:bodyPr wrap="square">
              <a:spAutoFit/>
            </a:bodyPr>
            <a:lstStyle/>
            <a:p>
              <a:pPr algn="ctr">
                <a:lnSpc>
                  <a:spcPct val="90000"/>
                </a:lnSpc>
              </a:pPr>
              <a:r>
                <a:rPr lang="zh-CN" altLang="en-US" sz="4100" b="1" spc="-225" dirty="0">
                  <a:solidFill>
                    <a:srgbClr val="FF0000"/>
                  </a:solidFill>
                  <a:effectLst>
                    <a:glow rad="152400">
                      <a:schemeClr val="bg1"/>
                    </a:glow>
                  </a:effectLst>
                  <a:latin typeface="微软雅黑"/>
                  <a:ea typeface="微软雅黑"/>
                  <a:cs typeface="+mn-ea"/>
                  <a:sym typeface="微软雅黑"/>
                </a:rPr>
                <a:t>第三章节</a:t>
              </a:r>
            </a:p>
          </p:txBody>
        </p:sp>
        <p:sp>
          <p:nvSpPr>
            <p:cNvPr id="24" name="矩形 23"/>
            <p:cNvSpPr/>
            <p:nvPr/>
          </p:nvSpPr>
          <p:spPr>
            <a:xfrm>
              <a:off x="6732995" y="3147460"/>
              <a:ext cx="1366532" cy="621708"/>
            </a:xfrm>
            <a:prstGeom prst="rect">
              <a:avLst/>
            </a:prstGeom>
          </p:spPr>
          <p:txBody>
            <a:bodyPr wrap="square">
              <a:spAutoFit/>
            </a:bodyPr>
            <a:lstStyle/>
            <a:p>
              <a:pPr algn="ctr">
                <a:lnSpc>
                  <a:spcPct val="90000"/>
                </a:lnSpc>
              </a:pPr>
              <a:endParaRPr lang="zh-CN" altLang="en-US" sz="2700" b="1" spc="-225" dirty="0">
                <a:solidFill>
                  <a:srgbClr val="FF0000"/>
                </a:solidFill>
                <a:effectLst>
                  <a:glow rad="152400">
                    <a:schemeClr val="bg1"/>
                  </a:glow>
                </a:effectLst>
                <a:latin typeface="微软雅黑"/>
                <a:ea typeface="微软雅黑"/>
                <a:cs typeface="+mn-ea"/>
                <a:sym typeface="微软雅黑"/>
              </a:endParaRPr>
            </a:p>
          </p:txBody>
        </p:sp>
      </p:grpSp>
      <p:grpSp>
        <p:nvGrpSpPr>
          <p:cNvPr id="2" name="组合 1"/>
          <p:cNvGrpSpPr/>
          <p:nvPr/>
        </p:nvGrpSpPr>
        <p:grpSpPr>
          <a:xfrm>
            <a:off x="1173382" y="2627947"/>
            <a:ext cx="6797233" cy="688137"/>
            <a:chOff x="1202820" y="3212468"/>
            <a:chExt cx="9743446" cy="917516"/>
          </a:xfrm>
        </p:grpSpPr>
        <p:sp>
          <p:nvSpPr>
            <p:cNvPr id="10" name="矩形 9"/>
            <p:cNvSpPr/>
            <p:nvPr/>
          </p:nvSpPr>
          <p:spPr>
            <a:xfrm>
              <a:off x="1445144" y="3396656"/>
              <a:ext cx="9229747" cy="732508"/>
            </a:xfrm>
            <a:prstGeom prst="rect">
              <a:avLst/>
            </a:prstGeom>
          </p:spPr>
          <p:txBody>
            <a:bodyPr wrap="square">
              <a:spAutoFit/>
            </a:bodyPr>
            <a:lstStyle/>
            <a:p>
              <a:pPr algn="dist">
                <a:lnSpc>
                  <a:spcPct val="90000"/>
                </a:lnSpc>
              </a:pPr>
              <a:r>
                <a:rPr lang="zh-CN" altLang="en-US" sz="3300" spc="-225" dirty="0">
                  <a:ln w="190500">
                    <a:solidFill>
                      <a:srgbClr val="FF0000"/>
                    </a:solidFill>
                  </a:ln>
                  <a:solidFill>
                    <a:srgbClr val="FF0000"/>
                  </a:solidFill>
                  <a:effectLst>
                    <a:glow rad="152400">
                      <a:schemeClr val="bg1"/>
                    </a:glow>
                    <a:outerShdw blurRad="38100" dist="38100" dir="2700000" algn="tl">
                      <a:srgbClr val="000000">
                        <a:alpha val="43137"/>
                      </a:srgbClr>
                    </a:outerShdw>
                  </a:effectLst>
                  <a:latin typeface="微软雅黑"/>
                  <a:ea typeface="微软雅黑"/>
                  <a:cs typeface="+mn-ea"/>
                  <a:sym typeface="微软雅黑"/>
                </a:rPr>
                <a:t>要始终明底线，筑牢不想腐的堤坝</a:t>
              </a:r>
            </a:p>
          </p:txBody>
        </p:sp>
        <p:sp>
          <p:nvSpPr>
            <p:cNvPr id="25" name="矩形 24"/>
            <p:cNvSpPr/>
            <p:nvPr/>
          </p:nvSpPr>
          <p:spPr>
            <a:xfrm>
              <a:off x="1202820" y="3212468"/>
              <a:ext cx="9743446" cy="917516"/>
            </a:xfrm>
            <a:prstGeom prst="rect">
              <a:avLst/>
            </a:prstGeom>
          </p:spPr>
          <p:txBody>
            <a:bodyPr wrap="square">
              <a:spAutoFit/>
            </a:bodyPr>
            <a:lstStyle/>
            <a:p>
              <a:pPr algn="ctr">
                <a:lnSpc>
                  <a:spcPct val="130000"/>
                </a:lnSpc>
                <a:defRPr/>
              </a:pPr>
              <a:r>
                <a:rPr lang="zh-CN" altLang="en-US" sz="3300" b="1" dirty="0">
                  <a:solidFill>
                    <a:schemeClr val="bg1"/>
                  </a:solidFill>
                  <a:latin typeface="微软雅黑"/>
                  <a:ea typeface="微软雅黑"/>
                  <a:cs typeface="+mn-ea"/>
                  <a:sym typeface="微软雅黑"/>
                </a:rPr>
                <a:t>要始终明底线，筑牢不想腐的堤坝</a:t>
              </a:r>
              <a:endParaRPr lang="en-US" altLang="zh-CN" sz="3300" b="1" dirty="0">
                <a:solidFill>
                  <a:schemeClr val="bg1"/>
                </a:solidFill>
                <a:latin typeface="微软雅黑"/>
                <a:ea typeface="微软雅黑"/>
                <a:cs typeface="+mn-ea"/>
                <a:sym typeface="微软雅黑"/>
              </a:endParaRPr>
            </a:p>
          </p:txBody>
        </p:sp>
      </p:gr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par>
                          <p:cTn id="22" fill="hold">
                            <p:stCondLst>
                              <p:cond delay="2500"/>
                            </p:stCondLst>
                            <p:childTnLst>
                              <p:par>
                                <p:cTn id="23" presetID="2" presetClass="entr" presetSubtype="2"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750" fill="hold"/>
                                        <p:tgtEl>
                                          <p:spTgt spid="6"/>
                                        </p:tgtEl>
                                        <p:attrNameLst>
                                          <p:attrName>ppt_x</p:attrName>
                                        </p:attrNameLst>
                                      </p:cBhvr>
                                      <p:tavLst>
                                        <p:tav tm="0">
                                          <p:val>
                                            <p:strVal val="1+#ppt_w/2"/>
                                          </p:val>
                                        </p:tav>
                                        <p:tav tm="100000">
                                          <p:val>
                                            <p:strVal val="#ppt_x"/>
                                          </p:val>
                                        </p:tav>
                                      </p:tavLst>
                                    </p:anim>
                                    <p:anim calcmode="lin" valueType="num">
                                      <p:cBhvr additive="base">
                                        <p:cTn id="26" dur="750" fill="hold"/>
                                        <p:tgtEl>
                                          <p:spTgt spid="6"/>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53" presetClass="entr" presetSubtype="16" fill="hold" nodeType="after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animEffect transition="in" filter="fade">
                                      <p:cBhvr>
                                        <p:cTn id="32" dur="500"/>
                                        <p:tgtEl>
                                          <p:spTgt spid="9"/>
                                        </p:tgtEl>
                                      </p:cBhvr>
                                    </p:animEffect>
                                  </p:childTnLst>
                                </p:cTn>
                              </p:par>
                            </p:childTnLst>
                          </p:cTn>
                        </p:par>
                        <p:par>
                          <p:cTn id="33" fill="hold">
                            <p:stCondLst>
                              <p:cond delay="4000"/>
                            </p:stCondLst>
                            <p:childTnLst>
                              <p:par>
                                <p:cTn id="34" presetID="22" presetClass="entr" presetSubtype="8" fill="hold" nodeType="after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wipe(left)">
                                      <p:cBhvr>
                                        <p:cTn id="36" dur="500"/>
                                        <p:tgtEl>
                                          <p:spTgt spid="22"/>
                                        </p:tgtEl>
                                      </p:cBhvr>
                                    </p:animEffect>
                                  </p:childTnLst>
                                </p:cTn>
                              </p:par>
                            </p:childTnLst>
                          </p:cTn>
                        </p:par>
                        <p:par>
                          <p:cTn id="37" fill="hold">
                            <p:stCondLst>
                              <p:cond delay="4500"/>
                            </p:stCondLst>
                            <p:childTnLst>
                              <p:par>
                                <p:cTn id="38" presetID="26" presetClass="emph" presetSubtype="0" fill="hold" nodeType="afterEffect">
                                  <p:stCondLst>
                                    <p:cond delay="0"/>
                                  </p:stCondLst>
                                  <p:childTnLst>
                                    <p:animEffect transition="out" filter="fade">
                                      <p:cBhvr>
                                        <p:cTn id="39" dur="500" tmFilter="0, 0; .2, .5; .8, .5; 1, 0"/>
                                        <p:tgtEl>
                                          <p:spTgt spid="22"/>
                                        </p:tgtEl>
                                      </p:cBhvr>
                                    </p:animEffect>
                                    <p:animScale>
                                      <p:cBhvr>
                                        <p:cTn id="40" dur="250" autoRev="1" fill="hold"/>
                                        <p:tgtEl>
                                          <p:spTgt spid="22"/>
                                        </p:tgtEl>
                                      </p:cBhvr>
                                      <p:by x="105000" y="105000"/>
                                    </p:animScale>
                                  </p:childTnLst>
                                </p:cTn>
                              </p:par>
                              <p:par>
                                <p:cTn id="41" presetID="16" presetClass="entr" presetSubtype="37"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arn(outVertical)">
                                      <p:cBhvr>
                                        <p:cTn id="43" dur="1000"/>
                                        <p:tgtEl>
                                          <p:spTgt spid="12"/>
                                        </p:tgtEl>
                                      </p:cBhvr>
                                    </p:animEffect>
                                  </p:childTnLst>
                                </p:cTn>
                              </p:par>
                            </p:childTnLst>
                          </p:cTn>
                        </p:par>
                        <p:par>
                          <p:cTn id="44" fill="hold">
                            <p:stCondLst>
                              <p:cond delay="5000"/>
                            </p:stCondLst>
                            <p:childTnLst>
                              <p:par>
                                <p:cTn id="45" presetID="16" presetClass="entr" presetSubtype="21"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arn(inVertical)">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grpSp>
        <p:nvGrpSpPr>
          <p:cNvPr id="6" name="Aitds2"/>
          <p:cNvGrpSpPr/>
          <p:nvPr/>
        </p:nvGrpSpPr>
        <p:grpSpPr>
          <a:xfrm>
            <a:off x="460094" y="1275883"/>
            <a:ext cx="8076311" cy="3185068"/>
            <a:chOff x="-4079429" y="1988943"/>
            <a:chExt cx="10768414" cy="4246757"/>
          </a:xfrm>
        </p:grpSpPr>
        <p:sp>
          <p:nvSpPr>
            <p:cNvPr id="7" name="Aitds2-1"/>
            <p:cNvSpPr/>
            <p:nvPr/>
          </p:nvSpPr>
          <p:spPr>
            <a:xfrm>
              <a:off x="-4079429" y="2193926"/>
              <a:ext cx="10768414" cy="40417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a:ea typeface="微软雅黑"/>
                <a:cs typeface="+mn-ea"/>
                <a:sym typeface="微软雅黑"/>
              </a:endParaRPr>
            </a:p>
          </p:txBody>
        </p:sp>
        <p:pic>
          <p:nvPicPr>
            <p:cNvPr id="8" name="Aitds2-2"/>
            <p:cNvPicPr>
              <a:picLocks noChangeAspect="1"/>
            </p:cNvPicPr>
            <p:nvPr/>
          </p:nvPicPr>
          <p:blipFill>
            <a:blip r:embed="rId4" cstate="email">
              <a:extLst>
                <a:ext uri="{BEBA8EAE-BF5A-486C-A8C5-ECC9F3942E4B}">
                  <a14:imgProps xmlns:a14="http://schemas.microsoft.com/office/drawing/2010/main">
                    <a14:imgLayer>
                      <a14:imgEffect>
                        <a14:colorTemperature colorTemp="11200"/>
                      </a14:imgEffect>
                      <a14:imgEffect>
                        <a14:saturation sat="400000"/>
                      </a14:imgEffect>
                    </a14:imgLayer>
                  </a14:imgProps>
                </a:ext>
                <a:ext uri="{28A0092B-C50C-407E-A947-70E740481C1C}">
                  <a14:useLocalDpi xmlns:a14="http://schemas.microsoft.com/office/drawing/2010/main"/>
                </a:ext>
              </a:extLst>
            </a:blip>
            <a:stretch>
              <a:fillRect/>
            </a:stretch>
          </p:blipFill>
          <p:spPr>
            <a:xfrm>
              <a:off x="1071303" y="1988943"/>
              <a:ext cx="5519477" cy="770278"/>
            </a:xfrm>
            <a:prstGeom prst="rect">
              <a:avLst/>
            </a:prstGeom>
          </p:spPr>
        </p:pic>
      </p:grpSp>
      <p:sp>
        <p:nvSpPr>
          <p:cNvPr id="10" name="文本框 9"/>
          <p:cNvSpPr txBox="1"/>
          <p:nvPr/>
        </p:nvSpPr>
        <p:spPr>
          <a:xfrm>
            <a:off x="544120" y="2020121"/>
            <a:ext cx="7815695" cy="2331407"/>
          </a:xfrm>
          <a:prstGeom prst="rect">
            <a:avLst/>
          </a:prstGeom>
          <a:noFill/>
        </p:spPr>
        <p:txBody>
          <a:bodyPr wrap="square" lIns="68580" tIns="34290" rIns="68580" bIns="34290">
            <a:spAutoFit/>
          </a:bodyPr>
          <a:lstStyle/>
          <a:p>
            <a:pPr marL="257175" indent="-257175">
              <a:lnSpc>
                <a:spcPct val="150000"/>
              </a:lnSpc>
              <a:buFont typeface="Wingdings" panose="05000000000000000000" pitchFamily="2" charset="2"/>
              <a:buChar char="u"/>
              <a:defRPr/>
            </a:pPr>
            <a:r>
              <a:rPr lang="en-US" altLang="zh-CN" dirty="0">
                <a:solidFill>
                  <a:srgbClr val="000000"/>
                </a:solidFill>
                <a:latin typeface="微软雅黑"/>
                <a:ea typeface="微软雅黑"/>
                <a:cs typeface="+mn-ea"/>
                <a:sym typeface="微软雅黑"/>
              </a:rPr>
              <a:t>XXXX</a:t>
            </a:r>
            <a:r>
              <a:rPr lang="zh-CN" altLang="en-US" dirty="0">
                <a:solidFill>
                  <a:srgbClr val="000000"/>
                </a:solidFill>
                <a:latin typeface="微软雅黑"/>
                <a:ea typeface="微软雅黑"/>
                <a:cs typeface="+mn-ea"/>
                <a:sym typeface="微软雅黑"/>
              </a:rPr>
              <a:t>走上违纪违法道路的内在根源在于其思想滑坡、背离初心</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自甘堕落、嗜赌成性</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不矜细行、滥交朋友</a:t>
            </a:r>
            <a:r>
              <a:rPr lang="en-US" altLang="zh-CN" dirty="0">
                <a:solidFill>
                  <a:srgbClr val="000000"/>
                </a:solidFill>
                <a:latin typeface="微软雅黑"/>
                <a:ea typeface="微软雅黑"/>
                <a:cs typeface="+mn-ea"/>
                <a:sym typeface="微软雅黑"/>
              </a:rPr>
              <a:t>;</a:t>
            </a:r>
          </a:p>
          <a:p>
            <a:pPr marL="257175" indent="-257175">
              <a:lnSpc>
                <a:spcPct val="150000"/>
              </a:lnSpc>
              <a:buFont typeface="Wingdings" panose="05000000000000000000" pitchFamily="2" charset="2"/>
              <a:buChar char="u"/>
              <a:defRPr/>
            </a:pPr>
            <a:r>
              <a:rPr lang="zh-CN" altLang="en-US" dirty="0">
                <a:solidFill>
                  <a:srgbClr val="000000"/>
                </a:solidFill>
                <a:latin typeface="微软雅黑"/>
                <a:ea typeface="微软雅黑"/>
                <a:cs typeface="+mn-ea"/>
                <a:sym typeface="微软雅黑"/>
              </a:rPr>
              <a:t>目无法纪、恣意妄为</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表里不一、人格沦丧。政治信仰丢失</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沾染不良嗜好，最终滑向腐化的深渊，其受到党纪国法的严惩</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完全是咎由自取、罪有应得。</a:t>
            </a:r>
            <a:endParaRPr lang="en-US" altLang="zh-CN" dirty="0">
              <a:solidFill>
                <a:srgbClr val="000000"/>
              </a:solidFill>
              <a:latin typeface="微软雅黑"/>
              <a:ea typeface="微软雅黑"/>
              <a:cs typeface="+mn-ea"/>
              <a:sym typeface="微软雅黑"/>
            </a:endParaRPr>
          </a:p>
          <a:p>
            <a:pPr marL="257175" indent="-257175">
              <a:lnSpc>
                <a:spcPct val="150000"/>
              </a:lnSpc>
              <a:buFont typeface="Wingdings" panose="05000000000000000000" pitchFamily="2" charset="2"/>
              <a:buChar char="u"/>
              <a:defRPr/>
            </a:pPr>
            <a:r>
              <a:rPr lang="zh-CN" altLang="en-US" dirty="0">
                <a:solidFill>
                  <a:srgbClr val="000000"/>
                </a:solidFill>
                <a:latin typeface="微软雅黑"/>
                <a:ea typeface="微软雅黑"/>
                <a:cs typeface="+mn-ea"/>
                <a:sym typeface="微软雅黑"/>
              </a:rPr>
              <a:t>习</a:t>
            </a:r>
            <a:r>
              <a:rPr lang="en-US" altLang="zh-CN" dirty="0">
                <a:solidFill>
                  <a:srgbClr val="000000"/>
                </a:solidFill>
                <a:latin typeface="微软雅黑"/>
                <a:ea typeface="微软雅黑"/>
                <a:cs typeface="+mn-ea"/>
                <a:sym typeface="微软雅黑"/>
              </a:rPr>
              <a:t>XX</a:t>
            </a:r>
            <a:r>
              <a:rPr lang="zh-CN" altLang="en-US" dirty="0">
                <a:solidFill>
                  <a:srgbClr val="000000"/>
                </a:solidFill>
                <a:latin typeface="微软雅黑"/>
                <a:ea typeface="微软雅黑"/>
                <a:cs typeface="+mn-ea"/>
                <a:sym typeface="微软雅黑"/>
              </a:rPr>
              <a:t>总书记深刻指出</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万事之始源于心，万事之治归于心。”要练成拒腐防变的“金钟罩”，始终做到守住底线、不越红线，就应该树立正确的人生观价值观，这也是我们立身做人、成长进步必须要解决的问题。</a:t>
            </a:r>
          </a:p>
        </p:txBody>
      </p:sp>
      <p:sp>
        <p:nvSpPr>
          <p:cNvPr id="12" name="文本框 11"/>
          <p:cNvSpPr txBox="1"/>
          <p:nvPr/>
        </p:nvSpPr>
        <p:spPr>
          <a:xfrm>
            <a:off x="3366787" y="1418193"/>
            <a:ext cx="4570553" cy="322011"/>
          </a:xfrm>
          <a:prstGeom prst="rect">
            <a:avLst/>
          </a:prstGeom>
          <a:noFill/>
        </p:spPr>
        <p:txBody>
          <a:bodyPr wrap="square" lIns="68580" tIns="34290" rIns="68580" bIns="34290">
            <a:spAutoFit/>
          </a:bodyPr>
          <a:lstStyle/>
          <a:p>
            <a:pPr algn="r">
              <a:lnSpc>
                <a:spcPct val="130000"/>
              </a:lnSpc>
              <a:defRPr/>
            </a:pPr>
            <a:r>
              <a:rPr lang="zh-CN" altLang="en-US" b="1" dirty="0">
                <a:solidFill>
                  <a:schemeClr val="bg1"/>
                </a:solidFill>
                <a:latin typeface="微软雅黑"/>
                <a:ea typeface="微软雅黑"/>
                <a:cs typeface="+mn-ea"/>
                <a:sym typeface="微软雅黑"/>
              </a:rPr>
              <a:t>要始终明底线，筑牢“不想腐</a:t>
            </a:r>
            <a:r>
              <a:rPr lang="en-US" altLang="zh-CN" b="1" dirty="0">
                <a:solidFill>
                  <a:schemeClr val="bg1"/>
                </a:solidFill>
                <a:latin typeface="微软雅黑"/>
                <a:ea typeface="微软雅黑"/>
                <a:cs typeface="+mn-ea"/>
                <a:sym typeface="微软雅黑"/>
              </a:rPr>
              <a:t>”</a:t>
            </a:r>
            <a:r>
              <a:rPr lang="zh-CN" altLang="en-US" b="1" dirty="0">
                <a:solidFill>
                  <a:schemeClr val="bg1"/>
                </a:solidFill>
                <a:latin typeface="微软雅黑"/>
                <a:ea typeface="微软雅黑"/>
                <a:cs typeface="+mn-ea"/>
                <a:sym typeface="微软雅黑"/>
              </a:rPr>
              <a:t>的堤坝</a:t>
            </a:r>
            <a:endParaRPr lang="en-US" altLang="zh-CN" b="1" dirty="0">
              <a:solidFill>
                <a:schemeClr val="bg1"/>
              </a:solidFill>
              <a:latin typeface="微软雅黑"/>
              <a:ea typeface="微软雅黑"/>
              <a:cs typeface="+mn-ea"/>
              <a:sym typeface="微软雅黑"/>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sp>
        <p:nvSpPr>
          <p:cNvPr id="6" name="Aitds2"/>
          <p:cNvSpPr/>
          <p:nvPr/>
        </p:nvSpPr>
        <p:spPr>
          <a:xfrm flipH="1">
            <a:off x="486276" y="1702451"/>
            <a:ext cx="8081884" cy="2863534"/>
          </a:xfrm>
          <a:prstGeom prst="round2DiagRect">
            <a:avLst>
              <a:gd name="adj1" fmla="val 13738"/>
              <a:gd name="adj2" fmla="val 0"/>
            </a:avLst>
          </a:prstGeom>
          <a:solidFill>
            <a:srgbClr val="FEFDF8"/>
          </a:solidFill>
          <a:ln w="12700" cap="flat" cmpd="sng" algn="ctr">
            <a:solidFill>
              <a:srgbClr val="FF0000"/>
            </a:solidFill>
            <a:prstDash val="solid"/>
            <a:miter lim="800000"/>
          </a:ln>
          <a:effectLst>
            <a:outerShdw blurRad="50800" dist="38100" dir="5400000" algn="t" rotWithShape="0">
              <a:prstClr val="black">
                <a:alpha val="40000"/>
              </a:prstClr>
            </a:outerShdw>
          </a:effectLst>
        </p:spPr>
        <p:txBody>
          <a:bodyPr lIns="68580" tIns="34290" rIns="68580" bIns="34290" rtlCol="0" anchor="ctr"/>
          <a:lstStyle/>
          <a:p>
            <a:pPr algn="ctr">
              <a:defRPr/>
            </a:pPr>
            <a:endParaRPr lang="zh-CN" altLang="en-US" kern="0">
              <a:solidFill>
                <a:srgbClr val="FFFFFF"/>
              </a:solidFill>
              <a:latin typeface="微软雅黑"/>
              <a:ea typeface="微软雅黑"/>
              <a:cs typeface="+mn-ea"/>
              <a:sym typeface="微软雅黑"/>
            </a:endParaRPr>
          </a:p>
        </p:txBody>
      </p:sp>
      <p:grpSp>
        <p:nvGrpSpPr>
          <p:cNvPr id="7" name="Aitds3"/>
          <p:cNvGrpSpPr/>
          <p:nvPr/>
        </p:nvGrpSpPr>
        <p:grpSpPr>
          <a:xfrm>
            <a:off x="408354" y="1102978"/>
            <a:ext cx="6055679" cy="752475"/>
            <a:chOff x="572285" y="3114563"/>
            <a:chExt cx="8074238" cy="1003300"/>
          </a:xfrm>
        </p:grpSpPr>
        <p:sp>
          <p:nvSpPr>
            <p:cNvPr id="8" name="Aitds3-1"/>
            <p:cNvSpPr/>
            <p:nvPr/>
          </p:nvSpPr>
          <p:spPr>
            <a:xfrm>
              <a:off x="1593662" y="3362325"/>
              <a:ext cx="5876673" cy="704850"/>
            </a:xfrm>
            <a:prstGeom prst="roundRect">
              <a:avLst/>
            </a:prstGeom>
            <a:solidFill>
              <a:srgbClr val="FF0000"/>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lvl="3" algn="dist">
                <a:defRPr/>
              </a:pPr>
              <a:r>
                <a:rPr kumimoji="1" lang="en-US" altLang="zh-CN" sz="2100" b="1" dirty="0">
                  <a:solidFill>
                    <a:schemeClr val="bg1"/>
                  </a:solidFill>
                  <a:latin typeface="微软雅黑"/>
                  <a:ea typeface="微软雅黑"/>
                  <a:cs typeface="+mn-ea"/>
                  <a:sym typeface="微软雅黑"/>
                </a:rPr>
                <a:t>01:</a:t>
              </a:r>
              <a:r>
                <a:rPr kumimoji="1" lang="zh-CN" altLang="en-US" sz="2100" b="1" dirty="0">
                  <a:solidFill>
                    <a:schemeClr val="bg1"/>
                  </a:solidFill>
                  <a:latin typeface="微软雅黑"/>
                  <a:ea typeface="微软雅黑"/>
                  <a:cs typeface="+mn-ea"/>
                  <a:sym typeface="微软雅黑"/>
                </a:rPr>
                <a:t>要想得合理</a:t>
              </a:r>
            </a:p>
          </p:txBody>
        </p:sp>
        <p:pic>
          <p:nvPicPr>
            <p:cNvPr id="9" name="Aitds3-2" descr="图片包含 物体&#10;&#10;自动生成的说明"/>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572285" y="3114563"/>
              <a:ext cx="1462244" cy="1003300"/>
            </a:xfrm>
            <a:prstGeom prst="rect">
              <a:avLst/>
            </a:prstGeom>
            <a:effectLst>
              <a:outerShdw blurRad="50800" dist="38100" dir="5400000" algn="t" rotWithShape="0">
                <a:prstClr val="black">
                  <a:alpha val="40000"/>
                </a:prstClr>
              </a:outerShdw>
            </a:effectLst>
          </p:spPr>
        </p:pic>
        <p:pic>
          <p:nvPicPr>
            <p:cNvPr id="10" name="Aitds3-3" descr="图片包含 物体&#10;&#10;自动生成的说明"/>
            <p:cNvPicPr>
              <a:picLocks noChangeAspect="1"/>
            </p:cNvPicPr>
            <p:nvPr/>
          </p:nvPicPr>
          <p:blipFill rotWithShape="1">
            <a:blip r:embed="rId5" cstate="email">
              <a:extLst>
                <a:ext uri="{28A0092B-C50C-407E-A947-70E740481C1C}">
                  <a14:useLocalDpi xmlns:a14="http://schemas.microsoft.com/office/drawing/2010/main"/>
                </a:ext>
              </a:extLst>
            </a:blip>
            <a:srcRect/>
            <a:stretch>
              <a:fillRect/>
            </a:stretch>
          </p:blipFill>
          <p:spPr>
            <a:xfrm>
              <a:off x="7184279" y="3114563"/>
              <a:ext cx="1462244" cy="1003300"/>
            </a:xfrm>
            <a:prstGeom prst="rect">
              <a:avLst/>
            </a:prstGeom>
            <a:effectLst>
              <a:outerShdw blurRad="50800" dist="38100" dir="5400000" algn="t" rotWithShape="0">
                <a:prstClr val="black">
                  <a:alpha val="40000"/>
                </a:prstClr>
              </a:outerShdw>
            </a:effectLst>
          </p:spPr>
        </p:pic>
      </p:grpSp>
      <p:sp>
        <p:nvSpPr>
          <p:cNvPr id="12" name="Aitds6"/>
          <p:cNvSpPr txBox="1"/>
          <p:nvPr/>
        </p:nvSpPr>
        <p:spPr>
          <a:xfrm>
            <a:off x="732844" y="2051805"/>
            <a:ext cx="5522557" cy="590611"/>
          </a:xfrm>
          <a:prstGeom prst="rect">
            <a:avLst/>
          </a:prstGeom>
          <a:noFill/>
        </p:spPr>
        <p:txBody>
          <a:bodyPr wrap="square" lIns="68580" tIns="34290" rIns="68580" bIns="34290" rtlCol="0">
            <a:spAutoFit/>
          </a:bodyPr>
          <a:lstStyle/>
          <a:p>
            <a:pPr lvl="0">
              <a:lnSpc>
                <a:spcPct val="150000"/>
              </a:lnSpc>
              <a:defRPr/>
            </a:pPr>
            <a:r>
              <a:rPr lang="zh-CN" altLang="en-US" sz="1200" dirty="0">
                <a:solidFill>
                  <a:srgbClr val="000000"/>
                </a:solidFill>
                <a:latin typeface="微软雅黑"/>
                <a:ea typeface="微软雅黑"/>
                <a:cs typeface="+mn-ea"/>
                <a:sym typeface="微软雅黑"/>
              </a:rPr>
              <a:t>有什么样的人生设计，就会有什么样的人生轨迹。作为党员干部，个人想法一定要现实、合理、恰当。要想得高一些。树立崇高志向，于勤奋之中见行动</a:t>
            </a:r>
            <a:r>
              <a:rPr lang="en-US" altLang="zh-CN" sz="1200" dirty="0">
                <a:solidFill>
                  <a:srgbClr val="000000"/>
                </a:solidFill>
                <a:latin typeface="微软雅黑"/>
                <a:ea typeface="微软雅黑"/>
                <a:cs typeface="+mn-ea"/>
                <a:sym typeface="微软雅黑"/>
              </a:rPr>
              <a:t>;</a:t>
            </a:r>
          </a:p>
        </p:txBody>
      </p:sp>
      <p:sp>
        <p:nvSpPr>
          <p:cNvPr id="13" name="文本框 12"/>
          <p:cNvSpPr txBox="1"/>
          <p:nvPr/>
        </p:nvSpPr>
        <p:spPr>
          <a:xfrm>
            <a:off x="674336" y="2958766"/>
            <a:ext cx="7754928" cy="1177245"/>
          </a:xfrm>
          <a:prstGeom prst="rect">
            <a:avLst/>
          </a:prstGeom>
          <a:noFill/>
        </p:spPr>
        <p:txBody>
          <a:bodyPr wrap="square" lIns="68580" tIns="34290" rIns="68580" bIns="34290">
            <a:spAutoFit/>
          </a:bodyPr>
          <a:lstStyle/>
          <a:p>
            <a:pPr marL="257175" indent="-257175" defTabSz="914400">
              <a:lnSpc>
                <a:spcPct val="150000"/>
              </a:lnSpc>
              <a:buFont typeface="Wingdings" panose="05000000000000000000" pitchFamily="2" charset="2"/>
              <a:buChar char="p"/>
              <a:defRPr/>
            </a:pPr>
            <a:r>
              <a:rPr lang="zh-CN" altLang="en-US" sz="1200" dirty="0">
                <a:solidFill>
                  <a:srgbClr val="000000"/>
                </a:solidFill>
                <a:latin typeface="微软雅黑"/>
                <a:ea typeface="微软雅黑"/>
                <a:cs typeface="+mn-ea"/>
                <a:sym typeface="微软雅黑"/>
              </a:rPr>
              <a:t>需要立足岗位实际，于担当之中见忠诚，切实找准定位、把握自我，一步步走好自己的人生路。要想得全一些。</a:t>
            </a:r>
            <a:endParaRPr lang="en-US" altLang="zh-CN" sz="1200" dirty="0">
              <a:solidFill>
                <a:srgbClr val="000000"/>
              </a:solidFill>
              <a:latin typeface="微软雅黑"/>
              <a:ea typeface="微软雅黑"/>
              <a:cs typeface="+mn-ea"/>
              <a:sym typeface="微软雅黑"/>
            </a:endParaRPr>
          </a:p>
          <a:p>
            <a:pPr marL="257175" indent="-257175" defTabSz="914400">
              <a:lnSpc>
                <a:spcPct val="150000"/>
              </a:lnSpc>
              <a:buFont typeface="Wingdings" panose="05000000000000000000" pitchFamily="2" charset="2"/>
              <a:buChar char="p"/>
              <a:defRPr/>
            </a:pPr>
            <a:r>
              <a:rPr lang="zh-CN" altLang="en-US" sz="1200" dirty="0">
                <a:solidFill>
                  <a:srgbClr val="000000"/>
                </a:solidFill>
                <a:latin typeface="微软雅黑"/>
                <a:ea typeface="微软雅黑"/>
                <a:cs typeface="+mn-ea"/>
                <a:sym typeface="微软雅黑"/>
              </a:rPr>
              <a:t>必须把着眼点、落脚点建立在增强集体荣誉上，建立在推动创新发展大局上，正确处理好个，人利益与集体利益的关系。要想得实一些。要实实在在地工作生活</a:t>
            </a:r>
            <a:r>
              <a:rPr lang="en-US" altLang="zh-CN" sz="1200" dirty="0">
                <a:solidFill>
                  <a:srgbClr val="000000"/>
                </a:solidFill>
                <a:latin typeface="微软雅黑"/>
                <a:ea typeface="微软雅黑"/>
                <a:cs typeface="+mn-ea"/>
                <a:sym typeface="微软雅黑"/>
              </a:rPr>
              <a:t>,</a:t>
            </a:r>
            <a:r>
              <a:rPr lang="zh-CN" altLang="en-US" sz="1200" dirty="0">
                <a:solidFill>
                  <a:srgbClr val="000000"/>
                </a:solidFill>
                <a:latin typeface="微软雅黑"/>
                <a:ea typeface="微软雅黑"/>
                <a:cs typeface="+mn-ea"/>
                <a:sym typeface="微软雅黑"/>
              </a:rPr>
              <a:t>知足常乐，要树立正确的“三观”，将安逸、享受看得淡一点，将党的事业和工作责任看得重一些，甘当“苦行僧”，努力把组织和领导交给的事干好、办妥。</a:t>
            </a:r>
            <a:endParaRPr lang="zh-CN" altLang="en-US" sz="1200" b="1" dirty="0">
              <a:solidFill>
                <a:srgbClr val="C00000"/>
              </a:solidFill>
              <a:latin typeface="微软雅黑"/>
              <a:ea typeface="微软雅黑"/>
              <a:cs typeface="+mn-ea"/>
              <a:sym typeface="微软雅黑"/>
            </a:endParaRPr>
          </a:p>
        </p:txBody>
      </p:sp>
      <p:grpSp>
        <p:nvGrpSpPr>
          <p:cNvPr id="14" name="Aitds11"/>
          <p:cNvGrpSpPr/>
          <p:nvPr/>
        </p:nvGrpSpPr>
        <p:grpSpPr>
          <a:xfrm>
            <a:off x="5915691" y="2343363"/>
            <a:ext cx="2388655" cy="400061"/>
            <a:chOff x="2691555" y="1958341"/>
            <a:chExt cx="1460552" cy="504809"/>
          </a:xfrm>
          <a:solidFill>
            <a:srgbClr val="FF0000"/>
          </a:solidFill>
        </p:grpSpPr>
        <p:sp>
          <p:nvSpPr>
            <p:cNvPr id="15" name="Aitds11-1"/>
            <p:cNvSpPr/>
            <p:nvPr/>
          </p:nvSpPr>
          <p:spPr bwMode="auto">
            <a:xfrm>
              <a:off x="2709226" y="1970182"/>
              <a:ext cx="1442881" cy="459095"/>
            </a:xfrm>
            <a:prstGeom prst="roundRect">
              <a:avLst>
                <a:gd name="adj" fmla="val 50000"/>
              </a:avLst>
            </a:prstGeom>
            <a:grpFill/>
            <a:ln w="34925" cap="flat" cmpd="sng" algn="ctr">
              <a:solidFill>
                <a:schemeClr val="bg1"/>
              </a:solidFill>
              <a:prstDash val="solid"/>
            </a:ln>
            <a:effectLst>
              <a:outerShdw blurRad="50800" dist="38100" dir="2700000" algn="tl" rotWithShape="0">
                <a:prstClr val="black">
                  <a:alpha val="40000"/>
                </a:prstClr>
              </a:outerShdw>
            </a:effectLst>
          </p:spPr>
          <p:txBody>
            <a:bodyPr lIns="123136" tIns="61568" rIns="123136" bIns="61568" spcCol="0" rtlCol="0" anchor="ctr"/>
            <a:lstStyle/>
            <a:p>
              <a:pPr algn="ctr">
                <a:defRPr/>
              </a:pPr>
              <a:endParaRPr lang="zh-CN" altLang="en-US" b="1" kern="0" dirty="0">
                <a:solidFill>
                  <a:prstClr val="white"/>
                </a:solidFill>
                <a:latin typeface="微软雅黑"/>
                <a:ea typeface="微软雅黑"/>
                <a:cs typeface="+mn-ea"/>
                <a:sym typeface="微软雅黑"/>
              </a:endParaRPr>
            </a:p>
          </p:txBody>
        </p:sp>
        <p:sp>
          <p:nvSpPr>
            <p:cNvPr id="16" name="Aitds11-2"/>
            <p:cNvSpPr txBox="1"/>
            <p:nvPr/>
          </p:nvSpPr>
          <p:spPr>
            <a:xfrm>
              <a:off x="2691555" y="1958341"/>
              <a:ext cx="1452022" cy="504809"/>
            </a:xfrm>
            <a:prstGeom prst="rect">
              <a:avLst/>
            </a:prstGeom>
            <a:noFill/>
          </p:spPr>
          <p:txBody>
            <a:bodyPr wrap="square" lIns="121873" tIns="60936" rIns="121873" bIns="60936">
              <a:spAutoFit/>
            </a:bodyPr>
            <a:lstStyle/>
            <a:p>
              <a:pPr algn="ctr">
                <a:defRPr/>
              </a:pPr>
              <a:r>
                <a:rPr lang="zh-CN" altLang="en-US" sz="1800" b="1" kern="0" dirty="0">
                  <a:solidFill>
                    <a:schemeClr val="bg1"/>
                  </a:solidFill>
                  <a:latin typeface="微软雅黑"/>
                  <a:ea typeface="微软雅黑"/>
                  <a:cs typeface="+mn-ea"/>
                  <a:sym typeface="微软雅黑"/>
                </a:rPr>
                <a:t> 坚持“四高”聚力</a:t>
              </a:r>
            </a:p>
          </p:txBody>
        </p:sp>
      </p:gr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750"/>
                                        <p:tgtEl>
                                          <p:spTgt spid="7"/>
                                        </p:tgtEl>
                                      </p:cBhvr>
                                    </p:animEffect>
                                    <p:anim calcmode="lin" valueType="num">
                                      <p:cBhvr>
                                        <p:cTn id="12" dur="750" fill="hold"/>
                                        <p:tgtEl>
                                          <p:spTgt spid="7"/>
                                        </p:tgtEl>
                                        <p:attrNameLst>
                                          <p:attrName>ppt_x</p:attrName>
                                        </p:attrNameLst>
                                      </p:cBhvr>
                                      <p:tavLst>
                                        <p:tav tm="0">
                                          <p:val>
                                            <p:strVal val="#ppt_x"/>
                                          </p:val>
                                        </p:tav>
                                        <p:tav tm="100000">
                                          <p:val>
                                            <p:strVal val="#ppt_x"/>
                                          </p:val>
                                        </p:tav>
                                      </p:tavLst>
                                    </p:anim>
                                    <p:anim calcmode="lin" valueType="num">
                                      <p:cBhvr>
                                        <p:cTn id="13" dur="750" fill="hold"/>
                                        <p:tgtEl>
                                          <p:spTgt spid="7"/>
                                        </p:tgtEl>
                                        <p:attrNameLst>
                                          <p:attrName>ppt_y</p:attrName>
                                        </p:attrNameLst>
                                      </p:cBhvr>
                                      <p:tavLst>
                                        <p:tav tm="0">
                                          <p:val>
                                            <p:strVal val="#ppt_y+.1"/>
                                          </p:val>
                                        </p:tav>
                                        <p:tav tm="100000">
                                          <p:val>
                                            <p:strVal val="#ppt_y"/>
                                          </p:val>
                                        </p:tav>
                                      </p:tavLst>
                                    </p:anim>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p:tgtEl>
                                          <p:spTgt spid="14"/>
                                        </p:tgtEl>
                                        <p:attrNameLst>
                                          <p:attrName>ppt_y</p:attrName>
                                        </p:attrNameLst>
                                      </p:cBhvr>
                                      <p:tavLst>
                                        <p:tav tm="0">
                                          <p:val>
                                            <p:strVal val="#ppt_y+#ppt_h*1.125000"/>
                                          </p:val>
                                        </p:tav>
                                        <p:tav tm="100000">
                                          <p:val>
                                            <p:strVal val="#ppt_y"/>
                                          </p:val>
                                        </p:tav>
                                      </p:tavLst>
                                    </p:anim>
                                    <p:animEffect transition="in" filter="wipe(up)">
                                      <p:cBhvr>
                                        <p:cTn id="20" dur="500"/>
                                        <p:tgtEl>
                                          <p:spTgt spid="14"/>
                                        </p:tgtEl>
                                      </p:cBhvr>
                                    </p:animEffect>
                                  </p:childTnLst>
                                </p:cTn>
                              </p:par>
                            </p:childTnLst>
                          </p:cTn>
                        </p:par>
                        <p:par>
                          <p:cTn id="21" fill="hold">
                            <p:stCondLst>
                              <p:cond delay="1500"/>
                            </p:stCondLst>
                            <p:childTnLst>
                              <p:par>
                                <p:cTn id="22" presetID="16" presetClass="entr" presetSubtype="21"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arn(inVertical)">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sp>
        <p:nvSpPr>
          <p:cNvPr id="6" name="Aitds2"/>
          <p:cNvSpPr/>
          <p:nvPr/>
        </p:nvSpPr>
        <p:spPr>
          <a:xfrm flipH="1">
            <a:off x="486276" y="1702451"/>
            <a:ext cx="8081884" cy="2863534"/>
          </a:xfrm>
          <a:prstGeom prst="round2DiagRect">
            <a:avLst>
              <a:gd name="adj1" fmla="val 13738"/>
              <a:gd name="adj2" fmla="val 0"/>
            </a:avLst>
          </a:prstGeom>
          <a:solidFill>
            <a:srgbClr val="FEFDF8"/>
          </a:solidFill>
          <a:ln w="12700" cap="flat" cmpd="sng" algn="ctr">
            <a:solidFill>
              <a:srgbClr val="FF0000"/>
            </a:solidFill>
            <a:prstDash val="solid"/>
            <a:miter lim="800000"/>
          </a:ln>
          <a:effectLst>
            <a:outerShdw blurRad="50800" dist="38100" dir="5400000" algn="t" rotWithShape="0">
              <a:prstClr val="black">
                <a:alpha val="40000"/>
              </a:prstClr>
            </a:outerShdw>
          </a:effectLst>
        </p:spPr>
        <p:txBody>
          <a:bodyPr lIns="68580" tIns="34290" rIns="68580" bIns="34290" rtlCol="0" anchor="ctr"/>
          <a:lstStyle/>
          <a:p>
            <a:pPr algn="ctr">
              <a:defRPr/>
            </a:pPr>
            <a:endParaRPr lang="zh-CN" altLang="en-US" kern="0">
              <a:solidFill>
                <a:srgbClr val="FFFFFF"/>
              </a:solidFill>
              <a:latin typeface="微软雅黑"/>
              <a:ea typeface="微软雅黑"/>
              <a:cs typeface="+mn-ea"/>
              <a:sym typeface="微软雅黑"/>
            </a:endParaRPr>
          </a:p>
        </p:txBody>
      </p:sp>
      <p:grpSp>
        <p:nvGrpSpPr>
          <p:cNvPr id="7" name="Aitds3"/>
          <p:cNvGrpSpPr/>
          <p:nvPr/>
        </p:nvGrpSpPr>
        <p:grpSpPr>
          <a:xfrm>
            <a:off x="408354" y="1102978"/>
            <a:ext cx="6055679" cy="752475"/>
            <a:chOff x="572285" y="3114563"/>
            <a:chExt cx="8074238" cy="1003300"/>
          </a:xfrm>
        </p:grpSpPr>
        <p:sp>
          <p:nvSpPr>
            <p:cNvPr id="8" name="Aitds3-1"/>
            <p:cNvSpPr/>
            <p:nvPr/>
          </p:nvSpPr>
          <p:spPr>
            <a:xfrm>
              <a:off x="1593662" y="3362325"/>
              <a:ext cx="5876673" cy="704850"/>
            </a:xfrm>
            <a:prstGeom prst="roundRect">
              <a:avLst/>
            </a:prstGeom>
            <a:solidFill>
              <a:srgbClr val="FF0000"/>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lvl="3" algn="dist">
                <a:defRPr/>
              </a:pPr>
              <a:r>
                <a:rPr kumimoji="1" lang="en-US" altLang="zh-CN" sz="2100" b="1" dirty="0">
                  <a:solidFill>
                    <a:schemeClr val="bg1"/>
                  </a:solidFill>
                  <a:latin typeface="微软雅黑"/>
                  <a:ea typeface="微软雅黑"/>
                  <a:cs typeface="+mn-ea"/>
                  <a:sym typeface="微软雅黑"/>
                </a:rPr>
                <a:t>02:</a:t>
              </a:r>
              <a:r>
                <a:rPr kumimoji="1" lang="zh-CN" altLang="en-US" sz="2100" b="1" dirty="0">
                  <a:solidFill>
                    <a:schemeClr val="bg1"/>
                  </a:solidFill>
                  <a:latin typeface="微软雅黑"/>
                  <a:ea typeface="微软雅黑"/>
                  <a:cs typeface="+mn-ea"/>
                  <a:sym typeface="微软雅黑"/>
                </a:rPr>
                <a:t>要比得恰当</a:t>
              </a:r>
            </a:p>
          </p:txBody>
        </p:sp>
        <p:pic>
          <p:nvPicPr>
            <p:cNvPr id="9" name="Aitds3-2" descr="图片包含 物体&#10;&#10;自动生成的说明"/>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572285" y="3114563"/>
              <a:ext cx="1462244" cy="1003300"/>
            </a:xfrm>
            <a:prstGeom prst="rect">
              <a:avLst/>
            </a:prstGeom>
            <a:effectLst>
              <a:outerShdw blurRad="50800" dist="38100" dir="5400000" algn="t" rotWithShape="0">
                <a:prstClr val="black">
                  <a:alpha val="40000"/>
                </a:prstClr>
              </a:outerShdw>
            </a:effectLst>
          </p:spPr>
        </p:pic>
        <p:pic>
          <p:nvPicPr>
            <p:cNvPr id="10" name="Aitds3-3" descr="图片包含 物体&#10;&#10;自动生成的说明"/>
            <p:cNvPicPr>
              <a:picLocks noChangeAspect="1"/>
            </p:cNvPicPr>
            <p:nvPr/>
          </p:nvPicPr>
          <p:blipFill rotWithShape="1">
            <a:blip r:embed="rId5" cstate="email">
              <a:extLst>
                <a:ext uri="{28A0092B-C50C-407E-A947-70E740481C1C}">
                  <a14:useLocalDpi xmlns:a14="http://schemas.microsoft.com/office/drawing/2010/main"/>
                </a:ext>
              </a:extLst>
            </a:blip>
            <a:srcRect/>
            <a:stretch>
              <a:fillRect/>
            </a:stretch>
          </p:blipFill>
          <p:spPr>
            <a:xfrm>
              <a:off x="7184279" y="3114563"/>
              <a:ext cx="1462244" cy="1003300"/>
            </a:xfrm>
            <a:prstGeom prst="rect">
              <a:avLst/>
            </a:prstGeom>
            <a:effectLst>
              <a:outerShdw blurRad="50800" dist="38100" dir="5400000" algn="t" rotWithShape="0">
                <a:prstClr val="black">
                  <a:alpha val="40000"/>
                </a:prstClr>
              </a:outerShdw>
            </a:effectLst>
          </p:spPr>
        </p:pic>
      </p:grpSp>
      <p:sp>
        <p:nvSpPr>
          <p:cNvPr id="12" name="Aitds6"/>
          <p:cNvSpPr txBox="1"/>
          <p:nvPr/>
        </p:nvSpPr>
        <p:spPr>
          <a:xfrm>
            <a:off x="732844" y="2051805"/>
            <a:ext cx="7678313" cy="590611"/>
          </a:xfrm>
          <a:prstGeom prst="rect">
            <a:avLst/>
          </a:prstGeom>
          <a:noFill/>
        </p:spPr>
        <p:txBody>
          <a:bodyPr wrap="square" lIns="68580" tIns="34290" rIns="68580" bIns="34290" rtlCol="0">
            <a:spAutoFit/>
          </a:bodyPr>
          <a:lstStyle/>
          <a:p>
            <a:pPr lvl="0" algn="just">
              <a:lnSpc>
                <a:spcPct val="150000"/>
              </a:lnSpc>
              <a:defRPr/>
            </a:pPr>
            <a:r>
              <a:rPr lang="zh-CN" altLang="en-US" sz="1200" dirty="0">
                <a:solidFill>
                  <a:srgbClr val="000000"/>
                </a:solidFill>
                <a:latin typeface="微软雅黑"/>
                <a:ea typeface="微软雅黑"/>
                <a:cs typeface="+mn-ea"/>
                <a:sym typeface="微软雅黑"/>
              </a:rPr>
              <a:t>人比人气死人，不要去和人家比不切实际的东西，不要去和人家比不正当的东西。选择正确的比较对象和内容，就能比出干劲、比出动力、比出志气</a:t>
            </a:r>
          </a:p>
        </p:txBody>
      </p:sp>
      <p:sp>
        <p:nvSpPr>
          <p:cNvPr id="13" name="文本框 12"/>
          <p:cNvSpPr txBox="1"/>
          <p:nvPr/>
        </p:nvSpPr>
        <p:spPr>
          <a:xfrm>
            <a:off x="3509300" y="2579038"/>
            <a:ext cx="4901857" cy="1731243"/>
          </a:xfrm>
          <a:prstGeom prst="rect">
            <a:avLst/>
          </a:prstGeom>
          <a:noFill/>
        </p:spPr>
        <p:txBody>
          <a:bodyPr wrap="square" lIns="68580" tIns="34290" rIns="68580" bIns="34290">
            <a:spAutoFit/>
          </a:bodyPr>
          <a:lstStyle/>
          <a:p>
            <a:pPr marL="257175" indent="-257175" algn="just">
              <a:lnSpc>
                <a:spcPct val="150000"/>
              </a:lnSpc>
              <a:buFont typeface="Arial" panose="020B0604020202020204" pitchFamily="34" charset="0"/>
              <a:buChar char="•"/>
              <a:defRPr/>
            </a:pPr>
            <a:r>
              <a:rPr lang="zh-CN" altLang="en-US" sz="1200" dirty="0">
                <a:solidFill>
                  <a:srgbClr val="000000"/>
                </a:solidFill>
                <a:latin typeface="微软雅黑"/>
                <a:ea typeface="微软雅黑"/>
                <a:cs typeface="+mn-ea"/>
                <a:sym typeface="微软雅黑"/>
              </a:rPr>
              <a:t>否则，只会比出怨气、比出失落、比出问题。要学会正确比较，善于在思想素质层面同优秀人物比，努力站在与先进典型相同的高度上，吸取经验，分享智慧，避免走弯路。</a:t>
            </a:r>
            <a:endParaRPr lang="en-US" altLang="zh-CN" sz="1200" dirty="0">
              <a:solidFill>
                <a:srgbClr val="000000"/>
              </a:solidFill>
              <a:latin typeface="微软雅黑"/>
              <a:ea typeface="微软雅黑"/>
              <a:cs typeface="+mn-ea"/>
              <a:sym typeface="微软雅黑"/>
            </a:endParaRPr>
          </a:p>
          <a:p>
            <a:pPr marL="257175" indent="-257175" algn="just">
              <a:lnSpc>
                <a:spcPct val="150000"/>
              </a:lnSpc>
              <a:buFont typeface="Arial" panose="020B0604020202020204" pitchFamily="34" charset="0"/>
              <a:buChar char="•"/>
              <a:defRPr/>
            </a:pPr>
            <a:r>
              <a:rPr lang="zh-CN" altLang="en-US" sz="1200" dirty="0">
                <a:solidFill>
                  <a:srgbClr val="000000"/>
                </a:solidFill>
                <a:latin typeface="微软雅黑"/>
                <a:ea typeface="微软雅黑"/>
                <a:cs typeface="+mn-ea"/>
                <a:sym typeface="微软雅黑"/>
              </a:rPr>
              <a:t>要在工作姿态上与标准高的比。干工作有个标准问题，不同标准会有不同结果，要与工作姿态上与标准高的单位比，善于学习借鉴兄弟单位的优长，给自己设定一个正确坐标和发展目标。</a:t>
            </a:r>
          </a:p>
        </p:txBody>
      </p:sp>
      <p:pic>
        <p:nvPicPr>
          <p:cNvPr id="3" name="图片 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32844" y="2047793"/>
            <a:ext cx="2912412" cy="2912412"/>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750"/>
                                        <p:tgtEl>
                                          <p:spTgt spid="7"/>
                                        </p:tgtEl>
                                      </p:cBhvr>
                                    </p:animEffect>
                                    <p:anim calcmode="lin" valueType="num">
                                      <p:cBhvr>
                                        <p:cTn id="12" dur="750" fill="hold"/>
                                        <p:tgtEl>
                                          <p:spTgt spid="7"/>
                                        </p:tgtEl>
                                        <p:attrNameLst>
                                          <p:attrName>ppt_x</p:attrName>
                                        </p:attrNameLst>
                                      </p:cBhvr>
                                      <p:tavLst>
                                        <p:tav tm="0">
                                          <p:val>
                                            <p:strVal val="#ppt_x"/>
                                          </p:val>
                                        </p:tav>
                                        <p:tav tm="100000">
                                          <p:val>
                                            <p:strVal val="#ppt_x"/>
                                          </p:val>
                                        </p:tav>
                                      </p:tavLst>
                                    </p:anim>
                                    <p:anim calcmode="lin" valueType="num">
                                      <p:cBhvr>
                                        <p:cTn id="13" dur="750" fill="hold"/>
                                        <p:tgtEl>
                                          <p:spTgt spid="7"/>
                                        </p:tgtEl>
                                        <p:attrNameLst>
                                          <p:attrName>ppt_y</p:attrName>
                                        </p:attrNameLst>
                                      </p:cBhvr>
                                      <p:tavLst>
                                        <p:tav tm="0">
                                          <p:val>
                                            <p:strVal val="#ppt_y+.1"/>
                                          </p:val>
                                        </p:tav>
                                        <p:tav tm="100000">
                                          <p:val>
                                            <p:strVal val="#ppt_y"/>
                                          </p:val>
                                        </p:tav>
                                      </p:tavLst>
                                    </p:anim>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par>
                          <p:cTn id="17" fill="hold">
                            <p:stCondLst>
                              <p:cond delay="1500"/>
                            </p:stCondLst>
                            <p:childTnLst>
                              <p:par>
                                <p:cTn id="18" presetID="16" presetClass="entr" presetSubtype="21"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sp>
        <p:nvSpPr>
          <p:cNvPr id="6" name="Aitds2"/>
          <p:cNvSpPr/>
          <p:nvPr/>
        </p:nvSpPr>
        <p:spPr>
          <a:xfrm flipH="1">
            <a:off x="486276" y="1702451"/>
            <a:ext cx="8081884" cy="2863534"/>
          </a:xfrm>
          <a:prstGeom prst="round2DiagRect">
            <a:avLst>
              <a:gd name="adj1" fmla="val 13738"/>
              <a:gd name="adj2" fmla="val 0"/>
            </a:avLst>
          </a:prstGeom>
          <a:solidFill>
            <a:srgbClr val="FEFDF8"/>
          </a:solidFill>
          <a:ln w="12700" cap="flat" cmpd="sng" algn="ctr">
            <a:solidFill>
              <a:srgbClr val="FF0000"/>
            </a:solidFill>
            <a:prstDash val="solid"/>
            <a:miter lim="800000"/>
          </a:ln>
          <a:effectLst>
            <a:outerShdw blurRad="50800" dist="38100" dir="5400000" algn="t" rotWithShape="0">
              <a:prstClr val="black">
                <a:alpha val="40000"/>
              </a:prstClr>
            </a:outerShdw>
          </a:effectLst>
        </p:spPr>
        <p:txBody>
          <a:bodyPr lIns="68580" tIns="34290" rIns="68580" bIns="34290" rtlCol="0" anchor="ctr"/>
          <a:lstStyle/>
          <a:p>
            <a:pPr algn="ctr">
              <a:defRPr/>
            </a:pPr>
            <a:endParaRPr lang="zh-CN" altLang="en-US" kern="0">
              <a:solidFill>
                <a:srgbClr val="FFFFFF"/>
              </a:solidFill>
              <a:latin typeface="微软雅黑"/>
              <a:ea typeface="微软雅黑"/>
              <a:cs typeface="+mn-ea"/>
              <a:sym typeface="微软雅黑"/>
            </a:endParaRPr>
          </a:p>
        </p:txBody>
      </p:sp>
      <p:grpSp>
        <p:nvGrpSpPr>
          <p:cNvPr id="7" name="Aitds3"/>
          <p:cNvGrpSpPr/>
          <p:nvPr/>
        </p:nvGrpSpPr>
        <p:grpSpPr>
          <a:xfrm>
            <a:off x="408354" y="1102978"/>
            <a:ext cx="6055679" cy="752475"/>
            <a:chOff x="572285" y="3114563"/>
            <a:chExt cx="8074238" cy="1003300"/>
          </a:xfrm>
        </p:grpSpPr>
        <p:sp>
          <p:nvSpPr>
            <p:cNvPr id="8" name="Aitds3-1"/>
            <p:cNvSpPr/>
            <p:nvPr/>
          </p:nvSpPr>
          <p:spPr>
            <a:xfrm>
              <a:off x="1593662" y="3362325"/>
              <a:ext cx="5876673" cy="704850"/>
            </a:xfrm>
            <a:prstGeom prst="roundRect">
              <a:avLst/>
            </a:prstGeom>
            <a:solidFill>
              <a:srgbClr val="FF0000"/>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lvl="3" algn="dist">
                <a:defRPr/>
              </a:pPr>
              <a:r>
                <a:rPr kumimoji="1" lang="en-US" altLang="zh-CN" sz="2100" b="1" dirty="0">
                  <a:solidFill>
                    <a:schemeClr val="bg1"/>
                  </a:solidFill>
                  <a:latin typeface="微软雅黑"/>
                  <a:ea typeface="微软雅黑"/>
                  <a:cs typeface="+mn-ea"/>
                  <a:sym typeface="微软雅黑"/>
                </a:rPr>
                <a:t>03:</a:t>
              </a:r>
              <a:r>
                <a:rPr kumimoji="1" lang="zh-CN" altLang="en-US" sz="2100" b="1" dirty="0">
                  <a:solidFill>
                    <a:schemeClr val="bg1"/>
                  </a:solidFill>
                  <a:latin typeface="微软雅黑"/>
                  <a:ea typeface="微软雅黑"/>
                  <a:cs typeface="+mn-ea"/>
                  <a:sym typeface="微软雅黑"/>
                </a:rPr>
                <a:t>要干得实在</a:t>
              </a:r>
            </a:p>
          </p:txBody>
        </p:sp>
        <p:pic>
          <p:nvPicPr>
            <p:cNvPr id="9" name="Aitds3-2" descr="图片包含 物体&#10;&#10;自动生成的说明"/>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572285" y="3114563"/>
              <a:ext cx="1462244" cy="1003300"/>
            </a:xfrm>
            <a:prstGeom prst="rect">
              <a:avLst/>
            </a:prstGeom>
            <a:effectLst>
              <a:outerShdw blurRad="50800" dist="38100" dir="5400000" algn="t" rotWithShape="0">
                <a:prstClr val="black">
                  <a:alpha val="40000"/>
                </a:prstClr>
              </a:outerShdw>
            </a:effectLst>
          </p:spPr>
        </p:pic>
        <p:pic>
          <p:nvPicPr>
            <p:cNvPr id="10" name="Aitds3-3" descr="图片包含 物体&#10;&#10;自动生成的说明"/>
            <p:cNvPicPr>
              <a:picLocks noChangeAspect="1"/>
            </p:cNvPicPr>
            <p:nvPr/>
          </p:nvPicPr>
          <p:blipFill rotWithShape="1">
            <a:blip r:embed="rId5" cstate="email">
              <a:extLst>
                <a:ext uri="{28A0092B-C50C-407E-A947-70E740481C1C}">
                  <a14:useLocalDpi xmlns:a14="http://schemas.microsoft.com/office/drawing/2010/main"/>
                </a:ext>
              </a:extLst>
            </a:blip>
            <a:srcRect/>
            <a:stretch>
              <a:fillRect/>
            </a:stretch>
          </p:blipFill>
          <p:spPr>
            <a:xfrm>
              <a:off x="7184279" y="3114563"/>
              <a:ext cx="1462244" cy="1003300"/>
            </a:xfrm>
            <a:prstGeom prst="rect">
              <a:avLst/>
            </a:prstGeom>
            <a:effectLst>
              <a:outerShdw blurRad="50800" dist="38100" dir="5400000" algn="t" rotWithShape="0">
                <a:prstClr val="black">
                  <a:alpha val="40000"/>
                </a:prstClr>
              </a:outerShdw>
            </a:effectLst>
          </p:spPr>
        </p:pic>
      </p:grpSp>
      <p:sp>
        <p:nvSpPr>
          <p:cNvPr id="12" name="Aitds6"/>
          <p:cNvSpPr txBox="1"/>
          <p:nvPr/>
        </p:nvSpPr>
        <p:spPr>
          <a:xfrm>
            <a:off x="732844" y="2017100"/>
            <a:ext cx="7401658" cy="2223686"/>
          </a:xfrm>
          <a:prstGeom prst="rect">
            <a:avLst/>
          </a:prstGeom>
          <a:noFill/>
        </p:spPr>
        <p:txBody>
          <a:bodyPr wrap="square" lIns="68580" tIns="34290" rIns="68580" bIns="34290" rtlCol="0">
            <a:spAutoFit/>
          </a:bodyPr>
          <a:lstStyle/>
          <a:p>
            <a:pPr marL="214313" indent="-214313" algn="just">
              <a:lnSpc>
                <a:spcPct val="150000"/>
              </a:lnSpc>
              <a:buClr>
                <a:srgbClr val="000000"/>
              </a:buClr>
              <a:buFont typeface="Wingdings" panose="05000000000000000000" pitchFamily="2" charset="2"/>
              <a:buChar char="p"/>
              <a:defRPr/>
            </a:pPr>
            <a:r>
              <a:rPr lang="zh-CN" altLang="en-US" kern="0" spc="-75" dirty="0">
                <a:latin typeface="微软雅黑"/>
                <a:ea typeface="微软雅黑"/>
                <a:cs typeface="+mn-ea"/>
                <a:sym typeface="微软雅黑"/>
              </a:rPr>
              <a:t>三不一体专题党课讲稿</a:t>
            </a:r>
            <a:endParaRPr lang="en-US" altLang="zh-CN" kern="0" spc="-75" dirty="0">
              <a:latin typeface="微软雅黑"/>
              <a:ea typeface="微软雅黑"/>
              <a:cs typeface="+mn-ea"/>
              <a:sym typeface="微软雅黑"/>
            </a:endParaRPr>
          </a:p>
          <a:p>
            <a:pPr marL="214313" indent="-214313" algn="just">
              <a:lnSpc>
                <a:spcPct val="150000"/>
              </a:lnSpc>
              <a:buClr>
                <a:srgbClr val="000000"/>
              </a:buClr>
              <a:buFont typeface="Wingdings" panose="05000000000000000000" pitchFamily="2" charset="2"/>
              <a:buChar char="p"/>
              <a:defRPr/>
            </a:pPr>
            <a:endParaRPr lang="en-US" altLang="zh-CN" kern="0" spc="-75" dirty="0">
              <a:latin typeface="微软雅黑"/>
              <a:ea typeface="微软雅黑"/>
              <a:cs typeface="+mn-ea"/>
              <a:sym typeface="微软雅黑"/>
            </a:endParaRPr>
          </a:p>
          <a:p>
            <a:pPr marL="214313" indent="-214313" algn="just">
              <a:lnSpc>
                <a:spcPct val="150000"/>
              </a:lnSpc>
              <a:buClr>
                <a:srgbClr val="000000"/>
              </a:buClr>
              <a:buFont typeface="Wingdings" panose="05000000000000000000" pitchFamily="2" charset="2"/>
              <a:buChar char="p"/>
              <a:defRPr/>
            </a:pPr>
            <a:r>
              <a:rPr lang="zh-CN" altLang="en-US" dirty="0">
                <a:latin typeface="微软雅黑"/>
                <a:ea typeface="微软雅黑"/>
                <a:cs typeface="+mn-ea"/>
                <a:sym typeface="微软雅黑"/>
              </a:rPr>
              <a:t>习</a:t>
            </a:r>
            <a:r>
              <a:rPr lang="en-US" altLang="zh-CN" dirty="0">
                <a:latin typeface="微软雅黑"/>
                <a:ea typeface="微软雅黑"/>
                <a:cs typeface="+mn-ea"/>
                <a:sym typeface="微软雅黑"/>
              </a:rPr>
              <a:t>XX</a:t>
            </a:r>
            <a:r>
              <a:rPr lang="zh-CN" altLang="en-US" dirty="0">
                <a:latin typeface="微软雅黑"/>
                <a:ea typeface="微软雅黑"/>
                <a:cs typeface="+mn-ea"/>
                <a:sym typeface="微软雅黑"/>
              </a:rPr>
              <a:t>总书记对全党同志的警示和要求是“空谈误国，实干兴邦”。</a:t>
            </a:r>
            <a:endParaRPr lang="en-US" altLang="zh-CN" dirty="0">
              <a:latin typeface="微软雅黑"/>
              <a:ea typeface="微软雅黑"/>
              <a:cs typeface="+mn-ea"/>
              <a:sym typeface="微软雅黑"/>
            </a:endParaRPr>
          </a:p>
          <a:p>
            <a:pPr marL="214313" indent="-214313" algn="just">
              <a:lnSpc>
                <a:spcPct val="150000"/>
              </a:lnSpc>
              <a:buClr>
                <a:srgbClr val="000000"/>
              </a:buClr>
              <a:buFont typeface="Wingdings" panose="05000000000000000000" pitchFamily="2" charset="2"/>
              <a:buChar char="p"/>
              <a:defRPr/>
            </a:pPr>
            <a:r>
              <a:rPr lang="zh-CN" altLang="en-US" dirty="0">
                <a:latin typeface="微软雅黑"/>
                <a:ea typeface="微软雅黑"/>
                <a:cs typeface="+mn-ea"/>
                <a:sym typeface="微软雅黑"/>
              </a:rPr>
              <a:t>要会干。要着力找准上情与下情的结合点，形成具有自身特色的目标、思路和抓法。少务虚多务实尽量把工作安排得简约、从容、有章法，对部署的工作要分清主次和轻重缓急，协调人员，搞好分工，抓好落实。</a:t>
            </a:r>
          </a:p>
          <a:p>
            <a:pPr marL="214313" indent="-214313">
              <a:buFont typeface="Wingdings" panose="05000000000000000000" pitchFamily="2" charset="2"/>
              <a:buChar char="p"/>
              <a:defRPr/>
            </a:pPr>
            <a:endParaRPr lang="en-US" altLang="zh-CN" kern="0" spc="-75" dirty="0">
              <a:latin typeface="微软雅黑"/>
              <a:ea typeface="微软雅黑"/>
              <a:cs typeface="+mn-ea"/>
              <a:sym typeface="微软雅黑"/>
            </a:endParaRPr>
          </a:p>
        </p:txBody>
      </p:sp>
      <p:pic>
        <p:nvPicPr>
          <p:cNvPr id="3" name="图片 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5745313" y="2319134"/>
            <a:ext cx="2912412" cy="2912412"/>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750"/>
                                        <p:tgtEl>
                                          <p:spTgt spid="7"/>
                                        </p:tgtEl>
                                      </p:cBhvr>
                                    </p:animEffect>
                                    <p:anim calcmode="lin" valueType="num">
                                      <p:cBhvr>
                                        <p:cTn id="12" dur="750" fill="hold"/>
                                        <p:tgtEl>
                                          <p:spTgt spid="7"/>
                                        </p:tgtEl>
                                        <p:attrNameLst>
                                          <p:attrName>ppt_x</p:attrName>
                                        </p:attrNameLst>
                                      </p:cBhvr>
                                      <p:tavLst>
                                        <p:tav tm="0">
                                          <p:val>
                                            <p:strVal val="#ppt_x"/>
                                          </p:val>
                                        </p:tav>
                                        <p:tav tm="100000">
                                          <p:val>
                                            <p:strVal val="#ppt_x"/>
                                          </p:val>
                                        </p:tav>
                                      </p:tavLst>
                                    </p:anim>
                                    <p:anim calcmode="lin" valueType="num">
                                      <p:cBhvr>
                                        <p:cTn id="13" dur="750" fill="hold"/>
                                        <p:tgtEl>
                                          <p:spTgt spid="7"/>
                                        </p:tgtEl>
                                        <p:attrNameLst>
                                          <p:attrName>ppt_y</p:attrName>
                                        </p:attrNameLst>
                                      </p:cBhvr>
                                      <p:tavLst>
                                        <p:tav tm="0">
                                          <p:val>
                                            <p:strVal val="#ppt_y+.1"/>
                                          </p:val>
                                        </p:tav>
                                        <p:tav tm="100000">
                                          <p:val>
                                            <p:strVal val="#ppt_y"/>
                                          </p:val>
                                        </p:tav>
                                      </p:tavLst>
                                    </p:anim>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par>
                          <p:cTn id="17" fill="hold">
                            <p:stCondLst>
                              <p:cond delay="1500"/>
                            </p:stCondLst>
                            <p:childTnLst>
                              <p:par>
                                <p:cTn id="18" presetID="22" presetClass="entr" presetSubtype="4"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down)">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grpSp>
        <p:nvGrpSpPr>
          <p:cNvPr id="6" name="组合 5"/>
          <p:cNvGrpSpPr/>
          <p:nvPr/>
        </p:nvGrpSpPr>
        <p:grpSpPr>
          <a:xfrm>
            <a:off x="406160" y="1461073"/>
            <a:ext cx="1795217" cy="2862519"/>
            <a:chOff x="980730" y="2048624"/>
            <a:chExt cx="2186540" cy="3051890"/>
          </a:xfrm>
        </p:grpSpPr>
        <p:sp>
          <p:nvSpPr>
            <p:cNvPr id="7" name="矩形 6"/>
            <p:cNvSpPr/>
            <p:nvPr/>
          </p:nvSpPr>
          <p:spPr>
            <a:xfrm>
              <a:off x="980730" y="2048624"/>
              <a:ext cx="2186540" cy="3051890"/>
            </a:xfrm>
            <a:prstGeom prst="rect">
              <a:avLst/>
            </a:prstGeom>
            <a:solidFill>
              <a:srgbClr val="FF0000"/>
            </a:solidFill>
            <a:ln w="12700" cap="flat" cmpd="sng" algn="ctr">
              <a:noFill/>
              <a:prstDash val="solid"/>
              <a:miter lim="800000"/>
            </a:ln>
            <a:effectLst/>
          </p:spPr>
          <p:txBody>
            <a:bodyPr rtlCol="0" anchor="ctr"/>
            <a:lstStyle/>
            <a:p>
              <a:pPr algn="ctr" defTabSz="342900">
                <a:defRPr/>
              </a:pPr>
              <a:endParaRPr kumimoji="1" lang="zh-CN" altLang="en-US" kern="0" dirty="0">
                <a:solidFill>
                  <a:prstClr val="white"/>
                </a:solidFill>
                <a:latin typeface="微软雅黑"/>
                <a:ea typeface="微软雅黑"/>
                <a:cs typeface="+mn-ea"/>
                <a:sym typeface="微软雅黑"/>
              </a:endParaRPr>
            </a:p>
          </p:txBody>
        </p:sp>
        <p:sp>
          <p:nvSpPr>
            <p:cNvPr id="8" name="文本框 7"/>
            <p:cNvSpPr txBox="1"/>
            <p:nvPr/>
          </p:nvSpPr>
          <p:spPr>
            <a:xfrm>
              <a:off x="1226430" y="3364646"/>
              <a:ext cx="1838651" cy="1634125"/>
            </a:xfrm>
            <a:prstGeom prst="rect">
              <a:avLst/>
            </a:prstGeom>
            <a:noFill/>
          </p:spPr>
          <p:txBody>
            <a:bodyPr wrap="square" rtlCol="0">
              <a:spAutoFit/>
            </a:bodyPr>
            <a:lstStyle/>
            <a:p>
              <a:pPr algn="ctr">
                <a:lnSpc>
                  <a:spcPct val="130000"/>
                </a:lnSpc>
                <a:defRPr/>
              </a:pPr>
              <a:r>
                <a:rPr lang="zh-CN" altLang="en-US" sz="1800" b="1" dirty="0">
                  <a:solidFill>
                    <a:schemeClr val="bg1"/>
                  </a:solidFill>
                  <a:latin typeface="微软雅黑"/>
                  <a:ea typeface="微软雅黑"/>
                  <a:cs typeface="+mn-ea"/>
                  <a:sym typeface="微软雅黑"/>
                </a:rPr>
                <a:t>要始终明底线，筑牢“不想腐</a:t>
              </a:r>
              <a:r>
                <a:rPr lang="en-US" altLang="zh-CN" sz="1800" b="1" dirty="0">
                  <a:solidFill>
                    <a:schemeClr val="bg1"/>
                  </a:solidFill>
                  <a:latin typeface="微软雅黑"/>
                  <a:ea typeface="微软雅黑"/>
                  <a:cs typeface="+mn-ea"/>
                  <a:sym typeface="微软雅黑"/>
                </a:rPr>
                <a:t>”</a:t>
              </a:r>
              <a:r>
                <a:rPr lang="zh-CN" altLang="en-US" sz="1800" b="1" dirty="0">
                  <a:solidFill>
                    <a:schemeClr val="bg1"/>
                  </a:solidFill>
                  <a:latin typeface="微软雅黑"/>
                  <a:ea typeface="微软雅黑"/>
                  <a:cs typeface="+mn-ea"/>
                  <a:sym typeface="微软雅黑"/>
                </a:rPr>
                <a:t>的堤坝</a:t>
              </a:r>
              <a:endParaRPr lang="en-US" altLang="zh-CN" sz="1800" b="1" dirty="0">
                <a:solidFill>
                  <a:schemeClr val="bg1"/>
                </a:solidFill>
                <a:latin typeface="微软雅黑"/>
                <a:ea typeface="微软雅黑"/>
                <a:cs typeface="+mn-ea"/>
                <a:sym typeface="微软雅黑"/>
              </a:endParaRPr>
            </a:p>
          </p:txBody>
        </p:sp>
        <p:pic>
          <p:nvPicPr>
            <p:cNvPr id="9" name="图片 8"/>
            <p:cNvPicPr>
              <a:picLocks noChangeAspect="1"/>
            </p:cNvPicPr>
            <p:nvPr/>
          </p:nvPicPr>
          <p:blipFill>
            <a:blip r:embed="rId4" cstate="email">
              <a:extLst>
                <a:ext uri="{BEBA8EAE-BF5A-486C-A8C5-ECC9F3942E4B}">
                  <a14:imgProps xmlns:a14="http://schemas.microsoft.com/office/drawing/2010/main">
                    <a14:imgLayer>
                      <a14:imgEffect>
                        <a14:colorTemperature colorTemp="11200"/>
                      </a14:imgEffect>
                      <a14:imgEffect>
                        <a14:saturation sat="400000"/>
                      </a14:imgEffect>
                    </a14:imgLayer>
                  </a14:imgProps>
                </a:ext>
                <a:ext uri="{28A0092B-C50C-407E-A947-70E740481C1C}">
                  <a14:useLocalDpi xmlns:a14="http://schemas.microsoft.com/office/drawing/2010/main"/>
                </a:ext>
              </a:extLst>
            </a:blip>
            <a:stretch>
              <a:fillRect/>
            </a:stretch>
          </p:blipFill>
          <p:spPr>
            <a:xfrm>
              <a:off x="1678279" y="2416847"/>
              <a:ext cx="791442" cy="699689"/>
            </a:xfrm>
            <a:prstGeom prst="rect">
              <a:avLst/>
            </a:prstGeom>
          </p:spPr>
        </p:pic>
      </p:grpSp>
      <p:sp>
        <p:nvSpPr>
          <p:cNvPr id="10" name="文本框 9"/>
          <p:cNvSpPr txBox="1"/>
          <p:nvPr/>
        </p:nvSpPr>
        <p:spPr>
          <a:xfrm>
            <a:off x="7082456" y="1461072"/>
            <a:ext cx="1378988" cy="392415"/>
          </a:xfrm>
          <a:prstGeom prst="rect">
            <a:avLst/>
          </a:prstGeom>
          <a:solidFill>
            <a:srgbClr val="FF0000"/>
          </a:solidFill>
          <a:ln>
            <a:solidFill>
              <a:srgbClr val="FF0000"/>
            </a:solidFill>
          </a:ln>
        </p:spPr>
        <p:txBody>
          <a:bodyPr wrap="square" lIns="68580" tIns="34290" rIns="68580" bIns="34290" anchor="ctr">
            <a:spAutoFit/>
          </a:bodyPr>
          <a:lstStyle>
            <a:defPPr>
              <a:defRPr lang="zh-CN"/>
            </a:defPPr>
            <a:lvl1pPr algn="just">
              <a:defRPr sz="2000">
                <a:solidFill>
                  <a:schemeClr val="accent1"/>
                </a:solidFill>
                <a:latin typeface="+mj-ea"/>
                <a:ea typeface="+mj-ea"/>
              </a:defRPr>
            </a:lvl1pPr>
          </a:lstStyle>
          <a:p>
            <a:pPr algn="dist" defTabSz="685324" fontAlgn="base">
              <a:spcBef>
                <a:spcPct val="0"/>
              </a:spcBef>
              <a:spcAft>
                <a:spcPct val="0"/>
              </a:spcAft>
              <a:defRPr/>
            </a:pPr>
            <a:r>
              <a:rPr lang="zh-CN" altLang="en-US" sz="2100" b="1" kern="0" noProof="1">
                <a:solidFill>
                  <a:schemeClr val="bg1"/>
                </a:solidFill>
                <a:latin typeface="微软雅黑"/>
                <a:ea typeface="微软雅黑"/>
                <a:cs typeface="+mn-ea"/>
                <a:sym typeface="微软雅黑"/>
              </a:rPr>
              <a:t>要实干</a:t>
            </a:r>
          </a:p>
        </p:txBody>
      </p:sp>
      <p:sp>
        <p:nvSpPr>
          <p:cNvPr id="12" name="文本框 11"/>
          <p:cNvSpPr txBox="1"/>
          <p:nvPr/>
        </p:nvSpPr>
        <p:spPr>
          <a:xfrm>
            <a:off x="7114835" y="2709410"/>
            <a:ext cx="1378988" cy="392415"/>
          </a:xfrm>
          <a:prstGeom prst="rect">
            <a:avLst/>
          </a:prstGeom>
          <a:solidFill>
            <a:srgbClr val="FF0000"/>
          </a:solidFill>
          <a:ln>
            <a:solidFill>
              <a:srgbClr val="FF0000"/>
            </a:solidFill>
          </a:ln>
        </p:spPr>
        <p:txBody>
          <a:bodyPr wrap="square" lIns="68580" tIns="34290" rIns="68580" bIns="34290" anchor="ctr">
            <a:spAutoFit/>
          </a:bodyPr>
          <a:lstStyle>
            <a:defPPr>
              <a:defRPr lang="zh-CN"/>
            </a:defPPr>
            <a:lvl1pPr algn="just">
              <a:defRPr sz="2000">
                <a:solidFill>
                  <a:schemeClr val="accent1"/>
                </a:solidFill>
                <a:latin typeface="+mj-ea"/>
                <a:ea typeface="+mj-ea"/>
              </a:defRPr>
            </a:lvl1pPr>
          </a:lstStyle>
          <a:p>
            <a:pPr algn="dist" defTabSz="685324" fontAlgn="base">
              <a:spcBef>
                <a:spcPct val="0"/>
              </a:spcBef>
              <a:spcAft>
                <a:spcPct val="0"/>
              </a:spcAft>
              <a:defRPr/>
            </a:pPr>
            <a:r>
              <a:rPr lang="zh-CN" altLang="en-US" sz="2100" b="1" kern="0" noProof="1">
                <a:solidFill>
                  <a:schemeClr val="bg1"/>
                </a:solidFill>
                <a:latin typeface="微软雅黑"/>
                <a:ea typeface="微软雅黑"/>
                <a:cs typeface="+mn-ea"/>
                <a:sym typeface="微软雅黑"/>
              </a:rPr>
              <a:t>要苦干</a:t>
            </a:r>
          </a:p>
        </p:txBody>
      </p:sp>
      <p:sp>
        <p:nvSpPr>
          <p:cNvPr id="13" name="文本框 12"/>
          <p:cNvSpPr txBox="1"/>
          <p:nvPr/>
        </p:nvSpPr>
        <p:spPr>
          <a:xfrm>
            <a:off x="2266374" y="1884125"/>
            <a:ext cx="6368663" cy="1038746"/>
          </a:xfrm>
          <a:prstGeom prst="rect">
            <a:avLst/>
          </a:prstGeom>
          <a:noFill/>
        </p:spPr>
        <p:txBody>
          <a:bodyPr wrap="square" lIns="68580" tIns="34290" rIns="68580" bIns="34290">
            <a:spAutoFit/>
          </a:bodyPr>
          <a:lstStyle/>
          <a:p>
            <a:pPr marL="257175" indent="-257175">
              <a:lnSpc>
                <a:spcPct val="150000"/>
              </a:lnSpc>
              <a:buFont typeface="Wingdings" panose="05000000000000000000" pitchFamily="2" charset="2"/>
              <a:buChar char="n"/>
              <a:defRPr/>
            </a:pPr>
            <a:r>
              <a:rPr lang="zh-CN" altLang="en-US" dirty="0">
                <a:solidFill>
                  <a:srgbClr val="000000"/>
                </a:solidFill>
                <a:latin typeface="微软雅黑"/>
                <a:ea typeface="微软雅黑"/>
                <a:cs typeface="+mn-ea"/>
                <a:sym typeface="微软雅黑"/>
              </a:rPr>
              <a:t>要负起对下实施科学指导之责、推动单位建设创新发展之责、带领单位履行职责使命之责，人人都应“在岗一日、尽责一天”</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用心想事、谋事、干事，努力做到“戒浮、戒懒、戒虚、戒粗”。</a:t>
            </a:r>
          </a:p>
        </p:txBody>
      </p:sp>
      <p:sp>
        <p:nvSpPr>
          <p:cNvPr id="14" name="文本框 13"/>
          <p:cNvSpPr txBox="1"/>
          <p:nvPr/>
        </p:nvSpPr>
        <p:spPr>
          <a:xfrm>
            <a:off x="2266374" y="3191606"/>
            <a:ext cx="6368663" cy="1146468"/>
          </a:xfrm>
          <a:prstGeom prst="rect">
            <a:avLst/>
          </a:prstGeom>
          <a:noFill/>
        </p:spPr>
        <p:txBody>
          <a:bodyPr wrap="square" lIns="68580" tIns="34290" rIns="68580" bIns="34290">
            <a:spAutoFit/>
          </a:bodyPr>
          <a:lstStyle/>
          <a:p>
            <a:pPr marL="257175" indent="-257175">
              <a:buFont typeface="Wingdings" panose="05000000000000000000" pitchFamily="2" charset="2"/>
              <a:buChar char="n"/>
              <a:defRPr/>
            </a:pPr>
            <a:r>
              <a:rPr lang="zh-CN" altLang="en-US" dirty="0">
                <a:solidFill>
                  <a:srgbClr val="000000"/>
                </a:solidFill>
                <a:latin typeface="微软雅黑"/>
                <a:ea typeface="微软雅黑"/>
                <a:cs typeface="+mn-ea"/>
                <a:sym typeface="微软雅黑"/>
              </a:rPr>
              <a:t>就是要有一种“不于出成绩不撒手”的精神，以狠劲韧劲抓各项重点工作落实，坚决做到挖井见水、抓铁留痕、板上钉钉，切忌悬在半空、抓而不实、抓而不紧</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总书记曾经说过抓而不实等于不抓，抓而不紧等于白抓</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。要细致入微，善于抓细节，稳得住心神、耐得住性子，不但要能下大功夫、苦功夫，也要会下细功夫、长功夫。</a:t>
            </a: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750"/>
                                        <p:tgtEl>
                                          <p:spTgt spid="10"/>
                                        </p:tgtEl>
                                        <p:attrNameLst>
                                          <p:attrName>ppt_y</p:attrName>
                                        </p:attrNameLst>
                                      </p:cBhvr>
                                      <p:tavLst>
                                        <p:tav tm="0">
                                          <p:val>
                                            <p:strVal val="#ppt_y+#ppt_h*1.125000"/>
                                          </p:val>
                                        </p:tav>
                                        <p:tav tm="100000">
                                          <p:val>
                                            <p:strVal val="#ppt_y"/>
                                          </p:val>
                                        </p:tav>
                                      </p:tavLst>
                                    </p:anim>
                                    <p:animEffect transition="in" filter="wipe(up)">
                                      <p:cBhvr>
                                        <p:cTn id="13" dur="750"/>
                                        <p:tgtEl>
                                          <p:spTgt spid="10"/>
                                        </p:tgtEl>
                                      </p:cBhvr>
                                    </p:animEffect>
                                  </p:childTnLst>
                                </p:cTn>
                              </p:par>
                            </p:childTnLst>
                          </p:cTn>
                        </p:par>
                        <p:par>
                          <p:cTn id="14" fill="hold">
                            <p:stCondLst>
                              <p:cond delay="1500"/>
                            </p:stCondLst>
                            <p:childTnLst>
                              <p:par>
                                <p:cTn id="15" presetID="1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750"/>
                                        <p:tgtEl>
                                          <p:spTgt spid="12"/>
                                        </p:tgtEl>
                                        <p:attrNameLst>
                                          <p:attrName>ppt_y</p:attrName>
                                        </p:attrNameLst>
                                      </p:cBhvr>
                                      <p:tavLst>
                                        <p:tav tm="0">
                                          <p:val>
                                            <p:strVal val="#ppt_y+#ppt_h*1.125000"/>
                                          </p:val>
                                        </p:tav>
                                        <p:tav tm="100000">
                                          <p:val>
                                            <p:strVal val="#ppt_y"/>
                                          </p:val>
                                        </p:tav>
                                      </p:tavLst>
                                    </p:anim>
                                    <p:animEffect transition="in" filter="wipe(up)">
                                      <p:cBhvr>
                                        <p:cTn id="18" dur="750"/>
                                        <p:tgtEl>
                                          <p:spTgt spid="12"/>
                                        </p:tgtEl>
                                      </p:cBhvr>
                                    </p:animEffect>
                                  </p:childTnLst>
                                </p:cTn>
                              </p:par>
                            </p:childTnLst>
                          </p:cTn>
                        </p:par>
                        <p:par>
                          <p:cTn id="19" fill="hold">
                            <p:stCondLst>
                              <p:cond delay="2500"/>
                            </p:stCondLst>
                            <p:childTnLst>
                              <p:par>
                                <p:cTn id="20" presetID="22" presetClass="entr" presetSubtype="8"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par>
                          <p:cTn id="23" fill="hold">
                            <p:stCondLst>
                              <p:cond delay="3000"/>
                            </p:stCondLst>
                            <p:childTnLst>
                              <p:par>
                                <p:cTn id="24" presetID="22" presetClass="entr" presetSubtype="8"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sp>
        <p:nvSpPr>
          <p:cNvPr id="6" name="Aitds2"/>
          <p:cNvSpPr/>
          <p:nvPr/>
        </p:nvSpPr>
        <p:spPr>
          <a:xfrm flipH="1">
            <a:off x="486276" y="1702451"/>
            <a:ext cx="8081884" cy="2863534"/>
          </a:xfrm>
          <a:prstGeom prst="round2DiagRect">
            <a:avLst>
              <a:gd name="adj1" fmla="val 13738"/>
              <a:gd name="adj2" fmla="val 0"/>
            </a:avLst>
          </a:prstGeom>
          <a:solidFill>
            <a:srgbClr val="FEFDF8"/>
          </a:solidFill>
          <a:ln w="12700" cap="flat" cmpd="sng" algn="ctr">
            <a:solidFill>
              <a:srgbClr val="FF0000"/>
            </a:solidFill>
            <a:prstDash val="solid"/>
            <a:miter lim="800000"/>
          </a:ln>
          <a:effectLst>
            <a:outerShdw blurRad="50800" dist="38100" dir="5400000" algn="t" rotWithShape="0">
              <a:prstClr val="black">
                <a:alpha val="40000"/>
              </a:prstClr>
            </a:outerShdw>
          </a:effectLst>
        </p:spPr>
        <p:txBody>
          <a:bodyPr lIns="68580" tIns="34290" rIns="68580" bIns="34290" rtlCol="0" anchor="ctr"/>
          <a:lstStyle/>
          <a:p>
            <a:pPr algn="ctr">
              <a:defRPr/>
            </a:pPr>
            <a:endParaRPr lang="zh-CN" altLang="en-US" kern="0">
              <a:solidFill>
                <a:srgbClr val="FFFFFF"/>
              </a:solidFill>
              <a:latin typeface="微软雅黑"/>
              <a:ea typeface="微软雅黑"/>
              <a:cs typeface="+mn-ea"/>
              <a:sym typeface="微软雅黑"/>
            </a:endParaRPr>
          </a:p>
        </p:txBody>
      </p:sp>
      <p:grpSp>
        <p:nvGrpSpPr>
          <p:cNvPr id="7" name="Aitds3"/>
          <p:cNvGrpSpPr/>
          <p:nvPr/>
        </p:nvGrpSpPr>
        <p:grpSpPr>
          <a:xfrm>
            <a:off x="408354" y="1102978"/>
            <a:ext cx="6055679" cy="752475"/>
            <a:chOff x="572285" y="3114563"/>
            <a:chExt cx="8074238" cy="1003300"/>
          </a:xfrm>
        </p:grpSpPr>
        <p:sp>
          <p:nvSpPr>
            <p:cNvPr id="8" name="Aitds3-1"/>
            <p:cNvSpPr/>
            <p:nvPr/>
          </p:nvSpPr>
          <p:spPr>
            <a:xfrm>
              <a:off x="1593662" y="3362325"/>
              <a:ext cx="5876673" cy="704850"/>
            </a:xfrm>
            <a:prstGeom prst="roundRect">
              <a:avLst/>
            </a:prstGeom>
            <a:solidFill>
              <a:srgbClr val="FF0000"/>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lvl="3" algn="dist">
                <a:defRPr/>
              </a:pPr>
              <a:r>
                <a:rPr kumimoji="1" lang="en-US" altLang="zh-CN" sz="2100" b="1" dirty="0">
                  <a:solidFill>
                    <a:schemeClr val="bg1"/>
                  </a:solidFill>
                  <a:latin typeface="微软雅黑"/>
                  <a:ea typeface="微软雅黑"/>
                  <a:cs typeface="+mn-ea"/>
                  <a:sym typeface="微软雅黑"/>
                </a:rPr>
                <a:t>04:</a:t>
              </a:r>
              <a:r>
                <a:rPr kumimoji="1" lang="zh-CN" altLang="en-US" sz="2100" b="1" dirty="0">
                  <a:solidFill>
                    <a:schemeClr val="bg1"/>
                  </a:solidFill>
                  <a:latin typeface="微软雅黑"/>
                  <a:ea typeface="微软雅黑"/>
                  <a:cs typeface="+mn-ea"/>
                  <a:sym typeface="微软雅黑"/>
                </a:rPr>
                <a:t>要行得端正</a:t>
              </a:r>
            </a:p>
          </p:txBody>
        </p:sp>
        <p:pic>
          <p:nvPicPr>
            <p:cNvPr id="9" name="Aitds3-2" descr="图片包含 物体&#10;&#10;自动生成的说明"/>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572285" y="3114563"/>
              <a:ext cx="1462244" cy="1003300"/>
            </a:xfrm>
            <a:prstGeom prst="rect">
              <a:avLst/>
            </a:prstGeom>
            <a:effectLst>
              <a:outerShdw blurRad="50800" dist="38100" dir="5400000" algn="t" rotWithShape="0">
                <a:prstClr val="black">
                  <a:alpha val="40000"/>
                </a:prstClr>
              </a:outerShdw>
            </a:effectLst>
          </p:spPr>
        </p:pic>
        <p:pic>
          <p:nvPicPr>
            <p:cNvPr id="10" name="Aitds3-3" descr="图片包含 物体&#10;&#10;自动生成的说明"/>
            <p:cNvPicPr>
              <a:picLocks noChangeAspect="1"/>
            </p:cNvPicPr>
            <p:nvPr/>
          </p:nvPicPr>
          <p:blipFill rotWithShape="1">
            <a:blip r:embed="rId5" cstate="email">
              <a:extLst>
                <a:ext uri="{28A0092B-C50C-407E-A947-70E740481C1C}">
                  <a14:useLocalDpi xmlns:a14="http://schemas.microsoft.com/office/drawing/2010/main"/>
                </a:ext>
              </a:extLst>
            </a:blip>
            <a:srcRect/>
            <a:stretch>
              <a:fillRect/>
            </a:stretch>
          </p:blipFill>
          <p:spPr>
            <a:xfrm>
              <a:off x="7184279" y="3114563"/>
              <a:ext cx="1462244" cy="1003300"/>
            </a:xfrm>
            <a:prstGeom prst="rect">
              <a:avLst/>
            </a:prstGeom>
            <a:effectLst>
              <a:outerShdw blurRad="50800" dist="38100" dir="5400000" algn="t" rotWithShape="0">
                <a:prstClr val="black">
                  <a:alpha val="40000"/>
                </a:prstClr>
              </a:outerShdw>
            </a:effectLst>
          </p:spPr>
        </p:pic>
      </p:grpSp>
      <p:sp>
        <p:nvSpPr>
          <p:cNvPr id="12" name="Aitds6"/>
          <p:cNvSpPr txBox="1"/>
          <p:nvPr/>
        </p:nvSpPr>
        <p:spPr>
          <a:xfrm>
            <a:off x="732844" y="2017101"/>
            <a:ext cx="5231012" cy="2215991"/>
          </a:xfrm>
          <a:prstGeom prst="rect">
            <a:avLst/>
          </a:prstGeom>
          <a:noFill/>
        </p:spPr>
        <p:txBody>
          <a:bodyPr wrap="square" lIns="68580" tIns="34290" rIns="68580" bIns="34290" rtlCol="0">
            <a:spAutoFit/>
          </a:bodyPr>
          <a:lstStyle/>
          <a:p>
            <a:pPr marL="257175" indent="-257175">
              <a:buFont typeface="Wingdings" panose="05000000000000000000" pitchFamily="2" charset="2"/>
              <a:buChar char="u"/>
              <a:defRPr/>
            </a:pPr>
            <a:r>
              <a:rPr lang="zh-CN" altLang="en-US" sz="1500" kern="0" spc="-75" dirty="0">
                <a:latin typeface="微软雅黑"/>
                <a:ea typeface="微软雅黑"/>
                <a:cs typeface="+mn-ea"/>
                <a:sym typeface="微软雅黑"/>
              </a:rPr>
              <a:t>严始严终守规矩 不忘初心担使命</a:t>
            </a:r>
            <a:endParaRPr lang="en-US" altLang="zh-CN" sz="1500" kern="0" spc="-75" dirty="0">
              <a:latin typeface="微软雅黑"/>
              <a:ea typeface="微软雅黑"/>
              <a:cs typeface="+mn-ea"/>
              <a:sym typeface="微软雅黑"/>
            </a:endParaRPr>
          </a:p>
          <a:p>
            <a:pPr marL="257175" indent="-257175">
              <a:buFont typeface="Wingdings" panose="05000000000000000000" pitchFamily="2" charset="2"/>
              <a:buChar char="u"/>
              <a:defRPr/>
            </a:pPr>
            <a:endParaRPr lang="en-US" altLang="zh-CN" sz="1500" kern="0" spc="-75" dirty="0">
              <a:latin typeface="微软雅黑"/>
              <a:ea typeface="微软雅黑"/>
              <a:cs typeface="+mn-ea"/>
              <a:sym typeface="微软雅黑"/>
            </a:endParaRPr>
          </a:p>
          <a:p>
            <a:pPr marL="257175" indent="-257175">
              <a:buFont typeface="Wingdings" panose="05000000000000000000" pitchFamily="2" charset="2"/>
              <a:buChar char="u"/>
              <a:defRPr/>
            </a:pPr>
            <a:r>
              <a:rPr lang="zh-CN" altLang="en-US" sz="1500" dirty="0">
                <a:solidFill>
                  <a:srgbClr val="000000"/>
                </a:solidFill>
                <a:latin typeface="微软雅黑"/>
                <a:ea typeface="微软雅黑"/>
                <a:cs typeface="+mn-ea"/>
                <a:sym typeface="微软雅黑"/>
              </a:rPr>
              <a:t>古语讲，建德修行。行</a:t>
            </a:r>
            <a:r>
              <a:rPr lang="en-US" altLang="zh-CN" sz="1500" dirty="0">
                <a:solidFill>
                  <a:srgbClr val="000000"/>
                </a:solidFill>
                <a:latin typeface="微软雅黑"/>
                <a:ea typeface="微软雅黑"/>
                <a:cs typeface="+mn-ea"/>
                <a:sym typeface="微软雅黑"/>
              </a:rPr>
              <a:t>,</a:t>
            </a:r>
            <a:r>
              <a:rPr lang="zh-CN" altLang="en-US" sz="1500" dirty="0">
                <a:solidFill>
                  <a:srgbClr val="000000"/>
                </a:solidFill>
                <a:latin typeface="微软雅黑"/>
                <a:ea typeface="微软雅黑"/>
                <a:cs typeface="+mn-ea"/>
                <a:sym typeface="微软雅黑"/>
              </a:rPr>
              <a:t>就是行为举止，这是德的外在表现，是修身的必然要求。要讲真话，做到心正。要带头讲真话，要像开国大将黄克诚那样，树立“不怕被“戴帽子’，不怕担责任，不怕被误解，不怕‘穿小鞋”的“四不怕”精神，勇于揭短亮丑，善于在揭露矛盾、解决问题上求发展。要守纪律，做到风正。</a:t>
            </a:r>
          </a:p>
          <a:p>
            <a:pPr marL="257175" indent="-257175">
              <a:buFont typeface="Wingdings" panose="05000000000000000000" pitchFamily="2" charset="2"/>
              <a:buChar char="u"/>
              <a:defRPr/>
            </a:pPr>
            <a:endParaRPr lang="en-US" altLang="zh-CN" sz="1500" kern="0" spc="-75" dirty="0">
              <a:latin typeface="微软雅黑"/>
              <a:ea typeface="微软雅黑"/>
              <a:cs typeface="+mn-ea"/>
              <a:sym typeface="微软雅黑"/>
            </a:endParaRPr>
          </a:p>
        </p:txBody>
      </p:sp>
      <p:pic>
        <p:nvPicPr>
          <p:cNvPr id="3" name="图片 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5655747" y="2210356"/>
            <a:ext cx="2912412" cy="2912412"/>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750"/>
                                        <p:tgtEl>
                                          <p:spTgt spid="7"/>
                                        </p:tgtEl>
                                      </p:cBhvr>
                                    </p:animEffect>
                                    <p:anim calcmode="lin" valueType="num">
                                      <p:cBhvr>
                                        <p:cTn id="12" dur="750" fill="hold"/>
                                        <p:tgtEl>
                                          <p:spTgt spid="7"/>
                                        </p:tgtEl>
                                        <p:attrNameLst>
                                          <p:attrName>ppt_x</p:attrName>
                                        </p:attrNameLst>
                                      </p:cBhvr>
                                      <p:tavLst>
                                        <p:tav tm="0">
                                          <p:val>
                                            <p:strVal val="#ppt_x"/>
                                          </p:val>
                                        </p:tav>
                                        <p:tav tm="100000">
                                          <p:val>
                                            <p:strVal val="#ppt_x"/>
                                          </p:val>
                                        </p:tav>
                                      </p:tavLst>
                                    </p:anim>
                                    <p:anim calcmode="lin" valueType="num">
                                      <p:cBhvr>
                                        <p:cTn id="13" dur="750" fill="hold"/>
                                        <p:tgtEl>
                                          <p:spTgt spid="7"/>
                                        </p:tgtEl>
                                        <p:attrNameLst>
                                          <p:attrName>ppt_y</p:attrName>
                                        </p:attrNameLst>
                                      </p:cBhvr>
                                      <p:tavLst>
                                        <p:tav tm="0">
                                          <p:val>
                                            <p:strVal val="#ppt_y+.1"/>
                                          </p:val>
                                        </p:tav>
                                        <p:tav tm="100000">
                                          <p:val>
                                            <p:strVal val="#ppt_y"/>
                                          </p:val>
                                        </p:tav>
                                      </p:tavLst>
                                    </p:anim>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par>
                          <p:cTn id="17" fill="hold">
                            <p:stCondLst>
                              <p:cond delay="1500"/>
                            </p:stCondLst>
                            <p:childTnLst>
                              <p:par>
                                <p:cTn id="18" presetID="22" presetClass="entr" presetSubtype="4"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down)">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410562" y="4061461"/>
            <a:ext cx="6322874" cy="902120"/>
          </a:xfrm>
          <a:prstGeom prst="rect">
            <a:avLst/>
          </a:prstGeom>
        </p:spPr>
      </p:pic>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11909" y="0"/>
            <a:ext cx="2632091" cy="836719"/>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3901" y="2999158"/>
            <a:ext cx="2828924" cy="1764764"/>
          </a:xfrm>
          <a:prstGeom prst="rect">
            <a:avLst/>
          </a:prstGeom>
        </p:spPr>
      </p:pic>
      <p:pic>
        <p:nvPicPr>
          <p:cNvPr id="7" name="图片 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 y="3909730"/>
            <a:ext cx="9143999" cy="1236402"/>
          </a:xfrm>
          <a:prstGeom prst="rect">
            <a:avLst/>
          </a:prstGeom>
        </p:spPr>
      </p:pic>
      <p:pic>
        <p:nvPicPr>
          <p:cNvPr id="6" name="图片 5"/>
          <p:cNvPicPr>
            <a:picLocks noChangeAspect="1"/>
          </p:cNvPicPr>
          <p:nvPr/>
        </p:nvPicPr>
        <p:blipFill rotWithShape="1">
          <a:blip r:embed="rId7" cstate="email">
            <a:extLst>
              <a:ext uri="{28A0092B-C50C-407E-A947-70E740481C1C}">
                <a14:useLocalDpi xmlns:a14="http://schemas.microsoft.com/office/drawing/2010/main"/>
              </a:ext>
            </a:extLst>
          </a:blip>
          <a:srcRect/>
          <a:stretch>
            <a:fillRect/>
          </a:stretch>
        </p:blipFill>
        <p:spPr>
          <a:xfrm flipH="1">
            <a:off x="7283369" y="3348012"/>
            <a:ext cx="1860630" cy="1795488"/>
          </a:xfrm>
          <a:prstGeom prst="rect">
            <a:avLst/>
          </a:prstGeom>
        </p:spPr>
      </p:pic>
      <p:pic>
        <p:nvPicPr>
          <p:cNvPr id="9" name="图片 8"/>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3874846" y="657846"/>
            <a:ext cx="1394309" cy="1136633"/>
          </a:xfrm>
          <a:prstGeom prst="rect">
            <a:avLst/>
          </a:prstGeom>
        </p:spPr>
      </p:pic>
      <p:grpSp>
        <p:nvGrpSpPr>
          <p:cNvPr id="12" name="组合 11"/>
          <p:cNvGrpSpPr/>
          <p:nvPr/>
        </p:nvGrpSpPr>
        <p:grpSpPr>
          <a:xfrm>
            <a:off x="1653172" y="2376552"/>
            <a:ext cx="5975132" cy="201111"/>
            <a:chOff x="190509" y="3091656"/>
            <a:chExt cx="7970992" cy="268288"/>
          </a:xfrm>
          <a:solidFill>
            <a:srgbClr val="FF0000"/>
          </a:solidFill>
        </p:grpSpPr>
        <p:grpSp>
          <p:nvGrpSpPr>
            <p:cNvPr id="13" name="组合 12"/>
            <p:cNvGrpSpPr/>
            <p:nvPr/>
          </p:nvGrpSpPr>
          <p:grpSpPr>
            <a:xfrm>
              <a:off x="190509" y="3225800"/>
              <a:ext cx="7970992" cy="0"/>
              <a:chOff x="190509" y="3225800"/>
              <a:chExt cx="7970992" cy="0"/>
            </a:xfrm>
            <a:grpFill/>
          </p:grpSpPr>
          <p:cxnSp>
            <p:nvCxnSpPr>
              <p:cNvPr id="20" name="直接连接符 19"/>
              <p:cNvCxnSpPr/>
              <p:nvPr/>
            </p:nvCxnSpPr>
            <p:spPr>
              <a:xfrm>
                <a:off x="190509" y="3225800"/>
                <a:ext cx="3300792" cy="0"/>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851386" y="3225800"/>
                <a:ext cx="3310115" cy="0"/>
              </a:xfrm>
              <a:prstGeom prst="line">
                <a:avLst/>
              </a:prstGeom>
              <a:grpFill/>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3688952" y="3091656"/>
              <a:ext cx="964782" cy="268288"/>
              <a:chOff x="3771104" y="3091656"/>
              <a:chExt cx="964782" cy="268288"/>
            </a:xfrm>
            <a:grpFill/>
          </p:grpSpPr>
          <p:sp>
            <p:nvSpPr>
              <p:cNvPr id="15" name="星形: 五角 9"/>
              <p:cNvSpPr/>
              <p:nvPr/>
            </p:nvSpPr>
            <p:spPr>
              <a:xfrm>
                <a:off x="4123719" y="3091656"/>
                <a:ext cx="268288" cy="268288"/>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6" name="星形: 五角 10"/>
              <p:cNvSpPr/>
              <p:nvPr/>
            </p:nvSpPr>
            <p:spPr>
              <a:xfrm>
                <a:off x="3918929" y="3146028"/>
                <a:ext cx="159544" cy="159544"/>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7" name="星形: 五角 11"/>
              <p:cNvSpPr/>
              <p:nvPr/>
            </p:nvSpPr>
            <p:spPr>
              <a:xfrm>
                <a:off x="4432885" y="3146028"/>
                <a:ext cx="159544" cy="159544"/>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8" name="星形: 五角 12"/>
              <p:cNvSpPr/>
              <p:nvPr/>
            </p:nvSpPr>
            <p:spPr>
              <a:xfrm>
                <a:off x="4633307" y="3174510"/>
                <a:ext cx="102579" cy="102579"/>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sp>
            <p:nvSpPr>
              <p:cNvPr id="19" name="星形: 五角 13"/>
              <p:cNvSpPr/>
              <p:nvPr/>
            </p:nvSpPr>
            <p:spPr>
              <a:xfrm>
                <a:off x="3771104" y="3174510"/>
                <a:ext cx="102579" cy="102579"/>
              </a:xfrm>
              <a:prstGeom prst="star5">
                <a:avLst>
                  <a:gd name="adj" fmla="val 25303"/>
                  <a:gd name="hf" fmla="val 105146"/>
                  <a:gd name="vf" fmla="val 110557"/>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latin typeface="微软雅黑"/>
                  <a:ea typeface="微软雅黑"/>
                  <a:cs typeface="+mn-ea"/>
                  <a:sym typeface="微软雅黑"/>
                </a:endParaRPr>
              </a:p>
            </p:txBody>
          </p:sp>
        </p:grpSp>
      </p:grpSp>
      <p:grpSp>
        <p:nvGrpSpPr>
          <p:cNvPr id="22" name="组合 21"/>
          <p:cNvGrpSpPr/>
          <p:nvPr/>
        </p:nvGrpSpPr>
        <p:grpSpPr>
          <a:xfrm>
            <a:off x="1784890" y="1780905"/>
            <a:ext cx="5711255" cy="660181"/>
            <a:chOff x="2288497" y="3147460"/>
            <a:chExt cx="7615007" cy="880242"/>
          </a:xfrm>
        </p:grpSpPr>
        <p:sp>
          <p:nvSpPr>
            <p:cNvPr id="23" name="矩形 22"/>
            <p:cNvSpPr/>
            <p:nvPr/>
          </p:nvSpPr>
          <p:spPr>
            <a:xfrm>
              <a:off x="2288497" y="3147460"/>
              <a:ext cx="7615007" cy="880242"/>
            </a:xfrm>
            <a:prstGeom prst="rect">
              <a:avLst/>
            </a:prstGeom>
          </p:spPr>
          <p:txBody>
            <a:bodyPr wrap="square">
              <a:spAutoFit/>
            </a:bodyPr>
            <a:lstStyle/>
            <a:p>
              <a:pPr algn="ctr">
                <a:lnSpc>
                  <a:spcPct val="90000"/>
                </a:lnSpc>
              </a:pPr>
              <a:r>
                <a:rPr lang="zh-CN" altLang="en-US" sz="4100" b="1" spc="-225" dirty="0">
                  <a:solidFill>
                    <a:srgbClr val="FF0000"/>
                  </a:solidFill>
                  <a:effectLst>
                    <a:glow rad="152400">
                      <a:schemeClr val="bg1"/>
                    </a:glow>
                  </a:effectLst>
                  <a:latin typeface="微软雅黑"/>
                  <a:ea typeface="微软雅黑"/>
                  <a:cs typeface="+mn-ea"/>
                  <a:sym typeface="微软雅黑"/>
                </a:rPr>
                <a:t>第一章节</a:t>
              </a:r>
            </a:p>
          </p:txBody>
        </p:sp>
        <p:sp>
          <p:nvSpPr>
            <p:cNvPr id="24" name="矩形 23"/>
            <p:cNvSpPr/>
            <p:nvPr/>
          </p:nvSpPr>
          <p:spPr>
            <a:xfrm>
              <a:off x="6732995" y="3147460"/>
              <a:ext cx="1366532" cy="621708"/>
            </a:xfrm>
            <a:prstGeom prst="rect">
              <a:avLst/>
            </a:prstGeom>
          </p:spPr>
          <p:txBody>
            <a:bodyPr wrap="square">
              <a:spAutoFit/>
            </a:bodyPr>
            <a:lstStyle/>
            <a:p>
              <a:pPr algn="ctr">
                <a:lnSpc>
                  <a:spcPct val="90000"/>
                </a:lnSpc>
              </a:pPr>
              <a:endParaRPr lang="zh-CN" altLang="en-US" sz="2700" b="1" spc="-225" dirty="0">
                <a:solidFill>
                  <a:srgbClr val="FF0000"/>
                </a:solidFill>
                <a:effectLst>
                  <a:glow rad="152400">
                    <a:schemeClr val="bg1"/>
                  </a:glow>
                </a:effectLst>
                <a:latin typeface="微软雅黑"/>
                <a:ea typeface="微软雅黑"/>
                <a:cs typeface="+mn-ea"/>
                <a:sym typeface="微软雅黑"/>
              </a:endParaRPr>
            </a:p>
          </p:txBody>
        </p:sp>
      </p:grpSp>
      <p:grpSp>
        <p:nvGrpSpPr>
          <p:cNvPr id="2" name="组合 1"/>
          <p:cNvGrpSpPr/>
          <p:nvPr/>
        </p:nvGrpSpPr>
        <p:grpSpPr>
          <a:xfrm>
            <a:off x="942686" y="2777641"/>
            <a:ext cx="7270998" cy="549381"/>
            <a:chOff x="1445144" y="3396656"/>
            <a:chExt cx="9694664" cy="732508"/>
          </a:xfrm>
        </p:grpSpPr>
        <p:sp>
          <p:nvSpPr>
            <p:cNvPr id="10" name="矩形 9"/>
            <p:cNvSpPr/>
            <p:nvPr/>
          </p:nvSpPr>
          <p:spPr>
            <a:xfrm>
              <a:off x="1445144" y="3396656"/>
              <a:ext cx="9694664" cy="732508"/>
            </a:xfrm>
            <a:prstGeom prst="rect">
              <a:avLst/>
            </a:prstGeom>
          </p:spPr>
          <p:txBody>
            <a:bodyPr wrap="square">
              <a:spAutoFit/>
            </a:bodyPr>
            <a:lstStyle/>
            <a:p>
              <a:pPr algn="dist">
                <a:lnSpc>
                  <a:spcPct val="90000"/>
                </a:lnSpc>
              </a:pPr>
              <a:r>
                <a:rPr lang="zh-CN" altLang="en-US" sz="3300" spc="-225" dirty="0">
                  <a:ln w="190500">
                    <a:solidFill>
                      <a:srgbClr val="FF0000"/>
                    </a:solidFill>
                  </a:ln>
                  <a:solidFill>
                    <a:srgbClr val="FF0000"/>
                  </a:solidFill>
                  <a:effectLst>
                    <a:glow rad="152400">
                      <a:schemeClr val="bg1"/>
                    </a:glow>
                    <a:outerShdw blurRad="38100" dist="38100" dir="2700000" algn="tl">
                      <a:srgbClr val="000000">
                        <a:alpha val="43137"/>
                      </a:srgbClr>
                    </a:outerShdw>
                  </a:effectLst>
                  <a:latin typeface="微软雅黑"/>
                  <a:ea typeface="微软雅黑"/>
                  <a:cs typeface="+mn-ea"/>
                  <a:sym typeface="微软雅黑"/>
                </a:rPr>
                <a:t>要始终知敬畏，拧紧不敢腐的阀门</a:t>
              </a:r>
            </a:p>
          </p:txBody>
        </p:sp>
        <p:sp>
          <p:nvSpPr>
            <p:cNvPr id="25" name="矩形 24"/>
            <p:cNvSpPr/>
            <p:nvPr/>
          </p:nvSpPr>
          <p:spPr>
            <a:xfrm>
              <a:off x="1445144" y="3468454"/>
              <a:ext cx="9694664" cy="655179"/>
            </a:xfrm>
            <a:prstGeom prst="rect">
              <a:avLst/>
            </a:prstGeom>
          </p:spPr>
          <p:txBody>
            <a:bodyPr wrap="square">
              <a:spAutoFit/>
            </a:bodyPr>
            <a:lstStyle/>
            <a:p>
              <a:pPr algn="dist">
                <a:lnSpc>
                  <a:spcPts val="3075"/>
                </a:lnSpc>
                <a:defRPr/>
              </a:pPr>
              <a:r>
                <a:rPr lang="zh-CN" altLang="en-US" sz="3300" b="1" dirty="0">
                  <a:solidFill>
                    <a:schemeClr val="bg1"/>
                  </a:solidFill>
                  <a:latin typeface="微软雅黑"/>
                  <a:ea typeface="微软雅黑"/>
                  <a:cs typeface="+mn-ea"/>
                  <a:sym typeface="微软雅黑"/>
                </a:rPr>
                <a:t>要始终知敬畏，拧紧不敢腐的阀门</a:t>
              </a:r>
              <a:endParaRPr lang="en-US" altLang="zh-CN" sz="3300" b="1" dirty="0">
                <a:solidFill>
                  <a:schemeClr val="bg1"/>
                </a:solidFill>
                <a:latin typeface="微软雅黑"/>
                <a:ea typeface="微软雅黑"/>
                <a:cs typeface="+mn-ea"/>
                <a:sym typeface="微软雅黑"/>
              </a:endParaRPr>
            </a:p>
          </p:txBody>
        </p:sp>
      </p:gr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par>
                          <p:cTn id="22" fill="hold">
                            <p:stCondLst>
                              <p:cond delay="2500"/>
                            </p:stCondLst>
                            <p:childTnLst>
                              <p:par>
                                <p:cTn id="23" presetID="2" presetClass="entr" presetSubtype="2"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750" fill="hold"/>
                                        <p:tgtEl>
                                          <p:spTgt spid="6"/>
                                        </p:tgtEl>
                                        <p:attrNameLst>
                                          <p:attrName>ppt_x</p:attrName>
                                        </p:attrNameLst>
                                      </p:cBhvr>
                                      <p:tavLst>
                                        <p:tav tm="0">
                                          <p:val>
                                            <p:strVal val="1+#ppt_w/2"/>
                                          </p:val>
                                        </p:tav>
                                        <p:tav tm="100000">
                                          <p:val>
                                            <p:strVal val="#ppt_x"/>
                                          </p:val>
                                        </p:tav>
                                      </p:tavLst>
                                    </p:anim>
                                    <p:anim calcmode="lin" valueType="num">
                                      <p:cBhvr additive="base">
                                        <p:cTn id="26" dur="750" fill="hold"/>
                                        <p:tgtEl>
                                          <p:spTgt spid="6"/>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53" presetClass="entr" presetSubtype="16" fill="hold" nodeType="after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animEffect transition="in" filter="fade">
                                      <p:cBhvr>
                                        <p:cTn id="32" dur="500"/>
                                        <p:tgtEl>
                                          <p:spTgt spid="9"/>
                                        </p:tgtEl>
                                      </p:cBhvr>
                                    </p:animEffect>
                                  </p:childTnLst>
                                </p:cTn>
                              </p:par>
                            </p:childTnLst>
                          </p:cTn>
                        </p:par>
                        <p:par>
                          <p:cTn id="33" fill="hold">
                            <p:stCondLst>
                              <p:cond delay="4000"/>
                            </p:stCondLst>
                            <p:childTnLst>
                              <p:par>
                                <p:cTn id="34" presetID="22" presetClass="entr" presetSubtype="8" fill="hold" nodeType="after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wipe(left)">
                                      <p:cBhvr>
                                        <p:cTn id="36" dur="500"/>
                                        <p:tgtEl>
                                          <p:spTgt spid="22"/>
                                        </p:tgtEl>
                                      </p:cBhvr>
                                    </p:animEffect>
                                  </p:childTnLst>
                                </p:cTn>
                              </p:par>
                            </p:childTnLst>
                          </p:cTn>
                        </p:par>
                        <p:par>
                          <p:cTn id="37" fill="hold">
                            <p:stCondLst>
                              <p:cond delay="4500"/>
                            </p:stCondLst>
                            <p:childTnLst>
                              <p:par>
                                <p:cTn id="38" presetID="26" presetClass="emph" presetSubtype="0" fill="hold" nodeType="afterEffect">
                                  <p:stCondLst>
                                    <p:cond delay="0"/>
                                  </p:stCondLst>
                                  <p:childTnLst>
                                    <p:animEffect transition="out" filter="fade">
                                      <p:cBhvr>
                                        <p:cTn id="39" dur="500" tmFilter="0, 0; .2, .5; .8, .5; 1, 0"/>
                                        <p:tgtEl>
                                          <p:spTgt spid="22"/>
                                        </p:tgtEl>
                                      </p:cBhvr>
                                    </p:animEffect>
                                    <p:animScale>
                                      <p:cBhvr>
                                        <p:cTn id="40" dur="250" autoRev="1" fill="hold"/>
                                        <p:tgtEl>
                                          <p:spTgt spid="22"/>
                                        </p:tgtEl>
                                      </p:cBhvr>
                                      <p:by x="105000" y="105000"/>
                                    </p:animScale>
                                  </p:childTnLst>
                                </p:cTn>
                              </p:par>
                              <p:par>
                                <p:cTn id="41" presetID="16" presetClass="entr" presetSubtype="37"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arn(outVertical)">
                                      <p:cBhvr>
                                        <p:cTn id="43" dur="1000"/>
                                        <p:tgtEl>
                                          <p:spTgt spid="12"/>
                                        </p:tgtEl>
                                      </p:cBhvr>
                                    </p:animEffect>
                                  </p:childTnLst>
                                </p:cTn>
                              </p:par>
                            </p:childTnLst>
                          </p:cTn>
                        </p:par>
                        <p:par>
                          <p:cTn id="44" fill="hold">
                            <p:stCondLst>
                              <p:cond delay="5000"/>
                            </p:stCondLst>
                            <p:childTnLst>
                              <p:par>
                                <p:cTn id="45" presetID="16" presetClass="entr" presetSubtype="21"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arn(inVertical)">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sp>
        <p:nvSpPr>
          <p:cNvPr id="8" name="矩形 7"/>
          <p:cNvSpPr/>
          <p:nvPr/>
        </p:nvSpPr>
        <p:spPr>
          <a:xfrm>
            <a:off x="457905" y="1513473"/>
            <a:ext cx="8217893" cy="3235041"/>
          </a:xfrm>
          <a:prstGeom prst="rect">
            <a:avLst/>
          </a:prstGeom>
          <a:noFill/>
          <a:ln>
            <a:solidFill>
              <a:srgbClr val="FF0000"/>
            </a:solidFill>
          </a:ln>
          <a:effectLst/>
        </p:spPr>
        <p:style>
          <a:lnRef idx="1">
            <a:schemeClr val="accent3"/>
          </a:lnRef>
          <a:fillRef idx="3">
            <a:schemeClr val="accent3"/>
          </a:fillRef>
          <a:effectRef idx="2">
            <a:schemeClr val="accent3"/>
          </a:effectRef>
          <a:fontRef idx="minor">
            <a:schemeClr val="lt1"/>
          </a:fontRef>
        </p:style>
        <p:txBody>
          <a:bodyPr lIns="68580" tIns="34290" rIns="68580" bIns="34290" rtlCol="0" anchor="ctr"/>
          <a:lstStyle/>
          <a:p>
            <a:pPr algn="ctr">
              <a:defRPr/>
            </a:pPr>
            <a:endParaRPr lang="zh-CN" altLang="en-US" dirty="0">
              <a:solidFill>
                <a:srgbClr val="FF9900"/>
              </a:solidFill>
              <a:latin typeface="微软雅黑"/>
              <a:ea typeface="微软雅黑"/>
              <a:cs typeface="+mn-ea"/>
              <a:sym typeface="微软雅黑"/>
            </a:endParaRPr>
          </a:p>
        </p:txBody>
      </p:sp>
      <p:grpSp>
        <p:nvGrpSpPr>
          <p:cNvPr id="2" name="组合 1"/>
          <p:cNvGrpSpPr/>
          <p:nvPr/>
        </p:nvGrpSpPr>
        <p:grpSpPr>
          <a:xfrm>
            <a:off x="457904" y="1245603"/>
            <a:ext cx="6525756" cy="420052"/>
            <a:chOff x="624270" y="1772272"/>
            <a:chExt cx="8701008" cy="560069"/>
          </a:xfrm>
        </p:grpSpPr>
        <p:sp>
          <p:nvSpPr>
            <p:cNvPr id="9" name="Freeform 12"/>
            <p:cNvSpPr/>
            <p:nvPr/>
          </p:nvSpPr>
          <p:spPr bwMode="auto">
            <a:xfrm>
              <a:off x="624270" y="1818757"/>
              <a:ext cx="7840682" cy="513584"/>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rgbClr val="FF0000"/>
            </a:solidFill>
            <a:ln>
              <a:solidFill>
                <a:srgbClr val="FF0000"/>
              </a:solidFill>
            </a:ln>
          </p:spPr>
          <p:txBody>
            <a:bodyPr vert="horz" wrap="square" lIns="68562" tIns="34281" rIns="68562" bIns="34281" numCol="1" anchor="t" anchorCtr="0" compatLnSpc="1"/>
            <a:lstStyle/>
            <a:p>
              <a:pPr>
                <a:defRPr/>
              </a:pPr>
              <a:endParaRPr lang="zh-CN" altLang="en-US">
                <a:solidFill>
                  <a:prstClr val="black"/>
                </a:solidFill>
                <a:latin typeface="微软雅黑"/>
                <a:ea typeface="微软雅黑"/>
                <a:cs typeface="+mn-ea"/>
                <a:sym typeface="微软雅黑"/>
              </a:endParaRPr>
            </a:p>
          </p:txBody>
        </p:sp>
        <p:sp>
          <p:nvSpPr>
            <p:cNvPr id="10" name="TextBox 8"/>
            <p:cNvSpPr txBox="1"/>
            <p:nvPr/>
          </p:nvSpPr>
          <p:spPr>
            <a:xfrm>
              <a:off x="883357" y="1772272"/>
              <a:ext cx="8441921" cy="525675"/>
            </a:xfrm>
            <a:prstGeom prst="rect">
              <a:avLst/>
            </a:prstGeom>
            <a:noFill/>
          </p:spPr>
          <p:txBody>
            <a:bodyPr wrap="square" lIns="68562" tIns="34281" rIns="68562" bIns="34281" rtlCol="0" anchor="ctr">
              <a:spAutoFit/>
            </a:bodyPr>
            <a:lstStyle/>
            <a:p>
              <a:pPr lvl="0">
                <a:lnSpc>
                  <a:spcPct val="130000"/>
                </a:lnSpc>
                <a:defRPr/>
              </a:pPr>
              <a:r>
                <a:rPr lang="zh-CN" altLang="en-US" sz="1800" b="1" dirty="0">
                  <a:solidFill>
                    <a:schemeClr val="bg1"/>
                  </a:solidFill>
                  <a:latin typeface="微软雅黑"/>
                  <a:ea typeface="微软雅黑"/>
                  <a:cs typeface="+mn-ea"/>
                  <a:sym typeface="微软雅黑"/>
                </a:rPr>
                <a:t>要始终明底线，筑牢“不想腐</a:t>
              </a:r>
              <a:r>
                <a:rPr lang="en-US" altLang="zh-CN" sz="1800" b="1" dirty="0">
                  <a:solidFill>
                    <a:schemeClr val="bg1"/>
                  </a:solidFill>
                  <a:latin typeface="微软雅黑"/>
                  <a:ea typeface="微软雅黑"/>
                  <a:cs typeface="+mn-ea"/>
                  <a:sym typeface="微软雅黑"/>
                </a:rPr>
                <a:t>”</a:t>
              </a:r>
              <a:r>
                <a:rPr lang="zh-CN" altLang="en-US" sz="1800" b="1" dirty="0">
                  <a:solidFill>
                    <a:schemeClr val="bg1"/>
                  </a:solidFill>
                  <a:latin typeface="微软雅黑"/>
                  <a:ea typeface="微软雅黑"/>
                  <a:cs typeface="+mn-ea"/>
                  <a:sym typeface="微软雅黑"/>
                </a:rPr>
                <a:t>的堤坝</a:t>
              </a:r>
              <a:endParaRPr lang="en-US" altLang="zh-CN" sz="1800" b="1" dirty="0">
                <a:solidFill>
                  <a:schemeClr val="bg1"/>
                </a:solidFill>
                <a:latin typeface="微软雅黑"/>
                <a:ea typeface="微软雅黑"/>
                <a:cs typeface="+mn-ea"/>
                <a:sym typeface="微软雅黑"/>
              </a:endParaRPr>
            </a:p>
          </p:txBody>
        </p:sp>
      </p:grpSp>
      <p:sp>
        <p:nvSpPr>
          <p:cNvPr id="12" name="矩形 11"/>
          <p:cNvSpPr>
            <a:spLocks noChangeArrowheads="1"/>
          </p:cNvSpPr>
          <p:nvPr/>
        </p:nvSpPr>
        <p:spPr bwMode="auto">
          <a:xfrm>
            <a:off x="773849" y="1861401"/>
            <a:ext cx="7655415" cy="1038740"/>
          </a:xfrm>
          <a:prstGeom prst="rect">
            <a:avLst/>
          </a:prstGeom>
          <a:noFill/>
          <a:ln w="9525">
            <a:noFill/>
            <a:miter lim="800000"/>
          </a:ln>
        </p:spPr>
        <p:txBody>
          <a:bodyPr wrap="square" lIns="68573" tIns="34287" rIns="68573" bIns="34287">
            <a:spAutoFit/>
          </a:bodyPr>
          <a:lstStyle/>
          <a:p>
            <a:pPr marL="257175" indent="-257175">
              <a:lnSpc>
                <a:spcPct val="150000"/>
              </a:lnSpc>
              <a:buFont typeface="Wingdings" panose="05000000000000000000" pitchFamily="2" charset="2"/>
              <a:buChar char="u"/>
              <a:tabLst>
                <a:tab pos="2016919" algn="l"/>
              </a:tabLst>
              <a:defRPr/>
            </a:pPr>
            <a:r>
              <a:rPr lang="zh-CN" altLang="en-US" dirty="0">
                <a:solidFill>
                  <a:srgbClr val="000000"/>
                </a:solidFill>
                <a:latin typeface="微软雅黑"/>
                <a:ea typeface="微软雅黑"/>
                <a:cs typeface="+mn-ea"/>
                <a:sym typeface="微软雅黑"/>
              </a:rPr>
              <a:t>本着对党负责，对队伍负责，对自己负责的态度，严守纪律，敬畏法度、依法办事，特别是在党性原则高度多一点认真审视，在政治上多一分清醒、诱惑面前多一分坚守、得失面前多一分淡定、责任面前多一分担当，始终保持党员本色不迷航。</a:t>
            </a:r>
            <a:endParaRPr lang="en-US" altLang="zh-CN" dirty="0">
              <a:solidFill>
                <a:srgbClr val="000000"/>
              </a:solidFill>
              <a:latin typeface="微软雅黑"/>
              <a:ea typeface="微软雅黑"/>
              <a:cs typeface="+mn-ea"/>
              <a:sym typeface="微软雅黑"/>
            </a:endParaRPr>
          </a:p>
        </p:txBody>
      </p:sp>
      <p:sp>
        <p:nvSpPr>
          <p:cNvPr id="13" name="矩形 12"/>
          <p:cNvSpPr>
            <a:spLocks noChangeArrowheads="1"/>
          </p:cNvSpPr>
          <p:nvPr/>
        </p:nvSpPr>
        <p:spPr bwMode="auto">
          <a:xfrm>
            <a:off x="773849" y="3175211"/>
            <a:ext cx="5467799" cy="1361905"/>
          </a:xfrm>
          <a:prstGeom prst="rect">
            <a:avLst/>
          </a:prstGeom>
          <a:noFill/>
          <a:ln w="9525">
            <a:noFill/>
            <a:miter lim="800000"/>
          </a:ln>
        </p:spPr>
        <p:txBody>
          <a:bodyPr wrap="square" lIns="68573" tIns="34287" rIns="68573" bIns="34287">
            <a:spAutoFit/>
          </a:bodyPr>
          <a:lstStyle/>
          <a:p>
            <a:pPr marL="257175" indent="-257175">
              <a:lnSpc>
                <a:spcPct val="150000"/>
              </a:lnSpc>
              <a:buFont typeface="Wingdings" panose="05000000000000000000" pitchFamily="2" charset="2"/>
              <a:buChar char="u"/>
              <a:tabLst>
                <a:tab pos="2016919" algn="l"/>
              </a:tabLst>
              <a:defRPr/>
            </a:pPr>
            <a:r>
              <a:rPr lang="zh-CN" altLang="en-US" dirty="0">
                <a:solidFill>
                  <a:srgbClr val="000000"/>
                </a:solidFill>
                <a:latin typeface="微软雅黑"/>
                <a:ea typeface="微软雅黑"/>
                <a:cs typeface="+mn-ea"/>
                <a:sym typeface="微软雅黑"/>
              </a:rPr>
              <a:t>要当表率，做到身正。要发挥党员干部“领头雁”和“标杆”作用，公字当头、廉字打底，坚持一级带一级、一级做给一级看，一级带着一级干，上行下效、逐级示范，以此带动和影响整个队伍形成良好风尚。</a:t>
            </a:r>
            <a:endParaRPr lang="en-US" altLang="zh-CN" dirty="0">
              <a:solidFill>
                <a:srgbClr val="000000"/>
              </a:solidFill>
              <a:latin typeface="微软雅黑"/>
              <a:ea typeface="微软雅黑"/>
              <a:cs typeface="+mn-ea"/>
              <a:sym typeface="微软雅黑"/>
            </a:endParaRP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10956" y="2388972"/>
            <a:ext cx="2309627" cy="2309627"/>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500"/>
                                        <p:tgtEl>
                                          <p:spTgt spid="13"/>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sp>
        <p:nvSpPr>
          <p:cNvPr id="6" name="Aitds2"/>
          <p:cNvSpPr/>
          <p:nvPr/>
        </p:nvSpPr>
        <p:spPr>
          <a:xfrm flipH="1">
            <a:off x="486276" y="1702451"/>
            <a:ext cx="8081884" cy="2863534"/>
          </a:xfrm>
          <a:prstGeom prst="round2DiagRect">
            <a:avLst>
              <a:gd name="adj1" fmla="val 13738"/>
              <a:gd name="adj2" fmla="val 0"/>
            </a:avLst>
          </a:prstGeom>
          <a:solidFill>
            <a:srgbClr val="FEFDF8"/>
          </a:solidFill>
          <a:ln w="12700" cap="flat" cmpd="sng" algn="ctr">
            <a:solidFill>
              <a:srgbClr val="FF0000"/>
            </a:solidFill>
            <a:prstDash val="solid"/>
            <a:miter lim="800000"/>
          </a:ln>
          <a:effectLst>
            <a:outerShdw blurRad="50800" dist="38100" dir="5400000" algn="t" rotWithShape="0">
              <a:prstClr val="black">
                <a:alpha val="40000"/>
              </a:prstClr>
            </a:outerShdw>
          </a:effectLst>
        </p:spPr>
        <p:txBody>
          <a:bodyPr lIns="68580" tIns="34290" rIns="68580" bIns="34290" rtlCol="0" anchor="ctr"/>
          <a:lstStyle/>
          <a:p>
            <a:pPr algn="ctr">
              <a:defRPr/>
            </a:pPr>
            <a:endParaRPr lang="zh-CN" altLang="en-US" kern="0">
              <a:solidFill>
                <a:srgbClr val="FFFFFF"/>
              </a:solidFill>
              <a:latin typeface="微软雅黑"/>
              <a:ea typeface="微软雅黑"/>
              <a:cs typeface="+mn-ea"/>
              <a:sym typeface="微软雅黑"/>
            </a:endParaRPr>
          </a:p>
        </p:txBody>
      </p:sp>
      <p:grpSp>
        <p:nvGrpSpPr>
          <p:cNvPr id="7" name="Aitds3"/>
          <p:cNvGrpSpPr/>
          <p:nvPr/>
        </p:nvGrpSpPr>
        <p:grpSpPr>
          <a:xfrm>
            <a:off x="408354" y="1102978"/>
            <a:ext cx="6055679" cy="752475"/>
            <a:chOff x="572285" y="3114563"/>
            <a:chExt cx="8074238" cy="1003300"/>
          </a:xfrm>
        </p:grpSpPr>
        <p:sp>
          <p:nvSpPr>
            <p:cNvPr id="8" name="Aitds3-1"/>
            <p:cNvSpPr/>
            <p:nvPr/>
          </p:nvSpPr>
          <p:spPr>
            <a:xfrm>
              <a:off x="1593662" y="3362325"/>
              <a:ext cx="5876673" cy="704850"/>
            </a:xfrm>
            <a:prstGeom prst="roundRect">
              <a:avLst/>
            </a:prstGeom>
            <a:solidFill>
              <a:srgbClr val="FF0000"/>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lvl="3" algn="dist">
                <a:defRPr/>
              </a:pPr>
              <a:r>
                <a:rPr kumimoji="1" lang="en-US" altLang="zh-CN" sz="2100" b="1" dirty="0">
                  <a:solidFill>
                    <a:schemeClr val="bg1"/>
                  </a:solidFill>
                  <a:latin typeface="微软雅黑"/>
                  <a:ea typeface="微软雅黑"/>
                  <a:cs typeface="+mn-ea"/>
                  <a:sym typeface="微软雅黑"/>
                </a:rPr>
                <a:t>05:</a:t>
              </a:r>
              <a:r>
                <a:rPr kumimoji="1" lang="zh-CN" altLang="en-US" sz="2100" b="1" dirty="0">
                  <a:solidFill>
                    <a:schemeClr val="bg1"/>
                  </a:solidFill>
                  <a:latin typeface="微软雅黑"/>
                  <a:ea typeface="微软雅黑"/>
                  <a:cs typeface="+mn-ea"/>
                  <a:sym typeface="微软雅黑"/>
                </a:rPr>
                <a:t>要活得充实</a:t>
              </a:r>
            </a:p>
          </p:txBody>
        </p:sp>
        <p:pic>
          <p:nvPicPr>
            <p:cNvPr id="9" name="Aitds3-2" descr="图片包含 物体&#10;&#10;自动生成的说明"/>
            <p:cNvPicPr>
              <a:picLocks noChangeAspect="1"/>
            </p:cNvPicPr>
            <p:nvPr/>
          </p:nvPicPr>
          <p:blipFill rotWithShape="1">
            <a:blip r:embed="rId4" cstate="email">
              <a:extLst>
                <a:ext uri="{28A0092B-C50C-407E-A947-70E740481C1C}">
                  <a14:useLocalDpi xmlns:a14="http://schemas.microsoft.com/office/drawing/2010/main"/>
                </a:ext>
              </a:extLst>
            </a:blip>
            <a:srcRect/>
            <a:stretch>
              <a:fillRect/>
            </a:stretch>
          </p:blipFill>
          <p:spPr>
            <a:xfrm>
              <a:off x="572285" y="3114563"/>
              <a:ext cx="1462244" cy="1003300"/>
            </a:xfrm>
            <a:prstGeom prst="rect">
              <a:avLst/>
            </a:prstGeom>
            <a:effectLst>
              <a:outerShdw blurRad="50800" dist="38100" dir="5400000" algn="t" rotWithShape="0">
                <a:prstClr val="black">
                  <a:alpha val="40000"/>
                </a:prstClr>
              </a:outerShdw>
            </a:effectLst>
          </p:spPr>
        </p:pic>
        <p:pic>
          <p:nvPicPr>
            <p:cNvPr id="10" name="Aitds3-3" descr="图片包含 物体&#10;&#10;自动生成的说明"/>
            <p:cNvPicPr>
              <a:picLocks noChangeAspect="1"/>
            </p:cNvPicPr>
            <p:nvPr/>
          </p:nvPicPr>
          <p:blipFill rotWithShape="1">
            <a:blip r:embed="rId5" cstate="email">
              <a:extLst>
                <a:ext uri="{28A0092B-C50C-407E-A947-70E740481C1C}">
                  <a14:useLocalDpi xmlns:a14="http://schemas.microsoft.com/office/drawing/2010/main"/>
                </a:ext>
              </a:extLst>
            </a:blip>
            <a:srcRect/>
            <a:stretch>
              <a:fillRect/>
            </a:stretch>
          </p:blipFill>
          <p:spPr>
            <a:xfrm>
              <a:off x="7184279" y="3114563"/>
              <a:ext cx="1462244" cy="1003300"/>
            </a:xfrm>
            <a:prstGeom prst="rect">
              <a:avLst/>
            </a:prstGeom>
            <a:effectLst>
              <a:outerShdw blurRad="50800" dist="38100" dir="5400000" algn="t" rotWithShape="0">
                <a:prstClr val="black">
                  <a:alpha val="40000"/>
                </a:prstClr>
              </a:outerShdw>
            </a:effectLst>
          </p:spPr>
        </p:pic>
      </p:grpSp>
      <p:sp>
        <p:nvSpPr>
          <p:cNvPr id="12" name="Aitds6"/>
          <p:cNvSpPr txBox="1"/>
          <p:nvPr/>
        </p:nvSpPr>
        <p:spPr>
          <a:xfrm>
            <a:off x="732844" y="2051804"/>
            <a:ext cx="7678313" cy="300083"/>
          </a:xfrm>
          <a:prstGeom prst="rect">
            <a:avLst/>
          </a:prstGeom>
          <a:noFill/>
        </p:spPr>
        <p:txBody>
          <a:bodyPr wrap="square" lIns="68580" tIns="34290" rIns="68580" bIns="34290" rtlCol="0">
            <a:spAutoFit/>
          </a:bodyPr>
          <a:lstStyle/>
          <a:p>
            <a:pPr marL="214313" indent="-214313">
              <a:buFont typeface="Wingdings" panose="05000000000000000000" pitchFamily="2" charset="2"/>
              <a:buChar char="l"/>
              <a:defRPr/>
            </a:pPr>
            <a:r>
              <a:rPr lang="zh-CN" altLang="en-US" sz="1500" b="1" kern="0" dirty="0">
                <a:latin typeface="微软雅黑"/>
                <a:ea typeface="微软雅黑"/>
                <a:cs typeface="+mn-ea"/>
                <a:sym typeface="微软雅黑"/>
              </a:rPr>
              <a:t>三不一体专题党课讲稿</a:t>
            </a:r>
          </a:p>
        </p:txBody>
      </p:sp>
      <p:sp>
        <p:nvSpPr>
          <p:cNvPr id="13" name="文本框 12"/>
          <p:cNvSpPr txBox="1"/>
          <p:nvPr/>
        </p:nvSpPr>
        <p:spPr>
          <a:xfrm>
            <a:off x="3464763" y="2168961"/>
            <a:ext cx="4901857" cy="2146742"/>
          </a:xfrm>
          <a:prstGeom prst="rect">
            <a:avLst/>
          </a:prstGeom>
          <a:noFill/>
        </p:spPr>
        <p:txBody>
          <a:bodyPr wrap="square" lIns="68580" tIns="34290" rIns="68580" bIns="34290">
            <a:spAutoFit/>
          </a:bodyPr>
          <a:lstStyle/>
          <a:p>
            <a:pPr marL="257175" lvl="2" indent="-257175" fontAlgn="base">
              <a:lnSpc>
                <a:spcPct val="150000"/>
              </a:lnSpc>
              <a:spcBef>
                <a:spcPct val="0"/>
              </a:spcBef>
              <a:spcAft>
                <a:spcPct val="0"/>
              </a:spcAft>
              <a:buClr>
                <a:srgbClr val="BC000D"/>
              </a:buClr>
              <a:buFont typeface="Wingdings" panose="05000000000000000000" pitchFamily="2" charset="2"/>
              <a:buChar char="ü"/>
              <a:defRPr/>
            </a:pPr>
            <a:r>
              <a:rPr lang="zh-CN" altLang="en-US" sz="1500" dirty="0">
                <a:latin typeface="微软雅黑"/>
                <a:ea typeface="微软雅黑"/>
                <a:cs typeface="+mn-ea"/>
                <a:sym typeface="微软雅黑"/>
              </a:rPr>
              <a:t>始终保持健康心态，做到</a:t>
            </a:r>
            <a:r>
              <a:rPr lang="en-US" altLang="zh-CN" sz="1500" dirty="0">
                <a:latin typeface="微软雅黑"/>
                <a:ea typeface="微软雅黑"/>
                <a:cs typeface="+mn-ea"/>
                <a:sym typeface="微软雅黑"/>
              </a:rPr>
              <a:t>:</a:t>
            </a:r>
          </a:p>
          <a:p>
            <a:pPr marL="257175" lvl="2" indent="-257175" fontAlgn="base">
              <a:lnSpc>
                <a:spcPct val="150000"/>
              </a:lnSpc>
              <a:spcBef>
                <a:spcPct val="0"/>
              </a:spcBef>
              <a:spcAft>
                <a:spcPct val="0"/>
              </a:spcAft>
              <a:buClr>
                <a:srgbClr val="BC000D"/>
              </a:buClr>
              <a:buFont typeface="Wingdings" panose="05000000000000000000" pitchFamily="2" charset="2"/>
              <a:buChar char="ü"/>
              <a:defRPr/>
            </a:pPr>
            <a:r>
              <a:rPr lang="zh-CN" altLang="en-US" sz="1500" dirty="0">
                <a:latin typeface="微软雅黑"/>
                <a:ea typeface="微软雅黑"/>
                <a:cs typeface="+mn-ea"/>
                <a:sym typeface="微软雅黑"/>
              </a:rPr>
              <a:t>精神要饱满。始终保持奋发有为、昂扬向上的精神状态，无论自己的岗位是台前还是幕后、是显山露水还是默默无闻，都要有总书记所要求的那种“唯恐托付不放”和“传好接力棒”的责任担当、历史担当，只争朝夕、不负韶华。</a:t>
            </a:r>
            <a:endParaRPr lang="en-US" altLang="zh-CN" sz="1500" dirty="0">
              <a:latin typeface="微软雅黑"/>
              <a:ea typeface="微软雅黑"/>
              <a:cs typeface="+mn-ea"/>
              <a:sym typeface="微软雅黑"/>
            </a:endParaRPr>
          </a:p>
        </p:txBody>
      </p:sp>
      <p:pic>
        <p:nvPicPr>
          <p:cNvPr id="3" name="图片 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32844" y="2371718"/>
            <a:ext cx="2912412" cy="2264562"/>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750"/>
                                        <p:tgtEl>
                                          <p:spTgt spid="7"/>
                                        </p:tgtEl>
                                      </p:cBhvr>
                                    </p:animEffect>
                                    <p:anim calcmode="lin" valueType="num">
                                      <p:cBhvr>
                                        <p:cTn id="12" dur="750" fill="hold"/>
                                        <p:tgtEl>
                                          <p:spTgt spid="7"/>
                                        </p:tgtEl>
                                        <p:attrNameLst>
                                          <p:attrName>ppt_x</p:attrName>
                                        </p:attrNameLst>
                                      </p:cBhvr>
                                      <p:tavLst>
                                        <p:tav tm="0">
                                          <p:val>
                                            <p:strVal val="#ppt_x"/>
                                          </p:val>
                                        </p:tav>
                                        <p:tav tm="100000">
                                          <p:val>
                                            <p:strVal val="#ppt_x"/>
                                          </p:val>
                                        </p:tav>
                                      </p:tavLst>
                                    </p:anim>
                                    <p:anim calcmode="lin" valueType="num">
                                      <p:cBhvr>
                                        <p:cTn id="13" dur="750" fill="hold"/>
                                        <p:tgtEl>
                                          <p:spTgt spid="7"/>
                                        </p:tgtEl>
                                        <p:attrNameLst>
                                          <p:attrName>ppt_y</p:attrName>
                                        </p:attrNameLst>
                                      </p:cBhvr>
                                      <p:tavLst>
                                        <p:tav tm="0">
                                          <p:val>
                                            <p:strVal val="#ppt_y+.1"/>
                                          </p:val>
                                        </p:tav>
                                        <p:tav tm="100000">
                                          <p:val>
                                            <p:strVal val="#ppt_y"/>
                                          </p:val>
                                        </p:tav>
                                      </p:tavLst>
                                    </p:anim>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par>
                          <p:cTn id="17" fill="hold">
                            <p:stCondLst>
                              <p:cond delay="1500"/>
                            </p:stCondLst>
                            <p:childTnLst>
                              <p:par>
                                <p:cTn id="18" presetID="16" presetClass="entr" presetSubtype="21"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p:bldP spid="1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grpSp>
        <p:nvGrpSpPr>
          <p:cNvPr id="6" name="PA-1022167"/>
          <p:cNvGrpSpPr/>
          <p:nvPr>
            <p:custDataLst>
              <p:tags r:id="rId1"/>
            </p:custDataLst>
          </p:nvPr>
        </p:nvGrpSpPr>
        <p:grpSpPr>
          <a:xfrm>
            <a:off x="633466" y="1161693"/>
            <a:ext cx="1233064" cy="1276691"/>
            <a:chOff x="883915" y="2008081"/>
            <a:chExt cx="2481943" cy="2847766"/>
          </a:xfrm>
        </p:grpSpPr>
        <p:sp>
          <p:nvSpPr>
            <p:cNvPr id="7" name="PA-圆角矩形 2"/>
            <p:cNvSpPr/>
            <p:nvPr>
              <p:custDataLst>
                <p:tags r:id="rId4"/>
              </p:custDataLst>
            </p:nvPr>
          </p:nvSpPr>
          <p:spPr>
            <a:xfrm>
              <a:off x="931813" y="2447109"/>
              <a:ext cx="2386149" cy="2360022"/>
            </a:xfrm>
            <a:prstGeom prst="roundRect">
              <a:avLst>
                <a:gd name="adj" fmla="val 6704"/>
              </a:avLst>
            </a:prstGeom>
            <a:noFill/>
            <a:ln w="12700" cap="flat" cmpd="sng" algn="ctr">
              <a:solidFill>
                <a:srgbClr val="FF0000"/>
              </a:solidFill>
              <a:prstDash val="solid"/>
              <a:miter lim="800000"/>
            </a:ln>
            <a:effectLst/>
          </p:spPr>
          <p:txBody>
            <a:bodyPr rtlCol="0" anchor="ctr"/>
            <a:lstStyle/>
            <a:p>
              <a:pPr algn="ctr">
                <a:defRPr/>
              </a:pPr>
              <a:endParaRPr lang="zh-CN" altLang="en-US" kern="0" dirty="0">
                <a:solidFill>
                  <a:srgbClr val="FFFFFF"/>
                </a:solidFill>
                <a:latin typeface="微软雅黑"/>
                <a:ea typeface="微软雅黑"/>
                <a:cs typeface="+mn-ea"/>
                <a:sym typeface="微软雅黑"/>
              </a:endParaRPr>
            </a:p>
          </p:txBody>
        </p:sp>
        <p:sp>
          <p:nvSpPr>
            <p:cNvPr id="8" name="PA-圆角矩形 3"/>
            <p:cNvSpPr/>
            <p:nvPr>
              <p:custDataLst>
                <p:tags r:id="rId5"/>
              </p:custDataLst>
            </p:nvPr>
          </p:nvSpPr>
          <p:spPr>
            <a:xfrm>
              <a:off x="1576989" y="2008081"/>
              <a:ext cx="1138312" cy="1068155"/>
            </a:xfrm>
            <a:prstGeom prst="roundRect">
              <a:avLst/>
            </a:prstGeom>
            <a:solidFill>
              <a:srgbClr val="FF0000"/>
            </a:solidFill>
            <a:ln w="12700" cap="flat" cmpd="sng" algn="ctr">
              <a:solidFill>
                <a:srgbClr val="FF0000"/>
              </a:solidFill>
              <a:prstDash val="solid"/>
              <a:miter lim="800000"/>
            </a:ln>
            <a:effectLst/>
          </p:spPr>
          <p:txBody>
            <a:bodyPr rtlCol="0" anchor="ctr"/>
            <a:lstStyle/>
            <a:p>
              <a:pPr algn="ctr">
                <a:defRPr/>
              </a:pPr>
              <a:endParaRPr lang="zh-CN" altLang="en-US" kern="0" dirty="0">
                <a:solidFill>
                  <a:srgbClr val="FFFFFF"/>
                </a:solidFill>
                <a:latin typeface="微软雅黑"/>
                <a:ea typeface="微软雅黑"/>
                <a:cs typeface="+mn-ea"/>
                <a:sym typeface="微软雅黑"/>
              </a:endParaRPr>
            </a:p>
          </p:txBody>
        </p:sp>
        <p:sp>
          <p:nvSpPr>
            <p:cNvPr id="9" name="PA-文本框 10"/>
            <p:cNvSpPr txBox="1"/>
            <p:nvPr>
              <p:custDataLst>
                <p:tags r:id="rId6"/>
              </p:custDataLst>
            </p:nvPr>
          </p:nvSpPr>
          <p:spPr>
            <a:xfrm>
              <a:off x="883915" y="3290577"/>
              <a:ext cx="2481943" cy="1565270"/>
            </a:xfrm>
            <a:prstGeom prst="rect">
              <a:avLst/>
            </a:prstGeom>
            <a:noFill/>
          </p:spPr>
          <p:txBody>
            <a:bodyPr wrap="square" rtlCol="0">
              <a:spAutoFit/>
            </a:bodyPr>
            <a:lstStyle/>
            <a:p>
              <a:pPr algn="ctr">
                <a:lnSpc>
                  <a:spcPct val="110000"/>
                </a:lnSpc>
                <a:defRPr/>
              </a:pPr>
              <a:r>
                <a:rPr lang="zh-CN" altLang="en-US" sz="1800" b="1" kern="0" dirty="0">
                  <a:solidFill>
                    <a:srgbClr val="FF0000"/>
                  </a:solidFill>
                  <a:latin typeface="微软雅黑"/>
                  <a:ea typeface="微软雅黑"/>
                  <a:cs typeface="+mn-ea"/>
                  <a:sym typeface="微软雅黑"/>
                </a:rPr>
                <a:t>始终</a:t>
              </a:r>
              <a:endParaRPr lang="en-US" altLang="zh-CN" sz="1800" b="1" kern="0" dirty="0">
                <a:solidFill>
                  <a:srgbClr val="FF0000"/>
                </a:solidFill>
                <a:latin typeface="微软雅黑"/>
                <a:ea typeface="微软雅黑"/>
                <a:cs typeface="+mn-ea"/>
                <a:sym typeface="微软雅黑"/>
              </a:endParaRPr>
            </a:p>
            <a:p>
              <a:pPr algn="ctr">
                <a:lnSpc>
                  <a:spcPct val="110000"/>
                </a:lnSpc>
                <a:defRPr/>
              </a:pPr>
              <a:r>
                <a:rPr lang="zh-CN" altLang="en-US" sz="1800" b="1" kern="0" dirty="0">
                  <a:solidFill>
                    <a:srgbClr val="FF0000"/>
                  </a:solidFill>
                  <a:latin typeface="微软雅黑"/>
                  <a:ea typeface="微软雅黑"/>
                  <a:cs typeface="+mn-ea"/>
                  <a:sym typeface="微软雅黑"/>
                </a:rPr>
                <a:t>明底线</a:t>
              </a:r>
            </a:p>
          </p:txBody>
        </p:sp>
      </p:grpSp>
      <p:sp>
        <p:nvSpPr>
          <p:cNvPr id="10" name="PA-1022169"/>
          <p:cNvSpPr txBox="1">
            <a:spLocks noChangeArrowheads="1"/>
          </p:cNvSpPr>
          <p:nvPr>
            <p:custDataLst>
              <p:tags r:id="rId2"/>
            </p:custDataLst>
          </p:nvPr>
        </p:nvSpPr>
        <p:spPr>
          <a:xfrm>
            <a:off x="2052496" y="1274012"/>
            <a:ext cx="6327689" cy="1461971"/>
          </a:xfrm>
          <a:prstGeom prst="rect">
            <a:avLst/>
          </a:prstGeom>
        </p:spPr>
        <p:txBody>
          <a:bodyPr lIns="68580" tIns="34290" rIns="68580" bIns="3429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50000"/>
              </a:lnSpc>
              <a:spcBef>
                <a:spcPts val="0"/>
              </a:spcBef>
              <a:buFont typeface="Wingdings" panose="05000000000000000000" pitchFamily="2" charset="2"/>
              <a:buChar char="l"/>
              <a:defRPr/>
            </a:pPr>
            <a:r>
              <a:rPr lang="zh-CN" altLang="en-US" sz="1400" dirty="0">
                <a:solidFill>
                  <a:srgbClr val="000000"/>
                </a:solidFill>
                <a:latin typeface="微软雅黑"/>
                <a:ea typeface="微软雅黑"/>
                <a:cs typeface="+mn-ea"/>
                <a:sym typeface="微软雅黑"/>
              </a:rPr>
              <a:t>胸怀要开阔，始终保持一种无怨无悔、积极向上的良好心态，力求做到得意淡然、失意泰然，胸怀坦荡、宠辱不惊。</a:t>
            </a:r>
          </a:p>
        </p:txBody>
      </p:sp>
      <p:sp>
        <p:nvSpPr>
          <p:cNvPr id="12" name="PA-1022174"/>
          <p:cNvSpPr/>
          <p:nvPr>
            <p:custDataLst>
              <p:tags r:id="rId3"/>
            </p:custDataLst>
          </p:nvPr>
        </p:nvSpPr>
        <p:spPr bwMode="auto">
          <a:xfrm>
            <a:off x="1131807" y="1296528"/>
            <a:ext cx="257504" cy="257504"/>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8">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ysClr val="window" lastClr="FFFFFF"/>
          </a:solidFill>
          <a:ln>
            <a:noFill/>
          </a:ln>
          <a:effectLst/>
        </p:spPr>
        <p:txBody>
          <a:bodyPr vert="horz" wrap="square" lIns="68580" tIns="34290" rIns="68580" bIns="34290" numCol="1" anchor="t" anchorCtr="0" compatLnSpc="1"/>
          <a:lstStyle/>
          <a:p>
            <a:pPr>
              <a:defRPr/>
            </a:pPr>
            <a:endParaRPr lang="zh-CN" altLang="en-US" kern="0">
              <a:solidFill>
                <a:prstClr val="black"/>
              </a:solidFill>
              <a:latin typeface="微软雅黑"/>
              <a:ea typeface="微软雅黑"/>
              <a:cs typeface="+mn-ea"/>
              <a:sym typeface="微软雅黑"/>
            </a:endParaRPr>
          </a:p>
        </p:txBody>
      </p:sp>
      <p:sp>
        <p:nvSpPr>
          <p:cNvPr id="13" name="矩形 12"/>
          <p:cNvSpPr/>
          <p:nvPr/>
        </p:nvSpPr>
        <p:spPr>
          <a:xfrm>
            <a:off x="619219" y="2496870"/>
            <a:ext cx="5040802" cy="2008242"/>
          </a:xfrm>
          <a:prstGeom prst="rect">
            <a:avLst/>
          </a:prstGeom>
        </p:spPr>
        <p:txBody>
          <a:bodyPr wrap="square" lIns="68580" tIns="34290" rIns="68580" bIns="34290">
            <a:spAutoFit/>
          </a:bodyPr>
          <a:lstStyle/>
          <a:p>
            <a:pPr marL="257175" indent="-257175">
              <a:lnSpc>
                <a:spcPct val="150000"/>
              </a:lnSpc>
              <a:buFont typeface="Wingdings" panose="05000000000000000000" pitchFamily="2" charset="2"/>
              <a:buChar char="Ø"/>
              <a:defRPr/>
            </a:pP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得之我幸，失之我命，德不配位必有祸殃</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要有谦虚谨慎的品格。</a:t>
            </a:r>
            <a:endParaRPr lang="en-US" altLang="zh-CN" dirty="0">
              <a:solidFill>
                <a:srgbClr val="000000"/>
              </a:solidFill>
              <a:latin typeface="微软雅黑"/>
              <a:ea typeface="微软雅黑"/>
              <a:cs typeface="+mn-ea"/>
              <a:sym typeface="微软雅黑"/>
            </a:endParaRPr>
          </a:p>
          <a:p>
            <a:pPr marL="257175" indent="-257175">
              <a:lnSpc>
                <a:spcPct val="150000"/>
              </a:lnSpc>
              <a:buFont typeface="Wingdings" panose="05000000000000000000" pitchFamily="2" charset="2"/>
              <a:buChar char="Ø"/>
              <a:defRPr/>
            </a:pPr>
            <a:r>
              <a:rPr lang="zh-CN" altLang="en-US" dirty="0">
                <a:solidFill>
                  <a:srgbClr val="000000"/>
                </a:solidFill>
                <a:latin typeface="微软雅黑"/>
                <a:ea typeface="微软雅黑"/>
                <a:cs typeface="+mn-ea"/>
                <a:sym typeface="微软雅黑"/>
              </a:rPr>
              <a:t>能正确看待自己的素质能力，正确看待自己的职务晋升，正确看待自己的成长进步，正确看待自己的缺点不足。</a:t>
            </a:r>
            <a:endParaRPr lang="en-US" altLang="zh-CN" dirty="0">
              <a:solidFill>
                <a:srgbClr val="000000"/>
              </a:solidFill>
              <a:latin typeface="微软雅黑"/>
              <a:ea typeface="微软雅黑"/>
              <a:cs typeface="+mn-ea"/>
              <a:sym typeface="微软雅黑"/>
            </a:endParaRPr>
          </a:p>
          <a:p>
            <a:pPr marL="257175" indent="-257175">
              <a:lnSpc>
                <a:spcPct val="150000"/>
              </a:lnSpc>
              <a:buFont typeface="Wingdings" panose="05000000000000000000" pitchFamily="2" charset="2"/>
              <a:buChar char="Ø"/>
              <a:defRPr/>
            </a:pPr>
            <a:r>
              <a:rPr lang="zh-CN" altLang="en-US" dirty="0">
                <a:solidFill>
                  <a:srgbClr val="000000"/>
                </a:solidFill>
                <a:latin typeface="微软雅黑"/>
                <a:ea typeface="微软雅黑"/>
                <a:cs typeface="+mn-ea"/>
                <a:sym typeface="微软雅黑"/>
              </a:rPr>
              <a:t>格调要高雅。追求健康向上的精神生活，培养高尚的道德情操，尽可能控制个人欲望，不为名利所累，不为钱财所惑。</a:t>
            </a:r>
            <a:endParaRPr lang="en-US" altLang="zh-CN" dirty="0">
              <a:solidFill>
                <a:srgbClr val="000000"/>
              </a:solidFill>
              <a:latin typeface="微软雅黑"/>
              <a:ea typeface="微软雅黑"/>
              <a:cs typeface="+mn-ea"/>
              <a:sym typeface="微软雅黑"/>
            </a:endParaRPr>
          </a:p>
        </p:txBody>
      </p:sp>
      <p:pic>
        <p:nvPicPr>
          <p:cNvPr id="3" name="图片 2"/>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972668" y="2364871"/>
            <a:ext cx="2407517" cy="2407517"/>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p:stCondLst>
                              <p:cond delay="3000"/>
                            </p:stCondLst>
                            <p:childTnLst>
                              <p:par>
                                <p:cTn id="17" presetID="22" presetClass="entr" presetSubtype="1"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up)">
                                      <p:cBhvr>
                                        <p:cTn id="19" dur="1500"/>
                                        <p:tgtEl>
                                          <p:spTgt spid="13"/>
                                        </p:tgtEl>
                                      </p:cBhvr>
                                    </p:animEffect>
                                  </p:childTnLst>
                                </p:cTn>
                              </p:par>
                            </p:childTnLst>
                          </p:cTn>
                        </p:par>
                        <p:par>
                          <p:cTn id="20" fill="hold">
                            <p:stCondLst>
                              <p:cond delay="4500"/>
                            </p:stCondLst>
                            <p:childTnLst>
                              <p:par>
                                <p:cTn id="21" presetID="2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4"/>
            <a:ext cx="4570553" cy="322011"/>
          </a:xfrm>
          <a:prstGeom prst="rect">
            <a:avLst/>
          </a:prstGeom>
          <a:noFill/>
        </p:spPr>
        <p:txBody>
          <a:bodyPr wrap="square" lIns="68580" tIns="34290" rIns="68580" bIns="34290">
            <a:spAutoFit/>
          </a:bodyPr>
          <a:lstStyle/>
          <a:p>
            <a:pPr>
              <a:lnSpc>
                <a:spcPct val="130000"/>
              </a:lnSpc>
              <a:defRPr/>
            </a:pPr>
            <a:r>
              <a:rPr lang="zh-CN" altLang="en-US" b="1" dirty="0">
                <a:solidFill>
                  <a:srgbClr val="FF0000"/>
                </a:solidFill>
                <a:latin typeface="微软雅黑"/>
                <a:ea typeface="微软雅黑"/>
                <a:cs typeface="+mn-ea"/>
                <a:sym typeface="微软雅黑"/>
              </a:rPr>
              <a:t>要始终明底线，筑牢“不想腐</a:t>
            </a:r>
            <a:r>
              <a:rPr lang="en-US" altLang="zh-CN" b="1" dirty="0">
                <a:solidFill>
                  <a:srgbClr val="FF0000"/>
                </a:solidFill>
                <a:latin typeface="微软雅黑"/>
                <a:ea typeface="微软雅黑"/>
                <a:cs typeface="+mn-ea"/>
                <a:sym typeface="微软雅黑"/>
              </a:rPr>
              <a:t>”</a:t>
            </a:r>
            <a:r>
              <a:rPr lang="zh-CN" altLang="en-US" b="1" dirty="0">
                <a:solidFill>
                  <a:srgbClr val="FF0000"/>
                </a:solidFill>
                <a:latin typeface="微软雅黑"/>
                <a:ea typeface="微软雅黑"/>
                <a:cs typeface="+mn-ea"/>
                <a:sym typeface="微软雅黑"/>
              </a:rPr>
              <a:t>的堤坝</a:t>
            </a:r>
            <a:endParaRPr lang="en-US" altLang="zh-CN" b="1" dirty="0">
              <a:solidFill>
                <a:srgbClr val="FF0000"/>
              </a:solidFill>
              <a:latin typeface="微软雅黑"/>
              <a:ea typeface="微软雅黑"/>
              <a:cs typeface="+mn-ea"/>
              <a:sym typeface="微软雅黑"/>
            </a:endParaRPr>
          </a:p>
        </p:txBody>
      </p:sp>
      <p:sp>
        <p:nvSpPr>
          <p:cNvPr id="6" name="TextBox 7"/>
          <p:cNvSpPr>
            <a:spLocks noChangeArrowheads="1"/>
          </p:cNvSpPr>
          <p:nvPr/>
        </p:nvSpPr>
        <p:spPr bwMode="auto">
          <a:xfrm>
            <a:off x="3531847" y="1317031"/>
            <a:ext cx="2087332" cy="415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2700" b="1" spc="300" dirty="0">
                <a:solidFill>
                  <a:srgbClr val="FF0000"/>
                </a:solidFill>
                <a:latin typeface="微软雅黑"/>
                <a:ea typeface="微软雅黑"/>
                <a:cs typeface="+mn-ea"/>
                <a:sym typeface="微软雅黑"/>
              </a:rPr>
              <a:t>结束语</a:t>
            </a:r>
          </a:p>
        </p:txBody>
      </p:sp>
      <p:cxnSp>
        <p:nvCxnSpPr>
          <p:cNvPr id="7" name="直接连接符 6"/>
          <p:cNvCxnSpPr/>
          <p:nvPr/>
        </p:nvCxnSpPr>
        <p:spPr>
          <a:xfrm>
            <a:off x="5456790" y="1506742"/>
            <a:ext cx="3122758" cy="0"/>
          </a:xfrm>
          <a:prstGeom prst="line">
            <a:avLst/>
          </a:prstGeom>
          <a:ln w="19050">
            <a:solidFill>
              <a:srgbClr val="FF0000"/>
            </a:solidFill>
            <a:prstDash val="sysDash"/>
            <a:headEnd type="oval" w="lg" len="lg"/>
            <a:tailEnd type="none" w="lg" len="lg"/>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H="1">
            <a:off x="637983" y="1506742"/>
            <a:ext cx="3049526" cy="0"/>
          </a:xfrm>
          <a:prstGeom prst="line">
            <a:avLst/>
          </a:prstGeom>
          <a:ln w="19050">
            <a:solidFill>
              <a:srgbClr val="FF0000"/>
            </a:solidFill>
            <a:prstDash val="sysDash"/>
            <a:headEnd type="oval" w="lg" len="lg"/>
            <a:tailEnd type="none" w="lg" len="lg"/>
          </a:ln>
        </p:spPr>
        <p:style>
          <a:lnRef idx="1">
            <a:schemeClr val="accent1"/>
          </a:lnRef>
          <a:fillRef idx="0">
            <a:schemeClr val="accent1"/>
          </a:fillRef>
          <a:effectRef idx="0">
            <a:schemeClr val="accent1"/>
          </a:effectRef>
          <a:fontRef idx="minor">
            <a:schemeClr val="tx1"/>
          </a:fontRef>
        </p:style>
      </p:cxnSp>
      <p:sp>
        <p:nvSpPr>
          <p:cNvPr id="9" name="TextBox 17"/>
          <p:cNvSpPr txBox="1"/>
          <p:nvPr/>
        </p:nvSpPr>
        <p:spPr>
          <a:xfrm>
            <a:off x="795040" y="1988484"/>
            <a:ext cx="7553921" cy="1938992"/>
          </a:xfrm>
          <a:prstGeom prst="rect">
            <a:avLst/>
          </a:prstGeom>
          <a:noFill/>
        </p:spPr>
        <p:txBody>
          <a:bodyPr wrap="square" lIns="0" tIns="0" rIns="0" bIns="0" rtlCol="0">
            <a:spAutoFit/>
          </a:bodyPr>
          <a:lstStyle/>
          <a:p>
            <a:pPr marL="342900" indent="-342900">
              <a:lnSpc>
                <a:spcPct val="150000"/>
              </a:lnSpc>
              <a:buFont typeface="Arial" panose="020B0604020202020204" pitchFamily="34" charset="0"/>
              <a:buChar char="•"/>
              <a:defRPr/>
            </a:pPr>
            <a:r>
              <a:rPr lang="zh-CN" altLang="en-US" sz="2400" dirty="0">
                <a:solidFill>
                  <a:srgbClr val="FF0000"/>
                </a:solidFill>
                <a:latin typeface="微软雅黑"/>
                <a:ea typeface="微软雅黑"/>
                <a:cs typeface="+mn-ea"/>
                <a:sym typeface="微软雅黑"/>
              </a:rPr>
              <a:t>同志们</a:t>
            </a:r>
            <a:r>
              <a:rPr lang="zh-CN" altLang="en-US" sz="2400" dirty="0">
                <a:solidFill>
                  <a:srgbClr val="000000"/>
                </a:solidFill>
                <a:latin typeface="微软雅黑"/>
                <a:ea typeface="微软雅黑"/>
                <a:cs typeface="+mn-ea"/>
                <a:sym typeface="微软雅黑"/>
              </a:rPr>
              <a:t>，</a:t>
            </a:r>
            <a:r>
              <a:rPr lang="zh-CN" altLang="en-US" sz="1500" dirty="0">
                <a:solidFill>
                  <a:srgbClr val="000000"/>
                </a:solidFill>
                <a:latin typeface="微软雅黑"/>
                <a:ea typeface="微软雅黑"/>
                <a:cs typeface="+mn-ea"/>
                <a:sym typeface="微软雅黑"/>
              </a:rPr>
              <a:t>纵观</a:t>
            </a:r>
            <a:r>
              <a:rPr lang="en-US" altLang="zh-CN" sz="1500" dirty="0">
                <a:solidFill>
                  <a:srgbClr val="000000"/>
                </a:solidFill>
                <a:latin typeface="微软雅黑"/>
                <a:ea typeface="微软雅黑"/>
                <a:cs typeface="+mn-ea"/>
                <a:sym typeface="微软雅黑"/>
              </a:rPr>
              <a:t>XXX</a:t>
            </a:r>
            <a:r>
              <a:rPr lang="zh-CN" altLang="en-US" sz="1500" dirty="0">
                <a:solidFill>
                  <a:srgbClr val="000000"/>
                </a:solidFill>
                <a:latin typeface="微软雅黑"/>
                <a:ea typeface="微软雅黑"/>
                <a:cs typeface="+mn-ea"/>
                <a:sym typeface="微软雅黑"/>
              </a:rPr>
              <a:t>等反面典型，客观讲，他们在入党之初，在为官之始，都曾经严格要求，都曾经认真工作，但他们随着岁月的增长，随着阅历的增加，随着职务的提升，他们都放松了自我约束，忘记了初心使命，丧失了理想信念，逾越了规矩红线，最终堕落成历史的罪人。无数惨痛的事例告诉我们，只有不忘初心，牢记使命，严始严终，严守规矩，才能行稳致远，才能顺利奔向人生的彼岸。</a:t>
            </a:r>
            <a:endParaRPr lang="zh-CN" altLang="zh-CN" sz="1500" b="1" dirty="0">
              <a:solidFill>
                <a:srgbClr val="000000"/>
              </a:solidFill>
              <a:latin typeface="微软雅黑"/>
              <a:ea typeface="微软雅黑"/>
              <a:cs typeface="+mn-ea"/>
              <a:sym typeface="微软雅黑"/>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childTnLst>
                          </p:cTn>
                        </p:par>
                        <p:par>
                          <p:cTn id="11" fill="hold">
                            <p:stCondLst>
                              <p:cond delay="500"/>
                            </p:stCondLst>
                            <p:childTnLst>
                              <p:par>
                                <p:cTn id="12" presetID="53" presetClass="entr" presetSubtype="528" fill="hold" grpId="0" nodeType="afterEffect">
                                  <p:stCondLst>
                                    <p:cond delay="0"/>
                                  </p:stCondLst>
                                  <p:iterate type="lt">
                                    <p:tmPct val="10000"/>
                                  </p:iterate>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anim calcmode="lin" valueType="num">
                                      <p:cBhvr>
                                        <p:cTn id="17" dur="500" fill="hold"/>
                                        <p:tgtEl>
                                          <p:spTgt spid="6"/>
                                        </p:tgtEl>
                                        <p:attrNameLst>
                                          <p:attrName>ppt_x</p:attrName>
                                        </p:attrNameLst>
                                      </p:cBhvr>
                                      <p:tavLst>
                                        <p:tav tm="0">
                                          <p:val>
                                            <p:fltVal val="0.5"/>
                                          </p:val>
                                        </p:tav>
                                        <p:tav tm="100000">
                                          <p:val>
                                            <p:strVal val="#ppt_x"/>
                                          </p:val>
                                        </p:tav>
                                      </p:tavLst>
                                    </p:anim>
                                    <p:anim calcmode="lin" valueType="num">
                                      <p:cBhvr>
                                        <p:cTn id="18" dur="500" fill="hold"/>
                                        <p:tgtEl>
                                          <p:spTgt spid="6"/>
                                        </p:tgtEl>
                                        <p:attrNameLst>
                                          <p:attrName>ppt_y</p:attrName>
                                        </p:attrNameLst>
                                      </p:cBhvr>
                                      <p:tavLst>
                                        <p:tav tm="0">
                                          <p:val>
                                            <p:fltVal val="0.5"/>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additive="base">
                                        <p:cTn id="21" dur="5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23371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sp>
        <p:nvSpPr>
          <p:cNvPr id="6" name="矩形 5"/>
          <p:cNvSpPr/>
          <p:nvPr/>
        </p:nvSpPr>
        <p:spPr>
          <a:xfrm>
            <a:off x="3939437" y="2113951"/>
            <a:ext cx="4624767" cy="1685077"/>
          </a:xfrm>
          <a:prstGeom prst="rect">
            <a:avLst/>
          </a:prstGeom>
        </p:spPr>
        <p:txBody>
          <a:bodyPr wrap="square" lIns="68580" tIns="34290" rIns="68580" bIns="34290">
            <a:spAutoFit/>
          </a:bodyPr>
          <a:lstStyle/>
          <a:p>
            <a:pPr marL="257175" indent="-257175" algn="just">
              <a:lnSpc>
                <a:spcPct val="150000"/>
              </a:lnSpc>
              <a:buFont typeface="Wingdings" panose="05000000000000000000" pitchFamily="2" charset="2"/>
              <a:buChar char="l"/>
              <a:defRPr/>
            </a:pPr>
            <a:r>
              <a:rPr lang="zh-CN" altLang="en-US" dirty="0">
                <a:solidFill>
                  <a:srgbClr val="000000"/>
                </a:solidFill>
                <a:latin typeface="微软雅黑"/>
                <a:ea typeface="微软雅黑"/>
                <a:cs typeface="+mn-ea"/>
                <a:sym typeface="微软雅黑"/>
              </a:rPr>
              <a:t>我党历史上的第一个惩治贪污腐化分子的文件出现在</a:t>
            </a:r>
            <a:r>
              <a:rPr lang="en-US" altLang="zh-CN" dirty="0">
                <a:solidFill>
                  <a:srgbClr val="000000"/>
                </a:solidFill>
                <a:latin typeface="微软雅黑"/>
                <a:ea typeface="微软雅黑"/>
                <a:cs typeface="+mn-ea"/>
                <a:sym typeface="微软雅黑"/>
              </a:rPr>
              <a:t>1926</a:t>
            </a:r>
            <a:r>
              <a:rPr lang="zh-CN" altLang="en-US" dirty="0">
                <a:solidFill>
                  <a:srgbClr val="000000"/>
                </a:solidFill>
                <a:latin typeface="微软雅黑"/>
                <a:ea typeface="微软雅黑"/>
                <a:cs typeface="+mn-ea"/>
                <a:sym typeface="微软雅黑"/>
              </a:rPr>
              <a:t>年</a:t>
            </a:r>
            <a:r>
              <a:rPr lang="en-US" altLang="zh-CN" dirty="0">
                <a:solidFill>
                  <a:srgbClr val="000000"/>
                </a:solidFill>
                <a:latin typeface="微软雅黑"/>
                <a:ea typeface="微软雅黑"/>
                <a:cs typeface="+mn-ea"/>
                <a:sym typeface="微软雅黑"/>
              </a:rPr>
              <a:t>8</a:t>
            </a:r>
            <a:r>
              <a:rPr lang="zh-CN" altLang="en-US" dirty="0">
                <a:solidFill>
                  <a:srgbClr val="000000"/>
                </a:solidFill>
                <a:latin typeface="微软雅黑"/>
                <a:ea typeface="微软雅黑"/>
                <a:cs typeface="+mn-ea"/>
                <a:sym typeface="微软雅黑"/>
              </a:rPr>
              <a:t>月，</a:t>
            </a:r>
            <a:r>
              <a:rPr lang="en-US" altLang="zh-CN" dirty="0">
                <a:solidFill>
                  <a:srgbClr val="000000"/>
                </a:solidFill>
                <a:latin typeface="微软雅黑"/>
                <a:ea typeface="微软雅黑"/>
                <a:cs typeface="+mn-ea"/>
                <a:sym typeface="微软雅黑"/>
              </a:rPr>
              <a:t>1924</a:t>
            </a:r>
            <a:r>
              <a:rPr lang="zh-CN" altLang="en-US" dirty="0">
                <a:solidFill>
                  <a:srgbClr val="000000"/>
                </a:solidFill>
                <a:latin typeface="微软雅黑"/>
                <a:ea typeface="微软雅黑"/>
                <a:cs typeface="+mn-ea"/>
                <a:sym typeface="微软雅黑"/>
              </a:rPr>
              <a:t>年</a:t>
            </a:r>
            <a:r>
              <a:rPr lang="en-US" altLang="zh-CN" dirty="0">
                <a:solidFill>
                  <a:srgbClr val="000000"/>
                </a:solidFill>
                <a:latin typeface="微软雅黑"/>
                <a:ea typeface="微软雅黑"/>
                <a:cs typeface="+mn-ea"/>
                <a:sym typeface="微软雅黑"/>
              </a:rPr>
              <a:t>1</a:t>
            </a:r>
            <a:r>
              <a:rPr lang="zh-CN" altLang="en-US" dirty="0">
                <a:solidFill>
                  <a:srgbClr val="000000"/>
                </a:solidFill>
                <a:latin typeface="微软雅黑"/>
                <a:ea typeface="微软雅黑"/>
                <a:cs typeface="+mn-ea"/>
                <a:sym typeface="微软雅黑"/>
              </a:rPr>
              <a:t>月，国、共实现第一次合作后，共产党员可以在国民党党、政、军担任职务</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为防止共产党员腐化蜕变，党中央发出了</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关于坚决清洗贪污腐化分子的通告</a:t>
            </a:r>
            <a:r>
              <a:rPr lang="en-US" altLang="zh-CN" dirty="0">
                <a:solidFill>
                  <a:srgbClr val="000000"/>
                </a:solidFill>
                <a:latin typeface="微软雅黑"/>
                <a:ea typeface="微软雅黑"/>
                <a:cs typeface="+mn-ea"/>
                <a:sym typeface="微软雅黑"/>
              </a:rPr>
              <a:t>》;</a:t>
            </a:r>
            <a:endParaRPr lang="zh-CN" altLang="en-US" dirty="0">
              <a:solidFill>
                <a:srgbClr val="000000"/>
              </a:solidFill>
              <a:latin typeface="微软雅黑"/>
              <a:ea typeface="微软雅黑"/>
              <a:cs typeface="+mn-ea"/>
              <a:sym typeface="微软雅黑"/>
            </a:endParaRPr>
          </a:p>
        </p:txBody>
      </p:sp>
      <p:sp>
        <p:nvSpPr>
          <p:cNvPr id="7" name="矩形 6"/>
          <p:cNvSpPr/>
          <p:nvPr/>
        </p:nvSpPr>
        <p:spPr>
          <a:xfrm>
            <a:off x="4334143" y="3761893"/>
            <a:ext cx="4111437" cy="530915"/>
          </a:xfrm>
          <a:prstGeom prst="rect">
            <a:avLst/>
          </a:prstGeom>
          <a:noFill/>
        </p:spPr>
        <p:txBody>
          <a:bodyPr wrap="square" lIns="68580" tIns="34290" rIns="68580" bIns="34290" rtlCol="0">
            <a:spAutoFit/>
          </a:bodyPr>
          <a:lstStyle/>
          <a:p>
            <a:pPr algn="ctr"/>
            <a:r>
              <a:rPr lang="zh-CN" altLang="en-US" sz="3000" spc="-113" dirty="0">
                <a:solidFill>
                  <a:sysClr val="windowText" lastClr="000000"/>
                </a:solidFill>
                <a:latin typeface="微软雅黑"/>
                <a:ea typeface="微软雅黑"/>
                <a:cs typeface="+mn-ea"/>
                <a:sym typeface="微软雅黑"/>
              </a:rPr>
              <a:t>守初心，担使命</a:t>
            </a:r>
            <a:endParaRPr lang="zh-CN" altLang="en-US" sz="3000" b="1" spc="-113" dirty="0">
              <a:solidFill>
                <a:sysClr val="windowText" lastClr="000000"/>
              </a:solidFill>
              <a:latin typeface="微软雅黑"/>
              <a:ea typeface="微软雅黑"/>
              <a:cs typeface="+mn-ea"/>
              <a:sym typeface="微软雅黑"/>
            </a:endParaRPr>
          </a:p>
        </p:txBody>
      </p:sp>
      <p:sp>
        <p:nvSpPr>
          <p:cNvPr id="8" name="Freeform 5"/>
          <p:cNvSpPr>
            <a:spLocks noEditPoints="1"/>
          </p:cNvSpPr>
          <p:nvPr/>
        </p:nvSpPr>
        <p:spPr bwMode="auto">
          <a:xfrm>
            <a:off x="4079500" y="3834982"/>
            <a:ext cx="404194" cy="384737"/>
          </a:xfrm>
          <a:custGeom>
            <a:avLst/>
            <a:gdLst>
              <a:gd name="T0" fmla="*/ 0 w 2014"/>
              <a:gd name="T1" fmla="*/ 1909 h 1909"/>
              <a:gd name="T2" fmla="*/ 0 w 2014"/>
              <a:gd name="T3" fmla="*/ 1224 h 1909"/>
              <a:gd name="T4" fmla="*/ 872 w 2014"/>
              <a:gd name="T5" fmla="*/ 0 h 1909"/>
              <a:gd name="T6" fmla="*/ 872 w 2014"/>
              <a:gd name="T7" fmla="*/ 290 h 1909"/>
              <a:gd name="T8" fmla="*/ 353 w 2014"/>
              <a:gd name="T9" fmla="*/ 1142 h 1909"/>
              <a:gd name="T10" fmla="*/ 789 w 2014"/>
              <a:gd name="T11" fmla="*/ 1142 h 1909"/>
              <a:gd name="T12" fmla="*/ 789 w 2014"/>
              <a:gd name="T13" fmla="*/ 1909 h 1909"/>
              <a:gd name="T14" fmla="*/ 0 w 2014"/>
              <a:gd name="T15" fmla="*/ 1909 h 1909"/>
              <a:gd name="T16" fmla="*/ 1142 w 2014"/>
              <a:gd name="T17" fmla="*/ 1909 h 1909"/>
              <a:gd name="T18" fmla="*/ 1142 w 2014"/>
              <a:gd name="T19" fmla="*/ 1224 h 1909"/>
              <a:gd name="T20" fmla="*/ 2014 w 2014"/>
              <a:gd name="T21" fmla="*/ 0 h 1909"/>
              <a:gd name="T22" fmla="*/ 2014 w 2014"/>
              <a:gd name="T23" fmla="*/ 290 h 1909"/>
              <a:gd name="T24" fmla="*/ 1515 w 2014"/>
              <a:gd name="T25" fmla="*/ 1142 h 1909"/>
              <a:gd name="T26" fmla="*/ 1931 w 2014"/>
              <a:gd name="T27" fmla="*/ 1142 h 1909"/>
              <a:gd name="T28" fmla="*/ 1931 w 2014"/>
              <a:gd name="T29" fmla="*/ 1909 h 1909"/>
              <a:gd name="T30" fmla="*/ 1142 w 2014"/>
              <a:gd name="T31" fmla="*/ 1909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14" h="1909">
                <a:moveTo>
                  <a:pt x="0" y="1909"/>
                </a:moveTo>
                <a:lnTo>
                  <a:pt x="0" y="1224"/>
                </a:lnTo>
                <a:cubicBezTo>
                  <a:pt x="0" y="630"/>
                  <a:pt x="290" y="221"/>
                  <a:pt x="872" y="0"/>
                </a:cubicBezTo>
                <a:lnTo>
                  <a:pt x="872" y="290"/>
                </a:lnTo>
                <a:cubicBezTo>
                  <a:pt x="512" y="498"/>
                  <a:pt x="339" y="781"/>
                  <a:pt x="353" y="1142"/>
                </a:cubicBezTo>
                <a:lnTo>
                  <a:pt x="789" y="1142"/>
                </a:lnTo>
                <a:lnTo>
                  <a:pt x="789" y="1909"/>
                </a:lnTo>
                <a:lnTo>
                  <a:pt x="0" y="1909"/>
                </a:lnTo>
                <a:close/>
                <a:moveTo>
                  <a:pt x="1142" y="1909"/>
                </a:moveTo>
                <a:lnTo>
                  <a:pt x="1142" y="1224"/>
                </a:lnTo>
                <a:cubicBezTo>
                  <a:pt x="1142" y="630"/>
                  <a:pt x="1432" y="221"/>
                  <a:pt x="2014" y="0"/>
                </a:cubicBezTo>
                <a:lnTo>
                  <a:pt x="2014" y="290"/>
                </a:lnTo>
                <a:cubicBezTo>
                  <a:pt x="1668" y="484"/>
                  <a:pt x="1501" y="768"/>
                  <a:pt x="1515" y="1142"/>
                </a:cubicBezTo>
                <a:lnTo>
                  <a:pt x="1931" y="1142"/>
                </a:lnTo>
                <a:lnTo>
                  <a:pt x="1931" y="1909"/>
                </a:lnTo>
                <a:lnTo>
                  <a:pt x="1142" y="1909"/>
                </a:lnTo>
                <a:close/>
              </a:path>
            </a:pathLst>
          </a:custGeom>
          <a:solidFill>
            <a:srgbClr val="FF0000"/>
          </a:solidFill>
          <a:ln>
            <a:noFill/>
          </a:ln>
        </p:spPr>
        <p:txBody>
          <a:bodyPr vert="horz" wrap="square" lIns="68580" tIns="34290" rIns="68580" bIns="34290" numCol="1" anchor="t" anchorCtr="0" compatLnSpc="1"/>
          <a:lstStyle/>
          <a:p>
            <a:pPr eaLnBrk="0" fontAlgn="base" hangingPunct="0">
              <a:spcBef>
                <a:spcPct val="0"/>
              </a:spcBef>
              <a:spcAft>
                <a:spcPct val="0"/>
              </a:spcAft>
              <a:defRPr/>
            </a:pPr>
            <a:endParaRPr lang="zh-CN" altLang="en-US">
              <a:solidFill>
                <a:srgbClr val="C00000"/>
              </a:solidFill>
              <a:latin typeface="微软雅黑"/>
              <a:ea typeface="微软雅黑"/>
              <a:cs typeface="+mn-ea"/>
              <a:sym typeface="微软雅黑"/>
            </a:endParaRPr>
          </a:p>
        </p:txBody>
      </p:sp>
      <p:sp>
        <p:nvSpPr>
          <p:cNvPr id="9" name="Freeform 6"/>
          <p:cNvSpPr>
            <a:spLocks noEditPoints="1"/>
          </p:cNvSpPr>
          <p:nvPr/>
        </p:nvSpPr>
        <p:spPr bwMode="auto">
          <a:xfrm>
            <a:off x="8181987" y="3871700"/>
            <a:ext cx="404194" cy="384737"/>
          </a:xfrm>
          <a:custGeom>
            <a:avLst/>
            <a:gdLst>
              <a:gd name="T0" fmla="*/ 2014 w 2014"/>
              <a:gd name="T1" fmla="*/ 0 h 1909"/>
              <a:gd name="T2" fmla="*/ 2014 w 2014"/>
              <a:gd name="T3" fmla="*/ 686 h 1909"/>
              <a:gd name="T4" fmla="*/ 1141 w 2014"/>
              <a:gd name="T5" fmla="*/ 1909 h 1909"/>
              <a:gd name="T6" fmla="*/ 1141 w 2014"/>
              <a:gd name="T7" fmla="*/ 1619 h 1909"/>
              <a:gd name="T8" fmla="*/ 1660 w 2014"/>
              <a:gd name="T9" fmla="*/ 768 h 1909"/>
              <a:gd name="T10" fmla="*/ 1225 w 2014"/>
              <a:gd name="T11" fmla="*/ 768 h 1909"/>
              <a:gd name="T12" fmla="*/ 1225 w 2014"/>
              <a:gd name="T13" fmla="*/ 0 h 1909"/>
              <a:gd name="T14" fmla="*/ 2014 w 2014"/>
              <a:gd name="T15" fmla="*/ 0 h 1909"/>
              <a:gd name="T16" fmla="*/ 872 w 2014"/>
              <a:gd name="T17" fmla="*/ 0 h 1909"/>
              <a:gd name="T18" fmla="*/ 872 w 2014"/>
              <a:gd name="T19" fmla="*/ 686 h 1909"/>
              <a:gd name="T20" fmla="*/ 0 w 2014"/>
              <a:gd name="T21" fmla="*/ 1909 h 1909"/>
              <a:gd name="T22" fmla="*/ 0 w 2014"/>
              <a:gd name="T23" fmla="*/ 1619 h 1909"/>
              <a:gd name="T24" fmla="*/ 498 w 2014"/>
              <a:gd name="T25" fmla="*/ 768 h 1909"/>
              <a:gd name="T26" fmla="*/ 83 w 2014"/>
              <a:gd name="T27" fmla="*/ 768 h 1909"/>
              <a:gd name="T28" fmla="*/ 83 w 2014"/>
              <a:gd name="T29" fmla="*/ 0 h 1909"/>
              <a:gd name="T30" fmla="*/ 872 w 2014"/>
              <a:gd name="T31" fmla="*/ 0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14" h="1909">
                <a:moveTo>
                  <a:pt x="2014" y="0"/>
                </a:moveTo>
                <a:lnTo>
                  <a:pt x="2014" y="686"/>
                </a:lnTo>
                <a:cubicBezTo>
                  <a:pt x="2014" y="1280"/>
                  <a:pt x="1723" y="1688"/>
                  <a:pt x="1141" y="1909"/>
                </a:cubicBezTo>
                <a:lnTo>
                  <a:pt x="1141" y="1619"/>
                </a:lnTo>
                <a:cubicBezTo>
                  <a:pt x="1502" y="1412"/>
                  <a:pt x="1674" y="1128"/>
                  <a:pt x="1660" y="768"/>
                </a:cubicBezTo>
                <a:lnTo>
                  <a:pt x="1225" y="768"/>
                </a:lnTo>
                <a:lnTo>
                  <a:pt x="1225" y="0"/>
                </a:lnTo>
                <a:lnTo>
                  <a:pt x="2014" y="0"/>
                </a:lnTo>
                <a:close/>
                <a:moveTo>
                  <a:pt x="872" y="0"/>
                </a:moveTo>
                <a:lnTo>
                  <a:pt x="872" y="686"/>
                </a:lnTo>
                <a:cubicBezTo>
                  <a:pt x="872" y="1280"/>
                  <a:pt x="582" y="1688"/>
                  <a:pt x="0" y="1909"/>
                </a:cubicBezTo>
                <a:lnTo>
                  <a:pt x="0" y="1619"/>
                </a:lnTo>
                <a:cubicBezTo>
                  <a:pt x="346" y="1425"/>
                  <a:pt x="512" y="1142"/>
                  <a:pt x="498" y="768"/>
                </a:cubicBezTo>
                <a:lnTo>
                  <a:pt x="83" y="768"/>
                </a:lnTo>
                <a:lnTo>
                  <a:pt x="83" y="0"/>
                </a:lnTo>
                <a:lnTo>
                  <a:pt x="872" y="0"/>
                </a:lnTo>
                <a:close/>
              </a:path>
            </a:pathLst>
          </a:custGeom>
          <a:solidFill>
            <a:srgbClr val="FF0000"/>
          </a:solidFill>
          <a:ln>
            <a:noFill/>
          </a:ln>
        </p:spPr>
        <p:txBody>
          <a:bodyPr vert="horz" wrap="square" lIns="68580" tIns="34290" rIns="68580" bIns="34290" numCol="1" anchor="t" anchorCtr="0" compatLnSpc="1"/>
          <a:lstStyle/>
          <a:p>
            <a:pPr eaLnBrk="0" fontAlgn="base" hangingPunct="0">
              <a:spcBef>
                <a:spcPct val="0"/>
              </a:spcBef>
              <a:spcAft>
                <a:spcPct val="0"/>
              </a:spcAft>
              <a:defRPr/>
            </a:pPr>
            <a:endParaRPr lang="zh-CN" altLang="en-US">
              <a:solidFill>
                <a:srgbClr val="C00000"/>
              </a:solidFill>
              <a:latin typeface="微软雅黑"/>
              <a:ea typeface="微软雅黑"/>
              <a:cs typeface="+mn-ea"/>
              <a:sym typeface="微软雅黑"/>
            </a:endParaRPr>
          </a:p>
        </p:txBody>
      </p:sp>
      <p:sp>
        <p:nvSpPr>
          <p:cNvPr id="10" name="矩形标注 15"/>
          <p:cNvSpPr/>
          <p:nvPr/>
        </p:nvSpPr>
        <p:spPr bwMode="auto">
          <a:xfrm>
            <a:off x="3754339" y="1333854"/>
            <a:ext cx="5059759" cy="660906"/>
          </a:xfrm>
          <a:prstGeom prst="wedgeRectCallout">
            <a:avLst>
              <a:gd name="adj1" fmla="val 24072"/>
              <a:gd name="adj2" fmla="val 32650"/>
            </a:avLst>
          </a:prstGeom>
          <a:solidFill>
            <a:srgbClr val="FF0000"/>
          </a:solidFill>
          <a:ln w="12700" cap="flat" cmpd="sng" algn="ctr">
            <a:noFill/>
            <a:prstDash val="solid"/>
            <a:round/>
            <a:headEnd type="none" w="med" len="med"/>
            <a:tailEnd type="none" w="med" len="med"/>
          </a:ln>
          <a:effectLst/>
        </p:spPr>
        <p:txBody>
          <a:bodyPr vert="horz" wrap="square" lIns="0" tIns="0" rIns="0" bIns="0" numCol="1" rtlCol="0" anchor="ctr" anchorCtr="0" compatLnSpc="1"/>
          <a:lstStyle/>
          <a:p>
            <a:endParaRPr lang="zh-CN" altLang="en-US" sz="1700">
              <a:solidFill>
                <a:schemeClr val="bg1"/>
              </a:solidFill>
              <a:latin typeface="微软雅黑"/>
              <a:ea typeface="微软雅黑"/>
              <a:cs typeface="+mn-ea"/>
              <a:sym typeface="微软雅黑"/>
            </a:endParaRPr>
          </a:p>
        </p:txBody>
      </p:sp>
      <p:sp>
        <p:nvSpPr>
          <p:cNvPr id="12" name="矩形 11"/>
          <p:cNvSpPr/>
          <p:nvPr/>
        </p:nvSpPr>
        <p:spPr>
          <a:xfrm>
            <a:off x="3939436" y="1469950"/>
            <a:ext cx="4624767" cy="484748"/>
          </a:xfrm>
          <a:prstGeom prst="rect">
            <a:avLst/>
          </a:prstGeom>
        </p:spPr>
        <p:txBody>
          <a:bodyPr wrap="square" lIns="68580" tIns="34290" rIns="68580" bIns="34290">
            <a:spAutoFit/>
          </a:bodyPr>
          <a:lstStyle/>
          <a:p>
            <a:pPr lvl="0" algn="ctr">
              <a:defRPr/>
            </a:pPr>
            <a:r>
              <a:rPr lang="zh-CN" altLang="en-US" sz="2700" kern="0" spc="150" dirty="0">
                <a:solidFill>
                  <a:schemeClr val="bg1"/>
                </a:solidFill>
                <a:latin typeface="微软雅黑"/>
                <a:ea typeface="微软雅黑"/>
                <a:cs typeface="+mn-ea"/>
                <a:sym typeface="微软雅黑"/>
              </a:rPr>
              <a:t>三不一体专题党课</a:t>
            </a:r>
            <a:endParaRPr lang="en-US" altLang="zh-CN" sz="2700" kern="0" spc="150" dirty="0">
              <a:solidFill>
                <a:schemeClr val="bg1"/>
              </a:solidFill>
              <a:latin typeface="微软雅黑"/>
              <a:ea typeface="微软雅黑"/>
              <a:cs typeface="+mn-ea"/>
              <a:sym typeface="微软雅黑"/>
            </a:endParaRPr>
          </a:p>
        </p:txBody>
      </p:sp>
      <p:sp>
        <p:nvSpPr>
          <p:cNvPr id="13" name="矩形: 圆角 11"/>
          <p:cNvSpPr/>
          <p:nvPr/>
        </p:nvSpPr>
        <p:spPr bwMode="auto">
          <a:xfrm>
            <a:off x="3754339" y="2061735"/>
            <a:ext cx="5059759" cy="2310503"/>
          </a:xfrm>
          <a:prstGeom prst="rect">
            <a:avLst/>
          </a:prstGeom>
          <a:noFill/>
          <a:ln w="12700" cap="flat" cmpd="sng" algn="ctr">
            <a:solidFill>
              <a:srgbClr val="920006"/>
            </a:solidFill>
            <a:prstDash val="solid"/>
            <a:round/>
            <a:headEnd type="none" w="med" len="med"/>
            <a:tailEnd type="none" w="med" len="med"/>
          </a:ln>
          <a:effectLst/>
        </p:spPr>
        <p:txBody>
          <a:bodyPr vert="horz" wrap="square" lIns="68580" tIns="34290" rIns="68580" bIns="34290" numCol="1" rtlCol="0" anchor="t" anchorCtr="0" compatLnSpc="1"/>
          <a:lstStyle/>
          <a:p>
            <a:pPr fontAlgn="base">
              <a:spcBef>
                <a:spcPct val="0"/>
              </a:spcBef>
              <a:spcAft>
                <a:spcPct val="0"/>
              </a:spcAft>
            </a:pPr>
            <a:endParaRPr lang="zh-CN" altLang="en-US">
              <a:latin typeface="微软雅黑"/>
              <a:ea typeface="微软雅黑"/>
              <a:cs typeface="+mn-ea"/>
              <a:sym typeface="微软雅黑"/>
            </a:endParaRPr>
          </a:p>
        </p:txBody>
      </p:sp>
      <p:pic>
        <p:nvPicPr>
          <p:cNvPr id="14" name="图片 13"/>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30130" y="1469950"/>
            <a:ext cx="2719197" cy="2719197"/>
          </a:xfrm>
          <a:prstGeom prst="rect">
            <a:avLst/>
          </a:prstGeom>
        </p:spPr>
      </p:pic>
      <p:sp>
        <p:nvSpPr>
          <p:cNvPr id="2" name="文本框 1"/>
          <p:cNvSpPr txBox="1"/>
          <p:nvPr/>
        </p:nvSpPr>
        <p:spPr>
          <a:xfrm>
            <a:off x="5032537" y="480561"/>
            <a:ext cx="1027866" cy="169277"/>
          </a:xfrm>
          <a:prstGeom prst="rect">
            <a:avLst/>
          </a:prstGeom>
          <a:noFill/>
        </p:spPr>
        <p:txBody>
          <a:bodyPr wrap="square" rtlCol="0">
            <a:spAutoFit/>
          </a:bodyPr>
          <a:lstStyle/>
          <a:p>
            <a:r>
              <a:rPr lang="en-US" altLang="zh-CN" sz="500" dirty="0">
                <a:solidFill>
                  <a:srgbClr val="FFFFFF"/>
                </a:solidFill>
              </a:rPr>
              <a:t>https://www.ypppt.com/</a:t>
            </a:r>
            <a:endParaRPr lang="zh-CN" altLang="en-US" sz="500" dirty="0">
              <a:solidFill>
                <a:srgbClr val="FFFFFF"/>
              </a:solidFill>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left)">
                                      <p:cBhvr>
                                        <p:cTn id="16" dur="500"/>
                                        <p:tgtEl>
                                          <p:spTgt spid="12"/>
                                        </p:tgtEl>
                                      </p:cBhvr>
                                    </p:animEffect>
                                  </p:childTnLst>
                                </p:cTn>
                              </p:par>
                            </p:childTnLst>
                          </p:cTn>
                        </p:par>
                        <p:par>
                          <p:cTn id="17" fill="hold">
                            <p:stCondLst>
                              <p:cond delay="1500"/>
                            </p:stCondLst>
                            <p:childTnLst>
                              <p:par>
                                <p:cTn id="18" presetID="16" presetClass="entr" presetSubtype="21"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anim calcmode="lin" valueType="num">
                                      <p:cBhvr>
                                        <p:cTn id="29" dur="500" fill="hold"/>
                                        <p:tgtEl>
                                          <p:spTgt spid="8"/>
                                        </p:tgtEl>
                                        <p:attrNameLst>
                                          <p:attrName>ppt_x</p:attrName>
                                        </p:attrNameLst>
                                      </p:cBhvr>
                                      <p:tavLst>
                                        <p:tav tm="0">
                                          <p:val>
                                            <p:strVal val="#ppt_x"/>
                                          </p:val>
                                        </p:tav>
                                        <p:tav tm="100000">
                                          <p:val>
                                            <p:strVal val="#ppt_x"/>
                                          </p:val>
                                        </p:tav>
                                      </p:tavLst>
                                    </p:anim>
                                    <p:anim calcmode="lin" valueType="num">
                                      <p:cBhvr>
                                        <p:cTn id="30" dur="500" fill="hold"/>
                                        <p:tgtEl>
                                          <p:spTgt spid="8"/>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anim calcmode="lin" valueType="num">
                                      <p:cBhvr>
                                        <p:cTn id="34" dur="500" fill="hold"/>
                                        <p:tgtEl>
                                          <p:spTgt spid="9"/>
                                        </p:tgtEl>
                                        <p:attrNameLst>
                                          <p:attrName>ppt_x</p:attrName>
                                        </p:attrNameLst>
                                      </p:cBhvr>
                                      <p:tavLst>
                                        <p:tav tm="0">
                                          <p:val>
                                            <p:strVal val="#ppt_x"/>
                                          </p:val>
                                        </p:tav>
                                        <p:tav tm="100000">
                                          <p:val>
                                            <p:strVal val="#ppt_x"/>
                                          </p:val>
                                        </p:tav>
                                      </p:tavLst>
                                    </p:anim>
                                    <p:anim calcmode="lin" valueType="num">
                                      <p:cBhvr>
                                        <p:cTn id="35" dur="500" fill="hold"/>
                                        <p:tgtEl>
                                          <p:spTgt spid="9"/>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2" presetClass="entr" presetSubtype="1"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animBg="1"/>
      <p:bldP spid="12" grpId="0"/>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sp>
        <p:nvSpPr>
          <p:cNvPr id="29" name="矩形 28"/>
          <p:cNvSpPr/>
          <p:nvPr/>
        </p:nvSpPr>
        <p:spPr>
          <a:xfrm>
            <a:off x="2742781" y="1579039"/>
            <a:ext cx="5691645" cy="2654573"/>
          </a:xfrm>
          <a:prstGeom prst="rect">
            <a:avLst/>
          </a:prstGeom>
          <a:noFill/>
          <a:effectLst/>
        </p:spPr>
        <p:txBody>
          <a:bodyPr wrap="square" lIns="68580" tIns="34290" rIns="68580" bIns="34290" rtlCol="0">
            <a:spAutoFit/>
          </a:bodyPr>
          <a:lstStyle/>
          <a:p>
            <a:pPr marL="257175" indent="-257175" algn="just" fontAlgn="base">
              <a:lnSpc>
                <a:spcPct val="150000"/>
              </a:lnSpc>
              <a:spcBef>
                <a:spcPct val="0"/>
              </a:spcBef>
              <a:spcAft>
                <a:spcPct val="0"/>
              </a:spcAft>
              <a:buFont typeface="Wingdings" panose="05000000000000000000" pitchFamily="2" charset="2"/>
              <a:buChar char="l"/>
              <a:tabLst>
                <a:tab pos="65246" algn="l"/>
              </a:tabLst>
              <a:defRPr/>
            </a:pPr>
            <a:r>
              <a:rPr lang="zh-CN" altLang="en-US" kern="0" dirty="0">
                <a:solidFill>
                  <a:prstClr val="black">
                    <a:lumMod val="95000"/>
                    <a:lumOff val="5000"/>
                  </a:prstClr>
                </a:solidFill>
                <a:latin typeface="微软雅黑"/>
                <a:ea typeface="微软雅黑"/>
                <a:cs typeface="+mn-ea"/>
                <a:sym typeface="微软雅黑"/>
              </a:rPr>
              <a:t>我党历史上第一个被处决的贪官叫谢步升。</a:t>
            </a:r>
            <a:r>
              <a:rPr lang="en-US" altLang="zh-CN" kern="0" dirty="0">
                <a:solidFill>
                  <a:prstClr val="black">
                    <a:lumMod val="95000"/>
                    <a:lumOff val="5000"/>
                  </a:prstClr>
                </a:solidFill>
                <a:latin typeface="微软雅黑"/>
                <a:ea typeface="微软雅黑"/>
                <a:cs typeface="+mn-ea"/>
                <a:sym typeface="微软雅黑"/>
              </a:rPr>
              <a:t>1931 </a:t>
            </a:r>
            <a:r>
              <a:rPr lang="zh-CN" altLang="en-US" kern="0" dirty="0">
                <a:solidFill>
                  <a:prstClr val="black">
                    <a:lumMod val="95000"/>
                    <a:lumOff val="5000"/>
                  </a:prstClr>
                </a:solidFill>
                <a:latin typeface="微软雅黑"/>
                <a:ea typeface="微软雅黑"/>
                <a:cs typeface="+mn-ea"/>
                <a:sym typeface="微软雅黑"/>
              </a:rPr>
              <a:t>年</a:t>
            </a:r>
            <a:r>
              <a:rPr lang="en-US" altLang="zh-CN" kern="0" dirty="0">
                <a:solidFill>
                  <a:prstClr val="black">
                    <a:lumMod val="95000"/>
                    <a:lumOff val="5000"/>
                  </a:prstClr>
                </a:solidFill>
                <a:latin typeface="微软雅黑"/>
                <a:ea typeface="微软雅黑"/>
                <a:cs typeface="+mn-ea"/>
                <a:sym typeface="微软雅黑"/>
              </a:rPr>
              <a:t>11</a:t>
            </a:r>
            <a:r>
              <a:rPr lang="zh-CN" altLang="en-US" kern="0" dirty="0">
                <a:solidFill>
                  <a:prstClr val="black">
                    <a:lumMod val="95000"/>
                    <a:lumOff val="5000"/>
                  </a:prstClr>
                </a:solidFill>
                <a:latin typeface="微软雅黑"/>
                <a:ea typeface="微软雅黑"/>
                <a:cs typeface="+mn-ea"/>
                <a:sym typeface="微软雅黑"/>
              </a:rPr>
              <a:t>月，中华苏维埃共和国临时中央政府成立，在随后历时两年的惩腐肃贪运动中</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时任叶坪村苏维埃政府主席的谢步升因利用职权贪污财物、牟取私利被处决，成为我党反腐败历史上被判处死刑的第一个“贪官”。</a:t>
            </a:r>
            <a:endParaRPr lang="en-US" altLang="zh-CN" kern="0" dirty="0">
              <a:solidFill>
                <a:prstClr val="black">
                  <a:lumMod val="95000"/>
                  <a:lumOff val="5000"/>
                </a:prstClr>
              </a:solidFill>
              <a:latin typeface="微软雅黑"/>
              <a:ea typeface="微软雅黑"/>
              <a:cs typeface="+mn-ea"/>
              <a:sym typeface="微软雅黑"/>
            </a:endParaRPr>
          </a:p>
          <a:p>
            <a:pPr marL="257175" indent="-257175" algn="just" fontAlgn="base">
              <a:lnSpc>
                <a:spcPct val="150000"/>
              </a:lnSpc>
              <a:spcBef>
                <a:spcPct val="0"/>
              </a:spcBef>
              <a:spcAft>
                <a:spcPct val="0"/>
              </a:spcAft>
              <a:buFont typeface="Wingdings" panose="05000000000000000000" pitchFamily="2" charset="2"/>
              <a:buChar char="l"/>
              <a:tabLst>
                <a:tab pos="65246" algn="l"/>
              </a:tabLst>
              <a:defRPr/>
            </a:pPr>
            <a:r>
              <a:rPr lang="zh-CN" altLang="en-US" kern="0" dirty="0">
                <a:solidFill>
                  <a:prstClr val="black">
                    <a:lumMod val="95000"/>
                    <a:lumOff val="5000"/>
                  </a:prstClr>
                </a:solidFill>
                <a:latin typeface="微软雅黑"/>
                <a:ea typeface="微软雅黑"/>
                <a:cs typeface="+mn-ea"/>
                <a:sym typeface="微软雅黑"/>
              </a:rPr>
              <a:t>在处理谢步升的问题时，毛泽东同志严肃指出</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腐败不清除， 苏维埃旗帜就打不下去</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共产党就会失去威望和民心</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抗日战争时期</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共产党在与民族敌人生死搏斗的同时，也丝毫没有放松廉政建设</a:t>
            </a:r>
            <a:r>
              <a:rPr lang="en-US" altLang="zh-CN" kern="0" dirty="0">
                <a:solidFill>
                  <a:prstClr val="black">
                    <a:lumMod val="95000"/>
                    <a:lumOff val="5000"/>
                  </a:prstClr>
                </a:solidFill>
                <a:latin typeface="微软雅黑"/>
                <a:ea typeface="微软雅黑"/>
                <a:cs typeface="+mn-ea"/>
                <a:sym typeface="微软雅黑"/>
              </a:rPr>
              <a:t>,</a:t>
            </a:r>
            <a:r>
              <a:rPr lang="zh-CN" altLang="en-US" kern="0" dirty="0">
                <a:solidFill>
                  <a:prstClr val="black">
                    <a:lumMod val="95000"/>
                    <a:lumOff val="5000"/>
                  </a:prstClr>
                </a:solidFill>
                <a:latin typeface="微软雅黑"/>
                <a:ea typeface="微软雅黑"/>
                <a:cs typeface="+mn-ea"/>
                <a:sym typeface="微软雅黑"/>
              </a:rPr>
              <a:t>公开提出了建立廉洁的抗日民主政府的政治纲领。</a:t>
            </a:r>
            <a:endParaRPr lang="en-US" altLang="zh-CN" b="1" kern="0" dirty="0">
              <a:solidFill>
                <a:srgbClr val="FF0000"/>
              </a:solidFill>
              <a:latin typeface="微软雅黑"/>
              <a:ea typeface="微软雅黑"/>
              <a:cs typeface="+mn-ea"/>
              <a:sym typeface="微软雅黑"/>
            </a:endParaRPr>
          </a:p>
        </p:txBody>
      </p:sp>
      <p:sp>
        <p:nvSpPr>
          <p:cNvPr id="32" name="矩形 31"/>
          <p:cNvSpPr/>
          <p:nvPr/>
        </p:nvSpPr>
        <p:spPr>
          <a:xfrm>
            <a:off x="1478281" y="1363157"/>
            <a:ext cx="7204829" cy="2949763"/>
          </a:xfrm>
          <a:prstGeom prst="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sp>
        <p:nvSpPr>
          <p:cNvPr id="30" name="矩形 29"/>
          <p:cNvSpPr/>
          <p:nvPr/>
        </p:nvSpPr>
        <p:spPr>
          <a:xfrm>
            <a:off x="460891" y="1795405"/>
            <a:ext cx="2079733" cy="18577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sp>
        <p:nvSpPr>
          <p:cNvPr id="31" name="矩形 30"/>
          <p:cNvSpPr/>
          <p:nvPr/>
        </p:nvSpPr>
        <p:spPr>
          <a:xfrm>
            <a:off x="488383" y="2660151"/>
            <a:ext cx="1979795" cy="807914"/>
          </a:xfrm>
          <a:prstGeom prst="rect">
            <a:avLst/>
          </a:prstGeom>
          <a:noFill/>
        </p:spPr>
        <p:txBody>
          <a:bodyPr wrap="square" lIns="68580" tIns="34290" rIns="68580" bIns="34290">
            <a:spAutoFit/>
          </a:bodyPr>
          <a:lstStyle/>
          <a:p>
            <a:pPr lvl="0" algn="ctr">
              <a:defRPr/>
            </a:pPr>
            <a:r>
              <a:rPr lang="zh-CN" altLang="en-US" sz="2400" b="1" kern="0" dirty="0">
                <a:solidFill>
                  <a:schemeClr val="bg1"/>
                </a:solidFill>
                <a:latin typeface="微软雅黑"/>
                <a:ea typeface="微软雅黑"/>
                <a:cs typeface="+mn-ea"/>
                <a:sym typeface="微软雅黑"/>
              </a:rPr>
              <a:t>纪委书记廉政专题党课</a:t>
            </a:r>
            <a:endParaRPr lang="en-US" altLang="zh-CN" sz="2400" b="1" kern="0" dirty="0">
              <a:solidFill>
                <a:schemeClr val="bg1"/>
              </a:solidFill>
              <a:latin typeface="微软雅黑"/>
              <a:ea typeface="微软雅黑"/>
              <a:cs typeface="+mn-ea"/>
              <a:sym typeface="微软雅黑"/>
            </a:endParaRPr>
          </a:p>
        </p:txBody>
      </p:sp>
      <p:pic>
        <p:nvPicPr>
          <p:cNvPr id="34" name="图片 3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4643" y="1331630"/>
            <a:ext cx="2571348" cy="1836381"/>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750" fill="hold"/>
                                        <p:tgtEl>
                                          <p:spTgt spid="30"/>
                                        </p:tgtEl>
                                        <p:attrNameLst>
                                          <p:attrName>ppt_w</p:attrName>
                                        </p:attrNameLst>
                                      </p:cBhvr>
                                      <p:tavLst>
                                        <p:tav tm="0">
                                          <p:val>
                                            <p:fltVal val="0"/>
                                          </p:val>
                                        </p:tav>
                                        <p:tav tm="100000">
                                          <p:val>
                                            <p:strVal val="#ppt_w"/>
                                          </p:val>
                                        </p:tav>
                                      </p:tavLst>
                                    </p:anim>
                                    <p:anim calcmode="lin" valueType="num">
                                      <p:cBhvr>
                                        <p:cTn id="8" dur="750" fill="hold"/>
                                        <p:tgtEl>
                                          <p:spTgt spid="30"/>
                                        </p:tgtEl>
                                        <p:attrNameLst>
                                          <p:attrName>ppt_h</p:attrName>
                                        </p:attrNameLst>
                                      </p:cBhvr>
                                      <p:tavLst>
                                        <p:tav tm="0">
                                          <p:val>
                                            <p:fltVal val="0"/>
                                          </p:val>
                                        </p:tav>
                                        <p:tav tm="100000">
                                          <p:val>
                                            <p:strVal val="#ppt_h"/>
                                          </p:val>
                                        </p:tav>
                                      </p:tavLst>
                                    </p:anim>
                                    <p:animEffect transition="in" filter="fade">
                                      <p:cBhvr>
                                        <p:cTn id="9" dur="750"/>
                                        <p:tgtEl>
                                          <p:spTgt spid="30"/>
                                        </p:tgtEl>
                                      </p:cBhvr>
                                    </p:animEffect>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wipe(down)">
                                      <p:cBhvr>
                                        <p:cTn id="13" dur="500"/>
                                        <p:tgtEl>
                                          <p:spTgt spid="34"/>
                                        </p:tgtEl>
                                      </p:cBhvr>
                                    </p:animEffect>
                                  </p:childTnLst>
                                </p:cTn>
                              </p:par>
                            </p:childTnLst>
                          </p:cTn>
                        </p:par>
                        <p:par>
                          <p:cTn id="14" fill="hold">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barn(inVertical)">
                                      <p:cBhvr>
                                        <p:cTn id="17" dur="500"/>
                                        <p:tgtEl>
                                          <p:spTgt spid="31"/>
                                        </p:tgtEl>
                                      </p:cBhvr>
                                    </p:animEffect>
                                  </p:childTnLst>
                                </p:cTn>
                              </p:par>
                            </p:childTnLst>
                          </p:cTn>
                        </p:par>
                        <p:par>
                          <p:cTn id="18" fill="hold">
                            <p:stCondLst>
                              <p:cond delay="2000"/>
                            </p:stCondLst>
                            <p:childTnLst>
                              <p:par>
                                <p:cTn id="19" presetID="53" presetClass="entr" presetSubtype="16" fill="hold" grpId="0" nodeType="afterEffect" nodePh="1">
                                  <p:stCondLst>
                                    <p:cond delay="0"/>
                                  </p:stCondLst>
                                  <p:endCondLst>
                                    <p:cond evt="begin" delay="0">
                                      <p:tn val="19"/>
                                    </p:cond>
                                  </p:endCondLst>
                                  <p:childTnLst>
                                    <p:set>
                                      <p:cBhvr>
                                        <p:cTn id="20" dur="1" fill="hold">
                                          <p:stCondLst>
                                            <p:cond delay="0"/>
                                          </p:stCondLst>
                                        </p:cTn>
                                        <p:tgtEl>
                                          <p:spTgt spid="32"/>
                                        </p:tgtEl>
                                        <p:attrNameLst>
                                          <p:attrName>style.visibility</p:attrName>
                                        </p:attrNameLst>
                                      </p:cBhvr>
                                      <p:to>
                                        <p:strVal val="visible"/>
                                      </p:to>
                                    </p:set>
                                    <p:anim calcmode="lin" valueType="num">
                                      <p:cBhvr>
                                        <p:cTn id="21" dur="750" fill="hold"/>
                                        <p:tgtEl>
                                          <p:spTgt spid="32"/>
                                        </p:tgtEl>
                                        <p:attrNameLst>
                                          <p:attrName>ppt_w</p:attrName>
                                        </p:attrNameLst>
                                      </p:cBhvr>
                                      <p:tavLst>
                                        <p:tav tm="0">
                                          <p:val>
                                            <p:fltVal val="0"/>
                                          </p:val>
                                        </p:tav>
                                        <p:tav tm="100000">
                                          <p:val>
                                            <p:strVal val="#ppt_w"/>
                                          </p:val>
                                        </p:tav>
                                      </p:tavLst>
                                    </p:anim>
                                    <p:anim calcmode="lin" valueType="num">
                                      <p:cBhvr>
                                        <p:cTn id="22" dur="750" fill="hold"/>
                                        <p:tgtEl>
                                          <p:spTgt spid="32"/>
                                        </p:tgtEl>
                                        <p:attrNameLst>
                                          <p:attrName>ppt_h</p:attrName>
                                        </p:attrNameLst>
                                      </p:cBhvr>
                                      <p:tavLst>
                                        <p:tav tm="0">
                                          <p:val>
                                            <p:fltVal val="0"/>
                                          </p:val>
                                        </p:tav>
                                        <p:tav tm="100000">
                                          <p:val>
                                            <p:strVal val="#ppt_h"/>
                                          </p:val>
                                        </p:tav>
                                      </p:tavLst>
                                    </p:anim>
                                    <p:animEffect transition="in" filter="fade">
                                      <p:cBhvr>
                                        <p:cTn id="23" dur="750"/>
                                        <p:tgtEl>
                                          <p:spTgt spid="32"/>
                                        </p:tgtEl>
                                      </p:cBhvr>
                                    </p:animEffect>
                                  </p:childTnLst>
                                </p:cTn>
                              </p:par>
                            </p:childTnLst>
                          </p:cTn>
                        </p:par>
                        <p:par>
                          <p:cTn id="24" fill="hold">
                            <p:stCondLst>
                              <p:cond delay="3000"/>
                            </p:stCondLst>
                            <p:childTnLst>
                              <p:par>
                                <p:cTn id="25" presetID="22" presetClass="entr" presetSubtype="8"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left)">
                                      <p:cBhvr>
                                        <p:cTn id="27" dur="1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animBg="1"/>
      <p:bldP spid="30" grpId="0" animBg="1"/>
      <p:bldP spid="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grpSp>
        <p:nvGrpSpPr>
          <p:cNvPr id="12" name="组合 11"/>
          <p:cNvGrpSpPr/>
          <p:nvPr/>
        </p:nvGrpSpPr>
        <p:grpSpPr>
          <a:xfrm>
            <a:off x="1044970" y="1445187"/>
            <a:ext cx="455556" cy="438980"/>
            <a:chOff x="-721980" y="2471579"/>
            <a:chExt cx="334787" cy="1583911"/>
          </a:xfrm>
          <a:solidFill>
            <a:srgbClr val="FF0000"/>
          </a:solidFill>
        </p:grpSpPr>
        <p:sp>
          <p:nvSpPr>
            <p:cNvPr id="13" name="Rectangle 11"/>
            <p:cNvSpPr>
              <a:spLocks noChangeArrowheads="1"/>
            </p:cNvSpPr>
            <p:nvPr/>
          </p:nvSpPr>
          <p:spPr bwMode="auto">
            <a:xfrm>
              <a:off x="-718574" y="2471579"/>
              <a:ext cx="327978" cy="1492804"/>
            </a:xfrm>
            <a:prstGeom prst="rect">
              <a:avLst/>
            </a:prstGeom>
            <a:grpFill/>
            <a:ln w="28575">
              <a:gradFill>
                <a:gsLst>
                  <a:gs pos="100000">
                    <a:srgbClr val="FFFFFF"/>
                  </a:gs>
                  <a:gs pos="0">
                    <a:srgbClr val="FFFFFF">
                      <a:lumMod val="85000"/>
                    </a:srgbClr>
                  </a:gs>
                </a:gsLst>
                <a:lin ang="5400000" scaled="0"/>
              </a:gradFill>
            </a:ln>
            <a:effectLst/>
          </p:spPr>
          <p:txBody>
            <a:bodyPr anchor="ctr"/>
            <a:lstStyle/>
            <a:p>
              <a:pPr algn="ctr">
                <a:defRPr/>
              </a:pPr>
              <a:endParaRPr lang="zh-CN" altLang="zh-CN" sz="1500" kern="0">
                <a:solidFill>
                  <a:prstClr val="black"/>
                </a:solidFill>
                <a:latin typeface="微软雅黑"/>
                <a:ea typeface="微软雅黑"/>
                <a:cs typeface="+mn-ea"/>
                <a:sym typeface="微软雅黑"/>
              </a:endParaRPr>
            </a:p>
          </p:txBody>
        </p:sp>
        <p:sp>
          <p:nvSpPr>
            <p:cNvPr id="14" name="矩形 38"/>
            <p:cNvSpPr>
              <a:spLocks noChangeArrowheads="1"/>
            </p:cNvSpPr>
            <p:nvPr/>
          </p:nvSpPr>
          <p:spPr bwMode="auto">
            <a:xfrm>
              <a:off x="-721980" y="2556335"/>
              <a:ext cx="334787" cy="149915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algn="ctr">
                <a:defRPr/>
              </a:pPr>
              <a:r>
                <a:rPr lang="zh-CN" altLang="en-US" sz="2100" b="1" kern="0" dirty="0">
                  <a:gradFill>
                    <a:gsLst>
                      <a:gs pos="0">
                        <a:prstClr val="white"/>
                      </a:gs>
                      <a:gs pos="100000">
                        <a:srgbClr val="FFFF00"/>
                      </a:gs>
                    </a:gsLst>
                    <a:lin ang="5400000" scaled="1"/>
                  </a:gradFill>
                  <a:latin typeface="微软雅黑"/>
                  <a:ea typeface="微软雅黑"/>
                  <a:cs typeface="+mn-ea"/>
                  <a:sym typeface="微软雅黑"/>
                </a:rPr>
                <a:t>知</a:t>
              </a:r>
              <a:endParaRPr lang="en-US" sz="2100" b="1" kern="0" dirty="0">
                <a:gradFill>
                  <a:gsLst>
                    <a:gs pos="0">
                      <a:prstClr val="white"/>
                    </a:gs>
                    <a:gs pos="100000">
                      <a:srgbClr val="FFFF00"/>
                    </a:gs>
                  </a:gsLst>
                  <a:lin ang="5400000" scaled="1"/>
                </a:gradFill>
                <a:latin typeface="微软雅黑"/>
                <a:ea typeface="微软雅黑"/>
                <a:cs typeface="+mn-ea"/>
                <a:sym typeface="微软雅黑"/>
              </a:endParaRPr>
            </a:p>
          </p:txBody>
        </p:sp>
      </p:grpSp>
      <p:grpSp>
        <p:nvGrpSpPr>
          <p:cNvPr id="15" name="组合 14"/>
          <p:cNvGrpSpPr/>
          <p:nvPr/>
        </p:nvGrpSpPr>
        <p:grpSpPr>
          <a:xfrm>
            <a:off x="1563692" y="1445186"/>
            <a:ext cx="455556" cy="438980"/>
            <a:chOff x="-721980" y="2471579"/>
            <a:chExt cx="334786" cy="1583911"/>
          </a:xfrm>
          <a:solidFill>
            <a:srgbClr val="FF0000"/>
          </a:solidFill>
        </p:grpSpPr>
        <p:sp>
          <p:nvSpPr>
            <p:cNvPr id="16" name="Rectangle 11"/>
            <p:cNvSpPr>
              <a:spLocks noChangeArrowheads="1"/>
            </p:cNvSpPr>
            <p:nvPr/>
          </p:nvSpPr>
          <p:spPr bwMode="auto">
            <a:xfrm>
              <a:off x="-718574" y="2471579"/>
              <a:ext cx="327978" cy="1492804"/>
            </a:xfrm>
            <a:prstGeom prst="rect">
              <a:avLst/>
            </a:prstGeom>
            <a:grpFill/>
            <a:ln w="28575">
              <a:gradFill>
                <a:gsLst>
                  <a:gs pos="100000">
                    <a:srgbClr val="FFFFFF"/>
                  </a:gs>
                  <a:gs pos="0">
                    <a:srgbClr val="FFFFFF">
                      <a:lumMod val="85000"/>
                    </a:srgbClr>
                  </a:gs>
                </a:gsLst>
                <a:lin ang="5400000" scaled="0"/>
              </a:gradFill>
            </a:ln>
            <a:effectLst/>
          </p:spPr>
          <p:txBody>
            <a:bodyPr anchor="ctr"/>
            <a:lstStyle/>
            <a:p>
              <a:pPr algn="ctr">
                <a:defRPr/>
              </a:pPr>
              <a:endParaRPr lang="zh-CN" altLang="zh-CN" sz="1500" kern="0">
                <a:solidFill>
                  <a:prstClr val="black"/>
                </a:solidFill>
                <a:latin typeface="微软雅黑"/>
                <a:ea typeface="微软雅黑"/>
                <a:cs typeface="+mn-ea"/>
                <a:sym typeface="微软雅黑"/>
              </a:endParaRPr>
            </a:p>
          </p:txBody>
        </p:sp>
        <p:sp>
          <p:nvSpPr>
            <p:cNvPr id="17" name="矩形 16"/>
            <p:cNvSpPr>
              <a:spLocks noChangeArrowheads="1"/>
            </p:cNvSpPr>
            <p:nvPr/>
          </p:nvSpPr>
          <p:spPr bwMode="auto">
            <a:xfrm>
              <a:off x="-721980" y="2556335"/>
              <a:ext cx="334786" cy="149915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algn="ctr">
                <a:defRPr/>
              </a:pPr>
              <a:r>
                <a:rPr lang="zh-CN" altLang="en-US" sz="2100" b="1" kern="0" dirty="0">
                  <a:gradFill>
                    <a:gsLst>
                      <a:gs pos="0">
                        <a:prstClr val="white"/>
                      </a:gs>
                      <a:gs pos="100000">
                        <a:srgbClr val="FFFF00"/>
                      </a:gs>
                    </a:gsLst>
                    <a:lin ang="5400000" scaled="1"/>
                  </a:gradFill>
                  <a:latin typeface="微软雅黑"/>
                  <a:ea typeface="微软雅黑"/>
                  <a:cs typeface="+mn-ea"/>
                  <a:sym typeface="微软雅黑"/>
                </a:rPr>
                <a:t>敬</a:t>
              </a:r>
              <a:endParaRPr lang="en-US" sz="2100" b="1" kern="0" dirty="0">
                <a:gradFill>
                  <a:gsLst>
                    <a:gs pos="0">
                      <a:prstClr val="white"/>
                    </a:gs>
                    <a:gs pos="100000">
                      <a:srgbClr val="FFFF00"/>
                    </a:gs>
                  </a:gsLst>
                  <a:lin ang="5400000" scaled="1"/>
                </a:gradFill>
                <a:latin typeface="微软雅黑"/>
                <a:ea typeface="微软雅黑"/>
                <a:cs typeface="+mn-ea"/>
                <a:sym typeface="微软雅黑"/>
              </a:endParaRPr>
            </a:p>
          </p:txBody>
        </p:sp>
      </p:grpSp>
      <p:grpSp>
        <p:nvGrpSpPr>
          <p:cNvPr id="18" name="组合 17"/>
          <p:cNvGrpSpPr/>
          <p:nvPr/>
        </p:nvGrpSpPr>
        <p:grpSpPr>
          <a:xfrm>
            <a:off x="2061939" y="1450423"/>
            <a:ext cx="455556" cy="438980"/>
            <a:chOff x="-721977" y="2471579"/>
            <a:chExt cx="334787" cy="1583911"/>
          </a:xfrm>
          <a:solidFill>
            <a:srgbClr val="FF0000"/>
          </a:solidFill>
        </p:grpSpPr>
        <p:sp>
          <p:nvSpPr>
            <p:cNvPr id="19" name="Rectangle 11"/>
            <p:cNvSpPr>
              <a:spLocks noChangeArrowheads="1"/>
            </p:cNvSpPr>
            <p:nvPr/>
          </p:nvSpPr>
          <p:spPr bwMode="auto">
            <a:xfrm>
              <a:off x="-718574" y="2471579"/>
              <a:ext cx="327978" cy="1492804"/>
            </a:xfrm>
            <a:prstGeom prst="rect">
              <a:avLst/>
            </a:prstGeom>
            <a:grpFill/>
            <a:ln w="28575">
              <a:gradFill>
                <a:gsLst>
                  <a:gs pos="100000">
                    <a:srgbClr val="FFFFFF"/>
                  </a:gs>
                  <a:gs pos="0">
                    <a:srgbClr val="FFFFFF">
                      <a:lumMod val="85000"/>
                    </a:srgbClr>
                  </a:gs>
                </a:gsLst>
                <a:lin ang="5400000" scaled="0"/>
              </a:gradFill>
            </a:ln>
            <a:effectLst/>
          </p:spPr>
          <p:txBody>
            <a:bodyPr anchor="ctr"/>
            <a:lstStyle/>
            <a:p>
              <a:pPr algn="ctr">
                <a:defRPr/>
              </a:pPr>
              <a:endParaRPr lang="zh-CN" altLang="zh-CN" sz="1500" kern="0">
                <a:solidFill>
                  <a:prstClr val="black"/>
                </a:solidFill>
                <a:latin typeface="微软雅黑"/>
                <a:ea typeface="微软雅黑"/>
                <a:cs typeface="+mn-ea"/>
                <a:sym typeface="微软雅黑"/>
              </a:endParaRPr>
            </a:p>
          </p:txBody>
        </p:sp>
        <p:sp>
          <p:nvSpPr>
            <p:cNvPr id="20" name="矩形 38"/>
            <p:cNvSpPr>
              <a:spLocks noChangeArrowheads="1"/>
            </p:cNvSpPr>
            <p:nvPr/>
          </p:nvSpPr>
          <p:spPr bwMode="auto">
            <a:xfrm>
              <a:off x="-721977" y="2556335"/>
              <a:ext cx="334787" cy="149915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algn="ctr">
                <a:defRPr/>
              </a:pPr>
              <a:r>
                <a:rPr lang="zh-CN" altLang="en-US" sz="2100" b="1" kern="0" dirty="0">
                  <a:gradFill>
                    <a:gsLst>
                      <a:gs pos="0">
                        <a:prstClr val="white"/>
                      </a:gs>
                      <a:gs pos="100000">
                        <a:srgbClr val="FFFF00"/>
                      </a:gs>
                    </a:gsLst>
                    <a:lin ang="5400000" scaled="1"/>
                  </a:gradFill>
                  <a:latin typeface="微软雅黑"/>
                  <a:ea typeface="微软雅黑"/>
                  <a:cs typeface="+mn-ea"/>
                  <a:sym typeface="微软雅黑"/>
                </a:rPr>
                <a:t>畏</a:t>
              </a:r>
              <a:endParaRPr lang="en-US" sz="2100" b="1" kern="0" dirty="0">
                <a:gradFill>
                  <a:gsLst>
                    <a:gs pos="0">
                      <a:prstClr val="white"/>
                    </a:gs>
                    <a:gs pos="100000">
                      <a:srgbClr val="FFFF00"/>
                    </a:gs>
                  </a:gsLst>
                  <a:lin ang="5400000" scaled="1"/>
                </a:gradFill>
                <a:latin typeface="微软雅黑"/>
                <a:ea typeface="微软雅黑"/>
                <a:cs typeface="+mn-ea"/>
                <a:sym typeface="微软雅黑"/>
              </a:endParaRPr>
            </a:p>
          </p:txBody>
        </p:sp>
      </p:grpSp>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931632" y="1958320"/>
            <a:ext cx="1755818" cy="2406974"/>
          </a:xfrm>
          <a:prstGeom prst="rect">
            <a:avLst/>
          </a:prstGeom>
          <a:ln>
            <a:solidFill>
              <a:srgbClr val="C00000"/>
            </a:solidFill>
          </a:ln>
        </p:spPr>
      </p:pic>
      <p:pic>
        <p:nvPicPr>
          <p:cNvPr id="25" name="图片 2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0241278" flipH="1">
            <a:off x="11725" y="2949111"/>
            <a:ext cx="1683875" cy="1062990"/>
          </a:xfrm>
          <a:prstGeom prst="rect">
            <a:avLst/>
          </a:prstGeom>
        </p:spPr>
      </p:pic>
      <p:sp>
        <p:nvSpPr>
          <p:cNvPr id="27" name="矩形 26"/>
          <p:cNvSpPr/>
          <p:nvPr/>
        </p:nvSpPr>
        <p:spPr>
          <a:xfrm>
            <a:off x="1017009" y="2068921"/>
            <a:ext cx="1585063" cy="422360"/>
          </a:xfrm>
          <a:prstGeom prst="rect">
            <a:avLst/>
          </a:prstGeom>
        </p:spPr>
        <p:txBody>
          <a:bodyPr wrap="square" lIns="68580" tIns="34290" rIns="68580" bIns="34290">
            <a:spAutoFit/>
          </a:bodyPr>
          <a:lstStyle/>
          <a:p>
            <a:pPr>
              <a:lnSpc>
                <a:spcPts val="3075"/>
              </a:lnSpc>
              <a:defRPr/>
            </a:pPr>
            <a:r>
              <a:rPr lang="zh-CN" altLang="en-US" sz="1800" b="1" dirty="0">
                <a:solidFill>
                  <a:srgbClr val="FF0000"/>
                </a:solidFill>
                <a:latin typeface="微软雅黑"/>
                <a:ea typeface="微软雅黑"/>
                <a:cs typeface="+mn-ea"/>
                <a:sym typeface="微软雅黑"/>
              </a:rPr>
              <a:t>要始终知敬畏</a:t>
            </a:r>
            <a:endParaRPr lang="en-US" altLang="zh-CN" sz="1800" b="1" dirty="0">
              <a:solidFill>
                <a:srgbClr val="FF0000"/>
              </a:solidFill>
              <a:latin typeface="微软雅黑"/>
              <a:ea typeface="微软雅黑"/>
              <a:cs typeface="+mn-ea"/>
              <a:sym typeface="微软雅黑"/>
            </a:endParaRPr>
          </a:p>
        </p:txBody>
      </p:sp>
      <p:sp>
        <p:nvSpPr>
          <p:cNvPr id="35" name="矩形 83"/>
          <p:cNvSpPr>
            <a:spLocks noChangeArrowheads="1"/>
          </p:cNvSpPr>
          <p:nvPr/>
        </p:nvSpPr>
        <p:spPr bwMode="auto">
          <a:xfrm>
            <a:off x="2868225" y="2759899"/>
            <a:ext cx="5955398" cy="1535396"/>
          </a:xfrm>
          <a:prstGeom prst="roundRect">
            <a:avLst>
              <a:gd name="adj" fmla="val 0"/>
            </a:avLst>
          </a:prstGeom>
          <a:noFill/>
          <a:ln w="9525">
            <a:solidFill>
              <a:srgbClr val="FF0000"/>
            </a:solidFill>
            <a:miter lim="800000"/>
          </a:ln>
        </p:spPr>
        <p:txBody>
          <a:bodyPr lIns="68580" tIns="34290" rIns="68580" bIns="34290"/>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fontAlgn="base">
              <a:spcBef>
                <a:spcPct val="0"/>
              </a:spcBef>
              <a:spcAft>
                <a:spcPct val="0"/>
              </a:spcAft>
              <a:buFontTx/>
              <a:buNone/>
              <a:defRPr/>
            </a:pPr>
            <a:endParaRPr lang="zh-CN" altLang="en-US" sz="1400" dirty="0">
              <a:latin typeface="微软雅黑"/>
              <a:ea typeface="微软雅黑"/>
              <a:cs typeface="+mn-ea"/>
              <a:sym typeface="微软雅黑"/>
            </a:endParaRPr>
          </a:p>
        </p:txBody>
      </p:sp>
      <p:sp>
        <p:nvSpPr>
          <p:cNvPr id="36" name="矩形 35"/>
          <p:cNvSpPr>
            <a:spLocks noChangeArrowheads="1"/>
          </p:cNvSpPr>
          <p:nvPr/>
        </p:nvSpPr>
        <p:spPr bwMode="auto">
          <a:xfrm>
            <a:off x="2951756" y="2832833"/>
            <a:ext cx="6065607" cy="1454238"/>
          </a:xfrm>
          <a:prstGeom prst="rect">
            <a:avLst/>
          </a:prstGeom>
          <a:noFill/>
          <a:ln w="9525">
            <a:noFill/>
            <a:miter lim="800000"/>
          </a:ln>
        </p:spPr>
        <p:txBody>
          <a:bodyPr wrap="square" lIns="68573" tIns="34287" rIns="68573" bIns="34287">
            <a:spAutoFit/>
          </a:bodyPr>
          <a:lstStyle/>
          <a:p>
            <a:pPr marL="214313" indent="-214313">
              <a:lnSpc>
                <a:spcPct val="150000"/>
              </a:lnSpc>
              <a:buClr>
                <a:srgbClr val="FF0000"/>
              </a:buClr>
              <a:buFont typeface="Wingdings" panose="05000000000000000000" pitchFamily="2" charset="2"/>
              <a:buChar char="u"/>
              <a:defRPr/>
            </a:pP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克扣或截留应行发给或缴纳之财物者</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买卖公用物品从中舞弊者</a:t>
            </a:r>
            <a:r>
              <a:rPr lang="en-US" altLang="zh-CN" sz="1200" dirty="0">
                <a:latin typeface="微软雅黑"/>
                <a:ea typeface="微软雅黑"/>
                <a:cs typeface="+mn-ea"/>
                <a:sym typeface="微软雅黑"/>
              </a:rPr>
              <a:t>;</a:t>
            </a:r>
          </a:p>
          <a:p>
            <a:pPr marL="214313" indent="-214313">
              <a:lnSpc>
                <a:spcPct val="150000"/>
              </a:lnSpc>
              <a:buClr>
                <a:srgbClr val="FF0000"/>
              </a:buClr>
              <a:buFont typeface="Wingdings" panose="05000000000000000000" pitchFamily="2" charset="2"/>
              <a:buChar char="u"/>
              <a:defRPr/>
            </a:pPr>
            <a:r>
              <a:rPr lang="zh-CN" altLang="en-US" sz="1200" dirty="0">
                <a:latin typeface="微软雅黑"/>
                <a:ea typeface="微软雅黑"/>
                <a:cs typeface="+mn-ea"/>
                <a:sym typeface="微软雅黑"/>
              </a:rPr>
              <a:t>盗窃侵吞公用财物者</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强占强征或强募财物者</a:t>
            </a:r>
            <a:r>
              <a:rPr lang="en-US" altLang="zh-CN" sz="1200" dirty="0">
                <a:latin typeface="微软雅黑"/>
                <a:ea typeface="微软雅黑"/>
                <a:cs typeface="+mn-ea"/>
                <a:sym typeface="微软雅黑"/>
              </a:rPr>
              <a:t>;</a:t>
            </a:r>
          </a:p>
          <a:p>
            <a:pPr marL="214313" indent="-214313">
              <a:lnSpc>
                <a:spcPct val="150000"/>
              </a:lnSpc>
              <a:buClr>
                <a:srgbClr val="FF0000"/>
              </a:buClr>
              <a:buFont typeface="Wingdings" panose="05000000000000000000" pitchFamily="2" charset="2"/>
              <a:buChar char="u"/>
              <a:defRPr/>
            </a:pPr>
            <a:r>
              <a:rPr lang="zh-CN" altLang="en-US" sz="1200" dirty="0">
                <a:latin typeface="微软雅黑"/>
                <a:ea typeface="微软雅黑"/>
                <a:cs typeface="+mn-ea"/>
                <a:sym typeface="微软雅黑"/>
              </a:rPr>
              <a:t>意在图利贩运违禁或漏税物品者</a:t>
            </a:r>
            <a:r>
              <a:rPr lang="en-US" altLang="zh-CN" sz="1200" dirty="0">
                <a:latin typeface="微软雅黑"/>
                <a:ea typeface="微软雅黑"/>
                <a:cs typeface="+mn-ea"/>
                <a:sym typeface="微软雅黑"/>
              </a:rPr>
              <a:t>;</a:t>
            </a:r>
          </a:p>
          <a:p>
            <a:pPr marL="214313" indent="-214313">
              <a:lnSpc>
                <a:spcPct val="150000"/>
              </a:lnSpc>
              <a:buClr>
                <a:srgbClr val="FF0000"/>
              </a:buClr>
              <a:buFont typeface="Wingdings" panose="05000000000000000000" pitchFamily="2" charset="2"/>
              <a:buChar char="u"/>
              <a:defRPr/>
            </a:pPr>
            <a:r>
              <a:rPr lang="zh-CN" altLang="en-US" sz="1200" dirty="0">
                <a:latin typeface="微软雅黑"/>
                <a:ea typeface="微软雅黑"/>
                <a:cs typeface="+mn-ea"/>
                <a:sym typeface="微软雅黑"/>
              </a:rPr>
              <a:t>擅移公款作为私人营利者</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违法收募税捐者</a:t>
            </a:r>
            <a:r>
              <a:rPr lang="en-US" altLang="zh-CN" sz="1200" dirty="0">
                <a:latin typeface="微软雅黑"/>
                <a:ea typeface="微软雅黑"/>
                <a:cs typeface="+mn-ea"/>
                <a:sym typeface="微软雅黑"/>
              </a:rPr>
              <a:t>;</a:t>
            </a:r>
          </a:p>
          <a:p>
            <a:pPr marL="214313" indent="-214313">
              <a:lnSpc>
                <a:spcPct val="150000"/>
              </a:lnSpc>
              <a:buClr>
                <a:srgbClr val="FF0000"/>
              </a:buClr>
              <a:buFont typeface="Wingdings" panose="05000000000000000000" pitchFamily="2" charset="2"/>
              <a:buChar char="u"/>
              <a:defRPr/>
            </a:pPr>
            <a:r>
              <a:rPr lang="zh-CN" altLang="en-US" sz="1200" dirty="0">
                <a:latin typeface="微软雅黑"/>
                <a:ea typeface="微软雅黑"/>
                <a:cs typeface="+mn-ea"/>
                <a:sym typeface="微软雅黑"/>
              </a:rPr>
              <a:t>伪造或伪报收支账目者</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勒索敲诈收受贿赂者</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为私人之利益而浪费公有之财物者</a:t>
            </a:r>
            <a:r>
              <a:rPr lang="en-US" altLang="zh-CN" sz="1200" dirty="0">
                <a:latin typeface="微软雅黑"/>
                <a:ea typeface="微软雅黑"/>
                <a:cs typeface="+mn-ea"/>
                <a:sym typeface="微软雅黑"/>
              </a:rPr>
              <a:t>)</a:t>
            </a:r>
            <a:endParaRPr lang="zh-CN" altLang="en-US" sz="1200" dirty="0">
              <a:latin typeface="微软雅黑"/>
              <a:ea typeface="微软雅黑"/>
              <a:cs typeface="+mn-ea"/>
              <a:sym typeface="微软雅黑"/>
            </a:endParaRPr>
          </a:p>
        </p:txBody>
      </p:sp>
      <p:grpSp>
        <p:nvGrpSpPr>
          <p:cNvPr id="37" name="组合 36"/>
          <p:cNvGrpSpPr/>
          <p:nvPr/>
        </p:nvGrpSpPr>
        <p:grpSpPr>
          <a:xfrm>
            <a:off x="2868225" y="2383601"/>
            <a:ext cx="5955398" cy="298022"/>
            <a:chOff x="2148543" y="1491630"/>
            <a:chExt cx="4890863" cy="255096"/>
          </a:xfrm>
        </p:grpSpPr>
        <p:grpSp>
          <p:nvGrpSpPr>
            <p:cNvPr id="38" name="组合 37"/>
            <p:cNvGrpSpPr/>
            <p:nvPr/>
          </p:nvGrpSpPr>
          <p:grpSpPr>
            <a:xfrm>
              <a:off x="4118171" y="1491630"/>
              <a:ext cx="887762" cy="255096"/>
              <a:chOff x="3965502" y="1879809"/>
              <a:chExt cx="1193100" cy="342834"/>
            </a:xfrm>
            <a:solidFill>
              <a:srgbClr val="E71E17"/>
            </a:solidFill>
          </p:grpSpPr>
          <p:sp>
            <p:nvSpPr>
              <p:cNvPr id="42" name="dark-star-shape_15445"/>
              <p:cNvSpPr>
                <a:spLocks noChangeAspect="1"/>
              </p:cNvSpPr>
              <p:nvPr/>
            </p:nvSpPr>
            <p:spPr bwMode="auto">
              <a:xfrm>
                <a:off x="4391609" y="1879809"/>
                <a:ext cx="360781" cy="342834"/>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pPr>
                  <a:defRPr/>
                </a:pPr>
                <a:endParaRPr lang="zh-CN" altLang="en-US" kern="0">
                  <a:solidFill>
                    <a:srgbClr val="000000"/>
                  </a:solidFill>
                  <a:latin typeface="微软雅黑"/>
                  <a:ea typeface="微软雅黑"/>
                  <a:cs typeface="+mn-ea"/>
                  <a:sym typeface="微软雅黑"/>
                </a:endParaRPr>
              </a:p>
            </p:txBody>
          </p:sp>
          <p:sp>
            <p:nvSpPr>
              <p:cNvPr id="43" name="dark-star-shape_15445"/>
              <p:cNvSpPr>
                <a:spLocks noChangeAspect="1"/>
              </p:cNvSpPr>
              <p:nvPr/>
            </p:nvSpPr>
            <p:spPr bwMode="auto">
              <a:xfrm>
                <a:off x="4771621" y="1951407"/>
                <a:ext cx="210089" cy="199638"/>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pPr>
                  <a:defRPr/>
                </a:pPr>
                <a:endParaRPr lang="zh-CN" altLang="en-US" kern="0">
                  <a:solidFill>
                    <a:srgbClr val="000000"/>
                  </a:solidFill>
                  <a:latin typeface="微软雅黑"/>
                  <a:ea typeface="微软雅黑"/>
                  <a:cs typeface="+mn-ea"/>
                  <a:sym typeface="微软雅黑"/>
                </a:endParaRPr>
              </a:p>
            </p:txBody>
          </p:sp>
          <p:sp>
            <p:nvSpPr>
              <p:cNvPr id="44" name="dark-star-shape_15445"/>
              <p:cNvSpPr>
                <a:spLocks noChangeAspect="1"/>
              </p:cNvSpPr>
              <p:nvPr/>
            </p:nvSpPr>
            <p:spPr bwMode="auto">
              <a:xfrm>
                <a:off x="4161559" y="1951407"/>
                <a:ext cx="210089" cy="199638"/>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pPr>
                  <a:defRPr/>
                </a:pPr>
                <a:endParaRPr lang="zh-CN" altLang="en-US" kern="0">
                  <a:solidFill>
                    <a:srgbClr val="000000"/>
                  </a:solidFill>
                  <a:latin typeface="微软雅黑"/>
                  <a:ea typeface="微软雅黑"/>
                  <a:cs typeface="+mn-ea"/>
                  <a:sym typeface="微软雅黑"/>
                </a:endParaRPr>
              </a:p>
            </p:txBody>
          </p:sp>
          <p:sp>
            <p:nvSpPr>
              <p:cNvPr id="45" name="dark-star-shape_15445"/>
              <p:cNvSpPr>
                <a:spLocks noChangeAspect="1"/>
              </p:cNvSpPr>
              <p:nvPr/>
            </p:nvSpPr>
            <p:spPr bwMode="auto">
              <a:xfrm>
                <a:off x="3965502" y="1993883"/>
                <a:ext cx="120690" cy="114687"/>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pPr>
                  <a:defRPr/>
                </a:pPr>
                <a:endParaRPr lang="zh-CN" altLang="en-US" kern="0">
                  <a:solidFill>
                    <a:srgbClr val="000000"/>
                  </a:solidFill>
                  <a:latin typeface="微软雅黑"/>
                  <a:ea typeface="微软雅黑"/>
                  <a:cs typeface="+mn-ea"/>
                  <a:sym typeface="微软雅黑"/>
                </a:endParaRPr>
              </a:p>
            </p:txBody>
          </p:sp>
          <p:sp>
            <p:nvSpPr>
              <p:cNvPr id="46" name="dark-star-shape_15445"/>
              <p:cNvSpPr>
                <a:spLocks noChangeAspect="1"/>
              </p:cNvSpPr>
              <p:nvPr/>
            </p:nvSpPr>
            <p:spPr bwMode="auto">
              <a:xfrm>
                <a:off x="5037912" y="1993883"/>
                <a:ext cx="120690" cy="114687"/>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pPr>
                  <a:defRPr/>
                </a:pPr>
                <a:endParaRPr lang="zh-CN" altLang="en-US" kern="0">
                  <a:solidFill>
                    <a:srgbClr val="000000"/>
                  </a:solidFill>
                  <a:latin typeface="微软雅黑"/>
                  <a:ea typeface="微软雅黑"/>
                  <a:cs typeface="+mn-ea"/>
                  <a:sym typeface="微软雅黑"/>
                </a:endParaRPr>
              </a:p>
            </p:txBody>
          </p:sp>
        </p:grpSp>
        <p:grpSp>
          <p:nvGrpSpPr>
            <p:cNvPr id="39" name="组合 38"/>
            <p:cNvGrpSpPr/>
            <p:nvPr/>
          </p:nvGrpSpPr>
          <p:grpSpPr>
            <a:xfrm>
              <a:off x="2148543" y="1619178"/>
              <a:ext cx="4890863" cy="0"/>
              <a:chOff x="2148543" y="2082167"/>
              <a:chExt cx="4890863" cy="0"/>
            </a:xfrm>
          </p:grpSpPr>
          <p:cxnSp>
            <p:nvCxnSpPr>
              <p:cNvPr id="40" name="直接连接符 39"/>
              <p:cNvCxnSpPr/>
              <p:nvPr/>
            </p:nvCxnSpPr>
            <p:spPr>
              <a:xfrm>
                <a:off x="5148064" y="2082167"/>
                <a:ext cx="1891342" cy="0"/>
              </a:xfrm>
              <a:prstGeom prst="line">
                <a:avLst/>
              </a:prstGeom>
              <a:noFill/>
              <a:ln w="15875" cap="flat" cmpd="sng" algn="ctr">
                <a:solidFill>
                  <a:srgbClr val="E71E17"/>
                </a:solidFill>
                <a:prstDash val="solid"/>
              </a:ln>
              <a:effectLst/>
            </p:spPr>
          </p:cxnSp>
          <p:cxnSp>
            <p:nvCxnSpPr>
              <p:cNvPr id="41" name="直接连接符 40"/>
              <p:cNvCxnSpPr/>
              <p:nvPr/>
            </p:nvCxnSpPr>
            <p:spPr>
              <a:xfrm>
                <a:off x="2148543" y="2082167"/>
                <a:ext cx="1847393" cy="0"/>
              </a:xfrm>
              <a:prstGeom prst="line">
                <a:avLst/>
              </a:prstGeom>
              <a:noFill/>
              <a:ln w="15875" cap="flat" cmpd="sng" algn="ctr">
                <a:solidFill>
                  <a:srgbClr val="E71E17"/>
                </a:solidFill>
                <a:prstDash val="solid"/>
              </a:ln>
              <a:effectLst/>
            </p:spPr>
          </p:cxnSp>
        </p:grpSp>
      </p:grpSp>
      <p:sp>
        <p:nvSpPr>
          <p:cNvPr id="47" name="矩形 46"/>
          <p:cNvSpPr/>
          <p:nvPr/>
        </p:nvSpPr>
        <p:spPr>
          <a:xfrm>
            <a:off x="2925518" y="1357753"/>
            <a:ext cx="5680824" cy="802848"/>
          </a:xfrm>
          <a:prstGeom prst="rect">
            <a:avLst/>
          </a:prstGeom>
        </p:spPr>
        <p:txBody>
          <a:bodyPr wrap="square" lIns="68580" tIns="34290" rIns="68580" bIns="34290">
            <a:spAutoFit/>
          </a:bodyPr>
          <a:lstStyle/>
          <a:p>
            <a:pPr marL="257175" indent="-257175">
              <a:lnSpc>
                <a:spcPct val="140000"/>
              </a:lnSpc>
              <a:buFont typeface="Wingdings" panose="05000000000000000000" pitchFamily="2" charset="2"/>
              <a:buChar char="l"/>
              <a:defRPr/>
            </a:pPr>
            <a:r>
              <a:rPr lang="en-US" altLang="zh-CN" sz="1800" dirty="0">
                <a:solidFill>
                  <a:srgbClr val="000000"/>
                </a:solidFill>
                <a:latin typeface="微软雅黑"/>
                <a:ea typeface="微软雅黑"/>
                <a:cs typeface="+mn-ea"/>
                <a:sym typeface="微软雅黑"/>
              </a:rPr>
              <a:t>1938</a:t>
            </a:r>
            <a:r>
              <a:rPr lang="zh-CN" altLang="en-US" sz="1800" dirty="0">
                <a:solidFill>
                  <a:srgbClr val="000000"/>
                </a:solidFill>
                <a:latin typeface="微软雅黑"/>
                <a:ea typeface="微软雅黑"/>
                <a:cs typeface="+mn-ea"/>
                <a:sym typeface="微软雅黑"/>
              </a:rPr>
              <a:t>年</a:t>
            </a:r>
            <a:r>
              <a:rPr lang="en-US" altLang="zh-CN" sz="1800" dirty="0">
                <a:solidFill>
                  <a:srgbClr val="000000"/>
                </a:solidFill>
                <a:latin typeface="微软雅黑"/>
                <a:ea typeface="微软雅黑"/>
                <a:cs typeface="+mn-ea"/>
                <a:sym typeface="微软雅黑"/>
              </a:rPr>
              <a:t>8</a:t>
            </a:r>
            <a:r>
              <a:rPr lang="zh-CN" altLang="en-US" sz="1800" dirty="0">
                <a:solidFill>
                  <a:srgbClr val="000000"/>
                </a:solidFill>
                <a:latin typeface="微软雅黑"/>
                <a:ea typeface="微软雅黑"/>
                <a:cs typeface="+mn-ea"/>
                <a:sym typeface="微软雅黑"/>
              </a:rPr>
              <a:t>月，陕甘宁边区政府颁布了</a:t>
            </a:r>
            <a:r>
              <a:rPr lang="en-US" altLang="zh-CN" sz="1800" dirty="0">
                <a:solidFill>
                  <a:srgbClr val="000000"/>
                </a:solidFill>
                <a:latin typeface="微软雅黑"/>
                <a:ea typeface="微软雅黑"/>
                <a:cs typeface="+mn-ea"/>
                <a:sym typeface="微软雅黑"/>
              </a:rPr>
              <a:t>《</a:t>
            </a:r>
            <a:r>
              <a:rPr lang="zh-CN" altLang="en-US" sz="1800" dirty="0">
                <a:solidFill>
                  <a:srgbClr val="000000"/>
                </a:solidFill>
                <a:latin typeface="微软雅黑"/>
                <a:ea typeface="微软雅黑"/>
                <a:cs typeface="+mn-ea"/>
                <a:sym typeface="微软雅黑"/>
              </a:rPr>
              <a:t>惩治贪污暂行条例</a:t>
            </a:r>
            <a:r>
              <a:rPr lang="en-US" altLang="zh-CN" sz="1800" dirty="0">
                <a:solidFill>
                  <a:srgbClr val="000000"/>
                </a:solidFill>
                <a:latin typeface="微软雅黑"/>
                <a:ea typeface="微软雅黑"/>
                <a:cs typeface="+mn-ea"/>
                <a:sym typeface="微软雅黑"/>
              </a:rPr>
              <a:t>》,</a:t>
            </a:r>
            <a:r>
              <a:rPr lang="zh-CN" altLang="en-US" sz="1800" dirty="0">
                <a:solidFill>
                  <a:srgbClr val="000000"/>
                </a:solidFill>
                <a:latin typeface="微软雅黑"/>
                <a:ea typeface="微软雅黑"/>
                <a:cs typeface="+mn-ea"/>
                <a:sym typeface="微软雅黑"/>
              </a:rPr>
              <a:t>规定了</a:t>
            </a:r>
            <a:r>
              <a:rPr lang="en-US" altLang="zh-CN" sz="1800" dirty="0">
                <a:solidFill>
                  <a:srgbClr val="000000"/>
                </a:solidFill>
                <a:latin typeface="微软雅黑"/>
                <a:ea typeface="微软雅黑"/>
                <a:cs typeface="+mn-ea"/>
                <a:sym typeface="微软雅黑"/>
              </a:rPr>
              <a:t>10</a:t>
            </a:r>
            <a:r>
              <a:rPr lang="zh-CN" altLang="en-US" sz="1800" dirty="0">
                <a:solidFill>
                  <a:srgbClr val="000000"/>
                </a:solidFill>
                <a:latin typeface="微软雅黑"/>
                <a:ea typeface="微软雅黑"/>
                <a:cs typeface="+mn-ea"/>
                <a:sym typeface="微软雅黑"/>
              </a:rPr>
              <a:t>种必予严惩的行为。</a:t>
            </a:r>
            <a:endParaRPr lang="en-US" altLang="zh-CN" sz="1800" u="sng" dirty="0">
              <a:solidFill>
                <a:srgbClr val="C00000"/>
              </a:solidFill>
              <a:latin typeface="微软雅黑"/>
              <a:ea typeface="微软雅黑"/>
              <a:cs typeface="+mn-ea"/>
              <a:sym typeface="微软雅黑"/>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300" fill="hold"/>
                                        <p:tgtEl>
                                          <p:spTgt spid="12"/>
                                        </p:tgtEl>
                                        <p:attrNameLst>
                                          <p:attrName>ppt_x</p:attrName>
                                        </p:attrNameLst>
                                      </p:cBhvr>
                                      <p:tavLst>
                                        <p:tav tm="0">
                                          <p:val>
                                            <p:strVal val="#ppt_x"/>
                                          </p:val>
                                        </p:tav>
                                        <p:tav tm="100000">
                                          <p:val>
                                            <p:strVal val="#ppt_x"/>
                                          </p:val>
                                        </p:tav>
                                      </p:tavLst>
                                    </p:anim>
                                    <p:anim calcmode="lin" valueType="num">
                                      <p:cBhvr additive="base">
                                        <p:cTn id="8" dur="300" fill="hold"/>
                                        <p:tgtEl>
                                          <p:spTgt spid="1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300" fill="hold"/>
                                        <p:tgtEl>
                                          <p:spTgt spid="15"/>
                                        </p:tgtEl>
                                        <p:attrNameLst>
                                          <p:attrName>ppt_x</p:attrName>
                                        </p:attrNameLst>
                                      </p:cBhvr>
                                      <p:tavLst>
                                        <p:tav tm="0">
                                          <p:val>
                                            <p:strVal val="#ppt_x"/>
                                          </p:val>
                                        </p:tav>
                                        <p:tav tm="100000">
                                          <p:val>
                                            <p:strVal val="#ppt_x"/>
                                          </p:val>
                                        </p:tav>
                                      </p:tavLst>
                                    </p:anim>
                                    <p:anim calcmode="lin" valueType="num">
                                      <p:cBhvr additive="base">
                                        <p:cTn id="13" dur="300" fill="hold"/>
                                        <p:tgtEl>
                                          <p:spTgt spid="15"/>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300" fill="hold"/>
                                        <p:tgtEl>
                                          <p:spTgt spid="18"/>
                                        </p:tgtEl>
                                        <p:attrNameLst>
                                          <p:attrName>ppt_x</p:attrName>
                                        </p:attrNameLst>
                                      </p:cBhvr>
                                      <p:tavLst>
                                        <p:tav tm="0">
                                          <p:val>
                                            <p:strVal val="#ppt_x"/>
                                          </p:val>
                                        </p:tav>
                                        <p:tav tm="100000">
                                          <p:val>
                                            <p:strVal val="#ppt_x"/>
                                          </p:val>
                                        </p:tav>
                                      </p:tavLst>
                                    </p:anim>
                                    <p:anim calcmode="lin" valueType="num">
                                      <p:cBhvr additive="base">
                                        <p:cTn id="18" dur="300" fill="hold"/>
                                        <p:tgtEl>
                                          <p:spTgt spid="18"/>
                                        </p:tgtEl>
                                        <p:attrNameLst>
                                          <p:attrName>ppt_y</p:attrName>
                                        </p:attrNameLst>
                                      </p:cBhvr>
                                      <p:tavLst>
                                        <p:tav tm="0">
                                          <p:val>
                                            <p:strVal val="0-#ppt_h/2"/>
                                          </p:val>
                                        </p:tav>
                                        <p:tav tm="100000">
                                          <p:val>
                                            <p:strVal val="#ppt_y"/>
                                          </p:val>
                                        </p:tav>
                                      </p:tavLst>
                                    </p:anim>
                                  </p:childTnLst>
                                </p:cTn>
                              </p:par>
                            </p:childTnLst>
                          </p:cTn>
                        </p:par>
                        <p:par>
                          <p:cTn id="19" fill="hold">
                            <p:stCondLst>
                              <p:cond delay="1300"/>
                            </p:stCondLst>
                            <p:childTnLst>
                              <p:par>
                                <p:cTn id="20" presetID="2" presetClass="entr" presetSubtype="8" fill="hold" nodeType="afterEffect">
                                  <p:stCondLst>
                                    <p:cond delay="0"/>
                                  </p:stCondLst>
                                  <p:childTnLst>
                                    <p:set>
                                      <p:cBhvr>
                                        <p:cTn id="21" dur="1" fill="hold">
                                          <p:stCondLst>
                                            <p:cond delay="0"/>
                                          </p:stCondLst>
                                        </p:cTn>
                                        <p:tgtEl>
                                          <p:spTgt spid="24"/>
                                        </p:tgtEl>
                                        <p:attrNameLst>
                                          <p:attrName>style.visibility</p:attrName>
                                        </p:attrNameLst>
                                      </p:cBhvr>
                                      <p:to>
                                        <p:strVal val="visible"/>
                                      </p:to>
                                    </p:set>
                                    <p:anim calcmode="lin" valueType="num">
                                      <p:cBhvr additive="base">
                                        <p:cTn id="22" dur="500" fill="hold"/>
                                        <p:tgtEl>
                                          <p:spTgt spid="24"/>
                                        </p:tgtEl>
                                        <p:attrNameLst>
                                          <p:attrName>ppt_x</p:attrName>
                                        </p:attrNameLst>
                                      </p:cBhvr>
                                      <p:tavLst>
                                        <p:tav tm="0">
                                          <p:val>
                                            <p:strVal val="0-#ppt_w/2"/>
                                          </p:val>
                                        </p:tav>
                                        <p:tav tm="100000">
                                          <p:val>
                                            <p:strVal val="#ppt_x"/>
                                          </p:val>
                                        </p:tav>
                                      </p:tavLst>
                                    </p:anim>
                                    <p:anim calcmode="lin" valueType="num">
                                      <p:cBhvr additive="base">
                                        <p:cTn id="23" dur="500" fill="hold"/>
                                        <p:tgtEl>
                                          <p:spTgt spid="24"/>
                                        </p:tgtEl>
                                        <p:attrNameLst>
                                          <p:attrName>ppt_y</p:attrName>
                                        </p:attrNameLst>
                                      </p:cBhvr>
                                      <p:tavLst>
                                        <p:tav tm="0">
                                          <p:val>
                                            <p:strVal val="#ppt_y"/>
                                          </p:val>
                                        </p:tav>
                                        <p:tav tm="100000">
                                          <p:val>
                                            <p:strVal val="#ppt_y"/>
                                          </p:val>
                                        </p:tav>
                                      </p:tavLst>
                                    </p:anim>
                                  </p:childTnLst>
                                </p:cTn>
                              </p:par>
                              <p:par>
                                <p:cTn id="24" presetID="41" presetClass="entr" presetSubtype="0" fill="hold" grpId="0" nodeType="withEffect">
                                  <p:stCondLst>
                                    <p:cond delay="0"/>
                                  </p:stCondLst>
                                  <p:iterate type="lt">
                                    <p:tmPct val="10000"/>
                                  </p:iterate>
                                  <p:childTnLst>
                                    <p:set>
                                      <p:cBhvr>
                                        <p:cTn id="25" dur="1" fill="hold">
                                          <p:stCondLst>
                                            <p:cond delay="0"/>
                                          </p:stCondLst>
                                        </p:cTn>
                                        <p:tgtEl>
                                          <p:spTgt spid="27"/>
                                        </p:tgtEl>
                                        <p:attrNameLst>
                                          <p:attrName>style.visibility</p:attrName>
                                        </p:attrNameLst>
                                      </p:cBhvr>
                                      <p:to>
                                        <p:strVal val="visible"/>
                                      </p:to>
                                    </p:set>
                                    <p:anim calcmode="lin" valueType="num">
                                      <p:cBhvr>
                                        <p:cTn id="26"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27"/>
                                        </p:tgtEl>
                                        <p:attrNameLst>
                                          <p:attrName>ppt_y</p:attrName>
                                        </p:attrNameLst>
                                      </p:cBhvr>
                                      <p:tavLst>
                                        <p:tav tm="0">
                                          <p:val>
                                            <p:strVal val="#ppt_y"/>
                                          </p:val>
                                        </p:tav>
                                        <p:tav tm="100000">
                                          <p:val>
                                            <p:strVal val="#ppt_y"/>
                                          </p:val>
                                        </p:tav>
                                      </p:tavLst>
                                    </p:anim>
                                    <p:anim calcmode="lin" valueType="num">
                                      <p:cBhvr>
                                        <p:cTn id="28"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27"/>
                                        </p:tgtEl>
                                      </p:cBhvr>
                                    </p:animEffect>
                                  </p:childTnLst>
                                </p:cTn>
                              </p:par>
                              <p:par>
                                <p:cTn id="31" presetID="22" presetClass="entr" presetSubtype="8"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wipe(left)">
                                      <p:cBhvr>
                                        <p:cTn id="33" dur="500"/>
                                        <p:tgtEl>
                                          <p:spTgt spid="25"/>
                                        </p:tgtEl>
                                      </p:cBhvr>
                                    </p:animEffect>
                                  </p:childTnLst>
                                </p:cTn>
                              </p:par>
                            </p:childTnLst>
                          </p:cTn>
                        </p:par>
                        <p:par>
                          <p:cTn id="34" fill="hold">
                            <p:stCondLst>
                              <p:cond delay="2050"/>
                            </p:stCondLst>
                            <p:childTnLst>
                              <p:par>
                                <p:cTn id="35" presetID="16" presetClass="entr" presetSubtype="37" fill="hold" nodeType="after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barn(outVertical)">
                                      <p:cBhvr>
                                        <p:cTn id="37" dur="1000"/>
                                        <p:tgtEl>
                                          <p:spTgt spid="37"/>
                                        </p:tgtEl>
                                      </p:cBhvr>
                                    </p:animEffect>
                                  </p:childTnLst>
                                </p:cTn>
                              </p:par>
                            </p:childTnLst>
                          </p:cTn>
                        </p:par>
                        <p:par>
                          <p:cTn id="38" fill="hold">
                            <p:stCondLst>
                              <p:cond delay="3050"/>
                            </p:stCondLst>
                            <p:childTnLst>
                              <p:par>
                                <p:cTn id="39" presetID="41" presetClass="entr" presetSubtype="0" fill="hold" grpId="0" nodeType="afterEffect">
                                  <p:stCondLst>
                                    <p:cond delay="0"/>
                                  </p:stCondLst>
                                  <p:iterate type="lt">
                                    <p:tmPct val="10000"/>
                                  </p:iterate>
                                  <p:childTnLst>
                                    <p:set>
                                      <p:cBhvr>
                                        <p:cTn id="40" dur="1" fill="hold">
                                          <p:stCondLst>
                                            <p:cond delay="0"/>
                                          </p:stCondLst>
                                        </p:cTn>
                                        <p:tgtEl>
                                          <p:spTgt spid="47"/>
                                        </p:tgtEl>
                                        <p:attrNameLst>
                                          <p:attrName>style.visibility</p:attrName>
                                        </p:attrNameLst>
                                      </p:cBhvr>
                                      <p:to>
                                        <p:strVal val="visible"/>
                                      </p:to>
                                    </p:set>
                                    <p:anim calcmode="lin" valueType="num">
                                      <p:cBhvr>
                                        <p:cTn id="41" dur="500" fill="hold"/>
                                        <p:tgtEl>
                                          <p:spTgt spid="47"/>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47"/>
                                        </p:tgtEl>
                                        <p:attrNameLst>
                                          <p:attrName>ppt_y</p:attrName>
                                        </p:attrNameLst>
                                      </p:cBhvr>
                                      <p:tavLst>
                                        <p:tav tm="0">
                                          <p:val>
                                            <p:strVal val="#ppt_y"/>
                                          </p:val>
                                        </p:tav>
                                        <p:tav tm="100000">
                                          <p:val>
                                            <p:strVal val="#ppt_y"/>
                                          </p:val>
                                        </p:tav>
                                      </p:tavLst>
                                    </p:anim>
                                    <p:anim calcmode="lin" valueType="num">
                                      <p:cBhvr>
                                        <p:cTn id="43" dur="500" fill="hold"/>
                                        <p:tgtEl>
                                          <p:spTgt spid="47"/>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47"/>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47"/>
                                        </p:tgtEl>
                                      </p:cBhvr>
                                    </p:animEffect>
                                  </p:childTnLst>
                                </p:cTn>
                              </p:par>
                            </p:childTnLst>
                          </p:cTn>
                        </p:par>
                        <p:par>
                          <p:cTn id="46" fill="hold">
                            <p:stCondLst>
                              <p:cond delay="5650"/>
                            </p:stCondLst>
                            <p:childTnLst>
                              <p:par>
                                <p:cTn id="47" presetID="22" presetClass="entr" presetSubtype="4"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wipe(down)">
                                      <p:cBhvr>
                                        <p:cTn id="49" dur="500"/>
                                        <p:tgtEl>
                                          <p:spTgt spid="36"/>
                                        </p:tgtEl>
                                      </p:cBhvr>
                                    </p:animEffect>
                                  </p:childTnLst>
                                </p:cTn>
                              </p:par>
                            </p:childTnLst>
                          </p:cTn>
                        </p:par>
                        <p:par>
                          <p:cTn id="50" fill="hold">
                            <p:stCondLst>
                              <p:cond delay="6150"/>
                            </p:stCondLst>
                            <p:childTnLst>
                              <p:par>
                                <p:cTn id="51" presetID="22" presetClass="entr" presetSubtype="1" fill="hold" grpId="0"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up)">
                                      <p:cBhvr>
                                        <p:cTn id="5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5" grpId="0" animBg="1"/>
      <p:bldP spid="36" grpId="0"/>
      <p:bldP spid="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sp>
        <p:nvSpPr>
          <p:cNvPr id="6" name="矩形 5"/>
          <p:cNvSpPr/>
          <p:nvPr/>
        </p:nvSpPr>
        <p:spPr>
          <a:xfrm>
            <a:off x="492146" y="1665955"/>
            <a:ext cx="8232272" cy="1361911"/>
          </a:xfrm>
          <a:prstGeom prst="rect">
            <a:avLst/>
          </a:prstGeom>
        </p:spPr>
        <p:txBody>
          <a:bodyPr wrap="square" lIns="68580" tIns="34290" rIns="68580" bIns="34290">
            <a:spAutoFit/>
          </a:bodyPr>
          <a:lstStyle/>
          <a:p>
            <a:pPr marL="257175" indent="-257175">
              <a:lnSpc>
                <a:spcPct val="150000"/>
              </a:lnSpc>
              <a:buFont typeface="Wingdings" panose="05000000000000000000" pitchFamily="2" charset="2"/>
              <a:buChar char="n"/>
              <a:defRPr/>
            </a:pPr>
            <a:r>
              <a:rPr lang="zh-CN" altLang="en-US" dirty="0">
                <a:solidFill>
                  <a:srgbClr val="000000"/>
                </a:solidFill>
                <a:latin typeface="微软雅黑"/>
                <a:ea typeface="微软雅黑"/>
                <a:cs typeface="+mn-ea"/>
                <a:sym typeface="微软雅黑"/>
              </a:rPr>
              <a:t>解放战争时期</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毛泽东同志在七届二中全会上谆谆告诫全党</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可能有这样一些共产党人，他们是不曾被拿枪的敌人征服过的，他们在这些敌人面前不愧英雄的称号</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但是经不起人们用糖衣裹着的炮弹的攻击</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他们在糖弹面前要打败仗。我们必须预防这种情况。”</a:t>
            </a:r>
            <a:endParaRPr lang="en-US" altLang="zh-CN" dirty="0">
              <a:solidFill>
                <a:srgbClr val="000000"/>
              </a:solidFill>
              <a:latin typeface="微软雅黑"/>
              <a:ea typeface="微软雅黑"/>
              <a:cs typeface="+mn-ea"/>
              <a:sym typeface="微软雅黑"/>
            </a:endParaRPr>
          </a:p>
          <a:p>
            <a:pPr marL="257175" indent="-257175">
              <a:lnSpc>
                <a:spcPct val="150000"/>
              </a:lnSpc>
              <a:buFont typeface="Wingdings" panose="05000000000000000000" pitchFamily="2" charset="2"/>
              <a:buChar char="n"/>
              <a:defRPr/>
            </a:pPr>
            <a:r>
              <a:rPr lang="zh-CN" altLang="en-US" dirty="0">
                <a:solidFill>
                  <a:srgbClr val="000000"/>
                </a:solidFill>
                <a:latin typeface="微软雅黑"/>
                <a:ea typeface="微软雅黑"/>
                <a:cs typeface="+mn-ea"/>
                <a:sym typeface="微软雅黑"/>
              </a:rPr>
              <a:t>同时向全党提出了“两个务必”的要求。</a:t>
            </a:r>
            <a:endParaRPr lang="en-US" altLang="zh-CN" dirty="0">
              <a:solidFill>
                <a:srgbClr val="000000"/>
              </a:solidFill>
              <a:latin typeface="微软雅黑"/>
              <a:ea typeface="微软雅黑"/>
              <a:cs typeface="+mn-ea"/>
              <a:sym typeface="微软雅黑"/>
            </a:endParaRPr>
          </a:p>
        </p:txBody>
      </p:sp>
      <p:cxnSp>
        <p:nvCxnSpPr>
          <p:cNvPr id="7" name="直接连接符 6"/>
          <p:cNvCxnSpPr/>
          <p:nvPr/>
        </p:nvCxnSpPr>
        <p:spPr bwMode="auto">
          <a:xfrm>
            <a:off x="475583" y="1603316"/>
            <a:ext cx="4530306" cy="0"/>
          </a:xfrm>
          <a:prstGeom prst="line">
            <a:avLst/>
          </a:prstGeom>
          <a:solidFill>
            <a:srgbClr val="BD2531"/>
          </a:solidFill>
          <a:ln w="9525" cap="flat" cmpd="sng" algn="ctr">
            <a:solidFill>
              <a:srgbClr val="3D3D3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30"/>
          <p:cNvSpPr txBox="1"/>
          <p:nvPr/>
        </p:nvSpPr>
        <p:spPr>
          <a:xfrm>
            <a:off x="904432" y="1196852"/>
            <a:ext cx="5111510" cy="422360"/>
          </a:xfrm>
          <a:prstGeom prst="rect">
            <a:avLst/>
          </a:prstGeom>
          <a:noFill/>
        </p:spPr>
        <p:txBody>
          <a:bodyPr wrap="square" lIns="68580" tIns="34290" rIns="68580" bIns="34290" rtlCol="0">
            <a:spAutoFit/>
          </a:bodyPr>
          <a:lstStyle/>
          <a:p>
            <a:pPr marL="257175" indent="-257175">
              <a:lnSpc>
                <a:spcPts val="3075"/>
              </a:lnSpc>
              <a:buFont typeface="Wingdings" panose="05000000000000000000" pitchFamily="2" charset="2"/>
              <a:buChar char="p"/>
              <a:defRPr/>
            </a:pPr>
            <a:r>
              <a:rPr lang="zh-CN" altLang="en-US" sz="1800" b="1" dirty="0">
                <a:solidFill>
                  <a:srgbClr val="FF0000"/>
                </a:solidFill>
                <a:latin typeface="微软雅黑"/>
                <a:ea typeface="微软雅黑"/>
                <a:cs typeface="+mn-ea"/>
                <a:sym typeface="微软雅黑"/>
              </a:rPr>
              <a:t>要始终知敬畏，拧紧“不敢腐”的阀门</a:t>
            </a:r>
            <a:endParaRPr lang="en-US" altLang="zh-CN" sz="1800" b="1" dirty="0">
              <a:solidFill>
                <a:srgbClr val="FF0000"/>
              </a:solidFill>
              <a:latin typeface="微软雅黑"/>
              <a:ea typeface="微软雅黑"/>
              <a:cs typeface="+mn-ea"/>
              <a:sym typeface="微软雅黑"/>
            </a:endParaRPr>
          </a:p>
        </p:txBody>
      </p:sp>
      <p:sp>
        <p:nvSpPr>
          <p:cNvPr id="9" name="矩形 8"/>
          <p:cNvSpPr/>
          <p:nvPr/>
        </p:nvSpPr>
        <p:spPr>
          <a:xfrm>
            <a:off x="492146" y="3566945"/>
            <a:ext cx="6695733" cy="1361911"/>
          </a:xfrm>
          <a:prstGeom prst="rect">
            <a:avLst/>
          </a:prstGeom>
        </p:spPr>
        <p:txBody>
          <a:bodyPr wrap="square" lIns="68580" tIns="34290" rIns="68580" bIns="34290">
            <a:spAutoFit/>
          </a:bodyPr>
          <a:lstStyle/>
          <a:p>
            <a:pPr marL="257175" indent="-257175">
              <a:lnSpc>
                <a:spcPct val="150000"/>
              </a:lnSpc>
              <a:buFont typeface="Wingdings" panose="05000000000000000000" pitchFamily="2" charset="2"/>
              <a:buChar char="n"/>
              <a:defRPr/>
            </a:pPr>
            <a:r>
              <a:rPr lang="zh-CN" altLang="en-US" dirty="0">
                <a:solidFill>
                  <a:srgbClr val="000000"/>
                </a:solidFill>
                <a:latin typeface="微软雅黑"/>
                <a:ea typeface="微软雅黑"/>
                <a:cs typeface="+mn-ea"/>
                <a:sym typeface="微软雅黑"/>
              </a:rPr>
              <a:t>新中国成立以后</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百废待兴</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革命和建设的任务都很繁重，反腐倡廉的形势也相当严峻。</a:t>
            </a:r>
            <a:endParaRPr lang="en-US" altLang="zh-CN" dirty="0">
              <a:solidFill>
                <a:srgbClr val="000000"/>
              </a:solidFill>
              <a:latin typeface="微软雅黑"/>
              <a:ea typeface="微软雅黑"/>
              <a:cs typeface="+mn-ea"/>
              <a:sym typeface="微软雅黑"/>
            </a:endParaRPr>
          </a:p>
          <a:p>
            <a:pPr marL="257175" indent="-257175">
              <a:lnSpc>
                <a:spcPct val="150000"/>
              </a:lnSpc>
              <a:buFont typeface="Wingdings" panose="05000000000000000000" pitchFamily="2" charset="2"/>
              <a:buChar char="n"/>
              <a:defRPr/>
            </a:pPr>
            <a:r>
              <a:rPr lang="en-US" altLang="zh-CN" dirty="0">
                <a:solidFill>
                  <a:srgbClr val="000000"/>
                </a:solidFill>
                <a:latin typeface="微软雅黑"/>
                <a:ea typeface="微软雅黑"/>
                <a:cs typeface="+mn-ea"/>
                <a:sym typeface="微软雅黑"/>
              </a:rPr>
              <a:t>1949</a:t>
            </a:r>
            <a:r>
              <a:rPr lang="zh-CN" altLang="en-US" dirty="0">
                <a:solidFill>
                  <a:srgbClr val="000000"/>
                </a:solidFill>
                <a:latin typeface="微软雅黑"/>
                <a:ea typeface="微软雅黑"/>
                <a:cs typeface="+mn-ea"/>
                <a:sym typeface="微软雅黑"/>
              </a:rPr>
              <a:t>年</a:t>
            </a:r>
            <a:r>
              <a:rPr lang="en-US" altLang="zh-CN" dirty="0">
                <a:solidFill>
                  <a:srgbClr val="000000"/>
                </a:solidFill>
                <a:latin typeface="微软雅黑"/>
                <a:ea typeface="微软雅黑"/>
                <a:cs typeface="+mn-ea"/>
                <a:sym typeface="微软雅黑"/>
              </a:rPr>
              <a:t>11</a:t>
            </a:r>
            <a:r>
              <a:rPr lang="zh-CN" altLang="en-US" dirty="0">
                <a:solidFill>
                  <a:srgbClr val="000000"/>
                </a:solidFill>
                <a:latin typeface="微软雅黑"/>
                <a:ea typeface="微软雅黑"/>
                <a:cs typeface="+mn-ea"/>
                <a:sym typeface="微软雅黑"/>
              </a:rPr>
              <a:t>月</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中共中央决定成立中央及各级党的纪律检查委员会。</a:t>
            </a:r>
            <a:endParaRPr lang="en-US" altLang="zh-CN" dirty="0">
              <a:solidFill>
                <a:srgbClr val="000000"/>
              </a:solidFill>
              <a:latin typeface="微软雅黑"/>
              <a:ea typeface="微软雅黑"/>
              <a:cs typeface="+mn-ea"/>
              <a:sym typeface="微软雅黑"/>
            </a:endParaRPr>
          </a:p>
          <a:p>
            <a:pPr marL="257175" indent="-257175">
              <a:lnSpc>
                <a:spcPct val="150000"/>
              </a:lnSpc>
              <a:buFont typeface="Wingdings" panose="05000000000000000000" pitchFamily="2" charset="2"/>
              <a:buChar char="n"/>
              <a:defRPr/>
            </a:pPr>
            <a:r>
              <a:rPr lang="en-US" altLang="zh-CN" dirty="0">
                <a:solidFill>
                  <a:srgbClr val="000000"/>
                </a:solidFill>
                <a:latin typeface="微软雅黑"/>
                <a:ea typeface="微软雅黑"/>
                <a:cs typeface="+mn-ea"/>
                <a:sym typeface="微软雅黑"/>
              </a:rPr>
              <a:t>1950</a:t>
            </a:r>
            <a:r>
              <a:rPr lang="zh-CN" altLang="en-US" dirty="0">
                <a:solidFill>
                  <a:srgbClr val="000000"/>
                </a:solidFill>
                <a:latin typeface="微软雅黑"/>
                <a:ea typeface="微软雅黑"/>
                <a:cs typeface="+mn-ea"/>
                <a:sym typeface="微软雅黑"/>
              </a:rPr>
              <a:t>年夏、秋、冬三季</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在全党范围内进行了一次大规模的整风运动。</a:t>
            </a:r>
            <a:endParaRPr lang="en-US" altLang="zh-CN" dirty="0">
              <a:solidFill>
                <a:srgbClr val="000000"/>
              </a:solidFill>
              <a:latin typeface="微软雅黑"/>
              <a:ea typeface="微软雅黑"/>
              <a:cs typeface="+mn-ea"/>
              <a:sym typeface="微软雅黑"/>
            </a:endParaRPr>
          </a:p>
        </p:txBody>
      </p:sp>
      <p:cxnSp>
        <p:nvCxnSpPr>
          <p:cNvPr id="10" name="直接连接符 9"/>
          <p:cNvCxnSpPr/>
          <p:nvPr/>
        </p:nvCxnSpPr>
        <p:spPr bwMode="auto">
          <a:xfrm>
            <a:off x="475582" y="3504305"/>
            <a:ext cx="4518275" cy="0"/>
          </a:xfrm>
          <a:prstGeom prst="line">
            <a:avLst/>
          </a:prstGeom>
          <a:solidFill>
            <a:srgbClr val="BD2531"/>
          </a:solidFill>
          <a:ln w="9525" cap="flat" cmpd="sng" algn="ctr">
            <a:solidFill>
              <a:srgbClr val="3D3D3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30"/>
          <p:cNvSpPr txBox="1"/>
          <p:nvPr/>
        </p:nvSpPr>
        <p:spPr>
          <a:xfrm>
            <a:off x="904432" y="3035930"/>
            <a:ext cx="4608011" cy="422360"/>
          </a:xfrm>
          <a:prstGeom prst="rect">
            <a:avLst/>
          </a:prstGeom>
          <a:noFill/>
        </p:spPr>
        <p:txBody>
          <a:bodyPr wrap="square" lIns="68580" tIns="34290" rIns="68580" bIns="34290" rtlCol="0">
            <a:spAutoFit/>
          </a:bodyPr>
          <a:lstStyle/>
          <a:p>
            <a:pPr marL="257175" indent="-257175">
              <a:lnSpc>
                <a:spcPts val="3075"/>
              </a:lnSpc>
              <a:buFont typeface="Wingdings" panose="05000000000000000000" pitchFamily="2" charset="2"/>
              <a:buChar char="p"/>
              <a:defRPr/>
            </a:pPr>
            <a:r>
              <a:rPr lang="zh-CN" altLang="en-US" sz="1800" b="1" dirty="0">
                <a:solidFill>
                  <a:srgbClr val="FF0000"/>
                </a:solidFill>
                <a:latin typeface="微软雅黑"/>
                <a:ea typeface="微软雅黑"/>
                <a:cs typeface="+mn-ea"/>
                <a:sym typeface="微软雅黑"/>
              </a:rPr>
              <a:t>要始终知敬畏，拧紧“不敢腐”的阀门</a:t>
            </a:r>
            <a:endParaRPr lang="en-US" altLang="zh-CN" sz="1800" b="1" dirty="0">
              <a:solidFill>
                <a:srgbClr val="FF0000"/>
              </a:solidFill>
              <a:latin typeface="微软雅黑"/>
              <a:ea typeface="微软雅黑"/>
              <a:cs typeface="+mn-ea"/>
              <a:sym typeface="微软雅黑"/>
            </a:endParaRPr>
          </a:p>
        </p:txBody>
      </p:sp>
      <p:grpSp>
        <p:nvGrpSpPr>
          <p:cNvPr id="13" name="组合 12"/>
          <p:cNvGrpSpPr/>
          <p:nvPr/>
        </p:nvGrpSpPr>
        <p:grpSpPr>
          <a:xfrm>
            <a:off x="198062" y="1160542"/>
            <a:ext cx="759172" cy="571062"/>
            <a:chOff x="613246" y="2493034"/>
            <a:chExt cx="1324422" cy="996252"/>
          </a:xfrm>
        </p:grpSpPr>
        <p:grpSp>
          <p:nvGrpSpPr>
            <p:cNvPr id="14" name="组合 13"/>
            <p:cNvGrpSpPr/>
            <p:nvPr/>
          </p:nvGrpSpPr>
          <p:grpSpPr>
            <a:xfrm>
              <a:off x="613246" y="2493034"/>
              <a:ext cx="1324422" cy="996252"/>
              <a:chOff x="3202171" y="1462739"/>
              <a:chExt cx="1919019" cy="1443518"/>
            </a:xfrm>
          </p:grpSpPr>
          <p:grpSp>
            <p:nvGrpSpPr>
              <p:cNvPr id="16" name="组合 15"/>
              <p:cNvGrpSpPr/>
              <p:nvPr/>
            </p:nvGrpSpPr>
            <p:grpSpPr>
              <a:xfrm>
                <a:off x="3433282" y="1462739"/>
                <a:ext cx="1443518" cy="1443518"/>
                <a:chOff x="2681608" y="1294395"/>
                <a:chExt cx="1506218" cy="1506218"/>
              </a:xfrm>
            </p:grpSpPr>
            <p:sp>
              <p:nvSpPr>
                <p:cNvPr id="18" name="椭圆 17"/>
                <p:cNvSpPr/>
                <p:nvPr/>
              </p:nvSpPr>
              <p:spPr>
                <a:xfrm>
                  <a:off x="2681608" y="1294395"/>
                  <a:ext cx="1506218" cy="1506218"/>
                </a:xfrm>
                <a:prstGeom prst="ellipse">
                  <a:avLst/>
                </a:prstGeom>
                <a:solidFill>
                  <a:schemeClr val="bg1"/>
                </a:solidFill>
                <a:ln w="12700" cap="flat" cmpd="sng" algn="ctr">
                  <a:solidFill>
                    <a:srgbClr val="C00000"/>
                  </a:solidFill>
                  <a:prstDash val="solid"/>
                </a:ln>
                <a:effectLst/>
              </p:spPr>
              <p:txBody>
                <a:bodyPr wrap="square" rtlCol="0" anchor="ctr">
                  <a:noAutofit/>
                </a:bodyPr>
                <a:lstStyle/>
                <a:p>
                  <a:pPr algn="ctr" defTabSz="914400">
                    <a:defRPr/>
                  </a:pPr>
                  <a:endParaRPr lang="zh-CN" altLang="en-US" sz="1800" kern="0" dirty="0">
                    <a:solidFill>
                      <a:srgbClr val="000000"/>
                    </a:solidFill>
                    <a:latin typeface="微软雅黑"/>
                    <a:ea typeface="微软雅黑"/>
                    <a:cs typeface="+mn-ea"/>
                    <a:sym typeface="微软雅黑"/>
                  </a:endParaRPr>
                </a:p>
              </p:txBody>
            </p:sp>
            <p:sp>
              <p:nvSpPr>
                <p:cNvPr id="19" name="Freeform 5"/>
                <p:cNvSpPr/>
                <p:nvPr/>
              </p:nvSpPr>
              <p:spPr bwMode="auto">
                <a:xfrm flipV="1">
                  <a:off x="2777383" y="1390167"/>
                  <a:ext cx="1314666" cy="1314675"/>
                </a:xfrm>
                <a:prstGeom prst="ellipse">
                  <a:avLst/>
                </a:prstGeom>
                <a:solidFill>
                  <a:srgbClr val="C00000"/>
                </a:solidFill>
                <a:ln w="9525" cap="flat" cmpd="sng" algn="ctr">
                  <a:noFill/>
                  <a:prstDash val="solid"/>
                </a:ln>
                <a:effectLst/>
              </p:spPr>
              <p:txBody>
                <a:bodyPr wrap="square" rtlCol="0" anchor="ctr">
                  <a:noAutofit/>
                </a:bodyPr>
                <a:lstStyle/>
                <a:p>
                  <a:pPr algn="ctr" defTabSz="914400">
                    <a:defRPr/>
                  </a:pPr>
                  <a:endParaRPr lang="zh-CN" altLang="en-US" sz="1800" kern="0" dirty="0">
                    <a:solidFill>
                      <a:srgbClr val="000000"/>
                    </a:solidFill>
                    <a:latin typeface="微软雅黑"/>
                    <a:ea typeface="微软雅黑"/>
                    <a:cs typeface="+mn-ea"/>
                    <a:sym typeface="微软雅黑"/>
                  </a:endParaRPr>
                </a:p>
              </p:txBody>
            </p:sp>
            <p:sp>
              <p:nvSpPr>
                <p:cNvPr id="20" name="任意多边形 43"/>
                <p:cNvSpPr/>
                <p:nvPr/>
              </p:nvSpPr>
              <p:spPr bwMode="auto">
                <a:xfrm flipV="1">
                  <a:off x="2688967" y="1301750"/>
                  <a:ext cx="1326030" cy="1238236"/>
                </a:xfrm>
                <a:custGeom>
                  <a:avLst/>
                  <a:gdLst>
                    <a:gd name="connsiteX0" fmla="*/ 745749 w 1326030"/>
                    <a:gd name="connsiteY0" fmla="*/ 1238236 h 1238236"/>
                    <a:gd name="connsiteX1" fmla="*/ 1273073 w 1326030"/>
                    <a:gd name="connsiteY1" fmla="*/ 1019809 h 1238236"/>
                    <a:gd name="connsiteX2" fmla="*/ 1326030 w 1326030"/>
                    <a:gd name="connsiteY2" fmla="*/ 955624 h 1238236"/>
                    <a:gd name="connsiteX3" fmla="*/ 1245552 w 1326030"/>
                    <a:gd name="connsiteY3" fmla="*/ 967907 h 1238236"/>
                    <a:gd name="connsiteX4" fmla="*/ 1147542 w 1326030"/>
                    <a:gd name="connsiteY4" fmla="*/ 972856 h 1238236"/>
                    <a:gd name="connsiteX5" fmla="*/ 188953 w 1326030"/>
                    <a:gd name="connsiteY5" fmla="*/ 14259 h 1238236"/>
                    <a:gd name="connsiteX6" fmla="*/ 189673 w 1326030"/>
                    <a:gd name="connsiteY6" fmla="*/ 0 h 1238236"/>
                    <a:gd name="connsiteX7" fmla="*/ 127362 w 1326030"/>
                    <a:gd name="connsiteY7" fmla="*/ 75522 h 1238236"/>
                    <a:gd name="connsiteX8" fmla="*/ 0 w 1326030"/>
                    <a:gd name="connsiteY8" fmla="*/ 492481 h 1238236"/>
                    <a:gd name="connsiteX9" fmla="*/ 745749 w 1326030"/>
                    <a:gd name="connsiteY9" fmla="*/ 1238236 h 123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26030" h="1238236">
                      <a:moveTo>
                        <a:pt x="745749" y="1238236"/>
                      </a:moveTo>
                      <a:cubicBezTo>
                        <a:pt x="951682" y="1238236"/>
                        <a:pt x="1138119" y="1154765"/>
                        <a:pt x="1273073" y="1019809"/>
                      </a:cubicBezTo>
                      <a:lnTo>
                        <a:pt x="1326030" y="955624"/>
                      </a:lnTo>
                      <a:lnTo>
                        <a:pt x="1245552" y="967907"/>
                      </a:lnTo>
                      <a:cubicBezTo>
                        <a:pt x="1213327" y="971180"/>
                        <a:pt x="1180631" y="972856"/>
                        <a:pt x="1147542" y="972856"/>
                      </a:cubicBezTo>
                      <a:cubicBezTo>
                        <a:pt x="618128" y="972856"/>
                        <a:pt x="188953" y="543678"/>
                        <a:pt x="188953" y="14259"/>
                      </a:cubicBezTo>
                      <a:lnTo>
                        <a:pt x="189673" y="0"/>
                      </a:lnTo>
                      <a:lnTo>
                        <a:pt x="127362" y="75522"/>
                      </a:lnTo>
                      <a:cubicBezTo>
                        <a:pt x="46952" y="194546"/>
                        <a:pt x="0" y="338030"/>
                        <a:pt x="0" y="492481"/>
                      </a:cubicBezTo>
                      <a:cubicBezTo>
                        <a:pt x="0" y="904350"/>
                        <a:pt x="333883" y="1238236"/>
                        <a:pt x="745749" y="1238236"/>
                      </a:cubicBezTo>
                      <a:close/>
                    </a:path>
                  </a:pathLst>
                </a:custGeom>
                <a:gradFill flip="none" rotWithShape="1">
                  <a:gsLst>
                    <a:gs pos="30000">
                      <a:srgbClr val="FFFFFF">
                        <a:alpha val="0"/>
                      </a:srgbClr>
                    </a:gs>
                    <a:gs pos="95000">
                      <a:srgbClr val="FFFFFF">
                        <a:alpha val="90000"/>
                      </a:srgbClr>
                    </a:gs>
                  </a:gsLst>
                  <a:lin ang="8100000" scaled="1"/>
                  <a:tileRect/>
                </a:gradFill>
                <a:ln w="9525" cap="flat" cmpd="sng" algn="ctr">
                  <a:noFill/>
                  <a:prstDash val="solid"/>
                </a:ln>
                <a:effectLst/>
              </p:spPr>
              <p:txBody>
                <a:bodyPr wrap="square" rtlCol="0" anchor="ctr">
                  <a:noAutofit/>
                </a:bodyPr>
                <a:lstStyle/>
                <a:p>
                  <a:pPr algn="ctr" defTabSz="914400">
                    <a:defRPr/>
                  </a:pPr>
                  <a:endParaRPr lang="zh-CN" altLang="en-US" sz="1800" kern="0" dirty="0">
                    <a:solidFill>
                      <a:srgbClr val="000000"/>
                    </a:solidFill>
                    <a:latin typeface="微软雅黑"/>
                    <a:ea typeface="微软雅黑"/>
                    <a:cs typeface="+mn-ea"/>
                    <a:sym typeface="微软雅黑"/>
                  </a:endParaRPr>
                </a:p>
              </p:txBody>
            </p:sp>
          </p:grpSp>
          <p:sp>
            <p:nvSpPr>
              <p:cNvPr id="17" name="TextBox 14"/>
              <p:cNvSpPr txBox="1"/>
              <p:nvPr/>
            </p:nvSpPr>
            <p:spPr>
              <a:xfrm>
                <a:off x="3202171" y="1856142"/>
                <a:ext cx="1919019" cy="1011389"/>
              </a:xfrm>
              <a:prstGeom prst="rect">
                <a:avLst/>
              </a:prstGeom>
              <a:noFill/>
              <a:effectLst/>
            </p:spPr>
            <p:txBody>
              <a:bodyPr wrap="square" rtlCol="0">
                <a:spAutoFit/>
              </a:bodyPr>
              <a:lstStyle/>
              <a:p>
                <a:pPr algn="ctr" defTabSz="914400">
                  <a:defRPr/>
                </a:pPr>
                <a:endParaRPr lang="zh-CN" altLang="en-US" sz="2000" b="1" kern="0" dirty="0">
                  <a:solidFill>
                    <a:prstClr val="white"/>
                  </a:solidFill>
                  <a:latin typeface="微软雅黑"/>
                  <a:ea typeface="微软雅黑"/>
                  <a:cs typeface="+mn-ea"/>
                  <a:sym typeface="微软雅黑"/>
                </a:endParaRPr>
              </a:p>
            </p:txBody>
          </p:sp>
        </p:grpSp>
        <p:sp>
          <p:nvSpPr>
            <p:cNvPr id="15" name="Freeform 5"/>
            <p:cNvSpPr>
              <a:spLocks noChangeAspect="1"/>
            </p:cNvSpPr>
            <p:nvPr/>
          </p:nvSpPr>
          <p:spPr bwMode="auto">
            <a:xfrm>
              <a:off x="979358" y="2677314"/>
              <a:ext cx="576000" cy="585713"/>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8">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DFBF7"/>
            </a:solidFill>
            <a:ln>
              <a:noFill/>
            </a:ln>
            <a:effectLst/>
          </p:spPr>
          <p:txBody>
            <a:bodyPr vert="horz" wrap="square" lIns="121920" tIns="60960" rIns="121920" bIns="60960" numCol="1" anchor="t" anchorCtr="0" compatLnSpc="1"/>
            <a:lstStyle/>
            <a:p>
              <a:endParaRPr lang="zh-CN" altLang="en-US" sz="1800">
                <a:solidFill>
                  <a:prstClr val="black"/>
                </a:solidFill>
                <a:latin typeface="微软雅黑"/>
                <a:ea typeface="微软雅黑"/>
                <a:cs typeface="+mn-ea"/>
                <a:sym typeface="微软雅黑"/>
              </a:endParaRPr>
            </a:p>
          </p:txBody>
        </p:sp>
      </p:grpSp>
      <p:grpSp>
        <p:nvGrpSpPr>
          <p:cNvPr id="21" name="组合 20"/>
          <p:cNvGrpSpPr/>
          <p:nvPr/>
        </p:nvGrpSpPr>
        <p:grpSpPr>
          <a:xfrm>
            <a:off x="198062" y="3014484"/>
            <a:ext cx="759172" cy="571062"/>
            <a:chOff x="613246" y="2493034"/>
            <a:chExt cx="1324422" cy="996252"/>
          </a:xfrm>
        </p:grpSpPr>
        <p:grpSp>
          <p:nvGrpSpPr>
            <p:cNvPr id="22" name="组合 21"/>
            <p:cNvGrpSpPr/>
            <p:nvPr/>
          </p:nvGrpSpPr>
          <p:grpSpPr>
            <a:xfrm>
              <a:off x="613246" y="2493034"/>
              <a:ext cx="1324422" cy="996252"/>
              <a:chOff x="3202171" y="1462739"/>
              <a:chExt cx="1919019" cy="1443518"/>
            </a:xfrm>
          </p:grpSpPr>
          <p:grpSp>
            <p:nvGrpSpPr>
              <p:cNvPr id="24" name="组合 23"/>
              <p:cNvGrpSpPr/>
              <p:nvPr/>
            </p:nvGrpSpPr>
            <p:grpSpPr>
              <a:xfrm>
                <a:off x="3433282" y="1462739"/>
                <a:ext cx="1443518" cy="1443518"/>
                <a:chOff x="2681608" y="1294395"/>
                <a:chExt cx="1506218" cy="1506218"/>
              </a:xfrm>
            </p:grpSpPr>
            <p:sp>
              <p:nvSpPr>
                <p:cNvPr id="27" name="椭圆 26"/>
                <p:cNvSpPr/>
                <p:nvPr/>
              </p:nvSpPr>
              <p:spPr>
                <a:xfrm>
                  <a:off x="2681608" y="1294395"/>
                  <a:ext cx="1506218" cy="1506218"/>
                </a:xfrm>
                <a:prstGeom prst="ellipse">
                  <a:avLst/>
                </a:prstGeom>
                <a:solidFill>
                  <a:schemeClr val="bg1"/>
                </a:solidFill>
                <a:ln w="12700" cap="flat" cmpd="sng" algn="ctr">
                  <a:solidFill>
                    <a:srgbClr val="C00000"/>
                  </a:solidFill>
                  <a:prstDash val="solid"/>
                </a:ln>
                <a:effectLst/>
              </p:spPr>
              <p:txBody>
                <a:bodyPr wrap="square" rtlCol="0" anchor="ctr">
                  <a:noAutofit/>
                </a:bodyPr>
                <a:lstStyle/>
                <a:p>
                  <a:pPr algn="ctr" defTabSz="914400">
                    <a:defRPr/>
                  </a:pPr>
                  <a:endParaRPr lang="zh-CN" altLang="en-US" sz="1800" kern="0" dirty="0">
                    <a:solidFill>
                      <a:srgbClr val="000000"/>
                    </a:solidFill>
                    <a:latin typeface="微软雅黑"/>
                    <a:ea typeface="微软雅黑"/>
                    <a:cs typeface="+mn-ea"/>
                    <a:sym typeface="微软雅黑"/>
                  </a:endParaRPr>
                </a:p>
              </p:txBody>
            </p:sp>
            <p:sp>
              <p:nvSpPr>
                <p:cNvPr id="29" name="Freeform 5"/>
                <p:cNvSpPr/>
                <p:nvPr/>
              </p:nvSpPr>
              <p:spPr bwMode="auto">
                <a:xfrm flipV="1">
                  <a:off x="2777383" y="1390167"/>
                  <a:ext cx="1314666" cy="1314675"/>
                </a:xfrm>
                <a:prstGeom prst="ellipse">
                  <a:avLst/>
                </a:prstGeom>
                <a:solidFill>
                  <a:srgbClr val="C00000"/>
                </a:solidFill>
                <a:ln w="9525" cap="flat" cmpd="sng" algn="ctr">
                  <a:noFill/>
                  <a:prstDash val="solid"/>
                </a:ln>
                <a:effectLst/>
              </p:spPr>
              <p:txBody>
                <a:bodyPr wrap="square" rtlCol="0" anchor="ctr">
                  <a:noAutofit/>
                </a:bodyPr>
                <a:lstStyle/>
                <a:p>
                  <a:pPr algn="ctr" defTabSz="914400">
                    <a:defRPr/>
                  </a:pPr>
                  <a:endParaRPr lang="zh-CN" altLang="en-US" sz="1800" kern="0" dirty="0">
                    <a:solidFill>
                      <a:srgbClr val="000000"/>
                    </a:solidFill>
                    <a:latin typeface="微软雅黑"/>
                    <a:ea typeface="微软雅黑"/>
                    <a:cs typeface="+mn-ea"/>
                    <a:sym typeface="微软雅黑"/>
                  </a:endParaRPr>
                </a:p>
              </p:txBody>
            </p:sp>
            <p:sp>
              <p:nvSpPr>
                <p:cNvPr id="30" name="任意多边形 43"/>
                <p:cNvSpPr/>
                <p:nvPr/>
              </p:nvSpPr>
              <p:spPr bwMode="auto">
                <a:xfrm flipV="1">
                  <a:off x="2688967" y="1301750"/>
                  <a:ext cx="1326030" cy="1238236"/>
                </a:xfrm>
                <a:custGeom>
                  <a:avLst/>
                  <a:gdLst>
                    <a:gd name="connsiteX0" fmla="*/ 745749 w 1326030"/>
                    <a:gd name="connsiteY0" fmla="*/ 1238236 h 1238236"/>
                    <a:gd name="connsiteX1" fmla="*/ 1273073 w 1326030"/>
                    <a:gd name="connsiteY1" fmla="*/ 1019809 h 1238236"/>
                    <a:gd name="connsiteX2" fmla="*/ 1326030 w 1326030"/>
                    <a:gd name="connsiteY2" fmla="*/ 955624 h 1238236"/>
                    <a:gd name="connsiteX3" fmla="*/ 1245552 w 1326030"/>
                    <a:gd name="connsiteY3" fmla="*/ 967907 h 1238236"/>
                    <a:gd name="connsiteX4" fmla="*/ 1147542 w 1326030"/>
                    <a:gd name="connsiteY4" fmla="*/ 972856 h 1238236"/>
                    <a:gd name="connsiteX5" fmla="*/ 188953 w 1326030"/>
                    <a:gd name="connsiteY5" fmla="*/ 14259 h 1238236"/>
                    <a:gd name="connsiteX6" fmla="*/ 189673 w 1326030"/>
                    <a:gd name="connsiteY6" fmla="*/ 0 h 1238236"/>
                    <a:gd name="connsiteX7" fmla="*/ 127362 w 1326030"/>
                    <a:gd name="connsiteY7" fmla="*/ 75522 h 1238236"/>
                    <a:gd name="connsiteX8" fmla="*/ 0 w 1326030"/>
                    <a:gd name="connsiteY8" fmla="*/ 492481 h 1238236"/>
                    <a:gd name="connsiteX9" fmla="*/ 745749 w 1326030"/>
                    <a:gd name="connsiteY9" fmla="*/ 1238236 h 123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26030" h="1238236">
                      <a:moveTo>
                        <a:pt x="745749" y="1238236"/>
                      </a:moveTo>
                      <a:cubicBezTo>
                        <a:pt x="951682" y="1238236"/>
                        <a:pt x="1138119" y="1154765"/>
                        <a:pt x="1273073" y="1019809"/>
                      </a:cubicBezTo>
                      <a:lnTo>
                        <a:pt x="1326030" y="955624"/>
                      </a:lnTo>
                      <a:lnTo>
                        <a:pt x="1245552" y="967907"/>
                      </a:lnTo>
                      <a:cubicBezTo>
                        <a:pt x="1213327" y="971180"/>
                        <a:pt x="1180631" y="972856"/>
                        <a:pt x="1147542" y="972856"/>
                      </a:cubicBezTo>
                      <a:cubicBezTo>
                        <a:pt x="618128" y="972856"/>
                        <a:pt x="188953" y="543678"/>
                        <a:pt x="188953" y="14259"/>
                      </a:cubicBezTo>
                      <a:lnTo>
                        <a:pt x="189673" y="0"/>
                      </a:lnTo>
                      <a:lnTo>
                        <a:pt x="127362" y="75522"/>
                      </a:lnTo>
                      <a:cubicBezTo>
                        <a:pt x="46952" y="194546"/>
                        <a:pt x="0" y="338030"/>
                        <a:pt x="0" y="492481"/>
                      </a:cubicBezTo>
                      <a:cubicBezTo>
                        <a:pt x="0" y="904350"/>
                        <a:pt x="333883" y="1238236"/>
                        <a:pt x="745749" y="1238236"/>
                      </a:cubicBezTo>
                      <a:close/>
                    </a:path>
                  </a:pathLst>
                </a:custGeom>
                <a:gradFill flip="none" rotWithShape="1">
                  <a:gsLst>
                    <a:gs pos="30000">
                      <a:srgbClr val="FFFFFF">
                        <a:alpha val="0"/>
                      </a:srgbClr>
                    </a:gs>
                    <a:gs pos="95000">
                      <a:srgbClr val="FFFFFF">
                        <a:alpha val="90000"/>
                      </a:srgbClr>
                    </a:gs>
                  </a:gsLst>
                  <a:lin ang="8100000" scaled="1"/>
                  <a:tileRect/>
                </a:gradFill>
                <a:ln w="9525" cap="flat" cmpd="sng" algn="ctr">
                  <a:noFill/>
                  <a:prstDash val="solid"/>
                </a:ln>
                <a:effectLst/>
              </p:spPr>
              <p:txBody>
                <a:bodyPr wrap="square" rtlCol="0" anchor="ctr">
                  <a:noAutofit/>
                </a:bodyPr>
                <a:lstStyle/>
                <a:p>
                  <a:pPr algn="ctr" defTabSz="914400">
                    <a:defRPr/>
                  </a:pPr>
                  <a:endParaRPr lang="zh-CN" altLang="en-US" sz="1800" kern="0" dirty="0">
                    <a:solidFill>
                      <a:srgbClr val="000000"/>
                    </a:solidFill>
                    <a:latin typeface="微软雅黑"/>
                    <a:ea typeface="微软雅黑"/>
                    <a:cs typeface="+mn-ea"/>
                    <a:sym typeface="微软雅黑"/>
                  </a:endParaRPr>
                </a:p>
              </p:txBody>
            </p:sp>
          </p:grpSp>
          <p:sp>
            <p:nvSpPr>
              <p:cNvPr id="25" name="TextBox 14"/>
              <p:cNvSpPr txBox="1"/>
              <p:nvPr/>
            </p:nvSpPr>
            <p:spPr>
              <a:xfrm>
                <a:off x="3202171" y="1856142"/>
                <a:ext cx="1919019" cy="1011389"/>
              </a:xfrm>
              <a:prstGeom prst="rect">
                <a:avLst/>
              </a:prstGeom>
              <a:noFill/>
              <a:effectLst/>
            </p:spPr>
            <p:txBody>
              <a:bodyPr wrap="square" rtlCol="0">
                <a:spAutoFit/>
              </a:bodyPr>
              <a:lstStyle/>
              <a:p>
                <a:pPr algn="ctr" defTabSz="914400">
                  <a:defRPr/>
                </a:pPr>
                <a:endParaRPr lang="zh-CN" altLang="en-US" sz="2000" b="1" kern="0" dirty="0">
                  <a:solidFill>
                    <a:prstClr val="white"/>
                  </a:solidFill>
                  <a:latin typeface="微软雅黑"/>
                  <a:ea typeface="微软雅黑"/>
                  <a:cs typeface="+mn-ea"/>
                  <a:sym typeface="微软雅黑"/>
                </a:endParaRPr>
              </a:p>
            </p:txBody>
          </p:sp>
        </p:grpSp>
        <p:sp>
          <p:nvSpPr>
            <p:cNvPr id="23" name="Freeform 5"/>
            <p:cNvSpPr>
              <a:spLocks noChangeAspect="1"/>
            </p:cNvSpPr>
            <p:nvPr/>
          </p:nvSpPr>
          <p:spPr bwMode="auto">
            <a:xfrm>
              <a:off x="979358" y="2677314"/>
              <a:ext cx="576000" cy="585713"/>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8">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DFBF7"/>
            </a:solidFill>
            <a:ln>
              <a:noFill/>
            </a:ln>
            <a:effectLst/>
          </p:spPr>
          <p:txBody>
            <a:bodyPr vert="horz" wrap="square" lIns="121920" tIns="60960" rIns="121920" bIns="60960" numCol="1" anchor="t" anchorCtr="0" compatLnSpc="1"/>
            <a:lstStyle/>
            <a:p>
              <a:endParaRPr lang="zh-CN" altLang="en-US" sz="1800">
                <a:solidFill>
                  <a:prstClr val="black"/>
                </a:solidFill>
                <a:latin typeface="微软雅黑"/>
                <a:ea typeface="微软雅黑"/>
                <a:cs typeface="+mn-ea"/>
                <a:sym typeface="微软雅黑"/>
              </a:endParaRPr>
            </a:p>
          </p:txBody>
        </p:sp>
      </p:gr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33576" y="2820735"/>
            <a:ext cx="2360313" cy="2107571"/>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400"/>
                                        <p:tgtEl>
                                          <p:spTgt spid="8"/>
                                        </p:tgtEl>
                                      </p:cBhvr>
                                    </p:animEffect>
                                    <p:anim calcmode="lin" valueType="num">
                                      <p:cBhvr>
                                        <p:cTn id="8" dur="400" fill="hold"/>
                                        <p:tgtEl>
                                          <p:spTgt spid="8"/>
                                        </p:tgtEl>
                                        <p:attrNameLst>
                                          <p:attrName>ppt_x</p:attrName>
                                        </p:attrNameLst>
                                      </p:cBhvr>
                                      <p:tavLst>
                                        <p:tav tm="0">
                                          <p:val>
                                            <p:strVal val="#ppt_x"/>
                                          </p:val>
                                        </p:tav>
                                        <p:tav tm="100000">
                                          <p:val>
                                            <p:strVal val="#ppt_x"/>
                                          </p:val>
                                        </p:tav>
                                      </p:tavLst>
                                    </p:anim>
                                    <p:anim calcmode="lin" valueType="num">
                                      <p:cBhvr>
                                        <p:cTn id="9" dur="4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400"/>
                                        <p:tgtEl>
                                          <p:spTgt spid="6"/>
                                        </p:tgtEl>
                                      </p:cBhvr>
                                    </p:animEffect>
                                    <p:anim calcmode="lin" valueType="num">
                                      <p:cBhvr>
                                        <p:cTn id="18" dur="400" fill="hold"/>
                                        <p:tgtEl>
                                          <p:spTgt spid="6"/>
                                        </p:tgtEl>
                                        <p:attrNameLst>
                                          <p:attrName>ppt_x</p:attrName>
                                        </p:attrNameLst>
                                      </p:cBhvr>
                                      <p:tavLst>
                                        <p:tav tm="0">
                                          <p:val>
                                            <p:strVal val="#ppt_x"/>
                                          </p:val>
                                        </p:tav>
                                        <p:tav tm="100000">
                                          <p:val>
                                            <p:strVal val="#ppt_x"/>
                                          </p:val>
                                        </p:tav>
                                      </p:tavLst>
                                    </p:anim>
                                    <p:anim calcmode="lin" valueType="num">
                                      <p:cBhvr>
                                        <p:cTn id="19" dur="400" fill="hold"/>
                                        <p:tgtEl>
                                          <p:spTgt spid="6"/>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400"/>
                                        <p:tgtEl>
                                          <p:spTgt spid="12"/>
                                        </p:tgtEl>
                                      </p:cBhvr>
                                    </p:animEffect>
                                    <p:anim calcmode="lin" valueType="num">
                                      <p:cBhvr>
                                        <p:cTn id="24" dur="400" fill="hold"/>
                                        <p:tgtEl>
                                          <p:spTgt spid="12"/>
                                        </p:tgtEl>
                                        <p:attrNameLst>
                                          <p:attrName>ppt_x</p:attrName>
                                        </p:attrNameLst>
                                      </p:cBhvr>
                                      <p:tavLst>
                                        <p:tav tm="0">
                                          <p:val>
                                            <p:strVal val="#ppt_x"/>
                                          </p:val>
                                        </p:tav>
                                        <p:tav tm="100000">
                                          <p:val>
                                            <p:strVal val="#ppt_x"/>
                                          </p:val>
                                        </p:tav>
                                      </p:tavLst>
                                    </p:anim>
                                    <p:anim calcmode="lin" valueType="num">
                                      <p:cBhvr>
                                        <p:cTn id="25" dur="400" fill="hold"/>
                                        <p:tgtEl>
                                          <p:spTgt spid="12"/>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400"/>
                                        <p:tgtEl>
                                          <p:spTgt spid="9"/>
                                        </p:tgtEl>
                                      </p:cBhvr>
                                    </p:animEffect>
                                    <p:anim calcmode="lin" valueType="num">
                                      <p:cBhvr>
                                        <p:cTn id="34" dur="400" fill="hold"/>
                                        <p:tgtEl>
                                          <p:spTgt spid="9"/>
                                        </p:tgtEl>
                                        <p:attrNameLst>
                                          <p:attrName>ppt_x</p:attrName>
                                        </p:attrNameLst>
                                      </p:cBhvr>
                                      <p:tavLst>
                                        <p:tav tm="0">
                                          <p:val>
                                            <p:strVal val="#ppt_x"/>
                                          </p:val>
                                        </p:tav>
                                        <p:tav tm="100000">
                                          <p:val>
                                            <p:strVal val="#ppt_x"/>
                                          </p:val>
                                        </p:tav>
                                      </p:tavLst>
                                    </p:anim>
                                    <p:anim calcmode="lin" valueType="num">
                                      <p:cBhvr>
                                        <p:cTn id="35" dur="400" fill="hold"/>
                                        <p:tgtEl>
                                          <p:spTgt spid="9"/>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childTnLst>
                          </p:cTn>
                        </p:par>
                        <p:par>
                          <p:cTn id="42" fill="hold">
                            <p:stCondLst>
                              <p:cond delay="3500"/>
                            </p:stCondLst>
                            <p:childTnLst>
                              <p:par>
                                <p:cTn id="43" presetID="53" presetClass="entr" presetSubtype="16" fill="hold" nodeType="after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p:cTn id="45" dur="500" fill="hold"/>
                                        <p:tgtEl>
                                          <p:spTgt spid="21"/>
                                        </p:tgtEl>
                                        <p:attrNameLst>
                                          <p:attrName>ppt_w</p:attrName>
                                        </p:attrNameLst>
                                      </p:cBhvr>
                                      <p:tavLst>
                                        <p:tav tm="0">
                                          <p:val>
                                            <p:fltVal val="0"/>
                                          </p:val>
                                        </p:tav>
                                        <p:tav tm="100000">
                                          <p:val>
                                            <p:strVal val="#ppt_w"/>
                                          </p:val>
                                        </p:tav>
                                      </p:tavLst>
                                    </p:anim>
                                    <p:anim calcmode="lin" valueType="num">
                                      <p:cBhvr>
                                        <p:cTn id="46" dur="500" fill="hold"/>
                                        <p:tgtEl>
                                          <p:spTgt spid="21"/>
                                        </p:tgtEl>
                                        <p:attrNameLst>
                                          <p:attrName>ppt_h</p:attrName>
                                        </p:attrNameLst>
                                      </p:cBhvr>
                                      <p:tavLst>
                                        <p:tav tm="0">
                                          <p:val>
                                            <p:fltVal val="0"/>
                                          </p:val>
                                        </p:tav>
                                        <p:tav tm="100000">
                                          <p:val>
                                            <p:strVal val="#ppt_h"/>
                                          </p:val>
                                        </p:tav>
                                      </p:tavLst>
                                    </p:anim>
                                    <p:animEffect transition="in" filter="fade">
                                      <p:cBhvr>
                                        <p:cTn id="47" dur="500"/>
                                        <p:tgtEl>
                                          <p:spTgt spid="21"/>
                                        </p:tgtEl>
                                      </p:cBhvr>
                                    </p:animEffect>
                                  </p:childTnLst>
                                </p:cTn>
                              </p:par>
                            </p:childTnLst>
                          </p:cTn>
                        </p:par>
                        <p:par>
                          <p:cTn id="48" fill="hold">
                            <p:stCondLst>
                              <p:cond delay="4000"/>
                            </p:stCondLst>
                            <p:childTnLst>
                              <p:par>
                                <p:cTn id="49" presetID="22" presetClass="entr" presetSubtype="4"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Effect transition="in" filter="wipe(down)">
                                      <p:cBhvr>
                                        <p:cTn id="5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latin typeface="微软雅黑"/>
              <a:ea typeface="微软雅黑"/>
              <a:sym typeface="微软雅黑"/>
            </a:endParaRPr>
          </a:p>
        </p:txBody>
      </p:sp>
      <p:pic>
        <p:nvPicPr>
          <p:cNvPr id="26" name="图片 2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cxnSp>
        <p:nvCxnSpPr>
          <p:cNvPr id="6" name="Aitds3"/>
          <p:cNvCxnSpPr/>
          <p:nvPr/>
        </p:nvCxnSpPr>
        <p:spPr>
          <a:xfrm>
            <a:off x="2385107" y="1567136"/>
            <a:ext cx="0" cy="581628"/>
          </a:xfrm>
          <a:prstGeom prst="line">
            <a:avLst/>
          </a:prstGeom>
          <a:noFill/>
          <a:ln w="6350" cap="flat" cmpd="sng" algn="ctr">
            <a:solidFill>
              <a:srgbClr val="FF0000"/>
            </a:solidFill>
            <a:prstDash val="solid"/>
            <a:miter lim="800000"/>
          </a:ln>
          <a:effectLst/>
        </p:spPr>
      </p:cxnSp>
      <p:grpSp>
        <p:nvGrpSpPr>
          <p:cNvPr id="7" name="Aitds4"/>
          <p:cNvGrpSpPr/>
          <p:nvPr/>
        </p:nvGrpSpPr>
        <p:grpSpPr>
          <a:xfrm>
            <a:off x="2383744" y="1510233"/>
            <a:ext cx="2422859" cy="130490"/>
            <a:chOff x="2977032" y="4682325"/>
            <a:chExt cx="3230479" cy="173986"/>
          </a:xfrm>
          <a:solidFill>
            <a:srgbClr val="FF0000"/>
          </a:solidFill>
        </p:grpSpPr>
        <p:cxnSp>
          <p:nvCxnSpPr>
            <p:cNvPr id="8" name="Aitds4-1"/>
            <p:cNvCxnSpPr/>
            <p:nvPr/>
          </p:nvCxnSpPr>
          <p:spPr>
            <a:xfrm>
              <a:off x="2977032" y="4758196"/>
              <a:ext cx="3098648" cy="0"/>
            </a:xfrm>
            <a:prstGeom prst="line">
              <a:avLst/>
            </a:prstGeom>
            <a:grpFill/>
            <a:ln w="6350" cap="flat" cmpd="sng" algn="ctr">
              <a:solidFill>
                <a:srgbClr val="FF0000"/>
              </a:solidFill>
              <a:prstDash val="solid"/>
              <a:miter lim="800000"/>
            </a:ln>
            <a:effectLst/>
          </p:spPr>
        </p:cxnSp>
        <p:sp>
          <p:nvSpPr>
            <p:cNvPr id="9" name="Aitds4-2"/>
            <p:cNvSpPr/>
            <p:nvPr/>
          </p:nvSpPr>
          <p:spPr>
            <a:xfrm>
              <a:off x="6033525" y="4682325"/>
              <a:ext cx="173986" cy="173986"/>
            </a:xfrm>
            <a:prstGeom prst="donut">
              <a:avLst/>
            </a:prstGeom>
            <a:grpFill/>
            <a:ln w="12700" cap="flat" cmpd="sng" algn="ctr">
              <a:solidFill>
                <a:srgbClr val="FF0000"/>
              </a:solidFill>
              <a:prstDash val="solid"/>
              <a:miter lim="800000"/>
            </a:ln>
            <a:effectLst/>
          </p:spPr>
          <p:txBody>
            <a:bodyPr rtlCol="0" anchor="ctr"/>
            <a:lstStyle/>
            <a:p>
              <a:pPr algn="ctr">
                <a:defRPr/>
              </a:pPr>
              <a:endParaRPr lang="zh-CN" altLang="en-US" kern="0" dirty="0">
                <a:solidFill>
                  <a:prstClr val="black"/>
                </a:solidFill>
                <a:latin typeface="微软雅黑"/>
                <a:ea typeface="微软雅黑"/>
                <a:sym typeface="微软雅黑"/>
              </a:endParaRPr>
            </a:p>
          </p:txBody>
        </p:sp>
      </p:grpSp>
      <p:cxnSp>
        <p:nvCxnSpPr>
          <p:cNvPr id="10" name="Aitds5"/>
          <p:cNvCxnSpPr/>
          <p:nvPr/>
        </p:nvCxnSpPr>
        <p:spPr>
          <a:xfrm>
            <a:off x="8502406" y="2382404"/>
            <a:ext cx="0" cy="2012208"/>
          </a:xfrm>
          <a:prstGeom prst="line">
            <a:avLst/>
          </a:prstGeom>
          <a:noFill/>
          <a:ln w="6350" cap="flat" cmpd="sng" algn="ctr">
            <a:solidFill>
              <a:srgbClr val="FF0000"/>
            </a:solidFill>
            <a:prstDash val="solid"/>
            <a:miter lim="800000"/>
          </a:ln>
          <a:effectLst/>
        </p:spPr>
      </p:cxnSp>
      <p:cxnSp>
        <p:nvCxnSpPr>
          <p:cNvPr id="12" name="Aitds6"/>
          <p:cNvCxnSpPr/>
          <p:nvPr/>
        </p:nvCxnSpPr>
        <p:spPr>
          <a:xfrm>
            <a:off x="5324624" y="4385930"/>
            <a:ext cx="3179663" cy="0"/>
          </a:xfrm>
          <a:prstGeom prst="line">
            <a:avLst/>
          </a:prstGeom>
          <a:noFill/>
          <a:ln w="6350" cap="flat" cmpd="sng" algn="ctr">
            <a:solidFill>
              <a:srgbClr val="FF0000"/>
            </a:solidFill>
            <a:prstDash val="solid"/>
            <a:miter lim="800000"/>
          </a:ln>
          <a:effectLst/>
        </p:spPr>
      </p:cxnSp>
      <p:sp>
        <p:nvSpPr>
          <p:cNvPr id="13" name="Aitds6"/>
          <p:cNvSpPr/>
          <p:nvPr>
            <p:custDataLst>
              <p:tags r:id="rId1"/>
            </p:custDataLst>
          </p:nvPr>
        </p:nvSpPr>
        <p:spPr>
          <a:xfrm>
            <a:off x="2606532" y="1751875"/>
            <a:ext cx="5641231" cy="2568779"/>
          </a:xfrm>
          <a:prstGeom prst="rect">
            <a:avLst/>
          </a:prstGeom>
        </p:spPr>
        <p:txBody>
          <a:bodyPr wrap="square" lIns="47624" tIns="23812" rIns="47624" bIns="23812">
            <a:spAutoFit/>
          </a:bodyPr>
          <a:lstStyle/>
          <a:p>
            <a:pPr marL="257175" indent="-257175" algn="just">
              <a:lnSpc>
                <a:spcPct val="130000"/>
              </a:lnSpc>
              <a:buFont typeface="Wingdings" panose="05000000000000000000" pitchFamily="2" charset="2"/>
              <a:buChar char="Ø"/>
              <a:defRPr/>
            </a:pPr>
            <a:r>
              <a:rPr lang="zh-CN" altLang="en-US" dirty="0">
                <a:solidFill>
                  <a:srgbClr val="000000"/>
                </a:solidFill>
                <a:latin typeface="微软雅黑"/>
                <a:ea typeface="微软雅黑"/>
                <a:cs typeface="+mn-ea"/>
                <a:sym typeface="微软雅黑"/>
              </a:rPr>
              <a:t>随后，于</a:t>
            </a:r>
            <a:r>
              <a:rPr lang="en-US" altLang="zh-CN" dirty="0">
                <a:solidFill>
                  <a:srgbClr val="000000"/>
                </a:solidFill>
                <a:latin typeface="微软雅黑"/>
                <a:ea typeface="微软雅黑"/>
                <a:cs typeface="+mn-ea"/>
                <a:sym typeface="微软雅黑"/>
              </a:rPr>
              <a:t>1951</a:t>
            </a:r>
            <a:r>
              <a:rPr lang="zh-CN" altLang="en-US" dirty="0">
                <a:solidFill>
                  <a:srgbClr val="000000"/>
                </a:solidFill>
                <a:latin typeface="微软雅黑"/>
                <a:ea typeface="微软雅黑"/>
                <a:cs typeface="+mn-ea"/>
                <a:sym typeface="微软雅黑"/>
              </a:rPr>
              <a:t>年底到</a:t>
            </a:r>
            <a:r>
              <a:rPr lang="en-US" altLang="zh-CN" dirty="0">
                <a:solidFill>
                  <a:srgbClr val="000000"/>
                </a:solidFill>
                <a:latin typeface="微软雅黑"/>
                <a:ea typeface="微软雅黑"/>
                <a:cs typeface="+mn-ea"/>
                <a:sym typeface="微软雅黑"/>
              </a:rPr>
              <a:t>1952</a:t>
            </a:r>
            <a:r>
              <a:rPr lang="zh-CN" altLang="en-US" dirty="0">
                <a:solidFill>
                  <a:srgbClr val="000000"/>
                </a:solidFill>
                <a:latin typeface="微软雅黑"/>
                <a:ea typeface="微软雅黑"/>
                <a:cs typeface="+mn-ea"/>
                <a:sym typeface="微软雅黑"/>
              </a:rPr>
              <a:t>年</a:t>
            </a:r>
            <a:r>
              <a:rPr lang="en-US" altLang="zh-CN" dirty="0">
                <a:solidFill>
                  <a:srgbClr val="000000"/>
                </a:solidFill>
                <a:latin typeface="微软雅黑"/>
                <a:ea typeface="微软雅黑"/>
                <a:cs typeface="+mn-ea"/>
                <a:sym typeface="微软雅黑"/>
              </a:rPr>
              <a:t>10</a:t>
            </a:r>
            <a:r>
              <a:rPr lang="zh-CN" altLang="en-US" dirty="0">
                <a:solidFill>
                  <a:srgbClr val="000000"/>
                </a:solidFill>
                <a:latin typeface="微软雅黑"/>
                <a:ea typeface="微软雅黑"/>
                <a:cs typeface="+mn-ea"/>
                <a:sym typeface="微软雅黑"/>
              </a:rPr>
              <a:t>月</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在党和国家机关内开展了反贪污、反浪费、反官僚主义的“三反”运动</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党中央迅速果断处理了一批典型案件</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其中时任天津地委书记的刘青山和天津专区专员张子善被送上了断头台，引起了全党的警惕和社会的震动。</a:t>
            </a:r>
            <a:endParaRPr lang="en-US" altLang="zh-CN" dirty="0">
              <a:solidFill>
                <a:srgbClr val="000000"/>
              </a:solidFill>
              <a:latin typeface="微软雅黑"/>
              <a:ea typeface="微软雅黑"/>
              <a:cs typeface="+mn-ea"/>
              <a:sym typeface="微软雅黑"/>
            </a:endParaRPr>
          </a:p>
          <a:p>
            <a:pPr marL="257175" indent="-257175" algn="just">
              <a:lnSpc>
                <a:spcPct val="130000"/>
              </a:lnSpc>
              <a:buFont typeface="Wingdings" panose="05000000000000000000" pitchFamily="2" charset="2"/>
              <a:buChar char="Ø"/>
              <a:defRPr/>
            </a:pPr>
            <a:r>
              <a:rPr lang="zh-CN" altLang="en-US" dirty="0">
                <a:solidFill>
                  <a:srgbClr val="000000"/>
                </a:solidFill>
                <a:latin typeface="微软雅黑"/>
                <a:ea typeface="微软雅黑"/>
                <a:cs typeface="+mn-ea"/>
                <a:sym typeface="微软雅黑"/>
              </a:rPr>
              <a:t>在处决刘、张两人之前，面对部分高级干部的求情，毛泽东指出</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治国就是治吏</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礼仪廉耻，国之四维。四维不张，国之不国”。</a:t>
            </a:r>
            <a:endParaRPr lang="en-US" altLang="zh-CN" dirty="0">
              <a:solidFill>
                <a:srgbClr val="000000"/>
              </a:solidFill>
              <a:latin typeface="微软雅黑"/>
              <a:ea typeface="微软雅黑"/>
              <a:cs typeface="+mn-ea"/>
              <a:sym typeface="微软雅黑"/>
            </a:endParaRPr>
          </a:p>
          <a:p>
            <a:pPr marL="257175" indent="-257175" algn="just">
              <a:lnSpc>
                <a:spcPct val="130000"/>
              </a:lnSpc>
              <a:buFont typeface="Wingdings" panose="05000000000000000000" pitchFamily="2" charset="2"/>
              <a:buChar char="Ø"/>
              <a:defRPr/>
            </a:pPr>
            <a:r>
              <a:rPr lang="en-US" altLang="zh-CN" dirty="0">
                <a:solidFill>
                  <a:srgbClr val="000000"/>
                </a:solidFill>
                <a:latin typeface="微软雅黑"/>
                <a:ea typeface="微软雅黑"/>
                <a:cs typeface="+mn-ea"/>
                <a:sym typeface="微软雅黑"/>
              </a:rPr>
              <a:t>1952 </a:t>
            </a:r>
            <a:r>
              <a:rPr lang="zh-CN" altLang="en-US" dirty="0">
                <a:solidFill>
                  <a:srgbClr val="000000"/>
                </a:solidFill>
                <a:latin typeface="微软雅黑"/>
                <a:ea typeface="微软雅黑"/>
                <a:cs typeface="+mn-ea"/>
                <a:sym typeface="微软雅黑"/>
              </a:rPr>
              <a:t>年</a:t>
            </a:r>
            <a:r>
              <a:rPr lang="en-US" altLang="zh-CN" dirty="0">
                <a:solidFill>
                  <a:srgbClr val="000000"/>
                </a:solidFill>
                <a:latin typeface="微软雅黑"/>
                <a:ea typeface="微软雅黑"/>
                <a:cs typeface="+mn-ea"/>
                <a:sym typeface="微软雅黑"/>
              </a:rPr>
              <a:t>4</a:t>
            </a:r>
            <a:r>
              <a:rPr lang="zh-CN" altLang="en-US" dirty="0">
                <a:solidFill>
                  <a:srgbClr val="000000"/>
                </a:solidFill>
                <a:latin typeface="微软雅黑"/>
                <a:ea typeface="微软雅黑"/>
                <a:cs typeface="+mn-ea"/>
                <a:sym typeface="微软雅黑"/>
              </a:rPr>
              <a:t>月</a:t>
            </a:r>
            <a:r>
              <a:rPr lang="en-US" altLang="zh-CN" dirty="0">
                <a:solidFill>
                  <a:srgbClr val="000000"/>
                </a:solidFill>
                <a:latin typeface="微软雅黑"/>
                <a:ea typeface="微软雅黑"/>
                <a:cs typeface="+mn-ea"/>
                <a:sym typeface="微软雅黑"/>
              </a:rPr>
              <a:t>18</a:t>
            </a:r>
            <a:r>
              <a:rPr lang="zh-CN" altLang="en-US" dirty="0">
                <a:solidFill>
                  <a:srgbClr val="000000"/>
                </a:solidFill>
                <a:latin typeface="微软雅黑"/>
                <a:ea typeface="微软雅黑"/>
                <a:cs typeface="+mn-ea"/>
                <a:sym typeface="微软雅黑"/>
              </a:rPr>
              <a:t>日</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政务院颁发了</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中华人民共和国惩治贪污条例</a:t>
            </a:r>
            <a:r>
              <a:rPr lang="en-US" altLang="zh-CN" dirty="0">
                <a:solidFill>
                  <a:srgbClr val="000000"/>
                </a:solidFill>
                <a:latin typeface="微软雅黑"/>
                <a:ea typeface="微软雅黑"/>
                <a:cs typeface="+mn-ea"/>
                <a:sym typeface="微软雅黑"/>
              </a:rPr>
              <a:t>》,</a:t>
            </a:r>
            <a:r>
              <a:rPr lang="zh-CN" altLang="en-US" dirty="0">
                <a:solidFill>
                  <a:srgbClr val="000000"/>
                </a:solidFill>
                <a:latin typeface="微软雅黑"/>
                <a:ea typeface="微软雅黑"/>
                <a:cs typeface="+mn-ea"/>
                <a:sym typeface="微软雅黑"/>
              </a:rPr>
              <a:t>党的八大和八届二中全会明确提出了进行教育和规定制度两方面的措施，在我党的廉政建设史上产生了深远意义。</a:t>
            </a:r>
            <a:endParaRPr lang="zh-CN" altLang="zh-CN" dirty="0">
              <a:solidFill>
                <a:srgbClr val="000000"/>
              </a:solidFill>
              <a:latin typeface="微软雅黑"/>
              <a:ea typeface="微软雅黑"/>
              <a:cs typeface="+mn-ea"/>
              <a:sym typeface="微软雅黑"/>
            </a:endParaRPr>
          </a:p>
        </p:txBody>
      </p:sp>
      <p:sp>
        <p:nvSpPr>
          <p:cNvPr id="14" name="文本框 13"/>
          <p:cNvSpPr txBox="1"/>
          <p:nvPr/>
        </p:nvSpPr>
        <p:spPr>
          <a:xfrm>
            <a:off x="3509299" y="1394012"/>
            <a:ext cx="4570553" cy="346249"/>
          </a:xfrm>
          <a:prstGeom prst="rect">
            <a:avLst/>
          </a:prstGeom>
          <a:noFill/>
        </p:spPr>
        <p:txBody>
          <a:bodyPr wrap="square" lIns="68580" tIns="34290" rIns="68580" bIns="34290">
            <a:spAutoFit/>
          </a:bodyPr>
          <a:lstStyle/>
          <a:p>
            <a:pPr algn="r">
              <a:defRPr/>
            </a:pPr>
            <a:r>
              <a:rPr lang="zh-CN" altLang="en-US" sz="1800" b="1" kern="0" dirty="0">
                <a:solidFill>
                  <a:srgbClr val="FF0000"/>
                </a:solidFill>
                <a:latin typeface="微软雅黑"/>
                <a:ea typeface="微软雅黑"/>
                <a:cs typeface="+mn-ea"/>
                <a:sym typeface="微软雅黑"/>
              </a:rPr>
              <a:t>严始严终守规矩 </a:t>
            </a:r>
          </a:p>
        </p:txBody>
      </p:sp>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45249" y="1526918"/>
            <a:ext cx="2233962" cy="3138185"/>
          </a:xfrm>
          <a:prstGeom prst="rect">
            <a:avLst/>
          </a:prstGeom>
        </p:spPr>
      </p:pic>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par>
                                <p:cTn id="16" presetID="22" presetClass="entr" presetSubtype="4"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par>
                                <p:cTn id="19" presetID="22" presetClass="entr" presetSubtype="2"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right)">
                                      <p:cBhvr>
                                        <p:cTn id="21" dur="500"/>
                                        <p:tgtEl>
                                          <p:spTgt spid="12"/>
                                        </p:tgtEl>
                                      </p:cBhvr>
                                    </p:animEffect>
                                  </p:childTnLst>
                                </p:cTn>
                              </p:par>
                            </p:childTnLst>
                          </p:cTn>
                        </p:par>
                        <p:par>
                          <p:cTn id="22" fill="hold">
                            <p:stCondLst>
                              <p:cond delay="1500"/>
                            </p:stCondLst>
                            <p:childTnLst>
                              <p:par>
                                <p:cTn id="23" presetID="22" presetClass="entr" presetSubtype="1"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up)">
                                      <p:cBhvr>
                                        <p:cTn id="25" dur="500"/>
                                        <p:tgtEl>
                                          <p:spTgt spid="13"/>
                                        </p:tgtEl>
                                      </p:cBhvr>
                                    </p:animEffect>
                                  </p:childTnLst>
                                </p:cTn>
                              </p:par>
                            </p:childTnLst>
                          </p:cTn>
                        </p:par>
                        <p:par>
                          <p:cTn id="26" fill="hold">
                            <p:stCondLst>
                              <p:cond delay="2000"/>
                            </p:stCondLst>
                            <p:childTnLst>
                              <p:par>
                                <p:cTn id="27" presetID="22" presetClass="entr" presetSubtype="4"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down)">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0" y="0"/>
            <a:ext cx="9144000" cy="5143500"/>
          </a:xfrm>
          <a:prstGeom prst="rect">
            <a:avLst/>
          </a:prstGeom>
        </p:spPr>
      </p:pic>
      <p:sp>
        <p:nvSpPr>
          <p:cNvPr id="5" name="矩形 4"/>
          <p:cNvSpPr/>
          <p:nvPr/>
        </p:nvSpPr>
        <p:spPr>
          <a:xfrm>
            <a:off x="254643" y="199664"/>
            <a:ext cx="8634714" cy="4696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latin typeface="微软雅黑"/>
              <a:ea typeface="微软雅黑"/>
              <a:sym typeface="微软雅黑"/>
            </a:endParaRPr>
          </a:p>
        </p:txBody>
      </p:sp>
      <p:pic>
        <p:nvPicPr>
          <p:cNvPr id="26" name="图片 2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4649" y="88511"/>
            <a:ext cx="1099375" cy="896205"/>
          </a:xfrm>
          <a:prstGeom prst="rect">
            <a:avLst/>
          </a:prstGeom>
        </p:spPr>
      </p:pic>
      <p:sp>
        <p:nvSpPr>
          <p:cNvPr id="28" name="文本框 27"/>
          <p:cNvSpPr txBox="1"/>
          <p:nvPr/>
        </p:nvSpPr>
        <p:spPr>
          <a:xfrm>
            <a:off x="1224023" y="330403"/>
            <a:ext cx="4570553" cy="410112"/>
          </a:xfrm>
          <a:prstGeom prst="rect">
            <a:avLst/>
          </a:prstGeom>
          <a:noFill/>
        </p:spPr>
        <p:txBody>
          <a:bodyPr wrap="square" lIns="68580" tIns="34290" rIns="68580" bIns="34290">
            <a:spAutoFit/>
          </a:bodyPr>
          <a:lstStyle/>
          <a:p>
            <a:pPr>
              <a:lnSpc>
                <a:spcPts val="3075"/>
              </a:lnSpc>
              <a:defRPr/>
            </a:pPr>
            <a:r>
              <a:rPr lang="zh-CN" altLang="en-US" b="1" dirty="0">
                <a:solidFill>
                  <a:srgbClr val="FF0000"/>
                </a:solidFill>
                <a:latin typeface="微软雅黑"/>
                <a:ea typeface="微软雅黑"/>
                <a:cs typeface="+mn-ea"/>
                <a:sym typeface="微软雅黑"/>
              </a:rPr>
              <a:t>要始终知敬畏，拧紧“不敢腐”的阀门</a:t>
            </a:r>
            <a:endParaRPr lang="en-US" altLang="zh-CN" b="1" dirty="0">
              <a:solidFill>
                <a:srgbClr val="FF0000"/>
              </a:solidFill>
              <a:latin typeface="微软雅黑"/>
              <a:ea typeface="微软雅黑"/>
              <a:cs typeface="+mn-ea"/>
              <a:sym typeface="微软雅黑"/>
            </a:endParaRPr>
          </a:p>
        </p:txBody>
      </p:sp>
      <p:sp>
        <p:nvSpPr>
          <p:cNvPr id="6" name="3"/>
          <p:cNvSpPr txBox="1"/>
          <p:nvPr/>
        </p:nvSpPr>
        <p:spPr>
          <a:xfrm>
            <a:off x="1344990" y="1144485"/>
            <a:ext cx="6315842" cy="484748"/>
          </a:xfrm>
          <a:prstGeom prst="rect">
            <a:avLst/>
          </a:prstGeom>
          <a:noFill/>
        </p:spPr>
        <p:txBody>
          <a:bodyPr wrap="square" lIns="68580" tIns="34290" rIns="68580" bIns="34290" rtlCol="0">
            <a:spAutoFit/>
          </a:bodyPr>
          <a:lstStyle>
            <a:defPPr>
              <a:defRPr lang="zh-CN"/>
            </a:defPPr>
            <a:lvl1pPr algn="ctr">
              <a:defRPr sz="4800" b="1">
                <a:gradFill>
                  <a:gsLst>
                    <a:gs pos="0">
                      <a:srgbClr val="FF0000"/>
                    </a:gs>
                    <a:gs pos="100000">
                      <a:srgbClr val="B40000"/>
                    </a:gs>
                  </a:gsLst>
                  <a:lin ang="5400000" scaled="1"/>
                </a:gradFill>
                <a:latin typeface="微软雅黑" panose="020B0503020204020204" pitchFamily="34" charset="-122"/>
                <a:ea typeface="微软雅黑" panose="020B0503020204020204" pitchFamily="34" charset="-122"/>
              </a:defRPr>
            </a:lvl1pPr>
          </a:lstStyle>
          <a:p>
            <a:pPr marL="428625" indent="-428625" algn="l">
              <a:buFont typeface="Wingdings" panose="05000000000000000000" pitchFamily="2" charset="2"/>
              <a:buChar char="n"/>
              <a:defRPr/>
            </a:pPr>
            <a:r>
              <a:rPr lang="zh-CN" altLang="en-US" sz="2700" kern="0" dirty="0">
                <a:solidFill>
                  <a:srgbClr val="FF0000"/>
                </a:solidFill>
                <a:latin typeface="微软雅黑"/>
                <a:ea typeface="微软雅黑"/>
                <a:cs typeface="+mn-ea"/>
                <a:sym typeface="微软雅黑"/>
              </a:rPr>
              <a:t>不忘初心担使命</a:t>
            </a:r>
          </a:p>
        </p:txBody>
      </p:sp>
      <p:grpSp>
        <p:nvGrpSpPr>
          <p:cNvPr id="7" name="组合 6"/>
          <p:cNvGrpSpPr/>
          <p:nvPr/>
        </p:nvGrpSpPr>
        <p:grpSpPr>
          <a:xfrm>
            <a:off x="630579" y="1229118"/>
            <a:ext cx="677705" cy="346249"/>
            <a:chOff x="869474" y="1944008"/>
            <a:chExt cx="903606" cy="461665"/>
          </a:xfrm>
          <a:solidFill>
            <a:srgbClr val="FF0000"/>
          </a:solidFill>
        </p:grpSpPr>
        <p:sp>
          <p:nvSpPr>
            <p:cNvPr id="8" name="Freeform 5"/>
            <p:cNvSpPr/>
            <p:nvPr/>
          </p:nvSpPr>
          <p:spPr bwMode="auto">
            <a:xfrm>
              <a:off x="1151440" y="1944008"/>
              <a:ext cx="621640" cy="461665"/>
            </a:xfrm>
            <a:custGeom>
              <a:avLst/>
              <a:gdLst>
                <a:gd name="T0" fmla="*/ 366 w 626"/>
                <a:gd name="T1" fmla="*/ 413 h 465"/>
                <a:gd name="T2" fmla="*/ 313 w 626"/>
                <a:gd name="T3" fmla="*/ 362 h 465"/>
                <a:gd name="T4" fmla="*/ 338 w 626"/>
                <a:gd name="T5" fmla="*/ 362 h 465"/>
                <a:gd name="T6" fmla="*/ 392 w 626"/>
                <a:gd name="T7" fmla="*/ 310 h 465"/>
                <a:gd name="T8" fmla="*/ 338 w 626"/>
                <a:gd name="T9" fmla="*/ 258 h 465"/>
                <a:gd name="T10" fmla="*/ 414 w 626"/>
                <a:gd name="T11" fmla="*/ 207 h 465"/>
                <a:gd name="T12" fmla="*/ 361 w 626"/>
                <a:gd name="T13" fmla="*/ 155 h 465"/>
                <a:gd name="T14" fmla="*/ 573 w 626"/>
                <a:gd name="T15" fmla="*/ 155 h 465"/>
                <a:gd name="T16" fmla="*/ 626 w 626"/>
                <a:gd name="T17" fmla="*/ 103 h 465"/>
                <a:gd name="T18" fmla="*/ 573 w 626"/>
                <a:gd name="T19" fmla="*/ 52 h 465"/>
                <a:gd name="T20" fmla="*/ 260 w 626"/>
                <a:gd name="T21" fmla="*/ 52 h 465"/>
                <a:gd name="T22" fmla="*/ 207 w 626"/>
                <a:gd name="T23" fmla="*/ 0 h 465"/>
                <a:gd name="T24" fmla="*/ 102 w 626"/>
                <a:gd name="T25" fmla="*/ 0 h 465"/>
                <a:gd name="T26" fmla="*/ 48 w 626"/>
                <a:gd name="T27" fmla="*/ 52 h 465"/>
                <a:gd name="T28" fmla="*/ 49 w 626"/>
                <a:gd name="T29" fmla="*/ 54 h 465"/>
                <a:gd name="T30" fmla="*/ 0 w 626"/>
                <a:gd name="T31" fmla="*/ 113 h 465"/>
                <a:gd name="T32" fmla="*/ 0 w 626"/>
                <a:gd name="T33" fmla="*/ 403 h 465"/>
                <a:gd name="T34" fmla="*/ 65 w 626"/>
                <a:gd name="T35" fmla="*/ 465 h 465"/>
                <a:gd name="T36" fmla="*/ 208 w 626"/>
                <a:gd name="T37" fmla="*/ 465 h 465"/>
                <a:gd name="T38" fmla="*/ 244 w 626"/>
                <a:gd name="T39" fmla="*/ 465 h 465"/>
                <a:gd name="T40" fmla="*/ 313 w 626"/>
                <a:gd name="T41" fmla="*/ 465 h 465"/>
                <a:gd name="T42" fmla="*/ 366 w 626"/>
                <a:gd name="T43" fmla="*/ 413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26" h="465">
                  <a:moveTo>
                    <a:pt x="366" y="413"/>
                  </a:moveTo>
                  <a:cubicBezTo>
                    <a:pt x="366" y="385"/>
                    <a:pt x="342" y="362"/>
                    <a:pt x="313" y="362"/>
                  </a:cubicBezTo>
                  <a:cubicBezTo>
                    <a:pt x="338" y="362"/>
                    <a:pt x="338" y="362"/>
                    <a:pt x="338" y="362"/>
                  </a:cubicBezTo>
                  <a:cubicBezTo>
                    <a:pt x="368" y="362"/>
                    <a:pt x="392" y="338"/>
                    <a:pt x="392" y="310"/>
                  </a:cubicBezTo>
                  <a:cubicBezTo>
                    <a:pt x="392" y="281"/>
                    <a:pt x="368" y="258"/>
                    <a:pt x="338" y="258"/>
                  </a:cubicBezTo>
                  <a:cubicBezTo>
                    <a:pt x="368" y="258"/>
                    <a:pt x="416" y="258"/>
                    <a:pt x="414" y="207"/>
                  </a:cubicBezTo>
                  <a:cubicBezTo>
                    <a:pt x="413" y="178"/>
                    <a:pt x="390" y="155"/>
                    <a:pt x="361" y="155"/>
                  </a:cubicBezTo>
                  <a:cubicBezTo>
                    <a:pt x="573" y="155"/>
                    <a:pt x="573" y="155"/>
                    <a:pt x="573" y="155"/>
                  </a:cubicBezTo>
                  <a:cubicBezTo>
                    <a:pt x="602" y="155"/>
                    <a:pt x="626" y="132"/>
                    <a:pt x="626" y="103"/>
                  </a:cubicBezTo>
                  <a:cubicBezTo>
                    <a:pt x="626" y="75"/>
                    <a:pt x="602" y="52"/>
                    <a:pt x="573" y="52"/>
                  </a:cubicBezTo>
                  <a:cubicBezTo>
                    <a:pt x="260" y="52"/>
                    <a:pt x="260" y="52"/>
                    <a:pt x="260" y="52"/>
                  </a:cubicBezTo>
                  <a:cubicBezTo>
                    <a:pt x="260" y="23"/>
                    <a:pt x="236" y="0"/>
                    <a:pt x="207" y="0"/>
                  </a:cubicBezTo>
                  <a:cubicBezTo>
                    <a:pt x="102" y="0"/>
                    <a:pt x="102" y="0"/>
                    <a:pt x="102" y="0"/>
                  </a:cubicBezTo>
                  <a:cubicBezTo>
                    <a:pt x="72" y="0"/>
                    <a:pt x="48" y="23"/>
                    <a:pt x="48" y="52"/>
                  </a:cubicBezTo>
                  <a:cubicBezTo>
                    <a:pt x="48" y="52"/>
                    <a:pt x="48" y="53"/>
                    <a:pt x="49" y="54"/>
                  </a:cubicBezTo>
                  <a:cubicBezTo>
                    <a:pt x="21" y="60"/>
                    <a:pt x="0" y="85"/>
                    <a:pt x="0" y="113"/>
                  </a:cubicBezTo>
                  <a:cubicBezTo>
                    <a:pt x="0" y="403"/>
                    <a:pt x="0" y="403"/>
                    <a:pt x="0" y="403"/>
                  </a:cubicBezTo>
                  <a:cubicBezTo>
                    <a:pt x="0" y="437"/>
                    <a:pt x="29" y="465"/>
                    <a:pt x="65" y="465"/>
                  </a:cubicBezTo>
                  <a:cubicBezTo>
                    <a:pt x="208" y="465"/>
                    <a:pt x="208" y="465"/>
                    <a:pt x="208" y="465"/>
                  </a:cubicBezTo>
                  <a:cubicBezTo>
                    <a:pt x="244" y="465"/>
                    <a:pt x="244" y="465"/>
                    <a:pt x="244" y="465"/>
                  </a:cubicBezTo>
                  <a:cubicBezTo>
                    <a:pt x="313" y="465"/>
                    <a:pt x="313" y="465"/>
                    <a:pt x="313" y="465"/>
                  </a:cubicBezTo>
                  <a:cubicBezTo>
                    <a:pt x="342" y="465"/>
                    <a:pt x="366" y="442"/>
                    <a:pt x="366" y="4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a:solidFill>
                  <a:srgbClr val="000000"/>
                </a:solidFill>
                <a:latin typeface="微软雅黑"/>
                <a:ea typeface="微软雅黑"/>
                <a:sym typeface="微软雅黑"/>
              </a:endParaRPr>
            </a:p>
          </p:txBody>
        </p:sp>
        <p:sp>
          <p:nvSpPr>
            <p:cNvPr id="9" name="Rectangle 6"/>
            <p:cNvSpPr>
              <a:spLocks noChangeArrowheads="1"/>
            </p:cNvSpPr>
            <p:nvPr/>
          </p:nvSpPr>
          <p:spPr bwMode="auto">
            <a:xfrm>
              <a:off x="869474" y="2006830"/>
              <a:ext cx="233024" cy="3878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defRPr/>
              </a:pPr>
              <a:endParaRPr lang="zh-CN" altLang="en-US">
                <a:solidFill>
                  <a:srgbClr val="000000"/>
                </a:solidFill>
                <a:latin typeface="微软雅黑"/>
                <a:ea typeface="微软雅黑"/>
                <a:sym typeface="微软雅黑"/>
              </a:endParaRPr>
            </a:p>
          </p:txBody>
        </p:sp>
      </p:grpSp>
      <p:grpSp>
        <p:nvGrpSpPr>
          <p:cNvPr id="12" name="组合 11"/>
          <p:cNvGrpSpPr/>
          <p:nvPr/>
        </p:nvGrpSpPr>
        <p:grpSpPr>
          <a:xfrm>
            <a:off x="-17929" y="1888057"/>
            <a:ext cx="8208712" cy="926072"/>
            <a:chOff x="768346" y="3249868"/>
            <a:chExt cx="10944949" cy="1234763"/>
          </a:xfrm>
        </p:grpSpPr>
        <p:grpSp>
          <p:nvGrpSpPr>
            <p:cNvPr id="13" name="组合 12"/>
            <p:cNvGrpSpPr/>
            <p:nvPr/>
          </p:nvGrpSpPr>
          <p:grpSpPr>
            <a:xfrm>
              <a:off x="1588803" y="3249868"/>
              <a:ext cx="10124492" cy="1234763"/>
              <a:chOff x="2868881" y="1609800"/>
              <a:chExt cx="10124492" cy="1234763"/>
            </a:xfrm>
          </p:grpSpPr>
          <p:cxnSp>
            <p:nvCxnSpPr>
              <p:cNvPr id="15" name="Aitds2"/>
              <p:cNvCxnSpPr/>
              <p:nvPr/>
            </p:nvCxnSpPr>
            <p:spPr>
              <a:xfrm>
                <a:off x="3403354" y="1685671"/>
                <a:ext cx="0" cy="77550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6" name="Aitds3"/>
              <p:cNvGrpSpPr/>
              <p:nvPr/>
            </p:nvGrpSpPr>
            <p:grpSpPr>
              <a:xfrm>
                <a:off x="3401536" y="1609800"/>
                <a:ext cx="3230479" cy="173986"/>
                <a:chOff x="2977032" y="4682325"/>
                <a:chExt cx="3230479" cy="173986"/>
              </a:xfrm>
            </p:grpSpPr>
            <p:cxnSp>
              <p:nvCxnSpPr>
                <p:cNvPr id="21" name="Aitds3-1"/>
                <p:cNvCxnSpPr/>
                <p:nvPr/>
              </p:nvCxnSpPr>
              <p:spPr>
                <a:xfrm>
                  <a:off x="2977032" y="4758196"/>
                  <a:ext cx="30986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Aitds3-2"/>
                <p:cNvSpPr/>
                <p:nvPr/>
              </p:nvSpPr>
              <p:spPr>
                <a:xfrm>
                  <a:off x="6033525" y="4682325"/>
                  <a:ext cx="173986" cy="173986"/>
                </a:xfrm>
                <a:prstGeom prst="donu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微软雅黑"/>
                    <a:ea typeface="微软雅黑"/>
                    <a:sym typeface="微软雅黑"/>
                  </a:endParaRPr>
                </a:p>
              </p:txBody>
            </p:sp>
          </p:grpSp>
          <p:cxnSp>
            <p:nvCxnSpPr>
              <p:cNvPr id="17" name="Aitds4"/>
              <p:cNvCxnSpPr/>
              <p:nvPr/>
            </p:nvCxnSpPr>
            <p:spPr>
              <a:xfrm>
                <a:off x="12993373" y="1883277"/>
                <a:ext cx="0" cy="96128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Aitds5"/>
              <p:cNvCxnSpPr/>
              <p:nvPr/>
            </p:nvCxnSpPr>
            <p:spPr>
              <a:xfrm>
                <a:off x="9416738" y="2844563"/>
                <a:ext cx="357663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Aitds6"/>
              <p:cNvSpPr/>
              <p:nvPr/>
            </p:nvSpPr>
            <p:spPr>
              <a:xfrm>
                <a:off x="3537078" y="1870289"/>
                <a:ext cx="9344167" cy="818259"/>
              </a:xfrm>
              <a:prstGeom prst="rect">
                <a:avLst/>
              </a:prstGeom>
            </p:spPr>
            <p:txBody>
              <a:bodyPr wrap="square">
                <a:spAutoFit/>
              </a:bodyPr>
              <a:lstStyle/>
              <a:p>
                <a:pPr marL="214313" lvl="2" indent="-214313" fontAlgn="base">
                  <a:lnSpc>
                    <a:spcPct val="150000"/>
                  </a:lnSpc>
                  <a:spcBef>
                    <a:spcPct val="0"/>
                  </a:spcBef>
                  <a:spcAft>
                    <a:spcPct val="0"/>
                  </a:spcAft>
                  <a:buClr>
                    <a:srgbClr val="BC000D"/>
                  </a:buClr>
                  <a:buFont typeface="Wingdings" panose="05000000000000000000" pitchFamily="2" charset="2"/>
                  <a:buChar char="u"/>
                  <a:defRPr/>
                </a:pPr>
                <a:r>
                  <a:rPr lang="en-US" altLang="zh-CN" sz="1200" dirty="0">
                    <a:latin typeface="微软雅黑"/>
                    <a:ea typeface="微软雅黑"/>
                    <a:cs typeface="+mn-ea"/>
                    <a:sym typeface="微软雅黑"/>
                  </a:rPr>
                  <a:t>1978</a:t>
                </a:r>
                <a:r>
                  <a:rPr lang="zh-CN" altLang="en-US" sz="1200" dirty="0">
                    <a:latin typeface="微软雅黑"/>
                    <a:ea typeface="微软雅黑"/>
                    <a:cs typeface="+mn-ea"/>
                    <a:sym typeface="微软雅黑"/>
                  </a:rPr>
                  <a:t>年底党的十一届三中全会胜利召开</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中国的社会主义事业迈入了一个新的发展阶段</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反腐倡廉也进入了拨乱反正、重视法制与民主建设的新的历史时期。</a:t>
                </a:r>
                <a:endParaRPr lang="en-US" altLang="zh-CN" sz="1200" dirty="0">
                  <a:latin typeface="微软雅黑"/>
                  <a:ea typeface="微软雅黑"/>
                  <a:cs typeface="+mn-ea"/>
                  <a:sym typeface="微软雅黑"/>
                </a:endParaRPr>
              </a:p>
            </p:txBody>
          </p:sp>
          <p:sp>
            <p:nvSpPr>
              <p:cNvPr id="20" name="任意多边形 83"/>
              <p:cNvSpPr/>
              <p:nvPr/>
            </p:nvSpPr>
            <p:spPr>
              <a:xfrm rot="18900000" flipH="1">
                <a:off x="2868881" y="2093528"/>
                <a:ext cx="224000" cy="224000"/>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rgbClr val="E60000"/>
              </a:solidFill>
              <a:ln w="25400" cap="flat" cmpd="sng" algn="ctr">
                <a:noFill/>
                <a:prstDash val="solid"/>
              </a:ln>
              <a:effectLst/>
            </p:spPr>
            <p:txBody>
              <a:bodyPr lIns="68580" tIns="34290" rIns="68580" bIns="34290" rtlCol="0" anchor="ctr"/>
              <a:lstStyle/>
              <a:p>
                <a:pPr algn="ctr">
                  <a:defRPr/>
                </a:pPr>
                <a:endParaRPr lang="zh-CN" altLang="en-US" b="1" kern="0">
                  <a:latin typeface="微软雅黑"/>
                  <a:ea typeface="微软雅黑"/>
                  <a:sym typeface="微软雅黑"/>
                </a:endParaRPr>
              </a:p>
            </p:txBody>
          </p:sp>
        </p:grpSp>
        <p:sp>
          <p:nvSpPr>
            <p:cNvPr id="14" name="2"/>
            <p:cNvSpPr txBox="1"/>
            <p:nvPr/>
          </p:nvSpPr>
          <p:spPr>
            <a:xfrm>
              <a:off x="768346" y="3547773"/>
              <a:ext cx="1208084" cy="553997"/>
            </a:xfrm>
            <a:prstGeom prst="rect">
              <a:avLst/>
            </a:prstGeom>
            <a:noFill/>
          </p:spPr>
          <p:txBody>
            <a:bodyPr wrap="square" rtlCol="0">
              <a:spAutoFit/>
            </a:bodyPr>
            <a:lstStyle>
              <a:defPPr>
                <a:defRPr lang="zh-CN"/>
              </a:defPPr>
              <a:lvl1pPr algn="ctr">
                <a:defRPr sz="4800" b="1">
                  <a:gradFill>
                    <a:gsLst>
                      <a:gs pos="0">
                        <a:srgbClr val="FF0000"/>
                      </a:gs>
                      <a:gs pos="100000">
                        <a:srgbClr val="B40000"/>
                      </a:gs>
                    </a:gsLst>
                    <a:lin ang="5400000" scaled="1"/>
                  </a:gradFill>
                  <a:latin typeface="微软雅黑" panose="020B0503020204020204" pitchFamily="34" charset="-122"/>
                  <a:ea typeface="微软雅黑" panose="020B0503020204020204" pitchFamily="34" charset="-122"/>
                </a:defRPr>
              </a:lvl1pPr>
            </a:lstStyle>
            <a:p>
              <a:pPr algn="l"/>
              <a:endParaRPr lang="zh-CN" altLang="en-US" sz="2100" b="0" dirty="0">
                <a:solidFill>
                  <a:schemeClr val="tx1"/>
                </a:solidFill>
                <a:latin typeface="微软雅黑"/>
                <a:ea typeface="微软雅黑"/>
                <a:sym typeface="微软雅黑"/>
              </a:endParaRPr>
            </a:p>
          </p:txBody>
        </p:sp>
      </p:grpSp>
      <p:grpSp>
        <p:nvGrpSpPr>
          <p:cNvPr id="36" name="组合 35"/>
          <p:cNvGrpSpPr/>
          <p:nvPr/>
        </p:nvGrpSpPr>
        <p:grpSpPr>
          <a:xfrm>
            <a:off x="-17929" y="3070834"/>
            <a:ext cx="8208712" cy="1490339"/>
            <a:chOff x="768346" y="3249868"/>
            <a:chExt cx="10944949" cy="1987118"/>
          </a:xfrm>
        </p:grpSpPr>
        <p:grpSp>
          <p:nvGrpSpPr>
            <p:cNvPr id="37" name="组合 36"/>
            <p:cNvGrpSpPr/>
            <p:nvPr/>
          </p:nvGrpSpPr>
          <p:grpSpPr>
            <a:xfrm>
              <a:off x="1588803" y="3249868"/>
              <a:ext cx="10124492" cy="1987118"/>
              <a:chOff x="2868881" y="1609800"/>
              <a:chExt cx="10124492" cy="1987118"/>
            </a:xfrm>
          </p:grpSpPr>
          <p:cxnSp>
            <p:nvCxnSpPr>
              <p:cNvPr id="39" name="Aitds2"/>
              <p:cNvCxnSpPr/>
              <p:nvPr/>
            </p:nvCxnSpPr>
            <p:spPr>
              <a:xfrm>
                <a:off x="3403354" y="1685671"/>
                <a:ext cx="0" cy="77550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40" name="Aitds3"/>
              <p:cNvGrpSpPr/>
              <p:nvPr/>
            </p:nvGrpSpPr>
            <p:grpSpPr>
              <a:xfrm>
                <a:off x="3401536" y="1609800"/>
                <a:ext cx="3230479" cy="173986"/>
                <a:chOff x="2977032" y="4682325"/>
                <a:chExt cx="3230479" cy="173986"/>
              </a:xfrm>
            </p:grpSpPr>
            <p:cxnSp>
              <p:nvCxnSpPr>
                <p:cNvPr id="45" name="Aitds3-1"/>
                <p:cNvCxnSpPr/>
                <p:nvPr/>
              </p:nvCxnSpPr>
              <p:spPr>
                <a:xfrm>
                  <a:off x="2977032" y="4758196"/>
                  <a:ext cx="30986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Aitds3-2"/>
                <p:cNvSpPr/>
                <p:nvPr/>
              </p:nvSpPr>
              <p:spPr>
                <a:xfrm>
                  <a:off x="6033525" y="4682325"/>
                  <a:ext cx="173986" cy="173986"/>
                </a:xfrm>
                <a:prstGeom prst="donu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微软雅黑"/>
                    <a:ea typeface="微软雅黑"/>
                    <a:sym typeface="微软雅黑"/>
                  </a:endParaRPr>
                </a:p>
              </p:txBody>
            </p:sp>
          </p:grpSp>
          <p:cxnSp>
            <p:nvCxnSpPr>
              <p:cNvPr id="41" name="Aitds4"/>
              <p:cNvCxnSpPr/>
              <p:nvPr/>
            </p:nvCxnSpPr>
            <p:spPr>
              <a:xfrm>
                <a:off x="12993373" y="2635632"/>
                <a:ext cx="0" cy="96128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Aitds5"/>
              <p:cNvCxnSpPr/>
              <p:nvPr/>
            </p:nvCxnSpPr>
            <p:spPr>
              <a:xfrm>
                <a:off x="9416738" y="3596918"/>
                <a:ext cx="357663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Aitds6"/>
              <p:cNvSpPr/>
              <p:nvPr/>
            </p:nvSpPr>
            <p:spPr>
              <a:xfrm>
                <a:off x="3537078" y="1870291"/>
                <a:ext cx="9344163" cy="1600438"/>
              </a:xfrm>
              <a:prstGeom prst="rect">
                <a:avLst/>
              </a:prstGeom>
            </p:spPr>
            <p:txBody>
              <a:bodyPr wrap="square">
                <a:spAutoFit/>
              </a:bodyPr>
              <a:lstStyle/>
              <a:p>
                <a:pPr marL="214313" lvl="2" indent="-214313" fontAlgn="base">
                  <a:lnSpc>
                    <a:spcPct val="150000"/>
                  </a:lnSpc>
                  <a:spcBef>
                    <a:spcPct val="0"/>
                  </a:spcBef>
                  <a:spcAft>
                    <a:spcPct val="0"/>
                  </a:spcAft>
                  <a:buClr>
                    <a:srgbClr val="BC000D"/>
                  </a:buClr>
                  <a:buFont typeface="Wingdings" panose="05000000000000000000" pitchFamily="2" charset="2"/>
                  <a:buChar char="u"/>
                  <a:defRPr/>
                </a:pPr>
                <a:r>
                  <a:rPr lang="zh-CN" altLang="en-US" sz="1200" dirty="0">
                    <a:latin typeface="微软雅黑"/>
                    <a:ea typeface="微软雅黑"/>
                    <a:cs typeface="+mn-ea"/>
                    <a:sym typeface="微软雅黑"/>
                  </a:rPr>
                  <a:t>邓小平同志告诫全党要“一手抓改革开放，一手抓惩治腐败”</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江泽民同志也反复强调“治国必先治党，治党务必从严”</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胡锦涛总书记在党的十七大报告中指出“切实改进党的作风，着力加强反腐倡廉建设。在坚决惩治腐败的同时，更加注重治本，更加注重预防，更加注重制度建设</a:t>
                </a:r>
                <a:r>
                  <a:rPr lang="en-US" altLang="zh-CN" sz="1200" dirty="0">
                    <a:latin typeface="微软雅黑"/>
                    <a:ea typeface="微软雅黑"/>
                    <a:cs typeface="+mn-ea"/>
                    <a:sym typeface="微软雅黑"/>
                  </a:rPr>
                  <a:t>,</a:t>
                </a:r>
                <a:r>
                  <a:rPr lang="zh-CN" altLang="en-US" sz="1200" dirty="0">
                    <a:latin typeface="微软雅黑"/>
                    <a:ea typeface="微软雅黑"/>
                    <a:cs typeface="+mn-ea"/>
                    <a:sym typeface="微软雅黑"/>
                  </a:rPr>
                  <a:t>拓展从源头上防治腐败工作领域”。</a:t>
                </a:r>
                <a:endParaRPr lang="en-US" altLang="zh-CN" sz="1200" dirty="0">
                  <a:latin typeface="微软雅黑"/>
                  <a:ea typeface="微软雅黑"/>
                  <a:cs typeface="+mn-ea"/>
                  <a:sym typeface="微软雅黑"/>
                </a:endParaRPr>
              </a:p>
            </p:txBody>
          </p:sp>
          <p:sp>
            <p:nvSpPr>
              <p:cNvPr id="44" name="任意多边形 83"/>
              <p:cNvSpPr/>
              <p:nvPr/>
            </p:nvSpPr>
            <p:spPr>
              <a:xfrm rot="18900000" flipH="1">
                <a:off x="2868881" y="2093528"/>
                <a:ext cx="224000" cy="224000"/>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rgbClr val="E60000"/>
              </a:solidFill>
              <a:ln w="25400" cap="flat" cmpd="sng" algn="ctr">
                <a:noFill/>
                <a:prstDash val="solid"/>
              </a:ln>
              <a:effectLst/>
            </p:spPr>
            <p:txBody>
              <a:bodyPr lIns="68580" tIns="34290" rIns="68580" bIns="34290" rtlCol="0" anchor="ctr"/>
              <a:lstStyle/>
              <a:p>
                <a:pPr algn="ctr">
                  <a:defRPr/>
                </a:pPr>
                <a:endParaRPr lang="zh-CN" altLang="en-US" b="1" kern="0">
                  <a:latin typeface="微软雅黑"/>
                  <a:ea typeface="微软雅黑"/>
                  <a:sym typeface="微软雅黑"/>
                </a:endParaRPr>
              </a:p>
            </p:txBody>
          </p:sp>
        </p:grpSp>
        <p:sp>
          <p:nvSpPr>
            <p:cNvPr id="38" name="2"/>
            <p:cNvSpPr txBox="1"/>
            <p:nvPr/>
          </p:nvSpPr>
          <p:spPr>
            <a:xfrm>
              <a:off x="768346" y="3547775"/>
              <a:ext cx="1208084" cy="553997"/>
            </a:xfrm>
            <a:prstGeom prst="rect">
              <a:avLst/>
            </a:prstGeom>
            <a:noFill/>
          </p:spPr>
          <p:txBody>
            <a:bodyPr wrap="square" rtlCol="0">
              <a:spAutoFit/>
            </a:bodyPr>
            <a:lstStyle>
              <a:defPPr>
                <a:defRPr lang="zh-CN"/>
              </a:defPPr>
              <a:lvl1pPr algn="ctr">
                <a:defRPr sz="4800" b="1">
                  <a:gradFill>
                    <a:gsLst>
                      <a:gs pos="0">
                        <a:srgbClr val="FF0000"/>
                      </a:gs>
                      <a:gs pos="100000">
                        <a:srgbClr val="B40000"/>
                      </a:gs>
                    </a:gsLst>
                    <a:lin ang="5400000" scaled="1"/>
                  </a:gradFill>
                  <a:latin typeface="微软雅黑" panose="020B0503020204020204" pitchFamily="34" charset="-122"/>
                  <a:ea typeface="微软雅黑" panose="020B0503020204020204" pitchFamily="34" charset="-122"/>
                </a:defRPr>
              </a:lvl1pPr>
            </a:lstStyle>
            <a:p>
              <a:pPr algn="l"/>
              <a:endParaRPr lang="zh-CN" altLang="en-US" sz="2100" b="0" dirty="0">
                <a:solidFill>
                  <a:schemeClr val="tx1"/>
                </a:solidFill>
                <a:latin typeface="微软雅黑"/>
                <a:ea typeface="微软雅黑"/>
                <a:sym typeface="微软雅黑"/>
              </a:endParaRPr>
            </a:p>
          </p:txBody>
        </p:sp>
      </p:gr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528" fill="hold" grpId="0" nodeType="after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anim calcmode="lin" valueType="num">
                                      <p:cBhvr>
                                        <p:cTn id="15" dur="500" fill="hold"/>
                                        <p:tgtEl>
                                          <p:spTgt spid="6"/>
                                        </p:tgtEl>
                                        <p:attrNameLst>
                                          <p:attrName>ppt_x</p:attrName>
                                        </p:attrNameLst>
                                      </p:cBhvr>
                                      <p:tavLst>
                                        <p:tav tm="0">
                                          <p:val>
                                            <p:fltVal val="0.5"/>
                                          </p:val>
                                        </p:tav>
                                        <p:tav tm="100000">
                                          <p:val>
                                            <p:strVal val="#ppt_x"/>
                                          </p:val>
                                        </p:tav>
                                      </p:tavLst>
                                    </p:anim>
                                    <p:anim calcmode="lin" valueType="num">
                                      <p:cBhvr>
                                        <p:cTn id="16" dur="500" fill="hold"/>
                                        <p:tgtEl>
                                          <p:spTgt spid="6"/>
                                        </p:tgtEl>
                                        <p:attrNameLst>
                                          <p:attrName>ppt_y</p:attrName>
                                        </p:attrNameLst>
                                      </p:cBhvr>
                                      <p:tavLst>
                                        <p:tav tm="0">
                                          <p:val>
                                            <p:fltVal val="0.5"/>
                                          </p:val>
                                        </p:tav>
                                        <p:tav tm="100000">
                                          <p:val>
                                            <p:strVal val="#ppt_y"/>
                                          </p:val>
                                        </p:tav>
                                      </p:tavLst>
                                    </p:anim>
                                  </p:childTnLst>
                                </p:cTn>
                              </p:par>
                            </p:childTnLst>
                          </p:cTn>
                        </p:par>
                        <p:par>
                          <p:cTn id="17" fill="hold">
                            <p:stCondLst>
                              <p:cond delay="1300"/>
                            </p:stCondLst>
                            <p:childTnLst>
                              <p:par>
                                <p:cTn id="18" presetID="52" presetClass="entr" presetSubtype="0"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Scale>
                                      <p:cBhvr>
                                        <p:cTn id="20"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12"/>
                                        </p:tgtEl>
                                        <p:attrNameLst>
                                          <p:attrName>ppt_x</p:attrName>
                                          <p:attrName>ppt_y</p:attrName>
                                        </p:attrNameLst>
                                      </p:cBhvr>
                                    </p:animMotion>
                                    <p:animEffect transition="in" filter="fade">
                                      <p:cBhvr>
                                        <p:cTn id="22" dur="1000"/>
                                        <p:tgtEl>
                                          <p:spTgt spid="12"/>
                                        </p:tgtEl>
                                      </p:cBhvr>
                                    </p:animEffect>
                                  </p:childTnLst>
                                </p:cTn>
                              </p:par>
                            </p:childTnLst>
                          </p:cTn>
                        </p:par>
                        <p:par>
                          <p:cTn id="23" fill="hold">
                            <p:stCondLst>
                              <p:cond delay="2300"/>
                            </p:stCondLst>
                            <p:childTnLst>
                              <p:par>
                                <p:cTn id="24" presetID="52" presetClass="entr" presetSubtype="0" fill="hold" nodeType="afterEffect">
                                  <p:stCondLst>
                                    <p:cond delay="0"/>
                                  </p:stCondLst>
                                  <p:childTnLst>
                                    <p:set>
                                      <p:cBhvr>
                                        <p:cTn id="25" dur="1" fill="hold">
                                          <p:stCondLst>
                                            <p:cond delay="0"/>
                                          </p:stCondLst>
                                        </p:cTn>
                                        <p:tgtEl>
                                          <p:spTgt spid="36"/>
                                        </p:tgtEl>
                                        <p:attrNameLst>
                                          <p:attrName>style.visibility</p:attrName>
                                        </p:attrNameLst>
                                      </p:cBhvr>
                                      <p:to>
                                        <p:strVal val="visible"/>
                                      </p:to>
                                    </p:set>
                                    <p:animScale>
                                      <p:cBhvr>
                                        <p:cTn id="26" dur="1000" decel="50000" fill="hold">
                                          <p:stCondLst>
                                            <p:cond delay="0"/>
                                          </p:stCondLst>
                                        </p:cTn>
                                        <p:tgtEl>
                                          <p:spTgt spid="3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6"/>
                                        </p:tgtEl>
                                        <p:attrNameLst>
                                          <p:attrName>ppt_x</p:attrName>
                                          <p:attrName>ppt_y</p:attrName>
                                        </p:attrNameLst>
                                      </p:cBhvr>
                                    </p:animMotion>
                                    <p:animEffect transition="in" filter="fade">
                                      <p:cBhvr>
                                        <p:cTn id="28"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PA" val="v5.2.8"/>
</p:tagLst>
</file>

<file path=ppt/tags/tag3.xml><?xml version="1.0" encoding="utf-8"?>
<p:tagLst xmlns:a="http://schemas.openxmlformats.org/drawingml/2006/main" xmlns:r="http://schemas.openxmlformats.org/officeDocument/2006/relationships" xmlns:p="http://schemas.openxmlformats.org/presentationml/2006/main">
  <p:tag name="PA" val="v5.2.5"/>
</p:tagLst>
</file>

<file path=ppt/tags/tag4.xml><?xml version="1.0" encoding="utf-8"?>
<p:tagLst xmlns:a="http://schemas.openxmlformats.org/drawingml/2006/main" xmlns:r="http://schemas.openxmlformats.org/officeDocument/2006/relationships" xmlns:p="http://schemas.openxmlformats.org/presentationml/2006/main">
  <p:tag name="PA" val="v5.2.5"/>
</p:tagLst>
</file>

<file path=ppt/tags/tag5.xml><?xml version="1.0" encoding="utf-8"?>
<p:tagLst xmlns:a="http://schemas.openxmlformats.org/drawingml/2006/main" xmlns:r="http://schemas.openxmlformats.org/officeDocument/2006/relationships" xmlns:p="http://schemas.openxmlformats.org/presentationml/2006/main">
  <p:tag name="PA" val="v5.2.5"/>
</p:tagLst>
</file>

<file path=ppt/tags/tag6.xml><?xml version="1.0" encoding="utf-8"?>
<p:tagLst xmlns:a="http://schemas.openxmlformats.org/drawingml/2006/main" xmlns:r="http://schemas.openxmlformats.org/officeDocument/2006/relationships" xmlns:p="http://schemas.openxmlformats.org/presentationml/2006/main">
  <p:tag name="PA" val="v5.2.5"/>
</p:tagLst>
</file>

<file path=ppt/tags/tag7.xml><?xml version="1.0" encoding="utf-8"?>
<p:tagLst xmlns:a="http://schemas.openxmlformats.org/drawingml/2006/main" xmlns:r="http://schemas.openxmlformats.org/officeDocument/2006/relationships" xmlns:p="http://schemas.openxmlformats.org/presentationml/2006/main">
  <p:tag name="PA" val="v5.2.5"/>
</p:tagLst>
</file>

<file path=ppt/tags/tag8.xml><?xml version="1.0" encoding="utf-8"?>
<p:tagLst xmlns:a="http://schemas.openxmlformats.org/drawingml/2006/main" xmlns:r="http://schemas.openxmlformats.org/officeDocument/2006/relationships" xmlns:p="http://schemas.openxmlformats.org/presentationml/2006/main">
  <p:tag name="PA" val="v5.2.5"/>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4208</Words>
  <Application>Microsoft Office PowerPoint</Application>
  <PresentationFormat>全屏显示(16:9)</PresentationFormat>
  <Paragraphs>180</Paragraphs>
  <Slides>34</Slides>
  <Notes>2</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34</vt:i4>
      </vt:variant>
    </vt:vector>
  </HeadingPairs>
  <TitlesOfParts>
    <vt:vector size="45" baseType="lpstr">
      <vt:lpstr>Meiryo</vt:lpstr>
      <vt:lpstr>等线</vt:lpstr>
      <vt:lpstr>等线 Light</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12</cp:revision>
  <dcterms:created xsi:type="dcterms:W3CDTF">2020-12-07T13:40:00Z</dcterms:created>
  <dcterms:modified xsi:type="dcterms:W3CDTF">2023-04-18T01:27:52Z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