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63" r:id="rId3"/>
  </p:sldMasterIdLst>
  <p:notesMasterIdLst>
    <p:notesMasterId r:id="rId27"/>
  </p:notesMasterIdLst>
  <p:sldIdLst>
    <p:sldId id="283" r:id="rId4"/>
    <p:sldId id="298" r:id="rId5"/>
    <p:sldId id="299" r:id="rId6"/>
    <p:sldId id="261" r:id="rId7"/>
    <p:sldId id="262" r:id="rId8"/>
    <p:sldId id="263" r:id="rId9"/>
    <p:sldId id="264" r:id="rId10"/>
    <p:sldId id="265" r:id="rId11"/>
    <p:sldId id="266" r:id="rId12"/>
    <p:sldId id="267" r:id="rId13"/>
    <p:sldId id="300" r:id="rId14"/>
    <p:sldId id="269" r:id="rId15"/>
    <p:sldId id="270" r:id="rId16"/>
    <p:sldId id="301" r:id="rId17"/>
    <p:sldId id="272" r:id="rId18"/>
    <p:sldId id="290" r:id="rId19"/>
    <p:sldId id="291" r:id="rId20"/>
    <p:sldId id="302" r:id="rId21"/>
    <p:sldId id="279" r:id="rId22"/>
    <p:sldId id="280" r:id="rId23"/>
    <p:sldId id="281" r:id="rId24"/>
    <p:sldId id="303" r:id="rId25"/>
    <p:sldId id="304" r:id="rId26"/>
  </p:sldIdLst>
  <p:sldSz cx="9144000" cy="5143500" type="screen16x9"/>
  <p:notesSz cx="6858000" cy="9144000"/>
  <p:custDataLst>
    <p:tags r:id="rId28"/>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2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D82"/>
    <a:srgbClr val="C21920"/>
    <a:srgbClr val="F2CD85"/>
    <a:srgbClr val="E3D2AE"/>
    <a:srgbClr val="9E21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6195" autoAdjust="0"/>
  </p:normalViewPr>
  <p:slideViewPr>
    <p:cSldViewPr snapToGrid="0" showGuides="1">
      <p:cViewPr varScale="1">
        <p:scale>
          <a:sx n="143" d="100"/>
          <a:sy n="143" d="100"/>
        </p:scale>
        <p:origin x="714" y="114"/>
      </p:cViewPr>
      <p:guideLst>
        <p:guide orient="horz" pos="1620"/>
        <p:guide pos="22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2883FF-7B07-4ECA-A79D-7F741B01A850}" type="datetimeFigureOut">
              <a:rPr lang="zh-CN" altLang="en-US" smtClean="0"/>
              <a:t>2023/4/18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B918E-95C0-46A9-A497-9467602E389F}" type="slidenum">
              <a:rPr lang="zh-CN" altLang="en-US" smtClean="0"/>
              <a:t>‹#›</a:t>
            </a:fld>
            <a:endParaRPr lang="zh-CN" altLang="en-US"/>
          </a:p>
        </p:txBody>
      </p:sp>
    </p:spTree>
    <p:extLst>
      <p:ext uri="{BB962C8B-B14F-4D97-AF65-F5344CB8AC3E}">
        <p14:creationId xmlns:p14="http://schemas.microsoft.com/office/powerpoint/2010/main" val="6773747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1</a:t>
            </a:fld>
            <a:endParaRPr lang="zh-CN" altLang="en-US"/>
          </a:p>
        </p:txBody>
      </p:sp>
    </p:spTree>
    <p:extLst>
      <p:ext uri="{BB962C8B-B14F-4D97-AF65-F5344CB8AC3E}">
        <p14:creationId xmlns:p14="http://schemas.microsoft.com/office/powerpoint/2010/main" val="2678521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200704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F2B918E-95C0-46A9-A497-9467602E389F}" type="slidenum">
              <a:rPr lang="zh-CN" altLang="en-US" smtClean="0"/>
              <a:t>11</a:t>
            </a:fld>
            <a:endParaRPr lang="zh-CN" altLang="en-US"/>
          </a:p>
        </p:txBody>
      </p:sp>
    </p:spTree>
    <p:extLst>
      <p:ext uri="{BB962C8B-B14F-4D97-AF65-F5344CB8AC3E}">
        <p14:creationId xmlns:p14="http://schemas.microsoft.com/office/powerpoint/2010/main" val="1618964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301336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916108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14</a:t>
            </a:fld>
            <a:endParaRPr lang="zh-CN" altLang="en-US"/>
          </a:p>
        </p:txBody>
      </p:sp>
    </p:spTree>
    <p:extLst>
      <p:ext uri="{BB962C8B-B14F-4D97-AF65-F5344CB8AC3E}">
        <p14:creationId xmlns:p14="http://schemas.microsoft.com/office/powerpoint/2010/main" val="1759615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149792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4232529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100386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18</a:t>
            </a:fld>
            <a:endParaRPr lang="zh-CN" altLang="en-US"/>
          </a:p>
        </p:txBody>
      </p:sp>
    </p:spTree>
    <p:extLst>
      <p:ext uri="{BB962C8B-B14F-4D97-AF65-F5344CB8AC3E}">
        <p14:creationId xmlns:p14="http://schemas.microsoft.com/office/powerpoint/2010/main" val="4207138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938484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2</a:t>
            </a:fld>
            <a:endParaRPr lang="zh-CN" altLang="en-US"/>
          </a:p>
        </p:txBody>
      </p:sp>
    </p:spTree>
    <p:extLst>
      <p:ext uri="{BB962C8B-B14F-4D97-AF65-F5344CB8AC3E}">
        <p14:creationId xmlns:p14="http://schemas.microsoft.com/office/powerpoint/2010/main" val="9050389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20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655900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21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450456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22</a:t>
            </a:fld>
            <a:endParaRPr lang="zh-CN" altLang="en-US"/>
          </a:p>
        </p:txBody>
      </p:sp>
    </p:spTree>
    <p:extLst>
      <p:ext uri="{BB962C8B-B14F-4D97-AF65-F5344CB8AC3E}">
        <p14:creationId xmlns:p14="http://schemas.microsoft.com/office/powerpoint/2010/main" val="2928719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78048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2B918E-95C0-46A9-A497-9467602E389F}" type="slidenum">
              <a:rPr lang="zh-CN" altLang="en-US" smtClean="0"/>
              <a:t>3</a:t>
            </a:fld>
            <a:endParaRPr lang="zh-CN" altLang="en-US"/>
          </a:p>
        </p:txBody>
      </p:sp>
    </p:spTree>
    <p:extLst>
      <p:ext uri="{BB962C8B-B14F-4D97-AF65-F5344CB8AC3E}">
        <p14:creationId xmlns:p14="http://schemas.microsoft.com/office/powerpoint/2010/main" val="30993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4160654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903836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757427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132663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523913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308EE42-7129-40A8-B16C-0865B55D252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51017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垂直排列标题与文本">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a:prstGeom prst="rect">
            <a:avLst/>
          </a:prstGeom>
        </p:spPr>
        <p:txBody>
          <a:bodyPr lIns="68580" tIns="34290" rIns="68580" bIns="34290"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740569"/>
            <a:ext cx="4629150" cy="3655219"/>
          </a:xfrm>
          <a:prstGeom prst="rect">
            <a:avLst/>
          </a:prstGeom>
        </p:spPr>
        <p:txBody>
          <a:bodyPr lIns="68580" tIns="34290" rIns="68580" bIns="3429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1543050"/>
            <a:ext cx="2949178" cy="2858691"/>
          </a:xfrm>
          <a:prstGeom prst="rect">
            <a:avLst/>
          </a:prstGeom>
        </p:spPr>
        <p:txBody>
          <a:bodyPr lIns="68580" tIns="34290" rIns="68580" bIns="34290"/>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编辑母版文本样式</a:t>
            </a:r>
          </a:p>
        </p:txBody>
      </p:sp>
      <p:sp>
        <p:nvSpPr>
          <p:cNvPr id="5" name="日期占位符 4"/>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a:prstGeom prst="rect">
            <a:avLst/>
          </a:prstGeom>
        </p:spPr>
        <p:txBody>
          <a:bodyPr lIns="68580" tIns="34290" rIns="68580" bIns="34290"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a:prstGeom prst="rect">
            <a:avLst/>
          </a:prstGeom>
        </p:spPr>
        <p:txBody>
          <a:bodyPr lIns="68580" tIns="34290" rIns="68580" bIns="3429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a:prstGeom prst="rect">
            <a:avLst/>
          </a:prstGeom>
        </p:spPr>
        <p:txBody>
          <a:bodyPr lIns="68580" tIns="34290" rIns="68580" bIns="34290"/>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编辑母版文本样式</a:t>
            </a:r>
          </a:p>
        </p:txBody>
      </p:sp>
      <p:sp>
        <p:nvSpPr>
          <p:cNvPr id="5" name="日期占位符 4"/>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lIns="68580" tIns="34290" rIns="68580" bIns="34290"/>
          <a:lstStyle/>
          <a:p>
            <a:r>
              <a:rPr lang="zh-CN" altLang="en-US"/>
              <a:t>单击此处编辑母版标题样式</a:t>
            </a:r>
          </a:p>
        </p:txBody>
      </p:sp>
      <p:sp>
        <p:nvSpPr>
          <p:cNvPr id="3" name="竖排文字占位符 2"/>
          <p:cNvSpPr>
            <a:spLocks noGrp="1"/>
          </p:cNvSpPr>
          <p:nvPr>
            <p:ph type="body" orient="vert" idx="1" hasCustomPrompt="1"/>
          </p:nvPr>
        </p:nvSpPr>
        <p:spPr>
          <a:xfrm>
            <a:off x="628650" y="1369219"/>
            <a:ext cx="7886700" cy="3263504"/>
          </a:xfrm>
          <a:prstGeom prst="rect">
            <a:avLst/>
          </a:prstGeom>
        </p:spPr>
        <p:txBody>
          <a:bodyPr vert="eaVert"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a:prstGeom prst="rect">
            <a:avLst/>
          </a:prstGeom>
        </p:spPr>
        <p:txBody>
          <a:bodyPr vert="eaVert" lIns="68580" tIns="34290" rIns="68580" bIns="34290"/>
          <a:lstStyle/>
          <a:p>
            <a:r>
              <a:rPr lang="zh-CN" altLang="en-US"/>
              <a:t>单击此处编辑母版标题样式</a:t>
            </a:r>
          </a:p>
        </p:txBody>
      </p:sp>
      <p:sp>
        <p:nvSpPr>
          <p:cNvPr id="3" name="竖排文字占位符 2"/>
          <p:cNvSpPr>
            <a:spLocks noGrp="1"/>
          </p:cNvSpPr>
          <p:nvPr>
            <p:ph type="body" orient="vert" idx="1" hasCustomPrompt="1"/>
          </p:nvPr>
        </p:nvSpPr>
        <p:spPr>
          <a:xfrm>
            <a:off x="628650" y="273844"/>
            <a:ext cx="5800725" cy="4358879"/>
          </a:xfrm>
          <a:prstGeom prst="rect">
            <a:avLst/>
          </a:prstGeom>
        </p:spPr>
        <p:txBody>
          <a:bodyPr vert="eaVert"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4227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66495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76151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7208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48465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777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垂直排列标题与文本">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4830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0151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816368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43300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8969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zh-CN" altLang="en-US"/>
              <a:t>单击此处编辑母版标题样式</a:t>
            </a:r>
          </a:p>
        </p:txBody>
      </p:sp>
      <p:sp>
        <p:nvSpPr>
          <p:cNvPr id="3" name="副标题 2"/>
          <p:cNvSpPr>
            <a:spLocks noGrp="1"/>
          </p:cNvSpPr>
          <p:nvPr>
            <p:ph type="subTitle" idx="1" hasCustomPrompt="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p>
        </p:txBody>
      </p:sp>
      <p:sp>
        <p:nvSpPr>
          <p:cNvPr id="4" name="日期占位符 3"/>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lIns="68580" tIns="34290" rIns="68580" bIns="34290"/>
          <a:lstStyle/>
          <a:p>
            <a:r>
              <a:rPr lang="zh-CN" altLang="en-US"/>
              <a:t>单击此处编辑母版标题样式</a:t>
            </a:r>
          </a:p>
        </p:txBody>
      </p:sp>
      <p:sp>
        <p:nvSpPr>
          <p:cNvPr id="3" name="内容占位符 2"/>
          <p:cNvSpPr>
            <a:spLocks noGrp="1"/>
          </p:cNvSpPr>
          <p:nvPr>
            <p:ph idx="1" hasCustomPrompt="1"/>
          </p:nvPr>
        </p:nvSpPr>
        <p:spPr>
          <a:xfrm>
            <a:off x="628650" y="1369219"/>
            <a:ext cx="7886700" cy="3263504"/>
          </a:xfrm>
          <a:prstGeom prst="rect">
            <a:avLst/>
          </a:prstGeom>
        </p:spPr>
        <p:txBody>
          <a:bodyPr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a:prstGeom prst="rect">
            <a:avLst/>
          </a:prstGeom>
        </p:spPr>
        <p:txBody>
          <a:bodyPr lIns="68580" tIns="34290" rIns="68580" bIns="34290"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3442098"/>
            <a:ext cx="7886700" cy="1125140"/>
          </a:xfrm>
          <a:prstGeom prst="rect">
            <a:avLst/>
          </a:prstGeom>
        </p:spPr>
        <p:txBody>
          <a:bodyPr lIns="68580" tIns="34290" rIns="68580" bIns="34290"/>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lIns="68580" tIns="34290" rIns="68580" bIns="34290"/>
          <a:lstStyle/>
          <a:p>
            <a:r>
              <a:rPr lang="zh-CN" altLang="en-US"/>
              <a:t>单击此处编辑母版标题样式</a:t>
            </a:r>
          </a:p>
        </p:txBody>
      </p:sp>
      <p:sp>
        <p:nvSpPr>
          <p:cNvPr id="3" name="内容占位符 2"/>
          <p:cNvSpPr>
            <a:spLocks noGrp="1"/>
          </p:cNvSpPr>
          <p:nvPr>
            <p:ph sz="half" idx="1" hasCustomPrompt="1"/>
          </p:nvPr>
        </p:nvSpPr>
        <p:spPr>
          <a:xfrm>
            <a:off x="628650" y="1369219"/>
            <a:ext cx="3886200" cy="3263504"/>
          </a:xfrm>
          <a:prstGeom prst="rect">
            <a:avLst/>
          </a:prstGeom>
        </p:spPr>
        <p:txBody>
          <a:bodyPr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369219"/>
            <a:ext cx="3886200" cy="3263504"/>
          </a:xfrm>
          <a:prstGeom prst="rect">
            <a:avLst/>
          </a:prstGeom>
        </p:spPr>
        <p:txBody>
          <a:bodyPr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a:prstGeom prst="rect">
            <a:avLst/>
          </a:prstGeom>
        </p:spPr>
        <p:txBody>
          <a:bodyPr lIns="68580" tIns="34290" rIns="68580" bIns="34290"/>
          <a:lstStyle/>
          <a:p>
            <a:r>
              <a:rPr lang="zh-CN" altLang="en-US"/>
              <a:t>单击此处编辑母版标题样式</a:t>
            </a:r>
          </a:p>
        </p:txBody>
      </p:sp>
      <p:sp>
        <p:nvSpPr>
          <p:cNvPr id="3" name="文本占位符 2"/>
          <p:cNvSpPr>
            <a:spLocks noGrp="1"/>
          </p:cNvSpPr>
          <p:nvPr>
            <p:ph type="body" idx="1" hasCustomPrompt="1"/>
          </p:nvPr>
        </p:nvSpPr>
        <p:spPr>
          <a:xfrm>
            <a:off x="629842" y="1260872"/>
            <a:ext cx="3868340" cy="617934"/>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1878806"/>
            <a:ext cx="3868340" cy="2763441"/>
          </a:xfrm>
          <a:prstGeom prst="rect">
            <a:avLst/>
          </a:prstGeom>
        </p:spPr>
        <p:txBody>
          <a:bodyPr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260872"/>
            <a:ext cx="3887391" cy="617934"/>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1878806"/>
            <a:ext cx="3887391" cy="2763441"/>
          </a:xfrm>
          <a:prstGeom prst="rect">
            <a:avLst/>
          </a:prstGeom>
        </p:spPr>
        <p:txBody>
          <a:bodyPr lIns="68580" tIns="34290" rIns="68580" bIns="3429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8" name="页脚占位符 7"/>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9" name="灯片编号占位符 8"/>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lIns="68580" tIns="34290" rIns="68580" bIns="34290"/>
          <a:lstStyle/>
          <a:p>
            <a:r>
              <a:rPr lang="zh-CN" altLang="en-US"/>
              <a:t>单击此处编辑母版标题样式</a:t>
            </a:r>
          </a:p>
        </p:txBody>
      </p:sp>
      <p:sp>
        <p:nvSpPr>
          <p:cNvPr id="3" name="日期占位符 2"/>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4" name="页脚占位符 3"/>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5" name="灯片编号占位符 4"/>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a:prstGeom prst="rect">
            <a:avLst/>
          </a:prstGeom>
        </p:spPr>
        <p:txBody>
          <a:bodyPr lIns="68580" tIns="34290" rIns="68580" bIns="34290"/>
          <a:lstStyle/>
          <a:p>
            <a:fld id="{699B9EB2-0717-409A-B1C1-EC7F80FF8E51}" type="datetimeFigureOut">
              <a:rPr lang="zh-CN" altLang="en-US" smtClean="0"/>
              <a:t>2023/4/18</a:t>
            </a:fld>
            <a:endParaRPr lang="zh-CN" altLang="en-US"/>
          </a:p>
        </p:txBody>
      </p:sp>
      <p:sp>
        <p:nvSpPr>
          <p:cNvPr id="3" name="页脚占位符 2"/>
          <p:cNvSpPr>
            <a:spLocks noGrp="1"/>
          </p:cNvSpPr>
          <p:nvPr>
            <p:ph type="ftr" sz="quarter" idx="11"/>
          </p:nvPr>
        </p:nvSpPr>
        <p:spPr>
          <a:xfrm>
            <a:off x="3028950" y="4767263"/>
            <a:ext cx="3086100" cy="273844"/>
          </a:xfrm>
          <a:prstGeom prst="rect">
            <a:avLst/>
          </a:prstGeom>
        </p:spPr>
        <p:txBody>
          <a:bodyPr lIns="68580" tIns="34290" rIns="68580" bIns="34290"/>
          <a:lstStyle/>
          <a:p>
            <a:endParaRPr lang="zh-CN" altLang="en-US"/>
          </a:p>
        </p:txBody>
      </p:sp>
      <p:sp>
        <p:nvSpPr>
          <p:cNvPr id="4" name="灯片编号占位符 3"/>
          <p:cNvSpPr>
            <a:spLocks noGrp="1"/>
          </p:cNvSpPr>
          <p:nvPr>
            <p:ph type="sldNum" sz="quarter" idx="12"/>
          </p:nvPr>
        </p:nvSpPr>
        <p:spPr>
          <a:xfrm>
            <a:off x="6457950" y="4767263"/>
            <a:ext cx="2057400" cy="273844"/>
          </a:xfrm>
          <a:prstGeom prst="rect">
            <a:avLst/>
          </a:prstGeom>
        </p:spPr>
        <p:txBody>
          <a:bodyPr lIns="68580" tIns="34290" rIns="68580" bIns="34290"/>
          <a:lstStyle/>
          <a:p>
            <a:fld id="{362DDA3C-55E3-436C-8907-1B92F441DF6A}"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CD8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1" y="1"/>
            <a:ext cx="5089712" cy="838691"/>
          </a:xfrm>
          <a:prstGeom prst="rect">
            <a:avLst/>
          </a:prstGeom>
          <a:noFill/>
        </p:spPr>
        <p:txBody>
          <a:bodyPr wrap="square" lIns="68580" tIns="34290" rIns="68580" bIns="34290" rtlCol="0">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 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a:t>
            </a:r>
          </a:p>
          <a:p>
            <a:pPr marL="0" marR="0" lvl="0" indent="0" algn="l" defTabSz="685800" rtl="0" eaLnBrk="1" fontAlgn="auto" latinLnBrk="0" hangingPunct="1">
              <a:lnSpc>
                <a:spcPct val="100000"/>
              </a:lnSpc>
              <a:spcBef>
                <a:spcPts val="0"/>
              </a:spcBef>
              <a:spcAft>
                <a:spcPts val="0"/>
              </a:spcAft>
              <a:buClrTx/>
              <a:buSzTx/>
              <a:buFontTx/>
              <a:buNone/>
              <a:defRPr/>
            </a:pP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 </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a:t>
            </a:r>
          </a:p>
          <a:p>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免费</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模板下载</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模板下载</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模板免费下载</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教程</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素材</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课件</a:t>
            </a:r>
            <a:endParaRPr lang="en-US" altLang="zh-CN" sz="1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endParaRPr lang="en-US" altLang="zh-CN" sz="8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endParaRPr lang="en-US" altLang="zh-CN" sz="8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endParaRPr lang="en-US" altLang="zh-CN" sz="8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ts val="0"/>
              </a:spcBef>
              <a:spcAft>
                <a:spcPts val="0"/>
              </a:spcAft>
              <a:buClrTx/>
              <a:buSzTx/>
              <a:buFontTx/>
              <a:buNone/>
              <a:defRPr/>
            </a:pPr>
            <a:endParaRPr lang="en-US" altLang="zh-CN" sz="8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endParaRPr lang="en-US" altLang="zh-CN" sz="800" dirty="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0184063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image" Target="../media/image4.png"/><Relationship Id="rId5" Type="http://schemas.openxmlformats.org/officeDocument/2006/relationships/tags" Target="../tags/tag8.xml"/><Relationship Id="rId10" Type="http://schemas.openxmlformats.org/officeDocument/2006/relationships/notesSlide" Target="../notesSlides/notesSlide21.xml"/><Relationship Id="rId4" Type="http://schemas.openxmlformats.org/officeDocument/2006/relationships/tags" Target="../tags/tag7.xml"/><Relationship Id="rId9"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1.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3.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00025" y="0"/>
            <a:ext cx="8743950" cy="5143500"/>
          </a:xfrm>
          <a:prstGeom prst="rect">
            <a:avLst/>
          </a:prstGeom>
        </p:spPr>
      </p:pic>
      <p:sp>
        <p:nvSpPr>
          <p:cNvPr id="12" name="雷锋PPT网 www.lfppt.com"/>
          <p:cNvSpPr txBox="1"/>
          <p:nvPr>
            <p:custDataLst>
              <p:tags r:id="rId1"/>
            </p:custDataLst>
          </p:nvPr>
        </p:nvSpPr>
        <p:spPr>
          <a:xfrm>
            <a:off x="1814514" y="2015533"/>
            <a:ext cx="5514974" cy="992579"/>
          </a:xfrm>
          <a:prstGeom prst="rect">
            <a:avLst/>
          </a:prstGeom>
          <a:noFill/>
        </p:spPr>
        <p:txBody>
          <a:bodyPr wrap="square" lIns="68580" tIns="34290" rIns="68580" bIns="34290" rtlCol="0">
            <a:spAutoFit/>
          </a:bodyPr>
          <a:lstStyle/>
          <a:p>
            <a:pPr algn="dist"/>
            <a:r>
              <a:rPr lang="zh-CN" altLang="en-US" sz="6000" b="1" dirty="0">
                <a:solidFill>
                  <a:srgbClr val="C21920"/>
                </a:solidFill>
                <a:latin typeface="微软雅黑"/>
                <a:ea typeface="微软雅黑"/>
                <a:cs typeface="微软雅黑" panose="020B0503020204020204" pitchFamily="34" charset="-122"/>
                <a:sym typeface="微软雅黑"/>
              </a:rPr>
              <a:t>弘扬雷锋精神</a:t>
            </a:r>
          </a:p>
        </p:txBody>
      </p:sp>
      <p:sp>
        <p:nvSpPr>
          <p:cNvPr id="13" name="雷锋PPT网 www.lfppt.com"/>
          <p:cNvSpPr/>
          <p:nvPr>
            <p:custDataLst>
              <p:tags r:id="rId2"/>
            </p:custDataLst>
          </p:nvPr>
        </p:nvSpPr>
        <p:spPr>
          <a:xfrm>
            <a:off x="1982666" y="3018011"/>
            <a:ext cx="5178669" cy="623248"/>
          </a:xfrm>
          <a:prstGeom prst="rect">
            <a:avLst/>
          </a:prstGeom>
          <a:noFill/>
        </p:spPr>
        <p:txBody>
          <a:bodyPr wrap="square" lIns="68580" tIns="34290" rIns="68580" bIns="34290" rtlCol="0">
            <a:spAutoFit/>
          </a:bodyPr>
          <a:lstStyle/>
          <a:p>
            <a:pPr algn="ctr">
              <a:lnSpc>
                <a:spcPct val="150000"/>
              </a:lnSpc>
            </a:pPr>
            <a:r>
              <a:rPr lang="zh-CN" altLang="en-US" sz="12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
          <p:cNvPicPr>
            <a:picLocks noChangeAspect="1"/>
          </p:cNvPicPr>
          <p:nvPr/>
        </p:nvPicPr>
        <p:blipFill rotWithShape="1">
          <a:blip r:embed="rId3" cstate="email">
            <a:extLst>
              <a:ext uri="{28A0092B-C50C-407E-A947-70E740481C1C}">
                <a14:useLocalDpi xmlns:a14="http://schemas.microsoft.com/office/drawing/2010/main"/>
              </a:ext>
            </a:extLst>
          </a:blip>
          <a:srcRect/>
          <a:stretch>
            <a:fillRect/>
          </a:stretch>
        </p:blipFill>
        <p:spPr>
          <a:xfrm>
            <a:off x="5361435" y="1265410"/>
            <a:ext cx="3106364" cy="3161735"/>
          </a:xfrm>
          <a:prstGeom prst="rect">
            <a:avLst/>
          </a:prstGeom>
          <a:effectLst>
            <a:softEdge rad="635000"/>
          </a:effectLst>
        </p:spPr>
      </p:pic>
      <p:sp>
        <p:nvSpPr>
          <p:cNvPr id="11" name="2"/>
          <p:cNvSpPr txBox="1">
            <a:spLocks noChangeArrowheads="1"/>
          </p:cNvSpPr>
          <p:nvPr/>
        </p:nvSpPr>
        <p:spPr bwMode="auto">
          <a:xfrm>
            <a:off x="723364" y="1665933"/>
            <a:ext cx="4315361" cy="2654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雷锋入伍以来，多次立功受奖，他被选为市人大代表，出席过沈阳军区首届共青团代表会议，他的照片，日记和模范事迹．通过报纸．电台作了广泛的宣传，雷锋陆续收到来自全国各地热情赞扬他的来信，他在日记中写下了这样一段话：“我的一切都是党给的，光荣应该归于党，归于热情帮助我的同志，至于我个人做的工作，那是太少了，我这么一点点贡献，比起对我的要求和期望还是很不够的</a:t>
            </a:r>
            <a:r>
              <a:rPr lang="en-US" altLang="zh-CN" dirty="0">
                <a:solidFill>
                  <a:srgbClr val="C21920"/>
                </a:solidFill>
                <a:latin typeface="微软雅黑"/>
                <a:ea typeface="微软雅黑"/>
                <a:sym typeface="微软雅黑"/>
              </a:rPr>
              <a:t>……” </a:t>
            </a:r>
            <a:endParaRPr lang="zh-CN" altLang="en-US" dirty="0">
              <a:solidFill>
                <a:srgbClr val="C21920"/>
              </a:solidFill>
              <a:latin typeface="微软雅黑"/>
              <a:ea typeface="微软雅黑"/>
              <a:sym typeface="微软雅黑"/>
            </a:endParaRPr>
          </a:p>
        </p:txBody>
      </p:sp>
      <p:grpSp>
        <p:nvGrpSpPr>
          <p:cNvPr id="13" name="3"/>
          <p:cNvGrpSpPr/>
          <p:nvPr/>
        </p:nvGrpSpPr>
        <p:grpSpPr>
          <a:xfrm flipH="1">
            <a:off x="4323" y="382156"/>
            <a:ext cx="4666837" cy="885659"/>
            <a:chOff x="3542114" y="477403"/>
            <a:chExt cx="5624716" cy="885659"/>
          </a:xfrm>
        </p:grpSpPr>
        <p:grpSp>
          <p:nvGrpSpPr>
            <p:cNvPr id="14" name="组合 13"/>
            <p:cNvGrpSpPr/>
            <p:nvPr/>
          </p:nvGrpSpPr>
          <p:grpSpPr>
            <a:xfrm>
              <a:off x="3542114" y="477403"/>
              <a:ext cx="5624716" cy="885659"/>
              <a:chOff x="3519284" y="697260"/>
              <a:chExt cx="5624716" cy="984064"/>
            </a:xfrm>
          </p:grpSpPr>
          <p:grpSp>
            <p:nvGrpSpPr>
              <p:cNvPr id="16" name="组合 15"/>
              <p:cNvGrpSpPr/>
              <p:nvPr/>
            </p:nvGrpSpPr>
            <p:grpSpPr>
              <a:xfrm>
                <a:off x="3519284" y="697260"/>
                <a:ext cx="5624716" cy="984064"/>
                <a:chOff x="3519284" y="697260"/>
                <a:chExt cx="5624716" cy="984064"/>
              </a:xfrm>
            </p:grpSpPr>
            <p:pic>
              <p:nvPicPr>
                <p:cNvPr id="18"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19"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7" name="矩形 16"/>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5" name="矩形 14"/>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雷锋生平</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25" name="2"/>
          <p:cNvPicPr>
            <a:picLocks noChangeAspect="1"/>
          </p:cNvPicPr>
          <p:nvPr/>
        </p:nvPicPr>
        <p:blipFill rotWithShape="1">
          <a:blip r:embed="rId4" cstate="print">
            <a:extLst>
              <a:ext uri="{28A0092B-C50C-407E-A947-70E740481C1C}">
                <a14:useLocalDpi xmlns:a14="http://schemas.microsoft.com/office/drawing/2010/main"/>
              </a:ext>
            </a:extLst>
          </a:blip>
          <a:srcRect/>
          <a:stretch>
            <a:fillRect/>
          </a:stretch>
        </p:blipFill>
        <p:spPr>
          <a:xfrm>
            <a:off x="266700" y="-377880"/>
            <a:ext cx="8665627" cy="2690887"/>
          </a:xfrm>
          <a:prstGeom prst="rect">
            <a:avLst/>
          </a:prstGeom>
        </p:spPr>
      </p:pic>
      <p:sp>
        <p:nvSpPr>
          <p:cNvPr id="7" name="3"/>
          <p:cNvSpPr txBox="1"/>
          <p:nvPr/>
        </p:nvSpPr>
        <p:spPr>
          <a:xfrm>
            <a:off x="2249997" y="2451173"/>
            <a:ext cx="4644008" cy="700192"/>
          </a:xfrm>
          <a:prstGeom prst="rect">
            <a:avLst/>
          </a:prstGeom>
          <a:no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r>
              <a:rPr lang="zh-CN" altLang="en-US" sz="4100" dirty="0">
                <a:solidFill>
                  <a:srgbClr val="C21920"/>
                </a:solidFill>
                <a:effectLst/>
                <a:latin typeface="微软雅黑"/>
                <a:ea typeface="微软雅黑"/>
                <a:sym typeface="微软雅黑"/>
              </a:rPr>
              <a:t>雷锋纪念日的来历</a:t>
            </a:r>
          </a:p>
        </p:txBody>
      </p:sp>
      <p:sp>
        <p:nvSpPr>
          <p:cNvPr id="8" name="4"/>
          <p:cNvSpPr txBox="1"/>
          <p:nvPr/>
        </p:nvSpPr>
        <p:spPr>
          <a:xfrm>
            <a:off x="4046940" y="3915515"/>
            <a:ext cx="1050121" cy="434162"/>
          </a:xfrm>
          <a:prstGeom prst="roundRect">
            <a:avLst/>
          </a:prstGeom>
          <a:solidFill>
            <a:srgbClr val="C21920"/>
          </a:solid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pPr algn="ctr"/>
            <a:r>
              <a:rPr lang="zh-CN" altLang="en-US" sz="2100" dirty="0">
                <a:solidFill>
                  <a:srgbClr val="F2CD85"/>
                </a:solidFill>
                <a:effectLst/>
                <a:latin typeface="微软雅黑"/>
                <a:ea typeface="微软雅黑"/>
                <a:sym typeface="微软雅黑"/>
              </a:rPr>
              <a:t>第二章</a:t>
            </a:r>
          </a:p>
        </p:txBody>
      </p:sp>
      <p:sp>
        <p:nvSpPr>
          <p:cNvPr id="9" name="5"/>
          <p:cNvSpPr/>
          <p:nvPr/>
        </p:nvSpPr>
        <p:spPr>
          <a:xfrm>
            <a:off x="2286000" y="3200300"/>
            <a:ext cx="4572000" cy="830997"/>
          </a:xfrm>
          <a:prstGeom prst="rect">
            <a:avLst/>
          </a:prstGeom>
          <a:noFill/>
        </p:spPr>
        <p:txBody>
          <a:bodyPr wrap="square" lIns="68580" tIns="34290" rIns="68580" bIns="34290" rtlCol="0">
            <a:spAutoFit/>
          </a:bodyPr>
          <a:lstStyle/>
          <a:p>
            <a:pPr algn="ctr">
              <a:lnSpc>
                <a:spcPct val="150000"/>
              </a:lnSpc>
            </a:pPr>
            <a:r>
              <a:rPr lang="zh-CN" altLang="en-US" sz="11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p:cNvSpPr txBox="1">
            <a:spLocks noChangeArrowheads="1"/>
          </p:cNvSpPr>
          <p:nvPr/>
        </p:nvSpPr>
        <p:spPr bwMode="auto">
          <a:xfrm>
            <a:off x="4158741" y="1323494"/>
            <a:ext cx="4439208" cy="3624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a:t>
            </a:r>
            <a:r>
              <a:rPr lang="en-US" altLang="zh-CN" dirty="0">
                <a:solidFill>
                  <a:srgbClr val="C21920"/>
                </a:solidFill>
                <a:latin typeface="微软雅黑"/>
                <a:ea typeface="微软雅黑"/>
                <a:sym typeface="微软雅黑"/>
              </a:rPr>
              <a:t>1962</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8</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15</a:t>
            </a:r>
            <a:r>
              <a:rPr lang="zh-CN" altLang="en-US" dirty="0">
                <a:solidFill>
                  <a:srgbClr val="C21920"/>
                </a:solidFill>
                <a:latin typeface="微软雅黑"/>
                <a:ea typeface="微软雅黑"/>
                <a:sym typeface="微软雅黑"/>
              </a:rPr>
              <a:t>日，雷锋同志不幸因公殉职后，他的日记陆续被一些新闻媒体报导出来。</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中国青年</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杂志社觉得雷锋是和平时期青年的一个楷模，打算在</a:t>
            </a:r>
            <a:r>
              <a:rPr lang="en-US" altLang="zh-CN" dirty="0">
                <a:solidFill>
                  <a:srgbClr val="C21920"/>
                </a:solidFill>
                <a:latin typeface="微软雅黑"/>
                <a:ea typeface="微软雅黑"/>
                <a:sym typeface="微软雅黑"/>
              </a:rPr>
              <a:t>1963</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3</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2</a:t>
            </a:r>
            <a:r>
              <a:rPr lang="zh-CN" altLang="en-US" dirty="0">
                <a:solidFill>
                  <a:srgbClr val="C21920"/>
                </a:solidFill>
                <a:latin typeface="微软雅黑"/>
                <a:ea typeface="微软雅黑"/>
                <a:sym typeface="微软雅黑"/>
              </a:rPr>
              <a:t>日出一本合刊介绍雷锋事迹。</a:t>
            </a:r>
            <a:r>
              <a:rPr lang="en-US" altLang="zh-CN" dirty="0">
                <a:solidFill>
                  <a:srgbClr val="C21920"/>
                </a:solidFill>
                <a:latin typeface="微软雅黑"/>
                <a:ea typeface="微软雅黑"/>
                <a:sym typeface="微软雅黑"/>
              </a:rPr>
              <a:t>2</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17</a:t>
            </a:r>
            <a:r>
              <a:rPr lang="zh-CN" altLang="en-US" dirty="0">
                <a:solidFill>
                  <a:srgbClr val="C21920"/>
                </a:solidFill>
                <a:latin typeface="微软雅黑"/>
                <a:ea typeface="微软雅黑"/>
                <a:sym typeface="微软雅黑"/>
              </a:rPr>
              <a:t>日他们给毛主席写信希望它能为雷锋题词，毛主席看信后为了全面概括雷锋同志一切从人民利益出发，全心全意为人民服务的精神，写下了“向雷锋同志学习”这一著名题词。</a:t>
            </a:r>
            <a:r>
              <a:rPr lang="en-US" altLang="zh-CN" dirty="0">
                <a:solidFill>
                  <a:srgbClr val="C21920"/>
                </a:solidFill>
                <a:latin typeface="微软雅黑"/>
                <a:ea typeface="微软雅黑"/>
                <a:sym typeface="微软雅黑"/>
              </a:rPr>
              <a:t>3</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2</a:t>
            </a:r>
            <a:r>
              <a:rPr lang="zh-CN" altLang="en-US" dirty="0">
                <a:solidFill>
                  <a:srgbClr val="C21920"/>
                </a:solidFill>
                <a:latin typeface="微软雅黑"/>
                <a:ea typeface="微软雅黑"/>
                <a:sym typeface="微软雅黑"/>
              </a:rPr>
              <a:t>日，毛主席的题词在</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中国青年</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上刊出了。</a:t>
            </a:r>
            <a:r>
              <a:rPr lang="en-US" altLang="zh-CN" dirty="0">
                <a:solidFill>
                  <a:srgbClr val="C21920"/>
                </a:solidFill>
                <a:latin typeface="微软雅黑"/>
                <a:ea typeface="微软雅黑"/>
                <a:sym typeface="微软雅黑"/>
              </a:rPr>
              <a:t>4</a:t>
            </a:r>
            <a:r>
              <a:rPr lang="zh-CN" altLang="en-US" dirty="0">
                <a:solidFill>
                  <a:srgbClr val="C21920"/>
                </a:solidFill>
                <a:latin typeface="微软雅黑"/>
                <a:ea typeface="微软雅黑"/>
                <a:sym typeface="微软雅黑"/>
              </a:rPr>
              <a:t>日，新 华社发通稿。</a:t>
            </a:r>
            <a:r>
              <a:rPr lang="en-US" altLang="zh-CN" dirty="0">
                <a:solidFill>
                  <a:srgbClr val="C21920"/>
                </a:solidFill>
                <a:latin typeface="微软雅黑"/>
                <a:ea typeface="微软雅黑"/>
                <a:sym typeface="微软雅黑"/>
              </a:rPr>
              <a:t>5</a:t>
            </a:r>
            <a:r>
              <a:rPr lang="zh-CN" altLang="en-US" dirty="0">
                <a:solidFill>
                  <a:srgbClr val="C21920"/>
                </a:solidFill>
                <a:latin typeface="微软雅黑"/>
                <a:ea typeface="微软雅黑"/>
                <a:sym typeface="微软雅黑"/>
              </a:rPr>
              <a:t>日，全国各大报纸纷纷刊载毛主席向“向雷锋同志学习”题词。来，中央决定把</a:t>
            </a:r>
            <a:r>
              <a:rPr lang="en-US" altLang="zh-CN" dirty="0">
                <a:solidFill>
                  <a:srgbClr val="C21920"/>
                </a:solidFill>
                <a:latin typeface="微软雅黑"/>
                <a:ea typeface="微软雅黑"/>
                <a:sym typeface="微软雅黑"/>
              </a:rPr>
              <a:t>3</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5</a:t>
            </a:r>
            <a:r>
              <a:rPr lang="zh-CN" altLang="en-US" dirty="0">
                <a:solidFill>
                  <a:srgbClr val="C21920"/>
                </a:solidFill>
                <a:latin typeface="微软雅黑"/>
                <a:ea typeface="微软雅黑"/>
                <a:sym typeface="微软雅黑"/>
              </a:rPr>
              <a:t>日定为雷锋纪念日。</a:t>
            </a:r>
          </a:p>
        </p:txBody>
      </p:sp>
      <p:pic>
        <p:nvPicPr>
          <p:cNvPr id="5" name="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8873" y="1567480"/>
            <a:ext cx="3030943" cy="3035606"/>
          </a:xfrm>
          <a:prstGeom prst="rect">
            <a:avLst/>
          </a:prstGeom>
        </p:spPr>
      </p:pic>
      <p:grpSp>
        <p:nvGrpSpPr>
          <p:cNvPr id="12" name="3"/>
          <p:cNvGrpSpPr/>
          <p:nvPr/>
        </p:nvGrpSpPr>
        <p:grpSpPr>
          <a:xfrm flipH="1">
            <a:off x="4323" y="382156"/>
            <a:ext cx="4666837" cy="885659"/>
            <a:chOff x="3542114" y="477403"/>
            <a:chExt cx="5624716" cy="885659"/>
          </a:xfrm>
        </p:grpSpPr>
        <p:grpSp>
          <p:nvGrpSpPr>
            <p:cNvPr id="13" name="组合 12"/>
            <p:cNvGrpSpPr/>
            <p:nvPr/>
          </p:nvGrpSpPr>
          <p:grpSpPr>
            <a:xfrm>
              <a:off x="3542114" y="477403"/>
              <a:ext cx="5624716" cy="885659"/>
              <a:chOff x="3519284" y="697260"/>
              <a:chExt cx="5624716" cy="984064"/>
            </a:xfrm>
          </p:grpSpPr>
          <p:grpSp>
            <p:nvGrpSpPr>
              <p:cNvPr id="15" name="组合 14"/>
              <p:cNvGrpSpPr/>
              <p:nvPr/>
            </p:nvGrpSpPr>
            <p:grpSpPr>
              <a:xfrm>
                <a:off x="3519284" y="697260"/>
                <a:ext cx="5624716" cy="984064"/>
                <a:chOff x="3519284" y="697260"/>
                <a:chExt cx="5624716" cy="984064"/>
              </a:xfrm>
            </p:grpSpPr>
            <p:pic>
              <p:nvPicPr>
                <p:cNvPr id="17"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18"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6" name="矩形 15"/>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4" name="矩形 13"/>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雷锋纪念日的来历 </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p:cNvSpPr txBox="1">
            <a:spLocks noChangeArrowheads="1"/>
          </p:cNvSpPr>
          <p:nvPr/>
        </p:nvSpPr>
        <p:spPr bwMode="auto">
          <a:xfrm>
            <a:off x="811179" y="1939171"/>
            <a:ext cx="2921484" cy="2331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始建于</a:t>
            </a:r>
            <a:r>
              <a:rPr lang="en-US" altLang="zh-CN" dirty="0">
                <a:solidFill>
                  <a:srgbClr val="C21920"/>
                </a:solidFill>
                <a:latin typeface="微软雅黑"/>
                <a:ea typeface="微软雅黑"/>
                <a:sym typeface="微软雅黑"/>
              </a:rPr>
              <a:t>1964</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1992</a:t>
            </a:r>
            <a:r>
              <a:rPr lang="zh-CN" altLang="en-US" dirty="0">
                <a:solidFill>
                  <a:srgbClr val="C21920"/>
                </a:solidFill>
                <a:latin typeface="微软雅黑"/>
                <a:ea typeface="微软雅黑"/>
                <a:sym typeface="微软雅黑"/>
              </a:rPr>
              <a:t>年又建新馆，占地面积</a:t>
            </a:r>
            <a:r>
              <a:rPr lang="en-US" altLang="zh-CN" dirty="0">
                <a:solidFill>
                  <a:srgbClr val="C21920"/>
                </a:solidFill>
                <a:latin typeface="微软雅黑"/>
                <a:ea typeface="微软雅黑"/>
                <a:sym typeface="微软雅黑"/>
              </a:rPr>
              <a:t>5.67</a:t>
            </a:r>
            <a:r>
              <a:rPr lang="zh-CN" altLang="en-US" dirty="0">
                <a:solidFill>
                  <a:srgbClr val="C21920"/>
                </a:solidFill>
                <a:latin typeface="微软雅黑"/>
                <a:ea typeface="微软雅黑"/>
                <a:sym typeface="微软雅黑"/>
              </a:rPr>
              <a:t>万平方米。主要纪念建筑物有雷锋纪念碑、雷锋墓、雷锋塑像和雷锋事迹陈列馆。</a:t>
            </a:r>
            <a:r>
              <a:rPr lang="en-US" altLang="zh-CN" dirty="0">
                <a:solidFill>
                  <a:srgbClr val="C21920"/>
                </a:solidFill>
                <a:latin typeface="微软雅黑"/>
                <a:ea typeface="微软雅黑"/>
                <a:sym typeface="微软雅黑"/>
              </a:rPr>
              <a:t>1990</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10</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29</a:t>
            </a:r>
            <a:r>
              <a:rPr lang="zh-CN" altLang="en-US" dirty="0">
                <a:solidFill>
                  <a:srgbClr val="C21920"/>
                </a:solidFill>
                <a:latin typeface="微软雅黑"/>
                <a:ea typeface="微软雅黑"/>
                <a:sym typeface="微软雅黑"/>
              </a:rPr>
              <a:t>日，中共中央总书记江泽民参观雷锋纪念馆，并题写馆名 </a:t>
            </a:r>
          </a:p>
        </p:txBody>
      </p:sp>
      <p:grpSp>
        <p:nvGrpSpPr>
          <p:cNvPr id="2" name="2"/>
          <p:cNvGrpSpPr/>
          <p:nvPr/>
        </p:nvGrpSpPr>
        <p:grpSpPr>
          <a:xfrm>
            <a:off x="4664360" y="1426073"/>
            <a:ext cx="4009266" cy="2965190"/>
            <a:chOff x="5626301" y="1440477"/>
            <a:chExt cx="6292633" cy="4653932"/>
          </a:xfrm>
        </p:grpSpPr>
        <p:sp>
          <p:nvSpPr>
            <p:cNvPr id="16" name="矩形 15"/>
            <p:cNvSpPr/>
            <p:nvPr/>
          </p:nvSpPr>
          <p:spPr>
            <a:xfrm>
              <a:off x="6276342" y="2045665"/>
              <a:ext cx="4992552" cy="3565861"/>
            </a:xfrm>
            <a:prstGeom prst="rect">
              <a:avLst/>
            </a:prstGeom>
            <a:blipFill dpi="0" rotWithShape="1">
              <a:blip r:embed="rId3" cstate="email">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800">
                <a:solidFill>
                  <a:prstClr val="white"/>
                </a:solidFill>
                <a:latin typeface="微软雅黑"/>
                <a:ea typeface="微软雅黑"/>
                <a:sym typeface="微软雅黑"/>
              </a:endParaRPr>
            </a:p>
          </p:txBody>
        </p:sp>
        <p:sp>
          <p:nvSpPr>
            <p:cNvPr id="17" name="矩形 16"/>
            <p:cNvSpPr/>
            <p:nvPr/>
          </p:nvSpPr>
          <p:spPr>
            <a:xfrm>
              <a:off x="6276342" y="2045665"/>
              <a:ext cx="4992552" cy="3565861"/>
            </a:xfrm>
            <a:prstGeom prst="rect">
              <a:avLst/>
            </a:prstGeom>
            <a:blipFill dpi="0" rotWithShape="1">
              <a:blip r:embed="rId4" cstate="email">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800">
                <a:solidFill>
                  <a:prstClr val="white"/>
                </a:solidFill>
                <a:latin typeface="微软雅黑"/>
                <a:ea typeface="微软雅黑"/>
                <a:sym typeface="微软雅黑"/>
              </a:endParaRPr>
            </a:p>
          </p:txBody>
        </p:sp>
        <p:sp>
          <p:nvSpPr>
            <p:cNvPr id="18" name="矩形 17"/>
            <p:cNvSpPr/>
            <p:nvPr/>
          </p:nvSpPr>
          <p:spPr>
            <a:xfrm>
              <a:off x="6276342" y="2045665"/>
              <a:ext cx="4992552" cy="3565861"/>
            </a:xfrm>
            <a:prstGeom prst="rect">
              <a:avLst/>
            </a:prstGeom>
            <a:blipFill dpi="0" rotWithShape="1">
              <a:blip r:embed="rId5" cstate="email">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800">
                <a:solidFill>
                  <a:prstClr val="white"/>
                </a:solidFill>
                <a:latin typeface="微软雅黑"/>
                <a:ea typeface="微软雅黑"/>
                <a:sym typeface="微软雅黑"/>
              </a:endParaRPr>
            </a:p>
          </p:txBody>
        </p:sp>
        <p:pic>
          <p:nvPicPr>
            <p:cNvPr id="20" name="图片 1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26301" y="1440477"/>
              <a:ext cx="6292633" cy="4653932"/>
            </a:xfrm>
            <a:prstGeom prst="rect">
              <a:avLst/>
            </a:prstGeom>
            <a:effectLst/>
          </p:spPr>
        </p:pic>
      </p:grpSp>
      <p:grpSp>
        <p:nvGrpSpPr>
          <p:cNvPr id="14" name="3"/>
          <p:cNvGrpSpPr/>
          <p:nvPr/>
        </p:nvGrpSpPr>
        <p:grpSpPr>
          <a:xfrm flipH="1">
            <a:off x="4323" y="382156"/>
            <a:ext cx="4666837" cy="885659"/>
            <a:chOff x="3542114" y="477403"/>
            <a:chExt cx="5624716" cy="885659"/>
          </a:xfrm>
        </p:grpSpPr>
        <p:grpSp>
          <p:nvGrpSpPr>
            <p:cNvPr id="15" name="组合 14"/>
            <p:cNvGrpSpPr/>
            <p:nvPr/>
          </p:nvGrpSpPr>
          <p:grpSpPr>
            <a:xfrm>
              <a:off x="3542114" y="477403"/>
              <a:ext cx="5624716" cy="885659"/>
              <a:chOff x="3519284" y="697260"/>
              <a:chExt cx="5624716" cy="984064"/>
            </a:xfrm>
          </p:grpSpPr>
          <p:grpSp>
            <p:nvGrpSpPr>
              <p:cNvPr id="21" name="组合 20"/>
              <p:cNvGrpSpPr/>
              <p:nvPr/>
            </p:nvGrpSpPr>
            <p:grpSpPr>
              <a:xfrm>
                <a:off x="3519284" y="697260"/>
                <a:ext cx="5624716" cy="984064"/>
                <a:chOff x="3519284" y="697260"/>
                <a:chExt cx="5624716" cy="984064"/>
              </a:xfrm>
            </p:grpSpPr>
            <p:pic>
              <p:nvPicPr>
                <p:cNvPr id="23" name="B-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4"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2" name="矩形 21"/>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9" name="矩形 18"/>
            <p:cNvSpPr/>
            <p:nvPr/>
          </p:nvSpPr>
          <p:spPr>
            <a:xfrm flipH="1">
              <a:off x="3978301" y="512091"/>
              <a:ext cx="4606205"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辽宁抚顺雷锋纪念馆 </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25" name="2"/>
          <p:cNvPicPr>
            <a:picLocks noChangeAspect="1"/>
          </p:cNvPicPr>
          <p:nvPr/>
        </p:nvPicPr>
        <p:blipFill rotWithShape="1">
          <a:blip r:embed="rId4" cstate="print">
            <a:extLst>
              <a:ext uri="{28A0092B-C50C-407E-A947-70E740481C1C}">
                <a14:useLocalDpi xmlns:a14="http://schemas.microsoft.com/office/drawing/2010/main"/>
              </a:ext>
            </a:extLst>
          </a:blip>
          <a:srcRect/>
          <a:stretch>
            <a:fillRect/>
          </a:stretch>
        </p:blipFill>
        <p:spPr>
          <a:xfrm>
            <a:off x="266700" y="-377880"/>
            <a:ext cx="8665627" cy="2690887"/>
          </a:xfrm>
          <a:prstGeom prst="rect">
            <a:avLst/>
          </a:prstGeom>
        </p:spPr>
      </p:pic>
      <p:sp>
        <p:nvSpPr>
          <p:cNvPr id="11" name="3"/>
          <p:cNvSpPr txBox="1"/>
          <p:nvPr/>
        </p:nvSpPr>
        <p:spPr>
          <a:xfrm>
            <a:off x="2249997" y="2432752"/>
            <a:ext cx="4644008" cy="900246"/>
          </a:xfrm>
          <a:prstGeom prst="rect">
            <a:avLst/>
          </a:prstGeom>
          <a:noFill/>
        </p:spPr>
        <p:txBody>
          <a:bodyPr wrap="square" lIns="68580" tIns="34290" rIns="68580" bIns="34290" rtlCol="0">
            <a:spAutoFit/>
          </a:bodyPr>
          <a:lstStyle>
            <a:defPPr>
              <a:defRPr lang="zh-CN"/>
            </a:defPPr>
            <a:lvl1pPr algn="dist">
              <a:defRPr sz="54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r>
              <a:rPr lang="zh-CN" altLang="en-US" dirty="0">
                <a:solidFill>
                  <a:srgbClr val="C21920"/>
                </a:solidFill>
                <a:effectLst/>
                <a:latin typeface="微软雅黑"/>
                <a:ea typeface="微软雅黑"/>
                <a:sym typeface="微软雅黑"/>
              </a:rPr>
              <a:t>雷锋名言录</a:t>
            </a:r>
          </a:p>
        </p:txBody>
      </p:sp>
      <p:sp>
        <p:nvSpPr>
          <p:cNvPr id="12" name="4"/>
          <p:cNvSpPr txBox="1"/>
          <p:nvPr/>
        </p:nvSpPr>
        <p:spPr>
          <a:xfrm>
            <a:off x="4046940" y="3897094"/>
            <a:ext cx="1050121" cy="434162"/>
          </a:xfrm>
          <a:prstGeom prst="roundRect">
            <a:avLst/>
          </a:prstGeom>
          <a:solidFill>
            <a:srgbClr val="C21920"/>
          </a:solid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pPr algn="ctr"/>
            <a:r>
              <a:rPr lang="zh-CN" altLang="en-US" sz="2100" dirty="0">
                <a:solidFill>
                  <a:srgbClr val="F2CD85"/>
                </a:solidFill>
                <a:effectLst/>
                <a:latin typeface="微软雅黑"/>
                <a:ea typeface="微软雅黑"/>
                <a:sym typeface="微软雅黑"/>
              </a:rPr>
              <a:t>第三章</a:t>
            </a:r>
          </a:p>
        </p:txBody>
      </p:sp>
      <p:sp>
        <p:nvSpPr>
          <p:cNvPr id="13" name="5"/>
          <p:cNvSpPr/>
          <p:nvPr/>
        </p:nvSpPr>
        <p:spPr>
          <a:xfrm>
            <a:off x="2286000" y="3181879"/>
            <a:ext cx="4572000" cy="830997"/>
          </a:xfrm>
          <a:prstGeom prst="rect">
            <a:avLst/>
          </a:prstGeom>
          <a:noFill/>
        </p:spPr>
        <p:txBody>
          <a:bodyPr wrap="square" lIns="68580" tIns="34290" rIns="68580" bIns="34290" rtlCol="0">
            <a:spAutoFit/>
          </a:bodyPr>
          <a:lstStyle/>
          <a:p>
            <a:pPr algn="ctr">
              <a:lnSpc>
                <a:spcPct val="150000"/>
              </a:lnSpc>
            </a:pPr>
            <a:r>
              <a:rPr lang="zh-CN" altLang="en-US" sz="11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1"/>
          <p:cNvPicPr>
            <a:picLocks noChangeAspect="1"/>
          </p:cNvPicPr>
          <p:nvPr/>
        </p:nvPicPr>
        <p:blipFill rotWithShape="1">
          <a:blip r:embed="rId3" cstate="email">
            <a:extLst>
              <a:ext uri="{28A0092B-C50C-407E-A947-70E740481C1C}">
                <a14:useLocalDpi xmlns:a14="http://schemas.microsoft.com/office/drawing/2010/main"/>
              </a:ext>
            </a:extLst>
          </a:blip>
          <a:srcRect/>
          <a:stretch>
            <a:fillRect/>
          </a:stretch>
        </p:blipFill>
        <p:spPr>
          <a:xfrm>
            <a:off x="5099799" y="1519089"/>
            <a:ext cx="2507836" cy="2880319"/>
          </a:xfrm>
          <a:prstGeom prst="rect">
            <a:avLst/>
          </a:prstGeom>
          <a:effectLst>
            <a:softEdge rad="635000"/>
          </a:effectLst>
        </p:spPr>
      </p:pic>
      <p:sp>
        <p:nvSpPr>
          <p:cNvPr id="23" name="2"/>
          <p:cNvSpPr txBox="1"/>
          <p:nvPr/>
        </p:nvSpPr>
        <p:spPr>
          <a:xfrm>
            <a:off x="1184219" y="2249438"/>
            <a:ext cx="3667560" cy="1469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“人的生命是有限的，可是，为人民服务是无限的，我要把有限的生命，投入到无限的为人民服务中去</a:t>
            </a:r>
            <a:r>
              <a:rPr lang="en-US" altLang="zh-CN" dirty="0">
                <a:solidFill>
                  <a:srgbClr val="C21920"/>
                </a:solidFill>
                <a:latin typeface="微软雅黑"/>
                <a:ea typeface="微软雅黑"/>
                <a:sym typeface="微软雅黑"/>
              </a:rPr>
              <a:t>……”</a:t>
            </a:r>
          </a:p>
          <a:p>
            <a:r>
              <a:rPr lang="zh-CN" altLang="en-US" dirty="0">
                <a:solidFill>
                  <a:srgbClr val="C21920"/>
                </a:solidFill>
                <a:latin typeface="微软雅黑"/>
                <a:ea typeface="微软雅黑"/>
                <a:sym typeface="微软雅黑"/>
              </a:rPr>
              <a:t>　　</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摘自</a:t>
            </a:r>
            <a:r>
              <a:rPr lang="en-US" altLang="zh-CN" dirty="0">
                <a:solidFill>
                  <a:srgbClr val="C21920"/>
                </a:solidFill>
                <a:latin typeface="微软雅黑"/>
                <a:ea typeface="微软雅黑"/>
                <a:sym typeface="微软雅黑"/>
              </a:rPr>
              <a:t>1961</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10</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20</a:t>
            </a:r>
            <a:r>
              <a:rPr lang="zh-CN" altLang="en-US" dirty="0">
                <a:solidFill>
                  <a:srgbClr val="C21920"/>
                </a:solidFill>
                <a:latin typeface="微软雅黑"/>
                <a:ea typeface="微软雅黑"/>
                <a:sym typeface="微软雅黑"/>
              </a:rPr>
              <a:t>日雷锋日记</a:t>
            </a:r>
          </a:p>
        </p:txBody>
      </p:sp>
      <p:grpSp>
        <p:nvGrpSpPr>
          <p:cNvPr id="12" name="3"/>
          <p:cNvGrpSpPr/>
          <p:nvPr/>
        </p:nvGrpSpPr>
        <p:grpSpPr>
          <a:xfrm flipH="1">
            <a:off x="4323" y="382156"/>
            <a:ext cx="4666837" cy="885659"/>
            <a:chOff x="3542114" y="477403"/>
            <a:chExt cx="5624716" cy="885659"/>
          </a:xfrm>
        </p:grpSpPr>
        <p:grpSp>
          <p:nvGrpSpPr>
            <p:cNvPr id="13" name="组合 12"/>
            <p:cNvGrpSpPr/>
            <p:nvPr/>
          </p:nvGrpSpPr>
          <p:grpSpPr>
            <a:xfrm>
              <a:off x="3542114" y="477403"/>
              <a:ext cx="5624716" cy="885659"/>
              <a:chOff x="3519284" y="697260"/>
              <a:chExt cx="5624716" cy="984064"/>
            </a:xfrm>
          </p:grpSpPr>
          <p:grpSp>
            <p:nvGrpSpPr>
              <p:cNvPr id="25" name="组合 24"/>
              <p:cNvGrpSpPr/>
              <p:nvPr/>
            </p:nvGrpSpPr>
            <p:grpSpPr>
              <a:xfrm>
                <a:off x="3519284" y="697260"/>
                <a:ext cx="5624716" cy="984064"/>
                <a:chOff x="3519284" y="697260"/>
                <a:chExt cx="5624716" cy="984064"/>
              </a:xfrm>
            </p:grpSpPr>
            <p:pic>
              <p:nvPicPr>
                <p:cNvPr id="27"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8"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6" name="矩形 25"/>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21" name="矩形 20"/>
            <p:cNvSpPr/>
            <p:nvPr/>
          </p:nvSpPr>
          <p:spPr>
            <a:xfrm flipH="1">
              <a:off x="3978301" y="512091"/>
              <a:ext cx="4606205"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雷锋名言录</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56073" y="1662897"/>
            <a:ext cx="2843163" cy="2813853"/>
          </a:xfrm>
          <a:prstGeom prst="rect">
            <a:avLst/>
          </a:prstGeom>
        </p:spPr>
      </p:pic>
      <p:sp>
        <p:nvSpPr>
          <p:cNvPr id="13" name="2"/>
          <p:cNvSpPr txBox="1"/>
          <p:nvPr/>
        </p:nvSpPr>
        <p:spPr>
          <a:xfrm>
            <a:off x="4229224" y="1881355"/>
            <a:ext cx="3943226" cy="2439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一块好好的木板，上面一个眼也没有，但钉子为什么能钉进去呢？原来是靠压力硬挤进去的，硬钻进去的。由此看来，钉子有两个长处：一个是挤劲，一个是钻劲。我们在学习上，也要提倡这种‘钉子’精神，善于挤和善于钻。”</a:t>
            </a:r>
          </a:p>
          <a:p>
            <a:r>
              <a:rPr lang="zh-CN" altLang="en-US" dirty="0">
                <a:solidFill>
                  <a:srgbClr val="C21920"/>
                </a:solidFill>
                <a:latin typeface="微软雅黑"/>
                <a:ea typeface="微软雅黑"/>
                <a:sym typeface="微软雅黑"/>
              </a:rPr>
              <a:t>　                       </a:t>
            </a:r>
            <a:r>
              <a:rPr lang="en-US" altLang="zh-CN" dirty="0">
                <a:solidFill>
                  <a:srgbClr val="C21920"/>
                </a:solidFill>
                <a:latin typeface="微软雅黑"/>
                <a:ea typeface="微软雅黑"/>
                <a:sym typeface="微软雅黑"/>
              </a:rPr>
              <a:t>———</a:t>
            </a:r>
            <a:r>
              <a:rPr lang="zh-CN" altLang="en-US" dirty="0">
                <a:solidFill>
                  <a:srgbClr val="C21920"/>
                </a:solidFill>
                <a:latin typeface="微软雅黑"/>
                <a:ea typeface="微软雅黑"/>
                <a:sym typeface="微软雅黑"/>
              </a:rPr>
              <a:t>摘自</a:t>
            </a:r>
            <a:r>
              <a:rPr lang="en-US" altLang="zh-CN" dirty="0">
                <a:solidFill>
                  <a:srgbClr val="C21920"/>
                </a:solidFill>
                <a:latin typeface="微软雅黑"/>
                <a:ea typeface="微软雅黑"/>
                <a:sym typeface="微软雅黑"/>
              </a:rPr>
              <a:t>1961</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10</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19</a:t>
            </a:r>
            <a:r>
              <a:rPr lang="zh-CN" altLang="en-US" dirty="0">
                <a:solidFill>
                  <a:srgbClr val="C21920"/>
                </a:solidFill>
                <a:latin typeface="微软雅黑"/>
                <a:ea typeface="微软雅黑"/>
                <a:sym typeface="微软雅黑"/>
              </a:rPr>
              <a:t>日雷锋日记</a:t>
            </a:r>
          </a:p>
        </p:txBody>
      </p:sp>
      <p:grpSp>
        <p:nvGrpSpPr>
          <p:cNvPr id="11" name="3"/>
          <p:cNvGrpSpPr/>
          <p:nvPr/>
        </p:nvGrpSpPr>
        <p:grpSpPr>
          <a:xfrm flipH="1">
            <a:off x="4323" y="382156"/>
            <a:ext cx="4666837" cy="885659"/>
            <a:chOff x="3542114" y="477403"/>
            <a:chExt cx="5624716" cy="885659"/>
          </a:xfrm>
        </p:grpSpPr>
        <p:grpSp>
          <p:nvGrpSpPr>
            <p:cNvPr id="21" name="组合 20"/>
            <p:cNvGrpSpPr/>
            <p:nvPr/>
          </p:nvGrpSpPr>
          <p:grpSpPr>
            <a:xfrm>
              <a:off x="3542114" y="477403"/>
              <a:ext cx="5624716" cy="885659"/>
              <a:chOff x="3519284" y="697260"/>
              <a:chExt cx="5624716" cy="984064"/>
            </a:xfrm>
          </p:grpSpPr>
          <p:grpSp>
            <p:nvGrpSpPr>
              <p:cNvPr id="23" name="组合 22"/>
              <p:cNvGrpSpPr/>
              <p:nvPr/>
            </p:nvGrpSpPr>
            <p:grpSpPr>
              <a:xfrm>
                <a:off x="3519284" y="697260"/>
                <a:ext cx="5624716" cy="984064"/>
                <a:chOff x="3519284" y="697260"/>
                <a:chExt cx="5624716" cy="984064"/>
              </a:xfrm>
            </p:grpSpPr>
            <p:pic>
              <p:nvPicPr>
                <p:cNvPr id="25"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6"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4" name="矩形 23"/>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22" name="矩形 21"/>
            <p:cNvSpPr/>
            <p:nvPr/>
          </p:nvSpPr>
          <p:spPr>
            <a:xfrm flipH="1">
              <a:off x="3978301" y="512091"/>
              <a:ext cx="4606205"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雷锋名言录</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p:cNvSpPr txBox="1"/>
          <p:nvPr/>
        </p:nvSpPr>
        <p:spPr>
          <a:xfrm>
            <a:off x="845695" y="1901382"/>
            <a:ext cx="4783580" cy="2331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胡锦涛总书记全面而系统地对雷锋和雷锋精神进行了精辟的总结：“一个只有</a:t>
            </a:r>
            <a:r>
              <a:rPr lang="en-US" altLang="zh-CN" dirty="0">
                <a:solidFill>
                  <a:srgbClr val="C21920"/>
                </a:solidFill>
                <a:latin typeface="微软雅黑"/>
                <a:ea typeface="微软雅黑"/>
                <a:sym typeface="微软雅黑"/>
              </a:rPr>
              <a:t>22</a:t>
            </a:r>
            <a:r>
              <a:rPr lang="zh-CN" altLang="en-US" dirty="0">
                <a:solidFill>
                  <a:srgbClr val="C21920"/>
                </a:solidFill>
                <a:latin typeface="微软雅黑"/>
                <a:ea typeface="微软雅黑"/>
                <a:sym typeface="微软雅黑"/>
              </a:rPr>
              <a:t>年短暂生命的普通共产党员，能够赢得亿万人民如此崇高和长久的敬意；一个普通的战士所表现出的高贵品质，能够激励几代人的健康成长；一个群众性的活动，能够在几十年历史进程中延续不断，影响一个时代的社会风尚，这表明雷锋精神对于我们这个民族和社会过去具有、现在仍然具有重大价值和时代意义。”</a:t>
            </a:r>
          </a:p>
        </p:txBody>
      </p:sp>
      <p:grpSp>
        <p:nvGrpSpPr>
          <p:cNvPr id="11" name="2"/>
          <p:cNvGrpSpPr/>
          <p:nvPr/>
        </p:nvGrpSpPr>
        <p:grpSpPr>
          <a:xfrm flipH="1">
            <a:off x="4323" y="382156"/>
            <a:ext cx="4666837" cy="885659"/>
            <a:chOff x="3542114" y="477403"/>
            <a:chExt cx="5624716" cy="885659"/>
          </a:xfrm>
        </p:grpSpPr>
        <p:grpSp>
          <p:nvGrpSpPr>
            <p:cNvPr id="12" name="组合 11"/>
            <p:cNvGrpSpPr/>
            <p:nvPr/>
          </p:nvGrpSpPr>
          <p:grpSpPr>
            <a:xfrm>
              <a:off x="3542114" y="477403"/>
              <a:ext cx="5624716" cy="885659"/>
              <a:chOff x="3519284" y="697260"/>
              <a:chExt cx="5624716" cy="984064"/>
            </a:xfrm>
          </p:grpSpPr>
          <p:grpSp>
            <p:nvGrpSpPr>
              <p:cNvPr id="21" name="组合 20"/>
              <p:cNvGrpSpPr/>
              <p:nvPr/>
            </p:nvGrpSpPr>
            <p:grpSpPr>
              <a:xfrm>
                <a:off x="3519284" y="697260"/>
                <a:ext cx="5624716" cy="984064"/>
                <a:chOff x="3519284" y="697260"/>
                <a:chExt cx="5624716" cy="984064"/>
              </a:xfrm>
            </p:grpSpPr>
            <p:pic>
              <p:nvPicPr>
                <p:cNvPr id="23" name="B-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4"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2" name="矩形 21"/>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3" name="矩形 12"/>
            <p:cNvSpPr/>
            <p:nvPr/>
          </p:nvSpPr>
          <p:spPr>
            <a:xfrm flipH="1">
              <a:off x="3978301" y="512091"/>
              <a:ext cx="4606205"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雷锋名言录</a:t>
              </a:r>
            </a:p>
          </p:txBody>
        </p:sp>
      </p:grpSp>
      <p:pic>
        <p:nvPicPr>
          <p:cNvPr id="25" name="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26697" y="630191"/>
            <a:ext cx="3018166" cy="4434383"/>
          </a:xfrm>
          <a:prstGeom prst="rect">
            <a:avLst/>
          </a:prstGeom>
          <a:effectLst>
            <a:softEdge rad="635000"/>
          </a:effectLst>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25" name="2"/>
          <p:cNvPicPr>
            <a:picLocks noChangeAspect="1"/>
          </p:cNvPicPr>
          <p:nvPr/>
        </p:nvPicPr>
        <p:blipFill rotWithShape="1">
          <a:blip r:embed="rId4" cstate="print">
            <a:extLst>
              <a:ext uri="{28A0092B-C50C-407E-A947-70E740481C1C}">
                <a14:useLocalDpi xmlns:a14="http://schemas.microsoft.com/office/drawing/2010/main"/>
              </a:ext>
            </a:extLst>
          </a:blip>
          <a:srcRect/>
          <a:stretch>
            <a:fillRect/>
          </a:stretch>
        </p:blipFill>
        <p:spPr>
          <a:xfrm>
            <a:off x="266700" y="-377880"/>
            <a:ext cx="8665627" cy="2690887"/>
          </a:xfrm>
          <a:prstGeom prst="rect">
            <a:avLst/>
          </a:prstGeom>
        </p:spPr>
      </p:pic>
      <p:sp>
        <p:nvSpPr>
          <p:cNvPr id="7" name="3"/>
          <p:cNvSpPr txBox="1"/>
          <p:nvPr/>
        </p:nvSpPr>
        <p:spPr>
          <a:xfrm>
            <a:off x="2060812" y="2484245"/>
            <a:ext cx="5001904" cy="900246"/>
          </a:xfrm>
          <a:prstGeom prst="rect">
            <a:avLst/>
          </a:prstGeom>
          <a:noFill/>
        </p:spPr>
        <p:txBody>
          <a:bodyPr wrap="square" lIns="68580" tIns="34290" rIns="68580" bIns="34290" rtlCol="0">
            <a:spAutoFit/>
          </a:bodyPr>
          <a:lstStyle>
            <a:defPPr>
              <a:defRPr lang="zh-CN"/>
            </a:defPPr>
            <a:lvl1pPr algn="dist">
              <a:defRPr sz="54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r>
              <a:rPr lang="zh-CN" altLang="en-US" dirty="0">
                <a:solidFill>
                  <a:srgbClr val="C21920"/>
                </a:solidFill>
                <a:effectLst/>
                <a:latin typeface="微软雅黑"/>
                <a:ea typeface="微软雅黑"/>
                <a:sym typeface="微软雅黑"/>
              </a:rPr>
              <a:t>雷锋精神的意义</a:t>
            </a:r>
          </a:p>
        </p:txBody>
      </p:sp>
      <p:sp>
        <p:nvSpPr>
          <p:cNvPr id="8" name="4"/>
          <p:cNvSpPr txBox="1"/>
          <p:nvPr/>
        </p:nvSpPr>
        <p:spPr>
          <a:xfrm>
            <a:off x="4046940" y="3948587"/>
            <a:ext cx="1050121" cy="434162"/>
          </a:xfrm>
          <a:prstGeom prst="roundRect">
            <a:avLst/>
          </a:prstGeom>
          <a:solidFill>
            <a:srgbClr val="C21920"/>
          </a:solid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pPr algn="ctr"/>
            <a:r>
              <a:rPr lang="zh-CN" altLang="en-US" sz="2100" dirty="0">
                <a:solidFill>
                  <a:srgbClr val="F2CD85"/>
                </a:solidFill>
                <a:effectLst/>
                <a:latin typeface="微软雅黑"/>
                <a:ea typeface="微软雅黑"/>
                <a:sym typeface="微软雅黑"/>
              </a:rPr>
              <a:t>第四章</a:t>
            </a:r>
          </a:p>
        </p:txBody>
      </p:sp>
      <p:sp>
        <p:nvSpPr>
          <p:cNvPr id="9" name="5"/>
          <p:cNvSpPr/>
          <p:nvPr/>
        </p:nvSpPr>
        <p:spPr>
          <a:xfrm>
            <a:off x="2156346" y="3233372"/>
            <a:ext cx="4804012" cy="577081"/>
          </a:xfrm>
          <a:prstGeom prst="rect">
            <a:avLst/>
          </a:prstGeom>
          <a:noFill/>
        </p:spPr>
        <p:txBody>
          <a:bodyPr wrap="square" lIns="68580" tIns="34290" rIns="68580" bIns="34290" rtlCol="0">
            <a:spAutoFit/>
          </a:bodyPr>
          <a:lstStyle/>
          <a:p>
            <a:pPr algn="ctr">
              <a:lnSpc>
                <a:spcPct val="150000"/>
              </a:lnSpc>
            </a:pPr>
            <a:r>
              <a:rPr lang="zh-CN" altLang="en-US" sz="11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p:cNvSpPr txBox="1">
            <a:spLocks noChangeArrowheads="1"/>
          </p:cNvSpPr>
          <p:nvPr/>
        </p:nvSpPr>
        <p:spPr bwMode="auto">
          <a:xfrm>
            <a:off x="557352" y="1454046"/>
            <a:ext cx="4700449" cy="297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雷锋精神的精髓是“全心全意为人民服务”。雷锋精神在一代又一代人的诠释下不断升华，它代表着先进的人生观：“做一个对人民有用的人”；高尚的道德观：“活着就是为了使别人生活的更美好”；正确的价值观：“在平凡细小的工作中，干出不平凡的业绩”。它是一股源远流长的精神力量，早已跨越了时代的界限，超越了自身所原有的历史局限，成为了先进思想文化的重要组成部分。他的名字就像高高悬挂在天空的一颗璀璨的明星，尽管有时也会有薄雾笼罩，但决不会陨落 </a:t>
            </a:r>
          </a:p>
        </p:txBody>
      </p:sp>
      <p:pic>
        <p:nvPicPr>
          <p:cNvPr id="12" name="2"/>
          <p:cNvPicPr>
            <a:picLocks noChangeAspect="1"/>
          </p:cNvPicPr>
          <p:nvPr/>
        </p:nvPicPr>
        <p:blipFill>
          <a:blip r:embed="rId3" cstate="email">
            <a:clrChange>
              <a:clrFrom>
                <a:srgbClr val="F6F6F6"/>
              </a:clrFrom>
              <a:clrTo>
                <a:srgbClr val="F6F6F6">
                  <a:alpha val="0"/>
                </a:srgbClr>
              </a:clrTo>
            </a:clrChange>
            <a:extLst>
              <a:ext uri="{28A0092B-C50C-407E-A947-70E740481C1C}">
                <a14:useLocalDpi xmlns:a14="http://schemas.microsoft.com/office/drawing/2010/main"/>
              </a:ext>
            </a:extLst>
          </a:blip>
          <a:stretch>
            <a:fillRect/>
          </a:stretch>
        </p:blipFill>
        <p:spPr>
          <a:xfrm>
            <a:off x="5667376" y="1197406"/>
            <a:ext cx="2804973" cy="3219344"/>
          </a:xfrm>
          <a:prstGeom prst="rect">
            <a:avLst/>
          </a:prstGeom>
        </p:spPr>
      </p:pic>
      <p:grpSp>
        <p:nvGrpSpPr>
          <p:cNvPr id="13" name="3"/>
          <p:cNvGrpSpPr/>
          <p:nvPr/>
        </p:nvGrpSpPr>
        <p:grpSpPr>
          <a:xfrm flipH="1">
            <a:off x="4323" y="382156"/>
            <a:ext cx="4666837" cy="885659"/>
            <a:chOff x="3542114" y="477403"/>
            <a:chExt cx="5624716" cy="885659"/>
          </a:xfrm>
        </p:grpSpPr>
        <p:grpSp>
          <p:nvGrpSpPr>
            <p:cNvPr id="14" name="组合 13"/>
            <p:cNvGrpSpPr/>
            <p:nvPr/>
          </p:nvGrpSpPr>
          <p:grpSpPr>
            <a:xfrm>
              <a:off x="3542114" y="477403"/>
              <a:ext cx="5624716" cy="885659"/>
              <a:chOff x="3519284" y="697260"/>
              <a:chExt cx="5624716" cy="984064"/>
            </a:xfrm>
          </p:grpSpPr>
          <p:grpSp>
            <p:nvGrpSpPr>
              <p:cNvPr id="16" name="组合 15"/>
              <p:cNvGrpSpPr/>
              <p:nvPr/>
            </p:nvGrpSpPr>
            <p:grpSpPr>
              <a:xfrm>
                <a:off x="3519284" y="697260"/>
                <a:ext cx="5624716" cy="984064"/>
                <a:chOff x="3519284" y="697260"/>
                <a:chExt cx="5624716" cy="984064"/>
              </a:xfrm>
            </p:grpSpPr>
            <p:pic>
              <p:nvPicPr>
                <p:cNvPr id="18"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19"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7" name="矩形 16"/>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5" name="矩形 14"/>
            <p:cNvSpPr/>
            <p:nvPr/>
          </p:nvSpPr>
          <p:spPr>
            <a:xfrm flipH="1">
              <a:off x="4121261" y="512091"/>
              <a:ext cx="4463246"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全心全意为人民服务</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7" name="2"/>
          <p:cNvSpPr/>
          <p:nvPr/>
        </p:nvSpPr>
        <p:spPr>
          <a:xfrm>
            <a:off x="1130761" y="2830889"/>
            <a:ext cx="435758" cy="435758"/>
          </a:xfrm>
          <a:prstGeom prst="rect">
            <a:avLst/>
          </a:prstGeom>
          <a:solidFill>
            <a:srgbClr val="C2192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kumimoji="1" lang="en-US" altLang="zh-CN" sz="1800" dirty="0">
                <a:solidFill>
                  <a:srgbClr val="F2C97B"/>
                </a:solidFill>
                <a:latin typeface="微软雅黑"/>
                <a:ea typeface="微软雅黑"/>
                <a:cs typeface="Arial" panose="020B0604020202020204" pitchFamily="34" charset="0"/>
                <a:sym typeface="微软雅黑"/>
              </a:rPr>
              <a:t>01</a:t>
            </a:r>
            <a:endParaRPr kumimoji="1" lang="zh-CN" altLang="en-US" sz="1800" dirty="0">
              <a:solidFill>
                <a:srgbClr val="F2C97B"/>
              </a:solidFill>
              <a:latin typeface="微软雅黑"/>
              <a:ea typeface="微软雅黑"/>
              <a:cs typeface="Arial" panose="020B0604020202020204" pitchFamily="34" charset="0"/>
              <a:sym typeface="微软雅黑"/>
            </a:endParaRPr>
          </a:p>
        </p:txBody>
      </p:sp>
      <p:sp>
        <p:nvSpPr>
          <p:cNvPr id="8" name="雷锋PPT网 www.lfppt.com"/>
          <p:cNvSpPr txBox="1"/>
          <p:nvPr/>
        </p:nvSpPr>
        <p:spPr>
          <a:xfrm>
            <a:off x="1788542" y="2876110"/>
            <a:ext cx="1828289" cy="346249"/>
          </a:xfrm>
          <a:prstGeom prst="rect">
            <a:avLst/>
          </a:prstGeom>
          <a:noFill/>
        </p:spPr>
        <p:txBody>
          <a:bodyPr wrap="square" lIns="68580" tIns="34290" rIns="68580" bIns="34290" rtlCol="0">
            <a:spAutoFit/>
          </a:bodyPr>
          <a:lstStyle/>
          <a:p>
            <a:r>
              <a:rPr lang="zh-CN" altLang="en-US" sz="1800" dirty="0">
                <a:solidFill>
                  <a:srgbClr val="C21920"/>
                </a:solidFill>
                <a:latin typeface="微软雅黑"/>
                <a:ea typeface="微软雅黑"/>
                <a:sym typeface="微软雅黑"/>
              </a:rPr>
              <a:t>雷锋生平介绍</a:t>
            </a:r>
          </a:p>
        </p:txBody>
      </p:sp>
      <p:sp>
        <p:nvSpPr>
          <p:cNvPr id="9" name="4"/>
          <p:cNvSpPr/>
          <p:nvPr/>
        </p:nvSpPr>
        <p:spPr>
          <a:xfrm>
            <a:off x="1636973" y="2830495"/>
            <a:ext cx="2577842" cy="435758"/>
          </a:xfrm>
          <a:prstGeom prst="rect">
            <a:avLst/>
          </a:prstGeom>
          <a:noFill/>
          <a:ln>
            <a:solidFill>
              <a:srgbClr val="C2192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zh-CN" altLang="en-US" sz="1100">
              <a:solidFill>
                <a:srgbClr val="C21920"/>
              </a:solidFill>
              <a:latin typeface="微软雅黑"/>
              <a:ea typeface="微软雅黑"/>
              <a:sym typeface="微软雅黑"/>
            </a:endParaRPr>
          </a:p>
        </p:txBody>
      </p:sp>
      <p:sp>
        <p:nvSpPr>
          <p:cNvPr id="14" name="5"/>
          <p:cNvSpPr/>
          <p:nvPr/>
        </p:nvSpPr>
        <p:spPr>
          <a:xfrm>
            <a:off x="1130761" y="3869346"/>
            <a:ext cx="435758" cy="435758"/>
          </a:xfrm>
          <a:prstGeom prst="rect">
            <a:avLst/>
          </a:prstGeom>
          <a:solidFill>
            <a:srgbClr val="C2192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kumimoji="1" lang="en-US" altLang="zh-CN" sz="1800" dirty="0">
                <a:solidFill>
                  <a:srgbClr val="F2C97B"/>
                </a:solidFill>
                <a:latin typeface="微软雅黑"/>
                <a:ea typeface="微软雅黑"/>
                <a:cs typeface="Arial" panose="020B0604020202020204" pitchFamily="34" charset="0"/>
                <a:sym typeface="微软雅黑"/>
              </a:rPr>
              <a:t>02</a:t>
            </a:r>
            <a:endParaRPr kumimoji="1" lang="zh-CN" altLang="en-US" sz="1800" dirty="0">
              <a:solidFill>
                <a:srgbClr val="F2C97B"/>
              </a:solidFill>
              <a:latin typeface="微软雅黑"/>
              <a:ea typeface="微软雅黑"/>
              <a:cs typeface="Arial" panose="020B0604020202020204" pitchFamily="34" charset="0"/>
              <a:sym typeface="微软雅黑"/>
            </a:endParaRPr>
          </a:p>
        </p:txBody>
      </p:sp>
      <p:sp>
        <p:nvSpPr>
          <p:cNvPr id="15" name="6"/>
          <p:cNvSpPr txBox="1"/>
          <p:nvPr/>
        </p:nvSpPr>
        <p:spPr>
          <a:xfrm>
            <a:off x="1788542" y="3914960"/>
            <a:ext cx="2426273" cy="346249"/>
          </a:xfrm>
          <a:prstGeom prst="rect">
            <a:avLst/>
          </a:prstGeom>
          <a:noFill/>
        </p:spPr>
        <p:txBody>
          <a:bodyPr wrap="square" lIns="68580" tIns="34290" rIns="68580" bIns="34290" rtlCol="0">
            <a:spAutoFit/>
          </a:bodyPr>
          <a:lstStyle/>
          <a:p>
            <a:r>
              <a:rPr lang="zh-CN" altLang="en-US" sz="1800" dirty="0">
                <a:solidFill>
                  <a:srgbClr val="C21920"/>
                </a:solidFill>
                <a:latin typeface="微软雅黑"/>
                <a:ea typeface="微软雅黑"/>
                <a:sym typeface="微软雅黑"/>
              </a:rPr>
              <a:t>雷锋纪念日的来历</a:t>
            </a:r>
          </a:p>
        </p:txBody>
      </p:sp>
      <p:sp>
        <p:nvSpPr>
          <p:cNvPr id="16" name="7"/>
          <p:cNvSpPr/>
          <p:nvPr/>
        </p:nvSpPr>
        <p:spPr>
          <a:xfrm>
            <a:off x="1636973" y="3869346"/>
            <a:ext cx="2577842" cy="435758"/>
          </a:xfrm>
          <a:prstGeom prst="rect">
            <a:avLst/>
          </a:prstGeom>
          <a:noFill/>
          <a:ln>
            <a:solidFill>
              <a:srgbClr val="C2192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zh-CN" altLang="en-US" sz="1100">
              <a:solidFill>
                <a:srgbClr val="C21920"/>
              </a:solidFill>
              <a:latin typeface="微软雅黑"/>
              <a:ea typeface="微软雅黑"/>
              <a:sym typeface="微软雅黑"/>
            </a:endParaRPr>
          </a:p>
        </p:txBody>
      </p:sp>
      <p:sp>
        <p:nvSpPr>
          <p:cNvPr id="18" name="8"/>
          <p:cNvSpPr/>
          <p:nvPr/>
        </p:nvSpPr>
        <p:spPr>
          <a:xfrm>
            <a:off x="4994238" y="2830495"/>
            <a:ext cx="435758" cy="435758"/>
          </a:xfrm>
          <a:prstGeom prst="rect">
            <a:avLst/>
          </a:prstGeom>
          <a:solidFill>
            <a:srgbClr val="C2192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kumimoji="1" lang="en-US" altLang="zh-CN" sz="1800" dirty="0">
                <a:solidFill>
                  <a:srgbClr val="F2C97B"/>
                </a:solidFill>
                <a:latin typeface="微软雅黑"/>
                <a:ea typeface="微软雅黑"/>
                <a:cs typeface="Arial" panose="020B0604020202020204" pitchFamily="34" charset="0"/>
                <a:sym typeface="微软雅黑"/>
              </a:rPr>
              <a:t>03</a:t>
            </a:r>
            <a:endParaRPr kumimoji="1" lang="zh-CN" altLang="en-US" sz="1800" dirty="0">
              <a:solidFill>
                <a:srgbClr val="F2C97B"/>
              </a:solidFill>
              <a:latin typeface="微软雅黑"/>
              <a:ea typeface="微软雅黑"/>
              <a:cs typeface="Arial" panose="020B0604020202020204" pitchFamily="34" charset="0"/>
              <a:sym typeface="微软雅黑"/>
            </a:endParaRPr>
          </a:p>
        </p:txBody>
      </p:sp>
      <p:sp>
        <p:nvSpPr>
          <p:cNvPr id="19" name="9"/>
          <p:cNvSpPr txBox="1"/>
          <p:nvPr/>
        </p:nvSpPr>
        <p:spPr>
          <a:xfrm>
            <a:off x="5652019" y="2876110"/>
            <a:ext cx="2426273" cy="346249"/>
          </a:xfrm>
          <a:prstGeom prst="rect">
            <a:avLst/>
          </a:prstGeom>
          <a:noFill/>
        </p:spPr>
        <p:txBody>
          <a:bodyPr wrap="square" lIns="68580" tIns="34290" rIns="68580" bIns="34290" rtlCol="0">
            <a:spAutoFit/>
          </a:bodyPr>
          <a:lstStyle/>
          <a:p>
            <a:r>
              <a:rPr lang="zh-CN" altLang="en-US" sz="1800" dirty="0">
                <a:solidFill>
                  <a:srgbClr val="C21920"/>
                </a:solidFill>
                <a:latin typeface="微软雅黑"/>
                <a:ea typeface="微软雅黑"/>
                <a:sym typeface="微软雅黑"/>
              </a:rPr>
              <a:t>雷锋名言录</a:t>
            </a:r>
          </a:p>
        </p:txBody>
      </p:sp>
      <p:sp>
        <p:nvSpPr>
          <p:cNvPr id="20" name="10"/>
          <p:cNvSpPr/>
          <p:nvPr/>
        </p:nvSpPr>
        <p:spPr>
          <a:xfrm>
            <a:off x="5500450" y="2830495"/>
            <a:ext cx="2577842" cy="435758"/>
          </a:xfrm>
          <a:prstGeom prst="rect">
            <a:avLst/>
          </a:prstGeom>
          <a:noFill/>
          <a:ln>
            <a:solidFill>
              <a:srgbClr val="C2192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zh-CN" altLang="en-US" sz="1100">
              <a:solidFill>
                <a:srgbClr val="C21920"/>
              </a:solidFill>
              <a:latin typeface="微软雅黑"/>
              <a:ea typeface="微软雅黑"/>
              <a:sym typeface="微软雅黑"/>
            </a:endParaRPr>
          </a:p>
        </p:txBody>
      </p:sp>
      <p:sp>
        <p:nvSpPr>
          <p:cNvPr id="21" name="11"/>
          <p:cNvSpPr/>
          <p:nvPr/>
        </p:nvSpPr>
        <p:spPr>
          <a:xfrm>
            <a:off x="4994237" y="3868953"/>
            <a:ext cx="435758" cy="435758"/>
          </a:xfrm>
          <a:prstGeom prst="rect">
            <a:avLst/>
          </a:prstGeom>
          <a:solidFill>
            <a:srgbClr val="C2192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kumimoji="1" lang="en-US" altLang="zh-CN" sz="1800" dirty="0">
                <a:solidFill>
                  <a:srgbClr val="F2C97B"/>
                </a:solidFill>
                <a:latin typeface="微软雅黑"/>
                <a:ea typeface="微软雅黑"/>
                <a:cs typeface="Arial" panose="020B0604020202020204" pitchFamily="34" charset="0"/>
                <a:sym typeface="微软雅黑"/>
              </a:rPr>
              <a:t>04</a:t>
            </a:r>
            <a:endParaRPr kumimoji="1" lang="zh-CN" altLang="en-US" sz="1800" dirty="0">
              <a:solidFill>
                <a:srgbClr val="F2C97B"/>
              </a:solidFill>
              <a:latin typeface="微软雅黑"/>
              <a:ea typeface="微软雅黑"/>
              <a:cs typeface="Arial" panose="020B0604020202020204" pitchFamily="34" charset="0"/>
              <a:sym typeface="微软雅黑"/>
            </a:endParaRPr>
          </a:p>
        </p:txBody>
      </p:sp>
      <p:sp>
        <p:nvSpPr>
          <p:cNvPr id="22" name="12"/>
          <p:cNvSpPr txBox="1"/>
          <p:nvPr/>
        </p:nvSpPr>
        <p:spPr>
          <a:xfrm>
            <a:off x="5652019" y="3914568"/>
            <a:ext cx="2426273" cy="346249"/>
          </a:xfrm>
          <a:prstGeom prst="rect">
            <a:avLst/>
          </a:prstGeom>
          <a:noFill/>
        </p:spPr>
        <p:txBody>
          <a:bodyPr wrap="square" lIns="68580" tIns="34290" rIns="68580" bIns="34290" rtlCol="0">
            <a:spAutoFit/>
          </a:bodyPr>
          <a:lstStyle/>
          <a:p>
            <a:r>
              <a:rPr lang="zh-CN" altLang="en-US" sz="1800" dirty="0">
                <a:solidFill>
                  <a:srgbClr val="C21920"/>
                </a:solidFill>
                <a:latin typeface="微软雅黑"/>
                <a:ea typeface="微软雅黑"/>
                <a:sym typeface="微软雅黑"/>
              </a:rPr>
              <a:t>雷锋精神的意义</a:t>
            </a:r>
          </a:p>
        </p:txBody>
      </p:sp>
      <p:sp>
        <p:nvSpPr>
          <p:cNvPr id="23" name="13"/>
          <p:cNvSpPr/>
          <p:nvPr/>
        </p:nvSpPr>
        <p:spPr>
          <a:xfrm>
            <a:off x="5500450" y="3868952"/>
            <a:ext cx="2577842" cy="435758"/>
          </a:xfrm>
          <a:prstGeom prst="rect">
            <a:avLst/>
          </a:prstGeom>
          <a:noFill/>
          <a:ln>
            <a:solidFill>
              <a:srgbClr val="C2192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zh-CN" altLang="en-US" sz="1100">
              <a:solidFill>
                <a:srgbClr val="C21920"/>
              </a:solidFill>
              <a:latin typeface="微软雅黑"/>
              <a:ea typeface="微软雅黑"/>
              <a:sym typeface="微软雅黑"/>
            </a:endParaRPr>
          </a:p>
        </p:txBody>
      </p:sp>
      <p:sp>
        <p:nvSpPr>
          <p:cNvPr id="24" name="14"/>
          <p:cNvSpPr txBox="1"/>
          <p:nvPr/>
        </p:nvSpPr>
        <p:spPr>
          <a:xfrm>
            <a:off x="4285211" y="495032"/>
            <a:ext cx="573578" cy="807914"/>
          </a:xfrm>
          <a:prstGeom prst="rect">
            <a:avLst/>
          </a:prstGeom>
          <a:no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defRPr>
            </a:lvl1pPr>
          </a:lstStyle>
          <a:p>
            <a:pPr algn="ctr"/>
            <a:r>
              <a:rPr lang="zh-CN" altLang="en-US" sz="2400" dirty="0">
                <a:solidFill>
                  <a:srgbClr val="C21920"/>
                </a:solidFill>
                <a:effectLst/>
                <a:latin typeface="微软雅黑"/>
                <a:ea typeface="微软雅黑"/>
                <a:sym typeface="微软雅黑"/>
              </a:rPr>
              <a:t>目 录</a:t>
            </a:r>
          </a:p>
        </p:txBody>
      </p:sp>
      <p:pic>
        <p:nvPicPr>
          <p:cNvPr id="25" name="15"/>
          <p:cNvPicPr>
            <a:picLocks noChangeAspect="1"/>
          </p:cNvPicPr>
          <p:nvPr/>
        </p:nvPicPr>
        <p:blipFill rotWithShape="1">
          <a:blip r:embed="rId4" cstate="print">
            <a:extLst>
              <a:ext uri="{28A0092B-C50C-407E-A947-70E740481C1C}">
                <a14:useLocalDpi xmlns:a14="http://schemas.microsoft.com/office/drawing/2010/main"/>
              </a:ext>
            </a:extLst>
          </a:blip>
          <a:srcRect/>
          <a:stretch>
            <a:fillRect/>
          </a:stretch>
        </p:blipFill>
        <p:spPr>
          <a:xfrm>
            <a:off x="266700" y="-377880"/>
            <a:ext cx="8665627" cy="2690887"/>
          </a:xfrm>
          <a:prstGeom prst="rect">
            <a:avLst/>
          </a:prstGeom>
        </p:spPr>
      </p:pic>
      <p:sp>
        <p:nvSpPr>
          <p:cNvPr id="2" name="文本框 1"/>
          <p:cNvSpPr txBox="1"/>
          <p:nvPr/>
        </p:nvSpPr>
        <p:spPr>
          <a:xfrm>
            <a:off x="2549641" y="2313007"/>
            <a:ext cx="1248123" cy="200055"/>
          </a:xfrm>
          <a:prstGeom prst="rect">
            <a:avLst/>
          </a:prstGeom>
          <a:noFill/>
        </p:spPr>
        <p:txBody>
          <a:bodyPr wrap="square" rtlCol="0">
            <a:spAutoFit/>
          </a:bodyPr>
          <a:lstStyle/>
          <a:p>
            <a:r>
              <a:rPr lang="en-US" altLang="zh-CN" sz="700" dirty="0">
                <a:solidFill>
                  <a:srgbClr val="F4CD82"/>
                </a:solidFill>
              </a:rPr>
              <a:t>https://www.ypppt.com/</a:t>
            </a:r>
            <a:endParaRPr lang="zh-CN" altLang="en-US" sz="700" dirty="0">
              <a:solidFill>
                <a:srgbClr val="F4CD82"/>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1951" y="967473"/>
            <a:ext cx="4082768" cy="4082768"/>
          </a:xfrm>
          <a:prstGeom prst="rect">
            <a:avLst/>
          </a:prstGeom>
          <a:effectLst>
            <a:softEdge rad="635000"/>
          </a:effectLst>
        </p:spPr>
      </p:pic>
      <p:sp>
        <p:nvSpPr>
          <p:cNvPr id="24" name="2"/>
          <p:cNvSpPr txBox="1"/>
          <p:nvPr/>
        </p:nvSpPr>
        <p:spPr>
          <a:xfrm flipH="1">
            <a:off x="4139953" y="1597585"/>
            <a:ext cx="4393592" cy="131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sz="900" dirty="0">
                <a:solidFill>
                  <a:srgbClr val="C21920"/>
                </a:solidFill>
                <a:latin typeface="微软雅黑"/>
                <a:ea typeface="微软雅黑"/>
                <a:sym typeface="微软雅黑"/>
              </a:rPr>
              <a:t> 雷锋在学习上很勤奋、扎实。他曾说过：要学习的时间是有的，问题是我们善不善于挤，愿不愿意钻，一块好好的木板上面一个眼也没有，但钉子为什么能钉进去呢？这就是靠压力被挤进去的。由此看来，钉子有两个长处：一个是挤劲，一个是钻劲。我们在学习上也是提倡这种“钉子精神”。 这一“挤”一“钻”正是对雷锋“钉子”精神的高度概括。当我们真正理解了雷锋这种“钉子”精神内涵的时候，我们还会不会为学习成绩下降去找更多的借口？</a:t>
            </a:r>
          </a:p>
        </p:txBody>
      </p:sp>
      <p:sp>
        <p:nvSpPr>
          <p:cNvPr id="25" name="3"/>
          <p:cNvSpPr txBox="1"/>
          <p:nvPr/>
        </p:nvSpPr>
        <p:spPr>
          <a:xfrm flipH="1">
            <a:off x="4139950" y="3434042"/>
            <a:ext cx="4512321" cy="131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sz="900" dirty="0">
                <a:solidFill>
                  <a:srgbClr val="C21920"/>
                </a:solidFill>
                <a:latin typeface="微软雅黑"/>
                <a:ea typeface="微软雅黑"/>
                <a:sym typeface="微软雅黑"/>
              </a:rPr>
              <a:t>雷锋同志在生活中乐于助人，甘于奉献。我们也应该在生活中发扬助人为乐的精神。当今的社会，一切的成功都必须通过合作和交流来实现，如果我们没有为他人服务的思想，没有助人为乐的意识，只看到自己的利益，是很难获得别人的认可和真正的成功。一个班级，如果所有的同学都只管自己的事，不团结互助，这样的班集体是没有凝聚力的，是缺乏生气的。只有当每个同学都以主人翁的精神来为班集体、为其他同学、为老师贡献自己的力量，这个班集体才能成为朝气蓬勃的和谐集体。</a:t>
            </a:r>
          </a:p>
        </p:txBody>
      </p:sp>
      <p:sp>
        <p:nvSpPr>
          <p:cNvPr id="30" name="4"/>
          <p:cNvSpPr/>
          <p:nvPr/>
        </p:nvSpPr>
        <p:spPr>
          <a:xfrm>
            <a:off x="4139953" y="1159101"/>
            <a:ext cx="3654398"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b="1" dirty="0">
                <a:solidFill>
                  <a:srgbClr val="9E211B"/>
                </a:solidFill>
                <a:latin typeface="微软雅黑"/>
                <a:ea typeface="微软雅黑"/>
                <a:sym typeface="微软雅黑"/>
              </a:rPr>
              <a:t>在学习上学习雷锋精神</a:t>
            </a:r>
          </a:p>
        </p:txBody>
      </p:sp>
      <p:sp>
        <p:nvSpPr>
          <p:cNvPr id="31" name="5"/>
          <p:cNvSpPr/>
          <p:nvPr/>
        </p:nvSpPr>
        <p:spPr>
          <a:xfrm>
            <a:off x="4139952" y="2978373"/>
            <a:ext cx="3654398"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b="1" dirty="0">
                <a:solidFill>
                  <a:srgbClr val="9E211B"/>
                </a:solidFill>
                <a:latin typeface="微软雅黑"/>
                <a:ea typeface="微软雅黑"/>
                <a:sym typeface="微软雅黑"/>
              </a:rPr>
              <a:t>在生活中发扬雷锋精神</a:t>
            </a:r>
          </a:p>
        </p:txBody>
      </p:sp>
      <p:grpSp>
        <p:nvGrpSpPr>
          <p:cNvPr id="14" name="6"/>
          <p:cNvGrpSpPr/>
          <p:nvPr/>
        </p:nvGrpSpPr>
        <p:grpSpPr>
          <a:xfrm flipH="1">
            <a:off x="4323" y="382156"/>
            <a:ext cx="4666837" cy="885659"/>
            <a:chOff x="3542114" y="477403"/>
            <a:chExt cx="5624716" cy="885659"/>
          </a:xfrm>
        </p:grpSpPr>
        <p:grpSp>
          <p:nvGrpSpPr>
            <p:cNvPr id="15" name="组合 14"/>
            <p:cNvGrpSpPr/>
            <p:nvPr/>
          </p:nvGrpSpPr>
          <p:grpSpPr>
            <a:xfrm>
              <a:off x="3542114" y="477403"/>
              <a:ext cx="5624716" cy="885659"/>
              <a:chOff x="3519284" y="697260"/>
              <a:chExt cx="5624716" cy="984064"/>
            </a:xfrm>
          </p:grpSpPr>
          <p:grpSp>
            <p:nvGrpSpPr>
              <p:cNvPr id="17" name="组合 16"/>
              <p:cNvGrpSpPr/>
              <p:nvPr/>
            </p:nvGrpSpPr>
            <p:grpSpPr>
              <a:xfrm>
                <a:off x="3519284" y="697260"/>
                <a:ext cx="5624716" cy="984064"/>
                <a:chOff x="3519284" y="697260"/>
                <a:chExt cx="5624716" cy="984064"/>
              </a:xfrm>
            </p:grpSpPr>
            <p:pic>
              <p:nvPicPr>
                <p:cNvPr id="20"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1"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9" name="矩形 18"/>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6" name="矩形 15"/>
            <p:cNvSpPr/>
            <p:nvPr/>
          </p:nvSpPr>
          <p:spPr>
            <a:xfrm flipH="1">
              <a:off x="4121261" y="512091"/>
              <a:ext cx="4463246"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如何学习雷锋精神</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1"/>
          <p:cNvSpPr/>
          <p:nvPr>
            <p:custDataLst>
              <p:tags r:id="rId1"/>
            </p:custDataLst>
          </p:nvPr>
        </p:nvSpPr>
        <p:spPr>
          <a:xfrm>
            <a:off x="363175" y="1492454"/>
            <a:ext cx="3647366"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dirty="0">
                <a:solidFill>
                  <a:srgbClr val="C21920"/>
                </a:solidFill>
                <a:latin typeface="微软雅黑"/>
                <a:ea typeface="微软雅黑"/>
                <a:sym typeface="微软雅黑"/>
              </a:rPr>
              <a:t>传承雷锋精神，请明白三个道理：</a:t>
            </a:r>
          </a:p>
        </p:txBody>
      </p:sp>
      <p:sp>
        <p:nvSpPr>
          <p:cNvPr id="23" name="2"/>
          <p:cNvSpPr/>
          <p:nvPr>
            <p:custDataLst>
              <p:tags r:id="rId2"/>
            </p:custDataLst>
          </p:nvPr>
        </p:nvSpPr>
        <p:spPr>
          <a:xfrm>
            <a:off x="363174" y="2056096"/>
            <a:ext cx="3761668" cy="900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900" dirty="0">
                <a:solidFill>
                  <a:srgbClr val="C21920"/>
                </a:solidFill>
                <a:latin typeface="微软雅黑"/>
                <a:ea typeface="微软雅黑"/>
                <a:sym typeface="微软雅黑"/>
              </a:rPr>
              <a:t>一是明白我们在为别人服务的时候，也有许许多多的人在为我们服务的道理，二是明白生活在这个世界上每个人谁都无法离开别人而独立生存的道理，三是明白帮助别人就是帮助自己的道理，让每位少年儿童最终懂得雷锋的人生哲理。 </a:t>
            </a:r>
          </a:p>
        </p:txBody>
      </p:sp>
      <p:sp>
        <p:nvSpPr>
          <p:cNvPr id="24" name="3"/>
          <p:cNvSpPr/>
          <p:nvPr>
            <p:custDataLst>
              <p:tags r:id="rId3"/>
            </p:custDataLst>
          </p:nvPr>
        </p:nvSpPr>
        <p:spPr>
          <a:xfrm>
            <a:off x="363174" y="3109266"/>
            <a:ext cx="4270977"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dirty="0">
                <a:solidFill>
                  <a:srgbClr val="C21920"/>
                </a:solidFill>
                <a:latin typeface="微软雅黑"/>
                <a:ea typeface="微软雅黑"/>
                <a:sym typeface="微软雅黑"/>
              </a:rPr>
              <a:t>传承雷锋精神，请注重培养三种精神：</a:t>
            </a:r>
          </a:p>
        </p:txBody>
      </p:sp>
      <p:sp>
        <p:nvSpPr>
          <p:cNvPr id="25" name="4"/>
          <p:cNvSpPr/>
          <p:nvPr>
            <p:custDataLst>
              <p:tags r:id="rId4"/>
            </p:custDataLst>
          </p:nvPr>
        </p:nvSpPr>
        <p:spPr>
          <a:xfrm>
            <a:off x="363174" y="3665731"/>
            <a:ext cx="3761668" cy="900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900" dirty="0">
                <a:solidFill>
                  <a:srgbClr val="C21920"/>
                </a:solidFill>
                <a:latin typeface="微软雅黑"/>
                <a:ea typeface="微软雅黑"/>
                <a:sym typeface="微软雅黑"/>
              </a:rPr>
              <a:t>一是培养“钉子”精神。珍惜时间，刻苦学习，不断提高自身综合素质。面对困难，要不畏艰险，迎难而上。二是培养艰苦朴素精神。爱劳动，勤俭节约，从小事做起，不铺张浪费，爱护公共财物。三是培养助人为乐精神。团结友爱，善于合作，热心帮助他人。</a:t>
            </a:r>
          </a:p>
        </p:txBody>
      </p:sp>
      <p:sp>
        <p:nvSpPr>
          <p:cNvPr id="26" name="5"/>
          <p:cNvSpPr/>
          <p:nvPr>
            <p:custDataLst>
              <p:tags r:id="rId5"/>
            </p:custDataLst>
          </p:nvPr>
        </p:nvSpPr>
        <p:spPr>
          <a:xfrm>
            <a:off x="4665809" y="1492454"/>
            <a:ext cx="4469013"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dirty="0">
                <a:solidFill>
                  <a:srgbClr val="C21920"/>
                </a:solidFill>
                <a:latin typeface="微软雅黑"/>
                <a:ea typeface="微软雅黑"/>
                <a:sym typeface="微软雅黑"/>
              </a:rPr>
              <a:t>传承雷锋精神，请做好三个有益活动：</a:t>
            </a:r>
          </a:p>
        </p:txBody>
      </p:sp>
      <p:sp>
        <p:nvSpPr>
          <p:cNvPr id="27" name="6"/>
          <p:cNvSpPr/>
          <p:nvPr>
            <p:custDataLst>
              <p:tags r:id="rId6"/>
            </p:custDataLst>
          </p:nvPr>
        </p:nvSpPr>
        <p:spPr>
          <a:xfrm>
            <a:off x="4665810" y="2056096"/>
            <a:ext cx="3761668"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900" dirty="0">
                <a:solidFill>
                  <a:srgbClr val="C21920"/>
                </a:solidFill>
                <a:latin typeface="微软雅黑"/>
                <a:ea typeface="微软雅黑"/>
                <a:sym typeface="微软雅黑"/>
              </a:rPr>
              <a:t>一是每天产生一个对别人有益的思想，二是每天说一句对别人有益的话语，三是每天做一件对别人有益的事情。 </a:t>
            </a:r>
          </a:p>
        </p:txBody>
      </p:sp>
      <p:sp>
        <p:nvSpPr>
          <p:cNvPr id="32" name="7"/>
          <p:cNvSpPr/>
          <p:nvPr>
            <p:custDataLst>
              <p:tags r:id="rId7"/>
            </p:custDataLst>
          </p:nvPr>
        </p:nvSpPr>
        <p:spPr>
          <a:xfrm>
            <a:off x="4665810" y="3109266"/>
            <a:ext cx="4866938"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1800" dirty="0">
                <a:solidFill>
                  <a:srgbClr val="C21920"/>
                </a:solidFill>
                <a:latin typeface="微软雅黑"/>
                <a:ea typeface="微软雅黑"/>
                <a:sym typeface="微软雅黑"/>
              </a:rPr>
              <a:t>坚持科学发展观，不断建立完善长效机制。</a:t>
            </a:r>
          </a:p>
        </p:txBody>
      </p:sp>
      <p:sp>
        <p:nvSpPr>
          <p:cNvPr id="33" name="8"/>
          <p:cNvSpPr/>
          <p:nvPr>
            <p:custDataLst>
              <p:tags r:id="rId8"/>
            </p:custDataLst>
          </p:nvPr>
        </p:nvSpPr>
        <p:spPr>
          <a:xfrm>
            <a:off x="4665810" y="3665731"/>
            <a:ext cx="3761668"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150000"/>
              </a:lnSpc>
              <a:spcBef>
                <a:spcPct val="50000"/>
              </a:spcBef>
            </a:pPr>
            <a:r>
              <a:rPr lang="zh-CN" altLang="en-US" sz="900" dirty="0">
                <a:solidFill>
                  <a:srgbClr val="C21920"/>
                </a:solidFill>
                <a:latin typeface="微软雅黑"/>
                <a:ea typeface="微软雅黑"/>
                <a:sym typeface="微软雅黑"/>
              </a:rPr>
              <a:t>通过我们不懈的共同努力，在雷锋精神启迪和感召下，让我们每一个人都能成为传承雷锋精神的好少年！</a:t>
            </a:r>
          </a:p>
        </p:txBody>
      </p:sp>
      <p:grpSp>
        <p:nvGrpSpPr>
          <p:cNvPr id="31" name="9"/>
          <p:cNvGrpSpPr/>
          <p:nvPr/>
        </p:nvGrpSpPr>
        <p:grpSpPr>
          <a:xfrm flipH="1">
            <a:off x="4323" y="382156"/>
            <a:ext cx="4666837" cy="885659"/>
            <a:chOff x="3542114" y="477403"/>
            <a:chExt cx="5624716" cy="885659"/>
          </a:xfrm>
        </p:grpSpPr>
        <p:grpSp>
          <p:nvGrpSpPr>
            <p:cNvPr id="34" name="组合 33"/>
            <p:cNvGrpSpPr/>
            <p:nvPr/>
          </p:nvGrpSpPr>
          <p:grpSpPr>
            <a:xfrm>
              <a:off x="3542114" y="477403"/>
              <a:ext cx="5624716" cy="885659"/>
              <a:chOff x="3519284" y="697260"/>
              <a:chExt cx="5624716" cy="984064"/>
            </a:xfrm>
          </p:grpSpPr>
          <p:grpSp>
            <p:nvGrpSpPr>
              <p:cNvPr id="37" name="组合 36"/>
              <p:cNvGrpSpPr/>
              <p:nvPr/>
            </p:nvGrpSpPr>
            <p:grpSpPr>
              <a:xfrm>
                <a:off x="3519284" y="697260"/>
                <a:ext cx="5624716" cy="984064"/>
                <a:chOff x="3519284" y="697260"/>
                <a:chExt cx="5624716" cy="984064"/>
              </a:xfrm>
            </p:grpSpPr>
            <p:pic>
              <p:nvPicPr>
                <p:cNvPr id="39" name="B-5"/>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40"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38" name="矩形 37"/>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35" name="矩形 34"/>
            <p:cNvSpPr/>
            <p:nvPr/>
          </p:nvSpPr>
          <p:spPr>
            <a:xfrm flipH="1">
              <a:off x="4121261" y="512091"/>
              <a:ext cx="4463246"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传承雷锋精神</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00025" y="0"/>
            <a:ext cx="8743950" cy="5143500"/>
          </a:xfrm>
          <a:prstGeom prst="rect">
            <a:avLst/>
          </a:prstGeom>
        </p:spPr>
      </p:pic>
      <p:sp>
        <p:nvSpPr>
          <p:cNvPr id="12" name="雷锋PPT网 www.lfppt.com"/>
          <p:cNvSpPr txBox="1"/>
          <p:nvPr>
            <p:custDataLst>
              <p:tags r:id="rId1"/>
            </p:custDataLst>
          </p:nvPr>
        </p:nvSpPr>
        <p:spPr>
          <a:xfrm>
            <a:off x="1814514" y="2015533"/>
            <a:ext cx="5514974" cy="992579"/>
          </a:xfrm>
          <a:prstGeom prst="rect">
            <a:avLst/>
          </a:prstGeom>
          <a:noFill/>
        </p:spPr>
        <p:txBody>
          <a:bodyPr wrap="square" lIns="68580" tIns="34290" rIns="68580" bIns="34290" rtlCol="0">
            <a:spAutoFit/>
          </a:bodyPr>
          <a:lstStyle/>
          <a:p>
            <a:pPr algn="dist"/>
            <a:r>
              <a:rPr lang="zh-CN" altLang="en-US" sz="6000" b="1" dirty="0">
                <a:solidFill>
                  <a:srgbClr val="C21920"/>
                </a:solidFill>
                <a:latin typeface="微软雅黑"/>
                <a:ea typeface="微软雅黑"/>
                <a:cs typeface="微软雅黑" panose="020B0503020204020204" pitchFamily="34" charset="-122"/>
                <a:sym typeface="微软雅黑"/>
              </a:rPr>
              <a:t>谢谢大家的观看</a:t>
            </a:r>
          </a:p>
        </p:txBody>
      </p:sp>
      <p:sp>
        <p:nvSpPr>
          <p:cNvPr id="13" name="雷锋PPT网 www.lfppt.com"/>
          <p:cNvSpPr/>
          <p:nvPr>
            <p:custDataLst>
              <p:tags r:id="rId2"/>
            </p:custDataLst>
          </p:nvPr>
        </p:nvSpPr>
        <p:spPr>
          <a:xfrm>
            <a:off x="1982666" y="3018012"/>
            <a:ext cx="5178669" cy="623248"/>
          </a:xfrm>
          <a:prstGeom prst="rect">
            <a:avLst/>
          </a:prstGeom>
          <a:noFill/>
        </p:spPr>
        <p:txBody>
          <a:bodyPr wrap="square" lIns="68580" tIns="34290" rIns="68580" bIns="34290" rtlCol="0">
            <a:spAutoFit/>
          </a:bodyPr>
          <a:lstStyle/>
          <a:p>
            <a:pPr algn="ctr">
              <a:lnSpc>
                <a:spcPct val="150000"/>
              </a:lnSpc>
            </a:pPr>
            <a:r>
              <a:rPr lang="zh-CN" altLang="en-US" sz="12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pic>
        <p:nvPicPr>
          <p:cNvPr id="17" name="图片 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354630" y="3395752"/>
            <a:ext cx="4434741" cy="1660649"/>
          </a:xfrm>
          <a:prstGeom prst="rect">
            <a:avLst/>
          </a:prstGeom>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61914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25" name="图片 24"/>
          <p:cNvPicPr>
            <a:picLocks noChangeAspect="1"/>
          </p:cNvPicPr>
          <p:nvPr/>
        </p:nvPicPr>
        <p:blipFill rotWithShape="1">
          <a:blip r:embed="rId4" cstate="print">
            <a:extLst>
              <a:ext uri="{28A0092B-C50C-407E-A947-70E740481C1C}">
                <a14:useLocalDpi xmlns:a14="http://schemas.microsoft.com/office/drawing/2010/main"/>
              </a:ext>
            </a:extLst>
          </a:blip>
          <a:srcRect/>
          <a:stretch>
            <a:fillRect/>
          </a:stretch>
        </p:blipFill>
        <p:spPr>
          <a:xfrm>
            <a:off x="266700" y="-377880"/>
            <a:ext cx="8665627" cy="2690887"/>
          </a:xfrm>
          <a:prstGeom prst="rect">
            <a:avLst/>
          </a:prstGeom>
        </p:spPr>
      </p:pic>
      <p:sp>
        <p:nvSpPr>
          <p:cNvPr id="28" name="文本框 3"/>
          <p:cNvSpPr txBox="1"/>
          <p:nvPr/>
        </p:nvSpPr>
        <p:spPr>
          <a:xfrm>
            <a:off x="2249997" y="2313007"/>
            <a:ext cx="4644008" cy="700192"/>
          </a:xfrm>
          <a:prstGeom prst="rect">
            <a:avLst/>
          </a:prstGeom>
          <a:no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pPr algn="ctr"/>
            <a:r>
              <a:rPr lang="zh-CN" altLang="en-US" sz="4100" dirty="0">
                <a:solidFill>
                  <a:srgbClr val="C21920"/>
                </a:solidFill>
                <a:effectLst/>
                <a:latin typeface="微软雅黑"/>
                <a:ea typeface="微软雅黑"/>
                <a:sym typeface="微软雅黑"/>
              </a:rPr>
              <a:t>雷锋生平介绍</a:t>
            </a:r>
          </a:p>
        </p:txBody>
      </p:sp>
      <p:sp>
        <p:nvSpPr>
          <p:cNvPr id="29" name="文本框 3"/>
          <p:cNvSpPr txBox="1"/>
          <p:nvPr/>
        </p:nvSpPr>
        <p:spPr>
          <a:xfrm>
            <a:off x="4046940" y="3777349"/>
            <a:ext cx="1050121" cy="434162"/>
          </a:xfrm>
          <a:prstGeom prst="roundRect">
            <a:avLst/>
          </a:prstGeom>
          <a:solidFill>
            <a:srgbClr val="C21920"/>
          </a:solidFill>
        </p:spPr>
        <p:txBody>
          <a:bodyPr wrap="square" lIns="68580" tIns="34290" rIns="68580" bIns="34290" rtlCol="0">
            <a:spAutoFit/>
          </a:bodyPr>
          <a:lstStyle>
            <a:defPPr>
              <a:defRPr lang="zh-CN"/>
            </a:defPPr>
            <a:lvl1pPr algn="dist">
              <a:defRPr sz="8000" b="1">
                <a:solidFill>
                  <a:schemeClr val="bg1"/>
                </a:solidFill>
                <a:effectLst>
                  <a:outerShdw blurRad="38100" dist="38100" dir="2700000" algn="tl">
                    <a:srgbClr val="000000">
                      <a:alpha val="43137"/>
                    </a:srgbClr>
                  </a:outerShdw>
                </a:effectLst>
                <a:latin typeface="方正清刻本悦宋简体" panose="02000000000000000000" pitchFamily="2" charset="-122"/>
                <a:ea typeface="方正清刻本悦宋简体" panose="02000000000000000000" pitchFamily="2" charset="-122"/>
                <a:cs typeface="微软雅黑" panose="020B0503020204020204" pitchFamily="34" charset="-122"/>
              </a:defRPr>
            </a:lvl1pPr>
          </a:lstStyle>
          <a:p>
            <a:pPr algn="ctr"/>
            <a:r>
              <a:rPr lang="zh-CN" altLang="en-US" sz="2100" dirty="0">
                <a:solidFill>
                  <a:srgbClr val="F2CD85"/>
                </a:solidFill>
                <a:effectLst/>
                <a:latin typeface="微软雅黑"/>
                <a:ea typeface="微软雅黑"/>
                <a:sym typeface="微软雅黑"/>
              </a:rPr>
              <a:t>第一章</a:t>
            </a:r>
          </a:p>
        </p:txBody>
      </p:sp>
      <p:sp>
        <p:nvSpPr>
          <p:cNvPr id="30" name="矩形 29"/>
          <p:cNvSpPr/>
          <p:nvPr/>
        </p:nvSpPr>
        <p:spPr>
          <a:xfrm>
            <a:off x="2286000" y="3062133"/>
            <a:ext cx="4660710" cy="577081"/>
          </a:xfrm>
          <a:prstGeom prst="rect">
            <a:avLst/>
          </a:prstGeom>
          <a:noFill/>
        </p:spPr>
        <p:txBody>
          <a:bodyPr wrap="square" lIns="68580" tIns="34290" rIns="68580" bIns="34290" rtlCol="0">
            <a:spAutoFit/>
          </a:bodyPr>
          <a:lstStyle/>
          <a:p>
            <a:pPr algn="ctr">
              <a:lnSpc>
                <a:spcPct val="150000"/>
              </a:lnSpc>
            </a:pPr>
            <a:r>
              <a:rPr lang="zh-CN" altLang="en-US" sz="1100" dirty="0">
                <a:solidFill>
                  <a:srgbClr val="C21920"/>
                </a:solidFill>
                <a:latin typeface="微软雅黑"/>
                <a:ea typeface="微软雅黑"/>
                <a:sym typeface="微软雅黑"/>
              </a:rPr>
              <a:t>雷锋在其短暂而光辉的一生中所体现出来的爱国、爱党、爱社会主义的坚定信念，刻苦钻研科学理论的钉子精神，全心全意为人民服务的崇高品质</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雷锋PPT网 www.lfppt.com"/>
          <p:cNvSpPr txBox="1">
            <a:spLocks noChangeArrowheads="1"/>
          </p:cNvSpPr>
          <p:nvPr/>
        </p:nvSpPr>
        <p:spPr bwMode="auto">
          <a:xfrm>
            <a:off x="3688523" y="1302183"/>
            <a:ext cx="4678206" cy="3300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lvl1pPr>
              <a:defRPr b="1">
                <a:solidFill>
                  <a:schemeClr val="tx1"/>
                </a:solidFill>
                <a:latin typeface="Arial" panose="020B0604020202020204" pitchFamily="34" charset="0"/>
                <a:ea typeface="宋体" panose="02010600030101010101" pitchFamily="2" charset="-122"/>
              </a:defRPr>
            </a:lvl1pPr>
            <a:lvl2pPr marL="742950" indent="-285750">
              <a:defRPr b="1">
                <a:solidFill>
                  <a:schemeClr val="tx1"/>
                </a:solidFill>
                <a:latin typeface="Arial" panose="020B0604020202020204" pitchFamily="34" charset="0"/>
                <a:ea typeface="宋体" panose="02010600030101010101" pitchFamily="2" charset="-122"/>
              </a:defRPr>
            </a:lvl2pPr>
            <a:lvl3pPr marL="1143000" indent="-228600">
              <a:defRPr b="1">
                <a:solidFill>
                  <a:schemeClr val="tx1"/>
                </a:solidFill>
                <a:latin typeface="Arial" panose="020B0604020202020204" pitchFamily="34" charset="0"/>
                <a:ea typeface="宋体" panose="02010600030101010101" pitchFamily="2" charset="-122"/>
              </a:defRPr>
            </a:lvl3pPr>
            <a:lvl4pPr marL="1600200" indent="-228600">
              <a:defRPr b="1">
                <a:solidFill>
                  <a:schemeClr val="tx1"/>
                </a:solidFill>
                <a:latin typeface="Arial" panose="020B0604020202020204" pitchFamily="34" charset="0"/>
                <a:ea typeface="宋体" panose="02010600030101010101" pitchFamily="2" charset="-122"/>
              </a:defRPr>
            </a:lvl4pPr>
            <a:lvl5pPr marL="2057400" indent="-228600">
              <a:defRPr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9pPr>
          </a:lstStyle>
          <a:p>
            <a:pPr defTabSz="914400">
              <a:lnSpc>
                <a:spcPct val="200000"/>
              </a:lnSpc>
              <a:spcBef>
                <a:spcPct val="50000"/>
              </a:spcBef>
            </a:pPr>
            <a:r>
              <a:rPr lang="zh-CN" altLang="en-US" sz="1500" b="0" dirty="0">
                <a:solidFill>
                  <a:srgbClr val="C21920"/>
                </a:solidFill>
                <a:latin typeface="微软雅黑"/>
                <a:ea typeface="微软雅黑"/>
                <a:sym typeface="微软雅黑"/>
              </a:rPr>
              <a:t>       雷锋（</a:t>
            </a:r>
            <a:r>
              <a:rPr lang="en-US" altLang="zh-CN" sz="1500" b="0" dirty="0">
                <a:solidFill>
                  <a:srgbClr val="C21920"/>
                </a:solidFill>
                <a:latin typeface="微软雅黑"/>
                <a:ea typeface="微软雅黑"/>
                <a:sym typeface="微软雅黑"/>
              </a:rPr>
              <a:t>1940—1962</a:t>
            </a:r>
            <a:r>
              <a:rPr lang="zh-CN" altLang="en-US" sz="1500" b="0" dirty="0">
                <a:solidFill>
                  <a:srgbClr val="C21920"/>
                </a:solidFill>
                <a:latin typeface="微软雅黑"/>
                <a:ea typeface="微软雅黑"/>
                <a:sym typeface="微软雅黑"/>
              </a:rPr>
              <a:t>）同志是中国家喻户晓的全心全意为人民服务的楷模，共产主义战士；他作为一名普通的中国人民解放军战士，在他短暂的一生中却助人无数，伟大领袖毛泽东主席于</a:t>
            </a:r>
            <a:r>
              <a:rPr lang="en-US" altLang="zh-CN" sz="1500" b="0" dirty="0">
                <a:solidFill>
                  <a:srgbClr val="C21920"/>
                </a:solidFill>
                <a:latin typeface="微软雅黑"/>
                <a:ea typeface="微软雅黑"/>
                <a:sym typeface="微软雅黑"/>
              </a:rPr>
              <a:t>1963</a:t>
            </a:r>
            <a:r>
              <a:rPr lang="zh-CN" altLang="en-US" sz="1500" b="0" dirty="0">
                <a:solidFill>
                  <a:srgbClr val="C21920"/>
                </a:solidFill>
                <a:latin typeface="微软雅黑"/>
                <a:ea typeface="微软雅黑"/>
                <a:sym typeface="微软雅黑"/>
              </a:rPr>
              <a:t>年</a:t>
            </a:r>
            <a:r>
              <a:rPr lang="en-US" altLang="zh-CN" sz="1500" b="0" dirty="0">
                <a:solidFill>
                  <a:srgbClr val="C21920"/>
                </a:solidFill>
                <a:latin typeface="微软雅黑"/>
                <a:ea typeface="微软雅黑"/>
                <a:sym typeface="微软雅黑"/>
              </a:rPr>
              <a:t>3</a:t>
            </a:r>
            <a:r>
              <a:rPr lang="zh-CN" altLang="en-US" sz="1500" b="0" dirty="0">
                <a:solidFill>
                  <a:srgbClr val="C21920"/>
                </a:solidFill>
                <a:latin typeface="微软雅黑"/>
                <a:ea typeface="微软雅黑"/>
                <a:sym typeface="微软雅黑"/>
              </a:rPr>
              <a:t>月</a:t>
            </a:r>
            <a:r>
              <a:rPr lang="en-US" altLang="zh-CN" sz="1500" b="0" dirty="0">
                <a:solidFill>
                  <a:srgbClr val="C21920"/>
                </a:solidFill>
                <a:latin typeface="微软雅黑"/>
                <a:ea typeface="微软雅黑"/>
                <a:sym typeface="微软雅黑"/>
              </a:rPr>
              <a:t>5</a:t>
            </a:r>
            <a:r>
              <a:rPr lang="zh-CN" altLang="en-US" sz="1500" b="0" dirty="0">
                <a:solidFill>
                  <a:srgbClr val="C21920"/>
                </a:solidFill>
                <a:latin typeface="微软雅黑"/>
                <a:ea typeface="微软雅黑"/>
                <a:sym typeface="微软雅黑"/>
              </a:rPr>
              <a:t>日亲笔为他题词“向雷锋同志学习”，并把</a:t>
            </a:r>
            <a:r>
              <a:rPr lang="en-US" altLang="zh-CN" sz="1500" b="0" dirty="0">
                <a:solidFill>
                  <a:srgbClr val="C21920"/>
                </a:solidFill>
                <a:latin typeface="微软雅黑"/>
                <a:ea typeface="微软雅黑"/>
                <a:sym typeface="微软雅黑"/>
              </a:rPr>
              <a:t>3</a:t>
            </a:r>
            <a:r>
              <a:rPr lang="zh-CN" altLang="en-US" sz="1500" b="0" dirty="0">
                <a:solidFill>
                  <a:srgbClr val="C21920"/>
                </a:solidFill>
                <a:latin typeface="微软雅黑"/>
                <a:ea typeface="微软雅黑"/>
                <a:sym typeface="微软雅黑"/>
              </a:rPr>
              <a:t>月</a:t>
            </a:r>
            <a:r>
              <a:rPr lang="en-US" altLang="zh-CN" sz="1500" b="0" dirty="0">
                <a:solidFill>
                  <a:srgbClr val="C21920"/>
                </a:solidFill>
                <a:latin typeface="微软雅黑"/>
                <a:ea typeface="微软雅黑"/>
                <a:sym typeface="微软雅黑"/>
              </a:rPr>
              <a:t>5</a:t>
            </a:r>
            <a:r>
              <a:rPr lang="zh-CN" altLang="en-US" sz="1500" b="0" dirty="0">
                <a:solidFill>
                  <a:srgbClr val="C21920"/>
                </a:solidFill>
                <a:latin typeface="微软雅黑"/>
                <a:ea typeface="微软雅黑"/>
                <a:sym typeface="微软雅黑"/>
              </a:rPr>
              <a:t>日定为学雷锋纪念日；一部可歌可泣的</a:t>
            </a:r>
            <a:r>
              <a:rPr lang="en-US" altLang="zh-CN" sz="1500" b="0" dirty="0">
                <a:solidFill>
                  <a:srgbClr val="C21920"/>
                </a:solidFill>
                <a:latin typeface="微软雅黑"/>
                <a:ea typeface="微软雅黑"/>
                <a:sym typeface="微软雅黑"/>
              </a:rPr>
              <a:t>《</a:t>
            </a:r>
            <a:r>
              <a:rPr lang="zh-CN" altLang="en-US" sz="1500" b="0" dirty="0">
                <a:solidFill>
                  <a:srgbClr val="C21920"/>
                </a:solidFill>
                <a:latin typeface="微软雅黑"/>
                <a:ea typeface="微软雅黑"/>
                <a:sym typeface="微软雅黑"/>
              </a:rPr>
              <a:t>雷锋日记</a:t>
            </a:r>
            <a:r>
              <a:rPr lang="en-US" altLang="zh-CN" sz="1500" b="0" dirty="0">
                <a:solidFill>
                  <a:srgbClr val="C21920"/>
                </a:solidFill>
                <a:latin typeface="微软雅黑"/>
                <a:ea typeface="微软雅黑"/>
                <a:sym typeface="微软雅黑"/>
              </a:rPr>
              <a:t>》</a:t>
            </a:r>
            <a:r>
              <a:rPr lang="zh-CN" altLang="en-US" sz="1500" b="0" dirty="0">
                <a:solidFill>
                  <a:srgbClr val="C21920"/>
                </a:solidFill>
                <a:latin typeface="微软雅黑"/>
                <a:ea typeface="微软雅黑"/>
                <a:sym typeface="微软雅黑"/>
              </a:rPr>
              <a:t>令读者无不为之动容。“雷锋精神”激励着一代又一代人学习。 </a:t>
            </a:r>
          </a:p>
        </p:txBody>
      </p:sp>
      <p:grpSp>
        <p:nvGrpSpPr>
          <p:cNvPr id="62" name="2"/>
          <p:cNvGrpSpPr/>
          <p:nvPr/>
        </p:nvGrpSpPr>
        <p:grpSpPr>
          <a:xfrm flipH="1">
            <a:off x="4323" y="382156"/>
            <a:ext cx="4666837" cy="885659"/>
            <a:chOff x="3519284" y="697260"/>
            <a:chExt cx="5624716" cy="984064"/>
          </a:xfrm>
        </p:grpSpPr>
        <p:grpSp>
          <p:nvGrpSpPr>
            <p:cNvPr id="64" name="组合 63"/>
            <p:cNvGrpSpPr/>
            <p:nvPr/>
          </p:nvGrpSpPr>
          <p:grpSpPr>
            <a:xfrm>
              <a:off x="3519284" y="697260"/>
              <a:ext cx="5624716" cy="984064"/>
              <a:chOff x="3519284" y="697260"/>
              <a:chExt cx="5624716" cy="984064"/>
            </a:xfrm>
          </p:grpSpPr>
          <p:pic>
            <p:nvPicPr>
              <p:cNvPr id="66" name="B-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67"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65" name="矩形 64"/>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63" name="3"/>
          <p:cNvSpPr/>
          <p:nvPr/>
        </p:nvSpPr>
        <p:spPr>
          <a:xfrm>
            <a:off x="487479" y="416845"/>
            <a:ext cx="3523243" cy="438581"/>
          </a:xfrm>
          <a:prstGeom prst="rect">
            <a:avLst/>
          </a:prstGeom>
        </p:spPr>
        <p:txBody>
          <a:bodyPr wrap="square" lIns="68580" tIns="34290" rIns="68580" bIns="34290">
            <a:spAutoFit/>
          </a:bodyPr>
          <a:lstStyle/>
          <a:p>
            <a:pPr algn="ctr" defTabSz="914400"/>
            <a:r>
              <a:rPr lang="zh-CN" altLang="en-US" sz="2400" b="1" spc="600" dirty="0">
                <a:solidFill>
                  <a:prstClr val="white"/>
                </a:solidFill>
                <a:latin typeface="微软雅黑"/>
                <a:ea typeface="微软雅黑"/>
                <a:sym typeface="微软雅黑"/>
              </a:rPr>
              <a:t>雷锋简介</a:t>
            </a:r>
          </a:p>
        </p:txBody>
      </p:sp>
      <p:sp>
        <p:nvSpPr>
          <p:cNvPr id="12" name="4"/>
          <p:cNvSpPr/>
          <p:nvPr/>
        </p:nvSpPr>
        <p:spPr>
          <a:xfrm>
            <a:off x="487478" y="1731071"/>
            <a:ext cx="2628897" cy="2628897"/>
          </a:xfrm>
          <a:prstGeom prst="ellipse">
            <a:avLst/>
          </a:prstGeom>
          <a:blipFill>
            <a:blip r:embed="rId4" cstate="email">
              <a:extLst>
                <a:ext uri="{28A0092B-C50C-407E-A947-70E740481C1C}">
                  <a14:useLocalDpi xmlns:a14="http://schemas.microsoft.com/office/drawing/2010/main"/>
                </a:ext>
              </a:extLst>
            </a:blip>
            <a:stretch>
              <a:fillRect/>
            </a:stretch>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1"/>
          <p:cNvPicPr>
            <a:picLocks noChangeAspect="1"/>
          </p:cNvPicPr>
          <p:nvPr/>
        </p:nvPicPr>
        <p:blipFill rotWithShape="1">
          <a:blip r:embed="rId3" cstate="email">
            <a:extLst>
              <a:ext uri="{28A0092B-C50C-407E-A947-70E740481C1C}">
                <a14:useLocalDpi xmlns:a14="http://schemas.microsoft.com/office/drawing/2010/main"/>
              </a:ext>
            </a:extLst>
          </a:blip>
          <a:srcRect/>
          <a:stretch>
            <a:fillRect/>
          </a:stretch>
        </p:blipFill>
        <p:spPr>
          <a:xfrm flipH="1">
            <a:off x="7236457" y="934035"/>
            <a:ext cx="1909613" cy="4236215"/>
          </a:xfrm>
          <a:prstGeom prst="rect">
            <a:avLst/>
          </a:prstGeom>
        </p:spPr>
      </p:pic>
      <p:sp>
        <p:nvSpPr>
          <p:cNvPr id="91" name="2"/>
          <p:cNvSpPr txBox="1"/>
          <p:nvPr/>
        </p:nvSpPr>
        <p:spPr>
          <a:xfrm>
            <a:off x="1757850" y="1764617"/>
            <a:ext cx="785312"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雷锋</a:t>
            </a:r>
          </a:p>
        </p:txBody>
      </p:sp>
      <p:sp>
        <p:nvSpPr>
          <p:cNvPr id="93" name="3"/>
          <p:cNvSpPr txBox="1"/>
          <p:nvPr/>
        </p:nvSpPr>
        <p:spPr>
          <a:xfrm>
            <a:off x="893754" y="1733839"/>
            <a:ext cx="855042"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中文名：</a:t>
            </a:r>
          </a:p>
        </p:txBody>
      </p:sp>
      <p:sp>
        <p:nvSpPr>
          <p:cNvPr id="94" name="4"/>
          <p:cNvSpPr txBox="1"/>
          <p:nvPr/>
        </p:nvSpPr>
        <p:spPr>
          <a:xfrm>
            <a:off x="1757850" y="2213318"/>
            <a:ext cx="785312"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中国</a:t>
            </a:r>
          </a:p>
        </p:txBody>
      </p:sp>
      <p:sp>
        <p:nvSpPr>
          <p:cNvPr id="96" name="5"/>
          <p:cNvSpPr txBox="1"/>
          <p:nvPr/>
        </p:nvSpPr>
        <p:spPr>
          <a:xfrm>
            <a:off x="893754" y="2190234"/>
            <a:ext cx="675907"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国籍：</a:t>
            </a:r>
          </a:p>
        </p:txBody>
      </p:sp>
      <p:sp>
        <p:nvSpPr>
          <p:cNvPr id="97" name="6"/>
          <p:cNvSpPr txBox="1"/>
          <p:nvPr/>
        </p:nvSpPr>
        <p:spPr>
          <a:xfrm>
            <a:off x="1757851" y="2662019"/>
            <a:ext cx="1501853"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湖南省望城县</a:t>
            </a:r>
          </a:p>
        </p:txBody>
      </p:sp>
      <p:sp>
        <p:nvSpPr>
          <p:cNvPr id="99" name="7"/>
          <p:cNvSpPr txBox="1"/>
          <p:nvPr/>
        </p:nvSpPr>
        <p:spPr>
          <a:xfrm>
            <a:off x="893754" y="2646629"/>
            <a:ext cx="855042"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出生地：</a:t>
            </a:r>
          </a:p>
        </p:txBody>
      </p:sp>
      <p:sp>
        <p:nvSpPr>
          <p:cNvPr id="100" name="8"/>
          <p:cNvSpPr txBox="1"/>
          <p:nvPr/>
        </p:nvSpPr>
        <p:spPr>
          <a:xfrm>
            <a:off x="1757850" y="3110719"/>
            <a:ext cx="1749518" cy="284501"/>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en-US" altLang="zh-CN" dirty="0">
                <a:solidFill>
                  <a:srgbClr val="C21920"/>
                </a:solidFill>
                <a:latin typeface="微软雅黑"/>
                <a:ea typeface="微软雅黑"/>
                <a:sym typeface="微软雅黑"/>
              </a:rPr>
              <a:t>1962</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8</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15</a:t>
            </a:r>
            <a:r>
              <a:rPr lang="zh-CN" altLang="en-US" dirty="0">
                <a:solidFill>
                  <a:srgbClr val="C21920"/>
                </a:solidFill>
                <a:latin typeface="微软雅黑"/>
                <a:ea typeface="微软雅黑"/>
                <a:sym typeface="微软雅黑"/>
              </a:rPr>
              <a:t>日 </a:t>
            </a:r>
          </a:p>
        </p:txBody>
      </p:sp>
      <p:sp>
        <p:nvSpPr>
          <p:cNvPr id="102" name="9"/>
          <p:cNvSpPr txBox="1"/>
          <p:nvPr/>
        </p:nvSpPr>
        <p:spPr>
          <a:xfrm>
            <a:off x="893754" y="3103024"/>
            <a:ext cx="1034178"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逝世日期：</a:t>
            </a:r>
          </a:p>
        </p:txBody>
      </p:sp>
      <p:sp>
        <p:nvSpPr>
          <p:cNvPr id="18" name="10"/>
          <p:cNvSpPr txBox="1"/>
          <p:nvPr/>
        </p:nvSpPr>
        <p:spPr>
          <a:xfrm>
            <a:off x="4926202" y="1764617"/>
            <a:ext cx="964447"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雷正兴</a:t>
            </a:r>
          </a:p>
        </p:txBody>
      </p:sp>
      <p:sp>
        <p:nvSpPr>
          <p:cNvPr id="20" name="11"/>
          <p:cNvSpPr txBox="1"/>
          <p:nvPr/>
        </p:nvSpPr>
        <p:spPr>
          <a:xfrm>
            <a:off x="4065830" y="1733839"/>
            <a:ext cx="675907"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别名：</a:t>
            </a:r>
          </a:p>
        </p:txBody>
      </p:sp>
      <p:sp>
        <p:nvSpPr>
          <p:cNvPr id="22" name="12"/>
          <p:cNvSpPr txBox="1"/>
          <p:nvPr/>
        </p:nvSpPr>
        <p:spPr>
          <a:xfrm>
            <a:off x="4926202" y="2213318"/>
            <a:ext cx="606176"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汉</a:t>
            </a:r>
          </a:p>
        </p:txBody>
      </p:sp>
      <p:sp>
        <p:nvSpPr>
          <p:cNvPr id="23" name="13"/>
          <p:cNvSpPr txBox="1"/>
          <p:nvPr/>
        </p:nvSpPr>
        <p:spPr>
          <a:xfrm>
            <a:off x="4065830" y="2190234"/>
            <a:ext cx="675907"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民族：</a:t>
            </a:r>
          </a:p>
        </p:txBody>
      </p:sp>
      <p:sp>
        <p:nvSpPr>
          <p:cNvPr id="24" name="14"/>
          <p:cNvSpPr txBox="1"/>
          <p:nvPr/>
        </p:nvSpPr>
        <p:spPr>
          <a:xfrm>
            <a:off x="4926202" y="2662019"/>
            <a:ext cx="1801214" cy="284501"/>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en-US" altLang="zh-CN" dirty="0">
                <a:solidFill>
                  <a:srgbClr val="C21920"/>
                </a:solidFill>
                <a:latin typeface="微软雅黑"/>
                <a:ea typeface="微软雅黑"/>
                <a:sym typeface="微软雅黑"/>
              </a:rPr>
              <a:t>1940</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12</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18</a:t>
            </a:r>
            <a:r>
              <a:rPr lang="zh-CN" altLang="en-US" dirty="0">
                <a:solidFill>
                  <a:srgbClr val="C21920"/>
                </a:solidFill>
                <a:latin typeface="微软雅黑"/>
                <a:ea typeface="微软雅黑"/>
                <a:sym typeface="微软雅黑"/>
              </a:rPr>
              <a:t>日</a:t>
            </a:r>
          </a:p>
        </p:txBody>
      </p:sp>
      <p:sp>
        <p:nvSpPr>
          <p:cNvPr id="25" name="15"/>
          <p:cNvSpPr txBox="1"/>
          <p:nvPr/>
        </p:nvSpPr>
        <p:spPr>
          <a:xfrm>
            <a:off x="4065829" y="2646629"/>
            <a:ext cx="1034178"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出生日期：</a:t>
            </a:r>
          </a:p>
        </p:txBody>
      </p:sp>
      <p:sp>
        <p:nvSpPr>
          <p:cNvPr id="26" name="16"/>
          <p:cNvSpPr txBox="1"/>
          <p:nvPr/>
        </p:nvSpPr>
        <p:spPr>
          <a:xfrm>
            <a:off x="4926202" y="3110719"/>
            <a:ext cx="2039261"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中国人民解放军战士</a:t>
            </a:r>
          </a:p>
        </p:txBody>
      </p:sp>
      <p:sp>
        <p:nvSpPr>
          <p:cNvPr id="27" name="17"/>
          <p:cNvSpPr txBox="1"/>
          <p:nvPr/>
        </p:nvSpPr>
        <p:spPr>
          <a:xfrm>
            <a:off x="4065830" y="3103024"/>
            <a:ext cx="675907"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职业：</a:t>
            </a:r>
          </a:p>
        </p:txBody>
      </p:sp>
      <p:sp>
        <p:nvSpPr>
          <p:cNvPr id="28" name="18"/>
          <p:cNvSpPr txBox="1"/>
          <p:nvPr/>
        </p:nvSpPr>
        <p:spPr>
          <a:xfrm>
            <a:off x="1757850" y="3559419"/>
            <a:ext cx="1143582" cy="284742"/>
          </a:xfrm>
          <a:prstGeom prst="rect">
            <a:avLst/>
          </a:prstGeom>
          <a:noFill/>
        </p:spPr>
        <p:txBody>
          <a:bodyPr wrap="none" lIns="68580" tIns="34290" rIns="68580" bIns="34290" rtlCol="0">
            <a:spAutoFit/>
          </a:bodyPr>
          <a:lstStyle/>
          <a:p>
            <a:pPr marL="285750" indent="-285750" defTabSz="914400">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共产主义</a:t>
            </a:r>
          </a:p>
        </p:txBody>
      </p:sp>
      <p:sp>
        <p:nvSpPr>
          <p:cNvPr id="29" name="19"/>
          <p:cNvSpPr txBox="1"/>
          <p:nvPr/>
        </p:nvSpPr>
        <p:spPr>
          <a:xfrm>
            <a:off x="893754" y="3559419"/>
            <a:ext cx="675907"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信仰：</a:t>
            </a:r>
          </a:p>
        </p:txBody>
      </p:sp>
      <p:sp>
        <p:nvSpPr>
          <p:cNvPr id="30" name="20"/>
          <p:cNvSpPr txBox="1"/>
          <p:nvPr/>
        </p:nvSpPr>
        <p:spPr>
          <a:xfrm>
            <a:off x="4926202" y="3559420"/>
            <a:ext cx="1731773" cy="1039034"/>
          </a:xfrm>
          <a:prstGeom prst="rect">
            <a:avLst/>
          </a:prstGeom>
          <a:noFill/>
        </p:spPr>
        <p:txBody>
          <a:bodyPr wrap="square" lIns="68580" tIns="34290" rIns="68580" bIns="34290" rtlCol="0">
            <a:spAutoFit/>
          </a:bodyPr>
          <a:lstStyle/>
          <a:p>
            <a:pPr marL="285750" indent="-285750" defTabSz="914400">
              <a:lnSpc>
                <a:spcPct val="150000"/>
              </a:lnSpc>
              <a:buClr>
                <a:srgbClr val="C00000"/>
              </a:buClr>
              <a:buFont typeface="Wingdings" panose="05000000000000000000" pitchFamily="2" charset="2"/>
              <a:buChar char="u"/>
            </a:pPr>
            <a:r>
              <a:rPr lang="zh-CN" altLang="en-US" dirty="0">
                <a:solidFill>
                  <a:srgbClr val="C21920"/>
                </a:solidFill>
                <a:latin typeface="微软雅黑"/>
                <a:ea typeface="微软雅黑"/>
                <a:sym typeface="微软雅黑"/>
              </a:rPr>
              <a:t>二等功一次</a:t>
            </a:r>
            <a:endParaRPr lang="en-US" altLang="zh-CN" dirty="0">
              <a:solidFill>
                <a:srgbClr val="C21920"/>
              </a:solidFill>
              <a:latin typeface="微软雅黑"/>
              <a:ea typeface="微软雅黑"/>
              <a:sym typeface="微软雅黑"/>
            </a:endParaRPr>
          </a:p>
          <a:p>
            <a:pPr defTabSz="914400">
              <a:lnSpc>
                <a:spcPct val="150000"/>
              </a:lnSpc>
              <a:buClr>
                <a:srgbClr val="C00000"/>
              </a:buClr>
            </a:pPr>
            <a:r>
              <a:rPr lang="zh-CN" altLang="en-US" dirty="0">
                <a:solidFill>
                  <a:srgbClr val="C21920"/>
                </a:solidFill>
                <a:latin typeface="微软雅黑"/>
                <a:ea typeface="微软雅黑"/>
                <a:sym typeface="微软雅黑"/>
              </a:rPr>
              <a:t>     三等功三次</a:t>
            </a:r>
            <a:endParaRPr lang="en-US" altLang="zh-CN" dirty="0">
              <a:solidFill>
                <a:srgbClr val="C21920"/>
              </a:solidFill>
              <a:latin typeface="微软雅黑"/>
              <a:ea typeface="微软雅黑"/>
              <a:sym typeface="微软雅黑"/>
            </a:endParaRPr>
          </a:p>
          <a:p>
            <a:pPr defTabSz="914400">
              <a:lnSpc>
                <a:spcPct val="150000"/>
              </a:lnSpc>
              <a:buClr>
                <a:srgbClr val="C00000"/>
              </a:buClr>
            </a:pPr>
            <a:r>
              <a:rPr lang="zh-CN" altLang="en-US" dirty="0">
                <a:solidFill>
                  <a:srgbClr val="C21920"/>
                </a:solidFill>
                <a:latin typeface="微软雅黑"/>
                <a:ea typeface="微软雅黑"/>
                <a:sym typeface="微软雅黑"/>
              </a:rPr>
              <a:t>     抚顺市人大代表</a:t>
            </a:r>
          </a:p>
        </p:txBody>
      </p:sp>
      <p:sp>
        <p:nvSpPr>
          <p:cNvPr id="31" name="21"/>
          <p:cNvSpPr txBox="1"/>
          <p:nvPr/>
        </p:nvSpPr>
        <p:spPr>
          <a:xfrm>
            <a:off x="4065829" y="3559419"/>
            <a:ext cx="1034178" cy="284742"/>
          </a:xfrm>
          <a:prstGeom prst="rect">
            <a:avLst/>
          </a:prstGeom>
          <a:noFill/>
        </p:spPr>
        <p:txBody>
          <a:bodyPr wrap="none" lIns="68580" tIns="34290" rIns="68580" bIns="34290" rtlCol="0">
            <a:spAutoFit/>
          </a:bodyPr>
          <a:lstStyle/>
          <a:p>
            <a:pPr defTabSz="914400"/>
            <a:r>
              <a:rPr lang="zh-CN" altLang="en-US" b="1" dirty="0">
                <a:solidFill>
                  <a:srgbClr val="C21920"/>
                </a:solidFill>
                <a:latin typeface="微软雅黑"/>
                <a:ea typeface="微软雅黑"/>
                <a:sym typeface="微软雅黑"/>
              </a:rPr>
              <a:t>主要成就：</a:t>
            </a:r>
          </a:p>
        </p:txBody>
      </p:sp>
      <p:grpSp>
        <p:nvGrpSpPr>
          <p:cNvPr id="32" name="22"/>
          <p:cNvGrpSpPr/>
          <p:nvPr/>
        </p:nvGrpSpPr>
        <p:grpSpPr>
          <a:xfrm flipH="1">
            <a:off x="4323" y="382156"/>
            <a:ext cx="4666837" cy="885659"/>
            <a:chOff x="3542114" y="477403"/>
            <a:chExt cx="5624716" cy="885659"/>
          </a:xfrm>
        </p:grpSpPr>
        <p:grpSp>
          <p:nvGrpSpPr>
            <p:cNvPr id="34" name="组合 33"/>
            <p:cNvGrpSpPr/>
            <p:nvPr/>
          </p:nvGrpSpPr>
          <p:grpSpPr>
            <a:xfrm>
              <a:off x="3542114" y="477403"/>
              <a:ext cx="5624716" cy="885659"/>
              <a:chOff x="3519284" y="697260"/>
              <a:chExt cx="5624716" cy="984064"/>
            </a:xfrm>
          </p:grpSpPr>
          <p:grpSp>
            <p:nvGrpSpPr>
              <p:cNvPr id="36" name="组合 35"/>
              <p:cNvGrpSpPr/>
              <p:nvPr/>
            </p:nvGrpSpPr>
            <p:grpSpPr>
              <a:xfrm>
                <a:off x="3519284" y="697260"/>
                <a:ext cx="5624716" cy="984064"/>
                <a:chOff x="3519284" y="697260"/>
                <a:chExt cx="5624716" cy="984064"/>
              </a:xfrm>
            </p:grpSpPr>
            <p:pic>
              <p:nvPicPr>
                <p:cNvPr id="38"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39"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37" name="矩形 36"/>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35" name="矩形 34"/>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雷锋简介</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1"/>
          <p:cNvPicPr>
            <a:picLocks noChangeAspect="1"/>
          </p:cNvPicPr>
          <p:nvPr/>
        </p:nvPicPr>
        <p:blipFill rotWithShape="1">
          <a:blip r:embed="rId3" cstate="email">
            <a:extLst>
              <a:ext uri="{28A0092B-C50C-407E-A947-70E740481C1C}">
                <a14:useLocalDpi xmlns:a14="http://schemas.microsoft.com/office/drawing/2010/main"/>
              </a:ext>
            </a:extLst>
          </a:blip>
          <a:srcRect/>
          <a:stretch>
            <a:fillRect/>
          </a:stretch>
        </p:blipFill>
        <p:spPr>
          <a:xfrm>
            <a:off x="846753" y="1446967"/>
            <a:ext cx="2554421" cy="3017682"/>
          </a:xfrm>
          <a:prstGeom prst="rect">
            <a:avLst/>
          </a:prstGeom>
          <a:ln w="25400">
            <a:solidFill>
              <a:srgbClr val="9E211B"/>
            </a:solidFill>
          </a:ln>
        </p:spPr>
      </p:pic>
      <p:sp>
        <p:nvSpPr>
          <p:cNvPr id="32" name="雷锋PPT网 www.lfppt.com"/>
          <p:cNvSpPr txBox="1">
            <a:spLocks noChangeArrowheads="1"/>
          </p:cNvSpPr>
          <p:nvPr/>
        </p:nvSpPr>
        <p:spPr bwMode="auto">
          <a:xfrm>
            <a:off x="3827262" y="1363065"/>
            <a:ext cx="4629830" cy="3624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200000"/>
              </a:lnSpc>
              <a:spcBef>
                <a:spcPct val="50000"/>
              </a:spcBef>
              <a:defRPr b="0">
                <a:solidFill>
                  <a:srgbClr val="9E211B"/>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pPr>
              <a:lnSpc>
                <a:spcPct val="150000"/>
              </a:lnSpc>
            </a:pPr>
            <a:r>
              <a:rPr lang="zh-CN" altLang="en-US" dirty="0">
                <a:solidFill>
                  <a:srgbClr val="C21920"/>
                </a:solidFill>
                <a:latin typeface="微软雅黑"/>
                <a:ea typeface="微软雅黑"/>
                <a:sym typeface="微软雅黑"/>
              </a:rPr>
              <a:t>       雷锋</a:t>
            </a:r>
            <a:r>
              <a:rPr lang="en-US" altLang="zh-CN" dirty="0">
                <a:solidFill>
                  <a:srgbClr val="C21920"/>
                </a:solidFill>
                <a:latin typeface="微软雅黑"/>
                <a:ea typeface="微软雅黑"/>
                <a:sym typeface="微软雅黑"/>
              </a:rPr>
              <a:t>1940</a:t>
            </a:r>
            <a:r>
              <a:rPr lang="zh-CN" altLang="en-US" dirty="0">
                <a:solidFill>
                  <a:srgbClr val="C21920"/>
                </a:solidFill>
                <a:latin typeface="微软雅黑"/>
                <a:ea typeface="微软雅黑"/>
                <a:sym typeface="微软雅黑"/>
              </a:rPr>
              <a:t>年出生于湖南省一个贫苦家庭，</a:t>
            </a:r>
            <a:r>
              <a:rPr lang="en-US" altLang="zh-CN" dirty="0">
                <a:solidFill>
                  <a:srgbClr val="C21920"/>
                </a:solidFill>
                <a:latin typeface="微软雅黑"/>
                <a:ea typeface="微软雅黑"/>
                <a:sym typeface="微软雅黑"/>
              </a:rPr>
              <a:t>7</a:t>
            </a:r>
            <a:r>
              <a:rPr lang="zh-CN" altLang="en-US" dirty="0">
                <a:solidFill>
                  <a:srgbClr val="C21920"/>
                </a:solidFill>
                <a:latin typeface="微软雅黑"/>
                <a:ea typeface="微软雅黑"/>
                <a:sym typeface="微软雅黑"/>
              </a:rPr>
              <a:t>岁成为孤儿。解放后，在党和政府的关怀下读书、工作。</a:t>
            </a:r>
            <a:r>
              <a:rPr lang="en-US" altLang="zh-CN" dirty="0">
                <a:solidFill>
                  <a:srgbClr val="C21920"/>
                </a:solidFill>
                <a:latin typeface="微软雅黑"/>
                <a:ea typeface="微软雅黑"/>
                <a:sym typeface="微软雅黑"/>
              </a:rPr>
              <a:t>1960</a:t>
            </a:r>
            <a:r>
              <a:rPr lang="zh-CN" altLang="en-US" dirty="0">
                <a:solidFill>
                  <a:srgbClr val="C21920"/>
                </a:solidFill>
                <a:latin typeface="微软雅黑"/>
                <a:ea typeface="微软雅黑"/>
                <a:sym typeface="微软雅黑"/>
              </a:rPr>
              <a:t>年参加人民解放军，同年加入中国共产党。他乐以助人，大公无私，对工作精益求精。</a:t>
            </a:r>
            <a:r>
              <a:rPr lang="en-US" altLang="zh-CN" dirty="0">
                <a:solidFill>
                  <a:srgbClr val="C21920"/>
                </a:solidFill>
                <a:latin typeface="微软雅黑"/>
                <a:ea typeface="微软雅黑"/>
                <a:sym typeface="微软雅黑"/>
              </a:rPr>
              <a:t>1962</a:t>
            </a:r>
            <a:r>
              <a:rPr lang="zh-CN" altLang="en-US" dirty="0">
                <a:solidFill>
                  <a:srgbClr val="C21920"/>
                </a:solidFill>
                <a:latin typeface="微软雅黑"/>
                <a:ea typeface="微软雅黑"/>
                <a:sym typeface="微软雅黑"/>
              </a:rPr>
              <a:t>年</a:t>
            </a:r>
            <a:r>
              <a:rPr lang="en-US" altLang="zh-CN" dirty="0">
                <a:solidFill>
                  <a:srgbClr val="C21920"/>
                </a:solidFill>
                <a:latin typeface="微软雅黑"/>
                <a:ea typeface="微软雅黑"/>
                <a:sym typeface="微软雅黑"/>
              </a:rPr>
              <a:t>8</a:t>
            </a:r>
            <a:r>
              <a:rPr lang="zh-CN" altLang="en-US" dirty="0">
                <a:solidFill>
                  <a:srgbClr val="C21920"/>
                </a:solidFill>
                <a:latin typeface="微软雅黑"/>
                <a:ea typeface="微软雅黑"/>
                <a:sym typeface="微软雅黑"/>
              </a:rPr>
              <a:t>月</a:t>
            </a:r>
            <a:r>
              <a:rPr lang="en-US" altLang="zh-CN" dirty="0">
                <a:solidFill>
                  <a:srgbClr val="C21920"/>
                </a:solidFill>
                <a:latin typeface="微软雅黑"/>
                <a:ea typeface="微软雅黑"/>
                <a:sym typeface="微软雅黑"/>
              </a:rPr>
              <a:t>15</a:t>
            </a:r>
            <a:r>
              <a:rPr lang="zh-CN" altLang="en-US" dirty="0">
                <a:solidFill>
                  <a:srgbClr val="C21920"/>
                </a:solidFill>
                <a:latin typeface="微软雅黑"/>
                <a:ea typeface="微软雅黑"/>
                <a:sym typeface="微软雅黑"/>
              </a:rPr>
              <a:t>日，不幸因公殉职。是一位伟大的共产主义战士，是我国社会主义时期一代新人的光辉典范。雷锋在其短暂而光辉的一生中所体现出来的爱国、爱党、爱社会主义的坚定信念，刻苦钻研科学理论的钉子精神，全心全意为人民服务的崇高品质，助人为乐、无私奉献的高尚情操，艰苦奋斗、忘我工作的优良作风，给我们留下了宝贵的精神财富，产生了广泛而深远的影响。</a:t>
            </a:r>
          </a:p>
        </p:txBody>
      </p:sp>
      <p:grpSp>
        <p:nvGrpSpPr>
          <p:cNvPr id="11" name="3"/>
          <p:cNvGrpSpPr/>
          <p:nvPr/>
        </p:nvGrpSpPr>
        <p:grpSpPr>
          <a:xfrm flipH="1">
            <a:off x="4323" y="382156"/>
            <a:ext cx="4666837" cy="885659"/>
            <a:chOff x="3542114" y="477403"/>
            <a:chExt cx="5624716" cy="885659"/>
          </a:xfrm>
        </p:grpSpPr>
        <p:grpSp>
          <p:nvGrpSpPr>
            <p:cNvPr id="12" name="组合 11"/>
            <p:cNvGrpSpPr/>
            <p:nvPr/>
          </p:nvGrpSpPr>
          <p:grpSpPr>
            <a:xfrm>
              <a:off x="3542114" y="477403"/>
              <a:ext cx="5624716" cy="885659"/>
              <a:chOff x="3519284" y="697260"/>
              <a:chExt cx="5624716" cy="984064"/>
            </a:xfrm>
          </p:grpSpPr>
          <p:grpSp>
            <p:nvGrpSpPr>
              <p:cNvPr id="14" name="组合 13"/>
              <p:cNvGrpSpPr/>
              <p:nvPr/>
            </p:nvGrpSpPr>
            <p:grpSpPr>
              <a:xfrm>
                <a:off x="3519284" y="697260"/>
                <a:ext cx="5624716" cy="984064"/>
                <a:chOff x="3519284" y="697260"/>
                <a:chExt cx="5624716" cy="984064"/>
              </a:xfrm>
            </p:grpSpPr>
            <p:pic>
              <p:nvPicPr>
                <p:cNvPr id="16"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17"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5" name="矩形 14"/>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3" name="矩形 12"/>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雷锋简介</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1"/>
          <p:cNvGrpSpPr/>
          <p:nvPr/>
        </p:nvGrpSpPr>
        <p:grpSpPr>
          <a:xfrm flipH="1">
            <a:off x="4323" y="382156"/>
            <a:ext cx="4666837" cy="885659"/>
            <a:chOff x="3542114" y="477403"/>
            <a:chExt cx="5624716" cy="885659"/>
          </a:xfrm>
        </p:grpSpPr>
        <p:grpSp>
          <p:nvGrpSpPr>
            <p:cNvPr id="25" name="组合 24"/>
            <p:cNvGrpSpPr/>
            <p:nvPr/>
          </p:nvGrpSpPr>
          <p:grpSpPr>
            <a:xfrm>
              <a:off x="3542114" y="477403"/>
              <a:ext cx="5624716" cy="885659"/>
              <a:chOff x="3519284" y="697260"/>
              <a:chExt cx="5624716" cy="984064"/>
            </a:xfrm>
          </p:grpSpPr>
          <p:grpSp>
            <p:nvGrpSpPr>
              <p:cNvPr id="27" name="组合 26"/>
              <p:cNvGrpSpPr/>
              <p:nvPr/>
            </p:nvGrpSpPr>
            <p:grpSpPr>
              <a:xfrm>
                <a:off x="3519284" y="697260"/>
                <a:ext cx="5624716" cy="984064"/>
                <a:chOff x="3519284" y="697260"/>
                <a:chExt cx="5624716" cy="984064"/>
              </a:xfrm>
            </p:grpSpPr>
            <p:pic>
              <p:nvPicPr>
                <p:cNvPr id="29" name="B-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30"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8" name="矩形 27"/>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26" name="矩形 25"/>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雷锋生平</a:t>
              </a:r>
            </a:p>
          </p:txBody>
        </p:sp>
      </p:grpSp>
      <p:sp>
        <p:nvSpPr>
          <p:cNvPr id="101" name="2"/>
          <p:cNvSpPr>
            <a:spLocks noChangeArrowheads="1"/>
          </p:cNvSpPr>
          <p:nvPr/>
        </p:nvSpPr>
        <p:spPr bwMode="auto">
          <a:xfrm>
            <a:off x="720832" y="2066707"/>
            <a:ext cx="16877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defRPr/>
            </a:pPr>
            <a:r>
              <a:rPr lang="zh-CN" altLang="en-US" sz="1100" dirty="0">
                <a:solidFill>
                  <a:srgbClr val="C21920"/>
                </a:solidFill>
                <a:latin typeface="微软雅黑"/>
                <a:ea typeface="微软雅黑"/>
                <a:cs typeface="Arial Unicode MS" panose="020B0604020202020204" pitchFamily="34" charset="-122"/>
                <a:sym typeface="微软雅黑"/>
              </a:rPr>
              <a:t>雷锋出生在湖南省望城县贫苦农民家庭 ，解放前，他一家亲人相继含恨死去。</a:t>
            </a:r>
          </a:p>
        </p:txBody>
      </p:sp>
      <p:sp>
        <p:nvSpPr>
          <p:cNvPr id="102" name="3"/>
          <p:cNvSpPr>
            <a:spLocks noChangeArrowheads="1"/>
          </p:cNvSpPr>
          <p:nvPr/>
        </p:nvSpPr>
        <p:spPr bwMode="auto">
          <a:xfrm>
            <a:off x="736683" y="1741967"/>
            <a:ext cx="128318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en-US" altLang="zh-CN" sz="1100" dirty="0">
                <a:solidFill>
                  <a:srgbClr val="C21920"/>
                </a:solidFill>
                <a:latin typeface="微软雅黑"/>
                <a:ea typeface="微软雅黑"/>
                <a:sym typeface="微软雅黑"/>
              </a:rPr>
              <a:t>1940</a:t>
            </a:r>
            <a:r>
              <a:rPr lang="zh-CN" altLang="en-US" sz="1100" dirty="0">
                <a:solidFill>
                  <a:srgbClr val="C21920"/>
                </a:solidFill>
                <a:latin typeface="微软雅黑"/>
                <a:ea typeface="微软雅黑"/>
                <a:sym typeface="微软雅黑"/>
              </a:rPr>
              <a:t>年</a:t>
            </a:r>
            <a:r>
              <a:rPr lang="en-US" altLang="zh-CN" sz="1100" dirty="0">
                <a:solidFill>
                  <a:srgbClr val="C21920"/>
                </a:solidFill>
                <a:latin typeface="微软雅黑"/>
                <a:ea typeface="微软雅黑"/>
                <a:sym typeface="微软雅黑"/>
              </a:rPr>
              <a:t>12</a:t>
            </a:r>
            <a:r>
              <a:rPr lang="zh-CN" altLang="en-US" sz="1100" dirty="0">
                <a:solidFill>
                  <a:srgbClr val="C21920"/>
                </a:solidFill>
                <a:latin typeface="微软雅黑"/>
                <a:ea typeface="微软雅黑"/>
                <a:sym typeface="微软雅黑"/>
              </a:rPr>
              <a:t>月</a:t>
            </a:r>
            <a:r>
              <a:rPr lang="en-US" altLang="zh-CN" sz="1100" dirty="0">
                <a:solidFill>
                  <a:srgbClr val="C21920"/>
                </a:solidFill>
                <a:latin typeface="微软雅黑"/>
                <a:ea typeface="微软雅黑"/>
                <a:sym typeface="微软雅黑"/>
              </a:rPr>
              <a:t>18</a:t>
            </a:r>
            <a:r>
              <a:rPr lang="zh-CN" altLang="en-US" sz="1100" dirty="0">
                <a:solidFill>
                  <a:srgbClr val="C21920"/>
                </a:solidFill>
                <a:latin typeface="微软雅黑"/>
                <a:ea typeface="微软雅黑"/>
                <a:sym typeface="微软雅黑"/>
              </a:rPr>
              <a:t>日</a:t>
            </a:r>
          </a:p>
        </p:txBody>
      </p:sp>
      <p:sp>
        <p:nvSpPr>
          <p:cNvPr id="64" name="4"/>
          <p:cNvSpPr/>
          <p:nvPr/>
        </p:nvSpPr>
        <p:spPr>
          <a:xfrm>
            <a:off x="569979" y="1660578"/>
            <a:ext cx="2266950" cy="1283889"/>
          </a:xfrm>
          <a:prstGeom prst="rect">
            <a:avLst/>
          </a:prstGeom>
          <a:noFill/>
          <a:ln>
            <a:solidFill>
              <a:srgbClr val="9E211B"/>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C21920"/>
              </a:solidFill>
              <a:latin typeface="微软雅黑"/>
              <a:ea typeface="微软雅黑"/>
              <a:sym typeface="微软雅黑"/>
            </a:endParaRPr>
          </a:p>
        </p:txBody>
      </p:sp>
      <p:sp>
        <p:nvSpPr>
          <p:cNvPr id="66" name="5"/>
          <p:cNvSpPr>
            <a:spLocks noChangeArrowheads="1"/>
          </p:cNvSpPr>
          <p:nvPr/>
        </p:nvSpPr>
        <p:spPr bwMode="auto">
          <a:xfrm>
            <a:off x="3464032" y="2066707"/>
            <a:ext cx="474281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zh-CN" altLang="en-US" sz="1100" dirty="0">
                <a:solidFill>
                  <a:srgbClr val="C21920"/>
                </a:solidFill>
                <a:latin typeface="微软雅黑"/>
                <a:ea typeface="微软雅黑"/>
                <a:sym typeface="微软雅黑"/>
              </a:rPr>
              <a:t>雷锋在团山湖农场开拖拉机时，加入了共青团，在根治沩水河中，被评为工地模范 。然后参加中国人民解放军，</a:t>
            </a:r>
            <a:r>
              <a:rPr lang="en-US" altLang="zh-CN" sz="1100" dirty="0">
                <a:solidFill>
                  <a:srgbClr val="C21920"/>
                </a:solidFill>
                <a:latin typeface="微软雅黑"/>
                <a:ea typeface="微软雅黑"/>
                <a:sym typeface="微软雅黑"/>
              </a:rPr>
              <a:t>11</a:t>
            </a:r>
            <a:r>
              <a:rPr lang="zh-CN" altLang="en-US" sz="1100" dirty="0">
                <a:solidFill>
                  <a:srgbClr val="C21920"/>
                </a:solidFill>
                <a:latin typeface="微软雅黑"/>
                <a:ea typeface="微软雅黑"/>
                <a:sym typeface="微软雅黑"/>
              </a:rPr>
              <a:t>月加入中国共产党 ，在部队荣立二等功一次，三等功两次，团、营嘉奖多次，被誉为“毛主席的好战士”。</a:t>
            </a:r>
          </a:p>
        </p:txBody>
      </p:sp>
      <p:sp>
        <p:nvSpPr>
          <p:cNvPr id="67" name="6"/>
          <p:cNvSpPr>
            <a:spLocks noChangeArrowheads="1"/>
          </p:cNvSpPr>
          <p:nvPr/>
        </p:nvSpPr>
        <p:spPr bwMode="auto">
          <a:xfrm>
            <a:off x="3479883" y="1741968"/>
            <a:ext cx="11324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en-US" altLang="zh-CN" sz="1100" dirty="0">
                <a:solidFill>
                  <a:srgbClr val="C21920"/>
                </a:solidFill>
                <a:latin typeface="微软雅黑"/>
                <a:ea typeface="微软雅黑"/>
                <a:sym typeface="微软雅黑"/>
              </a:rPr>
              <a:t>1957</a:t>
            </a:r>
            <a:r>
              <a:rPr lang="zh-CN" altLang="en-US" sz="1100" dirty="0">
                <a:solidFill>
                  <a:srgbClr val="C21920"/>
                </a:solidFill>
                <a:latin typeface="微软雅黑"/>
                <a:ea typeface="微软雅黑"/>
                <a:sym typeface="微软雅黑"/>
              </a:rPr>
              <a:t>年</a:t>
            </a:r>
          </a:p>
        </p:txBody>
      </p:sp>
      <p:sp>
        <p:nvSpPr>
          <p:cNvPr id="68" name="7"/>
          <p:cNvSpPr/>
          <p:nvPr/>
        </p:nvSpPr>
        <p:spPr>
          <a:xfrm>
            <a:off x="3313179" y="1660578"/>
            <a:ext cx="4893664" cy="1283889"/>
          </a:xfrm>
          <a:prstGeom prst="rect">
            <a:avLst/>
          </a:prstGeom>
          <a:noFill/>
          <a:ln>
            <a:solidFill>
              <a:srgbClr val="9E211B"/>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C21920"/>
              </a:solidFill>
              <a:latin typeface="微软雅黑"/>
              <a:ea typeface="微软雅黑"/>
              <a:sym typeface="微软雅黑"/>
            </a:endParaRPr>
          </a:p>
        </p:txBody>
      </p:sp>
      <p:sp>
        <p:nvSpPr>
          <p:cNvPr id="70" name="8"/>
          <p:cNvSpPr>
            <a:spLocks noChangeArrowheads="1"/>
          </p:cNvSpPr>
          <p:nvPr/>
        </p:nvSpPr>
        <p:spPr bwMode="auto">
          <a:xfrm>
            <a:off x="720832" y="3879682"/>
            <a:ext cx="16877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zh-CN" altLang="en-US" sz="1100" dirty="0">
                <a:solidFill>
                  <a:srgbClr val="C21920"/>
                </a:solidFill>
                <a:latin typeface="微软雅黑"/>
                <a:ea typeface="微软雅黑"/>
                <a:sym typeface="微软雅黑"/>
              </a:rPr>
              <a:t>因公殉职，年仅二十二岁。</a:t>
            </a:r>
          </a:p>
        </p:txBody>
      </p:sp>
      <p:sp>
        <p:nvSpPr>
          <p:cNvPr id="71" name="9"/>
          <p:cNvSpPr>
            <a:spLocks noChangeArrowheads="1"/>
          </p:cNvSpPr>
          <p:nvPr/>
        </p:nvSpPr>
        <p:spPr bwMode="auto">
          <a:xfrm>
            <a:off x="736683" y="3554942"/>
            <a:ext cx="1132479"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en-US" altLang="zh-CN" sz="1100" dirty="0">
                <a:solidFill>
                  <a:srgbClr val="C21920"/>
                </a:solidFill>
                <a:latin typeface="微软雅黑"/>
                <a:ea typeface="微软雅黑"/>
                <a:sym typeface="微软雅黑"/>
              </a:rPr>
              <a:t>1962</a:t>
            </a:r>
            <a:r>
              <a:rPr lang="zh-CN" altLang="en-US" sz="1100" dirty="0">
                <a:solidFill>
                  <a:srgbClr val="C21920"/>
                </a:solidFill>
                <a:latin typeface="微软雅黑"/>
                <a:ea typeface="微软雅黑"/>
                <a:sym typeface="微软雅黑"/>
              </a:rPr>
              <a:t>年</a:t>
            </a:r>
            <a:r>
              <a:rPr lang="en-US" altLang="zh-CN" sz="1100" dirty="0">
                <a:solidFill>
                  <a:srgbClr val="C21920"/>
                </a:solidFill>
                <a:latin typeface="微软雅黑"/>
                <a:ea typeface="微软雅黑"/>
                <a:sym typeface="微软雅黑"/>
              </a:rPr>
              <a:t>8</a:t>
            </a:r>
            <a:r>
              <a:rPr lang="zh-CN" altLang="en-US" sz="1100" dirty="0">
                <a:solidFill>
                  <a:srgbClr val="C21920"/>
                </a:solidFill>
                <a:latin typeface="微软雅黑"/>
                <a:ea typeface="微软雅黑"/>
                <a:sym typeface="微软雅黑"/>
              </a:rPr>
              <a:t>月</a:t>
            </a:r>
            <a:r>
              <a:rPr lang="en-US" altLang="zh-CN" sz="1100" dirty="0">
                <a:solidFill>
                  <a:srgbClr val="C21920"/>
                </a:solidFill>
                <a:latin typeface="微软雅黑"/>
                <a:ea typeface="微软雅黑"/>
                <a:sym typeface="微软雅黑"/>
              </a:rPr>
              <a:t>15</a:t>
            </a:r>
            <a:r>
              <a:rPr lang="zh-CN" altLang="en-US" sz="1100" dirty="0">
                <a:solidFill>
                  <a:srgbClr val="C21920"/>
                </a:solidFill>
                <a:latin typeface="微软雅黑"/>
                <a:ea typeface="微软雅黑"/>
                <a:sym typeface="微软雅黑"/>
              </a:rPr>
              <a:t>日</a:t>
            </a:r>
          </a:p>
        </p:txBody>
      </p:sp>
      <p:sp>
        <p:nvSpPr>
          <p:cNvPr id="72" name="10"/>
          <p:cNvSpPr/>
          <p:nvPr/>
        </p:nvSpPr>
        <p:spPr>
          <a:xfrm>
            <a:off x="569979" y="3244436"/>
            <a:ext cx="2266950" cy="1283889"/>
          </a:xfrm>
          <a:prstGeom prst="rect">
            <a:avLst/>
          </a:prstGeom>
          <a:noFill/>
          <a:ln>
            <a:solidFill>
              <a:srgbClr val="9E211B"/>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C21920"/>
              </a:solidFill>
              <a:latin typeface="微软雅黑"/>
              <a:ea typeface="微软雅黑"/>
              <a:sym typeface="微软雅黑"/>
            </a:endParaRPr>
          </a:p>
        </p:txBody>
      </p:sp>
      <p:sp>
        <p:nvSpPr>
          <p:cNvPr id="74" name="11"/>
          <p:cNvSpPr>
            <a:spLocks noChangeArrowheads="1"/>
          </p:cNvSpPr>
          <p:nvPr/>
        </p:nvSpPr>
        <p:spPr bwMode="auto">
          <a:xfrm>
            <a:off x="3464032" y="3650565"/>
            <a:ext cx="14063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zh-CN" altLang="en-US" sz="1100" dirty="0">
                <a:solidFill>
                  <a:srgbClr val="C21920"/>
                </a:solidFill>
                <a:latin typeface="微软雅黑"/>
                <a:ea typeface="微软雅黑"/>
                <a:sym typeface="微软雅黑"/>
              </a:rPr>
              <a:t>雷锋高小毕业，先后在乡政府、县委会担任通讯员和公务员 。</a:t>
            </a:r>
          </a:p>
        </p:txBody>
      </p:sp>
      <p:sp>
        <p:nvSpPr>
          <p:cNvPr id="75" name="12"/>
          <p:cNvSpPr>
            <a:spLocks noChangeArrowheads="1"/>
          </p:cNvSpPr>
          <p:nvPr/>
        </p:nvSpPr>
        <p:spPr bwMode="auto">
          <a:xfrm>
            <a:off x="3479883" y="3325825"/>
            <a:ext cx="11324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en-US" altLang="zh-CN" sz="1100" dirty="0">
                <a:solidFill>
                  <a:srgbClr val="C21920"/>
                </a:solidFill>
                <a:latin typeface="微软雅黑"/>
                <a:ea typeface="微软雅黑"/>
                <a:sym typeface="微软雅黑"/>
              </a:rPr>
              <a:t>1956</a:t>
            </a:r>
            <a:r>
              <a:rPr lang="zh-CN" altLang="en-US" sz="1100" dirty="0">
                <a:solidFill>
                  <a:srgbClr val="C21920"/>
                </a:solidFill>
                <a:latin typeface="微软雅黑"/>
                <a:ea typeface="微软雅黑"/>
                <a:sym typeface="微软雅黑"/>
              </a:rPr>
              <a:t>年</a:t>
            </a:r>
          </a:p>
        </p:txBody>
      </p:sp>
      <p:sp>
        <p:nvSpPr>
          <p:cNvPr id="76" name="13"/>
          <p:cNvSpPr/>
          <p:nvPr/>
        </p:nvSpPr>
        <p:spPr>
          <a:xfrm>
            <a:off x="3313179" y="3244436"/>
            <a:ext cx="1668397" cy="1283889"/>
          </a:xfrm>
          <a:prstGeom prst="rect">
            <a:avLst/>
          </a:prstGeom>
          <a:noFill/>
          <a:ln>
            <a:solidFill>
              <a:srgbClr val="9E211B"/>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C21920"/>
              </a:solidFill>
              <a:latin typeface="微软雅黑"/>
              <a:ea typeface="微软雅黑"/>
              <a:sym typeface="微软雅黑"/>
            </a:endParaRPr>
          </a:p>
        </p:txBody>
      </p:sp>
      <p:sp>
        <p:nvSpPr>
          <p:cNvPr id="77" name="14"/>
          <p:cNvSpPr>
            <a:spLocks noChangeArrowheads="1"/>
          </p:cNvSpPr>
          <p:nvPr/>
        </p:nvSpPr>
        <p:spPr bwMode="auto">
          <a:xfrm>
            <a:off x="5589628" y="3650565"/>
            <a:ext cx="261721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zh-CN" altLang="en-US" sz="1100" dirty="0">
                <a:solidFill>
                  <a:srgbClr val="C21920"/>
                </a:solidFill>
                <a:latin typeface="微软雅黑"/>
                <a:ea typeface="微软雅黑"/>
                <a:sym typeface="微软雅黑"/>
              </a:rPr>
              <a:t>雷锋来到鞍钢参加工业建设，三次被评为先进生产者，五次被评为红旗手，十八次被评为标兵。</a:t>
            </a:r>
          </a:p>
        </p:txBody>
      </p:sp>
      <p:sp>
        <p:nvSpPr>
          <p:cNvPr id="78" name="15"/>
          <p:cNvSpPr>
            <a:spLocks noChangeArrowheads="1"/>
          </p:cNvSpPr>
          <p:nvPr/>
        </p:nvSpPr>
        <p:spPr bwMode="auto">
          <a:xfrm>
            <a:off x="5605479" y="3325825"/>
            <a:ext cx="11324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a:lstStyle>
          <a:p>
            <a:pPr defTabSz="966788" fontAlgn="auto">
              <a:lnSpc>
                <a:spcPct val="150000"/>
              </a:lnSpc>
              <a:spcBef>
                <a:spcPts val="0"/>
              </a:spcBef>
              <a:spcAft>
                <a:spcPts val="0"/>
              </a:spcAft>
            </a:pPr>
            <a:r>
              <a:rPr lang="en-US" altLang="zh-CN" sz="1100" dirty="0">
                <a:solidFill>
                  <a:srgbClr val="C21920"/>
                </a:solidFill>
                <a:latin typeface="微软雅黑"/>
                <a:ea typeface="微软雅黑"/>
                <a:sym typeface="微软雅黑"/>
              </a:rPr>
              <a:t>1958</a:t>
            </a:r>
            <a:r>
              <a:rPr lang="zh-CN" altLang="en-US" sz="1100" dirty="0">
                <a:solidFill>
                  <a:srgbClr val="C21920"/>
                </a:solidFill>
                <a:latin typeface="微软雅黑"/>
                <a:ea typeface="微软雅黑"/>
                <a:sym typeface="微软雅黑"/>
              </a:rPr>
              <a:t>年</a:t>
            </a:r>
          </a:p>
        </p:txBody>
      </p:sp>
      <p:sp>
        <p:nvSpPr>
          <p:cNvPr id="79" name="16"/>
          <p:cNvSpPr/>
          <p:nvPr/>
        </p:nvSpPr>
        <p:spPr>
          <a:xfrm>
            <a:off x="5438775" y="3244436"/>
            <a:ext cx="2768068" cy="1283889"/>
          </a:xfrm>
          <a:prstGeom prst="rect">
            <a:avLst/>
          </a:prstGeom>
          <a:noFill/>
          <a:ln>
            <a:solidFill>
              <a:srgbClr val="9E211B"/>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C21920"/>
              </a:solidFill>
              <a:latin typeface="微软雅黑"/>
              <a:ea typeface="微软雅黑"/>
              <a:sym typeface="微软雅黑"/>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雷锋PPT网 www.lfppt.com"/>
          <p:cNvSpPr txBox="1">
            <a:spLocks noChangeArrowheads="1"/>
          </p:cNvSpPr>
          <p:nvPr/>
        </p:nvSpPr>
        <p:spPr bwMode="auto">
          <a:xfrm>
            <a:off x="4240769" y="1761753"/>
            <a:ext cx="3456384" cy="2654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defPPr>
              <a:defRPr lang="zh-CN"/>
            </a:defPPr>
            <a:lvl1pPr defTabSz="1219200">
              <a:lnSpc>
                <a:spcPct val="150000"/>
              </a:lnSpc>
              <a:spcBef>
                <a:spcPct val="50000"/>
              </a:spcBef>
              <a:defRPr b="0">
                <a:solidFill>
                  <a:schemeClr val="tx1">
                    <a:lumMod val="65000"/>
                    <a:lumOff val="35000"/>
                  </a:schemeClr>
                </a:solidFill>
                <a:latin typeface="方正清刻本悦宋简体" panose="02000000000000000000" pitchFamily="2" charset="-122"/>
                <a:ea typeface="方正清刻本悦宋简体" panose="02000000000000000000" pitchFamily="2" charset="-122"/>
              </a:defRPr>
            </a:lvl1pPr>
            <a:lvl2pPr marL="742950" indent="-285750">
              <a:defRPr b="1">
                <a:latin typeface="Arial" panose="020B0604020202020204" pitchFamily="34" charset="0"/>
                <a:ea typeface="宋体" panose="02010600030101010101" pitchFamily="2" charset="-122"/>
              </a:defRPr>
            </a:lvl2pPr>
            <a:lvl3pPr marL="1143000" indent="-228600">
              <a:defRPr b="1">
                <a:latin typeface="Arial" panose="020B0604020202020204" pitchFamily="34" charset="0"/>
                <a:ea typeface="宋体" panose="02010600030101010101" pitchFamily="2" charset="-122"/>
              </a:defRPr>
            </a:lvl3pPr>
            <a:lvl4pPr marL="1600200" indent="-228600">
              <a:defRPr b="1">
                <a:latin typeface="Arial" panose="020B0604020202020204" pitchFamily="34" charset="0"/>
                <a:ea typeface="宋体" panose="02010600030101010101" pitchFamily="2" charset="-122"/>
              </a:defRPr>
            </a:lvl4pPr>
            <a:lvl5pPr marL="2057400" indent="-228600">
              <a:defRPr b="1">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latin typeface="Arial" panose="020B0604020202020204" pitchFamily="34" charset="0"/>
                <a:ea typeface="宋体" panose="02010600030101010101" pitchFamily="2" charset="-122"/>
              </a:defRPr>
            </a:lvl9pPr>
          </a:lstStyle>
          <a:p>
            <a:r>
              <a:rPr lang="zh-CN" altLang="en-US" dirty="0">
                <a:solidFill>
                  <a:srgbClr val="C21920"/>
                </a:solidFill>
                <a:latin typeface="微软雅黑"/>
                <a:ea typeface="微软雅黑"/>
                <a:sym typeface="微软雅黑"/>
              </a:rPr>
              <a:t>       雷锋同志生前是中国人民解放军沈阳部队工程兵某部运输连四班班长 ，在部队四年零八个月中，雷锋同志在平凡的岗位上做出了不平凡的事迹，荣立二等功一次，三等功两次，团、营嘉奖嘉奖多次，被评为“节约标兵”和“模范共青团员”，被誉为“毛主席的好战士”，并被选为抚顺市人民代表大会代表。 </a:t>
            </a:r>
          </a:p>
        </p:txBody>
      </p:sp>
      <p:grpSp>
        <p:nvGrpSpPr>
          <p:cNvPr id="11" name="2"/>
          <p:cNvGrpSpPr/>
          <p:nvPr/>
        </p:nvGrpSpPr>
        <p:grpSpPr>
          <a:xfrm flipH="1">
            <a:off x="4323" y="382156"/>
            <a:ext cx="4666837" cy="885659"/>
            <a:chOff x="3542114" y="477403"/>
            <a:chExt cx="5624716" cy="885659"/>
          </a:xfrm>
        </p:grpSpPr>
        <p:grpSp>
          <p:nvGrpSpPr>
            <p:cNvPr id="13" name="组合 12"/>
            <p:cNvGrpSpPr/>
            <p:nvPr/>
          </p:nvGrpSpPr>
          <p:grpSpPr>
            <a:xfrm>
              <a:off x="3542114" y="477403"/>
              <a:ext cx="5624716" cy="885659"/>
              <a:chOff x="3519284" y="697260"/>
              <a:chExt cx="5624716" cy="984064"/>
            </a:xfrm>
          </p:grpSpPr>
          <p:grpSp>
            <p:nvGrpSpPr>
              <p:cNvPr id="15" name="组合 14"/>
              <p:cNvGrpSpPr/>
              <p:nvPr/>
            </p:nvGrpSpPr>
            <p:grpSpPr>
              <a:xfrm>
                <a:off x="3519284" y="697260"/>
                <a:ext cx="5624716" cy="984064"/>
                <a:chOff x="3519284" y="697260"/>
                <a:chExt cx="5624716" cy="984064"/>
              </a:xfrm>
            </p:grpSpPr>
            <p:pic>
              <p:nvPicPr>
                <p:cNvPr id="17" name="B-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18"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16" name="矩形 15"/>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14" name="矩形 13"/>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雷锋生平</a:t>
              </a:r>
            </a:p>
          </p:txBody>
        </p:sp>
      </p:grpSp>
      <p:pic>
        <p:nvPicPr>
          <p:cNvPr id="19" name="3"/>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1170777" y="1601841"/>
            <a:ext cx="2147135" cy="2882065"/>
          </a:xfrm>
          <a:prstGeom prst="rect">
            <a:avLst/>
          </a:prstGeom>
          <a:ln w="25400">
            <a:solidFill>
              <a:srgbClr val="9E211B"/>
            </a:solidFill>
          </a:ln>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72175" y="1391385"/>
            <a:ext cx="2673472" cy="3171148"/>
          </a:xfrm>
          <a:prstGeom prst="rect">
            <a:avLst/>
          </a:prstGeom>
          <a:ln>
            <a:solidFill>
              <a:srgbClr val="9E211B"/>
            </a:solidFill>
          </a:ln>
          <a:effectLst/>
        </p:spPr>
      </p:pic>
      <p:sp>
        <p:nvSpPr>
          <p:cNvPr id="19" name="2"/>
          <p:cNvSpPr/>
          <p:nvPr/>
        </p:nvSpPr>
        <p:spPr>
          <a:xfrm>
            <a:off x="487478" y="1391385"/>
            <a:ext cx="4972314" cy="1084912"/>
          </a:xfrm>
          <a:prstGeom prst="rect">
            <a:avLst/>
          </a:prstGeom>
          <a:noFill/>
          <a:ln w="9525">
            <a:solidFill>
              <a:srgbClr val="9E211B"/>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200000"/>
              </a:lnSpc>
              <a:spcBef>
                <a:spcPct val="50000"/>
              </a:spcBef>
            </a:pPr>
            <a:r>
              <a:rPr lang="zh-CN" altLang="en-US" sz="1100" dirty="0">
                <a:solidFill>
                  <a:srgbClr val="C21920"/>
                </a:solidFill>
                <a:latin typeface="微软雅黑"/>
                <a:ea typeface="微软雅黑"/>
                <a:sym typeface="微软雅黑"/>
              </a:rPr>
              <a:t>一九六一年九月，全团上下一致推举雷锋为抚顺市人大代表。 雷锋参加完人代会回到连里就担任了二排四班班长，在他的带领下，四班成了“四好班“，雷锋也成了全连的四好班长。 </a:t>
            </a:r>
          </a:p>
        </p:txBody>
      </p:sp>
      <p:sp>
        <p:nvSpPr>
          <p:cNvPr id="21" name="3"/>
          <p:cNvSpPr/>
          <p:nvPr/>
        </p:nvSpPr>
        <p:spPr>
          <a:xfrm>
            <a:off x="487478" y="2558284"/>
            <a:ext cx="4972315" cy="2100575"/>
          </a:xfrm>
          <a:prstGeom prst="rect">
            <a:avLst/>
          </a:prstGeom>
          <a:noFill/>
          <a:ln w="9525">
            <a:solidFill>
              <a:srgbClr val="9E211B"/>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400">
              <a:lnSpc>
                <a:spcPct val="200000"/>
              </a:lnSpc>
              <a:spcBef>
                <a:spcPct val="50000"/>
              </a:spcBef>
            </a:pPr>
            <a:r>
              <a:rPr lang="zh-CN" altLang="en-US" sz="1100" dirty="0">
                <a:solidFill>
                  <a:srgbClr val="C21920"/>
                </a:solidFill>
                <a:latin typeface="微软雅黑"/>
                <a:ea typeface="微软雅黑"/>
                <a:sym typeface="微软雅黑"/>
              </a:rPr>
              <a:t>一天傍晚，天下起大雨，雷锋见公路上一位妇女怀里抱着小孩，手里还拉着小孩，身上还背着包袱，在哗哗的大雨中一步一滑地走着，雷锋忙上前一打听，才知道这位大嫂从外地探亲归来，要去十几里外的樟子沟去，她着急地说：“同志啊，今天雨都把我浇迷糊了，这还有孩子，我哭也哭不到家啊！” 雷锋把雨衣披在大嫂身上，抱起那个大一点的孩子冒雨朝樟子沟走去，宁可自己淋得透湿，一直走了两个多小时，才把她们母子送到家。 </a:t>
            </a:r>
          </a:p>
        </p:txBody>
      </p:sp>
      <p:grpSp>
        <p:nvGrpSpPr>
          <p:cNvPr id="18" name="4"/>
          <p:cNvGrpSpPr/>
          <p:nvPr/>
        </p:nvGrpSpPr>
        <p:grpSpPr>
          <a:xfrm flipH="1">
            <a:off x="4323" y="382156"/>
            <a:ext cx="4666837" cy="885659"/>
            <a:chOff x="3542114" y="477403"/>
            <a:chExt cx="5624716" cy="885659"/>
          </a:xfrm>
        </p:grpSpPr>
        <p:grpSp>
          <p:nvGrpSpPr>
            <p:cNvPr id="20" name="组合 19"/>
            <p:cNvGrpSpPr/>
            <p:nvPr/>
          </p:nvGrpSpPr>
          <p:grpSpPr>
            <a:xfrm>
              <a:off x="3542114" y="477403"/>
              <a:ext cx="5624716" cy="885659"/>
              <a:chOff x="3519284" y="697260"/>
              <a:chExt cx="5624716" cy="984064"/>
            </a:xfrm>
          </p:grpSpPr>
          <p:grpSp>
            <p:nvGrpSpPr>
              <p:cNvPr id="23" name="组合 22"/>
              <p:cNvGrpSpPr/>
              <p:nvPr/>
            </p:nvGrpSpPr>
            <p:grpSpPr>
              <a:xfrm>
                <a:off x="3519284" y="697260"/>
                <a:ext cx="5624716" cy="984064"/>
                <a:chOff x="3519284" y="697260"/>
                <a:chExt cx="5624716" cy="984064"/>
              </a:xfrm>
            </p:grpSpPr>
            <p:pic>
              <p:nvPicPr>
                <p:cNvPr id="25" name="B-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284" y="873102"/>
                  <a:ext cx="5350366" cy="808222"/>
                </a:xfrm>
                <a:prstGeom prst="rect">
                  <a:avLst/>
                </a:prstGeom>
              </p:spPr>
            </p:pic>
            <p:sp>
              <p:nvSpPr>
                <p:cNvPr id="26" name="流程图: 手动输入 9"/>
                <p:cNvSpPr/>
                <p:nvPr/>
              </p:nvSpPr>
              <p:spPr>
                <a:xfrm rot="16200000">
                  <a:off x="6063967" y="-1802819"/>
                  <a:ext cx="579954" cy="558011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1" fmla="*/ 0 w 10000"/>
                    <a:gd name="connsiteY0-2" fmla="*/ 978 h 10000"/>
                    <a:gd name="connsiteX1-3" fmla="*/ 10000 w 10000"/>
                    <a:gd name="connsiteY1-4" fmla="*/ 0 h 10000"/>
                    <a:gd name="connsiteX2-5" fmla="*/ 10000 w 10000"/>
                    <a:gd name="connsiteY2-6" fmla="*/ 10000 h 10000"/>
                    <a:gd name="connsiteX3-7" fmla="*/ 0 w 10000"/>
                    <a:gd name="connsiteY3-8" fmla="*/ 10000 h 10000"/>
                    <a:gd name="connsiteX4-9" fmla="*/ 0 w 10000"/>
                    <a:gd name="connsiteY4-10" fmla="*/ 978 h 10000"/>
                    <a:gd name="connsiteX0-11" fmla="*/ 0 w 10000"/>
                    <a:gd name="connsiteY0-12" fmla="*/ 651 h 10000"/>
                    <a:gd name="connsiteX1-13" fmla="*/ 10000 w 10000"/>
                    <a:gd name="connsiteY1-14" fmla="*/ 0 h 10000"/>
                    <a:gd name="connsiteX2-15" fmla="*/ 10000 w 10000"/>
                    <a:gd name="connsiteY2-16" fmla="*/ 10000 h 10000"/>
                    <a:gd name="connsiteX3-17" fmla="*/ 0 w 10000"/>
                    <a:gd name="connsiteY3-18" fmla="*/ 10000 h 10000"/>
                    <a:gd name="connsiteX4-19" fmla="*/ 0 w 10000"/>
                    <a:gd name="connsiteY4-20" fmla="*/ 651 h 10000"/>
                    <a:gd name="connsiteX0-21" fmla="*/ 0 w 10000"/>
                    <a:gd name="connsiteY0-22" fmla="*/ 814 h 10000"/>
                    <a:gd name="connsiteX1-23" fmla="*/ 10000 w 10000"/>
                    <a:gd name="connsiteY1-24" fmla="*/ 0 h 10000"/>
                    <a:gd name="connsiteX2-25" fmla="*/ 10000 w 10000"/>
                    <a:gd name="connsiteY2-26" fmla="*/ 10000 h 10000"/>
                    <a:gd name="connsiteX3-27" fmla="*/ 0 w 10000"/>
                    <a:gd name="connsiteY3-28" fmla="*/ 10000 h 10000"/>
                    <a:gd name="connsiteX4-29" fmla="*/ 0 w 10000"/>
                    <a:gd name="connsiteY4-30" fmla="*/ 814 h 10000"/>
                    <a:gd name="connsiteX0-31" fmla="*/ 205 w 10000"/>
                    <a:gd name="connsiteY0-32" fmla="*/ 712 h 10000"/>
                    <a:gd name="connsiteX1-33" fmla="*/ 10000 w 10000"/>
                    <a:gd name="connsiteY1-34" fmla="*/ 0 h 10000"/>
                    <a:gd name="connsiteX2-35" fmla="*/ 10000 w 10000"/>
                    <a:gd name="connsiteY2-36" fmla="*/ 10000 h 10000"/>
                    <a:gd name="connsiteX3-37" fmla="*/ 0 w 10000"/>
                    <a:gd name="connsiteY3-38" fmla="*/ 10000 h 10000"/>
                    <a:gd name="connsiteX4-39" fmla="*/ 205 w 10000"/>
                    <a:gd name="connsiteY4-40" fmla="*/ 712 h 10000"/>
                    <a:gd name="connsiteX0-41" fmla="*/ 205 w 10000"/>
                    <a:gd name="connsiteY0-42" fmla="*/ 835 h 10000"/>
                    <a:gd name="connsiteX1-43" fmla="*/ 10000 w 10000"/>
                    <a:gd name="connsiteY1-44" fmla="*/ 0 h 10000"/>
                    <a:gd name="connsiteX2-45" fmla="*/ 10000 w 10000"/>
                    <a:gd name="connsiteY2-46" fmla="*/ 10000 h 10000"/>
                    <a:gd name="connsiteX3-47" fmla="*/ 0 w 10000"/>
                    <a:gd name="connsiteY3-48" fmla="*/ 10000 h 10000"/>
                    <a:gd name="connsiteX4-49" fmla="*/ 205 w 10000"/>
                    <a:gd name="connsiteY4-50" fmla="*/ 835 h 10000"/>
                    <a:gd name="connsiteX0-51" fmla="*/ 68 w 10148"/>
                    <a:gd name="connsiteY0-52" fmla="*/ 408 h 10000"/>
                    <a:gd name="connsiteX1-53" fmla="*/ 10148 w 10148"/>
                    <a:gd name="connsiteY1-54" fmla="*/ 0 h 10000"/>
                    <a:gd name="connsiteX2-55" fmla="*/ 10148 w 10148"/>
                    <a:gd name="connsiteY2-56" fmla="*/ 10000 h 10000"/>
                    <a:gd name="connsiteX3-57" fmla="*/ 148 w 10148"/>
                    <a:gd name="connsiteY3-58" fmla="*/ 10000 h 10000"/>
                    <a:gd name="connsiteX4-59" fmla="*/ 68 w 10148"/>
                    <a:gd name="connsiteY4-60" fmla="*/ 408 h 10000"/>
                    <a:gd name="connsiteX0-61" fmla="*/ 68 w 10148"/>
                    <a:gd name="connsiteY0-62" fmla="*/ 272 h 10000"/>
                    <a:gd name="connsiteX1-63" fmla="*/ 10148 w 10148"/>
                    <a:gd name="connsiteY1-64" fmla="*/ 0 h 10000"/>
                    <a:gd name="connsiteX2-65" fmla="*/ 10148 w 10148"/>
                    <a:gd name="connsiteY2-66" fmla="*/ 10000 h 10000"/>
                    <a:gd name="connsiteX3-67" fmla="*/ 148 w 10148"/>
                    <a:gd name="connsiteY3-68" fmla="*/ 10000 h 10000"/>
                    <a:gd name="connsiteX4-69" fmla="*/ 68 w 10148"/>
                    <a:gd name="connsiteY4-70" fmla="*/ 272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48" h="10000">
                      <a:moveTo>
                        <a:pt x="68" y="272"/>
                      </a:moveTo>
                      <a:lnTo>
                        <a:pt x="10148" y="0"/>
                      </a:lnTo>
                      <a:lnTo>
                        <a:pt x="10148" y="10000"/>
                      </a:lnTo>
                      <a:lnTo>
                        <a:pt x="148" y="10000"/>
                      </a:lnTo>
                      <a:cubicBezTo>
                        <a:pt x="216" y="6904"/>
                        <a:pt x="0" y="3368"/>
                        <a:pt x="68" y="272"/>
                      </a:cubicBez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5097" tIns="47549" rIns="95097" bIns="47549" rtlCol="0" anchor="ctr"/>
                <a:lstStyle/>
                <a:p>
                  <a:pPr algn="ctr" defTabSz="914400"/>
                  <a:endParaRPr lang="zh-CN" altLang="en-US" sz="1800">
                    <a:solidFill>
                      <a:prstClr val="white"/>
                    </a:solidFill>
                    <a:latin typeface="微软雅黑"/>
                    <a:ea typeface="微软雅黑"/>
                    <a:sym typeface="微软雅黑"/>
                  </a:endParaRPr>
                </a:p>
              </p:txBody>
            </p:sp>
          </p:grpSp>
          <p:sp>
            <p:nvSpPr>
              <p:cNvPr id="24" name="矩形 23"/>
              <p:cNvSpPr/>
              <p:nvPr/>
            </p:nvSpPr>
            <p:spPr>
              <a:xfrm>
                <a:off x="4211962" y="697260"/>
                <a:ext cx="2232248" cy="649749"/>
              </a:xfrm>
              <a:prstGeom prst="rect">
                <a:avLst/>
              </a:prstGeom>
            </p:spPr>
            <p:txBody>
              <a:bodyPr wrap="square">
                <a:spAutoFit/>
              </a:bodyPr>
              <a:lstStyle/>
              <a:p>
                <a:pPr defTabSz="914400"/>
                <a:endParaRPr lang="zh-CN" altLang="en-US" sz="3200" b="1" dirty="0">
                  <a:solidFill>
                    <a:prstClr val="white"/>
                  </a:solidFill>
                  <a:latin typeface="微软雅黑"/>
                  <a:ea typeface="微软雅黑"/>
                  <a:sym typeface="微软雅黑"/>
                </a:endParaRPr>
              </a:p>
            </p:txBody>
          </p:sp>
        </p:grpSp>
        <p:sp>
          <p:nvSpPr>
            <p:cNvPr id="22" name="矩形 21"/>
            <p:cNvSpPr/>
            <p:nvPr/>
          </p:nvSpPr>
          <p:spPr>
            <a:xfrm flipH="1">
              <a:off x="4338110" y="512091"/>
              <a:ext cx="4246397" cy="461665"/>
            </a:xfrm>
            <a:prstGeom prst="rect">
              <a:avLst/>
            </a:prstGeom>
          </p:spPr>
          <p:txBody>
            <a:bodyPr wrap="square">
              <a:spAutoFit/>
            </a:bodyPr>
            <a:lstStyle/>
            <a:p>
              <a:pPr algn="ctr" defTabSz="914400"/>
              <a:r>
                <a:rPr lang="zh-CN" altLang="en-US" sz="2400" b="1" spc="600" dirty="0">
                  <a:solidFill>
                    <a:prstClr val="white"/>
                  </a:solidFill>
                  <a:latin typeface="微软雅黑"/>
                  <a:ea typeface="微软雅黑"/>
                  <a:sym typeface="微软雅黑"/>
                </a:rPr>
                <a:t>模范班长</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29A93F5A-C852-40B1-96C5-02EFB94CFF99"/>
  <p:tag name="ISPRING_SCORM_RATE_SLIDES" val="1"/>
  <p:tag name="ISPRINGONLINEFOLDERID" val="0"/>
  <p:tag name="ISPRINGONLINEFOLDERPATH" val="内容列表"/>
  <p:tag name="ISPRINGCLOUDFOLDERID" val="0"/>
  <p:tag name="ISPRINGCLOUDFOLDERPATH" val="资源库"/>
  <p:tag name="ISPRING_PLAYERS_CUSTOMIZATION" val="UEsDBBQAAgAIAAGhQUw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BoUFM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AGhQUy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AaFBTC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AaFBT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AaFBT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AaFBTJ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AaFBTL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AqFBTLDdIuDqDAAA1hoAABcAAAB1bml2ZXJzYWwvdW5pdmVyc2FsLnBuZ+2ZaVBTWb7AL0ij0wygLQoIhHEZ9TVNAAcJsg4QoK0WIgYEhBBpmqUJiSIBGgKEdp6gLNKOb0AJkCEIYQ0ie8LidGxS3THQPJYASUAmkkAiiRqTGEKSufQyNTVVU/U+vI/cqlv3d8499/7PfztLnTsXw0PNPzzyIQAA5uc/hV8CgD3BAGDcuc8UrDnOOPwZ+DDKuhQaCNAm7TfAgklqQFgAAPRUmW0nfgCWf3P909gsAHAo3bmNqtbeJAPAEcx5eEDkVwmbAkTHCeUiazUvLM9oDBj8+pMTdpnW8Ogjt7+5Cnc3iwj4xuREZjM8MNDjI+PMeyaHTIJN4SfobgeMp+uJlP9FyO6LYZowjsAwea4rS0I4FI9HREflRmerN7bwUep43gUmlVxE17xmWsLk4wb9Qym3ew8AxOc1ZbbnthNEqyFWOqGjIS0VVCWGJCG71QVPsxyJ/PB9APD48lxAasS776zRfQdBJTpRyh/7vVpodr8BX+XMBXGXC9WCnBMA8HQpyhIlDQGbPNoP2uWP7hEmAAA/uIu7uIu7uIu7uIu7uIu7uIu7uIv//9iHIReqFsE93O/+ctoYACh3joFY+3/DeqcyP83L+xy2y/hInmoxFVblq1oQlfpvr2KpsmjBOJ2cTWSsAcDVURF2Hkd4096qRRdpeSuQflTczLxPkl5G7y6jG6h8mr9Xmd/WehMHUfT2vmpymSbRz+tk1XuBYqXmxZ8scTxLuQtlAINZpCc3zLlHY0m6/coHkCfbLC+vsoSvVm+pLJZlkqJcdlbEuIZzbRIvrIbkrzdytPJxInuNqJOiYVM+iucP0TpJ9GCFGL9cpN20k+otie+ZYUIRq7mFxOJI3OxmdAqyYeRL/tD2j6xsXtbLM7ikFXyVv/795NpIq2aGzv7q/hOYTTFWwnx91nT6NRutf4KSxYbNcBimyoUElUVVU9N6++FUgRyXB6V4QMcV9fI6bFqOsEY2LG6Ig3b8tZ2N2TPCzxPXp1LZG56VV9SHgvond/bWdomRq26Q8rej8sJrmB/nC7KvKObxSfG+Lh+7p/M9/ad4Gw3HazLtGC0dyV3SbvGNSrKY8Ql1mRnPxV5zBZr9ThPefn+Kpy4/u1FdOM/pPam0QYtKKaGhEblUWhkub7LD4xhG2BeOOd5LSrlsNyswxWzaPoDBpXSLYT8obV5rb9Nf8yiwddKF2Wg8BOnwQh/1hvQeiEqi5/tV+JYeslUk1HvLhprMOxJBs4wMRrBdJ+W1tOo8HzLiUPDKM4gIuWlu+iK97fg+uvpO/8+d8FDG5LKLIJT1uonEkNKQC9jIKbsB3gLyHaeN9YVmIcpnduPMZen2Qjly9Qzl0d8/v4CcUDTeTBrmUvWj0h6Byv6cHDuryW+QkXDPpgsWk7UnVa7kz0F1oz8r5D4iVMU04TSpAh8MUq6rUeqOReADkvb028E6EH8XIyTe/Uf9VCHX8wVJMEqa7b7sItvDyRf8K6SvWlasHXgNx61HK4OovFwDlELwbQjM5QFftAa1zW/7UppxDs/pefOtFk3SakMMZf3mhGk6DDfAP10/V3K90hq+0inr0Xo0tTL0x8osuAIPwHZ+m2lc//NX7UU5I3F7WfuDrd09LjIygxw+6sfWfkjZgoaqUR+Fd1h8TQrC68MjUH4W95wUuWUpZ3We250Vcu1sspBeglr5ryWl/fA61t6r/rTxi/Z85Vw0T33rrHSe2UlK5SwXKDg5vvaSuHLK2vX1ofL1ajHF4g7lwwasf3a83ZLQTMa8kfSXmVZlfKYrhJT/Scj7SPys8NK017fZ8Ev1d796IG6TPkxqCvyiIdX2ZG/h1D0FP8TXpWrYZTDOSvemipjhsqKENTKwwPzm7Pj1fIZk/rsdsdCtz/pAK6TvycrIwPX64L+0KeU4bzL8oIguqZdPV8W+I8KP4RNDS95/gJKJaYkmMw9wRa9Cns6uZdOdPCWZcqiLeLSSPnngSim/BpWYEyGQZpK2mlSD4zqsFEPkrTX/JPGY/zjK8amzr2FbAZvgEoQ+MvW4QScS+xs0ojZqwxLBd407rldWSlsVCp9mWsfE3MYNvp+A/iBb8Qqpbq7OHMvgs67c3cp1DtUxkEKMbk6T51tNX6aPLIvFedWTvdCS8oLxT62MTnFHId7K0tczCH+dIVrfRbQWzYSD7u+MLqx5RPD3nB1I/O+AUResHQ09PqbOlwSNHfFf5lUT+vR69TgZ5XdTaCPY2pH6h5JzFz6OFLEn9tYILgqdbDCtyRB23NeRzBhHRgl9tFY0MqkFg9KkLl6db59jzt74Rc6Mt3xkZszavqmkpzHh4xIRO8SKYyc55OpI3H6zuHY8Jf1Bd+pGJWzZk5SybIZUzF9MdEcQWnH1YHipbIOcV4Yy4qwq39S7IZxzb03f/jZ5u1LJwAjqQ31h9Own5aeNw2kEXwtGiduY9yZ+0PypF2qimzP3mP87R8I1SYF18NoUUa8A5VilL/Qn+qsanhu5G3d6d8r2C7we7mhlmfRw6mBwcifLTXfDoRoZHPGf/pst38Nqb/RYxghHKhbafO3OFi2ndVduPalLiUfAnh91VUEr5ccr02Igl3J/6X1bY3W/LM4Zvbm4eDiYnWjrcdwE80Dtwwk/FNwcd4pxm+KwTJCPclyK3pT3nnrWCe3IFPg87aJzhY8xNkLGz9ZDqv2ud2KZ7+8V90z73WwpKbu15ReBPTjJRdZwJ3QZy2bun7eHY5aPSF4/cdPH/KwTMkgg7+H31/EoaQmTl9hn0dyChfhKMsucsu5fzWwUQilxDeEfIHxj5Qz5GGeqSNXLAaOj8H6oYyFe8SfH7RcZRzJNtNndrESu60QutV42YBRDZUEInYUuniHmigZKz6p/RaWqh5Vq8u0ZIH1hMNHfAPzNE4/TmGFZ6/Pfg1lEPjJxo0IeMDeOsZGmbBMaupEBUcx9P2i0YLiM1zgEK/lgOyglbRVt2OKKvt4L8TQj51NwCn7WVH0YEpwpBdlGhrlRSCmKeYOu6ZsBhx3pux+cuvvkH7BaE7mmmjNlP3i+wmqkWaUZC1OEugGHSzm/Wj3xE9YIlVqSRGlVfTN3cWbSzdPCwR60+a8yG1UmuvVQ//Sg1n8R5C08OOT2XDgxzvqSupOg0sVUMnbF0iKKSTN/Cy2baLx2tuJia6N3AS5PkGQZYc4eDWNJ5lk/qSrSxvPoSTEh0yMVQcGILvIV6+ZJrk/SsNNpVnYNEh7he4qu7Kk6XTtLjI8t/c6ZmUqWEw1a0opOlksaXM4vdxI11yR4eV/486bEEkyecyHqfH6L/o93ES30NzyoiwC753ECueDt98PE1r/OTrynebapn9amaMwy+++ha6pi2hW854qoExXsUNe66EG/FIGPdlZ3hVblVUGDOhLy0rdjSpprW+bP16MhUBiNOlDPSk7SJbjvL82HzmZR4hy1tynndcWBhaVptr7KF/o1F+I5pLhG6Jj38h6HaenPx+GztNLAYlJ2d00SvpuFklRd0d17NbG5Rfpxxy05tgb0dNRsV3ksbGppVCMibdI9nw0eDl4pweWlqMEIX6TOZr2OXIPCKNInebVLYblcVK7gjEN0kLURv5Mwat/0y4TUuQKuqvhjLp2xgxBQCYzqWzOXPunqRUrajSlfNd/Ku5l3G8reGNMK5AMzmVrpsX92CbmOsyv+LcJP84V2+fFlgRc4XHVG6Zb4eZYkO/g03CpZ8u9tHQvfTd8aQ+Pn8NKr4Mx92bHgdQDD4u7RspOC1SylA2Ut5N1bQrAFmbFE3/ciRSBds1l5RooUhIDdfNkq/x+8/ABm1tkAer8yoVA5l6Op+n3ZSeXMksDSeXsDQaT3GKFAC0pLD0uow2JzLO0u1HgodsezDmLe6EmXmeCq35tedRi7o67jBQy+6sU19A8/V+t3FlOyap+XyJfcBMJmxp7rtr5afqFaQLJGF/QIXohUqi1p98pHAP/V3/Y6ZqBdWJ7Ko+bZgmw7MEK+EVMMxOlN2ljQjLO6s2VDhCpX6Ilwnr1DcHT/mKXz946G9ywSmOF9leTwsDgFnvvBNsJBTiiDtdEn2Z7VNsXKGK263GKRhlJAepEFNvl4K9R3pxbdnGRgDPhocdMI4taMx80ScQNBllFbOyDaoJkBxddCC68OTLh64Rk5XYkxbHyZZVDVXcqNdkQBYtWHfCz65ay6XPK40QtlOn0Q4ZOZExNReRAOAIPUjj5O/u2kQcxMjcFGXEax6h55+4PoDcvRX9smi0VdFtLzAKC4I9jKCACm4QcAYH/YT0gr1GvEm/vAd/0dELoKzCOGw69HLGP6Lek/j1h426mPB8F2nyIdIpmxVnOv12rQAwfBJXxnmHLKBgePMEeDjhOVu4ylpYK1Q5KdEx49LMPDsLftzzVrbU4nXgHgdT44HE4LvHrzH1BLAwQUAAIACAACoUFMbVEZO0oAAABqAAAAGwAAAHVuaXZlcnNhbC91bml2ZXJzYWwucG5nLnhtbLOxr8jNUShLLSrOzM+zVTLUM1Cyt+PlsikoSi3LTC1XqACKGekZQICSQiUqtzwzpSTDVsnC0BghlpGamZ5RYqtkZmgAF9QHGgkAUEsBAgAAFAACAAgAAaFBTBUOrShkBAAABxEAAB0AAAAAAAAAAQAAAAAAAAAAAHVuaXZlcnNhbC9jb21tb25fbWVzc2FnZXMubG5nUEsBAgAAFAACAAgAAaFBTAh+CyMpAwAAhgwAACcAAAAAAAAAAQAAAAAAnwQAAHVuaXZlcnNhbC9mbGFzaF9wdWJsaXNoaW5nX3NldHRpbmdzLnhtbFBLAQIAABQAAgAIAAGhQUy1/AlkugIAAFUKAAAhAAAAAAAAAAEAAAAAAA0IAAB1bml2ZXJzYWwvZmxhc2hfc2tpbl9zZXR0aW5ncy54bWxQSwECAAAUAAIACAABoUFMKpYPZ/4CAACXCwAAJgAAAAAAAAABAAAAAAAGCwAAdW5pdmVyc2FsL2h0bWxfcHVibGlzaGluZ19zZXR0aW5ncy54bWxQSwECAAAUAAIACAABoUFMaHFSkZoBAAAfBgAAHwAAAAAAAAABAAAAAABIDgAAdW5pdmVyc2FsL2h0bWxfc2tpbl9zZXR0aW5ncy5qc1BLAQIAABQAAgAIAAGhQUw9PC/RwQAAAOUBAAAaAAAAAAAAAAEAAAAAAB8QAAB1bml2ZXJzYWwvaTE4bl9wcmVzZXRzLnhtbFBLAQIAABQAAgAIAAGhQUya+ZZkawAAAGsAAAAcAAAAAAAAAAEAAAAAABgRAAB1bml2ZXJzYWwvbG9jYWxfc2V0dGluZ3MueG1sUEsBAgAAFAACAAgARJRXRyO0Tvv7AgAAsAgAABQAAAAAAAAAAQAAAAAAvREAAHVuaXZlcnNhbC9wbGF5ZXIueG1sUEsBAgAAFAACAAgAAaFBTLCHI/RsAQAA9wIAACkAAAAAAAAAAQAAAAAA6hQAAHVuaXZlcnNhbC9za2luX2N1c3RvbWl6YXRpb25fc2V0dGluZ3MueG1sUEsBAgAAFAACAAgAAqFBTLDdIuDqDAAA1hoAABcAAAAAAAAAAAAAAAAAnRYAAHVuaXZlcnNhbC91bml2ZXJzYWwucG5nUEsBAgAAFAACAAgAAqFBTG1RGTtKAAAAagAAABsAAAAAAAAAAQAAAAAAvCMAAHVuaXZlcnNhbC91bml2ZXJzYWwucG5nLnhtbFBLBQYAAAAACwALAEkDAAA/JAAAAAA="/>
  <p:tag name="ISPRING_PRESENTATION_TITLE" val="学习雷锋精神学雷锋日纪念雷锋PPT模板"/>
  <p:tag name="ISPRING_SCORM_ENDPOINT" val="&lt;endpoint&gt;&lt;enable&gt;0&lt;/enable&gt;&lt;lrs&gt;http://&lt;/lrs&gt;&lt;auth&gt;0&lt;/auth&gt;&lt;login&gt;&lt;/login&gt;&lt;password&gt;&lt;/password&gt;&lt;key&gt;&lt;/key&gt;&lt;name&gt;&lt;/name&gt;&lt;email&gt;&lt;/email&gt;&lt;/endpoint&gt;&#10;"/>
</p:tagLst>
</file>

<file path=ppt/tags/tag10.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11.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12.xml><?xml version="1.0" encoding="utf-8"?>
<p:tagLst xmlns:a="http://schemas.openxmlformats.org/drawingml/2006/main" xmlns:r="http://schemas.openxmlformats.org/officeDocument/2006/relationships" xmlns:p="http://schemas.openxmlformats.org/presentationml/2006/main">
  <p:tag name="PA" val="v4.2.2"/>
</p:tagLst>
</file>

<file path=ppt/tags/tag13.xml><?xml version="1.0" encoding="utf-8"?>
<p:tagLst xmlns:a="http://schemas.openxmlformats.org/drawingml/2006/main" xmlns:r="http://schemas.openxmlformats.org/officeDocument/2006/relationships" xmlns:p="http://schemas.openxmlformats.org/presentationml/2006/main">
  <p:tag name="PA" val="v4.2.2"/>
</p:tagLst>
</file>

<file path=ppt/tags/tag2.xml><?xml version="1.0" encoding="utf-8"?>
<p:tagLst xmlns:a="http://schemas.openxmlformats.org/drawingml/2006/main" xmlns:r="http://schemas.openxmlformats.org/officeDocument/2006/relationships" xmlns:p="http://schemas.openxmlformats.org/presentationml/2006/main">
  <p:tag name="PA" val="v4.2.2"/>
</p:tagLst>
</file>

<file path=ppt/tags/tag3.xml><?xml version="1.0" encoding="utf-8"?>
<p:tagLst xmlns:a="http://schemas.openxmlformats.org/drawingml/2006/main" xmlns:r="http://schemas.openxmlformats.org/officeDocument/2006/relationships" xmlns:p="http://schemas.openxmlformats.org/presentationml/2006/main">
  <p:tag name="PA" val="v4.2.2"/>
</p:tagLst>
</file>

<file path=ppt/tags/tag4.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ags/tag9.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TYPE" val="Text"/>
  <p:tag name="MH_ORDER" val="1"/>
</p:tagLst>
</file>

<file path=ppt/theme/theme1.xml><?xml version="1.0" encoding="utf-8"?>
<a:theme xmlns:a="http://schemas.openxmlformats.org/drawingml/2006/main" name="第一PPT模板网-WWW.1PPT.COM​">
  <a:themeElements>
    <a:clrScheme name="自定义 2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2288</Words>
  <Application>Microsoft Office PowerPoint</Application>
  <PresentationFormat>全屏显示(16:9)</PresentationFormat>
  <Paragraphs>131</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23</vt:i4>
      </vt:variant>
    </vt:vector>
  </HeadingPairs>
  <TitlesOfParts>
    <vt:vector size="36" baseType="lpstr">
      <vt:lpstr>Arial Unicode MS</vt:lpstr>
      <vt:lpstr>Meiryo</vt:lpstr>
      <vt:lpstr>等线</vt:lpstr>
      <vt:lpstr>等线 Light</vt:lpstr>
      <vt:lpstr>宋体</vt:lpstr>
      <vt:lpstr>微软雅黑</vt:lpstr>
      <vt:lpstr>Arial</vt:lpstr>
      <vt:lpstr>Calibri</vt:lpstr>
      <vt:lpstr>Calibri Light</vt:lpstr>
      <vt:lpstr>Wingdings</vt:lpstr>
      <vt:lpstr>第一PPT模板网-WWW.1PPT.COM​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44</cp:revision>
  <dcterms:created xsi:type="dcterms:W3CDTF">2018-02-27T21:24:00Z</dcterms:created>
  <dcterms:modified xsi:type="dcterms:W3CDTF">2023-04-18T08:09:42Z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