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75" r:id="rId4"/>
    <p:sldMasterId id="2147483678" r:id="rId5"/>
  </p:sldMasterIdLst>
  <p:notesMasterIdLst>
    <p:notesMasterId r:id="rId32"/>
  </p:notesMasterIdLst>
  <p:sldIdLst>
    <p:sldId id="286" r:id="rId6"/>
    <p:sldId id="257" r:id="rId7"/>
    <p:sldId id="258" r:id="rId8"/>
    <p:sldId id="262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7" r:id="rId17"/>
    <p:sldId id="294" r:id="rId18"/>
    <p:sldId id="295" r:id="rId19"/>
    <p:sldId id="298" r:id="rId20"/>
    <p:sldId id="296" r:id="rId21"/>
    <p:sldId id="299" r:id="rId22"/>
    <p:sldId id="302" r:id="rId23"/>
    <p:sldId id="300" r:id="rId24"/>
    <p:sldId id="301" r:id="rId25"/>
    <p:sldId id="303" r:id="rId26"/>
    <p:sldId id="308" r:id="rId27"/>
    <p:sldId id="305" r:id="rId28"/>
    <p:sldId id="306" r:id="rId29"/>
    <p:sldId id="309" r:id="rId30"/>
    <p:sldId id="310" r:id="rId31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4EF"/>
    <a:srgbClr val="44AFE4"/>
    <a:srgbClr val="F25544"/>
    <a:srgbClr val="F5C21F"/>
    <a:srgbClr val="F47264"/>
    <a:srgbClr val="F6C938"/>
    <a:srgbClr val="F8D35E"/>
    <a:srgbClr val="F6F6F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3" autoAdjust="0"/>
    <p:restoredTop sz="96314" autoAdjust="0"/>
  </p:normalViewPr>
  <p:slideViewPr>
    <p:cSldViewPr snapToGrid="0" showGuides="1">
      <p:cViewPr varScale="1">
        <p:scale>
          <a:sx n="143" d="100"/>
          <a:sy n="143" d="100"/>
        </p:scale>
        <p:origin x="702" y="120"/>
      </p:cViewPr>
      <p:guideLst>
        <p:guide orient="horz" pos="167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7628F-1684-4959-982F-13B40AAFE977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B64AD-C920-487F-AACB-E447431B78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407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998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85874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0480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67435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4208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8933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4724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45636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19381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02569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2430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26114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9154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03572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44517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54771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97841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1259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6003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6436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7716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7842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8435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957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6969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B64AD-C920-487F-AACB-E447431B788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526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19B3-D21B-48B2-A496-04DCDAAF3BC4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2D50-B407-446A-8B94-5AB9ED685D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19B3-D21B-48B2-A496-04DCDAAF3BC4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2D50-B407-446A-8B94-5AB9ED685D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19B3-D21B-48B2-A496-04DCDAAF3BC4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2D50-B407-446A-8B94-5AB9ED685D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7DEA-F734-49CC-8766-FDBFE0309D86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8AC5-795D-4DFE-A014-7D9577C0724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7DEA-F734-49CC-8766-FDBFE0309D86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8AC5-795D-4DFE-A014-7D9577C0724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7DEA-F734-49CC-8766-FDBFE0309D86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8AC5-795D-4DFE-A014-7D9577C0724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7DEA-F734-49CC-8766-FDBFE0309D86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8AC5-795D-4DFE-A014-7D9577C0724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7DEA-F734-49CC-8766-FDBFE0309D86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8AC5-795D-4DFE-A014-7D9577C0724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7DEA-F734-49CC-8766-FDBFE0309D86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8AC5-795D-4DFE-A014-7D9577C0724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7DEA-F734-49CC-8766-FDBFE0309D86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8AC5-795D-4DFE-A014-7D9577C0724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7DEA-F734-49CC-8766-FDBFE0309D86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8AC5-795D-4DFE-A014-7D9577C0724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19B3-D21B-48B2-A496-04DCDAAF3BC4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2D50-B407-446A-8B94-5AB9ED685D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7DEA-F734-49CC-8766-FDBFE0309D86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8AC5-795D-4DFE-A014-7D9577C0724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7DEA-F734-49CC-8766-FDBFE0309D86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8AC5-795D-4DFE-A014-7D9577C0724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17DEA-F734-49CC-8766-FDBFE0309D86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88AC5-795D-4DFE-A014-7D9577C0724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3882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1483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65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19B3-D21B-48B2-A496-04DCDAAF3BC4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2D50-B407-446A-8B94-5AB9ED685D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1485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8420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4888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7246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7663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5914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34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46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19B3-D21B-48B2-A496-04DCDAAF3BC4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2D50-B407-446A-8B94-5AB9ED685D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19B3-D21B-48B2-A496-04DCDAAF3BC4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2D50-B407-446A-8B94-5AB9ED685D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19B3-D21B-48B2-A496-04DCDAAF3BC4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2D50-B407-446A-8B94-5AB9ED685D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6" name="组合 5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2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7" name="图片 1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19B3-D21B-48B2-A496-04DCDAAF3BC4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2D50-B407-446A-8B94-5AB9ED685D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19B3-D21B-48B2-A496-04DCDAAF3BC4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12D50-B407-446A-8B94-5AB9ED685D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F19B3-D21B-48B2-A496-04DCDAAF3BC4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12D50-B407-446A-8B94-5AB9ED685D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17DEA-F734-49CC-8766-FDBFE0309D86}" type="datetimeFigureOut">
              <a:rPr lang="zh-CN" altLang="en-US" smtClean="0"/>
              <a:t>2023/4/18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88AC5-795D-4DFE-A014-7D9577C0724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ransition spd="slow">
    <p:fade/>
  </p:transition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transition spd="slow">
    <p:fade/>
  </p:transition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56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6.png"/><Relationship Id="rId5" Type="http://schemas.openxmlformats.org/officeDocument/2006/relationships/image" Target="../media/image3.jpeg"/><Relationship Id="rId10" Type="http://schemas.openxmlformats.org/officeDocument/2006/relationships/image" Target="../media/image10.png"/><Relationship Id="rId4" Type="http://schemas.openxmlformats.org/officeDocument/2006/relationships/image" Target="../media/image2.jpe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6.png"/><Relationship Id="rId5" Type="http://schemas.openxmlformats.org/officeDocument/2006/relationships/image" Target="../media/image3.jpeg"/><Relationship Id="rId10" Type="http://schemas.openxmlformats.org/officeDocument/2006/relationships/image" Target="../media/image32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33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34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jpeg"/><Relationship Id="rId10" Type="http://schemas.openxmlformats.org/officeDocument/2006/relationships/image" Target="../media/image19.png"/><Relationship Id="rId4" Type="http://schemas.openxmlformats.org/officeDocument/2006/relationships/image" Target="../media/image2.jpeg"/><Relationship Id="rId9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7.png"/><Relationship Id="rId5" Type="http://schemas.openxmlformats.org/officeDocument/2006/relationships/image" Target="../media/image3.jpeg"/><Relationship Id="rId10" Type="http://schemas.openxmlformats.org/officeDocument/2006/relationships/image" Target="../media/image26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35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3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jpeg"/><Relationship Id="rId10" Type="http://schemas.openxmlformats.org/officeDocument/2006/relationships/image" Target="../media/image19.png"/><Relationship Id="rId4" Type="http://schemas.openxmlformats.org/officeDocument/2006/relationships/image" Target="../media/image2.jpeg"/><Relationship Id="rId9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38.png"/><Relationship Id="rId5" Type="http://schemas.openxmlformats.org/officeDocument/2006/relationships/image" Target="../media/image3.jpeg"/><Relationship Id="rId10" Type="http://schemas.openxmlformats.org/officeDocument/2006/relationships/image" Target="../media/image37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Relationship Id="rId1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40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4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1.png"/><Relationship Id="rId5" Type="http://schemas.openxmlformats.org/officeDocument/2006/relationships/image" Target="../media/image3.jpeg"/><Relationship Id="rId10" Type="http://schemas.openxmlformats.org/officeDocument/2006/relationships/image" Target="../media/image19.png"/><Relationship Id="rId4" Type="http://schemas.openxmlformats.org/officeDocument/2006/relationships/image" Target="../media/image2.jpeg"/><Relationship Id="rId9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43.png"/><Relationship Id="rId5" Type="http://schemas.openxmlformats.org/officeDocument/2006/relationships/image" Target="../media/image3.jpeg"/><Relationship Id="rId10" Type="http://schemas.openxmlformats.org/officeDocument/2006/relationships/image" Target="../media/image42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3.jpe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2.jpe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4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45.png"/><Relationship Id="rId5" Type="http://schemas.openxmlformats.org/officeDocument/2006/relationships/image" Target="../media/image3.jpeg"/><Relationship Id="rId10" Type="http://schemas.openxmlformats.org/officeDocument/2006/relationships/image" Target="../media/image44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47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47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49.png"/><Relationship Id="rId5" Type="http://schemas.openxmlformats.org/officeDocument/2006/relationships/image" Target="../media/image3.jpeg"/><Relationship Id="rId10" Type="http://schemas.openxmlformats.org/officeDocument/2006/relationships/image" Target="../media/image48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49.png"/><Relationship Id="rId5" Type="http://schemas.openxmlformats.org/officeDocument/2006/relationships/image" Target="../media/image3.jpeg"/><Relationship Id="rId10" Type="http://schemas.openxmlformats.org/officeDocument/2006/relationships/image" Target="../media/image48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6.png"/><Relationship Id="rId5" Type="http://schemas.openxmlformats.org/officeDocument/2006/relationships/image" Target="../media/image3.jpeg"/><Relationship Id="rId10" Type="http://schemas.openxmlformats.org/officeDocument/2006/relationships/image" Target="../media/image10.png"/><Relationship Id="rId4" Type="http://schemas.openxmlformats.org/officeDocument/2006/relationships/image" Target="../media/image2.jpeg"/><Relationship Id="rId9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3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2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0.png"/><Relationship Id="rId5" Type="http://schemas.openxmlformats.org/officeDocument/2006/relationships/image" Target="../media/image3.jpeg"/><Relationship Id="rId10" Type="http://schemas.openxmlformats.org/officeDocument/2006/relationships/image" Target="../media/image19.png"/><Relationship Id="rId4" Type="http://schemas.openxmlformats.org/officeDocument/2006/relationships/image" Target="../media/image2.jpe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24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26.png"/><Relationship Id="rId5" Type="http://schemas.openxmlformats.org/officeDocument/2006/relationships/image" Target="../media/image3.jpeg"/><Relationship Id="rId10" Type="http://schemas.openxmlformats.org/officeDocument/2006/relationships/image" Target="../media/image25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28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30.png"/><Relationship Id="rId5" Type="http://schemas.openxmlformats.org/officeDocument/2006/relationships/image" Target="../media/image3.jpeg"/><Relationship Id="rId10" Type="http://schemas.openxmlformats.org/officeDocument/2006/relationships/image" Target="../media/image29.pn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0" y="-5251"/>
            <a:ext cx="9144000" cy="5154002"/>
            <a:chOff x="-104504" y="-7001"/>
            <a:chExt cx="12296504" cy="6872002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sharpenSoften amoun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9117874" y="0"/>
              <a:ext cx="3074126" cy="3143250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043748" y="0"/>
              <a:ext cx="3074126" cy="3143250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969622" y="-7001"/>
              <a:ext cx="3074126" cy="3143250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9117874" y="3136249"/>
              <a:ext cx="3074126" cy="3728752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043748" y="3129248"/>
              <a:ext cx="3074126" cy="3728752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969622" y="3122247"/>
              <a:ext cx="3074126" cy="3728752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04504" y="-7001"/>
              <a:ext cx="3074126" cy="3143250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04504" y="3122247"/>
              <a:ext cx="3074126" cy="3728752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9745" y="342901"/>
            <a:ext cx="2908358" cy="1828800"/>
          </a:xfrm>
          <a:custGeom>
            <a:avLst/>
            <a:gdLst>
              <a:gd name="connsiteX0" fmla="*/ 0 w 3143795"/>
              <a:gd name="connsiteY0" fmla="*/ 0 h 1976845"/>
              <a:gd name="connsiteX1" fmla="*/ 3143795 w 3143795"/>
              <a:gd name="connsiteY1" fmla="*/ 0 h 1976845"/>
              <a:gd name="connsiteX2" fmla="*/ 3143795 w 3143795"/>
              <a:gd name="connsiteY2" fmla="*/ 1976845 h 1976845"/>
              <a:gd name="connsiteX3" fmla="*/ 0 w 3143795"/>
              <a:gd name="connsiteY3" fmla="*/ 1976845 h 19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795" h="1976845">
                <a:moveTo>
                  <a:pt x="0" y="0"/>
                </a:moveTo>
                <a:lnTo>
                  <a:pt x="3143795" y="0"/>
                </a:lnTo>
                <a:lnTo>
                  <a:pt x="3143795" y="1976845"/>
                </a:lnTo>
                <a:lnTo>
                  <a:pt x="0" y="1976845"/>
                </a:lnTo>
                <a:close/>
              </a:path>
            </a:pathLst>
          </a:cu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012180" y="251460"/>
            <a:ext cx="2908358" cy="1828800"/>
          </a:xfrm>
          <a:custGeom>
            <a:avLst/>
            <a:gdLst>
              <a:gd name="connsiteX0" fmla="*/ 0 w 3143795"/>
              <a:gd name="connsiteY0" fmla="*/ 0 h 1976845"/>
              <a:gd name="connsiteX1" fmla="*/ 3143795 w 3143795"/>
              <a:gd name="connsiteY1" fmla="*/ 0 h 1976845"/>
              <a:gd name="connsiteX2" fmla="*/ 3143795 w 3143795"/>
              <a:gd name="connsiteY2" fmla="*/ 1976845 h 1976845"/>
              <a:gd name="connsiteX3" fmla="*/ 0 w 3143795"/>
              <a:gd name="connsiteY3" fmla="*/ 1976845 h 19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795" h="1976845">
                <a:moveTo>
                  <a:pt x="0" y="0"/>
                </a:moveTo>
                <a:lnTo>
                  <a:pt x="3143795" y="0"/>
                </a:lnTo>
                <a:lnTo>
                  <a:pt x="3143795" y="1976845"/>
                </a:lnTo>
                <a:lnTo>
                  <a:pt x="0" y="1976845"/>
                </a:lnTo>
                <a:close/>
              </a:path>
            </a:pathLst>
          </a:cu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99" y="3817620"/>
            <a:ext cx="9130001" cy="1331131"/>
          </a:xfrm>
          <a:prstGeom prst="rect">
            <a:avLst/>
          </a:prstGeom>
        </p:spPr>
      </p:pic>
      <p:sp>
        <p:nvSpPr>
          <p:cNvPr id="37" name="文本框 36"/>
          <p:cNvSpPr txBox="1"/>
          <p:nvPr/>
        </p:nvSpPr>
        <p:spPr>
          <a:xfrm>
            <a:off x="1514538" y="2057814"/>
            <a:ext cx="6114923" cy="133113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4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校园冬季流行性感冒</a:t>
            </a:r>
            <a:endParaRPr lang="en-US" altLang="zh-CN" sz="4100" b="1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  <a:p>
            <a:pPr algn="ctr"/>
            <a:r>
              <a:rPr lang="zh-CN" altLang="en-US" sz="4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预防知识培训</a:t>
            </a:r>
          </a:p>
        </p:txBody>
      </p:sp>
      <p:pic>
        <p:nvPicPr>
          <p:cNvPr id="45" name="图片 4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0906" y="655333"/>
            <a:ext cx="3062186" cy="1203936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002" y="3618003"/>
            <a:ext cx="1609922" cy="1520246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5017" y="3694565"/>
            <a:ext cx="1005983" cy="1408377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97" y="-29175"/>
            <a:ext cx="9144793" cy="96643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pic>
        <p:nvPicPr>
          <p:cNvPr id="20" name="图片 22531" descr="5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149" y="1493670"/>
            <a:ext cx="3294460" cy="261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矩形 20"/>
          <p:cNvSpPr/>
          <p:nvPr/>
        </p:nvSpPr>
        <p:spPr>
          <a:xfrm>
            <a:off x="5075698" y="1640325"/>
            <a:ext cx="2924530" cy="340016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altLang="zh-CN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6</a:t>
            </a:r>
            <a:r>
              <a:rPr lang="zh-CN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个月－</a:t>
            </a:r>
            <a:r>
              <a:rPr lang="en-US" altLang="zh-CN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36</a:t>
            </a:r>
            <a:r>
              <a:rPr lang="zh-CN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个月龄婴幼儿是流感高危人群．且易得重型流感，并发症的发生率较高。</a:t>
            </a:r>
            <a:endParaRPr lang="en-US" altLang="zh-CN" sz="1500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婴幼儿流感的临床症状往往不典型，部分患儿突发高热伴全身中毒症状、胃肠道症状，甚至出现高热惊厥。</a:t>
            </a:r>
          </a:p>
          <a:p>
            <a:pPr algn="just"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endParaRPr lang="zh-CN" altLang="en-US" sz="1500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 rotWithShape="1">
          <a:blip r:embed="rId11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32384" y="1715088"/>
            <a:ext cx="399908" cy="40456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 rotWithShape="1">
          <a:blip r:embed="rId1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10000"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12857" y="3117506"/>
            <a:ext cx="419435" cy="417167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2962930" y="963366"/>
            <a:ext cx="323550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2100" noProof="1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婴幼儿是流感的高危人群 </a:t>
            </a:r>
            <a:endParaRPr lang="zh-CN" altLang="en-US" sz="2100" dirty="0">
              <a:solidFill>
                <a:schemeClr val="accent1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60" name="图片 5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61" name="文本框 60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62" name="矩形 61"/>
          <p:cNvSpPr/>
          <p:nvPr/>
        </p:nvSpPr>
        <p:spPr>
          <a:xfrm>
            <a:off x="2356996" y="1209228"/>
            <a:ext cx="444737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2100" noProof="1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婴幼儿因流感并发症所致的住院率高</a:t>
            </a:r>
            <a:endParaRPr lang="zh-CN" altLang="en-US" sz="2100">
              <a:solidFill>
                <a:schemeClr val="accent1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869510" y="2485193"/>
            <a:ext cx="3818108" cy="11772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研究显示，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1-2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岁婴幼儿因流感所致的住院率最高，达 </a:t>
            </a:r>
            <a:r>
              <a:rPr lang="en-US" altLang="zh-CN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19/</a:t>
            </a: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万人。</a:t>
            </a:r>
          </a:p>
        </p:txBody>
      </p:sp>
      <p:grpSp>
        <p:nvGrpSpPr>
          <p:cNvPr id="64" name="Group 37"/>
          <p:cNvGrpSpPr/>
          <p:nvPr/>
        </p:nvGrpSpPr>
        <p:grpSpPr bwMode="auto">
          <a:xfrm>
            <a:off x="5673596" y="1801514"/>
            <a:ext cx="1265634" cy="1268016"/>
            <a:chOff x="839" y="984"/>
            <a:chExt cx="1063" cy="1065"/>
          </a:xfrm>
        </p:grpSpPr>
        <p:sp>
          <p:nvSpPr>
            <p:cNvPr id="65" name="Freeform 19"/>
            <p:cNvSpPr/>
            <p:nvPr/>
          </p:nvSpPr>
          <p:spPr bwMode="auto">
            <a:xfrm>
              <a:off x="840" y="984"/>
              <a:ext cx="1062" cy="1065"/>
            </a:xfrm>
            <a:custGeom>
              <a:avLst/>
              <a:gdLst>
                <a:gd name="T0" fmla="*/ 587 w 959"/>
                <a:gd name="T1" fmla="*/ 0 h 960"/>
                <a:gd name="T2" fmla="*/ 587 w 959"/>
                <a:gd name="T3" fmla="*/ 102 h 960"/>
                <a:gd name="T4" fmla="*/ 1074 w 959"/>
                <a:gd name="T5" fmla="*/ 591 h 960"/>
                <a:gd name="T6" fmla="*/ 587 w 959"/>
                <a:gd name="T7" fmla="*/ 1079 h 960"/>
                <a:gd name="T8" fmla="*/ 103 w 959"/>
                <a:gd name="T9" fmla="*/ 628 h 960"/>
                <a:gd name="T10" fmla="*/ 0 w 959"/>
                <a:gd name="T11" fmla="*/ 637 h 960"/>
                <a:gd name="T12" fmla="*/ 587 w 959"/>
                <a:gd name="T13" fmla="*/ 1181 h 960"/>
                <a:gd name="T14" fmla="*/ 1176 w 959"/>
                <a:gd name="T15" fmla="*/ 591 h 960"/>
                <a:gd name="T16" fmla="*/ 587 w 959"/>
                <a:gd name="T17" fmla="*/ 0 h 9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59" h="960">
                  <a:moveTo>
                    <a:pt x="479" y="0"/>
                  </a:moveTo>
                  <a:cubicBezTo>
                    <a:pt x="479" y="83"/>
                    <a:pt x="479" y="83"/>
                    <a:pt x="479" y="83"/>
                  </a:cubicBezTo>
                  <a:cubicBezTo>
                    <a:pt x="698" y="83"/>
                    <a:pt x="876" y="261"/>
                    <a:pt x="876" y="480"/>
                  </a:cubicBezTo>
                  <a:cubicBezTo>
                    <a:pt x="876" y="699"/>
                    <a:pt x="698" y="877"/>
                    <a:pt x="479" y="877"/>
                  </a:cubicBezTo>
                  <a:cubicBezTo>
                    <a:pt x="270" y="877"/>
                    <a:pt x="99" y="715"/>
                    <a:pt x="84" y="510"/>
                  </a:cubicBezTo>
                  <a:cubicBezTo>
                    <a:pt x="0" y="517"/>
                    <a:pt x="0" y="517"/>
                    <a:pt x="0" y="517"/>
                  </a:cubicBezTo>
                  <a:cubicBezTo>
                    <a:pt x="19" y="765"/>
                    <a:pt x="226" y="960"/>
                    <a:pt x="479" y="960"/>
                  </a:cubicBezTo>
                  <a:cubicBezTo>
                    <a:pt x="744" y="960"/>
                    <a:pt x="959" y="745"/>
                    <a:pt x="959" y="480"/>
                  </a:cubicBezTo>
                  <a:cubicBezTo>
                    <a:pt x="959" y="215"/>
                    <a:pt x="744" y="0"/>
                    <a:pt x="479" y="0"/>
                  </a:cubicBezTo>
                  <a:close/>
                </a:path>
              </a:pathLst>
            </a:custGeom>
            <a:solidFill>
              <a:srgbClr val="44A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6" name="Freeform 20"/>
            <p:cNvSpPr/>
            <p:nvPr/>
          </p:nvSpPr>
          <p:spPr bwMode="auto">
            <a:xfrm>
              <a:off x="839" y="984"/>
              <a:ext cx="531" cy="574"/>
            </a:xfrm>
            <a:custGeom>
              <a:avLst/>
              <a:gdLst>
                <a:gd name="T0" fmla="*/ 102 w 480"/>
                <a:gd name="T1" fmla="*/ 592 h 517"/>
                <a:gd name="T2" fmla="*/ 587 w 480"/>
                <a:gd name="T3" fmla="*/ 102 h 517"/>
                <a:gd name="T4" fmla="*/ 587 w 480"/>
                <a:gd name="T5" fmla="*/ 0 h 517"/>
                <a:gd name="T6" fmla="*/ 587 w 480"/>
                <a:gd name="T7" fmla="*/ 0 h 517"/>
                <a:gd name="T8" fmla="*/ 0 w 480"/>
                <a:gd name="T9" fmla="*/ 592 h 517"/>
                <a:gd name="T10" fmla="*/ 1 w 480"/>
                <a:gd name="T11" fmla="*/ 637 h 517"/>
                <a:gd name="T12" fmla="*/ 104 w 480"/>
                <a:gd name="T13" fmla="*/ 628 h 517"/>
                <a:gd name="T14" fmla="*/ 102 w 480"/>
                <a:gd name="T15" fmla="*/ 592 h 5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0" h="517">
                  <a:moveTo>
                    <a:pt x="83" y="480"/>
                  </a:moveTo>
                  <a:cubicBezTo>
                    <a:pt x="83" y="261"/>
                    <a:pt x="261" y="83"/>
                    <a:pt x="480" y="83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215" y="0"/>
                    <a:pt x="0" y="215"/>
                    <a:pt x="0" y="480"/>
                  </a:cubicBezTo>
                  <a:cubicBezTo>
                    <a:pt x="0" y="492"/>
                    <a:pt x="0" y="505"/>
                    <a:pt x="1" y="517"/>
                  </a:cubicBezTo>
                  <a:cubicBezTo>
                    <a:pt x="85" y="510"/>
                    <a:pt x="85" y="510"/>
                    <a:pt x="85" y="510"/>
                  </a:cubicBezTo>
                  <a:cubicBezTo>
                    <a:pt x="84" y="500"/>
                    <a:pt x="83" y="490"/>
                    <a:pt x="83" y="480"/>
                  </a:cubicBezTo>
                  <a:close/>
                </a:path>
              </a:pathLst>
            </a:custGeom>
            <a:solidFill>
              <a:srgbClr val="D4D4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67" name="Oval 25"/>
          <p:cNvSpPr>
            <a:spLocks noChangeArrowheads="1"/>
          </p:cNvSpPr>
          <p:nvPr/>
        </p:nvSpPr>
        <p:spPr bwMode="auto">
          <a:xfrm>
            <a:off x="5745033" y="1872951"/>
            <a:ext cx="1122759" cy="1125141"/>
          </a:xfrm>
          <a:prstGeom prst="ellipse">
            <a:avLst/>
          </a:prstGeom>
          <a:solidFill>
            <a:srgbClr val="44AFE4"/>
          </a:solidFill>
          <a:ln w="34925">
            <a:solidFill>
              <a:srgbClr val="F9F9F6"/>
            </a:solidFill>
            <a:miter lim="800000"/>
          </a:ln>
        </p:spPr>
        <p:txBody>
          <a:bodyPr lIns="68580" tIns="34290" rIns="68580" bIns="34290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68" name="Group 38"/>
          <p:cNvGrpSpPr/>
          <p:nvPr/>
        </p:nvGrpSpPr>
        <p:grpSpPr bwMode="auto">
          <a:xfrm>
            <a:off x="7010369" y="2293072"/>
            <a:ext cx="1265635" cy="1268016"/>
            <a:chOff x="2348" y="984"/>
            <a:chExt cx="1063" cy="1065"/>
          </a:xfrm>
        </p:grpSpPr>
        <p:sp>
          <p:nvSpPr>
            <p:cNvPr id="69" name="Freeform 21"/>
            <p:cNvSpPr/>
            <p:nvPr/>
          </p:nvSpPr>
          <p:spPr bwMode="auto">
            <a:xfrm>
              <a:off x="2585" y="984"/>
              <a:ext cx="826" cy="1065"/>
            </a:xfrm>
            <a:custGeom>
              <a:avLst/>
              <a:gdLst>
                <a:gd name="T0" fmla="*/ 327 w 746"/>
                <a:gd name="T1" fmla="*/ 0 h 960"/>
                <a:gd name="T2" fmla="*/ 327 w 746"/>
                <a:gd name="T3" fmla="*/ 102 h 960"/>
                <a:gd name="T4" fmla="*/ 813 w 746"/>
                <a:gd name="T5" fmla="*/ 591 h 960"/>
                <a:gd name="T6" fmla="*/ 327 w 746"/>
                <a:gd name="T7" fmla="*/ 1079 h 960"/>
                <a:gd name="T8" fmla="*/ 56 w 746"/>
                <a:gd name="T9" fmla="*/ 997 h 960"/>
                <a:gd name="T10" fmla="*/ 0 w 746"/>
                <a:gd name="T11" fmla="*/ 1082 h 960"/>
                <a:gd name="T12" fmla="*/ 327 w 746"/>
                <a:gd name="T13" fmla="*/ 1181 h 960"/>
                <a:gd name="T14" fmla="*/ 915 w 746"/>
                <a:gd name="T15" fmla="*/ 591 h 960"/>
                <a:gd name="T16" fmla="*/ 327 w 746"/>
                <a:gd name="T17" fmla="*/ 0 h 9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46" h="960">
                  <a:moveTo>
                    <a:pt x="266" y="0"/>
                  </a:moveTo>
                  <a:cubicBezTo>
                    <a:pt x="266" y="83"/>
                    <a:pt x="266" y="83"/>
                    <a:pt x="266" y="83"/>
                  </a:cubicBezTo>
                  <a:cubicBezTo>
                    <a:pt x="485" y="83"/>
                    <a:pt x="663" y="261"/>
                    <a:pt x="663" y="480"/>
                  </a:cubicBezTo>
                  <a:cubicBezTo>
                    <a:pt x="663" y="699"/>
                    <a:pt x="485" y="877"/>
                    <a:pt x="266" y="877"/>
                  </a:cubicBezTo>
                  <a:cubicBezTo>
                    <a:pt x="185" y="877"/>
                    <a:pt x="109" y="852"/>
                    <a:pt x="46" y="810"/>
                  </a:cubicBezTo>
                  <a:cubicBezTo>
                    <a:pt x="0" y="879"/>
                    <a:pt x="0" y="879"/>
                    <a:pt x="0" y="879"/>
                  </a:cubicBezTo>
                  <a:cubicBezTo>
                    <a:pt x="76" y="930"/>
                    <a:pt x="167" y="960"/>
                    <a:pt x="266" y="960"/>
                  </a:cubicBezTo>
                  <a:cubicBezTo>
                    <a:pt x="531" y="960"/>
                    <a:pt x="746" y="745"/>
                    <a:pt x="746" y="480"/>
                  </a:cubicBezTo>
                  <a:cubicBezTo>
                    <a:pt x="746" y="215"/>
                    <a:pt x="531" y="0"/>
                    <a:pt x="266" y="0"/>
                  </a:cubicBezTo>
                  <a:close/>
                </a:path>
              </a:pathLst>
            </a:custGeom>
            <a:solidFill>
              <a:srgbClr val="F255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0" name="Freeform 22"/>
            <p:cNvSpPr/>
            <p:nvPr/>
          </p:nvSpPr>
          <p:spPr bwMode="auto">
            <a:xfrm>
              <a:off x="2348" y="984"/>
              <a:ext cx="532" cy="975"/>
            </a:xfrm>
            <a:custGeom>
              <a:avLst/>
              <a:gdLst>
                <a:gd name="T0" fmla="*/ 102 w 480"/>
                <a:gd name="T1" fmla="*/ 590 h 879"/>
                <a:gd name="T2" fmla="*/ 590 w 480"/>
                <a:gd name="T3" fmla="*/ 102 h 879"/>
                <a:gd name="T4" fmla="*/ 590 w 480"/>
                <a:gd name="T5" fmla="*/ 0 h 879"/>
                <a:gd name="T6" fmla="*/ 590 w 480"/>
                <a:gd name="T7" fmla="*/ 0 h 879"/>
                <a:gd name="T8" fmla="*/ 0 w 480"/>
                <a:gd name="T9" fmla="*/ 590 h 879"/>
                <a:gd name="T10" fmla="*/ 263 w 480"/>
                <a:gd name="T11" fmla="*/ 1081 h 879"/>
                <a:gd name="T12" fmla="*/ 319 w 480"/>
                <a:gd name="T13" fmla="*/ 996 h 879"/>
                <a:gd name="T14" fmla="*/ 102 w 480"/>
                <a:gd name="T15" fmla="*/ 590 h 8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0" h="879">
                  <a:moveTo>
                    <a:pt x="83" y="480"/>
                  </a:moveTo>
                  <a:cubicBezTo>
                    <a:pt x="83" y="261"/>
                    <a:pt x="261" y="83"/>
                    <a:pt x="480" y="83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215" y="0"/>
                    <a:pt x="0" y="215"/>
                    <a:pt x="0" y="480"/>
                  </a:cubicBezTo>
                  <a:cubicBezTo>
                    <a:pt x="0" y="647"/>
                    <a:pt x="85" y="793"/>
                    <a:pt x="214" y="879"/>
                  </a:cubicBezTo>
                  <a:cubicBezTo>
                    <a:pt x="260" y="810"/>
                    <a:pt x="260" y="810"/>
                    <a:pt x="260" y="810"/>
                  </a:cubicBezTo>
                  <a:cubicBezTo>
                    <a:pt x="154" y="739"/>
                    <a:pt x="83" y="618"/>
                    <a:pt x="83" y="480"/>
                  </a:cubicBezTo>
                  <a:close/>
                </a:path>
              </a:pathLst>
            </a:custGeom>
            <a:solidFill>
              <a:srgbClr val="D4D4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71" name="Oval 26"/>
          <p:cNvSpPr>
            <a:spLocks noChangeArrowheads="1"/>
          </p:cNvSpPr>
          <p:nvPr/>
        </p:nvSpPr>
        <p:spPr bwMode="auto">
          <a:xfrm>
            <a:off x="7081806" y="2364509"/>
            <a:ext cx="1123950" cy="1125141"/>
          </a:xfrm>
          <a:prstGeom prst="ellipse">
            <a:avLst/>
          </a:prstGeom>
          <a:solidFill>
            <a:srgbClr val="F25544"/>
          </a:solidFill>
          <a:ln w="34925">
            <a:solidFill>
              <a:srgbClr val="F9F9F6"/>
            </a:solidFill>
            <a:miter lim="800000"/>
          </a:ln>
        </p:spPr>
        <p:txBody>
          <a:bodyPr lIns="68580" tIns="34290" rIns="68580" bIns="34290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72" name="Group 39"/>
          <p:cNvGrpSpPr/>
          <p:nvPr/>
        </p:nvGrpSpPr>
        <p:grpSpPr bwMode="auto">
          <a:xfrm>
            <a:off x="5956665" y="3221008"/>
            <a:ext cx="1265635" cy="1268016"/>
            <a:chOff x="3878" y="984"/>
            <a:chExt cx="1063" cy="1065"/>
          </a:xfrm>
        </p:grpSpPr>
        <p:sp>
          <p:nvSpPr>
            <p:cNvPr id="73" name="Freeform 23"/>
            <p:cNvSpPr/>
            <p:nvPr/>
          </p:nvSpPr>
          <p:spPr bwMode="auto">
            <a:xfrm>
              <a:off x="3878" y="984"/>
              <a:ext cx="1063" cy="1065"/>
            </a:xfrm>
            <a:custGeom>
              <a:avLst/>
              <a:gdLst>
                <a:gd name="T0" fmla="*/ 1042 w 960"/>
                <a:gd name="T1" fmla="*/ 416 h 960"/>
                <a:gd name="T2" fmla="*/ 1075 w 960"/>
                <a:gd name="T3" fmla="*/ 591 h 960"/>
                <a:gd name="T4" fmla="*/ 589 w 960"/>
                <a:gd name="T5" fmla="*/ 1079 h 960"/>
                <a:gd name="T6" fmla="*/ 102 w 960"/>
                <a:gd name="T7" fmla="*/ 591 h 960"/>
                <a:gd name="T8" fmla="*/ 589 w 960"/>
                <a:gd name="T9" fmla="*/ 102 h 960"/>
                <a:gd name="T10" fmla="*/ 589 w 960"/>
                <a:gd name="T11" fmla="*/ 0 h 960"/>
                <a:gd name="T12" fmla="*/ 0 w 960"/>
                <a:gd name="T13" fmla="*/ 591 h 960"/>
                <a:gd name="T14" fmla="*/ 589 w 960"/>
                <a:gd name="T15" fmla="*/ 1181 h 960"/>
                <a:gd name="T16" fmla="*/ 1177 w 960"/>
                <a:gd name="T17" fmla="*/ 591 h 960"/>
                <a:gd name="T18" fmla="*/ 1138 w 960"/>
                <a:gd name="T19" fmla="*/ 379 h 960"/>
                <a:gd name="T20" fmla="*/ 1042 w 960"/>
                <a:gd name="T21" fmla="*/ 416 h 9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960" h="960">
                  <a:moveTo>
                    <a:pt x="850" y="338"/>
                  </a:moveTo>
                  <a:cubicBezTo>
                    <a:pt x="867" y="382"/>
                    <a:pt x="877" y="430"/>
                    <a:pt x="877" y="480"/>
                  </a:cubicBezTo>
                  <a:cubicBezTo>
                    <a:pt x="877" y="699"/>
                    <a:pt x="699" y="877"/>
                    <a:pt x="480" y="877"/>
                  </a:cubicBezTo>
                  <a:cubicBezTo>
                    <a:pt x="261" y="877"/>
                    <a:pt x="83" y="699"/>
                    <a:pt x="83" y="480"/>
                  </a:cubicBezTo>
                  <a:cubicBezTo>
                    <a:pt x="83" y="261"/>
                    <a:pt x="261" y="83"/>
                    <a:pt x="480" y="83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215" y="0"/>
                    <a:pt x="0" y="215"/>
                    <a:pt x="0" y="480"/>
                  </a:cubicBezTo>
                  <a:cubicBezTo>
                    <a:pt x="0" y="745"/>
                    <a:pt x="215" y="960"/>
                    <a:pt x="480" y="960"/>
                  </a:cubicBezTo>
                  <a:cubicBezTo>
                    <a:pt x="745" y="960"/>
                    <a:pt x="960" y="745"/>
                    <a:pt x="960" y="480"/>
                  </a:cubicBezTo>
                  <a:cubicBezTo>
                    <a:pt x="960" y="419"/>
                    <a:pt x="949" y="361"/>
                    <a:pt x="928" y="308"/>
                  </a:cubicBezTo>
                  <a:lnTo>
                    <a:pt x="850" y="338"/>
                  </a:lnTo>
                  <a:close/>
                </a:path>
              </a:pathLst>
            </a:custGeom>
            <a:solidFill>
              <a:srgbClr val="D4D4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4" name="Freeform 24"/>
            <p:cNvSpPr/>
            <p:nvPr/>
          </p:nvSpPr>
          <p:spPr bwMode="auto">
            <a:xfrm>
              <a:off x="4409" y="984"/>
              <a:ext cx="496" cy="375"/>
            </a:xfrm>
            <a:custGeom>
              <a:avLst/>
              <a:gdLst>
                <a:gd name="T0" fmla="*/ 454 w 448"/>
                <a:gd name="T1" fmla="*/ 416 h 338"/>
                <a:gd name="T2" fmla="*/ 549 w 448"/>
                <a:gd name="T3" fmla="*/ 379 h 338"/>
                <a:gd name="T4" fmla="*/ 0 w 448"/>
                <a:gd name="T5" fmla="*/ 0 h 338"/>
                <a:gd name="T6" fmla="*/ 0 w 448"/>
                <a:gd name="T7" fmla="*/ 102 h 338"/>
                <a:gd name="T8" fmla="*/ 454 w 448"/>
                <a:gd name="T9" fmla="*/ 416 h 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8" h="338">
                  <a:moveTo>
                    <a:pt x="370" y="338"/>
                  </a:moveTo>
                  <a:cubicBezTo>
                    <a:pt x="448" y="308"/>
                    <a:pt x="448" y="308"/>
                    <a:pt x="448" y="308"/>
                  </a:cubicBezTo>
                  <a:cubicBezTo>
                    <a:pt x="379" y="128"/>
                    <a:pt x="204" y="0"/>
                    <a:pt x="0" y="0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169" y="83"/>
                    <a:pt x="313" y="189"/>
                    <a:pt x="370" y="338"/>
                  </a:cubicBezTo>
                  <a:close/>
                </a:path>
              </a:pathLst>
            </a:custGeom>
            <a:solidFill>
              <a:srgbClr val="F5C2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75" name="Oval 27"/>
          <p:cNvSpPr>
            <a:spLocks noChangeArrowheads="1"/>
          </p:cNvSpPr>
          <p:nvPr/>
        </p:nvSpPr>
        <p:spPr bwMode="auto">
          <a:xfrm>
            <a:off x="6028103" y="3292445"/>
            <a:ext cx="1122760" cy="1125141"/>
          </a:xfrm>
          <a:prstGeom prst="ellipse">
            <a:avLst/>
          </a:prstGeom>
          <a:solidFill>
            <a:srgbClr val="F5C21F"/>
          </a:solidFill>
          <a:ln w="34925">
            <a:solidFill>
              <a:srgbClr val="F9F9F6"/>
            </a:solidFill>
            <a:miter lim="800000"/>
          </a:ln>
        </p:spPr>
        <p:txBody>
          <a:bodyPr lIns="68580" tIns="34290" rIns="68580" bIns="34290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76" name="Text Box 31"/>
          <p:cNvSpPr txBox="1">
            <a:spLocks noChangeArrowheads="1"/>
          </p:cNvSpPr>
          <p:nvPr/>
        </p:nvSpPr>
        <p:spPr bwMode="auto">
          <a:xfrm>
            <a:off x="5942758" y="2026833"/>
            <a:ext cx="738023" cy="90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50000"/>
              </a:lnSpc>
              <a:buClrTx/>
              <a:buFontTx/>
              <a:buNone/>
            </a:pPr>
            <a:r>
              <a:rPr lang="en-US" altLang="zh-CN" sz="18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1-2</a:t>
            </a:r>
            <a:r>
              <a:rPr lang="zh-CN" altLang="en-US" sz="18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岁</a:t>
            </a:r>
            <a:endParaRPr lang="en-US" altLang="zh-CN" sz="180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  <a:p>
            <a:pPr algn="ctr" eaLnBrk="1" hangingPunct="1">
              <a:lnSpc>
                <a:spcPct val="150000"/>
              </a:lnSpc>
              <a:buClrTx/>
              <a:buFontTx/>
              <a:buNone/>
            </a:pPr>
            <a:r>
              <a:rPr lang="en-US" altLang="zh-CN" sz="18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19</a:t>
            </a:r>
          </a:p>
        </p:txBody>
      </p:sp>
      <p:sp>
        <p:nvSpPr>
          <p:cNvPr id="77" name="Text Box 32"/>
          <p:cNvSpPr txBox="1">
            <a:spLocks noChangeArrowheads="1"/>
          </p:cNvSpPr>
          <p:nvPr/>
        </p:nvSpPr>
        <p:spPr bwMode="auto">
          <a:xfrm>
            <a:off x="7287270" y="2487398"/>
            <a:ext cx="738023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zh-CN" sz="18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3-4</a:t>
            </a:r>
            <a:r>
              <a:rPr lang="zh-CN" altLang="en-US" sz="18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岁</a:t>
            </a:r>
            <a:endParaRPr lang="en-US" altLang="zh-CN" sz="180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zh-CN" sz="21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9</a:t>
            </a:r>
          </a:p>
        </p:txBody>
      </p:sp>
      <p:sp>
        <p:nvSpPr>
          <p:cNvPr id="78" name="Text Box 32"/>
          <p:cNvSpPr txBox="1">
            <a:spLocks noChangeArrowheads="1"/>
          </p:cNvSpPr>
          <p:nvPr/>
        </p:nvSpPr>
        <p:spPr bwMode="auto">
          <a:xfrm>
            <a:off x="6152549" y="3430919"/>
            <a:ext cx="872675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zh-CN" sz="18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5-15</a:t>
            </a:r>
            <a:r>
              <a:rPr lang="zh-CN" altLang="en-US" sz="18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岁</a:t>
            </a:r>
            <a:endParaRPr lang="en-US" altLang="zh-CN" sz="180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zh-CN" sz="21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4</a:t>
            </a:r>
          </a:p>
        </p:txBody>
      </p:sp>
      <p:pic>
        <p:nvPicPr>
          <p:cNvPr id="2" name="内容占位符 1"/>
          <p:cNvPicPr>
            <a:picLocks noGrp="1" noChangeAspect="1"/>
          </p:cNvPicPr>
          <p:nvPr>
            <p:ph idx="1"/>
          </p:nvPr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3258" y="2075833"/>
            <a:ext cx="474746" cy="474746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6" presetClass="emph" presetSubtype="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7" dur="150" fill="hold"/>
                                        <p:tgtEl>
                                          <p:spTgt spid="6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6" presetClass="emph" presetSubtype="0" autoRev="1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Scale>
                                      <p:cBhvr>
                                        <p:cTn id="26" dur="150" fill="hold"/>
                                        <p:tgtEl>
                                          <p:spTgt spid="7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6" presetClass="emph" presetSubtype="0" autoRev="1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Scale>
                                      <p:cBhvr>
                                        <p:cTn id="32" dur="150" fill="hold"/>
                                        <p:tgtEl>
                                          <p:spTgt spid="7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6" presetClass="emph" presetSubtype="0" autoRev="1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animScale>
                                      <p:cBhvr>
                                        <p:cTn id="41" dur="150" fill="hold"/>
                                        <p:tgtEl>
                                          <p:spTgt spid="7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animScale>
                                      <p:cBhvr>
                                        <p:cTn id="47" dur="150" fill="hold"/>
                                        <p:tgtEl>
                                          <p:spTgt spid="7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animScale>
                                      <p:cBhvr>
                                        <p:cTn id="56" dur="150" fill="hold"/>
                                        <p:tgtEl>
                                          <p:spTgt spid="7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/>
      <p:bldP spid="67" grpId="0" animBg="1"/>
      <p:bldP spid="67" grpId="1" animBg="1"/>
      <p:bldP spid="71" grpId="0" animBg="1"/>
      <p:bldP spid="71" grpId="1" animBg="1"/>
      <p:bldP spid="75" grpId="0" animBg="1"/>
      <p:bldP spid="75" grpId="1" animBg="1"/>
      <p:bldP spid="76" grpId="0"/>
      <p:bldP spid="76" grpId="1"/>
      <p:bldP spid="77" grpId="0"/>
      <p:bldP spid="77" grpId="1"/>
      <p:bldP spid="78" grpId="0"/>
      <p:bldP spid="7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14" name="组合 13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18" name="图片 17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9" name="图片 18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0" name="图片 1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1" name="图片 20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4" name="图片 23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5" name="图片 24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5972" y="916543"/>
            <a:ext cx="8372057" cy="3310415"/>
          </a:xfrm>
          <a:custGeom>
            <a:avLst/>
            <a:gdLst>
              <a:gd name="connsiteX0" fmla="*/ 0 w 11162743"/>
              <a:gd name="connsiteY0" fmla="*/ 0 h 4413887"/>
              <a:gd name="connsiteX1" fmla="*/ 2101260 w 11162743"/>
              <a:gd name="connsiteY1" fmla="*/ 0 h 4413887"/>
              <a:gd name="connsiteX2" fmla="*/ 2101260 w 11162743"/>
              <a:gd name="connsiteY2" fmla="*/ 235927 h 4413887"/>
              <a:gd name="connsiteX3" fmla="*/ 8730973 w 11162743"/>
              <a:gd name="connsiteY3" fmla="*/ 235927 h 4413887"/>
              <a:gd name="connsiteX4" fmla="*/ 8730973 w 11162743"/>
              <a:gd name="connsiteY4" fmla="*/ 576264 h 4413887"/>
              <a:gd name="connsiteX5" fmla="*/ 11162743 w 11162743"/>
              <a:gd name="connsiteY5" fmla="*/ 576264 h 4413887"/>
              <a:gd name="connsiteX6" fmla="*/ 11162743 w 11162743"/>
              <a:gd name="connsiteY6" fmla="*/ 4413887 h 4413887"/>
              <a:gd name="connsiteX7" fmla="*/ 5235933 w 11162743"/>
              <a:gd name="connsiteY7" fmla="*/ 4413887 h 4413887"/>
              <a:gd name="connsiteX8" fmla="*/ 5235933 w 11162743"/>
              <a:gd name="connsiteY8" fmla="*/ 4030664 h 4413887"/>
              <a:gd name="connsiteX9" fmla="*/ 4473934 w 11162743"/>
              <a:gd name="connsiteY9" fmla="*/ 4030664 h 4413887"/>
              <a:gd name="connsiteX10" fmla="*/ 4473934 w 11162743"/>
              <a:gd name="connsiteY10" fmla="*/ 4413887 h 4413887"/>
              <a:gd name="connsiteX11" fmla="*/ 0 w 11162743"/>
              <a:gd name="connsiteY11" fmla="*/ 4413887 h 4413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162743" h="4413887">
                <a:moveTo>
                  <a:pt x="0" y="0"/>
                </a:moveTo>
                <a:lnTo>
                  <a:pt x="2101260" y="0"/>
                </a:lnTo>
                <a:lnTo>
                  <a:pt x="2101260" y="235927"/>
                </a:lnTo>
                <a:lnTo>
                  <a:pt x="8730973" y="235927"/>
                </a:lnTo>
                <a:lnTo>
                  <a:pt x="8730973" y="576264"/>
                </a:lnTo>
                <a:lnTo>
                  <a:pt x="11162743" y="576264"/>
                </a:lnTo>
                <a:lnTo>
                  <a:pt x="11162743" y="4413887"/>
                </a:lnTo>
                <a:lnTo>
                  <a:pt x="5235933" y="4413887"/>
                </a:lnTo>
                <a:lnTo>
                  <a:pt x="5235933" y="4030664"/>
                </a:lnTo>
                <a:lnTo>
                  <a:pt x="4473934" y="4030664"/>
                </a:lnTo>
                <a:lnTo>
                  <a:pt x="4473934" y="4413887"/>
                </a:lnTo>
                <a:lnTo>
                  <a:pt x="0" y="4413887"/>
                </a:lnTo>
                <a:close/>
              </a:path>
            </a:pathLst>
          </a:cu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1246108">
            <a:off x="234877" y="674680"/>
            <a:ext cx="2202216" cy="823317"/>
          </a:xfrm>
          <a:custGeom>
            <a:avLst/>
            <a:gdLst>
              <a:gd name="connsiteX0" fmla="*/ 1634871 w 2709522"/>
              <a:gd name="connsiteY0" fmla="*/ 0 h 1012978"/>
              <a:gd name="connsiteX1" fmla="*/ 1629491 w 2709522"/>
              <a:gd name="connsiteY1" fmla="*/ 52079 h 1012978"/>
              <a:gd name="connsiteX2" fmla="*/ 2709522 w 2709522"/>
              <a:gd name="connsiteY2" fmla="*/ 163655 h 1012978"/>
              <a:gd name="connsiteX3" fmla="*/ 2709522 w 2709522"/>
              <a:gd name="connsiteY3" fmla="*/ 1012978 h 1012978"/>
              <a:gd name="connsiteX4" fmla="*/ 0 w 2709522"/>
              <a:gd name="connsiteY4" fmla="*/ 1012978 h 1012978"/>
              <a:gd name="connsiteX5" fmla="*/ 0 w 2709522"/>
              <a:gd name="connsiteY5" fmla="*/ 0 h 101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09522" h="1012978">
                <a:moveTo>
                  <a:pt x="1634871" y="0"/>
                </a:moveTo>
                <a:lnTo>
                  <a:pt x="1629491" y="52079"/>
                </a:lnTo>
                <a:lnTo>
                  <a:pt x="2709522" y="163655"/>
                </a:lnTo>
                <a:lnTo>
                  <a:pt x="2709522" y="1012978"/>
                </a:lnTo>
                <a:lnTo>
                  <a:pt x="0" y="1012978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1373" y="3445194"/>
            <a:ext cx="1807094" cy="1706435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1032" y="3529504"/>
            <a:ext cx="1098439" cy="1537814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4363" y="1696585"/>
            <a:ext cx="1382044" cy="1382044"/>
          </a:xfrm>
          <a:prstGeom prst="rect">
            <a:avLst/>
          </a:prstGeom>
        </p:spPr>
      </p:pic>
      <p:sp>
        <p:nvSpPr>
          <p:cNvPr id="30" name="文本框 29"/>
          <p:cNvSpPr txBox="1"/>
          <p:nvPr/>
        </p:nvSpPr>
        <p:spPr>
          <a:xfrm>
            <a:off x="3266406" y="2135631"/>
            <a:ext cx="3610420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流感的危害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20" name="矩形 19"/>
          <p:cNvSpPr/>
          <p:nvPr/>
        </p:nvSpPr>
        <p:spPr>
          <a:xfrm>
            <a:off x="2662469" y="1191866"/>
            <a:ext cx="3836425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dist"/>
            <a:r>
              <a:rPr lang="zh-CN" altLang="en-US" sz="2100" noProof="1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流感严重危害婴幼儿健康</a:t>
            </a:r>
            <a:endParaRPr lang="zh-CN" altLang="en-US" sz="2100">
              <a:solidFill>
                <a:schemeClr val="accent1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176251" y="1897836"/>
            <a:ext cx="3670499" cy="196207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0" lvl="1"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因流感而住院治疗的婴幼儿中，有</a:t>
            </a:r>
            <a:r>
              <a:rPr lang="en-US" altLang="zh-CN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4%-11%</a:t>
            </a:r>
            <a:r>
              <a:rPr lang="zh-CN" altLang="en-US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需要</a:t>
            </a:r>
            <a:r>
              <a:rPr lang="en-US" altLang="zh-CN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ICU</a:t>
            </a:r>
            <a:r>
              <a:rPr lang="zh-CN" altLang="en-US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治疗。</a:t>
            </a:r>
          </a:p>
          <a:p>
            <a:pPr marL="0" lvl="1"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altLang="zh-CN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2003-2004</a:t>
            </a:r>
            <a:r>
              <a:rPr lang="zh-CN" altLang="en-US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流感流行季节，流感相关死亡儿童中，</a:t>
            </a:r>
            <a:r>
              <a:rPr lang="en-US" altLang="zh-CN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&lt;5</a:t>
            </a:r>
            <a:r>
              <a:rPr lang="zh-CN" altLang="en-US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岁婴幼儿占</a:t>
            </a:r>
            <a:r>
              <a:rPr lang="en-US" altLang="zh-CN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63%</a:t>
            </a:r>
            <a:r>
              <a:rPr lang="zh-CN" altLang="en-US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。</a:t>
            </a:r>
            <a:endParaRPr lang="en-US" altLang="zh-CN" sz="1500" spc="225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91859" y="3281026"/>
            <a:ext cx="2908139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美国免疫实施咨询委员会（</a:t>
            </a:r>
            <a:r>
              <a:rPr lang="en-US" altLang="zh-CN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ACIP</a:t>
            </a: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）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25928" y="2148757"/>
            <a:ext cx="3240000" cy="239315"/>
          </a:xfrm>
          <a:prstGeom prst="rect">
            <a:avLst/>
          </a:prstGeom>
          <a:solidFill>
            <a:srgbClr val="D4D4D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80" tIns="34290" rIns="68580" bIns="34290"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25928" y="2148757"/>
            <a:ext cx="2041200" cy="239315"/>
          </a:xfrm>
          <a:prstGeom prst="rect">
            <a:avLst/>
          </a:prstGeom>
          <a:solidFill>
            <a:srgbClr val="44AFE4"/>
          </a:solidFill>
          <a:ln>
            <a:noFill/>
          </a:ln>
        </p:spPr>
        <p:txBody>
          <a:bodyPr lIns="68580" tIns="34290" rIns="68580" bIns="34290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325928" y="2830365"/>
            <a:ext cx="3240000" cy="241697"/>
          </a:xfrm>
          <a:prstGeom prst="rect">
            <a:avLst/>
          </a:prstGeom>
          <a:solidFill>
            <a:srgbClr val="D4D4D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80" tIns="34290" rIns="68580" bIns="34290"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25928" y="2830365"/>
            <a:ext cx="356400" cy="241697"/>
          </a:xfrm>
          <a:prstGeom prst="rect">
            <a:avLst/>
          </a:prstGeom>
          <a:solidFill>
            <a:srgbClr val="F25544"/>
          </a:solidFill>
          <a:ln>
            <a:noFill/>
          </a:ln>
        </p:spPr>
        <p:txBody>
          <a:bodyPr lIns="68580" tIns="34290" rIns="68580" bIns="34290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-117280" y="2469172"/>
            <a:ext cx="1341954" cy="30008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lvl="1" algn="ctr">
              <a:spcBef>
                <a:spcPct val="35000"/>
              </a:spcBef>
            </a:pPr>
            <a:r>
              <a:rPr lang="en-US" altLang="zh-CN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ICU</a:t>
            </a:r>
            <a:r>
              <a:rPr lang="zh-CN" altLang="en-US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治疗</a:t>
            </a:r>
          </a:p>
        </p:txBody>
      </p:sp>
      <p:sp>
        <p:nvSpPr>
          <p:cNvPr id="28" name="矩形 27"/>
          <p:cNvSpPr/>
          <p:nvPr/>
        </p:nvSpPr>
        <p:spPr>
          <a:xfrm>
            <a:off x="-112471" y="1790165"/>
            <a:ext cx="1683394" cy="30008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lvl="1" algn="ctr">
              <a:spcBef>
                <a:spcPct val="35000"/>
              </a:spcBef>
            </a:pPr>
            <a:r>
              <a:rPr lang="en-US" altLang="zh-CN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&lt;5</a:t>
            </a:r>
            <a:r>
              <a:rPr lang="zh-CN" altLang="en-US" sz="1500" spc="225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岁婴幼儿</a:t>
            </a: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315423" y="2830365"/>
            <a:ext cx="129600" cy="241697"/>
          </a:xfrm>
          <a:prstGeom prst="rect">
            <a:avLst/>
          </a:prstGeom>
          <a:solidFill>
            <a:srgbClr val="F5C21F"/>
          </a:solidFill>
          <a:ln>
            <a:noFill/>
          </a:ln>
        </p:spPr>
        <p:txBody>
          <a:bodyPr lIns="68580" tIns="34290" rIns="68580" bIns="34290"/>
          <a:lstStyle>
            <a:lvl1pPr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n"/>
              <a:defRPr sz="1200">
                <a:solidFill>
                  <a:srgbClr val="5F5F5F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580557" y="2135615"/>
            <a:ext cx="533257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altLang="zh-CN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63</a:t>
            </a: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％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3580556" y="2813014"/>
            <a:ext cx="763826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altLang="zh-CN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4~11</a:t>
            </a: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％</a:t>
            </a:r>
          </a:p>
        </p:txBody>
      </p:sp>
      <p:pic>
        <p:nvPicPr>
          <p:cNvPr id="32" name="图片 31"/>
          <p:cNvPicPr>
            <a:picLocks noChangeAspect="1"/>
          </p:cNvPicPr>
          <p:nvPr/>
        </p:nvPicPr>
        <p:blipFill rotWithShape="1">
          <a:blip r:embed="rId10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32937" y="2002914"/>
            <a:ext cx="399908" cy="404567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11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10000"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13410" y="2963055"/>
            <a:ext cx="419435" cy="41716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20" name="矩形 19"/>
          <p:cNvSpPr/>
          <p:nvPr/>
        </p:nvSpPr>
        <p:spPr>
          <a:xfrm>
            <a:off x="2662469" y="1057762"/>
            <a:ext cx="3836425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dist"/>
            <a:r>
              <a:rPr lang="zh-CN" altLang="en-US" sz="2100" noProof="1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咳嗽喷嚏中，病毒数十万 </a:t>
            </a:r>
            <a:endParaRPr lang="zh-CN" altLang="en-US" sz="2100">
              <a:solidFill>
                <a:schemeClr val="accent1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878730" y="1620410"/>
            <a:ext cx="3682379" cy="265457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国外有研究发现：一声咳嗽可散播约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10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万个病毒，一个喷嚏约含有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100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万个病毒；一个喷嚏可使飞沫以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167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公里的时速运行，在一秒钟内喷射到六米以外的地方，飞沫落在物体表面，人们若无意中触摸到再用手抠鼻子、揉眼睛，就有可能感染流感。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788" y="1765567"/>
            <a:ext cx="3110394" cy="192947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14" name="组合 13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18" name="图片 17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9" name="图片 18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0" name="图片 1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1" name="图片 20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4" name="图片 23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5" name="图片 24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5972" y="916543"/>
            <a:ext cx="8372057" cy="3310415"/>
          </a:xfrm>
          <a:custGeom>
            <a:avLst/>
            <a:gdLst>
              <a:gd name="connsiteX0" fmla="*/ 0 w 11162743"/>
              <a:gd name="connsiteY0" fmla="*/ 0 h 4413887"/>
              <a:gd name="connsiteX1" fmla="*/ 2101260 w 11162743"/>
              <a:gd name="connsiteY1" fmla="*/ 0 h 4413887"/>
              <a:gd name="connsiteX2" fmla="*/ 2101260 w 11162743"/>
              <a:gd name="connsiteY2" fmla="*/ 235927 h 4413887"/>
              <a:gd name="connsiteX3" fmla="*/ 8730973 w 11162743"/>
              <a:gd name="connsiteY3" fmla="*/ 235927 h 4413887"/>
              <a:gd name="connsiteX4" fmla="*/ 8730973 w 11162743"/>
              <a:gd name="connsiteY4" fmla="*/ 576264 h 4413887"/>
              <a:gd name="connsiteX5" fmla="*/ 11162743 w 11162743"/>
              <a:gd name="connsiteY5" fmla="*/ 576264 h 4413887"/>
              <a:gd name="connsiteX6" fmla="*/ 11162743 w 11162743"/>
              <a:gd name="connsiteY6" fmla="*/ 4413887 h 4413887"/>
              <a:gd name="connsiteX7" fmla="*/ 5235933 w 11162743"/>
              <a:gd name="connsiteY7" fmla="*/ 4413887 h 4413887"/>
              <a:gd name="connsiteX8" fmla="*/ 5235933 w 11162743"/>
              <a:gd name="connsiteY8" fmla="*/ 4030664 h 4413887"/>
              <a:gd name="connsiteX9" fmla="*/ 4473934 w 11162743"/>
              <a:gd name="connsiteY9" fmla="*/ 4030664 h 4413887"/>
              <a:gd name="connsiteX10" fmla="*/ 4473934 w 11162743"/>
              <a:gd name="connsiteY10" fmla="*/ 4413887 h 4413887"/>
              <a:gd name="connsiteX11" fmla="*/ 0 w 11162743"/>
              <a:gd name="connsiteY11" fmla="*/ 4413887 h 4413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162743" h="4413887">
                <a:moveTo>
                  <a:pt x="0" y="0"/>
                </a:moveTo>
                <a:lnTo>
                  <a:pt x="2101260" y="0"/>
                </a:lnTo>
                <a:lnTo>
                  <a:pt x="2101260" y="235927"/>
                </a:lnTo>
                <a:lnTo>
                  <a:pt x="8730973" y="235927"/>
                </a:lnTo>
                <a:lnTo>
                  <a:pt x="8730973" y="576264"/>
                </a:lnTo>
                <a:lnTo>
                  <a:pt x="11162743" y="576264"/>
                </a:lnTo>
                <a:lnTo>
                  <a:pt x="11162743" y="4413887"/>
                </a:lnTo>
                <a:lnTo>
                  <a:pt x="5235933" y="4413887"/>
                </a:lnTo>
                <a:lnTo>
                  <a:pt x="5235933" y="4030664"/>
                </a:lnTo>
                <a:lnTo>
                  <a:pt x="4473934" y="4030664"/>
                </a:lnTo>
                <a:lnTo>
                  <a:pt x="4473934" y="4413887"/>
                </a:lnTo>
                <a:lnTo>
                  <a:pt x="0" y="4413887"/>
                </a:lnTo>
                <a:close/>
              </a:path>
            </a:pathLst>
          </a:cu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1246108">
            <a:off x="234877" y="674680"/>
            <a:ext cx="2202216" cy="823317"/>
          </a:xfrm>
          <a:custGeom>
            <a:avLst/>
            <a:gdLst>
              <a:gd name="connsiteX0" fmla="*/ 1634871 w 2709522"/>
              <a:gd name="connsiteY0" fmla="*/ 0 h 1012978"/>
              <a:gd name="connsiteX1" fmla="*/ 1629491 w 2709522"/>
              <a:gd name="connsiteY1" fmla="*/ 52079 h 1012978"/>
              <a:gd name="connsiteX2" fmla="*/ 2709522 w 2709522"/>
              <a:gd name="connsiteY2" fmla="*/ 163655 h 1012978"/>
              <a:gd name="connsiteX3" fmla="*/ 2709522 w 2709522"/>
              <a:gd name="connsiteY3" fmla="*/ 1012978 h 1012978"/>
              <a:gd name="connsiteX4" fmla="*/ 0 w 2709522"/>
              <a:gd name="connsiteY4" fmla="*/ 1012978 h 1012978"/>
              <a:gd name="connsiteX5" fmla="*/ 0 w 2709522"/>
              <a:gd name="connsiteY5" fmla="*/ 0 h 101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09522" h="1012978">
                <a:moveTo>
                  <a:pt x="1634871" y="0"/>
                </a:moveTo>
                <a:lnTo>
                  <a:pt x="1629491" y="52079"/>
                </a:lnTo>
                <a:lnTo>
                  <a:pt x="2709522" y="163655"/>
                </a:lnTo>
                <a:lnTo>
                  <a:pt x="2709522" y="1012978"/>
                </a:lnTo>
                <a:lnTo>
                  <a:pt x="0" y="1012978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1373" y="3445194"/>
            <a:ext cx="1807094" cy="1706435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1032" y="3529504"/>
            <a:ext cx="1098439" cy="1537814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4363" y="1696585"/>
            <a:ext cx="1382044" cy="1382044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3266406" y="2135631"/>
            <a:ext cx="3610420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流感的症状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20" name="矩形 19"/>
          <p:cNvSpPr/>
          <p:nvPr/>
        </p:nvSpPr>
        <p:spPr>
          <a:xfrm>
            <a:off x="2662469" y="1057762"/>
            <a:ext cx="3836425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dist"/>
            <a:r>
              <a:rPr lang="zh-CN" altLang="en-US" sz="2100" noProof="1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呕吐腹泻，可能也是流感 </a:t>
            </a:r>
            <a:endParaRPr lang="zh-CN" altLang="en-US" sz="2100">
              <a:solidFill>
                <a:schemeClr val="accent1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95534" y="1564111"/>
            <a:ext cx="3866236" cy="288540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流感的种类有很多，其中胃肠道流感就是一种，如果没有并发症，胃肠道流感患者在发病后</a:t>
            </a:r>
            <a:r>
              <a:rPr lang="en-US" altLang="zh-CN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3</a:t>
            </a: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至</a:t>
            </a:r>
            <a:r>
              <a:rPr lang="en-US" altLang="zh-CN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4</a:t>
            </a: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天会渐渐恢复。</a:t>
            </a:r>
            <a:endParaRPr lang="en-US" altLang="zh-CN" sz="150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  <a:p>
            <a:pPr algn="just"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老人、小孩与一些有慢性胃肠道疾病的患者因胃肠功能较弱，流感病毒会乘虚而入，“钻”进消化道引起消化道黏膜反应。 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1286" y="1787721"/>
            <a:ext cx="2402990" cy="2223649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1311418" y="3029674"/>
            <a:ext cx="1693274" cy="708466"/>
            <a:chOff x="4733713" y="1007806"/>
            <a:chExt cx="2724573" cy="106753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733713" y="1544525"/>
              <a:ext cx="2724573" cy="530817"/>
            </a:xfrm>
            <a:custGeom>
              <a:avLst/>
              <a:gdLst>
                <a:gd name="connsiteX0" fmla="*/ 0 w 2724573"/>
                <a:gd name="connsiteY0" fmla="*/ 0 h 530817"/>
                <a:gd name="connsiteX1" fmla="*/ 2724573 w 2724573"/>
                <a:gd name="connsiteY1" fmla="*/ 0 h 530817"/>
                <a:gd name="connsiteX2" fmla="*/ 2724573 w 2724573"/>
                <a:gd name="connsiteY2" fmla="*/ 530817 h 530817"/>
                <a:gd name="connsiteX3" fmla="*/ 0 w 2724573"/>
                <a:gd name="connsiteY3" fmla="*/ 530817 h 530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24573" h="530817">
                  <a:moveTo>
                    <a:pt x="0" y="0"/>
                  </a:moveTo>
                  <a:lnTo>
                    <a:pt x="2724573" y="0"/>
                  </a:lnTo>
                  <a:lnTo>
                    <a:pt x="2724573" y="530817"/>
                  </a:lnTo>
                  <a:lnTo>
                    <a:pt x="0" y="530817"/>
                  </a:lnTo>
                  <a:close/>
                </a:path>
              </a:pathLst>
            </a:custGeom>
          </p:spPr>
        </p:pic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733713" y="1007806"/>
              <a:ext cx="2724573" cy="530817"/>
            </a:xfrm>
            <a:custGeom>
              <a:avLst/>
              <a:gdLst>
                <a:gd name="connsiteX0" fmla="*/ 0 w 2724573"/>
                <a:gd name="connsiteY0" fmla="*/ 0 h 530817"/>
                <a:gd name="connsiteX1" fmla="*/ 2724573 w 2724573"/>
                <a:gd name="connsiteY1" fmla="*/ 0 h 530817"/>
                <a:gd name="connsiteX2" fmla="*/ 2724573 w 2724573"/>
                <a:gd name="connsiteY2" fmla="*/ 530817 h 530817"/>
                <a:gd name="connsiteX3" fmla="*/ 0 w 2724573"/>
                <a:gd name="connsiteY3" fmla="*/ 530817 h 530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24573" h="530817">
                  <a:moveTo>
                    <a:pt x="0" y="0"/>
                  </a:moveTo>
                  <a:lnTo>
                    <a:pt x="2724573" y="0"/>
                  </a:lnTo>
                  <a:lnTo>
                    <a:pt x="2724573" y="530817"/>
                  </a:lnTo>
                  <a:lnTo>
                    <a:pt x="0" y="530817"/>
                  </a:lnTo>
                  <a:close/>
                </a:path>
              </a:pathLst>
            </a:custGeom>
          </p:spPr>
        </p:pic>
      </p:grpSp>
      <p:pic>
        <p:nvPicPr>
          <p:cNvPr id="26" name="图片 25"/>
          <p:cNvPicPr>
            <a:picLocks noChangeAspect="1"/>
          </p:cNvPicPr>
          <p:nvPr/>
        </p:nvPicPr>
        <p:blipFill rotWithShape="1">
          <a:blip r:embed="rId1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34858" y="1654342"/>
            <a:ext cx="399908" cy="404567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1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10000"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15331" y="3036948"/>
            <a:ext cx="419435" cy="41716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20" name="矩形 19"/>
          <p:cNvSpPr/>
          <p:nvPr/>
        </p:nvSpPr>
        <p:spPr>
          <a:xfrm>
            <a:off x="2662469" y="1057762"/>
            <a:ext cx="3836425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dist"/>
            <a:r>
              <a:rPr lang="zh-CN" altLang="en-US" sz="2100" noProof="1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呕吐腹泻，可能也是流感 </a:t>
            </a:r>
            <a:endParaRPr lang="zh-CN" altLang="en-US" sz="2100">
              <a:solidFill>
                <a:schemeClr val="accent1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661704" y="1847947"/>
            <a:ext cx="4158205" cy="222368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因此，胃肠道流感的临床多表现为胃肠道不适，如恶心、呕吐、腹痛、腹泻等，易被误诊为急性胃肠炎或食物中毒。在平时生活中，我们不要一看到腹泻就认为是肠道感染，随便滥用抗生素，建议到医院进行大便检验查清病因。 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5401" y="1656421"/>
            <a:ext cx="2305740" cy="230574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1656421"/>
            <a:ext cx="2305740" cy="230574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14" name="组合 13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18" name="图片 17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9" name="图片 18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0" name="图片 1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1" name="图片 20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4" name="图片 23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5" name="图片 24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5972" y="916543"/>
            <a:ext cx="8372057" cy="3310415"/>
          </a:xfrm>
          <a:custGeom>
            <a:avLst/>
            <a:gdLst>
              <a:gd name="connsiteX0" fmla="*/ 0 w 11162743"/>
              <a:gd name="connsiteY0" fmla="*/ 0 h 4413887"/>
              <a:gd name="connsiteX1" fmla="*/ 2101260 w 11162743"/>
              <a:gd name="connsiteY1" fmla="*/ 0 h 4413887"/>
              <a:gd name="connsiteX2" fmla="*/ 2101260 w 11162743"/>
              <a:gd name="connsiteY2" fmla="*/ 235927 h 4413887"/>
              <a:gd name="connsiteX3" fmla="*/ 8730973 w 11162743"/>
              <a:gd name="connsiteY3" fmla="*/ 235927 h 4413887"/>
              <a:gd name="connsiteX4" fmla="*/ 8730973 w 11162743"/>
              <a:gd name="connsiteY4" fmla="*/ 576264 h 4413887"/>
              <a:gd name="connsiteX5" fmla="*/ 11162743 w 11162743"/>
              <a:gd name="connsiteY5" fmla="*/ 576264 h 4413887"/>
              <a:gd name="connsiteX6" fmla="*/ 11162743 w 11162743"/>
              <a:gd name="connsiteY6" fmla="*/ 4413887 h 4413887"/>
              <a:gd name="connsiteX7" fmla="*/ 5235933 w 11162743"/>
              <a:gd name="connsiteY7" fmla="*/ 4413887 h 4413887"/>
              <a:gd name="connsiteX8" fmla="*/ 5235933 w 11162743"/>
              <a:gd name="connsiteY8" fmla="*/ 4030664 h 4413887"/>
              <a:gd name="connsiteX9" fmla="*/ 4473934 w 11162743"/>
              <a:gd name="connsiteY9" fmla="*/ 4030664 h 4413887"/>
              <a:gd name="connsiteX10" fmla="*/ 4473934 w 11162743"/>
              <a:gd name="connsiteY10" fmla="*/ 4413887 h 4413887"/>
              <a:gd name="connsiteX11" fmla="*/ 0 w 11162743"/>
              <a:gd name="connsiteY11" fmla="*/ 4413887 h 4413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162743" h="4413887">
                <a:moveTo>
                  <a:pt x="0" y="0"/>
                </a:moveTo>
                <a:lnTo>
                  <a:pt x="2101260" y="0"/>
                </a:lnTo>
                <a:lnTo>
                  <a:pt x="2101260" y="235927"/>
                </a:lnTo>
                <a:lnTo>
                  <a:pt x="8730973" y="235927"/>
                </a:lnTo>
                <a:lnTo>
                  <a:pt x="8730973" y="576264"/>
                </a:lnTo>
                <a:lnTo>
                  <a:pt x="11162743" y="576264"/>
                </a:lnTo>
                <a:lnTo>
                  <a:pt x="11162743" y="4413887"/>
                </a:lnTo>
                <a:lnTo>
                  <a:pt x="5235933" y="4413887"/>
                </a:lnTo>
                <a:lnTo>
                  <a:pt x="5235933" y="4030664"/>
                </a:lnTo>
                <a:lnTo>
                  <a:pt x="4473934" y="4030664"/>
                </a:lnTo>
                <a:lnTo>
                  <a:pt x="4473934" y="4413887"/>
                </a:lnTo>
                <a:lnTo>
                  <a:pt x="0" y="4413887"/>
                </a:lnTo>
                <a:close/>
              </a:path>
            </a:pathLst>
          </a:cu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1246108">
            <a:off x="234877" y="674680"/>
            <a:ext cx="2202216" cy="823317"/>
          </a:xfrm>
          <a:custGeom>
            <a:avLst/>
            <a:gdLst>
              <a:gd name="connsiteX0" fmla="*/ 1634871 w 2709522"/>
              <a:gd name="connsiteY0" fmla="*/ 0 h 1012978"/>
              <a:gd name="connsiteX1" fmla="*/ 1629491 w 2709522"/>
              <a:gd name="connsiteY1" fmla="*/ 52079 h 1012978"/>
              <a:gd name="connsiteX2" fmla="*/ 2709522 w 2709522"/>
              <a:gd name="connsiteY2" fmla="*/ 163655 h 1012978"/>
              <a:gd name="connsiteX3" fmla="*/ 2709522 w 2709522"/>
              <a:gd name="connsiteY3" fmla="*/ 1012978 h 1012978"/>
              <a:gd name="connsiteX4" fmla="*/ 0 w 2709522"/>
              <a:gd name="connsiteY4" fmla="*/ 1012978 h 1012978"/>
              <a:gd name="connsiteX5" fmla="*/ 0 w 2709522"/>
              <a:gd name="connsiteY5" fmla="*/ 0 h 101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09522" h="1012978">
                <a:moveTo>
                  <a:pt x="1634871" y="0"/>
                </a:moveTo>
                <a:lnTo>
                  <a:pt x="1629491" y="52079"/>
                </a:lnTo>
                <a:lnTo>
                  <a:pt x="2709522" y="163655"/>
                </a:lnTo>
                <a:lnTo>
                  <a:pt x="2709522" y="1012978"/>
                </a:lnTo>
                <a:lnTo>
                  <a:pt x="0" y="1012978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1373" y="3457120"/>
            <a:ext cx="1807094" cy="1706435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1032" y="3529504"/>
            <a:ext cx="1098439" cy="1537814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6681" y="1434645"/>
            <a:ext cx="1425665" cy="1663276"/>
          </a:xfrm>
          <a:prstGeom prst="rect">
            <a:avLst/>
          </a:prstGeom>
        </p:spPr>
      </p:pic>
      <p:sp>
        <p:nvSpPr>
          <p:cNvPr id="30" name="文本框 29"/>
          <p:cNvSpPr txBox="1"/>
          <p:nvPr/>
        </p:nvSpPr>
        <p:spPr>
          <a:xfrm>
            <a:off x="2809207" y="2135631"/>
            <a:ext cx="4912097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校园流感的治疗和预防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20" name="矩形 19"/>
          <p:cNvSpPr/>
          <p:nvPr/>
        </p:nvSpPr>
        <p:spPr>
          <a:xfrm>
            <a:off x="2662469" y="1217782"/>
            <a:ext cx="3836425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dist"/>
            <a:r>
              <a:rPr lang="zh-CN" altLang="en-US" sz="2100" noProof="1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治疗流感，尚未出现特效药</a:t>
            </a:r>
            <a:endParaRPr lang="zh-CN" altLang="en-US" sz="2100">
              <a:solidFill>
                <a:schemeClr val="accent1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184262" y="1892228"/>
            <a:ext cx="4792838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20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到现在为止，治疗流感还没有什么特效药。对于未发生并发症的流感患者来说，多喝水、多休息，像对付普通感冒那样度过急性期就可以了。 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3018995" y="3342602"/>
            <a:ext cx="1303170" cy="738664"/>
            <a:chOff x="6389225" y="2012900"/>
            <a:chExt cx="1737560" cy="984885"/>
          </a:xfrm>
        </p:grpSpPr>
        <p:sp>
          <p:nvSpPr>
            <p:cNvPr id="23" name="矩形 22"/>
            <p:cNvSpPr/>
            <p:nvPr/>
          </p:nvSpPr>
          <p:spPr>
            <a:xfrm>
              <a:off x="6389225" y="2274720"/>
              <a:ext cx="1632030" cy="567160"/>
            </a:xfrm>
            <a:prstGeom prst="rect">
              <a:avLst/>
            </a:prstGeom>
            <a:solidFill>
              <a:srgbClr val="F255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6389225" y="2012900"/>
              <a:ext cx="1737560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  <a:buClr>
                  <a:schemeClr val="tx1"/>
                </a:buClr>
                <a:buSzPct val="75000"/>
              </a:pPr>
              <a:r>
                <a:rPr lang="zh-CN" altLang="en-US" sz="2100" spc="225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多喝水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953962" y="3342601"/>
            <a:ext cx="1303170" cy="738664"/>
            <a:chOff x="8421832" y="2029305"/>
            <a:chExt cx="1737560" cy="984886"/>
          </a:xfrm>
        </p:grpSpPr>
        <p:sp>
          <p:nvSpPr>
            <p:cNvPr id="26" name="矩形 25"/>
            <p:cNvSpPr/>
            <p:nvPr/>
          </p:nvSpPr>
          <p:spPr>
            <a:xfrm>
              <a:off x="8474597" y="2290960"/>
              <a:ext cx="1632030" cy="567160"/>
            </a:xfrm>
            <a:prstGeom prst="rect">
              <a:avLst/>
            </a:prstGeom>
            <a:solidFill>
              <a:srgbClr val="44AF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8421832" y="2029305"/>
              <a:ext cx="1737560" cy="984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  <a:buClr>
                  <a:schemeClr val="tx1"/>
                </a:buClr>
                <a:buSzPct val="75000"/>
              </a:pPr>
              <a:r>
                <a:rPr lang="zh-CN" altLang="en-US" sz="2100" spc="225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多休息</a:t>
              </a:r>
            </a:p>
          </p:txBody>
        </p:sp>
      </p:grpSp>
      <p:pic>
        <p:nvPicPr>
          <p:cNvPr id="28" name="图片 2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19163">
            <a:off x="6880737" y="2314387"/>
            <a:ext cx="1398164" cy="1764654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3796" y="2352187"/>
            <a:ext cx="1758802" cy="175880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26" name="组合 25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27" name="图片 26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8" name="图片 2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9" name="图片 28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35" name="图片 34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36" name="图片 3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37" name="图片 36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39" name="图片 38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40" name="图片 39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41" name="图片 4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45" name="图片 44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44" name="图片 43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1246108">
            <a:off x="249439" y="878622"/>
            <a:ext cx="2003381" cy="748981"/>
          </a:xfrm>
          <a:custGeom>
            <a:avLst/>
            <a:gdLst>
              <a:gd name="connsiteX0" fmla="*/ 1634871 w 2709522"/>
              <a:gd name="connsiteY0" fmla="*/ 0 h 1012978"/>
              <a:gd name="connsiteX1" fmla="*/ 1629491 w 2709522"/>
              <a:gd name="connsiteY1" fmla="*/ 52079 h 1012978"/>
              <a:gd name="connsiteX2" fmla="*/ 2709522 w 2709522"/>
              <a:gd name="connsiteY2" fmla="*/ 163655 h 1012978"/>
              <a:gd name="connsiteX3" fmla="*/ 2709522 w 2709522"/>
              <a:gd name="connsiteY3" fmla="*/ 1012978 h 1012978"/>
              <a:gd name="connsiteX4" fmla="*/ 0 w 2709522"/>
              <a:gd name="connsiteY4" fmla="*/ 1012978 h 1012978"/>
              <a:gd name="connsiteX5" fmla="*/ 0 w 2709522"/>
              <a:gd name="connsiteY5" fmla="*/ 0 h 101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09522" h="1012978">
                <a:moveTo>
                  <a:pt x="1634871" y="0"/>
                </a:moveTo>
                <a:lnTo>
                  <a:pt x="1629491" y="52079"/>
                </a:lnTo>
                <a:lnTo>
                  <a:pt x="2709522" y="163655"/>
                </a:lnTo>
                <a:lnTo>
                  <a:pt x="2709522" y="1012978"/>
                </a:lnTo>
                <a:lnTo>
                  <a:pt x="0" y="1012978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0738" y="3336477"/>
            <a:ext cx="1197232" cy="1676125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4843875" y="900906"/>
            <a:ext cx="2526782" cy="709529"/>
            <a:chOff x="6321340" y="1368847"/>
            <a:chExt cx="3369042" cy="946039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21340" y="1368847"/>
              <a:ext cx="946039" cy="946039"/>
            </a:xfrm>
            <a:prstGeom prst="rect">
              <a:avLst/>
            </a:prstGeom>
          </p:spPr>
        </p:pic>
        <p:sp>
          <p:nvSpPr>
            <p:cNvPr id="22" name="文本框 21"/>
            <p:cNvSpPr txBox="1"/>
            <p:nvPr/>
          </p:nvSpPr>
          <p:spPr>
            <a:xfrm>
              <a:off x="7316834" y="1450403"/>
              <a:ext cx="23735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800" dirty="0">
                  <a:solidFill>
                    <a:schemeClr val="accent1">
                      <a:lumMod val="75000"/>
                    </a:schemeClr>
                  </a:solidFill>
                  <a:latin typeface="微软雅黑"/>
                  <a:ea typeface="微软雅黑"/>
                  <a:sym typeface="微软雅黑"/>
                </a:rPr>
                <a:t>1.</a:t>
              </a:r>
              <a:r>
                <a:rPr lang="zh-CN" altLang="en-US" sz="1800" dirty="0">
                  <a:solidFill>
                    <a:schemeClr val="accent1">
                      <a:lumMod val="75000"/>
                    </a:schemeClr>
                  </a:solidFill>
                  <a:latin typeface="微软雅黑"/>
                  <a:ea typeface="微软雅黑"/>
                  <a:sym typeface="微软雅黑"/>
                </a:rPr>
                <a:t>流感的特点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843875" y="1716062"/>
            <a:ext cx="2526782" cy="709529"/>
            <a:chOff x="6321340" y="2435773"/>
            <a:chExt cx="3369042" cy="946039"/>
          </a:xfrm>
        </p:grpSpPr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21340" y="2435773"/>
              <a:ext cx="946039" cy="946039"/>
            </a:xfrm>
            <a:prstGeom prst="rect">
              <a:avLst/>
            </a:prstGeom>
          </p:spPr>
        </p:pic>
        <p:sp>
          <p:nvSpPr>
            <p:cNvPr id="23" name="文本框 22"/>
            <p:cNvSpPr txBox="1"/>
            <p:nvPr/>
          </p:nvSpPr>
          <p:spPr>
            <a:xfrm>
              <a:off x="7316834" y="2520016"/>
              <a:ext cx="23735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800" dirty="0">
                  <a:solidFill>
                    <a:schemeClr val="accent1">
                      <a:lumMod val="75000"/>
                    </a:schemeClr>
                  </a:solidFill>
                  <a:latin typeface="微软雅黑"/>
                  <a:ea typeface="微软雅黑"/>
                  <a:sym typeface="微软雅黑"/>
                </a:rPr>
                <a:t>2.</a:t>
              </a:r>
              <a:r>
                <a:rPr lang="zh-CN" altLang="en-US" sz="1800" dirty="0">
                  <a:solidFill>
                    <a:schemeClr val="accent1">
                      <a:lumMod val="75000"/>
                    </a:schemeClr>
                  </a:solidFill>
                  <a:latin typeface="微软雅黑"/>
                  <a:ea typeface="微软雅黑"/>
                  <a:sym typeface="微软雅黑"/>
                </a:rPr>
                <a:t>流感的危害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832328" y="2540630"/>
            <a:ext cx="2538329" cy="709529"/>
            <a:chOff x="6305943" y="3502699"/>
            <a:chExt cx="3384439" cy="946039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05943" y="3502699"/>
              <a:ext cx="946039" cy="946039"/>
            </a:xfrm>
            <a:prstGeom prst="rect">
              <a:avLst/>
            </a:prstGeom>
          </p:spPr>
        </p:pic>
        <p:sp>
          <p:nvSpPr>
            <p:cNvPr id="24" name="文本框 23"/>
            <p:cNvSpPr txBox="1"/>
            <p:nvPr/>
          </p:nvSpPr>
          <p:spPr>
            <a:xfrm>
              <a:off x="7316834" y="3589628"/>
              <a:ext cx="237354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800" dirty="0">
                  <a:solidFill>
                    <a:schemeClr val="accent1">
                      <a:lumMod val="75000"/>
                    </a:schemeClr>
                  </a:solidFill>
                  <a:latin typeface="微软雅黑"/>
                  <a:ea typeface="微软雅黑"/>
                  <a:sym typeface="微软雅黑"/>
                </a:rPr>
                <a:t>3.</a:t>
              </a:r>
              <a:r>
                <a:rPr lang="zh-CN" altLang="en-US" sz="1800" dirty="0">
                  <a:solidFill>
                    <a:schemeClr val="accent1">
                      <a:lumMod val="75000"/>
                    </a:schemeClr>
                  </a:solidFill>
                  <a:latin typeface="微软雅黑"/>
                  <a:ea typeface="微软雅黑"/>
                  <a:sym typeface="微软雅黑"/>
                </a:rPr>
                <a:t>流感的症状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839885" y="3374609"/>
            <a:ext cx="3324946" cy="883074"/>
            <a:chOff x="6316019" y="4423278"/>
            <a:chExt cx="4433261" cy="1177432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16019" y="4423278"/>
              <a:ext cx="1009227" cy="1177432"/>
            </a:xfrm>
            <a:prstGeom prst="rect">
              <a:avLst/>
            </a:prstGeom>
          </p:spPr>
        </p:pic>
        <p:sp>
          <p:nvSpPr>
            <p:cNvPr id="25" name="文本框 24"/>
            <p:cNvSpPr txBox="1"/>
            <p:nvPr/>
          </p:nvSpPr>
          <p:spPr>
            <a:xfrm>
              <a:off x="7316834" y="4659242"/>
              <a:ext cx="343244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800" dirty="0">
                  <a:solidFill>
                    <a:schemeClr val="accent1">
                      <a:lumMod val="75000"/>
                    </a:schemeClr>
                  </a:solidFill>
                  <a:latin typeface="微软雅黑"/>
                  <a:ea typeface="微软雅黑"/>
                  <a:sym typeface="微软雅黑"/>
                </a:rPr>
                <a:t>4.</a:t>
              </a:r>
              <a:r>
                <a:rPr lang="zh-CN" altLang="en-US" sz="1800" dirty="0">
                  <a:solidFill>
                    <a:schemeClr val="accent1">
                      <a:lumMod val="75000"/>
                    </a:schemeClr>
                  </a:solidFill>
                  <a:latin typeface="微软雅黑"/>
                  <a:ea typeface="微软雅黑"/>
                  <a:sym typeface="微软雅黑"/>
                </a:rPr>
                <a:t>流感的治疗和预防</a:t>
              </a:r>
            </a:p>
          </p:txBody>
        </p:sp>
      </p:grpSp>
      <p:sp>
        <p:nvSpPr>
          <p:cNvPr id="34" name="文本框 33"/>
          <p:cNvSpPr txBox="1"/>
          <p:nvPr/>
        </p:nvSpPr>
        <p:spPr>
          <a:xfrm>
            <a:off x="769620" y="2458049"/>
            <a:ext cx="3442153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sym typeface="微软雅黑"/>
              </a:rPr>
              <a:t>预防流感</a:t>
            </a:r>
            <a:r>
              <a:rPr lang="zh-CN" altLang="en-US" sz="3600" dirty="0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小知识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87887" y="3051423"/>
            <a:ext cx="2614493" cy="2846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en-US" altLang="zh-CN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CONTENTS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3116" y="1763586"/>
            <a:ext cx="1197350" cy="74275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076923" y="900906"/>
            <a:ext cx="10011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F3F4EF"/>
                </a:solidFill>
              </a:rPr>
              <a:t>https://www.ypppt.com/</a:t>
            </a:r>
            <a:endParaRPr lang="zh-CN" altLang="en-US" sz="600" dirty="0">
              <a:solidFill>
                <a:srgbClr val="F3F4EF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20" name="矩形 19"/>
          <p:cNvSpPr/>
          <p:nvPr/>
        </p:nvSpPr>
        <p:spPr>
          <a:xfrm>
            <a:off x="2662469" y="1057762"/>
            <a:ext cx="3836425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dist"/>
            <a:r>
              <a:rPr lang="zh-CN" altLang="en-US" sz="2100" noProof="1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流感的治疗与预防</a:t>
            </a:r>
            <a:endParaRPr lang="zh-CN" altLang="en-US" sz="2100">
              <a:solidFill>
                <a:schemeClr val="accent1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1" name="文本占位符 28675" descr="1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349404" y="1719143"/>
            <a:ext cx="2708513" cy="2494767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6370464" y="1803037"/>
            <a:ext cx="431057" cy="432248"/>
            <a:chOff x="1034206" y="3431333"/>
            <a:chExt cx="646215" cy="648000"/>
          </a:xfrm>
        </p:grpSpPr>
        <p:sp>
          <p:nvSpPr>
            <p:cNvPr id="23" name="Oval 13"/>
            <p:cNvSpPr>
              <a:spLocks noChangeAspect="1" noChangeArrowheads="1"/>
            </p:cNvSpPr>
            <p:nvPr/>
          </p:nvSpPr>
          <p:spPr bwMode="auto">
            <a:xfrm>
              <a:off x="1034206" y="3431333"/>
              <a:ext cx="646215" cy="648000"/>
            </a:xfrm>
            <a:prstGeom prst="ellipse">
              <a:avLst/>
            </a:prstGeom>
            <a:solidFill>
              <a:srgbClr val="44A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>
                <a:solidFill>
                  <a:srgbClr val="FFFFFF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pic>
          <p:nvPicPr>
            <p:cNvPr id="24" name="Picture 14" descr="phone.png"/>
            <p:cNvPicPr>
              <a:picLocks noChangeAspect="1" noChangeArrowheads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313" y="3540513"/>
              <a:ext cx="432000" cy="429639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" name="组合 24"/>
          <p:cNvGrpSpPr/>
          <p:nvPr/>
        </p:nvGrpSpPr>
        <p:grpSpPr>
          <a:xfrm>
            <a:off x="6370043" y="2916927"/>
            <a:ext cx="431899" cy="433093"/>
            <a:chOff x="1047284" y="2176644"/>
            <a:chExt cx="648000" cy="649791"/>
          </a:xfrm>
        </p:grpSpPr>
        <p:sp>
          <p:nvSpPr>
            <p:cNvPr id="26" name="Oval 10"/>
            <p:cNvSpPr>
              <a:spLocks noChangeAspect="1" noChangeArrowheads="1"/>
            </p:cNvSpPr>
            <p:nvPr/>
          </p:nvSpPr>
          <p:spPr bwMode="auto">
            <a:xfrm>
              <a:off x="1047284" y="2176644"/>
              <a:ext cx="648000" cy="649791"/>
            </a:xfrm>
            <a:prstGeom prst="ellipse">
              <a:avLst/>
            </a:prstGeom>
            <a:solidFill>
              <a:srgbClr val="F255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>
                <a:solidFill>
                  <a:srgbClr val="FFFFFF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pic>
          <p:nvPicPr>
            <p:cNvPr id="27" name="Picture 15" descr="bulb.png"/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6464" y="2285539"/>
              <a:ext cx="429640" cy="432000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矩形 27"/>
          <p:cNvSpPr/>
          <p:nvPr/>
        </p:nvSpPr>
        <p:spPr>
          <a:xfrm>
            <a:off x="5477997" y="2303046"/>
            <a:ext cx="2292935" cy="28469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目前流感尚无特效治疗药物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117341" y="3355867"/>
            <a:ext cx="2937301" cy="715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接种流感疫苗是预防流感</a:t>
            </a:r>
            <a:r>
              <a:rPr lang="zh-CN" alt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及其并发症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的</a:t>
            </a:r>
            <a:r>
              <a:rPr lang="zh-CN" alt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最有效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方法之一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8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20" name="矩形 19"/>
          <p:cNvSpPr/>
          <p:nvPr/>
        </p:nvSpPr>
        <p:spPr>
          <a:xfrm>
            <a:off x="2662469" y="1057762"/>
            <a:ext cx="3836425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dist"/>
            <a:r>
              <a:rPr lang="zh-CN" altLang="en-US" sz="2100" noProof="1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流感的治疗与预防</a:t>
            </a:r>
            <a:endParaRPr lang="zh-CN" altLang="en-US" sz="2100">
              <a:solidFill>
                <a:schemeClr val="accent1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39154" y="2177627"/>
            <a:ext cx="2217266" cy="1236420"/>
            <a:chOff x="718871" y="2903502"/>
            <a:chExt cx="2956355" cy="1648560"/>
          </a:xfrm>
        </p:grpSpPr>
        <p:sp>
          <p:nvSpPr>
            <p:cNvPr id="22" name="任意多边形 21"/>
            <p:cNvSpPr/>
            <p:nvPr/>
          </p:nvSpPr>
          <p:spPr>
            <a:xfrm rot="443881">
              <a:off x="718871" y="2938228"/>
              <a:ext cx="2944779" cy="1613834"/>
            </a:xfrm>
            <a:custGeom>
              <a:avLst/>
              <a:gdLst>
                <a:gd name="connsiteX0" fmla="*/ 0 w 8038294"/>
                <a:gd name="connsiteY0" fmla="*/ 0 h 2148585"/>
                <a:gd name="connsiteX1" fmla="*/ 8038294 w 8038294"/>
                <a:gd name="connsiteY1" fmla="*/ 0 h 2148585"/>
                <a:gd name="connsiteX2" fmla="*/ 8038294 w 8038294"/>
                <a:gd name="connsiteY2" fmla="*/ 1836068 h 2148585"/>
                <a:gd name="connsiteX3" fmla="*/ 1090646 w 8038294"/>
                <a:gd name="connsiteY3" fmla="*/ 1836068 h 2148585"/>
                <a:gd name="connsiteX4" fmla="*/ 801207 w 8038294"/>
                <a:gd name="connsiteY4" fmla="*/ 2148585 h 2148585"/>
                <a:gd name="connsiteX5" fmla="*/ 511768 w 8038294"/>
                <a:gd name="connsiteY5" fmla="*/ 1836068 h 2148585"/>
                <a:gd name="connsiteX6" fmla="*/ 0 w 8038294"/>
                <a:gd name="connsiteY6" fmla="*/ 1836068 h 2148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38294" h="2148585">
                  <a:moveTo>
                    <a:pt x="0" y="0"/>
                  </a:moveTo>
                  <a:lnTo>
                    <a:pt x="8038294" y="0"/>
                  </a:lnTo>
                  <a:lnTo>
                    <a:pt x="8038294" y="1836068"/>
                  </a:lnTo>
                  <a:lnTo>
                    <a:pt x="1090646" y="1836068"/>
                  </a:lnTo>
                  <a:lnTo>
                    <a:pt x="801207" y="2148585"/>
                  </a:lnTo>
                  <a:lnTo>
                    <a:pt x="511768" y="1836068"/>
                  </a:lnTo>
                  <a:lnTo>
                    <a:pt x="0" y="183606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8100">
              <a:noFill/>
            </a:ln>
            <a:effectLst>
              <a:outerShdw blurRad="63500" sx="101000" sy="101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" name="任意多边形 22"/>
            <p:cNvSpPr/>
            <p:nvPr/>
          </p:nvSpPr>
          <p:spPr>
            <a:xfrm>
              <a:off x="730447" y="2903502"/>
              <a:ext cx="2944779" cy="1613834"/>
            </a:xfrm>
            <a:custGeom>
              <a:avLst/>
              <a:gdLst>
                <a:gd name="connsiteX0" fmla="*/ 0 w 8038294"/>
                <a:gd name="connsiteY0" fmla="*/ 0 h 2148585"/>
                <a:gd name="connsiteX1" fmla="*/ 8038294 w 8038294"/>
                <a:gd name="connsiteY1" fmla="*/ 0 h 2148585"/>
                <a:gd name="connsiteX2" fmla="*/ 8038294 w 8038294"/>
                <a:gd name="connsiteY2" fmla="*/ 1836068 h 2148585"/>
                <a:gd name="connsiteX3" fmla="*/ 1090646 w 8038294"/>
                <a:gd name="connsiteY3" fmla="*/ 1836068 h 2148585"/>
                <a:gd name="connsiteX4" fmla="*/ 801207 w 8038294"/>
                <a:gd name="connsiteY4" fmla="*/ 2148585 h 2148585"/>
                <a:gd name="connsiteX5" fmla="*/ 511768 w 8038294"/>
                <a:gd name="connsiteY5" fmla="*/ 1836068 h 2148585"/>
                <a:gd name="connsiteX6" fmla="*/ 0 w 8038294"/>
                <a:gd name="connsiteY6" fmla="*/ 1836068 h 2148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38294" h="2148585">
                  <a:moveTo>
                    <a:pt x="0" y="0"/>
                  </a:moveTo>
                  <a:lnTo>
                    <a:pt x="8038294" y="0"/>
                  </a:lnTo>
                  <a:lnTo>
                    <a:pt x="8038294" y="1836068"/>
                  </a:lnTo>
                  <a:lnTo>
                    <a:pt x="1090646" y="1836068"/>
                  </a:lnTo>
                  <a:lnTo>
                    <a:pt x="801207" y="2148585"/>
                  </a:lnTo>
                  <a:lnTo>
                    <a:pt x="511768" y="1836068"/>
                  </a:lnTo>
                  <a:lnTo>
                    <a:pt x="0" y="1836068"/>
                  </a:lnTo>
                  <a:close/>
                </a:path>
              </a:pathLst>
            </a:custGeom>
            <a:solidFill>
              <a:srgbClr val="44AFE4"/>
            </a:solidFill>
            <a:ln w="12700"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397903" y="2177627"/>
            <a:ext cx="2217266" cy="1236420"/>
            <a:chOff x="8530537" y="2903502"/>
            <a:chExt cx="2956355" cy="1648560"/>
          </a:xfrm>
        </p:grpSpPr>
        <p:sp>
          <p:nvSpPr>
            <p:cNvPr id="24" name="任意多边形 23"/>
            <p:cNvSpPr/>
            <p:nvPr/>
          </p:nvSpPr>
          <p:spPr>
            <a:xfrm rot="21156119" flipH="1">
              <a:off x="8530537" y="2938228"/>
              <a:ext cx="2944779" cy="1613834"/>
            </a:xfrm>
            <a:custGeom>
              <a:avLst/>
              <a:gdLst>
                <a:gd name="connsiteX0" fmla="*/ 0 w 8038294"/>
                <a:gd name="connsiteY0" fmla="*/ 0 h 2148585"/>
                <a:gd name="connsiteX1" fmla="*/ 8038294 w 8038294"/>
                <a:gd name="connsiteY1" fmla="*/ 0 h 2148585"/>
                <a:gd name="connsiteX2" fmla="*/ 8038294 w 8038294"/>
                <a:gd name="connsiteY2" fmla="*/ 1836068 h 2148585"/>
                <a:gd name="connsiteX3" fmla="*/ 1090646 w 8038294"/>
                <a:gd name="connsiteY3" fmla="*/ 1836068 h 2148585"/>
                <a:gd name="connsiteX4" fmla="*/ 801207 w 8038294"/>
                <a:gd name="connsiteY4" fmla="*/ 2148585 h 2148585"/>
                <a:gd name="connsiteX5" fmla="*/ 511768 w 8038294"/>
                <a:gd name="connsiteY5" fmla="*/ 1836068 h 2148585"/>
                <a:gd name="connsiteX6" fmla="*/ 0 w 8038294"/>
                <a:gd name="connsiteY6" fmla="*/ 1836068 h 2148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38294" h="2148585">
                  <a:moveTo>
                    <a:pt x="0" y="0"/>
                  </a:moveTo>
                  <a:lnTo>
                    <a:pt x="8038294" y="0"/>
                  </a:lnTo>
                  <a:lnTo>
                    <a:pt x="8038294" y="1836068"/>
                  </a:lnTo>
                  <a:lnTo>
                    <a:pt x="1090646" y="1836068"/>
                  </a:lnTo>
                  <a:lnTo>
                    <a:pt x="801207" y="2148585"/>
                  </a:lnTo>
                  <a:lnTo>
                    <a:pt x="511768" y="1836068"/>
                  </a:lnTo>
                  <a:lnTo>
                    <a:pt x="0" y="1836068"/>
                  </a:lnTo>
                  <a:close/>
                </a:path>
              </a:pathLst>
            </a:custGeom>
            <a:solidFill>
              <a:srgbClr val="FFC000"/>
            </a:solidFill>
            <a:ln w="38100">
              <a:noFill/>
            </a:ln>
            <a:effectLst>
              <a:outerShdw blurRad="63500" sx="101000" sy="101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任意多边形 24"/>
            <p:cNvSpPr/>
            <p:nvPr/>
          </p:nvSpPr>
          <p:spPr>
            <a:xfrm flipH="1">
              <a:off x="8542113" y="2903502"/>
              <a:ext cx="2944779" cy="1613834"/>
            </a:xfrm>
            <a:custGeom>
              <a:avLst/>
              <a:gdLst>
                <a:gd name="connsiteX0" fmla="*/ 0 w 8038294"/>
                <a:gd name="connsiteY0" fmla="*/ 0 h 2148585"/>
                <a:gd name="connsiteX1" fmla="*/ 8038294 w 8038294"/>
                <a:gd name="connsiteY1" fmla="*/ 0 h 2148585"/>
                <a:gd name="connsiteX2" fmla="*/ 8038294 w 8038294"/>
                <a:gd name="connsiteY2" fmla="*/ 1836068 h 2148585"/>
                <a:gd name="connsiteX3" fmla="*/ 1090646 w 8038294"/>
                <a:gd name="connsiteY3" fmla="*/ 1836068 h 2148585"/>
                <a:gd name="connsiteX4" fmla="*/ 801207 w 8038294"/>
                <a:gd name="connsiteY4" fmla="*/ 2148585 h 2148585"/>
                <a:gd name="connsiteX5" fmla="*/ 511768 w 8038294"/>
                <a:gd name="connsiteY5" fmla="*/ 1836068 h 2148585"/>
                <a:gd name="connsiteX6" fmla="*/ 0 w 8038294"/>
                <a:gd name="connsiteY6" fmla="*/ 1836068 h 2148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38294" h="2148585">
                  <a:moveTo>
                    <a:pt x="0" y="0"/>
                  </a:moveTo>
                  <a:lnTo>
                    <a:pt x="8038294" y="0"/>
                  </a:lnTo>
                  <a:lnTo>
                    <a:pt x="8038294" y="1836068"/>
                  </a:lnTo>
                  <a:lnTo>
                    <a:pt x="1090646" y="1836068"/>
                  </a:lnTo>
                  <a:lnTo>
                    <a:pt x="801207" y="2148585"/>
                  </a:lnTo>
                  <a:lnTo>
                    <a:pt x="511768" y="1836068"/>
                  </a:lnTo>
                  <a:lnTo>
                    <a:pt x="0" y="1836068"/>
                  </a:lnTo>
                  <a:close/>
                </a:path>
              </a:pathLst>
            </a:custGeom>
            <a:solidFill>
              <a:srgbClr val="F5C21F"/>
            </a:solidFill>
            <a:ln w="12700"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649966" y="2396831"/>
            <a:ext cx="2050836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it-IT" sz="1800" noProof="1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接种流感疫苗可减少婴幼儿</a:t>
            </a:r>
            <a:endParaRPr lang="zh-CN" altLang="en-US" sz="180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485459" y="2382935"/>
            <a:ext cx="2050836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it-IT" sz="1800" noProof="1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流感样疾病发病率，减少不必要的用药</a:t>
            </a:r>
            <a:endParaRPr lang="zh-CN" altLang="en-US" sz="180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08896" y="1770927"/>
            <a:ext cx="3345211" cy="194454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539154" y="2177627"/>
            <a:ext cx="2217266" cy="1236420"/>
            <a:chOff x="718871" y="2903502"/>
            <a:chExt cx="2956355" cy="1648560"/>
          </a:xfrm>
        </p:grpSpPr>
        <p:sp>
          <p:nvSpPr>
            <p:cNvPr id="22" name="任意多边形 21"/>
            <p:cNvSpPr/>
            <p:nvPr/>
          </p:nvSpPr>
          <p:spPr>
            <a:xfrm rot="443881">
              <a:off x="718871" y="2938228"/>
              <a:ext cx="2944779" cy="1613834"/>
            </a:xfrm>
            <a:custGeom>
              <a:avLst/>
              <a:gdLst>
                <a:gd name="connsiteX0" fmla="*/ 0 w 8038294"/>
                <a:gd name="connsiteY0" fmla="*/ 0 h 2148585"/>
                <a:gd name="connsiteX1" fmla="*/ 8038294 w 8038294"/>
                <a:gd name="connsiteY1" fmla="*/ 0 h 2148585"/>
                <a:gd name="connsiteX2" fmla="*/ 8038294 w 8038294"/>
                <a:gd name="connsiteY2" fmla="*/ 1836068 h 2148585"/>
                <a:gd name="connsiteX3" fmla="*/ 1090646 w 8038294"/>
                <a:gd name="connsiteY3" fmla="*/ 1836068 h 2148585"/>
                <a:gd name="connsiteX4" fmla="*/ 801207 w 8038294"/>
                <a:gd name="connsiteY4" fmla="*/ 2148585 h 2148585"/>
                <a:gd name="connsiteX5" fmla="*/ 511768 w 8038294"/>
                <a:gd name="connsiteY5" fmla="*/ 1836068 h 2148585"/>
                <a:gd name="connsiteX6" fmla="*/ 0 w 8038294"/>
                <a:gd name="connsiteY6" fmla="*/ 1836068 h 2148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38294" h="2148585">
                  <a:moveTo>
                    <a:pt x="0" y="0"/>
                  </a:moveTo>
                  <a:lnTo>
                    <a:pt x="8038294" y="0"/>
                  </a:lnTo>
                  <a:lnTo>
                    <a:pt x="8038294" y="1836068"/>
                  </a:lnTo>
                  <a:lnTo>
                    <a:pt x="1090646" y="1836068"/>
                  </a:lnTo>
                  <a:lnTo>
                    <a:pt x="801207" y="2148585"/>
                  </a:lnTo>
                  <a:lnTo>
                    <a:pt x="511768" y="1836068"/>
                  </a:lnTo>
                  <a:lnTo>
                    <a:pt x="0" y="183606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8100">
              <a:noFill/>
            </a:ln>
            <a:effectLst>
              <a:outerShdw blurRad="63500" sx="101000" sy="101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" name="任意多边形 22"/>
            <p:cNvSpPr/>
            <p:nvPr/>
          </p:nvSpPr>
          <p:spPr>
            <a:xfrm>
              <a:off x="730447" y="2903502"/>
              <a:ext cx="2944779" cy="1613834"/>
            </a:xfrm>
            <a:custGeom>
              <a:avLst/>
              <a:gdLst>
                <a:gd name="connsiteX0" fmla="*/ 0 w 8038294"/>
                <a:gd name="connsiteY0" fmla="*/ 0 h 2148585"/>
                <a:gd name="connsiteX1" fmla="*/ 8038294 w 8038294"/>
                <a:gd name="connsiteY1" fmla="*/ 0 h 2148585"/>
                <a:gd name="connsiteX2" fmla="*/ 8038294 w 8038294"/>
                <a:gd name="connsiteY2" fmla="*/ 1836068 h 2148585"/>
                <a:gd name="connsiteX3" fmla="*/ 1090646 w 8038294"/>
                <a:gd name="connsiteY3" fmla="*/ 1836068 h 2148585"/>
                <a:gd name="connsiteX4" fmla="*/ 801207 w 8038294"/>
                <a:gd name="connsiteY4" fmla="*/ 2148585 h 2148585"/>
                <a:gd name="connsiteX5" fmla="*/ 511768 w 8038294"/>
                <a:gd name="connsiteY5" fmla="*/ 1836068 h 2148585"/>
                <a:gd name="connsiteX6" fmla="*/ 0 w 8038294"/>
                <a:gd name="connsiteY6" fmla="*/ 1836068 h 2148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38294" h="2148585">
                  <a:moveTo>
                    <a:pt x="0" y="0"/>
                  </a:moveTo>
                  <a:lnTo>
                    <a:pt x="8038294" y="0"/>
                  </a:lnTo>
                  <a:lnTo>
                    <a:pt x="8038294" y="1836068"/>
                  </a:lnTo>
                  <a:lnTo>
                    <a:pt x="1090646" y="1836068"/>
                  </a:lnTo>
                  <a:lnTo>
                    <a:pt x="801207" y="2148585"/>
                  </a:lnTo>
                  <a:lnTo>
                    <a:pt x="511768" y="1836068"/>
                  </a:lnTo>
                  <a:lnTo>
                    <a:pt x="0" y="1836068"/>
                  </a:lnTo>
                  <a:close/>
                </a:path>
              </a:pathLst>
            </a:custGeom>
            <a:solidFill>
              <a:srgbClr val="44AFE4"/>
            </a:solidFill>
            <a:ln w="12700"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397903" y="2177627"/>
            <a:ext cx="2217266" cy="1236420"/>
            <a:chOff x="8530537" y="2903502"/>
            <a:chExt cx="2956355" cy="1648560"/>
          </a:xfrm>
        </p:grpSpPr>
        <p:sp>
          <p:nvSpPr>
            <p:cNvPr id="24" name="任意多边形 23"/>
            <p:cNvSpPr/>
            <p:nvPr/>
          </p:nvSpPr>
          <p:spPr>
            <a:xfrm rot="21156119" flipH="1">
              <a:off x="8530537" y="2938228"/>
              <a:ext cx="2944779" cy="1613834"/>
            </a:xfrm>
            <a:custGeom>
              <a:avLst/>
              <a:gdLst>
                <a:gd name="connsiteX0" fmla="*/ 0 w 8038294"/>
                <a:gd name="connsiteY0" fmla="*/ 0 h 2148585"/>
                <a:gd name="connsiteX1" fmla="*/ 8038294 w 8038294"/>
                <a:gd name="connsiteY1" fmla="*/ 0 h 2148585"/>
                <a:gd name="connsiteX2" fmla="*/ 8038294 w 8038294"/>
                <a:gd name="connsiteY2" fmla="*/ 1836068 h 2148585"/>
                <a:gd name="connsiteX3" fmla="*/ 1090646 w 8038294"/>
                <a:gd name="connsiteY3" fmla="*/ 1836068 h 2148585"/>
                <a:gd name="connsiteX4" fmla="*/ 801207 w 8038294"/>
                <a:gd name="connsiteY4" fmla="*/ 2148585 h 2148585"/>
                <a:gd name="connsiteX5" fmla="*/ 511768 w 8038294"/>
                <a:gd name="connsiteY5" fmla="*/ 1836068 h 2148585"/>
                <a:gd name="connsiteX6" fmla="*/ 0 w 8038294"/>
                <a:gd name="connsiteY6" fmla="*/ 1836068 h 2148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38294" h="2148585">
                  <a:moveTo>
                    <a:pt x="0" y="0"/>
                  </a:moveTo>
                  <a:lnTo>
                    <a:pt x="8038294" y="0"/>
                  </a:lnTo>
                  <a:lnTo>
                    <a:pt x="8038294" y="1836068"/>
                  </a:lnTo>
                  <a:lnTo>
                    <a:pt x="1090646" y="1836068"/>
                  </a:lnTo>
                  <a:lnTo>
                    <a:pt x="801207" y="2148585"/>
                  </a:lnTo>
                  <a:lnTo>
                    <a:pt x="511768" y="1836068"/>
                  </a:lnTo>
                  <a:lnTo>
                    <a:pt x="0" y="1836068"/>
                  </a:lnTo>
                  <a:close/>
                </a:path>
              </a:pathLst>
            </a:custGeom>
            <a:solidFill>
              <a:srgbClr val="FFC000"/>
            </a:solidFill>
            <a:ln w="38100">
              <a:noFill/>
            </a:ln>
            <a:effectLst>
              <a:outerShdw blurRad="63500" sx="101000" sy="101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任意多边形 24"/>
            <p:cNvSpPr/>
            <p:nvPr/>
          </p:nvSpPr>
          <p:spPr>
            <a:xfrm flipH="1">
              <a:off x="8542113" y="2903502"/>
              <a:ext cx="2944779" cy="1613834"/>
            </a:xfrm>
            <a:custGeom>
              <a:avLst/>
              <a:gdLst>
                <a:gd name="connsiteX0" fmla="*/ 0 w 8038294"/>
                <a:gd name="connsiteY0" fmla="*/ 0 h 2148585"/>
                <a:gd name="connsiteX1" fmla="*/ 8038294 w 8038294"/>
                <a:gd name="connsiteY1" fmla="*/ 0 h 2148585"/>
                <a:gd name="connsiteX2" fmla="*/ 8038294 w 8038294"/>
                <a:gd name="connsiteY2" fmla="*/ 1836068 h 2148585"/>
                <a:gd name="connsiteX3" fmla="*/ 1090646 w 8038294"/>
                <a:gd name="connsiteY3" fmla="*/ 1836068 h 2148585"/>
                <a:gd name="connsiteX4" fmla="*/ 801207 w 8038294"/>
                <a:gd name="connsiteY4" fmla="*/ 2148585 h 2148585"/>
                <a:gd name="connsiteX5" fmla="*/ 511768 w 8038294"/>
                <a:gd name="connsiteY5" fmla="*/ 1836068 h 2148585"/>
                <a:gd name="connsiteX6" fmla="*/ 0 w 8038294"/>
                <a:gd name="connsiteY6" fmla="*/ 1836068 h 2148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38294" h="2148585">
                  <a:moveTo>
                    <a:pt x="0" y="0"/>
                  </a:moveTo>
                  <a:lnTo>
                    <a:pt x="8038294" y="0"/>
                  </a:lnTo>
                  <a:lnTo>
                    <a:pt x="8038294" y="1836068"/>
                  </a:lnTo>
                  <a:lnTo>
                    <a:pt x="1090646" y="1836068"/>
                  </a:lnTo>
                  <a:lnTo>
                    <a:pt x="801207" y="2148585"/>
                  </a:lnTo>
                  <a:lnTo>
                    <a:pt x="511768" y="1836068"/>
                  </a:lnTo>
                  <a:lnTo>
                    <a:pt x="0" y="1836068"/>
                  </a:lnTo>
                  <a:close/>
                </a:path>
              </a:pathLst>
            </a:custGeom>
            <a:solidFill>
              <a:srgbClr val="F5C21F"/>
            </a:solidFill>
            <a:ln w="12700"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28" name="图片 2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08896" y="1770927"/>
            <a:ext cx="3345211" cy="1944547"/>
          </a:xfrm>
          <a:prstGeom prst="rect">
            <a:avLst/>
          </a:prstGeom>
        </p:spPr>
      </p:pic>
      <p:sp>
        <p:nvSpPr>
          <p:cNvPr id="29" name="矩形 28"/>
          <p:cNvSpPr/>
          <p:nvPr/>
        </p:nvSpPr>
        <p:spPr>
          <a:xfrm>
            <a:off x="2662469" y="1057762"/>
            <a:ext cx="3836425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dist"/>
            <a:r>
              <a:rPr lang="zh-CN" altLang="en-US" sz="2100" noProof="1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有关流感疫苗接种的时间</a:t>
            </a:r>
            <a:endParaRPr lang="zh-CN" altLang="en-US" sz="2100">
              <a:solidFill>
                <a:schemeClr val="accent1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18027" y="2244435"/>
            <a:ext cx="2050836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spcBef>
                <a:spcPct val="45000"/>
              </a:spcBef>
            </a:pPr>
            <a:r>
              <a:rPr lang="zh-CN" altLang="en-US" smtClean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由于接种流感疫苗</a:t>
            </a:r>
            <a:r>
              <a:rPr lang="en-US" altLang="zh-CN" smtClean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2</a:t>
            </a:r>
            <a:r>
              <a:rPr lang="zh-CN" altLang="en-US" smtClean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周后，可产生具有保护力的抗体，因此中国疾病预防控制中心建议：</a:t>
            </a:r>
            <a:endParaRPr lang="zh-CN" altLang="en-US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485459" y="2287441"/>
            <a:ext cx="2050836" cy="114646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0" lvl="1" algn="just">
              <a:spcBef>
                <a:spcPct val="45000"/>
              </a:spcBef>
            </a:pPr>
            <a:r>
              <a:rPr lang="zh-CN" altLang="en-US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我国大多数地区均应在每年</a:t>
            </a:r>
            <a:r>
              <a:rPr lang="en-US" altLang="zh-CN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10 </a:t>
            </a:r>
            <a:r>
              <a:rPr lang="zh-CN" altLang="en-US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月前开始疫苗接种活动，疫苗接种服务可贯穿整个流感高发季节。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0" grpId="0"/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20" name="矩形 19"/>
          <p:cNvSpPr/>
          <p:nvPr/>
        </p:nvSpPr>
        <p:spPr>
          <a:xfrm>
            <a:off x="3403103" y="1057762"/>
            <a:ext cx="2355157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dist"/>
            <a:r>
              <a:rPr lang="zh-CN" altLang="en-US" sz="2100" noProof="1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预防措施</a:t>
            </a:r>
            <a:endParaRPr lang="zh-CN" altLang="en-US" sz="2100">
              <a:solidFill>
                <a:schemeClr val="accent1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" name="六边形 20"/>
          <p:cNvSpPr/>
          <p:nvPr/>
        </p:nvSpPr>
        <p:spPr>
          <a:xfrm>
            <a:off x="1164705" y="2008772"/>
            <a:ext cx="1919746" cy="1654956"/>
          </a:xfrm>
          <a:prstGeom prst="hexagon">
            <a:avLst/>
          </a:prstGeom>
          <a:noFill/>
          <a:ln w="38100">
            <a:solidFill>
              <a:srgbClr val="44AFE4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436348" y="2192905"/>
            <a:ext cx="1395375" cy="105028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spcBef>
                <a:spcPct val="45000"/>
              </a:spcBef>
            </a:pPr>
            <a:r>
              <a:rPr lang="en-US" altLang="zh-CN" sz="2700">
                <a:solidFill>
                  <a:srgbClr val="44AFE4"/>
                </a:solidFill>
                <a:latin typeface="微软雅黑"/>
                <a:ea typeface="微软雅黑"/>
                <a:sym typeface="微软雅黑"/>
              </a:rPr>
              <a:t>01</a:t>
            </a:r>
          </a:p>
          <a:p>
            <a:pPr algn="ctr">
              <a:spcBef>
                <a:spcPct val="45000"/>
              </a:spcBef>
            </a:pP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保持良好的个人及环境卫生</a:t>
            </a:r>
          </a:p>
        </p:txBody>
      </p:sp>
      <p:sp>
        <p:nvSpPr>
          <p:cNvPr id="23" name="六边形 22"/>
          <p:cNvSpPr/>
          <p:nvPr/>
        </p:nvSpPr>
        <p:spPr>
          <a:xfrm>
            <a:off x="3620809" y="2008773"/>
            <a:ext cx="1919745" cy="1654955"/>
          </a:xfrm>
          <a:prstGeom prst="hexagon">
            <a:avLst/>
          </a:prstGeom>
          <a:noFill/>
          <a:ln w="381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798604" y="2192904"/>
            <a:ext cx="1583070" cy="12811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spcBef>
                <a:spcPct val="45000"/>
              </a:spcBef>
            </a:pPr>
            <a:r>
              <a:rPr lang="en-US" altLang="zh-CN" sz="2700">
                <a:solidFill>
                  <a:srgbClr val="F5C21F"/>
                </a:solidFill>
                <a:latin typeface="微软雅黑"/>
                <a:ea typeface="微软雅黑"/>
                <a:sym typeface="微软雅黑"/>
              </a:rPr>
              <a:t>02</a:t>
            </a:r>
          </a:p>
          <a:p>
            <a:pPr algn="ctr">
              <a:spcBef>
                <a:spcPct val="45000"/>
              </a:spcBef>
            </a:pP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勤洗手，使用肥皂或洗手液并用流动水洗手</a:t>
            </a:r>
          </a:p>
        </p:txBody>
      </p:sp>
      <p:sp>
        <p:nvSpPr>
          <p:cNvPr id="25" name="六边形 24"/>
          <p:cNvSpPr/>
          <p:nvPr/>
        </p:nvSpPr>
        <p:spPr>
          <a:xfrm>
            <a:off x="6076914" y="2008773"/>
            <a:ext cx="1919746" cy="1654955"/>
          </a:xfrm>
          <a:prstGeom prst="hexagon">
            <a:avLst/>
          </a:prstGeom>
          <a:noFill/>
          <a:ln w="38100">
            <a:solidFill>
              <a:srgbClr val="F25544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367471" y="2192904"/>
            <a:ext cx="1357546" cy="12811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spcBef>
                <a:spcPct val="45000"/>
              </a:spcBef>
            </a:pPr>
            <a:r>
              <a:rPr lang="en-US" altLang="zh-CN" sz="2700">
                <a:solidFill>
                  <a:srgbClr val="F25544"/>
                </a:solidFill>
                <a:latin typeface="微软雅黑"/>
                <a:ea typeface="微软雅黑"/>
                <a:sym typeface="微软雅黑"/>
              </a:rPr>
              <a:t>03</a:t>
            </a:r>
          </a:p>
          <a:p>
            <a:pPr algn="ctr">
              <a:spcBef>
                <a:spcPct val="45000"/>
              </a:spcBef>
            </a:pP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打喷嚏或咳嗽时应用纸巾掩住口鼻</a:t>
            </a: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2048" y="3707718"/>
            <a:ext cx="1542827" cy="1456888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6150" y="3695026"/>
            <a:ext cx="997021" cy="139583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 animBg="1"/>
      <p:bldP spid="22" grpId="0"/>
      <p:bldP spid="23" grpId="0" animBg="1"/>
      <p:bldP spid="24" grpId="0"/>
      <p:bldP spid="25" grpId="0" animBg="1"/>
      <p:bldP spid="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>
          <a:xfrm>
            <a:off x="628650" y="1529239"/>
            <a:ext cx="7886700" cy="3263504"/>
          </a:xfrm>
        </p:spPr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20" name="矩形 19"/>
          <p:cNvSpPr/>
          <p:nvPr/>
        </p:nvSpPr>
        <p:spPr>
          <a:xfrm>
            <a:off x="3403103" y="1057762"/>
            <a:ext cx="2355157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dist"/>
            <a:r>
              <a:rPr lang="zh-CN" altLang="en-US" sz="2100" noProof="1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预防措施</a:t>
            </a:r>
            <a:endParaRPr lang="zh-CN" altLang="en-US" sz="2100">
              <a:solidFill>
                <a:schemeClr val="accent1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" name="六边形 20"/>
          <p:cNvSpPr/>
          <p:nvPr/>
        </p:nvSpPr>
        <p:spPr>
          <a:xfrm>
            <a:off x="1164705" y="2008772"/>
            <a:ext cx="1919746" cy="1654956"/>
          </a:xfrm>
          <a:prstGeom prst="hexagon">
            <a:avLst/>
          </a:prstGeom>
          <a:noFill/>
          <a:ln w="38100">
            <a:solidFill>
              <a:srgbClr val="44AFE4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247794" y="2135885"/>
            <a:ext cx="1753565" cy="12811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spcBef>
                <a:spcPct val="45000"/>
              </a:spcBef>
            </a:pPr>
            <a:r>
              <a:rPr lang="en-US" altLang="zh-CN" sz="2700">
                <a:solidFill>
                  <a:srgbClr val="44AFE4"/>
                </a:solidFill>
                <a:latin typeface="微软雅黑"/>
                <a:ea typeface="微软雅黑"/>
                <a:sym typeface="微软雅黑"/>
              </a:rPr>
              <a:t>04</a:t>
            </a:r>
          </a:p>
          <a:p>
            <a:pPr algn="ctr">
              <a:spcBef>
                <a:spcPct val="45000"/>
              </a:spcBef>
            </a:pP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均衡饮食、适量运动、充足休息，避免过度疲劳</a:t>
            </a:r>
          </a:p>
        </p:txBody>
      </p:sp>
      <p:sp>
        <p:nvSpPr>
          <p:cNvPr id="23" name="六边形 22"/>
          <p:cNvSpPr/>
          <p:nvPr/>
        </p:nvSpPr>
        <p:spPr>
          <a:xfrm>
            <a:off x="3620809" y="2008773"/>
            <a:ext cx="1919745" cy="1654955"/>
          </a:xfrm>
          <a:prstGeom prst="hexagon">
            <a:avLst/>
          </a:prstGeom>
          <a:noFill/>
          <a:ln w="38100">
            <a:solidFill>
              <a:srgbClr val="FFC000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798604" y="2192904"/>
            <a:ext cx="1583070" cy="12811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spcBef>
                <a:spcPct val="45000"/>
              </a:spcBef>
            </a:pPr>
            <a:r>
              <a:rPr lang="en-US" altLang="zh-CN" sz="2700">
                <a:solidFill>
                  <a:srgbClr val="F5C21F"/>
                </a:solidFill>
                <a:latin typeface="微软雅黑"/>
                <a:ea typeface="微软雅黑"/>
                <a:sym typeface="微软雅黑"/>
              </a:rPr>
              <a:t>05</a:t>
            </a:r>
          </a:p>
          <a:p>
            <a:pPr algn="ctr">
              <a:spcBef>
                <a:spcPct val="45000"/>
              </a:spcBef>
            </a:pP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每天开窗通风数次，保持室内空气新鲜</a:t>
            </a:r>
          </a:p>
        </p:txBody>
      </p:sp>
      <p:sp>
        <p:nvSpPr>
          <p:cNvPr id="25" name="六边形 24"/>
          <p:cNvSpPr/>
          <p:nvPr/>
        </p:nvSpPr>
        <p:spPr>
          <a:xfrm>
            <a:off x="6076914" y="2008773"/>
            <a:ext cx="1919746" cy="1654955"/>
          </a:xfrm>
          <a:prstGeom prst="hexagon">
            <a:avLst/>
          </a:prstGeom>
          <a:noFill/>
          <a:ln w="38100">
            <a:solidFill>
              <a:srgbClr val="F25544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257639" y="2192904"/>
            <a:ext cx="1558294" cy="12811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spcBef>
                <a:spcPct val="45000"/>
              </a:spcBef>
            </a:pPr>
            <a:r>
              <a:rPr lang="en-US" altLang="zh-CN" sz="2700">
                <a:solidFill>
                  <a:srgbClr val="F25544"/>
                </a:solidFill>
                <a:latin typeface="微软雅黑"/>
                <a:ea typeface="微软雅黑"/>
                <a:sym typeface="微软雅黑"/>
              </a:rPr>
              <a:t>06</a:t>
            </a:r>
          </a:p>
          <a:p>
            <a:pPr algn="ctr">
              <a:spcBef>
                <a:spcPct val="45000"/>
              </a:spcBef>
            </a:pPr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流感高发期，不要到人多、空气污浊的场所</a:t>
            </a: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2048" y="3707718"/>
            <a:ext cx="1542827" cy="1456888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6150" y="3695026"/>
            <a:ext cx="997021" cy="139583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 animBg="1"/>
      <p:bldP spid="22" grpId="0"/>
      <p:bldP spid="23" grpId="0" animBg="1"/>
      <p:bldP spid="24" grpId="0"/>
      <p:bldP spid="25" grpId="0" animBg="1"/>
      <p:bldP spid="2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0" y="-5251"/>
            <a:ext cx="9144000" cy="5154002"/>
            <a:chOff x="-104504" y="-7001"/>
            <a:chExt cx="12296504" cy="6872002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sharpenSoften amoun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9117874" y="0"/>
              <a:ext cx="3074126" cy="3143250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043748" y="0"/>
              <a:ext cx="3074126" cy="3143250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969622" y="-7001"/>
              <a:ext cx="3074126" cy="3143250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9117874" y="3136249"/>
              <a:ext cx="3074126" cy="3728752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043748" y="3129248"/>
              <a:ext cx="3074126" cy="3728752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969622" y="3122247"/>
              <a:ext cx="3074126" cy="3728752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04504" y="-7001"/>
              <a:ext cx="3074126" cy="3143250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04504" y="3122247"/>
              <a:ext cx="3074126" cy="3728752"/>
            </a:xfrm>
            <a:prstGeom prst="rect">
              <a:avLst/>
            </a:prstGeom>
          </p:spPr>
        </p:pic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9745" y="342901"/>
            <a:ext cx="2908358" cy="1828800"/>
          </a:xfrm>
          <a:custGeom>
            <a:avLst/>
            <a:gdLst>
              <a:gd name="connsiteX0" fmla="*/ 0 w 3143795"/>
              <a:gd name="connsiteY0" fmla="*/ 0 h 1976845"/>
              <a:gd name="connsiteX1" fmla="*/ 3143795 w 3143795"/>
              <a:gd name="connsiteY1" fmla="*/ 0 h 1976845"/>
              <a:gd name="connsiteX2" fmla="*/ 3143795 w 3143795"/>
              <a:gd name="connsiteY2" fmla="*/ 1976845 h 1976845"/>
              <a:gd name="connsiteX3" fmla="*/ 0 w 3143795"/>
              <a:gd name="connsiteY3" fmla="*/ 1976845 h 19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795" h="1976845">
                <a:moveTo>
                  <a:pt x="0" y="0"/>
                </a:moveTo>
                <a:lnTo>
                  <a:pt x="3143795" y="0"/>
                </a:lnTo>
                <a:lnTo>
                  <a:pt x="3143795" y="1976845"/>
                </a:lnTo>
                <a:lnTo>
                  <a:pt x="0" y="1976845"/>
                </a:lnTo>
                <a:close/>
              </a:path>
            </a:pathLst>
          </a:cu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012180" y="251460"/>
            <a:ext cx="2908358" cy="1828800"/>
          </a:xfrm>
          <a:custGeom>
            <a:avLst/>
            <a:gdLst>
              <a:gd name="connsiteX0" fmla="*/ 0 w 3143795"/>
              <a:gd name="connsiteY0" fmla="*/ 0 h 1976845"/>
              <a:gd name="connsiteX1" fmla="*/ 3143795 w 3143795"/>
              <a:gd name="connsiteY1" fmla="*/ 0 h 1976845"/>
              <a:gd name="connsiteX2" fmla="*/ 3143795 w 3143795"/>
              <a:gd name="connsiteY2" fmla="*/ 1976845 h 1976845"/>
              <a:gd name="connsiteX3" fmla="*/ 0 w 3143795"/>
              <a:gd name="connsiteY3" fmla="*/ 1976845 h 19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3795" h="1976845">
                <a:moveTo>
                  <a:pt x="0" y="0"/>
                </a:moveTo>
                <a:lnTo>
                  <a:pt x="3143795" y="0"/>
                </a:lnTo>
                <a:lnTo>
                  <a:pt x="3143795" y="1976845"/>
                </a:lnTo>
                <a:lnTo>
                  <a:pt x="0" y="1976845"/>
                </a:lnTo>
                <a:close/>
              </a:path>
            </a:pathLst>
          </a:cu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99" y="3817620"/>
            <a:ext cx="9130001" cy="1331131"/>
          </a:xfrm>
          <a:prstGeom prst="rect">
            <a:avLst/>
          </a:prstGeom>
        </p:spPr>
      </p:pic>
      <p:sp>
        <p:nvSpPr>
          <p:cNvPr id="37" name="文本框 36"/>
          <p:cNvSpPr txBox="1"/>
          <p:nvPr/>
        </p:nvSpPr>
        <p:spPr>
          <a:xfrm>
            <a:off x="1521537" y="2357289"/>
            <a:ext cx="6114923" cy="83099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zh-CN" altLang="en-US" sz="50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谢 谢 观 赏</a:t>
            </a:r>
          </a:p>
        </p:txBody>
      </p:sp>
      <p:pic>
        <p:nvPicPr>
          <p:cNvPr id="45" name="图片 4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0907" y="937261"/>
            <a:ext cx="3062186" cy="1203936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1584" y="3750422"/>
            <a:ext cx="1609922" cy="1520246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1043" y="3674198"/>
            <a:ext cx="1005983" cy="1408377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97" y="-29175"/>
            <a:ext cx="9144793" cy="96643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281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14" name="组合 13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18" name="图片 17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9" name="图片 18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0" name="图片 1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1" name="图片 20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4" name="图片 23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5" name="图片 24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5972" y="916543"/>
            <a:ext cx="8372057" cy="3310415"/>
          </a:xfrm>
          <a:custGeom>
            <a:avLst/>
            <a:gdLst>
              <a:gd name="connsiteX0" fmla="*/ 0 w 11162743"/>
              <a:gd name="connsiteY0" fmla="*/ 0 h 4413887"/>
              <a:gd name="connsiteX1" fmla="*/ 2101260 w 11162743"/>
              <a:gd name="connsiteY1" fmla="*/ 0 h 4413887"/>
              <a:gd name="connsiteX2" fmla="*/ 2101260 w 11162743"/>
              <a:gd name="connsiteY2" fmla="*/ 235927 h 4413887"/>
              <a:gd name="connsiteX3" fmla="*/ 8730973 w 11162743"/>
              <a:gd name="connsiteY3" fmla="*/ 235927 h 4413887"/>
              <a:gd name="connsiteX4" fmla="*/ 8730973 w 11162743"/>
              <a:gd name="connsiteY4" fmla="*/ 576264 h 4413887"/>
              <a:gd name="connsiteX5" fmla="*/ 11162743 w 11162743"/>
              <a:gd name="connsiteY5" fmla="*/ 576264 h 4413887"/>
              <a:gd name="connsiteX6" fmla="*/ 11162743 w 11162743"/>
              <a:gd name="connsiteY6" fmla="*/ 4413887 h 4413887"/>
              <a:gd name="connsiteX7" fmla="*/ 5235933 w 11162743"/>
              <a:gd name="connsiteY7" fmla="*/ 4413887 h 4413887"/>
              <a:gd name="connsiteX8" fmla="*/ 5235933 w 11162743"/>
              <a:gd name="connsiteY8" fmla="*/ 4030664 h 4413887"/>
              <a:gd name="connsiteX9" fmla="*/ 4473934 w 11162743"/>
              <a:gd name="connsiteY9" fmla="*/ 4030664 h 4413887"/>
              <a:gd name="connsiteX10" fmla="*/ 4473934 w 11162743"/>
              <a:gd name="connsiteY10" fmla="*/ 4413887 h 4413887"/>
              <a:gd name="connsiteX11" fmla="*/ 0 w 11162743"/>
              <a:gd name="connsiteY11" fmla="*/ 4413887 h 4413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162743" h="4413887">
                <a:moveTo>
                  <a:pt x="0" y="0"/>
                </a:moveTo>
                <a:lnTo>
                  <a:pt x="2101260" y="0"/>
                </a:lnTo>
                <a:lnTo>
                  <a:pt x="2101260" y="235927"/>
                </a:lnTo>
                <a:lnTo>
                  <a:pt x="8730973" y="235927"/>
                </a:lnTo>
                <a:lnTo>
                  <a:pt x="8730973" y="576264"/>
                </a:lnTo>
                <a:lnTo>
                  <a:pt x="11162743" y="576264"/>
                </a:lnTo>
                <a:lnTo>
                  <a:pt x="11162743" y="4413887"/>
                </a:lnTo>
                <a:lnTo>
                  <a:pt x="5235933" y="4413887"/>
                </a:lnTo>
                <a:lnTo>
                  <a:pt x="5235933" y="4030664"/>
                </a:lnTo>
                <a:lnTo>
                  <a:pt x="4473934" y="4030664"/>
                </a:lnTo>
                <a:lnTo>
                  <a:pt x="4473934" y="4413887"/>
                </a:lnTo>
                <a:lnTo>
                  <a:pt x="0" y="4413887"/>
                </a:lnTo>
                <a:close/>
              </a:path>
            </a:pathLst>
          </a:cu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1246108">
            <a:off x="234877" y="674680"/>
            <a:ext cx="2202216" cy="823317"/>
          </a:xfrm>
          <a:custGeom>
            <a:avLst/>
            <a:gdLst>
              <a:gd name="connsiteX0" fmla="*/ 1634871 w 2709522"/>
              <a:gd name="connsiteY0" fmla="*/ 0 h 1012978"/>
              <a:gd name="connsiteX1" fmla="*/ 1629491 w 2709522"/>
              <a:gd name="connsiteY1" fmla="*/ 52079 h 1012978"/>
              <a:gd name="connsiteX2" fmla="*/ 2709522 w 2709522"/>
              <a:gd name="connsiteY2" fmla="*/ 163655 h 1012978"/>
              <a:gd name="connsiteX3" fmla="*/ 2709522 w 2709522"/>
              <a:gd name="connsiteY3" fmla="*/ 1012978 h 1012978"/>
              <a:gd name="connsiteX4" fmla="*/ 0 w 2709522"/>
              <a:gd name="connsiteY4" fmla="*/ 1012978 h 1012978"/>
              <a:gd name="connsiteX5" fmla="*/ 0 w 2709522"/>
              <a:gd name="connsiteY5" fmla="*/ 0 h 101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09522" h="1012978">
                <a:moveTo>
                  <a:pt x="1634871" y="0"/>
                </a:moveTo>
                <a:lnTo>
                  <a:pt x="1629491" y="52079"/>
                </a:lnTo>
                <a:lnTo>
                  <a:pt x="2709522" y="163655"/>
                </a:lnTo>
                <a:lnTo>
                  <a:pt x="2709522" y="1012978"/>
                </a:lnTo>
                <a:lnTo>
                  <a:pt x="0" y="1012978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4363" y="1696585"/>
            <a:ext cx="1382044" cy="1382044"/>
          </a:xfrm>
          <a:prstGeom prst="rect">
            <a:avLst/>
          </a:prstGeom>
        </p:spPr>
      </p:pic>
      <p:sp>
        <p:nvSpPr>
          <p:cNvPr id="26" name="文本框 25"/>
          <p:cNvSpPr txBox="1"/>
          <p:nvPr/>
        </p:nvSpPr>
        <p:spPr>
          <a:xfrm>
            <a:off x="3266406" y="2135631"/>
            <a:ext cx="3610420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1373" y="3445194"/>
            <a:ext cx="1807094" cy="1706435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1032" y="3529504"/>
            <a:ext cx="1098439" cy="153781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11" name="组合 10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7" name="图片 16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8" name="图片 17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9" name="图片 18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0" name="图片 19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1" name="图片 20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8" name="矩形 7"/>
          <p:cNvSpPr/>
          <p:nvPr/>
        </p:nvSpPr>
        <p:spPr>
          <a:xfrm>
            <a:off x="4732020" y="2124923"/>
            <a:ext cx="3528060" cy="168507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en-US" altLang="zh-CN" sz="1500" spc="450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90%</a:t>
            </a:r>
            <a:r>
              <a:rPr lang="zh-CN" altLang="en-US" sz="1500" spc="450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的人知道或听说过流感，但对其传染性和并发症并不了解，甚至对其认识存在诸多误区。而</a:t>
            </a:r>
            <a:r>
              <a:rPr lang="en-US" altLang="zh-CN" sz="1500" spc="450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10%</a:t>
            </a:r>
            <a:r>
              <a:rPr lang="zh-CN" altLang="en-US" sz="1500" spc="450" noProof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的人以为流感同感冒没有区别。其实，流感区别于普通感冒，其危害性远大于普通感冒。</a:t>
            </a:r>
            <a:endParaRPr lang="zh-CN" altLang="en-US" sz="1500" spc="450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716780" y="1564868"/>
            <a:ext cx="2198370" cy="4847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dist"/>
            <a:r>
              <a:rPr lang="zh-CN" altLang="en-US" sz="2700" noProof="1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有调查发现</a:t>
            </a:r>
            <a:endParaRPr lang="zh-CN" altLang="en-US" sz="2700" dirty="0">
              <a:solidFill>
                <a:schemeClr val="accent1">
                  <a:lumMod val="7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709" y="1050148"/>
            <a:ext cx="3352879" cy="275985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9" name="图片 1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21" name="矩形 20"/>
          <p:cNvSpPr/>
          <p:nvPr/>
        </p:nvSpPr>
        <p:spPr>
          <a:xfrm>
            <a:off x="4572000" y="2133875"/>
            <a:ext cx="4069080" cy="133882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主要通过飞沫传播，经咳嗽、喷嚏等方式散播</a:t>
            </a:r>
            <a:endParaRPr lang="en-US" altLang="zh-CN" sz="1500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传染性强，传播面广，常常呈地方性流行，是人类面临的主要公共健康问题之一。</a:t>
            </a:r>
          </a:p>
        </p:txBody>
      </p:sp>
      <p:sp>
        <p:nvSpPr>
          <p:cNvPr id="22" name="Freeform 9"/>
          <p:cNvSpPr/>
          <p:nvPr/>
        </p:nvSpPr>
        <p:spPr bwMode="auto">
          <a:xfrm>
            <a:off x="1117195" y="2745582"/>
            <a:ext cx="2251472" cy="1213247"/>
          </a:xfrm>
          <a:custGeom>
            <a:avLst/>
            <a:gdLst>
              <a:gd name="T0" fmla="*/ 834 w 1542"/>
              <a:gd name="T1" fmla="*/ 831 h 831"/>
              <a:gd name="T2" fmla="*/ 708 w 1542"/>
              <a:gd name="T3" fmla="*/ 831 h 831"/>
              <a:gd name="T4" fmla="*/ 692 w 1542"/>
              <a:gd name="T5" fmla="*/ 725 h 831"/>
              <a:gd name="T6" fmla="*/ 442 w 1542"/>
              <a:gd name="T7" fmla="*/ 658 h 831"/>
              <a:gd name="T8" fmla="*/ 376 w 1542"/>
              <a:gd name="T9" fmla="*/ 742 h 831"/>
              <a:gd name="T10" fmla="*/ 266 w 1542"/>
              <a:gd name="T11" fmla="*/ 679 h 831"/>
              <a:gd name="T12" fmla="*/ 306 w 1542"/>
              <a:gd name="T13" fmla="*/ 579 h 831"/>
              <a:gd name="T14" fmla="*/ 123 w 1542"/>
              <a:gd name="T15" fmla="*/ 396 h 831"/>
              <a:gd name="T16" fmla="*/ 23 w 1542"/>
              <a:gd name="T17" fmla="*/ 436 h 831"/>
              <a:gd name="T18" fmla="*/ 0 w 1542"/>
              <a:gd name="T19" fmla="*/ 396 h 831"/>
              <a:gd name="T20" fmla="*/ 686 w 1542"/>
              <a:gd name="T21" fmla="*/ 0 h 831"/>
              <a:gd name="T22" fmla="*/ 688 w 1542"/>
              <a:gd name="T23" fmla="*/ 2 h 831"/>
              <a:gd name="T24" fmla="*/ 771 w 1542"/>
              <a:gd name="T25" fmla="*/ 40 h 831"/>
              <a:gd name="T26" fmla="*/ 854 w 1542"/>
              <a:gd name="T27" fmla="*/ 2 h 831"/>
              <a:gd name="T28" fmla="*/ 856 w 1542"/>
              <a:gd name="T29" fmla="*/ 0 h 831"/>
              <a:gd name="T30" fmla="*/ 859 w 1542"/>
              <a:gd name="T31" fmla="*/ 2 h 831"/>
              <a:gd name="T32" fmla="*/ 1542 w 1542"/>
              <a:gd name="T33" fmla="*/ 396 h 831"/>
              <a:gd name="T34" fmla="*/ 1519 w 1542"/>
              <a:gd name="T35" fmla="*/ 436 h 831"/>
              <a:gd name="T36" fmla="*/ 1419 w 1542"/>
              <a:gd name="T37" fmla="*/ 396 h 831"/>
              <a:gd name="T38" fmla="*/ 1236 w 1542"/>
              <a:gd name="T39" fmla="*/ 579 h 831"/>
              <a:gd name="T40" fmla="*/ 1276 w 1542"/>
              <a:gd name="T41" fmla="*/ 679 h 831"/>
              <a:gd name="T42" fmla="*/ 1166 w 1542"/>
              <a:gd name="T43" fmla="*/ 742 h 831"/>
              <a:gd name="T44" fmla="*/ 1100 w 1542"/>
              <a:gd name="T45" fmla="*/ 658 h 831"/>
              <a:gd name="T46" fmla="*/ 850 w 1542"/>
              <a:gd name="T47" fmla="*/ 725 h 831"/>
              <a:gd name="T48" fmla="*/ 834 w 1542"/>
              <a:gd name="T49" fmla="*/ 831 h 8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542" h="831">
                <a:moveTo>
                  <a:pt x="834" y="831"/>
                </a:moveTo>
                <a:cubicBezTo>
                  <a:pt x="708" y="831"/>
                  <a:pt x="708" y="831"/>
                  <a:pt x="708" y="831"/>
                </a:cubicBezTo>
                <a:cubicBezTo>
                  <a:pt x="692" y="725"/>
                  <a:pt x="692" y="725"/>
                  <a:pt x="692" y="725"/>
                </a:cubicBezTo>
                <a:cubicBezTo>
                  <a:pt x="605" y="716"/>
                  <a:pt x="521" y="694"/>
                  <a:pt x="442" y="658"/>
                </a:cubicBezTo>
                <a:cubicBezTo>
                  <a:pt x="376" y="742"/>
                  <a:pt x="376" y="742"/>
                  <a:pt x="376" y="742"/>
                </a:cubicBezTo>
                <a:cubicBezTo>
                  <a:pt x="266" y="679"/>
                  <a:pt x="266" y="679"/>
                  <a:pt x="266" y="679"/>
                </a:cubicBezTo>
                <a:cubicBezTo>
                  <a:pt x="306" y="579"/>
                  <a:pt x="306" y="579"/>
                  <a:pt x="306" y="579"/>
                </a:cubicBezTo>
                <a:cubicBezTo>
                  <a:pt x="235" y="528"/>
                  <a:pt x="174" y="467"/>
                  <a:pt x="123" y="396"/>
                </a:cubicBezTo>
                <a:cubicBezTo>
                  <a:pt x="23" y="436"/>
                  <a:pt x="23" y="436"/>
                  <a:pt x="23" y="436"/>
                </a:cubicBezTo>
                <a:cubicBezTo>
                  <a:pt x="0" y="396"/>
                  <a:pt x="0" y="396"/>
                  <a:pt x="0" y="396"/>
                </a:cubicBezTo>
                <a:cubicBezTo>
                  <a:pt x="686" y="0"/>
                  <a:pt x="686" y="0"/>
                  <a:pt x="686" y="0"/>
                </a:cubicBezTo>
                <a:cubicBezTo>
                  <a:pt x="688" y="2"/>
                  <a:pt x="688" y="2"/>
                  <a:pt x="688" y="2"/>
                </a:cubicBezTo>
                <a:cubicBezTo>
                  <a:pt x="709" y="27"/>
                  <a:pt x="739" y="40"/>
                  <a:pt x="771" y="40"/>
                </a:cubicBezTo>
                <a:cubicBezTo>
                  <a:pt x="803" y="40"/>
                  <a:pt x="833" y="27"/>
                  <a:pt x="854" y="2"/>
                </a:cubicBezTo>
                <a:cubicBezTo>
                  <a:pt x="856" y="0"/>
                  <a:pt x="856" y="0"/>
                  <a:pt x="856" y="0"/>
                </a:cubicBezTo>
                <a:cubicBezTo>
                  <a:pt x="859" y="2"/>
                  <a:pt x="859" y="2"/>
                  <a:pt x="859" y="2"/>
                </a:cubicBezTo>
                <a:cubicBezTo>
                  <a:pt x="1542" y="396"/>
                  <a:pt x="1542" y="396"/>
                  <a:pt x="1542" y="396"/>
                </a:cubicBezTo>
                <a:cubicBezTo>
                  <a:pt x="1519" y="436"/>
                  <a:pt x="1519" y="436"/>
                  <a:pt x="1519" y="436"/>
                </a:cubicBezTo>
                <a:cubicBezTo>
                  <a:pt x="1419" y="396"/>
                  <a:pt x="1419" y="396"/>
                  <a:pt x="1419" y="396"/>
                </a:cubicBezTo>
                <a:cubicBezTo>
                  <a:pt x="1368" y="467"/>
                  <a:pt x="1307" y="528"/>
                  <a:pt x="1236" y="579"/>
                </a:cubicBezTo>
                <a:cubicBezTo>
                  <a:pt x="1276" y="679"/>
                  <a:pt x="1276" y="679"/>
                  <a:pt x="1276" y="679"/>
                </a:cubicBezTo>
                <a:cubicBezTo>
                  <a:pt x="1166" y="742"/>
                  <a:pt x="1166" y="742"/>
                  <a:pt x="1166" y="742"/>
                </a:cubicBezTo>
                <a:cubicBezTo>
                  <a:pt x="1100" y="658"/>
                  <a:pt x="1100" y="658"/>
                  <a:pt x="1100" y="658"/>
                </a:cubicBezTo>
                <a:cubicBezTo>
                  <a:pt x="1021" y="694"/>
                  <a:pt x="937" y="716"/>
                  <a:pt x="850" y="725"/>
                </a:cubicBezTo>
                <a:lnTo>
                  <a:pt x="834" y="831"/>
                </a:lnTo>
                <a:close/>
              </a:path>
            </a:pathLst>
          </a:custGeom>
          <a:solidFill>
            <a:srgbClr val="F5C21F"/>
          </a:solidFill>
          <a:ln>
            <a:noFill/>
          </a:ln>
        </p:spPr>
        <p:txBody>
          <a:bodyPr lIns="68580" tIns="34290" rIns="68580" bIns="34290"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23" name="组合 41"/>
          <p:cNvGrpSpPr/>
          <p:nvPr/>
        </p:nvGrpSpPr>
        <p:grpSpPr bwMode="auto">
          <a:xfrm>
            <a:off x="927886" y="1307306"/>
            <a:ext cx="1289447" cy="1949054"/>
            <a:chOff x="0" y="0"/>
            <a:chExt cx="2073637" cy="3134721"/>
          </a:xfrm>
        </p:grpSpPr>
        <p:sp>
          <p:nvSpPr>
            <p:cNvPr id="24" name="Freeform 5"/>
            <p:cNvSpPr/>
            <p:nvPr/>
          </p:nvSpPr>
          <p:spPr bwMode="auto">
            <a:xfrm>
              <a:off x="0" y="0"/>
              <a:ext cx="2073637" cy="3134721"/>
            </a:xfrm>
            <a:custGeom>
              <a:avLst/>
              <a:gdLst>
                <a:gd name="T0" fmla="*/ 112 w 883"/>
                <a:gd name="T1" fmla="*/ 1335 h 1335"/>
                <a:gd name="T2" fmla="*/ 89 w 883"/>
                <a:gd name="T3" fmla="*/ 1295 h 1335"/>
                <a:gd name="T4" fmla="*/ 173 w 883"/>
                <a:gd name="T5" fmla="*/ 1229 h 1335"/>
                <a:gd name="T6" fmla="*/ 106 w 883"/>
                <a:gd name="T7" fmla="*/ 979 h 1335"/>
                <a:gd name="T8" fmla="*/ 0 w 883"/>
                <a:gd name="T9" fmla="*/ 963 h 1335"/>
                <a:gd name="T10" fmla="*/ 0 w 883"/>
                <a:gd name="T11" fmla="*/ 836 h 1335"/>
                <a:gd name="T12" fmla="*/ 106 w 883"/>
                <a:gd name="T13" fmla="*/ 821 h 1335"/>
                <a:gd name="T14" fmla="*/ 173 w 883"/>
                <a:gd name="T15" fmla="*/ 571 h 1335"/>
                <a:gd name="T16" fmla="*/ 89 w 883"/>
                <a:gd name="T17" fmla="*/ 505 h 1335"/>
                <a:gd name="T18" fmla="*/ 152 w 883"/>
                <a:gd name="T19" fmla="*/ 395 h 1335"/>
                <a:gd name="T20" fmla="*/ 252 w 883"/>
                <a:gd name="T21" fmla="*/ 435 h 1335"/>
                <a:gd name="T22" fmla="*/ 435 w 883"/>
                <a:gd name="T23" fmla="*/ 252 h 1335"/>
                <a:gd name="T24" fmla="*/ 395 w 883"/>
                <a:gd name="T25" fmla="*/ 152 h 1335"/>
                <a:gd name="T26" fmla="*/ 505 w 883"/>
                <a:gd name="T27" fmla="*/ 89 h 1335"/>
                <a:gd name="T28" fmla="*/ 571 w 883"/>
                <a:gd name="T29" fmla="*/ 173 h 1335"/>
                <a:gd name="T30" fmla="*/ 821 w 883"/>
                <a:gd name="T31" fmla="*/ 106 h 1335"/>
                <a:gd name="T32" fmla="*/ 836 w 883"/>
                <a:gd name="T33" fmla="*/ 0 h 1335"/>
                <a:gd name="T34" fmla="*/ 883 w 883"/>
                <a:gd name="T35" fmla="*/ 0 h 1335"/>
                <a:gd name="T36" fmla="*/ 883 w 883"/>
                <a:gd name="T37" fmla="*/ 792 h 1335"/>
                <a:gd name="T38" fmla="*/ 879 w 883"/>
                <a:gd name="T39" fmla="*/ 792 h 1335"/>
                <a:gd name="T40" fmla="*/ 790 w 883"/>
                <a:gd name="T41" fmla="*/ 900 h 1335"/>
                <a:gd name="T42" fmla="*/ 797 w 883"/>
                <a:gd name="T43" fmla="*/ 936 h 1335"/>
                <a:gd name="T44" fmla="*/ 798 w 883"/>
                <a:gd name="T45" fmla="*/ 939 h 1335"/>
                <a:gd name="T46" fmla="*/ 795 w 883"/>
                <a:gd name="T47" fmla="*/ 941 h 1335"/>
                <a:gd name="T48" fmla="*/ 112 w 883"/>
                <a:gd name="T49" fmla="*/ 1335 h 1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83" h="1335">
                  <a:moveTo>
                    <a:pt x="112" y="1335"/>
                  </a:moveTo>
                  <a:cubicBezTo>
                    <a:pt x="89" y="1295"/>
                    <a:pt x="89" y="1295"/>
                    <a:pt x="89" y="1295"/>
                  </a:cubicBezTo>
                  <a:cubicBezTo>
                    <a:pt x="173" y="1229"/>
                    <a:pt x="173" y="1229"/>
                    <a:pt x="173" y="1229"/>
                  </a:cubicBezTo>
                  <a:cubicBezTo>
                    <a:pt x="137" y="1149"/>
                    <a:pt x="115" y="1065"/>
                    <a:pt x="106" y="979"/>
                  </a:cubicBezTo>
                  <a:cubicBezTo>
                    <a:pt x="0" y="963"/>
                    <a:pt x="0" y="963"/>
                    <a:pt x="0" y="963"/>
                  </a:cubicBezTo>
                  <a:cubicBezTo>
                    <a:pt x="0" y="836"/>
                    <a:pt x="0" y="836"/>
                    <a:pt x="0" y="836"/>
                  </a:cubicBezTo>
                  <a:cubicBezTo>
                    <a:pt x="106" y="821"/>
                    <a:pt x="106" y="821"/>
                    <a:pt x="106" y="821"/>
                  </a:cubicBezTo>
                  <a:cubicBezTo>
                    <a:pt x="115" y="734"/>
                    <a:pt x="137" y="650"/>
                    <a:pt x="173" y="571"/>
                  </a:cubicBezTo>
                  <a:cubicBezTo>
                    <a:pt x="89" y="505"/>
                    <a:pt x="89" y="505"/>
                    <a:pt x="89" y="505"/>
                  </a:cubicBezTo>
                  <a:cubicBezTo>
                    <a:pt x="152" y="395"/>
                    <a:pt x="152" y="395"/>
                    <a:pt x="152" y="395"/>
                  </a:cubicBezTo>
                  <a:cubicBezTo>
                    <a:pt x="252" y="435"/>
                    <a:pt x="252" y="435"/>
                    <a:pt x="252" y="435"/>
                  </a:cubicBezTo>
                  <a:cubicBezTo>
                    <a:pt x="303" y="364"/>
                    <a:pt x="364" y="303"/>
                    <a:pt x="435" y="252"/>
                  </a:cubicBezTo>
                  <a:cubicBezTo>
                    <a:pt x="395" y="152"/>
                    <a:pt x="395" y="152"/>
                    <a:pt x="395" y="152"/>
                  </a:cubicBezTo>
                  <a:cubicBezTo>
                    <a:pt x="505" y="89"/>
                    <a:pt x="505" y="89"/>
                    <a:pt x="505" y="89"/>
                  </a:cubicBezTo>
                  <a:cubicBezTo>
                    <a:pt x="571" y="173"/>
                    <a:pt x="571" y="173"/>
                    <a:pt x="571" y="173"/>
                  </a:cubicBezTo>
                  <a:cubicBezTo>
                    <a:pt x="650" y="137"/>
                    <a:pt x="734" y="115"/>
                    <a:pt x="821" y="106"/>
                  </a:cubicBezTo>
                  <a:cubicBezTo>
                    <a:pt x="836" y="0"/>
                    <a:pt x="836" y="0"/>
                    <a:pt x="836" y="0"/>
                  </a:cubicBezTo>
                  <a:cubicBezTo>
                    <a:pt x="883" y="0"/>
                    <a:pt x="883" y="0"/>
                    <a:pt x="883" y="0"/>
                  </a:cubicBezTo>
                  <a:cubicBezTo>
                    <a:pt x="883" y="792"/>
                    <a:pt x="883" y="792"/>
                    <a:pt x="883" y="792"/>
                  </a:cubicBezTo>
                  <a:cubicBezTo>
                    <a:pt x="879" y="792"/>
                    <a:pt x="879" y="792"/>
                    <a:pt x="879" y="792"/>
                  </a:cubicBezTo>
                  <a:cubicBezTo>
                    <a:pt x="828" y="802"/>
                    <a:pt x="790" y="847"/>
                    <a:pt x="790" y="900"/>
                  </a:cubicBezTo>
                  <a:cubicBezTo>
                    <a:pt x="790" y="912"/>
                    <a:pt x="793" y="924"/>
                    <a:pt x="797" y="936"/>
                  </a:cubicBezTo>
                  <a:cubicBezTo>
                    <a:pt x="798" y="939"/>
                    <a:pt x="798" y="939"/>
                    <a:pt x="798" y="939"/>
                  </a:cubicBezTo>
                  <a:cubicBezTo>
                    <a:pt x="795" y="941"/>
                    <a:pt x="795" y="941"/>
                    <a:pt x="795" y="941"/>
                  </a:cubicBezTo>
                  <a:lnTo>
                    <a:pt x="112" y="1335"/>
                  </a:lnTo>
                  <a:close/>
                </a:path>
              </a:pathLst>
            </a:custGeom>
            <a:solidFill>
              <a:srgbClr val="44A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Freeform 43"/>
            <p:cNvSpPr>
              <a:spLocks noEditPoints="1"/>
            </p:cNvSpPr>
            <p:nvPr/>
          </p:nvSpPr>
          <p:spPr bwMode="auto">
            <a:xfrm>
              <a:off x="904110" y="1311014"/>
              <a:ext cx="518886" cy="583244"/>
            </a:xfrm>
            <a:custGeom>
              <a:avLst/>
              <a:gdLst>
                <a:gd name="T0" fmla="*/ 458 w 894"/>
                <a:gd name="T1" fmla="*/ 163 h 1005"/>
                <a:gd name="T2" fmla="*/ 417 w 894"/>
                <a:gd name="T3" fmla="*/ 122 h 1005"/>
                <a:gd name="T4" fmla="*/ 458 w 894"/>
                <a:gd name="T5" fmla="*/ 81 h 1005"/>
                <a:gd name="T6" fmla="*/ 499 w 894"/>
                <a:gd name="T7" fmla="*/ 122 h 1005"/>
                <a:gd name="T8" fmla="*/ 458 w 894"/>
                <a:gd name="T9" fmla="*/ 163 h 1005"/>
                <a:gd name="T10" fmla="*/ 890 w 894"/>
                <a:gd name="T11" fmla="*/ 758 h 1005"/>
                <a:gd name="T12" fmla="*/ 803 w 894"/>
                <a:gd name="T13" fmla="*/ 637 h 1005"/>
                <a:gd name="T14" fmla="*/ 716 w 894"/>
                <a:gd name="T15" fmla="*/ 390 h 1005"/>
                <a:gd name="T16" fmla="*/ 714 w 894"/>
                <a:gd name="T17" fmla="*/ 384 h 1005"/>
                <a:gd name="T18" fmla="*/ 544 w 894"/>
                <a:gd name="T19" fmla="*/ 208 h 1005"/>
                <a:gd name="T20" fmla="*/ 580 w 894"/>
                <a:gd name="T21" fmla="*/ 122 h 1005"/>
                <a:gd name="T22" fmla="*/ 458 w 894"/>
                <a:gd name="T23" fmla="*/ 0 h 1005"/>
                <a:gd name="T24" fmla="*/ 336 w 894"/>
                <a:gd name="T25" fmla="*/ 122 h 1005"/>
                <a:gd name="T26" fmla="*/ 369 w 894"/>
                <a:gd name="T27" fmla="*/ 205 h 1005"/>
                <a:gd name="T28" fmla="*/ 185 w 894"/>
                <a:gd name="T29" fmla="*/ 380 h 1005"/>
                <a:gd name="T30" fmla="*/ 184 w 894"/>
                <a:gd name="T31" fmla="*/ 386 h 1005"/>
                <a:gd name="T32" fmla="*/ 94 w 894"/>
                <a:gd name="T33" fmla="*/ 632 h 1005"/>
                <a:gd name="T34" fmla="*/ 4 w 894"/>
                <a:gd name="T35" fmla="*/ 751 h 1005"/>
                <a:gd name="T36" fmla="*/ 39 w 894"/>
                <a:gd name="T37" fmla="*/ 819 h 1005"/>
                <a:gd name="T38" fmla="*/ 369 w 894"/>
                <a:gd name="T39" fmla="*/ 882 h 1005"/>
                <a:gd name="T40" fmla="*/ 363 w 894"/>
                <a:gd name="T41" fmla="*/ 912 h 1005"/>
                <a:gd name="T42" fmla="*/ 454 w 894"/>
                <a:gd name="T43" fmla="*/ 1004 h 1005"/>
                <a:gd name="T44" fmla="*/ 546 w 894"/>
                <a:gd name="T45" fmla="*/ 914 h 1005"/>
                <a:gd name="T46" fmla="*/ 541 w 894"/>
                <a:gd name="T47" fmla="*/ 882 h 1005"/>
                <a:gd name="T48" fmla="*/ 856 w 894"/>
                <a:gd name="T49" fmla="*/ 824 h 1005"/>
                <a:gd name="T50" fmla="*/ 890 w 894"/>
                <a:gd name="T51" fmla="*/ 758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94" h="1005">
                  <a:moveTo>
                    <a:pt x="458" y="163"/>
                  </a:moveTo>
                  <a:cubicBezTo>
                    <a:pt x="436" y="163"/>
                    <a:pt x="417" y="144"/>
                    <a:pt x="417" y="122"/>
                  </a:cubicBezTo>
                  <a:cubicBezTo>
                    <a:pt x="417" y="100"/>
                    <a:pt x="436" y="81"/>
                    <a:pt x="458" y="81"/>
                  </a:cubicBezTo>
                  <a:cubicBezTo>
                    <a:pt x="480" y="81"/>
                    <a:pt x="499" y="100"/>
                    <a:pt x="499" y="122"/>
                  </a:cubicBezTo>
                  <a:cubicBezTo>
                    <a:pt x="499" y="144"/>
                    <a:pt x="480" y="163"/>
                    <a:pt x="458" y="163"/>
                  </a:cubicBezTo>
                  <a:close/>
                  <a:moveTo>
                    <a:pt x="890" y="758"/>
                  </a:moveTo>
                  <a:cubicBezTo>
                    <a:pt x="888" y="746"/>
                    <a:pt x="876" y="686"/>
                    <a:pt x="803" y="637"/>
                  </a:cubicBezTo>
                  <a:cubicBezTo>
                    <a:pt x="797" y="632"/>
                    <a:pt x="765" y="593"/>
                    <a:pt x="716" y="390"/>
                  </a:cubicBezTo>
                  <a:lnTo>
                    <a:pt x="714" y="384"/>
                  </a:lnTo>
                  <a:cubicBezTo>
                    <a:pt x="696" y="306"/>
                    <a:pt x="660" y="233"/>
                    <a:pt x="544" y="208"/>
                  </a:cubicBezTo>
                  <a:cubicBezTo>
                    <a:pt x="566" y="186"/>
                    <a:pt x="580" y="156"/>
                    <a:pt x="580" y="122"/>
                  </a:cubicBezTo>
                  <a:cubicBezTo>
                    <a:pt x="580" y="55"/>
                    <a:pt x="525" y="0"/>
                    <a:pt x="458" y="0"/>
                  </a:cubicBezTo>
                  <a:cubicBezTo>
                    <a:pt x="391" y="0"/>
                    <a:pt x="336" y="55"/>
                    <a:pt x="336" y="122"/>
                  </a:cubicBezTo>
                  <a:cubicBezTo>
                    <a:pt x="336" y="154"/>
                    <a:pt x="349" y="183"/>
                    <a:pt x="369" y="205"/>
                  </a:cubicBezTo>
                  <a:cubicBezTo>
                    <a:pt x="243" y="227"/>
                    <a:pt x="205" y="304"/>
                    <a:pt x="185" y="380"/>
                  </a:cubicBezTo>
                  <a:lnTo>
                    <a:pt x="184" y="386"/>
                  </a:lnTo>
                  <a:cubicBezTo>
                    <a:pt x="132" y="588"/>
                    <a:pt x="99" y="627"/>
                    <a:pt x="94" y="632"/>
                  </a:cubicBezTo>
                  <a:cubicBezTo>
                    <a:pt x="19" y="680"/>
                    <a:pt x="6" y="740"/>
                    <a:pt x="4" y="751"/>
                  </a:cubicBezTo>
                  <a:cubicBezTo>
                    <a:pt x="0" y="779"/>
                    <a:pt x="14" y="806"/>
                    <a:pt x="39" y="819"/>
                  </a:cubicBezTo>
                  <a:cubicBezTo>
                    <a:pt x="44" y="821"/>
                    <a:pt x="149" y="870"/>
                    <a:pt x="369" y="882"/>
                  </a:cubicBezTo>
                  <a:cubicBezTo>
                    <a:pt x="365" y="891"/>
                    <a:pt x="363" y="901"/>
                    <a:pt x="363" y="912"/>
                  </a:cubicBezTo>
                  <a:cubicBezTo>
                    <a:pt x="363" y="963"/>
                    <a:pt x="403" y="1004"/>
                    <a:pt x="454" y="1004"/>
                  </a:cubicBezTo>
                  <a:cubicBezTo>
                    <a:pt x="504" y="1005"/>
                    <a:pt x="546" y="964"/>
                    <a:pt x="546" y="914"/>
                  </a:cubicBezTo>
                  <a:cubicBezTo>
                    <a:pt x="546" y="903"/>
                    <a:pt x="544" y="892"/>
                    <a:pt x="541" y="882"/>
                  </a:cubicBezTo>
                  <a:cubicBezTo>
                    <a:pt x="752" y="873"/>
                    <a:pt x="845" y="829"/>
                    <a:pt x="856" y="824"/>
                  </a:cubicBezTo>
                  <a:cubicBezTo>
                    <a:pt x="880" y="811"/>
                    <a:pt x="894" y="785"/>
                    <a:pt x="890" y="75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26" name="组合 48"/>
          <p:cNvPicPr>
            <a:picLocks noChangeArrowheads="1"/>
          </p:cNvPicPr>
          <p:nvPr/>
        </p:nvPicPr>
        <p:blipFill>
          <a:blip r:embed="rId10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07820" y="1307306"/>
            <a:ext cx="1289447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Freeform 31"/>
          <p:cNvSpPr>
            <a:spLocks noEditPoints="1"/>
          </p:cNvSpPr>
          <p:nvPr/>
        </p:nvSpPr>
        <p:spPr bwMode="auto">
          <a:xfrm>
            <a:off x="2018499" y="3117984"/>
            <a:ext cx="289322" cy="394097"/>
          </a:xfrm>
          <a:custGeom>
            <a:avLst/>
            <a:gdLst>
              <a:gd name="T0" fmla="*/ 162 w 802"/>
              <a:gd name="T1" fmla="*/ 406 h 1092"/>
              <a:gd name="T2" fmla="*/ 246 w 802"/>
              <a:gd name="T3" fmla="*/ 605 h 1092"/>
              <a:gd name="T4" fmla="*/ 315 w 802"/>
              <a:gd name="T5" fmla="*/ 764 h 1092"/>
              <a:gd name="T6" fmla="*/ 470 w 802"/>
              <a:gd name="T7" fmla="*/ 769 h 1092"/>
              <a:gd name="T8" fmla="*/ 504 w 802"/>
              <a:gd name="T9" fmla="*/ 705 h 1092"/>
              <a:gd name="T10" fmla="*/ 590 w 802"/>
              <a:gd name="T11" fmla="*/ 545 h 1092"/>
              <a:gd name="T12" fmla="*/ 401 w 802"/>
              <a:gd name="T13" fmla="*/ 167 h 1092"/>
              <a:gd name="T14" fmla="*/ 332 w 802"/>
              <a:gd name="T15" fmla="*/ 819 h 1092"/>
              <a:gd name="T16" fmla="*/ 253 w 802"/>
              <a:gd name="T17" fmla="*/ 728 h 1092"/>
              <a:gd name="T18" fmla="*/ 170 w 802"/>
              <a:gd name="T19" fmla="*/ 573 h 1092"/>
              <a:gd name="T20" fmla="*/ 401 w 802"/>
              <a:gd name="T21" fmla="*/ 117 h 1092"/>
              <a:gd name="T22" fmla="*/ 632 w 802"/>
              <a:gd name="T23" fmla="*/ 573 h 1092"/>
              <a:gd name="T24" fmla="*/ 548 w 802"/>
              <a:gd name="T25" fmla="*/ 728 h 1092"/>
              <a:gd name="T26" fmla="*/ 470 w 802"/>
              <a:gd name="T27" fmla="*/ 819 h 1092"/>
              <a:gd name="T28" fmla="*/ 287 w 802"/>
              <a:gd name="T29" fmla="*/ 979 h 1092"/>
              <a:gd name="T30" fmla="*/ 481 w 802"/>
              <a:gd name="T31" fmla="*/ 1016 h 1092"/>
              <a:gd name="T32" fmla="*/ 481 w 802"/>
              <a:gd name="T33" fmla="*/ 942 h 1092"/>
              <a:gd name="T34" fmla="*/ 310 w 802"/>
              <a:gd name="T35" fmla="*/ 1002 h 1092"/>
              <a:gd name="T36" fmla="*/ 496 w 802"/>
              <a:gd name="T37" fmla="*/ 1002 h 1092"/>
              <a:gd name="T38" fmla="*/ 519 w 802"/>
              <a:gd name="T39" fmla="*/ 979 h 1092"/>
              <a:gd name="T40" fmla="*/ 287 w 802"/>
              <a:gd name="T41" fmla="*/ 862 h 1092"/>
              <a:gd name="T42" fmla="*/ 519 w 802"/>
              <a:gd name="T43" fmla="*/ 979 h 1092"/>
              <a:gd name="T44" fmla="*/ 517 w 802"/>
              <a:gd name="T45" fmla="*/ 456 h 1092"/>
              <a:gd name="T46" fmla="*/ 439 w 802"/>
              <a:gd name="T47" fmla="*/ 535 h 1092"/>
              <a:gd name="T48" fmla="*/ 363 w 802"/>
              <a:gd name="T49" fmla="*/ 535 h 1092"/>
              <a:gd name="T50" fmla="*/ 284 w 802"/>
              <a:gd name="T51" fmla="*/ 456 h 1092"/>
              <a:gd name="T52" fmla="*/ 284 w 802"/>
              <a:gd name="T53" fmla="*/ 380 h 1092"/>
              <a:gd name="T54" fmla="*/ 363 w 802"/>
              <a:gd name="T55" fmla="*/ 302 h 1092"/>
              <a:gd name="T56" fmla="*/ 439 w 802"/>
              <a:gd name="T57" fmla="*/ 302 h 1092"/>
              <a:gd name="T58" fmla="*/ 517 w 802"/>
              <a:gd name="T59" fmla="*/ 380 h 1092"/>
              <a:gd name="T60" fmla="*/ 770 w 802"/>
              <a:gd name="T61" fmla="*/ 369 h 1092"/>
              <a:gd name="T62" fmla="*/ 729 w 802"/>
              <a:gd name="T63" fmla="*/ 406 h 1092"/>
              <a:gd name="T64" fmla="*/ 770 w 802"/>
              <a:gd name="T65" fmla="*/ 429 h 1092"/>
              <a:gd name="T66" fmla="*/ 770 w 802"/>
              <a:gd name="T67" fmla="*/ 369 h 1092"/>
              <a:gd name="T68" fmla="*/ 682 w 802"/>
              <a:gd name="T69" fmla="*/ 162 h 1092"/>
              <a:gd name="T70" fmla="*/ 640 w 802"/>
              <a:gd name="T71" fmla="*/ 119 h 1092"/>
              <a:gd name="T72" fmla="*/ 651 w 802"/>
              <a:gd name="T73" fmla="*/ 193 h 1092"/>
              <a:gd name="T74" fmla="*/ 430 w 802"/>
              <a:gd name="T75" fmla="*/ 78 h 1092"/>
              <a:gd name="T76" fmla="*/ 400 w 802"/>
              <a:gd name="T77" fmla="*/ 0 h 1092"/>
              <a:gd name="T78" fmla="*/ 370 w 802"/>
              <a:gd name="T79" fmla="*/ 78 h 1092"/>
              <a:gd name="T80" fmla="*/ 147 w 802"/>
              <a:gd name="T81" fmla="*/ 196 h 1092"/>
              <a:gd name="T82" fmla="*/ 160 w 802"/>
              <a:gd name="T83" fmla="*/ 124 h 1092"/>
              <a:gd name="T84" fmla="*/ 118 w 802"/>
              <a:gd name="T85" fmla="*/ 167 h 1092"/>
              <a:gd name="T86" fmla="*/ 72 w 802"/>
              <a:gd name="T87" fmla="*/ 406 h 1092"/>
              <a:gd name="T88" fmla="*/ 31 w 802"/>
              <a:gd name="T89" fmla="*/ 369 h 1092"/>
              <a:gd name="T90" fmla="*/ 31 w 802"/>
              <a:gd name="T91" fmla="*/ 429 h 1092"/>
              <a:gd name="T92" fmla="*/ 72 w 802"/>
              <a:gd name="T93" fmla="*/ 406 h 10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802" h="1092">
                <a:moveTo>
                  <a:pt x="401" y="167"/>
                </a:moveTo>
                <a:cubicBezTo>
                  <a:pt x="269" y="167"/>
                  <a:pt x="162" y="274"/>
                  <a:pt x="162" y="406"/>
                </a:cubicBezTo>
                <a:cubicBezTo>
                  <a:pt x="162" y="469"/>
                  <a:pt x="211" y="545"/>
                  <a:pt x="212" y="545"/>
                </a:cubicBezTo>
                <a:cubicBezTo>
                  <a:pt x="222" y="561"/>
                  <a:pt x="238" y="587"/>
                  <a:pt x="246" y="605"/>
                </a:cubicBezTo>
                <a:lnTo>
                  <a:pt x="298" y="705"/>
                </a:lnTo>
                <a:cubicBezTo>
                  <a:pt x="308" y="724"/>
                  <a:pt x="315" y="749"/>
                  <a:pt x="315" y="764"/>
                </a:cubicBezTo>
                <a:cubicBezTo>
                  <a:pt x="316" y="764"/>
                  <a:pt x="321" y="769"/>
                  <a:pt x="332" y="769"/>
                </a:cubicBezTo>
                <a:lnTo>
                  <a:pt x="470" y="769"/>
                </a:lnTo>
                <a:cubicBezTo>
                  <a:pt x="480" y="769"/>
                  <a:pt x="486" y="764"/>
                  <a:pt x="487" y="763"/>
                </a:cubicBezTo>
                <a:cubicBezTo>
                  <a:pt x="487" y="749"/>
                  <a:pt x="494" y="724"/>
                  <a:pt x="504" y="705"/>
                </a:cubicBezTo>
                <a:lnTo>
                  <a:pt x="555" y="605"/>
                </a:lnTo>
                <a:cubicBezTo>
                  <a:pt x="564" y="588"/>
                  <a:pt x="579" y="561"/>
                  <a:pt x="590" y="545"/>
                </a:cubicBezTo>
                <a:cubicBezTo>
                  <a:pt x="607" y="519"/>
                  <a:pt x="640" y="456"/>
                  <a:pt x="640" y="406"/>
                </a:cubicBezTo>
                <a:cubicBezTo>
                  <a:pt x="640" y="274"/>
                  <a:pt x="533" y="167"/>
                  <a:pt x="401" y="167"/>
                </a:cubicBezTo>
                <a:close/>
                <a:moveTo>
                  <a:pt x="470" y="819"/>
                </a:moveTo>
                <a:lnTo>
                  <a:pt x="332" y="819"/>
                </a:lnTo>
                <a:cubicBezTo>
                  <a:pt x="294" y="819"/>
                  <a:pt x="265" y="795"/>
                  <a:pt x="265" y="764"/>
                </a:cubicBezTo>
                <a:cubicBezTo>
                  <a:pt x="265" y="760"/>
                  <a:pt x="261" y="743"/>
                  <a:pt x="253" y="728"/>
                </a:cubicBezTo>
                <a:lnTo>
                  <a:pt x="202" y="628"/>
                </a:lnTo>
                <a:cubicBezTo>
                  <a:pt x="194" y="612"/>
                  <a:pt x="180" y="587"/>
                  <a:pt x="170" y="573"/>
                </a:cubicBezTo>
                <a:cubicBezTo>
                  <a:pt x="164" y="564"/>
                  <a:pt x="112" y="482"/>
                  <a:pt x="112" y="406"/>
                </a:cubicBezTo>
                <a:cubicBezTo>
                  <a:pt x="112" y="246"/>
                  <a:pt x="241" y="117"/>
                  <a:pt x="401" y="117"/>
                </a:cubicBezTo>
                <a:cubicBezTo>
                  <a:pt x="560" y="117"/>
                  <a:pt x="690" y="246"/>
                  <a:pt x="690" y="406"/>
                </a:cubicBezTo>
                <a:cubicBezTo>
                  <a:pt x="690" y="482"/>
                  <a:pt x="638" y="564"/>
                  <a:pt x="632" y="573"/>
                </a:cubicBezTo>
                <a:cubicBezTo>
                  <a:pt x="622" y="587"/>
                  <a:pt x="608" y="612"/>
                  <a:pt x="600" y="628"/>
                </a:cubicBezTo>
                <a:lnTo>
                  <a:pt x="548" y="728"/>
                </a:lnTo>
                <a:cubicBezTo>
                  <a:pt x="541" y="743"/>
                  <a:pt x="537" y="760"/>
                  <a:pt x="537" y="764"/>
                </a:cubicBezTo>
                <a:cubicBezTo>
                  <a:pt x="537" y="795"/>
                  <a:pt x="507" y="819"/>
                  <a:pt x="470" y="819"/>
                </a:cubicBezTo>
                <a:close/>
                <a:moveTo>
                  <a:pt x="325" y="942"/>
                </a:moveTo>
                <a:cubicBezTo>
                  <a:pt x="304" y="942"/>
                  <a:pt x="287" y="958"/>
                  <a:pt x="287" y="979"/>
                </a:cubicBezTo>
                <a:cubicBezTo>
                  <a:pt x="287" y="999"/>
                  <a:pt x="304" y="1016"/>
                  <a:pt x="325" y="1016"/>
                </a:cubicBezTo>
                <a:lnTo>
                  <a:pt x="481" y="1016"/>
                </a:lnTo>
                <a:cubicBezTo>
                  <a:pt x="502" y="1016"/>
                  <a:pt x="519" y="999"/>
                  <a:pt x="519" y="979"/>
                </a:cubicBezTo>
                <a:cubicBezTo>
                  <a:pt x="519" y="958"/>
                  <a:pt x="502" y="942"/>
                  <a:pt x="481" y="942"/>
                </a:cubicBezTo>
                <a:lnTo>
                  <a:pt x="325" y="942"/>
                </a:lnTo>
                <a:close/>
                <a:moveTo>
                  <a:pt x="310" y="1002"/>
                </a:moveTo>
                <a:cubicBezTo>
                  <a:pt x="312" y="1052"/>
                  <a:pt x="353" y="1092"/>
                  <a:pt x="403" y="1092"/>
                </a:cubicBezTo>
                <a:cubicBezTo>
                  <a:pt x="453" y="1092"/>
                  <a:pt x="494" y="1052"/>
                  <a:pt x="496" y="1002"/>
                </a:cubicBezTo>
                <a:lnTo>
                  <a:pt x="310" y="1002"/>
                </a:lnTo>
                <a:close/>
                <a:moveTo>
                  <a:pt x="519" y="979"/>
                </a:moveTo>
                <a:lnTo>
                  <a:pt x="287" y="979"/>
                </a:lnTo>
                <a:lnTo>
                  <a:pt x="287" y="862"/>
                </a:lnTo>
                <a:lnTo>
                  <a:pt x="519" y="862"/>
                </a:lnTo>
                <a:lnTo>
                  <a:pt x="519" y="979"/>
                </a:lnTo>
                <a:close/>
                <a:moveTo>
                  <a:pt x="555" y="418"/>
                </a:moveTo>
                <a:cubicBezTo>
                  <a:pt x="555" y="439"/>
                  <a:pt x="538" y="456"/>
                  <a:pt x="517" y="456"/>
                </a:cubicBezTo>
                <a:lnTo>
                  <a:pt x="439" y="456"/>
                </a:lnTo>
                <a:lnTo>
                  <a:pt x="439" y="535"/>
                </a:lnTo>
                <a:cubicBezTo>
                  <a:pt x="439" y="556"/>
                  <a:pt x="422" y="573"/>
                  <a:pt x="401" y="573"/>
                </a:cubicBezTo>
                <a:cubicBezTo>
                  <a:pt x="380" y="573"/>
                  <a:pt x="363" y="556"/>
                  <a:pt x="363" y="535"/>
                </a:cubicBezTo>
                <a:lnTo>
                  <a:pt x="363" y="456"/>
                </a:lnTo>
                <a:lnTo>
                  <a:pt x="284" y="456"/>
                </a:lnTo>
                <a:cubicBezTo>
                  <a:pt x="263" y="456"/>
                  <a:pt x="246" y="439"/>
                  <a:pt x="246" y="418"/>
                </a:cubicBezTo>
                <a:cubicBezTo>
                  <a:pt x="246" y="397"/>
                  <a:pt x="263" y="380"/>
                  <a:pt x="284" y="380"/>
                </a:cubicBezTo>
                <a:lnTo>
                  <a:pt x="363" y="380"/>
                </a:lnTo>
                <a:lnTo>
                  <a:pt x="363" y="302"/>
                </a:lnTo>
                <a:cubicBezTo>
                  <a:pt x="363" y="281"/>
                  <a:pt x="380" y="264"/>
                  <a:pt x="401" y="264"/>
                </a:cubicBezTo>
                <a:cubicBezTo>
                  <a:pt x="422" y="264"/>
                  <a:pt x="439" y="281"/>
                  <a:pt x="439" y="302"/>
                </a:cubicBezTo>
                <a:lnTo>
                  <a:pt x="439" y="380"/>
                </a:lnTo>
                <a:lnTo>
                  <a:pt x="517" y="380"/>
                </a:lnTo>
                <a:cubicBezTo>
                  <a:pt x="538" y="380"/>
                  <a:pt x="555" y="397"/>
                  <a:pt x="555" y="418"/>
                </a:cubicBezTo>
                <a:close/>
                <a:moveTo>
                  <a:pt x="770" y="369"/>
                </a:moveTo>
                <a:lnTo>
                  <a:pt x="727" y="369"/>
                </a:lnTo>
                <a:cubicBezTo>
                  <a:pt x="728" y="381"/>
                  <a:pt x="729" y="393"/>
                  <a:pt x="729" y="406"/>
                </a:cubicBezTo>
                <a:cubicBezTo>
                  <a:pt x="729" y="414"/>
                  <a:pt x="728" y="421"/>
                  <a:pt x="728" y="429"/>
                </a:cubicBezTo>
                <a:lnTo>
                  <a:pt x="770" y="429"/>
                </a:lnTo>
                <a:cubicBezTo>
                  <a:pt x="788" y="429"/>
                  <a:pt x="802" y="416"/>
                  <a:pt x="802" y="399"/>
                </a:cubicBezTo>
                <a:cubicBezTo>
                  <a:pt x="802" y="383"/>
                  <a:pt x="788" y="369"/>
                  <a:pt x="770" y="369"/>
                </a:cubicBezTo>
                <a:close/>
                <a:moveTo>
                  <a:pt x="651" y="193"/>
                </a:moveTo>
                <a:lnTo>
                  <a:pt x="682" y="162"/>
                </a:lnTo>
                <a:cubicBezTo>
                  <a:pt x="694" y="149"/>
                  <a:pt x="695" y="130"/>
                  <a:pt x="683" y="118"/>
                </a:cubicBezTo>
                <a:cubicBezTo>
                  <a:pt x="671" y="107"/>
                  <a:pt x="652" y="107"/>
                  <a:pt x="640" y="119"/>
                </a:cubicBezTo>
                <a:lnTo>
                  <a:pt x="608" y="151"/>
                </a:lnTo>
                <a:cubicBezTo>
                  <a:pt x="624" y="163"/>
                  <a:pt x="638" y="177"/>
                  <a:pt x="651" y="193"/>
                </a:cubicBezTo>
                <a:close/>
                <a:moveTo>
                  <a:pt x="400" y="77"/>
                </a:moveTo>
                <a:cubicBezTo>
                  <a:pt x="410" y="77"/>
                  <a:pt x="420" y="77"/>
                  <a:pt x="430" y="78"/>
                </a:cubicBezTo>
                <a:lnTo>
                  <a:pt x="430" y="32"/>
                </a:lnTo>
                <a:cubicBezTo>
                  <a:pt x="430" y="14"/>
                  <a:pt x="416" y="0"/>
                  <a:pt x="400" y="0"/>
                </a:cubicBezTo>
                <a:cubicBezTo>
                  <a:pt x="384" y="0"/>
                  <a:pt x="370" y="14"/>
                  <a:pt x="370" y="32"/>
                </a:cubicBezTo>
                <a:lnTo>
                  <a:pt x="370" y="78"/>
                </a:lnTo>
                <a:cubicBezTo>
                  <a:pt x="380" y="77"/>
                  <a:pt x="390" y="77"/>
                  <a:pt x="400" y="77"/>
                </a:cubicBezTo>
                <a:close/>
                <a:moveTo>
                  <a:pt x="147" y="196"/>
                </a:moveTo>
                <a:cubicBezTo>
                  <a:pt x="160" y="181"/>
                  <a:pt x="174" y="167"/>
                  <a:pt x="189" y="154"/>
                </a:cubicBezTo>
                <a:lnTo>
                  <a:pt x="160" y="124"/>
                </a:lnTo>
                <a:cubicBezTo>
                  <a:pt x="148" y="112"/>
                  <a:pt x="129" y="112"/>
                  <a:pt x="117" y="124"/>
                </a:cubicBezTo>
                <a:cubicBezTo>
                  <a:pt x="105" y="135"/>
                  <a:pt x="106" y="155"/>
                  <a:pt x="118" y="167"/>
                </a:cubicBezTo>
                <a:lnTo>
                  <a:pt x="147" y="196"/>
                </a:lnTo>
                <a:close/>
                <a:moveTo>
                  <a:pt x="72" y="406"/>
                </a:moveTo>
                <a:cubicBezTo>
                  <a:pt x="72" y="393"/>
                  <a:pt x="72" y="381"/>
                  <a:pt x="74" y="369"/>
                </a:cubicBezTo>
                <a:lnTo>
                  <a:pt x="31" y="369"/>
                </a:lnTo>
                <a:cubicBezTo>
                  <a:pt x="14" y="369"/>
                  <a:pt x="0" y="383"/>
                  <a:pt x="0" y="399"/>
                </a:cubicBezTo>
                <a:cubicBezTo>
                  <a:pt x="0" y="416"/>
                  <a:pt x="14" y="429"/>
                  <a:pt x="31" y="429"/>
                </a:cubicBezTo>
                <a:lnTo>
                  <a:pt x="73" y="429"/>
                </a:lnTo>
                <a:cubicBezTo>
                  <a:pt x="72" y="421"/>
                  <a:pt x="72" y="414"/>
                  <a:pt x="72" y="4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68580" tIns="34290" rIns="68580" bIns="34290"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074920" y="1741460"/>
            <a:ext cx="2849880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dist"/>
            <a:r>
              <a:rPr lang="zh-CN" altLang="en-US" sz="2100" dirty="0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传播途径与性质</a:t>
            </a:r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 rotWithShape="1">
          <a:blip r:embed="rId11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107322" y="2310535"/>
            <a:ext cx="399908" cy="404567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12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10000"/>
                    </a14:imgEffect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87796" y="2788863"/>
            <a:ext cx="419435" cy="41716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31" name="图片 3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pic>
        <p:nvPicPr>
          <p:cNvPr id="33" name="图片 32" descr="2"/>
          <p:cNvPicPr>
            <a:picLocks noChangeAspect="1"/>
          </p:cNvPicPr>
          <p:nvPr/>
        </p:nvPicPr>
        <p:blipFill>
          <a:blip r:embed="rId10" cstate="email">
            <a:grayscl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10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729" y="1753080"/>
            <a:ext cx="3948551" cy="221028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" name="矩形 33"/>
          <p:cNvSpPr/>
          <p:nvPr/>
        </p:nvSpPr>
        <p:spPr>
          <a:xfrm>
            <a:off x="5233379" y="2044776"/>
            <a:ext cx="3107522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200000"/>
              </a:lnSpc>
              <a:buClr>
                <a:srgbClr val="A400A4"/>
              </a:buClr>
            </a:pPr>
            <a:r>
              <a:rPr lang="zh-CN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很多人分不清流感和普通感冒，常常会混淆，其实，流感和普通感冒截然不同。</a:t>
            </a:r>
          </a:p>
        </p:txBody>
      </p:sp>
      <p:sp>
        <p:nvSpPr>
          <p:cNvPr id="35" name="矩形 34"/>
          <p:cNvSpPr/>
          <p:nvPr/>
        </p:nvSpPr>
        <p:spPr>
          <a:xfrm>
            <a:off x="2954337" y="1102502"/>
            <a:ext cx="3257497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2100" dirty="0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流感和普通感冒一样吗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20" name="矩形 19"/>
          <p:cNvSpPr/>
          <p:nvPr/>
        </p:nvSpPr>
        <p:spPr>
          <a:xfrm>
            <a:off x="1684972" y="1326435"/>
            <a:ext cx="5774056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dist"/>
            <a:r>
              <a:rPr lang="zh-CN" altLang="en-US" sz="1800" dirty="0">
                <a:solidFill>
                  <a:schemeClr val="accent1">
                    <a:lumMod val="75000"/>
                  </a:schemeClr>
                </a:solidFill>
                <a:latin typeface="微软雅黑"/>
                <a:ea typeface="微软雅黑"/>
                <a:sym typeface="微软雅黑"/>
              </a:rPr>
              <a:t>流感是由流感病毒引起的急性呼吸道传染病</a:t>
            </a:r>
          </a:p>
        </p:txBody>
      </p:sp>
      <p:sp>
        <p:nvSpPr>
          <p:cNvPr id="21" name="圆角矩形 20"/>
          <p:cNvSpPr/>
          <p:nvPr/>
        </p:nvSpPr>
        <p:spPr>
          <a:xfrm>
            <a:off x="3898296" y="1950720"/>
            <a:ext cx="1347409" cy="1795433"/>
          </a:xfrm>
          <a:prstGeom prst="roundRect">
            <a:avLst/>
          </a:prstGeom>
          <a:solidFill>
            <a:srgbClr val="F255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909475" y="1957557"/>
            <a:ext cx="1347409" cy="1795433"/>
          </a:xfrm>
          <a:prstGeom prst="roundRect">
            <a:avLst/>
          </a:prstGeom>
          <a:solidFill>
            <a:srgbClr val="44AFE4"/>
          </a:solidFill>
          <a:ln>
            <a:noFill/>
          </a:ln>
        </p:spPr>
        <p:txBody>
          <a:bodyPr lIns="68580" tIns="34290" rIns="68580" bIns="34290"/>
          <a:lstStyle/>
          <a:p>
            <a:endParaRPr lang="zh-CN" altLang="en-US">
              <a:solidFill>
                <a:schemeClr val="tx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940456" y="1957557"/>
            <a:ext cx="1347409" cy="1795433"/>
          </a:xfrm>
          <a:prstGeom prst="roundRect">
            <a:avLst/>
          </a:prstGeom>
          <a:solidFill>
            <a:srgbClr val="F5C2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909475" y="2401735"/>
            <a:ext cx="1347409" cy="666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898296" y="2401735"/>
            <a:ext cx="1347409" cy="666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940456" y="2401735"/>
            <a:ext cx="1347409" cy="666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979627" y="2019301"/>
            <a:ext cx="5241894" cy="2121071"/>
            <a:chOff x="2639502" y="2692403"/>
            <a:chExt cx="6989192" cy="2828096"/>
          </a:xfrm>
        </p:grpSpPr>
        <p:sp>
          <p:nvSpPr>
            <p:cNvPr id="27" name="文本框 26"/>
            <p:cNvSpPr txBox="1"/>
            <p:nvPr/>
          </p:nvSpPr>
          <p:spPr>
            <a:xfrm>
              <a:off x="3032759" y="2692403"/>
              <a:ext cx="90689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800" dirty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传播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5684519" y="2692403"/>
              <a:ext cx="90279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800" dirty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症状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8221979" y="2692403"/>
              <a:ext cx="119379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8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并发症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2639502" y="3242952"/>
              <a:ext cx="1609473" cy="1846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流感主要通过飞沫传染，经咳嗽、喷嚏方式</a:t>
              </a:r>
              <a:r>
                <a:rPr lang="zh-CN" altLang="en-US" dirty="0" smtClean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散播</a:t>
              </a:r>
              <a:r>
                <a:rPr lang="en-US" altLang="zh-CN" dirty="0" smtClean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.</a:t>
              </a:r>
              <a:endParaRPr lang="zh-CN" altLang="en-US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5384799" y="3242953"/>
              <a:ext cx="1609473" cy="18466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发病较突然，高热、畏寒、头痛、乏力</a:t>
              </a:r>
              <a:r>
                <a:rPr lang="zh-CN" altLang="en-US" smtClean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等</a:t>
              </a:r>
              <a:r>
                <a:rPr lang="en-US" altLang="zh-CN" smtClean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.</a:t>
              </a:r>
              <a:endParaRPr lang="zh-CN" altLang="en-US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8009062" y="3242951"/>
              <a:ext cx="1619632" cy="22775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流感常见的并发症有</a:t>
              </a:r>
              <a:r>
                <a:rPr lang="zh-CN" altLang="en-US" smtClean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肺炎、</a:t>
              </a:r>
              <a:r>
                <a:rPr lang="zh-CN" altLang="en-US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脑炎</a:t>
              </a:r>
              <a:r>
                <a:rPr lang="zh-CN" altLang="en-US" smtClean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、急性</a:t>
              </a:r>
              <a:r>
                <a:rPr lang="zh-CN" altLang="en-US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坏死性脑病</a:t>
              </a:r>
              <a:r>
                <a:rPr lang="zh-CN" altLang="en-US" smtClean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等</a:t>
              </a:r>
              <a:r>
                <a:rPr lang="en-US" altLang="zh-CN" smtClean="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.</a:t>
              </a:r>
              <a:endParaRPr lang="zh-CN" altLang="en-US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20" name="矩形 19"/>
          <p:cNvSpPr/>
          <p:nvPr/>
        </p:nvSpPr>
        <p:spPr>
          <a:xfrm>
            <a:off x="981471" y="2897038"/>
            <a:ext cx="2315611" cy="13157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流感是由流感病毒引起的急性呼吸道传染病 </a:t>
            </a:r>
          </a:p>
        </p:txBody>
      </p:sp>
      <p:sp>
        <p:nvSpPr>
          <p:cNvPr id="21" name="矩形 20"/>
          <p:cNvSpPr/>
          <p:nvPr/>
        </p:nvSpPr>
        <p:spPr>
          <a:xfrm>
            <a:off x="3244692" y="2897038"/>
            <a:ext cx="2522419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流感主要通过飞沫传染，经咳嗽、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喷嚏方式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散播</a:t>
            </a:r>
          </a:p>
        </p:txBody>
      </p:sp>
      <p:sp>
        <p:nvSpPr>
          <p:cNvPr id="22" name="矩形 21"/>
          <p:cNvSpPr/>
          <p:nvPr/>
        </p:nvSpPr>
        <p:spPr>
          <a:xfrm>
            <a:off x="5767110" y="2897038"/>
            <a:ext cx="2652990" cy="131574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流感发病较突然，表现为高热、畏寒、头痛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、乏力等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.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3495" y="1634835"/>
            <a:ext cx="911563" cy="94078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2375" y="1541340"/>
            <a:ext cx="1127768" cy="1127768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7459" y="1728328"/>
            <a:ext cx="911563" cy="9407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内容占位符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0" y="-5251"/>
            <a:ext cx="9158791" cy="5154002"/>
            <a:chOff x="0" y="-7001"/>
            <a:chExt cx="12211721" cy="6872002"/>
          </a:xfrm>
        </p:grpSpPr>
        <p:grpSp>
          <p:nvGrpSpPr>
            <p:cNvPr id="5" name="组合 4"/>
            <p:cNvGrpSpPr/>
            <p:nvPr/>
          </p:nvGrpSpPr>
          <p:grpSpPr>
            <a:xfrm>
              <a:off x="0" y="-7001"/>
              <a:ext cx="12192000" cy="6872002"/>
              <a:chOff x="-104504" y="-7001"/>
              <a:chExt cx="12296504" cy="6872002"/>
            </a:xfrm>
          </p:grpSpPr>
          <p:pic>
            <p:nvPicPr>
              <p:cNvPr id="9" name="图片 8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0" name="图片 9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0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1" name="图片 10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9117874" y="3136249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6043748" y="3129248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969622" y="3122247"/>
                <a:ext cx="3074126" cy="3728752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-7001"/>
                <a:ext cx="3074126" cy="314325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-104504" y="3122247"/>
                <a:ext cx="3074126" cy="3728752"/>
              </a:xfrm>
              <a:prstGeom prst="rect">
                <a:avLst/>
              </a:prstGeom>
            </p:spPr>
          </p:pic>
        </p:grp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090160"/>
              <a:ext cx="12173335" cy="1774841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0027919" y="407612"/>
              <a:ext cx="1631788" cy="1953626"/>
            </a:xfrm>
            <a:custGeom>
              <a:avLst/>
              <a:gdLst>
                <a:gd name="connsiteX0" fmla="*/ 0 w 3143795"/>
                <a:gd name="connsiteY0" fmla="*/ 0 h 1976845"/>
                <a:gd name="connsiteX1" fmla="*/ 3143795 w 3143795"/>
                <a:gd name="connsiteY1" fmla="*/ 0 h 1976845"/>
                <a:gd name="connsiteX2" fmla="*/ 3143795 w 3143795"/>
                <a:gd name="connsiteY2" fmla="*/ 1976845 h 1976845"/>
                <a:gd name="connsiteX3" fmla="*/ 0 w 3143795"/>
                <a:gd name="connsiteY3" fmla="*/ 1976845 h 1976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43795" h="1976845">
                  <a:moveTo>
                    <a:pt x="0" y="0"/>
                  </a:moveTo>
                  <a:lnTo>
                    <a:pt x="3143795" y="0"/>
                  </a:lnTo>
                  <a:lnTo>
                    <a:pt x="3143795" y="1976845"/>
                  </a:lnTo>
                  <a:lnTo>
                    <a:pt x="0" y="1976845"/>
                  </a:lnTo>
                  <a:close/>
                </a:path>
              </a:pathLst>
            </a:cu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8664" y="51599"/>
              <a:ext cx="12193057" cy="1288582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792" y="68580"/>
            <a:ext cx="750917" cy="105128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668449" y="819782"/>
            <a:ext cx="1419431" cy="30008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dist"/>
            <a:r>
              <a:rPr lang="zh-CN" altLang="en-US" sz="15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流感的特点</a:t>
            </a:r>
          </a:p>
        </p:txBody>
      </p:sp>
      <p:sp>
        <p:nvSpPr>
          <p:cNvPr id="20" name="矩形 19"/>
          <p:cNvSpPr/>
          <p:nvPr/>
        </p:nvSpPr>
        <p:spPr>
          <a:xfrm>
            <a:off x="5768049" y="3327162"/>
            <a:ext cx="2292106" cy="6294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儿童、老年人和慢性病患者最易受到侵袭</a:t>
            </a:r>
          </a:p>
        </p:txBody>
      </p:sp>
      <p:cxnSp>
        <p:nvCxnSpPr>
          <p:cNvPr id="21" name="直接连接符 6"/>
          <p:cNvCxnSpPr>
            <a:cxnSpLocks noChangeShapeType="1"/>
          </p:cNvCxnSpPr>
          <p:nvPr/>
        </p:nvCxnSpPr>
        <p:spPr bwMode="auto">
          <a:xfrm flipV="1">
            <a:off x="2294183" y="2031466"/>
            <a:ext cx="682229" cy="775097"/>
          </a:xfrm>
          <a:prstGeom prst="line">
            <a:avLst/>
          </a:prstGeom>
          <a:noFill/>
          <a:ln w="6350">
            <a:solidFill>
              <a:srgbClr val="7F7F7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直接连接符 8"/>
          <p:cNvCxnSpPr>
            <a:cxnSpLocks noChangeShapeType="1"/>
          </p:cNvCxnSpPr>
          <p:nvPr/>
        </p:nvCxnSpPr>
        <p:spPr bwMode="auto">
          <a:xfrm flipV="1">
            <a:off x="4835701" y="2031466"/>
            <a:ext cx="682228" cy="775097"/>
          </a:xfrm>
          <a:prstGeom prst="line">
            <a:avLst/>
          </a:prstGeom>
          <a:noFill/>
          <a:ln w="6350">
            <a:solidFill>
              <a:srgbClr val="7F7F7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3" name="组合 22"/>
          <p:cNvGrpSpPr/>
          <p:nvPr/>
        </p:nvGrpSpPr>
        <p:grpSpPr>
          <a:xfrm>
            <a:off x="6693956" y="2807025"/>
            <a:ext cx="440294" cy="440295"/>
            <a:chOff x="8861741" y="4372247"/>
            <a:chExt cx="741362" cy="741363"/>
          </a:xfrm>
        </p:grpSpPr>
        <p:sp>
          <p:nvSpPr>
            <p:cNvPr id="24" name="流程图: 联系 9"/>
            <p:cNvSpPr>
              <a:spLocks noChangeArrowheads="1"/>
            </p:cNvSpPr>
            <p:nvPr/>
          </p:nvSpPr>
          <p:spPr bwMode="auto">
            <a:xfrm>
              <a:off x="8861741" y="4372247"/>
              <a:ext cx="741362" cy="741363"/>
            </a:xfrm>
            <a:prstGeom prst="flowChartConnector">
              <a:avLst/>
            </a:prstGeom>
            <a:solidFill>
              <a:srgbClr val="44A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Freeform 122"/>
            <p:cNvSpPr/>
            <p:nvPr/>
          </p:nvSpPr>
          <p:spPr bwMode="auto">
            <a:xfrm>
              <a:off x="9101453" y="4615135"/>
              <a:ext cx="261938" cy="261937"/>
            </a:xfrm>
            <a:custGeom>
              <a:avLst/>
              <a:gdLst>
                <a:gd name="T0" fmla="*/ 2147483647 w 290"/>
                <a:gd name="T1" fmla="*/ 2147483647 h 290"/>
                <a:gd name="T2" fmla="*/ 2147483647 w 290"/>
                <a:gd name="T3" fmla="*/ 2147483647 h 290"/>
                <a:gd name="T4" fmla="*/ 2147483647 w 290"/>
                <a:gd name="T5" fmla="*/ 2147483647 h 290"/>
                <a:gd name="T6" fmla="*/ 2147483647 w 290"/>
                <a:gd name="T7" fmla="*/ 2147483647 h 290"/>
                <a:gd name="T8" fmla="*/ 2147483647 w 290"/>
                <a:gd name="T9" fmla="*/ 2147483647 h 290"/>
                <a:gd name="T10" fmla="*/ 2147483647 w 290"/>
                <a:gd name="T11" fmla="*/ 2147483647 h 290"/>
                <a:gd name="T12" fmla="*/ 2147483647 w 290"/>
                <a:gd name="T13" fmla="*/ 2147483647 h 290"/>
                <a:gd name="T14" fmla="*/ 2147483647 w 290"/>
                <a:gd name="T15" fmla="*/ 2147483647 h 290"/>
                <a:gd name="T16" fmla="*/ 2147483647 w 290"/>
                <a:gd name="T17" fmla="*/ 2147483647 h 290"/>
                <a:gd name="T18" fmla="*/ 2147483647 w 290"/>
                <a:gd name="T19" fmla="*/ 2147483647 h 290"/>
                <a:gd name="T20" fmla="*/ 2147483647 w 290"/>
                <a:gd name="T21" fmla="*/ 2147483647 h 290"/>
                <a:gd name="T22" fmla="*/ 2147483647 w 290"/>
                <a:gd name="T23" fmla="*/ 2147483647 h 290"/>
                <a:gd name="T24" fmla="*/ 2147483647 w 290"/>
                <a:gd name="T25" fmla="*/ 2147483647 h 290"/>
                <a:gd name="T26" fmla="*/ 2147483647 w 290"/>
                <a:gd name="T27" fmla="*/ 2147483647 h 290"/>
                <a:gd name="T28" fmla="*/ 2147483647 w 290"/>
                <a:gd name="T29" fmla="*/ 2147483647 h 290"/>
                <a:gd name="T30" fmla="*/ 2147483647 w 290"/>
                <a:gd name="T31" fmla="*/ 2147483647 h 290"/>
                <a:gd name="T32" fmla="*/ 2147483647 w 290"/>
                <a:gd name="T33" fmla="*/ 2147483647 h 290"/>
                <a:gd name="T34" fmla="*/ 2147483647 w 290"/>
                <a:gd name="T35" fmla="*/ 2147483647 h 290"/>
                <a:gd name="T36" fmla="*/ 2147483647 w 290"/>
                <a:gd name="T37" fmla="*/ 2147483647 h 29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90" h="290">
                  <a:moveTo>
                    <a:pt x="268" y="181"/>
                  </a:moveTo>
                  <a:cubicBezTo>
                    <a:pt x="217" y="186"/>
                    <a:pt x="217" y="186"/>
                    <a:pt x="217" y="186"/>
                  </a:cubicBezTo>
                  <a:cubicBezTo>
                    <a:pt x="159" y="127"/>
                    <a:pt x="159" y="127"/>
                    <a:pt x="159" y="127"/>
                  </a:cubicBezTo>
                  <a:cubicBezTo>
                    <a:pt x="287" y="50"/>
                    <a:pt x="287" y="50"/>
                    <a:pt x="287" y="50"/>
                  </a:cubicBezTo>
                  <a:cubicBezTo>
                    <a:pt x="265" y="28"/>
                    <a:pt x="265" y="28"/>
                    <a:pt x="265" y="28"/>
                  </a:cubicBezTo>
                  <a:cubicBezTo>
                    <a:pt x="101" y="70"/>
                    <a:pt x="101" y="70"/>
                    <a:pt x="101" y="70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32" y="0"/>
                    <a:pt x="18" y="0"/>
                    <a:pt x="9" y="9"/>
                  </a:cubicBezTo>
                  <a:cubicBezTo>
                    <a:pt x="0" y="18"/>
                    <a:pt x="0" y="32"/>
                    <a:pt x="9" y="41"/>
                  </a:cubicBezTo>
                  <a:cubicBezTo>
                    <a:pt x="70" y="101"/>
                    <a:pt x="70" y="101"/>
                    <a:pt x="70" y="101"/>
                  </a:cubicBezTo>
                  <a:cubicBezTo>
                    <a:pt x="28" y="265"/>
                    <a:pt x="28" y="265"/>
                    <a:pt x="28" y="265"/>
                  </a:cubicBezTo>
                  <a:cubicBezTo>
                    <a:pt x="50" y="287"/>
                    <a:pt x="50" y="287"/>
                    <a:pt x="50" y="287"/>
                  </a:cubicBezTo>
                  <a:cubicBezTo>
                    <a:pt x="127" y="159"/>
                    <a:pt x="127" y="159"/>
                    <a:pt x="127" y="159"/>
                  </a:cubicBezTo>
                  <a:cubicBezTo>
                    <a:pt x="185" y="217"/>
                    <a:pt x="185" y="217"/>
                    <a:pt x="185" y="217"/>
                  </a:cubicBezTo>
                  <a:cubicBezTo>
                    <a:pt x="181" y="269"/>
                    <a:pt x="181" y="269"/>
                    <a:pt x="181" y="269"/>
                  </a:cubicBezTo>
                  <a:cubicBezTo>
                    <a:pt x="203" y="290"/>
                    <a:pt x="203" y="290"/>
                    <a:pt x="203" y="290"/>
                  </a:cubicBezTo>
                  <a:cubicBezTo>
                    <a:pt x="234" y="234"/>
                    <a:pt x="234" y="234"/>
                    <a:pt x="234" y="234"/>
                  </a:cubicBezTo>
                  <a:cubicBezTo>
                    <a:pt x="290" y="203"/>
                    <a:pt x="290" y="203"/>
                    <a:pt x="290" y="203"/>
                  </a:cubicBezTo>
                  <a:lnTo>
                    <a:pt x="268" y="1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958787" y="2807025"/>
            <a:ext cx="440294" cy="440295"/>
            <a:chOff x="2184716" y="3908055"/>
            <a:chExt cx="587059" cy="587060"/>
          </a:xfrm>
        </p:grpSpPr>
        <p:sp>
          <p:nvSpPr>
            <p:cNvPr id="27" name="流程图: 联系 5"/>
            <p:cNvSpPr>
              <a:spLocks noChangeArrowheads="1"/>
            </p:cNvSpPr>
            <p:nvPr/>
          </p:nvSpPr>
          <p:spPr bwMode="auto">
            <a:xfrm>
              <a:off x="2184716" y="3908055"/>
              <a:ext cx="587059" cy="587060"/>
            </a:xfrm>
            <a:prstGeom prst="flowChartConnector">
              <a:avLst/>
            </a:prstGeom>
            <a:solidFill>
              <a:srgbClr val="F25544"/>
            </a:solidFill>
            <a:ln>
              <a:noFill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" name="Freeform 32"/>
            <p:cNvSpPr/>
            <p:nvPr/>
          </p:nvSpPr>
          <p:spPr bwMode="auto">
            <a:xfrm>
              <a:off x="2374263" y="4091590"/>
              <a:ext cx="207963" cy="258763"/>
            </a:xfrm>
            <a:custGeom>
              <a:avLst/>
              <a:gdLst>
                <a:gd name="T0" fmla="*/ 2147483647 w 231"/>
                <a:gd name="T1" fmla="*/ 0 h 288"/>
                <a:gd name="T2" fmla="*/ 0 w 231"/>
                <a:gd name="T3" fmla="*/ 0 h 288"/>
                <a:gd name="T4" fmla="*/ 2147483647 w 231"/>
                <a:gd name="T5" fmla="*/ 2147483647 h 288"/>
                <a:gd name="T6" fmla="*/ 2147483647 w 231"/>
                <a:gd name="T7" fmla="*/ 2147483647 h 288"/>
                <a:gd name="T8" fmla="*/ 2147483647 w 231"/>
                <a:gd name="T9" fmla="*/ 2147483647 h 288"/>
                <a:gd name="T10" fmla="*/ 2147483647 w 231"/>
                <a:gd name="T11" fmla="*/ 2147483647 h 288"/>
                <a:gd name="T12" fmla="*/ 2147483647 w 231"/>
                <a:gd name="T13" fmla="*/ 2147483647 h 288"/>
                <a:gd name="T14" fmla="*/ 2147483647 w 231"/>
                <a:gd name="T15" fmla="*/ 2147483647 h 288"/>
                <a:gd name="T16" fmla="*/ 2147483647 w 231"/>
                <a:gd name="T17" fmla="*/ 0 h 2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1" h="288">
                  <a:moveTo>
                    <a:pt x="23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8"/>
                    <a:pt x="43" y="106"/>
                    <a:pt x="99" y="114"/>
                  </a:cubicBezTo>
                  <a:cubicBezTo>
                    <a:pt x="99" y="243"/>
                    <a:pt x="99" y="243"/>
                    <a:pt x="99" y="243"/>
                  </a:cubicBezTo>
                  <a:cubicBezTo>
                    <a:pt x="68" y="248"/>
                    <a:pt x="46" y="266"/>
                    <a:pt x="46" y="288"/>
                  </a:cubicBezTo>
                  <a:cubicBezTo>
                    <a:pt x="185" y="288"/>
                    <a:pt x="185" y="288"/>
                    <a:pt x="185" y="288"/>
                  </a:cubicBezTo>
                  <a:cubicBezTo>
                    <a:pt x="185" y="266"/>
                    <a:pt x="162" y="248"/>
                    <a:pt x="132" y="243"/>
                  </a:cubicBezTo>
                  <a:cubicBezTo>
                    <a:pt x="132" y="114"/>
                    <a:pt x="132" y="114"/>
                    <a:pt x="132" y="114"/>
                  </a:cubicBezTo>
                  <a:cubicBezTo>
                    <a:pt x="188" y="106"/>
                    <a:pt x="231" y="58"/>
                    <a:pt x="2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356352" y="2807025"/>
            <a:ext cx="440295" cy="440295"/>
            <a:chOff x="5523228" y="4372247"/>
            <a:chExt cx="741363" cy="741363"/>
          </a:xfrm>
        </p:grpSpPr>
        <p:sp>
          <p:nvSpPr>
            <p:cNvPr id="30" name="流程图: 联系 7"/>
            <p:cNvSpPr>
              <a:spLocks noChangeArrowheads="1"/>
            </p:cNvSpPr>
            <p:nvPr/>
          </p:nvSpPr>
          <p:spPr bwMode="auto">
            <a:xfrm>
              <a:off x="5523228" y="4372247"/>
              <a:ext cx="741363" cy="741363"/>
            </a:xfrm>
            <a:prstGeom prst="flowChartConnector">
              <a:avLst/>
            </a:prstGeom>
            <a:solidFill>
              <a:srgbClr val="F5C2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Freeform 145"/>
            <p:cNvSpPr>
              <a:spLocks noEditPoints="1"/>
            </p:cNvSpPr>
            <p:nvPr/>
          </p:nvSpPr>
          <p:spPr bwMode="auto">
            <a:xfrm>
              <a:off x="5740516" y="4604022"/>
              <a:ext cx="355600" cy="358775"/>
            </a:xfrm>
            <a:custGeom>
              <a:avLst/>
              <a:gdLst>
                <a:gd name="T0" fmla="*/ 2147483647 w 98"/>
                <a:gd name="T1" fmla="*/ 2147483647 h 99"/>
                <a:gd name="T2" fmla="*/ 2147483647 w 98"/>
                <a:gd name="T3" fmla="*/ 2147483647 h 99"/>
                <a:gd name="T4" fmla="*/ 2147483647 w 98"/>
                <a:gd name="T5" fmla="*/ 2147483647 h 99"/>
                <a:gd name="T6" fmla="*/ 2147483647 w 98"/>
                <a:gd name="T7" fmla="*/ 2147483647 h 99"/>
                <a:gd name="T8" fmla="*/ 2147483647 w 98"/>
                <a:gd name="T9" fmla="*/ 2147483647 h 99"/>
                <a:gd name="T10" fmla="*/ 2147483647 w 98"/>
                <a:gd name="T11" fmla="*/ 2147483647 h 99"/>
                <a:gd name="T12" fmla="*/ 2147483647 w 98"/>
                <a:gd name="T13" fmla="*/ 2147483647 h 99"/>
                <a:gd name="T14" fmla="*/ 2147483647 w 98"/>
                <a:gd name="T15" fmla="*/ 2147483647 h 99"/>
                <a:gd name="T16" fmla="*/ 2147483647 w 98"/>
                <a:gd name="T17" fmla="*/ 0 h 99"/>
                <a:gd name="T18" fmla="*/ 2147483647 w 98"/>
                <a:gd name="T19" fmla="*/ 2147483647 h 99"/>
                <a:gd name="T20" fmla="*/ 2147483647 w 98"/>
                <a:gd name="T21" fmla="*/ 2147483647 h 99"/>
                <a:gd name="T22" fmla="*/ 2147483647 w 98"/>
                <a:gd name="T23" fmla="*/ 2147483647 h 99"/>
                <a:gd name="T24" fmla="*/ 2147483647 w 98"/>
                <a:gd name="T25" fmla="*/ 2147483647 h 99"/>
                <a:gd name="T26" fmla="*/ 2147483647 w 98"/>
                <a:gd name="T27" fmla="*/ 2147483647 h 99"/>
                <a:gd name="T28" fmla="*/ 2147483647 w 98"/>
                <a:gd name="T29" fmla="*/ 2147483647 h 99"/>
                <a:gd name="T30" fmla="*/ 2147483647 w 98"/>
                <a:gd name="T31" fmla="*/ 2147483647 h 99"/>
                <a:gd name="T32" fmla="*/ 2147483647 w 98"/>
                <a:gd name="T33" fmla="*/ 2147483647 h 99"/>
                <a:gd name="T34" fmla="*/ 2147483647 w 98"/>
                <a:gd name="T35" fmla="*/ 2147483647 h 99"/>
                <a:gd name="T36" fmla="*/ 2147483647 w 98"/>
                <a:gd name="T37" fmla="*/ 2147483647 h 99"/>
                <a:gd name="T38" fmla="*/ 2147483647 w 98"/>
                <a:gd name="T39" fmla="*/ 2147483647 h 99"/>
                <a:gd name="T40" fmla="*/ 2147483647 w 98"/>
                <a:gd name="T41" fmla="*/ 2147483647 h 99"/>
                <a:gd name="T42" fmla="*/ 2147483647 w 98"/>
                <a:gd name="T43" fmla="*/ 2147483647 h 99"/>
                <a:gd name="T44" fmla="*/ 2147483647 w 98"/>
                <a:gd name="T45" fmla="*/ 2147483647 h 99"/>
                <a:gd name="T46" fmla="*/ 2147483647 w 98"/>
                <a:gd name="T47" fmla="*/ 2147483647 h 99"/>
                <a:gd name="T48" fmla="*/ 2147483647 w 98"/>
                <a:gd name="T49" fmla="*/ 2147483647 h 99"/>
                <a:gd name="T50" fmla="*/ 2147483647 w 98"/>
                <a:gd name="T51" fmla="*/ 2147483647 h 99"/>
                <a:gd name="T52" fmla="*/ 2147483647 w 98"/>
                <a:gd name="T53" fmla="*/ 2147483647 h 99"/>
                <a:gd name="T54" fmla="*/ 2147483647 w 98"/>
                <a:gd name="T55" fmla="*/ 2147483647 h 99"/>
                <a:gd name="T56" fmla="*/ 2147483647 w 98"/>
                <a:gd name="T57" fmla="*/ 2147483647 h 9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98" h="99">
                  <a:moveTo>
                    <a:pt x="43" y="76"/>
                  </a:moveTo>
                  <a:cubicBezTo>
                    <a:pt x="42" y="75"/>
                    <a:pt x="41" y="73"/>
                    <a:pt x="40" y="70"/>
                  </a:cubicBezTo>
                  <a:cubicBezTo>
                    <a:pt x="39" y="71"/>
                    <a:pt x="38" y="73"/>
                    <a:pt x="37" y="74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2" y="75"/>
                    <a:pt x="32" y="75"/>
                    <a:pt x="32" y="75"/>
                  </a:cubicBezTo>
                  <a:cubicBezTo>
                    <a:pt x="25" y="72"/>
                    <a:pt x="4" y="62"/>
                    <a:pt x="2" y="45"/>
                  </a:cubicBezTo>
                  <a:cubicBezTo>
                    <a:pt x="0" y="28"/>
                    <a:pt x="10" y="19"/>
                    <a:pt x="7" y="10"/>
                  </a:cubicBezTo>
                  <a:cubicBezTo>
                    <a:pt x="21" y="13"/>
                    <a:pt x="33" y="19"/>
                    <a:pt x="40" y="26"/>
                  </a:cubicBezTo>
                  <a:cubicBezTo>
                    <a:pt x="52" y="11"/>
                    <a:pt x="67" y="11"/>
                    <a:pt x="71" y="0"/>
                  </a:cubicBezTo>
                  <a:cubicBezTo>
                    <a:pt x="98" y="38"/>
                    <a:pt x="94" y="74"/>
                    <a:pt x="48" y="79"/>
                  </a:cubicBezTo>
                  <a:cubicBezTo>
                    <a:pt x="44" y="86"/>
                    <a:pt x="40" y="93"/>
                    <a:pt x="35" y="99"/>
                  </a:cubicBezTo>
                  <a:cubicBezTo>
                    <a:pt x="29" y="95"/>
                    <a:pt x="29" y="95"/>
                    <a:pt x="29" y="95"/>
                  </a:cubicBezTo>
                  <a:cubicBezTo>
                    <a:pt x="34" y="89"/>
                    <a:pt x="39" y="83"/>
                    <a:pt x="43" y="76"/>
                  </a:cubicBezTo>
                  <a:close/>
                  <a:moveTo>
                    <a:pt x="47" y="57"/>
                  </a:moveTo>
                  <a:cubicBezTo>
                    <a:pt x="48" y="60"/>
                    <a:pt x="49" y="62"/>
                    <a:pt x="50" y="63"/>
                  </a:cubicBezTo>
                  <a:cubicBezTo>
                    <a:pt x="56" y="49"/>
                    <a:pt x="61" y="33"/>
                    <a:pt x="65" y="18"/>
                  </a:cubicBezTo>
                  <a:cubicBezTo>
                    <a:pt x="61" y="22"/>
                    <a:pt x="53" y="24"/>
                    <a:pt x="47" y="32"/>
                  </a:cubicBezTo>
                  <a:cubicBezTo>
                    <a:pt x="47" y="33"/>
                    <a:pt x="46" y="33"/>
                    <a:pt x="46" y="34"/>
                  </a:cubicBezTo>
                  <a:cubicBezTo>
                    <a:pt x="50" y="41"/>
                    <a:pt x="50" y="49"/>
                    <a:pt x="47" y="57"/>
                  </a:cubicBezTo>
                  <a:close/>
                  <a:moveTo>
                    <a:pt x="28" y="63"/>
                  </a:moveTo>
                  <a:cubicBezTo>
                    <a:pt x="25" y="49"/>
                    <a:pt x="22" y="36"/>
                    <a:pt x="16" y="24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22" y="33"/>
                    <a:pt x="29" y="46"/>
                    <a:pt x="33" y="61"/>
                  </a:cubicBezTo>
                  <a:cubicBezTo>
                    <a:pt x="47" y="44"/>
                    <a:pt x="38" y="27"/>
                    <a:pt x="13" y="21"/>
                  </a:cubicBezTo>
                  <a:cubicBezTo>
                    <a:pt x="15" y="27"/>
                    <a:pt x="9" y="33"/>
                    <a:pt x="10" y="44"/>
                  </a:cubicBezTo>
                  <a:cubicBezTo>
                    <a:pt x="11" y="56"/>
                    <a:pt x="24" y="61"/>
                    <a:pt x="28" y="63"/>
                  </a:cubicBezTo>
                  <a:close/>
                  <a:moveTo>
                    <a:pt x="55" y="64"/>
                  </a:moveTo>
                  <a:cubicBezTo>
                    <a:pt x="80" y="60"/>
                    <a:pt x="83" y="40"/>
                    <a:pt x="68" y="18"/>
                  </a:cubicBezTo>
                  <a:cubicBezTo>
                    <a:pt x="67" y="31"/>
                    <a:pt x="62" y="48"/>
                    <a:pt x="55" y="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80296" tIns="40148" rIns="80296" bIns="40148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3055889" y="1591491"/>
            <a:ext cx="439352" cy="439352"/>
            <a:chOff x="3919853" y="2621235"/>
            <a:chExt cx="739775" cy="739775"/>
          </a:xfrm>
        </p:grpSpPr>
        <p:sp>
          <p:nvSpPr>
            <p:cNvPr id="33" name="流程图: 联系 11"/>
            <p:cNvSpPr>
              <a:spLocks noChangeArrowheads="1"/>
            </p:cNvSpPr>
            <p:nvPr/>
          </p:nvSpPr>
          <p:spPr bwMode="auto">
            <a:xfrm rot="5400000">
              <a:off x="3919853" y="2621235"/>
              <a:ext cx="739775" cy="739775"/>
            </a:xfrm>
            <a:prstGeom prst="flowChartConnector">
              <a:avLst/>
            </a:prstGeom>
            <a:solidFill>
              <a:srgbClr val="44A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" name="Freeform 147"/>
            <p:cNvSpPr>
              <a:spLocks noEditPoints="1"/>
            </p:cNvSpPr>
            <p:nvPr/>
          </p:nvSpPr>
          <p:spPr bwMode="auto">
            <a:xfrm>
              <a:off x="4162278" y="2792685"/>
              <a:ext cx="244475" cy="384175"/>
            </a:xfrm>
            <a:custGeom>
              <a:avLst/>
              <a:gdLst>
                <a:gd name="T0" fmla="*/ 2147483647 w 67"/>
                <a:gd name="T1" fmla="*/ 2147483647 h 106"/>
                <a:gd name="T2" fmla="*/ 2147483647 w 67"/>
                <a:gd name="T3" fmla="*/ 2147483647 h 106"/>
                <a:gd name="T4" fmla="*/ 2147483647 w 67"/>
                <a:gd name="T5" fmla="*/ 2147483647 h 106"/>
                <a:gd name="T6" fmla="*/ 2147483647 w 67"/>
                <a:gd name="T7" fmla="*/ 2147483647 h 106"/>
                <a:gd name="T8" fmla="*/ 2147483647 w 67"/>
                <a:gd name="T9" fmla="*/ 2147483647 h 106"/>
                <a:gd name="T10" fmla="*/ 2147483647 w 67"/>
                <a:gd name="T11" fmla="*/ 2147483647 h 106"/>
                <a:gd name="T12" fmla="*/ 2147483647 w 67"/>
                <a:gd name="T13" fmla="*/ 2147483647 h 106"/>
                <a:gd name="T14" fmla="*/ 2147483647 w 67"/>
                <a:gd name="T15" fmla="*/ 2147483647 h 106"/>
                <a:gd name="T16" fmla="*/ 2147483647 w 67"/>
                <a:gd name="T17" fmla="*/ 2147483647 h 106"/>
                <a:gd name="T18" fmla="*/ 2147483647 w 67"/>
                <a:gd name="T19" fmla="*/ 2147483647 h 106"/>
                <a:gd name="T20" fmla="*/ 2147483647 w 67"/>
                <a:gd name="T21" fmla="*/ 2147483647 h 106"/>
                <a:gd name="T22" fmla="*/ 2147483647 w 67"/>
                <a:gd name="T23" fmla="*/ 2147483647 h 106"/>
                <a:gd name="T24" fmla="*/ 2147483647 w 67"/>
                <a:gd name="T25" fmla="*/ 2147483647 h 106"/>
                <a:gd name="T26" fmla="*/ 2147483647 w 67"/>
                <a:gd name="T27" fmla="*/ 2147483647 h 106"/>
                <a:gd name="T28" fmla="*/ 2147483647 w 67"/>
                <a:gd name="T29" fmla="*/ 2147483647 h 106"/>
                <a:gd name="T30" fmla="*/ 0 w 67"/>
                <a:gd name="T31" fmla="*/ 2147483647 h 106"/>
                <a:gd name="T32" fmla="*/ 2147483647 w 67"/>
                <a:gd name="T33" fmla="*/ 0 h 106"/>
                <a:gd name="T34" fmla="*/ 2147483647 w 67"/>
                <a:gd name="T35" fmla="*/ 2147483647 h 106"/>
                <a:gd name="T36" fmla="*/ 2147483647 w 67"/>
                <a:gd name="T37" fmla="*/ 2147483647 h 106"/>
                <a:gd name="T38" fmla="*/ 2147483647 w 67"/>
                <a:gd name="T39" fmla="*/ 2147483647 h 106"/>
                <a:gd name="T40" fmla="*/ 2147483647 w 67"/>
                <a:gd name="T41" fmla="*/ 2147483647 h 106"/>
                <a:gd name="T42" fmla="*/ 2147483647 w 67"/>
                <a:gd name="T43" fmla="*/ 2147483647 h 106"/>
                <a:gd name="T44" fmla="*/ 2147483647 w 67"/>
                <a:gd name="T45" fmla="*/ 2147483647 h 106"/>
                <a:gd name="T46" fmla="*/ 2147483647 w 67"/>
                <a:gd name="T47" fmla="*/ 2147483647 h 106"/>
                <a:gd name="T48" fmla="*/ 2147483647 w 67"/>
                <a:gd name="T49" fmla="*/ 2147483647 h 106"/>
                <a:gd name="T50" fmla="*/ 2147483647 w 67"/>
                <a:gd name="T51" fmla="*/ 2147483647 h 106"/>
                <a:gd name="T52" fmla="*/ 2147483647 w 67"/>
                <a:gd name="T53" fmla="*/ 2147483647 h 106"/>
                <a:gd name="T54" fmla="*/ 2147483647 w 67"/>
                <a:gd name="T55" fmla="*/ 2147483647 h 106"/>
                <a:gd name="T56" fmla="*/ 2147483647 w 67"/>
                <a:gd name="T57" fmla="*/ 2147483647 h 106"/>
                <a:gd name="T58" fmla="*/ 2147483647 w 67"/>
                <a:gd name="T59" fmla="*/ 2147483647 h 106"/>
                <a:gd name="T60" fmla="*/ 2147483647 w 67"/>
                <a:gd name="T61" fmla="*/ 2147483647 h 106"/>
                <a:gd name="T62" fmla="*/ 2147483647 w 67"/>
                <a:gd name="T63" fmla="*/ 2147483647 h 106"/>
                <a:gd name="T64" fmla="*/ 2147483647 w 67"/>
                <a:gd name="T65" fmla="*/ 2147483647 h 106"/>
                <a:gd name="T66" fmla="*/ 2147483647 w 67"/>
                <a:gd name="T67" fmla="*/ 2147483647 h 106"/>
                <a:gd name="T68" fmla="*/ 2147483647 w 67"/>
                <a:gd name="T69" fmla="*/ 2147483647 h 106"/>
                <a:gd name="T70" fmla="*/ 2147483647 w 67"/>
                <a:gd name="T71" fmla="*/ 2147483647 h 106"/>
                <a:gd name="T72" fmla="*/ 2147483647 w 67"/>
                <a:gd name="T73" fmla="*/ 2147483647 h 106"/>
                <a:gd name="T74" fmla="*/ 2147483647 w 67"/>
                <a:gd name="T75" fmla="*/ 2147483647 h 106"/>
                <a:gd name="T76" fmla="*/ 2147483647 w 67"/>
                <a:gd name="T77" fmla="*/ 2147483647 h 106"/>
                <a:gd name="T78" fmla="*/ 2147483647 w 67"/>
                <a:gd name="T79" fmla="*/ 2147483647 h 106"/>
                <a:gd name="T80" fmla="*/ 2147483647 w 67"/>
                <a:gd name="T81" fmla="*/ 2147483647 h 106"/>
                <a:gd name="T82" fmla="*/ 2147483647 w 67"/>
                <a:gd name="T83" fmla="*/ 2147483647 h 106"/>
                <a:gd name="T84" fmla="*/ 2147483647 w 67"/>
                <a:gd name="T85" fmla="*/ 2147483647 h 106"/>
                <a:gd name="T86" fmla="*/ 2147483647 w 67"/>
                <a:gd name="T87" fmla="*/ 2147483647 h 106"/>
                <a:gd name="T88" fmla="*/ 2147483647 w 67"/>
                <a:gd name="T89" fmla="*/ 2147483647 h 106"/>
                <a:gd name="T90" fmla="*/ 2147483647 w 67"/>
                <a:gd name="T91" fmla="*/ 2147483647 h 106"/>
                <a:gd name="T92" fmla="*/ 2147483647 w 67"/>
                <a:gd name="T93" fmla="*/ 2147483647 h 106"/>
                <a:gd name="T94" fmla="*/ 2147483647 w 67"/>
                <a:gd name="T95" fmla="*/ 2147483647 h 106"/>
                <a:gd name="T96" fmla="*/ 2147483647 w 67"/>
                <a:gd name="T97" fmla="*/ 2147483647 h 106"/>
                <a:gd name="T98" fmla="*/ 2147483647 w 67"/>
                <a:gd name="T99" fmla="*/ 2147483647 h 106"/>
                <a:gd name="T100" fmla="*/ 2147483647 w 67"/>
                <a:gd name="T101" fmla="*/ 2147483647 h 106"/>
                <a:gd name="T102" fmla="*/ 2147483647 w 67"/>
                <a:gd name="T103" fmla="*/ 2147483647 h 10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7" h="106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80296" tIns="40148" rIns="80296" bIns="40148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559773" y="1591491"/>
            <a:ext cx="439352" cy="439352"/>
            <a:chOff x="7258366" y="2621235"/>
            <a:chExt cx="739775" cy="739775"/>
          </a:xfrm>
        </p:grpSpPr>
        <p:sp>
          <p:nvSpPr>
            <p:cNvPr id="36" name="流程图: 联系 13"/>
            <p:cNvSpPr>
              <a:spLocks noChangeArrowheads="1"/>
            </p:cNvSpPr>
            <p:nvPr/>
          </p:nvSpPr>
          <p:spPr bwMode="auto">
            <a:xfrm rot="5400000">
              <a:off x="7258366" y="2621235"/>
              <a:ext cx="739775" cy="739775"/>
            </a:xfrm>
            <a:prstGeom prst="flowChartConnector">
              <a:avLst/>
            </a:prstGeom>
            <a:solidFill>
              <a:srgbClr val="F255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7" name="Freeform 168"/>
            <p:cNvSpPr>
              <a:spLocks noEditPoints="1"/>
            </p:cNvSpPr>
            <p:nvPr/>
          </p:nvSpPr>
          <p:spPr bwMode="auto">
            <a:xfrm>
              <a:off x="7453628" y="2786135"/>
              <a:ext cx="347663" cy="357187"/>
            </a:xfrm>
            <a:custGeom>
              <a:avLst/>
              <a:gdLst>
                <a:gd name="T0" fmla="*/ 2147483647 w 96"/>
                <a:gd name="T1" fmla="*/ 2147483647 h 99"/>
                <a:gd name="T2" fmla="*/ 2147483647 w 96"/>
                <a:gd name="T3" fmla="*/ 2147483647 h 99"/>
                <a:gd name="T4" fmla="*/ 2147483647 w 96"/>
                <a:gd name="T5" fmla="*/ 2147483647 h 99"/>
                <a:gd name="T6" fmla="*/ 2147483647 w 96"/>
                <a:gd name="T7" fmla="*/ 2147483647 h 99"/>
                <a:gd name="T8" fmla="*/ 2147483647 w 96"/>
                <a:gd name="T9" fmla="*/ 2147483647 h 99"/>
                <a:gd name="T10" fmla="*/ 2147483647 w 96"/>
                <a:gd name="T11" fmla="*/ 2147483647 h 99"/>
                <a:gd name="T12" fmla="*/ 2147483647 w 96"/>
                <a:gd name="T13" fmla="*/ 2147483647 h 99"/>
                <a:gd name="T14" fmla="*/ 2147483647 w 96"/>
                <a:gd name="T15" fmla="*/ 2147483647 h 99"/>
                <a:gd name="T16" fmla="*/ 2147483647 w 96"/>
                <a:gd name="T17" fmla="*/ 2147483647 h 99"/>
                <a:gd name="T18" fmla="*/ 2147483647 w 96"/>
                <a:gd name="T19" fmla="*/ 2147483647 h 99"/>
                <a:gd name="T20" fmla="*/ 2147483647 w 96"/>
                <a:gd name="T21" fmla="*/ 2147483647 h 99"/>
                <a:gd name="T22" fmla="*/ 2147483647 w 96"/>
                <a:gd name="T23" fmla="*/ 2147483647 h 99"/>
                <a:gd name="T24" fmla="*/ 2147483647 w 96"/>
                <a:gd name="T25" fmla="*/ 2147483647 h 99"/>
                <a:gd name="T26" fmla="*/ 2147483647 w 96"/>
                <a:gd name="T27" fmla="*/ 2147483647 h 99"/>
                <a:gd name="T28" fmla="*/ 0 w 96"/>
                <a:gd name="T29" fmla="*/ 2147483647 h 99"/>
                <a:gd name="T30" fmla="*/ 2147483647 w 96"/>
                <a:gd name="T31" fmla="*/ 2147483647 h 99"/>
                <a:gd name="T32" fmla="*/ 2147483647 w 96"/>
                <a:gd name="T33" fmla="*/ 2147483647 h 99"/>
                <a:gd name="T34" fmla="*/ 2147483647 w 96"/>
                <a:gd name="T35" fmla="*/ 2147483647 h 99"/>
                <a:gd name="T36" fmla="*/ 2147483647 w 96"/>
                <a:gd name="T37" fmla="*/ 2147483647 h 99"/>
                <a:gd name="T38" fmla="*/ 2147483647 w 96"/>
                <a:gd name="T39" fmla="*/ 2147483647 h 99"/>
                <a:gd name="T40" fmla="*/ 2147483647 w 96"/>
                <a:gd name="T41" fmla="*/ 2147483647 h 99"/>
                <a:gd name="T42" fmla="*/ 2147483647 w 96"/>
                <a:gd name="T43" fmla="*/ 2147483647 h 99"/>
                <a:gd name="T44" fmla="*/ 2147483647 w 96"/>
                <a:gd name="T45" fmla="*/ 0 h 99"/>
                <a:gd name="T46" fmla="*/ 2147483647 w 96"/>
                <a:gd name="T47" fmla="*/ 2147483647 h 99"/>
                <a:gd name="T48" fmla="*/ 2147483647 w 96"/>
                <a:gd name="T49" fmla="*/ 2147483647 h 99"/>
                <a:gd name="T50" fmla="*/ 2147483647 w 96"/>
                <a:gd name="T51" fmla="*/ 2147483647 h 99"/>
                <a:gd name="T52" fmla="*/ 2147483647 w 96"/>
                <a:gd name="T53" fmla="*/ 2147483647 h 99"/>
                <a:gd name="T54" fmla="*/ 2147483647 w 96"/>
                <a:gd name="T55" fmla="*/ 2147483647 h 99"/>
                <a:gd name="T56" fmla="*/ 2147483647 w 96"/>
                <a:gd name="T57" fmla="*/ 2147483647 h 99"/>
                <a:gd name="T58" fmla="*/ 2147483647 w 96"/>
                <a:gd name="T59" fmla="*/ 2147483647 h 99"/>
                <a:gd name="T60" fmla="*/ 2147483647 w 96"/>
                <a:gd name="T61" fmla="*/ 2147483647 h 99"/>
                <a:gd name="T62" fmla="*/ 2147483647 w 96"/>
                <a:gd name="T63" fmla="*/ 2147483647 h 99"/>
                <a:gd name="T64" fmla="*/ 2147483647 w 96"/>
                <a:gd name="T65" fmla="*/ 2147483647 h 99"/>
                <a:gd name="T66" fmla="*/ 2147483647 w 96"/>
                <a:gd name="T67" fmla="*/ 2147483647 h 99"/>
                <a:gd name="T68" fmla="*/ 2147483647 w 96"/>
                <a:gd name="T69" fmla="*/ 2147483647 h 99"/>
                <a:gd name="T70" fmla="*/ 2147483647 w 96"/>
                <a:gd name="T71" fmla="*/ 2147483647 h 99"/>
                <a:gd name="T72" fmla="*/ 2147483647 w 96"/>
                <a:gd name="T73" fmla="*/ 2147483647 h 99"/>
                <a:gd name="T74" fmla="*/ 2147483647 w 96"/>
                <a:gd name="T75" fmla="*/ 2147483647 h 99"/>
                <a:gd name="T76" fmla="*/ 2147483647 w 96"/>
                <a:gd name="T77" fmla="*/ 2147483647 h 99"/>
                <a:gd name="T78" fmla="*/ 2147483647 w 96"/>
                <a:gd name="T79" fmla="*/ 2147483647 h 9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6" h="99">
                  <a:moveTo>
                    <a:pt x="5" y="42"/>
                  </a:moveTo>
                  <a:cubicBezTo>
                    <a:pt x="28" y="42"/>
                    <a:pt x="51" y="42"/>
                    <a:pt x="74" y="42"/>
                  </a:cubicBezTo>
                  <a:cubicBezTo>
                    <a:pt x="75" y="41"/>
                    <a:pt x="76" y="41"/>
                    <a:pt x="77" y="41"/>
                  </a:cubicBezTo>
                  <a:cubicBezTo>
                    <a:pt x="83" y="41"/>
                    <a:pt x="87" y="43"/>
                    <a:pt x="91" y="47"/>
                  </a:cubicBezTo>
                  <a:cubicBezTo>
                    <a:pt x="94" y="50"/>
                    <a:pt x="96" y="55"/>
                    <a:pt x="96" y="60"/>
                  </a:cubicBezTo>
                  <a:cubicBezTo>
                    <a:pt x="96" y="65"/>
                    <a:pt x="94" y="70"/>
                    <a:pt x="91" y="73"/>
                  </a:cubicBezTo>
                  <a:cubicBezTo>
                    <a:pt x="87" y="76"/>
                    <a:pt x="83" y="78"/>
                    <a:pt x="77" y="78"/>
                  </a:cubicBezTo>
                  <a:cubicBezTo>
                    <a:pt x="74" y="78"/>
                    <a:pt x="71" y="78"/>
                    <a:pt x="68" y="76"/>
                  </a:cubicBezTo>
                  <a:cubicBezTo>
                    <a:pt x="67" y="79"/>
                    <a:pt x="65" y="82"/>
                    <a:pt x="62" y="85"/>
                  </a:cubicBezTo>
                  <a:cubicBezTo>
                    <a:pt x="67" y="85"/>
                    <a:pt x="67" y="85"/>
                    <a:pt x="67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71" y="99"/>
                    <a:pt x="71" y="99"/>
                    <a:pt x="71" y="99"/>
                  </a:cubicBezTo>
                  <a:cubicBezTo>
                    <a:pt x="17" y="99"/>
                    <a:pt x="17" y="99"/>
                    <a:pt x="17" y="99"/>
                  </a:cubicBezTo>
                  <a:cubicBezTo>
                    <a:pt x="12" y="99"/>
                    <a:pt x="12" y="99"/>
                    <a:pt x="12" y="99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17" y="85"/>
                    <a:pt x="17" y="85"/>
                    <a:pt x="17" y="85"/>
                  </a:cubicBezTo>
                  <a:cubicBezTo>
                    <a:pt x="21" y="85"/>
                    <a:pt x="21" y="85"/>
                    <a:pt x="21" y="85"/>
                  </a:cubicBezTo>
                  <a:cubicBezTo>
                    <a:pt x="11" y="72"/>
                    <a:pt x="6" y="58"/>
                    <a:pt x="5" y="42"/>
                  </a:cubicBezTo>
                  <a:close/>
                  <a:moveTo>
                    <a:pt x="56" y="36"/>
                  </a:moveTo>
                  <a:cubicBezTo>
                    <a:pt x="42" y="15"/>
                    <a:pt x="59" y="19"/>
                    <a:pt x="55" y="6"/>
                  </a:cubicBezTo>
                  <a:cubicBezTo>
                    <a:pt x="64" y="18"/>
                    <a:pt x="50" y="19"/>
                    <a:pt x="56" y="36"/>
                  </a:cubicBezTo>
                  <a:close/>
                  <a:moveTo>
                    <a:pt x="43" y="30"/>
                  </a:moveTo>
                  <a:cubicBezTo>
                    <a:pt x="37" y="13"/>
                    <a:pt x="51" y="12"/>
                    <a:pt x="42" y="0"/>
                  </a:cubicBezTo>
                  <a:cubicBezTo>
                    <a:pt x="46" y="14"/>
                    <a:pt x="29" y="10"/>
                    <a:pt x="43" y="30"/>
                  </a:cubicBezTo>
                  <a:close/>
                  <a:moveTo>
                    <a:pt x="30" y="34"/>
                  </a:moveTo>
                  <a:cubicBezTo>
                    <a:pt x="16" y="14"/>
                    <a:pt x="33" y="18"/>
                    <a:pt x="29" y="4"/>
                  </a:cubicBezTo>
                  <a:cubicBezTo>
                    <a:pt x="38" y="17"/>
                    <a:pt x="24" y="17"/>
                    <a:pt x="30" y="34"/>
                  </a:cubicBezTo>
                  <a:close/>
                  <a:moveTo>
                    <a:pt x="15" y="53"/>
                  </a:moveTo>
                  <a:cubicBezTo>
                    <a:pt x="17" y="62"/>
                    <a:pt x="21" y="72"/>
                    <a:pt x="26" y="80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29" y="68"/>
                    <a:pt x="25" y="59"/>
                    <a:pt x="24" y="52"/>
                  </a:cubicBezTo>
                  <a:cubicBezTo>
                    <a:pt x="15" y="53"/>
                    <a:pt x="15" y="53"/>
                    <a:pt x="15" y="53"/>
                  </a:cubicBezTo>
                  <a:close/>
                  <a:moveTo>
                    <a:pt x="77" y="50"/>
                  </a:moveTo>
                  <a:cubicBezTo>
                    <a:pt x="76" y="56"/>
                    <a:pt x="74" y="62"/>
                    <a:pt x="72" y="68"/>
                  </a:cubicBezTo>
                  <a:cubicBezTo>
                    <a:pt x="74" y="69"/>
                    <a:pt x="75" y="70"/>
                    <a:pt x="77" y="70"/>
                  </a:cubicBezTo>
                  <a:cubicBezTo>
                    <a:pt x="80" y="70"/>
                    <a:pt x="83" y="69"/>
                    <a:pt x="84" y="67"/>
                  </a:cubicBezTo>
                  <a:cubicBezTo>
                    <a:pt x="86" y="65"/>
                    <a:pt x="87" y="63"/>
                    <a:pt x="87" y="60"/>
                  </a:cubicBezTo>
                  <a:cubicBezTo>
                    <a:pt x="87" y="57"/>
                    <a:pt x="86" y="55"/>
                    <a:pt x="84" y="53"/>
                  </a:cubicBezTo>
                  <a:cubicBezTo>
                    <a:pt x="83" y="51"/>
                    <a:pt x="80" y="50"/>
                    <a:pt x="77" y="50"/>
                  </a:cubicBezTo>
                  <a:cubicBezTo>
                    <a:pt x="77" y="50"/>
                    <a:pt x="77" y="50"/>
                    <a:pt x="77" y="5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80296" tIns="40148" rIns="80296" bIns="40148"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1166527" y="3327162"/>
            <a:ext cx="2024810" cy="6294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由流感病毒引发的急性呼吸道传染病</a:t>
            </a:r>
          </a:p>
        </p:txBody>
      </p:sp>
      <p:sp>
        <p:nvSpPr>
          <p:cNvPr id="39" name="矩形 38"/>
          <p:cNvSpPr/>
          <p:nvPr/>
        </p:nvSpPr>
        <p:spPr>
          <a:xfrm>
            <a:off x="2200397" y="1201965"/>
            <a:ext cx="2144129" cy="3493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缺少有效的治疗方法</a:t>
            </a:r>
          </a:p>
        </p:txBody>
      </p:sp>
      <p:sp>
        <p:nvSpPr>
          <p:cNvPr id="40" name="矩形 39"/>
          <p:cNvSpPr/>
          <p:nvPr/>
        </p:nvSpPr>
        <p:spPr>
          <a:xfrm>
            <a:off x="3655249" y="3327162"/>
            <a:ext cx="1842500" cy="6294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全世界每年有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5-15%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的人群患流感</a:t>
            </a:r>
          </a:p>
        </p:txBody>
      </p:sp>
      <p:sp>
        <p:nvSpPr>
          <p:cNvPr id="41" name="矩形 40"/>
          <p:cNvSpPr/>
          <p:nvPr/>
        </p:nvSpPr>
        <p:spPr>
          <a:xfrm>
            <a:off x="4777385" y="1201965"/>
            <a:ext cx="2024810" cy="3493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rPr>
              <a:t>缺乏终身免疫力</a:t>
            </a:r>
          </a:p>
        </p:txBody>
      </p:sp>
      <p:cxnSp>
        <p:nvCxnSpPr>
          <p:cNvPr id="42" name="直接连接符 8"/>
          <p:cNvCxnSpPr>
            <a:cxnSpLocks noChangeShapeType="1"/>
          </p:cNvCxnSpPr>
          <p:nvPr/>
        </p:nvCxnSpPr>
        <p:spPr bwMode="auto">
          <a:xfrm flipH="1" flipV="1">
            <a:off x="6059430" y="2031466"/>
            <a:ext cx="682228" cy="775097"/>
          </a:xfrm>
          <a:prstGeom prst="line">
            <a:avLst/>
          </a:prstGeom>
          <a:noFill/>
          <a:ln w="6350">
            <a:solidFill>
              <a:srgbClr val="7F7F7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直接连接符 8"/>
          <p:cNvCxnSpPr>
            <a:cxnSpLocks noChangeShapeType="1"/>
          </p:cNvCxnSpPr>
          <p:nvPr/>
        </p:nvCxnSpPr>
        <p:spPr bwMode="auto">
          <a:xfrm flipH="1" flipV="1">
            <a:off x="3583953" y="2030843"/>
            <a:ext cx="682228" cy="775097"/>
          </a:xfrm>
          <a:prstGeom prst="line">
            <a:avLst/>
          </a:prstGeom>
          <a:noFill/>
          <a:ln w="6350">
            <a:solidFill>
              <a:srgbClr val="7F7F7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8" grpId="0"/>
      <p:bldP spid="39" grpId="0"/>
      <p:bldP spid="40" grpId="0"/>
      <p:bldP spid="41" grpId="0"/>
    </p:bldLst>
  </p:timing>
</p:sld>
</file>

<file path=ppt/theme/theme1.xml><?xml version="1.0" encoding="utf-8"?>
<a:theme xmlns:a="http://schemas.openxmlformats.org/drawingml/2006/main" name="第一PPT模板网-WWW.1PPT.COM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1050</Words>
  <Application>Microsoft Office PowerPoint</Application>
  <PresentationFormat>全屏显示(16:9)</PresentationFormat>
  <Paragraphs>143</Paragraphs>
  <Slides>26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26</vt:i4>
      </vt:variant>
    </vt:vector>
  </HeadingPairs>
  <TitlesOfParts>
    <vt:vector size="39" baseType="lpstr">
      <vt:lpstr>Meiryo</vt:lpstr>
      <vt:lpstr>等线</vt:lpstr>
      <vt:lpstr>等线 Light</vt:lpstr>
      <vt:lpstr>宋体</vt:lpstr>
      <vt:lpstr>微软雅黑</vt:lpstr>
      <vt:lpstr>Arial</vt:lpstr>
      <vt:lpstr>Calibri</vt:lpstr>
      <vt:lpstr>Calibri Light</vt:lpstr>
      <vt:lpstr>第一PPT模板网-WWW.1PPT.COM​​</vt:lpstr>
      <vt:lpstr>自定义设计方案</vt:lpstr>
      <vt:lpstr>1_Office 主题</vt:lpstr>
      <vt:lpstr>2_Office 主题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7</cp:revision>
  <dcterms:created xsi:type="dcterms:W3CDTF">1900-01-01T00:00:00Z</dcterms:created>
  <dcterms:modified xsi:type="dcterms:W3CDTF">2023-04-18T08:37:56Z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