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30"/>
  </p:notesMasterIdLst>
  <p:sldIdLst>
    <p:sldId id="256" r:id="rId4"/>
    <p:sldId id="257" r:id="rId5"/>
    <p:sldId id="258" r:id="rId6"/>
    <p:sldId id="263" r:id="rId7"/>
    <p:sldId id="267" r:id="rId8"/>
    <p:sldId id="259" r:id="rId9"/>
    <p:sldId id="264" r:id="rId10"/>
    <p:sldId id="270" r:id="rId11"/>
    <p:sldId id="260" r:id="rId12"/>
    <p:sldId id="265" r:id="rId13"/>
    <p:sldId id="273" r:id="rId14"/>
    <p:sldId id="274" r:id="rId15"/>
    <p:sldId id="275" r:id="rId16"/>
    <p:sldId id="261" r:id="rId17"/>
    <p:sldId id="266" r:id="rId18"/>
    <p:sldId id="277" r:id="rId19"/>
    <p:sldId id="278" r:id="rId20"/>
    <p:sldId id="279" r:id="rId21"/>
    <p:sldId id="280" r:id="rId22"/>
    <p:sldId id="285" r:id="rId23"/>
    <p:sldId id="281" r:id="rId24"/>
    <p:sldId id="283" r:id="rId25"/>
    <p:sldId id="282" r:id="rId26"/>
    <p:sldId id="284" r:id="rId27"/>
    <p:sldId id="262" r:id="rId28"/>
    <p:sldId id="286"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9F4"/>
    <a:srgbClr val="C219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94661" autoAdjust="0"/>
  </p:normalViewPr>
  <p:slideViewPr>
    <p:cSldViewPr snapToGrid="0" showGuides="1">
      <p:cViewPr varScale="1">
        <p:scale>
          <a:sx n="106" d="100"/>
          <a:sy n="106" d="100"/>
        </p:scale>
        <p:origin x="744" y="78"/>
      </p:cViewPr>
      <p:guideLst>
        <p:guide orient="horz" pos="2160"/>
        <p:guide pos="3840"/>
      </p:guideLst>
    </p:cSldViewPr>
  </p:slideViewPr>
  <p:outlineViewPr>
    <p:cViewPr>
      <p:scale>
        <a:sx n="20" d="100"/>
        <a:sy n="20"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3459B0-E017-4430-8C69-8F4E2A9C5270}" type="datetimeFigureOut">
              <a:rPr lang="zh-CN" altLang="en-US" smtClean="0"/>
              <a:t>2022/12/28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E103F-F9D4-44E7-9403-48285E96D43C}" type="slidenum">
              <a:rPr lang="zh-CN" altLang="en-US" smtClean="0"/>
              <a:t>‹#›</a:t>
            </a:fld>
            <a:endParaRPr lang="zh-CN" altLang="en-US"/>
          </a:p>
        </p:txBody>
      </p:sp>
    </p:spTree>
    <p:extLst>
      <p:ext uri="{BB962C8B-B14F-4D97-AF65-F5344CB8AC3E}">
        <p14:creationId xmlns:p14="http://schemas.microsoft.com/office/powerpoint/2010/main" val="331267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B4EE103F-F9D4-44E7-9403-48285E96D43C}" type="slidenum">
              <a:rPr lang="zh-CN" altLang="en-US" smtClean="0"/>
              <a:t>14</a:t>
            </a:fld>
            <a:endParaRPr lang="zh-CN" altLang="en-US"/>
          </a:p>
        </p:txBody>
      </p:sp>
    </p:spTree>
    <p:extLst>
      <p:ext uri="{BB962C8B-B14F-4D97-AF65-F5344CB8AC3E}">
        <p14:creationId xmlns:p14="http://schemas.microsoft.com/office/powerpoint/2010/main" val="942035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397678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8E53CF2-A4FC-4B03-AB86-8C0ED9F912B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986C9830-24C2-49FC-BA1C-783811307F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C46172D2-FB1C-49A0-A8E3-11391E928BFC}"/>
              </a:ext>
            </a:extLst>
          </p:cNvPr>
          <p:cNvSpPr>
            <a:spLocks noGrp="1"/>
          </p:cNvSpPr>
          <p:nvPr>
            <p:ph type="dt" sz="half" idx="10"/>
          </p:nvPr>
        </p:nvSpPr>
        <p:spPr/>
        <p:txBody>
          <a:bodyPr/>
          <a:lstStyle/>
          <a:p>
            <a:fld id="{D9D246EF-4221-41BD-916C-AF172D90CB1E}" type="datetimeFigureOut">
              <a:rPr lang="zh-CN" altLang="en-US" smtClean="0"/>
              <a:t>2022/12/28</a:t>
            </a:fld>
            <a:endParaRPr lang="zh-CN" altLang="en-US"/>
          </a:p>
        </p:txBody>
      </p:sp>
      <p:sp>
        <p:nvSpPr>
          <p:cNvPr id="5" name="页脚占位符 4">
            <a:extLst>
              <a:ext uri="{FF2B5EF4-FFF2-40B4-BE49-F238E27FC236}">
                <a16:creationId xmlns:a16="http://schemas.microsoft.com/office/drawing/2014/main" xmlns="" id="{47A4FCBC-C93B-4A8E-A244-0E2AF2EFEFF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3F6E7C0-75A6-4A29-A632-D12BE0494889}"/>
              </a:ext>
            </a:extLst>
          </p:cNvPr>
          <p:cNvSpPr>
            <a:spLocks noGrp="1"/>
          </p:cNvSpPr>
          <p:nvPr>
            <p:ph type="sldNum" sz="quarter" idx="12"/>
          </p:nvPr>
        </p:nvSpPr>
        <p:spPr/>
        <p:txBody>
          <a:bodyPr/>
          <a:lstStyle/>
          <a:p>
            <a:fld id="{239FD2C1-1C27-4DB1-B927-89BACEB38B32}" type="slidenum">
              <a:rPr lang="zh-CN" altLang="en-US" smtClean="0"/>
              <a:t>‹#›</a:t>
            </a:fld>
            <a:endParaRPr lang="zh-CN" altLang="en-US"/>
          </a:p>
        </p:txBody>
      </p:sp>
    </p:spTree>
    <p:extLst>
      <p:ext uri="{BB962C8B-B14F-4D97-AF65-F5344CB8AC3E}">
        <p14:creationId xmlns:p14="http://schemas.microsoft.com/office/powerpoint/2010/main" val="3575247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54C0E8-6948-4512-912C-0592A981412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3226879D-A311-4957-B03B-27A2113EB2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D505691D-0ED1-4535-B026-7B266AABD1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3B4D930A-01BF-41AC-856A-B201CA7BD530}"/>
              </a:ext>
            </a:extLst>
          </p:cNvPr>
          <p:cNvSpPr>
            <a:spLocks noGrp="1"/>
          </p:cNvSpPr>
          <p:nvPr>
            <p:ph type="dt" sz="half" idx="10"/>
          </p:nvPr>
        </p:nvSpPr>
        <p:spPr/>
        <p:txBody>
          <a:bodyPr/>
          <a:lstStyle/>
          <a:p>
            <a:fld id="{D9D246EF-4221-41BD-916C-AF172D90CB1E}" type="datetimeFigureOut">
              <a:rPr lang="zh-CN" altLang="en-US" smtClean="0"/>
              <a:t>2022/12/28</a:t>
            </a:fld>
            <a:endParaRPr lang="zh-CN" altLang="en-US"/>
          </a:p>
        </p:txBody>
      </p:sp>
      <p:sp>
        <p:nvSpPr>
          <p:cNvPr id="6" name="页脚占位符 5">
            <a:extLst>
              <a:ext uri="{FF2B5EF4-FFF2-40B4-BE49-F238E27FC236}">
                <a16:creationId xmlns:a16="http://schemas.microsoft.com/office/drawing/2014/main" xmlns="" id="{7A9F24C5-CD07-4508-8AA3-1145B6691C2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97DF00B0-B5F9-4CFF-B1D3-37A759028FC8}"/>
              </a:ext>
            </a:extLst>
          </p:cNvPr>
          <p:cNvSpPr>
            <a:spLocks noGrp="1"/>
          </p:cNvSpPr>
          <p:nvPr>
            <p:ph type="sldNum" sz="quarter" idx="12"/>
          </p:nvPr>
        </p:nvSpPr>
        <p:spPr/>
        <p:txBody>
          <a:bodyPr/>
          <a:lstStyle/>
          <a:p>
            <a:fld id="{239FD2C1-1C27-4DB1-B927-89BACEB38B32}" type="slidenum">
              <a:rPr lang="zh-CN" altLang="en-US" smtClean="0"/>
              <a:t>‹#›</a:t>
            </a:fld>
            <a:endParaRPr lang="zh-CN" altLang="en-US"/>
          </a:p>
        </p:txBody>
      </p:sp>
    </p:spTree>
    <p:extLst>
      <p:ext uri="{BB962C8B-B14F-4D97-AF65-F5344CB8AC3E}">
        <p14:creationId xmlns:p14="http://schemas.microsoft.com/office/powerpoint/2010/main" val="905461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E9A2AA9-C65B-4466-82C7-6A96B1013A3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650C0705-D2D1-4A01-B62D-67E8DA86273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766DD314-C162-4F18-8AAE-6BBA786018E7}"/>
              </a:ext>
            </a:extLst>
          </p:cNvPr>
          <p:cNvSpPr>
            <a:spLocks noGrp="1"/>
          </p:cNvSpPr>
          <p:nvPr>
            <p:ph type="dt" sz="half" idx="10"/>
          </p:nvPr>
        </p:nvSpPr>
        <p:spPr/>
        <p:txBody>
          <a:bodyPr/>
          <a:lstStyle/>
          <a:p>
            <a:fld id="{D9D246EF-4221-41BD-916C-AF172D90CB1E}" type="datetimeFigureOut">
              <a:rPr lang="zh-CN" altLang="en-US" smtClean="0"/>
              <a:t>2022/12/28</a:t>
            </a:fld>
            <a:endParaRPr lang="zh-CN" altLang="en-US"/>
          </a:p>
        </p:txBody>
      </p:sp>
      <p:sp>
        <p:nvSpPr>
          <p:cNvPr id="5" name="页脚占位符 4">
            <a:extLst>
              <a:ext uri="{FF2B5EF4-FFF2-40B4-BE49-F238E27FC236}">
                <a16:creationId xmlns:a16="http://schemas.microsoft.com/office/drawing/2014/main" xmlns="" id="{357D0D15-E171-447F-A178-62BF48E702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349959B-8F7C-420F-81FA-EA1CAFCC2AF1}"/>
              </a:ext>
            </a:extLst>
          </p:cNvPr>
          <p:cNvSpPr>
            <a:spLocks noGrp="1"/>
          </p:cNvSpPr>
          <p:nvPr>
            <p:ph type="sldNum" sz="quarter" idx="12"/>
          </p:nvPr>
        </p:nvSpPr>
        <p:spPr/>
        <p:txBody>
          <a:bodyPr/>
          <a:lstStyle/>
          <a:p>
            <a:fld id="{239FD2C1-1C27-4DB1-B927-89BACEB38B32}" type="slidenum">
              <a:rPr lang="zh-CN" altLang="en-US" smtClean="0"/>
              <a:t>‹#›</a:t>
            </a:fld>
            <a:endParaRPr lang="zh-CN" altLang="en-US"/>
          </a:p>
        </p:txBody>
      </p:sp>
    </p:spTree>
    <p:extLst>
      <p:ext uri="{BB962C8B-B14F-4D97-AF65-F5344CB8AC3E}">
        <p14:creationId xmlns:p14="http://schemas.microsoft.com/office/powerpoint/2010/main" val="2944558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AA51D530-DE11-4AC1-98A8-C27D7C35D62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B69BF8A0-E07F-40DC-B20F-006A62066E0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0A7B157A-EADC-4893-9E95-7494BFCE62E8}"/>
              </a:ext>
            </a:extLst>
          </p:cNvPr>
          <p:cNvSpPr>
            <a:spLocks noGrp="1"/>
          </p:cNvSpPr>
          <p:nvPr>
            <p:ph type="dt" sz="half" idx="10"/>
          </p:nvPr>
        </p:nvSpPr>
        <p:spPr/>
        <p:txBody>
          <a:bodyPr/>
          <a:lstStyle/>
          <a:p>
            <a:fld id="{D9D246EF-4221-41BD-916C-AF172D90CB1E}" type="datetimeFigureOut">
              <a:rPr lang="zh-CN" altLang="en-US" smtClean="0"/>
              <a:t>2022/12/28</a:t>
            </a:fld>
            <a:endParaRPr lang="zh-CN" altLang="en-US"/>
          </a:p>
        </p:txBody>
      </p:sp>
      <p:sp>
        <p:nvSpPr>
          <p:cNvPr id="5" name="页脚占位符 4">
            <a:extLst>
              <a:ext uri="{FF2B5EF4-FFF2-40B4-BE49-F238E27FC236}">
                <a16:creationId xmlns:a16="http://schemas.microsoft.com/office/drawing/2014/main" xmlns="" id="{4938FBEF-D88E-4AB8-AAC3-C9C04930D59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A20CAD8-8670-4F2C-AAFB-F6274E97149B}"/>
              </a:ext>
            </a:extLst>
          </p:cNvPr>
          <p:cNvSpPr>
            <a:spLocks noGrp="1"/>
          </p:cNvSpPr>
          <p:nvPr>
            <p:ph type="sldNum" sz="quarter" idx="12"/>
          </p:nvPr>
        </p:nvSpPr>
        <p:spPr/>
        <p:txBody>
          <a:bodyPr/>
          <a:lstStyle/>
          <a:p>
            <a:fld id="{239FD2C1-1C27-4DB1-B927-89BACEB38B32}" type="slidenum">
              <a:rPr lang="zh-CN" altLang="en-US" smtClean="0"/>
              <a:t>‹#›</a:t>
            </a:fld>
            <a:endParaRPr lang="zh-CN" altLang="en-US"/>
          </a:p>
        </p:txBody>
      </p:sp>
    </p:spTree>
    <p:extLst>
      <p:ext uri="{BB962C8B-B14F-4D97-AF65-F5344CB8AC3E}">
        <p14:creationId xmlns:p14="http://schemas.microsoft.com/office/powerpoint/2010/main" val="1173894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2022/12/28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364855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2022/12/28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869293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7548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08939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54603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2270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6379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5A75356-82C2-4A7E-9264-24DEA3DA89C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C56A287-2BED-4575-952A-0116861556C3}"/>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97CA42A3-EC86-42FB-B90A-E2E70A58E9AE}"/>
              </a:ext>
            </a:extLst>
          </p:cNvPr>
          <p:cNvSpPr>
            <a:spLocks noGrp="1"/>
          </p:cNvSpPr>
          <p:nvPr>
            <p:ph type="dt" sz="half" idx="10"/>
          </p:nvPr>
        </p:nvSpPr>
        <p:spPr/>
        <p:txBody>
          <a:bodyPr/>
          <a:lstStyle/>
          <a:p>
            <a:fld id="{D9D246EF-4221-41BD-916C-AF172D90CB1E}" type="datetimeFigureOut">
              <a:rPr lang="zh-CN" altLang="en-US" smtClean="0"/>
              <a:t>2022/12/28</a:t>
            </a:fld>
            <a:endParaRPr lang="zh-CN" altLang="en-US"/>
          </a:p>
        </p:txBody>
      </p:sp>
      <p:sp>
        <p:nvSpPr>
          <p:cNvPr id="5" name="页脚占位符 4">
            <a:extLst>
              <a:ext uri="{FF2B5EF4-FFF2-40B4-BE49-F238E27FC236}">
                <a16:creationId xmlns:a16="http://schemas.microsoft.com/office/drawing/2014/main" xmlns="" id="{FCFC6159-C4A0-4B84-B842-617721701CD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D1BFD0B-96D6-4419-AF16-C7638876F201}"/>
              </a:ext>
            </a:extLst>
          </p:cNvPr>
          <p:cNvSpPr>
            <a:spLocks noGrp="1"/>
          </p:cNvSpPr>
          <p:nvPr>
            <p:ph type="sldNum" sz="quarter" idx="12"/>
          </p:nvPr>
        </p:nvSpPr>
        <p:spPr/>
        <p:txBody>
          <a:bodyPr/>
          <a:lstStyle/>
          <a:p>
            <a:fld id="{239FD2C1-1C27-4DB1-B927-89BACEB38B32}" type="slidenum">
              <a:rPr lang="zh-CN" altLang="en-US" smtClean="0"/>
              <a:t>‹#›</a:t>
            </a:fld>
            <a:endParaRPr lang="zh-CN" altLang="en-US"/>
          </a:p>
        </p:txBody>
      </p:sp>
    </p:spTree>
    <p:extLst>
      <p:ext uri="{BB962C8B-B14F-4D97-AF65-F5344CB8AC3E}">
        <p14:creationId xmlns:p14="http://schemas.microsoft.com/office/powerpoint/2010/main" val="1553659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34737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53551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47360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1075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7084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5926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8145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67D1B61-714C-44DD-9949-CD483BDE2AB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ECFA550E-D877-4EB3-805B-B685D38394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98B2EE8E-DA73-423D-A5F2-232E2F38FBEB}"/>
              </a:ext>
            </a:extLst>
          </p:cNvPr>
          <p:cNvSpPr>
            <a:spLocks noGrp="1"/>
          </p:cNvSpPr>
          <p:nvPr>
            <p:ph type="dt" sz="half" idx="10"/>
          </p:nvPr>
        </p:nvSpPr>
        <p:spPr/>
        <p:txBody>
          <a:bodyPr/>
          <a:lstStyle/>
          <a:p>
            <a:fld id="{D9D246EF-4221-41BD-916C-AF172D90CB1E}" type="datetimeFigureOut">
              <a:rPr lang="zh-CN" altLang="en-US" smtClean="0"/>
              <a:t>2022/12/28</a:t>
            </a:fld>
            <a:endParaRPr lang="zh-CN" altLang="en-US"/>
          </a:p>
        </p:txBody>
      </p:sp>
      <p:sp>
        <p:nvSpPr>
          <p:cNvPr id="5" name="页脚占位符 4">
            <a:extLst>
              <a:ext uri="{FF2B5EF4-FFF2-40B4-BE49-F238E27FC236}">
                <a16:creationId xmlns:a16="http://schemas.microsoft.com/office/drawing/2014/main" xmlns="" id="{52232A05-1AE1-4F29-8B9F-741F51A627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DF99289-3DBC-4927-B814-C7B53DB2FB48}"/>
              </a:ext>
            </a:extLst>
          </p:cNvPr>
          <p:cNvSpPr>
            <a:spLocks noGrp="1"/>
          </p:cNvSpPr>
          <p:nvPr>
            <p:ph type="sldNum" sz="quarter" idx="12"/>
          </p:nvPr>
        </p:nvSpPr>
        <p:spPr/>
        <p:txBody>
          <a:bodyPr/>
          <a:lstStyle/>
          <a:p>
            <a:fld id="{239FD2C1-1C27-4DB1-B927-89BACEB38B32}" type="slidenum">
              <a:rPr lang="zh-CN" altLang="en-US" smtClean="0"/>
              <a:t>‹#›</a:t>
            </a:fld>
            <a:endParaRPr lang="zh-CN" altLang="en-US"/>
          </a:p>
        </p:txBody>
      </p:sp>
    </p:spTree>
    <p:extLst>
      <p:ext uri="{BB962C8B-B14F-4D97-AF65-F5344CB8AC3E}">
        <p14:creationId xmlns:p14="http://schemas.microsoft.com/office/powerpoint/2010/main" val="2701078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DACD2A2-C5F2-422F-AFD2-064E11FE28C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1DBEE859-A5EF-4BDE-9D30-7FABB99048D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EF7E1D89-A5A4-4CF9-9D60-2BE59BE9470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3006AFD3-511A-4E94-A8B9-9BE45F4AD746}"/>
              </a:ext>
            </a:extLst>
          </p:cNvPr>
          <p:cNvSpPr>
            <a:spLocks noGrp="1"/>
          </p:cNvSpPr>
          <p:nvPr>
            <p:ph type="dt" sz="half" idx="10"/>
          </p:nvPr>
        </p:nvSpPr>
        <p:spPr/>
        <p:txBody>
          <a:bodyPr/>
          <a:lstStyle/>
          <a:p>
            <a:fld id="{D9D246EF-4221-41BD-916C-AF172D90CB1E}" type="datetimeFigureOut">
              <a:rPr lang="zh-CN" altLang="en-US" smtClean="0"/>
              <a:t>2022/12/28</a:t>
            </a:fld>
            <a:endParaRPr lang="zh-CN" altLang="en-US"/>
          </a:p>
        </p:txBody>
      </p:sp>
      <p:sp>
        <p:nvSpPr>
          <p:cNvPr id="6" name="页脚占位符 5">
            <a:extLst>
              <a:ext uri="{FF2B5EF4-FFF2-40B4-BE49-F238E27FC236}">
                <a16:creationId xmlns:a16="http://schemas.microsoft.com/office/drawing/2014/main" xmlns="" id="{CA1C36C5-C866-4001-A453-3CA9742ACA2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A9DF7C41-9627-4EBC-813F-D9A99B400DA1}"/>
              </a:ext>
            </a:extLst>
          </p:cNvPr>
          <p:cNvSpPr>
            <a:spLocks noGrp="1"/>
          </p:cNvSpPr>
          <p:nvPr>
            <p:ph type="sldNum" sz="quarter" idx="12"/>
          </p:nvPr>
        </p:nvSpPr>
        <p:spPr/>
        <p:txBody>
          <a:bodyPr/>
          <a:lstStyle/>
          <a:p>
            <a:fld id="{239FD2C1-1C27-4DB1-B927-89BACEB38B32}" type="slidenum">
              <a:rPr lang="zh-CN" altLang="en-US" smtClean="0"/>
              <a:t>‹#›</a:t>
            </a:fld>
            <a:endParaRPr lang="zh-CN" altLang="en-US"/>
          </a:p>
        </p:txBody>
      </p:sp>
    </p:spTree>
    <p:extLst>
      <p:ext uri="{BB962C8B-B14F-4D97-AF65-F5344CB8AC3E}">
        <p14:creationId xmlns:p14="http://schemas.microsoft.com/office/powerpoint/2010/main" val="1407758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96DBE06-8525-4F41-A064-8A2296AD8FF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145C884E-9DEA-406B-BB6A-3AA384B7C6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5E0514CF-60F9-4231-95F9-6771AE9DC58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FA9C9B6B-2AC6-408B-B576-6530C5FB67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6C6C0AC5-175B-49A4-B2FA-4BFE6E3ED3A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514F3C76-FF2F-416A-BC62-C1F7BAA56104}"/>
              </a:ext>
            </a:extLst>
          </p:cNvPr>
          <p:cNvSpPr>
            <a:spLocks noGrp="1"/>
          </p:cNvSpPr>
          <p:nvPr>
            <p:ph type="dt" sz="half" idx="10"/>
          </p:nvPr>
        </p:nvSpPr>
        <p:spPr/>
        <p:txBody>
          <a:bodyPr/>
          <a:lstStyle/>
          <a:p>
            <a:fld id="{D9D246EF-4221-41BD-916C-AF172D90CB1E}" type="datetimeFigureOut">
              <a:rPr lang="zh-CN" altLang="en-US" smtClean="0"/>
              <a:t>2022/12/28</a:t>
            </a:fld>
            <a:endParaRPr lang="zh-CN" altLang="en-US"/>
          </a:p>
        </p:txBody>
      </p:sp>
      <p:sp>
        <p:nvSpPr>
          <p:cNvPr id="8" name="页脚占位符 7">
            <a:extLst>
              <a:ext uri="{FF2B5EF4-FFF2-40B4-BE49-F238E27FC236}">
                <a16:creationId xmlns:a16="http://schemas.microsoft.com/office/drawing/2014/main" xmlns="" id="{508741FA-F650-484F-9966-7F7043EE37D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9B57C737-4242-4C44-99D0-07F2279B79E2}"/>
              </a:ext>
            </a:extLst>
          </p:cNvPr>
          <p:cNvSpPr>
            <a:spLocks noGrp="1"/>
          </p:cNvSpPr>
          <p:nvPr>
            <p:ph type="sldNum" sz="quarter" idx="12"/>
          </p:nvPr>
        </p:nvSpPr>
        <p:spPr/>
        <p:txBody>
          <a:bodyPr/>
          <a:lstStyle/>
          <a:p>
            <a:fld id="{239FD2C1-1C27-4DB1-B927-89BACEB38B32}" type="slidenum">
              <a:rPr lang="zh-CN" altLang="en-US" smtClean="0"/>
              <a:t>‹#›</a:t>
            </a:fld>
            <a:endParaRPr lang="zh-CN" altLang="en-US"/>
          </a:p>
        </p:txBody>
      </p:sp>
    </p:spTree>
    <p:extLst>
      <p:ext uri="{BB962C8B-B14F-4D97-AF65-F5344CB8AC3E}">
        <p14:creationId xmlns:p14="http://schemas.microsoft.com/office/powerpoint/2010/main" val="177120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96DBE06-8525-4F41-A064-8A2296AD8FF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145C884E-9DEA-406B-BB6A-3AA384B7C6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5E0514CF-60F9-4231-95F9-6771AE9DC58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FA9C9B6B-2AC6-408B-B576-6530C5FB67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6C6C0AC5-175B-49A4-B2FA-4BFE6E3ED3A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514F3C76-FF2F-416A-BC62-C1F7BAA56104}"/>
              </a:ext>
            </a:extLst>
          </p:cNvPr>
          <p:cNvSpPr>
            <a:spLocks noGrp="1"/>
          </p:cNvSpPr>
          <p:nvPr>
            <p:ph type="dt" sz="half" idx="10"/>
          </p:nvPr>
        </p:nvSpPr>
        <p:spPr/>
        <p:txBody>
          <a:bodyPr/>
          <a:lstStyle/>
          <a:p>
            <a:fld id="{D9D246EF-4221-41BD-916C-AF172D90CB1E}" type="datetimeFigureOut">
              <a:rPr lang="zh-CN" altLang="en-US" smtClean="0"/>
              <a:t>2022/12/28</a:t>
            </a:fld>
            <a:endParaRPr lang="zh-CN" altLang="en-US"/>
          </a:p>
        </p:txBody>
      </p:sp>
      <p:sp>
        <p:nvSpPr>
          <p:cNvPr id="8" name="页脚占位符 7">
            <a:extLst>
              <a:ext uri="{FF2B5EF4-FFF2-40B4-BE49-F238E27FC236}">
                <a16:creationId xmlns:a16="http://schemas.microsoft.com/office/drawing/2014/main" xmlns="" id="{508741FA-F650-484F-9966-7F7043EE37D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9B57C737-4242-4C44-99D0-07F2279B79E2}"/>
              </a:ext>
            </a:extLst>
          </p:cNvPr>
          <p:cNvSpPr>
            <a:spLocks noGrp="1"/>
          </p:cNvSpPr>
          <p:nvPr>
            <p:ph type="sldNum" sz="quarter" idx="12"/>
          </p:nvPr>
        </p:nvSpPr>
        <p:spPr/>
        <p:txBody>
          <a:bodyPr/>
          <a:lstStyle/>
          <a:p>
            <a:fld id="{239FD2C1-1C27-4DB1-B927-89BACEB38B32}" type="slidenum">
              <a:rPr lang="zh-CN" altLang="en-US" smtClean="0"/>
              <a:t>‹#›</a:t>
            </a:fld>
            <a:endParaRPr lang="zh-CN" altLang="en-US"/>
          </a:p>
        </p:txBody>
      </p:sp>
      <p:sp>
        <p:nvSpPr>
          <p:cNvPr id="11" name="TextBox 4">
            <a:extLst>
              <a:ext uri="{FF2B5EF4-FFF2-40B4-BE49-F238E27FC236}">
                <a16:creationId xmlns:a16="http://schemas.microsoft.com/office/drawing/2014/main" xmlns="" id="{156F8CDC-43A3-AD82-EF31-674155E2C954}"/>
              </a:ext>
            </a:extLst>
          </p:cNvPr>
          <p:cNvSpPr txBox="1"/>
          <p:nvPr userDrawn="1"/>
        </p:nvSpPr>
        <p:spPr>
          <a:xfrm>
            <a:off x="1649762" y="6721475"/>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hlinkClick r:id="rId2"/>
              </a:rPr>
              <a:t>行业</a:t>
            </a: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模板</a:t>
            </a:r>
            <a:r>
              <a:rPr lang="en-US" altLang="zh-CN" sz="100" dirty="0">
                <a:solidFill>
                  <a:prstClr val="black"/>
                </a:solidFill>
                <a:latin typeface="微软雅黑" panose="020B0503020204020204" pitchFamily="34" charset="-122"/>
              </a:rPr>
              <a:t>http://www.1ppt.com/hangye/</a:t>
            </a:r>
          </a:p>
        </p:txBody>
      </p:sp>
    </p:spTree>
    <p:extLst>
      <p:ext uri="{BB962C8B-B14F-4D97-AF65-F5344CB8AC3E}">
        <p14:creationId xmlns:p14="http://schemas.microsoft.com/office/powerpoint/2010/main" val="3993557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CA69727-8978-454C-A97F-9862B53C0C7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406F5550-3765-4A1D-A1A7-B7663AA3EAAB}"/>
              </a:ext>
            </a:extLst>
          </p:cNvPr>
          <p:cNvSpPr>
            <a:spLocks noGrp="1"/>
          </p:cNvSpPr>
          <p:nvPr>
            <p:ph type="dt" sz="half" idx="10"/>
          </p:nvPr>
        </p:nvSpPr>
        <p:spPr/>
        <p:txBody>
          <a:bodyPr/>
          <a:lstStyle/>
          <a:p>
            <a:fld id="{D9D246EF-4221-41BD-916C-AF172D90CB1E}" type="datetimeFigureOut">
              <a:rPr lang="zh-CN" altLang="en-US" smtClean="0"/>
              <a:t>2022/12/28</a:t>
            </a:fld>
            <a:endParaRPr lang="zh-CN" altLang="en-US"/>
          </a:p>
        </p:txBody>
      </p:sp>
      <p:sp>
        <p:nvSpPr>
          <p:cNvPr id="4" name="页脚占位符 3">
            <a:extLst>
              <a:ext uri="{FF2B5EF4-FFF2-40B4-BE49-F238E27FC236}">
                <a16:creationId xmlns:a16="http://schemas.microsoft.com/office/drawing/2014/main" xmlns="" id="{BCD67EE2-A24F-450F-9FBA-744E0F8199D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F90DFE58-A959-4D3B-AA8C-8065F65FBCD1}"/>
              </a:ext>
            </a:extLst>
          </p:cNvPr>
          <p:cNvSpPr>
            <a:spLocks noGrp="1"/>
          </p:cNvSpPr>
          <p:nvPr>
            <p:ph type="sldNum" sz="quarter" idx="12"/>
          </p:nvPr>
        </p:nvSpPr>
        <p:spPr/>
        <p:txBody>
          <a:bodyPr/>
          <a:lstStyle/>
          <a:p>
            <a:fld id="{239FD2C1-1C27-4DB1-B927-89BACEB38B32}" type="slidenum">
              <a:rPr lang="zh-CN" altLang="en-US" smtClean="0"/>
              <a:t>‹#›</a:t>
            </a:fld>
            <a:endParaRPr lang="zh-CN" altLang="en-US"/>
          </a:p>
        </p:txBody>
      </p:sp>
    </p:spTree>
    <p:extLst>
      <p:ext uri="{BB962C8B-B14F-4D97-AF65-F5344CB8AC3E}">
        <p14:creationId xmlns:p14="http://schemas.microsoft.com/office/powerpoint/2010/main" val="316570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93D5AF8-17C6-45F0-AAE3-9DB564BE6A04}"/>
              </a:ext>
            </a:extLst>
          </p:cNvPr>
          <p:cNvSpPr>
            <a:spLocks noGrp="1"/>
          </p:cNvSpPr>
          <p:nvPr>
            <p:ph type="dt" sz="half" idx="10"/>
          </p:nvPr>
        </p:nvSpPr>
        <p:spPr/>
        <p:txBody>
          <a:bodyPr/>
          <a:lstStyle/>
          <a:p>
            <a:fld id="{D9D246EF-4221-41BD-916C-AF172D90CB1E}" type="datetimeFigureOut">
              <a:rPr lang="zh-CN" altLang="en-US" smtClean="0"/>
              <a:t>2022/12/28</a:t>
            </a:fld>
            <a:endParaRPr lang="zh-CN" altLang="en-US"/>
          </a:p>
        </p:txBody>
      </p:sp>
      <p:sp>
        <p:nvSpPr>
          <p:cNvPr id="3" name="页脚占位符 2">
            <a:extLst>
              <a:ext uri="{FF2B5EF4-FFF2-40B4-BE49-F238E27FC236}">
                <a16:creationId xmlns:a16="http://schemas.microsoft.com/office/drawing/2014/main" xmlns="" id="{FD7C4392-B45F-43DB-B0CD-E7FE4766AD2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3E879020-B1DE-4424-9BF0-B28523568A5A}"/>
              </a:ext>
            </a:extLst>
          </p:cNvPr>
          <p:cNvSpPr>
            <a:spLocks noGrp="1"/>
          </p:cNvSpPr>
          <p:nvPr>
            <p:ph type="sldNum" sz="quarter" idx="12"/>
          </p:nvPr>
        </p:nvSpPr>
        <p:spPr/>
        <p:txBody>
          <a:bodyPr/>
          <a:lstStyle/>
          <a:p>
            <a:fld id="{239FD2C1-1C27-4DB1-B927-89BACEB38B32}" type="slidenum">
              <a:rPr lang="zh-CN" altLang="en-US" smtClean="0"/>
              <a:t>‹#›</a:t>
            </a:fld>
            <a:endParaRPr lang="zh-CN" altLang="en-US"/>
          </a:p>
        </p:txBody>
      </p:sp>
    </p:spTree>
    <p:extLst>
      <p:ext uri="{BB962C8B-B14F-4D97-AF65-F5344CB8AC3E}">
        <p14:creationId xmlns:p14="http://schemas.microsoft.com/office/powerpoint/2010/main" val="3816030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E836B55-F782-4C71-8DDB-89F9EBA6DA3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29BF92D2-FC30-4AC9-904C-4E0C1CC639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91532449-A574-45A7-8523-2953F5D8C4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659197D5-0CCF-4987-984B-CD2BC90C4A70}"/>
              </a:ext>
            </a:extLst>
          </p:cNvPr>
          <p:cNvSpPr>
            <a:spLocks noGrp="1"/>
          </p:cNvSpPr>
          <p:nvPr>
            <p:ph type="dt" sz="half" idx="10"/>
          </p:nvPr>
        </p:nvSpPr>
        <p:spPr/>
        <p:txBody>
          <a:bodyPr/>
          <a:lstStyle/>
          <a:p>
            <a:fld id="{D9D246EF-4221-41BD-916C-AF172D90CB1E}" type="datetimeFigureOut">
              <a:rPr lang="zh-CN" altLang="en-US" smtClean="0"/>
              <a:t>2022/12/28</a:t>
            </a:fld>
            <a:endParaRPr lang="zh-CN" altLang="en-US"/>
          </a:p>
        </p:txBody>
      </p:sp>
      <p:sp>
        <p:nvSpPr>
          <p:cNvPr id="6" name="页脚占位符 5">
            <a:extLst>
              <a:ext uri="{FF2B5EF4-FFF2-40B4-BE49-F238E27FC236}">
                <a16:creationId xmlns:a16="http://schemas.microsoft.com/office/drawing/2014/main" xmlns="" id="{BDEF1DF9-7D6C-47AD-9084-94B9D3DFF13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8C512AEC-69A7-4FB7-8E13-FD0D1291C536}"/>
              </a:ext>
            </a:extLst>
          </p:cNvPr>
          <p:cNvSpPr>
            <a:spLocks noGrp="1"/>
          </p:cNvSpPr>
          <p:nvPr>
            <p:ph type="sldNum" sz="quarter" idx="12"/>
          </p:nvPr>
        </p:nvSpPr>
        <p:spPr/>
        <p:txBody>
          <a:bodyPr/>
          <a:lstStyle/>
          <a:p>
            <a:fld id="{239FD2C1-1C27-4DB1-B927-89BACEB38B32}" type="slidenum">
              <a:rPr lang="zh-CN" altLang="en-US" smtClean="0"/>
              <a:t>‹#›</a:t>
            </a:fld>
            <a:endParaRPr lang="zh-CN" altLang="en-US"/>
          </a:p>
        </p:txBody>
      </p:sp>
    </p:spTree>
    <p:extLst>
      <p:ext uri="{BB962C8B-B14F-4D97-AF65-F5344CB8AC3E}">
        <p14:creationId xmlns:p14="http://schemas.microsoft.com/office/powerpoint/2010/main" val="3970976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F8308DC1-75F9-4705-B680-F52FD99D16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9BA3EE2D-7ACB-458E-8AC7-09CB183071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1E740D5-E393-4978-9056-889C3ABED3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D246EF-4221-41BD-916C-AF172D90CB1E}" type="datetimeFigureOut">
              <a:rPr lang="zh-CN" altLang="en-US" smtClean="0"/>
              <a:t>2022/12/28</a:t>
            </a:fld>
            <a:endParaRPr lang="zh-CN" altLang="en-US"/>
          </a:p>
        </p:txBody>
      </p:sp>
      <p:sp>
        <p:nvSpPr>
          <p:cNvPr id="5" name="页脚占位符 4">
            <a:extLst>
              <a:ext uri="{FF2B5EF4-FFF2-40B4-BE49-F238E27FC236}">
                <a16:creationId xmlns:a16="http://schemas.microsoft.com/office/drawing/2014/main" xmlns="" id="{A8FF983F-97BF-43C4-9338-6B859E129B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B28B5F9C-163A-4A2E-B620-51059C2539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FD2C1-1C27-4DB1-B927-89BACEB38B32}" type="slidenum">
              <a:rPr lang="zh-CN" altLang="en-US" smtClean="0"/>
              <a:t>‹#›</a:t>
            </a:fld>
            <a:endParaRPr lang="zh-CN" altLang="en-US"/>
          </a:p>
        </p:txBody>
      </p:sp>
    </p:spTree>
    <p:extLst>
      <p:ext uri="{BB962C8B-B14F-4D97-AF65-F5344CB8AC3E}">
        <p14:creationId xmlns:p14="http://schemas.microsoft.com/office/powerpoint/2010/main" val="3726256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3074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2022/12/28</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1095253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8B5FA7D3-1123-4E0B-BCAC-FFE8A381E62E}"/>
              </a:ext>
            </a:extLst>
          </p:cNvPr>
          <p:cNvPicPr>
            <a:picLocks noChangeAspect="1"/>
          </p:cNvPicPr>
          <p:nvPr/>
        </p:nvPicPr>
        <p:blipFill rotWithShape="1">
          <a:blip r:embed="rId2">
            <a:extLst>
              <a:ext uri="{28A0092B-C50C-407E-A947-70E740481C1C}">
                <a14:useLocalDpi xmlns:a14="http://schemas.microsoft.com/office/drawing/2010/main" val="0"/>
              </a:ext>
            </a:extLst>
          </a:blip>
          <a:srcRect r="72141" b="86878"/>
          <a:stretch/>
        </p:blipFill>
        <p:spPr>
          <a:xfrm>
            <a:off x="-6608" y="0"/>
            <a:ext cx="4931899" cy="1742139"/>
          </a:xfrm>
          <a:prstGeom prst="rect">
            <a:avLst/>
          </a:prstGeom>
        </p:spPr>
      </p:pic>
      <p:pic>
        <p:nvPicPr>
          <p:cNvPr id="5" name="图片 4">
            <a:extLst>
              <a:ext uri="{FF2B5EF4-FFF2-40B4-BE49-F238E27FC236}">
                <a16:creationId xmlns:a16="http://schemas.microsoft.com/office/drawing/2014/main" xmlns="" id="{045BF6A9-381A-49CC-AD91-C00825113F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0274" y="3107267"/>
            <a:ext cx="1836892" cy="3713289"/>
          </a:xfrm>
          <a:prstGeom prst="rect">
            <a:avLst/>
          </a:prstGeom>
        </p:spPr>
      </p:pic>
      <p:pic>
        <p:nvPicPr>
          <p:cNvPr id="9" name="图片 8">
            <a:extLst>
              <a:ext uri="{FF2B5EF4-FFF2-40B4-BE49-F238E27FC236}">
                <a16:creationId xmlns:a16="http://schemas.microsoft.com/office/drawing/2014/main" xmlns="" id="{5D51BF39-A9C3-4B43-B9D5-D0C49DF24B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496637" y="3924603"/>
            <a:ext cx="3695363" cy="2808551"/>
          </a:xfrm>
          <a:prstGeom prst="rect">
            <a:avLst/>
          </a:prstGeom>
        </p:spPr>
      </p:pic>
      <p:pic>
        <p:nvPicPr>
          <p:cNvPr id="15" name="图片 14">
            <a:extLst>
              <a:ext uri="{FF2B5EF4-FFF2-40B4-BE49-F238E27FC236}">
                <a16:creationId xmlns:a16="http://schemas.microsoft.com/office/drawing/2014/main" xmlns="" id="{32631072-D4DF-489F-B648-ACC2AD6C3CC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764064" y="4877530"/>
            <a:ext cx="8239557" cy="2037170"/>
          </a:xfrm>
          <a:prstGeom prst="rect">
            <a:avLst/>
          </a:prstGeom>
        </p:spPr>
      </p:pic>
      <p:pic>
        <p:nvPicPr>
          <p:cNvPr id="21" name="图片 20">
            <a:extLst>
              <a:ext uri="{FF2B5EF4-FFF2-40B4-BE49-F238E27FC236}">
                <a16:creationId xmlns:a16="http://schemas.microsoft.com/office/drawing/2014/main" xmlns="" id="{F6894A0B-7FCB-43EB-8694-2F6F62BEF98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0" y="5528733"/>
            <a:ext cx="12192000" cy="1329268"/>
          </a:xfrm>
          <a:prstGeom prst="rect">
            <a:avLst/>
          </a:prstGeom>
        </p:spPr>
      </p:pic>
      <p:pic>
        <p:nvPicPr>
          <p:cNvPr id="33" name="图片 32">
            <a:extLst>
              <a:ext uri="{FF2B5EF4-FFF2-40B4-BE49-F238E27FC236}">
                <a16:creationId xmlns:a16="http://schemas.microsoft.com/office/drawing/2014/main" xmlns="" id="{016953A0-BFC9-47C5-A992-C342A1311F1C}"/>
              </a:ext>
            </a:extLst>
          </p:cNvPr>
          <p:cNvPicPr>
            <a:picLocks noChangeAspect="1"/>
          </p:cNvPicPr>
          <p:nvPr/>
        </p:nvPicPr>
        <p:blipFill rotWithShape="1">
          <a:blip r:embed="rId7">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4525352" y="512660"/>
            <a:ext cx="2547579" cy="2389005"/>
          </a:xfrm>
          <a:prstGeom prst="rect">
            <a:avLst/>
          </a:prstGeom>
        </p:spPr>
      </p:pic>
      <p:pic>
        <p:nvPicPr>
          <p:cNvPr id="35" name="图片 34">
            <a:extLst>
              <a:ext uri="{FF2B5EF4-FFF2-40B4-BE49-F238E27FC236}">
                <a16:creationId xmlns:a16="http://schemas.microsoft.com/office/drawing/2014/main" xmlns="" id="{9C7169FB-C456-411A-BA2F-C196498FFBB3}"/>
              </a:ext>
            </a:extLst>
          </p:cNvPr>
          <p:cNvPicPr>
            <a:picLocks noChangeAspect="1"/>
          </p:cNvPicPr>
          <p:nvPr/>
        </p:nvPicPr>
        <p:blipFill rotWithShape="1">
          <a:blip r:embed="rId8">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rcRect/>
          <a:stretch/>
        </p:blipFill>
        <p:spPr>
          <a:xfrm>
            <a:off x="9465732" y="853535"/>
            <a:ext cx="2264357" cy="1512492"/>
          </a:xfrm>
          <a:prstGeom prst="rect">
            <a:avLst/>
          </a:prstGeom>
        </p:spPr>
      </p:pic>
      <p:sp>
        <p:nvSpPr>
          <p:cNvPr id="36" name="文本框 35">
            <a:extLst>
              <a:ext uri="{FF2B5EF4-FFF2-40B4-BE49-F238E27FC236}">
                <a16:creationId xmlns:a16="http://schemas.microsoft.com/office/drawing/2014/main" xmlns="" id="{BBA3121A-1C15-41CB-905A-D49D98C8E3CD}"/>
              </a:ext>
            </a:extLst>
          </p:cNvPr>
          <p:cNvSpPr txBox="1"/>
          <p:nvPr/>
        </p:nvSpPr>
        <p:spPr>
          <a:xfrm>
            <a:off x="1285383" y="2514125"/>
            <a:ext cx="9621234" cy="830997"/>
          </a:xfrm>
          <a:prstGeom prst="rect">
            <a:avLst/>
          </a:prstGeom>
          <a:noFill/>
        </p:spPr>
        <p:txBody>
          <a:bodyPr wrap="square" rtlCol="0">
            <a:spAutoFit/>
          </a:bodyPr>
          <a:lstStyle/>
          <a:p>
            <a:pPr algn="ctr" fontAlgn="ctr" latinLnBrk="0"/>
            <a:r>
              <a:rPr lang="zh-CN" altLang="en-US" sz="4800" dirty="0">
                <a:solidFill>
                  <a:schemeClr val="tx1">
                    <a:lumMod val="85000"/>
                    <a:lumOff val="15000"/>
                  </a:schemeClr>
                </a:solidFill>
                <a:effectLst/>
                <a:latin typeface="印品灵秀体" panose="02000500000000000000" pitchFamily="2" charset="-122"/>
                <a:ea typeface="印品灵秀体" panose="02000500000000000000" pitchFamily="2" charset="-122"/>
                <a:cs typeface="+mn-ea"/>
                <a:sym typeface="+mn-lt"/>
              </a:rPr>
              <a:t>中国共产党基层组织选举工作条例</a:t>
            </a:r>
          </a:p>
        </p:txBody>
      </p:sp>
      <p:sp>
        <p:nvSpPr>
          <p:cNvPr id="39" name="文本框 38">
            <a:extLst>
              <a:ext uri="{FF2B5EF4-FFF2-40B4-BE49-F238E27FC236}">
                <a16:creationId xmlns:a16="http://schemas.microsoft.com/office/drawing/2014/main" xmlns="" id="{03B822DA-A07E-40E8-B720-14A03A1938DB}"/>
              </a:ext>
            </a:extLst>
          </p:cNvPr>
          <p:cNvSpPr txBox="1"/>
          <p:nvPr/>
        </p:nvSpPr>
        <p:spPr>
          <a:xfrm>
            <a:off x="2081753" y="3596215"/>
            <a:ext cx="7604178" cy="400110"/>
          </a:xfrm>
          <a:prstGeom prst="rect">
            <a:avLst/>
          </a:prstGeom>
          <a:noFill/>
        </p:spPr>
        <p:txBody>
          <a:bodyPr wrap="square">
            <a:spAutoFit/>
          </a:bodyPr>
          <a:lstStyle/>
          <a:p>
            <a:pPr algn="ctr"/>
            <a:r>
              <a:rPr lang="en-US" altLang="zh-CN" sz="2000" b="0" i="0" dirty="0">
                <a:solidFill>
                  <a:srgbClr val="C2191F"/>
                </a:solidFill>
                <a:effectLst/>
                <a:cs typeface="+mn-ea"/>
                <a:sym typeface="+mn-lt"/>
              </a:rPr>
              <a:t>《</a:t>
            </a:r>
            <a:r>
              <a:rPr lang="zh-CN" altLang="en-US" sz="2000" b="0" i="0" strike="noStrike" dirty="0">
                <a:solidFill>
                  <a:srgbClr val="C2191F"/>
                </a:solidFill>
                <a:effectLst/>
                <a:cs typeface="+mn-ea"/>
                <a:sym typeface="+mn-lt"/>
              </a:rPr>
              <a:t>中国共产党基层组织选举工作条例</a:t>
            </a:r>
            <a:r>
              <a:rPr lang="en-US" altLang="zh-CN" sz="2000" b="0" i="0" dirty="0">
                <a:solidFill>
                  <a:srgbClr val="C2191F"/>
                </a:solidFill>
                <a:effectLst/>
                <a:cs typeface="+mn-ea"/>
                <a:sym typeface="+mn-lt"/>
              </a:rPr>
              <a:t>》</a:t>
            </a:r>
            <a:r>
              <a:rPr lang="zh-CN" altLang="en-US" sz="2000" b="0" i="0" dirty="0">
                <a:solidFill>
                  <a:srgbClr val="C2191F"/>
                </a:solidFill>
                <a:effectLst/>
                <a:cs typeface="+mn-ea"/>
                <a:sym typeface="+mn-lt"/>
              </a:rPr>
              <a:t>的详细解读</a:t>
            </a:r>
            <a:endParaRPr lang="zh-CN" altLang="en-US" sz="2000" dirty="0">
              <a:solidFill>
                <a:srgbClr val="C2191F"/>
              </a:solidFill>
              <a:cs typeface="+mn-ea"/>
              <a:sym typeface="+mn-lt"/>
            </a:endParaRPr>
          </a:p>
        </p:txBody>
      </p:sp>
      <p:cxnSp>
        <p:nvCxnSpPr>
          <p:cNvPr id="41" name="直接连接符 40">
            <a:extLst>
              <a:ext uri="{FF2B5EF4-FFF2-40B4-BE49-F238E27FC236}">
                <a16:creationId xmlns:a16="http://schemas.microsoft.com/office/drawing/2014/main" xmlns="" id="{371A7A5B-1744-4091-A2DD-FE41E15B9A63}"/>
              </a:ext>
            </a:extLst>
          </p:cNvPr>
          <p:cNvCxnSpPr>
            <a:cxnSpLocks/>
          </p:cNvCxnSpPr>
          <p:nvPr/>
        </p:nvCxnSpPr>
        <p:spPr>
          <a:xfrm>
            <a:off x="5359400" y="3499033"/>
            <a:ext cx="1428867" cy="0"/>
          </a:xfrm>
          <a:prstGeom prst="line">
            <a:avLst/>
          </a:prstGeom>
          <a:ln w="76200">
            <a:solidFill>
              <a:srgbClr val="C2191F"/>
            </a:solidFill>
          </a:ln>
        </p:spPr>
        <p:style>
          <a:lnRef idx="1">
            <a:schemeClr val="accent1"/>
          </a:lnRef>
          <a:fillRef idx="0">
            <a:schemeClr val="accent1"/>
          </a:fillRef>
          <a:effectRef idx="0">
            <a:schemeClr val="accent1"/>
          </a:effectRef>
          <a:fontRef idx="minor">
            <a:schemeClr val="tx1"/>
          </a:fontRef>
        </p:style>
      </p:cxnSp>
      <p:grpSp>
        <p:nvGrpSpPr>
          <p:cNvPr id="2" name="组合 1">
            <a:extLst>
              <a:ext uri="{FF2B5EF4-FFF2-40B4-BE49-F238E27FC236}">
                <a16:creationId xmlns:a16="http://schemas.microsoft.com/office/drawing/2014/main" xmlns="" id="{7CDC6002-2BBA-49A6-B433-77FE6BA79E1F}"/>
              </a:ext>
            </a:extLst>
          </p:cNvPr>
          <p:cNvGrpSpPr/>
          <p:nvPr/>
        </p:nvGrpSpPr>
        <p:grpSpPr>
          <a:xfrm>
            <a:off x="6655095" y="4327368"/>
            <a:ext cx="2129582" cy="369332"/>
            <a:chOff x="4955768" y="3827888"/>
            <a:chExt cx="2129582" cy="369332"/>
          </a:xfrm>
        </p:grpSpPr>
        <p:sp>
          <p:nvSpPr>
            <p:cNvPr id="43" name="矩形: 圆角 42">
              <a:extLst>
                <a:ext uri="{FF2B5EF4-FFF2-40B4-BE49-F238E27FC236}">
                  <a16:creationId xmlns:a16="http://schemas.microsoft.com/office/drawing/2014/main" xmlns="" id="{B5F4F12A-EE6C-4793-8115-6ABC7D8A7210}"/>
                </a:ext>
              </a:extLst>
            </p:cNvPr>
            <p:cNvSpPr/>
            <p:nvPr/>
          </p:nvSpPr>
          <p:spPr>
            <a:xfrm>
              <a:off x="4976420" y="3832515"/>
              <a:ext cx="2046217" cy="364705"/>
            </a:xfrm>
            <a:prstGeom prst="roundRect">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a:extLst>
                <a:ext uri="{FF2B5EF4-FFF2-40B4-BE49-F238E27FC236}">
                  <a16:creationId xmlns:a16="http://schemas.microsoft.com/office/drawing/2014/main" xmlns="" id="{FADC0FE1-539E-4842-BC12-80E3DF9E9F3D}"/>
                </a:ext>
              </a:extLst>
            </p:cNvPr>
            <p:cNvSpPr txBox="1"/>
            <p:nvPr/>
          </p:nvSpPr>
          <p:spPr>
            <a:xfrm>
              <a:off x="4955768" y="3827888"/>
              <a:ext cx="2129582" cy="369332"/>
            </a:xfrm>
            <a:prstGeom prst="rect">
              <a:avLst/>
            </a:prstGeom>
            <a:noFill/>
          </p:spPr>
          <p:txBody>
            <a:bodyPr wrap="square">
              <a:spAutoFit/>
            </a:bodyPr>
            <a:lstStyle/>
            <a:p>
              <a:pPr algn="ctr"/>
              <a:r>
                <a:rPr lang="zh-CN" altLang="en-US" b="0" i="0" dirty="0">
                  <a:solidFill>
                    <a:schemeClr val="bg1"/>
                  </a:solidFill>
                  <a:effectLst/>
                  <a:cs typeface="+mn-ea"/>
                  <a:sym typeface="+mn-lt"/>
                </a:rPr>
                <a:t>汇报人</a:t>
              </a:r>
              <a:r>
                <a:rPr lang="zh-CN" altLang="en-US" b="0" i="0" dirty="0" smtClean="0">
                  <a:solidFill>
                    <a:schemeClr val="bg1"/>
                  </a:solidFill>
                  <a:effectLst/>
                  <a:cs typeface="+mn-ea"/>
                  <a:sym typeface="+mn-lt"/>
                </a:rPr>
                <a:t>：</a:t>
              </a:r>
              <a:r>
                <a:rPr lang="zh-CN" altLang="en-US" dirty="0">
                  <a:solidFill>
                    <a:schemeClr val="bg1"/>
                  </a:solidFill>
                  <a:cs typeface="+mn-ea"/>
                  <a:sym typeface="+mn-lt"/>
                </a:rPr>
                <a:t>优品</a:t>
              </a:r>
              <a:r>
                <a:rPr lang="en-US" altLang="zh-CN" b="0" i="0" dirty="0" smtClean="0">
                  <a:solidFill>
                    <a:schemeClr val="bg1"/>
                  </a:solidFill>
                  <a:effectLst/>
                  <a:cs typeface="+mn-ea"/>
                  <a:sym typeface="+mn-lt"/>
                </a:rPr>
                <a:t>PPT</a:t>
              </a:r>
              <a:endParaRPr lang="zh-CN" altLang="en-US" dirty="0">
                <a:solidFill>
                  <a:schemeClr val="bg1"/>
                </a:solidFill>
                <a:cs typeface="+mn-ea"/>
                <a:sym typeface="+mn-lt"/>
              </a:endParaRPr>
            </a:p>
          </p:txBody>
        </p:sp>
      </p:grpSp>
      <p:grpSp>
        <p:nvGrpSpPr>
          <p:cNvPr id="16" name="组合 15">
            <a:extLst>
              <a:ext uri="{FF2B5EF4-FFF2-40B4-BE49-F238E27FC236}">
                <a16:creationId xmlns:a16="http://schemas.microsoft.com/office/drawing/2014/main" xmlns="" id="{AA637BB2-522A-421D-A713-CA399E85A4D4}"/>
              </a:ext>
            </a:extLst>
          </p:cNvPr>
          <p:cNvGrpSpPr/>
          <p:nvPr/>
        </p:nvGrpSpPr>
        <p:grpSpPr>
          <a:xfrm>
            <a:off x="3471048" y="4327364"/>
            <a:ext cx="2129582" cy="369332"/>
            <a:chOff x="4955768" y="3827888"/>
            <a:chExt cx="2129582" cy="369332"/>
          </a:xfrm>
        </p:grpSpPr>
        <p:sp>
          <p:nvSpPr>
            <p:cNvPr id="17" name="矩形: 圆角 16">
              <a:extLst>
                <a:ext uri="{FF2B5EF4-FFF2-40B4-BE49-F238E27FC236}">
                  <a16:creationId xmlns:a16="http://schemas.microsoft.com/office/drawing/2014/main" xmlns="" id="{38302841-AE61-4AA5-B6CD-D10517016487}"/>
                </a:ext>
              </a:extLst>
            </p:cNvPr>
            <p:cNvSpPr/>
            <p:nvPr/>
          </p:nvSpPr>
          <p:spPr>
            <a:xfrm>
              <a:off x="4976420" y="3832515"/>
              <a:ext cx="2046217" cy="364705"/>
            </a:xfrm>
            <a:prstGeom prst="roundRect">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a:extLst>
                <a:ext uri="{FF2B5EF4-FFF2-40B4-BE49-F238E27FC236}">
                  <a16:creationId xmlns:a16="http://schemas.microsoft.com/office/drawing/2014/main" xmlns="" id="{6A3BB35C-15B4-4234-8318-323584A5B6A6}"/>
                </a:ext>
              </a:extLst>
            </p:cNvPr>
            <p:cNvSpPr txBox="1"/>
            <p:nvPr/>
          </p:nvSpPr>
          <p:spPr>
            <a:xfrm>
              <a:off x="4955768" y="3827888"/>
              <a:ext cx="2129582" cy="369332"/>
            </a:xfrm>
            <a:prstGeom prst="rect">
              <a:avLst/>
            </a:prstGeom>
            <a:noFill/>
          </p:spPr>
          <p:txBody>
            <a:bodyPr wrap="square">
              <a:spAutoFit/>
            </a:bodyPr>
            <a:lstStyle/>
            <a:p>
              <a:pPr algn="ctr"/>
              <a:r>
                <a:rPr lang="zh-CN" altLang="en-US" dirty="0">
                  <a:solidFill>
                    <a:schemeClr val="bg1"/>
                  </a:solidFill>
                  <a:cs typeface="+mn-ea"/>
                  <a:sym typeface="+mn-lt"/>
                </a:rPr>
                <a:t>时间：</a:t>
              </a:r>
              <a:r>
                <a:rPr lang="en-US" altLang="zh-CN" dirty="0" smtClean="0">
                  <a:solidFill>
                    <a:schemeClr val="bg1"/>
                  </a:solidFill>
                  <a:cs typeface="+mn-ea"/>
                  <a:sym typeface="+mn-lt"/>
                </a:rPr>
                <a:t>20XX</a:t>
              </a:r>
              <a:r>
                <a:rPr lang="zh-CN" altLang="en-US" dirty="0" smtClean="0">
                  <a:solidFill>
                    <a:schemeClr val="bg1"/>
                  </a:solidFill>
                  <a:cs typeface="+mn-ea"/>
                  <a:sym typeface="+mn-lt"/>
                </a:rPr>
                <a:t>年</a:t>
              </a:r>
              <a:r>
                <a:rPr lang="en-US" altLang="zh-CN" dirty="0">
                  <a:solidFill>
                    <a:schemeClr val="bg1"/>
                  </a:solidFill>
                  <a:cs typeface="+mn-ea"/>
                  <a:sym typeface="+mn-lt"/>
                </a:rPr>
                <a:t>X</a:t>
              </a:r>
              <a:r>
                <a:rPr lang="zh-CN" altLang="en-US" dirty="0">
                  <a:solidFill>
                    <a:schemeClr val="bg1"/>
                  </a:solidFill>
                  <a:cs typeface="+mn-ea"/>
                  <a:sym typeface="+mn-lt"/>
                </a:rPr>
                <a:t>月</a:t>
              </a:r>
            </a:p>
          </p:txBody>
        </p:sp>
      </p:grpSp>
    </p:spTree>
    <p:extLst>
      <p:ext uri="{BB962C8B-B14F-4D97-AF65-F5344CB8AC3E}">
        <p14:creationId xmlns:p14="http://schemas.microsoft.com/office/powerpoint/2010/main" val="2509850929"/>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16" presetClass="entr" presetSubtype="37"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barn(outVertical)">
                                      <p:cBhvr>
                                        <p:cTn id="12" dur="500"/>
                                        <p:tgtEl>
                                          <p:spTgt spid="36"/>
                                        </p:tgtEl>
                                      </p:cBhvr>
                                    </p:animEffect>
                                  </p:childTnLst>
                                </p:cTn>
                              </p:par>
                              <p:par>
                                <p:cTn id="13" presetID="16" presetClass="entr" presetSubtype="37" fill="hold" nodeType="withEffect">
                                  <p:stCondLst>
                                    <p:cond delay="500"/>
                                  </p:stCondLst>
                                  <p:childTnLst>
                                    <p:set>
                                      <p:cBhvr>
                                        <p:cTn id="14" dur="1" fill="hold">
                                          <p:stCondLst>
                                            <p:cond delay="0"/>
                                          </p:stCondLst>
                                        </p:cTn>
                                        <p:tgtEl>
                                          <p:spTgt spid="41"/>
                                        </p:tgtEl>
                                        <p:attrNameLst>
                                          <p:attrName>style.visibility</p:attrName>
                                        </p:attrNameLst>
                                      </p:cBhvr>
                                      <p:to>
                                        <p:strVal val="visible"/>
                                      </p:to>
                                    </p:set>
                                    <p:animEffect transition="in" filter="barn(outVertical)">
                                      <p:cBhvr>
                                        <p:cTn id="15" dur="500"/>
                                        <p:tgtEl>
                                          <p:spTgt spid="41"/>
                                        </p:tgtEl>
                                      </p:cBhvr>
                                    </p:animEffect>
                                  </p:childTnLst>
                                </p:cTn>
                              </p:par>
                              <p:par>
                                <p:cTn id="16" presetID="42" presetClass="entr" presetSubtype="0" fill="hold" grpId="0" nodeType="withEffect">
                                  <p:stCondLst>
                                    <p:cond delay="50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1000" fill="hold"/>
                                        <p:tgtEl>
                                          <p:spTgt spid="39"/>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5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5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10"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2" presetClass="entr" presetSubtype="2"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1+#ppt_w/2"/>
                                          </p:val>
                                        </p:tav>
                                        <p:tav tm="100000">
                                          <p:val>
                                            <p:strVal val="#ppt_x"/>
                                          </p:val>
                                        </p:tav>
                                      </p:tavLst>
                                    </p:anim>
                                    <p:anim calcmode="lin" valueType="num">
                                      <p:cBhvr additive="base">
                                        <p:cTn id="45"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xmlns="" id="{1F362B87-1441-4209-88B5-67D311C133B0}"/>
              </a:ext>
            </a:extLst>
          </p:cNvPr>
          <p:cNvSpPr txBox="1"/>
          <p:nvPr/>
        </p:nvSpPr>
        <p:spPr>
          <a:xfrm>
            <a:off x="1050735" y="366700"/>
            <a:ext cx="5747229" cy="584775"/>
          </a:xfrm>
          <a:prstGeom prst="rect">
            <a:avLst/>
          </a:prstGeom>
          <a:noFill/>
        </p:spPr>
        <p:txBody>
          <a:bodyPr wrap="square">
            <a:spAutoFit/>
          </a:bodyPr>
          <a:lstStyle/>
          <a:p>
            <a:r>
              <a:rPr lang="zh-CN" altLang="en-US" sz="3200" i="0" dirty="0">
                <a:solidFill>
                  <a:schemeClr val="tx1">
                    <a:lumMod val="75000"/>
                    <a:lumOff val="25000"/>
                  </a:schemeClr>
                </a:solidFill>
                <a:effectLst/>
                <a:cs typeface="+mn-ea"/>
                <a:sym typeface="+mn-lt"/>
              </a:rPr>
              <a:t>基层选举工作条例委员会选举</a:t>
            </a:r>
          </a:p>
        </p:txBody>
      </p:sp>
      <p:sp>
        <p:nvSpPr>
          <p:cNvPr id="17" name="文本框 16">
            <a:extLst>
              <a:ext uri="{FF2B5EF4-FFF2-40B4-BE49-F238E27FC236}">
                <a16:creationId xmlns:a16="http://schemas.microsoft.com/office/drawing/2014/main" xmlns="" id="{1E467446-0D49-4543-A78E-3574608FF246}"/>
              </a:ext>
            </a:extLst>
          </p:cNvPr>
          <p:cNvSpPr txBox="1"/>
          <p:nvPr/>
        </p:nvSpPr>
        <p:spPr>
          <a:xfrm>
            <a:off x="1050735" y="843939"/>
            <a:ext cx="5978138" cy="338554"/>
          </a:xfrm>
          <a:prstGeom prst="rect">
            <a:avLst/>
          </a:prstGeom>
          <a:noFill/>
        </p:spPr>
        <p:txBody>
          <a:bodyPr wrap="square">
            <a:spAutoFit/>
          </a:bodyPr>
          <a:lstStyle/>
          <a:p>
            <a:r>
              <a:rPr lang="zh-CN" altLang="en-US" sz="1600" dirty="0">
                <a:cs typeface="+mn-ea"/>
                <a:sym typeface="+mn-lt"/>
              </a:rPr>
              <a:t>General principles conditions cadre appointment regulations</a:t>
            </a:r>
          </a:p>
        </p:txBody>
      </p:sp>
      <p:grpSp>
        <p:nvGrpSpPr>
          <p:cNvPr id="25" name="组合 24">
            <a:extLst>
              <a:ext uri="{FF2B5EF4-FFF2-40B4-BE49-F238E27FC236}">
                <a16:creationId xmlns:a16="http://schemas.microsoft.com/office/drawing/2014/main" xmlns="" id="{F4C7F764-ACD1-4A27-A26C-8A087AB139BA}"/>
              </a:ext>
            </a:extLst>
          </p:cNvPr>
          <p:cNvGrpSpPr/>
          <p:nvPr/>
        </p:nvGrpSpPr>
        <p:grpSpPr>
          <a:xfrm flipH="1">
            <a:off x="11745317" y="471293"/>
            <a:ext cx="446683" cy="711200"/>
            <a:chOff x="357" y="492760"/>
            <a:chExt cx="446683" cy="711200"/>
          </a:xfrm>
          <a:solidFill>
            <a:srgbClr val="C2191F"/>
          </a:solidFill>
        </p:grpSpPr>
        <p:sp>
          <p:nvSpPr>
            <p:cNvPr id="27" name="矩形 26">
              <a:extLst>
                <a:ext uri="{FF2B5EF4-FFF2-40B4-BE49-F238E27FC236}">
                  <a16:creationId xmlns:a16="http://schemas.microsoft.com/office/drawing/2014/main" xmlns="" id="{27D67D6F-27D5-4440-9D74-2DBF393707E7}"/>
                </a:ext>
              </a:extLst>
            </p:cNvPr>
            <p:cNvSpPr/>
            <p:nvPr/>
          </p:nvSpPr>
          <p:spPr>
            <a:xfrm>
              <a:off x="357" y="492760"/>
              <a:ext cx="291741"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 name="矩形 27">
              <a:extLst>
                <a:ext uri="{FF2B5EF4-FFF2-40B4-BE49-F238E27FC236}">
                  <a16:creationId xmlns:a16="http://schemas.microsoft.com/office/drawing/2014/main" xmlns="" id="{FC8BCD03-B147-4173-B7A1-5F5E76D753C2}"/>
                </a:ext>
              </a:extLst>
            </p:cNvPr>
            <p:cNvSpPr/>
            <p:nvPr/>
          </p:nvSpPr>
          <p:spPr>
            <a:xfrm>
              <a:off x="355600" y="492760"/>
              <a:ext cx="91440"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46" name="组合 45">
            <a:extLst>
              <a:ext uri="{FF2B5EF4-FFF2-40B4-BE49-F238E27FC236}">
                <a16:creationId xmlns:a16="http://schemas.microsoft.com/office/drawing/2014/main" xmlns="" id="{7BBABCB5-E42A-4BF0-BFF8-7F4DCD8172FC}"/>
              </a:ext>
            </a:extLst>
          </p:cNvPr>
          <p:cNvGrpSpPr/>
          <p:nvPr/>
        </p:nvGrpSpPr>
        <p:grpSpPr>
          <a:xfrm>
            <a:off x="884020" y="2345801"/>
            <a:ext cx="3040329" cy="3158631"/>
            <a:chOff x="884020" y="2345801"/>
            <a:chExt cx="3040329" cy="3158631"/>
          </a:xfrm>
        </p:grpSpPr>
        <p:grpSp>
          <p:nvGrpSpPr>
            <p:cNvPr id="2" name="组合 1">
              <a:extLst>
                <a:ext uri="{FF2B5EF4-FFF2-40B4-BE49-F238E27FC236}">
                  <a16:creationId xmlns:a16="http://schemas.microsoft.com/office/drawing/2014/main" xmlns="" id="{FAF6FA52-A247-48F5-94AB-BE739D32E522}"/>
                </a:ext>
              </a:extLst>
            </p:cNvPr>
            <p:cNvGrpSpPr/>
            <p:nvPr/>
          </p:nvGrpSpPr>
          <p:grpSpPr>
            <a:xfrm>
              <a:off x="884020" y="2345801"/>
              <a:ext cx="3040329" cy="3158631"/>
              <a:chOff x="1401670" y="2295001"/>
              <a:chExt cx="3040329" cy="3158631"/>
            </a:xfrm>
          </p:grpSpPr>
          <p:sp>
            <p:nvSpPr>
              <p:cNvPr id="13" name="椭圆 12">
                <a:extLst>
                  <a:ext uri="{FF2B5EF4-FFF2-40B4-BE49-F238E27FC236}">
                    <a16:creationId xmlns:a16="http://schemas.microsoft.com/office/drawing/2014/main" xmlns="" id="{8D7557A8-1420-4E91-9E3A-A2BE92A7A496}"/>
                  </a:ext>
                </a:extLst>
              </p:cNvPr>
              <p:cNvSpPr/>
              <p:nvPr/>
            </p:nvSpPr>
            <p:spPr>
              <a:xfrm>
                <a:off x="1401670" y="2413303"/>
                <a:ext cx="3040329" cy="3040329"/>
              </a:xfrm>
              <a:prstGeom prst="ellipse">
                <a:avLst/>
              </a:prstGeom>
              <a:solidFill>
                <a:schemeClr val="tx1">
                  <a:lumMod val="50000"/>
                  <a:lumOff val="5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cs typeface="+mn-ea"/>
                  <a:sym typeface="+mn-lt"/>
                </a:endParaRPr>
              </a:p>
            </p:txBody>
          </p:sp>
          <p:sp>
            <p:nvSpPr>
              <p:cNvPr id="15" name="文本框 14">
                <a:extLst>
                  <a:ext uri="{FF2B5EF4-FFF2-40B4-BE49-F238E27FC236}">
                    <a16:creationId xmlns:a16="http://schemas.microsoft.com/office/drawing/2014/main" xmlns="" id="{FB101C3F-D46B-417A-8CC9-335CACA23B32}"/>
                  </a:ext>
                </a:extLst>
              </p:cNvPr>
              <p:cNvSpPr txBox="1"/>
              <p:nvPr/>
            </p:nvSpPr>
            <p:spPr>
              <a:xfrm>
                <a:off x="1918154" y="3051052"/>
                <a:ext cx="1990842" cy="1887696"/>
              </a:xfrm>
              <a:prstGeom prst="rect">
                <a:avLst/>
              </a:prstGeom>
              <a:noFill/>
            </p:spPr>
            <p:txBody>
              <a:bodyPr wrap="square">
                <a:spAutoFit/>
              </a:bodyPr>
              <a:lstStyle/>
              <a:p>
                <a:pPr algn="ctr">
                  <a:lnSpc>
                    <a:spcPct val="150000"/>
                  </a:lnSpc>
                </a:pPr>
                <a:r>
                  <a:rPr lang="zh-CN" altLang="en-US" sz="1600" b="0" i="0" dirty="0">
                    <a:solidFill>
                      <a:schemeClr val="tx1">
                        <a:lumMod val="75000"/>
                        <a:lumOff val="25000"/>
                      </a:schemeClr>
                    </a:solidFill>
                    <a:effectLst/>
                    <a:cs typeface="+mn-ea"/>
                    <a:sym typeface="+mn-lt"/>
                  </a:rPr>
                  <a:t>党的基层组织设立的委员会委员候选人，按照德才兼备和班子结构合理的原则提名。</a:t>
                </a:r>
                <a:endParaRPr lang="zh-CN" altLang="en-US" sz="1600" dirty="0">
                  <a:solidFill>
                    <a:schemeClr val="tx1">
                      <a:lumMod val="75000"/>
                      <a:lumOff val="25000"/>
                    </a:schemeClr>
                  </a:solidFill>
                  <a:cs typeface="+mn-ea"/>
                  <a:sym typeface="+mn-lt"/>
                </a:endParaRPr>
              </a:p>
            </p:txBody>
          </p:sp>
          <p:grpSp>
            <p:nvGrpSpPr>
              <p:cNvPr id="9" name="组合 8">
                <a:extLst>
                  <a:ext uri="{FF2B5EF4-FFF2-40B4-BE49-F238E27FC236}">
                    <a16:creationId xmlns:a16="http://schemas.microsoft.com/office/drawing/2014/main" xmlns="" id="{BCC0D1A8-32BE-4F1A-854E-F235E5B38E2E}"/>
                  </a:ext>
                </a:extLst>
              </p:cNvPr>
              <p:cNvGrpSpPr/>
              <p:nvPr/>
            </p:nvGrpSpPr>
            <p:grpSpPr>
              <a:xfrm>
                <a:off x="2112463" y="2295001"/>
                <a:ext cx="1602223" cy="498904"/>
                <a:chOff x="1043873" y="1685436"/>
                <a:chExt cx="1602223" cy="498904"/>
              </a:xfrm>
            </p:grpSpPr>
            <p:sp>
              <p:nvSpPr>
                <p:cNvPr id="10" name="矩形: 圆角 9">
                  <a:extLst>
                    <a:ext uri="{FF2B5EF4-FFF2-40B4-BE49-F238E27FC236}">
                      <a16:creationId xmlns:a16="http://schemas.microsoft.com/office/drawing/2014/main" xmlns="" id="{072D1D74-EB0E-4F30-9506-5C8CB0E3B7FB}"/>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xmlns="" id="{2456267A-1E9C-4D2B-A815-499A8D474F91}"/>
                    </a:ext>
                  </a:extLst>
                </p:cNvPr>
                <p:cNvSpPr txBox="1"/>
                <p:nvPr/>
              </p:nvSpPr>
              <p:spPr>
                <a:xfrm>
                  <a:off x="1128364" y="1685436"/>
                  <a:ext cx="1433240" cy="461665"/>
                </a:xfrm>
                <a:prstGeom prst="rect">
                  <a:avLst/>
                </a:prstGeom>
                <a:noFill/>
              </p:spPr>
              <p:txBody>
                <a:bodyPr wrap="square">
                  <a:spAutoFit/>
                </a:bodyPr>
                <a:lstStyle/>
                <a:p>
                  <a:r>
                    <a:rPr lang="zh-CN" altLang="en-US" sz="2400" b="0" i="0" dirty="0">
                      <a:solidFill>
                        <a:schemeClr val="bg1"/>
                      </a:solidFill>
                      <a:effectLst/>
                      <a:cs typeface="+mn-ea"/>
                      <a:sym typeface="+mn-lt"/>
                    </a:rPr>
                    <a:t>第十</a:t>
                  </a:r>
                  <a:r>
                    <a:rPr lang="zh-CN" altLang="en-US" sz="2400" dirty="0">
                      <a:solidFill>
                        <a:schemeClr val="bg1"/>
                      </a:solidFill>
                      <a:cs typeface="+mn-ea"/>
                      <a:sym typeface="+mn-lt"/>
                    </a:rPr>
                    <a:t>一</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grpSp>
        <p:cxnSp>
          <p:nvCxnSpPr>
            <p:cNvPr id="6" name="直接连接符 5">
              <a:extLst>
                <a:ext uri="{FF2B5EF4-FFF2-40B4-BE49-F238E27FC236}">
                  <a16:creationId xmlns:a16="http://schemas.microsoft.com/office/drawing/2014/main" xmlns="" id="{8E6617A9-F873-459C-83C4-C25EFB00A2FF}"/>
                </a:ext>
              </a:extLst>
            </p:cNvPr>
            <p:cNvCxnSpPr/>
            <p:nvPr/>
          </p:nvCxnSpPr>
          <p:spPr>
            <a:xfrm>
              <a:off x="1998133" y="5207000"/>
              <a:ext cx="694267" cy="0"/>
            </a:xfrm>
            <a:prstGeom prst="line">
              <a:avLst/>
            </a:prstGeom>
            <a:ln w="76200">
              <a:solidFill>
                <a:srgbClr val="C2191F"/>
              </a:solidFill>
            </a:ln>
          </p:spPr>
          <p:style>
            <a:lnRef idx="1">
              <a:schemeClr val="accent1"/>
            </a:lnRef>
            <a:fillRef idx="0">
              <a:schemeClr val="accent1"/>
            </a:fillRef>
            <a:effectRef idx="0">
              <a:schemeClr val="accent1"/>
            </a:effectRef>
            <a:fontRef idx="minor">
              <a:schemeClr val="tx1"/>
            </a:fontRef>
          </p:style>
        </p:cxnSp>
      </p:grpSp>
      <p:grpSp>
        <p:nvGrpSpPr>
          <p:cNvPr id="45" name="组合 44">
            <a:extLst>
              <a:ext uri="{FF2B5EF4-FFF2-40B4-BE49-F238E27FC236}">
                <a16:creationId xmlns:a16="http://schemas.microsoft.com/office/drawing/2014/main" xmlns="" id="{93FC4F3D-9CC4-4733-A316-F3A613FE1C4F}"/>
              </a:ext>
            </a:extLst>
          </p:cNvPr>
          <p:cNvGrpSpPr/>
          <p:nvPr/>
        </p:nvGrpSpPr>
        <p:grpSpPr>
          <a:xfrm>
            <a:off x="4614410" y="2383040"/>
            <a:ext cx="3040328" cy="3121384"/>
            <a:chOff x="4614410" y="2383040"/>
            <a:chExt cx="3040328" cy="3121384"/>
          </a:xfrm>
        </p:grpSpPr>
        <p:grpSp>
          <p:nvGrpSpPr>
            <p:cNvPr id="3" name="组合 2">
              <a:extLst>
                <a:ext uri="{FF2B5EF4-FFF2-40B4-BE49-F238E27FC236}">
                  <a16:creationId xmlns:a16="http://schemas.microsoft.com/office/drawing/2014/main" xmlns="" id="{1C9A8697-008A-46B3-8330-81C5D31AA8B0}"/>
                </a:ext>
              </a:extLst>
            </p:cNvPr>
            <p:cNvGrpSpPr/>
            <p:nvPr/>
          </p:nvGrpSpPr>
          <p:grpSpPr>
            <a:xfrm>
              <a:off x="4614410" y="2383040"/>
              <a:ext cx="3040328" cy="3121384"/>
              <a:chOff x="4740279" y="2332240"/>
              <a:chExt cx="3040328" cy="3121384"/>
            </a:xfrm>
          </p:grpSpPr>
          <p:sp>
            <p:nvSpPr>
              <p:cNvPr id="21" name="椭圆 20">
                <a:extLst>
                  <a:ext uri="{FF2B5EF4-FFF2-40B4-BE49-F238E27FC236}">
                    <a16:creationId xmlns:a16="http://schemas.microsoft.com/office/drawing/2014/main" xmlns="" id="{ECFB0D58-931B-4D63-BF5E-94711298289E}"/>
                  </a:ext>
                </a:extLst>
              </p:cNvPr>
              <p:cNvSpPr/>
              <p:nvPr/>
            </p:nvSpPr>
            <p:spPr>
              <a:xfrm>
                <a:off x="4740279" y="2413303"/>
                <a:ext cx="3040328" cy="3040321"/>
              </a:xfrm>
              <a:prstGeom prst="ellipse">
                <a:avLst/>
              </a:prstGeom>
              <a:solidFill>
                <a:schemeClr val="tx1">
                  <a:lumMod val="50000"/>
                  <a:lumOff val="5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cs typeface="+mn-ea"/>
                  <a:sym typeface="+mn-lt"/>
                </a:endParaRPr>
              </a:p>
            </p:txBody>
          </p:sp>
          <p:sp>
            <p:nvSpPr>
              <p:cNvPr id="22" name="文本框 21">
                <a:extLst>
                  <a:ext uri="{FF2B5EF4-FFF2-40B4-BE49-F238E27FC236}">
                    <a16:creationId xmlns:a16="http://schemas.microsoft.com/office/drawing/2014/main" xmlns="" id="{2F27FA33-E17B-410C-9884-91E7EB34B06A}"/>
                  </a:ext>
                </a:extLst>
              </p:cNvPr>
              <p:cNvSpPr txBox="1"/>
              <p:nvPr/>
            </p:nvSpPr>
            <p:spPr>
              <a:xfrm>
                <a:off x="5357568" y="3103249"/>
                <a:ext cx="1847215" cy="787523"/>
              </a:xfrm>
              <a:prstGeom prst="rect">
                <a:avLst/>
              </a:prstGeom>
              <a:noFill/>
            </p:spPr>
            <p:txBody>
              <a:bodyPr wrap="square">
                <a:spAutoFit/>
              </a:bodyPr>
              <a:lstStyle/>
              <a:p>
                <a:pPr algn="ctr">
                  <a:lnSpc>
                    <a:spcPct val="150000"/>
                  </a:lnSpc>
                </a:pPr>
                <a:r>
                  <a:rPr lang="zh-CN" altLang="en-US" sz="1600" b="0" i="0" dirty="0">
                    <a:solidFill>
                      <a:schemeClr val="tx1">
                        <a:lumMod val="75000"/>
                        <a:lumOff val="25000"/>
                      </a:schemeClr>
                    </a:solidFill>
                    <a:effectLst/>
                    <a:cs typeface="+mn-ea"/>
                    <a:sym typeface="+mn-lt"/>
                  </a:rPr>
                  <a:t>委员候选人的差额为应选人数的</a:t>
                </a:r>
                <a:r>
                  <a:rPr lang="en-US" altLang="zh-CN" sz="1600" b="0" i="0" dirty="0">
                    <a:solidFill>
                      <a:schemeClr val="tx1">
                        <a:lumMod val="75000"/>
                        <a:lumOff val="25000"/>
                      </a:schemeClr>
                    </a:solidFill>
                    <a:effectLst/>
                    <a:cs typeface="+mn-ea"/>
                    <a:sym typeface="+mn-lt"/>
                  </a:rPr>
                  <a:t>20%</a:t>
                </a:r>
                <a:r>
                  <a:rPr lang="zh-CN" altLang="en-US" sz="1600" b="0" i="0" dirty="0">
                    <a:solidFill>
                      <a:schemeClr val="tx1">
                        <a:lumMod val="75000"/>
                        <a:lumOff val="25000"/>
                      </a:schemeClr>
                    </a:solidFill>
                    <a:effectLst/>
                    <a:cs typeface="+mn-ea"/>
                    <a:sym typeface="+mn-lt"/>
                  </a:rPr>
                  <a:t>。</a:t>
                </a:r>
                <a:endParaRPr lang="zh-CN" altLang="en-US" sz="1600" dirty="0">
                  <a:solidFill>
                    <a:schemeClr val="tx1">
                      <a:lumMod val="75000"/>
                      <a:lumOff val="25000"/>
                    </a:schemeClr>
                  </a:solidFill>
                  <a:cs typeface="+mn-ea"/>
                  <a:sym typeface="+mn-lt"/>
                </a:endParaRPr>
              </a:p>
            </p:txBody>
          </p:sp>
          <p:grpSp>
            <p:nvGrpSpPr>
              <p:cNvPr id="37" name="组合 36">
                <a:extLst>
                  <a:ext uri="{FF2B5EF4-FFF2-40B4-BE49-F238E27FC236}">
                    <a16:creationId xmlns:a16="http://schemas.microsoft.com/office/drawing/2014/main" xmlns="" id="{28FE196D-2D26-4B9A-81C9-F90CCAEACE54}"/>
                  </a:ext>
                </a:extLst>
              </p:cNvPr>
              <p:cNvGrpSpPr/>
              <p:nvPr/>
            </p:nvGrpSpPr>
            <p:grpSpPr>
              <a:xfrm>
                <a:off x="5480063" y="2332240"/>
                <a:ext cx="1602223" cy="498904"/>
                <a:chOff x="1043873" y="1685436"/>
                <a:chExt cx="1602223" cy="498904"/>
              </a:xfrm>
            </p:grpSpPr>
            <p:sp>
              <p:nvSpPr>
                <p:cNvPr id="38" name="矩形: 圆角 37">
                  <a:extLst>
                    <a:ext uri="{FF2B5EF4-FFF2-40B4-BE49-F238E27FC236}">
                      <a16:creationId xmlns:a16="http://schemas.microsoft.com/office/drawing/2014/main" xmlns="" id="{5716A0E9-DD71-4A8A-9061-0F344C45CCE5}"/>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文本框 38">
                  <a:extLst>
                    <a:ext uri="{FF2B5EF4-FFF2-40B4-BE49-F238E27FC236}">
                      <a16:creationId xmlns:a16="http://schemas.microsoft.com/office/drawing/2014/main" xmlns="" id="{0F28BC2C-965C-4599-A768-476F15668666}"/>
                    </a:ext>
                  </a:extLst>
                </p:cNvPr>
                <p:cNvSpPr txBox="1"/>
                <p:nvPr/>
              </p:nvSpPr>
              <p:spPr>
                <a:xfrm>
                  <a:off x="1128364" y="1685436"/>
                  <a:ext cx="1433240" cy="461665"/>
                </a:xfrm>
                <a:prstGeom prst="rect">
                  <a:avLst/>
                </a:prstGeom>
                <a:noFill/>
              </p:spPr>
              <p:txBody>
                <a:bodyPr wrap="square">
                  <a:spAutoFit/>
                </a:bodyPr>
                <a:lstStyle/>
                <a:p>
                  <a:r>
                    <a:rPr lang="zh-CN" altLang="en-US" sz="2400" b="0" i="0" dirty="0">
                      <a:solidFill>
                        <a:schemeClr val="bg1"/>
                      </a:solidFill>
                      <a:effectLst/>
                      <a:cs typeface="+mn-ea"/>
                      <a:sym typeface="+mn-lt"/>
                    </a:rPr>
                    <a:t>第十二条　</a:t>
                  </a:r>
                  <a:endParaRPr lang="zh-CN" altLang="en-US" sz="2400" dirty="0">
                    <a:solidFill>
                      <a:schemeClr val="bg1"/>
                    </a:solidFill>
                    <a:cs typeface="+mn-ea"/>
                    <a:sym typeface="+mn-lt"/>
                  </a:endParaRPr>
                </a:p>
              </p:txBody>
            </p:sp>
          </p:grpSp>
        </p:grpSp>
        <p:cxnSp>
          <p:nvCxnSpPr>
            <p:cNvPr id="43" name="直接连接符 42">
              <a:extLst>
                <a:ext uri="{FF2B5EF4-FFF2-40B4-BE49-F238E27FC236}">
                  <a16:creationId xmlns:a16="http://schemas.microsoft.com/office/drawing/2014/main" xmlns="" id="{47EE6222-E93B-468D-9D42-67BCA72E3AEA}"/>
                </a:ext>
              </a:extLst>
            </p:cNvPr>
            <p:cNvCxnSpPr/>
            <p:nvPr/>
          </p:nvCxnSpPr>
          <p:spPr>
            <a:xfrm>
              <a:off x="5748866" y="5207000"/>
              <a:ext cx="694267" cy="0"/>
            </a:xfrm>
            <a:prstGeom prst="line">
              <a:avLst/>
            </a:prstGeom>
            <a:ln w="76200">
              <a:solidFill>
                <a:srgbClr val="C2191F"/>
              </a:solidFill>
            </a:ln>
          </p:spPr>
          <p:style>
            <a:lnRef idx="1">
              <a:schemeClr val="accent1"/>
            </a:lnRef>
            <a:fillRef idx="0">
              <a:schemeClr val="accent1"/>
            </a:fillRef>
            <a:effectRef idx="0">
              <a:schemeClr val="accent1"/>
            </a:effectRef>
            <a:fontRef idx="minor">
              <a:schemeClr val="tx1"/>
            </a:fontRef>
          </p:style>
        </p:cxnSp>
      </p:grpSp>
      <p:grpSp>
        <p:nvGrpSpPr>
          <p:cNvPr id="7" name="组合 6">
            <a:extLst>
              <a:ext uri="{FF2B5EF4-FFF2-40B4-BE49-F238E27FC236}">
                <a16:creationId xmlns:a16="http://schemas.microsoft.com/office/drawing/2014/main" xmlns="" id="{F11B566F-DEF4-4574-A772-77CFA903F07C}"/>
              </a:ext>
            </a:extLst>
          </p:cNvPr>
          <p:cNvGrpSpPr/>
          <p:nvPr/>
        </p:nvGrpSpPr>
        <p:grpSpPr>
          <a:xfrm>
            <a:off x="8344800" y="2345801"/>
            <a:ext cx="3040329" cy="3158631"/>
            <a:chOff x="8344800" y="2345801"/>
            <a:chExt cx="3040329" cy="3158631"/>
          </a:xfrm>
        </p:grpSpPr>
        <p:grpSp>
          <p:nvGrpSpPr>
            <p:cNvPr id="4" name="组合 3">
              <a:extLst>
                <a:ext uri="{FF2B5EF4-FFF2-40B4-BE49-F238E27FC236}">
                  <a16:creationId xmlns:a16="http://schemas.microsoft.com/office/drawing/2014/main" xmlns="" id="{7FBC82E5-592B-420A-B628-43071E42A725}"/>
                </a:ext>
              </a:extLst>
            </p:cNvPr>
            <p:cNvGrpSpPr/>
            <p:nvPr/>
          </p:nvGrpSpPr>
          <p:grpSpPr>
            <a:xfrm>
              <a:off x="8344800" y="2345801"/>
              <a:ext cx="3040329" cy="3158631"/>
              <a:chOff x="8078886" y="2295001"/>
              <a:chExt cx="3040329" cy="3158631"/>
            </a:xfrm>
          </p:grpSpPr>
          <p:sp>
            <p:nvSpPr>
              <p:cNvPr id="30" name="椭圆 29">
                <a:extLst>
                  <a:ext uri="{FF2B5EF4-FFF2-40B4-BE49-F238E27FC236}">
                    <a16:creationId xmlns:a16="http://schemas.microsoft.com/office/drawing/2014/main" xmlns="" id="{CFE6AEEF-8B98-4804-BEA7-A148DCA54626}"/>
                  </a:ext>
                </a:extLst>
              </p:cNvPr>
              <p:cNvSpPr/>
              <p:nvPr/>
            </p:nvSpPr>
            <p:spPr>
              <a:xfrm>
                <a:off x="8078886" y="2413303"/>
                <a:ext cx="3040329" cy="3040329"/>
              </a:xfrm>
              <a:prstGeom prst="ellipse">
                <a:avLst/>
              </a:prstGeom>
              <a:solidFill>
                <a:schemeClr val="tx1">
                  <a:lumMod val="50000"/>
                  <a:lumOff val="50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dirty="0">
                  <a:cs typeface="+mn-ea"/>
                  <a:sym typeface="+mn-lt"/>
                </a:endParaRPr>
              </a:p>
            </p:txBody>
          </p:sp>
          <p:sp>
            <p:nvSpPr>
              <p:cNvPr id="31" name="文本框 30">
                <a:extLst>
                  <a:ext uri="{FF2B5EF4-FFF2-40B4-BE49-F238E27FC236}">
                    <a16:creationId xmlns:a16="http://schemas.microsoft.com/office/drawing/2014/main" xmlns="" id="{687172B5-ECD5-4FCD-908A-4EA28949BF1F}"/>
                  </a:ext>
                </a:extLst>
              </p:cNvPr>
              <p:cNvSpPr txBox="1"/>
              <p:nvPr/>
            </p:nvSpPr>
            <p:spPr>
              <a:xfrm>
                <a:off x="8297144" y="2989840"/>
                <a:ext cx="2603812" cy="1887696"/>
              </a:xfrm>
              <a:prstGeom prst="rect">
                <a:avLst/>
              </a:prstGeom>
              <a:noFill/>
            </p:spPr>
            <p:txBody>
              <a:bodyPr wrap="square">
                <a:spAutoFit/>
              </a:bodyPr>
              <a:lstStyle/>
              <a:p>
                <a:pPr algn="ctr">
                  <a:lnSpc>
                    <a:spcPct val="150000"/>
                  </a:lnSpc>
                </a:pPr>
                <a:r>
                  <a:rPr lang="zh-CN" altLang="en-US" sz="1600" b="0" i="0" dirty="0">
                    <a:solidFill>
                      <a:schemeClr val="tx1">
                        <a:lumMod val="75000"/>
                        <a:lumOff val="25000"/>
                      </a:schemeClr>
                    </a:solidFill>
                    <a:effectLst/>
                    <a:cs typeface="+mn-ea"/>
                    <a:sym typeface="+mn-lt"/>
                  </a:rPr>
                  <a:t>党的总支部委员会、支部委员会委员候选人，由上届委员会根据多数党员的意见确定，在党员大会上进行选举。</a:t>
                </a:r>
                <a:endParaRPr lang="zh-CN" altLang="en-US" sz="1600" dirty="0">
                  <a:solidFill>
                    <a:schemeClr val="tx1">
                      <a:lumMod val="75000"/>
                      <a:lumOff val="25000"/>
                    </a:schemeClr>
                  </a:solidFill>
                  <a:cs typeface="+mn-ea"/>
                  <a:sym typeface="+mn-lt"/>
                </a:endParaRPr>
              </a:p>
            </p:txBody>
          </p:sp>
          <p:grpSp>
            <p:nvGrpSpPr>
              <p:cNvPr id="40" name="组合 39">
                <a:extLst>
                  <a:ext uri="{FF2B5EF4-FFF2-40B4-BE49-F238E27FC236}">
                    <a16:creationId xmlns:a16="http://schemas.microsoft.com/office/drawing/2014/main" xmlns="" id="{61640332-6650-4C12-9671-52A5B57FAA79}"/>
                  </a:ext>
                </a:extLst>
              </p:cNvPr>
              <p:cNvGrpSpPr/>
              <p:nvPr/>
            </p:nvGrpSpPr>
            <p:grpSpPr>
              <a:xfrm>
                <a:off x="8789677" y="2295001"/>
                <a:ext cx="1602223" cy="498904"/>
                <a:chOff x="1043873" y="1685436"/>
                <a:chExt cx="1602223" cy="498904"/>
              </a:xfrm>
            </p:grpSpPr>
            <p:sp>
              <p:nvSpPr>
                <p:cNvPr id="41" name="矩形: 圆角 40">
                  <a:extLst>
                    <a:ext uri="{FF2B5EF4-FFF2-40B4-BE49-F238E27FC236}">
                      <a16:creationId xmlns:a16="http://schemas.microsoft.com/office/drawing/2014/main" xmlns="" id="{F7398253-B620-40C7-B6F0-B131B08EED59}"/>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文本框 41">
                  <a:extLst>
                    <a:ext uri="{FF2B5EF4-FFF2-40B4-BE49-F238E27FC236}">
                      <a16:creationId xmlns:a16="http://schemas.microsoft.com/office/drawing/2014/main" xmlns="" id="{70B0F575-F022-4DAA-8926-B364C2B5F2CA}"/>
                    </a:ext>
                  </a:extLst>
                </p:cNvPr>
                <p:cNvSpPr txBox="1"/>
                <p:nvPr/>
              </p:nvSpPr>
              <p:spPr>
                <a:xfrm>
                  <a:off x="1128364" y="1685436"/>
                  <a:ext cx="1433240" cy="461665"/>
                </a:xfrm>
                <a:prstGeom prst="rect">
                  <a:avLst/>
                </a:prstGeom>
                <a:noFill/>
              </p:spPr>
              <p:txBody>
                <a:bodyPr wrap="square">
                  <a:spAutoFit/>
                </a:bodyPr>
                <a:lstStyle/>
                <a:p>
                  <a:r>
                    <a:rPr lang="zh-CN" altLang="en-US" sz="2400" b="0" i="0" dirty="0">
                      <a:solidFill>
                        <a:schemeClr val="bg1"/>
                      </a:solidFill>
                      <a:effectLst/>
                      <a:cs typeface="+mn-ea"/>
                      <a:sym typeface="+mn-lt"/>
                    </a:rPr>
                    <a:t>第十三条　</a:t>
                  </a:r>
                  <a:endParaRPr lang="zh-CN" altLang="en-US" sz="2400" dirty="0">
                    <a:solidFill>
                      <a:schemeClr val="bg1"/>
                    </a:solidFill>
                    <a:cs typeface="+mn-ea"/>
                    <a:sym typeface="+mn-lt"/>
                  </a:endParaRPr>
                </a:p>
              </p:txBody>
            </p:sp>
          </p:grpSp>
        </p:grpSp>
        <p:cxnSp>
          <p:nvCxnSpPr>
            <p:cNvPr id="44" name="直接连接符 43">
              <a:extLst>
                <a:ext uri="{FF2B5EF4-FFF2-40B4-BE49-F238E27FC236}">
                  <a16:creationId xmlns:a16="http://schemas.microsoft.com/office/drawing/2014/main" xmlns="" id="{F33E0086-4E33-4A68-8D27-D7DC51C3E515}"/>
                </a:ext>
              </a:extLst>
            </p:cNvPr>
            <p:cNvCxnSpPr/>
            <p:nvPr/>
          </p:nvCxnSpPr>
          <p:spPr>
            <a:xfrm>
              <a:off x="9499599" y="5207000"/>
              <a:ext cx="694267" cy="0"/>
            </a:xfrm>
            <a:prstGeom prst="line">
              <a:avLst/>
            </a:prstGeom>
            <a:ln w="76200">
              <a:solidFill>
                <a:srgbClr val="C2191F"/>
              </a:solidFill>
            </a:ln>
          </p:spPr>
          <p:style>
            <a:lnRef idx="1">
              <a:schemeClr val="accent1"/>
            </a:lnRef>
            <a:fillRef idx="0">
              <a:schemeClr val="accent1"/>
            </a:fillRef>
            <a:effectRef idx="0">
              <a:schemeClr val="accent1"/>
            </a:effectRef>
            <a:fontRef idx="minor">
              <a:schemeClr val="tx1"/>
            </a:fontRef>
          </p:style>
        </p:cxnSp>
      </p:grpSp>
      <p:pic>
        <p:nvPicPr>
          <p:cNvPr id="5" name="图片 4">
            <a:extLst>
              <a:ext uri="{FF2B5EF4-FFF2-40B4-BE49-F238E27FC236}">
                <a16:creationId xmlns:a16="http://schemas.microsoft.com/office/drawing/2014/main" xmlns="" id="{936DEF7D-0C90-46F2-A8C3-813E151BBDE9}"/>
              </a:ext>
            </a:extLst>
          </p:cNvPr>
          <p:cNvPicPr>
            <a:picLocks noChangeAspect="1"/>
          </p:cNvPicPr>
          <p:nvPr/>
        </p:nvPicPr>
        <p:blipFill rotWithShape="1">
          <a:blip r:embed="rId2"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0" y="303892"/>
            <a:ext cx="1050735" cy="985332"/>
          </a:xfrm>
          <a:prstGeom prst="rect">
            <a:avLst/>
          </a:prstGeom>
        </p:spPr>
      </p:pic>
    </p:spTree>
    <p:extLst>
      <p:ext uri="{BB962C8B-B14F-4D97-AF65-F5344CB8AC3E}">
        <p14:creationId xmlns:p14="http://schemas.microsoft.com/office/powerpoint/2010/main" val="1111118108"/>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xmlns="" id="{1F362B87-1441-4209-88B5-67D311C133B0}"/>
              </a:ext>
            </a:extLst>
          </p:cNvPr>
          <p:cNvSpPr txBox="1"/>
          <p:nvPr/>
        </p:nvSpPr>
        <p:spPr>
          <a:xfrm>
            <a:off x="1050735" y="366700"/>
            <a:ext cx="5747229" cy="584775"/>
          </a:xfrm>
          <a:prstGeom prst="rect">
            <a:avLst/>
          </a:prstGeom>
          <a:noFill/>
        </p:spPr>
        <p:txBody>
          <a:bodyPr wrap="square">
            <a:spAutoFit/>
          </a:bodyPr>
          <a:lstStyle/>
          <a:p>
            <a:r>
              <a:rPr lang="zh-CN" altLang="en-US" sz="3200" i="0" dirty="0">
                <a:solidFill>
                  <a:schemeClr val="tx1">
                    <a:lumMod val="75000"/>
                    <a:lumOff val="25000"/>
                  </a:schemeClr>
                </a:solidFill>
                <a:effectLst/>
                <a:cs typeface="+mn-ea"/>
                <a:sym typeface="+mn-lt"/>
              </a:rPr>
              <a:t>基层选举工作条例委员会选举</a:t>
            </a:r>
          </a:p>
        </p:txBody>
      </p:sp>
      <p:sp>
        <p:nvSpPr>
          <p:cNvPr id="17" name="文本框 16">
            <a:extLst>
              <a:ext uri="{FF2B5EF4-FFF2-40B4-BE49-F238E27FC236}">
                <a16:creationId xmlns:a16="http://schemas.microsoft.com/office/drawing/2014/main" xmlns="" id="{1E467446-0D49-4543-A78E-3574608FF246}"/>
              </a:ext>
            </a:extLst>
          </p:cNvPr>
          <p:cNvSpPr txBox="1"/>
          <p:nvPr/>
        </p:nvSpPr>
        <p:spPr>
          <a:xfrm>
            <a:off x="1050735" y="843939"/>
            <a:ext cx="5978138" cy="338554"/>
          </a:xfrm>
          <a:prstGeom prst="rect">
            <a:avLst/>
          </a:prstGeom>
          <a:noFill/>
        </p:spPr>
        <p:txBody>
          <a:bodyPr wrap="square">
            <a:spAutoFit/>
          </a:bodyPr>
          <a:lstStyle/>
          <a:p>
            <a:r>
              <a:rPr lang="zh-CN" altLang="en-US" sz="1600" dirty="0">
                <a:cs typeface="+mn-ea"/>
                <a:sym typeface="+mn-lt"/>
              </a:rPr>
              <a:t>General principles conditions cadre appointment regulations</a:t>
            </a:r>
          </a:p>
        </p:txBody>
      </p:sp>
      <p:grpSp>
        <p:nvGrpSpPr>
          <p:cNvPr id="25" name="组合 24">
            <a:extLst>
              <a:ext uri="{FF2B5EF4-FFF2-40B4-BE49-F238E27FC236}">
                <a16:creationId xmlns:a16="http://schemas.microsoft.com/office/drawing/2014/main" xmlns="" id="{F4C7F764-ACD1-4A27-A26C-8A087AB139BA}"/>
              </a:ext>
            </a:extLst>
          </p:cNvPr>
          <p:cNvGrpSpPr/>
          <p:nvPr/>
        </p:nvGrpSpPr>
        <p:grpSpPr>
          <a:xfrm flipH="1">
            <a:off x="11745317" y="471293"/>
            <a:ext cx="446683" cy="711200"/>
            <a:chOff x="357" y="492760"/>
            <a:chExt cx="446683" cy="711200"/>
          </a:xfrm>
          <a:solidFill>
            <a:srgbClr val="C2191F"/>
          </a:solidFill>
        </p:grpSpPr>
        <p:sp>
          <p:nvSpPr>
            <p:cNvPr id="27" name="矩形 26">
              <a:extLst>
                <a:ext uri="{FF2B5EF4-FFF2-40B4-BE49-F238E27FC236}">
                  <a16:creationId xmlns:a16="http://schemas.microsoft.com/office/drawing/2014/main" xmlns="" id="{27D67D6F-27D5-4440-9D74-2DBF393707E7}"/>
                </a:ext>
              </a:extLst>
            </p:cNvPr>
            <p:cNvSpPr/>
            <p:nvPr/>
          </p:nvSpPr>
          <p:spPr>
            <a:xfrm>
              <a:off x="357" y="492760"/>
              <a:ext cx="291741"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 name="矩形 27">
              <a:extLst>
                <a:ext uri="{FF2B5EF4-FFF2-40B4-BE49-F238E27FC236}">
                  <a16:creationId xmlns:a16="http://schemas.microsoft.com/office/drawing/2014/main" xmlns="" id="{FC8BCD03-B147-4173-B7A1-5F5E76D753C2}"/>
                </a:ext>
              </a:extLst>
            </p:cNvPr>
            <p:cNvSpPr/>
            <p:nvPr/>
          </p:nvSpPr>
          <p:spPr>
            <a:xfrm>
              <a:off x="355600" y="492760"/>
              <a:ext cx="91440"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
        <p:nvSpPr>
          <p:cNvPr id="8" name="文本框 7">
            <a:extLst>
              <a:ext uri="{FF2B5EF4-FFF2-40B4-BE49-F238E27FC236}">
                <a16:creationId xmlns:a16="http://schemas.microsoft.com/office/drawing/2014/main" xmlns="" id="{B2C653F5-85F9-4E14-8FA7-EEE304AE22E9}"/>
              </a:ext>
            </a:extLst>
          </p:cNvPr>
          <p:cNvSpPr txBox="1"/>
          <p:nvPr/>
        </p:nvSpPr>
        <p:spPr>
          <a:xfrm>
            <a:off x="1354756" y="2808927"/>
            <a:ext cx="6443044" cy="3365024"/>
          </a:xfrm>
          <a:prstGeom prst="rect">
            <a:avLst/>
          </a:prstGeom>
          <a:noFill/>
        </p:spPr>
        <p:txBody>
          <a:bodyPr wrap="square">
            <a:spAutoFit/>
          </a:bodyPr>
          <a:lstStyle/>
          <a:p>
            <a:pPr marL="285750" indent="-285750">
              <a:lnSpc>
                <a:spcPct val="150000"/>
              </a:lnSpc>
              <a:buClr>
                <a:srgbClr val="C2191F"/>
              </a:buClr>
              <a:buFont typeface="Wingdings" panose="05000000000000000000" pitchFamily="2" charset="2"/>
              <a:buChar char="l"/>
            </a:pPr>
            <a:r>
              <a:rPr lang="zh-CN" altLang="en-US" sz="1600" dirty="0">
                <a:solidFill>
                  <a:schemeClr val="tx1">
                    <a:lumMod val="85000"/>
                    <a:lumOff val="15000"/>
                  </a:schemeClr>
                </a:solidFill>
                <a:cs typeface="+mn-ea"/>
                <a:sym typeface="+mn-lt"/>
              </a:rPr>
              <a:t>召开党员大会的，由上届党的委员会根据所辖多数党组织的意见提出候选人</a:t>
            </a:r>
            <a:endParaRPr lang="en-US" altLang="zh-CN" sz="1600" dirty="0">
              <a:solidFill>
                <a:schemeClr val="tx1">
                  <a:lumMod val="85000"/>
                  <a:lumOff val="15000"/>
                </a:schemeClr>
              </a:solidFill>
              <a:cs typeface="+mn-ea"/>
              <a:sym typeface="+mn-lt"/>
            </a:endParaRPr>
          </a:p>
          <a:p>
            <a:pPr marL="285750" indent="-285750">
              <a:lnSpc>
                <a:spcPct val="150000"/>
              </a:lnSpc>
              <a:buClr>
                <a:srgbClr val="C2191F"/>
              </a:buClr>
              <a:buFont typeface="Wingdings" panose="05000000000000000000" pitchFamily="2" charset="2"/>
              <a:buChar char="l"/>
            </a:pPr>
            <a:r>
              <a:rPr lang="zh-CN" altLang="en-US" sz="1600" dirty="0">
                <a:solidFill>
                  <a:schemeClr val="tx1">
                    <a:lumMod val="85000"/>
                    <a:lumOff val="15000"/>
                  </a:schemeClr>
                </a:solidFill>
                <a:cs typeface="+mn-ea"/>
                <a:sym typeface="+mn-lt"/>
              </a:rPr>
              <a:t>报上级党组织审查同意后，提交党员大会进行选举。</a:t>
            </a:r>
            <a:endParaRPr lang="en-US" altLang="zh-CN" sz="1600" dirty="0">
              <a:solidFill>
                <a:schemeClr val="tx1">
                  <a:lumMod val="85000"/>
                  <a:lumOff val="15000"/>
                </a:schemeClr>
              </a:solidFill>
              <a:cs typeface="+mn-ea"/>
              <a:sym typeface="+mn-lt"/>
            </a:endParaRPr>
          </a:p>
          <a:p>
            <a:pPr marL="285750" indent="-285750">
              <a:lnSpc>
                <a:spcPct val="150000"/>
              </a:lnSpc>
              <a:buClr>
                <a:srgbClr val="C2191F"/>
              </a:buClr>
              <a:buFont typeface="Wingdings" panose="05000000000000000000" pitchFamily="2" charset="2"/>
              <a:buChar char="l"/>
            </a:pPr>
            <a:r>
              <a:rPr lang="zh-CN" altLang="en-US" sz="1600" dirty="0">
                <a:solidFill>
                  <a:schemeClr val="tx1">
                    <a:lumMod val="85000"/>
                    <a:lumOff val="15000"/>
                  </a:schemeClr>
                </a:solidFill>
                <a:cs typeface="+mn-ea"/>
                <a:sym typeface="+mn-lt"/>
              </a:rPr>
              <a:t>召开党员代表大会的，由上届党的委员会根据所辖多数党组织的意见提出候选人</a:t>
            </a:r>
            <a:endParaRPr lang="en-US" altLang="zh-CN" sz="1600" dirty="0">
              <a:solidFill>
                <a:schemeClr val="tx1">
                  <a:lumMod val="85000"/>
                  <a:lumOff val="15000"/>
                </a:schemeClr>
              </a:solidFill>
              <a:cs typeface="+mn-ea"/>
              <a:sym typeface="+mn-lt"/>
            </a:endParaRPr>
          </a:p>
          <a:p>
            <a:pPr marL="285750" indent="-285750">
              <a:lnSpc>
                <a:spcPct val="150000"/>
              </a:lnSpc>
              <a:buClr>
                <a:srgbClr val="C2191F"/>
              </a:buClr>
              <a:buFont typeface="Wingdings" panose="05000000000000000000" pitchFamily="2" charset="2"/>
              <a:buChar char="l"/>
            </a:pPr>
            <a:r>
              <a:rPr lang="zh-CN" altLang="en-US" sz="1600" dirty="0">
                <a:solidFill>
                  <a:schemeClr val="tx1">
                    <a:lumMod val="85000"/>
                    <a:lumOff val="15000"/>
                  </a:schemeClr>
                </a:solidFill>
                <a:cs typeface="+mn-ea"/>
                <a:sym typeface="+mn-lt"/>
              </a:rPr>
              <a:t>报上级党组织审查同意后，提请大会主席团讨论通过</a:t>
            </a:r>
            <a:endParaRPr lang="en-US" altLang="zh-CN" sz="1600" dirty="0">
              <a:solidFill>
                <a:schemeClr val="tx1">
                  <a:lumMod val="85000"/>
                  <a:lumOff val="15000"/>
                </a:schemeClr>
              </a:solidFill>
              <a:cs typeface="+mn-ea"/>
              <a:sym typeface="+mn-lt"/>
            </a:endParaRPr>
          </a:p>
          <a:p>
            <a:pPr marL="285750" indent="-285750">
              <a:lnSpc>
                <a:spcPct val="150000"/>
              </a:lnSpc>
              <a:buClr>
                <a:srgbClr val="C2191F"/>
              </a:buClr>
              <a:buFont typeface="Wingdings" panose="05000000000000000000" pitchFamily="2" charset="2"/>
              <a:buChar char="l"/>
            </a:pPr>
            <a:r>
              <a:rPr lang="zh-CN" altLang="en-US" sz="1600" dirty="0">
                <a:solidFill>
                  <a:schemeClr val="tx1">
                    <a:lumMod val="85000"/>
                    <a:lumOff val="15000"/>
                  </a:schemeClr>
                </a:solidFill>
                <a:cs typeface="+mn-ea"/>
                <a:sym typeface="+mn-lt"/>
              </a:rPr>
              <a:t>由大会主席团提交各代表团</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组</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酝酿讨论</a:t>
            </a:r>
            <a:endParaRPr lang="en-US" altLang="zh-CN" sz="1600" dirty="0">
              <a:solidFill>
                <a:schemeClr val="tx1">
                  <a:lumMod val="85000"/>
                  <a:lumOff val="15000"/>
                </a:schemeClr>
              </a:solidFill>
              <a:cs typeface="+mn-ea"/>
              <a:sym typeface="+mn-lt"/>
            </a:endParaRPr>
          </a:p>
          <a:p>
            <a:pPr marL="285750" indent="-285750">
              <a:lnSpc>
                <a:spcPct val="150000"/>
              </a:lnSpc>
              <a:buClr>
                <a:srgbClr val="C2191F"/>
              </a:buClr>
              <a:buFont typeface="Wingdings" panose="05000000000000000000" pitchFamily="2" charset="2"/>
              <a:buChar char="l"/>
            </a:pPr>
            <a:r>
              <a:rPr lang="zh-CN" altLang="en-US" sz="1600" dirty="0">
                <a:solidFill>
                  <a:schemeClr val="tx1">
                    <a:lumMod val="85000"/>
                    <a:lumOff val="15000"/>
                  </a:schemeClr>
                </a:solidFill>
                <a:cs typeface="+mn-ea"/>
                <a:sym typeface="+mn-lt"/>
              </a:rPr>
              <a:t>根据多数代表的意见确定候选人</a:t>
            </a:r>
            <a:endParaRPr lang="en-US" altLang="zh-CN" sz="1600" dirty="0">
              <a:solidFill>
                <a:schemeClr val="tx1">
                  <a:lumMod val="85000"/>
                  <a:lumOff val="15000"/>
                </a:schemeClr>
              </a:solidFill>
              <a:cs typeface="+mn-ea"/>
              <a:sym typeface="+mn-lt"/>
            </a:endParaRPr>
          </a:p>
          <a:p>
            <a:pPr marL="285750" indent="-285750">
              <a:lnSpc>
                <a:spcPct val="150000"/>
              </a:lnSpc>
              <a:buClr>
                <a:srgbClr val="C2191F"/>
              </a:buClr>
              <a:buFont typeface="Wingdings" panose="05000000000000000000" pitchFamily="2" charset="2"/>
              <a:buChar char="l"/>
            </a:pPr>
            <a:r>
              <a:rPr lang="zh-CN" altLang="en-US" sz="1600" dirty="0">
                <a:solidFill>
                  <a:schemeClr val="tx1">
                    <a:lumMod val="85000"/>
                    <a:lumOff val="15000"/>
                  </a:schemeClr>
                </a:solidFill>
                <a:cs typeface="+mn-ea"/>
                <a:sym typeface="+mn-lt"/>
              </a:rPr>
              <a:t>提交党员代表大会进行选举。</a:t>
            </a:r>
            <a:endParaRPr lang="zh-CN" altLang="en-US" sz="1600" b="0" i="0" dirty="0">
              <a:solidFill>
                <a:schemeClr val="tx1">
                  <a:lumMod val="85000"/>
                  <a:lumOff val="15000"/>
                </a:schemeClr>
              </a:solidFill>
              <a:effectLst/>
              <a:cs typeface="+mn-ea"/>
              <a:sym typeface="+mn-lt"/>
            </a:endParaRPr>
          </a:p>
        </p:txBody>
      </p:sp>
      <p:grpSp>
        <p:nvGrpSpPr>
          <p:cNvPr id="9" name="组合 8">
            <a:extLst>
              <a:ext uri="{FF2B5EF4-FFF2-40B4-BE49-F238E27FC236}">
                <a16:creationId xmlns:a16="http://schemas.microsoft.com/office/drawing/2014/main" xmlns="" id="{3FC3A89C-C194-440C-9105-867CB7D3D39E}"/>
              </a:ext>
            </a:extLst>
          </p:cNvPr>
          <p:cNvGrpSpPr/>
          <p:nvPr/>
        </p:nvGrpSpPr>
        <p:grpSpPr>
          <a:xfrm>
            <a:off x="1327217" y="1616014"/>
            <a:ext cx="1602223" cy="498904"/>
            <a:chOff x="1043873" y="1685436"/>
            <a:chExt cx="1602223" cy="498904"/>
          </a:xfrm>
        </p:grpSpPr>
        <p:sp>
          <p:nvSpPr>
            <p:cNvPr id="10" name="矩形: 圆角 9">
              <a:extLst>
                <a:ext uri="{FF2B5EF4-FFF2-40B4-BE49-F238E27FC236}">
                  <a16:creationId xmlns:a16="http://schemas.microsoft.com/office/drawing/2014/main" xmlns="" id="{58463D17-5A08-4B6A-83E3-6166EAA473FF}"/>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xmlns="" id="{02244AB4-D6E7-43DB-A45E-FBCCD0F35221}"/>
                </a:ext>
              </a:extLst>
            </p:cNvPr>
            <p:cNvSpPr txBox="1"/>
            <p:nvPr/>
          </p:nvSpPr>
          <p:spPr>
            <a:xfrm>
              <a:off x="1128364" y="1685436"/>
              <a:ext cx="1433240" cy="461665"/>
            </a:xfrm>
            <a:prstGeom prst="rect">
              <a:avLst/>
            </a:prstGeom>
            <a:noFill/>
          </p:spPr>
          <p:txBody>
            <a:bodyPr wrap="square">
              <a:spAutoFit/>
            </a:bodyPr>
            <a:lstStyle/>
            <a:p>
              <a:r>
                <a:rPr lang="zh-CN" altLang="en-US" sz="2400" b="0" i="0" dirty="0">
                  <a:solidFill>
                    <a:schemeClr val="bg1"/>
                  </a:solidFill>
                  <a:effectLst/>
                  <a:cs typeface="+mn-ea"/>
                  <a:sym typeface="+mn-lt"/>
                </a:rPr>
                <a:t>第十四条　</a:t>
              </a:r>
              <a:endParaRPr lang="zh-CN" altLang="en-US" sz="2400" dirty="0">
                <a:solidFill>
                  <a:schemeClr val="bg1"/>
                </a:solidFill>
                <a:cs typeface="+mn-ea"/>
                <a:sym typeface="+mn-lt"/>
              </a:endParaRPr>
            </a:p>
          </p:txBody>
        </p:sp>
      </p:grpSp>
      <p:sp>
        <p:nvSpPr>
          <p:cNvPr id="13" name="文本框 12">
            <a:extLst>
              <a:ext uri="{FF2B5EF4-FFF2-40B4-BE49-F238E27FC236}">
                <a16:creationId xmlns:a16="http://schemas.microsoft.com/office/drawing/2014/main" xmlns="" id="{2B282B00-29F2-4820-98C1-74E038E10DFD}"/>
              </a:ext>
            </a:extLst>
          </p:cNvPr>
          <p:cNvSpPr txBox="1"/>
          <p:nvPr/>
        </p:nvSpPr>
        <p:spPr>
          <a:xfrm>
            <a:off x="1327216" y="2231090"/>
            <a:ext cx="8773517" cy="461665"/>
          </a:xfrm>
          <a:prstGeom prst="rect">
            <a:avLst/>
          </a:prstGeom>
          <a:noFill/>
        </p:spPr>
        <p:txBody>
          <a:bodyPr wrap="square">
            <a:spAutoFit/>
          </a:bodyPr>
          <a:lstStyle/>
          <a:p>
            <a:r>
              <a:rPr lang="zh-CN" altLang="en-US" sz="2400" dirty="0">
                <a:solidFill>
                  <a:schemeClr val="tx1">
                    <a:lumMod val="85000"/>
                    <a:lumOff val="15000"/>
                  </a:schemeClr>
                </a:solidFill>
                <a:cs typeface="+mn-ea"/>
                <a:sym typeface="+mn-lt"/>
              </a:rPr>
              <a:t>党的基层委员会和经批准设立的纪律检查委员会委员的产生：</a:t>
            </a:r>
            <a:endParaRPr lang="zh-CN" altLang="en-US" sz="2400" dirty="0">
              <a:cs typeface="+mn-ea"/>
              <a:sym typeface="+mn-lt"/>
            </a:endParaRPr>
          </a:p>
        </p:txBody>
      </p:sp>
      <p:pic>
        <p:nvPicPr>
          <p:cNvPr id="16" name="图片 15">
            <a:extLst>
              <a:ext uri="{FF2B5EF4-FFF2-40B4-BE49-F238E27FC236}">
                <a16:creationId xmlns:a16="http://schemas.microsoft.com/office/drawing/2014/main" xmlns="" id="{F4AC4DEA-A71A-4C66-8660-27A51C44601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316133" y="3061003"/>
            <a:ext cx="5875867" cy="4465778"/>
          </a:xfrm>
          <a:prstGeom prst="rect">
            <a:avLst/>
          </a:prstGeom>
        </p:spPr>
      </p:pic>
      <p:pic>
        <p:nvPicPr>
          <p:cNvPr id="2" name="图片 1">
            <a:extLst>
              <a:ext uri="{FF2B5EF4-FFF2-40B4-BE49-F238E27FC236}">
                <a16:creationId xmlns:a16="http://schemas.microsoft.com/office/drawing/2014/main" xmlns="" id="{D6A9A9B9-088F-4096-8234-3727DD3E214D}"/>
              </a:ext>
            </a:extLst>
          </p:cNvPr>
          <p:cNvPicPr>
            <a:picLocks noChangeAspect="1"/>
          </p:cNvPicPr>
          <p:nvPr/>
        </p:nvPicPr>
        <p:blipFill rotWithShape="1">
          <a:blip r:embed="rId3"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0" y="303892"/>
            <a:ext cx="1050735" cy="985332"/>
          </a:xfrm>
          <a:prstGeom prst="rect">
            <a:avLst/>
          </a:prstGeom>
        </p:spPr>
      </p:pic>
    </p:spTree>
    <p:extLst>
      <p:ext uri="{BB962C8B-B14F-4D97-AF65-F5344CB8AC3E}">
        <p14:creationId xmlns:p14="http://schemas.microsoft.com/office/powerpoint/2010/main" val="1035776576"/>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xmlns="" id="{1F362B87-1441-4209-88B5-67D311C133B0}"/>
              </a:ext>
            </a:extLst>
          </p:cNvPr>
          <p:cNvSpPr txBox="1"/>
          <p:nvPr/>
        </p:nvSpPr>
        <p:spPr>
          <a:xfrm>
            <a:off x="1050735" y="366700"/>
            <a:ext cx="5747229" cy="584775"/>
          </a:xfrm>
          <a:prstGeom prst="rect">
            <a:avLst/>
          </a:prstGeom>
          <a:noFill/>
        </p:spPr>
        <p:txBody>
          <a:bodyPr wrap="square">
            <a:spAutoFit/>
          </a:bodyPr>
          <a:lstStyle/>
          <a:p>
            <a:r>
              <a:rPr lang="zh-CN" altLang="en-US" sz="3200" i="0" dirty="0">
                <a:solidFill>
                  <a:schemeClr val="tx1">
                    <a:lumMod val="75000"/>
                    <a:lumOff val="25000"/>
                  </a:schemeClr>
                </a:solidFill>
                <a:effectLst/>
                <a:cs typeface="+mn-ea"/>
                <a:sym typeface="+mn-lt"/>
              </a:rPr>
              <a:t>基层选举工作条例委员会选举</a:t>
            </a:r>
          </a:p>
        </p:txBody>
      </p:sp>
      <p:sp>
        <p:nvSpPr>
          <p:cNvPr id="17" name="文本框 16">
            <a:extLst>
              <a:ext uri="{FF2B5EF4-FFF2-40B4-BE49-F238E27FC236}">
                <a16:creationId xmlns:a16="http://schemas.microsoft.com/office/drawing/2014/main" xmlns="" id="{1E467446-0D49-4543-A78E-3574608FF246}"/>
              </a:ext>
            </a:extLst>
          </p:cNvPr>
          <p:cNvSpPr txBox="1"/>
          <p:nvPr/>
        </p:nvSpPr>
        <p:spPr>
          <a:xfrm>
            <a:off x="1050735" y="843939"/>
            <a:ext cx="5978138" cy="338554"/>
          </a:xfrm>
          <a:prstGeom prst="rect">
            <a:avLst/>
          </a:prstGeom>
          <a:noFill/>
        </p:spPr>
        <p:txBody>
          <a:bodyPr wrap="square">
            <a:spAutoFit/>
          </a:bodyPr>
          <a:lstStyle/>
          <a:p>
            <a:r>
              <a:rPr lang="zh-CN" altLang="en-US" sz="1600" dirty="0">
                <a:cs typeface="+mn-ea"/>
                <a:sym typeface="+mn-lt"/>
              </a:rPr>
              <a:t>General principles conditions cadre appointment regulations</a:t>
            </a:r>
          </a:p>
        </p:txBody>
      </p:sp>
      <p:grpSp>
        <p:nvGrpSpPr>
          <p:cNvPr id="25" name="组合 24">
            <a:extLst>
              <a:ext uri="{FF2B5EF4-FFF2-40B4-BE49-F238E27FC236}">
                <a16:creationId xmlns:a16="http://schemas.microsoft.com/office/drawing/2014/main" xmlns="" id="{F4C7F764-ACD1-4A27-A26C-8A087AB139BA}"/>
              </a:ext>
            </a:extLst>
          </p:cNvPr>
          <p:cNvGrpSpPr/>
          <p:nvPr/>
        </p:nvGrpSpPr>
        <p:grpSpPr>
          <a:xfrm flipH="1">
            <a:off x="11745317" y="471293"/>
            <a:ext cx="446683" cy="711200"/>
            <a:chOff x="357" y="492760"/>
            <a:chExt cx="446683" cy="711200"/>
          </a:xfrm>
          <a:solidFill>
            <a:srgbClr val="C2191F"/>
          </a:solidFill>
        </p:grpSpPr>
        <p:sp>
          <p:nvSpPr>
            <p:cNvPr id="27" name="矩形 26">
              <a:extLst>
                <a:ext uri="{FF2B5EF4-FFF2-40B4-BE49-F238E27FC236}">
                  <a16:creationId xmlns:a16="http://schemas.microsoft.com/office/drawing/2014/main" xmlns="" id="{27D67D6F-27D5-4440-9D74-2DBF393707E7}"/>
                </a:ext>
              </a:extLst>
            </p:cNvPr>
            <p:cNvSpPr/>
            <p:nvPr/>
          </p:nvSpPr>
          <p:spPr>
            <a:xfrm>
              <a:off x="357" y="492760"/>
              <a:ext cx="291741"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 name="矩形 27">
              <a:extLst>
                <a:ext uri="{FF2B5EF4-FFF2-40B4-BE49-F238E27FC236}">
                  <a16:creationId xmlns:a16="http://schemas.microsoft.com/office/drawing/2014/main" xmlns="" id="{FC8BCD03-B147-4173-B7A1-5F5E76D753C2}"/>
                </a:ext>
              </a:extLst>
            </p:cNvPr>
            <p:cNvSpPr/>
            <p:nvPr/>
          </p:nvSpPr>
          <p:spPr>
            <a:xfrm>
              <a:off x="355600" y="492760"/>
              <a:ext cx="91440"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2" name="组合 1">
            <a:extLst>
              <a:ext uri="{FF2B5EF4-FFF2-40B4-BE49-F238E27FC236}">
                <a16:creationId xmlns:a16="http://schemas.microsoft.com/office/drawing/2014/main" xmlns="" id="{393C62A1-B7D3-4DE9-BFB2-744460157085}"/>
              </a:ext>
            </a:extLst>
          </p:cNvPr>
          <p:cNvGrpSpPr/>
          <p:nvPr/>
        </p:nvGrpSpPr>
        <p:grpSpPr>
          <a:xfrm>
            <a:off x="1135227" y="4546837"/>
            <a:ext cx="9786773" cy="1350237"/>
            <a:chOff x="914112" y="2259167"/>
            <a:chExt cx="9786773" cy="1350237"/>
          </a:xfrm>
        </p:grpSpPr>
        <p:sp>
          <p:nvSpPr>
            <p:cNvPr id="11" name="矩形 10">
              <a:extLst>
                <a:ext uri="{FF2B5EF4-FFF2-40B4-BE49-F238E27FC236}">
                  <a16:creationId xmlns:a16="http://schemas.microsoft.com/office/drawing/2014/main" xmlns="" id="{1B1CFACA-4E7A-410B-B274-09F84C4C1C7D}"/>
                </a:ext>
              </a:extLst>
            </p:cNvPr>
            <p:cNvSpPr/>
            <p:nvPr/>
          </p:nvSpPr>
          <p:spPr>
            <a:xfrm>
              <a:off x="914112" y="2259167"/>
              <a:ext cx="9786773" cy="13502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a16="http://schemas.microsoft.com/office/drawing/2014/main" xmlns="" id="{E0458710-E819-408E-8244-76776E9533D7}"/>
                </a:ext>
              </a:extLst>
            </p:cNvPr>
            <p:cNvSpPr txBox="1"/>
            <p:nvPr/>
          </p:nvSpPr>
          <p:spPr>
            <a:xfrm>
              <a:off x="1108480" y="2312836"/>
              <a:ext cx="9363805" cy="1149033"/>
            </a:xfrm>
            <a:prstGeom prst="rect">
              <a:avLst/>
            </a:prstGeom>
            <a:noFill/>
          </p:spPr>
          <p:txBody>
            <a:bodyPr wrap="square">
              <a:spAutoFit/>
            </a:bodyPr>
            <a:lstStyle/>
            <a:p>
              <a:pPr>
                <a:lnSpc>
                  <a:spcPct val="150000"/>
                </a:lnSpc>
              </a:pPr>
              <a:r>
                <a:rPr lang="zh-CN" altLang="en-US" sz="1600" dirty="0">
                  <a:solidFill>
                    <a:schemeClr val="bg1"/>
                  </a:solidFill>
                  <a:cs typeface="+mn-ea"/>
                  <a:sym typeface="+mn-lt"/>
                </a:rPr>
                <a:t>党的基层组织设立的委员会的书记、副书记的产生，由上届委员会提出候选人，报上级党组织审查同意后，在委员会全体会议上进行选举。不设委员会的党支部书记、副书记的产生，由全体党员充分酝酿，提出候选人，报上级党组织审查同意后，在党员大会上进行选举。</a:t>
              </a:r>
              <a:endParaRPr lang="zh-CN" altLang="en-US" sz="1600" b="0" i="0" dirty="0">
                <a:solidFill>
                  <a:schemeClr val="bg1"/>
                </a:solidFill>
                <a:effectLst/>
                <a:cs typeface="+mn-ea"/>
                <a:sym typeface="+mn-lt"/>
              </a:endParaRPr>
            </a:p>
          </p:txBody>
        </p:sp>
      </p:grpSp>
      <p:grpSp>
        <p:nvGrpSpPr>
          <p:cNvPr id="13" name="组合 12">
            <a:extLst>
              <a:ext uri="{FF2B5EF4-FFF2-40B4-BE49-F238E27FC236}">
                <a16:creationId xmlns:a16="http://schemas.microsoft.com/office/drawing/2014/main" xmlns="" id="{0F91739D-7538-4C61-BA88-83D525D0EBFE}"/>
              </a:ext>
            </a:extLst>
          </p:cNvPr>
          <p:cNvGrpSpPr/>
          <p:nvPr/>
        </p:nvGrpSpPr>
        <p:grpSpPr>
          <a:xfrm>
            <a:off x="1135227" y="3903684"/>
            <a:ext cx="1602223" cy="498904"/>
            <a:chOff x="1043873" y="1685436"/>
            <a:chExt cx="1602223" cy="498904"/>
          </a:xfrm>
        </p:grpSpPr>
        <p:sp>
          <p:nvSpPr>
            <p:cNvPr id="15" name="矩形: 圆角 14">
              <a:extLst>
                <a:ext uri="{FF2B5EF4-FFF2-40B4-BE49-F238E27FC236}">
                  <a16:creationId xmlns:a16="http://schemas.microsoft.com/office/drawing/2014/main" xmlns="" id="{AE400640-D943-4651-B833-80CDDCB176A3}"/>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a16="http://schemas.microsoft.com/office/drawing/2014/main" xmlns="" id="{65591A0F-830E-4B40-AEE6-8169C30E4C98}"/>
                </a:ext>
              </a:extLst>
            </p:cNvPr>
            <p:cNvSpPr txBox="1"/>
            <p:nvPr/>
          </p:nvSpPr>
          <p:spPr>
            <a:xfrm>
              <a:off x="1128364" y="1685436"/>
              <a:ext cx="1433240" cy="461665"/>
            </a:xfrm>
            <a:prstGeom prst="rect">
              <a:avLst/>
            </a:prstGeom>
            <a:noFill/>
          </p:spPr>
          <p:txBody>
            <a:bodyPr wrap="square">
              <a:spAutoFit/>
            </a:bodyPr>
            <a:lstStyle/>
            <a:p>
              <a:r>
                <a:rPr lang="zh-CN" altLang="en-US" sz="2400" b="0" i="0" dirty="0">
                  <a:solidFill>
                    <a:schemeClr val="bg1"/>
                  </a:solidFill>
                  <a:effectLst/>
                  <a:cs typeface="+mn-ea"/>
                  <a:sym typeface="+mn-lt"/>
                </a:rPr>
                <a:t>第十</a:t>
              </a:r>
              <a:r>
                <a:rPr lang="zh-CN" altLang="en-US" sz="2400" dirty="0">
                  <a:solidFill>
                    <a:schemeClr val="bg1"/>
                  </a:solidFill>
                  <a:cs typeface="+mn-ea"/>
                  <a:sym typeface="+mn-lt"/>
                </a:rPr>
                <a:t>六</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grpSp>
        <p:nvGrpSpPr>
          <p:cNvPr id="18" name="组合 17">
            <a:extLst>
              <a:ext uri="{FF2B5EF4-FFF2-40B4-BE49-F238E27FC236}">
                <a16:creationId xmlns:a16="http://schemas.microsoft.com/office/drawing/2014/main" xmlns="" id="{62B161AB-D896-486C-8D4E-AABEFDA770CC}"/>
              </a:ext>
            </a:extLst>
          </p:cNvPr>
          <p:cNvGrpSpPr/>
          <p:nvPr/>
        </p:nvGrpSpPr>
        <p:grpSpPr>
          <a:xfrm>
            <a:off x="1050735" y="1980982"/>
            <a:ext cx="1602223" cy="498904"/>
            <a:chOff x="1043873" y="1685436"/>
            <a:chExt cx="1602223" cy="498904"/>
          </a:xfrm>
        </p:grpSpPr>
        <p:sp>
          <p:nvSpPr>
            <p:cNvPr id="19" name="矩形: 圆角 18">
              <a:extLst>
                <a:ext uri="{FF2B5EF4-FFF2-40B4-BE49-F238E27FC236}">
                  <a16:creationId xmlns:a16="http://schemas.microsoft.com/office/drawing/2014/main" xmlns="" id="{A1FE27BD-3780-4A83-9269-AD2BD7BE27F6}"/>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a:extLst>
                <a:ext uri="{FF2B5EF4-FFF2-40B4-BE49-F238E27FC236}">
                  <a16:creationId xmlns:a16="http://schemas.microsoft.com/office/drawing/2014/main" xmlns="" id="{687C8606-766F-4A43-BDB0-251DC2D6DB0C}"/>
                </a:ext>
              </a:extLst>
            </p:cNvPr>
            <p:cNvSpPr txBox="1"/>
            <p:nvPr/>
          </p:nvSpPr>
          <p:spPr>
            <a:xfrm>
              <a:off x="1128364" y="1685436"/>
              <a:ext cx="1433240" cy="461665"/>
            </a:xfrm>
            <a:prstGeom prst="rect">
              <a:avLst/>
            </a:prstGeom>
            <a:noFill/>
          </p:spPr>
          <p:txBody>
            <a:bodyPr wrap="square">
              <a:spAutoFit/>
            </a:bodyPr>
            <a:lstStyle/>
            <a:p>
              <a:r>
                <a:rPr lang="zh-CN" altLang="en-US" sz="2400" b="0" i="0" dirty="0">
                  <a:solidFill>
                    <a:schemeClr val="bg1"/>
                  </a:solidFill>
                  <a:effectLst/>
                  <a:cs typeface="+mn-ea"/>
                  <a:sym typeface="+mn-lt"/>
                </a:rPr>
                <a:t>第十</a:t>
              </a:r>
              <a:r>
                <a:rPr lang="zh-CN" altLang="en-US" sz="2400" dirty="0">
                  <a:solidFill>
                    <a:schemeClr val="bg1"/>
                  </a:solidFill>
                  <a:cs typeface="+mn-ea"/>
                  <a:sym typeface="+mn-lt"/>
                </a:rPr>
                <a:t>五</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sp>
        <p:nvSpPr>
          <p:cNvPr id="21" name="文本框 20">
            <a:extLst>
              <a:ext uri="{FF2B5EF4-FFF2-40B4-BE49-F238E27FC236}">
                <a16:creationId xmlns:a16="http://schemas.microsoft.com/office/drawing/2014/main" xmlns="" id="{C2C20925-EB90-4630-BDF1-7DD3FCDB54B3}"/>
              </a:ext>
            </a:extLst>
          </p:cNvPr>
          <p:cNvSpPr txBox="1"/>
          <p:nvPr/>
        </p:nvSpPr>
        <p:spPr>
          <a:xfrm>
            <a:off x="1097464" y="2619376"/>
            <a:ext cx="6370136" cy="787523"/>
          </a:xfrm>
          <a:prstGeom prst="rect">
            <a:avLst/>
          </a:prstGeom>
          <a:noFill/>
        </p:spPr>
        <p:txBody>
          <a:bodyPr wrap="square">
            <a:spAutoFit/>
          </a:bodyPr>
          <a:lstStyle/>
          <a:p>
            <a:pPr>
              <a:lnSpc>
                <a:spcPct val="150000"/>
              </a:lnSpc>
            </a:pPr>
            <a:r>
              <a:rPr lang="zh-CN" altLang="en-US" sz="1600" b="0" i="0" dirty="0">
                <a:solidFill>
                  <a:srgbClr val="333333"/>
                </a:solidFill>
                <a:effectLst/>
                <a:cs typeface="+mn-ea"/>
                <a:sym typeface="+mn-lt"/>
              </a:rPr>
              <a:t>委员会委员在任期内出缺，应召开党员大会或党员代表大会补选。上级党的组织认为有必要时，可以调动或者指派下级党组织的负责人。</a:t>
            </a:r>
            <a:endParaRPr lang="zh-CN" altLang="en-US" sz="1600" dirty="0">
              <a:cs typeface="+mn-ea"/>
              <a:sym typeface="+mn-lt"/>
            </a:endParaRPr>
          </a:p>
        </p:txBody>
      </p:sp>
      <p:grpSp>
        <p:nvGrpSpPr>
          <p:cNvPr id="22" name="组合 21">
            <a:extLst>
              <a:ext uri="{FF2B5EF4-FFF2-40B4-BE49-F238E27FC236}">
                <a16:creationId xmlns:a16="http://schemas.microsoft.com/office/drawing/2014/main" xmlns="" id="{F21E236F-DADF-4DDD-A936-DEA79FFF7312}"/>
              </a:ext>
            </a:extLst>
          </p:cNvPr>
          <p:cNvGrpSpPr/>
          <p:nvPr/>
        </p:nvGrpSpPr>
        <p:grpSpPr>
          <a:xfrm>
            <a:off x="8719897" y="1604407"/>
            <a:ext cx="1904460" cy="2368550"/>
            <a:chOff x="8482830" y="1535134"/>
            <a:chExt cx="1904460" cy="2368550"/>
          </a:xfrm>
        </p:grpSpPr>
        <p:sp>
          <p:nvSpPr>
            <p:cNvPr id="4" name="标注: 右箭头 3">
              <a:extLst>
                <a:ext uri="{FF2B5EF4-FFF2-40B4-BE49-F238E27FC236}">
                  <a16:creationId xmlns:a16="http://schemas.microsoft.com/office/drawing/2014/main" xmlns="" id="{A83E6939-0EB9-482E-B882-B7CAB36C57C1}"/>
                </a:ext>
              </a:extLst>
            </p:cNvPr>
            <p:cNvSpPr/>
            <p:nvPr/>
          </p:nvSpPr>
          <p:spPr>
            <a:xfrm rot="5400000">
              <a:off x="8988315" y="1029649"/>
              <a:ext cx="852465" cy="1863436"/>
            </a:xfrm>
            <a:prstGeom prst="rightArrowCallout">
              <a:avLst>
                <a:gd name="adj1" fmla="val 38579"/>
                <a:gd name="adj2" fmla="val 46624"/>
                <a:gd name="adj3" fmla="val 34505"/>
                <a:gd name="adj4" fmla="val 55432"/>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a:extLst>
                <a:ext uri="{FF2B5EF4-FFF2-40B4-BE49-F238E27FC236}">
                  <a16:creationId xmlns:a16="http://schemas.microsoft.com/office/drawing/2014/main" xmlns="" id="{696B0F56-2492-4169-86AE-251C85600D34}"/>
                </a:ext>
              </a:extLst>
            </p:cNvPr>
            <p:cNvSpPr txBox="1"/>
            <p:nvPr/>
          </p:nvSpPr>
          <p:spPr>
            <a:xfrm>
              <a:off x="8671599" y="1535134"/>
              <a:ext cx="1506295" cy="369332"/>
            </a:xfrm>
            <a:prstGeom prst="rect">
              <a:avLst/>
            </a:prstGeom>
            <a:noFill/>
          </p:spPr>
          <p:txBody>
            <a:bodyPr wrap="square">
              <a:spAutoFit/>
            </a:bodyPr>
            <a:lstStyle/>
            <a:p>
              <a:pPr algn="ctr"/>
              <a:r>
                <a:rPr lang="zh-CN" altLang="en-US" dirty="0">
                  <a:solidFill>
                    <a:schemeClr val="bg1"/>
                  </a:solidFill>
                  <a:cs typeface="+mn-ea"/>
                  <a:sym typeface="+mn-lt"/>
                </a:rPr>
                <a:t>上届</a:t>
              </a:r>
              <a:r>
                <a:rPr lang="zh-CN" altLang="en-US" sz="1800" dirty="0">
                  <a:solidFill>
                    <a:schemeClr val="bg1"/>
                  </a:solidFill>
                  <a:cs typeface="+mn-ea"/>
                  <a:sym typeface="+mn-lt"/>
                </a:rPr>
                <a:t>委员会</a:t>
              </a:r>
              <a:endParaRPr lang="zh-CN" altLang="en-US" dirty="0">
                <a:solidFill>
                  <a:schemeClr val="bg1"/>
                </a:solidFill>
                <a:cs typeface="+mn-ea"/>
                <a:sym typeface="+mn-lt"/>
              </a:endParaRPr>
            </a:p>
          </p:txBody>
        </p:sp>
        <p:sp>
          <p:nvSpPr>
            <p:cNvPr id="31" name="标注: 右箭头 30">
              <a:extLst>
                <a:ext uri="{FF2B5EF4-FFF2-40B4-BE49-F238E27FC236}">
                  <a16:creationId xmlns:a16="http://schemas.microsoft.com/office/drawing/2014/main" xmlns="" id="{32D8EC55-DDCF-47EF-B6E5-C2E51056E4E8}"/>
                </a:ext>
              </a:extLst>
            </p:cNvPr>
            <p:cNvSpPr/>
            <p:nvPr/>
          </p:nvSpPr>
          <p:spPr>
            <a:xfrm rot="5400000">
              <a:off x="9029339" y="1986688"/>
              <a:ext cx="852465" cy="1863436"/>
            </a:xfrm>
            <a:prstGeom prst="rightArrowCallout">
              <a:avLst>
                <a:gd name="adj1" fmla="val 38579"/>
                <a:gd name="adj2" fmla="val 46624"/>
                <a:gd name="adj3" fmla="val 34505"/>
                <a:gd name="adj4" fmla="val 55432"/>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a:extLst>
                <a:ext uri="{FF2B5EF4-FFF2-40B4-BE49-F238E27FC236}">
                  <a16:creationId xmlns:a16="http://schemas.microsoft.com/office/drawing/2014/main" xmlns="" id="{ADFBC596-92DB-4951-B35F-23FA3E4C8C6C}"/>
                </a:ext>
              </a:extLst>
            </p:cNvPr>
            <p:cNvSpPr/>
            <p:nvPr/>
          </p:nvSpPr>
          <p:spPr>
            <a:xfrm>
              <a:off x="8523853" y="3447159"/>
              <a:ext cx="1863437" cy="456525"/>
            </a:xfrm>
            <a:prstGeom prst="rect">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a:extLst>
                <a:ext uri="{FF2B5EF4-FFF2-40B4-BE49-F238E27FC236}">
                  <a16:creationId xmlns:a16="http://schemas.microsoft.com/office/drawing/2014/main" xmlns="" id="{B6881689-124E-464C-99EE-3190B4D5F124}"/>
                </a:ext>
              </a:extLst>
            </p:cNvPr>
            <p:cNvSpPr txBox="1"/>
            <p:nvPr/>
          </p:nvSpPr>
          <p:spPr>
            <a:xfrm>
              <a:off x="8671599" y="2539618"/>
              <a:ext cx="1506295" cy="369332"/>
            </a:xfrm>
            <a:prstGeom prst="rect">
              <a:avLst/>
            </a:prstGeom>
            <a:noFill/>
          </p:spPr>
          <p:txBody>
            <a:bodyPr wrap="square">
              <a:spAutoFit/>
            </a:bodyPr>
            <a:lstStyle/>
            <a:p>
              <a:pPr algn="ctr"/>
              <a:r>
                <a:rPr lang="zh-CN" altLang="en-US" sz="1800" dirty="0">
                  <a:solidFill>
                    <a:schemeClr val="bg1"/>
                  </a:solidFill>
                  <a:cs typeface="+mn-ea"/>
                  <a:sym typeface="+mn-lt"/>
                </a:rPr>
                <a:t>上级党组织</a:t>
              </a:r>
              <a:endParaRPr lang="zh-CN" altLang="en-US" dirty="0">
                <a:solidFill>
                  <a:schemeClr val="bg1"/>
                </a:solidFill>
                <a:cs typeface="+mn-ea"/>
                <a:sym typeface="+mn-lt"/>
              </a:endParaRPr>
            </a:p>
          </p:txBody>
        </p:sp>
        <p:sp>
          <p:nvSpPr>
            <p:cNvPr id="29" name="文本框 28">
              <a:extLst>
                <a:ext uri="{FF2B5EF4-FFF2-40B4-BE49-F238E27FC236}">
                  <a16:creationId xmlns:a16="http://schemas.microsoft.com/office/drawing/2014/main" xmlns="" id="{DF52A37D-379D-49EE-A24D-CCA76D3F5989}"/>
                </a:ext>
              </a:extLst>
            </p:cNvPr>
            <p:cNvSpPr txBox="1"/>
            <p:nvPr/>
          </p:nvSpPr>
          <p:spPr>
            <a:xfrm>
              <a:off x="8671599" y="3472093"/>
              <a:ext cx="1506295" cy="369332"/>
            </a:xfrm>
            <a:prstGeom prst="rect">
              <a:avLst/>
            </a:prstGeom>
            <a:noFill/>
          </p:spPr>
          <p:txBody>
            <a:bodyPr wrap="square">
              <a:spAutoFit/>
            </a:bodyPr>
            <a:lstStyle/>
            <a:p>
              <a:pPr algn="ctr"/>
              <a:r>
                <a:rPr lang="zh-CN" altLang="en-US" sz="1800" dirty="0">
                  <a:solidFill>
                    <a:schemeClr val="bg1"/>
                  </a:solidFill>
                  <a:cs typeface="+mn-ea"/>
                  <a:sym typeface="+mn-lt"/>
                </a:rPr>
                <a:t>委员会</a:t>
              </a:r>
              <a:endParaRPr lang="zh-CN" altLang="en-US" dirty="0">
                <a:solidFill>
                  <a:schemeClr val="bg1"/>
                </a:solidFill>
                <a:cs typeface="+mn-ea"/>
                <a:sym typeface="+mn-lt"/>
              </a:endParaRPr>
            </a:p>
          </p:txBody>
        </p:sp>
      </p:grpSp>
      <p:pic>
        <p:nvPicPr>
          <p:cNvPr id="3" name="图片 2">
            <a:extLst>
              <a:ext uri="{FF2B5EF4-FFF2-40B4-BE49-F238E27FC236}">
                <a16:creationId xmlns:a16="http://schemas.microsoft.com/office/drawing/2014/main" xmlns="" id="{A6E69E34-9528-4EE3-89FC-C2FF1616EFF1}"/>
              </a:ext>
            </a:extLst>
          </p:cNvPr>
          <p:cNvPicPr>
            <a:picLocks noChangeAspect="1"/>
          </p:cNvPicPr>
          <p:nvPr/>
        </p:nvPicPr>
        <p:blipFill rotWithShape="1">
          <a:blip r:embed="rId2"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0" y="303892"/>
            <a:ext cx="1050735" cy="985332"/>
          </a:xfrm>
          <a:prstGeom prst="rect">
            <a:avLst/>
          </a:prstGeom>
        </p:spPr>
      </p:pic>
    </p:spTree>
    <p:extLst>
      <p:ext uri="{BB962C8B-B14F-4D97-AF65-F5344CB8AC3E}">
        <p14:creationId xmlns:p14="http://schemas.microsoft.com/office/powerpoint/2010/main" val="781821604"/>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22" presetClass="entr" presetSubtype="1"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up)">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xmlns="" id="{1F362B87-1441-4209-88B5-67D311C133B0}"/>
              </a:ext>
            </a:extLst>
          </p:cNvPr>
          <p:cNvSpPr txBox="1"/>
          <p:nvPr/>
        </p:nvSpPr>
        <p:spPr>
          <a:xfrm>
            <a:off x="1050735" y="366700"/>
            <a:ext cx="5747229" cy="584775"/>
          </a:xfrm>
          <a:prstGeom prst="rect">
            <a:avLst/>
          </a:prstGeom>
          <a:noFill/>
        </p:spPr>
        <p:txBody>
          <a:bodyPr wrap="square">
            <a:spAutoFit/>
          </a:bodyPr>
          <a:lstStyle/>
          <a:p>
            <a:r>
              <a:rPr lang="zh-CN" altLang="en-US" sz="3200" i="0" dirty="0">
                <a:solidFill>
                  <a:schemeClr val="tx1">
                    <a:lumMod val="75000"/>
                    <a:lumOff val="25000"/>
                  </a:schemeClr>
                </a:solidFill>
                <a:effectLst/>
                <a:cs typeface="+mn-ea"/>
                <a:sym typeface="+mn-lt"/>
              </a:rPr>
              <a:t>基层选举工作条例委员会选举</a:t>
            </a:r>
          </a:p>
        </p:txBody>
      </p:sp>
      <p:sp>
        <p:nvSpPr>
          <p:cNvPr id="17" name="文本框 16">
            <a:extLst>
              <a:ext uri="{FF2B5EF4-FFF2-40B4-BE49-F238E27FC236}">
                <a16:creationId xmlns:a16="http://schemas.microsoft.com/office/drawing/2014/main" xmlns="" id="{1E467446-0D49-4543-A78E-3574608FF246}"/>
              </a:ext>
            </a:extLst>
          </p:cNvPr>
          <p:cNvSpPr txBox="1"/>
          <p:nvPr/>
        </p:nvSpPr>
        <p:spPr>
          <a:xfrm>
            <a:off x="1050735" y="843939"/>
            <a:ext cx="5978138" cy="338554"/>
          </a:xfrm>
          <a:prstGeom prst="rect">
            <a:avLst/>
          </a:prstGeom>
          <a:noFill/>
        </p:spPr>
        <p:txBody>
          <a:bodyPr wrap="square">
            <a:spAutoFit/>
          </a:bodyPr>
          <a:lstStyle/>
          <a:p>
            <a:r>
              <a:rPr lang="zh-CN" altLang="en-US" sz="1600" dirty="0">
                <a:cs typeface="+mn-ea"/>
                <a:sym typeface="+mn-lt"/>
              </a:rPr>
              <a:t>General principles conditions cadre appointment regulations</a:t>
            </a:r>
          </a:p>
        </p:txBody>
      </p:sp>
      <p:grpSp>
        <p:nvGrpSpPr>
          <p:cNvPr id="25" name="组合 24">
            <a:extLst>
              <a:ext uri="{FF2B5EF4-FFF2-40B4-BE49-F238E27FC236}">
                <a16:creationId xmlns:a16="http://schemas.microsoft.com/office/drawing/2014/main" xmlns="" id="{F4C7F764-ACD1-4A27-A26C-8A087AB139BA}"/>
              </a:ext>
            </a:extLst>
          </p:cNvPr>
          <p:cNvGrpSpPr/>
          <p:nvPr/>
        </p:nvGrpSpPr>
        <p:grpSpPr>
          <a:xfrm flipH="1">
            <a:off x="11745317" y="471293"/>
            <a:ext cx="446683" cy="711200"/>
            <a:chOff x="357" y="492760"/>
            <a:chExt cx="446683" cy="711200"/>
          </a:xfrm>
          <a:solidFill>
            <a:srgbClr val="C2191F"/>
          </a:solidFill>
        </p:grpSpPr>
        <p:sp>
          <p:nvSpPr>
            <p:cNvPr id="27" name="矩形 26">
              <a:extLst>
                <a:ext uri="{FF2B5EF4-FFF2-40B4-BE49-F238E27FC236}">
                  <a16:creationId xmlns:a16="http://schemas.microsoft.com/office/drawing/2014/main" xmlns="" id="{27D67D6F-27D5-4440-9D74-2DBF393707E7}"/>
                </a:ext>
              </a:extLst>
            </p:cNvPr>
            <p:cNvSpPr/>
            <p:nvPr/>
          </p:nvSpPr>
          <p:spPr>
            <a:xfrm>
              <a:off x="357" y="492760"/>
              <a:ext cx="291741"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 name="矩形 27">
              <a:extLst>
                <a:ext uri="{FF2B5EF4-FFF2-40B4-BE49-F238E27FC236}">
                  <a16:creationId xmlns:a16="http://schemas.microsoft.com/office/drawing/2014/main" xmlns="" id="{FC8BCD03-B147-4173-B7A1-5F5E76D753C2}"/>
                </a:ext>
              </a:extLst>
            </p:cNvPr>
            <p:cNvSpPr/>
            <p:nvPr/>
          </p:nvSpPr>
          <p:spPr>
            <a:xfrm>
              <a:off x="355600" y="492760"/>
              <a:ext cx="91440"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
        <p:nvSpPr>
          <p:cNvPr id="9" name="文本框 8">
            <a:extLst>
              <a:ext uri="{FF2B5EF4-FFF2-40B4-BE49-F238E27FC236}">
                <a16:creationId xmlns:a16="http://schemas.microsoft.com/office/drawing/2014/main" xmlns="" id="{BE6546C8-A8B0-4F84-B7A1-29EA999528C1}"/>
              </a:ext>
            </a:extLst>
          </p:cNvPr>
          <p:cNvSpPr txBox="1"/>
          <p:nvPr/>
        </p:nvSpPr>
        <p:spPr>
          <a:xfrm>
            <a:off x="1135227" y="2417674"/>
            <a:ext cx="10701530" cy="874407"/>
          </a:xfrm>
          <a:prstGeom prst="rect">
            <a:avLst/>
          </a:prstGeom>
          <a:noFill/>
        </p:spPr>
        <p:txBody>
          <a:bodyPr wrap="square">
            <a:spAutoFit/>
          </a:bodyPr>
          <a:lstStyle/>
          <a:p>
            <a:pPr>
              <a:lnSpc>
                <a:spcPct val="150000"/>
              </a:lnSpc>
            </a:pPr>
            <a:r>
              <a:rPr lang="zh-CN" altLang="en-US" b="0" i="0" dirty="0">
                <a:solidFill>
                  <a:srgbClr val="333333"/>
                </a:solidFill>
                <a:effectLst/>
                <a:cs typeface="+mn-ea"/>
                <a:sym typeface="+mn-lt"/>
              </a:rPr>
              <a:t>经批准设立常务委员会的党的基层委员会的常委候选人，由上届委员会按照比应选人数多</a:t>
            </a:r>
            <a:r>
              <a:rPr lang="en-US" altLang="zh-CN" b="0" i="0" dirty="0">
                <a:solidFill>
                  <a:srgbClr val="333333"/>
                </a:solidFill>
                <a:effectLst/>
                <a:cs typeface="+mn-ea"/>
                <a:sym typeface="+mn-lt"/>
              </a:rPr>
              <a:t>1</a:t>
            </a:r>
            <a:r>
              <a:rPr lang="zh-CN" altLang="en-US" b="0" i="0" dirty="0">
                <a:solidFill>
                  <a:srgbClr val="333333"/>
                </a:solidFill>
                <a:effectLst/>
                <a:cs typeface="+mn-ea"/>
                <a:sym typeface="+mn-lt"/>
              </a:rPr>
              <a:t>至</a:t>
            </a:r>
            <a:r>
              <a:rPr lang="en-US" altLang="zh-CN" b="0" i="0" dirty="0">
                <a:solidFill>
                  <a:srgbClr val="333333"/>
                </a:solidFill>
                <a:effectLst/>
                <a:cs typeface="+mn-ea"/>
                <a:sym typeface="+mn-lt"/>
              </a:rPr>
              <a:t>2</a:t>
            </a:r>
            <a:r>
              <a:rPr lang="zh-CN" altLang="en-US" b="0" i="0" dirty="0">
                <a:solidFill>
                  <a:srgbClr val="333333"/>
                </a:solidFill>
                <a:effectLst/>
                <a:cs typeface="+mn-ea"/>
                <a:sym typeface="+mn-lt"/>
              </a:rPr>
              <a:t>人的差额提出，报上级党组织审查同意后，在委员会全体会议上进行选举。</a:t>
            </a:r>
            <a:endParaRPr lang="zh-CN" altLang="en-US" dirty="0">
              <a:cs typeface="+mn-ea"/>
              <a:sym typeface="+mn-lt"/>
            </a:endParaRPr>
          </a:p>
        </p:txBody>
      </p:sp>
      <p:grpSp>
        <p:nvGrpSpPr>
          <p:cNvPr id="10" name="组合 9">
            <a:extLst>
              <a:ext uri="{FF2B5EF4-FFF2-40B4-BE49-F238E27FC236}">
                <a16:creationId xmlns:a16="http://schemas.microsoft.com/office/drawing/2014/main" xmlns="" id="{51560A80-7D08-41D3-AFD4-448F5F1740A4}"/>
              </a:ext>
            </a:extLst>
          </p:cNvPr>
          <p:cNvGrpSpPr/>
          <p:nvPr/>
        </p:nvGrpSpPr>
        <p:grpSpPr>
          <a:xfrm>
            <a:off x="1135227" y="1763196"/>
            <a:ext cx="1602223" cy="498904"/>
            <a:chOff x="1043873" y="1685436"/>
            <a:chExt cx="1602223" cy="498904"/>
          </a:xfrm>
        </p:grpSpPr>
        <p:sp>
          <p:nvSpPr>
            <p:cNvPr id="11" name="矩形: 圆角 10">
              <a:extLst>
                <a:ext uri="{FF2B5EF4-FFF2-40B4-BE49-F238E27FC236}">
                  <a16:creationId xmlns:a16="http://schemas.microsoft.com/office/drawing/2014/main" xmlns="" id="{B2A93096-0278-4B05-B561-E79FF94FE13B}"/>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a16="http://schemas.microsoft.com/office/drawing/2014/main" xmlns="" id="{0B389F16-B698-413B-9D8A-E633F1A215E4}"/>
                </a:ext>
              </a:extLst>
            </p:cNvPr>
            <p:cNvSpPr txBox="1"/>
            <p:nvPr/>
          </p:nvSpPr>
          <p:spPr>
            <a:xfrm>
              <a:off x="1128364" y="1685436"/>
              <a:ext cx="1433240" cy="461665"/>
            </a:xfrm>
            <a:prstGeom prst="rect">
              <a:avLst/>
            </a:prstGeom>
            <a:noFill/>
          </p:spPr>
          <p:txBody>
            <a:bodyPr wrap="square">
              <a:spAutoFit/>
            </a:bodyPr>
            <a:lstStyle/>
            <a:p>
              <a:r>
                <a:rPr lang="zh-CN" altLang="en-US" sz="2400" b="0" i="0" dirty="0">
                  <a:solidFill>
                    <a:schemeClr val="bg1"/>
                  </a:solidFill>
                  <a:effectLst/>
                  <a:cs typeface="+mn-ea"/>
                  <a:sym typeface="+mn-lt"/>
                </a:rPr>
                <a:t>第十</a:t>
              </a:r>
              <a:r>
                <a:rPr lang="zh-CN" altLang="en-US" sz="2400" dirty="0">
                  <a:solidFill>
                    <a:schemeClr val="bg1"/>
                  </a:solidFill>
                  <a:cs typeface="+mn-ea"/>
                  <a:sym typeface="+mn-lt"/>
                </a:rPr>
                <a:t>七</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grpSp>
        <p:nvGrpSpPr>
          <p:cNvPr id="13" name="组合 12">
            <a:extLst>
              <a:ext uri="{FF2B5EF4-FFF2-40B4-BE49-F238E27FC236}">
                <a16:creationId xmlns:a16="http://schemas.microsoft.com/office/drawing/2014/main" xmlns="" id="{370FDC57-612A-4F43-9ED0-FC946B0FA3F7}"/>
              </a:ext>
            </a:extLst>
          </p:cNvPr>
          <p:cNvGrpSpPr/>
          <p:nvPr/>
        </p:nvGrpSpPr>
        <p:grpSpPr>
          <a:xfrm>
            <a:off x="1135227" y="3862929"/>
            <a:ext cx="1602223" cy="498904"/>
            <a:chOff x="1043873" y="1685436"/>
            <a:chExt cx="1602223" cy="498904"/>
          </a:xfrm>
        </p:grpSpPr>
        <p:sp>
          <p:nvSpPr>
            <p:cNvPr id="15" name="矩形: 圆角 14">
              <a:extLst>
                <a:ext uri="{FF2B5EF4-FFF2-40B4-BE49-F238E27FC236}">
                  <a16:creationId xmlns:a16="http://schemas.microsoft.com/office/drawing/2014/main" xmlns="" id="{1DF5CDFA-30CF-4169-B194-691D93F2350F}"/>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a16="http://schemas.microsoft.com/office/drawing/2014/main" xmlns="" id="{FD682A40-F5DF-4262-A709-4F80194D75FE}"/>
                </a:ext>
              </a:extLst>
            </p:cNvPr>
            <p:cNvSpPr txBox="1"/>
            <p:nvPr/>
          </p:nvSpPr>
          <p:spPr>
            <a:xfrm>
              <a:off x="1128364" y="1685436"/>
              <a:ext cx="1433240" cy="461665"/>
            </a:xfrm>
            <a:prstGeom prst="rect">
              <a:avLst/>
            </a:prstGeom>
            <a:noFill/>
          </p:spPr>
          <p:txBody>
            <a:bodyPr wrap="square">
              <a:spAutoFit/>
            </a:bodyPr>
            <a:lstStyle/>
            <a:p>
              <a:r>
                <a:rPr lang="zh-CN" altLang="en-US" sz="2400" b="0" i="0" dirty="0">
                  <a:solidFill>
                    <a:schemeClr val="bg1"/>
                  </a:solidFill>
                  <a:effectLst/>
                  <a:cs typeface="+mn-ea"/>
                  <a:sym typeface="+mn-lt"/>
                </a:rPr>
                <a:t>第十</a:t>
              </a:r>
              <a:r>
                <a:rPr lang="zh-CN" altLang="en-US" sz="2400" dirty="0">
                  <a:solidFill>
                    <a:schemeClr val="bg1"/>
                  </a:solidFill>
                  <a:cs typeface="+mn-ea"/>
                  <a:sym typeface="+mn-lt"/>
                </a:rPr>
                <a:t>八</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grpSp>
        <p:nvGrpSpPr>
          <p:cNvPr id="5" name="组合 4">
            <a:extLst>
              <a:ext uri="{FF2B5EF4-FFF2-40B4-BE49-F238E27FC236}">
                <a16:creationId xmlns:a16="http://schemas.microsoft.com/office/drawing/2014/main" xmlns="" id="{D2447D93-D1F7-4F4F-AB84-5FB290F33709}"/>
              </a:ext>
            </a:extLst>
          </p:cNvPr>
          <p:cNvGrpSpPr/>
          <p:nvPr/>
        </p:nvGrpSpPr>
        <p:grpSpPr>
          <a:xfrm>
            <a:off x="8332965" y="3429000"/>
            <a:ext cx="1346200" cy="1253066"/>
            <a:chOff x="8263467" y="2345326"/>
            <a:chExt cx="1346200" cy="1253066"/>
          </a:xfrm>
        </p:grpSpPr>
        <p:sp>
          <p:nvSpPr>
            <p:cNvPr id="3" name="椭圆 2">
              <a:extLst>
                <a:ext uri="{FF2B5EF4-FFF2-40B4-BE49-F238E27FC236}">
                  <a16:creationId xmlns:a16="http://schemas.microsoft.com/office/drawing/2014/main" xmlns="" id="{7D9E9638-57E1-4F00-96E9-F7BE913ADC81}"/>
                </a:ext>
              </a:extLst>
            </p:cNvPr>
            <p:cNvSpPr/>
            <p:nvPr/>
          </p:nvSpPr>
          <p:spPr>
            <a:xfrm>
              <a:off x="8263467" y="2345326"/>
              <a:ext cx="1253066" cy="1253066"/>
            </a:xfrm>
            <a:prstGeom prst="ellipse">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a:extLst>
                <a:ext uri="{FF2B5EF4-FFF2-40B4-BE49-F238E27FC236}">
                  <a16:creationId xmlns:a16="http://schemas.microsoft.com/office/drawing/2014/main" xmlns="" id="{04BA3C51-D909-49CB-BF5C-3E7B118AECE1}"/>
                </a:ext>
              </a:extLst>
            </p:cNvPr>
            <p:cNvSpPr txBox="1"/>
            <p:nvPr/>
          </p:nvSpPr>
          <p:spPr>
            <a:xfrm>
              <a:off x="8263467" y="2726999"/>
              <a:ext cx="1346200" cy="461665"/>
            </a:xfrm>
            <a:prstGeom prst="rect">
              <a:avLst/>
            </a:prstGeom>
            <a:noFill/>
          </p:spPr>
          <p:txBody>
            <a:bodyPr wrap="square">
              <a:spAutoFit/>
            </a:bodyPr>
            <a:lstStyle/>
            <a:p>
              <a:pPr algn="ctr"/>
              <a:r>
                <a:rPr lang="en-US" altLang="zh-CN" sz="2400" b="0" i="0" dirty="0">
                  <a:solidFill>
                    <a:schemeClr val="bg1"/>
                  </a:solidFill>
                  <a:effectLst/>
                  <a:cs typeface="+mn-ea"/>
                  <a:sym typeface="+mn-lt"/>
                </a:rPr>
                <a:t>1</a:t>
              </a:r>
              <a:r>
                <a:rPr lang="zh-CN" altLang="en-US" sz="2400" b="0" i="0" dirty="0">
                  <a:solidFill>
                    <a:schemeClr val="bg1"/>
                  </a:solidFill>
                  <a:effectLst/>
                  <a:cs typeface="+mn-ea"/>
                  <a:sym typeface="+mn-lt"/>
                </a:rPr>
                <a:t>至</a:t>
              </a:r>
              <a:r>
                <a:rPr lang="en-US" altLang="zh-CN" sz="2400" b="0" i="0" dirty="0">
                  <a:solidFill>
                    <a:schemeClr val="bg1"/>
                  </a:solidFill>
                  <a:effectLst/>
                  <a:cs typeface="+mn-ea"/>
                  <a:sym typeface="+mn-lt"/>
                </a:rPr>
                <a:t>2</a:t>
              </a:r>
              <a:r>
                <a:rPr lang="zh-CN" altLang="en-US" sz="2400" b="0" i="0" dirty="0">
                  <a:solidFill>
                    <a:schemeClr val="bg1"/>
                  </a:solidFill>
                  <a:effectLst/>
                  <a:cs typeface="+mn-ea"/>
                  <a:sym typeface="+mn-lt"/>
                </a:rPr>
                <a:t>人</a:t>
              </a:r>
              <a:endParaRPr lang="zh-CN" altLang="en-US" sz="2400" dirty="0">
                <a:solidFill>
                  <a:schemeClr val="bg1"/>
                </a:solidFill>
                <a:cs typeface="+mn-ea"/>
                <a:sym typeface="+mn-lt"/>
              </a:endParaRPr>
            </a:p>
          </p:txBody>
        </p:sp>
      </p:grpSp>
      <p:sp>
        <p:nvSpPr>
          <p:cNvPr id="21" name="文本框 20">
            <a:extLst>
              <a:ext uri="{FF2B5EF4-FFF2-40B4-BE49-F238E27FC236}">
                <a16:creationId xmlns:a16="http://schemas.microsoft.com/office/drawing/2014/main" xmlns="" id="{1DC16C5A-8153-4D77-A326-30D6F42D1D60}"/>
              </a:ext>
            </a:extLst>
          </p:cNvPr>
          <p:cNvSpPr txBox="1"/>
          <p:nvPr/>
        </p:nvSpPr>
        <p:spPr>
          <a:xfrm>
            <a:off x="1135227" y="4659898"/>
            <a:ext cx="5020040" cy="1696618"/>
          </a:xfrm>
          <a:prstGeom prst="rect">
            <a:avLst/>
          </a:prstGeom>
          <a:noFill/>
        </p:spPr>
        <p:txBody>
          <a:bodyPr wrap="square">
            <a:spAutoFit/>
          </a:bodyPr>
          <a:lstStyle>
            <a:defPPr>
              <a:defRPr lang="zh-CN"/>
            </a:defPPr>
            <a:lvl1pPr>
              <a:lnSpc>
                <a:spcPct val="150000"/>
              </a:lnSpc>
              <a:defRPr b="0" i="0">
                <a:solidFill>
                  <a:srgbClr val="333333"/>
                </a:solidFill>
                <a:effectLst/>
                <a:latin typeface="字魂95号-手刻宋" panose="00000500000000000000" pitchFamily="2" charset="-122"/>
                <a:ea typeface="字魂95号-手刻宋" panose="00000500000000000000" pitchFamily="2" charset="-122"/>
              </a:defRPr>
            </a:lvl1pPr>
          </a:lstStyle>
          <a:p>
            <a:r>
              <a:rPr lang="zh-CN" altLang="en-US" dirty="0">
                <a:latin typeface="+mn-lt"/>
                <a:ea typeface="+mn-ea"/>
                <a:cs typeface="+mn-ea"/>
                <a:sym typeface="+mn-lt"/>
              </a:rPr>
              <a:t>选出的委员，报上级党组织备案；常委、书记、副书记，报上级党组织批准。纪律检查委员会选出的书记、副书记，经同级党的委员会通过后，报上级党组织批准。</a:t>
            </a:r>
          </a:p>
        </p:txBody>
      </p:sp>
      <p:grpSp>
        <p:nvGrpSpPr>
          <p:cNvPr id="22" name="组合 21">
            <a:extLst>
              <a:ext uri="{FF2B5EF4-FFF2-40B4-BE49-F238E27FC236}">
                <a16:creationId xmlns:a16="http://schemas.microsoft.com/office/drawing/2014/main" xmlns="" id="{A0155999-1386-4474-8CCD-E907314170D0}"/>
              </a:ext>
            </a:extLst>
          </p:cNvPr>
          <p:cNvGrpSpPr/>
          <p:nvPr/>
        </p:nvGrpSpPr>
        <p:grpSpPr>
          <a:xfrm>
            <a:off x="6797964" y="4996984"/>
            <a:ext cx="1096962" cy="1021071"/>
            <a:chOff x="8263467" y="2345326"/>
            <a:chExt cx="1346200" cy="1253066"/>
          </a:xfrm>
        </p:grpSpPr>
        <p:sp>
          <p:nvSpPr>
            <p:cNvPr id="23" name="椭圆 22">
              <a:extLst>
                <a:ext uri="{FF2B5EF4-FFF2-40B4-BE49-F238E27FC236}">
                  <a16:creationId xmlns:a16="http://schemas.microsoft.com/office/drawing/2014/main" xmlns="" id="{CC8ED36B-66F3-4BFB-8F0A-47EB9D3E953E}"/>
                </a:ext>
              </a:extLst>
            </p:cNvPr>
            <p:cNvSpPr/>
            <p:nvPr/>
          </p:nvSpPr>
          <p:spPr>
            <a:xfrm>
              <a:off x="8263467" y="2345326"/>
              <a:ext cx="1253066" cy="1253066"/>
            </a:xfrm>
            <a:prstGeom prst="ellipse">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24" name="文本框 23">
              <a:extLst>
                <a:ext uri="{FF2B5EF4-FFF2-40B4-BE49-F238E27FC236}">
                  <a16:creationId xmlns:a16="http://schemas.microsoft.com/office/drawing/2014/main" xmlns="" id="{DBD5E5A4-F02A-46CA-A450-667410DF6509}"/>
                </a:ext>
              </a:extLst>
            </p:cNvPr>
            <p:cNvSpPr txBox="1"/>
            <p:nvPr/>
          </p:nvSpPr>
          <p:spPr>
            <a:xfrm>
              <a:off x="8263467" y="2658777"/>
              <a:ext cx="1346200" cy="566559"/>
            </a:xfrm>
            <a:prstGeom prst="rect">
              <a:avLst/>
            </a:prstGeom>
            <a:noFill/>
          </p:spPr>
          <p:txBody>
            <a:bodyPr wrap="square">
              <a:spAutoFit/>
            </a:bodyPr>
            <a:lstStyle/>
            <a:p>
              <a:pPr algn="ctr"/>
              <a:r>
                <a:rPr lang="zh-CN" altLang="en-US" sz="2400" dirty="0">
                  <a:solidFill>
                    <a:schemeClr val="bg1"/>
                  </a:solidFill>
                  <a:cs typeface="+mn-ea"/>
                  <a:sym typeface="+mn-lt"/>
                </a:rPr>
                <a:t>常委</a:t>
              </a:r>
            </a:p>
          </p:txBody>
        </p:sp>
      </p:grpSp>
      <p:grpSp>
        <p:nvGrpSpPr>
          <p:cNvPr id="26" name="组合 25">
            <a:extLst>
              <a:ext uri="{FF2B5EF4-FFF2-40B4-BE49-F238E27FC236}">
                <a16:creationId xmlns:a16="http://schemas.microsoft.com/office/drawing/2014/main" xmlns="" id="{7F17A0AF-93B1-4995-80EC-8D81444D3183}"/>
              </a:ext>
            </a:extLst>
          </p:cNvPr>
          <p:cNvGrpSpPr/>
          <p:nvPr/>
        </p:nvGrpSpPr>
        <p:grpSpPr>
          <a:xfrm>
            <a:off x="8495530" y="4996984"/>
            <a:ext cx="1096962" cy="1021071"/>
            <a:chOff x="8263467" y="2345326"/>
            <a:chExt cx="1346200" cy="1253066"/>
          </a:xfrm>
        </p:grpSpPr>
        <p:sp>
          <p:nvSpPr>
            <p:cNvPr id="29" name="椭圆 28">
              <a:extLst>
                <a:ext uri="{FF2B5EF4-FFF2-40B4-BE49-F238E27FC236}">
                  <a16:creationId xmlns:a16="http://schemas.microsoft.com/office/drawing/2014/main" xmlns="" id="{7A878743-1661-4AC7-BE8F-F2E5310EEA03}"/>
                </a:ext>
              </a:extLst>
            </p:cNvPr>
            <p:cNvSpPr/>
            <p:nvPr/>
          </p:nvSpPr>
          <p:spPr>
            <a:xfrm>
              <a:off x="8263467" y="2345326"/>
              <a:ext cx="1253066" cy="1253066"/>
            </a:xfrm>
            <a:prstGeom prst="ellipse">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30" name="文本框 29">
              <a:extLst>
                <a:ext uri="{FF2B5EF4-FFF2-40B4-BE49-F238E27FC236}">
                  <a16:creationId xmlns:a16="http://schemas.microsoft.com/office/drawing/2014/main" xmlns="" id="{9B50BB9B-BB02-4B47-B87B-9F798CF44994}"/>
                </a:ext>
              </a:extLst>
            </p:cNvPr>
            <p:cNvSpPr txBox="1"/>
            <p:nvPr/>
          </p:nvSpPr>
          <p:spPr>
            <a:xfrm>
              <a:off x="8263467" y="2688578"/>
              <a:ext cx="1346200" cy="566559"/>
            </a:xfrm>
            <a:prstGeom prst="rect">
              <a:avLst/>
            </a:prstGeom>
            <a:noFill/>
          </p:spPr>
          <p:txBody>
            <a:bodyPr wrap="square">
              <a:spAutoFit/>
            </a:bodyPr>
            <a:lstStyle/>
            <a:p>
              <a:pPr algn="ctr"/>
              <a:r>
                <a:rPr lang="zh-CN" altLang="en-US" sz="2400" dirty="0">
                  <a:solidFill>
                    <a:schemeClr val="bg1"/>
                  </a:solidFill>
                  <a:cs typeface="+mn-ea"/>
                  <a:sym typeface="+mn-lt"/>
                </a:rPr>
                <a:t>书记</a:t>
              </a:r>
            </a:p>
          </p:txBody>
        </p:sp>
      </p:grpSp>
      <p:grpSp>
        <p:nvGrpSpPr>
          <p:cNvPr id="31" name="组合 30">
            <a:extLst>
              <a:ext uri="{FF2B5EF4-FFF2-40B4-BE49-F238E27FC236}">
                <a16:creationId xmlns:a16="http://schemas.microsoft.com/office/drawing/2014/main" xmlns="" id="{52E58C92-4B48-4BB6-B065-D23EE23C65AD}"/>
              </a:ext>
            </a:extLst>
          </p:cNvPr>
          <p:cNvGrpSpPr/>
          <p:nvPr/>
        </p:nvGrpSpPr>
        <p:grpSpPr>
          <a:xfrm>
            <a:off x="10193096" y="4996984"/>
            <a:ext cx="1096962" cy="1021071"/>
            <a:chOff x="8263467" y="2345326"/>
            <a:chExt cx="1346200" cy="1253066"/>
          </a:xfrm>
        </p:grpSpPr>
        <p:sp>
          <p:nvSpPr>
            <p:cNvPr id="32" name="椭圆 31">
              <a:extLst>
                <a:ext uri="{FF2B5EF4-FFF2-40B4-BE49-F238E27FC236}">
                  <a16:creationId xmlns:a16="http://schemas.microsoft.com/office/drawing/2014/main" xmlns="" id="{7743BF17-859F-4B4F-862C-111FA486C458}"/>
                </a:ext>
              </a:extLst>
            </p:cNvPr>
            <p:cNvSpPr/>
            <p:nvPr/>
          </p:nvSpPr>
          <p:spPr>
            <a:xfrm>
              <a:off x="8263467" y="2345326"/>
              <a:ext cx="1253066" cy="1253066"/>
            </a:xfrm>
            <a:prstGeom prst="ellipse">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cs typeface="+mn-ea"/>
                <a:sym typeface="+mn-lt"/>
              </a:endParaRPr>
            </a:p>
          </p:txBody>
        </p:sp>
        <p:sp>
          <p:nvSpPr>
            <p:cNvPr id="34" name="文本框 33">
              <a:extLst>
                <a:ext uri="{FF2B5EF4-FFF2-40B4-BE49-F238E27FC236}">
                  <a16:creationId xmlns:a16="http://schemas.microsoft.com/office/drawing/2014/main" xmlns="" id="{9F376C11-9248-4488-8CBB-5D4C1948651A}"/>
                </a:ext>
              </a:extLst>
            </p:cNvPr>
            <p:cNvSpPr txBox="1"/>
            <p:nvPr/>
          </p:nvSpPr>
          <p:spPr>
            <a:xfrm>
              <a:off x="8263467" y="2461955"/>
              <a:ext cx="1346200" cy="1019807"/>
            </a:xfrm>
            <a:prstGeom prst="rect">
              <a:avLst/>
            </a:prstGeom>
            <a:noFill/>
          </p:spPr>
          <p:txBody>
            <a:bodyPr wrap="square">
              <a:spAutoFit/>
            </a:bodyPr>
            <a:lstStyle/>
            <a:p>
              <a:pPr algn="ctr"/>
              <a:r>
                <a:rPr lang="zh-CN" altLang="en-US" sz="2400" dirty="0">
                  <a:solidFill>
                    <a:schemeClr val="bg1"/>
                  </a:solidFill>
                  <a:cs typeface="+mn-ea"/>
                  <a:sym typeface="+mn-lt"/>
                </a:rPr>
                <a:t>副书记</a:t>
              </a:r>
            </a:p>
          </p:txBody>
        </p:sp>
      </p:grpSp>
      <p:pic>
        <p:nvPicPr>
          <p:cNvPr id="2" name="图片 1">
            <a:extLst>
              <a:ext uri="{FF2B5EF4-FFF2-40B4-BE49-F238E27FC236}">
                <a16:creationId xmlns:a16="http://schemas.microsoft.com/office/drawing/2014/main" xmlns="" id="{CBDEA607-F176-43DA-8AFC-209C0BF6E69B}"/>
              </a:ext>
            </a:extLst>
          </p:cNvPr>
          <p:cNvPicPr>
            <a:picLocks noChangeAspect="1"/>
          </p:cNvPicPr>
          <p:nvPr/>
        </p:nvPicPr>
        <p:blipFill rotWithShape="1">
          <a:blip r:embed="rId2"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0" y="303892"/>
            <a:ext cx="1050735" cy="985332"/>
          </a:xfrm>
          <a:prstGeom prst="rect">
            <a:avLst/>
          </a:prstGeom>
        </p:spPr>
      </p:pic>
    </p:spTree>
    <p:extLst>
      <p:ext uri="{BB962C8B-B14F-4D97-AF65-F5344CB8AC3E}">
        <p14:creationId xmlns:p14="http://schemas.microsoft.com/office/powerpoint/2010/main" val="1660583406"/>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par>
                                <p:cTn id="19" presetID="53"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par>
                                <p:cTn id="34" presetID="53" presetClass="entr" presetSubtype="16"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xmlns="" id="{016953A0-BFC9-47C5-A992-C342A1311F1C}"/>
              </a:ext>
            </a:extLst>
          </p:cNvPr>
          <p:cNvPicPr>
            <a:picLocks noChangeAspect="1"/>
          </p:cNvPicPr>
          <p:nvPr/>
        </p:nvPicPr>
        <p:blipFill rotWithShape="1">
          <a:blip r:embed="rId3">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4315592" y="496008"/>
            <a:ext cx="2652205" cy="2487119"/>
          </a:xfrm>
          <a:prstGeom prst="rect">
            <a:avLst/>
          </a:prstGeom>
        </p:spPr>
      </p:pic>
      <p:pic>
        <p:nvPicPr>
          <p:cNvPr id="7" name="图片 6">
            <a:extLst>
              <a:ext uri="{FF2B5EF4-FFF2-40B4-BE49-F238E27FC236}">
                <a16:creationId xmlns:a16="http://schemas.microsoft.com/office/drawing/2014/main" xmlns="" id="{C4FA5929-C9BA-4073-A745-5815720F247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76252" y="4405184"/>
            <a:ext cx="3498851" cy="2881407"/>
          </a:xfrm>
          <a:prstGeom prst="rect">
            <a:avLst/>
          </a:prstGeom>
        </p:spPr>
      </p:pic>
      <p:pic>
        <p:nvPicPr>
          <p:cNvPr id="12" name="图片 11">
            <a:extLst>
              <a:ext uri="{FF2B5EF4-FFF2-40B4-BE49-F238E27FC236}">
                <a16:creationId xmlns:a16="http://schemas.microsoft.com/office/drawing/2014/main" xmlns="" id="{3B4BD959-C667-44A3-947D-CBCD0C71BC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H="1">
            <a:off x="9091487" y="4405183"/>
            <a:ext cx="3498851" cy="2881407"/>
          </a:xfrm>
          <a:prstGeom prst="rect">
            <a:avLst/>
          </a:prstGeom>
        </p:spPr>
      </p:pic>
      <p:pic>
        <p:nvPicPr>
          <p:cNvPr id="8" name="图片 7">
            <a:extLst>
              <a:ext uri="{FF2B5EF4-FFF2-40B4-BE49-F238E27FC236}">
                <a16:creationId xmlns:a16="http://schemas.microsoft.com/office/drawing/2014/main" xmlns="" id="{06F063A9-C861-481A-B868-10F7E39E69B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177167" y="5151968"/>
            <a:ext cx="7638764" cy="1888628"/>
          </a:xfrm>
          <a:prstGeom prst="rect">
            <a:avLst/>
          </a:prstGeom>
        </p:spPr>
      </p:pic>
      <p:sp>
        <p:nvSpPr>
          <p:cNvPr id="15" name="文本框 14">
            <a:extLst>
              <a:ext uri="{FF2B5EF4-FFF2-40B4-BE49-F238E27FC236}">
                <a16:creationId xmlns:a16="http://schemas.microsoft.com/office/drawing/2014/main" xmlns="" id="{03CCDEAD-CEE9-4860-B67F-F349B43A2DB1}"/>
              </a:ext>
            </a:extLst>
          </p:cNvPr>
          <p:cNvSpPr txBox="1"/>
          <p:nvPr/>
        </p:nvSpPr>
        <p:spPr>
          <a:xfrm>
            <a:off x="2198304" y="2626751"/>
            <a:ext cx="7795392" cy="769441"/>
          </a:xfrm>
          <a:prstGeom prst="rect">
            <a:avLst/>
          </a:prstGeom>
          <a:noFill/>
        </p:spPr>
        <p:txBody>
          <a:bodyPr wrap="square">
            <a:spAutoFit/>
          </a:bodyPr>
          <a:lstStyle/>
          <a:p>
            <a:pPr algn="ctr"/>
            <a:r>
              <a:rPr lang="zh-CN" altLang="en-US" sz="4400" dirty="0">
                <a:solidFill>
                  <a:srgbClr val="C00000"/>
                </a:solidFill>
                <a:cs typeface="+mn-ea"/>
                <a:sym typeface="+mn-lt"/>
              </a:rPr>
              <a:t>基层选举工作条例选举的实施</a:t>
            </a:r>
          </a:p>
        </p:txBody>
      </p:sp>
      <p:sp>
        <p:nvSpPr>
          <p:cNvPr id="16" name="文本框 15">
            <a:extLst>
              <a:ext uri="{FF2B5EF4-FFF2-40B4-BE49-F238E27FC236}">
                <a16:creationId xmlns:a16="http://schemas.microsoft.com/office/drawing/2014/main" xmlns="" id="{E61642AA-EBA0-48D0-B3BE-3333C9003928}"/>
              </a:ext>
            </a:extLst>
          </p:cNvPr>
          <p:cNvSpPr txBox="1"/>
          <p:nvPr/>
        </p:nvSpPr>
        <p:spPr>
          <a:xfrm>
            <a:off x="3187111" y="3396192"/>
            <a:ext cx="5817777" cy="338554"/>
          </a:xfrm>
          <a:prstGeom prst="rect">
            <a:avLst/>
          </a:prstGeom>
          <a:noFill/>
        </p:spPr>
        <p:txBody>
          <a:bodyPr wrap="square">
            <a:spAutoFit/>
          </a:bodyPr>
          <a:lstStyle/>
          <a:p>
            <a:pPr algn="ctr"/>
            <a:r>
              <a:rPr lang="zh-CN" altLang="en-US" sz="1600" dirty="0">
                <a:cs typeface="+mn-ea"/>
                <a:sym typeface="+mn-lt"/>
              </a:rPr>
              <a:t>General principles conditions cadre appointment regulations</a:t>
            </a:r>
          </a:p>
        </p:txBody>
      </p:sp>
      <p:grpSp>
        <p:nvGrpSpPr>
          <p:cNvPr id="20" name="组合 19">
            <a:extLst>
              <a:ext uri="{FF2B5EF4-FFF2-40B4-BE49-F238E27FC236}">
                <a16:creationId xmlns:a16="http://schemas.microsoft.com/office/drawing/2014/main" xmlns="" id="{1900DD2E-CB4A-444E-B174-0D52924EA38E}"/>
              </a:ext>
            </a:extLst>
          </p:cNvPr>
          <p:cNvGrpSpPr/>
          <p:nvPr/>
        </p:nvGrpSpPr>
        <p:grpSpPr>
          <a:xfrm>
            <a:off x="2962020" y="3873970"/>
            <a:ext cx="6382772" cy="400110"/>
            <a:chOff x="2691734" y="4477560"/>
            <a:chExt cx="6382772" cy="400110"/>
          </a:xfrm>
        </p:grpSpPr>
        <p:cxnSp>
          <p:nvCxnSpPr>
            <p:cNvPr id="22" name="直接连接符 21">
              <a:extLst>
                <a:ext uri="{FF2B5EF4-FFF2-40B4-BE49-F238E27FC236}">
                  <a16:creationId xmlns:a16="http://schemas.microsoft.com/office/drawing/2014/main" xmlns="" id="{453786B0-AC8F-4326-A598-C524D969B456}"/>
                </a:ext>
              </a:extLst>
            </p:cNvPr>
            <p:cNvCxnSpPr>
              <a:cxnSpLocks/>
            </p:cNvCxnSpPr>
            <p:nvPr/>
          </p:nvCxnSpPr>
          <p:spPr>
            <a:xfrm>
              <a:off x="8076533" y="4677615"/>
              <a:ext cx="997973" cy="0"/>
            </a:xfrm>
            <a:prstGeom prst="line">
              <a:avLst/>
            </a:prstGeom>
            <a:ln w="28575">
              <a:solidFill>
                <a:srgbClr val="BF2020"/>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xmlns="" id="{9FB7F399-1AA6-479B-AA67-AE4A93660392}"/>
                </a:ext>
              </a:extLst>
            </p:cNvPr>
            <p:cNvSpPr txBox="1"/>
            <p:nvPr/>
          </p:nvSpPr>
          <p:spPr>
            <a:xfrm>
              <a:off x="3048212" y="4477560"/>
              <a:ext cx="5671254" cy="400110"/>
            </a:xfrm>
            <a:prstGeom prst="rect">
              <a:avLst/>
            </a:prstGeom>
            <a:noFill/>
          </p:spPr>
          <p:txBody>
            <a:bodyPr wrap="square">
              <a:spAutoFit/>
            </a:bodyPr>
            <a:lstStyle/>
            <a:p>
              <a:pPr algn="ctr"/>
              <a:r>
                <a:rPr lang="en-US" altLang="zh-CN" sz="2000" i="0" dirty="0">
                  <a:solidFill>
                    <a:srgbClr val="C00000"/>
                  </a:solidFill>
                  <a:effectLst/>
                  <a:cs typeface="+mn-ea"/>
                  <a:sym typeface="+mn-lt"/>
                </a:rPr>
                <a:t>《</a:t>
              </a:r>
              <a:r>
                <a:rPr lang="zh-CN" altLang="en-US" sz="2000" i="0" dirty="0">
                  <a:solidFill>
                    <a:srgbClr val="C00000"/>
                  </a:solidFill>
                  <a:effectLst/>
                  <a:cs typeface="+mn-ea"/>
                  <a:sym typeface="+mn-lt"/>
                </a:rPr>
                <a:t>中国共产党基层组织选举工作条例</a:t>
              </a:r>
              <a:r>
                <a:rPr lang="en-US" altLang="zh-CN" sz="2000" i="0" dirty="0">
                  <a:solidFill>
                    <a:srgbClr val="C00000"/>
                  </a:solidFill>
                  <a:effectLst/>
                  <a:cs typeface="+mn-ea"/>
                  <a:sym typeface="+mn-lt"/>
                </a:rPr>
                <a:t>》</a:t>
              </a:r>
              <a:endParaRPr lang="zh-CN" altLang="en-US" sz="2000" dirty="0">
                <a:solidFill>
                  <a:srgbClr val="C00000"/>
                </a:solidFill>
                <a:cs typeface="+mn-ea"/>
                <a:sym typeface="+mn-lt"/>
              </a:endParaRPr>
            </a:p>
          </p:txBody>
        </p:sp>
        <p:cxnSp>
          <p:nvCxnSpPr>
            <p:cNvPr id="24" name="直接连接符 23">
              <a:extLst>
                <a:ext uri="{FF2B5EF4-FFF2-40B4-BE49-F238E27FC236}">
                  <a16:creationId xmlns:a16="http://schemas.microsoft.com/office/drawing/2014/main" xmlns="" id="{3CB3DB46-4483-426D-9C3B-C87AC436409E}"/>
                </a:ext>
              </a:extLst>
            </p:cNvPr>
            <p:cNvCxnSpPr>
              <a:cxnSpLocks/>
            </p:cNvCxnSpPr>
            <p:nvPr/>
          </p:nvCxnSpPr>
          <p:spPr>
            <a:xfrm>
              <a:off x="2691734" y="4680644"/>
              <a:ext cx="997973" cy="0"/>
            </a:xfrm>
            <a:prstGeom prst="line">
              <a:avLst/>
            </a:prstGeom>
            <a:ln w="28575">
              <a:solidFill>
                <a:srgbClr val="BF2020"/>
              </a:solidFill>
            </a:ln>
          </p:spPr>
          <p:style>
            <a:lnRef idx="1">
              <a:schemeClr val="accent1"/>
            </a:lnRef>
            <a:fillRef idx="0">
              <a:schemeClr val="accent1"/>
            </a:fillRef>
            <a:effectRef idx="0">
              <a:schemeClr val="accent1"/>
            </a:effectRef>
            <a:fontRef idx="minor">
              <a:schemeClr val="tx1"/>
            </a:fontRef>
          </p:style>
        </p:cxnSp>
      </p:grpSp>
      <p:pic>
        <p:nvPicPr>
          <p:cNvPr id="9" name="图片 8">
            <a:extLst>
              <a:ext uri="{FF2B5EF4-FFF2-40B4-BE49-F238E27FC236}">
                <a16:creationId xmlns:a16="http://schemas.microsoft.com/office/drawing/2014/main" xmlns="" id="{2B6D80C7-8E49-4401-AE94-32C30A3221FC}"/>
              </a:ext>
            </a:extLst>
          </p:cNvPr>
          <p:cNvPicPr>
            <a:picLocks noChangeAspect="1"/>
          </p:cNvPicPr>
          <p:nvPr/>
        </p:nvPicPr>
        <p:blipFill rotWithShape="1">
          <a:blip r:embed="rId6">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rcRect/>
          <a:stretch/>
        </p:blipFill>
        <p:spPr>
          <a:xfrm>
            <a:off x="9423399" y="1870505"/>
            <a:ext cx="2264357" cy="1512492"/>
          </a:xfrm>
          <a:prstGeom prst="rect">
            <a:avLst/>
          </a:prstGeom>
        </p:spPr>
      </p:pic>
      <p:pic>
        <p:nvPicPr>
          <p:cNvPr id="26" name="图片 25">
            <a:extLst>
              <a:ext uri="{FF2B5EF4-FFF2-40B4-BE49-F238E27FC236}">
                <a16:creationId xmlns:a16="http://schemas.microsoft.com/office/drawing/2014/main" xmlns="" id="{9124956A-C854-43D1-ABDB-1BF08A124896}"/>
              </a:ext>
            </a:extLst>
          </p:cNvPr>
          <p:cNvPicPr>
            <a:picLocks noChangeAspect="1"/>
          </p:cNvPicPr>
          <p:nvPr/>
        </p:nvPicPr>
        <p:blipFill rotWithShape="1">
          <a:blip r:embed="rId6">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rcRect/>
          <a:stretch/>
        </p:blipFill>
        <p:spPr>
          <a:xfrm flipH="1">
            <a:off x="626532" y="1870505"/>
            <a:ext cx="2264357" cy="1512492"/>
          </a:xfrm>
          <a:prstGeom prst="rect">
            <a:avLst/>
          </a:prstGeom>
        </p:spPr>
      </p:pic>
    </p:spTree>
    <p:extLst>
      <p:ext uri="{BB962C8B-B14F-4D97-AF65-F5344CB8AC3E}">
        <p14:creationId xmlns:p14="http://schemas.microsoft.com/office/powerpoint/2010/main" val="3304743933"/>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xmlns="" id="{1F362B87-1441-4209-88B5-67D311C133B0}"/>
              </a:ext>
            </a:extLst>
          </p:cNvPr>
          <p:cNvSpPr txBox="1"/>
          <p:nvPr/>
        </p:nvSpPr>
        <p:spPr>
          <a:xfrm>
            <a:off x="1050735" y="366700"/>
            <a:ext cx="5747229" cy="584775"/>
          </a:xfrm>
          <a:prstGeom prst="rect">
            <a:avLst/>
          </a:prstGeom>
          <a:noFill/>
        </p:spPr>
        <p:txBody>
          <a:bodyPr wrap="square">
            <a:spAutoFit/>
          </a:bodyPr>
          <a:lstStyle/>
          <a:p>
            <a:r>
              <a:rPr lang="zh-CN" altLang="en-US" sz="3200" i="0" dirty="0">
                <a:solidFill>
                  <a:schemeClr val="tx1">
                    <a:lumMod val="75000"/>
                    <a:lumOff val="25000"/>
                  </a:schemeClr>
                </a:solidFill>
                <a:effectLst/>
                <a:cs typeface="+mn-ea"/>
                <a:sym typeface="+mn-lt"/>
              </a:rPr>
              <a:t>基层选举工作条例选举的措施</a:t>
            </a:r>
          </a:p>
        </p:txBody>
      </p:sp>
      <p:sp>
        <p:nvSpPr>
          <p:cNvPr id="17" name="文本框 16">
            <a:extLst>
              <a:ext uri="{FF2B5EF4-FFF2-40B4-BE49-F238E27FC236}">
                <a16:creationId xmlns:a16="http://schemas.microsoft.com/office/drawing/2014/main" xmlns="" id="{1E467446-0D49-4543-A78E-3574608FF246}"/>
              </a:ext>
            </a:extLst>
          </p:cNvPr>
          <p:cNvSpPr txBox="1"/>
          <p:nvPr/>
        </p:nvSpPr>
        <p:spPr>
          <a:xfrm>
            <a:off x="1050735" y="843939"/>
            <a:ext cx="5978138" cy="338554"/>
          </a:xfrm>
          <a:prstGeom prst="rect">
            <a:avLst/>
          </a:prstGeom>
          <a:noFill/>
        </p:spPr>
        <p:txBody>
          <a:bodyPr wrap="square">
            <a:spAutoFit/>
          </a:bodyPr>
          <a:lstStyle/>
          <a:p>
            <a:r>
              <a:rPr lang="zh-CN" altLang="en-US" sz="1600" dirty="0">
                <a:cs typeface="+mn-ea"/>
                <a:sym typeface="+mn-lt"/>
              </a:rPr>
              <a:t>General principles conditions cadre appointment regulations</a:t>
            </a:r>
          </a:p>
        </p:txBody>
      </p:sp>
      <p:grpSp>
        <p:nvGrpSpPr>
          <p:cNvPr id="25" name="组合 24">
            <a:extLst>
              <a:ext uri="{FF2B5EF4-FFF2-40B4-BE49-F238E27FC236}">
                <a16:creationId xmlns:a16="http://schemas.microsoft.com/office/drawing/2014/main" xmlns="" id="{F4C7F764-ACD1-4A27-A26C-8A087AB139BA}"/>
              </a:ext>
            </a:extLst>
          </p:cNvPr>
          <p:cNvGrpSpPr/>
          <p:nvPr/>
        </p:nvGrpSpPr>
        <p:grpSpPr>
          <a:xfrm flipH="1">
            <a:off x="11745317" y="471293"/>
            <a:ext cx="446683" cy="711200"/>
            <a:chOff x="357" y="492760"/>
            <a:chExt cx="446683" cy="711200"/>
          </a:xfrm>
          <a:solidFill>
            <a:srgbClr val="C2191F"/>
          </a:solidFill>
        </p:grpSpPr>
        <p:sp>
          <p:nvSpPr>
            <p:cNvPr id="27" name="矩形 26">
              <a:extLst>
                <a:ext uri="{FF2B5EF4-FFF2-40B4-BE49-F238E27FC236}">
                  <a16:creationId xmlns:a16="http://schemas.microsoft.com/office/drawing/2014/main" xmlns="" id="{27D67D6F-27D5-4440-9D74-2DBF393707E7}"/>
                </a:ext>
              </a:extLst>
            </p:cNvPr>
            <p:cNvSpPr/>
            <p:nvPr/>
          </p:nvSpPr>
          <p:spPr>
            <a:xfrm>
              <a:off x="357" y="492760"/>
              <a:ext cx="291741"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 name="矩形 27">
              <a:extLst>
                <a:ext uri="{FF2B5EF4-FFF2-40B4-BE49-F238E27FC236}">
                  <a16:creationId xmlns:a16="http://schemas.microsoft.com/office/drawing/2014/main" xmlns="" id="{FC8BCD03-B147-4173-B7A1-5F5E76D753C2}"/>
                </a:ext>
              </a:extLst>
            </p:cNvPr>
            <p:cNvSpPr/>
            <p:nvPr/>
          </p:nvSpPr>
          <p:spPr>
            <a:xfrm>
              <a:off x="355600" y="492760"/>
              <a:ext cx="91440"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8" name="组合 7">
            <a:extLst>
              <a:ext uri="{FF2B5EF4-FFF2-40B4-BE49-F238E27FC236}">
                <a16:creationId xmlns:a16="http://schemas.microsoft.com/office/drawing/2014/main" xmlns="" id="{28B0B3C7-E55B-40D8-89B6-D93F366CCF9A}"/>
              </a:ext>
            </a:extLst>
          </p:cNvPr>
          <p:cNvGrpSpPr/>
          <p:nvPr/>
        </p:nvGrpSpPr>
        <p:grpSpPr>
          <a:xfrm>
            <a:off x="4149361" y="1659732"/>
            <a:ext cx="1602223" cy="498904"/>
            <a:chOff x="1043873" y="1685436"/>
            <a:chExt cx="1602223" cy="498904"/>
          </a:xfrm>
        </p:grpSpPr>
        <p:sp>
          <p:nvSpPr>
            <p:cNvPr id="9" name="矩形: 圆角 8">
              <a:extLst>
                <a:ext uri="{FF2B5EF4-FFF2-40B4-BE49-F238E27FC236}">
                  <a16:creationId xmlns:a16="http://schemas.microsoft.com/office/drawing/2014/main" xmlns="" id="{DC9D6A1E-30EB-497A-8659-434489EFB7B0}"/>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a:extLst>
                <a:ext uri="{FF2B5EF4-FFF2-40B4-BE49-F238E27FC236}">
                  <a16:creationId xmlns:a16="http://schemas.microsoft.com/office/drawing/2014/main" xmlns="" id="{3618DBC2-8333-498F-852A-A3380D70A5C0}"/>
                </a:ext>
              </a:extLst>
            </p:cNvPr>
            <p:cNvSpPr txBox="1"/>
            <p:nvPr/>
          </p:nvSpPr>
          <p:spPr>
            <a:xfrm>
              <a:off x="1128364" y="1685436"/>
              <a:ext cx="1433240" cy="461665"/>
            </a:xfrm>
            <a:prstGeom prst="rect">
              <a:avLst/>
            </a:prstGeom>
            <a:noFill/>
          </p:spPr>
          <p:txBody>
            <a:bodyPr wrap="square">
              <a:spAutoFit/>
            </a:bodyPr>
            <a:lstStyle/>
            <a:p>
              <a:r>
                <a:rPr lang="zh-CN" altLang="en-US" sz="2400" b="0" i="0" dirty="0">
                  <a:solidFill>
                    <a:schemeClr val="bg1"/>
                  </a:solidFill>
                  <a:effectLst/>
                  <a:cs typeface="+mn-ea"/>
                  <a:sym typeface="+mn-lt"/>
                </a:rPr>
                <a:t>第十</a:t>
              </a:r>
              <a:r>
                <a:rPr lang="zh-CN" altLang="en-US" sz="2400" dirty="0">
                  <a:solidFill>
                    <a:schemeClr val="bg1"/>
                  </a:solidFill>
                  <a:cs typeface="+mn-ea"/>
                  <a:sym typeface="+mn-lt"/>
                </a:rPr>
                <a:t>九</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sp>
        <p:nvSpPr>
          <p:cNvPr id="11" name="文本框 10">
            <a:extLst>
              <a:ext uri="{FF2B5EF4-FFF2-40B4-BE49-F238E27FC236}">
                <a16:creationId xmlns:a16="http://schemas.microsoft.com/office/drawing/2014/main" xmlns="" id="{42B077B9-BA76-4B36-B2F2-0850E06C785A}"/>
              </a:ext>
            </a:extLst>
          </p:cNvPr>
          <p:cNvSpPr txBox="1"/>
          <p:nvPr/>
        </p:nvSpPr>
        <p:spPr>
          <a:xfrm>
            <a:off x="4149361" y="2271077"/>
            <a:ext cx="7009706" cy="865622"/>
          </a:xfrm>
          <a:prstGeom prst="rect">
            <a:avLst/>
          </a:prstGeom>
          <a:noFill/>
        </p:spPr>
        <p:txBody>
          <a:bodyPr wrap="square">
            <a:spAutoFit/>
          </a:bodyPr>
          <a:lstStyle>
            <a:defPPr>
              <a:defRPr lang="zh-CN"/>
            </a:defPPr>
            <a:lvl1pPr>
              <a:lnSpc>
                <a:spcPct val="150000"/>
              </a:lnSpc>
              <a:defRPr b="0" i="0">
                <a:solidFill>
                  <a:srgbClr val="333333"/>
                </a:solidFill>
                <a:effectLst/>
                <a:latin typeface="字魂95号-手刻宋" panose="00000500000000000000" pitchFamily="2" charset="-122"/>
                <a:ea typeface="字魂95号-手刻宋" panose="00000500000000000000" pitchFamily="2" charset="-122"/>
              </a:defRPr>
            </a:lvl1pPr>
          </a:lstStyle>
          <a:p>
            <a:r>
              <a:rPr lang="zh-CN" altLang="en-US" dirty="0">
                <a:latin typeface="+mn-lt"/>
                <a:ea typeface="+mn-ea"/>
                <a:cs typeface="+mn-ea"/>
                <a:sym typeface="+mn-lt"/>
              </a:rPr>
              <a:t>进行选举时，有选举权的到会人数超过应到会人数的五分之四，会议有效。</a:t>
            </a:r>
          </a:p>
        </p:txBody>
      </p:sp>
      <p:grpSp>
        <p:nvGrpSpPr>
          <p:cNvPr id="12" name="组合 11">
            <a:extLst>
              <a:ext uri="{FF2B5EF4-FFF2-40B4-BE49-F238E27FC236}">
                <a16:creationId xmlns:a16="http://schemas.microsoft.com/office/drawing/2014/main" xmlns="" id="{646D7BC5-4F6C-4148-9B41-BD0CC7CE6581}"/>
              </a:ext>
            </a:extLst>
          </p:cNvPr>
          <p:cNvGrpSpPr/>
          <p:nvPr/>
        </p:nvGrpSpPr>
        <p:grpSpPr>
          <a:xfrm>
            <a:off x="1448057" y="1660020"/>
            <a:ext cx="2003896" cy="2003896"/>
            <a:chOff x="1640041" y="1660020"/>
            <a:chExt cx="2003896" cy="2003896"/>
          </a:xfrm>
        </p:grpSpPr>
        <p:grpSp>
          <p:nvGrpSpPr>
            <p:cNvPr id="13" name="组合 12">
              <a:extLst>
                <a:ext uri="{FF2B5EF4-FFF2-40B4-BE49-F238E27FC236}">
                  <a16:creationId xmlns:a16="http://schemas.microsoft.com/office/drawing/2014/main" xmlns="" id="{F2017844-FD18-4D5C-AC0D-0B73F1BC3452}"/>
                </a:ext>
              </a:extLst>
            </p:cNvPr>
            <p:cNvGrpSpPr/>
            <p:nvPr/>
          </p:nvGrpSpPr>
          <p:grpSpPr>
            <a:xfrm>
              <a:off x="1640041" y="1660020"/>
              <a:ext cx="2003896" cy="2003896"/>
              <a:chOff x="1312333" y="2345267"/>
              <a:chExt cx="1574800" cy="1574800"/>
            </a:xfrm>
          </p:grpSpPr>
          <p:sp>
            <p:nvSpPr>
              <p:cNvPr id="16" name="圆: 空心 15">
                <a:extLst>
                  <a:ext uri="{FF2B5EF4-FFF2-40B4-BE49-F238E27FC236}">
                    <a16:creationId xmlns:a16="http://schemas.microsoft.com/office/drawing/2014/main" xmlns="" id="{BBABF095-7C63-4386-989B-576489036557}"/>
                  </a:ext>
                </a:extLst>
              </p:cNvPr>
              <p:cNvSpPr/>
              <p:nvPr/>
            </p:nvSpPr>
            <p:spPr>
              <a:xfrm>
                <a:off x="1312333" y="2345267"/>
                <a:ext cx="1574800" cy="1574800"/>
              </a:xfrm>
              <a:prstGeom prst="donut">
                <a:avLst/>
              </a:prstGeom>
              <a:solidFill>
                <a:schemeClr val="tx1">
                  <a:lumMod val="50000"/>
                  <a:lumOff val="5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sp>
            <p:nvSpPr>
              <p:cNvPr id="18" name="空心弧 17">
                <a:extLst>
                  <a:ext uri="{FF2B5EF4-FFF2-40B4-BE49-F238E27FC236}">
                    <a16:creationId xmlns:a16="http://schemas.microsoft.com/office/drawing/2014/main" xmlns="" id="{ECAD1517-5B00-484D-A8A8-BDB191DA218D}"/>
                  </a:ext>
                </a:extLst>
              </p:cNvPr>
              <p:cNvSpPr/>
              <p:nvPr/>
            </p:nvSpPr>
            <p:spPr>
              <a:xfrm rot="16200000" flipV="1">
                <a:off x="1312333" y="2345267"/>
                <a:ext cx="1574800" cy="1574800"/>
              </a:xfrm>
              <a:prstGeom prst="blockArc">
                <a:avLst>
                  <a:gd name="adj1" fmla="val 4154200"/>
                  <a:gd name="adj2" fmla="val 0"/>
                  <a:gd name="adj3" fmla="val 25000"/>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grpSp>
        <p:sp>
          <p:nvSpPr>
            <p:cNvPr id="15" name="文本框 14">
              <a:extLst>
                <a:ext uri="{FF2B5EF4-FFF2-40B4-BE49-F238E27FC236}">
                  <a16:creationId xmlns:a16="http://schemas.microsoft.com/office/drawing/2014/main" xmlns="" id="{34568279-B556-4858-BEB9-CEE829B87AD9}"/>
                </a:ext>
              </a:extLst>
            </p:cNvPr>
            <p:cNvSpPr txBox="1"/>
            <p:nvPr/>
          </p:nvSpPr>
          <p:spPr>
            <a:xfrm>
              <a:off x="1951956" y="2349775"/>
              <a:ext cx="1380067" cy="584775"/>
            </a:xfrm>
            <a:prstGeom prst="rect">
              <a:avLst/>
            </a:prstGeom>
            <a:noFill/>
          </p:spPr>
          <p:txBody>
            <a:bodyPr wrap="square">
              <a:spAutoFit/>
            </a:bodyPr>
            <a:lstStyle/>
            <a:p>
              <a:pPr algn="ctr"/>
              <a:r>
                <a:rPr lang="en-US" altLang="zh-CN" sz="3200" dirty="0">
                  <a:cs typeface="+mn-ea"/>
                  <a:sym typeface="+mn-lt"/>
                </a:rPr>
                <a:t>80</a:t>
              </a:r>
              <a:r>
                <a:rPr lang="en-US" altLang="zh-CN" sz="1600" dirty="0">
                  <a:cs typeface="+mn-ea"/>
                  <a:sym typeface="+mn-lt"/>
                </a:rPr>
                <a:t>%</a:t>
              </a:r>
              <a:endParaRPr lang="zh-CN" altLang="en-US" sz="3200" dirty="0">
                <a:cs typeface="+mn-ea"/>
                <a:sym typeface="+mn-lt"/>
              </a:endParaRPr>
            </a:p>
          </p:txBody>
        </p:sp>
      </p:grpSp>
      <p:sp>
        <p:nvSpPr>
          <p:cNvPr id="19" name="文本框 18">
            <a:extLst>
              <a:ext uri="{FF2B5EF4-FFF2-40B4-BE49-F238E27FC236}">
                <a16:creationId xmlns:a16="http://schemas.microsoft.com/office/drawing/2014/main" xmlns="" id="{874863F0-5F70-4C27-9773-7A57F8B2005A}"/>
              </a:ext>
            </a:extLst>
          </p:cNvPr>
          <p:cNvSpPr txBox="1"/>
          <p:nvPr/>
        </p:nvSpPr>
        <p:spPr>
          <a:xfrm>
            <a:off x="4205064" y="3073687"/>
            <a:ext cx="1380067" cy="769441"/>
          </a:xfrm>
          <a:prstGeom prst="rect">
            <a:avLst/>
          </a:prstGeom>
          <a:noFill/>
        </p:spPr>
        <p:txBody>
          <a:bodyPr wrap="square">
            <a:spAutoFit/>
          </a:bodyPr>
          <a:lstStyle/>
          <a:p>
            <a:r>
              <a:rPr lang="en-US" altLang="zh-CN" sz="3200" dirty="0">
                <a:cs typeface="+mn-ea"/>
                <a:sym typeface="+mn-lt"/>
              </a:rPr>
              <a:t>4</a:t>
            </a:r>
            <a:r>
              <a:rPr lang="en-US" altLang="zh-CN" sz="3600" dirty="0">
                <a:cs typeface="+mn-ea"/>
                <a:sym typeface="+mn-lt"/>
              </a:rPr>
              <a:t>/</a:t>
            </a:r>
            <a:r>
              <a:rPr lang="en-US" altLang="zh-CN" sz="4400" dirty="0">
                <a:cs typeface="+mn-ea"/>
                <a:sym typeface="+mn-lt"/>
              </a:rPr>
              <a:t>5</a:t>
            </a:r>
            <a:endParaRPr lang="zh-CN" altLang="en-US" sz="3600" dirty="0">
              <a:cs typeface="+mn-ea"/>
              <a:sym typeface="+mn-lt"/>
            </a:endParaRPr>
          </a:p>
        </p:txBody>
      </p:sp>
      <p:grpSp>
        <p:nvGrpSpPr>
          <p:cNvPr id="20" name="组合 19">
            <a:extLst>
              <a:ext uri="{FF2B5EF4-FFF2-40B4-BE49-F238E27FC236}">
                <a16:creationId xmlns:a16="http://schemas.microsoft.com/office/drawing/2014/main" xmlns="" id="{CB26059C-C12D-491D-BDF4-A9FEA4732292}"/>
              </a:ext>
            </a:extLst>
          </p:cNvPr>
          <p:cNvGrpSpPr/>
          <p:nvPr/>
        </p:nvGrpSpPr>
        <p:grpSpPr>
          <a:xfrm>
            <a:off x="5238173" y="3249636"/>
            <a:ext cx="3056467" cy="494926"/>
            <a:chOff x="5376333" y="1772905"/>
            <a:chExt cx="3056467" cy="494926"/>
          </a:xfrm>
        </p:grpSpPr>
        <p:sp>
          <p:nvSpPr>
            <p:cNvPr id="21" name="矩形 20">
              <a:extLst>
                <a:ext uri="{FF2B5EF4-FFF2-40B4-BE49-F238E27FC236}">
                  <a16:creationId xmlns:a16="http://schemas.microsoft.com/office/drawing/2014/main" xmlns="" id="{B68F026D-C2FF-4BA0-9DE7-CCF52307E314}"/>
                </a:ext>
              </a:extLst>
            </p:cNvPr>
            <p:cNvSpPr/>
            <p:nvPr/>
          </p:nvSpPr>
          <p:spPr>
            <a:xfrm>
              <a:off x="5376333" y="1772905"/>
              <a:ext cx="3056467" cy="494926"/>
            </a:xfrm>
            <a:prstGeom prst="rect">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a:extLst>
                <a:ext uri="{FF2B5EF4-FFF2-40B4-BE49-F238E27FC236}">
                  <a16:creationId xmlns:a16="http://schemas.microsoft.com/office/drawing/2014/main" xmlns="" id="{F13D89F8-EB88-403F-A128-74F4D028F0AD}"/>
                </a:ext>
              </a:extLst>
            </p:cNvPr>
            <p:cNvSpPr txBox="1"/>
            <p:nvPr/>
          </p:nvSpPr>
          <p:spPr>
            <a:xfrm>
              <a:off x="5686906" y="1817853"/>
              <a:ext cx="2683933" cy="369332"/>
            </a:xfrm>
            <a:prstGeom prst="rect">
              <a:avLst/>
            </a:prstGeom>
            <a:noFill/>
          </p:spPr>
          <p:txBody>
            <a:bodyPr wrap="square">
              <a:spAutoFit/>
            </a:bodyPr>
            <a:lstStyle/>
            <a:p>
              <a:r>
                <a:rPr lang="zh-CN" altLang="en-US" dirty="0">
                  <a:solidFill>
                    <a:schemeClr val="bg1"/>
                  </a:solidFill>
                  <a:cs typeface="+mn-ea"/>
                  <a:sym typeface="+mn-lt"/>
                </a:rPr>
                <a:t>到会人数占应到会人数</a:t>
              </a:r>
            </a:p>
          </p:txBody>
        </p:sp>
      </p:grpSp>
      <p:sp>
        <p:nvSpPr>
          <p:cNvPr id="23" name="文本框 22">
            <a:extLst>
              <a:ext uri="{FF2B5EF4-FFF2-40B4-BE49-F238E27FC236}">
                <a16:creationId xmlns:a16="http://schemas.microsoft.com/office/drawing/2014/main" xmlns="" id="{DE9209D1-2BDF-4CC2-BA45-B037AA23EEF9}"/>
              </a:ext>
            </a:extLst>
          </p:cNvPr>
          <p:cNvSpPr txBox="1"/>
          <p:nvPr/>
        </p:nvSpPr>
        <p:spPr>
          <a:xfrm>
            <a:off x="1354666" y="4434076"/>
            <a:ext cx="9804401" cy="2112117"/>
          </a:xfrm>
          <a:prstGeom prst="rect">
            <a:avLst/>
          </a:prstGeom>
          <a:noFill/>
        </p:spPr>
        <p:txBody>
          <a:bodyPr wrap="square">
            <a:spAutoFit/>
          </a:bodyPr>
          <a:lstStyle>
            <a:defPPr>
              <a:defRPr lang="zh-CN"/>
            </a:defPPr>
            <a:lvl1pPr>
              <a:lnSpc>
                <a:spcPct val="150000"/>
              </a:lnSpc>
              <a:defRPr b="0" i="0">
                <a:solidFill>
                  <a:srgbClr val="333333"/>
                </a:solidFill>
                <a:effectLst/>
                <a:latin typeface="字魂95号-手刻宋" panose="00000500000000000000" pitchFamily="2" charset="-122"/>
                <a:ea typeface="字魂95号-手刻宋" panose="00000500000000000000" pitchFamily="2" charset="-122"/>
              </a:defRPr>
            </a:lvl1pPr>
          </a:lstStyle>
          <a:p>
            <a:r>
              <a:rPr lang="zh-CN" altLang="en-US" dirty="0">
                <a:latin typeface="+mn-lt"/>
                <a:ea typeface="+mn-ea"/>
                <a:cs typeface="+mn-ea"/>
                <a:sym typeface="+mn-lt"/>
              </a:rPr>
              <a:t>召开党员大会进行选举，由上届委员会主持。不设委员会的党支部进行选举，由上届支部书记主持。召开党员代表大会进行选举，由大会主席团主持。大会主席团成员由上届党的委员会或各代表团</a:t>
            </a:r>
            <a:r>
              <a:rPr lang="en-US" altLang="zh-CN" dirty="0">
                <a:latin typeface="+mn-lt"/>
                <a:ea typeface="+mn-ea"/>
                <a:cs typeface="+mn-ea"/>
                <a:sym typeface="+mn-lt"/>
              </a:rPr>
              <a:t>(</a:t>
            </a:r>
            <a:r>
              <a:rPr lang="zh-CN" altLang="en-US" dirty="0">
                <a:latin typeface="+mn-lt"/>
                <a:ea typeface="+mn-ea"/>
                <a:cs typeface="+mn-ea"/>
                <a:sym typeface="+mn-lt"/>
              </a:rPr>
              <a:t>组</a:t>
            </a:r>
            <a:r>
              <a:rPr lang="en-US" altLang="zh-CN" dirty="0">
                <a:latin typeface="+mn-lt"/>
                <a:ea typeface="+mn-ea"/>
                <a:cs typeface="+mn-ea"/>
                <a:sym typeface="+mn-lt"/>
              </a:rPr>
              <a:t>)</a:t>
            </a:r>
            <a:r>
              <a:rPr lang="zh-CN" altLang="en-US" dirty="0">
                <a:latin typeface="+mn-lt"/>
                <a:ea typeface="+mn-ea"/>
                <a:cs typeface="+mn-ea"/>
                <a:sym typeface="+mn-lt"/>
              </a:rPr>
              <a:t>从代表中提名，经全体代表酝酿讨论，提交代表大会预备会议表决通过。委员会第一次全体会议选举常委、书记、副书记，召开党员代表大会的，由大会主席团指定一名新选出的委员主持；召开党员大会的，由上届委员会推荐一名新当选的委员主持。</a:t>
            </a:r>
          </a:p>
        </p:txBody>
      </p:sp>
      <p:grpSp>
        <p:nvGrpSpPr>
          <p:cNvPr id="24" name="组合 23">
            <a:extLst>
              <a:ext uri="{FF2B5EF4-FFF2-40B4-BE49-F238E27FC236}">
                <a16:creationId xmlns:a16="http://schemas.microsoft.com/office/drawing/2014/main" xmlns="" id="{FF821284-355A-48D6-8C0C-63FE0E3A1D6B}"/>
              </a:ext>
            </a:extLst>
          </p:cNvPr>
          <p:cNvGrpSpPr/>
          <p:nvPr/>
        </p:nvGrpSpPr>
        <p:grpSpPr>
          <a:xfrm>
            <a:off x="1442553" y="3875470"/>
            <a:ext cx="1602223" cy="498904"/>
            <a:chOff x="1043873" y="1685436"/>
            <a:chExt cx="1602223" cy="498904"/>
          </a:xfrm>
        </p:grpSpPr>
        <p:sp>
          <p:nvSpPr>
            <p:cNvPr id="26" name="矩形: 圆角 25">
              <a:extLst>
                <a:ext uri="{FF2B5EF4-FFF2-40B4-BE49-F238E27FC236}">
                  <a16:creationId xmlns:a16="http://schemas.microsoft.com/office/drawing/2014/main" xmlns="" id="{0006AECE-CAAD-4655-9C58-CF7BDE357D99}"/>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a:extLst>
                <a:ext uri="{FF2B5EF4-FFF2-40B4-BE49-F238E27FC236}">
                  <a16:creationId xmlns:a16="http://schemas.microsoft.com/office/drawing/2014/main" xmlns="" id="{A2CE28AF-3167-4E11-8707-28BAC39B2DB6}"/>
                </a:ext>
              </a:extLst>
            </p:cNvPr>
            <p:cNvSpPr txBox="1"/>
            <p:nvPr/>
          </p:nvSpPr>
          <p:spPr>
            <a:xfrm>
              <a:off x="1128364" y="1685436"/>
              <a:ext cx="1433240" cy="461665"/>
            </a:xfrm>
            <a:prstGeom prst="rect">
              <a:avLst/>
            </a:prstGeom>
            <a:noFill/>
          </p:spPr>
          <p:txBody>
            <a:bodyPr wrap="square">
              <a:spAutoFit/>
            </a:bodyPr>
            <a:lstStyle/>
            <a:p>
              <a:r>
                <a:rPr lang="zh-CN" altLang="en-US" sz="2400" b="0" i="0" dirty="0">
                  <a:solidFill>
                    <a:schemeClr val="bg1"/>
                  </a:solidFill>
                  <a:effectLst/>
                  <a:cs typeface="+mn-ea"/>
                  <a:sym typeface="+mn-lt"/>
                </a:rPr>
                <a:t>第二十条　</a:t>
              </a:r>
              <a:endParaRPr lang="zh-CN" altLang="en-US" sz="2400" dirty="0">
                <a:solidFill>
                  <a:schemeClr val="bg1"/>
                </a:solidFill>
                <a:cs typeface="+mn-ea"/>
                <a:sym typeface="+mn-lt"/>
              </a:endParaRPr>
            </a:p>
          </p:txBody>
        </p:sp>
      </p:grpSp>
      <p:pic>
        <p:nvPicPr>
          <p:cNvPr id="2" name="图片 1">
            <a:extLst>
              <a:ext uri="{FF2B5EF4-FFF2-40B4-BE49-F238E27FC236}">
                <a16:creationId xmlns:a16="http://schemas.microsoft.com/office/drawing/2014/main" xmlns="" id="{6FA6CF18-A7C8-455B-B549-7B41687617DA}"/>
              </a:ext>
            </a:extLst>
          </p:cNvPr>
          <p:cNvPicPr>
            <a:picLocks noChangeAspect="1"/>
          </p:cNvPicPr>
          <p:nvPr/>
        </p:nvPicPr>
        <p:blipFill rotWithShape="1">
          <a:blip r:embed="rId2"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0" y="303892"/>
            <a:ext cx="1050735" cy="985332"/>
          </a:xfrm>
          <a:prstGeom prst="rect">
            <a:avLst/>
          </a:prstGeom>
        </p:spPr>
      </p:pic>
    </p:spTree>
    <p:extLst>
      <p:ext uri="{BB962C8B-B14F-4D97-AF65-F5344CB8AC3E}">
        <p14:creationId xmlns:p14="http://schemas.microsoft.com/office/powerpoint/2010/main" val="1672269853"/>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 presetClass="entr" presetSubtype="8"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fill="hold"/>
                                        <p:tgtEl>
                                          <p:spTgt spid="24"/>
                                        </p:tgtEl>
                                        <p:attrNameLst>
                                          <p:attrName>ppt_x</p:attrName>
                                        </p:attrNameLst>
                                      </p:cBhvr>
                                      <p:tavLst>
                                        <p:tav tm="0">
                                          <p:val>
                                            <p:strVal val="0-#ppt_w/2"/>
                                          </p:val>
                                        </p:tav>
                                        <p:tav tm="100000">
                                          <p:val>
                                            <p:strVal val="#ppt_x"/>
                                          </p:val>
                                        </p:tav>
                                      </p:tavLst>
                                    </p:anim>
                                    <p:anim calcmode="lin" valueType="num">
                                      <p:cBhvr additive="base">
                                        <p:cTn id="11" dur="500" fill="hold"/>
                                        <p:tgtEl>
                                          <p:spTgt spid="24"/>
                                        </p:tgtEl>
                                        <p:attrNameLst>
                                          <p:attrName>ppt_y</p:attrName>
                                        </p:attrNameLst>
                                      </p:cBhvr>
                                      <p:tavLst>
                                        <p:tav tm="0">
                                          <p:val>
                                            <p:strVal val="#ppt_y"/>
                                          </p:val>
                                        </p:tav>
                                        <p:tav tm="100000">
                                          <p:val>
                                            <p:strVal val="#ppt_y"/>
                                          </p:val>
                                        </p:tav>
                                      </p:tavLst>
                                    </p:anim>
                                  </p:childTnLst>
                                </p:cTn>
                              </p:par>
                              <p:par>
                                <p:cTn id="12" presetID="53" presetClass="entr" presetSubtype="16"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xmlns="" id="{1F362B87-1441-4209-88B5-67D311C133B0}"/>
              </a:ext>
            </a:extLst>
          </p:cNvPr>
          <p:cNvSpPr txBox="1"/>
          <p:nvPr/>
        </p:nvSpPr>
        <p:spPr>
          <a:xfrm>
            <a:off x="1050735" y="366700"/>
            <a:ext cx="5747229" cy="584775"/>
          </a:xfrm>
          <a:prstGeom prst="rect">
            <a:avLst/>
          </a:prstGeom>
          <a:noFill/>
        </p:spPr>
        <p:txBody>
          <a:bodyPr wrap="square">
            <a:spAutoFit/>
          </a:bodyPr>
          <a:lstStyle/>
          <a:p>
            <a:r>
              <a:rPr lang="zh-CN" altLang="en-US" sz="3200" i="0" dirty="0">
                <a:solidFill>
                  <a:schemeClr val="tx1">
                    <a:lumMod val="75000"/>
                    <a:lumOff val="25000"/>
                  </a:schemeClr>
                </a:solidFill>
                <a:effectLst/>
                <a:cs typeface="+mn-ea"/>
                <a:sym typeface="+mn-lt"/>
              </a:rPr>
              <a:t>基层选举工作条例选举的措施</a:t>
            </a:r>
          </a:p>
        </p:txBody>
      </p:sp>
      <p:sp>
        <p:nvSpPr>
          <p:cNvPr id="17" name="文本框 16">
            <a:extLst>
              <a:ext uri="{FF2B5EF4-FFF2-40B4-BE49-F238E27FC236}">
                <a16:creationId xmlns:a16="http://schemas.microsoft.com/office/drawing/2014/main" xmlns="" id="{1E467446-0D49-4543-A78E-3574608FF246}"/>
              </a:ext>
            </a:extLst>
          </p:cNvPr>
          <p:cNvSpPr txBox="1"/>
          <p:nvPr/>
        </p:nvSpPr>
        <p:spPr>
          <a:xfrm>
            <a:off x="1050735" y="843939"/>
            <a:ext cx="5978138" cy="338554"/>
          </a:xfrm>
          <a:prstGeom prst="rect">
            <a:avLst/>
          </a:prstGeom>
          <a:noFill/>
        </p:spPr>
        <p:txBody>
          <a:bodyPr wrap="square">
            <a:spAutoFit/>
          </a:bodyPr>
          <a:lstStyle/>
          <a:p>
            <a:r>
              <a:rPr lang="zh-CN" altLang="en-US" sz="1600" dirty="0">
                <a:cs typeface="+mn-ea"/>
                <a:sym typeface="+mn-lt"/>
              </a:rPr>
              <a:t>General principles conditions cadre appointment regulations</a:t>
            </a:r>
          </a:p>
        </p:txBody>
      </p:sp>
      <p:grpSp>
        <p:nvGrpSpPr>
          <p:cNvPr id="25" name="组合 24">
            <a:extLst>
              <a:ext uri="{FF2B5EF4-FFF2-40B4-BE49-F238E27FC236}">
                <a16:creationId xmlns:a16="http://schemas.microsoft.com/office/drawing/2014/main" xmlns="" id="{F4C7F764-ACD1-4A27-A26C-8A087AB139BA}"/>
              </a:ext>
            </a:extLst>
          </p:cNvPr>
          <p:cNvGrpSpPr/>
          <p:nvPr/>
        </p:nvGrpSpPr>
        <p:grpSpPr>
          <a:xfrm flipH="1">
            <a:off x="11745317" y="471293"/>
            <a:ext cx="446683" cy="711200"/>
            <a:chOff x="357" y="492760"/>
            <a:chExt cx="446683" cy="711200"/>
          </a:xfrm>
          <a:solidFill>
            <a:srgbClr val="C2191F"/>
          </a:solidFill>
        </p:grpSpPr>
        <p:sp>
          <p:nvSpPr>
            <p:cNvPr id="27" name="矩形 26">
              <a:extLst>
                <a:ext uri="{FF2B5EF4-FFF2-40B4-BE49-F238E27FC236}">
                  <a16:creationId xmlns:a16="http://schemas.microsoft.com/office/drawing/2014/main" xmlns="" id="{27D67D6F-27D5-4440-9D74-2DBF393707E7}"/>
                </a:ext>
              </a:extLst>
            </p:cNvPr>
            <p:cNvSpPr/>
            <p:nvPr/>
          </p:nvSpPr>
          <p:spPr>
            <a:xfrm>
              <a:off x="357" y="492760"/>
              <a:ext cx="291741"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 name="矩形 27">
              <a:extLst>
                <a:ext uri="{FF2B5EF4-FFF2-40B4-BE49-F238E27FC236}">
                  <a16:creationId xmlns:a16="http://schemas.microsoft.com/office/drawing/2014/main" xmlns="" id="{FC8BCD03-B147-4173-B7A1-5F5E76D753C2}"/>
                </a:ext>
              </a:extLst>
            </p:cNvPr>
            <p:cNvSpPr/>
            <p:nvPr/>
          </p:nvSpPr>
          <p:spPr>
            <a:xfrm>
              <a:off x="355600" y="492760"/>
              <a:ext cx="91440"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
        <p:nvSpPr>
          <p:cNvPr id="44" name="文本框 43">
            <a:extLst>
              <a:ext uri="{FF2B5EF4-FFF2-40B4-BE49-F238E27FC236}">
                <a16:creationId xmlns:a16="http://schemas.microsoft.com/office/drawing/2014/main" xmlns="" id="{20F5FC08-7762-4AF3-A036-F25B2222B812}"/>
              </a:ext>
            </a:extLst>
          </p:cNvPr>
          <p:cNvSpPr txBox="1"/>
          <p:nvPr/>
        </p:nvSpPr>
        <p:spPr>
          <a:xfrm>
            <a:off x="1197292" y="5264004"/>
            <a:ext cx="10021041" cy="1149033"/>
          </a:xfrm>
          <a:prstGeom prst="rect">
            <a:avLst/>
          </a:prstGeom>
          <a:noFill/>
        </p:spPr>
        <p:txBody>
          <a:bodyPr wrap="square">
            <a:spAutoFit/>
          </a:bodyPr>
          <a:lstStyle/>
          <a:p>
            <a:pPr>
              <a:lnSpc>
                <a:spcPct val="150000"/>
              </a:lnSpc>
            </a:pPr>
            <a:r>
              <a:rPr lang="zh-CN" altLang="en-US" sz="1600" dirty="0">
                <a:solidFill>
                  <a:schemeClr val="tx1">
                    <a:lumMod val="85000"/>
                    <a:lumOff val="15000"/>
                  </a:schemeClr>
                </a:solidFill>
                <a:cs typeface="+mn-ea"/>
                <a:sym typeface="+mn-lt"/>
              </a:rPr>
              <a:t>选举前，选举单位的党组织或大会主席团应将候选人的简历、工作实绩和主要优缺点向选举人作出实事求是的介绍，对选举人提出的询问应作出负责的答复。根据选举人的要求，可以组织候选人与选举人见面，由候选人作自我介绍，回答选举人提出的问题。</a:t>
            </a:r>
            <a:endParaRPr lang="zh-CN" altLang="en-US" sz="1600" b="0" i="0" dirty="0">
              <a:solidFill>
                <a:schemeClr val="tx1">
                  <a:lumMod val="85000"/>
                  <a:lumOff val="15000"/>
                </a:schemeClr>
              </a:solidFill>
              <a:effectLst/>
              <a:cs typeface="+mn-ea"/>
              <a:sym typeface="+mn-lt"/>
            </a:endParaRPr>
          </a:p>
        </p:txBody>
      </p:sp>
      <p:grpSp>
        <p:nvGrpSpPr>
          <p:cNvPr id="45" name="组合 44">
            <a:extLst>
              <a:ext uri="{FF2B5EF4-FFF2-40B4-BE49-F238E27FC236}">
                <a16:creationId xmlns:a16="http://schemas.microsoft.com/office/drawing/2014/main" xmlns="" id="{53B0351C-04D8-4E24-A344-4F3B36E4B9CE}"/>
              </a:ext>
            </a:extLst>
          </p:cNvPr>
          <p:cNvGrpSpPr/>
          <p:nvPr/>
        </p:nvGrpSpPr>
        <p:grpSpPr>
          <a:xfrm>
            <a:off x="1283114" y="4634744"/>
            <a:ext cx="2162703" cy="498904"/>
            <a:chOff x="1043873" y="1685436"/>
            <a:chExt cx="1602223" cy="498904"/>
          </a:xfrm>
        </p:grpSpPr>
        <p:sp>
          <p:nvSpPr>
            <p:cNvPr id="46" name="矩形: 圆角 45">
              <a:extLst>
                <a:ext uri="{FF2B5EF4-FFF2-40B4-BE49-F238E27FC236}">
                  <a16:creationId xmlns:a16="http://schemas.microsoft.com/office/drawing/2014/main" xmlns="" id="{39879654-7411-452C-B601-8B548BE56B5B}"/>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文本框 46">
              <a:extLst>
                <a:ext uri="{FF2B5EF4-FFF2-40B4-BE49-F238E27FC236}">
                  <a16:creationId xmlns:a16="http://schemas.microsoft.com/office/drawing/2014/main" xmlns="" id="{6353FB5F-CE3A-46E2-9BE4-5EA3606D8E76}"/>
                </a:ext>
              </a:extLst>
            </p:cNvPr>
            <p:cNvSpPr txBox="1"/>
            <p:nvPr/>
          </p:nvSpPr>
          <p:spPr>
            <a:xfrm>
              <a:off x="1128364" y="1685436"/>
              <a:ext cx="1467816" cy="461665"/>
            </a:xfrm>
            <a:prstGeom prst="rect">
              <a:avLst/>
            </a:prstGeom>
            <a:noFill/>
          </p:spPr>
          <p:txBody>
            <a:bodyPr wrap="square">
              <a:spAutoFit/>
            </a:bodyPr>
            <a:lstStyle/>
            <a:p>
              <a:pPr algn="ctr"/>
              <a:r>
                <a:rPr lang="zh-CN" altLang="en-US" sz="2400" b="0" i="0" dirty="0">
                  <a:solidFill>
                    <a:schemeClr val="bg1"/>
                  </a:solidFill>
                  <a:effectLst/>
                  <a:cs typeface="+mn-ea"/>
                  <a:sym typeface="+mn-lt"/>
                </a:rPr>
                <a:t>第</a:t>
              </a:r>
              <a:r>
                <a:rPr lang="zh-CN" altLang="en-US" sz="2400" dirty="0">
                  <a:solidFill>
                    <a:schemeClr val="bg1"/>
                  </a:solidFill>
                  <a:cs typeface="+mn-ea"/>
                  <a:sym typeface="+mn-lt"/>
                </a:rPr>
                <a:t>二十一</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grpSp>
        <p:nvGrpSpPr>
          <p:cNvPr id="3" name="组合 2">
            <a:extLst>
              <a:ext uri="{FF2B5EF4-FFF2-40B4-BE49-F238E27FC236}">
                <a16:creationId xmlns:a16="http://schemas.microsoft.com/office/drawing/2014/main" xmlns="" id="{1DA5F65C-7814-4F43-A942-2F66FFFC4ABF}"/>
              </a:ext>
            </a:extLst>
          </p:cNvPr>
          <p:cNvGrpSpPr/>
          <p:nvPr/>
        </p:nvGrpSpPr>
        <p:grpSpPr>
          <a:xfrm>
            <a:off x="1197292" y="1842167"/>
            <a:ext cx="2519575" cy="2561559"/>
            <a:chOff x="1197291" y="2035946"/>
            <a:chExt cx="2519575" cy="2561559"/>
          </a:xfrm>
        </p:grpSpPr>
        <p:sp>
          <p:nvSpPr>
            <p:cNvPr id="35" name="矩形 34">
              <a:extLst>
                <a:ext uri="{FF2B5EF4-FFF2-40B4-BE49-F238E27FC236}">
                  <a16:creationId xmlns:a16="http://schemas.microsoft.com/office/drawing/2014/main" xmlns="" id="{B134B131-70D4-4A20-8508-1EADD3D1F8C9}"/>
                </a:ext>
              </a:extLst>
            </p:cNvPr>
            <p:cNvSpPr/>
            <p:nvPr/>
          </p:nvSpPr>
          <p:spPr>
            <a:xfrm>
              <a:off x="1235492" y="2035946"/>
              <a:ext cx="2471644" cy="525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简历</a:t>
              </a:r>
            </a:p>
          </p:txBody>
        </p:sp>
        <p:sp>
          <p:nvSpPr>
            <p:cNvPr id="56" name="矩形 55">
              <a:extLst>
                <a:ext uri="{FF2B5EF4-FFF2-40B4-BE49-F238E27FC236}">
                  <a16:creationId xmlns:a16="http://schemas.microsoft.com/office/drawing/2014/main" xmlns="" id="{A7290B2A-B119-4E34-BC06-BA6084708C60}"/>
                </a:ext>
              </a:extLst>
            </p:cNvPr>
            <p:cNvSpPr/>
            <p:nvPr/>
          </p:nvSpPr>
          <p:spPr>
            <a:xfrm>
              <a:off x="1197291" y="2675887"/>
              <a:ext cx="2519575" cy="1921618"/>
            </a:xfrm>
            <a:prstGeom prst="rect">
              <a:avLst/>
            </a:prstGeom>
            <a:solidFill>
              <a:schemeClr val="bg2">
                <a:lumMod val="9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文本框 56">
              <a:extLst>
                <a:ext uri="{FF2B5EF4-FFF2-40B4-BE49-F238E27FC236}">
                  <a16:creationId xmlns:a16="http://schemas.microsoft.com/office/drawing/2014/main" xmlns="" id="{3DDE7C5B-DFDF-4610-8F43-CB571880450A}"/>
                </a:ext>
              </a:extLst>
            </p:cNvPr>
            <p:cNvSpPr txBox="1"/>
            <p:nvPr/>
          </p:nvSpPr>
          <p:spPr>
            <a:xfrm>
              <a:off x="1484422" y="2728551"/>
              <a:ext cx="1973784" cy="1281120"/>
            </a:xfrm>
            <a:prstGeom prst="rect">
              <a:avLst/>
            </a:prstGeom>
            <a:noFill/>
          </p:spPr>
          <p:txBody>
            <a:bodyPr wrap="square">
              <a:spAutoFit/>
            </a:bodyPr>
            <a:lstStyle/>
            <a:p>
              <a:pPr algn="ctr">
                <a:lnSpc>
                  <a:spcPct val="150000"/>
                </a:lnSpc>
              </a:pPr>
              <a:r>
                <a:rPr lang="zh-CN" altLang="en-US" dirty="0">
                  <a:solidFill>
                    <a:schemeClr val="tx1">
                      <a:lumMod val="85000"/>
                      <a:lumOff val="15000"/>
                    </a:schemeClr>
                  </a:solidFill>
                  <a:cs typeface="+mn-ea"/>
                  <a:sym typeface="+mn-lt"/>
                </a:rPr>
                <a:t>个人简历是求职者给招聘单位发的一份简要介绍。</a:t>
              </a:r>
            </a:p>
          </p:txBody>
        </p:sp>
      </p:grpSp>
      <p:grpSp>
        <p:nvGrpSpPr>
          <p:cNvPr id="4" name="组合 3">
            <a:extLst>
              <a:ext uri="{FF2B5EF4-FFF2-40B4-BE49-F238E27FC236}">
                <a16:creationId xmlns:a16="http://schemas.microsoft.com/office/drawing/2014/main" xmlns="" id="{6BAEF4B6-D819-4B9E-910B-970A908F2DB9}"/>
              </a:ext>
            </a:extLst>
          </p:cNvPr>
          <p:cNvGrpSpPr/>
          <p:nvPr/>
        </p:nvGrpSpPr>
        <p:grpSpPr>
          <a:xfrm>
            <a:off x="4841079" y="1879406"/>
            <a:ext cx="2519575" cy="2561559"/>
            <a:chOff x="5091919" y="2035946"/>
            <a:chExt cx="2519575" cy="2561559"/>
          </a:xfrm>
        </p:grpSpPr>
        <p:sp>
          <p:nvSpPr>
            <p:cNvPr id="38" name="矩形 37">
              <a:extLst>
                <a:ext uri="{FF2B5EF4-FFF2-40B4-BE49-F238E27FC236}">
                  <a16:creationId xmlns:a16="http://schemas.microsoft.com/office/drawing/2014/main" xmlns="" id="{9C35C679-A08F-45F9-96F0-9EC1E3061EFE}"/>
                </a:ext>
              </a:extLst>
            </p:cNvPr>
            <p:cNvSpPr/>
            <p:nvPr/>
          </p:nvSpPr>
          <p:spPr>
            <a:xfrm>
              <a:off x="5091920" y="2035946"/>
              <a:ext cx="2519574" cy="525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工作实绩</a:t>
              </a:r>
            </a:p>
          </p:txBody>
        </p:sp>
        <p:sp>
          <p:nvSpPr>
            <p:cNvPr id="60" name="矩形 59">
              <a:extLst>
                <a:ext uri="{FF2B5EF4-FFF2-40B4-BE49-F238E27FC236}">
                  <a16:creationId xmlns:a16="http://schemas.microsoft.com/office/drawing/2014/main" xmlns="" id="{8B7DEFF1-658B-47F5-87DA-0CAE60D51657}"/>
                </a:ext>
              </a:extLst>
            </p:cNvPr>
            <p:cNvSpPr/>
            <p:nvPr/>
          </p:nvSpPr>
          <p:spPr>
            <a:xfrm>
              <a:off x="5091919" y="2675887"/>
              <a:ext cx="2519575" cy="1921618"/>
            </a:xfrm>
            <a:prstGeom prst="rect">
              <a:avLst/>
            </a:prstGeom>
            <a:solidFill>
              <a:schemeClr val="bg2">
                <a:lumMod val="9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文本框 57">
              <a:extLst>
                <a:ext uri="{FF2B5EF4-FFF2-40B4-BE49-F238E27FC236}">
                  <a16:creationId xmlns:a16="http://schemas.microsoft.com/office/drawing/2014/main" xmlns="" id="{221F7AEF-12D5-4AEA-94BD-A34A6744B036}"/>
                </a:ext>
              </a:extLst>
            </p:cNvPr>
            <p:cNvSpPr txBox="1"/>
            <p:nvPr/>
          </p:nvSpPr>
          <p:spPr>
            <a:xfrm>
              <a:off x="5361066" y="2675887"/>
              <a:ext cx="1981279" cy="1696618"/>
            </a:xfrm>
            <a:prstGeom prst="rect">
              <a:avLst/>
            </a:prstGeom>
            <a:noFill/>
          </p:spPr>
          <p:txBody>
            <a:bodyPr wrap="square">
              <a:spAutoFit/>
            </a:bodyPr>
            <a:lstStyle/>
            <a:p>
              <a:pPr algn="ctr">
                <a:lnSpc>
                  <a:spcPct val="150000"/>
                </a:lnSpc>
              </a:pPr>
              <a:r>
                <a:rPr lang="zh-CN" altLang="en-US" b="0" i="0" dirty="0">
                  <a:solidFill>
                    <a:srgbClr val="333333"/>
                  </a:solidFill>
                  <a:effectLst/>
                  <a:cs typeface="+mn-ea"/>
                  <a:sym typeface="+mn-lt"/>
                </a:rPr>
                <a:t>工作业绩是指工作人员在实际工作中所做出的成绩。</a:t>
              </a:r>
              <a:endParaRPr lang="zh-CN" altLang="en-US" dirty="0">
                <a:cs typeface="+mn-ea"/>
                <a:sym typeface="+mn-lt"/>
              </a:endParaRPr>
            </a:p>
          </p:txBody>
        </p:sp>
      </p:grpSp>
      <p:grpSp>
        <p:nvGrpSpPr>
          <p:cNvPr id="5" name="组合 4">
            <a:extLst>
              <a:ext uri="{FF2B5EF4-FFF2-40B4-BE49-F238E27FC236}">
                <a16:creationId xmlns:a16="http://schemas.microsoft.com/office/drawing/2014/main" xmlns="" id="{E09D308E-0612-4FFB-A11F-E3F4A065C52A}"/>
              </a:ext>
            </a:extLst>
          </p:cNvPr>
          <p:cNvGrpSpPr/>
          <p:nvPr/>
        </p:nvGrpSpPr>
        <p:grpSpPr>
          <a:xfrm>
            <a:off x="8484867" y="1879406"/>
            <a:ext cx="2519576" cy="2561559"/>
            <a:chOff x="8986546" y="2035946"/>
            <a:chExt cx="2519576" cy="2561559"/>
          </a:xfrm>
        </p:grpSpPr>
        <p:sp>
          <p:nvSpPr>
            <p:cNvPr id="40" name="矩形 39">
              <a:extLst>
                <a:ext uri="{FF2B5EF4-FFF2-40B4-BE49-F238E27FC236}">
                  <a16:creationId xmlns:a16="http://schemas.microsoft.com/office/drawing/2014/main" xmlns="" id="{220BE4D5-D17A-463B-A2B4-4B8800819590}"/>
                </a:ext>
              </a:extLst>
            </p:cNvPr>
            <p:cNvSpPr/>
            <p:nvPr/>
          </p:nvSpPr>
          <p:spPr>
            <a:xfrm>
              <a:off x="8986548" y="2035946"/>
              <a:ext cx="2519574" cy="525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主要优缺点</a:t>
              </a:r>
            </a:p>
          </p:txBody>
        </p:sp>
        <p:sp>
          <p:nvSpPr>
            <p:cNvPr id="61" name="矩形 60">
              <a:extLst>
                <a:ext uri="{FF2B5EF4-FFF2-40B4-BE49-F238E27FC236}">
                  <a16:creationId xmlns:a16="http://schemas.microsoft.com/office/drawing/2014/main" xmlns="" id="{B69FBD2B-BF52-40FA-8348-5441A16017B9}"/>
                </a:ext>
              </a:extLst>
            </p:cNvPr>
            <p:cNvSpPr/>
            <p:nvPr/>
          </p:nvSpPr>
          <p:spPr>
            <a:xfrm>
              <a:off x="8986547" y="2675887"/>
              <a:ext cx="2519575" cy="1921618"/>
            </a:xfrm>
            <a:prstGeom prst="rect">
              <a:avLst/>
            </a:prstGeom>
            <a:solidFill>
              <a:schemeClr val="bg2">
                <a:lumMod val="9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文本框 58">
              <a:extLst>
                <a:ext uri="{FF2B5EF4-FFF2-40B4-BE49-F238E27FC236}">
                  <a16:creationId xmlns:a16="http://schemas.microsoft.com/office/drawing/2014/main" xmlns="" id="{91DF0704-3B97-4CAC-93A1-364354079166}"/>
                </a:ext>
              </a:extLst>
            </p:cNvPr>
            <p:cNvSpPr txBox="1"/>
            <p:nvPr/>
          </p:nvSpPr>
          <p:spPr>
            <a:xfrm>
              <a:off x="8986546" y="2728551"/>
              <a:ext cx="2519575" cy="1696618"/>
            </a:xfrm>
            <a:prstGeom prst="rect">
              <a:avLst/>
            </a:prstGeom>
            <a:noFill/>
          </p:spPr>
          <p:txBody>
            <a:bodyPr wrap="square">
              <a:spAutoFit/>
            </a:bodyPr>
            <a:lstStyle/>
            <a:p>
              <a:pPr algn="ctr">
                <a:lnSpc>
                  <a:spcPct val="150000"/>
                </a:lnSpc>
              </a:pPr>
              <a:r>
                <a:rPr lang="zh-CN" altLang="en-US" b="0" i="0" dirty="0">
                  <a:solidFill>
                    <a:srgbClr val="333333"/>
                  </a:solidFill>
                  <a:effectLst/>
                  <a:cs typeface="+mn-ea"/>
                  <a:sym typeface="+mn-lt"/>
                </a:rPr>
                <a:t>主要优缺点是指候选人在工作、生活、学习等各方面满意的部分和不满意的部分</a:t>
              </a:r>
              <a:endParaRPr lang="zh-CN" altLang="en-US" dirty="0">
                <a:cs typeface="+mn-ea"/>
                <a:sym typeface="+mn-lt"/>
              </a:endParaRPr>
            </a:p>
          </p:txBody>
        </p:sp>
      </p:grpSp>
      <p:pic>
        <p:nvPicPr>
          <p:cNvPr id="2" name="图片 1">
            <a:extLst>
              <a:ext uri="{FF2B5EF4-FFF2-40B4-BE49-F238E27FC236}">
                <a16:creationId xmlns:a16="http://schemas.microsoft.com/office/drawing/2014/main" xmlns="" id="{D52ADD08-AB87-4CA6-BA21-7727CCE32541}"/>
              </a:ext>
            </a:extLst>
          </p:cNvPr>
          <p:cNvPicPr>
            <a:picLocks noChangeAspect="1"/>
          </p:cNvPicPr>
          <p:nvPr/>
        </p:nvPicPr>
        <p:blipFill rotWithShape="1">
          <a:blip r:embed="rId2"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0" y="303892"/>
            <a:ext cx="1050735" cy="985332"/>
          </a:xfrm>
          <a:prstGeom prst="rect">
            <a:avLst/>
          </a:prstGeom>
        </p:spPr>
      </p:pic>
    </p:spTree>
    <p:extLst>
      <p:ext uri="{BB962C8B-B14F-4D97-AF65-F5344CB8AC3E}">
        <p14:creationId xmlns:p14="http://schemas.microsoft.com/office/powerpoint/2010/main" val="1936474077"/>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0-#ppt_w/2"/>
                                          </p:val>
                                        </p:tav>
                                        <p:tav tm="100000">
                                          <p:val>
                                            <p:strVal val="#ppt_x"/>
                                          </p:val>
                                        </p:tav>
                                      </p:tavLst>
                                    </p:anim>
                                    <p:anim calcmode="lin" valueType="num">
                                      <p:cBhvr additive="base">
                                        <p:cTn id="12" dur="500" fill="hold"/>
                                        <p:tgtEl>
                                          <p:spTgt spid="44"/>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xmlns="" id="{E2E6B9E1-F4CC-44E5-89F1-8377F2480C41}"/>
              </a:ext>
            </a:extLst>
          </p:cNvPr>
          <p:cNvSpPr/>
          <p:nvPr/>
        </p:nvSpPr>
        <p:spPr>
          <a:xfrm>
            <a:off x="-4503" y="2060358"/>
            <a:ext cx="4026170" cy="1301128"/>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a:extLst>
              <a:ext uri="{FF2B5EF4-FFF2-40B4-BE49-F238E27FC236}">
                <a16:creationId xmlns:a16="http://schemas.microsoft.com/office/drawing/2014/main" xmlns="" id="{133A9959-22F2-49D6-9573-7C90DFC90120}"/>
              </a:ext>
            </a:extLst>
          </p:cNvPr>
          <p:cNvSpPr/>
          <p:nvPr/>
        </p:nvSpPr>
        <p:spPr>
          <a:xfrm>
            <a:off x="-5764" y="3536904"/>
            <a:ext cx="3706965" cy="1099266"/>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a:extLst>
              <a:ext uri="{FF2B5EF4-FFF2-40B4-BE49-F238E27FC236}">
                <a16:creationId xmlns:a16="http://schemas.microsoft.com/office/drawing/2014/main" xmlns="" id="{97F4A23F-DDD0-4451-895F-FC64E8FE4DA9}"/>
              </a:ext>
            </a:extLst>
          </p:cNvPr>
          <p:cNvSpPr/>
          <p:nvPr/>
        </p:nvSpPr>
        <p:spPr>
          <a:xfrm>
            <a:off x="-18244" y="4772932"/>
            <a:ext cx="3705704" cy="1077647"/>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a:extLst>
              <a:ext uri="{FF2B5EF4-FFF2-40B4-BE49-F238E27FC236}">
                <a16:creationId xmlns:a16="http://schemas.microsoft.com/office/drawing/2014/main" xmlns="" id="{3A7A050D-671E-41C5-A7AE-D55A8E9CA8FE}"/>
              </a:ext>
            </a:extLst>
          </p:cNvPr>
          <p:cNvGrpSpPr/>
          <p:nvPr/>
        </p:nvGrpSpPr>
        <p:grpSpPr>
          <a:xfrm>
            <a:off x="1744997" y="2060359"/>
            <a:ext cx="4501285" cy="3742442"/>
            <a:chOff x="1744997" y="2060359"/>
            <a:chExt cx="4501285" cy="3742442"/>
          </a:xfrm>
        </p:grpSpPr>
        <p:grpSp>
          <p:nvGrpSpPr>
            <p:cNvPr id="23" name="组合 22">
              <a:extLst>
                <a:ext uri="{FF2B5EF4-FFF2-40B4-BE49-F238E27FC236}">
                  <a16:creationId xmlns:a16="http://schemas.microsoft.com/office/drawing/2014/main" xmlns="" id="{78D1D7DD-D91C-474C-A986-80A6C91EBD37}"/>
                </a:ext>
              </a:extLst>
            </p:cNvPr>
            <p:cNvGrpSpPr/>
            <p:nvPr/>
          </p:nvGrpSpPr>
          <p:grpSpPr>
            <a:xfrm>
              <a:off x="1744997" y="2060359"/>
              <a:ext cx="4501285" cy="3742442"/>
              <a:chOff x="1052044" y="3572237"/>
              <a:chExt cx="3587334" cy="2982566"/>
            </a:xfrm>
            <a:solidFill>
              <a:srgbClr val="C00000"/>
            </a:solidFill>
          </p:grpSpPr>
          <p:sp>
            <p:nvSpPr>
              <p:cNvPr id="24" name="梯形 23">
                <a:extLst>
                  <a:ext uri="{FF2B5EF4-FFF2-40B4-BE49-F238E27FC236}">
                    <a16:creationId xmlns:a16="http://schemas.microsoft.com/office/drawing/2014/main" xmlns="" id="{667258DA-0FA4-4BCE-B1BD-6B13C7EFBE16}"/>
                  </a:ext>
                </a:extLst>
              </p:cNvPr>
              <p:cNvSpPr/>
              <p:nvPr/>
            </p:nvSpPr>
            <p:spPr>
              <a:xfrm>
                <a:off x="1052044" y="5736657"/>
                <a:ext cx="3587334" cy="818146"/>
              </a:xfrm>
              <a:prstGeom prst="trapezoid">
                <a:avLst>
                  <a:gd name="adj" fmla="val 6160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梯形 25">
                <a:extLst>
                  <a:ext uri="{FF2B5EF4-FFF2-40B4-BE49-F238E27FC236}">
                    <a16:creationId xmlns:a16="http://schemas.microsoft.com/office/drawing/2014/main" xmlns="" id="{CF813CB6-5510-4166-9C4D-8559BB0569EF}"/>
                  </a:ext>
                </a:extLst>
              </p:cNvPr>
              <p:cNvSpPr/>
              <p:nvPr/>
            </p:nvSpPr>
            <p:spPr>
              <a:xfrm>
                <a:off x="1601174" y="4752614"/>
                <a:ext cx="2497869" cy="876068"/>
              </a:xfrm>
              <a:prstGeom prst="trapezoid">
                <a:avLst>
                  <a:gd name="adj" fmla="val 6160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等腰三角形 28">
                <a:extLst>
                  <a:ext uri="{FF2B5EF4-FFF2-40B4-BE49-F238E27FC236}">
                    <a16:creationId xmlns:a16="http://schemas.microsoft.com/office/drawing/2014/main" xmlns="" id="{3AA3A648-9520-426B-96BF-CC3D51A5C616}"/>
                  </a:ext>
                </a:extLst>
              </p:cNvPr>
              <p:cNvSpPr/>
              <p:nvPr/>
            </p:nvSpPr>
            <p:spPr>
              <a:xfrm>
                <a:off x="2207716" y="3572237"/>
                <a:ext cx="1306994" cy="107501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30" name="文本框 29">
              <a:extLst>
                <a:ext uri="{FF2B5EF4-FFF2-40B4-BE49-F238E27FC236}">
                  <a16:creationId xmlns:a16="http://schemas.microsoft.com/office/drawing/2014/main" xmlns="" id="{D93F9968-BC92-4A22-A7B4-E98F1901EEC4}"/>
                </a:ext>
              </a:extLst>
            </p:cNvPr>
            <p:cNvSpPr txBox="1"/>
            <p:nvPr/>
          </p:nvSpPr>
          <p:spPr>
            <a:xfrm>
              <a:off x="3543932" y="2471431"/>
              <a:ext cx="956392" cy="787523"/>
            </a:xfrm>
            <a:prstGeom prst="rect">
              <a:avLst/>
            </a:prstGeom>
            <a:noFill/>
          </p:spPr>
          <p:txBody>
            <a:bodyPr wrap="square">
              <a:spAutoFit/>
            </a:bodyPr>
            <a:lstStyle/>
            <a:p>
              <a:pPr algn="ctr">
                <a:lnSpc>
                  <a:spcPct val="150000"/>
                </a:lnSpc>
              </a:pPr>
              <a:r>
                <a:rPr lang="zh-CN" altLang="en-US" sz="1600" dirty="0">
                  <a:solidFill>
                    <a:schemeClr val="bg1"/>
                  </a:solidFill>
                  <a:cs typeface="+mn-ea"/>
                  <a:sym typeface="+mn-lt"/>
                </a:rPr>
                <a:t>选举设监票人</a:t>
              </a:r>
            </a:p>
          </p:txBody>
        </p:sp>
        <p:sp>
          <p:nvSpPr>
            <p:cNvPr id="31" name="文本框 30">
              <a:extLst>
                <a:ext uri="{FF2B5EF4-FFF2-40B4-BE49-F238E27FC236}">
                  <a16:creationId xmlns:a16="http://schemas.microsoft.com/office/drawing/2014/main" xmlns="" id="{C721240C-F8F4-4DBF-B7DE-665E0AC2BA5C}"/>
                </a:ext>
              </a:extLst>
            </p:cNvPr>
            <p:cNvSpPr txBox="1"/>
            <p:nvPr/>
          </p:nvSpPr>
          <p:spPr>
            <a:xfrm>
              <a:off x="3114852" y="3483765"/>
              <a:ext cx="1814550" cy="1149033"/>
            </a:xfrm>
            <a:prstGeom prst="rect">
              <a:avLst/>
            </a:prstGeom>
            <a:noFill/>
          </p:spPr>
          <p:txBody>
            <a:bodyPr wrap="square">
              <a:spAutoFit/>
            </a:bodyPr>
            <a:lstStyle/>
            <a:p>
              <a:pPr algn="ctr">
                <a:lnSpc>
                  <a:spcPct val="150000"/>
                </a:lnSpc>
              </a:pPr>
              <a:r>
                <a:rPr lang="zh-CN" altLang="en-US" sz="1600" dirty="0">
                  <a:solidFill>
                    <a:schemeClr val="bg1"/>
                  </a:solidFill>
                  <a:cs typeface="+mn-ea"/>
                  <a:sym typeface="+mn-lt"/>
                </a:rPr>
                <a:t>党员大会或党员代表大会选举的监票人</a:t>
              </a:r>
            </a:p>
          </p:txBody>
        </p:sp>
        <p:sp>
          <p:nvSpPr>
            <p:cNvPr id="32" name="文本框 31">
              <a:extLst>
                <a:ext uri="{FF2B5EF4-FFF2-40B4-BE49-F238E27FC236}">
                  <a16:creationId xmlns:a16="http://schemas.microsoft.com/office/drawing/2014/main" xmlns="" id="{3DDF1594-8E98-42BD-ABD6-46CC59457A94}"/>
                </a:ext>
              </a:extLst>
            </p:cNvPr>
            <p:cNvSpPr txBox="1"/>
            <p:nvPr/>
          </p:nvSpPr>
          <p:spPr>
            <a:xfrm>
              <a:off x="1984018" y="5056481"/>
              <a:ext cx="4023242" cy="418191"/>
            </a:xfrm>
            <a:prstGeom prst="rect">
              <a:avLst/>
            </a:prstGeom>
            <a:noFill/>
          </p:spPr>
          <p:txBody>
            <a:bodyPr wrap="square">
              <a:spAutoFit/>
            </a:bodyPr>
            <a:lstStyle/>
            <a:p>
              <a:pPr algn="ctr">
                <a:lnSpc>
                  <a:spcPct val="150000"/>
                </a:lnSpc>
              </a:pPr>
              <a:r>
                <a:rPr lang="zh-CN" altLang="en-US" sz="1600" dirty="0">
                  <a:solidFill>
                    <a:schemeClr val="bg1"/>
                  </a:solidFill>
                  <a:cs typeface="+mn-ea"/>
                  <a:sym typeface="+mn-lt"/>
                </a:rPr>
                <a:t>委员会选举的监票人</a:t>
              </a:r>
            </a:p>
          </p:txBody>
        </p:sp>
      </p:grpSp>
      <p:sp>
        <p:nvSpPr>
          <p:cNvPr id="14" name="文本框 13">
            <a:extLst>
              <a:ext uri="{FF2B5EF4-FFF2-40B4-BE49-F238E27FC236}">
                <a16:creationId xmlns:a16="http://schemas.microsoft.com/office/drawing/2014/main" xmlns="" id="{1F362B87-1441-4209-88B5-67D311C133B0}"/>
              </a:ext>
            </a:extLst>
          </p:cNvPr>
          <p:cNvSpPr txBox="1"/>
          <p:nvPr/>
        </p:nvSpPr>
        <p:spPr>
          <a:xfrm>
            <a:off x="1050735" y="366700"/>
            <a:ext cx="5747229" cy="584775"/>
          </a:xfrm>
          <a:prstGeom prst="rect">
            <a:avLst/>
          </a:prstGeom>
          <a:noFill/>
        </p:spPr>
        <p:txBody>
          <a:bodyPr wrap="square">
            <a:spAutoFit/>
          </a:bodyPr>
          <a:lstStyle/>
          <a:p>
            <a:r>
              <a:rPr lang="zh-CN" altLang="en-US" sz="3200" i="0" dirty="0">
                <a:solidFill>
                  <a:schemeClr val="tx1">
                    <a:lumMod val="75000"/>
                    <a:lumOff val="25000"/>
                  </a:schemeClr>
                </a:solidFill>
                <a:effectLst/>
                <a:cs typeface="+mn-ea"/>
                <a:sym typeface="+mn-lt"/>
              </a:rPr>
              <a:t>基层选举工作条例选举的措施</a:t>
            </a:r>
          </a:p>
        </p:txBody>
      </p:sp>
      <p:sp>
        <p:nvSpPr>
          <p:cNvPr id="17" name="文本框 16">
            <a:extLst>
              <a:ext uri="{FF2B5EF4-FFF2-40B4-BE49-F238E27FC236}">
                <a16:creationId xmlns:a16="http://schemas.microsoft.com/office/drawing/2014/main" xmlns="" id="{1E467446-0D49-4543-A78E-3574608FF246}"/>
              </a:ext>
            </a:extLst>
          </p:cNvPr>
          <p:cNvSpPr txBox="1"/>
          <p:nvPr/>
        </p:nvSpPr>
        <p:spPr>
          <a:xfrm>
            <a:off x="1050735" y="843939"/>
            <a:ext cx="5978138" cy="338554"/>
          </a:xfrm>
          <a:prstGeom prst="rect">
            <a:avLst/>
          </a:prstGeom>
          <a:noFill/>
        </p:spPr>
        <p:txBody>
          <a:bodyPr wrap="square">
            <a:spAutoFit/>
          </a:bodyPr>
          <a:lstStyle/>
          <a:p>
            <a:r>
              <a:rPr lang="zh-CN" altLang="en-US" sz="1600" dirty="0">
                <a:cs typeface="+mn-ea"/>
                <a:sym typeface="+mn-lt"/>
              </a:rPr>
              <a:t>General principles conditions cadre appointment regulations</a:t>
            </a:r>
          </a:p>
        </p:txBody>
      </p:sp>
      <p:grpSp>
        <p:nvGrpSpPr>
          <p:cNvPr id="25" name="组合 24">
            <a:extLst>
              <a:ext uri="{FF2B5EF4-FFF2-40B4-BE49-F238E27FC236}">
                <a16:creationId xmlns:a16="http://schemas.microsoft.com/office/drawing/2014/main" xmlns="" id="{F4C7F764-ACD1-4A27-A26C-8A087AB139BA}"/>
              </a:ext>
            </a:extLst>
          </p:cNvPr>
          <p:cNvGrpSpPr/>
          <p:nvPr/>
        </p:nvGrpSpPr>
        <p:grpSpPr>
          <a:xfrm flipH="1">
            <a:off x="11745317" y="471293"/>
            <a:ext cx="446683" cy="711200"/>
            <a:chOff x="357" y="492760"/>
            <a:chExt cx="446683" cy="711200"/>
          </a:xfrm>
          <a:solidFill>
            <a:srgbClr val="C2191F"/>
          </a:solidFill>
        </p:grpSpPr>
        <p:sp>
          <p:nvSpPr>
            <p:cNvPr id="27" name="矩形 26">
              <a:extLst>
                <a:ext uri="{FF2B5EF4-FFF2-40B4-BE49-F238E27FC236}">
                  <a16:creationId xmlns:a16="http://schemas.microsoft.com/office/drawing/2014/main" xmlns="" id="{27D67D6F-27D5-4440-9D74-2DBF393707E7}"/>
                </a:ext>
              </a:extLst>
            </p:cNvPr>
            <p:cNvSpPr/>
            <p:nvPr/>
          </p:nvSpPr>
          <p:spPr>
            <a:xfrm>
              <a:off x="357" y="492760"/>
              <a:ext cx="291741"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 name="矩形 27">
              <a:extLst>
                <a:ext uri="{FF2B5EF4-FFF2-40B4-BE49-F238E27FC236}">
                  <a16:creationId xmlns:a16="http://schemas.microsoft.com/office/drawing/2014/main" xmlns="" id="{FC8BCD03-B147-4173-B7A1-5F5E76D753C2}"/>
                </a:ext>
              </a:extLst>
            </p:cNvPr>
            <p:cNvSpPr/>
            <p:nvPr/>
          </p:nvSpPr>
          <p:spPr>
            <a:xfrm>
              <a:off x="355600" y="492760"/>
              <a:ext cx="91440"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
        <p:nvSpPr>
          <p:cNvPr id="8" name="文本框 7">
            <a:extLst>
              <a:ext uri="{FF2B5EF4-FFF2-40B4-BE49-F238E27FC236}">
                <a16:creationId xmlns:a16="http://schemas.microsoft.com/office/drawing/2014/main" xmlns="" id="{8520641A-02E1-4CDE-A0E7-FDC3496AD63A}"/>
              </a:ext>
            </a:extLst>
          </p:cNvPr>
          <p:cNvSpPr txBox="1"/>
          <p:nvPr/>
        </p:nvSpPr>
        <p:spPr>
          <a:xfrm>
            <a:off x="6961833" y="2832515"/>
            <a:ext cx="4356544" cy="2943113"/>
          </a:xfrm>
          <a:prstGeom prst="rect">
            <a:avLst/>
          </a:prstGeom>
          <a:noFill/>
        </p:spPr>
        <p:txBody>
          <a:bodyPr wrap="square">
            <a:spAutoFit/>
          </a:bodyPr>
          <a:lstStyle/>
          <a:p>
            <a:pPr>
              <a:lnSpc>
                <a:spcPct val="150000"/>
              </a:lnSpc>
            </a:pPr>
            <a:r>
              <a:rPr lang="zh-CN" altLang="en-US" dirty="0">
                <a:solidFill>
                  <a:schemeClr val="tx1">
                    <a:lumMod val="85000"/>
                    <a:lumOff val="15000"/>
                  </a:schemeClr>
                </a:solidFill>
                <a:cs typeface="+mn-ea"/>
                <a:sym typeface="+mn-lt"/>
              </a:rPr>
              <a:t>选举设监票人，负责对选举全过程进行监督。党员大会或党员代表大会选举的监票人由全体党员或各代表团</a:t>
            </a:r>
            <a:r>
              <a:rPr lang="en-US" altLang="zh-CN" dirty="0">
                <a:solidFill>
                  <a:schemeClr val="tx1">
                    <a:lumMod val="85000"/>
                    <a:lumOff val="15000"/>
                  </a:schemeClr>
                </a:solidFill>
                <a:cs typeface="+mn-ea"/>
                <a:sym typeface="+mn-lt"/>
              </a:rPr>
              <a:t>(</a:t>
            </a:r>
            <a:r>
              <a:rPr lang="zh-CN" altLang="en-US" dirty="0">
                <a:solidFill>
                  <a:schemeClr val="tx1">
                    <a:lumMod val="85000"/>
                    <a:lumOff val="15000"/>
                  </a:schemeClr>
                </a:solidFill>
                <a:cs typeface="+mn-ea"/>
                <a:sym typeface="+mn-lt"/>
              </a:rPr>
              <a:t>组</a:t>
            </a:r>
            <a:r>
              <a:rPr lang="en-US" altLang="zh-CN" dirty="0">
                <a:solidFill>
                  <a:schemeClr val="tx1">
                    <a:lumMod val="85000"/>
                    <a:lumOff val="15000"/>
                  </a:schemeClr>
                </a:solidFill>
                <a:cs typeface="+mn-ea"/>
                <a:sym typeface="+mn-lt"/>
              </a:rPr>
              <a:t>)</a:t>
            </a:r>
            <a:r>
              <a:rPr lang="zh-CN" altLang="en-US" dirty="0">
                <a:solidFill>
                  <a:schemeClr val="tx1">
                    <a:lumMod val="85000"/>
                    <a:lumOff val="15000"/>
                  </a:schemeClr>
                </a:solidFill>
                <a:cs typeface="+mn-ea"/>
                <a:sym typeface="+mn-lt"/>
              </a:rPr>
              <a:t>从不是候选人的党员或代表中推选，经党员大会或党员代表大会表决通过。委员会选举的监票人从不是书记、副书记、常委候选人的委员中推选，经全体委员表决通过。</a:t>
            </a:r>
            <a:endParaRPr lang="zh-CN" altLang="en-US" b="0" i="0" dirty="0">
              <a:solidFill>
                <a:schemeClr val="tx1">
                  <a:lumMod val="85000"/>
                  <a:lumOff val="15000"/>
                </a:schemeClr>
              </a:solidFill>
              <a:effectLst/>
              <a:cs typeface="+mn-ea"/>
              <a:sym typeface="+mn-lt"/>
            </a:endParaRPr>
          </a:p>
        </p:txBody>
      </p:sp>
      <p:grpSp>
        <p:nvGrpSpPr>
          <p:cNvPr id="9" name="组合 8">
            <a:extLst>
              <a:ext uri="{FF2B5EF4-FFF2-40B4-BE49-F238E27FC236}">
                <a16:creationId xmlns:a16="http://schemas.microsoft.com/office/drawing/2014/main" xmlns="" id="{655BDF0B-E95F-4DA2-ACF2-6A57E8CB139D}"/>
              </a:ext>
            </a:extLst>
          </p:cNvPr>
          <p:cNvGrpSpPr/>
          <p:nvPr/>
        </p:nvGrpSpPr>
        <p:grpSpPr>
          <a:xfrm>
            <a:off x="7047654" y="2203255"/>
            <a:ext cx="2162703" cy="498904"/>
            <a:chOff x="1043873" y="1685436"/>
            <a:chExt cx="1602223" cy="498904"/>
          </a:xfrm>
        </p:grpSpPr>
        <p:sp>
          <p:nvSpPr>
            <p:cNvPr id="10" name="矩形: 圆角 9">
              <a:extLst>
                <a:ext uri="{FF2B5EF4-FFF2-40B4-BE49-F238E27FC236}">
                  <a16:creationId xmlns:a16="http://schemas.microsoft.com/office/drawing/2014/main" xmlns="" id="{9969764A-986C-48DD-972D-DCA6BD0A62E1}"/>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xmlns="" id="{0D22C229-CFA2-47D8-92ED-D9204B896F3E}"/>
                </a:ext>
              </a:extLst>
            </p:cNvPr>
            <p:cNvSpPr txBox="1"/>
            <p:nvPr/>
          </p:nvSpPr>
          <p:spPr>
            <a:xfrm>
              <a:off x="1128364" y="1685436"/>
              <a:ext cx="1467816" cy="461665"/>
            </a:xfrm>
            <a:prstGeom prst="rect">
              <a:avLst/>
            </a:prstGeom>
            <a:noFill/>
          </p:spPr>
          <p:txBody>
            <a:bodyPr wrap="square">
              <a:spAutoFit/>
            </a:bodyPr>
            <a:lstStyle/>
            <a:p>
              <a:pPr algn="ctr"/>
              <a:r>
                <a:rPr lang="zh-CN" altLang="en-US" sz="2400" b="0" i="0" dirty="0">
                  <a:solidFill>
                    <a:schemeClr val="bg1"/>
                  </a:solidFill>
                  <a:effectLst/>
                  <a:cs typeface="+mn-ea"/>
                  <a:sym typeface="+mn-lt"/>
                </a:rPr>
                <a:t>第</a:t>
              </a:r>
              <a:r>
                <a:rPr lang="zh-CN" altLang="en-US" sz="2400" dirty="0">
                  <a:solidFill>
                    <a:schemeClr val="bg1"/>
                  </a:solidFill>
                  <a:cs typeface="+mn-ea"/>
                  <a:sym typeface="+mn-lt"/>
                </a:rPr>
                <a:t>二十二</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pic>
        <p:nvPicPr>
          <p:cNvPr id="2" name="图片 1">
            <a:extLst>
              <a:ext uri="{FF2B5EF4-FFF2-40B4-BE49-F238E27FC236}">
                <a16:creationId xmlns:a16="http://schemas.microsoft.com/office/drawing/2014/main" xmlns="" id="{1A0C0652-2E6F-4ACB-A8D9-6194DFB5D6D1}"/>
              </a:ext>
            </a:extLst>
          </p:cNvPr>
          <p:cNvPicPr>
            <a:picLocks noChangeAspect="1"/>
          </p:cNvPicPr>
          <p:nvPr/>
        </p:nvPicPr>
        <p:blipFill rotWithShape="1">
          <a:blip r:embed="rId2"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0" y="303892"/>
            <a:ext cx="1050735" cy="985332"/>
          </a:xfrm>
          <a:prstGeom prst="rect">
            <a:avLst/>
          </a:prstGeom>
        </p:spPr>
      </p:pic>
    </p:spTree>
    <p:extLst>
      <p:ext uri="{BB962C8B-B14F-4D97-AF65-F5344CB8AC3E}">
        <p14:creationId xmlns:p14="http://schemas.microsoft.com/office/powerpoint/2010/main" val="3045437243"/>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xmlns="" id="{1F362B87-1441-4209-88B5-67D311C133B0}"/>
              </a:ext>
            </a:extLst>
          </p:cNvPr>
          <p:cNvSpPr txBox="1"/>
          <p:nvPr/>
        </p:nvSpPr>
        <p:spPr>
          <a:xfrm>
            <a:off x="1050735" y="366700"/>
            <a:ext cx="5747229" cy="584775"/>
          </a:xfrm>
          <a:prstGeom prst="rect">
            <a:avLst/>
          </a:prstGeom>
          <a:noFill/>
        </p:spPr>
        <p:txBody>
          <a:bodyPr wrap="square">
            <a:spAutoFit/>
          </a:bodyPr>
          <a:lstStyle/>
          <a:p>
            <a:r>
              <a:rPr lang="zh-CN" altLang="en-US" sz="3200" i="0" dirty="0">
                <a:solidFill>
                  <a:schemeClr val="tx1">
                    <a:lumMod val="75000"/>
                    <a:lumOff val="25000"/>
                  </a:schemeClr>
                </a:solidFill>
                <a:effectLst/>
                <a:cs typeface="+mn-ea"/>
                <a:sym typeface="+mn-lt"/>
              </a:rPr>
              <a:t>基层选举工作条例选举的措施</a:t>
            </a:r>
          </a:p>
        </p:txBody>
      </p:sp>
      <p:sp>
        <p:nvSpPr>
          <p:cNvPr id="17" name="文本框 16">
            <a:extLst>
              <a:ext uri="{FF2B5EF4-FFF2-40B4-BE49-F238E27FC236}">
                <a16:creationId xmlns:a16="http://schemas.microsoft.com/office/drawing/2014/main" xmlns="" id="{1E467446-0D49-4543-A78E-3574608FF246}"/>
              </a:ext>
            </a:extLst>
          </p:cNvPr>
          <p:cNvSpPr txBox="1"/>
          <p:nvPr/>
        </p:nvSpPr>
        <p:spPr>
          <a:xfrm>
            <a:off x="1050735" y="843939"/>
            <a:ext cx="5978138" cy="338554"/>
          </a:xfrm>
          <a:prstGeom prst="rect">
            <a:avLst/>
          </a:prstGeom>
          <a:noFill/>
        </p:spPr>
        <p:txBody>
          <a:bodyPr wrap="square">
            <a:spAutoFit/>
          </a:bodyPr>
          <a:lstStyle/>
          <a:p>
            <a:r>
              <a:rPr lang="zh-CN" altLang="en-US" sz="1600" dirty="0">
                <a:cs typeface="+mn-ea"/>
                <a:sym typeface="+mn-lt"/>
              </a:rPr>
              <a:t>General principles conditions cadre appointment regulations</a:t>
            </a:r>
          </a:p>
        </p:txBody>
      </p:sp>
      <p:grpSp>
        <p:nvGrpSpPr>
          <p:cNvPr id="25" name="组合 24">
            <a:extLst>
              <a:ext uri="{FF2B5EF4-FFF2-40B4-BE49-F238E27FC236}">
                <a16:creationId xmlns:a16="http://schemas.microsoft.com/office/drawing/2014/main" xmlns="" id="{F4C7F764-ACD1-4A27-A26C-8A087AB139BA}"/>
              </a:ext>
            </a:extLst>
          </p:cNvPr>
          <p:cNvGrpSpPr/>
          <p:nvPr/>
        </p:nvGrpSpPr>
        <p:grpSpPr>
          <a:xfrm flipH="1">
            <a:off x="11745317" y="471293"/>
            <a:ext cx="446683" cy="711200"/>
            <a:chOff x="357" y="492760"/>
            <a:chExt cx="446683" cy="711200"/>
          </a:xfrm>
          <a:solidFill>
            <a:srgbClr val="C2191F"/>
          </a:solidFill>
        </p:grpSpPr>
        <p:sp>
          <p:nvSpPr>
            <p:cNvPr id="27" name="矩形 26">
              <a:extLst>
                <a:ext uri="{FF2B5EF4-FFF2-40B4-BE49-F238E27FC236}">
                  <a16:creationId xmlns:a16="http://schemas.microsoft.com/office/drawing/2014/main" xmlns="" id="{27D67D6F-27D5-4440-9D74-2DBF393707E7}"/>
                </a:ext>
              </a:extLst>
            </p:cNvPr>
            <p:cNvSpPr/>
            <p:nvPr/>
          </p:nvSpPr>
          <p:spPr>
            <a:xfrm>
              <a:off x="357" y="492760"/>
              <a:ext cx="291741"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 name="矩形 27">
              <a:extLst>
                <a:ext uri="{FF2B5EF4-FFF2-40B4-BE49-F238E27FC236}">
                  <a16:creationId xmlns:a16="http://schemas.microsoft.com/office/drawing/2014/main" xmlns="" id="{FC8BCD03-B147-4173-B7A1-5F5E76D753C2}"/>
                </a:ext>
              </a:extLst>
            </p:cNvPr>
            <p:cNvSpPr/>
            <p:nvPr/>
          </p:nvSpPr>
          <p:spPr>
            <a:xfrm>
              <a:off x="355600" y="492760"/>
              <a:ext cx="91440"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8" name="组合 7">
            <a:extLst>
              <a:ext uri="{FF2B5EF4-FFF2-40B4-BE49-F238E27FC236}">
                <a16:creationId xmlns:a16="http://schemas.microsoft.com/office/drawing/2014/main" xmlns="" id="{C3435266-579C-4B53-B00D-E6DDA9A7E050}"/>
              </a:ext>
            </a:extLst>
          </p:cNvPr>
          <p:cNvGrpSpPr/>
          <p:nvPr/>
        </p:nvGrpSpPr>
        <p:grpSpPr>
          <a:xfrm>
            <a:off x="4977913" y="2550148"/>
            <a:ext cx="2397402" cy="2407061"/>
            <a:chOff x="4362717" y="2119442"/>
            <a:chExt cx="3466565" cy="3480532"/>
          </a:xfrm>
        </p:grpSpPr>
        <p:grpSp>
          <p:nvGrpSpPr>
            <p:cNvPr id="9" name="组合 8">
              <a:extLst>
                <a:ext uri="{FF2B5EF4-FFF2-40B4-BE49-F238E27FC236}">
                  <a16:creationId xmlns:a16="http://schemas.microsoft.com/office/drawing/2014/main" xmlns="" id="{8F0418C3-D073-4549-9414-8CB17FD9661B}"/>
                </a:ext>
              </a:extLst>
            </p:cNvPr>
            <p:cNvGrpSpPr/>
            <p:nvPr/>
          </p:nvGrpSpPr>
          <p:grpSpPr>
            <a:xfrm>
              <a:off x="4362717" y="2119442"/>
              <a:ext cx="3466565" cy="3480532"/>
              <a:chOff x="1230430" y="2102120"/>
              <a:chExt cx="3976962" cy="3992985"/>
            </a:xfrm>
          </p:grpSpPr>
          <p:sp>
            <p:nvSpPr>
              <p:cNvPr id="20" name="泪滴形 19">
                <a:extLst>
                  <a:ext uri="{FF2B5EF4-FFF2-40B4-BE49-F238E27FC236}">
                    <a16:creationId xmlns:a16="http://schemas.microsoft.com/office/drawing/2014/main" xmlns="" id="{9B4A7A6A-34D2-4586-ACD5-8957D448B881}"/>
                  </a:ext>
                </a:extLst>
              </p:cNvPr>
              <p:cNvSpPr/>
              <p:nvPr/>
            </p:nvSpPr>
            <p:spPr>
              <a:xfrm>
                <a:off x="1230430" y="4170052"/>
                <a:ext cx="1925052" cy="1925052"/>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C00000"/>
                  </a:solidFill>
                  <a:cs typeface="+mn-ea"/>
                  <a:sym typeface="+mn-lt"/>
                </a:endParaRPr>
              </a:p>
            </p:txBody>
          </p:sp>
          <p:sp>
            <p:nvSpPr>
              <p:cNvPr id="21" name="泪滴形 20">
                <a:extLst>
                  <a:ext uri="{FF2B5EF4-FFF2-40B4-BE49-F238E27FC236}">
                    <a16:creationId xmlns:a16="http://schemas.microsoft.com/office/drawing/2014/main" xmlns="" id="{CEA1DFF3-870C-4E4B-B177-99BD33B41551}"/>
                  </a:ext>
                </a:extLst>
              </p:cNvPr>
              <p:cNvSpPr/>
              <p:nvPr/>
            </p:nvSpPr>
            <p:spPr>
              <a:xfrm rot="5400000">
                <a:off x="1230430" y="2102120"/>
                <a:ext cx="1925052" cy="1925052"/>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C00000"/>
                  </a:solidFill>
                  <a:cs typeface="+mn-ea"/>
                  <a:sym typeface="+mn-lt"/>
                </a:endParaRPr>
              </a:p>
            </p:txBody>
          </p:sp>
          <p:sp>
            <p:nvSpPr>
              <p:cNvPr id="22" name="泪滴形 21">
                <a:extLst>
                  <a:ext uri="{FF2B5EF4-FFF2-40B4-BE49-F238E27FC236}">
                    <a16:creationId xmlns:a16="http://schemas.microsoft.com/office/drawing/2014/main" xmlns="" id="{8E8E3313-2BB6-4ACE-A2D6-39419D414FAF}"/>
                  </a:ext>
                </a:extLst>
              </p:cNvPr>
              <p:cNvSpPr/>
              <p:nvPr/>
            </p:nvSpPr>
            <p:spPr>
              <a:xfrm rot="10800000">
                <a:off x="3282340" y="2102120"/>
                <a:ext cx="1925052" cy="1925052"/>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C00000"/>
                  </a:solidFill>
                  <a:cs typeface="+mn-ea"/>
                  <a:sym typeface="+mn-lt"/>
                </a:endParaRPr>
              </a:p>
            </p:txBody>
          </p:sp>
          <p:sp>
            <p:nvSpPr>
              <p:cNvPr id="23" name="泪滴形 22">
                <a:extLst>
                  <a:ext uri="{FF2B5EF4-FFF2-40B4-BE49-F238E27FC236}">
                    <a16:creationId xmlns:a16="http://schemas.microsoft.com/office/drawing/2014/main" xmlns="" id="{6A5FFBB1-D1C5-4F12-9768-872137BE86B6}"/>
                  </a:ext>
                </a:extLst>
              </p:cNvPr>
              <p:cNvSpPr/>
              <p:nvPr/>
            </p:nvSpPr>
            <p:spPr>
              <a:xfrm rot="16200000">
                <a:off x="3282339" y="4170053"/>
                <a:ext cx="1925052" cy="1925052"/>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C00000"/>
                  </a:solidFill>
                  <a:cs typeface="+mn-ea"/>
                  <a:sym typeface="+mn-lt"/>
                </a:endParaRPr>
              </a:p>
            </p:txBody>
          </p:sp>
        </p:grpSp>
        <p:sp useBgFill="1">
          <p:nvSpPr>
            <p:cNvPr id="10" name="椭圆 9">
              <a:extLst>
                <a:ext uri="{FF2B5EF4-FFF2-40B4-BE49-F238E27FC236}">
                  <a16:creationId xmlns:a16="http://schemas.microsoft.com/office/drawing/2014/main" xmlns="" id="{22167E6A-8E20-4BC7-A482-622506E4FA70}"/>
                </a:ext>
              </a:extLst>
            </p:cNvPr>
            <p:cNvSpPr/>
            <p:nvPr/>
          </p:nvSpPr>
          <p:spPr>
            <a:xfrm>
              <a:off x="6480145" y="2448300"/>
              <a:ext cx="1020278" cy="10202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cs typeface="+mn-ea"/>
                <a:sym typeface="+mn-lt"/>
              </a:endParaRPr>
            </a:p>
          </p:txBody>
        </p:sp>
        <p:sp useBgFill="1">
          <p:nvSpPr>
            <p:cNvPr id="11" name="椭圆 10">
              <a:extLst>
                <a:ext uri="{FF2B5EF4-FFF2-40B4-BE49-F238E27FC236}">
                  <a16:creationId xmlns:a16="http://schemas.microsoft.com/office/drawing/2014/main" xmlns="" id="{87EA8A66-A8B7-4DC9-8BD7-9EAB93B85F41}"/>
                </a:ext>
              </a:extLst>
            </p:cNvPr>
            <p:cNvSpPr/>
            <p:nvPr/>
          </p:nvSpPr>
          <p:spPr>
            <a:xfrm>
              <a:off x="6480145" y="4250837"/>
              <a:ext cx="1020278" cy="10202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cs typeface="+mn-ea"/>
                <a:sym typeface="+mn-lt"/>
              </a:endParaRPr>
            </a:p>
          </p:txBody>
        </p:sp>
        <p:sp useBgFill="1">
          <p:nvSpPr>
            <p:cNvPr id="12" name="椭圆 11">
              <a:extLst>
                <a:ext uri="{FF2B5EF4-FFF2-40B4-BE49-F238E27FC236}">
                  <a16:creationId xmlns:a16="http://schemas.microsoft.com/office/drawing/2014/main" xmlns="" id="{53F97DB3-E1A7-4F17-8854-8E62FDFE9226}"/>
                </a:ext>
              </a:extLst>
            </p:cNvPr>
            <p:cNvSpPr/>
            <p:nvPr/>
          </p:nvSpPr>
          <p:spPr>
            <a:xfrm>
              <a:off x="4696316" y="4250837"/>
              <a:ext cx="1020278" cy="10202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cs typeface="+mn-ea"/>
                <a:sym typeface="+mn-lt"/>
              </a:endParaRPr>
            </a:p>
          </p:txBody>
        </p:sp>
        <p:sp useBgFill="1">
          <p:nvSpPr>
            <p:cNvPr id="13" name="椭圆 12">
              <a:extLst>
                <a:ext uri="{FF2B5EF4-FFF2-40B4-BE49-F238E27FC236}">
                  <a16:creationId xmlns:a16="http://schemas.microsoft.com/office/drawing/2014/main" xmlns="" id="{F191C6E3-CA52-4CAF-84C1-31BD6FA052FD}"/>
                </a:ext>
              </a:extLst>
            </p:cNvPr>
            <p:cNvSpPr/>
            <p:nvPr/>
          </p:nvSpPr>
          <p:spPr>
            <a:xfrm>
              <a:off x="4691575" y="2448300"/>
              <a:ext cx="1020278" cy="10202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cs typeface="+mn-ea"/>
                <a:sym typeface="+mn-lt"/>
              </a:endParaRPr>
            </a:p>
          </p:txBody>
        </p:sp>
        <p:sp>
          <p:nvSpPr>
            <p:cNvPr id="15" name="文本框 14">
              <a:extLst>
                <a:ext uri="{FF2B5EF4-FFF2-40B4-BE49-F238E27FC236}">
                  <a16:creationId xmlns:a16="http://schemas.microsoft.com/office/drawing/2014/main" xmlns="" id="{389DD718-1E35-492F-8F1D-61D9F42BD699}"/>
                </a:ext>
              </a:extLst>
            </p:cNvPr>
            <p:cNvSpPr txBox="1"/>
            <p:nvPr/>
          </p:nvSpPr>
          <p:spPr>
            <a:xfrm>
              <a:off x="4812497" y="2546345"/>
              <a:ext cx="1012290" cy="667553"/>
            </a:xfrm>
            <a:prstGeom prst="rect">
              <a:avLst/>
            </a:prstGeom>
            <a:noFill/>
          </p:spPr>
          <p:txBody>
            <a:bodyPr wrap="square" rtlCol="0">
              <a:spAutoFit/>
            </a:bodyPr>
            <a:lstStyle/>
            <a:p>
              <a:r>
                <a:rPr lang="en-US" altLang="zh-CN" sz="2400" b="1" dirty="0">
                  <a:solidFill>
                    <a:srgbClr val="C00000"/>
                  </a:solidFill>
                  <a:cs typeface="+mn-ea"/>
                  <a:sym typeface="+mn-lt"/>
                </a:rPr>
                <a:t>01</a:t>
              </a:r>
              <a:endParaRPr lang="zh-CN" altLang="en-US" sz="2400" b="1" dirty="0">
                <a:solidFill>
                  <a:srgbClr val="C00000"/>
                </a:solidFill>
                <a:cs typeface="+mn-ea"/>
                <a:sym typeface="+mn-lt"/>
              </a:endParaRPr>
            </a:p>
          </p:txBody>
        </p:sp>
        <p:sp>
          <p:nvSpPr>
            <p:cNvPr id="16" name="文本框 15">
              <a:extLst>
                <a:ext uri="{FF2B5EF4-FFF2-40B4-BE49-F238E27FC236}">
                  <a16:creationId xmlns:a16="http://schemas.microsoft.com/office/drawing/2014/main" xmlns="" id="{CB77CCEC-2DA4-4628-8D9D-4E41400EA896}"/>
                </a:ext>
              </a:extLst>
            </p:cNvPr>
            <p:cNvSpPr txBox="1"/>
            <p:nvPr/>
          </p:nvSpPr>
          <p:spPr>
            <a:xfrm>
              <a:off x="6598707" y="2545475"/>
              <a:ext cx="1012290" cy="667553"/>
            </a:xfrm>
            <a:prstGeom prst="rect">
              <a:avLst/>
            </a:prstGeom>
            <a:noFill/>
          </p:spPr>
          <p:txBody>
            <a:bodyPr wrap="square" rtlCol="0">
              <a:spAutoFit/>
            </a:bodyPr>
            <a:lstStyle/>
            <a:p>
              <a:r>
                <a:rPr lang="en-US" altLang="zh-CN" sz="2400" b="1" dirty="0">
                  <a:solidFill>
                    <a:srgbClr val="C00000"/>
                  </a:solidFill>
                  <a:cs typeface="+mn-ea"/>
                  <a:sym typeface="+mn-lt"/>
                </a:rPr>
                <a:t>02</a:t>
              </a:r>
              <a:endParaRPr lang="zh-CN" altLang="en-US" sz="2400" b="1" dirty="0">
                <a:solidFill>
                  <a:srgbClr val="C00000"/>
                </a:solidFill>
                <a:cs typeface="+mn-ea"/>
                <a:sym typeface="+mn-lt"/>
              </a:endParaRPr>
            </a:p>
          </p:txBody>
        </p:sp>
        <p:sp>
          <p:nvSpPr>
            <p:cNvPr id="18" name="文本框 17">
              <a:extLst>
                <a:ext uri="{FF2B5EF4-FFF2-40B4-BE49-F238E27FC236}">
                  <a16:creationId xmlns:a16="http://schemas.microsoft.com/office/drawing/2014/main" xmlns="" id="{86082D78-62C2-4DA7-BF95-D7F00F1AEFE7}"/>
                </a:ext>
              </a:extLst>
            </p:cNvPr>
            <p:cNvSpPr txBox="1"/>
            <p:nvPr/>
          </p:nvSpPr>
          <p:spPr>
            <a:xfrm>
              <a:off x="4812497" y="4335812"/>
              <a:ext cx="1012290" cy="667553"/>
            </a:xfrm>
            <a:prstGeom prst="rect">
              <a:avLst/>
            </a:prstGeom>
            <a:noFill/>
          </p:spPr>
          <p:txBody>
            <a:bodyPr wrap="square" rtlCol="0">
              <a:spAutoFit/>
            </a:bodyPr>
            <a:lstStyle/>
            <a:p>
              <a:r>
                <a:rPr lang="en-US" altLang="zh-CN" sz="2400" b="1" dirty="0">
                  <a:solidFill>
                    <a:srgbClr val="C00000"/>
                  </a:solidFill>
                  <a:cs typeface="+mn-ea"/>
                  <a:sym typeface="+mn-lt"/>
                </a:rPr>
                <a:t>03</a:t>
              </a:r>
              <a:endParaRPr lang="zh-CN" altLang="en-US" sz="2400" b="1" dirty="0">
                <a:solidFill>
                  <a:srgbClr val="C00000"/>
                </a:solidFill>
                <a:cs typeface="+mn-ea"/>
                <a:sym typeface="+mn-lt"/>
              </a:endParaRPr>
            </a:p>
          </p:txBody>
        </p:sp>
        <p:sp>
          <p:nvSpPr>
            <p:cNvPr id="19" name="文本框 18">
              <a:extLst>
                <a:ext uri="{FF2B5EF4-FFF2-40B4-BE49-F238E27FC236}">
                  <a16:creationId xmlns:a16="http://schemas.microsoft.com/office/drawing/2014/main" xmlns="" id="{4E5EC1A1-5C89-417E-83C9-3E539413905C}"/>
                </a:ext>
              </a:extLst>
            </p:cNvPr>
            <p:cNvSpPr txBox="1"/>
            <p:nvPr/>
          </p:nvSpPr>
          <p:spPr>
            <a:xfrm>
              <a:off x="6598707" y="4376256"/>
              <a:ext cx="1012290" cy="667553"/>
            </a:xfrm>
            <a:prstGeom prst="rect">
              <a:avLst/>
            </a:prstGeom>
            <a:noFill/>
          </p:spPr>
          <p:txBody>
            <a:bodyPr wrap="square" rtlCol="0">
              <a:spAutoFit/>
            </a:bodyPr>
            <a:lstStyle/>
            <a:p>
              <a:r>
                <a:rPr lang="en-US" altLang="zh-CN" sz="2400" b="1" dirty="0">
                  <a:solidFill>
                    <a:srgbClr val="C00000"/>
                  </a:solidFill>
                  <a:cs typeface="+mn-ea"/>
                  <a:sym typeface="+mn-lt"/>
                </a:rPr>
                <a:t>04</a:t>
              </a:r>
              <a:endParaRPr lang="zh-CN" altLang="en-US" sz="2400" b="1" dirty="0">
                <a:solidFill>
                  <a:srgbClr val="C00000"/>
                </a:solidFill>
                <a:cs typeface="+mn-ea"/>
                <a:sym typeface="+mn-lt"/>
              </a:endParaRPr>
            </a:p>
          </p:txBody>
        </p:sp>
      </p:grpSp>
      <p:grpSp>
        <p:nvGrpSpPr>
          <p:cNvPr id="24" name="组合 23">
            <a:extLst>
              <a:ext uri="{FF2B5EF4-FFF2-40B4-BE49-F238E27FC236}">
                <a16:creationId xmlns:a16="http://schemas.microsoft.com/office/drawing/2014/main" xmlns="" id="{1E08DA39-942F-48A6-A545-2FB1F83D7DA9}"/>
              </a:ext>
            </a:extLst>
          </p:cNvPr>
          <p:cNvGrpSpPr/>
          <p:nvPr/>
        </p:nvGrpSpPr>
        <p:grpSpPr>
          <a:xfrm>
            <a:off x="2248247" y="1933604"/>
            <a:ext cx="2162703" cy="498904"/>
            <a:chOff x="1043873" y="1685436"/>
            <a:chExt cx="1602223" cy="498904"/>
          </a:xfrm>
        </p:grpSpPr>
        <p:sp>
          <p:nvSpPr>
            <p:cNvPr id="26" name="矩形: 圆角 25">
              <a:extLst>
                <a:ext uri="{FF2B5EF4-FFF2-40B4-BE49-F238E27FC236}">
                  <a16:creationId xmlns:a16="http://schemas.microsoft.com/office/drawing/2014/main" xmlns="" id="{39CED21A-DA9C-4C11-80A0-F0C51E087452}"/>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a:extLst>
                <a:ext uri="{FF2B5EF4-FFF2-40B4-BE49-F238E27FC236}">
                  <a16:creationId xmlns:a16="http://schemas.microsoft.com/office/drawing/2014/main" xmlns="" id="{0F249767-B3A2-4225-96BC-968624543B70}"/>
                </a:ext>
              </a:extLst>
            </p:cNvPr>
            <p:cNvSpPr txBox="1"/>
            <p:nvPr/>
          </p:nvSpPr>
          <p:spPr>
            <a:xfrm>
              <a:off x="1128364" y="1685436"/>
              <a:ext cx="1467816" cy="461665"/>
            </a:xfrm>
            <a:prstGeom prst="rect">
              <a:avLst/>
            </a:prstGeom>
            <a:noFill/>
          </p:spPr>
          <p:txBody>
            <a:bodyPr wrap="square">
              <a:spAutoFit/>
            </a:bodyPr>
            <a:lstStyle/>
            <a:p>
              <a:pPr algn="ctr"/>
              <a:r>
                <a:rPr lang="zh-CN" altLang="en-US" sz="2400" b="0" i="0" dirty="0">
                  <a:solidFill>
                    <a:schemeClr val="bg1"/>
                  </a:solidFill>
                  <a:effectLst/>
                  <a:cs typeface="+mn-ea"/>
                  <a:sym typeface="+mn-lt"/>
                </a:rPr>
                <a:t>第</a:t>
              </a:r>
              <a:r>
                <a:rPr lang="zh-CN" altLang="en-US" sz="2400" dirty="0">
                  <a:solidFill>
                    <a:schemeClr val="bg1"/>
                  </a:solidFill>
                  <a:cs typeface="+mn-ea"/>
                  <a:sym typeface="+mn-lt"/>
                </a:rPr>
                <a:t>二十三</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grpSp>
        <p:nvGrpSpPr>
          <p:cNvPr id="30" name="组合 29">
            <a:extLst>
              <a:ext uri="{FF2B5EF4-FFF2-40B4-BE49-F238E27FC236}">
                <a16:creationId xmlns:a16="http://schemas.microsoft.com/office/drawing/2014/main" xmlns="" id="{AEE24B9A-139F-42B4-B145-A392545F07C3}"/>
              </a:ext>
            </a:extLst>
          </p:cNvPr>
          <p:cNvGrpSpPr/>
          <p:nvPr/>
        </p:nvGrpSpPr>
        <p:grpSpPr>
          <a:xfrm>
            <a:off x="7683386" y="1933604"/>
            <a:ext cx="2162703" cy="498904"/>
            <a:chOff x="1043873" y="1685436"/>
            <a:chExt cx="1602223" cy="498904"/>
          </a:xfrm>
        </p:grpSpPr>
        <p:sp>
          <p:nvSpPr>
            <p:cNvPr id="31" name="矩形: 圆角 30">
              <a:extLst>
                <a:ext uri="{FF2B5EF4-FFF2-40B4-BE49-F238E27FC236}">
                  <a16:creationId xmlns:a16="http://schemas.microsoft.com/office/drawing/2014/main" xmlns="" id="{F6C8C5D1-F56E-4AF7-9228-F49E47B96C8C}"/>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a:extLst>
                <a:ext uri="{FF2B5EF4-FFF2-40B4-BE49-F238E27FC236}">
                  <a16:creationId xmlns:a16="http://schemas.microsoft.com/office/drawing/2014/main" xmlns="" id="{D3E14239-D99F-4B53-96C4-139D78464194}"/>
                </a:ext>
              </a:extLst>
            </p:cNvPr>
            <p:cNvSpPr txBox="1"/>
            <p:nvPr/>
          </p:nvSpPr>
          <p:spPr>
            <a:xfrm>
              <a:off x="1128364" y="1685436"/>
              <a:ext cx="1467816" cy="461665"/>
            </a:xfrm>
            <a:prstGeom prst="rect">
              <a:avLst/>
            </a:prstGeom>
            <a:noFill/>
          </p:spPr>
          <p:txBody>
            <a:bodyPr wrap="square">
              <a:spAutoFit/>
            </a:bodyPr>
            <a:lstStyle/>
            <a:p>
              <a:pPr algn="ctr"/>
              <a:r>
                <a:rPr lang="zh-CN" altLang="en-US" sz="2400" b="0" i="0" dirty="0">
                  <a:solidFill>
                    <a:schemeClr val="bg1"/>
                  </a:solidFill>
                  <a:effectLst/>
                  <a:cs typeface="+mn-ea"/>
                  <a:sym typeface="+mn-lt"/>
                </a:rPr>
                <a:t>第</a:t>
              </a:r>
              <a:r>
                <a:rPr lang="zh-CN" altLang="en-US" sz="2400" dirty="0">
                  <a:solidFill>
                    <a:schemeClr val="bg1"/>
                  </a:solidFill>
                  <a:cs typeface="+mn-ea"/>
                  <a:sym typeface="+mn-lt"/>
                </a:rPr>
                <a:t>二十五</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grpSp>
        <p:nvGrpSpPr>
          <p:cNvPr id="34" name="组合 33">
            <a:extLst>
              <a:ext uri="{FF2B5EF4-FFF2-40B4-BE49-F238E27FC236}">
                <a16:creationId xmlns:a16="http://schemas.microsoft.com/office/drawing/2014/main" xmlns="" id="{4986C179-7454-4B55-986A-5A0D953BAAFF}"/>
              </a:ext>
            </a:extLst>
          </p:cNvPr>
          <p:cNvGrpSpPr/>
          <p:nvPr/>
        </p:nvGrpSpPr>
        <p:grpSpPr>
          <a:xfrm>
            <a:off x="2242939" y="3869188"/>
            <a:ext cx="2162703" cy="498904"/>
            <a:chOff x="1043873" y="1685436"/>
            <a:chExt cx="1602223" cy="498904"/>
          </a:xfrm>
        </p:grpSpPr>
        <p:sp>
          <p:nvSpPr>
            <p:cNvPr id="35" name="矩形: 圆角 34">
              <a:extLst>
                <a:ext uri="{FF2B5EF4-FFF2-40B4-BE49-F238E27FC236}">
                  <a16:creationId xmlns:a16="http://schemas.microsoft.com/office/drawing/2014/main" xmlns="" id="{BF6AC0A1-3E08-4BCD-BBCF-1A8B7047B4EF}"/>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文本框 35">
              <a:extLst>
                <a:ext uri="{FF2B5EF4-FFF2-40B4-BE49-F238E27FC236}">
                  <a16:creationId xmlns:a16="http://schemas.microsoft.com/office/drawing/2014/main" xmlns="" id="{876533FE-4C1D-4C56-A7FD-A2EA1952D50A}"/>
                </a:ext>
              </a:extLst>
            </p:cNvPr>
            <p:cNvSpPr txBox="1"/>
            <p:nvPr/>
          </p:nvSpPr>
          <p:spPr>
            <a:xfrm>
              <a:off x="1128364" y="1685436"/>
              <a:ext cx="1467816" cy="461665"/>
            </a:xfrm>
            <a:prstGeom prst="rect">
              <a:avLst/>
            </a:prstGeom>
            <a:noFill/>
          </p:spPr>
          <p:txBody>
            <a:bodyPr wrap="square">
              <a:spAutoFit/>
            </a:bodyPr>
            <a:lstStyle/>
            <a:p>
              <a:pPr algn="ctr"/>
              <a:r>
                <a:rPr lang="zh-CN" altLang="en-US" sz="2400" b="0" i="0" dirty="0">
                  <a:solidFill>
                    <a:schemeClr val="bg1"/>
                  </a:solidFill>
                  <a:effectLst/>
                  <a:cs typeface="+mn-ea"/>
                  <a:sym typeface="+mn-lt"/>
                </a:rPr>
                <a:t>第</a:t>
              </a:r>
              <a:r>
                <a:rPr lang="zh-CN" altLang="en-US" sz="2400" dirty="0">
                  <a:solidFill>
                    <a:schemeClr val="bg1"/>
                  </a:solidFill>
                  <a:cs typeface="+mn-ea"/>
                  <a:sym typeface="+mn-lt"/>
                </a:rPr>
                <a:t>二十四</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grpSp>
        <p:nvGrpSpPr>
          <p:cNvPr id="37" name="组合 36">
            <a:extLst>
              <a:ext uri="{FF2B5EF4-FFF2-40B4-BE49-F238E27FC236}">
                <a16:creationId xmlns:a16="http://schemas.microsoft.com/office/drawing/2014/main" xmlns="" id="{09076B5D-F0E1-4593-836A-48AD97BFB915}"/>
              </a:ext>
            </a:extLst>
          </p:cNvPr>
          <p:cNvGrpSpPr/>
          <p:nvPr/>
        </p:nvGrpSpPr>
        <p:grpSpPr>
          <a:xfrm>
            <a:off x="7751121" y="3869188"/>
            <a:ext cx="2162703" cy="498904"/>
            <a:chOff x="1043873" y="1685436"/>
            <a:chExt cx="1602223" cy="498904"/>
          </a:xfrm>
        </p:grpSpPr>
        <p:sp>
          <p:nvSpPr>
            <p:cNvPr id="38" name="矩形: 圆角 37">
              <a:extLst>
                <a:ext uri="{FF2B5EF4-FFF2-40B4-BE49-F238E27FC236}">
                  <a16:creationId xmlns:a16="http://schemas.microsoft.com/office/drawing/2014/main" xmlns="" id="{A18A38E5-FAEC-4EEA-996F-40AC6A81E0DA}"/>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文本框 38">
              <a:extLst>
                <a:ext uri="{FF2B5EF4-FFF2-40B4-BE49-F238E27FC236}">
                  <a16:creationId xmlns:a16="http://schemas.microsoft.com/office/drawing/2014/main" xmlns="" id="{FBECD7B4-6F4C-477D-B9AB-B282A7CEF539}"/>
                </a:ext>
              </a:extLst>
            </p:cNvPr>
            <p:cNvSpPr txBox="1"/>
            <p:nvPr/>
          </p:nvSpPr>
          <p:spPr>
            <a:xfrm>
              <a:off x="1128364" y="1685436"/>
              <a:ext cx="1467816" cy="461665"/>
            </a:xfrm>
            <a:prstGeom prst="rect">
              <a:avLst/>
            </a:prstGeom>
            <a:noFill/>
          </p:spPr>
          <p:txBody>
            <a:bodyPr wrap="square">
              <a:spAutoFit/>
            </a:bodyPr>
            <a:lstStyle/>
            <a:p>
              <a:pPr algn="ctr"/>
              <a:r>
                <a:rPr lang="zh-CN" altLang="en-US" sz="2400" b="0" i="0" dirty="0">
                  <a:solidFill>
                    <a:schemeClr val="bg1"/>
                  </a:solidFill>
                  <a:effectLst/>
                  <a:cs typeface="+mn-ea"/>
                  <a:sym typeface="+mn-lt"/>
                </a:rPr>
                <a:t>第</a:t>
              </a:r>
              <a:r>
                <a:rPr lang="zh-CN" altLang="en-US" sz="2400" dirty="0">
                  <a:solidFill>
                    <a:schemeClr val="bg1"/>
                  </a:solidFill>
                  <a:cs typeface="+mn-ea"/>
                  <a:sym typeface="+mn-lt"/>
                </a:rPr>
                <a:t>二十六</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sp>
        <p:nvSpPr>
          <p:cNvPr id="40" name="文本框 39">
            <a:extLst>
              <a:ext uri="{FF2B5EF4-FFF2-40B4-BE49-F238E27FC236}">
                <a16:creationId xmlns:a16="http://schemas.microsoft.com/office/drawing/2014/main" xmlns="" id="{309F09E1-2DA8-49DD-8C15-F706E268A1DB}"/>
              </a:ext>
            </a:extLst>
          </p:cNvPr>
          <p:cNvSpPr txBox="1"/>
          <p:nvPr/>
        </p:nvSpPr>
        <p:spPr>
          <a:xfrm>
            <a:off x="1489389" y="2458062"/>
            <a:ext cx="2980268" cy="787523"/>
          </a:xfrm>
          <a:prstGeom prst="rect">
            <a:avLst/>
          </a:prstGeom>
          <a:noFill/>
        </p:spPr>
        <p:txBody>
          <a:bodyPr wrap="square">
            <a:spAutoFit/>
          </a:bodyPr>
          <a:lstStyle/>
          <a:p>
            <a:pPr algn="r">
              <a:lnSpc>
                <a:spcPct val="150000"/>
              </a:lnSpc>
            </a:pPr>
            <a:r>
              <a:rPr lang="zh-CN" altLang="en-US" sz="1600" dirty="0">
                <a:solidFill>
                  <a:schemeClr val="tx1">
                    <a:lumMod val="85000"/>
                    <a:lumOff val="15000"/>
                  </a:schemeClr>
                </a:solidFill>
                <a:cs typeface="+mn-ea"/>
                <a:sym typeface="+mn-lt"/>
              </a:rPr>
              <a:t>选举设计票人。计票人在监票人监督下进行工作。</a:t>
            </a:r>
            <a:endParaRPr lang="zh-CN" altLang="en-US" sz="1600" b="0" i="0" dirty="0">
              <a:solidFill>
                <a:schemeClr val="tx1">
                  <a:lumMod val="85000"/>
                  <a:lumOff val="15000"/>
                </a:schemeClr>
              </a:solidFill>
              <a:effectLst/>
              <a:cs typeface="+mn-ea"/>
              <a:sym typeface="+mn-lt"/>
            </a:endParaRPr>
          </a:p>
        </p:txBody>
      </p:sp>
      <p:sp>
        <p:nvSpPr>
          <p:cNvPr id="41" name="文本框 40">
            <a:extLst>
              <a:ext uri="{FF2B5EF4-FFF2-40B4-BE49-F238E27FC236}">
                <a16:creationId xmlns:a16="http://schemas.microsoft.com/office/drawing/2014/main" xmlns="" id="{ED82DE52-DF90-44F4-815D-6C3CED076523}"/>
              </a:ext>
            </a:extLst>
          </p:cNvPr>
          <p:cNvSpPr txBox="1"/>
          <p:nvPr/>
        </p:nvSpPr>
        <p:spPr>
          <a:xfrm>
            <a:off x="249198" y="4436694"/>
            <a:ext cx="4402273" cy="1887696"/>
          </a:xfrm>
          <a:prstGeom prst="rect">
            <a:avLst/>
          </a:prstGeom>
          <a:noFill/>
        </p:spPr>
        <p:txBody>
          <a:bodyPr wrap="square">
            <a:spAutoFit/>
          </a:bodyPr>
          <a:lstStyle/>
          <a:p>
            <a:pPr algn="r">
              <a:lnSpc>
                <a:spcPct val="150000"/>
              </a:lnSpc>
            </a:pPr>
            <a:r>
              <a:rPr lang="zh-CN" altLang="en-US" sz="1600" dirty="0">
                <a:solidFill>
                  <a:schemeClr val="tx1">
                    <a:lumMod val="85000"/>
                    <a:lumOff val="15000"/>
                  </a:schemeClr>
                </a:solidFill>
                <a:cs typeface="+mn-ea"/>
                <a:sym typeface="+mn-lt"/>
              </a:rPr>
              <a:t>选举一律采用无记名投票的方式。选票上的候选人名单以姓氏笔划为序排列。选举人不能写选票的，可由本人委托非候选人按选举人的意志代写。因故未出席会议的党员或党员代表不能委托他人代为投票。</a:t>
            </a:r>
            <a:endParaRPr lang="zh-CN" altLang="en-US" sz="1600" b="0" i="0" dirty="0">
              <a:solidFill>
                <a:schemeClr val="tx1">
                  <a:lumMod val="85000"/>
                  <a:lumOff val="15000"/>
                </a:schemeClr>
              </a:solidFill>
              <a:effectLst/>
              <a:cs typeface="+mn-ea"/>
              <a:sym typeface="+mn-lt"/>
            </a:endParaRPr>
          </a:p>
        </p:txBody>
      </p:sp>
      <p:sp>
        <p:nvSpPr>
          <p:cNvPr id="42" name="文本框 41">
            <a:extLst>
              <a:ext uri="{FF2B5EF4-FFF2-40B4-BE49-F238E27FC236}">
                <a16:creationId xmlns:a16="http://schemas.microsoft.com/office/drawing/2014/main" xmlns="" id="{628B7D6D-1A7F-43A7-B439-B8630BDF52B2}"/>
              </a:ext>
            </a:extLst>
          </p:cNvPr>
          <p:cNvSpPr txBox="1"/>
          <p:nvPr/>
        </p:nvSpPr>
        <p:spPr>
          <a:xfrm>
            <a:off x="7683386" y="2440975"/>
            <a:ext cx="2980268" cy="1149033"/>
          </a:xfrm>
          <a:prstGeom prst="rect">
            <a:avLst/>
          </a:prstGeom>
          <a:noFill/>
        </p:spPr>
        <p:txBody>
          <a:bodyPr wrap="square">
            <a:spAutoFit/>
          </a:bodyPr>
          <a:lstStyle/>
          <a:p>
            <a:pPr>
              <a:lnSpc>
                <a:spcPct val="150000"/>
              </a:lnSpc>
            </a:pPr>
            <a:r>
              <a:rPr lang="zh-CN" altLang="en-US" sz="1600" dirty="0">
                <a:solidFill>
                  <a:schemeClr val="tx1">
                    <a:lumMod val="85000"/>
                    <a:lumOff val="15000"/>
                  </a:schemeClr>
                </a:solidFill>
                <a:cs typeface="+mn-ea"/>
                <a:sym typeface="+mn-lt"/>
              </a:rPr>
              <a:t>选举人对候选人可以投赞成票或不赞成票，也可以弃权。投不赞成票者可以另选他人。</a:t>
            </a:r>
            <a:endParaRPr lang="zh-CN" altLang="en-US" sz="1600" b="0" i="0" dirty="0">
              <a:solidFill>
                <a:schemeClr val="tx1">
                  <a:lumMod val="85000"/>
                  <a:lumOff val="15000"/>
                </a:schemeClr>
              </a:solidFill>
              <a:effectLst/>
              <a:cs typeface="+mn-ea"/>
              <a:sym typeface="+mn-lt"/>
            </a:endParaRPr>
          </a:p>
        </p:txBody>
      </p:sp>
      <p:sp>
        <p:nvSpPr>
          <p:cNvPr id="43" name="文本框 42">
            <a:extLst>
              <a:ext uri="{FF2B5EF4-FFF2-40B4-BE49-F238E27FC236}">
                <a16:creationId xmlns:a16="http://schemas.microsoft.com/office/drawing/2014/main" xmlns="" id="{EF8268E9-DE5B-448B-A0E5-158AFAFD4240}"/>
              </a:ext>
            </a:extLst>
          </p:cNvPr>
          <p:cNvSpPr txBox="1"/>
          <p:nvPr/>
        </p:nvSpPr>
        <p:spPr>
          <a:xfrm>
            <a:off x="7718474" y="4447508"/>
            <a:ext cx="3920798" cy="1518364"/>
          </a:xfrm>
          <a:prstGeom prst="rect">
            <a:avLst/>
          </a:prstGeom>
          <a:noFill/>
        </p:spPr>
        <p:txBody>
          <a:bodyPr wrap="square">
            <a:spAutoFit/>
          </a:bodyPr>
          <a:lstStyle/>
          <a:p>
            <a:pPr>
              <a:lnSpc>
                <a:spcPct val="150000"/>
              </a:lnSpc>
            </a:pPr>
            <a:r>
              <a:rPr lang="zh-CN" altLang="en-US" sz="1600" dirty="0">
                <a:solidFill>
                  <a:schemeClr val="tx1">
                    <a:lumMod val="85000"/>
                    <a:lumOff val="15000"/>
                  </a:schemeClr>
                </a:solidFill>
                <a:cs typeface="+mn-ea"/>
                <a:sym typeface="+mn-lt"/>
              </a:rPr>
              <a:t>投票结束后，监票人、计票人应将投票人数和票数加以核对，作出记录，由监票人签字并公布候选人的得票数字；由会议主持人宣布当选人名单。</a:t>
            </a:r>
            <a:endParaRPr lang="zh-CN" altLang="en-US" sz="1600" b="0" i="0" dirty="0">
              <a:solidFill>
                <a:schemeClr val="tx1">
                  <a:lumMod val="85000"/>
                  <a:lumOff val="15000"/>
                </a:schemeClr>
              </a:solidFill>
              <a:effectLst/>
              <a:cs typeface="+mn-ea"/>
              <a:sym typeface="+mn-lt"/>
            </a:endParaRPr>
          </a:p>
        </p:txBody>
      </p:sp>
      <p:pic>
        <p:nvPicPr>
          <p:cNvPr id="2" name="图片 1">
            <a:extLst>
              <a:ext uri="{FF2B5EF4-FFF2-40B4-BE49-F238E27FC236}">
                <a16:creationId xmlns:a16="http://schemas.microsoft.com/office/drawing/2014/main" xmlns="" id="{3F1958F8-A6D7-4373-82ED-D967B6394AEA}"/>
              </a:ext>
            </a:extLst>
          </p:cNvPr>
          <p:cNvPicPr>
            <a:picLocks noChangeAspect="1"/>
          </p:cNvPicPr>
          <p:nvPr/>
        </p:nvPicPr>
        <p:blipFill rotWithShape="1">
          <a:blip r:embed="rId2"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0" y="303892"/>
            <a:ext cx="1050735" cy="985332"/>
          </a:xfrm>
          <a:prstGeom prst="rect">
            <a:avLst/>
          </a:prstGeom>
        </p:spPr>
      </p:pic>
    </p:spTree>
    <p:extLst>
      <p:ext uri="{BB962C8B-B14F-4D97-AF65-F5344CB8AC3E}">
        <p14:creationId xmlns:p14="http://schemas.microsoft.com/office/powerpoint/2010/main" val="79101408"/>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0-#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1+#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0-#ppt_w/2"/>
                                          </p:val>
                                        </p:tav>
                                        <p:tav tm="100000">
                                          <p:val>
                                            <p:strVal val="#ppt_x"/>
                                          </p:val>
                                        </p:tav>
                                      </p:tavLst>
                                    </p:anim>
                                    <p:anim calcmode="lin" valueType="num">
                                      <p:cBhvr additive="base">
                                        <p:cTn id="21" dur="500" fill="hold"/>
                                        <p:tgtEl>
                                          <p:spTgt spid="3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1+#ppt_w/2"/>
                                          </p:val>
                                        </p:tav>
                                        <p:tav tm="100000">
                                          <p:val>
                                            <p:strVal val="#ppt_x"/>
                                          </p:val>
                                        </p:tav>
                                      </p:tavLst>
                                    </p:anim>
                                    <p:anim calcmode="lin" valueType="num">
                                      <p:cBhvr additive="base">
                                        <p:cTn id="25" dur="500" fill="hold"/>
                                        <p:tgtEl>
                                          <p:spTgt spid="37"/>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500" fill="hold"/>
                                        <p:tgtEl>
                                          <p:spTgt spid="40"/>
                                        </p:tgtEl>
                                        <p:attrNameLst>
                                          <p:attrName>ppt_x</p:attrName>
                                        </p:attrNameLst>
                                      </p:cBhvr>
                                      <p:tavLst>
                                        <p:tav tm="0">
                                          <p:val>
                                            <p:strVal val="0-#ppt_w/2"/>
                                          </p:val>
                                        </p:tav>
                                        <p:tav tm="100000">
                                          <p:val>
                                            <p:strVal val="#ppt_x"/>
                                          </p:val>
                                        </p:tav>
                                      </p:tavLst>
                                    </p:anim>
                                    <p:anim calcmode="lin" valueType="num">
                                      <p:cBhvr additive="base">
                                        <p:cTn id="29" dur="500" fill="hold"/>
                                        <p:tgtEl>
                                          <p:spTgt spid="40"/>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additive="base">
                                        <p:cTn id="32" dur="500" fill="hold"/>
                                        <p:tgtEl>
                                          <p:spTgt spid="41"/>
                                        </p:tgtEl>
                                        <p:attrNameLst>
                                          <p:attrName>ppt_x</p:attrName>
                                        </p:attrNameLst>
                                      </p:cBhvr>
                                      <p:tavLst>
                                        <p:tav tm="0">
                                          <p:val>
                                            <p:strVal val="0-#ppt_w/2"/>
                                          </p:val>
                                        </p:tav>
                                        <p:tav tm="100000">
                                          <p:val>
                                            <p:strVal val="#ppt_x"/>
                                          </p:val>
                                        </p:tav>
                                      </p:tavLst>
                                    </p:anim>
                                    <p:anim calcmode="lin" valueType="num">
                                      <p:cBhvr additive="base">
                                        <p:cTn id="33" dur="500" fill="hold"/>
                                        <p:tgtEl>
                                          <p:spTgt spid="41"/>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1+#ppt_w/2"/>
                                          </p:val>
                                        </p:tav>
                                        <p:tav tm="100000">
                                          <p:val>
                                            <p:strVal val="#ppt_x"/>
                                          </p:val>
                                        </p:tav>
                                      </p:tavLst>
                                    </p:anim>
                                    <p:anim calcmode="lin" valueType="num">
                                      <p:cBhvr additive="base">
                                        <p:cTn id="37" dur="500" fill="hold"/>
                                        <p:tgtEl>
                                          <p:spTgt spid="42"/>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500" fill="hold"/>
                                        <p:tgtEl>
                                          <p:spTgt spid="43"/>
                                        </p:tgtEl>
                                        <p:attrNameLst>
                                          <p:attrName>ppt_x</p:attrName>
                                        </p:attrNameLst>
                                      </p:cBhvr>
                                      <p:tavLst>
                                        <p:tav tm="0">
                                          <p:val>
                                            <p:strVal val="1+#ppt_w/2"/>
                                          </p:val>
                                        </p:tav>
                                        <p:tav tm="100000">
                                          <p:val>
                                            <p:strVal val="#ppt_x"/>
                                          </p:val>
                                        </p:tav>
                                      </p:tavLst>
                                    </p:anim>
                                    <p:anim calcmode="lin" valueType="num">
                                      <p:cBhvr additive="base">
                                        <p:cTn id="41"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xmlns="" id="{1F362B87-1441-4209-88B5-67D311C133B0}"/>
              </a:ext>
            </a:extLst>
          </p:cNvPr>
          <p:cNvSpPr txBox="1"/>
          <p:nvPr/>
        </p:nvSpPr>
        <p:spPr>
          <a:xfrm>
            <a:off x="1050735" y="366700"/>
            <a:ext cx="5747229" cy="584775"/>
          </a:xfrm>
          <a:prstGeom prst="rect">
            <a:avLst/>
          </a:prstGeom>
          <a:noFill/>
        </p:spPr>
        <p:txBody>
          <a:bodyPr wrap="square">
            <a:spAutoFit/>
          </a:bodyPr>
          <a:lstStyle/>
          <a:p>
            <a:r>
              <a:rPr lang="zh-CN" altLang="en-US" sz="3200" i="0" dirty="0">
                <a:solidFill>
                  <a:schemeClr val="tx1">
                    <a:lumMod val="75000"/>
                    <a:lumOff val="25000"/>
                  </a:schemeClr>
                </a:solidFill>
                <a:effectLst/>
                <a:cs typeface="+mn-ea"/>
                <a:sym typeface="+mn-lt"/>
              </a:rPr>
              <a:t>基层选举工作条例选举的措施</a:t>
            </a:r>
          </a:p>
        </p:txBody>
      </p:sp>
      <p:sp>
        <p:nvSpPr>
          <p:cNvPr id="17" name="文本框 16">
            <a:extLst>
              <a:ext uri="{FF2B5EF4-FFF2-40B4-BE49-F238E27FC236}">
                <a16:creationId xmlns:a16="http://schemas.microsoft.com/office/drawing/2014/main" xmlns="" id="{1E467446-0D49-4543-A78E-3574608FF246}"/>
              </a:ext>
            </a:extLst>
          </p:cNvPr>
          <p:cNvSpPr txBox="1"/>
          <p:nvPr/>
        </p:nvSpPr>
        <p:spPr>
          <a:xfrm>
            <a:off x="1050735" y="843939"/>
            <a:ext cx="5978138" cy="338554"/>
          </a:xfrm>
          <a:prstGeom prst="rect">
            <a:avLst/>
          </a:prstGeom>
          <a:noFill/>
        </p:spPr>
        <p:txBody>
          <a:bodyPr wrap="square">
            <a:spAutoFit/>
          </a:bodyPr>
          <a:lstStyle/>
          <a:p>
            <a:r>
              <a:rPr lang="zh-CN" altLang="en-US" sz="1600" dirty="0">
                <a:cs typeface="+mn-ea"/>
                <a:sym typeface="+mn-lt"/>
              </a:rPr>
              <a:t>General principles conditions cadre appointment regulations</a:t>
            </a:r>
          </a:p>
        </p:txBody>
      </p:sp>
      <p:grpSp>
        <p:nvGrpSpPr>
          <p:cNvPr id="25" name="组合 24">
            <a:extLst>
              <a:ext uri="{FF2B5EF4-FFF2-40B4-BE49-F238E27FC236}">
                <a16:creationId xmlns:a16="http://schemas.microsoft.com/office/drawing/2014/main" xmlns="" id="{F4C7F764-ACD1-4A27-A26C-8A087AB139BA}"/>
              </a:ext>
            </a:extLst>
          </p:cNvPr>
          <p:cNvGrpSpPr/>
          <p:nvPr/>
        </p:nvGrpSpPr>
        <p:grpSpPr>
          <a:xfrm flipH="1">
            <a:off x="11745317" y="471293"/>
            <a:ext cx="446683" cy="711200"/>
            <a:chOff x="357" y="492760"/>
            <a:chExt cx="446683" cy="711200"/>
          </a:xfrm>
          <a:solidFill>
            <a:srgbClr val="C2191F"/>
          </a:solidFill>
        </p:grpSpPr>
        <p:sp>
          <p:nvSpPr>
            <p:cNvPr id="27" name="矩形 26">
              <a:extLst>
                <a:ext uri="{FF2B5EF4-FFF2-40B4-BE49-F238E27FC236}">
                  <a16:creationId xmlns:a16="http://schemas.microsoft.com/office/drawing/2014/main" xmlns="" id="{27D67D6F-27D5-4440-9D74-2DBF393707E7}"/>
                </a:ext>
              </a:extLst>
            </p:cNvPr>
            <p:cNvSpPr/>
            <p:nvPr/>
          </p:nvSpPr>
          <p:spPr>
            <a:xfrm>
              <a:off x="357" y="492760"/>
              <a:ext cx="291741"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 name="矩形 27">
              <a:extLst>
                <a:ext uri="{FF2B5EF4-FFF2-40B4-BE49-F238E27FC236}">
                  <a16:creationId xmlns:a16="http://schemas.microsoft.com/office/drawing/2014/main" xmlns="" id="{FC8BCD03-B147-4173-B7A1-5F5E76D753C2}"/>
                </a:ext>
              </a:extLst>
            </p:cNvPr>
            <p:cNvSpPr/>
            <p:nvPr/>
          </p:nvSpPr>
          <p:spPr>
            <a:xfrm>
              <a:off x="355600" y="492760"/>
              <a:ext cx="91440"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9" name="组合 8">
            <a:extLst>
              <a:ext uri="{FF2B5EF4-FFF2-40B4-BE49-F238E27FC236}">
                <a16:creationId xmlns:a16="http://schemas.microsoft.com/office/drawing/2014/main" xmlns="" id="{A1361D76-6700-4DDC-A490-74BEB0BCE9B5}"/>
              </a:ext>
            </a:extLst>
          </p:cNvPr>
          <p:cNvGrpSpPr/>
          <p:nvPr/>
        </p:nvGrpSpPr>
        <p:grpSpPr>
          <a:xfrm>
            <a:off x="1612787" y="2509338"/>
            <a:ext cx="2162703" cy="498904"/>
            <a:chOff x="1043873" y="1685436"/>
            <a:chExt cx="1602223" cy="498904"/>
          </a:xfrm>
        </p:grpSpPr>
        <p:sp>
          <p:nvSpPr>
            <p:cNvPr id="10" name="矩形: 圆角 9">
              <a:extLst>
                <a:ext uri="{FF2B5EF4-FFF2-40B4-BE49-F238E27FC236}">
                  <a16:creationId xmlns:a16="http://schemas.microsoft.com/office/drawing/2014/main" xmlns="" id="{0DFE5F7A-C350-4036-BDD6-102F144AD9B2}"/>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xmlns="" id="{A6C450F5-B20F-43CA-A19E-2CA27CCCD699}"/>
                </a:ext>
              </a:extLst>
            </p:cNvPr>
            <p:cNvSpPr txBox="1"/>
            <p:nvPr/>
          </p:nvSpPr>
          <p:spPr>
            <a:xfrm>
              <a:off x="1128364" y="1685436"/>
              <a:ext cx="1467816" cy="461665"/>
            </a:xfrm>
            <a:prstGeom prst="rect">
              <a:avLst/>
            </a:prstGeom>
            <a:noFill/>
          </p:spPr>
          <p:txBody>
            <a:bodyPr wrap="square">
              <a:spAutoFit/>
            </a:bodyPr>
            <a:lstStyle/>
            <a:p>
              <a:pPr algn="ctr"/>
              <a:r>
                <a:rPr lang="zh-CN" altLang="en-US" sz="2400" b="0" i="0" dirty="0">
                  <a:solidFill>
                    <a:schemeClr val="bg1"/>
                  </a:solidFill>
                  <a:effectLst/>
                  <a:cs typeface="+mn-ea"/>
                  <a:sym typeface="+mn-lt"/>
                </a:rPr>
                <a:t>第</a:t>
              </a:r>
              <a:r>
                <a:rPr lang="zh-CN" altLang="en-US" sz="2400" dirty="0">
                  <a:solidFill>
                    <a:schemeClr val="bg1"/>
                  </a:solidFill>
                  <a:cs typeface="+mn-ea"/>
                  <a:sym typeface="+mn-lt"/>
                </a:rPr>
                <a:t>二十七</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grpSp>
        <p:nvGrpSpPr>
          <p:cNvPr id="12" name="组合 11">
            <a:extLst>
              <a:ext uri="{FF2B5EF4-FFF2-40B4-BE49-F238E27FC236}">
                <a16:creationId xmlns:a16="http://schemas.microsoft.com/office/drawing/2014/main" xmlns="" id="{7A31B53F-FE82-4BFF-BA1B-C4A89A537551}"/>
              </a:ext>
            </a:extLst>
          </p:cNvPr>
          <p:cNvGrpSpPr/>
          <p:nvPr/>
        </p:nvGrpSpPr>
        <p:grpSpPr>
          <a:xfrm>
            <a:off x="1680522" y="4444922"/>
            <a:ext cx="2162703" cy="498904"/>
            <a:chOff x="1043873" y="1685436"/>
            <a:chExt cx="1602223" cy="498904"/>
          </a:xfrm>
        </p:grpSpPr>
        <p:sp>
          <p:nvSpPr>
            <p:cNvPr id="13" name="矩形: 圆角 12">
              <a:extLst>
                <a:ext uri="{FF2B5EF4-FFF2-40B4-BE49-F238E27FC236}">
                  <a16:creationId xmlns:a16="http://schemas.microsoft.com/office/drawing/2014/main" xmlns="" id="{CA0D1AB3-49D3-4403-8E09-6BC680E19DF6}"/>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a16="http://schemas.microsoft.com/office/drawing/2014/main" xmlns="" id="{7B0622B3-1544-4931-B47A-ED6768A6DB5B}"/>
                </a:ext>
              </a:extLst>
            </p:cNvPr>
            <p:cNvSpPr txBox="1"/>
            <p:nvPr/>
          </p:nvSpPr>
          <p:spPr>
            <a:xfrm>
              <a:off x="1128364" y="1685436"/>
              <a:ext cx="1467816" cy="461665"/>
            </a:xfrm>
            <a:prstGeom prst="rect">
              <a:avLst/>
            </a:prstGeom>
            <a:noFill/>
          </p:spPr>
          <p:txBody>
            <a:bodyPr wrap="square">
              <a:spAutoFit/>
            </a:bodyPr>
            <a:lstStyle/>
            <a:p>
              <a:pPr algn="ctr"/>
              <a:r>
                <a:rPr lang="zh-CN" altLang="en-US" sz="2400" b="0" i="0" dirty="0">
                  <a:solidFill>
                    <a:schemeClr val="bg1"/>
                  </a:solidFill>
                  <a:effectLst/>
                  <a:cs typeface="+mn-ea"/>
                  <a:sym typeface="+mn-lt"/>
                </a:rPr>
                <a:t>第</a:t>
              </a:r>
              <a:r>
                <a:rPr lang="zh-CN" altLang="en-US" sz="2400" dirty="0">
                  <a:solidFill>
                    <a:schemeClr val="bg1"/>
                  </a:solidFill>
                  <a:cs typeface="+mn-ea"/>
                  <a:sym typeface="+mn-lt"/>
                </a:rPr>
                <a:t>二十八</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sp>
        <p:nvSpPr>
          <p:cNvPr id="16" name="文本框 15">
            <a:extLst>
              <a:ext uri="{FF2B5EF4-FFF2-40B4-BE49-F238E27FC236}">
                <a16:creationId xmlns:a16="http://schemas.microsoft.com/office/drawing/2014/main" xmlns="" id="{EEA6F3EB-928B-408F-9B2F-0E6B94600CB6}"/>
              </a:ext>
            </a:extLst>
          </p:cNvPr>
          <p:cNvSpPr txBox="1"/>
          <p:nvPr/>
        </p:nvSpPr>
        <p:spPr>
          <a:xfrm>
            <a:off x="1612787" y="3016709"/>
            <a:ext cx="5626214" cy="1149033"/>
          </a:xfrm>
          <a:prstGeom prst="rect">
            <a:avLst/>
          </a:prstGeom>
          <a:noFill/>
        </p:spPr>
        <p:txBody>
          <a:bodyPr wrap="square">
            <a:spAutoFit/>
          </a:bodyPr>
          <a:lstStyle/>
          <a:p>
            <a:pPr>
              <a:lnSpc>
                <a:spcPct val="150000"/>
              </a:lnSpc>
            </a:pPr>
            <a:r>
              <a:rPr lang="zh-CN" altLang="en-US" sz="1600" dirty="0">
                <a:solidFill>
                  <a:schemeClr val="tx1">
                    <a:lumMod val="85000"/>
                    <a:lumOff val="15000"/>
                  </a:schemeClr>
                </a:solidFill>
                <a:cs typeface="+mn-ea"/>
                <a:sym typeface="+mn-lt"/>
              </a:rPr>
              <a:t>选举收回的选票，少于投票人数，选举有效；多于投票人数，选举无效，应重新选举。每一选票所选人数少于规定应选人数的为有效票，多于规定应选人数的为无效票。</a:t>
            </a:r>
            <a:endParaRPr lang="zh-CN" altLang="en-US" sz="1600" b="0" i="0" dirty="0">
              <a:solidFill>
                <a:schemeClr val="tx1">
                  <a:lumMod val="85000"/>
                  <a:lumOff val="15000"/>
                </a:schemeClr>
              </a:solidFill>
              <a:effectLst/>
              <a:cs typeface="+mn-ea"/>
              <a:sym typeface="+mn-lt"/>
            </a:endParaRPr>
          </a:p>
        </p:txBody>
      </p:sp>
      <p:sp>
        <p:nvSpPr>
          <p:cNvPr id="18" name="文本框 17">
            <a:extLst>
              <a:ext uri="{FF2B5EF4-FFF2-40B4-BE49-F238E27FC236}">
                <a16:creationId xmlns:a16="http://schemas.microsoft.com/office/drawing/2014/main" xmlns="" id="{63E7600C-ED50-4092-80C7-E796650FC783}"/>
              </a:ext>
            </a:extLst>
          </p:cNvPr>
          <p:cNvSpPr txBox="1"/>
          <p:nvPr/>
        </p:nvSpPr>
        <p:spPr>
          <a:xfrm>
            <a:off x="1647875" y="5023242"/>
            <a:ext cx="5448732" cy="787523"/>
          </a:xfrm>
          <a:prstGeom prst="rect">
            <a:avLst/>
          </a:prstGeom>
          <a:noFill/>
        </p:spPr>
        <p:txBody>
          <a:bodyPr wrap="square">
            <a:spAutoFit/>
          </a:bodyPr>
          <a:lstStyle/>
          <a:p>
            <a:pPr>
              <a:lnSpc>
                <a:spcPct val="150000"/>
              </a:lnSpc>
            </a:pPr>
            <a:r>
              <a:rPr lang="zh-CN" altLang="en-US" sz="1600" dirty="0">
                <a:solidFill>
                  <a:schemeClr val="tx1">
                    <a:lumMod val="85000"/>
                    <a:lumOff val="15000"/>
                  </a:schemeClr>
                </a:solidFill>
                <a:cs typeface="+mn-ea"/>
                <a:sym typeface="+mn-lt"/>
              </a:rPr>
              <a:t>实行差额预选时，赞成票超过实到会有选举权的人数半数的，方可列为候选人。</a:t>
            </a:r>
            <a:endParaRPr lang="zh-CN" altLang="en-US" sz="1600" b="0" i="0" dirty="0">
              <a:solidFill>
                <a:schemeClr val="tx1">
                  <a:lumMod val="85000"/>
                  <a:lumOff val="15000"/>
                </a:schemeClr>
              </a:solidFill>
              <a:effectLst/>
              <a:cs typeface="+mn-ea"/>
              <a:sym typeface="+mn-lt"/>
            </a:endParaRPr>
          </a:p>
        </p:txBody>
      </p:sp>
      <p:pic>
        <p:nvPicPr>
          <p:cNvPr id="2" name="图片 1">
            <a:extLst>
              <a:ext uri="{FF2B5EF4-FFF2-40B4-BE49-F238E27FC236}">
                <a16:creationId xmlns:a16="http://schemas.microsoft.com/office/drawing/2014/main" xmlns="" id="{872ADB5C-2860-4C5E-914C-B0D22CA6BD6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flipH="1">
            <a:off x="7096607" y="2030461"/>
            <a:ext cx="4580871" cy="3772482"/>
          </a:xfrm>
          <a:prstGeom prst="rect">
            <a:avLst/>
          </a:prstGeom>
        </p:spPr>
      </p:pic>
      <p:pic>
        <p:nvPicPr>
          <p:cNvPr id="3" name="图片 2">
            <a:extLst>
              <a:ext uri="{FF2B5EF4-FFF2-40B4-BE49-F238E27FC236}">
                <a16:creationId xmlns:a16="http://schemas.microsoft.com/office/drawing/2014/main" xmlns="" id="{FA071BDE-CB58-4F54-AF88-313489A8167D}"/>
              </a:ext>
            </a:extLst>
          </p:cNvPr>
          <p:cNvPicPr>
            <a:picLocks noChangeAspect="1"/>
          </p:cNvPicPr>
          <p:nvPr/>
        </p:nvPicPr>
        <p:blipFill rotWithShape="1">
          <a:blip r:embed="rId3"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0" y="303892"/>
            <a:ext cx="1050735" cy="985332"/>
          </a:xfrm>
          <a:prstGeom prst="rect">
            <a:avLst/>
          </a:prstGeom>
        </p:spPr>
      </p:pic>
    </p:spTree>
    <p:extLst>
      <p:ext uri="{BB962C8B-B14F-4D97-AF65-F5344CB8AC3E}">
        <p14:creationId xmlns:p14="http://schemas.microsoft.com/office/powerpoint/2010/main" val="1034233667"/>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xmlns="" id="{F6894A0B-7FCB-43EB-8694-2F6F62BEF98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5528732"/>
            <a:ext cx="12192000" cy="1329268"/>
          </a:xfrm>
          <a:prstGeom prst="rect">
            <a:avLst/>
          </a:prstGeom>
        </p:spPr>
      </p:pic>
      <p:pic>
        <p:nvPicPr>
          <p:cNvPr id="33" name="图片 32">
            <a:extLst>
              <a:ext uri="{FF2B5EF4-FFF2-40B4-BE49-F238E27FC236}">
                <a16:creationId xmlns:a16="http://schemas.microsoft.com/office/drawing/2014/main" xmlns="" id="{016953A0-BFC9-47C5-A992-C342A1311F1C}"/>
              </a:ext>
            </a:extLst>
          </p:cNvPr>
          <p:cNvPicPr>
            <a:picLocks noChangeAspect="1"/>
          </p:cNvPicPr>
          <p:nvPr/>
        </p:nvPicPr>
        <p:blipFill rotWithShape="1">
          <a:blip r:embed="rId3"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10441434" y="28672"/>
            <a:ext cx="1596454" cy="1497083"/>
          </a:xfrm>
          <a:prstGeom prst="rect">
            <a:avLst/>
          </a:prstGeom>
        </p:spPr>
      </p:pic>
      <p:pic>
        <p:nvPicPr>
          <p:cNvPr id="35" name="图片 34">
            <a:extLst>
              <a:ext uri="{FF2B5EF4-FFF2-40B4-BE49-F238E27FC236}">
                <a16:creationId xmlns:a16="http://schemas.microsoft.com/office/drawing/2014/main" xmlns="" id="{9C7169FB-C456-411A-BA2F-C196498FFBB3}"/>
              </a:ext>
            </a:extLst>
          </p:cNvPr>
          <p:cNvPicPr>
            <a:picLocks noChangeAspect="1"/>
          </p:cNvPicPr>
          <p:nvPr/>
        </p:nvPicPr>
        <p:blipFill rotWithShape="1">
          <a:blip r:embed="rId4">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rcRect/>
          <a:stretch/>
        </p:blipFill>
        <p:spPr>
          <a:xfrm>
            <a:off x="6983484" y="669092"/>
            <a:ext cx="2264357" cy="1512492"/>
          </a:xfrm>
          <a:prstGeom prst="rect">
            <a:avLst/>
          </a:prstGeom>
        </p:spPr>
      </p:pic>
      <p:sp>
        <p:nvSpPr>
          <p:cNvPr id="3" name="文本框 2">
            <a:extLst>
              <a:ext uri="{FF2B5EF4-FFF2-40B4-BE49-F238E27FC236}">
                <a16:creationId xmlns:a16="http://schemas.microsoft.com/office/drawing/2014/main" xmlns="" id="{79928394-1727-4ACF-95F1-9CCD5AEE1638}"/>
              </a:ext>
            </a:extLst>
          </p:cNvPr>
          <p:cNvSpPr txBox="1"/>
          <p:nvPr/>
        </p:nvSpPr>
        <p:spPr>
          <a:xfrm>
            <a:off x="5195573" y="1009840"/>
            <a:ext cx="1758267" cy="830997"/>
          </a:xfrm>
          <a:prstGeom prst="rect">
            <a:avLst/>
          </a:prstGeom>
          <a:noFill/>
        </p:spPr>
        <p:txBody>
          <a:bodyPr wrap="square" rtlCol="0">
            <a:spAutoFit/>
          </a:bodyPr>
          <a:lstStyle/>
          <a:p>
            <a:pPr algn="dist" fontAlgn="ctr" latinLnBrk="0"/>
            <a:r>
              <a:rPr lang="zh-CN" altLang="en-US" sz="4800" dirty="0">
                <a:solidFill>
                  <a:schemeClr val="tx1">
                    <a:lumMod val="85000"/>
                    <a:lumOff val="15000"/>
                  </a:schemeClr>
                </a:solidFill>
                <a:effectLst/>
                <a:cs typeface="+mn-ea"/>
                <a:sym typeface="+mn-lt"/>
              </a:rPr>
              <a:t>目录</a:t>
            </a:r>
          </a:p>
        </p:txBody>
      </p:sp>
      <p:grpSp>
        <p:nvGrpSpPr>
          <p:cNvPr id="11" name="组合 10">
            <a:extLst>
              <a:ext uri="{FF2B5EF4-FFF2-40B4-BE49-F238E27FC236}">
                <a16:creationId xmlns:a16="http://schemas.microsoft.com/office/drawing/2014/main" xmlns="" id="{38992C4D-F6A1-42F4-8405-21ACAEAEE196}"/>
              </a:ext>
            </a:extLst>
          </p:cNvPr>
          <p:cNvGrpSpPr/>
          <p:nvPr/>
        </p:nvGrpSpPr>
        <p:grpSpPr>
          <a:xfrm>
            <a:off x="839897" y="2781669"/>
            <a:ext cx="5045237" cy="677481"/>
            <a:chOff x="839897" y="2781669"/>
            <a:chExt cx="5045237" cy="677481"/>
          </a:xfrm>
        </p:grpSpPr>
        <p:sp>
          <p:nvSpPr>
            <p:cNvPr id="20" name="文本框 19">
              <a:extLst>
                <a:ext uri="{FF2B5EF4-FFF2-40B4-BE49-F238E27FC236}">
                  <a16:creationId xmlns:a16="http://schemas.microsoft.com/office/drawing/2014/main" xmlns="" id="{8D583374-F088-4EFE-89F0-0F20C8FF3442}"/>
                </a:ext>
              </a:extLst>
            </p:cNvPr>
            <p:cNvSpPr txBox="1"/>
            <p:nvPr/>
          </p:nvSpPr>
          <p:spPr>
            <a:xfrm>
              <a:off x="1590894" y="2781669"/>
              <a:ext cx="4294240" cy="461665"/>
            </a:xfrm>
            <a:prstGeom prst="rect">
              <a:avLst/>
            </a:prstGeom>
            <a:noFill/>
          </p:spPr>
          <p:txBody>
            <a:bodyPr wrap="square">
              <a:spAutoFit/>
            </a:bodyPr>
            <a:lstStyle/>
            <a:p>
              <a:r>
                <a:rPr lang="zh-CN" altLang="en-US" sz="2400" i="0" dirty="0">
                  <a:solidFill>
                    <a:srgbClr val="C00000"/>
                  </a:solidFill>
                  <a:effectLst/>
                  <a:cs typeface="+mn-ea"/>
                  <a:sym typeface="+mn-lt"/>
                </a:rPr>
                <a:t>基层组织选举工作条例的总则  </a:t>
              </a:r>
              <a:endParaRPr lang="zh-CN" altLang="en-US" sz="2400" dirty="0">
                <a:solidFill>
                  <a:srgbClr val="C00000"/>
                </a:solidFill>
                <a:cs typeface="+mn-ea"/>
                <a:sym typeface="+mn-lt"/>
              </a:endParaRPr>
            </a:p>
          </p:txBody>
        </p:sp>
        <p:sp>
          <p:nvSpPr>
            <p:cNvPr id="26" name="文本框 25">
              <a:extLst>
                <a:ext uri="{FF2B5EF4-FFF2-40B4-BE49-F238E27FC236}">
                  <a16:creationId xmlns:a16="http://schemas.microsoft.com/office/drawing/2014/main" xmlns="" id="{9570161D-B244-4826-83BF-8E1494EB1372}"/>
                </a:ext>
              </a:extLst>
            </p:cNvPr>
            <p:cNvSpPr txBox="1"/>
            <p:nvPr/>
          </p:nvSpPr>
          <p:spPr>
            <a:xfrm>
              <a:off x="1590894" y="3151373"/>
              <a:ext cx="4125371" cy="307777"/>
            </a:xfrm>
            <a:prstGeom prst="rect">
              <a:avLst/>
            </a:prstGeom>
            <a:noFill/>
          </p:spPr>
          <p:txBody>
            <a:bodyPr wrap="square">
              <a:spAutoFit/>
            </a:bodyPr>
            <a:lstStyle/>
            <a:p>
              <a:r>
                <a:rPr lang="zh-CN" altLang="en-US" sz="1400" dirty="0">
                  <a:cs typeface="+mn-ea"/>
                  <a:sym typeface="+mn-lt"/>
                </a:rPr>
                <a:t>General principles conditions cadre appointment</a:t>
              </a:r>
            </a:p>
          </p:txBody>
        </p:sp>
        <p:grpSp>
          <p:nvGrpSpPr>
            <p:cNvPr id="2" name="组合 1">
              <a:extLst>
                <a:ext uri="{FF2B5EF4-FFF2-40B4-BE49-F238E27FC236}">
                  <a16:creationId xmlns:a16="http://schemas.microsoft.com/office/drawing/2014/main" xmlns="" id="{27E96A33-071B-40B7-9F6B-77AAE4D76436}"/>
                </a:ext>
              </a:extLst>
            </p:cNvPr>
            <p:cNvGrpSpPr/>
            <p:nvPr/>
          </p:nvGrpSpPr>
          <p:grpSpPr>
            <a:xfrm>
              <a:off x="839897" y="2847438"/>
              <a:ext cx="776702" cy="599639"/>
              <a:chOff x="839897" y="2847438"/>
              <a:chExt cx="776702" cy="599639"/>
            </a:xfrm>
          </p:grpSpPr>
          <p:sp>
            <p:nvSpPr>
              <p:cNvPr id="32" name="矩形 31">
                <a:extLst>
                  <a:ext uri="{FF2B5EF4-FFF2-40B4-BE49-F238E27FC236}">
                    <a16:creationId xmlns:a16="http://schemas.microsoft.com/office/drawing/2014/main" xmlns="" id="{F6385768-7725-4EF7-AC5F-A5B98DFE1FA0}"/>
                  </a:ext>
                </a:extLst>
              </p:cNvPr>
              <p:cNvSpPr/>
              <p:nvPr/>
            </p:nvSpPr>
            <p:spPr>
              <a:xfrm>
                <a:off x="839897" y="2847438"/>
                <a:ext cx="669047" cy="5996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cs typeface="+mn-ea"/>
                  <a:sym typeface="+mn-lt"/>
                </a:endParaRPr>
              </a:p>
            </p:txBody>
          </p:sp>
          <p:sp>
            <p:nvSpPr>
              <p:cNvPr id="34" name="文本框 33">
                <a:extLst>
                  <a:ext uri="{FF2B5EF4-FFF2-40B4-BE49-F238E27FC236}">
                    <a16:creationId xmlns:a16="http://schemas.microsoft.com/office/drawing/2014/main" xmlns="" id="{B6443ACF-87E1-490C-982C-A52FA0FFFB37}"/>
                  </a:ext>
                </a:extLst>
              </p:cNvPr>
              <p:cNvSpPr txBox="1"/>
              <p:nvPr/>
            </p:nvSpPr>
            <p:spPr>
              <a:xfrm>
                <a:off x="887868" y="2852250"/>
                <a:ext cx="728731" cy="523220"/>
              </a:xfrm>
              <a:prstGeom prst="rect">
                <a:avLst/>
              </a:prstGeom>
              <a:noFill/>
            </p:spPr>
            <p:txBody>
              <a:bodyPr wrap="square" rtlCol="0">
                <a:spAutoFit/>
              </a:bodyPr>
              <a:lstStyle/>
              <a:p>
                <a:r>
                  <a:rPr lang="en-US" altLang="zh-CN" sz="2800" dirty="0">
                    <a:solidFill>
                      <a:schemeClr val="bg1"/>
                    </a:solidFill>
                    <a:cs typeface="+mn-ea"/>
                    <a:sym typeface="+mn-lt"/>
                  </a:rPr>
                  <a:t>01</a:t>
                </a:r>
                <a:endParaRPr lang="zh-CN" altLang="en-US" sz="2400" dirty="0">
                  <a:solidFill>
                    <a:schemeClr val="bg1"/>
                  </a:solidFill>
                  <a:cs typeface="+mn-ea"/>
                  <a:sym typeface="+mn-lt"/>
                </a:endParaRPr>
              </a:p>
            </p:txBody>
          </p:sp>
        </p:grpSp>
      </p:grpSp>
      <p:grpSp>
        <p:nvGrpSpPr>
          <p:cNvPr id="12" name="组合 11">
            <a:extLst>
              <a:ext uri="{FF2B5EF4-FFF2-40B4-BE49-F238E27FC236}">
                <a16:creationId xmlns:a16="http://schemas.microsoft.com/office/drawing/2014/main" xmlns="" id="{9263C6F9-2C24-405B-8B92-2B65AD7E1E5C}"/>
              </a:ext>
            </a:extLst>
          </p:cNvPr>
          <p:cNvGrpSpPr/>
          <p:nvPr/>
        </p:nvGrpSpPr>
        <p:grpSpPr>
          <a:xfrm>
            <a:off x="845433" y="3836189"/>
            <a:ext cx="5039701" cy="690232"/>
            <a:chOff x="845433" y="3890190"/>
            <a:chExt cx="5039701" cy="690232"/>
          </a:xfrm>
        </p:grpSpPr>
        <p:sp>
          <p:nvSpPr>
            <p:cNvPr id="23" name="文本框 22">
              <a:extLst>
                <a:ext uri="{FF2B5EF4-FFF2-40B4-BE49-F238E27FC236}">
                  <a16:creationId xmlns:a16="http://schemas.microsoft.com/office/drawing/2014/main" xmlns="" id="{2463C4DB-3238-4AE9-B875-D25407AC5985}"/>
                </a:ext>
              </a:extLst>
            </p:cNvPr>
            <p:cNvSpPr txBox="1"/>
            <p:nvPr/>
          </p:nvSpPr>
          <p:spPr>
            <a:xfrm>
              <a:off x="1590894" y="3890190"/>
              <a:ext cx="4294240" cy="461665"/>
            </a:xfrm>
            <a:prstGeom prst="rect">
              <a:avLst/>
            </a:prstGeom>
            <a:noFill/>
          </p:spPr>
          <p:txBody>
            <a:bodyPr wrap="square">
              <a:spAutoFit/>
            </a:bodyPr>
            <a:lstStyle/>
            <a:p>
              <a:r>
                <a:rPr lang="zh-CN" altLang="en-US" sz="2400" i="0" dirty="0">
                  <a:solidFill>
                    <a:srgbClr val="C00000"/>
                  </a:solidFill>
                  <a:effectLst/>
                  <a:cs typeface="+mn-ea"/>
                  <a:sym typeface="+mn-lt"/>
                </a:rPr>
                <a:t>基层选举工作条例代表的选举</a:t>
              </a:r>
              <a:endParaRPr lang="zh-CN" altLang="en-US" sz="2400" dirty="0">
                <a:solidFill>
                  <a:srgbClr val="C00000"/>
                </a:solidFill>
                <a:cs typeface="+mn-ea"/>
                <a:sym typeface="+mn-lt"/>
              </a:endParaRPr>
            </a:p>
          </p:txBody>
        </p:sp>
        <p:sp>
          <p:nvSpPr>
            <p:cNvPr id="27" name="文本框 26">
              <a:extLst>
                <a:ext uri="{FF2B5EF4-FFF2-40B4-BE49-F238E27FC236}">
                  <a16:creationId xmlns:a16="http://schemas.microsoft.com/office/drawing/2014/main" xmlns="" id="{565AB288-6CDF-4BE5-B23C-02C33419A977}"/>
                </a:ext>
              </a:extLst>
            </p:cNvPr>
            <p:cNvSpPr txBox="1"/>
            <p:nvPr/>
          </p:nvSpPr>
          <p:spPr>
            <a:xfrm>
              <a:off x="1590894" y="4272645"/>
              <a:ext cx="4238089" cy="307777"/>
            </a:xfrm>
            <a:prstGeom prst="rect">
              <a:avLst/>
            </a:prstGeom>
            <a:noFill/>
          </p:spPr>
          <p:txBody>
            <a:bodyPr wrap="square">
              <a:spAutoFit/>
            </a:bodyPr>
            <a:lstStyle/>
            <a:p>
              <a:r>
                <a:rPr lang="zh-CN" altLang="en-US" sz="1400" dirty="0">
                  <a:cs typeface="+mn-ea"/>
                  <a:sym typeface="+mn-lt"/>
                </a:rPr>
                <a:t>The motion of cadre appointment regulations and</a:t>
              </a:r>
            </a:p>
          </p:txBody>
        </p:sp>
        <p:grpSp>
          <p:nvGrpSpPr>
            <p:cNvPr id="4" name="组合 3">
              <a:extLst>
                <a:ext uri="{FF2B5EF4-FFF2-40B4-BE49-F238E27FC236}">
                  <a16:creationId xmlns:a16="http://schemas.microsoft.com/office/drawing/2014/main" xmlns="" id="{764703CB-349D-4EDF-8A18-F6EE7133B9D3}"/>
                </a:ext>
              </a:extLst>
            </p:cNvPr>
            <p:cNvGrpSpPr/>
            <p:nvPr/>
          </p:nvGrpSpPr>
          <p:grpSpPr>
            <a:xfrm>
              <a:off x="845433" y="3947191"/>
              <a:ext cx="716791" cy="599639"/>
              <a:chOff x="845433" y="3947191"/>
              <a:chExt cx="716791" cy="599639"/>
            </a:xfrm>
          </p:grpSpPr>
          <p:sp>
            <p:nvSpPr>
              <p:cNvPr id="38" name="矩形 37">
                <a:extLst>
                  <a:ext uri="{FF2B5EF4-FFF2-40B4-BE49-F238E27FC236}">
                    <a16:creationId xmlns:a16="http://schemas.microsoft.com/office/drawing/2014/main" xmlns="" id="{3F2881A9-32F3-4E30-BE5A-77E7B763BE90}"/>
                  </a:ext>
                </a:extLst>
              </p:cNvPr>
              <p:cNvSpPr/>
              <p:nvPr/>
            </p:nvSpPr>
            <p:spPr>
              <a:xfrm>
                <a:off x="845433" y="3947191"/>
                <a:ext cx="669046" cy="5996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cs typeface="+mn-ea"/>
                  <a:sym typeface="+mn-lt"/>
                </a:endParaRPr>
              </a:p>
            </p:txBody>
          </p:sp>
          <p:sp>
            <p:nvSpPr>
              <p:cNvPr id="40" name="文本框 39">
                <a:extLst>
                  <a:ext uri="{FF2B5EF4-FFF2-40B4-BE49-F238E27FC236}">
                    <a16:creationId xmlns:a16="http://schemas.microsoft.com/office/drawing/2014/main" xmlns="" id="{BB37F9E7-0013-4CCA-B908-785B12F58733}"/>
                  </a:ext>
                </a:extLst>
              </p:cNvPr>
              <p:cNvSpPr txBox="1"/>
              <p:nvPr/>
            </p:nvSpPr>
            <p:spPr>
              <a:xfrm>
                <a:off x="893455" y="3953518"/>
                <a:ext cx="668769" cy="523220"/>
              </a:xfrm>
              <a:prstGeom prst="rect">
                <a:avLst/>
              </a:prstGeom>
              <a:noFill/>
            </p:spPr>
            <p:txBody>
              <a:bodyPr wrap="square" rtlCol="0">
                <a:spAutoFit/>
              </a:bodyPr>
              <a:lstStyle/>
              <a:p>
                <a:r>
                  <a:rPr lang="en-US" altLang="zh-CN" sz="2800" dirty="0">
                    <a:solidFill>
                      <a:schemeClr val="bg1"/>
                    </a:solidFill>
                    <a:cs typeface="+mn-ea"/>
                    <a:sym typeface="+mn-lt"/>
                  </a:rPr>
                  <a:t>02</a:t>
                </a:r>
                <a:endParaRPr lang="zh-CN" altLang="en-US" sz="2400" dirty="0">
                  <a:solidFill>
                    <a:schemeClr val="bg1"/>
                  </a:solidFill>
                  <a:cs typeface="+mn-ea"/>
                  <a:sym typeface="+mn-lt"/>
                </a:endParaRPr>
              </a:p>
            </p:txBody>
          </p:sp>
        </p:grpSp>
      </p:grpSp>
      <p:grpSp>
        <p:nvGrpSpPr>
          <p:cNvPr id="13" name="组合 12">
            <a:extLst>
              <a:ext uri="{FF2B5EF4-FFF2-40B4-BE49-F238E27FC236}">
                <a16:creationId xmlns:a16="http://schemas.microsoft.com/office/drawing/2014/main" xmlns="" id="{30E85F28-88F2-4AEA-BDE7-2BC9DB74EAFA}"/>
              </a:ext>
            </a:extLst>
          </p:cNvPr>
          <p:cNvGrpSpPr/>
          <p:nvPr/>
        </p:nvGrpSpPr>
        <p:grpSpPr>
          <a:xfrm>
            <a:off x="844179" y="4903460"/>
            <a:ext cx="5213884" cy="652763"/>
            <a:chOff x="844179" y="4903460"/>
            <a:chExt cx="5213884" cy="652763"/>
          </a:xfrm>
        </p:grpSpPr>
        <p:sp>
          <p:nvSpPr>
            <p:cNvPr id="24" name="文本框 23">
              <a:extLst>
                <a:ext uri="{FF2B5EF4-FFF2-40B4-BE49-F238E27FC236}">
                  <a16:creationId xmlns:a16="http://schemas.microsoft.com/office/drawing/2014/main" xmlns="" id="{A144D814-F3B7-4E27-8BC5-42475C6AB00F}"/>
                </a:ext>
              </a:extLst>
            </p:cNvPr>
            <p:cNvSpPr txBox="1"/>
            <p:nvPr/>
          </p:nvSpPr>
          <p:spPr>
            <a:xfrm>
              <a:off x="1590894" y="4903460"/>
              <a:ext cx="4294240" cy="461665"/>
            </a:xfrm>
            <a:prstGeom prst="rect">
              <a:avLst/>
            </a:prstGeom>
            <a:noFill/>
          </p:spPr>
          <p:txBody>
            <a:bodyPr wrap="square">
              <a:spAutoFit/>
            </a:bodyPr>
            <a:lstStyle/>
            <a:p>
              <a:r>
                <a:rPr lang="zh-CN" altLang="en-US" sz="2400" i="0" dirty="0">
                  <a:solidFill>
                    <a:srgbClr val="C00000"/>
                  </a:solidFill>
                  <a:effectLst/>
                  <a:cs typeface="+mn-ea"/>
                  <a:sym typeface="+mn-lt"/>
                </a:rPr>
                <a:t>基层选举工作条例委员会选举</a:t>
              </a:r>
              <a:endParaRPr lang="zh-CN" altLang="en-US" sz="2400" dirty="0">
                <a:solidFill>
                  <a:srgbClr val="C00000"/>
                </a:solidFill>
                <a:cs typeface="+mn-ea"/>
                <a:sym typeface="+mn-lt"/>
              </a:endParaRPr>
            </a:p>
          </p:txBody>
        </p:sp>
        <p:sp>
          <p:nvSpPr>
            <p:cNvPr id="28" name="文本框 27">
              <a:extLst>
                <a:ext uri="{FF2B5EF4-FFF2-40B4-BE49-F238E27FC236}">
                  <a16:creationId xmlns:a16="http://schemas.microsoft.com/office/drawing/2014/main" xmlns="" id="{4E17BD9F-0582-4C7C-8EB0-E5C789CB929E}"/>
                </a:ext>
              </a:extLst>
            </p:cNvPr>
            <p:cNvSpPr txBox="1"/>
            <p:nvPr/>
          </p:nvSpPr>
          <p:spPr>
            <a:xfrm>
              <a:off x="1590894" y="5248446"/>
              <a:ext cx="4467169" cy="307777"/>
            </a:xfrm>
            <a:prstGeom prst="rect">
              <a:avLst/>
            </a:prstGeom>
            <a:noFill/>
          </p:spPr>
          <p:txBody>
            <a:bodyPr wrap="square">
              <a:spAutoFit/>
            </a:bodyPr>
            <a:lstStyle/>
            <a:p>
              <a:r>
                <a:rPr lang="zh-CN" altLang="en-US" sz="1400" dirty="0">
                  <a:cs typeface="+mn-ea"/>
                  <a:sym typeface="+mn-lt"/>
                </a:rPr>
                <a:t>Investigation and Discussion on the regulations on</a:t>
              </a:r>
            </a:p>
          </p:txBody>
        </p:sp>
        <p:grpSp>
          <p:nvGrpSpPr>
            <p:cNvPr id="6" name="组合 5">
              <a:extLst>
                <a:ext uri="{FF2B5EF4-FFF2-40B4-BE49-F238E27FC236}">
                  <a16:creationId xmlns:a16="http://schemas.microsoft.com/office/drawing/2014/main" xmlns="" id="{71765C90-3F17-4A90-84C1-51C3EEA04F7A}"/>
                </a:ext>
              </a:extLst>
            </p:cNvPr>
            <p:cNvGrpSpPr/>
            <p:nvPr/>
          </p:nvGrpSpPr>
          <p:grpSpPr>
            <a:xfrm>
              <a:off x="844179" y="4924079"/>
              <a:ext cx="707742" cy="604653"/>
              <a:chOff x="844179" y="4924079"/>
              <a:chExt cx="707742" cy="604653"/>
            </a:xfrm>
          </p:grpSpPr>
          <p:sp>
            <p:nvSpPr>
              <p:cNvPr id="45" name="矩形 44">
                <a:extLst>
                  <a:ext uri="{FF2B5EF4-FFF2-40B4-BE49-F238E27FC236}">
                    <a16:creationId xmlns:a16="http://schemas.microsoft.com/office/drawing/2014/main" xmlns="" id="{9EDB91BF-21B8-42BF-B0EF-8896357D936D}"/>
                  </a:ext>
                </a:extLst>
              </p:cNvPr>
              <p:cNvSpPr/>
              <p:nvPr/>
            </p:nvSpPr>
            <p:spPr>
              <a:xfrm>
                <a:off x="844179" y="4929093"/>
                <a:ext cx="669046" cy="5996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cs typeface="+mn-ea"/>
                  <a:sym typeface="+mn-lt"/>
                </a:endParaRPr>
              </a:p>
            </p:txBody>
          </p:sp>
          <p:sp>
            <p:nvSpPr>
              <p:cNvPr id="46" name="文本框 45">
                <a:extLst>
                  <a:ext uri="{FF2B5EF4-FFF2-40B4-BE49-F238E27FC236}">
                    <a16:creationId xmlns:a16="http://schemas.microsoft.com/office/drawing/2014/main" xmlns="" id="{07A8E2C1-B7D3-4891-9BEF-638676B327A9}"/>
                  </a:ext>
                </a:extLst>
              </p:cNvPr>
              <p:cNvSpPr txBox="1"/>
              <p:nvPr/>
            </p:nvSpPr>
            <p:spPr>
              <a:xfrm>
                <a:off x="883152" y="4924079"/>
                <a:ext cx="668769" cy="523220"/>
              </a:xfrm>
              <a:prstGeom prst="rect">
                <a:avLst/>
              </a:prstGeom>
              <a:noFill/>
            </p:spPr>
            <p:txBody>
              <a:bodyPr wrap="square" rtlCol="0">
                <a:spAutoFit/>
              </a:bodyPr>
              <a:lstStyle/>
              <a:p>
                <a:r>
                  <a:rPr lang="en-US" altLang="zh-CN" sz="2800" dirty="0">
                    <a:solidFill>
                      <a:schemeClr val="bg1"/>
                    </a:solidFill>
                    <a:cs typeface="+mn-ea"/>
                    <a:sym typeface="+mn-lt"/>
                  </a:rPr>
                  <a:t>03</a:t>
                </a:r>
                <a:endParaRPr lang="zh-CN" altLang="en-US" sz="2400" dirty="0">
                  <a:solidFill>
                    <a:schemeClr val="bg1"/>
                  </a:solidFill>
                  <a:cs typeface="+mn-ea"/>
                  <a:sym typeface="+mn-lt"/>
                </a:endParaRPr>
              </a:p>
            </p:txBody>
          </p:sp>
        </p:grpSp>
      </p:grpSp>
      <p:grpSp>
        <p:nvGrpSpPr>
          <p:cNvPr id="10" name="组合 9">
            <a:extLst>
              <a:ext uri="{FF2B5EF4-FFF2-40B4-BE49-F238E27FC236}">
                <a16:creationId xmlns:a16="http://schemas.microsoft.com/office/drawing/2014/main" xmlns="" id="{3A099E6F-580B-472E-9982-BF4174525052}"/>
              </a:ext>
            </a:extLst>
          </p:cNvPr>
          <p:cNvGrpSpPr/>
          <p:nvPr/>
        </p:nvGrpSpPr>
        <p:grpSpPr>
          <a:xfrm>
            <a:off x="6401136" y="2781669"/>
            <a:ext cx="5070756" cy="713667"/>
            <a:chOff x="6401136" y="2781669"/>
            <a:chExt cx="5070756" cy="713667"/>
          </a:xfrm>
        </p:grpSpPr>
        <p:sp>
          <p:nvSpPr>
            <p:cNvPr id="25" name="文本框 24">
              <a:extLst>
                <a:ext uri="{FF2B5EF4-FFF2-40B4-BE49-F238E27FC236}">
                  <a16:creationId xmlns:a16="http://schemas.microsoft.com/office/drawing/2014/main" xmlns="" id="{4951A3DD-9C2F-4133-89E9-9A0FFC53955F}"/>
                </a:ext>
              </a:extLst>
            </p:cNvPr>
            <p:cNvSpPr txBox="1"/>
            <p:nvPr/>
          </p:nvSpPr>
          <p:spPr>
            <a:xfrm>
              <a:off x="7177652" y="2781669"/>
              <a:ext cx="4294240" cy="461665"/>
            </a:xfrm>
            <a:prstGeom prst="rect">
              <a:avLst/>
            </a:prstGeom>
            <a:noFill/>
          </p:spPr>
          <p:txBody>
            <a:bodyPr wrap="square">
              <a:spAutoFit/>
            </a:bodyPr>
            <a:lstStyle/>
            <a:p>
              <a:r>
                <a:rPr lang="zh-CN" altLang="en-US" sz="2400" i="0" dirty="0">
                  <a:solidFill>
                    <a:srgbClr val="C00000"/>
                  </a:solidFill>
                  <a:effectLst/>
                  <a:cs typeface="+mn-ea"/>
                  <a:sym typeface="+mn-lt"/>
                </a:rPr>
                <a:t>基层选举工作条例选举的措施</a:t>
              </a:r>
              <a:endParaRPr lang="zh-CN" altLang="en-US" sz="2400" dirty="0">
                <a:solidFill>
                  <a:srgbClr val="C00000"/>
                </a:solidFill>
                <a:cs typeface="+mn-ea"/>
                <a:sym typeface="+mn-lt"/>
              </a:endParaRPr>
            </a:p>
          </p:txBody>
        </p:sp>
        <p:sp>
          <p:nvSpPr>
            <p:cNvPr id="29" name="文本框 28">
              <a:extLst>
                <a:ext uri="{FF2B5EF4-FFF2-40B4-BE49-F238E27FC236}">
                  <a16:creationId xmlns:a16="http://schemas.microsoft.com/office/drawing/2014/main" xmlns="" id="{29F52C9B-44EF-4BF5-A0B8-54E2CE341F91}"/>
                </a:ext>
              </a:extLst>
            </p:cNvPr>
            <p:cNvSpPr txBox="1"/>
            <p:nvPr/>
          </p:nvSpPr>
          <p:spPr>
            <a:xfrm>
              <a:off x="7177652" y="3137713"/>
              <a:ext cx="4294240" cy="307777"/>
            </a:xfrm>
            <a:prstGeom prst="rect">
              <a:avLst/>
            </a:prstGeom>
            <a:noFill/>
          </p:spPr>
          <p:txBody>
            <a:bodyPr wrap="square">
              <a:spAutoFit/>
            </a:bodyPr>
            <a:lstStyle/>
            <a:p>
              <a:r>
                <a:rPr lang="zh-CN" altLang="en-US" sz="1400" dirty="0">
                  <a:cs typeface="+mn-ea"/>
                  <a:sym typeface="+mn-lt"/>
                </a:rPr>
                <a:t>Regulations on appointment and appointment </a:t>
              </a:r>
            </a:p>
          </p:txBody>
        </p:sp>
        <p:grpSp>
          <p:nvGrpSpPr>
            <p:cNvPr id="7" name="组合 6">
              <a:extLst>
                <a:ext uri="{FF2B5EF4-FFF2-40B4-BE49-F238E27FC236}">
                  <a16:creationId xmlns:a16="http://schemas.microsoft.com/office/drawing/2014/main" xmlns="" id="{ED7836B4-2706-45AA-86AF-BE38DD57EFF9}"/>
                </a:ext>
              </a:extLst>
            </p:cNvPr>
            <p:cNvGrpSpPr/>
            <p:nvPr/>
          </p:nvGrpSpPr>
          <p:grpSpPr>
            <a:xfrm>
              <a:off x="6401136" y="2879922"/>
              <a:ext cx="685980" cy="615414"/>
              <a:chOff x="6401136" y="2879922"/>
              <a:chExt cx="685980" cy="615414"/>
            </a:xfrm>
          </p:grpSpPr>
          <p:sp>
            <p:nvSpPr>
              <p:cNvPr id="49" name="矩形 48">
                <a:extLst>
                  <a:ext uri="{FF2B5EF4-FFF2-40B4-BE49-F238E27FC236}">
                    <a16:creationId xmlns:a16="http://schemas.microsoft.com/office/drawing/2014/main" xmlns="" id="{6642D7E7-2884-417D-83D9-42455111F96F}"/>
                  </a:ext>
                </a:extLst>
              </p:cNvPr>
              <p:cNvSpPr/>
              <p:nvPr/>
            </p:nvSpPr>
            <p:spPr>
              <a:xfrm>
                <a:off x="6401136" y="2895697"/>
                <a:ext cx="669046" cy="5996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cs typeface="+mn-ea"/>
                  <a:sym typeface="+mn-lt"/>
                </a:endParaRPr>
              </a:p>
            </p:txBody>
          </p:sp>
          <p:sp>
            <p:nvSpPr>
              <p:cNvPr id="50" name="文本框 49">
                <a:extLst>
                  <a:ext uri="{FF2B5EF4-FFF2-40B4-BE49-F238E27FC236}">
                    <a16:creationId xmlns:a16="http://schemas.microsoft.com/office/drawing/2014/main" xmlns="" id="{D2B94F00-E76D-4CD3-B3F7-1043300B198F}"/>
                  </a:ext>
                </a:extLst>
              </p:cNvPr>
              <p:cNvSpPr txBox="1"/>
              <p:nvPr/>
            </p:nvSpPr>
            <p:spPr>
              <a:xfrm>
                <a:off x="6418347" y="2879922"/>
                <a:ext cx="668769" cy="523220"/>
              </a:xfrm>
              <a:prstGeom prst="rect">
                <a:avLst/>
              </a:prstGeom>
              <a:noFill/>
            </p:spPr>
            <p:txBody>
              <a:bodyPr wrap="square" rtlCol="0">
                <a:spAutoFit/>
              </a:bodyPr>
              <a:lstStyle/>
              <a:p>
                <a:r>
                  <a:rPr lang="en-US" altLang="zh-CN" sz="2800" dirty="0">
                    <a:solidFill>
                      <a:schemeClr val="bg1"/>
                    </a:solidFill>
                    <a:cs typeface="+mn-ea"/>
                    <a:sym typeface="+mn-lt"/>
                  </a:rPr>
                  <a:t>04</a:t>
                </a:r>
                <a:endParaRPr lang="zh-CN" altLang="en-US" sz="2400" dirty="0">
                  <a:solidFill>
                    <a:schemeClr val="bg1"/>
                  </a:solidFill>
                  <a:cs typeface="+mn-ea"/>
                  <a:sym typeface="+mn-lt"/>
                </a:endParaRPr>
              </a:p>
            </p:txBody>
          </p:sp>
        </p:grpSp>
      </p:grpSp>
      <p:sp>
        <p:nvSpPr>
          <p:cNvPr id="52" name="文本框 51">
            <a:extLst>
              <a:ext uri="{FF2B5EF4-FFF2-40B4-BE49-F238E27FC236}">
                <a16:creationId xmlns:a16="http://schemas.microsoft.com/office/drawing/2014/main" xmlns="" id="{48C3BB05-76D0-4DB7-B09B-20DB59DACC3E}"/>
              </a:ext>
            </a:extLst>
          </p:cNvPr>
          <p:cNvSpPr txBox="1"/>
          <p:nvPr/>
        </p:nvSpPr>
        <p:spPr>
          <a:xfrm>
            <a:off x="4971759" y="1717695"/>
            <a:ext cx="2205893" cy="523220"/>
          </a:xfrm>
          <a:prstGeom prst="rect">
            <a:avLst/>
          </a:prstGeom>
          <a:noFill/>
        </p:spPr>
        <p:txBody>
          <a:bodyPr wrap="square">
            <a:spAutoFit/>
          </a:bodyPr>
          <a:lstStyle/>
          <a:p>
            <a:pPr algn="ctr"/>
            <a:r>
              <a:rPr lang="en-US" altLang="zh-CN" sz="2800" dirty="0">
                <a:solidFill>
                  <a:schemeClr val="tx1">
                    <a:lumMod val="85000"/>
                    <a:lumOff val="15000"/>
                  </a:schemeClr>
                </a:solidFill>
                <a:effectLst/>
                <a:cs typeface="+mn-ea"/>
                <a:sym typeface="+mn-lt"/>
              </a:rPr>
              <a:t>CONTENTS</a:t>
            </a:r>
            <a:endParaRPr lang="zh-CN" altLang="en-US" sz="2800" dirty="0">
              <a:cs typeface="+mn-ea"/>
              <a:sym typeface="+mn-lt"/>
            </a:endParaRPr>
          </a:p>
        </p:txBody>
      </p:sp>
      <p:grpSp>
        <p:nvGrpSpPr>
          <p:cNvPr id="8" name="组合 7">
            <a:extLst>
              <a:ext uri="{FF2B5EF4-FFF2-40B4-BE49-F238E27FC236}">
                <a16:creationId xmlns:a16="http://schemas.microsoft.com/office/drawing/2014/main" xmlns="" id="{331E626C-AD91-4223-BEE1-87758C15901E}"/>
              </a:ext>
            </a:extLst>
          </p:cNvPr>
          <p:cNvGrpSpPr/>
          <p:nvPr/>
        </p:nvGrpSpPr>
        <p:grpSpPr>
          <a:xfrm>
            <a:off x="6401136" y="3882210"/>
            <a:ext cx="5039701" cy="690232"/>
            <a:chOff x="6419601" y="3946047"/>
            <a:chExt cx="5039701" cy="690232"/>
          </a:xfrm>
        </p:grpSpPr>
        <p:sp>
          <p:nvSpPr>
            <p:cNvPr id="47" name="文本框 46">
              <a:extLst>
                <a:ext uri="{FF2B5EF4-FFF2-40B4-BE49-F238E27FC236}">
                  <a16:creationId xmlns:a16="http://schemas.microsoft.com/office/drawing/2014/main" xmlns="" id="{DEC996A2-7209-4F54-AF36-9350ADA9FC99}"/>
                </a:ext>
              </a:extLst>
            </p:cNvPr>
            <p:cNvSpPr txBox="1"/>
            <p:nvPr/>
          </p:nvSpPr>
          <p:spPr>
            <a:xfrm>
              <a:off x="7165062" y="3946047"/>
              <a:ext cx="4294240" cy="461665"/>
            </a:xfrm>
            <a:prstGeom prst="rect">
              <a:avLst/>
            </a:prstGeom>
            <a:noFill/>
          </p:spPr>
          <p:txBody>
            <a:bodyPr wrap="square">
              <a:spAutoFit/>
            </a:bodyPr>
            <a:lstStyle/>
            <a:p>
              <a:r>
                <a:rPr lang="zh-CN" altLang="en-US" sz="2400" i="0" dirty="0">
                  <a:solidFill>
                    <a:srgbClr val="C00000"/>
                  </a:solidFill>
                  <a:effectLst/>
                  <a:cs typeface="+mn-ea"/>
                  <a:sym typeface="+mn-lt"/>
                </a:rPr>
                <a:t>基层选举工作条例</a:t>
              </a:r>
              <a:r>
                <a:rPr lang="zh-CN" altLang="en-US" sz="2400" dirty="0">
                  <a:solidFill>
                    <a:srgbClr val="C00000"/>
                  </a:solidFill>
                  <a:cs typeface="+mn-ea"/>
                  <a:sym typeface="+mn-lt"/>
                </a:rPr>
                <a:t>监督与处罚</a:t>
              </a:r>
            </a:p>
          </p:txBody>
        </p:sp>
        <p:sp>
          <p:nvSpPr>
            <p:cNvPr id="53" name="文本框 52">
              <a:extLst>
                <a:ext uri="{FF2B5EF4-FFF2-40B4-BE49-F238E27FC236}">
                  <a16:creationId xmlns:a16="http://schemas.microsoft.com/office/drawing/2014/main" xmlns="" id="{D5144C12-4ECC-4E05-B36C-A0D81BE7FE2E}"/>
                </a:ext>
              </a:extLst>
            </p:cNvPr>
            <p:cNvSpPr txBox="1"/>
            <p:nvPr/>
          </p:nvSpPr>
          <p:spPr>
            <a:xfrm>
              <a:off x="7165062" y="4328502"/>
              <a:ext cx="4238089" cy="307777"/>
            </a:xfrm>
            <a:prstGeom prst="rect">
              <a:avLst/>
            </a:prstGeom>
            <a:noFill/>
          </p:spPr>
          <p:txBody>
            <a:bodyPr wrap="square">
              <a:spAutoFit/>
            </a:bodyPr>
            <a:lstStyle/>
            <a:p>
              <a:r>
                <a:rPr lang="zh-CN" altLang="en-US" sz="1400" dirty="0">
                  <a:cs typeface="+mn-ea"/>
                  <a:sym typeface="+mn-lt"/>
                </a:rPr>
                <a:t>The motion of cadre appointment regulations and</a:t>
              </a:r>
            </a:p>
          </p:txBody>
        </p:sp>
        <p:grpSp>
          <p:nvGrpSpPr>
            <p:cNvPr id="55" name="组合 54">
              <a:extLst>
                <a:ext uri="{FF2B5EF4-FFF2-40B4-BE49-F238E27FC236}">
                  <a16:creationId xmlns:a16="http://schemas.microsoft.com/office/drawing/2014/main" xmlns="" id="{D0F0E1E9-C528-4327-A1AF-16177F7C41C7}"/>
                </a:ext>
              </a:extLst>
            </p:cNvPr>
            <p:cNvGrpSpPr/>
            <p:nvPr/>
          </p:nvGrpSpPr>
          <p:grpSpPr>
            <a:xfrm>
              <a:off x="6419601" y="4003048"/>
              <a:ext cx="716791" cy="599639"/>
              <a:chOff x="845433" y="3947191"/>
              <a:chExt cx="716791" cy="599639"/>
            </a:xfrm>
          </p:grpSpPr>
          <p:sp>
            <p:nvSpPr>
              <p:cNvPr id="56" name="矩形 55">
                <a:extLst>
                  <a:ext uri="{FF2B5EF4-FFF2-40B4-BE49-F238E27FC236}">
                    <a16:creationId xmlns:a16="http://schemas.microsoft.com/office/drawing/2014/main" xmlns="" id="{A6D21435-AA03-4E30-93FA-0985D0BA9450}"/>
                  </a:ext>
                </a:extLst>
              </p:cNvPr>
              <p:cNvSpPr/>
              <p:nvPr/>
            </p:nvSpPr>
            <p:spPr>
              <a:xfrm>
                <a:off x="845433" y="3947191"/>
                <a:ext cx="669046" cy="5996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cs typeface="+mn-ea"/>
                  <a:sym typeface="+mn-lt"/>
                </a:endParaRPr>
              </a:p>
            </p:txBody>
          </p:sp>
          <p:sp>
            <p:nvSpPr>
              <p:cNvPr id="57" name="文本框 56">
                <a:extLst>
                  <a:ext uri="{FF2B5EF4-FFF2-40B4-BE49-F238E27FC236}">
                    <a16:creationId xmlns:a16="http://schemas.microsoft.com/office/drawing/2014/main" xmlns="" id="{8B009DBD-0B84-4936-9C42-A0F35FEBE835}"/>
                  </a:ext>
                </a:extLst>
              </p:cNvPr>
              <p:cNvSpPr txBox="1"/>
              <p:nvPr/>
            </p:nvSpPr>
            <p:spPr>
              <a:xfrm>
                <a:off x="893455" y="3953518"/>
                <a:ext cx="668769" cy="523220"/>
              </a:xfrm>
              <a:prstGeom prst="rect">
                <a:avLst/>
              </a:prstGeom>
              <a:noFill/>
            </p:spPr>
            <p:txBody>
              <a:bodyPr wrap="square" rtlCol="0">
                <a:spAutoFit/>
              </a:bodyPr>
              <a:lstStyle/>
              <a:p>
                <a:r>
                  <a:rPr lang="en-US" altLang="zh-CN" sz="2800" dirty="0">
                    <a:solidFill>
                      <a:schemeClr val="bg1"/>
                    </a:solidFill>
                    <a:cs typeface="+mn-ea"/>
                    <a:sym typeface="+mn-lt"/>
                  </a:rPr>
                  <a:t>05</a:t>
                </a:r>
                <a:endParaRPr lang="zh-CN" altLang="en-US" sz="2400" dirty="0">
                  <a:solidFill>
                    <a:schemeClr val="bg1"/>
                  </a:solidFill>
                  <a:cs typeface="+mn-ea"/>
                  <a:sym typeface="+mn-lt"/>
                </a:endParaRPr>
              </a:p>
            </p:txBody>
          </p:sp>
        </p:grpSp>
      </p:grpSp>
      <p:grpSp>
        <p:nvGrpSpPr>
          <p:cNvPr id="9" name="组合 8">
            <a:extLst>
              <a:ext uri="{FF2B5EF4-FFF2-40B4-BE49-F238E27FC236}">
                <a16:creationId xmlns:a16="http://schemas.microsoft.com/office/drawing/2014/main" xmlns="" id="{D5ACFCEA-0617-47DD-B421-D4C6AB7F95CE}"/>
              </a:ext>
            </a:extLst>
          </p:cNvPr>
          <p:cNvGrpSpPr/>
          <p:nvPr/>
        </p:nvGrpSpPr>
        <p:grpSpPr>
          <a:xfrm>
            <a:off x="6401136" y="4959317"/>
            <a:ext cx="5213884" cy="652763"/>
            <a:chOff x="6418347" y="4959317"/>
            <a:chExt cx="5213884" cy="652763"/>
          </a:xfrm>
        </p:grpSpPr>
        <p:sp>
          <p:nvSpPr>
            <p:cNvPr id="51" name="文本框 50">
              <a:extLst>
                <a:ext uri="{FF2B5EF4-FFF2-40B4-BE49-F238E27FC236}">
                  <a16:creationId xmlns:a16="http://schemas.microsoft.com/office/drawing/2014/main" xmlns="" id="{B0AAF7AA-22BB-4CA1-B06E-07EC36D7B529}"/>
                </a:ext>
              </a:extLst>
            </p:cNvPr>
            <p:cNvSpPr txBox="1"/>
            <p:nvPr/>
          </p:nvSpPr>
          <p:spPr>
            <a:xfrm>
              <a:off x="7165062" y="4959317"/>
              <a:ext cx="4294240" cy="461665"/>
            </a:xfrm>
            <a:prstGeom prst="rect">
              <a:avLst/>
            </a:prstGeom>
            <a:noFill/>
          </p:spPr>
          <p:txBody>
            <a:bodyPr wrap="square">
              <a:spAutoFit/>
            </a:bodyPr>
            <a:lstStyle/>
            <a:p>
              <a:r>
                <a:rPr lang="zh-CN" altLang="en-US" sz="2400" i="0" dirty="0">
                  <a:solidFill>
                    <a:srgbClr val="C00000"/>
                  </a:solidFill>
                  <a:effectLst/>
                  <a:cs typeface="+mn-ea"/>
                  <a:sym typeface="+mn-lt"/>
                </a:rPr>
                <a:t>基层组织选举工作条例的附则</a:t>
              </a:r>
              <a:endParaRPr lang="zh-CN" altLang="en-US" sz="2400" dirty="0">
                <a:solidFill>
                  <a:srgbClr val="C00000"/>
                </a:solidFill>
                <a:cs typeface="+mn-ea"/>
                <a:sym typeface="+mn-lt"/>
              </a:endParaRPr>
            </a:p>
          </p:txBody>
        </p:sp>
        <p:sp>
          <p:nvSpPr>
            <p:cNvPr id="54" name="文本框 53">
              <a:extLst>
                <a:ext uri="{FF2B5EF4-FFF2-40B4-BE49-F238E27FC236}">
                  <a16:creationId xmlns:a16="http://schemas.microsoft.com/office/drawing/2014/main" xmlns="" id="{42FABDB4-E69A-4F35-98AB-9D7900FA669E}"/>
                </a:ext>
              </a:extLst>
            </p:cNvPr>
            <p:cNvSpPr txBox="1"/>
            <p:nvPr/>
          </p:nvSpPr>
          <p:spPr>
            <a:xfrm>
              <a:off x="7165062" y="5304303"/>
              <a:ext cx="4467169" cy="307777"/>
            </a:xfrm>
            <a:prstGeom prst="rect">
              <a:avLst/>
            </a:prstGeom>
            <a:noFill/>
          </p:spPr>
          <p:txBody>
            <a:bodyPr wrap="square">
              <a:spAutoFit/>
            </a:bodyPr>
            <a:lstStyle/>
            <a:p>
              <a:r>
                <a:rPr lang="zh-CN" altLang="en-US" sz="1400" dirty="0">
                  <a:cs typeface="+mn-ea"/>
                  <a:sym typeface="+mn-lt"/>
                </a:rPr>
                <a:t>Investigation and Discussion on the regulations on</a:t>
              </a:r>
            </a:p>
          </p:txBody>
        </p:sp>
        <p:grpSp>
          <p:nvGrpSpPr>
            <p:cNvPr id="58" name="组合 57">
              <a:extLst>
                <a:ext uri="{FF2B5EF4-FFF2-40B4-BE49-F238E27FC236}">
                  <a16:creationId xmlns:a16="http://schemas.microsoft.com/office/drawing/2014/main" xmlns="" id="{6DB40E3E-F1BB-4FE7-895E-C5426C9F320E}"/>
                </a:ext>
              </a:extLst>
            </p:cNvPr>
            <p:cNvGrpSpPr/>
            <p:nvPr/>
          </p:nvGrpSpPr>
          <p:grpSpPr>
            <a:xfrm>
              <a:off x="6418347" y="4979936"/>
              <a:ext cx="707742" cy="604653"/>
              <a:chOff x="844179" y="4924079"/>
              <a:chExt cx="707742" cy="604653"/>
            </a:xfrm>
          </p:grpSpPr>
          <p:sp>
            <p:nvSpPr>
              <p:cNvPr id="59" name="矩形 58">
                <a:extLst>
                  <a:ext uri="{FF2B5EF4-FFF2-40B4-BE49-F238E27FC236}">
                    <a16:creationId xmlns:a16="http://schemas.microsoft.com/office/drawing/2014/main" xmlns="" id="{9AC74ACD-04AD-4B75-A68D-912B1064DCB7}"/>
                  </a:ext>
                </a:extLst>
              </p:cNvPr>
              <p:cNvSpPr/>
              <p:nvPr/>
            </p:nvSpPr>
            <p:spPr>
              <a:xfrm>
                <a:off x="844179" y="4929093"/>
                <a:ext cx="669046" cy="59963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cs typeface="+mn-ea"/>
                  <a:sym typeface="+mn-lt"/>
                </a:endParaRPr>
              </a:p>
            </p:txBody>
          </p:sp>
          <p:sp>
            <p:nvSpPr>
              <p:cNvPr id="60" name="文本框 59">
                <a:extLst>
                  <a:ext uri="{FF2B5EF4-FFF2-40B4-BE49-F238E27FC236}">
                    <a16:creationId xmlns:a16="http://schemas.microsoft.com/office/drawing/2014/main" xmlns="" id="{BABBDE74-9FD0-4089-B19A-B9790994EB6A}"/>
                  </a:ext>
                </a:extLst>
              </p:cNvPr>
              <p:cNvSpPr txBox="1"/>
              <p:nvPr/>
            </p:nvSpPr>
            <p:spPr>
              <a:xfrm>
                <a:off x="883152" y="4924079"/>
                <a:ext cx="668769" cy="523220"/>
              </a:xfrm>
              <a:prstGeom prst="rect">
                <a:avLst/>
              </a:prstGeom>
              <a:noFill/>
            </p:spPr>
            <p:txBody>
              <a:bodyPr wrap="square" rtlCol="0">
                <a:spAutoFit/>
              </a:bodyPr>
              <a:lstStyle/>
              <a:p>
                <a:r>
                  <a:rPr lang="en-US" altLang="zh-CN" sz="2800" dirty="0">
                    <a:solidFill>
                      <a:schemeClr val="bg1"/>
                    </a:solidFill>
                    <a:cs typeface="+mn-ea"/>
                    <a:sym typeface="+mn-lt"/>
                  </a:rPr>
                  <a:t>06</a:t>
                </a:r>
                <a:endParaRPr lang="zh-CN" altLang="en-US" sz="2400" dirty="0">
                  <a:solidFill>
                    <a:schemeClr val="bg1"/>
                  </a:solidFill>
                  <a:cs typeface="+mn-ea"/>
                  <a:sym typeface="+mn-lt"/>
                </a:endParaRPr>
              </a:p>
            </p:txBody>
          </p:sp>
        </p:grpSp>
      </p:grpSp>
      <p:pic>
        <p:nvPicPr>
          <p:cNvPr id="5" name="图片 4">
            <a:extLst>
              <a:ext uri="{FF2B5EF4-FFF2-40B4-BE49-F238E27FC236}">
                <a16:creationId xmlns:a16="http://schemas.microsoft.com/office/drawing/2014/main" xmlns="" id="{6C0A404D-E3EB-4129-946B-479888319617}"/>
              </a:ext>
            </a:extLst>
          </p:cNvPr>
          <p:cNvPicPr>
            <a:picLocks noChangeAspect="1"/>
          </p:cNvPicPr>
          <p:nvPr/>
        </p:nvPicPr>
        <p:blipFill rotWithShape="1">
          <a:blip r:embed="rId5">
            <a:extLst>
              <a:ext uri="{28A0092B-C50C-407E-A947-70E740481C1C}">
                <a14:useLocalDpi xmlns:a14="http://schemas.microsoft.com/office/drawing/2010/main" val="0"/>
              </a:ext>
            </a:extLst>
          </a:blip>
          <a:srcRect r="72141" b="86878"/>
          <a:stretch/>
        </p:blipFill>
        <p:spPr>
          <a:xfrm>
            <a:off x="-6608" y="0"/>
            <a:ext cx="4931899" cy="1742139"/>
          </a:xfrm>
          <a:prstGeom prst="rect">
            <a:avLst/>
          </a:prstGeom>
        </p:spPr>
      </p:pic>
      <p:sp>
        <p:nvSpPr>
          <p:cNvPr id="14" name="文本框 13"/>
          <p:cNvSpPr txBox="1"/>
          <p:nvPr/>
        </p:nvSpPr>
        <p:spPr>
          <a:xfrm>
            <a:off x="2516863" y="1009840"/>
            <a:ext cx="2109458" cy="276999"/>
          </a:xfrm>
          <a:prstGeom prst="rect">
            <a:avLst/>
          </a:prstGeom>
          <a:noFill/>
        </p:spPr>
        <p:txBody>
          <a:bodyPr wrap="square" rtlCol="0">
            <a:spAutoFit/>
          </a:bodyPr>
          <a:lstStyle/>
          <a:p>
            <a:r>
              <a:rPr lang="en-US" altLang="zh-CN" sz="1200" dirty="0">
                <a:solidFill>
                  <a:srgbClr val="FDF9F4"/>
                </a:solidFill>
              </a:rPr>
              <a:t>https://www.ypppt.com/</a:t>
            </a:r>
            <a:endParaRPr lang="zh-CN" altLang="en-US" sz="1200" dirty="0">
              <a:solidFill>
                <a:srgbClr val="FDF9F4"/>
              </a:solidFill>
            </a:endParaRPr>
          </a:p>
        </p:txBody>
      </p:sp>
    </p:spTree>
    <p:extLst>
      <p:ext uri="{BB962C8B-B14F-4D97-AF65-F5344CB8AC3E}">
        <p14:creationId xmlns:p14="http://schemas.microsoft.com/office/powerpoint/2010/main" val="2136642004"/>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000"/>
                                        <p:tgtEl>
                                          <p:spTgt spid="52"/>
                                        </p:tgtEl>
                                      </p:cBhvr>
                                    </p:animEffect>
                                    <p:anim calcmode="lin" valueType="num">
                                      <p:cBhvr>
                                        <p:cTn id="13" dur="1000" fill="hold"/>
                                        <p:tgtEl>
                                          <p:spTgt spid="52"/>
                                        </p:tgtEl>
                                        <p:attrNameLst>
                                          <p:attrName>ppt_x</p:attrName>
                                        </p:attrNameLst>
                                      </p:cBhvr>
                                      <p:tavLst>
                                        <p:tav tm="0">
                                          <p:val>
                                            <p:strVal val="#ppt_x"/>
                                          </p:val>
                                        </p:tav>
                                        <p:tav tm="100000">
                                          <p:val>
                                            <p:strVal val="#ppt_x"/>
                                          </p:val>
                                        </p:tav>
                                      </p:tavLst>
                                    </p:anim>
                                    <p:anim calcmode="lin" valueType="num">
                                      <p:cBhvr>
                                        <p:cTn id="14" dur="1000" fill="hold"/>
                                        <p:tgtEl>
                                          <p:spTgt spid="52"/>
                                        </p:tgtEl>
                                        <p:attrNameLst>
                                          <p:attrName>ppt_y</p:attrName>
                                        </p:attrNameLst>
                                      </p:cBhvr>
                                      <p:tavLst>
                                        <p:tav tm="0">
                                          <p:val>
                                            <p:strVal val="#ppt_y-.1"/>
                                          </p:val>
                                        </p:tav>
                                        <p:tav tm="100000">
                                          <p:val>
                                            <p:strVal val="#ppt_y"/>
                                          </p:val>
                                        </p:tav>
                                      </p:tavLst>
                                    </p:anim>
                                  </p:childTnLst>
                                </p:cTn>
                              </p:par>
                              <p:par>
                                <p:cTn id="15" presetID="22" presetClass="entr" presetSubtype="2"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righ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22" presetClass="entr" presetSubtype="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22" presetClass="entr" presetSubtype="8"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8"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par>
                                <p:cTn id="30" presetID="22" presetClass="entr" presetSubtype="8"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par>
                                <p:cTn id="33" presetID="22" presetClass="entr" presetSubtype="8"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xmlns="" id="{1F362B87-1441-4209-88B5-67D311C133B0}"/>
              </a:ext>
            </a:extLst>
          </p:cNvPr>
          <p:cNvSpPr txBox="1"/>
          <p:nvPr/>
        </p:nvSpPr>
        <p:spPr>
          <a:xfrm>
            <a:off x="1050735" y="366700"/>
            <a:ext cx="5747229" cy="584775"/>
          </a:xfrm>
          <a:prstGeom prst="rect">
            <a:avLst/>
          </a:prstGeom>
          <a:noFill/>
        </p:spPr>
        <p:txBody>
          <a:bodyPr wrap="square">
            <a:spAutoFit/>
          </a:bodyPr>
          <a:lstStyle/>
          <a:p>
            <a:r>
              <a:rPr lang="zh-CN" altLang="en-US" sz="3200" i="0" dirty="0">
                <a:solidFill>
                  <a:schemeClr val="tx1">
                    <a:lumMod val="75000"/>
                    <a:lumOff val="25000"/>
                  </a:schemeClr>
                </a:solidFill>
                <a:effectLst/>
                <a:cs typeface="+mn-ea"/>
                <a:sym typeface="+mn-lt"/>
              </a:rPr>
              <a:t>基层选举工作条例选举的措施</a:t>
            </a:r>
          </a:p>
        </p:txBody>
      </p:sp>
      <p:sp>
        <p:nvSpPr>
          <p:cNvPr id="17" name="文本框 16">
            <a:extLst>
              <a:ext uri="{FF2B5EF4-FFF2-40B4-BE49-F238E27FC236}">
                <a16:creationId xmlns:a16="http://schemas.microsoft.com/office/drawing/2014/main" xmlns="" id="{1E467446-0D49-4543-A78E-3574608FF246}"/>
              </a:ext>
            </a:extLst>
          </p:cNvPr>
          <p:cNvSpPr txBox="1"/>
          <p:nvPr/>
        </p:nvSpPr>
        <p:spPr>
          <a:xfrm>
            <a:off x="1050735" y="843939"/>
            <a:ext cx="5978138" cy="338554"/>
          </a:xfrm>
          <a:prstGeom prst="rect">
            <a:avLst/>
          </a:prstGeom>
          <a:noFill/>
        </p:spPr>
        <p:txBody>
          <a:bodyPr wrap="square">
            <a:spAutoFit/>
          </a:bodyPr>
          <a:lstStyle/>
          <a:p>
            <a:r>
              <a:rPr lang="zh-CN" altLang="en-US" sz="1600" dirty="0">
                <a:cs typeface="+mn-ea"/>
                <a:sym typeface="+mn-lt"/>
              </a:rPr>
              <a:t>General principles conditions cadre appointment regulations</a:t>
            </a:r>
          </a:p>
        </p:txBody>
      </p:sp>
      <p:grpSp>
        <p:nvGrpSpPr>
          <p:cNvPr id="25" name="组合 24">
            <a:extLst>
              <a:ext uri="{FF2B5EF4-FFF2-40B4-BE49-F238E27FC236}">
                <a16:creationId xmlns:a16="http://schemas.microsoft.com/office/drawing/2014/main" xmlns="" id="{F4C7F764-ACD1-4A27-A26C-8A087AB139BA}"/>
              </a:ext>
            </a:extLst>
          </p:cNvPr>
          <p:cNvGrpSpPr/>
          <p:nvPr/>
        </p:nvGrpSpPr>
        <p:grpSpPr>
          <a:xfrm flipH="1">
            <a:off x="11745317" y="471293"/>
            <a:ext cx="446683" cy="711200"/>
            <a:chOff x="357" y="492760"/>
            <a:chExt cx="446683" cy="711200"/>
          </a:xfrm>
          <a:solidFill>
            <a:srgbClr val="C2191F"/>
          </a:solidFill>
        </p:grpSpPr>
        <p:sp>
          <p:nvSpPr>
            <p:cNvPr id="27" name="矩形 26">
              <a:extLst>
                <a:ext uri="{FF2B5EF4-FFF2-40B4-BE49-F238E27FC236}">
                  <a16:creationId xmlns:a16="http://schemas.microsoft.com/office/drawing/2014/main" xmlns="" id="{27D67D6F-27D5-4440-9D74-2DBF393707E7}"/>
                </a:ext>
              </a:extLst>
            </p:cNvPr>
            <p:cNvSpPr/>
            <p:nvPr/>
          </p:nvSpPr>
          <p:spPr>
            <a:xfrm>
              <a:off x="357" y="492760"/>
              <a:ext cx="291741"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 name="矩形 27">
              <a:extLst>
                <a:ext uri="{FF2B5EF4-FFF2-40B4-BE49-F238E27FC236}">
                  <a16:creationId xmlns:a16="http://schemas.microsoft.com/office/drawing/2014/main" xmlns="" id="{FC8BCD03-B147-4173-B7A1-5F5E76D753C2}"/>
                </a:ext>
              </a:extLst>
            </p:cNvPr>
            <p:cNvSpPr/>
            <p:nvPr/>
          </p:nvSpPr>
          <p:spPr>
            <a:xfrm>
              <a:off x="355600" y="492760"/>
              <a:ext cx="91440"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8" name="组合 7">
            <a:extLst>
              <a:ext uri="{FF2B5EF4-FFF2-40B4-BE49-F238E27FC236}">
                <a16:creationId xmlns:a16="http://schemas.microsoft.com/office/drawing/2014/main" xmlns="" id="{3ACDF1E1-2FD6-46A2-9B76-F6ED1B0D6482}"/>
              </a:ext>
            </a:extLst>
          </p:cNvPr>
          <p:cNvGrpSpPr/>
          <p:nvPr/>
        </p:nvGrpSpPr>
        <p:grpSpPr>
          <a:xfrm>
            <a:off x="1401122" y="2182077"/>
            <a:ext cx="2162703" cy="498904"/>
            <a:chOff x="1043873" y="1685436"/>
            <a:chExt cx="1602223" cy="498904"/>
          </a:xfrm>
        </p:grpSpPr>
        <p:sp>
          <p:nvSpPr>
            <p:cNvPr id="9" name="矩形: 圆角 8">
              <a:extLst>
                <a:ext uri="{FF2B5EF4-FFF2-40B4-BE49-F238E27FC236}">
                  <a16:creationId xmlns:a16="http://schemas.microsoft.com/office/drawing/2014/main" xmlns="" id="{940ADE69-5059-408C-98C1-7CCEC4D58F5F}"/>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a:extLst>
                <a:ext uri="{FF2B5EF4-FFF2-40B4-BE49-F238E27FC236}">
                  <a16:creationId xmlns:a16="http://schemas.microsoft.com/office/drawing/2014/main" xmlns="" id="{8AD37AF1-06AB-41B4-A301-8B4B3D0F6D9F}"/>
                </a:ext>
              </a:extLst>
            </p:cNvPr>
            <p:cNvSpPr txBox="1"/>
            <p:nvPr/>
          </p:nvSpPr>
          <p:spPr>
            <a:xfrm>
              <a:off x="1128364" y="1685436"/>
              <a:ext cx="1467816" cy="461665"/>
            </a:xfrm>
            <a:prstGeom prst="rect">
              <a:avLst/>
            </a:prstGeom>
            <a:noFill/>
          </p:spPr>
          <p:txBody>
            <a:bodyPr wrap="square">
              <a:spAutoFit/>
            </a:bodyPr>
            <a:lstStyle/>
            <a:p>
              <a:pPr algn="ctr"/>
              <a:r>
                <a:rPr lang="zh-CN" altLang="en-US" sz="2400" b="0" i="0" dirty="0">
                  <a:solidFill>
                    <a:schemeClr val="bg1"/>
                  </a:solidFill>
                  <a:effectLst/>
                  <a:cs typeface="+mn-ea"/>
                  <a:sym typeface="+mn-lt"/>
                </a:rPr>
                <a:t>第</a:t>
              </a:r>
              <a:r>
                <a:rPr lang="zh-CN" altLang="en-US" sz="2400" dirty="0">
                  <a:solidFill>
                    <a:schemeClr val="bg1"/>
                  </a:solidFill>
                  <a:cs typeface="+mn-ea"/>
                  <a:sym typeface="+mn-lt"/>
                </a:rPr>
                <a:t>二十九</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sp>
        <p:nvSpPr>
          <p:cNvPr id="11" name="文本框 10">
            <a:extLst>
              <a:ext uri="{FF2B5EF4-FFF2-40B4-BE49-F238E27FC236}">
                <a16:creationId xmlns:a16="http://schemas.microsoft.com/office/drawing/2014/main" xmlns="" id="{97355455-63C3-41D4-B81A-BB945FD93DE1}"/>
              </a:ext>
            </a:extLst>
          </p:cNvPr>
          <p:cNvSpPr txBox="1"/>
          <p:nvPr/>
        </p:nvSpPr>
        <p:spPr>
          <a:xfrm>
            <a:off x="1368475" y="3072762"/>
            <a:ext cx="5310972" cy="2626360"/>
          </a:xfrm>
          <a:prstGeom prst="rect">
            <a:avLst/>
          </a:prstGeom>
          <a:noFill/>
        </p:spPr>
        <p:txBody>
          <a:bodyPr wrap="square">
            <a:spAutoFit/>
          </a:bodyPr>
          <a:lstStyle/>
          <a:p>
            <a:pPr marL="285750" indent="-285750">
              <a:lnSpc>
                <a:spcPct val="150000"/>
              </a:lnSpc>
              <a:buClr>
                <a:srgbClr val="C2191F"/>
              </a:buClr>
              <a:buFont typeface="Wingdings" panose="05000000000000000000" pitchFamily="2" charset="2"/>
              <a:buChar char="l"/>
            </a:pPr>
            <a:r>
              <a:rPr lang="zh-CN" altLang="en-US" sz="1600" dirty="0">
                <a:solidFill>
                  <a:schemeClr val="tx1">
                    <a:lumMod val="85000"/>
                    <a:lumOff val="15000"/>
                  </a:schemeClr>
                </a:solidFill>
                <a:cs typeface="+mn-ea"/>
                <a:sym typeface="+mn-lt"/>
              </a:rPr>
              <a:t>进行正式选举时，被选举人获得的赞成票超过实到会有选举权的人数的一半，始得当选。</a:t>
            </a:r>
            <a:endParaRPr lang="en-US" altLang="zh-CN" sz="1600" dirty="0">
              <a:solidFill>
                <a:schemeClr val="tx1">
                  <a:lumMod val="85000"/>
                  <a:lumOff val="15000"/>
                </a:schemeClr>
              </a:solidFill>
              <a:cs typeface="+mn-ea"/>
              <a:sym typeface="+mn-lt"/>
            </a:endParaRPr>
          </a:p>
          <a:p>
            <a:pPr marL="285750" indent="-285750">
              <a:lnSpc>
                <a:spcPct val="150000"/>
              </a:lnSpc>
              <a:buClr>
                <a:srgbClr val="C2191F"/>
              </a:buClr>
              <a:buFont typeface="Wingdings" panose="05000000000000000000" pitchFamily="2" charset="2"/>
              <a:buChar char="l"/>
            </a:pPr>
            <a:r>
              <a:rPr lang="zh-CN" altLang="en-US" sz="1600" dirty="0">
                <a:solidFill>
                  <a:schemeClr val="tx1">
                    <a:lumMod val="85000"/>
                    <a:lumOff val="15000"/>
                  </a:schemeClr>
                </a:solidFill>
                <a:cs typeface="+mn-ea"/>
                <a:sym typeface="+mn-lt"/>
              </a:rPr>
              <a:t>当选人多于应选名额时，以得票多的当选。</a:t>
            </a:r>
            <a:endParaRPr lang="en-US" altLang="zh-CN" sz="1600" dirty="0">
              <a:solidFill>
                <a:schemeClr val="tx1">
                  <a:lumMod val="85000"/>
                  <a:lumOff val="15000"/>
                </a:schemeClr>
              </a:solidFill>
              <a:cs typeface="+mn-ea"/>
              <a:sym typeface="+mn-lt"/>
            </a:endParaRPr>
          </a:p>
          <a:p>
            <a:pPr marL="285750" indent="-285750">
              <a:lnSpc>
                <a:spcPct val="150000"/>
              </a:lnSpc>
              <a:buClr>
                <a:srgbClr val="C2191F"/>
              </a:buClr>
              <a:buFont typeface="Wingdings" panose="05000000000000000000" pitchFamily="2" charset="2"/>
              <a:buChar char="l"/>
            </a:pPr>
            <a:r>
              <a:rPr lang="zh-CN" altLang="en-US" sz="1600" dirty="0">
                <a:solidFill>
                  <a:schemeClr val="tx1">
                    <a:lumMod val="85000"/>
                    <a:lumOff val="15000"/>
                  </a:schemeClr>
                </a:solidFill>
                <a:cs typeface="+mn-ea"/>
                <a:sym typeface="+mn-lt"/>
              </a:rPr>
              <a:t>如遇票数相等不能确定当选人时，应就票数相等的被选举人重新投票，得票多的当选。</a:t>
            </a:r>
            <a:endParaRPr lang="en-US" altLang="zh-CN" sz="1600" dirty="0">
              <a:solidFill>
                <a:schemeClr val="tx1">
                  <a:lumMod val="85000"/>
                  <a:lumOff val="15000"/>
                </a:schemeClr>
              </a:solidFill>
              <a:cs typeface="+mn-ea"/>
              <a:sym typeface="+mn-lt"/>
            </a:endParaRPr>
          </a:p>
          <a:p>
            <a:pPr marL="285750" indent="-285750">
              <a:lnSpc>
                <a:spcPct val="150000"/>
              </a:lnSpc>
              <a:buClr>
                <a:srgbClr val="C2191F"/>
              </a:buClr>
              <a:buFont typeface="Wingdings" panose="05000000000000000000" pitchFamily="2" charset="2"/>
              <a:buChar char="l"/>
            </a:pPr>
            <a:r>
              <a:rPr lang="zh-CN" altLang="en-US" sz="1600" dirty="0">
                <a:solidFill>
                  <a:schemeClr val="tx1">
                    <a:lumMod val="85000"/>
                    <a:lumOff val="15000"/>
                  </a:schemeClr>
                </a:solidFill>
                <a:cs typeface="+mn-ea"/>
                <a:sym typeface="+mn-lt"/>
              </a:rPr>
              <a:t>当选人少于应选名额时，对不足的名额另行选举。</a:t>
            </a:r>
            <a:endParaRPr lang="en-US" altLang="zh-CN" sz="1600" dirty="0">
              <a:solidFill>
                <a:schemeClr val="tx1">
                  <a:lumMod val="85000"/>
                  <a:lumOff val="15000"/>
                </a:schemeClr>
              </a:solidFill>
              <a:cs typeface="+mn-ea"/>
              <a:sym typeface="+mn-lt"/>
            </a:endParaRPr>
          </a:p>
          <a:p>
            <a:pPr marL="285750" indent="-285750">
              <a:lnSpc>
                <a:spcPct val="150000"/>
              </a:lnSpc>
              <a:buClr>
                <a:srgbClr val="C2191F"/>
              </a:buClr>
              <a:buFont typeface="Wingdings" panose="05000000000000000000" pitchFamily="2" charset="2"/>
              <a:buChar char="l"/>
            </a:pPr>
            <a:r>
              <a:rPr lang="zh-CN" altLang="en-US" sz="1600" dirty="0">
                <a:solidFill>
                  <a:schemeClr val="tx1">
                    <a:lumMod val="85000"/>
                    <a:lumOff val="15000"/>
                  </a:schemeClr>
                </a:solidFill>
                <a:cs typeface="+mn-ea"/>
                <a:sym typeface="+mn-lt"/>
              </a:rPr>
              <a:t>如果接近应选名额，也可以减少名额，不再进行选举。</a:t>
            </a:r>
            <a:endParaRPr lang="zh-CN" altLang="en-US" sz="1600" b="0" i="0" dirty="0">
              <a:solidFill>
                <a:schemeClr val="tx1">
                  <a:lumMod val="85000"/>
                  <a:lumOff val="15000"/>
                </a:schemeClr>
              </a:solidFill>
              <a:effectLst/>
              <a:cs typeface="+mn-ea"/>
              <a:sym typeface="+mn-lt"/>
            </a:endParaRPr>
          </a:p>
        </p:txBody>
      </p:sp>
      <p:sp>
        <p:nvSpPr>
          <p:cNvPr id="2" name="矩形 1">
            <a:extLst>
              <a:ext uri="{FF2B5EF4-FFF2-40B4-BE49-F238E27FC236}">
                <a16:creationId xmlns:a16="http://schemas.microsoft.com/office/drawing/2014/main" xmlns="" id="{3FD1C869-895D-42E6-B819-9EC7262B03B0}"/>
              </a:ext>
            </a:extLst>
          </p:cNvPr>
          <p:cNvSpPr/>
          <p:nvPr/>
        </p:nvSpPr>
        <p:spPr>
          <a:xfrm>
            <a:off x="7041684" y="2182077"/>
            <a:ext cx="3885245" cy="64669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cs typeface="+mn-ea"/>
                <a:sym typeface="+mn-lt"/>
              </a:rPr>
              <a:t>被选举人获得的赞成票超过实到会有选举权的人数的一半</a:t>
            </a:r>
          </a:p>
        </p:txBody>
      </p:sp>
      <p:sp>
        <p:nvSpPr>
          <p:cNvPr id="15" name="矩形 14">
            <a:extLst>
              <a:ext uri="{FF2B5EF4-FFF2-40B4-BE49-F238E27FC236}">
                <a16:creationId xmlns:a16="http://schemas.microsoft.com/office/drawing/2014/main" xmlns="" id="{DBE3E08F-A92F-487A-B8CF-4734ED0FAB56}"/>
              </a:ext>
            </a:extLst>
          </p:cNvPr>
          <p:cNvSpPr/>
          <p:nvPr/>
        </p:nvSpPr>
        <p:spPr>
          <a:xfrm>
            <a:off x="7041684" y="3105675"/>
            <a:ext cx="1761504" cy="10817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cs typeface="+mn-ea"/>
                <a:sym typeface="+mn-lt"/>
              </a:rPr>
              <a:t>当选人多于应选名额</a:t>
            </a:r>
          </a:p>
        </p:txBody>
      </p:sp>
      <p:sp>
        <p:nvSpPr>
          <p:cNvPr id="16" name="矩形 15">
            <a:extLst>
              <a:ext uri="{FF2B5EF4-FFF2-40B4-BE49-F238E27FC236}">
                <a16:creationId xmlns:a16="http://schemas.microsoft.com/office/drawing/2014/main" xmlns="" id="{4218A99F-29E8-4B72-94B8-70F84075AE4A}"/>
              </a:ext>
            </a:extLst>
          </p:cNvPr>
          <p:cNvSpPr/>
          <p:nvPr/>
        </p:nvSpPr>
        <p:spPr>
          <a:xfrm>
            <a:off x="7041684" y="4617336"/>
            <a:ext cx="1761504" cy="10817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cs typeface="+mn-ea"/>
                <a:sym typeface="+mn-lt"/>
              </a:rPr>
              <a:t>票数相等不能确定当选人时</a:t>
            </a:r>
          </a:p>
        </p:txBody>
      </p:sp>
      <p:sp>
        <p:nvSpPr>
          <p:cNvPr id="18" name="矩形 17">
            <a:extLst>
              <a:ext uri="{FF2B5EF4-FFF2-40B4-BE49-F238E27FC236}">
                <a16:creationId xmlns:a16="http://schemas.microsoft.com/office/drawing/2014/main" xmlns="" id="{A4EF3F7E-FE0B-4555-9C6E-B561007362FB}"/>
              </a:ext>
            </a:extLst>
          </p:cNvPr>
          <p:cNvSpPr/>
          <p:nvPr/>
        </p:nvSpPr>
        <p:spPr>
          <a:xfrm>
            <a:off x="9165425" y="3105675"/>
            <a:ext cx="1761504" cy="10817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cs typeface="+mn-ea"/>
                <a:sym typeface="+mn-lt"/>
              </a:rPr>
              <a:t>当选人少于应选名额</a:t>
            </a:r>
          </a:p>
        </p:txBody>
      </p:sp>
      <p:sp>
        <p:nvSpPr>
          <p:cNvPr id="19" name="矩形 18">
            <a:extLst>
              <a:ext uri="{FF2B5EF4-FFF2-40B4-BE49-F238E27FC236}">
                <a16:creationId xmlns:a16="http://schemas.microsoft.com/office/drawing/2014/main" xmlns="" id="{782F9BBC-0AE9-4DD0-810C-797B60CC9849}"/>
              </a:ext>
            </a:extLst>
          </p:cNvPr>
          <p:cNvSpPr/>
          <p:nvPr/>
        </p:nvSpPr>
        <p:spPr>
          <a:xfrm>
            <a:off x="9165425" y="4617336"/>
            <a:ext cx="1761504" cy="10817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cs typeface="+mn-ea"/>
                <a:sym typeface="+mn-lt"/>
              </a:rPr>
              <a:t>当选人接近应选名额</a:t>
            </a:r>
          </a:p>
        </p:txBody>
      </p:sp>
      <p:pic>
        <p:nvPicPr>
          <p:cNvPr id="3" name="图片 2">
            <a:extLst>
              <a:ext uri="{FF2B5EF4-FFF2-40B4-BE49-F238E27FC236}">
                <a16:creationId xmlns:a16="http://schemas.microsoft.com/office/drawing/2014/main" xmlns="" id="{15555D44-C756-48DC-9CF5-9066E8ADEFBC}"/>
              </a:ext>
            </a:extLst>
          </p:cNvPr>
          <p:cNvPicPr>
            <a:picLocks noChangeAspect="1"/>
          </p:cNvPicPr>
          <p:nvPr/>
        </p:nvPicPr>
        <p:blipFill rotWithShape="1">
          <a:blip r:embed="rId2"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0" y="303892"/>
            <a:ext cx="1050735" cy="985332"/>
          </a:xfrm>
          <a:prstGeom prst="rect">
            <a:avLst/>
          </a:prstGeom>
        </p:spPr>
      </p:pic>
    </p:spTree>
    <p:extLst>
      <p:ext uri="{BB962C8B-B14F-4D97-AF65-F5344CB8AC3E}">
        <p14:creationId xmlns:p14="http://schemas.microsoft.com/office/powerpoint/2010/main" val="431155392"/>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5" grpId="0" animBg="1"/>
      <p:bldP spid="16"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xmlns="" id="{016953A0-BFC9-47C5-A992-C342A1311F1C}"/>
              </a:ext>
            </a:extLst>
          </p:cNvPr>
          <p:cNvPicPr>
            <a:picLocks noChangeAspect="1"/>
          </p:cNvPicPr>
          <p:nvPr/>
        </p:nvPicPr>
        <p:blipFill rotWithShape="1">
          <a:blip r:embed="rId2">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4315592" y="496008"/>
            <a:ext cx="2652205" cy="2487119"/>
          </a:xfrm>
          <a:prstGeom prst="rect">
            <a:avLst/>
          </a:prstGeom>
        </p:spPr>
      </p:pic>
      <p:pic>
        <p:nvPicPr>
          <p:cNvPr id="7" name="图片 6">
            <a:extLst>
              <a:ext uri="{FF2B5EF4-FFF2-40B4-BE49-F238E27FC236}">
                <a16:creationId xmlns:a16="http://schemas.microsoft.com/office/drawing/2014/main" xmlns="" id="{C4FA5929-C9BA-4073-A745-5815720F24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6252" y="4405184"/>
            <a:ext cx="3498851" cy="2881407"/>
          </a:xfrm>
          <a:prstGeom prst="rect">
            <a:avLst/>
          </a:prstGeom>
        </p:spPr>
      </p:pic>
      <p:pic>
        <p:nvPicPr>
          <p:cNvPr id="12" name="图片 11">
            <a:extLst>
              <a:ext uri="{FF2B5EF4-FFF2-40B4-BE49-F238E27FC236}">
                <a16:creationId xmlns:a16="http://schemas.microsoft.com/office/drawing/2014/main" xmlns="" id="{3B4BD959-C667-44A3-947D-CBCD0C71BC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9091487" y="4405183"/>
            <a:ext cx="3498851" cy="2881407"/>
          </a:xfrm>
          <a:prstGeom prst="rect">
            <a:avLst/>
          </a:prstGeom>
        </p:spPr>
      </p:pic>
      <p:pic>
        <p:nvPicPr>
          <p:cNvPr id="8" name="图片 7">
            <a:extLst>
              <a:ext uri="{FF2B5EF4-FFF2-40B4-BE49-F238E27FC236}">
                <a16:creationId xmlns:a16="http://schemas.microsoft.com/office/drawing/2014/main" xmlns="" id="{06F063A9-C861-481A-B868-10F7E39E69B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77167" y="5151968"/>
            <a:ext cx="7638764" cy="1888628"/>
          </a:xfrm>
          <a:prstGeom prst="rect">
            <a:avLst/>
          </a:prstGeom>
        </p:spPr>
      </p:pic>
      <p:sp>
        <p:nvSpPr>
          <p:cNvPr id="15" name="文本框 14">
            <a:extLst>
              <a:ext uri="{FF2B5EF4-FFF2-40B4-BE49-F238E27FC236}">
                <a16:creationId xmlns:a16="http://schemas.microsoft.com/office/drawing/2014/main" xmlns="" id="{03CCDEAD-CEE9-4860-B67F-F349B43A2DB1}"/>
              </a:ext>
            </a:extLst>
          </p:cNvPr>
          <p:cNvSpPr txBox="1"/>
          <p:nvPr/>
        </p:nvSpPr>
        <p:spPr>
          <a:xfrm>
            <a:off x="2198304" y="2626751"/>
            <a:ext cx="7795392" cy="769441"/>
          </a:xfrm>
          <a:prstGeom prst="rect">
            <a:avLst/>
          </a:prstGeom>
          <a:noFill/>
        </p:spPr>
        <p:txBody>
          <a:bodyPr wrap="square">
            <a:spAutoFit/>
          </a:bodyPr>
          <a:lstStyle/>
          <a:p>
            <a:pPr algn="ctr"/>
            <a:r>
              <a:rPr lang="zh-CN" altLang="en-US" sz="4400" dirty="0">
                <a:solidFill>
                  <a:srgbClr val="C00000"/>
                </a:solidFill>
                <a:cs typeface="+mn-ea"/>
                <a:sym typeface="+mn-lt"/>
              </a:rPr>
              <a:t>基层选举工作条例监督与处分</a:t>
            </a:r>
          </a:p>
        </p:txBody>
      </p:sp>
      <p:sp>
        <p:nvSpPr>
          <p:cNvPr id="16" name="文本框 15">
            <a:extLst>
              <a:ext uri="{FF2B5EF4-FFF2-40B4-BE49-F238E27FC236}">
                <a16:creationId xmlns:a16="http://schemas.microsoft.com/office/drawing/2014/main" xmlns="" id="{E61642AA-EBA0-48D0-B3BE-3333C9003928}"/>
              </a:ext>
            </a:extLst>
          </p:cNvPr>
          <p:cNvSpPr txBox="1"/>
          <p:nvPr/>
        </p:nvSpPr>
        <p:spPr>
          <a:xfrm>
            <a:off x="3187111" y="3396192"/>
            <a:ext cx="5817777" cy="338554"/>
          </a:xfrm>
          <a:prstGeom prst="rect">
            <a:avLst/>
          </a:prstGeom>
          <a:noFill/>
        </p:spPr>
        <p:txBody>
          <a:bodyPr wrap="square">
            <a:spAutoFit/>
          </a:bodyPr>
          <a:lstStyle/>
          <a:p>
            <a:pPr algn="ctr"/>
            <a:r>
              <a:rPr lang="zh-CN" altLang="en-US" sz="1600" dirty="0">
                <a:cs typeface="+mn-ea"/>
                <a:sym typeface="+mn-lt"/>
              </a:rPr>
              <a:t>General principles conditions cadre appointment regulations</a:t>
            </a:r>
          </a:p>
        </p:txBody>
      </p:sp>
      <p:grpSp>
        <p:nvGrpSpPr>
          <p:cNvPr id="20" name="组合 19">
            <a:extLst>
              <a:ext uri="{FF2B5EF4-FFF2-40B4-BE49-F238E27FC236}">
                <a16:creationId xmlns:a16="http://schemas.microsoft.com/office/drawing/2014/main" xmlns="" id="{1900DD2E-CB4A-444E-B174-0D52924EA38E}"/>
              </a:ext>
            </a:extLst>
          </p:cNvPr>
          <p:cNvGrpSpPr/>
          <p:nvPr/>
        </p:nvGrpSpPr>
        <p:grpSpPr>
          <a:xfrm>
            <a:off x="2962020" y="3873970"/>
            <a:ext cx="6382772" cy="400110"/>
            <a:chOff x="2691734" y="4477560"/>
            <a:chExt cx="6382772" cy="400110"/>
          </a:xfrm>
        </p:grpSpPr>
        <p:cxnSp>
          <p:nvCxnSpPr>
            <p:cNvPr id="22" name="直接连接符 21">
              <a:extLst>
                <a:ext uri="{FF2B5EF4-FFF2-40B4-BE49-F238E27FC236}">
                  <a16:creationId xmlns:a16="http://schemas.microsoft.com/office/drawing/2014/main" xmlns="" id="{453786B0-AC8F-4326-A598-C524D969B456}"/>
                </a:ext>
              </a:extLst>
            </p:cNvPr>
            <p:cNvCxnSpPr>
              <a:cxnSpLocks/>
            </p:cNvCxnSpPr>
            <p:nvPr/>
          </p:nvCxnSpPr>
          <p:spPr>
            <a:xfrm>
              <a:off x="8076533" y="4677615"/>
              <a:ext cx="997973" cy="0"/>
            </a:xfrm>
            <a:prstGeom prst="line">
              <a:avLst/>
            </a:prstGeom>
            <a:ln w="28575">
              <a:solidFill>
                <a:srgbClr val="BF2020"/>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xmlns="" id="{9FB7F399-1AA6-479B-AA67-AE4A93660392}"/>
                </a:ext>
              </a:extLst>
            </p:cNvPr>
            <p:cNvSpPr txBox="1"/>
            <p:nvPr/>
          </p:nvSpPr>
          <p:spPr>
            <a:xfrm>
              <a:off x="3048212" y="4477560"/>
              <a:ext cx="5671254" cy="400110"/>
            </a:xfrm>
            <a:prstGeom prst="rect">
              <a:avLst/>
            </a:prstGeom>
            <a:noFill/>
          </p:spPr>
          <p:txBody>
            <a:bodyPr wrap="square">
              <a:spAutoFit/>
            </a:bodyPr>
            <a:lstStyle/>
            <a:p>
              <a:pPr algn="ctr"/>
              <a:r>
                <a:rPr lang="en-US" altLang="zh-CN" sz="2000" i="0" dirty="0">
                  <a:solidFill>
                    <a:srgbClr val="C00000"/>
                  </a:solidFill>
                  <a:effectLst/>
                  <a:cs typeface="+mn-ea"/>
                  <a:sym typeface="+mn-lt"/>
                </a:rPr>
                <a:t>《</a:t>
              </a:r>
              <a:r>
                <a:rPr lang="zh-CN" altLang="en-US" sz="2000" i="0" dirty="0">
                  <a:solidFill>
                    <a:srgbClr val="C00000"/>
                  </a:solidFill>
                  <a:effectLst/>
                  <a:cs typeface="+mn-ea"/>
                  <a:sym typeface="+mn-lt"/>
                </a:rPr>
                <a:t>中国共产党基层组织选举工作条例</a:t>
              </a:r>
              <a:r>
                <a:rPr lang="en-US" altLang="zh-CN" sz="2000" i="0" dirty="0">
                  <a:solidFill>
                    <a:srgbClr val="C00000"/>
                  </a:solidFill>
                  <a:effectLst/>
                  <a:cs typeface="+mn-ea"/>
                  <a:sym typeface="+mn-lt"/>
                </a:rPr>
                <a:t>》</a:t>
              </a:r>
              <a:endParaRPr lang="zh-CN" altLang="en-US" sz="2000" dirty="0">
                <a:solidFill>
                  <a:srgbClr val="C00000"/>
                </a:solidFill>
                <a:cs typeface="+mn-ea"/>
                <a:sym typeface="+mn-lt"/>
              </a:endParaRPr>
            </a:p>
          </p:txBody>
        </p:sp>
        <p:cxnSp>
          <p:nvCxnSpPr>
            <p:cNvPr id="24" name="直接连接符 23">
              <a:extLst>
                <a:ext uri="{FF2B5EF4-FFF2-40B4-BE49-F238E27FC236}">
                  <a16:creationId xmlns:a16="http://schemas.microsoft.com/office/drawing/2014/main" xmlns="" id="{3CB3DB46-4483-426D-9C3B-C87AC436409E}"/>
                </a:ext>
              </a:extLst>
            </p:cNvPr>
            <p:cNvCxnSpPr>
              <a:cxnSpLocks/>
            </p:cNvCxnSpPr>
            <p:nvPr/>
          </p:nvCxnSpPr>
          <p:spPr>
            <a:xfrm>
              <a:off x="2691734" y="4680644"/>
              <a:ext cx="997973" cy="0"/>
            </a:xfrm>
            <a:prstGeom prst="line">
              <a:avLst/>
            </a:prstGeom>
            <a:ln w="28575">
              <a:solidFill>
                <a:srgbClr val="BF2020"/>
              </a:solidFill>
            </a:ln>
          </p:spPr>
          <p:style>
            <a:lnRef idx="1">
              <a:schemeClr val="accent1"/>
            </a:lnRef>
            <a:fillRef idx="0">
              <a:schemeClr val="accent1"/>
            </a:fillRef>
            <a:effectRef idx="0">
              <a:schemeClr val="accent1"/>
            </a:effectRef>
            <a:fontRef idx="minor">
              <a:schemeClr val="tx1"/>
            </a:fontRef>
          </p:style>
        </p:cxnSp>
      </p:grpSp>
      <p:pic>
        <p:nvPicPr>
          <p:cNvPr id="9" name="图片 8">
            <a:extLst>
              <a:ext uri="{FF2B5EF4-FFF2-40B4-BE49-F238E27FC236}">
                <a16:creationId xmlns:a16="http://schemas.microsoft.com/office/drawing/2014/main" xmlns="" id="{2B6D80C7-8E49-4401-AE94-32C30A3221FC}"/>
              </a:ext>
            </a:extLst>
          </p:cNvPr>
          <p:cNvPicPr>
            <a:picLocks noChangeAspect="1"/>
          </p:cNvPicPr>
          <p:nvPr/>
        </p:nvPicPr>
        <p:blipFill rotWithShape="1">
          <a:blip r:embed="rId5">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rcRect/>
          <a:stretch/>
        </p:blipFill>
        <p:spPr>
          <a:xfrm>
            <a:off x="9423399" y="1870505"/>
            <a:ext cx="2264357" cy="1512492"/>
          </a:xfrm>
          <a:prstGeom prst="rect">
            <a:avLst/>
          </a:prstGeom>
        </p:spPr>
      </p:pic>
      <p:pic>
        <p:nvPicPr>
          <p:cNvPr id="26" name="图片 25">
            <a:extLst>
              <a:ext uri="{FF2B5EF4-FFF2-40B4-BE49-F238E27FC236}">
                <a16:creationId xmlns:a16="http://schemas.microsoft.com/office/drawing/2014/main" xmlns="" id="{9124956A-C854-43D1-ABDB-1BF08A124896}"/>
              </a:ext>
            </a:extLst>
          </p:cNvPr>
          <p:cNvPicPr>
            <a:picLocks noChangeAspect="1"/>
          </p:cNvPicPr>
          <p:nvPr/>
        </p:nvPicPr>
        <p:blipFill rotWithShape="1">
          <a:blip r:embed="rId5">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rcRect/>
          <a:stretch/>
        </p:blipFill>
        <p:spPr>
          <a:xfrm flipH="1">
            <a:off x="626532" y="1870505"/>
            <a:ext cx="2264357" cy="1512492"/>
          </a:xfrm>
          <a:prstGeom prst="rect">
            <a:avLst/>
          </a:prstGeom>
        </p:spPr>
      </p:pic>
    </p:spTree>
    <p:extLst>
      <p:ext uri="{BB962C8B-B14F-4D97-AF65-F5344CB8AC3E}">
        <p14:creationId xmlns:p14="http://schemas.microsoft.com/office/powerpoint/2010/main" val="3631358857"/>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xmlns="" id="{1F362B87-1441-4209-88B5-67D311C133B0}"/>
              </a:ext>
            </a:extLst>
          </p:cNvPr>
          <p:cNvSpPr txBox="1"/>
          <p:nvPr/>
        </p:nvSpPr>
        <p:spPr>
          <a:xfrm>
            <a:off x="1050735" y="366700"/>
            <a:ext cx="5747229" cy="584775"/>
          </a:xfrm>
          <a:prstGeom prst="rect">
            <a:avLst/>
          </a:prstGeom>
          <a:noFill/>
        </p:spPr>
        <p:txBody>
          <a:bodyPr wrap="square">
            <a:spAutoFit/>
          </a:bodyPr>
          <a:lstStyle/>
          <a:p>
            <a:r>
              <a:rPr lang="zh-CN" altLang="en-US" sz="3200" i="0" dirty="0">
                <a:solidFill>
                  <a:schemeClr val="tx1">
                    <a:lumMod val="75000"/>
                    <a:lumOff val="25000"/>
                  </a:schemeClr>
                </a:solidFill>
                <a:effectLst/>
                <a:cs typeface="+mn-ea"/>
                <a:sym typeface="+mn-lt"/>
              </a:rPr>
              <a:t>基层选举工作条例监督与处分</a:t>
            </a:r>
          </a:p>
        </p:txBody>
      </p:sp>
      <p:sp>
        <p:nvSpPr>
          <p:cNvPr id="17" name="文本框 16">
            <a:extLst>
              <a:ext uri="{FF2B5EF4-FFF2-40B4-BE49-F238E27FC236}">
                <a16:creationId xmlns:a16="http://schemas.microsoft.com/office/drawing/2014/main" xmlns="" id="{1E467446-0D49-4543-A78E-3574608FF246}"/>
              </a:ext>
            </a:extLst>
          </p:cNvPr>
          <p:cNvSpPr txBox="1"/>
          <p:nvPr/>
        </p:nvSpPr>
        <p:spPr>
          <a:xfrm>
            <a:off x="1050735" y="843939"/>
            <a:ext cx="5978138" cy="338554"/>
          </a:xfrm>
          <a:prstGeom prst="rect">
            <a:avLst/>
          </a:prstGeom>
          <a:noFill/>
        </p:spPr>
        <p:txBody>
          <a:bodyPr wrap="square">
            <a:spAutoFit/>
          </a:bodyPr>
          <a:lstStyle/>
          <a:p>
            <a:r>
              <a:rPr lang="zh-CN" altLang="en-US" sz="1600" dirty="0">
                <a:cs typeface="+mn-ea"/>
                <a:sym typeface="+mn-lt"/>
              </a:rPr>
              <a:t>General principles conditions cadre appointment regulations</a:t>
            </a:r>
          </a:p>
        </p:txBody>
      </p:sp>
      <p:grpSp>
        <p:nvGrpSpPr>
          <p:cNvPr id="25" name="组合 24">
            <a:extLst>
              <a:ext uri="{FF2B5EF4-FFF2-40B4-BE49-F238E27FC236}">
                <a16:creationId xmlns:a16="http://schemas.microsoft.com/office/drawing/2014/main" xmlns="" id="{F4C7F764-ACD1-4A27-A26C-8A087AB139BA}"/>
              </a:ext>
            </a:extLst>
          </p:cNvPr>
          <p:cNvGrpSpPr/>
          <p:nvPr/>
        </p:nvGrpSpPr>
        <p:grpSpPr>
          <a:xfrm flipH="1">
            <a:off x="11745317" y="471293"/>
            <a:ext cx="446683" cy="711200"/>
            <a:chOff x="357" y="492760"/>
            <a:chExt cx="446683" cy="711200"/>
          </a:xfrm>
          <a:solidFill>
            <a:srgbClr val="C2191F"/>
          </a:solidFill>
        </p:grpSpPr>
        <p:sp>
          <p:nvSpPr>
            <p:cNvPr id="27" name="矩形 26">
              <a:extLst>
                <a:ext uri="{FF2B5EF4-FFF2-40B4-BE49-F238E27FC236}">
                  <a16:creationId xmlns:a16="http://schemas.microsoft.com/office/drawing/2014/main" xmlns="" id="{27D67D6F-27D5-4440-9D74-2DBF393707E7}"/>
                </a:ext>
              </a:extLst>
            </p:cNvPr>
            <p:cNvSpPr/>
            <p:nvPr/>
          </p:nvSpPr>
          <p:spPr>
            <a:xfrm>
              <a:off x="357" y="492760"/>
              <a:ext cx="291741"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 name="矩形 27">
              <a:extLst>
                <a:ext uri="{FF2B5EF4-FFF2-40B4-BE49-F238E27FC236}">
                  <a16:creationId xmlns:a16="http://schemas.microsoft.com/office/drawing/2014/main" xmlns="" id="{FC8BCD03-B147-4173-B7A1-5F5E76D753C2}"/>
                </a:ext>
              </a:extLst>
            </p:cNvPr>
            <p:cNvSpPr/>
            <p:nvPr/>
          </p:nvSpPr>
          <p:spPr>
            <a:xfrm>
              <a:off x="355600" y="492760"/>
              <a:ext cx="91440"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8" name="组合 7">
            <a:extLst>
              <a:ext uri="{FF2B5EF4-FFF2-40B4-BE49-F238E27FC236}">
                <a16:creationId xmlns:a16="http://schemas.microsoft.com/office/drawing/2014/main" xmlns="" id="{86BE839E-8014-4F56-BAEA-B0282E6B4F25}"/>
              </a:ext>
            </a:extLst>
          </p:cNvPr>
          <p:cNvGrpSpPr/>
          <p:nvPr/>
        </p:nvGrpSpPr>
        <p:grpSpPr>
          <a:xfrm>
            <a:off x="1299522" y="2305062"/>
            <a:ext cx="1602223" cy="498904"/>
            <a:chOff x="1043873" y="1685436"/>
            <a:chExt cx="1602223" cy="498904"/>
          </a:xfrm>
        </p:grpSpPr>
        <p:sp>
          <p:nvSpPr>
            <p:cNvPr id="9" name="矩形: 圆角 8">
              <a:extLst>
                <a:ext uri="{FF2B5EF4-FFF2-40B4-BE49-F238E27FC236}">
                  <a16:creationId xmlns:a16="http://schemas.microsoft.com/office/drawing/2014/main" xmlns="" id="{D477F8FE-08B1-4B6F-B5B3-78F3EFE4BE2D}"/>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a:extLst>
                <a:ext uri="{FF2B5EF4-FFF2-40B4-BE49-F238E27FC236}">
                  <a16:creationId xmlns:a16="http://schemas.microsoft.com/office/drawing/2014/main" xmlns="" id="{066AF915-7CC0-4B62-95F8-D3FC00FFF47C}"/>
                </a:ext>
              </a:extLst>
            </p:cNvPr>
            <p:cNvSpPr txBox="1"/>
            <p:nvPr/>
          </p:nvSpPr>
          <p:spPr>
            <a:xfrm>
              <a:off x="1128364" y="1685436"/>
              <a:ext cx="1433240" cy="461665"/>
            </a:xfrm>
            <a:prstGeom prst="rect">
              <a:avLst/>
            </a:prstGeom>
            <a:noFill/>
          </p:spPr>
          <p:txBody>
            <a:bodyPr wrap="square">
              <a:spAutoFit/>
            </a:bodyPr>
            <a:lstStyle/>
            <a:p>
              <a:r>
                <a:rPr lang="zh-CN" altLang="en-US" sz="2400" b="0" i="0" dirty="0">
                  <a:solidFill>
                    <a:schemeClr val="bg1"/>
                  </a:solidFill>
                  <a:effectLst/>
                  <a:cs typeface="+mn-ea"/>
                  <a:sym typeface="+mn-lt"/>
                </a:rPr>
                <a:t>第三十条　</a:t>
              </a:r>
              <a:endParaRPr lang="zh-CN" altLang="en-US" sz="2400" dirty="0">
                <a:solidFill>
                  <a:schemeClr val="bg1"/>
                </a:solidFill>
                <a:cs typeface="+mn-ea"/>
                <a:sym typeface="+mn-lt"/>
              </a:endParaRPr>
            </a:p>
          </p:txBody>
        </p:sp>
      </p:grpSp>
      <p:grpSp>
        <p:nvGrpSpPr>
          <p:cNvPr id="11" name="组合 10">
            <a:extLst>
              <a:ext uri="{FF2B5EF4-FFF2-40B4-BE49-F238E27FC236}">
                <a16:creationId xmlns:a16="http://schemas.microsoft.com/office/drawing/2014/main" xmlns="" id="{337FFA2D-D5A4-4B45-98DF-8AD3E24A1772}"/>
              </a:ext>
            </a:extLst>
          </p:cNvPr>
          <p:cNvGrpSpPr/>
          <p:nvPr/>
        </p:nvGrpSpPr>
        <p:grpSpPr>
          <a:xfrm>
            <a:off x="1299522" y="3714322"/>
            <a:ext cx="2162703" cy="498904"/>
            <a:chOff x="1043873" y="1685436"/>
            <a:chExt cx="1602223" cy="498904"/>
          </a:xfrm>
        </p:grpSpPr>
        <p:sp>
          <p:nvSpPr>
            <p:cNvPr id="12" name="矩形: 圆角 11">
              <a:extLst>
                <a:ext uri="{FF2B5EF4-FFF2-40B4-BE49-F238E27FC236}">
                  <a16:creationId xmlns:a16="http://schemas.microsoft.com/office/drawing/2014/main" xmlns="" id="{3F7EB524-8AC6-4E50-96C2-ED2495144CBF}"/>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a:extLst>
                <a:ext uri="{FF2B5EF4-FFF2-40B4-BE49-F238E27FC236}">
                  <a16:creationId xmlns:a16="http://schemas.microsoft.com/office/drawing/2014/main" xmlns="" id="{A44B593D-0A93-4D3D-9AD7-A1517464EC97}"/>
                </a:ext>
              </a:extLst>
            </p:cNvPr>
            <p:cNvSpPr txBox="1"/>
            <p:nvPr/>
          </p:nvSpPr>
          <p:spPr>
            <a:xfrm>
              <a:off x="1128364" y="1685436"/>
              <a:ext cx="1467816" cy="461665"/>
            </a:xfrm>
            <a:prstGeom prst="rect">
              <a:avLst/>
            </a:prstGeom>
            <a:noFill/>
          </p:spPr>
          <p:txBody>
            <a:bodyPr wrap="square">
              <a:spAutoFit/>
            </a:bodyPr>
            <a:lstStyle/>
            <a:p>
              <a:pPr algn="ctr"/>
              <a:r>
                <a:rPr lang="zh-CN" altLang="en-US" sz="2400" b="0" i="0" dirty="0">
                  <a:solidFill>
                    <a:schemeClr val="bg1"/>
                  </a:solidFill>
                  <a:effectLst/>
                  <a:cs typeface="+mn-ea"/>
                  <a:sym typeface="+mn-lt"/>
                </a:rPr>
                <a:t>第</a:t>
              </a:r>
              <a:r>
                <a:rPr lang="zh-CN" altLang="en-US" sz="2400" dirty="0">
                  <a:solidFill>
                    <a:schemeClr val="bg1"/>
                  </a:solidFill>
                  <a:cs typeface="+mn-ea"/>
                  <a:sym typeface="+mn-lt"/>
                </a:rPr>
                <a:t>三十一</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sp>
        <p:nvSpPr>
          <p:cNvPr id="15" name="文本框 14">
            <a:extLst>
              <a:ext uri="{FF2B5EF4-FFF2-40B4-BE49-F238E27FC236}">
                <a16:creationId xmlns:a16="http://schemas.microsoft.com/office/drawing/2014/main" xmlns="" id="{4F5483BF-1323-4EBE-A1FF-AE5A785DB58E}"/>
              </a:ext>
            </a:extLst>
          </p:cNvPr>
          <p:cNvSpPr txBox="1"/>
          <p:nvPr/>
        </p:nvSpPr>
        <p:spPr>
          <a:xfrm>
            <a:off x="1299522" y="2981392"/>
            <a:ext cx="5448732" cy="418191"/>
          </a:xfrm>
          <a:prstGeom prst="rect">
            <a:avLst/>
          </a:prstGeom>
          <a:noFill/>
        </p:spPr>
        <p:txBody>
          <a:bodyPr wrap="square">
            <a:spAutoFit/>
          </a:bodyPr>
          <a:lstStyle/>
          <a:p>
            <a:pPr>
              <a:lnSpc>
                <a:spcPct val="150000"/>
              </a:lnSpc>
            </a:pPr>
            <a:r>
              <a:rPr lang="zh-CN" altLang="en-US" sz="1600" dirty="0">
                <a:solidFill>
                  <a:schemeClr val="tx1">
                    <a:lumMod val="85000"/>
                    <a:lumOff val="15000"/>
                  </a:schemeClr>
                </a:solidFill>
                <a:cs typeface="+mn-ea"/>
                <a:sym typeface="+mn-lt"/>
              </a:rPr>
              <a:t>本条例由上级党的委员会和纪律检查委员会负责监督实施。</a:t>
            </a:r>
            <a:endParaRPr lang="zh-CN" altLang="en-US" sz="1600" b="0" i="0" dirty="0">
              <a:solidFill>
                <a:schemeClr val="tx1">
                  <a:lumMod val="85000"/>
                  <a:lumOff val="15000"/>
                </a:schemeClr>
              </a:solidFill>
              <a:effectLst/>
              <a:cs typeface="+mn-ea"/>
              <a:sym typeface="+mn-lt"/>
            </a:endParaRPr>
          </a:p>
        </p:txBody>
      </p:sp>
      <p:sp>
        <p:nvSpPr>
          <p:cNvPr id="16" name="文本框 15">
            <a:extLst>
              <a:ext uri="{FF2B5EF4-FFF2-40B4-BE49-F238E27FC236}">
                <a16:creationId xmlns:a16="http://schemas.microsoft.com/office/drawing/2014/main" xmlns="" id="{1D6E20D2-0909-4A4B-B7CB-E39A6613DE7C}"/>
              </a:ext>
            </a:extLst>
          </p:cNvPr>
          <p:cNvSpPr txBox="1"/>
          <p:nvPr/>
        </p:nvSpPr>
        <p:spPr>
          <a:xfrm>
            <a:off x="1299522" y="4525315"/>
            <a:ext cx="5448732" cy="1149033"/>
          </a:xfrm>
          <a:prstGeom prst="rect">
            <a:avLst/>
          </a:prstGeom>
          <a:noFill/>
        </p:spPr>
        <p:txBody>
          <a:bodyPr wrap="square">
            <a:spAutoFit/>
          </a:bodyPr>
          <a:lstStyle/>
          <a:p>
            <a:pPr>
              <a:lnSpc>
                <a:spcPct val="150000"/>
              </a:lnSpc>
            </a:pPr>
            <a:r>
              <a:rPr lang="zh-CN" altLang="en-US" sz="1600" dirty="0">
                <a:solidFill>
                  <a:schemeClr val="tx1">
                    <a:lumMod val="85000"/>
                    <a:lumOff val="15000"/>
                  </a:schemeClr>
                </a:solidFill>
                <a:cs typeface="+mn-ea"/>
                <a:sym typeface="+mn-lt"/>
              </a:rPr>
              <a:t>在选举中，凡有违反党章和本条例规定行为的，必须认真查处，根据问题的性质和情节轻重，给予有关党组织、党员批评教育，直至给予组织处理。</a:t>
            </a:r>
            <a:endParaRPr lang="zh-CN" altLang="en-US" sz="1600" b="0" i="0" dirty="0">
              <a:solidFill>
                <a:schemeClr val="tx1">
                  <a:lumMod val="85000"/>
                  <a:lumOff val="15000"/>
                </a:schemeClr>
              </a:solidFill>
              <a:effectLst/>
              <a:cs typeface="+mn-ea"/>
              <a:sym typeface="+mn-lt"/>
            </a:endParaRPr>
          </a:p>
        </p:txBody>
      </p:sp>
      <p:sp>
        <p:nvSpPr>
          <p:cNvPr id="2" name="矩形 1">
            <a:extLst>
              <a:ext uri="{FF2B5EF4-FFF2-40B4-BE49-F238E27FC236}">
                <a16:creationId xmlns:a16="http://schemas.microsoft.com/office/drawing/2014/main" xmlns="" id="{06BBA4B8-BD06-4CF9-AEE1-EF0944AA657B}"/>
              </a:ext>
            </a:extLst>
          </p:cNvPr>
          <p:cNvSpPr/>
          <p:nvPr/>
        </p:nvSpPr>
        <p:spPr>
          <a:xfrm>
            <a:off x="6999527" y="2342301"/>
            <a:ext cx="4470079" cy="64669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i="0" dirty="0">
                <a:solidFill>
                  <a:schemeClr val="bg1"/>
                </a:solidFill>
                <a:effectLst/>
                <a:cs typeface="+mn-ea"/>
                <a:sym typeface="+mn-lt"/>
              </a:rPr>
              <a:t>《</a:t>
            </a:r>
            <a:r>
              <a:rPr lang="zh-CN" altLang="en-US" dirty="0">
                <a:solidFill>
                  <a:schemeClr val="bg1"/>
                </a:solidFill>
                <a:cs typeface="+mn-ea"/>
                <a:sym typeface="+mn-lt"/>
              </a:rPr>
              <a:t>中国共产党基层组织选举工作条例</a:t>
            </a:r>
            <a:r>
              <a:rPr lang="en-US" altLang="zh-CN" dirty="0">
                <a:solidFill>
                  <a:schemeClr val="bg1"/>
                </a:solidFill>
                <a:cs typeface="+mn-ea"/>
                <a:sym typeface="+mn-lt"/>
              </a:rPr>
              <a:t>》</a:t>
            </a:r>
            <a:endParaRPr lang="zh-CN" altLang="en-US" dirty="0">
              <a:solidFill>
                <a:schemeClr val="bg1"/>
              </a:solidFill>
              <a:cs typeface="+mn-ea"/>
              <a:sym typeface="+mn-lt"/>
            </a:endParaRPr>
          </a:p>
        </p:txBody>
      </p:sp>
      <p:sp>
        <p:nvSpPr>
          <p:cNvPr id="3" name="箭头: 下 2">
            <a:extLst>
              <a:ext uri="{FF2B5EF4-FFF2-40B4-BE49-F238E27FC236}">
                <a16:creationId xmlns:a16="http://schemas.microsoft.com/office/drawing/2014/main" xmlns="" id="{56BE203B-4DFE-4F0B-9D19-6696E32C5D2E}"/>
              </a:ext>
            </a:extLst>
          </p:cNvPr>
          <p:cNvSpPr/>
          <p:nvPr/>
        </p:nvSpPr>
        <p:spPr>
          <a:xfrm rot="1911135">
            <a:off x="7806267" y="3221567"/>
            <a:ext cx="778933" cy="985506"/>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箭头: 下 18">
            <a:extLst>
              <a:ext uri="{FF2B5EF4-FFF2-40B4-BE49-F238E27FC236}">
                <a16:creationId xmlns:a16="http://schemas.microsoft.com/office/drawing/2014/main" xmlns="" id="{267DAE44-CB23-4E26-B19B-87E517B5BD07}"/>
              </a:ext>
            </a:extLst>
          </p:cNvPr>
          <p:cNvSpPr/>
          <p:nvPr/>
        </p:nvSpPr>
        <p:spPr>
          <a:xfrm rot="19688865" flipH="1">
            <a:off x="10053277" y="3221567"/>
            <a:ext cx="778933" cy="985506"/>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xmlns="" id="{1B3CB100-44F3-4A8C-9E0A-33F495255D09}"/>
              </a:ext>
            </a:extLst>
          </p:cNvPr>
          <p:cNvSpPr/>
          <p:nvPr/>
        </p:nvSpPr>
        <p:spPr>
          <a:xfrm>
            <a:off x="7154051" y="4338404"/>
            <a:ext cx="1318992" cy="1318992"/>
          </a:xfrm>
          <a:prstGeom prst="ellipse">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solidFill>
                  <a:schemeClr val="bg1"/>
                </a:solidFill>
                <a:cs typeface="+mn-ea"/>
                <a:sym typeface="+mn-lt"/>
              </a:rPr>
              <a:t>上级党的委员会</a:t>
            </a:r>
            <a:endParaRPr lang="zh-CN" altLang="en-US" dirty="0">
              <a:solidFill>
                <a:schemeClr val="bg1"/>
              </a:solidFill>
              <a:cs typeface="+mn-ea"/>
              <a:sym typeface="+mn-lt"/>
            </a:endParaRPr>
          </a:p>
        </p:txBody>
      </p:sp>
      <p:sp>
        <p:nvSpPr>
          <p:cNvPr id="21" name="椭圆 20">
            <a:extLst>
              <a:ext uri="{FF2B5EF4-FFF2-40B4-BE49-F238E27FC236}">
                <a16:creationId xmlns:a16="http://schemas.microsoft.com/office/drawing/2014/main" xmlns="" id="{831E0F6E-B1C7-4DCD-A012-F5427CEEB652}"/>
              </a:ext>
            </a:extLst>
          </p:cNvPr>
          <p:cNvSpPr/>
          <p:nvPr/>
        </p:nvSpPr>
        <p:spPr>
          <a:xfrm>
            <a:off x="10049045" y="4338404"/>
            <a:ext cx="1318992" cy="1318992"/>
          </a:xfrm>
          <a:prstGeom prst="ellipse">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solidFill>
                  <a:schemeClr val="bg1"/>
                </a:solidFill>
                <a:cs typeface="+mn-ea"/>
                <a:sym typeface="+mn-lt"/>
              </a:rPr>
              <a:t>纪律检查委员会</a:t>
            </a:r>
            <a:endParaRPr lang="zh-CN" altLang="en-US" dirty="0">
              <a:solidFill>
                <a:schemeClr val="bg1"/>
              </a:solidFill>
              <a:cs typeface="+mn-ea"/>
              <a:sym typeface="+mn-lt"/>
            </a:endParaRPr>
          </a:p>
        </p:txBody>
      </p:sp>
      <p:pic>
        <p:nvPicPr>
          <p:cNvPr id="5" name="图片 4">
            <a:extLst>
              <a:ext uri="{FF2B5EF4-FFF2-40B4-BE49-F238E27FC236}">
                <a16:creationId xmlns:a16="http://schemas.microsoft.com/office/drawing/2014/main" xmlns="" id="{FB007F95-CEC0-4DE7-9D2E-90D77DD67452}"/>
              </a:ext>
            </a:extLst>
          </p:cNvPr>
          <p:cNvPicPr>
            <a:picLocks noChangeAspect="1"/>
          </p:cNvPicPr>
          <p:nvPr/>
        </p:nvPicPr>
        <p:blipFill rotWithShape="1">
          <a:blip r:embed="rId2"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0" y="303892"/>
            <a:ext cx="1050735" cy="985332"/>
          </a:xfrm>
          <a:prstGeom prst="rect">
            <a:avLst/>
          </a:prstGeom>
        </p:spPr>
      </p:pic>
    </p:spTree>
    <p:extLst>
      <p:ext uri="{BB962C8B-B14F-4D97-AF65-F5344CB8AC3E}">
        <p14:creationId xmlns:p14="http://schemas.microsoft.com/office/powerpoint/2010/main" val="3469041192"/>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 grpId="0" animBg="1"/>
      <p:bldP spid="3" grpId="0" animBg="1"/>
      <p:bldP spid="19" grpId="0" animBg="1"/>
      <p:bldP spid="4"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xmlns="" id="{016953A0-BFC9-47C5-A992-C342A1311F1C}"/>
              </a:ext>
            </a:extLst>
          </p:cNvPr>
          <p:cNvPicPr>
            <a:picLocks noChangeAspect="1"/>
          </p:cNvPicPr>
          <p:nvPr/>
        </p:nvPicPr>
        <p:blipFill rotWithShape="1">
          <a:blip r:embed="rId2">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4315592" y="496008"/>
            <a:ext cx="2652205" cy="2487119"/>
          </a:xfrm>
          <a:prstGeom prst="rect">
            <a:avLst/>
          </a:prstGeom>
        </p:spPr>
      </p:pic>
      <p:pic>
        <p:nvPicPr>
          <p:cNvPr id="7" name="图片 6">
            <a:extLst>
              <a:ext uri="{FF2B5EF4-FFF2-40B4-BE49-F238E27FC236}">
                <a16:creationId xmlns:a16="http://schemas.microsoft.com/office/drawing/2014/main" xmlns="" id="{C4FA5929-C9BA-4073-A745-5815720F24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6252" y="4405184"/>
            <a:ext cx="3498851" cy="2881407"/>
          </a:xfrm>
          <a:prstGeom prst="rect">
            <a:avLst/>
          </a:prstGeom>
        </p:spPr>
      </p:pic>
      <p:pic>
        <p:nvPicPr>
          <p:cNvPr id="12" name="图片 11">
            <a:extLst>
              <a:ext uri="{FF2B5EF4-FFF2-40B4-BE49-F238E27FC236}">
                <a16:creationId xmlns:a16="http://schemas.microsoft.com/office/drawing/2014/main" xmlns="" id="{3B4BD959-C667-44A3-947D-CBCD0C71BC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9091487" y="4405183"/>
            <a:ext cx="3498851" cy="2881407"/>
          </a:xfrm>
          <a:prstGeom prst="rect">
            <a:avLst/>
          </a:prstGeom>
        </p:spPr>
      </p:pic>
      <p:pic>
        <p:nvPicPr>
          <p:cNvPr id="8" name="图片 7">
            <a:extLst>
              <a:ext uri="{FF2B5EF4-FFF2-40B4-BE49-F238E27FC236}">
                <a16:creationId xmlns:a16="http://schemas.microsoft.com/office/drawing/2014/main" xmlns="" id="{06F063A9-C861-481A-B868-10F7E39E69B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77167" y="5151968"/>
            <a:ext cx="7638764" cy="1888628"/>
          </a:xfrm>
          <a:prstGeom prst="rect">
            <a:avLst/>
          </a:prstGeom>
        </p:spPr>
      </p:pic>
      <p:sp>
        <p:nvSpPr>
          <p:cNvPr id="15" name="文本框 14">
            <a:extLst>
              <a:ext uri="{FF2B5EF4-FFF2-40B4-BE49-F238E27FC236}">
                <a16:creationId xmlns:a16="http://schemas.microsoft.com/office/drawing/2014/main" xmlns="" id="{03CCDEAD-CEE9-4860-B67F-F349B43A2DB1}"/>
              </a:ext>
            </a:extLst>
          </p:cNvPr>
          <p:cNvSpPr txBox="1"/>
          <p:nvPr/>
        </p:nvSpPr>
        <p:spPr>
          <a:xfrm>
            <a:off x="2198304" y="2626751"/>
            <a:ext cx="7795392" cy="769441"/>
          </a:xfrm>
          <a:prstGeom prst="rect">
            <a:avLst/>
          </a:prstGeom>
          <a:noFill/>
        </p:spPr>
        <p:txBody>
          <a:bodyPr wrap="square">
            <a:spAutoFit/>
          </a:bodyPr>
          <a:lstStyle/>
          <a:p>
            <a:pPr algn="ctr"/>
            <a:r>
              <a:rPr lang="zh-CN" altLang="en-US" sz="4400" dirty="0">
                <a:solidFill>
                  <a:srgbClr val="C00000"/>
                </a:solidFill>
                <a:cs typeface="+mn-ea"/>
                <a:sym typeface="+mn-lt"/>
              </a:rPr>
              <a:t>基层组织选举工作条例的附则</a:t>
            </a:r>
          </a:p>
        </p:txBody>
      </p:sp>
      <p:sp>
        <p:nvSpPr>
          <p:cNvPr id="16" name="文本框 15">
            <a:extLst>
              <a:ext uri="{FF2B5EF4-FFF2-40B4-BE49-F238E27FC236}">
                <a16:creationId xmlns:a16="http://schemas.microsoft.com/office/drawing/2014/main" xmlns="" id="{E61642AA-EBA0-48D0-B3BE-3333C9003928}"/>
              </a:ext>
            </a:extLst>
          </p:cNvPr>
          <p:cNvSpPr txBox="1"/>
          <p:nvPr/>
        </p:nvSpPr>
        <p:spPr>
          <a:xfrm>
            <a:off x="3187111" y="3396192"/>
            <a:ext cx="5817777" cy="338554"/>
          </a:xfrm>
          <a:prstGeom prst="rect">
            <a:avLst/>
          </a:prstGeom>
          <a:noFill/>
        </p:spPr>
        <p:txBody>
          <a:bodyPr wrap="square">
            <a:spAutoFit/>
          </a:bodyPr>
          <a:lstStyle/>
          <a:p>
            <a:pPr algn="ctr"/>
            <a:r>
              <a:rPr lang="zh-CN" altLang="en-US" sz="1600" dirty="0">
                <a:cs typeface="+mn-ea"/>
                <a:sym typeface="+mn-lt"/>
              </a:rPr>
              <a:t>General principles conditions cadre appointment regulations</a:t>
            </a:r>
          </a:p>
        </p:txBody>
      </p:sp>
      <p:grpSp>
        <p:nvGrpSpPr>
          <p:cNvPr id="20" name="组合 19">
            <a:extLst>
              <a:ext uri="{FF2B5EF4-FFF2-40B4-BE49-F238E27FC236}">
                <a16:creationId xmlns:a16="http://schemas.microsoft.com/office/drawing/2014/main" xmlns="" id="{1900DD2E-CB4A-444E-B174-0D52924EA38E}"/>
              </a:ext>
            </a:extLst>
          </p:cNvPr>
          <p:cNvGrpSpPr/>
          <p:nvPr/>
        </p:nvGrpSpPr>
        <p:grpSpPr>
          <a:xfrm>
            <a:off x="2962020" y="3873970"/>
            <a:ext cx="6382772" cy="400110"/>
            <a:chOff x="2691734" y="4477560"/>
            <a:chExt cx="6382772" cy="400110"/>
          </a:xfrm>
        </p:grpSpPr>
        <p:cxnSp>
          <p:nvCxnSpPr>
            <p:cNvPr id="22" name="直接连接符 21">
              <a:extLst>
                <a:ext uri="{FF2B5EF4-FFF2-40B4-BE49-F238E27FC236}">
                  <a16:creationId xmlns:a16="http://schemas.microsoft.com/office/drawing/2014/main" xmlns="" id="{453786B0-AC8F-4326-A598-C524D969B456}"/>
                </a:ext>
              </a:extLst>
            </p:cNvPr>
            <p:cNvCxnSpPr>
              <a:cxnSpLocks/>
            </p:cNvCxnSpPr>
            <p:nvPr/>
          </p:nvCxnSpPr>
          <p:spPr>
            <a:xfrm>
              <a:off x="8076533" y="4677615"/>
              <a:ext cx="997973" cy="0"/>
            </a:xfrm>
            <a:prstGeom prst="line">
              <a:avLst/>
            </a:prstGeom>
            <a:ln w="28575">
              <a:solidFill>
                <a:srgbClr val="BF2020"/>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xmlns="" id="{9FB7F399-1AA6-479B-AA67-AE4A93660392}"/>
                </a:ext>
              </a:extLst>
            </p:cNvPr>
            <p:cNvSpPr txBox="1"/>
            <p:nvPr/>
          </p:nvSpPr>
          <p:spPr>
            <a:xfrm>
              <a:off x="3048212" y="4477560"/>
              <a:ext cx="5671254" cy="400110"/>
            </a:xfrm>
            <a:prstGeom prst="rect">
              <a:avLst/>
            </a:prstGeom>
            <a:noFill/>
          </p:spPr>
          <p:txBody>
            <a:bodyPr wrap="square">
              <a:spAutoFit/>
            </a:bodyPr>
            <a:lstStyle/>
            <a:p>
              <a:pPr algn="ctr"/>
              <a:r>
                <a:rPr lang="en-US" altLang="zh-CN" sz="2000" i="0" dirty="0">
                  <a:solidFill>
                    <a:srgbClr val="C00000"/>
                  </a:solidFill>
                  <a:effectLst/>
                  <a:cs typeface="+mn-ea"/>
                  <a:sym typeface="+mn-lt"/>
                </a:rPr>
                <a:t>《</a:t>
              </a:r>
              <a:r>
                <a:rPr lang="zh-CN" altLang="en-US" sz="2000" i="0" dirty="0">
                  <a:solidFill>
                    <a:srgbClr val="C00000"/>
                  </a:solidFill>
                  <a:effectLst/>
                  <a:cs typeface="+mn-ea"/>
                  <a:sym typeface="+mn-lt"/>
                </a:rPr>
                <a:t>中国共产党基层组织选举工作条例</a:t>
              </a:r>
              <a:r>
                <a:rPr lang="en-US" altLang="zh-CN" sz="2000" i="0" dirty="0">
                  <a:solidFill>
                    <a:srgbClr val="C00000"/>
                  </a:solidFill>
                  <a:effectLst/>
                  <a:cs typeface="+mn-ea"/>
                  <a:sym typeface="+mn-lt"/>
                </a:rPr>
                <a:t>》</a:t>
              </a:r>
              <a:endParaRPr lang="zh-CN" altLang="en-US" sz="2000" dirty="0">
                <a:solidFill>
                  <a:srgbClr val="C00000"/>
                </a:solidFill>
                <a:cs typeface="+mn-ea"/>
                <a:sym typeface="+mn-lt"/>
              </a:endParaRPr>
            </a:p>
          </p:txBody>
        </p:sp>
        <p:cxnSp>
          <p:nvCxnSpPr>
            <p:cNvPr id="24" name="直接连接符 23">
              <a:extLst>
                <a:ext uri="{FF2B5EF4-FFF2-40B4-BE49-F238E27FC236}">
                  <a16:creationId xmlns:a16="http://schemas.microsoft.com/office/drawing/2014/main" xmlns="" id="{3CB3DB46-4483-426D-9C3B-C87AC436409E}"/>
                </a:ext>
              </a:extLst>
            </p:cNvPr>
            <p:cNvCxnSpPr>
              <a:cxnSpLocks/>
            </p:cNvCxnSpPr>
            <p:nvPr/>
          </p:nvCxnSpPr>
          <p:spPr>
            <a:xfrm>
              <a:off x="2691734" y="4680644"/>
              <a:ext cx="997973" cy="0"/>
            </a:xfrm>
            <a:prstGeom prst="line">
              <a:avLst/>
            </a:prstGeom>
            <a:ln w="28575">
              <a:solidFill>
                <a:srgbClr val="BF2020"/>
              </a:solidFill>
            </a:ln>
          </p:spPr>
          <p:style>
            <a:lnRef idx="1">
              <a:schemeClr val="accent1"/>
            </a:lnRef>
            <a:fillRef idx="0">
              <a:schemeClr val="accent1"/>
            </a:fillRef>
            <a:effectRef idx="0">
              <a:schemeClr val="accent1"/>
            </a:effectRef>
            <a:fontRef idx="minor">
              <a:schemeClr val="tx1"/>
            </a:fontRef>
          </p:style>
        </p:cxnSp>
      </p:grpSp>
      <p:pic>
        <p:nvPicPr>
          <p:cNvPr id="9" name="图片 8">
            <a:extLst>
              <a:ext uri="{FF2B5EF4-FFF2-40B4-BE49-F238E27FC236}">
                <a16:creationId xmlns:a16="http://schemas.microsoft.com/office/drawing/2014/main" xmlns="" id="{2B6D80C7-8E49-4401-AE94-32C30A3221FC}"/>
              </a:ext>
            </a:extLst>
          </p:cNvPr>
          <p:cNvPicPr>
            <a:picLocks noChangeAspect="1"/>
          </p:cNvPicPr>
          <p:nvPr/>
        </p:nvPicPr>
        <p:blipFill rotWithShape="1">
          <a:blip r:embed="rId5">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rcRect/>
          <a:stretch/>
        </p:blipFill>
        <p:spPr>
          <a:xfrm>
            <a:off x="9423399" y="1870505"/>
            <a:ext cx="2264357" cy="1512492"/>
          </a:xfrm>
          <a:prstGeom prst="rect">
            <a:avLst/>
          </a:prstGeom>
        </p:spPr>
      </p:pic>
      <p:pic>
        <p:nvPicPr>
          <p:cNvPr id="26" name="图片 25">
            <a:extLst>
              <a:ext uri="{FF2B5EF4-FFF2-40B4-BE49-F238E27FC236}">
                <a16:creationId xmlns:a16="http://schemas.microsoft.com/office/drawing/2014/main" xmlns="" id="{9124956A-C854-43D1-ABDB-1BF08A124896}"/>
              </a:ext>
            </a:extLst>
          </p:cNvPr>
          <p:cNvPicPr>
            <a:picLocks noChangeAspect="1"/>
          </p:cNvPicPr>
          <p:nvPr/>
        </p:nvPicPr>
        <p:blipFill rotWithShape="1">
          <a:blip r:embed="rId5">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rcRect/>
          <a:stretch/>
        </p:blipFill>
        <p:spPr>
          <a:xfrm flipH="1">
            <a:off x="626532" y="1870505"/>
            <a:ext cx="2264357" cy="1512492"/>
          </a:xfrm>
          <a:prstGeom prst="rect">
            <a:avLst/>
          </a:prstGeom>
        </p:spPr>
      </p:pic>
    </p:spTree>
    <p:extLst>
      <p:ext uri="{BB962C8B-B14F-4D97-AF65-F5344CB8AC3E}">
        <p14:creationId xmlns:p14="http://schemas.microsoft.com/office/powerpoint/2010/main" val="1410889072"/>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xmlns="" id="{016953A0-BFC9-47C5-A992-C342A1311F1C}"/>
              </a:ext>
            </a:extLst>
          </p:cNvPr>
          <p:cNvPicPr>
            <a:picLocks noChangeAspect="1"/>
          </p:cNvPicPr>
          <p:nvPr/>
        </p:nvPicPr>
        <p:blipFill rotWithShape="1">
          <a:blip r:embed="rId2"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0" y="303892"/>
            <a:ext cx="1050735" cy="985332"/>
          </a:xfrm>
          <a:prstGeom prst="rect">
            <a:avLst/>
          </a:prstGeom>
        </p:spPr>
      </p:pic>
      <p:sp>
        <p:nvSpPr>
          <p:cNvPr id="14" name="文本框 13">
            <a:extLst>
              <a:ext uri="{FF2B5EF4-FFF2-40B4-BE49-F238E27FC236}">
                <a16:creationId xmlns:a16="http://schemas.microsoft.com/office/drawing/2014/main" xmlns="" id="{1F362B87-1441-4209-88B5-67D311C133B0}"/>
              </a:ext>
            </a:extLst>
          </p:cNvPr>
          <p:cNvSpPr txBox="1"/>
          <p:nvPr/>
        </p:nvSpPr>
        <p:spPr>
          <a:xfrm>
            <a:off x="1050735" y="366700"/>
            <a:ext cx="5747229" cy="584775"/>
          </a:xfrm>
          <a:prstGeom prst="rect">
            <a:avLst/>
          </a:prstGeom>
          <a:noFill/>
        </p:spPr>
        <p:txBody>
          <a:bodyPr wrap="square">
            <a:spAutoFit/>
          </a:bodyPr>
          <a:lstStyle/>
          <a:p>
            <a:r>
              <a:rPr lang="zh-CN" altLang="en-US" sz="3200" i="0" dirty="0">
                <a:solidFill>
                  <a:schemeClr val="tx1">
                    <a:lumMod val="75000"/>
                    <a:lumOff val="25000"/>
                  </a:schemeClr>
                </a:solidFill>
                <a:effectLst/>
                <a:cs typeface="+mn-ea"/>
                <a:sym typeface="+mn-lt"/>
              </a:rPr>
              <a:t>基层组织选举工作条例的附则</a:t>
            </a:r>
          </a:p>
        </p:txBody>
      </p:sp>
      <p:sp>
        <p:nvSpPr>
          <p:cNvPr id="17" name="文本框 16">
            <a:extLst>
              <a:ext uri="{FF2B5EF4-FFF2-40B4-BE49-F238E27FC236}">
                <a16:creationId xmlns:a16="http://schemas.microsoft.com/office/drawing/2014/main" xmlns="" id="{1E467446-0D49-4543-A78E-3574608FF246}"/>
              </a:ext>
            </a:extLst>
          </p:cNvPr>
          <p:cNvSpPr txBox="1"/>
          <p:nvPr/>
        </p:nvSpPr>
        <p:spPr>
          <a:xfrm>
            <a:off x="1050735" y="843939"/>
            <a:ext cx="5978138" cy="338554"/>
          </a:xfrm>
          <a:prstGeom prst="rect">
            <a:avLst/>
          </a:prstGeom>
          <a:noFill/>
        </p:spPr>
        <p:txBody>
          <a:bodyPr wrap="square">
            <a:spAutoFit/>
          </a:bodyPr>
          <a:lstStyle/>
          <a:p>
            <a:r>
              <a:rPr lang="zh-CN" altLang="en-US" sz="1600" dirty="0">
                <a:cs typeface="+mn-ea"/>
                <a:sym typeface="+mn-lt"/>
              </a:rPr>
              <a:t>General principles conditions cadre appointment regulations</a:t>
            </a:r>
          </a:p>
        </p:txBody>
      </p:sp>
      <p:grpSp>
        <p:nvGrpSpPr>
          <p:cNvPr id="25" name="组合 24">
            <a:extLst>
              <a:ext uri="{FF2B5EF4-FFF2-40B4-BE49-F238E27FC236}">
                <a16:creationId xmlns:a16="http://schemas.microsoft.com/office/drawing/2014/main" xmlns="" id="{F4C7F764-ACD1-4A27-A26C-8A087AB139BA}"/>
              </a:ext>
            </a:extLst>
          </p:cNvPr>
          <p:cNvGrpSpPr/>
          <p:nvPr/>
        </p:nvGrpSpPr>
        <p:grpSpPr>
          <a:xfrm flipH="1">
            <a:off x="11745317" y="471293"/>
            <a:ext cx="446683" cy="711200"/>
            <a:chOff x="357" y="492760"/>
            <a:chExt cx="446683" cy="711200"/>
          </a:xfrm>
          <a:solidFill>
            <a:srgbClr val="C2191F"/>
          </a:solidFill>
        </p:grpSpPr>
        <p:sp>
          <p:nvSpPr>
            <p:cNvPr id="27" name="矩形 26">
              <a:extLst>
                <a:ext uri="{FF2B5EF4-FFF2-40B4-BE49-F238E27FC236}">
                  <a16:creationId xmlns:a16="http://schemas.microsoft.com/office/drawing/2014/main" xmlns="" id="{27D67D6F-27D5-4440-9D74-2DBF393707E7}"/>
                </a:ext>
              </a:extLst>
            </p:cNvPr>
            <p:cNvSpPr/>
            <p:nvPr/>
          </p:nvSpPr>
          <p:spPr>
            <a:xfrm>
              <a:off x="357" y="492760"/>
              <a:ext cx="291741"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 name="矩形 27">
              <a:extLst>
                <a:ext uri="{FF2B5EF4-FFF2-40B4-BE49-F238E27FC236}">
                  <a16:creationId xmlns:a16="http://schemas.microsoft.com/office/drawing/2014/main" xmlns="" id="{FC8BCD03-B147-4173-B7A1-5F5E76D753C2}"/>
                </a:ext>
              </a:extLst>
            </p:cNvPr>
            <p:cNvSpPr/>
            <p:nvPr/>
          </p:nvSpPr>
          <p:spPr>
            <a:xfrm>
              <a:off x="355600" y="492760"/>
              <a:ext cx="91440"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5" name="组合 4">
            <a:extLst>
              <a:ext uri="{FF2B5EF4-FFF2-40B4-BE49-F238E27FC236}">
                <a16:creationId xmlns:a16="http://schemas.microsoft.com/office/drawing/2014/main" xmlns="" id="{8852C589-8753-49FE-B8A7-F627B78A274A}"/>
              </a:ext>
            </a:extLst>
          </p:cNvPr>
          <p:cNvGrpSpPr/>
          <p:nvPr/>
        </p:nvGrpSpPr>
        <p:grpSpPr>
          <a:xfrm>
            <a:off x="4715933" y="2435080"/>
            <a:ext cx="2878669" cy="2802467"/>
            <a:chOff x="4715933" y="2667000"/>
            <a:chExt cx="2878669" cy="2802467"/>
          </a:xfrm>
        </p:grpSpPr>
        <p:sp>
          <p:nvSpPr>
            <p:cNvPr id="2" name="椭圆 1">
              <a:extLst>
                <a:ext uri="{FF2B5EF4-FFF2-40B4-BE49-F238E27FC236}">
                  <a16:creationId xmlns:a16="http://schemas.microsoft.com/office/drawing/2014/main" xmlns="" id="{9EB745F4-4859-46B3-8C01-B2F765288B3F}"/>
                </a:ext>
              </a:extLst>
            </p:cNvPr>
            <p:cNvSpPr/>
            <p:nvPr/>
          </p:nvSpPr>
          <p:spPr>
            <a:xfrm>
              <a:off x="4766733" y="2667000"/>
              <a:ext cx="2802467" cy="2802467"/>
            </a:xfrm>
            <a:prstGeom prst="ellipse">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椭圆 2">
              <a:extLst>
                <a:ext uri="{FF2B5EF4-FFF2-40B4-BE49-F238E27FC236}">
                  <a16:creationId xmlns:a16="http://schemas.microsoft.com/office/drawing/2014/main" xmlns="" id="{36906D77-2433-4F50-A935-FCEBE8C765DA}"/>
                </a:ext>
              </a:extLst>
            </p:cNvPr>
            <p:cNvSpPr/>
            <p:nvPr/>
          </p:nvSpPr>
          <p:spPr>
            <a:xfrm>
              <a:off x="4766733" y="2887133"/>
              <a:ext cx="541867" cy="541867"/>
            </a:xfrm>
            <a:prstGeom prst="ellipse">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a:extLst>
                <a:ext uri="{FF2B5EF4-FFF2-40B4-BE49-F238E27FC236}">
                  <a16:creationId xmlns:a16="http://schemas.microsoft.com/office/drawing/2014/main" xmlns="" id="{0C7CCC0D-51D6-40E3-A212-C1AEA890EDC2}"/>
                </a:ext>
              </a:extLst>
            </p:cNvPr>
            <p:cNvSpPr txBox="1"/>
            <p:nvPr/>
          </p:nvSpPr>
          <p:spPr>
            <a:xfrm>
              <a:off x="4715933" y="2921001"/>
              <a:ext cx="660400" cy="400110"/>
            </a:xfrm>
            <a:prstGeom prst="rect">
              <a:avLst/>
            </a:prstGeom>
            <a:noFill/>
          </p:spPr>
          <p:txBody>
            <a:bodyPr wrap="square" rtlCol="0">
              <a:spAutoFit/>
            </a:bodyPr>
            <a:lstStyle/>
            <a:p>
              <a:pPr algn="ctr"/>
              <a:r>
                <a:rPr lang="en-US" altLang="zh-CN" sz="2000" dirty="0">
                  <a:solidFill>
                    <a:schemeClr val="bg1"/>
                  </a:solidFill>
                  <a:cs typeface="+mn-ea"/>
                  <a:sym typeface="+mn-lt"/>
                </a:rPr>
                <a:t>01</a:t>
              </a:r>
              <a:endParaRPr lang="zh-CN" altLang="en-US" sz="2000" dirty="0">
                <a:solidFill>
                  <a:schemeClr val="bg1"/>
                </a:solidFill>
                <a:cs typeface="+mn-ea"/>
                <a:sym typeface="+mn-lt"/>
              </a:endParaRPr>
            </a:p>
          </p:txBody>
        </p:sp>
        <p:sp>
          <p:nvSpPr>
            <p:cNvPr id="11" name="椭圆 10">
              <a:extLst>
                <a:ext uri="{FF2B5EF4-FFF2-40B4-BE49-F238E27FC236}">
                  <a16:creationId xmlns:a16="http://schemas.microsoft.com/office/drawing/2014/main" xmlns="" id="{C0C95AD6-AA46-4E76-9454-D522FCDC9EA6}"/>
                </a:ext>
              </a:extLst>
            </p:cNvPr>
            <p:cNvSpPr/>
            <p:nvPr/>
          </p:nvSpPr>
          <p:spPr>
            <a:xfrm>
              <a:off x="6934202" y="2887133"/>
              <a:ext cx="541867" cy="541867"/>
            </a:xfrm>
            <a:prstGeom prst="ellipse">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a16="http://schemas.microsoft.com/office/drawing/2014/main" xmlns="" id="{C6D45817-24DC-457D-84AA-73C78A095037}"/>
                </a:ext>
              </a:extLst>
            </p:cNvPr>
            <p:cNvSpPr txBox="1"/>
            <p:nvPr/>
          </p:nvSpPr>
          <p:spPr>
            <a:xfrm>
              <a:off x="6883402" y="2921001"/>
              <a:ext cx="660400" cy="400110"/>
            </a:xfrm>
            <a:prstGeom prst="rect">
              <a:avLst/>
            </a:prstGeom>
            <a:noFill/>
          </p:spPr>
          <p:txBody>
            <a:bodyPr wrap="square" rtlCol="0">
              <a:spAutoFit/>
            </a:bodyPr>
            <a:lstStyle/>
            <a:p>
              <a:pPr algn="ctr"/>
              <a:r>
                <a:rPr lang="en-US" altLang="zh-CN" sz="2000" dirty="0">
                  <a:solidFill>
                    <a:schemeClr val="bg1"/>
                  </a:solidFill>
                  <a:cs typeface="+mn-ea"/>
                  <a:sym typeface="+mn-lt"/>
                </a:rPr>
                <a:t>02</a:t>
              </a:r>
              <a:endParaRPr lang="zh-CN" altLang="en-US" sz="2000" dirty="0">
                <a:solidFill>
                  <a:schemeClr val="bg1"/>
                </a:solidFill>
                <a:cs typeface="+mn-ea"/>
                <a:sym typeface="+mn-lt"/>
              </a:endParaRPr>
            </a:p>
          </p:txBody>
        </p:sp>
        <p:sp>
          <p:nvSpPr>
            <p:cNvPr id="21" name="椭圆 20">
              <a:extLst>
                <a:ext uri="{FF2B5EF4-FFF2-40B4-BE49-F238E27FC236}">
                  <a16:creationId xmlns:a16="http://schemas.microsoft.com/office/drawing/2014/main" xmlns="" id="{AAABED64-EA5A-420C-9B32-2F406A05903F}"/>
                </a:ext>
              </a:extLst>
            </p:cNvPr>
            <p:cNvSpPr/>
            <p:nvPr/>
          </p:nvSpPr>
          <p:spPr>
            <a:xfrm>
              <a:off x="4817533" y="4679584"/>
              <a:ext cx="541867" cy="541867"/>
            </a:xfrm>
            <a:prstGeom prst="ellipse">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a:extLst>
                <a:ext uri="{FF2B5EF4-FFF2-40B4-BE49-F238E27FC236}">
                  <a16:creationId xmlns:a16="http://schemas.microsoft.com/office/drawing/2014/main" xmlns="" id="{BDCFF641-BEE6-4186-A740-A5C04CF09503}"/>
                </a:ext>
              </a:extLst>
            </p:cNvPr>
            <p:cNvSpPr txBox="1"/>
            <p:nvPr/>
          </p:nvSpPr>
          <p:spPr>
            <a:xfrm>
              <a:off x="4766733" y="4713452"/>
              <a:ext cx="660400" cy="400110"/>
            </a:xfrm>
            <a:prstGeom prst="rect">
              <a:avLst/>
            </a:prstGeom>
            <a:noFill/>
          </p:spPr>
          <p:txBody>
            <a:bodyPr wrap="square" rtlCol="0">
              <a:spAutoFit/>
            </a:bodyPr>
            <a:lstStyle/>
            <a:p>
              <a:pPr algn="ctr"/>
              <a:r>
                <a:rPr lang="en-US" altLang="zh-CN" sz="2000" dirty="0">
                  <a:solidFill>
                    <a:schemeClr val="bg1"/>
                  </a:solidFill>
                  <a:cs typeface="+mn-ea"/>
                  <a:sym typeface="+mn-lt"/>
                </a:rPr>
                <a:t>03</a:t>
              </a:r>
              <a:endParaRPr lang="zh-CN" altLang="en-US" sz="2000" dirty="0">
                <a:solidFill>
                  <a:schemeClr val="bg1"/>
                </a:solidFill>
                <a:cs typeface="+mn-ea"/>
                <a:sym typeface="+mn-lt"/>
              </a:endParaRPr>
            </a:p>
          </p:txBody>
        </p:sp>
        <p:sp>
          <p:nvSpPr>
            <p:cNvPr id="23" name="椭圆 22">
              <a:extLst>
                <a:ext uri="{FF2B5EF4-FFF2-40B4-BE49-F238E27FC236}">
                  <a16:creationId xmlns:a16="http://schemas.microsoft.com/office/drawing/2014/main" xmlns="" id="{F6F3DE36-3BE3-4104-B97C-79096109AADF}"/>
                </a:ext>
              </a:extLst>
            </p:cNvPr>
            <p:cNvSpPr/>
            <p:nvPr/>
          </p:nvSpPr>
          <p:spPr>
            <a:xfrm>
              <a:off x="6985002" y="4679584"/>
              <a:ext cx="541867" cy="541867"/>
            </a:xfrm>
            <a:prstGeom prst="ellipse">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a:extLst>
                <a:ext uri="{FF2B5EF4-FFF2-40B4-BE49-F238E27FC236}">
                  <a16:creationId xmlns:a16="http://schemas.microsoft.com/office/drawing/2014/main" xmlns="" id="{D82D5072-277B-445C-BF7F-D8ECCCA958BD}"/>
                </a:ext>
              </a:extLst>
            </p:cNvPr>
            <p:cNvSpPr txBox="1"/>
            <p:nvPr/>
          </p:nvSpPr>
          <p:spPr>
            <a:xfrm>
              <a:off x="6934202" y="4713452"/>
              <a:ext cx="660400" cy="400110"/>
            </a:xfrm>
            <a:prstGeom prst="rect">
              <a:avLst/>
            </a:prstGeom>
            <a:noFill/>
          </p:spPr>
          <p:txBody>
            <a:bodyPr wrap="square" rtlCol="0">
              <a:spAutoFit/>
            </a:bodyPr>
            <a:lstStyle/>
            <a:p>
              <a:pPr algn="ctr"/>
              <a:r>
                <a:rPr lang="en-US" altLang="zh-CN" sz="2000" dirty="0">
                  <a:solidFill>
                    <a:schemeClr val="bg1"/>
                  </a:solidFill>
                  <a:cs typeface="+mn-ea"/>
                  <a:sym typeface="+mn-lt"/>
                </a:rPr>
                <a:t>04</a:t>
              </a:r>
              <a:endParaRPr lang="zh-CN" altLang="en-US" sz="2000" dirty="0">
                <a:solidFill>
                  <a:schemeClr val="bg1"/>
                </a:solidFill>
                <a:cs typeface="+mn-ea"/>
                <a:sym typeface="+mn-lt"/>
              </a:endParaRPr>
            </a:p>
          </p:txBody>
        </p:sp>
      </p:grpSp>
      <p:grpSp>
        <p:nvGrpSpPr>
          <p:cNvPr id="26" name="组合 25">
            <a:extLst>
              <a:ext uri="{FF2B5EF4-FFF2-40B4-BE49-F238E27FC236}">
                <a16:creationId xmlns:a16="http://schemas.microsoft.com/office/drawing/2014/main" xmlns="" id="{FC180AB7-3F02-480A-8B25-424990D7D6B1}"/>
              </a:ext>
            </a:extLst>
          </p:cNvPr>
          <p:cNvGrpSpPr/>
          <p:nvPr/>
        </p:nvGrpSpPr>
        <p:grpSpPr>
          <a:xfrm>
            <a:off x="7739726" y="2109771"/>
            <a:ext cx="2162703" cy="498904"/>
            <a:chOff x="1043873" y="1685436"/>
            <a:chExt cx="1602223" cy="498904"/>
          </a:xfrm>
        </p:grpSpPr>
        <p:sp>
          <p:nvSpPr>
            <p:cNvPr id="29" name="矩形: 圆角 28">
              <a:extLst>
                <a:ext uri="{FF2B5EF4-FFF2-40B4-BE49-F238E27FC236}">
                  <a16:creationId xmlns:a16="http://schemas.microsoft.com/office/drawing/2014/main" xmlns="" id="{BB240069-8180-453A-BF4B-D4220E03B256}"/>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a:extLst>
                <a:ext uri="{FF2B5EF4-FFF2-40B4-BE49-F238E27FC236}">
                  <a16:creationId xmlns:a16="http://schemas.microsoft.com/office/drawing/2014/main" xmlns="" id="{04BB2F1E-F220-4CA5-ADEF-498F4441F2E1}"/>
                </a:ext>
              </a:extLst>
            </p:cNvPr>
            <p:cNvSpPr txBox="1"/>
            <p:nvPr/>
          </p:nvSpPr>
          <p:spPr>
            <a:xfrm>
              <a:off x="1128364" y="1685436"/>
              <a:ext cx="1467816" cy="461665"/>
            </a:xfrm>
            <a:prstGeom prst="rect">
              <a:avLst/>
            </a:prstGeom>
            <a:noFill/>
          </p:spPr>
          <p:txBody>
            <a:bodyPr wrap="square">
              <a:spAutoFit/>
            </a:bodyPr>
            <a:lstStyle/>
            <a:p>
              <a:pPr algn="ctr"/>
              <a:r>
                <a:rPr lang="zh-CN" altLang="en-US" sz="2400" b="0" i="0" dirty="0">
                  <a:solidFill>
                    <a:schemeClr val="bg1"/>
                  </a:solidFill>
                  <a:effectLst/>
                  <a:cs typeface="+mn-ea"/>
                  <a:sym typeface="+mn-lt"/>
                </a:rPr>
                <a:t>第</a:t>
              </a:r>
              <a:r>
                <a:rPr lang="zh-CN" altLang="en-US" sz="2400" dirty="0">
                  <a:solidFill>
                    <a:schemeClr val="bg1"/>
                  </a:solidFill>
                  <a:cs typeface="+mn-ea"/>
                  <a:sym typeface="+mn-lt"/>
                </a:rPr>
                <a:t>三十三</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grpSp>
        <p:nvGrpSpPr>
          <p:cNvPr id="31" name="组合 30">
            <a:extLst>
              <a:ext uri="{FF2B5EF4-FFF2-40B4-BE49-F238E27FC236}">
                <a16:creationId xmlns:a16="http://schemas.microsoft.com/office/drawing/2014/main" xmlns="" id="{407C0611-7AE1-4011-B630-93CAC7A8BB38}"/>
              </a:ext>
            </a:extLst>
          </p:cNvPr>
          <p:cNvGrpSpPr/>
          <p:nvPr/>
        </p:nvGrpSpPr>
        <p:grpSpPr>
          <a:xfrm>
            <a:off x="2301797" y="2111559"/>
            <a:ext cx="2162703" cy="498904"/>
            <a:chOff x="1043873" y="1685436"/>
            <a:chExt cx="1602223" cy="498904"/>
          </a:xfrm>
        </p:grpSpPr>
        <p:sp>
          <p:nvSpPr>
            <p:cNvPr id="32" name="矩形: 圆角 31">
              <a:extLst>
                <a:ext uri="{FF2B5EF4-FFF2-40B4-BE49-F238E27FC236}">
                  <a16:creationId xmlns:a16="http://schemas.microsoft.com/office/drawing/2014/main" xmlns="" id="{B708E9EB-A6F6-41DF-ADFC-0CDF50609740}"/>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文本框 33">
              <a:extLst>
                <a:ext uri="{FF2B5EF4-FFF2-40B4-BE49-F238E27FC236}">
                  <a16:creationId xmlns:a16="http://schemas.microsoft.com/office/drawing/2014/main" xmlns="" id="{05F10627-14E9-4618-921F-254841B75378}"/>
                </a:ext>
              </a:extLst>
            </p:cNvPr>
            <p:cNvSpPr txBox="1"/>
            <p:nvPr/>
          </p:nvSpPr>
          <p:spPr>
            <a:xfrm>
              <a:off x="1128364" y="1685436"/>
              <a:ext cx="1467816" cy="461665"/>
            </a:xfrm>
            <a:prstGeom prst="rect">
              <a:avLst/>
            </a:prstGeom>
            <a:noFill/>
          </p:spPr>
          <p:txBody>
            <a:bodyPr wrap="square">
              <a:spAutoFit/>
            </a:bodyPr>
            <a:lstStyle/>
            <a:p>
              <a:pPr algn="ctr"/>
              <a:r>
                <a:rPr lang="zh-CN" altLang="en-US" sz="2400" b="0" i="0" dirty="0">
                  <a:solidFill>
                    <a:schemeClr val="bg1"/>
                  </a:solidFill>
                  <a:effectLst/>
                  <a:cs typeface="+mn-ea"/>
                  <a:sym typeface="+mn-lt"/>
                </a:rPr>
                <a:t>第</a:t>
              </a:r>
              <a:r>
                <a:rPr lang="zh-CN" altLang="en-US" sz="2400" dirty="0">
                  <a:solidFill>
                    <a:schemeClr val="bg1"/>
                  </a:solidFill>
                  <a:cs typeface="+mn-ea"/>
                  <a:sym typeface="+mn-lt"/>
                </a:rPr>
                <a:t>三十二</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grpSp>
        <p:nvGrpSpPr>
          <p:cNvPr id="35" name="组合 34">
            <a:extLst>
              <a:ext uri="{FF2B5EF4-FFF2-40B4-BE49-F238E27FC236}">
                <a16:creationId xmlns:a16="http://schemas.microsoft.com/office/drawing/2014/main" xmlns="" id="{73FAA278-FCEB-4365-A530-A8CFF410B1EB}"/>
              </a:ext>
            </a:extLst>
          </p:cNvPr>
          <p:cNvGrpSpPr/>
          <p:nvPr/>
        </p:nvGrpSpPr>
        <p:grpSpPr>
          <a:xfrm>
            <a:off x="2325131" y="4681587"/>
            <a:ext cx="2162703" cy="498904"/>
            <a:chOff x="1043873" y="1685436"/>
            <a:chExt cx="1602223" cy="498904"/>
          </a:xfrm>
        </p:grpSpPr>
        <p:sp>
          <p:nvSpPr>
            <p:cNvPr id="36" name="矩形: 圆角 35">
              <a:extLst>
                <a:ext uri="{FF2B5EF4-FFF2-40B4-BE49-F238E27FC236}">
                  <a16:creationId xmlns:a16="http://schemas.microsoft.com/office/drawing/2014/main" xmlns="" id="{1FE7BE99-0062-4AFC-B4E8-7B5D7D7240D9}"/>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文本框 36">
              <a:extLst>
                <a:ext uri="{FF2B5EF4-FFF2-40B4-BE49-F238E27FC236}">
                  <a16:creationId xmlns:a16="http://schemas.microsoft.com/office/drawing/2014/main" xmlns="" id="{C663FDE0-D1FC-477D-B33E-95E716EE5B1B}"/>
                </a:ext>
              </a:extLst>
            </p:cNvPr>
            <p:cNvSpPr txBox="1"/>
            <p:nvPr/>
          </p:nvSpPr>
          <p:spPr>
            <a:xfrm>
              <a:off x="1128364" y="1685436"/>
              <a:ext cx="1467816" cy="461665"/>
            </a:xfrm>
            <a:prstGeom prst="rect">
              <a:avLst/>
            </a:prstGeom>
            <a:noFill/>
          </p:spPr>
          <p:txBody>
            <a:bodyPr wrap="square">
              <a:spAutoFit/>
            </a:bodyPr>
            <a:lstStyle/>
            <a:p>
              <a:pPr algn="ctr"/>
              <a:r>
                <a:rPr lang="zh-CN" altLang="en-US" sz="2400" b="0" i="0" dirty="0">
                  <a:solidFill>
                    <a:schemeClr val="bg1"/>
                  </a:solidFill>
                  <a:effectLst/>
                  <a:cs typeface="+mn-ea"/>
                  <a:sym typeface="+mn-lt"/>
                </a:rPr>
                <a:t>第</a:t>
              </a:r>
              <a:r>
                <a:rPr lang="zh-CN" altLang="en-US" sz="2400" dirty="0">
                  <a:solidFill>
                    <a:schemeClr val="bg1"/>
                  </a:solidFill>
                  <a:cs typeface="+mn-ea"/>
                  <a:sym typeface="+mn-lt"/>
                </a:rPr>
                <a:t>三十四</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grpSp>
        <p:nvGrpSpPr>
          <p:cNvPr id="38" name="组合 37">
            <a:extLst>
              <a:ext uri="{FF2B5EF4-FFF2-40B4-BE49-F238E27FC236}">
                <a16:creationId xmlns:a16="http://schemas.microsoft.com/office/drawing/2014/main" xmlns="" id="{5947D59B-2E30-421D-B349-A112A9DB3A09}"/>
              </a:ext>
            </a:extLst>
          </p:cNvPr>
          <p:cNvGrpSpPr/>
          <p:nvPr/>
        </p:nvGrpSpPr>
        <p:grpSpPr>
          <a:xfrm>
            <a:off x="7822011" y="4715324"/>
            <a:ext cx="2162703" cy="498904"/>
            <a:chOff x="1043873" y="1685436"/>
            <a:chExt cx="1602223" cy="498904"/>
          </a:xfrm>
        </p:grpSpPr>
        <p:sp>
          <p:nvSpPr>
            <p:cNvPr id="39" name="矩形: 圆角 38">
              <a:extLst>
                <a:ext uri="{FF2B5EF4-FFF2-40B4-BE49-F238E27FC236}">
                  <a16:creationId xmlns:a16="http://schemas.microsoft.com/office/drawing/2014/main" xmlns="" id="{7063516B-A8E6-4F98-8073-87669876759C}"/>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文本框 39">
              <a:extLst>
                <a:ext uri="{FF2B5EF4-FFF2-40B4-BE49-F238E27FC236}">
                  <a16:creationId xmlns:a16="http://schemas.microsoft.com/office/drawing/2014/main" xmlns="" id="{8B9D2162-0424-4F1A-8641-7382E4600507}"/>
                </a:ext>
              </a:extLst>
            </p:cNvPr>
            <p:cNvSpPr txBox="1"/>
            <p:nvPr/>
          </p:nvSpPr>
          <p:spPr>
            <a:xfrm>
              <a:off x="1128364" y="1685436"/>
              <a:ext cx="1467816" cy="461665"/>
            </a:xfrm>
            <a:prstGeom prst="rect">
              <a:avLst/>
            </a:prstGeom>
            <a:noFill/>
          </p:spPr>
          <p:txBody>
            <a:bodyPr wrap="square">
              <a:spAutoFit/>
            </a:bodyPr>
            <a:lstStyle/>
            <a:p>
              <a:pPr algn="ctr"/>
              <a:r>
                <a:rPr lang="zh-CN" altLang="en-US" sz="2400" b="0" i="0" dirty="0">
                  <a:solidFill>
                    <a:schemeClr val="bg1"/>
                  </a:solidFill>
                  <a:effectLst/>
                  <a:cs typeface="+mn-ea"/>
                  <a:sym typeface="+mn-lt"/>
                </a:rPr>
                <a:t>第</a:t>
              </a:r>
              <a:r>
                <a:rPr lang="zh-CN" altLang="en-US" sz="2400" dirty="0">
                  <a:solidFill>
                    <a:schemeClr val="bg1"/>
                  </a:solidFill>
                  <a:cs typeface="+mn-ea"/>
                  <a:sym typeface="+mn-lt"/>
                </a:rPr>
                <a:t>三十五</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sp>
        <p:nvSpPr>
          <p:cNvPr id="41" name="文本框 40">
            <a:extLst>
              <a:ext uri="{FF2B5EF4-FFF2-40B4-BE49-F238E27FC236}">
                <a16:creationId xmlns:a16="http://schemas.microsoft.com/office/drawing/2014/main" xmlns="" id="{F25473B7-058B-49F2-BDF0-4B94D6EB989F}"/>
              </a:ext>
            </a:extLst>
          </p:cNvPr>
          <p:cNvSpPr txBox="1"/>
          <p:nvPr/>
        </p:nvSpPr>
        <p:spPr>
          <a:xfrm>
            <a:off x="454645" y="2699340"/>
            <a:ext cx="4207933" cy="787523"/>
          </a:xfrm>
          <a:prstGeom prst="rect">
            <a:avLst/>
          </a:prstGeom>
          <a:noFill/>
        </p:spPr>
        <p:txBody>
          <a:bodyPr wrap="square">
            <a:spAutoFit/>
          </a:bodyPr>
          <a:lstStyle/>
          <a:p>
            <a:pPr algn="r">
              <a:lnSpc>
                <a:spcPct val="150000"/>
              </a:lnSpc>
            </a:pPr>
            <a:r>
              <a:rPr lang="zh-CN" altLang="en-US" sz="1600" dirty="0">
                <a:solidFill>
                  <a:schemeClr val="tx1">
                    <a:lumMod val="85000"/>
                    <a:lumOff val="15000"/>
                  </a:schemeClr>
                </a:solidFill>
                <a:cs typeface="+mn-ea"/>
                <a:sym typeface="+mn-lt"/>
              </a:rPr>
              <a:t>选举单位应根据本条例制定选举工作细则，经党员大会或党员代表大会讨论通过后执行。</a:t>
            </a:r>
            <a:endParaRPr lang="zh-CN" altLang="en-US" sz="1600" b="0" i="0" dirty="0">
              <a:solidFill>
                <a:schemeClr val="tx1">
                  <a:lumMod val="85000"/>
                  <a:lumOff val="15000"/>
                </a:schemeClr>
              </a:solidFill>
              <a:effectLst/>
              <a:cs typeface="+mn-ea"/>
              <a:sym typeface="+mn-lt"/>
            </a:endParaRPr>
          </a:p>
        </p:txBody>
      </p:sp>
      <p:sp>
        <p:nvSpPr>
          <p:cNvPr id="42" name="文本框 41">
            <a:extLst>
              <a:ext uri="{FF2B5EF4-FFF2-40B4-BE49-F238E27FC236}">
                <a16:creationId xmlns:a16="http://schemas.microsoft.com/office/drawing/2014/main" xmlns="" id="{E536C000-8400-47DF-94C5-9BE1D26CDC2E}"/>
              </a:ext>
            </a:extLst>
          </p:cNvPr>
          <p:cNvSpPr txBox="1"/>
          <p:nvPr/>
        </p:nvSpPr>
        <p:spPr>
          <a:xfrm>
            <a:off x="446535" y="5342267"/>
            <a:ext cx="4041299" cy="1149033"/>
          </a:xfrm>
          <a:prstGeom prst="rect">
            <a:avLst/>
          </a:prstGeom>
          <a:noFill/>
        </p:spPr>
        <p:txBody>
          <a:bodyPr wrap="square">
            <a:spAutoFit/>
          </a:bodyPr>
          <a:lstStyle>
            <a:defPPr>
              <a:defRPr lang="zh-CN"/>
            </a:defPPr>
            <a:lvl1pPr>
              <a:lnSpc>
                <a:spcPct val="150000"/>
              </a:lnSpc>
              <a:defRPr sz="1600">
                <a:solidFill>
                  <a:schemeClr val="tx1">
                    <a:lumMod val="85000"/>
                    <a:lumOff val="15000"/>
                  </a:schemeClr>
                </a:solidFill>
                <a:latin typeface="字魂95号-手刻宋" panose="00000500000000000000" pitchFamily="2" charset="-122"/>
                <a:ea typeface="字魂95号-手刻宋" panose="00000500000000000000" pitchFamily="2" charset="-122"/>
              </a:defRPr>
            </a:lvl1pPr>
          </a:lstStyle>
          <a:p>
            <a:pPr algn="r"/>
            <a:r>
              <a:rPr lang="zh-CN" altLang="en-US" dirty="0">
                <a:latin typeface="+mn-lt"/>
                <a:ea typeface="+mn-ea"/>
                <a:cs typeface="+mn-ea"/>
                <a:sym typeface="+mn-lt"/>
              </a:rPr>
              <a:t>中国人民解放军党的基层组织的选举，由中央军委根据本条例的精神制定相应的规定。</a:t>
            </a:r>
          </a:p>
        </p:txBody>
      </p:sp>
      <p:sp>
        <p:nvSpPr>
          <p:cNvPr id="43" name="文本框 42">
            <a:extLst>
              <a:ext uri="{FF2B5EF4-FFF2-40B4-BE49-F238E27FC236}">
                <a16:creationId xmlns:a16="http://schemas.microsoft.com/office/drawing/2014/main" xmlns="" id="{5C283EE0-8F3E-4E6D-9429-603961BD65AE}"/>
              </a:ext>
            </a:extLst>
          </p:cNvPr>
          <p:cNvSpPr txBox="1"/>
          <p:nvPr/>
        </p:nvSpPr>
        <p:spPr>
          <a:xfrm>
            <a:off x="7673355" y="2690116"/>
            <a:ext cx="4041299" cy="416717"/>
          </a:xfrm>
          <a:prstGeom prst="rect">
            <a:avLst/>
          </a:prstGeom>
          <a:noFill/>
        </p:spPr>
        <p:txBody>
          <a:bodyPr wrap="square">
            <a:spAutoFit/>
          </a:bodyPr>
          <a:lstStyle>
            <a:defPPr>
              <a:defRPr lang="zh-CN"/>
            </a:defPPr>
            <a:lvl1pPr>
              <a:lnSpc>
                <a:spcPct val="150000"/>
              </a:lnSpc>
              <a:defRPr sz="1600">
                <a:solidFill>
                  <a:schemeClr val="tx1">
                    <a:lumMod val="85000"/>
                    <a:lumOff val="15000"/>
                  </a:schemeClr>
                </a:solidFill>
                <a:latin typeface="字魂95号-手刻宋" panose="00000500000000000000" pitchFamily="2" charset="-122"/>
                <a:ea typeface="字魂95号-手刻宋" panose="00000500000000000000" pitchFamily="2" charset="-122"/>
              </a:defRPr>
            </a:lvl1pPr>
          </a:lstStyle>
          <a:p>
            <a:r>
              <a:rPr lang="zh-CN" altLang="en-US" dirty="0">
                <a:latin typeface="+mn-lt"/>
                <a:ea typeface="+mn-ea"/>
                <a:cs typeface="+mn-ea"/>
                <a:sym typeface="+mn-lt"/>
              </a:rPr>
              <a:t>本条例由中共中央组织部负责解释。</a:t>
            </a:r>
          </a:p>
        </p:txBody>
      </p:sp>
      <p:sp>
        <p:nvSpPr>
          <p:cNvPr id="45" name="文本框 44">
            <a:extLst>
              <a:ext uri="{FF2B5EF4-FFF2-40B4-BE49-F238E27FC236}">
                <a16:creationId xmlns:a16="http://schemas.microsoft.com/office/drawing/2014/main" xmlns="" id="{CDE24402-58AA-4919-B0BF-3BF67D094D69}"/>
              </a:ext>
            </a:extLst>
          </p:cNvPr>
          <p:cNvSpPr txBox="1"/>
          <p:nvPr/>
        </p:nvSpPr>
        <p:spPr>
          <a:xfrm>
            <a:off x="7739726" y="5237547"/>
            <a:ext cx="4041299" cy="1149033"/>
          </a:xfrm>
          <a:prstGeom prst="rect">
            <a:avLst/>
          </a:prstGeom>
          <a:noFill/>
        </p:spPr>
        <p:txBody>
          <a:bodyPr wrap="square">
            <a:spAutoFit/>
          </a:bodyPr>
          <a:lstStyle>
            <a:defPPr>
              <a:defRPr lang="zh-CN"/>
            </a:defPPr>
            <a:lvl1pPr>
              <a:lnSpc>
                <a:spcPct val="150000"/>
              </a:lnSpc>
              <a:defRPr sz="1600">
                <a:solidFill>
                  <a:schemeClr val="tx1">
                    <a:lumMod val="85000"/>
                    <a:lumOff val="15000"/>
                  </a:schemeClr>
                </a:solidFill>
                <a:latin typeface="字魂95号-手刻宋" panose="00000500000000000000" pitchFamily="2" charset="-122"/>
                <a:ea typeface="字魂95号-手刻宋" panose="00000500000000000000" pitchFamily="2" charset="-122"/>
              </a:defRPr>
            </a:lvl1pPr>
          </a:lstStyle>
          <a:p>
            <a:r>
              <a:rPr lang="zh-CN" altLang="en-US" dirty="0">
                <a:latin typeface="+mn-lt"/>
                <a:ea typeface="+mn-ea"/>
                <a:cs typeface="+mn-ea"/>
                <a:sym typeface="+mn-lt"/>
              </a:rPr>
              <a:t>本条例自发布之日起施行。过去有关党的基层组织选举工作的规定、办法与本条例不一致的，按本条例执行</a:t>
            </a:r>
          </a:p>
        </p:txBody>
      </p:sp>
    </p:spTree>
    <p:extLst>
      <p:ext uri="{BB962C8B-B14F-4D97-AF65-F5344CB8AC3E}">
        <p14:creationId xmlns:p14="http://schemas.microsoft.com/office/powerpoint/2010/main" val="370517744"/>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0-#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0-#ppt_w/2"/>
                                          </p:val>
                                        </p:tav>
                                        <p:tav tm="100000">
                                          <p:val>
                                            <p:strVal val="#ppt_x"/>
                                          </p:val>
                                        </p:tav>
                                      </p:tavLst>
                                    </p:anim>
                                    <p:anim calcmode="lin" valueType="num">
                                      <p:cBhvr additive="base">
                                        <p:cTn id="24" dur="500" fill="hold"/>
                                        <p:tgtEl>
                                          <p:spTgt spid="41"/>
                                        </p:tgtEl>
                                        <p:attrNameLst>
                                          <p:attrName>ppt_y</p:attrName>
                                        </p:attrNameLst>
                                      </p:cBhvr>
                                      <p:tavLst>
                                        <p:tav tm="0">
                                          <p:val>
                                            <p:strVal val="#ppt_y"/>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250" fill="hold"/>
                                        <p:tgtEl>
                                          <p:spTgt spid="5"/>
                                        </p:tgtEl>
                                        <p:attrNameLst>
                                          <p:attrName>ppt_w</p:attrName>
                                        </p:attrNameLst>
                                      </p:cBhvr>
                                      <p:tavLst>
                                        <p:tav tm="0">
                                          <p:val>
                                            <p:fltVal val="0"/>
                                          </p:val>
                                        </p:tav>
                                        <p:tav tm="100000">
                                          <p:val>
                                            <p:strVal val="#ppt_w"/>
                                          </p:val>
                                        </p:tav>
                                      </p:tavLst>
                                    </p:anim>
                                    <p:anim calcmode="lin" valueType="num">
                                      <p:cBhvr>
                                        <p:cTn id="28" dur="1250" fill="hold"/>
                                        <p:tgtEl>
                                          <p:spTgt spid="5"/>
                                        </p:tgtEl>
                                        <p:attrNameLst>
                                          <p:attrName>ppt_h</p:attrName>
                                        </p:attrNameLst>
                                      </p:cBhvr>
                                      <p:tavLst>
                                        <p:tav tm="0">
                                          <p:val>
                                            <p:fltVal val="0"/>
                                          </p:val>
                                        </p:tav>
                                        <p:tav tm="100000">
                                          <p:val>
                                            <p:strVal val="#ppt_h"/>
                                          </p:val>
                                        </p:tav>
                                      </p:tavLst>
                                    </p:anim>
                                    <p:animEffect transition="in" filter="fade">
                                      <p:cBhvr>
                                        <p:cTn id="29" dur="1250"/>
                                        <p:tgtEl>
                                          <p:spTgt spid="5"/>
                                        </p:tgtEl>
                                      </p:cBhvr>
                                    </p:animEffect>
                                  </p:childTnLst>
                                </p:cTn>
                              </p:par>
                              <p:par>
                                <p:cTn id="30" presetID="8" presetClass="emph" presetSubtype="0" fill="hold" nodeType="withEffect">
                                  <p:stCondLst>
                                    <p:cond delay="0"/>
                                  </p:stCondLst>
                                  <p:childTnLst>
                                    <p:animRot by="21600000">
                                      <p:cBhvr>
                                        <p:cTn id="31" dur="1250" fill="hold"/>
                                        <p:tgtEl>
                                          <p:spTgt spid="5"/>
                                        </p:tgtEl>
                                        <p:attrNameLst>
                                          <p:attrName>r</p:attrName>
                                        </p:attrNameLst>
                                      </p:cBhvr>
                                    </p:animRot>
                                  </p:childTnLst>
                                </p:cTn>
                              </p:par>
                              <p:par>
                                <p:cTn id="32" presetID="2" presetClass="entr" presetSubtype="2"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500" fill="hold"/>
                                        <p:tgtEl>
                                          <p:spTgt spid="43"/>
                                        </p:tgtEl>
                                        <p:attrNameLst>
                                          <p:attrName>ppt_x</p:attrName>
                                        </p:attrNameLst>
                                      </p:cBhvr>
                                      <p:tavLst>
                                        <p:tav tm="0">
                                          <p:val>
                                            <p:strVal val="1+#ppt_w/2"/>
                                          </p:val>
                                        </p:tav>
                                        <p:tav tm="100000">
                                          <p:val>
                                            <p:strVal val="#ppt_x"/>
                                          </p:val>
                                        </p:tav>
                                      </p:tavLst>
                                    </p:anim>
                                    <p:anim calcmode="lin" valueType="num">
                                      <p:cBhvr additive="base">
                                        <p:cTn id="35" dur="500" fill="hold"/>
                                        <p:tgtEl>
                                          <p:spTgt spid="43"/>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fill="hold"/>
                                        <p:tgtEl>
                                          <p:spTgt spid="45"/>
                                        </p:tgtEl>
                                        <p:attrNameLst>
                                          <p:attrName>ppt_x</p:attrName>
                                        </p:attrNameLst>
                                      </p:cBhvr>
                                      <p:tavLst>
                                        <p:tav tm="0">
                                          <p:val>
                                            <p:strVal val="1+#ppt_w/2"/>
                                          </p:val>
                                        </p:tav>
                                        <p:tav tm="100000">
                                          <p:val>
                                            <p:strVal val="#ppt_x"/>
                                          </p:val>
                                        </p:tav>
                                      </p:tavLst>
                                    </p:anim>
                                    <p:anim calcmode="lin" valueType="num">
                                      <p:cBhvr additive="base">
                                        <p:cTn id="39" dur="500" fill="hold"/>
                                        <p:tgtEl>
                                          <p:spTgt spid="45"/>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0-#ppt_w/2"/>
                                          </p:val>
                                        </p:tav>
                                        <p:tav tm="100000">
                                          <p:val>
                                            <p:strVal val="#ppt_x"/>
                                          </p:val>
                                        </p:tav>
                                      </p:tavLst>
                                    </p:anim>
                                    <p:anim calcmode="lin" valueType="num">
                                      <p:cBhvr additive="base">
                                        <p:cTn id="43"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045BF6A9-381A-49CC-AD91-C00825113F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80274" y="3107267"/>
            <a:ext cx="1836892" cy="3713289"/>
          </a:xfrm>
          <a:prstGeom prst="rect">
            <a:avLst/>
          </a:prstGeom>
        </p:spPr>
      </p:pic>
      <p:pic>
        <p:nvPicPr>
          <p:cNvPr id="9" name="图片 8">
            <a:extLst>
              <a:ext uri="{FF2B5EF4-FFF2-40B4-BE49-F238E27FC236}">
                <a16:creationId xmlns:a16="http://schemas.microsoft.com/office/drawing/2014/main" xmlns="" id="{5D51BF39-A9C3-4B43-B9D5-D0C49DF24B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496637" y="3924603"/>
            <a:ext cx="3695363" cy="2808551"/>
          </a:xfrm>
          <a:prstGeom prst="rect">
            <a:avLst/>
          </a:prstGeom>
        </p:spPr>
      </p:pic>
      <p:pic>
        <p:nvPicPr>
          <p:cNvPr id="15" name="图片 14">
            <a:extLst>
              <a:ext uri="{FF2B5EF4-FFF2-40B4-BE49-F238E27FC236}">
                <a16:creationId xmlns:a16="http://schemas.microsoft.com/office/drawing/2014/main" xmlns="" id="{32631072-D4DF-489F-B648-ACC2AD6C3CC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764064" y="4877530"/>
            <a:ext cx="8239557" cy="2037170"/>
          </a:xfrm>
          <a:prstGeom prst="rect">
            <a:avLst/>
          </a:prstGeom>
        </p:spPr>
      </p:pic>
      <p:pic>
        <p:nvPicPr>
          <p:cNvPr id="21" name="图片 20">
            <a:extLst>
              <a:ext uri="{FF2B5EF4-FFF2-40B4-BE49-F238E27FC236}">
                <a16:creationId xmlns:a16="http://schemas.microsoft.com/office/drawing/2014/main" xmlns="" id="{F6894A0B-7FCB-43EB-8694-2F6F62BEF98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0" y="5528733"/>
            <a:ext cx="12192000" cy="1329268"/>
          </a:xfrm>
          <a:prstGeom prst="rect">
            <a:avLst/>
          </a:prstGeom>
        </p:spPr>
      </p:pic>
      <p:pic>
        <p:nvPicPr>
          <p:cNvPr id="33" name="图片 32">
            <a:extLst>
              <a:ext uri="{FF2B5EF4-FFF2-40B4-BE49-F238E27FC236}">
                <a16:creationId xmlns:a16="http://schemas.microsoft.com/office/drawing/2014/main" xmlns="" id="{016953A0-BFC9-47C5-A992-C342A1311F1C}"/>
              </a:ext>
            </a:extLst>
          </p:cNvPr>
          <p:cNvPicPr>
            <a:picLocks noChangeAspect="1"/>
          </p:cNvPicPr>
          <p:nvPr/>
        </p:nvPicPr>
        <p:blipFill rotWithShape="1">
          <a:blip r:embed="rId6">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4525352" y="216525"/>
            <a:ext cx="2547579" cy="2389005"/>
          </a:xfrm>
          <a:prstGeom prst="rect">
            <a:avLst/>
          </a:prstGeom>
        </p:spPr>
      </p:pic>
      <p:pic>
        <p:nvPicPr>
          <p:cNvPr id="35" name="图片 34">
            <a:extLst>
              <a:ext uri="{FF2B5EF4-FFF2-40B4-BE49-F238E27FC236}">
                <a16:creationId xmlns:a16="http://schemas.microsoft.com/office/drawing/2014/main" xmlns="" id="{9C7169FB-C456-411A-BA2F-C196498FFBB3}"/>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9465732" y="853535"/>
            <a:ext cx="2264357" cy="1512492"/>
          </a:xfrm>
          <a:prstGeom prst="rect">
            <a:avLst/>
          </a:prstGeom>
        </p:spPr>
      </p:pic>
      <p:sp>
        <p:nvSpPr>
          <p:cNvPr id="36" name="文本框 35">
            <a:extLst>
              <a:ext uri="{FF2B5EF4-FFF2-40B4-BE49-F238E27FC236}">
                <a16:creationId xmlns:a16="http://schemas.microsoft.com/office/drawing/2014/main" xmlns="" id="{BBA3121A-1C15-41CB-905A-D49D98C8E3CD}"/>
              </a:ext>
            </a:extLst>
          </p:cNvPr>
          <p:cNvSpPr txBox="1"/>
          <p:nvPr/>
        </p:nvSpPr>
        <p:spPr>
          <a:xfrm>
            <a:off x="1437783" y="2313842"/>
            <a:ext cx="9621234" cy="400110"/>
          </a:xfrm>
          <a:prstGeom prst="rect">
            <a:avLst/>
          </a:prstGeom>
          <a:noFill/>
        </p:spPr>
        <p:txBody>
          <a:bodyPr wrap="square" rtlCol="0">
            <a:spAutoFit/>
          </a:bodyPr>
          <a:lstStyle/>
          <a:p>
            <a:pPr algn="ctr" fontAlgn="ctr" latinLnBrk="0"/>
            <a:r>
              <a:rPr lang="zh-CN" altLang="en-US" sz="2000" b="1" dirty="0">
                <a:solidFill>
                  <a:schemeClr val="tx1">
                    <a:lumMod val="85000"/>
                    <a:lumOff val="15000"/>
                  </a:schemeClr>
                </a:solidFill>
                <a:effectLst/>
                <a:cs typeface="+mn-ea"/>
                <a:sym typeface="+mn-lt"/>
              </a:rPr>
              <a:t>中国共产党基层组织选举工作条例</a:t>
            </a:r>
          </a:p>
        </p:txBody>
      </p:sp>
      <p:sp>
        <p:nvSpPr>
          <p:cNvPr id="39" name="文本框 38">
            <a:extLst>
              <a:ext uri="{FF2B5EF4-FFF2-40B4-BE49-F238E27FC236}">
                <a16:creationId xmlns:a16="http://schemas.microsoft.com/office/drawing/2014/main" xmlns="" id="{03B822DA-A07E-40E8-B720-14A03A1938DB}"/>
              </a:ext>
            </a:extLst>
          </p:cNvPr>
          <p:cNvSpPr txBox="1"/>
          <p:nvPr/>
        </p:nvSpPr>
        <p:spPr>
          <a:xfrm>
            <a:off x="2197440" y="3716072"/>
            <a:ext cx="7604178" cy="400110"/>
          </a:xfrm>
          <a:prstGeom prst="rect">
            <a:avLst/>
          </a:prstGeom>
          <a:noFill/>
        </p:spPr>
        <p:txBody>
          <a:bodyPr wrap="square">
            <a:spAutoFit/>
          </a:bodyPr>
          <a:lstStyle/>
          <a:p>
            <a:r>
              <a:rPr lang="en-US" altLang="zh-CN" sz="2000" b="0" i="0" dirty="0">
                <a:solidFill>
                  <a:srgbClr val="C2191F"/>
                </a:solidFill>
                <a:effectLst/>
                <a:cs typeface="+mn-ea"/>
                <a:sym typeface="+mn-lt"/>
              </a:rPr>
              <a:t>2020</a:t>
            </a:r>
            <a:r>
              <a:rPr lang="zh-CN" altLang="en-US" sz="2000" b="0" i="0" dirty="0">
                <a:solidFill>
                  <a:srgbClr val="C2191F"/>
                </a:solidFill>
                <a:effectLst/>
                <a:cs typeface="+mn-ea"/>
                <a:sym typeface="+mn-lt"/>
              </a:rPr>
              <a:t>年</a:t>
            </a:r>
            <a:r>
              <a:rPr lang="en-US" altLang="zh-CN" sz="2000" b="0" i="0" dirty="0">
                <a:solidFill>
                  <a:srgbClr val="C2191F"/>
                </a:solidFill>
                <a:effectLst/>
                <a:cs typeface="+mn-ea"/>
                <a:sym typeface="+mn-lt"/>
              </a:rPr>
              <a:t>7</a:t>
            </a:r>
            <a:r>
              <a:rPr lang="zh-CN" altLang="en-US" sz="2000" b="0" i="0" dirty="0">
                <a:solidFill>
                  <a:srgbClr val="C2191F"/>
                </a:solidFill>
                <a:effectLst/>
                <a:cs typeface="+mn-ea"/>
                <a:sym typeface="+mn-lt"/>
              </a:rPr>
              <a:t>月，中共中央印发了</a:t>
            </a:r>
            <a:r>
              <a:rPr lang="en-US" altLang="zh-CN" sz="2000" b="0" i="0" dirty="0">
                <a:solidFill>
                  <a:srgbClr val="C2191F"/>
                </a:solidFill>
                <a:effectLst/>
                <a:cs typeface="+mn-ea"/>
                <a:sym typeface="+mn-lt"/>
              </a:rPr>
              <a:t>《</a:t>
            </a:r>
            <a:r>
              <a:rPr lang="zh-CN" altLang="en-US" sz="2000" b="0" i="0" strike="noStrike" dirty="0">
                <a:solidFill>
                  <a:srgbClr val="C2191F"/>
                </a:solidFill>
                <a:effectLst/>
                <a:cs typeface="+mn-ea"/>
                <a:sym typeface="+mn-lt"/>
              </a:rPr>
              <a:t>中国共产党基层组织选举工作条例</a:t>
            </a:r>
            <a:r>
              <a:rPr lang="en-US" altLang="zh-CN" sz="2000" b="0" i="0" dirty="0">
                <a:solidFill>
                  <a:srgbClr val="C2191F"/>
                </a:solidFill>
                <a:effectLst/>
                <a:cs typeface="+mn-ea"/>
                <a:sym typeface="+mn-lt"/>
              </a:rPr>
              <a:t>》</a:t>
            </a:r>
            <a:endParaRPr lang="zh-CN" altLang="en-US" sz="2000" dirty="0">
              <a:solidFill>
                <a:srgbClr val="C2191F"/>
              </a:solidFill>
              <a:cs typeface="+mn-ea"/>
              <a:sym typeface="+mn-lt"/>
            </a:endParaRPr>
          </a:p>
        </p:txBody>
      </p:sp>
      <p:cxnSp>
        <p:nvCxnSpPr>
          <p:cNvPr id="41" name="直接连接符 40">
            <a:extLst>
              <a:ext uri="{FF2B5EF4-FFF2-40B4-BE49-F238E27FC236}">
                <a16:creationId xmlns:a16="http://schemas.microsoft.com/office/drawing/2014/main" xmlns="" id="{371A7A5B-1744-4091-A2DD-FE41E15B9A63}"/>
              </a:ext>
            </a:extLst>
          </p:cNvPr>
          <p:cNvCxnSpPr>
            <a:cxnSpLocks/>
          </p:cNvCxnSpPr>
          <p:nvPr/>
        </p:nvCxnSpPr>
        <p:spPr>
          <a:xfrm>
            <a:off x="5359400" y="3618890"/>
            <a:ext cx="1428867" cy="0"/>
          </a:xfrm>
          <a:prstGeom prst="line">
            <a:avLst/>
          </a:prstGeom>
          <a:ln w="76200">
            <a:solidFill>
              <a:srgbClr val="C2191F"/>
            </a:solidFill>
          </a:ln>
        </p:spPr>
        <p:style>
          <a:lnRef idx="1">
            <a:schemeClr val="accent1"/>
          </a:lnRef>
          <a:fillRef idx="0">
            <a:schemeClr val="accent1"/>
          </a:fillRef>
          <a:effectRef idx="0">
            <a:schemeClr val="accent1"/>
          </a:effectRef>
          <a:fontRef idx="minor">
            <a:schemeClr val="tx1"/>
          </a:fontRef>
        </p:style>
      </p:cxnSp>
      <p:grpSp>
        <p:nvGrpSpPr>
          <p:cNvPr id="2" name="组合 1">
            <a:extLst>
              <a:ext uri="{FF2B5EF4-FFF2-40B4-BE49-F238E27FC236}">
                <a16:creationId xmlns:a16="http://schemas.microsoft.com/office/drawing/2014/main" xmlns="" id="{7CDC6002-2BBA-49A6-B433-77FE6BA79E1F}"/>
              </a:ext>
            </a:extLst>
          </p:cNvPr>
          <p:cNvGrpSpPr/>
          <p:nvPr/>
        </p:nvGrpSpPr>
        <p:grpSpPr>
          <a:xfrm>
            <a:off x="6655095" y="4327368"/>
            <a:ext cx="2129582" cy="369332"/>
            <a:chOff x="4955768" y="3827888"/>
            <a:chExt cx="2129582" cy="369332"/>
          </a:xfrm>
        </p:grpSpPr>
        <p:sp>
          <p:nvSpPr>
            <p:cNvPr id="43" name="矩形: 圆角 42">
              <a:extLst>
                <a:ext uri="{FF2B5EF4-FFF2-40B4-BE49-F238E27FC236}">
                  <a16:creationId xmlns:a16="http://schemas.microsoft.com/office/drawing/2014/main" xmlns="" id="{B5F4F12A-EE6C-4793-8115-6ABC7D8A7210}"/>
                </a:ext>
              </a:extLst>
            </p:cNvPr>
            <p:cNvSpPr/>
            <p:nvPr/>
          </p:nvSpPr>
          <p:spPr>
            <a:xfrm>
              <a:off x="4976420" y="3832515"/>
              <a:ext cx="2046217" cy="364705"/>
            </a:xfrm>
            <a:prstGeom prst="roundRect">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a:extLst>
                <a:ext uri="{FF2B5EF4-FFF2-40B4-BE49-F238E27FC236}">
                  <a16:creationId xmlns:a16="http://schemas.microsoft.com/office/drawing/2014/main" xmlns="" id="{FADC0FE1-539E-4842-BC12-80E3DF9E9F3D}"/>
                </a:ext>
              </a:extLst>
            </p:cNvPr>
            <p:cNvSpPr txBox="1"/>
            <p:nvPr/>
          </p:nvSpPr>
          <p:spPr>
            <a:xfrm>
              <a:off x="4955768" y="3827888"/>
              <a:ext cx="2129582" cy="369332"/>
            </a:xfrm>
            <a:prstGeom prst="rect">
              <a:avLst/>
            </a:prstGeom>
            <a:noFill/>
          </p:spPr>
          <p:txBody>
            <a:bodyPr wrap="square">
              <a:spAutoFit/>
            </a:bodyPr>
            <a:lstStyle/>
            <a:p>
              <a:pPr algn="ctr"/>
              <a:r>
                <a:rPr lang="zh-CN" altLang="en-US" b="0" i="0" dirty="0">
                  <a:solidFill>
                    <a:schemeClr val="bg1"/>
                  </a:solidFill>
                  <a:effectLst/>
                  <a:cs typeface="+mn-ea"/>
                  <a:sym typeface="+mn-lt"/>
                </a:rPr>
                <a:t>汇报人</a:t>
              </a:r>
              <a:r>
                <a:rPr lang="zh-CN" altLang="en-US" b="0" i="0" dirty="0" smtClean="0">
                  <a:solidFill>
                    <a:schemeClr val="bg1"/>
                  </a:solidFill>
                  <a:effectLst/>
                  <a:cs typeface="+mn-ea"/>
                  <a:sym typeface="+mn-lt"/>
                </a:rPr>
                <a:t>：</a:t>
              </a:r>
              <a:r>
                <a:rPr lang="zh-CN" altLang="en-US" dirty="0">
                  <a:solidFill>
                    <a:schemeClr val="bg1"/>
                  </a:solidFill>
                  <a:cs typeface="+mn-ea"/>
                  <a:sym typeface="+mn-lt"/>
                </a:rPr>
                <a:t>优品</a:t>
              </a:r>
              <a:r>
                <a:rPr lang="en-US" altLang="zh-CN" b="0" i="0" dirty="0" smtClean="0">
                  <a:solidFill>
                    <a:schemeClr val="bg1"/>
                  </a:solidFill>
                  <a:effectLst/>
                  <a:cs typeface="+mn-ea"/>
                  <a:sym typeface="+mn-lt"/>
                </a:rPr>
                <a:t>PPT</a:t>
              </a:r>
              <a:endParaRPr lang="zh-CN" altLang="en-US" dirty="0">
                <a:solidFill>
                  <a:schemeClr val="bg1"/>
                </a:solidFill>
                <a:cs typeface="+mn-ea"/>
                <a:sym typeface="+mn-lt"/>
              </a:endParaRPr>
            </a:p>
          </p:txBody>
        </p:sp>
      </p:grpSp>
      <p:grpSp>
        <p:nvGrpSpPr>
          <p:cNvPr id="16" name="组合 15">
            <a:extLst>
              <a:ext uri="{FF2B5EF4-FFF2-40B4-BE49-F238E27FC236}">
                <a16:creationId xmlns:a16="http://schemas.microsoft.com/office/drawing/2014/main" xmlns="" id="{AA637BB2-522A-421D-A713-CA399E85A4D4}"/>
              </a:ext>
            </a:extLst>
          </p:cNvPr>
          <p:cNvGrpSpPr/>
          <p:nvPr/>
        </p:nvGrpSpPr>
        <p:grpSpPr>
          <a:xfrm>
            <a:off x="3471048" y="4327364"/>
            <a:ext cx="2129582" cy="369332"/>
            <a:chOff x="4955768" y="3827888"/>
            <a:chExt cx="2129582" cy="369332"/>
          </a:xfrm>
        </p:grpSpPr>
        <p:sp>
          <p:nvSpPr>
            <p:cNvPr id="17" name="矩形: 圆角 16">
              <a:extLst>
                <a:ext uri="{FF2B5EF4-FFF2-40B4-BE49-F238E27FC236}">
                  <a16:creationId xmlns:a16="http://schemas.microsoft.com/office/drawing/2014/main" xmlns="" id="{38302841-AE61-4AA5-B6CD-D10517016487}"/>
                </a:ext>
              </a:extLst>
            </p:cNvPr>
            <p:cNvSpPr/>
            <p:nvPr/>
          </p:nvSpPr>
          <p:spPr>
            <a:xfrm>
              <a:off x="4976420" y="3832515"/>
              <a:ext cx="2046217" cy="364705"/>
            </a:xfrm>
            <a:prstGeom prst="roundRect">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a:extLst>
                <a:ext uri="{FF2B5EF4-FFF2-40B4-BE49-F238E27FC236}">
                  <a16:creationId xmlns:a16="http://schemas.microsoft.com/office/drawing/2014/main" xmlns="" id="{6A3BB35C-15B4-4234-8318-323584A5B6A6}"/>
                </a:ext>
              </a:extLst>
            </p:cNvPr>
            <p:cNvSpPr txBox="1"/>
            <p:nvPr/>
          </p:nvSpPr>
          <p:spPr>
            <a:xfrm>
              <a:off x="4955768" y="3827888"/>
              <a:ext cx="2129582" cy="369332"/>
            </a:xfrm>
            <a:prstGeom prst="rect">
              <a:avLst/>
            </a:prstGeom>
            <a:noFill/>
          </p:spPr>
          <p:txBody>
            <a:bodyPr wrap="square">
              <a:spAutoFit/>
            </a:bodyPr>
            <a:lstStyle/>
            <a:p>
              <a:pPr algn="ctr"/>
              <a:r>
                <a:rPr lang="zh-CN" altLang="en-US" dirty="0">
                  <a:solidFill>
                    <a:schemeClr val="bg1"/>
                  </a:solidFill>
                  <a:cs typeface="+mn-ea"/>
                  <a:sym typeface="+mn-lt"/>
                </a:rPr>
                <a:t>时间：</a:t>
              </a:r>
              <a:r>
                <a:rPr lang="en-US" altLang="zh-CN" dirty="0" smtClean="0">
                  <a:solidFill>
                    <a:schemeClr val="bg1"/>
                  </a:solidFill>
                  <a:cs typeface="+mn-ea"/>
                  <a:sym typeface="+mn-lt"/>
                </a:rPr>
                <a:t>20XX</a:t>
              </a:r>
              <a:r>
                <a:rPr lang="zh-CN" altLang="en-US" dirty="0" smtClean="0">
                  <a:solidFill>
                    <a:schemeClr val="bg1"/>
                  </a:solidFill>
                  <a:cs typeface="+mn-ea"/>
                  <a:sym typeface="+mn-lt"/>
                </a:rPr>
                <a:t>年</a:t>
              </a:r>
              <a:r>
                <a:rPr lang="en-US" altLang="zh-CN" dirty="0">
                  <a:solidFill>
                    <a:schemeClr val="bg1"/>
                  </a:solidFill>
                  <a:cs typeface="+mn-ea"/>
                  <a:sym typeface="+mn-lt"/>
                </a:rPr>
                <a:t>X</a:t>
              </a:r>
              <a:r>
                <a:rPr lang="zh-CN" altLang="en-US" dirty="0">
                  <a:solidFill>
                    <a:schemeClr val="bg1"/>
                  </a:solidFill>
                  <a:cs typeface="+mn-ea"/>
                  <a:sym typeface="+mn-lt"/>
                </a:rPr>
                <a:t>月</a:t>
              </a:r>
            </a:p>
          </p:txBody>
        </p:sp>
      </p:grpSp>
      <p:sp>
        <p:nvSpPr>
          <p:cNvPr id="19" name="文本框 18">
            <a:extLst>
              <a:ext uri="{FF2B5EF4-FFF2-40B4-BE49-F238E27FC236}">
                <a16:creationId xmlns:a16="http://schemas.microsoft.com/office/drawing/2014/main" xmlns="" id="{F47DB060-0C30-44C8-87E0-C716994FAFE7}"/>
              </a:ext>
            </a:extLst>
          </p:cNvPr>
          <p:cNvSpPr txBox="1"/>
          <p:nvPr/>
        </p:nvSpPr>
        <p:spPr>
          <a:xfrm>
            <a:off x="1437783" y="2576567"/>
            <a:ext cx="9621234" cy="923330"/>
          </a:xfrm>
          <a:prstGeom prst="rect">
            <a:avLst/>
          </a:prstGeom>
          <a:noFill/>
        </p:spPr>
        <p:txBody>
          <a:bodyPr wrap="square" rtlCol="0">
            <a:spAutoFit/>
          </a:bodyPr>
          <a:lstStyle/>
          <a:p>
            <a:pPr algn="ctr" fontAlgn="ctr" latinLnBrk="0"/>
            <a:r>
              <a:rPr lang="zh-CN" altLang="en-US" sz="5400" dirty="0">
                <a:solidFill>
                  <a:schemeClr val="tx1">
                    <a:lumMod val="85000"/>
                    <a:lumOff val="15000"/>
                  </a:schemeClr>
                </a:solidFill>
                <a:latin typeface="印品灵秀体" panose="02000500000000000000" pitchFamily="2" charset="-122"/>
                <a:ea typeface="印品灵秀体" panose="02000500000000000000" pitchFamily="2" charset="-122"/>
                <a:cs typeface="+mn-ea"/>
                <a:sym typeface="+mn-lt"/>
              </a:rPr>
              <a:t>感谢您的观看</a:t>
            </a:r>
            <a:endParaRPr lang="zh-CN" altLang="en-US" sz="5400" dirty="0">
              <a:solidFill>
                <a:schemeClr val="tx1">
                  <a:lumMod val="85000"/>
                  <a:lumOff val="15000"/>
                </a:schemeClr>
              </a:solidFill>
              <a:effectLst/>
              <a:latin typeface="印品灵秀体" panose="02000500000000000000" pitchFamily="2" charset="-122"/>
              <a:ea typeface="印品灵秀体" panose="02000500000000000000" pitchFamily="2" charset="-122"/>
              <a:cs typeface="+mn-ea"/>
              <a:sym typeface="+mn-lt"/>
            </a:endParaRPr>
          </a:p>
        </p:txBody>
      </p:sp>
      <p:pic>
        <p:nvPicPr>
          <p:cNvPr id="3" name="图片 2">
            <a:extLst>
              <a:ext uri="{FF2B5EF4-FFF2-40B4-BE49-F238E27FC236}">
                <a16:creationId xmlns:a16="http://schemas.microsoft.com/office/drawing/2014/main" xmlns="" id="{EC7D9B8C-3E7C-4864-9786-F58E13C881E1}"/>
              </a:ext>
            </a:extLst>
          </p:cNvPr>
          <p:cNvPicPr>
            <a:picLocks noChangeAspect="1"/>
          </p:cNvPicPr>
          <p:nvPr/>
        </p:nvPicPr>
        <p:blipFill rotWithShape="1">
          <a:blip r:embed="rId8">
            <a:extLst>
              <a:ext uri="{28A0092B-C50C-407E-A947-70E740481C1C}">
                <a14:useLocalDpi xmlns:a14="http://schemas.microsoft.com/office/drawing/2010/main" val="0"/>
              </a:ext>
            </a:extLst>
          </a:blip>
          <a:srcRect r="72141" b="86878"/>
          <a:stretch/>
        </p:blipFill>
        <p:spPr>
          <a:xfrm>
            <a:off x="-6608" y="0"/>
            <a:ext cx="4931899" cy="1742139"/>
          </a:xfrm>
          <a:prstGeom prst="rect">
            <a:avLst/>
          </a:prstGeom>
        </p:spPr>
      </p:pic>
    </p:spTree>
    <p:extLst>
      <p:ext uri="{BB962C8B-B14F-4D97-AF65-F5344CB8AC3E}">
        <p14:creationId xmlns:p14="http://schemas.microsoft.com/office/powerpoint/2010/main" val="267395270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16" presetClass="entr" presetSubtype="37" fill="hold" grpId="0" nodeType="withEffect">
                                  <p:stCondLst>
                                    <p:cond delay="500"/>
                                  </p:stCondLst>
                                  <p:childTnLst>
                                    <p:set>
                                      <p:cBhvr>
                                        <p:cTn id="11" dur="1" fill="hold">
                                          <p:stCondLst>
                                            <p:cond delay="0"/>
                                          </p:stCondLst>
                                        </p:cTn>
                                        <p:tgtEl>
                                          <p:spTgt spid="36"/>
                                        </p:tgtEl>
                                        <p:attrNameLst>
                                          <p:attrName>style.visibility</p:attrName>
                                        </p:attrNameLst>
                                      </p:cBhvr>
                                      <p:to>
                                        <p:strVal val="visible"/>
                                      </p:to>
                                    </p:set>
                                    <p:animEffect transition="in" filter="barn(outVertical)">
                                      <p:cBhvr>
                                        <p:cTn id="12" dur="500"/>
                                        <p:tgtEl>
                                          <p:spTgt spid="36"/>
                                        </p:tgtEl>
                                      </p:cBhvr>
                                    </p:animEffect>
                                  </p:childTnLst>
                                </p:cTn>
                              </p:par>
                              <p:par>
                                <p:cTn id="13" presetID="16" presetClass="entr" presetSubtype="37" fill="hold" nodeType="withEffect">
                                  <p:stCondLst>
                                    <p:cond delay="500"/>
                                  </p:stCondLst>
                                  <p:childTnLst>
                                    <p:set>
                                      <p:cBhvr>
                                        <p:cTn id="14" dur="1" fill="hold">
                                          <p:stCondLst>
                                            <p:cond delay="0"/>
                                          </p:stCondLst>
                                        </p:cTn>
                                        <p:tgtEl>
                                          <p:spTgt spid="41"/>
                                        </p:tgtEl>
                                        <p:attrNameLst>
                                          <p:attrName>style.visibility</p:attrName>
                                        </p:attrNameLst>
                                      </p:cBhvr>
                                      <p:to>
                                        <p:strVal val="visible"/>
                                      </p:to>
                                    </p:set>
                                    <p:animEffect transition="in" filter="barn(outVertical)">
                                      <p:cBhvr>
                                        <p:cTn id="15" dur="500"/>
                                        <p:tgtEl>
                                          <p:spTgt spid="41"/>
                                        </p:tgtEl>
                                      </p:cBhvr>
                                    </p:animEffect>
                                  </p:childTnLst>
                                </p:cTn>
                              </p:par>
                              <p:par>
                                <p:cTn id="16" presetID="42" presetClass="entr" presetSubtype="0" fill="hold" grpId="0" nodeType="withEffect">
                                  <p:stCondLst>
                                    <p:cond delay="50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1000" fill="hold"/>
                                        <p:tgtEl>
                                          <p:spTgt spid="39"/>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5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5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10"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2" presetClass="entr" presetSubtype="2"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1+#ppt_w/2"/>
                                          </p:val>
                                        </p:tav>
                                        <p:tav tm="100000">
                                          <p:val>
                                            <p:strVal val="#ppt_x"/>
                                          </p:val>
                                        </p:tav>
                                      </p:tavLst>
                                    </p:anim>
                                    <p:anim calcmode="lin" valueType="num">
                                      <p:cBhvr additive="base">
                                        <p:cTn id="45" dur="500" fill="hold"/>
                                        <p:tgtEl>
                                          <p:spTgt spid="35"/>
                                        </p:tgtEl>
                                        <p:attrNameLst>
                                          <p:attrName>ppt_y</p:attrName>
                                        </p:attrNameLst>
                                      </p:cBhvr>
                                      <p:tavLst>
                                        <p:tav tm="0">
                                          <p:val>
                                            <p:strVal val="#ppt_y"/>
                                          </p:val>
                                        </p:tav>
                                        <p:tav tm="100000">
                                          <p:val>
                                            <p:strVal val="#ppt_y"/>
                                          </p:val>
                                        </p:tav>
                                      </p:tavLst>
                                    </p:anim>
                                  </p:childTnLst>
                                </p:cTn>
                              </p:par>
                              <p:par>
                                <p:cTn id="46" presetID="16" presetClass="entr" presetSubtype="37" fill="hold" grpId="0" nodeType="withEffect">
                                  <p:stCondLst>
                                    <p:cond delay="500"/>
                                  </p:stCondLst>
                                  <p:childTnLst>
                                    <p:set>
                                      <p:cBhvr>
                                        <p:cTn id="47" dur="1" fill="hold">
                                          <p:stCondLst>
                                            <p:cond delay="0"/>
                                          </p:stCondLst>
                                        </p:cTn>
                                        <p:tgtEl>
                                          <p:spTgt spid="19"/>
                                        </p:tgtEl>
                                        <p:attrNameLst>
                                          <p:attrName>style.visibility</p:attrName>
                                        </p:attrNameLst>
                                      </p:cBhvr>
                                      <p:to>
                                        <p:strVal val="visible"/>
                                      </p:to>
                                    </p:set>
                                    <p:animEffect transition="in" filter="barn(outVertical)">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02317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xmlns="" id="{016953A0-BFC9-47C5-A992-C342A1311F1C}"/>
              </a:ext>
            </a:extLst>
          </p:cNvPr>
          <p:cNvPicPr>
            <a:picLocks noChangeAspect="1"/>
          </p:cNvPicPr>
          <p:nvPr/>
        </p:nvPicPr>
        <p:blipFill rotWithShape="1">
          <a:blip r:embed="rId2">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4315592" y="496008"/>
            <a:ext cx="2652205" cy="2487119"/>
          </a:xfrm>
          <a:prstGeom prst="rect">
            <a:avLst/>
          </a:prstGeom>
        </p:spPr>
      </p:pic>
      <p:pic>
        <p:nvPicPr>
          <p:cNvPr id="7" name="图片 6">
            <a:extLst>
              <a:ext uri="{FF2B5EF4-FFF2-40B4-BE49-F238E27FC236}">
                <a16:creationId xmlns:a16="http://schemas.microsoft.com/office/drawing/2014/main" xmlns="" id="{C4FA5929-C9BA-4073-A745-5815720F24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6252" y="4405184"/>
            <a:ext cx="3498851" cy="2881407"/>
          </a:xfrm>
          <a:prstGeom prst="rect">
            <a:avLst/>
          </a:prstGeom>
        </p:spPr>
      </p:pic>
      <p:pic>
        <p:nvPicPr>
          <p:cNvPr id="12" name="图片 11">
            <a:extLst>
              <a:ext uri="{FF2B5EF4-FFF2-40B4-BE49-F238E27FC236}">
                <a16:creationId xmlns:a16="http://schemas.microsoft.com/office/drawing/2014/main" xmlns="" id="{3B4BD959-C667-44A3-947D-CBCD0C71BC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9091487" y="4405183"/>
            <a:ext cx="3498851" cy="2881407"/>
          </a:xfrm>
          <a:prstGeom prst="rect">
            <a:avLst/>
          </a:prstGeom>
        </p:spPr>
      </p:pic>
      <p:pic>
        <p:nvPicPr>
          <p:cNvPr id="8" name="图片 7">
            <a:extLst>
              <a:ext uri="{FF2B5EF4-FFF2-40B4-BE49-F238E27FC236}">
                <a16:creationId xmlns:a16="http://schemas.microsoft.com/office/drawing/2014/main" xmlns="" id="{06F063A9-C861-481A-B868-10F7E39E69B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77167" y="5151968"/>
            <a:ext cx="7638764" cy="1888628"/>
          </a:xfrm>
          <a:prstGeom prst="rect">
            <a:avLst/>
          </a:prstGeom>
        </p:spPr>
      </p:pic>
      <p:sp>
        <p:nvSpPr>
          <p:cNvPr id="15" name="文本框 14">
            <a:extLst>
              <a:ext uri="{FF2B5EF4-FFF2-40B4-BE49-F238E27FC236}">
                <a16:creationId xmlns:a16="http://schemas.microsoft.com/office/drawing/2014/main" xmlns="" id="{03CCDEAD-CEE9-4860-B67F-F349B43A2DB1}"/>
              </a:ext>
            </a:extLst>
          </p:cNvPr>
          <p:cNvSpPr txBox="1"/>
          <p:nvPr/>
        </p:nvSpPr>
        <p:spPr>
          <a:xfrm>
            <a:off x="2198304" y="2626751"/>
            <a:ext cx="7795392" cy="769441"/>
          </a:xfrm>
          <a:prstGeom prst="rect">
            <a:avLst/>
          </a:prstGeom>
          <a:noFill/>
        </p:spPr>
        <p:txBody>
          <a:bodyPr wrap="square">
            <a:spAutoFit/>
          </a:bodyPr>
          <a:lstStyle/>
          <a:p>
            <a:pPr algn="ctr"/>
            <a:r>
              <a:rPr lang="zh-CN" altLang="en-US" sz="4400" i="0" dirty="0">
                <a:solidFill>
                  <a:srgbClr val="C00000"/>
                </a:solidFill>
                <a:effectLst/>
                <a:cs typeface="+mn-ea"/>
                <a:sym typeface="+mn-lt"/>
              </a:rPr>
              <a:t>基层组织选举工作条例的总则  </a:t>
            </a:r>
            <a:endParaRPr lang="zh-CN" altLang="en-US" sz="4400" dirty="0">
              <a:solidFill>
                <a:srgbClr val="C00000"/>
              </a:solidFill>
              <a:cs typeface="+mn-ea"/>
              <a:sym typeface="+mn-lt"/>
            </a:endParaRPr>
          </a:p>
        </p:txBody>
      </p:sp>
      <p:sp>
        <p:nvSpPr>
          <p:cNvPr id="16" name="文本框 15">
            <a:extLst>
              <a:ext uri="{FF2B5EF4-FFF2-40B4-BE49-F238E27FC236}">
                <a16:creationId xmlns:a16="http://schemas.microsoft.com/office/drawing/2014/main" xmlns="" id="{E61642AA-EBA0-48D0-B3BE-3333C9003928}"/>
              </a:ext>
            </a:extLst>
          </p:cNvPr>
          <p:cNvSpPr txBox="1"/>
          <p:nvPr/>
        </p:nvSpPr>
        <p:spPr>
          <a:xfrm>
            <a:off x="3187111" y="3396192"/>
            <a:ext cx="5817777" cy="338554"/>
          </a:xfrm>
          <a:prstGeom prst="rect">
            <a:avLst/>
          </a:prstGeom>
          <a:noFill/>
        </p:spPr>
        <p:txBody>
          <a:bodyPr wrap="square">
            <a:spAutoFit/>
          </a:bodyPr>
          <a:lstStyle/>
          <a:p>
            <a:pPr algn="ctr"/>
            <a:r>
              <a:rPr lang="zh-CN" altLang="en-US" sz="1600" dirty="0">
                <a:cs typeface="+mn-ea"/>
                <a:sym typeface="+mn-lt"/>
              </a:rPr>
              <a:t>General principles conditions cadre appointment regulations</a:t>
            </a:r>
          </a:p>
        </p:txBody>
      </p:sp>
      <p:grpSp>
        <p:nvGrpSpPr>
          <p:cNvPr id="20" name="组合 19">
            <a:extLst>
              <a:ext uri="{FF2B5EF4-FFF2-40B4-BE49-F238E27FC236}">
                <a16:creationId xmlns:a16="http://schemas.microsoft.com/office/drawing/2014/main" xmlns="" id="{1900DD2E-CB4A-444E-B174-0D52924EA38E}"/>
              </a:ext>
            </a:extLst>
          </p:cNvPr>
          <p:cNvGrpSpPr/>
          <p:nvPr/>
        </p:nvGrpSpPr>
        <p:grpSpPr>
          <a:xfrm>
            <a:off x="2962020" y="3873970"/>
            <a:ext cx="6382772" cy="400110"/>
            <a:chOff x="2691734" y="4477560"/>
            <a:chExt cx="6382772" cy="400110"/>
          </a:xfrm>
        </p:grpSpPr>
        <p:cxnSp>
          <p:nvCxnSpPr>
            <p:cNvPr id="22" name="直接连接符 21">
              <a:extLst>
                <a:ext uri="{FF2B5EF4-FFF2-40B4-BE49-F238E27FC236}">
                  <a16:creationId xmlns:a16="http://schemas.microsoft.com/office/drawing/2014/main" xmlns="" id="{453786B0-AC8F-4326-A598-C524D969B456}"/>
                </a:ext>
              </a:extLst>
            </p:cNvPr>
            <p:cNvCxnSpPr>
              <a:cxnSpLocks/>
            </p:cNvCxnSpPr>
            <p:nvPr/>
          </p:nvCxnSpPr>
          <p:spPr>
            <a:xfrm>
              <a:off x="8076533" y="4677615"/>
              <a:ext cx="997973" cy="0"/>
            </a:xfrm>
            <a:prstGeom prst="line">
              <a:avLst/>
            </a:prstGeom>
            <a:ln w="28575">
              <a:solidFill>
                <a:srgbClr val="BF2020"/>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xmlns="" id="{9FB7F399-1AA6-479B-AA67-AE4A93660392}"/>
                </a:ext>
              </a:extLst>
            </p:cNvPr>
            <p:cNvSpPr txBox="1"/>
            <p:nvPr/>
          </p:nvSpPr>
          <p:spPr>
            <a:xfrm>
              <a:off x="3048212" y="4477560"/>
              <a:ext cx="5671254" cy="400110"/>
            </a:xfrm>
            <a:prstGeom prst="rect">
              <a:avLst/>
            </a:prstGeom>
            <a:noFill/>
          </p:spPr>
          <p:txBody>
            <a:bodyPr wrap="square">
              <a:spAutoFit/>
            </a:bodyPr>
            <a:lstStyle/>
            <a:p>
              <a:pPr algn="ctr"/>
              <a:r>
                <a:rPr lang="en-US" altLang="zh-CN" sz="2000" i="0" dirty="0">
                  <a:solidFill>
                    <a:srgbClr val="C00000"/>
                  </a:solidFill>
                  <a:effectLst/>
                  <a:cs typeface="+mn-ea"/>
                  <a:sym typeface="+mn-lt"/>
                </a:rPr>
                <a:t>《</a:t>
              </a:r>
              <a:r>
                <a:rPr lang="zh-CN" altLang="en-US" sz="2000" i="0" dirty="0">
                  <a:solidFill>
                    <a:srgbClr val="C00000"/>
                  </a:solidFill>
                  <a:effectLst/>
                  <a:cs typeface="+mn-ea"/>
                  <a:sym typeface="+mn-lt"/>
                </a:rPr>
                <a:t>中国共产党基层组织选举工作条例</a:t>
              </a:r>
              <a:r>
                <a:rPr lang="en-US" altLang="zh-CN" sz="2000" i="0" dirty="0">
                  <a:solidFill>
                    <a:srgbClr val="C00000"/>
                  </a:solidFill>
                  <a:effectLst/>
                  <a:cs typeface="+mn-ea"/>
                  <a:sym typeface="+mn-lt"/>
                </a:rPr>
                <a:t>》</a:t>
              </a:r>
              <a:endParaRPr lang="zh-CN" altLang="en-US" sz="2000" dirty="0">
                <a:solidFill>
                  <a:srgbClr val="C00000"/>
                </a:solidFill>
                <a:cs typeface="+mn-ea"/>
                <a:sym typeface="+mn-lt"/>
              </a:endParaRPr>
            </a:p>
          </p:txBody>
        </p:sp>
        <p:cxnSp>
          <p:nvCxnSpPr>
            <p:cNvPr id="24" name="直接连接符 23">
              <a:extLst>
                <a:ext uri="{FF2B5EF4-FFF2-40B4-BE49-F238E27FC236}">
                  <a16:creationId xmlns:a16="http://schemas.microsoft.com/office/drawing/2014/main" xmlns="" id="{3CB3DB46-4483-426D-9C3B-C87AC436409E}"/>
                </a:ext>
              </a:extLst>
            </p:cNvPr>
            <p:cNvCxnSpPr>
              <a:cxnSpLocks/>
            </p:cNvCxnSpPr>
            <p:nvPr/>
          </p:nvCxnSpPr>
          <p:spPr>
            <a:xfrm>
              <a:off x="2691734" y="4680644"/>
              <a:ext cx="997973" cy="0"/>
            </a:xfrm>
            <a:prstGeom prst="line">
              <a:avLst/>
            </a:prstGeom>
            <a:ln w="28575">
              <a:solidFill>
                <a:srgbClr val="BF2020"/>
              </a:solidFill>
            </a:ln>
          </p:spPr>
          <p:style>
            <a:lnRef idx="1">
              <a:schemeClr val="accent1"/>
            </a:lnRef>
            <a:fillRef idx="0">
              <a:schemeClr val="accent1"/>
            </a:fillRef>
            <a:effectRef idx="0">
              <a:schemeClr val="accent1"/>
            </a:effectRef>
            <a:fontRef idx="minor">
              <a:schemeClr val="tx1"/>
            </a:fontRef>
          </p:style>
        </p:cxnSp>
      </p:grpSp>
      <p:pic>
        <p:nvPicPr>
          <p:cNvPr id="9" name="图片 8">
            <a:extLst>
              <a:ext uri="{FF2B5EF4-FFF2-40B4-BE49-F238E27FC236}">
                <a16:creationId xmlns:a16="http://schemas.microsoft.com/office/drawing/2014/main" xmlns="" id="{2B6D80C7-8E49-4401-AE94-32C30A3221FC}"/>
              </a:ext>
            </a:extLst>
          </p:cNvPr>
          <p:cNvPicPr>
            <a:picLocks noChangeAspect="1"/>
          </p:cNvPicPr>
          <p:nvPr/>
        </p:nvPicPr>
        <p:blipFill rotWithShape="1">
          <a:blip r:embed="rId5">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rcRect/>
          <a:stretch/>
        </p:blipFill>
        <p:spPr>
          <a:xfrm>
            <a:off x="9423399" y="1870505"/>
            <a:ext cx="2264357" cy="1512492"/>
          </a:xfrm>
          <a:prstGeom prst="rect">
            <a:avLst/>
          </a:prstGeom>
        </p:spPr>
      </p:pic>
      <p:pic>
        <p:nvPicPr>
          <p:cNvPr id="26" name="图片 25">
            <a:extLst>
              <a:ext uri="{FF2B5EF4-FFF2-40B4-BE49-F238E27FC236}">
                <a16:creationId xmlns:a16="http://schemas.microsoft.com/office/drawing/2014/main" xmlns="" id="{9124956A-C854-43D1-ABDB-1BF08A124896}"/>
              </a:ext>
            </a:extLst>
          </p:cNvPr>
          <p:cNvPicPr>
            <a:picLocks noChangeAspect="1"/>
          </p:cNvPicPr>
          <p:nvPr/>
        </p:nvPicPr>
        <p:blipFill rotWithShape="1">
          <a:blip r:embed="rId5">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rcRect/>
          <a:stretch/>
        </p:blipFill>
        <p:spPr>
          <a:xfrm flipH="1">
            <a:off x="626532" y="1870505"/>
            <a:ext cx="2264357" cy="1512492"/>
          </a:xfrm>
          <a:prstGeom prst="rect">
            <a:avLst/>
          </a:prstGeom>
        </p:spPr>
      </p:pic>
    </p:spTree>
    <p:extLst>
      <p:ext uri="{BB962C8B-B14F-4D97-AF65-F5344CB8AC3E}">
        <p14:creationId xmlns:p14="http://schemas.microsoft.com/office/powerpoint/2010/main" val="2700620006"/>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xmlns="" id="{1F362B87-1441-4209-88B5-67D311C133B0}"/>
              </a:ext>
            </a:extLst>
          </p:cNvPr>
          <p:cNvSpPr txBox="1"/>
          <p:nvPr/>
        </p:nvSpPr>
        <p:spPr>
          <a:xfrm>
            <a:off x="1050735" y="366700"/>
            <a:ext cx="5747229" cy="584775"/>
          </a:xfrm>
          <a:prstGeom prst="rect">
            <a:avLst/>
          </a:prstGeom>
          <a:noFill/>
        </p:spPr>
        <p:txBody>
          <a:bodyPr wrap="square">
            <a:spAutoFit/>
          </a:bodyPr>
          <a:lstStyle/>
          <a:p>
            <a:r>
              <a:rPr lang="zh-CN" altLang="en-US" sz="3200" i="0" dirty="0">
                <a:solidFill>
                  <a:schemeClr val="tx1">
                    <a:lumMod val="75000"/>
                    <a:lumOff val="25000"/>
                  </a:schemeClr>
                </a:solidFill>
                <a:effectLst/>
                <a:cs typeface="+mn-ea"/>
                <a:sym typeface="+mn-lt"/>
              </a:rPr>
              <a:t>基层组织选举工作条例的总则  </a:t>
            </a:r>
            <a:endParaRPr lang="zh-CN" altLang="en-US" sz="3200" dirty="0">
              <a:solidFill>
                <a:schemeClr val="tx1">
                  <a:lumMod val="75000"/>
                  <a:lumOff val="25000"/>
                </a:schemeClr>
              </a:solidFill>
              <a:cs typeface="+mn-ea"/>
              <a:sym typeface="+mn-lt"/>
            </a:endParaRPr>
          </a:p>
        </p:txBody>
      </p:sp>
      <p:sp>
        <p:nvSpPr>
          <p:cNvPr id="17" name="文本框 16">
            <a:extLst>
              <a:ext uri="{FF2B5EF4-FFF2-40B4-BE49-F238E27FC236}">
                <a16:creationId xmlns:a16="http://schemas.microsoft.com/office/drawing/2014/main" xmlns="" id="{1E467446-0D49-4543-A78E-3574608FF246}"/>
              </a:ext>
            </a:extLst>
          </p:cNvPr>
          <p:cNvSpPr txBox="1"/>
          <p:nvPr/>
        </p:nvSpPr>
        <p:spPr>
          <a:xfrm>
            <a:off x="1050735" y="843939"/>
            <a:ext cx="5978138" cy="338554"/>
          </a:xfrm>
          <a:prstGeom prst="rect">
            <a:avLst/>
          </a:prstGeom>
          <a:noFill/>
        </p:spPr>
        <p:txBody>
          <a:bodyPr wrap="square">
            <a:spAutoFit/>
          </a:bodyPr>
          <a:lstStyle/>
          <a:p>
            <a:r>
              <a:rPr lang="zh-CN" altLang="en-US" sz="1600" dirty="0">
                <a:cs typeface="+mn-ea"/>
                <a:sym typeface="+mn-lt"/>
              </a:rPr>
              <a:t>General principles conditions cadre appointment regulations</a:t>
            </a:r>
          </a:p>
        </p:txBody>
      </p:sp>
      <p:grpSp>
        <p:nvGrpSpPr>
          <p:cNvPr id="25" name="组合 24">
            <a:extLst>
              <a:ext uri="{FF2B5EF4-FFF2-40B4-BE49-F238E27FC236}">
                <a16:creationId xmlns:a16="http://schemas.microsoft.com/office/drawing/2014/main" xmlns="" id="{F4C7F764-ACD1-4A27-A26C-8A087AB139BA}"/>
              </a:ext>
            </a:extLst>
          </p:cNvPr>
          <p:cNvGrpSpPr/>
          <p:nvPr/>
        </p:nvGrpSpPr>
        <p:grpSpPr>
          <a:xfrm flipH="1">
            <a:off x="11745317" y="471293"/>
            <a:ext cx="446683" cy="711200"/>
            <a:chOff x="357" y="492760"/>
            <a:chExt cx="446683" cy="711200"/>
          </a:xfrm>
          <a:solidFill>
            <a:srgbClr val="C2191F"/>
          </a:solidFill>
        </p:grpSpPr>
        <p:sp>
          <p:nvSpPr>
            <p:cNvPr id="27" name="矩形 26">
              <a:extLst>
                <a:ext uri="{FF2B5EF4-FFF2-40B4-BE49-F238E27FC236}">
                  <a16:creationId xmlns:a16="http://schemas.microsoft.com/office/drawing/2014/main" xmlns="" id="{27D67D6F-27D5-4440-9D74-2DBF393707E7}"/>
                </a:ext>
              </a:extLst>
            </p:cNvPr>
            <p:cNvSpPr/>
            <p:nvPr/>
          </p:nvSpPr>
          <p:spPr>
            <a:xfrm>
              <a:off x="357" y="492760"/>
              <a:ext cx="291741"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 name="矩形 27">
              <a:extLst>
                <a:ext uri="{FF2B5EF4-FFF2-40B4-BE49-F238E27FC236}">
                  <a16:creationId xmlns:a16="http://schemas.microsoft.com/office/drawing/2014/main" xmlns="" id="{FC8BCD03-B147-4173-B7A1-5F5E76D753C2}"/>
                </a:ext>
              </a:extLst>
            </p:cNvPr>
            <p:cNvSpPr/>
            <p:nvPr/>
          </p:nvSpPr>
          <p:spPr>
            <a:xfrm>
              <a:off x="355600" y="492760"/>
              <a:ext cx="91440"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
        <p:nvSpPr>
          <p:cNvPr id="8" name="文本框 7">
            <a:extLst>
              <a:ext uri="{FF2B5EF4-FFF2-40B4-BE49-F238E27FC236}">
                <a16:creationId xmlns:a16="http://schemas.microsoft.com/office/drawing/2014/main" xmlns="" id="{FAE37AC6-5EB6-4949-960C-2BE359DFAC54}"/>
              </a:ext>
            </a:extLst>
          </p:cNvPr>
          <p:cNvSpPr txBox="1"/>
          <p:nvPr/>
        </p:nvSpPr>
        <p:spPr>
          <a:xfrm>
            <a:off x="1108610" y="2805639"/>
            <a:ext cx="6764940" cy="787523"/>
          </a:xfrm>
          <a:prstGeom prst="rect">
            <a:avLst/>
          </a:prstGeom>
          <a:noFill/>
        </p:spPr>
        <p:txBody>
          <a:bodyPr wrap="square">
            <a:spAutoFit/>
          </a:bodyPr>
          <a:lstStyle/>
          <a:p>
            <a:pPr>
              <a:lnSpc>
                <a:spcPct val="150000"/>
              </a:lnSpc>
            </a:pPr>
            <a:r>
              <a:rPr lang="zh-CN" altLang="en-US" sz="1600" dirty="0">
                <a:solidFill>
                  <a:schemeClr val="tx1">
                    <a:lumMod val="85000"/>
                    <a:lumOff val="15000"/>
                  </a:schemeClr>
                </a:solidFill>
                <a:cs typeface="+mn-ea"/>
                <a:sym typeface="+mn-lt"/>
              </a:rPr>
              <a:t>为健全党的民主集中制，完善党内选举制度，根据</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中国共产党章程</a:t>
            </a:r>
            <a:r>
              <a:rPr lang="en-US" altLang="zh-CN" sz="1600" dirty="0">
                <a:solidFill>
                  <a:schemeClr val="tx1">
                    <a:lumMod val="85000"/>
                    <a:lumOff val="15000"/>
                  </a:schemeClr>
                </a:solidFill>
                <a:cs typeface="+mn-ea"/>
                <a:sym typeface="+mn-lt"/>
              </a:rPr>
              <a:t>》</a:t>
            </a:r>
            <a:r>
              <a:rPr lang="zh-CN" altLang="en-US" sz="1600" dirty="0">
                <a:solidFill>
                  <a:schemeClr val="tx1">
                    <a:lumMod val="85000"/>
                    <a:lumOff val="15000"/>
                  </a:schemeClr>
                </a:solidFill>
                <a:cs typeface="+mn-ea"/>
                <a:sym typeface="+mn-lt"/>
              </a:rPr>
              <a:t>，制定本条例。</a:t>
            </a:r>
          </a:p>
        </p:txBody>
      </p:sp>
      <p:sp>
        <p:nvSpPr>
          <p:cNvPr id="9" name="文本框 8">
            <a:extLst>
              <a:ext uri="{FF2B5EF4-FFF2-40B4-BE49-F238E27FC236}">
                <a16:creationId xmlns:a16="http://schemas.microsoft.com/office/drawing/2014/main" xmlns="" id="{38192111-E800-4D4C-9831-A22CBA226E88}"/>
              </a:ext>
            </a:extLst>
          </p:cNvPr>
          <p:cNvSpPr txBox="1"/>
          <p:nvPr/>
        </p:nvSpPr>
        <p:spPr>
          <a:xfrm>
            <a:off x="1108609" y="4588934"/>
            <a:ext cx="6441260" cy="1149033"/>
          </a:xfrm>
          <a:prstGeom prst="rect">
            <a:avLst/>
          </a:prstGeom>
          <a:noFill/>
        </p:spPr>
        <p:txBody>
          <a:bodyPr wrap="square">
            <a:spAutoFit/>
          </a:bodyPr>
          <a:lstStyle/>
          <a:p>
            <a:pPr>
              <a:lnSpc>
                <a:spcPct val="150000"/>
              </a:lnSpc>
            </a:pPr>
            <a:r>
              <a:rPr lang="zh-CN" altLang="en-US" sz="1600" dirty="0">
                <a:solidFill>
                  <a:schemeClr val="tx1">
                    <a:lumMod val="85000"/>
                    <a:lumOff val="15000"/>
                  </a:schemeClr>
                </a:solidFill>
                <a:cs typeface="+mn-ea"/>
                <a:sym typeface="+mn-lt"/>
              </a:rPr>
              <a:t>本条例所称的党的基层组织，是指工厂、商店、学校、机关、街道、合作社、农场、乡、镇、村和其他基层单位党的委员会、总支部委员会、支部委员会，包括基层委员会经批准设立的纪律检查委员会。</a:t>
            </a:r>
            <a:endParaRPr lang="zh-CN" altLang="en-US" sz="1600" b="0" i="0" dirty="0">
              <a:solidFill>
                <a:schemeClr val="tx1">
                  <a:lumMod val="85000"/>
                  <a:lumOff val="15000"/>
                </a:schemeClr>
              </a:solidFill>
              <a:effectLst/>
              <a:cs typeface="+mn-ea"/>
              <a:sym typeface="+mn-lt"/>
            </a:endParaRPr>
          </a:p>
        </p:txBody>
      </p:sp>
      <p:grpSp>
        <p:nvGrpSpPr>
          <p:cNvPr id="10" name="组合 9">
            <a:extLst>
              <a:ext uri="{FF2B5EF4-FFF2-40B4-BE49-F238E27FC236}">
                <a16:creationId xmlns:a16="http://schemas.microsoft.com/office/drawing/2014/main" xmlns="" id="{99736A72-9920-4A5B-86A8-C9F740829967}"/>
              </a:ext>
            </a:extLst>
          </p:cNvPr>
          <p:cNvGrpSpPr/>
          <p:nvPr/>
        </p:nvGrpSpPr>
        <p:grpSpPr>
          <a:xfrm>
            <a:off x="1108610" y="2118863"/>
            <a:ext cx="1602223" cy="498904"/>
            <a:chOff x="1043873" y="1685436"/>
            <a:chExt cx="1602223" cy="498904"/>
          </a:xfrm>
        </p:grpSpPr>
        <p:sp>
          <p:nvSpPr>
            <p:cNvPr id="11" name="矩形: 圆角 10">
              <a:extLst>
                <a:ext uri="{FF2B5EF4-FFF2-40B4-BE49-F238E27FC236}">
                  <a16:creationId xmlns:a16="http://schemas.microsoft.com/office/drawing/2014/main" xmlns="" id="{751E9EB3-2F0A-467C-A01F-1C262B69A142}"/>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a16="http://schemas.microsoft.com/office/drawing/2014/main" xmlns="" id="{EE392C93-4DB3-4481-925D-3BB4DF98C051}"/>
                </a:ext>
              </a:extLst>
            </p:cNvPr>
            <p:cNvSpPr txBox="1"/>
            <p:nvPr/>
          </p:nvSpPr>
          <p:spPr>
            <a:xfrm>
              <a:off x="1320147" y="1685436"/>
              <a:ext cx="1212661" cy="461665"/>
            </a:xfrm>
            <a:prstGeom prst="rect">
              <a:avLst/>
            </a:prstGeom>
            <a:noFill/>
          </p:spPr>
          <p:txBody>
            <a:bodyPr wrap="square">
              <a:spAutoFit/>
            </a:bodyPr>
            <a:lstStyle/>
            <a:p>
              <a:r>
                <a:rPr lang="zh-CN" altLang="en-US" sz="2400" b="0" i="0" dirty="0">
                  <a:solidFill>
                    <a:schemeClr val="bg1"/>
                  </a:solidFill>
                  <a:effectLst/>
                  <a:cs typeface="+mn-ea"/>
                  <a:sym typeface="+mn-lt"/>
                </a:rPr>
                <a:t>第一条　</a:t>
              </a:r>
              <a:endParaRPr lang="zh-CN" altLang="en-US" sz="2400" dirty="0">
                <a:solidFill>
                  <a:schemeClr val="bg1"/>
                </a:solidFill>
                <a:cs typeface="+mn-ea"/>
                <a:sym typeface="+mn-lt"/>
              </a:endParaRPr>
            </a:p>
          </p:txBody>
        </p:sp>
      </p:grpSp>
      <p:grpSp>
        <p:nvGrpSpPr>
          <p:cNvPr id="13" name="组合 12">
            <a:extLst>
              <a:ext uri="{FF2B5EF4-FFF2-40B4-BE49-F238E27FC236}">
                <a16:creationId xmlns:a16="http://schemas.microsoft.com/office/drawing/2014/main" xmlns="" id="{26F83396-564D-413D-AF1B-2FE4877F2869}"/>
              </a:ext>
            </a:extLst>
          </p:cNvPr>
          <p:cNvGrpSpPr/>
          <p:nvPr/>
        </p:nvGrpSpPr>
        <p:grpSpPr>
          <a:xfrm>
            <a:off x="1108609" y="3933463"/>
            <a:ext cx="1602223" cy="498904"/>
            <a:chOff x="1043873" y="1685436"/>
            <a:chExt cx="1602223" cy="498904"/>
          </a:xfrm>
        </p:grpSpPr>
        <p:sp>
          <p:nvSpPr>
            <p:cNvPr id="15" name="矩形: 圆角 14">
              <a:extLst>
                <a:ext uri="{FF2B5EF4-FFF2-40B4-BE49-F238E27FC236}">
                  <a16:creationId xmlns:a16="http://schemas.microsoft.com/office/drawing/2014/main" xmlns="" id="{2DB9A769-2AA7-4314-81E8-C5FB74AB0374}"/>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a16="http://schemas.microsoft.com/office/drawing/2014/main" xmlns="" id="{4143B0B8-C405-4AB9-B025-520AD1BEF650}"/>
                </a:ext>
              </a:extLst>
            </p:cNvPr>
            <p:cNvSpPr txBox="1"/>
            <p:nvPr/>
          </p:nvSpPr>
          <p:spPr>
            <a:xfrm>
              <a:off x="1320147" y="1685436"/>
              <a:ext cx="1212661" cy="461665"/>
            </a:xfrm>
            <a:prstGeom prst="rect">
              <a:avLst/>
            </a:prstGeom>
            <a:noFill/>
          </p:spPr>
          <p:txBody>
            <a:bodyPr wrap="square">
              <a:spAutoFit/>
            </a:bodyPr>
            <a:lstStyle/>
            <a:p>
              <a:r>
                <a:rPr lang="zh-CN" altLang="en-US" sz="2400" b="0" i="0" dirty="0">
                  <a:solidFill>
                    <a:schemeClr val="bg1"/>
                  </a:solidFill>
                  <a:effectLst/>
                  <a:cs typeface="+mn-ea"/>
                  <a:sym typeface="+mn-lt"/>
                </a:rPr>
                <a:t>第</a:t>
              </a:r>
              <a:r>
                <a:rPr lang="zh-CN" altLang="en-US" sz="2400" dirty="0">
                  <a:solidFill>
                    <a:schemeClr val="bg1"/>
                  </a:solidFill>
                  <a:cs typeface="+mn-ea"/>
                  <a:sym typeface="+mn-lt"/>
                </a:rPr>
                <a:t>二</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pic>
        <p:nvPicPr>
          <p:cNvPr id="19" name="图片 18">
            <a:extLst>
              <a:ext uri="{FF2B5EF4-FFF2-40B4-BE49-F238E27FC236}">
                <a16:creationId xmlns:a16="http://schemas.microsoft.com/office/drawing/2014/main" xmlns="" id="{BED3457F-DE55-431D-A3A2-5B5C7D8708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flipH="1">
            <a:off x="7873550" y="1182493"/>
            <a:ext cx="3459525" cy="6993452"/>
          </a:xfrm>
          <a:prstGeom prst="rect">
            <a:avLst/>
          </a:prstGeom>
        </p:spPr>
      </p:pic>
      <p:pic>
        <p:nvPicPr>
          <p:cNvPr id="2" name="图片 1">
            <a:extLst>
              <a:ext uri="{FF2B5EF4-FFF2-40B4-BE49-F238E27FC236}">
                <a16:creationId xmlns:a16="http://schemas.microsoft.com/office/drawing/2014/main" xmlns="" id="{DF5F5DF1-C6C9-488B-8D0E-3DA6A5C93B3B}"/>
              </a:ext>
            </a:extLst>
          </p:cNvPr>
          <p:cNvPicPr>
            <a:picLocks noChangeAspect="1"/>
          </p:cNvPicPr>
          <p:nvPr/>
        </p:nvPicPr>
        <p:blipFill rotWithShape="1">
          <a:blip r:embed="rId3"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0" y="303892"/>
            <a:ext cx="1050735" cy="985332"/>
          </a:xfrm>
          <a:prstGeom prst="rect">
            <a:avLst/>
          </a:prstGeom>
        </p:spPr>
      </p:pic>
    </p:spTree>
    <p:extLst>
      <p:ext uri="{BB962C8B-B14F-4D97-AF65-F5344CB8AC3E}">
        <p14:creationId xmlns:p14="http://schemas.microsoft.com/office/powerpoint/2010/main" val="2121795208"/>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xmlns="" id="{1F362B87-1441-4209-88B5-67D311C133B0}"/>
              </a:ext>
            </a:extLst>
          </p:cNvPr>
          <p:cNvSpPr txBox="1"/>
          <p:nvPr/>
        </p:nvSpPr>
        <p:spPr>
          <a:xfrm>
            <a:off x="1050735" y="366700"/>
            <a:ext cx="5747229" cy="584775"/>
          </a:xfrm>
          <a:prstGeom prst="rect">
            <a:avLst/>
          </a:prstGeom>
          <a:noFill/>
        </p:spPr>
        <p:txBody>
          <a:bodyPr wrap="square">
            <a:spAutoFit/>
          </a:bodyPr>
          <a:lstStyle/>
          <a:p>
            <a:r>
              <a:rPr lang="zh-CN" altLang="en-US" sz="3200" i="0" dirty="0">
                <a:solidFill>
                  <a:schemeClr val="tx1">
                    <a:lumMod val="75000"/>
                    <a:lumOff val="25000"/>
                  </a:schemeClr>
                </a:solidFill>
                <a:effectLst/>
                <a:cs typeface="+mn-ea"/>
                <a:sym typeface="+mn-lt"/>
              </a:rPr>
              <a:t>基层组织选举工作条例的总则  </a:t>
            </a:r>
            <a:endParaRPr lang="zh-CN" altLang="en-US" sz="3200" dirty="0">
              <a:solidFill>
                <a:schemeClr val="tx1">
                  <a:lumMod val="75000"/>
                  <a:lumOff val="25000"/>
                </a:schemeClr>
              </a:solidFill>
              <a:cs typeface="+mn-ea"/>
              <a:sym typeface="+mn-lt"/>
            </a:endParaRPr>
          </a:p>
        </p:txBody>
      </p:sp>
      <p:sp>
        <p:nvSpPr>
          <p:cNvPr id="17" name="文本框 16">
            <a:extLst>
              <a:ext uri="{FF2B5EF4-FFF2-40B4-BE49-F238E27FC236}">
                <a16:creationId xmlns:a16="http://schemas.microsoft.com/office/drawing/2014/main" xmlns="" id="{1E467446-0D49-4543-A78E-3574608FF246}"/>
              </a:ext>
            </a:extLst>
          </p:cNvPr>
          <p:cNvSpPr txBox="1"/>
          <p:nvPr/>
        </p:nvSpPr>
        <p:spPr>
          <a:xfrm>
            <a:off x="1050735" y="843939"/>
            <a:ext cx="5978138" cy="338554"/>
          </a:xfrm>
          <a:prstGeom prst="rect">
            <a:avLst/>
          </a:prstGeom>
          <a:noFill/>
        </p:spPr>
        <p:txBody>
          <a:bodyPr wrap="square">
            <a:spAutoFit/>
          </a:bodyPr>
          <a:lstStyle/>
          <a:p>
            <a:r>
              <a:rPr lang="zh-CN" altLang="en-US" sz="1600" dirty="0">
                <a:cs typeface="+mn-ea"/>
                <a:sym typeface="+mn-lt"/>
              </a:rPr>
              <a:t>General principles conditions cadre appointment regulations</a:t>
            </a:r>
          </a:p>
        </p:txBody>
      </p:sp>
      <p:grpSp>
        <p:nvGrpSpPr>
          <p:cNvPr id="25" name="组合 24">
            <a:extLst>
              <a:ext uri="{FF2B5EF4-FFF2-40B4-BE49-F238E27FC236}">
                <a16:creationId xmlns:a16="http://schemas.microsoft.com/office/drawing/2014/main" xmlns="" id="{F4C7F764-ACD1-4A27-A26C-8A087AB139BA}"/>
              </a:ext>
            </a:extLst>
          </p:cNvPr>
          <p:cNvGrpSpPr/>
          <p:nvPr/>
        </p:nvGrpSpPr>
        <p:grpSpPr>
          <a:xfrm flipH="1">
            <a:off x="11745317" y="471293"/>
            <a:ext cx="446683" cy="711200"/>
            <a:chOff x="357" y="492760"/>
            <a:chExt cx="446683" cy="711200"/>
          </a:xfrm>
          <a:solidFill>
            <a:srgbClr val="C2191F"/>
          </a:solidFill>
        </p:grpSpPr>
        <p:sp>
          <p:nvSpPr>
            <p:cNvPr id="27" name="矩形 26">
              <a:extLst>
                <a:ext uri="{FF2B5EF4-FFF2-40B4-BE49-F238E27FC236}">
                  <a16:creationId xmlns:a16="http://schemas.microsoft.com/office/drawing/2014/main" xmlns="" id="{27D67D6F-27D5-4440-9D74-2DBF393707E7}"/>
                </a:ext>
              </a:extLst>
            </p:cNvPr>
            <p:cNvSpPr/>
            <p:nvPr/>
          </p:nvSpPr>
          <p:spPr>
            <a:xfrm>
              <a:off x="357" y="492760"/>
              <a:ext cx="291741"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 name="矩形 27">
              <a:extLst>
                <a:ext uri="{FF2B5EF4-FFF2-40B4-BE49-F238E27FC236}">
                  <a16:creationId xmlns:a16="http://schemas.microsoft.com/office/drawing/2014/main" xmlns="" id="{FC8BCD03-B147-4173-B7A1-5F5E76D753C2}"/>
                </a:ext>
              </a:extLst>
            </p:cNvPr>
            <p:cNvSpPr/>
            <p:nvPr/>
          </p:nvSpPr>
          <p:spPr>
            <a:xfrm>
              <a:off x="355600" y="492760"/>
              <a:ext cx="91440"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
        <p:nvSpPr>
          <p:cNvPr id="8" name="文本框 7">
            <a:extLst>
              <a:ext uri="{FF2B5EF4-FFF2-40B4-BE49-F238E27FC236}">
                <a16:creationId xmlns:a16="http://schemas.microsoft.com/office/drawing/2014/main" xmlns="" id="{FE699941-F461-4646-B285-6DDD57C8B944}"/>
              </a:ext>
            </a:extLst>
          </p:cNvPr>
          <p:cNvSpPr txBox="1"/>
          <p:nvPr/>
        </p:nvSpPr>
        <p:spPr>
          <a:xfrm>
            <a:off x="874858" y="2152289"/>
            <a:ext cx="3981961" cy="1518364"/>
          </a:xfrm>
          <a:prstGeom prst="rect">
            <a:avLst/>
          </a:prstGeom>
          <a:noFill/>
        </p:spPr>
        <p:txBody>
          <a:bodyPr wrap="square">
            <a:spAutoFit/>
          </a:bodyPr>
          <a:lstStyle/>
          <a:p>
            <a:pPr algn="r">
              <a:lnSpc>
                <a:spcPct val="150000"/>
              </a:lnSpc>
            </a:pPr>
            <a:r>
              <a:rPr lang="zh-CN" altLang="en-US" sz="1600" dirty="0">
                <a:solidFill>
                  <a:schemeClr val="tx1">
                    <a:lumMod val="85000"/>
                    <a:lumOff val="15000"/>
                  </a:schemeClr>
                </a:solidFill>
                <a:cs typeface="+mn-ea"/>
                <a:sym typeface="+mn-lt"/>
              </a:rPr>
              <a:t>党的基层组织设立的委员会任期届满应按期进行换届选举。如需延期或提前进行换届选举，应报上级党组织批准。延长期限一般不超过一年。</a:t>
            </a:r>
            <a:endParaRPr lang="zh-CN" altLang="en-US" sz="1600" b="0" i="0" dirty="0">
              <a:solidFill>
                <a:schemeClr val="tx1">
                  <a:lumMod val="85000"/>
                  <a:lumOff val="15000"/>
                </a:schemeClr>
              </a:solidFill>
              <a:effectLst/>
              <a:cs typeface="+mn-ea"/>
              <a:sym typeface="+mn-lt"/>
            </a:endParaRPr>
          </a:p>
        </p:txBody>
      </p:sp>
      <p:sp>
        <p:nvSpPr>
          <p:cNvPr id="9" name="文本框 8">
            <a:extLst>
              <a:ext uri="{FF2B5EF4-FFF2-40B4-BE49-F238E27FC236}">
                <a16:creationId xmlns:a16="http://schemas.microsoft.com/office/drawing/2014/main" xmlns="" id="{C1D9352F-F348-473F-8AA0-7C74FB5A0930}"/>
              </a:ext>
            </a:extLst>
          </p:cNvPr>
          <p:cNvSpPr txBox="1"/>
          <p:nvPr/>
        </p:nvSpPr>
        <p:spPr>
          <a:xfrm>
            <a:off x="741145" y="4424808"/>
            <a:ext cx="3325050" cy="1887696"/>
          </a:xfrm>
          <a:prstGeom prst="rect">
            <a:avLst/>
          </a:prstGeom>
          <a:noFill/>
        </p:spPr>
        <p:txBody>
          <a:bodyPr wrap="square">
            <a:spAutoFit/>
          </a:bodyPr>
          <a:lstStyle/>
          <a:p>
            <a:pPr algn="r">
              <a:lnSpc>
                <a:spcPct val="150000"/>
              </a:lnSpc>
            </a:pPr>
            <a:r>
              <a:rPr lang="zh-CN" altLang="en-US" sz="1600" dirty="0">
                <a:solidFill>
                  <a:schemeClr val="tx1">
                    <a:lumMod val="85000"/>
                    <a:lumOff val="15000"/>
                  </a:schemeClr>
                </a:solidFill>
                <a:cs typeface="+mn-ea"/>
                <a:sym typeface="+mn-lt"/>
              </a:rPr>
              <a:t>党的基层组织设立的委员会由党员大会选举产生。党员人数在</a:t>
            </a:r>
            <a:r>
              <a:rPr lang="en-US" altLang="zh-CN" sz="1600" dirty="0">
                <a:solidFill>
                  <a:schemeClr val="tx1">
                    <a:lumMod val="85000"/>
                    <a:lumOff val="15000"/>
                  </a:schemeClr>
                </a:solidFill>
                <a:cs typeface="+mn-ea"/>
                <a:sym typeface="+mn-lt"/>
              </a:rPr>
              <a:t>500</a:t>
            </a:r>
            <a:r>
              <a:rPr lang="zh-CN" altLang="en-US" sz="1600" dirty="0">
                <a:solidFill>
                  <a:schemeClr val="tx1">
                    <a:lumMod val="85000"/>
                    <a:lumOff val="15000"/>
                  </a:schemeClr>
                </a:solidFill>
                <a:cs typeface="+mn-ea"/>
                <a:sym typeface="+mn-lt"/>
              </a:rPr>
              <a:t>名以上或所辖党组织驻地分散的，经上级党组织批准，可以召开党员代表大会进行选举。</a:t>
            </a:r>
          </a:p>
        </p:txBody>
      </p:sp>
      <p:sp>
        <p:nvSpPr>
          <p:cNvPr id="10" name="文本框 9">
            <a:extLst>
              <a:ext uri="{FF2B5EF4-FFF2-40B4-BE49-F238E27FC236}">
                <a16:creationId xmlns:a16="http://schemas.microsoft.com/office/drawing/2014/main" xmlns="" id="{E0B83EE9-2046-48E9-BF07-9964811DB2CD}"/>
              </a:ext>
            </a:extLst>
          </p:cNvPr>
          <p:cNvSpPr txBox="1"/>
          <p:nvPr/>
        </p:nvSpPr>
        <p:spPr>
          <a:xfrm>
            <a:off x="8397669" y="4836759"/>
            <a:ext cx="3347648" cy="1518364"/>
          </a:xfrm>
          <a:prstGeom prst="rect">
            <a:avLst/>
          </a:prstGeom>
          <a:noFill/>
        </p:spPr>
        <p:txBody>
          <a:bodyPr wrap="square">
            <a:spAutoFit/>
          </a:bodyPr>
          <a:lstStyle/>
          <a:p>
            <a:pPr>
              <a:lnSpc>
                <a:spcPct val="150000"/>
              </a:lnSpc>
            </a:pPr>
            <a:r>
              <a:rPr lang="zh-CN" altLang="en-US" sz="1600" dirty="0">
                <a:solidFill>
                  <a:schemeClr val="tx1">
                    <a:lumMod val="85000"/>
                    <a:lumOff val="15000"/>
                  </a:schemeClr>
                </a:solidFill>
                <a:cs typeface="+mn-ea"/>
                <a:sym typeface="+mn-lt"/>
              </a:rPr>
              <a:t>选举应尊重和保障党员的民主权利，充分发扬民主，体现选举人的意志。任何组织和个人不得以任何方式强迫选举人选举或不选举某个人。</a:t>
            </a:r>
            <a:endParaRPr lang="zh-CN" altLang="en-US" sz="1600" b="0" i="0" dirty="0">
              <a:solidFill>
                <a:schemeClr val="tx1">
                  <a:lumMod val="85000"/>
                  <a:lumOff val="15000"/>
                </a:schemeClr>
              </a:solidFill>
              <a:effectLst/>
              <a:cs typeface="+mn-ea"/>
              <a:sym typeface="+mn-lt"/>
            </a:endParaRPr>
          </a:p>
        </p:txBody>
      </p:sp>
      <p:grpSp>
        <p:nvGrpSpPr>
          <p:cNvPr id="11" name="组合 10">
            <a:extLst>
              <a:ext uri="{FF2B5EF4-FFF2-40B4-BE49-F238E27FC236}">
                <a16:creationId xmlns:a16="http://schemas.microsoft.com/office/drawing/2014/main" xmlns="" id="{1CFF2D73-E572-41D2-B8E1-7AFB1F7A79E9}"/>
              </a:ext>
            </a:extLst>
          </p:cNvPr>
          <p:cNvGrpSpPr/>
          <p:nvPr/>
        </p:nvGrpSpPr>
        <p:grpSpPr>
          <a:xfrm>
            <a:off x="3254596" y="1608059"/>
            <a:ext cx="1602223" cy="498904"/>
            <a:chOff x="1043873" y="1685436"/>
            <a:chExt cx="1602223" cy="498904"/>
          </a:xfrm>
        </p:grpSpPr>
        <p:sp>
          <p:nvSpPr>
            <p:cNvPr id="12" name="矩形: 圆角 11">
              <a:extLst>
                <a:ext uri="{FF2B5EF4-FFF2-40B4-BE49-F238E27FC236}">
                  <a16:creationId xmlns:a16="http://schemas.microsoft.com/office/drawing/2014/main" xmlns="" id="{B16BCED1-91B6-456E-A78F-9865386DEA70}"/>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a:extLst>
                <a:ext uri="{FF2B5EF4-FFF2-40B4-BE49-F238E27FC236}">
                  <a16:creationId xmlns:a16="http://schemas.microsoft.com/office/drawing/2014/main" xmlns="" id="{FC60FE04-940A-4462-B655-1A89491BA78B}"/>
                </a:ext>
              </a:extLst>
            </p:cNvPr>
            <p:cNvSpPr txBox="1"/>
            <p:nvPr/>
          </p:nvSpPr>
          <p:spPr>
            <a:xfrm>
              <a:off x="1320147" y="1685436"/>
              <a:ext cx="1212661" cy="461665"/>
            </a:xfrm>
            <a:prstGeom prst="rect">
              <a:avLst/>
            </a:prstGeom>
            <a:noFill/>
          </p:spPr>
          <p:txBody>
            <a:bodyPr wrap="square">
              <a:spAutoFit/>
            </a:bodyPr>
            <a:lstStyle/>
            <a:p>
              <a:r>
                <a:rPr lang="zh-CN" altLang="en-US" sz="2400" b="0" i="0" dirty="0">
                  <a:solidFill>
                    <a:schemeClr val="bg1"/>
                  </a:solidFill>
                  <a:effectLst/>
                  <a:cs typeface="+mn-ea"/>
                  <a:sym typeface="+mn-lt"/>
                </a:rPr>
                <a:t>第三条　</a:t>
              </a:r>
              <a:endParaRPr lang="zh-CN" altLang="en-US" sz="2400" dirty="0">
                <a:solidFill>
                  <a:schemeClr val="bg1"/>
                </a:solidFill>
                <a:cs typeface="+mn-ea"/>
                <a:sym typeface="+mn-lt"/>
              </a:endParaRPr>
            </a:p>
          </p:txBody>
        </p:sp>
      </p:grpSp>
      <p:grpSp>
        <p:nvGrpSpPr>
          <p:cNvPr id="15" name="组合 14">
            <a:extLst>
              <a:ext uri="{FF2B5EF4-FFF2-40B4-BE49-F238E27FC236}">
                <a16:creationId xmlns:a16="http://schemas.microsoft.com/office/drawing/2014/main" xmlns="" id="{54D9DB49-4BE1-4A48-83B4-902AE832E170}"/>
              </a:ext>
            </a:extLst>
          </p:cNvPr>
          <p:cNvGrpSpPr/>
          <p:nvPr/>
        </p:nvGrpSpPr>
        <p:grpSpPr>
          <a:xfrm>
            <a:off x="2463972" y="3853318"/>
            <a:ext cx="1602223" cy="498904"/>
            <a:chOff x="1043873" y="1685436"/>
            <a:chExt cx="1602223" cy="498904"/>
          </a:xfrm>
        </p:grpSpPr>
        <p:sp>
          <p:nvSpPr>
            <p:cNvPr id="16" name="矩形: 圆角 15">
              <a:extLst>
                <a:ext uri="{FF2B5EF4-FFF2-40B4-BE49-F238E27FC236}">
                  <a16:creationId xmlns:a16="http://schemas.microsoft.com/office/drawing/2014/main" xmlns="" id="{F78F71FD-CADC-4B0E-AB66-3477F00BD29D}"/>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a:extLst>
                <a:ext uri="{FF2B5EF4-FFF2-40B4-BE49-F238E27FC236}">
                  <a16:creationId xmlns:a16="http://schemas.microsoft.com/office/drawing/2014/main" xmlns="" id="{918EB35E-8B35-4B51-BCA7-4F4DE035E774}"/>
                </a:ext>
              </a:extLst>
            </p:cNvPr>
            <p:cNvSpPr txBox="1"/>
            <p:nvPr/>
          </p:nvSpPr>
          <p:spPr>
            <a:xfrm>
              <a:off x="1320147" y="1685436"/>
              <a:ext cx="1212661" cy="461665"/>
            </a:xfrm>
            <a:prstGeom prst="rect">
              <a:avLst/>
            </a:prstGeom>
            <a:noFill/>
          </p:spPr>
          <p:txBody>
            <a:bodyPr wrap="square">
              <a:spAutoFit/>
            </a:bodyPr>
            <a:lstStyle/>
            <a:p>
              <a:r>
                <a:rPr lang="zh-CN" altLang="en-US" sz="2400" b="0" i="0" dirty="0">
                  <a:solidFill>
                    <a:schemeClr val="bg1"/>
                  </a:solidFill>
                  <a:effectLst/>
                  <a:cs typeface="+mn-ea"/>
                  <a:sym typeface="+mn-lt"/>
                </a:rPr>
                <a:t>第</a:t>
              </a:r>
              <a:r>
                <a:rPr lang="zh-CN" altLang="en-US" sz="2400" dirty="0">
                  <a:solidFill>
                    <a:schemeClr val="bg1"/>
                  </a:solidFill>
                  <a:cs typeface="+mn-ea"/>
                  <a:sym typeface="+mn-lt"/>
                </a:rPr>
                <a:t>四</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grpSp>
        <p:nvGrpSpPr>
          <p:cNvPr id="19" name="组合 18">
            <a:extLst>
              <a:ext uri="{FF2B5EF4-FFF2-40B4-BE49-F238E27FC236}">
                <a16:creationId xmlns:a16="http://schemas.microsoft.com/office/drawing/2014/main" xmlns="" id="{88D611A7-3F07-4DF7-A9E9-A18A58302D1B}"/>
              </a:ext>
            </a:extLst>
          </p:cNvPr>
          <p:cNvGrpSpPr/>
          <p:nvPr/>
        </p:nvGrpSpPr>
        <p:grpSpPr>
          <a:xfrm>
            <a:off x="8397668" y="4200460"/>
            <a:ext cx="1602223" cy="498904"/>
            <a:chOff x="1043873" y="1685436"/>
            <a:chExt cx="1602223" cy="498904"/>
          </a:xfrm>
        </p:grpSpPr>
        <p:sp>
          <p:nvSpPr>
            <p:cNvPr id="20" name="矩形: 圆角 19">
              <a:extLst>
                <a:ext uri="{FF2B5EF4-FFF2-40B4-BE49-F238E27FC236}">
                  <a16:creationId xmlns:a16="http://schemas.microsoft.com/office/drawing/2014/main" xmlns="" id="{75EC248A-7173-4B71-8F75-59819F5FFC0A}"/>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20">
              <a:extLst>
                <a:ext uri="{FF2B5EF4-FFF2-40B4-BE49-F238E27FC236}">
                  <a16:creationId xmlns:a16="http://schemas.microsoft.com/office/drawing/2014/main" xmlns="" id="{40FF0D42-74BA-4A2A-99E3-C10B0DB6B743}"/>
                </a:ext>
              </a:extLst>
            </p:cNvPr>
            <p:cNvSpPr txBox="1"/>
            <p:nvPr/>
          </p:nvSpPr>
          <p:spPr>
            <a:xfrm>
              <a:off x="1320147" y="1685436"/>
              <a:ext cx="1212661" cy="461665"/>
            </a:xfrm>
            <a:prstGeom prst="rect">
              <a:avLst/>
            </a:prstGeom>
            <a:noFill/>
          </p:spPr>
          <p:txBody>
            <a:bodyPr wrap="square">
              <a:spAutoFit/>
            </a:bodyPr>
            <a:lstStyle/>
            <a:p>
              <a:r>
                <a:rPr lang="zh-CN" altLang="en-US" sz="2400" b="0" i="0" dirty="0">
                  <a:solidFill>
                    <a:schemeClr val="bg1"/>
                  </a:solidFill>
                  <a:effectLst/>
                  <a:cs typeface="+mn-ea"/>
                  <a:sym typeface="+mn-lt"/>
                </a:rPr>
                <a:t>第</a:t>
              </a:r>
              <a:r>
                <a:rPr lang="zh-CN" altLang="en-US" sz="2400" dirty="0">
                  <a:solidFill>
                    <a:schemeClr val="bg1"/>
                  </a:solidFill>
                  <a:cs typeface="+mn-ea"/>
                  <a:sym typeface="+mn-lt"/>
                </a:rPr>
                <a:t>六</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grpSp>
        <p:nvGrpSpPr>
          <p:cNvPr id="22" name="组合 21">
            <a:extLst>
              <a:ext uri="{FF2B5EF4-FFF2-40B4-BE49-F238E27FC236}">
                <a16:creationId xmlns:a16="http://schemas.microsoft.com/office/drawing/2014/main" xmlns="" id="{F1C4B722-5D86-44AC-B91B-9ABFE57309AB}"/>
              </a:ext>
            </a:extLst>
          </p:cNvPr>
          <p:cNvGrpSpPr/>
          <p:nvPr/>
        </p:nvGrpSpPr>
        <p:grpSpPr>
          <a:xfrm>
            <a:off x="7493071" y="1608059"/>
            <a:ext cx="1602223" cy="498904"/>
            <a:chOff x="1043873" y="1685436"/>
            <a:chExt cx="1602223" cy="498904"/>
          </a:xfrm>
        </p:grpSpPr>
        <p:sp>
          <p:nvSpPr>
            <p:cNvPr id="23" name="矩形: 圆角 22">
              <a:extLst>
                <a:ext uri="{FF2B5EF4-FFF2-40B4-BE49-F238E27FC236}">
                  <a16:creationId xmlns:a16="http://schemas.microsoft.com/office/drawing/2014/main" xmlns="" id="{2742E015-E39A-4AD9-94C4-E5341A1330F6}"/>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a:extLst>
                <a:ext uri="{FF2B5EF4-FFF2-40B4-BE49-F238E27FC236}">
                  <a16:creationId xmlns:a16="http://schemas.microsoft.com/office/drawing/2014/main" xmlns="" id="{0BE542C9-CC1C-4B69-8CF6-E76F00D6F809}"/>
                </a:ext>
              </a:extLst>
            </p:cNvPr>
            <p:cNvSpPr txBox="1"/>
            <p:nvPr/>
          </p:nvSpPr>
          <p:spPr>
            <a:xfrm>
              <a:off x="1320147" y="1685436"/>
              <a:ext cx="1212661" cy="461665"/>
            </a:xfrm>
            <a:prstGeom prst="rect">
              <a:avLst/>
            </a:prstGeom>
            <a:noFill/>
          </p:spPr>
          <p:txBody>
            <a:bodyPr wrap="square">
              <a:spAutoFit/>
            </a:bodyPr>
            <a:lstStyle/>
            <a:p>
              <a:r>
                <a:rPr lang="zh-CN" altLang="en-US" sz="2400" b="0" i="0" dirty="0">
                  <a:solidFill>
                    <a:schemeClr val="bg1"/>
                  </a:solidFill>
                  <a:effectLst/>
                  <a:cs typeface="+mn-ea"/>
                  <a:sym typeface="+mn-lt"/>
                </a:rPr>
                <a:t>第</a:t>
              </a:r>
              <a:r>
                <a:rPr lang="zh-CN" altLang="en-US" sz="2400" dirty="0">
                  <a:solidFill>
                    <a:schemeClr val="bg1"/>
                  </a:solidFill>
                  <a:cs typeface="+mn-ea"/>
                  <a:sym typeface="+mn-lt"/>
                </a:rPr>
                <a:t>五</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sp>
        <p:nvSpPr>
          <p:cNvPr id="26" name="文本框 25">
            <a:extLst>
              <a:ext uri="{FF2B5EF4-FFF2-40B4-BE49-F238E27FC236}">
                <a16:creationId xmlns:a16="http://schemas.microsoft.com/office/drawing/2014/main" xmlns="" id="{5307BC1F-5250-4AFB-87E0-9C2C2544960F}"/>
              </a:ext>
            </a:extLst>
          </p:cNvPr>
          <p:cNvSpPr txBox="1"/>
          <p:nvPr/>
        </p:nvSpPr>
        <p:spPr>
          <a:xfrm>
            <a:off x="7493071" y="2154741"/>
            <a:ext cx="3981961" cy="1518364"/>
          </a:xfrm>
          <a:prstGeom prst="rect">
            <a:avLst/>
          </a:prstGeom>
          <a:noFill/>
        </p:spPr>
        <p:txBody>
          <a:bodyPr wrap="square">
            <a:spAutoFit/>
          </a:bodyPr>
          <a:lstStyle/>
          <a:p>
            <a:pPr>
              <a:lnSpc>
                <a:spcPct val="150000"/>
              </a:lnSpc>
            </a:pPr>
            <a:r>
              <a:rPr lang="zh-CN" altLang="en-US" sz="1600" dirty="0">
                <a:solidFill>
                  <a:schemeClr val="tx1">
                    <a:lumMod val="85000"/>
                    <a:lumOff val="15000"/>
                  </a:schemeClr>
                </a:solidFill>
                <a:cs typeface="+mn-ea"/>
                <a:sym typeface="+mn-lt"/>
              </a:rPr>
              <a:t>正式党员有表决权、选举权、被选举权。受留党察看处分的党员在留党察看期间没有表决权、选举权和被选举权；预备党员没有表决权、选举权和被选举权。</a:t>
            </a:r>
            <a:endParaRPr lang="zh-CN" altLang="en-US" sz="1600" b="0" i="0" dirty="0">
              <a:solidFill>
                <a:schemeClr val="tx1">
                  <a:lumMod val="85000"/>
                  <a:lumOff val="15000"/>
                </a:schemeClr>
              </a:solidFill>
              <a:effectLst/>
              <a:cs typeface="+mn-ea"/>
              <a:sym typeface="+mn-lt"/>
            </a:endParaRPr>
          </a:p>
        </p:txBody>
      </p:sp>
      <p:grpSp>
        <p:nvGrpSpPr>
          <p:cNvPr id="29" name="组合 28">
            <a:extLst>
              <a:ext uri="{FF2B5EF4-FFF2-40B4-BE49-F238E27FC236}">
                <a16:creationId xmlns:a16="http://schemas.microsoft.com/office/drawing/2014/main" xmlns="" id="{4E7AC0DD-D6A1-441B-8FBD-07EEEC5C0BBC}"/>
              </a:ext>
            </a:extLst>
          </p:cNvPr>
          <p:cNvGrpSpPr/>
          <p:nvPr/>
        </p:nvGrpSpPr>
        <p:grpSpPr>
          <a:xfrm>
            <a:off x="4314676" y="2359715"/>
            <a:ext cx="3792606" cy="2936417"/>
            <a:chOff x="773447" y="2783899"/>
            <a:chExt cx="3262982" cy="2526357"/>
          </a:xfrm>
        </p:grpSpPr>
        <p:sp>
          <p:nvSpPr>
            <p:cNvPr id="30" name="矩形 43">
              <a:extLst>
                <a:ext uri="{FF2B5EF4-FFF2-40B4-BE49-F238E27FC236}">
                  <a16:creationId xmlns:a16="http://schemas.microsoft.com/office/drawing/2014/main" xmlns="" id="{EA23B6AF-9201-4A61-AFCB-3FEC2357254C}"/>
                </a:ext>
              </a:extLst>
            </p:cNvPr>
            <p:cNvSpPr/>
            <p:nvPr/>
          </p:nvSpPr>
          <p:spPr>
            <a:xfrm rot="19408062">
              <a:off x="2515604" y="3003224"/>
              <a:ext cx="895932" cy="2063703"/>
            </a:xfrm>
            <a:custGeom>
              <a:avLst/>
              <a:gdLst>
                <a:gd name="connsiteX0" fmla="*/ 0 w 895922"/>
                <a:gd name="connsiteY0" fmla="*/ 0 h 2063703"/>
                <a:gd name="connsiteX1" fmla="*/ 895922 w 895922"/>
                <a:gd name="connsiteY1" fmla="*/ 0 h 2063703"/>
                <a:gd name="connsiteX2" fmla="*/ 895922 w 895922"/>
                <a:gd name="connsiteY2" fmla="*/ 2063703 h 2063703"/>
                <a:gd name="connsiteX3" fmla="*/ 0 w 895922"/>
                <a:gd name="connsiteY3" fmla="*/ 2063703 h 2063703"/>
                <a:gd name="connsiteX4" fmla="*/ 0 w 895922"/>
                <a:gd name="connsiteY4" fmla="*/ 0 h 2063703"/>
                <a:gd name="connsiteX0" fmla="*/ 0 w 895922"/>
                <a:gd name="connsiteY0" fmla="*/ 0 h 2063703"/>
                <a:gd name="connsiteX1" fmla="*/ 895922 w 895922"/>
                <a:gd name="connsiteY1" fmla="*/ 0 h 2063703"/>
                <a:gd name="connsiteX2" fmla="*/ 662162 w 895922"/>
                <a:gd name="connsiteY2" fmla="*/ 1028907 h 2063703"/>
                <a:gd name="connsiteX3" fmla="*/ 895922 w 895922"/>
                <a:gd name="connsiteY3" fmla="*/ 2063703 h 2063703"/>
                <a:gd name="connsiteX4" fmla="*/ 0 w 895922"/>
                <a:gd name="connsiteY4" fmla="*/ 2063703 h 2063703"/>
                <a:gd name="connsiteX5" fmla="*/ 0 w 895922"/>
                <a:gd name="connsiteY5" fmla="*/ 0 h 2063703"/>
                <a:gd name="connsiteX0" fmla="*/ 0 w 895922"/>
                <a:gd name="connsiteY0" fmla="*/ 0 h 2063703"/>
                <a:gd name="connsiteX1" fmla="*/ 895922 w 895922"/>
                <a:gd name="connsiteY1" fmla="*/ 0 h 2063703"/>
                <a:gd name="connsiteX2" fmla="*/ 662162 w 895922"/>
                <a:gd name="connsiteY2" fmla="*/ 1028907 h 2063703"/>
                <a:gd name="connsiteX3" fmla="*/ 895922 w 895922"/>
                <a:gd name="connsiteY3" fmla="*/ 2063703 h 2063703"/>
                <a:gd name="connsiteX4" fmla="*/ 0 w 895922"/>
                <a:gd name="connsiteY4" fmla="*/ 2063703 h 2063703"/>
                <a:gd name="connsiteX5" fmla="*/ 0 w 895922"/>
                <a:gd name="connsiteY5" fmla="*/ 0 h 2063703"/>
                <a:gd name="connsiteX0" fmla="*/ 0 w 895922"/>
                <a:gd name="connsiteY0" fmla="*/ 0 h 2063703"/>
                <a:gd name="connsiteX1" fmla="*/ 895922 w 895922"/>
                <a:gd name="connsiteY1" fmla="*/ 0 h 2063703"/>
                <a:gd name="connsiteX2" fmla="*/ 662162 w 895922"/>
                <a:gd name="connsiteY2" fmla="*/ 1028907 h 2063703"/>
                <a:gd name="connsiteX3" fmla="*/ 895922 w 895922"/>
                <a:gd name="connsiteY3" fmla="*/ 2063703 h 2063703"/>
                <a:gd name="connsiteX4" fmla="*/ 0 w 895922"/>
                <a:gd name="connsiteY4" fmla="*/ 2063703 h 2063703"/>
                <a:gd name="connsiteX5" fmla="*/ 0 w 895922"/>
                <a:gd name="connsiteY5" fmla="*/ 0 h 2063703"/>
                <a:gd name="connsiteX0" fmla="*/ 9 w 895931"/>
                <a:gd name="connsiteY0" fmla="*/ 0 h 2063703"/>
                <a:gd name="connsiteX1" fmla="*/ 895931 w 895931"/>
                <a:gd name="connsiteY1" fmla="*/ 0 h 2063703"/>
                <a:gd name="connsiteX2" fmla="*/ 662171 w 895931"/>
                <a:gd name="connsiteY2" fmla="*/ 1028907 h 2063703"/>
                <a:gd name="connsiteX3" fmla="*/ 895931 w 895931"/>
                <a:gd name="connsiteY3" fmla="*/ 2063703 h 2063703"/>
                <a:gd name="connsiteX4" fmla="*/ 9 w 895931"/>
                <a:gd name="connsiteY4" fmla="*/ 2063703 h 2063703"/>
                <a:gd name="connsiteX5" fmla="*/ 239403 w 895931"/>
                <a:gd name="connsiteY5" fmla="*/ 1099447 h 2063703"/>
                <a:gd name="connsiteX6" fmla="*/ 9 w 895931"/>
                <a:gd name="connsiteY6" fmla="*/ 0 h 2063703"/>
                <a:gd name="connsiteX0" fmla="*/ 10 w 895932"/>
                <a:gd name="connsiteY0" fmla="*/ 0 h 2063703"/>
                <a:gd name="connsiteX1" fmla="*/ 895932 w 895932"/>
                <a:gd name="connsiteY1" fmla="*/ 0 h 2063703"/>
                <a:gd name="connsiteX2" fmla="*/ 662172 w 895932"/>
                <a:gd name="connsiteY2" fmla="*/ 1028907 h 2063703"/>
                <a:gd name="connsiteX3" fmla="*/ 895932 w 895932"/>
                <a:gd name="connsiteY3" fmla="*/ 2063703 h 2063703"/>
                <a:gd name="connsiteX4" fmla="*/ 10 w 895932"/>
                <a:gd name="connsiteY4" fmla="*/ 2063703 h 2063703"/>
                <a:gd name="connsiteX5" fmla="*/ 239404 w 895932"/>
                <a:gd name="connsiteY5" fmla="*/ 1099447 h 2063703"/>
                <a:gd name="connsiteX6" fmla="*/ 10 w 895932"/>
                <a:gd name="connsiteY6" fmla="*/ 0 h 206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932" h="2063703">
                  <a:moveTo>
                    <a:pt x="10" y="0"/>
                  </a:moveTo>
                  <a:lnTo>
                    <a:pt x="895932" y="0"/>
                  </a:lnTo>
                  <a:cubicBezTo>
                    <a:pt x="892480" y="349618"/>
                    <a:pt x="648193" y="347605"/>
                    <a:pt x="662172" y="1028907"/>
                  </a:cubicBezTo>
                  <a:cubicBezTo>
                    <a:pt x="676151" y="1710209"/>
                    <a:pt x="818012" y="1718771"/>
                    <a:pt x="895932" y="2063703"/>
                  </a:cubicBezTo>
                  <a:lnTo>
                    <a:pt x="10" y="2063703"/>
                  </a:lnTo>
                  <a:cubicBezTo>
                    <a:pt x="-1728" y="1739221"/>
                    <a:pt x="214863" y="1655878"/>
                    <a:pt x="239404" y="1099447"/>
                  </a:cubicBezTo>
                  <a:cubicBezTo>
                    <a:pt x="263945" y="543016"/>
                    <a:pt x="79808" y="366482"/>
                    <a:pt x="10"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43">
              <a:extLst>
                <a:ext uri="{FF2B5EF4-FFF2-40B4-BE49-F238E27FC236}">
                  <a16:creationId xmlns:a16="http://schemas.microsoft.com/office/drawing/2014/main" xmlns="" id="{3307DDEB-426A-4D79-8400-B1F9EFF8DDD6}"/>
                </a:ext>
              </a:extLst>
            </p:cNvPr>
            <p:cNvSpPr/>
            <p:nvPr/>
          </p:nvSpPr>
          <p:spPr>
            <a:xfrm rot="16200000">
              <a:off x="1974999" y="3682639"/>
              <a:ext cx="895932" cy="2359302"/>
            </a:xfrm>
            <a:custGeom>
              <a:avLst/>
              <a:gdLst>
                <a:gd name="connsiteX0" fmla="*/ 0 w 895922"/>
                <a:gd name="connsiteY0" fmla="*/ 0 h 2063703"/>
                <a:gd name="connsiteX1" fmla="*/ 895922 w 895922"/>
                <a:gd name="connsiteY1" fmla="*/ 0 h 2063703"/>
                <a:gd name="connsiteX2" fmla="*/ 895922 w 895922"/>
                <a:gd name="connsiteY2" fmla="*/ 2063703 h 2063703"/>
                <a:gd name="connsiteX3" fmla="*/ 0 w 895922"/>
                <a:gd name="connsiteY3" fmla="*/ 2063703 h 2063703"/>
                <a:gd name="connsiteX4" fmla="*/ 0 w 895922"/>
                <a:gd name="connsiteY4" fmla="*/ 0 h 2063703"/>
                <a:gd name="connsiteX0" fmla="*/ 0 w 895922"/>
                <a:gd name="connsiteY0" fmla="*/ 0 h 2063703"/>
                <a:gd name="connsiteX1" fmla="*/ 895922 w 895922"/>
                <a:gd name="connsiteY1" fmla="*/ 0 h 2063703"/>
                <a:gd name="connsiteX2" fmla="*/ 662162 w 895922"/>
                <a:gd name="connsiteY2" fmla="*/ 1028907 h 2063703"/>
                <a:gd name="connsiteX3" fmla="*/ 895922 w 895922"/>
                <a:gd name="connsiteY3" fmla="*/ 2063703 h 2063703"/>
                <a:gd name="connsiteX4" fmla="*/ 0 w 895922"/>
                <a:gd name="connsiteY4" fmla="*/ 2063703 h 2063703"/>
                <a:gd name="connsiteX5" fmla="*/ 0 w 895922"/>
                <a:gd name="connsiteY5" fmla="*/ 0 h 2063703"/>
                <a:gd name="connsiteX0" fmla="*/ 0 w 895922"/>
                <a:gd name="connsiteY0" fmla="*/ 0 h 2063703"/>
                <a:gd name="connsiteX1" fmla="*/ 895922 w 895922"/>
                <a:gd name="connsiteY1" fmla="*/ 0 h 2063703"/>
                <a:gd name="connsiteX2" fmla="*/ 662162 w 895922"/>
                <a:gd name="connsiteY2" fmla="*/ 1028907 h 2063703"/>
                <a:gd name="connsiteX3" fmla="*/ 895922 w 895922"/>
                <a:gd name="connsiteY3" fmla="*/ 2063703 h 2063703"/>
                <a:gd name="connsiteX4" fmla="*/ 0 w 895922"/>
                <a:gd name="connsiteY4" fmla="*/ 2063703 h 2063703"/>
                <a:gd name="connsiteX5" fmla="*/ 0 w 895922"/>
                <a:gd name="connsiteY5" fmla="*/ 0 h 2063703"/>
                <a:gd name="connsiteX0" fmla="*/ 0 w 895922"/>
                <a:gd name="connsiteY0" fmla="*/ 0 h 2063703"/>
                <a:gd name="connsiteX1" fmla="*/ 895922 w 895922"/>
                <a:gd name="connsiteY1" fmla="*/ 0 h 2063703"/>
                <a:gd name="connsiteX2" fmla="*/ 662162 w 895922"/>
                <a:gd name="connsiteY2" fmla="*/ 1028907 h 2063703"/>
                <a:gd name="connsiteX3" fmla="*/ 895922 w 895922"/>
                <a:gd name="connsiteY3" fmla="*/ 2063703 h 2063703"/>
                <a:gd name="connsiteX4" fmla="*/ 0 w 895922"/>
                <a:gd name="connsiteY4" fmla="*/ 2063703 h 2063703"/>
                <a:gd name="connsiteX5" fmla="*/ 0 w 895922"/>
                <a:gd name="connsiteY5" fmla="*/ 0 h 2063703"/>
                <a:gd name="connsiteX0" fmla="*/ 9 w 895931"/>
                <a:gd name="connsiteY0" fmla="*/ 0 h 2063703"/>
                <a:gd name="connsiteX1" fmla="*/ 895931 w 895931"/>
                <a:gd name="connsiteY1" fmla="*/ 0 h 2063703"/>
                <a:gd name="connsiteX2" fmla="*/ 662171 w 895931"/>
                <a:gd name="connsiteY2" fmla="*/ 1028907 h 2063703"/>
                <a:gd name="connsiteX3" fmla="*/ 895931 w 895931"/>
                <a:gd name="connsiteY3" fmla="*/ 2063703 h 2063703"/>
                <a:gd name="connsiteX4" fmla="*/ 9 w 895931"/>
                <a:gd name="connsiteY4" fmla="*/ 2063703 h 2063703"/>
                <a:gd name="connsiteX5" fmla="*/ 239403 w 895931"/>
                <a:gd name="connsiteY5" fmla="*/ 1099447 h 2063703"/>
                <a:gd name="connsiteX6" fmla="*/ 9 w 895931"/>
                <a:gd name="connsiteY6" fmla="*/ 0 h 2063703"/>
                <a:gd name="connsiteX0" fmla="*/ 10 w 895932"/>
                <a:gd name="connsiteY0" fmla="*/ 0 h 2063703"/>
                <a:gd name="connsiteX1" fmla="*/ 895932 w 895932"/>
                <a:gd name="connsiteY1" fmla="*/ 0 h 2063703"/>
                <a:gd name="connsiteX2" fmla="*/ 662172 w 895932"/>
                <a:gd name="connsiteY2" fmla="*/ 1028907 h 2063703"/>
                <a:gd name="connsiteX3" fmla="*/ 895932 w 895932"/>
                <a:gd name="connsiteY3" fmla="*/ 2063703 h 2063703"/>
                <a:gd name="connsiteX4" fmla="*/ 10 w 895932"/>
                <a:gd name="connsiteY4" fmla="*/ 2063703 h 2063703"/>
                <a:gd name="connsiteX5" fmla="*/ 239404 w 895932"/>
                <a:gd name="connsiteY5" fmla="*/ 1099447 h 2063703"/>
                <a:gd name="connsiteX6" fmla="*/ 10 w 895932"/>
                <a:gd name="connsiteY6" fmla="*/ 0 h 206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932" h="2063703">
                  <a:moveTo>
                    <a:pt x="10" y="0"/>
                  </a:moveTo>
                  <a:lnTo>
                    <a:pt x="895932" y="0"/>
                  </a:lnTo>
                  <a:cubicBezTo>
                    <a:pt x="892480" y="349618"/>
                    <a:pt x="648193" y="347605"/>
                    <a:pt x="662172" y="1028907"/>
                  </a:cubicBezTo>
                  <a:cubicBezTo>
                    <a:pt x="676151" y="1710209"/>
                    <a:pt x="818012" y="1718771"/>
                    <a:pt x="895932" y="2063703"/>
                  </a:cubicBezTo>
                  <a:lnTo>
                    <a:pt x="10" y="2063703"/>
                  </a:lnTo>
                  <a:cubicBezTo>
                    <a:pt x="-1728" y="1739221"/>
                    <a:pt x="214863" y="1655878"/>
                    <a:pt x="239404" y="1099447"/>
                  </a:cubicBezTo>
                  <a:cubicBezTo>
                    <a:pt x="263945" y="543016"/>
                    <a:pt x="79808" y="366482"/>
                    <a:pt x="10"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矩形 43">
              <a:extLst>
                <a:ext uri="{FF2B5EF4-FFF2-40B4-BE49-F238E27FC236}">
                  <a16:creationId xmlns:a16="http://schemas.microsoft.com/office/drawing/2014/main" xmlns="" id="{29D7B03D-C7B4-4AAB-8DA5-41539C50D03F}"/>
                </a:ext>
              </a:extLst>
            </p:cNvPr>
            <p:cNvSpPr/>
            <p:nvPr/>
          </p:nvSpPr>
          <p:spPr>
            <a:xfrm rot="2191938" flipH="1">
              <a:off x="1339768" y="3027929"/>
              <a:ext cx="895932" cy="2063703"/>
            </a:xfrm>
            <a:custGeom>
              <a:avLst/>
              <a:gdLst>
                <a:gd name="connsiteX0" fmla="*/ 0 w 895922"/>
                <a:gd name="connsiteY0" fmla="*/ 0 h 2063703"/>
                <a:gd name="connsiteX1" fmla="*/ 895922 w 895922"/>
                <a:gd name="connsiteY1" fmla="*/ 0 h 2063703"/>
                <a:gd name="connsiteX2" fmla="*/ 895922 w 895922"/>
                <a:gd name="connsiteY2" fmla="*/ 2063703 h 2063703"/>
                <a:gd name="connsiteX3" fmla="*/ 0 w 895922"/>
                <a:gd name="connsiteY3" fmla="*/ 2063703 h 2063703"/>
                <a:gd name="connsiteX4" fmla="*/ 0 w 895922"/>
                <a:gd name="connsiteY4" fmla="*/ 0 h 2063703"/>
                <a:gd name="connsiteX0" fmla="*/ 0 w 895922"/>
                <a:gd name="connsiteY0" fmla="*/ 0 h 2063703"/>
                <a:gd name="connsiteX1" fmla="*/ 895922 w 895922"/>
                <a:gd name="connsiteY1" fmla="*/ 0 h 2063703"/>
                <a:gd name="connsiteX2" fmla="*/ 662162 w 895922"/>
                <a:gd name="connsiteY2" fmla="*/ 1028907 h 2063703"/>
                <a:gd name="connsiteX3" fmla="*/ 895922 w 895922"/>
                <a:gd name="connsiteY3" fmla="*/ 2063703 h 2063703"/>
                <a:gd name="connsiteX4" fmla="*/ 0 w 895922"/>
                <a:gd name="connsiteY4" fmla="*/ 2063703 h 2063703"/>
                <a:gd name="connsiteX5" fmla="*/ 0 w 895922"/>
                <a:gd name="connsiteY5" fmla="*/ 0 h 2063703"/>
                <a:gd name="connsiteX0" fmla="*/ 0 w 895922"/>
                <a:gd name="connsiteY0" fmla="*/ 0 h 2063703"/>
                <a:gd name="connsiteX1" fmla="*/ 895922 w 895922"/>
                <a:gd name="connsiteY1" fmla="*/ 0 h 2063703"/>
                <a:gd name="connsiteX2" fmla="*/ 662162 w 895922"/>
                <a:gd name="connsiteY2" fmla="*/ 1028907 h 2063703"/>
                <a:gd name="connsiteX3" fmla="*/ 895922 w 895922"/>
                <a:gd name="connsiteY3" fmla="*/ 2063703 h 2063703"/>
                <a:gd name="connsiteX4" fmla="*/ 0 w 895922"/>
                <a:gd name="connsiteY4" fmla="*/ 2063703 h 2063703"/>
                <a:gd name="connsiteX5" fmla="*/ 0 w 895922"/>
                <a:gd name="connsiteY5" fmla="*/ 0 h 2063703"/>
                <a:gd name="connsiteX0" fmla="*/ 0 w 895922"/>
                <a:gd name="connsiteY0" fmla="*/ 0 h 2063703"/>
                <a:gd name="connsiteX1" fmla="*/ 895922 w 895922"/>
                <a:gd name="connsiteY1" fmla="*/ 0 h 2063703"/>
                <a:gd name="connsiteX2" fmla="*/ 662162 w 895922"/>
                <a:gd name="connsiteY2" fmla="*/ 1028907 h 2063703"/>
                <a:gd name="connsiteX3" fmla="*/ 895922 w 895922"/>
                <a:gd name="connsiteY3" fmla="*/ 2063703 h 2063703"/>
                <a:gd name="connsiteX4" fmla="*/ 0 w 895922"/>
                <a:gd name="connsiteY4" fmla="*/ 2063703 h 2063703"/>
                <a:gd name="connsiteX5" fmla="*/ 0 w 895922"/>
                <a:gd name="connsiteY5" fmla="*/ 0 h 2063703"/>
                <a:gd name="connsiteX0" fmla="*/ 9 w 895931"/>
                <a:gd name="connsiteY0" fmla="*/ 0 h 2063703"/>
                <a:gd name="connsiteX1" fmla="*/ 895931 w 895931"/>
                <a:gd name="connsiteY1" fmla="*/ 0 h 2063703"/>
                <a:gd name="connsiteX2" fmla="*/ 662171 w 895931"/>
                <a:gd name="connsiteY2" fmla="*/ 1028907 h 2063703"/>
                <a:gd name="connsiteX3" fmla="*/ 895931 w 895931"/>
                <a:gd name="connsiteY3" fmla="*/ 2063703 h 2063703"/>
                <a:gd name="connsiteX4" fmla="*/ 9 w 895931"/>
                <a:gd name="connsiteY4" fmla="*/ 2063703 h 2063703"/>
                <a:gd name="connsiteX5" fmla="*/ 239403 w 895931"/>
                <a:gd name="connsiteY5" fmla="*/ 1099447 h 2063703"/>
                <a:gd name="connsiteX6" fmla="*/ 9 w 895931"/>
                <a:gd name="connsiteY6" fmla="*/ 0 h 2063703"/>
                <a:gd name="connsiteX0" fmla="*/ 10 w 895932"/>
                <a:gd name="connsiteY0" fmla="*/ 0 h 2063703"/>
                <a:gd name="connsiteX1" fmla="*/ 895932 w 895932"/>
                <a:gd name="connsiteY1" fmla="*/ 0 h 2063703"/>
                <a:gd name="connsiteX2" fmla="*/ 662172 w 895932"/>
                <a:gd name="connsiteY2" fmla="*/ 1028907 h 2063703"/>
                <a:gd name="connsiteX3" fmla="*/ 895932 w 895932"/>
                <a:gd name="connsiteY3" fmla="*/ 2063703 h 2063703"/>
                <a:gd name="connsiteX4" fmla="*/ 10 w 895932"/>
                <a:gd name="connsiteY4" fmla="*/ 2063703 h 2063703"/>
                <a:gd name="connsiteX5" fmla="*/ 239404 w 895932"/>
                <a:gd name="connsiteY5" fmla="*/ 1099447 h 2063703"/>
                <a:gd name="connsiteX6" fmla="*/ 10 w 895932"/>
                <a:gd name="connsiteY6" fmla="*/ 0 h 206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932" h="2063703">
                  <a:moveTo>
                    <a:pt x="10" y="0"/>
                  </a:moveTo>
                  <a:lnTo>
                    <a:pt x="895932" y="0"/>
                  </a:lnTo>
                  <a:cubicBezTo>
                    <a:pt x="892480" y="349618"/>
                    <a:pt x="648193" y="347605"/>
                    <a:pt x="662172" y="1028907"/>
                  </a:cubicBezTo>
                  <a:cubicBezTo>
                    <a:pt x="676151" y="1710209"/>
                    <a:pt x="818012" y="1718771"/>
                    <a:pt x="895932" y="2063703"/>
                  </a:cubicBezTo>
                  <a:lnTo>
                    <a:pt x="10" y="2063703"/>
                  </a:lnTo>
                  <a:cubicBezTo>
                    <a:pt x="-1728" y="1739221"/>
                    <a:pt x="214863" y="1655878"/>
                    <a:pt x="239404" y="1099447"/>
                  </a:cubicBezTo>
                  <a:cubicBezTo>
                    <a:pt x="263945" y="543016"/>
                    <a:pt x="79808" y="366482"/>
                    <a:pt x="10"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4" name="组合 33">
              <a:extLst>
                <a:ext uri="{FF2B5EF4-FFF2-40B4-BE49-F238E27FC236}">
                  <a16:creationId xmlns:a16="http://schemas.microsoft.com/office/drawing/2014/main" xmlns="" id="{DE3DA437-BFB7-4EA3-B9BE-21758E8757BE}"/>
                </a:ext>
              </a:extLst>
            </p:cNvPr>
            <p:cNvGrpSpPr/>
            <p:nvPr/>
          </p:nvGrpSpPr>
          <p:grpSpPr>
            <a:xfrm>
              <a:off x="1947386" y="2783899"/>
              <a:ext cx="916648" cy="896632"/>
              <a:chOff x="2818784" y="6172294"/>
              <a:chExt cx="916648" cy="896632"/>
            </a:xfrm>
          </p:grpSpPr>
          <p:sp>
            <p:nvSpPr>
              <p:cNvPr id="41" name="椭圆 40">
                <a:extLst>
                  <a:ext uri="{FF2B5EF4-FFF2-40B4-BE49-F238E27FC236}">
                    <a16:creationId xmlns:a16="http://schemas.microsoft.com/office/drawing/2014/main" xmlns="" id="{13D8B088-2C2C-4566-B295-09F1F3948BA0}"/>
                  </a:ext>
                </a:extLst>
              </p:cNvPr>
              <p:cNvSpPr/>
              <p:nvPr/>
            </p:nvSpPr>
            <p:spPr>
              <a:xfrm>
                <a:off x="2818784" y="6172294"/>
                <a:ext cx="896632" cy="89663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2" name="文本框 41">
                <a:extLst>
                  <a:ext uri="{FF2B5EF4-FFF2-40B4-BE49-F238E27FC236}">
                    <a16:creationId xmlns:a16="http://schemas.microsoft.com/office/drawing/2014/main" xmlns="" id="{AC4D3386-C332-42D5-A8C7-BA349F2E0034}"/>
                  </a:ext>
                </a:extLst>
              </p:cNvPr>
              <p:cNvSpPr txBox="1"/>
              <p:nvPr/>
            </p:nvSpPr>
            <p:spPr>
              <a:xfrm>
                <a:off x="2838801" y="6252311"/>
                <a:ext cx="896631" cy="714951"/>
              </a:xfrm>
              <a:prstGeom prst="rect">
                <a:avLst/>
              </a:prstGeom>
              <a:noFill/>
            </p:spPr>
            <p:txBody>
              <a:bodyPr wrap="square">
                <a:spAutoFit/>
              </a:bodyPr>
              <a:lstStyle/>
              <a:p>
                <a:pPr algn="ctr"/>
                <a:r>
                  <a:rPr lang="zh-CN" altLang="en-US" sz="2400" b="0" i="0" dirty="0">
                    <a:solidFill>
                      <a:schemeClr val="bg1"/>
                    </a:solidFill>
                    <a:effectLst/>
                    <a:cs typeface="+mn-ea"/>
                    <a:sym typeface="+mn-lt"/>
                  </a:rPr>
                  <a:t>表决权</a:t>
                </a:r>
                <a:endParaRPr lang="zh-CN" altLang="en-US" sz="2400" dirty="0">
                  <a:solidFill>
                    <a:schemeClr val="bg1"/>
                  </a:solidFill>
                  <a:cs typeface="+mn-ea"/>
                  <a:sym typeface="+mn-lt"/>
                </a:endParaRPr>
              </a:p>
            </p:txBody>
          </p:sp>
        </p:grpSp>
        <p:grpSp>
          <p:nvGrpSpPr>
            <p:cNvPr id="35" name="组合 34">
              <a:extLst>
                <a:ext uri="{FF2B5EF4-FFF2-40B4-BE49-F238E27FC236}">
                  <a16:creationId xmlns:a16="http://schemas.microsoft.com/office/drawing/2014/main" xmlns="" id="{E8847EE6-54BB-4841-B476-53253221AE2E}"/>
                </a:ext>
              </a:extLst>
            </p:cNvPr>
            <p:cNvGrpSpPr/>
            <p:nvPr/>
          </p:nvGrpSpPr>
          <p:grpSpPr>
            <a:xfrm>
              <a:off x="773447" y="4410398"/>
              <a:ext cx="915104" cy="896632"/>
              <a:chOff x="2818784" y="6172294"/>
              <a:chExt cx="915104" cy="896632"/>
            </a:xfrm>
          </p:grpSpPr>
          <p:sp>
            <p:nvSpPr>
              <p:cNvPr id="39" name="椭圆 38">
                <a:extLst>
                  <a:ext uri="{FF2B5EF4-FFF2-40B4-BE49-F238E27FC236}">
                    <a16:creationId xmlns:a16="http://schemas.microsoft.com/office/drawing/2014/main" xmlns="" id="{169FAA77-9465-4B3A-B627-49DA44777460}"/>
                  </a:ext>
                </a:extLst>
              </p:cNvPr>
              <p:cNvSpPr/>
              <p:nvPr/>
            </p:nvSpPr>
            <p:spPr>
              <a:xfrm>
                <a:off x="2818784" y="6172294"/>
                <a:ext cx="896632" cy="89663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0" name="文本框 39">
                <a:extLst>
                  <a:ext uri="{FF2B5EF4-FFF2-40B4-BE49-F238E27FC236}">
                    <a16:creationId xmlns:a16="http://schemas.microsoft.com/office/drawing/2014/main" xmlns="" id="{7BCDC9D0-6E2D-47A4-AA20-EDA9105D8C72}"/>
                  </a:ext>
                </a:extLst>
              </p:cNvPr>
              <p:cNvSpPr txBox="1"/>
              <p:nvPr/>
            </p:nvSpPr>
            <p:spPr>
              <a:xfrm>
                <a:off x="2837257" y="6253369"/>
                <a:ext cx="896631" cy="714951"/>
              </a:xfrm>
              <a:prstGeom prst="rect">
                <a:avLst/>
              </a:prstGeom>
              <a:noFill/>
            </p:spPr>
            <p:txBody>
              <a:bodyPr wrap="square">
                <a:spAutoFit/>
              </a:bodyPr>
              <a:lstStyle/>
              <a:p>
                <a:pPr algn="ctr"/>
                <a:r>
                  <a:rPr lang="zh-CN" altLang="en-US" sz="2400" dirty="0">
                    <a:solidFill>
                      <a:schemeClr val="bg1"/>
                    </a:solidFill>
                    <a:cs typeface="+mn-ea"/>
                    <a:sym typeface="+mn-lt"/>
                  </a:rPr>
                  <a:t>选举权</a:t>
                </a:r>
              </a:p>
            </p:txBody>
          </p:sp>
        </p:grpSp>
        <p:grpSp>
          <p:nvGrpSpPr>
            <p:cNvPr id="36" name="组合 35">
              <a:extLst>
                <a:ext uri="{FF2B5EF4-FFF2-40B4-BE49-F238E27FC236}">
                  <a16:creationId xmlns:a16="http://schemas.microsoft.com/office/drawing/2014/main" xmlns="" id="{215FB954-29A8-4CE8-ABD6-1984D7C3D00A}"/>
                </a:ext>
              </a:extLst>
            </p:cNvPr>
            <p:cNvGrpSpPr/>
            <p:nvPr/>
          </p:nvGrpSpPr>
          <p:grpSpPr>
            <a:xfrm>
              <a:off x="3121325" y="4410398"/>
              <a:ext cx="915104" cy="896632"/>
              <a:chOff x="2818784" y="6172294"/>
              <a:chExt cx="915104" cy="896632"/>
            </a:xfrm>
          </p:grpSpPr>
          <p:sp>
            <p:nvSpPr>
              <p:cNvPr id="37" name="椭圆 36">
                <a:extLst>
                  <a:ext uri="{FF2B5EF4-FFF2-40B4-BE49-F238E27FC236}">
                    <a16:creationId xmlns:a16="http://schemas.microsoft.com/office/drawing/2014/main" xmlns="" id="{7CA95480-25B1-4A16-A4A8-A664B48E0F86}"/>
                  </a:ext>
                </a:extLst>
              </p:cNvPr>
              <p:cNvSpPr/>
              <p:nvPr/>
            </p:nvSpPr>
            <p:spPr>
              <a:xfrm>
                <a:off x="2818784" y="6172294"/>
                <a:ext cx="896632" cy="89663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8" name="文本框 37">
                <a:extLst>
                  <a:ext uri="{FF2B5EF4-FFF2-40B4-BE49-F238E27FC236}">
                    <a16:creationId xmlns:a16="http://schemas.microsoft.com/office/drawing/2014/main" xmlns="" id="{84D58F48-C309-4D5C-8CEC-482AFA2795DF}"/>
                  </a:ext>
                </a:extLst>
              </p:cNvPr>
              <p:cNvSpPr txBox="1"/>
              <p:nvPr/>
            </p:nvSpPr>
            <p:spPr>
              <a:xfrm>
                <a:off x="2837257" y="6253369"/>
                <a:ext cx="896631" cy="714951"/>
              </a:xfrm>
              <a:prstGeom prst="rect">
                <a:avLst/>
              </a:prstGeom>
              <a:noFill/>
            </p:spPr>
            <p:txBody>
              <a:bodyPr wrap="square">
                <a:spAutoFit/>
              </a:bodyPr>
              <a:lstStyle/>
              <a:p>
                <a:pPr algn="ctr"/>
                <a:r>
                  <a:rPr lang="zh-CN" altLang="en-US" sz="2400" dirty="0">
                    <a:solidFill>
                      <a:schemeClr val="bg1"/>
                    </a:solidFill>
                    <a:cs typeface="+mn-ea"/>
                    <a:sym typeface="+mn-lt"/>
                  </a:rPr>
                  <a:t>被选举权</a:t>
                </a:r>
              </a:p>
            </p:txBody>
          </p:sp>
        </p:grpSp>
      </p:grpSp>
      <p:pic>
        <p:nvPicPr>
          <p:cNvPr id="2" name="图片 1">
            <a:extLst>
              <a:ext uri="{FF2B5EF4-FFF2-40B4-BE49-F238E27FC236}">
                <a16:creationId xmlns:a16="http://schemas.microsoft.com/office/drawing/2014/main" xmlns="" id="{E455C229-3D25-4A61-9BB9-77E646FE4F96}"/>
              </a:ext>
            </a:extLst>
          </p:cNvPr>
          <p:cNvPicPr>
            <a:picLocks noChangeAspect="1"/>
          </p:cNvPicPr>
          <p:nvPr/>
        </p:nvPicPr>
        <p:blipFill rotWithShape="1">
          <a:blip r:embed="rId2"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0" y="303892"/>
            <a:ext cx="1050735" cy="985332"/>
          </a:xfrm>
          <a:prstGeom prst="rect">
            <a:avLst/>
          </a:prstGeom>
        </p:spPr>
      </p:pic>
      <p:sp>
        <p:nvSpPr>
          <p:cNvPr id="4" name="TextBox 4">
            <a:extLst>
              <a:ext uri="{FF2B5EF4-FFF2-40B4-BE49-F238E27FC236}">
                <a16:creationId xmlns:a16="http://schemas.microsoft.com/office/drawing/2014/main" xmlns="" id="{593049A2-EC63-10C2-9450-1E71E2B1E638}"/>
              </a:ext>
            </a:extLst>
          </p:cNvPr>
          <p:cNvSpPr txBox="1"/>
          <p:nvPr/>
        </p:nvSpPr>
        <p:spPr>
          <a:xfrm>
            <a:off x="154778" y="6650615"/>
            <a:ext cx="1440159" cy="118430"/>
          </a:xfrm>
          <a:prstGeom prst="rect">
            <a:avLst/>
          </a:prstGeom>
          <a:noFill/>
        </p:spPr>
        <p:txBody>
          <a:bodyPr wrap="square" rtlCol="0">
            <a:spAutoFit/>
          </a:bodyPr>
          <a:lstStyle/>
          <a:p>
            <a:pPr>
              <a:lnSpc>
                <a:spcPct val="200000"/>
              </a:lnSpc>
            </a:pPr>
            <a:r>
              <a:rPr lang="zh-CN" altLang="en-US" sz="100" dirty="0">
                <a:solidFill>
                  <a:schemeClr val="bg1"/>
                </a:solidFill>
                <a:latin typeface="微软雅黑" panose="020B0503020204020204" pitchFamily="34" charset="-122"/>
              </a:rPr>
              <a:t>行业</a:t>
            </a:r>
            <a:r>
              <a:rPr lang="en-US" altLang="zh-CN" sz="100" dirty="0">
                <a:solidFill>
                  <a:schemeClr val="bg1"/>
                </a:solidFill>
                <a:latin typeface="微软雅黑" panose="020B0503020204020204" pitchFamily="34" charset="-122"/>
              </a:rPr>
              <a:t>PPT</a:t>
            </a:r>
            <a:r>
              <a:rPr lang="zh-CN" altLang="en-US" sz="100" dirty="0">
                <a:solidFill>
                  <a:schemeClr val="bg1"/>
                </a:solidFill>
                <a:latin typeface="微软雅黑" panose="020B0503020204020204" pitchFamily="34" charset="-122"/>
              </a:rPr>
              <a:t>模板</a:t>
            </a:r>
            <a:r>
              <a:rPr lang="en-US" altLang="zh-CN" sz="100" dirty="0">
                <a:solidFill>
                  <a:schemeClr val="bg1"/>
                </a:solidFill>
                <a:latin typeface="微软雅黑" panose="020B0503020204020204" pitchFamily="34" charset="-122"/>
              </a:rPr>
              <a:t>http://www.1ppt.com/hangye/</a:t>
            </a:r>
          </a:p>
        </p:txBody>
      </p:sp>
    </p:spTree>
    <p:extLst>
      <p:ext uri="{BB962C8B-B14F-4D97-AF65-F5344CB8AC3E}">
        <p14:creationId xmlns:p14="http://schemas.microsoft.com/office/powerpoint/2010/main" val="208754097"/>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0-#ppt_w/2"/>
                                          </p:val>
                                        </p:tav>
                                        <p:tav tm="100000">
                                          <p:val>
                                            <p:strVal val="#ppt_x"/>
                                          </p:val>
                                        </p:tav>
                                      </p:tavLst>
                                    </p:anim>
                                    <p:anim calcmode="lin" valueType="num">
                                      <p:cBhvr additive="base">
                                        <p:cTn id="11" dur="500" fill="hold"/>
                                        <p:tgtEl>
                                          <p:spTgt spid="11"/>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0-#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0-#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1+#ppt_w/2"/>
                                          </p:val>
                                        </p:tav>
                                        <p:tav tm="100000">
                                          <p:val>
                                            <p:strVal val="#ppt_x"/>
                                          </p:val>
                                        </p:tav>
                                      </p:tavLst>
                                    </p:anim>
                                    <p:anim calcmode="lin" valueType="num">
                                      <p:cBhvr additive="base">
                                        <p:cTn id="27" dur="500" fill="hold"/>
                                        <p:tgtEl>
                                          <p:spTgt spid="22"/>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50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1+#ppt_w/2"/>
                                          </p:val>
                                        </p:tav>
                                        <p:tav tm="100000">
                                          <p:val>
                                            <p:strVal val="#ppt_x"/>
                                          </p:val>
                                        </p:tav>
                                      </p:tavLst>
                                    </p:anim>
                                    <p:anim calcmode="lin" valueType="num">
                                      <p:cBhvr additive="base">
                                        <p:cTn id="31" dur="500" fill="hold"/>
                                        <p:tgtEl>
                                          <p:spTgt spid="26"/>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50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1+#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50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1+#ppt_w/2"/>
                                          </p:val>
                                        </p:tav>
                                        <p:tav tm="100000">
                                          <p:val>
                                            <p:strVal val="#ppt_x"/>
                                          </p:val>
                                        </p:tav>
                                      </p:tavLst>
                                    </p:anim>
                                    <p:anim calcmode="lin" valueType="num">
                                      <p:cBhvr additive="base">
                                        <p:cTn id="3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xmlns="" id="{016953A0-BFC9-47C5-A992-C342A1311F1C}"/>
              </a:ext>
            </a:extLst>
          </p:cNvPr>
          <p:cNvPicPr>
            <a:picLocks noChangeAspect="1"/>
          </p:cNvPicPr>
          <p:nvPr/>
        </p:nvPicPr>
        <p:blipFill rotWithShape="1">
          <a:blip r:embed="rId2">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4315592" y="496008"/>
            <a:ext cx="2652205" cy="2487119"/>
          </a:xfrm>
          <a:prstGeom prst="rect">
            <a:avLst/>
          </a:prstGeom>
        </p:spPr>
      </p:pic>
      <p:pic>
        <p:nvPicPr>
          <p:cNvPr id="7" name="图片 6">
            <a:extLst>
              <a:ext uri="{FF2B5EF4-FFF2-40B4-BE49-F238E27FC236}">
                <a16:creationId xmlns:a16="http://schemas.microsoft.com/office/drawing/2014/main" xmlns="" id="{C4FA5929-C9BA-4073-A745-5815720F24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6252" y="4405184"/>
            <a:ext cx="3498851" cy="2881407"/>
          </a:xfrm>
          <a:prstGeom prst="rect">
            <a:avLst/>
          </a:prstGeom>
        </p:spPr>
      </p:pic>
      <p:pic>
        <p:nvPicPr>
          <p:cNvPr id="12" name="图片 11">
            <a:extLst>
              <a:ext uri="{FF2B5EF4-FFF2-40B4-BE49-F238E27FC236}">
                <a16:creationId xmlns:a16="http://schemas.microsoft.com/office/drawing/2014/main" xmlns="" id="{3B4BD959-C667-44A3-947D-CBCD0C71BC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9091487" y="4405183"/>
            <a:ext cx="3498851" cy="2881407"/>
          </a:xfrm>
          <a:prstGeom prst="rect">
            <a:avLst/>
          </a:prstGeom>
        </p:spPr>
      </p:pic>
      <p:pic>
        <p:nvPicPr>
          <p:cNvPr id="8" name="图片 7">
            <a:extLst>
              <a:ext uri="{FF2B5EF4-FFF2-40B4-BE49-F238E27FC236}">
                <a16:creationId xmlns:a16="http://schemas.microsoft.com/office/drawing/2014/main" xmlns="" id="{06F063A9-C861-481A-B868-10F7E39E69B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77167" y="5151968"/>
            <a:ext cx="7638764" cy="1888628"/>
          </a:xfrm>
          <a:prstGeom prst="rect">
            <a:avLst/>
          </a:prstGeom>
        </p:spPr>
      </p:pic>
      <p:sp>
        <p:nvSpPr>
          <p:cNvPr id="15" name="文本框 14">
            <a:extLst>
              <a:ext uri="{FF2B5EF4-FFF2-40B4-BE49-F238E27FC236}">
                <a16:creationId xmlns:a16="http://schemas.microsoft.com/office/drawing/2014/main" xmlns="" id="{03CCDEAD-CEE9-4860-B67F-F349B43A2DB1}"/>
              </a:ext>
            </a:extLst>
          </p:cNvPr>
          <p:cNvSpPr txBox="1"/>
          <p:nvPr/>
        </p:nvSpPr>
        <p:spPr>
          <a:xfrm>
            <a:off x="2198304" y="2626751"/>
            <a:ext cx="7795392" cy="769441"/>
          </a:xfrm>
          <a:prstGeom prst="rect">
            <a:avLst/>
          </a:prstGeom>
          <a:noFill/>
        </p:spPr>
        <p:txBody>
          <a:bodyPr wrap="square">
            <a:spAutoFit/>
          </a:bodyPr>
          <a:lstStyle/>
          <a:p>
            <a:pPr algn="ctr"/>
            <a:r>
              <a:rPr lang="zh-CN" altLang="en-US" sz="4400" dirty="0">
                <a:solidFill>
                  <a:srgbClr val="C00000"/>
                </a:solidFill>
                <a:cs typeface="+mn-ea"/>
                <a:sym typeface="+mn-lt"/>
              </a:rPr>
              <a:t>基层选举工作条例代表的选举</a:t>
            </a:r>
          </a:p>
        </p:txBody>
      </p:sp>
      <p:sp>
        <p:nvSpPr>
          <p:cNvPr id="16" name="文本框 15">
            <a:extLst>
              <a:ext uri="{FF2B5EF4-FFF2-40B4-BE49-F238E27FC236}">
                <a16:creationId xmlns:a16="http://schemas.microsoft.com/office/drawing/2014/main" xmlns="" id="{E61642AA-EBA0-48D0-B3BE-3333C9003928}"/>
              </a:ext>
            </a:extLst>
          </p:cNvPr>
          <p:cNvSpPr txBox="1"/>
          <p:nvPr/>
        </p:nvSpPr>
        <p:spPr>
          <a:xfrm>
            <a:off x="3187111" y="3396192"/>
            <a:ext cx="5817777" cy="338554"/>
          </a:xfrm>
          <a:prstGeom prst="rect">
            <a:avLst/>
          </a:prstGeom>
          <a:noFill/>
        </p:spPr>
        <p:txBody>
          <a:bodyPr wrap="square">
            <a:spAutoFit/>
          </a:bodyPr>
          <a:lstStyle/>
          <a:p>
            <a:pPr algn="ctr"/>
            <a:r>
              <a:rPr lang="zh-CN" altLang="en-US" sz="1600" dirty="0">
                <a:cs typeface="+mn-ea"/>
                <a:sym typeface="+mn-lt"/>
              </a:rPr>
              <a:t>General principles conditions cadre appointment regulations</a:t>
            </a:r>
          </a:p>
        </p:txBody>
      </p:sp>
      <p:grpSp>
        <p:nvGrpSpPr>
          <p:cNvPr id="20" name="组合 19">
            <a:extLst>
              <a:ext uri="{FF2B5EF4-FFF2-40B4-BE49-F238E27FC236}">
                <a16:creationId xmlns:a16="http://schemas.microsoft.com/office/drawing/2014/main" xmlns="" id="{1900DD2E-CB4A-444E-B174-0D52924EA38E}"/>
              </a:ext>
            </a:extLst>
          </p:cNvPr>
          <p:cNvGrpSpPr/>
          <p:nvPr/>
        </p:nvGrpSpPr>
        <p:grpSpPr>
          <a:xfrm>
            <a:off x="2962020" y="3873970"/>
            <a:ext cx="6382772" cy="400110"/>
            <a:chOff x="2691734" y="4477560"/>
            <a:chExt cx="6382772" cy="400110"/>
          </a:xfrm>
        </p:grpSpPr>
        <p:cxnSp>
          <p:nvCxnSpPr>
            <p:cNvPr id="22" name="直接连接符 21">
              <a:extLst>
                <a:ext uri="{FF2B5EF4-FFF2-40B4-BE49-F238E27FC236}">
                  <a16:creationId xmlns:a16="http://schemas.microsoft.com/office/drawing/2014/main" xmlns="" id="{453786B0-AC8F-4326-A598-C524D969B456}"/>
                </a:ext>
              </a:extLst>
            </p:cNvPr>
            <p:cNvCxnSpPr>
              <a:cxnSpLocks/>
            </p:cNvCxnSpPr>
            <p:nvPr/>
          </p:nvCxnSpPr>
          <p:spPr>
            <a:xfrm>
              <a:off x="8076533" y="4677615"/>
              <a:ext cx="997973" cy="0"/>
            </a:xfrm>
            <a:prstGeom prst="line">
              <a:avLst/>
            </a:prstGeom>
            <a:ln w="28575">
              <a:solidFill>
                <a:srgbClr val="BF2020"/>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xmlns="" id="{9FB7F399-1AA6-479B-AA67-AE4A93660392}"/>
                </a:ext>
              </a:extLst>
            </p:cNvPr>
            <p:cNvSpPr txBox="1"/>
            <p:nvPr/>
          </p:nvSpPr>
          <p:spPr>
            <a:xfrm>
              <a:off x="3048212" y="4477560"/>
              <a:ext cx="5671254" cy="400110"/>
            </a:xfrm>
            <a:prstGeom prst="rect">
              <a:avLst/>
            </a:prstGeom>
            <a:noFill/>
          </p:spPr>
          <p:txBody>
            <a:bodyPr wrap="square">
              <a:spAutoFit/>
            </a:bodyPr>
            <a:lstStyle/>
            <a:p>
              <a:pPr algn="ctr"/>
              <a:r>
                <a:rPr lang="en-US" altLang="zh-CN" sz="2000" i="0" dirty="0">
                  <a:solidFill>
                    <a:srgbClr val="C00000"/>
                  </a:solidFill>
                  <a:effectLst/>
                  <a:cs typeface="+mn-ea"/>
                  <a:sym typeface="+mn-lt"/>
                </a:rPr>
                <a:t>《</a:t>
              </a:r>
              <a:r>
                <a:rPr lang="zh-CN" altLang="en-US" sz="2000" i="0" dirty="0">
                  <a:solidFill>
                    <a:srgbClr val="C00000"/>
                  </a:solidFill>
                  <a:effectLst/>
                  <a:cs typeface="+mn-ea"/>
                  <a:sym typeface="+mn-lt"/>
                </a:rPr>
                <a:t>中国共产党基层组织选举工作条例</a:t>
              </a:r>
              <a:r>
                <a:rPr lang="en-US" altLang="zh-CN" sz="2000" i="0" dirty="0">
                  <a:solidFill>
                    <a:srgbClr val="C00000"/>
                  </a:solidFill>
                  <a:effectLst/>
                  <a:cs typeface="+mn-ea"/>
                  <a:sym typeface="+mn-lt"/>
                </a:rPr>
                <a:t>》</a:t>
              </a:r>
              <a:endParaRPr lang="zh-CN" altLang="en-US" sz="2000" dirty="0">
                <a:solidFill>
                  <a:srgbClr val="C00000"/>
                </a:solidFill>
                <a:cs typeface="+mn-ea"/>
                <a:sym typeface="+mn-lt"/>
              </a:endParaRPr>
            </a:p>
          </p:txBody>
        </p:sp>
        <p:cxnSp>
          <p:nvCxnSpPr>
            <p:cNvPr id="24" name="直接连接符 23">
              <a:extLst>
                <a:ext uri="{FF2B5EF4-FFF2-40B4-BE49-F238E27FC236}">
                  <a16:creationId xmlns:a16="http://schemas.microsoft.com/office/drawing/2014/main" xmlns="" id="{3CB3DB46-4483-426D-9C3B-C87AC436409E}"/>
                </a:ext>
              </a:extLst>
            </p:cNvPr>
            <p:cNvCxnSpPr>
              <a:cxnSpLocks/>
            </p:cNvCxnSpPr>
            <p:nvPr/>
          </p:nvCxnSpPr>
          <p:spPr>
            <a:xfrm>
              <a:off x="2691734" y="4680644"/>
              <a:ext cx="997973" cy="0"/>
            </a:xfrm>
            <a:prstGeom prst="line">
              <a:avLst/>
            </a:prstGeom>
            <a:ln w="28575">
              <a:solidFill>
                <a:srgbClr val="BF2020"/>
              </a:solidFill>
            </a:ln>
          </p:spPr>
          <p:style>
            <a:lnRef idx="1">
              <a:schemeClr val="accent1"/>
            </a:lnRef>
            <a:fillRef idx="0">
              <a:schemeClr val="accent1"/>
            </a:fillRef>
            <a:effectRef idx="0">
              <a:schemeClr val="accent1"/>
            </a:effectRef>
            <a:fontRef idx="minor">
              <a:schemeClr val="tx1"/>
            </a:fontRef>
          </p:style>
        </p:cxnSp>
      </p:grpSp>
      <p:pic>
        <p:nvPicPr>
          <p:cNvPr id="9" name="图片 8">
            <a:extLst>
              <a:ext uri="{FF2B5EF4-FFF2-40B4-BE49-F238E27FC236}">
                <a16:creationId xmlns:a16="http://schemas.microsoft.com/office/drawing/2014/main" xmlns="" id="{2B6D80C7-8E49-4401-AE94-32C30A3221FC}"/>
              </a:ext>
            </a:extLst>
          </p:cNvPr>
          <p:cNvPicPr>
            <a:picLocks noChangeAspect="1"/>
          </p:cNvPicPr>
          <p:nvPr/>
        </p:nvPicPr>
        <p:blipFill rotWithShape="1">
          <a:blip r:embed="rId5">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rcRect/>
          <a:stretch/>
        </p:blipFill>
        <p:spPr>
          <a:xfrm>
            <a:off x="9423399" y="1870505"/>
            <a:ext cx="2264357" cy="1512492"/>
          </a:xfrm>
          <a:prstGeom prst="rect">
            <a:avLst/>
          </a:prstGeom>
        </p:spPr>
      </p:pic>
      <p:pic>
        <p:nvPicPr>
          <p:cNvPr id="26" name="图片 25">
            <a:extLst>
              <a:ext uri="{FF2B5EF4-FFF2-40B4-BE49-F238E27FC236}">
                <a16:creationId xmlns:a16="http://schemas.microsoft.com/office/drawing/2014/main" xmlns="" id="{9124956A-C854-43D1-ABDB-1BF08A124896}"/>
              </a:ext>
            </a:extLst>
          </p:cNvPr>
          <p:cNvPicPr>
            <a:picLocks noChangeAspect="1"/>
          </p:cNvPicPr>
          <p:nvPr/>
        </p:nvPicPr>
        <p:blipFill rotWithShape="1">
          <a:blip r:embed="rId5">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rcRect/>
          <a:stretch/>
        </p:blipFill>
        <p:spPr>
          <a:xfrm flipH="1">
            <a:off x="626532" y="1870505"/>
            <a:ext cx="2264357" cy="1512492"/>
          </a:xfrm>
          <a:prstGeom prst="rect">
            <a:avLst/>
          </a:prstGeom>
        </p:spPr>
      </p:pic>
    </p:spTree>
    <p:extLst>
      <p:ext uri="{BB962C8B-B14F-4D97-AF65-F5344CB8AC3E}">
        <p14:creationId xmlns:p14="http://schemas.microsoft.com/office/powerpoint/2010/main" val="79971871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xmlns="" id="{1F362B87-1441-4209-88B5-67D311C133B0}"/>
              </a:ext>
            </a:extLst>
          </p:cNvPr>
          <p:cNvSpPr txBox="1"/>
          <p:nvPr/>
        </p:nvSpPr>
        <p:spPr>
          <a:xfrm>
            <a:off x="1050735" y="366700"/>
            <a:ext cx="5747229" cy="584775"/>
          </a:xfrm>
          <a:prstGeom prst="rect">
            <a:avLst/>
          </a:prstGeom>
          <a:noFill/>
        </p:spPr>
        <p:txBody>
          <a:bodyPr wrap="square">
            <a:spAutoFit/>
          </a:bodyPr>
          <a:lstStyle/>
          <a:p>
            <a:r>
              <a:rPr lang="zh-CN" altLang="en-US" sz="3200" i="0" dirty="0">
                <a:solidFill>
                  <a:schemeClr val="tx1">
                    <a:lumMod val="75000"/>
                    <a:lumOff val="25000"/>
                  </a:schemeClr>
                </a:solidFill>
                <a:effectLst/>
                <a:cs typeface="+mn-ea"/>
                <a:sym typeface="+mn-lt"/>
              </a:rPr>
              <a:t>基层选举工作条例代表的选举</a:t>
            </a:r>
          </a:p>
        </p:txBody>
      </p:sp>
      <p:sp>
        <p:nvSpPr>
          <p:cNvPr id="17" name="文本框 16">
            <a:extLst>
              <a:ext uri="{FF2B5EF4-FFF2-40B4-BE49-F238E27FC236}">
                <a16:creationId xmlns:a16="http://schemas.microsoft.com/office/drawing/2014/main" xmlns="" id="{1E467446-0D49-4543-A78E-3574608FF246}"/>
              </a:ext>
            </a:extLst>
          </p:cNvPr>
          <p:cNvSpPr txBox="1"/>
          <p:nvPr/>
        </p:nvSpPr>
        <p:spPr>
          <a:xfrm>
            <a:off x="1050735" y="843939"/>
            <a:ext cx="5978138" cy="338554"/>
          </a:xfrm>
          <a:prstGeom prst="rect">
            <a:avLst/>
          </a:prstGeom>
          <a:noFill/>
        </p:spPr>
        <p:txBody>
          <a:bodyPr wrap="square">
            <a:spAutoFit/>
          </a:bodyPr>
          <a:lstStyle/>
          <a:p>
            <a:r>
              <a:rPr lang="zh-CN" altLang="en-US" sz="1600" dirty="0">
                <a:cs typeface="+mn-ea"/>
                <a:sym typeface="+mn-lt"/>
              </a:rPr>
              <a:t>General principles conditions cadre appointment regulations</a:t>
            </a:r>
          </a:p>
        </p:txBody>
      </p:sp>
      <p:grpSp>
        <p:nvGrpSpPr>
          <p:cNvPr id="25" name="组合 24">
            <a:extLst>
              <a:ext uri="{FF2B5EF4-FFF2-40B4-BE49-F238E27FC236}">
                <a16:creationId xmlns:a16="http://schemas.microsoft.com/office/drawing/2014/main" xmlns="" id="{F4C7F764-ACD1-4A27-A26C-8A087AB139BA}"/>
              </a:ext>
            </a:extLst>
          </p:cNvPr>
          <p:cNvGrpSpPr/>
          <p:nvPr/>
        </p:nvGrpSpPr>
        <p:grpSpPr>
          <a:xfrm flipH="1">
            <a:off x="11745317" y="471293"/>
            <a:ext cx="446683" cy="711200"/>
            <a:chOff x="357" y="492760"/>
            <a:chExt cx="446683" cy="711200"/>
          </a:xfrm>
          <a:solidFill>
            <a:srgbClr val="C2191F"/>
          </a:solidFill>
        </p:grpSpPr>
        <p:sp>
          <p:nvSpPr>
            <p:cNvPr id="27" name="矩形 26">
              <a:extLst>
                <a:ext uri="{FF2B5EF4-FFF2-40B4-BE49-F238E27FC236}">
                  <a16:creationId xmlns:a16="http://schemas.microsoft.com/office/drawing/2014/main" xmlns="" id="{27D67D6F-27D5-4440-9D74-2DBF393707E7}"/>
                </a:ext>
              </a:extLst>
            </p:cNvPr>
            <p:cNvSpPr/>
            <p:nvPr/>
          </p:nvSpPr>
          <p:spPr>
            <a:xfrm>
              <a:off x="357" y="492760"/>
              <a:ext cx="291741"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 name="矩形 27">
              <a:extLst>
                <a:ext uri="{FF2B5EF4-FFF2-40B4-BE49-F238E27FC236}">
                  <a16:creationId xmlns:a16="http://schemas.microsoft.com/office/drawing/2014/main" xmlns="" id="{FC8BCD03-B147-4173-B7A1-5F5E76D753C2}"/>
                </a:ext>
              </a:extLst>
            </p:cNvPr>
            <p:cNvSpPr/>
            <p:nvPr/>
          </p:nvSpPr>
          <p:spPr>
            <a:xfrm>
              <a:off x="355600" y="492760"/>
              <a:ext cx="91440"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
        <p:nvSpPr>
          <p:cNvPr id="8" name="文本框 7">
            <a:extLst>
              <a:ext uri="{FF2B5EF4-FFF2-40B4-BE49-F238E27FC236}">
                <a16:creationId xmlns:a16="http://schemas.microsoft.com/office/drawing/2014/main" xmlns="" id="{93C1ADAB-25DC-4AFD-B654-CE0D7B473159}"/>
              </a:ext>
            </a:extLst>
          </p:cNvPr>
          <p:cNvSpPr txBox="1"/>
          <p:nvPr/>
        </p:nvSpPr>
        <p:spPr>
          <a:xfrm>
            <a:off x="6261541" y="5603692"/>
            <a:ext cx="5660878" cy="418191"/>
          </a:xfrm>
          <a:prstGeom prst="rect">
            <a:avLst/>
          </a:prstGeom>
          <a:noFill/>
        </p:spPr>
        <p:txBody>
          <a:bodyPr wrap="square">
            <a:spAutoFit/>
          </a:bodyPr>
          <a:lstStyle/>
          <a:p>
            <a:pPr>
              <a:lnSpc>
                <a:spcPct val="150000"/>
              </a:lnSpc>
            </a:pPr>
            <a:r>
              <a:rPr lang="zh-CN" altLang="en-US" sz="1600" dirty="0">
                <a:solidFill>
                  <a:srgbClr val="000000"/>
                </a:solidFill>
                <a:cs typeface="+mn-ea"/>
                <a:sym typeface="+mn-lt"/>
              </a:rPr>
              <a:t>代表候选人数应多于应选人数的</a:t>
            </a:r>
            <a:r>
              <a:rPr lang="en-US" altLang="zh-CN" sz="1600" dirty="0">
                <a:solidFill>
                  <a:srgbClr val="000000"/>
                </a:solidFill>
                <a:cs typeface="+mn-ea"/>
                <a:sym typeface="+mn-lt"/>
              </a:rPr>
              <a:t>20%</a:t>
            </a:r>
            <a:r>
              <a:rPr lang="zh-CN" altLang="en-US" sz="1600" dirty="0">
                <a:solidFill>
                  <a:srgbClr val="000000"/>
                </a:solidFill>
                <a:cs typeface="+mn-ea"/>
                <a:sym typeface="+mn-lt"/>
              </a:rPr>
              <a:t>。</a:t>
            </a:r>
            <a:endParaRPr lang="zh-CN" altLang="en-US" sz="1600" b="0" i="0" dirty="0">
              <a:solidFill>
                <a:srgbClr val="000000"/>
              </a:solidFill>
              <a:effectLst/>
              <a:cs typeface="+mn-ea"/>
              <a:sym typeface="+mn-lt"/>
            </a:endParaRPr>
          </a:p>
        </p:txBody>
      </p:sp>
      <p:grpSp>
        <p:nvGrpSpPr>
          <p:cNvPr id="9" name="组合 8">
            <a:extLst>
              <a:ext uri="{FF2B5EF4-FFF2-40B4-BE49-F238E27FC236}">
                <a16:creationId xmlns:a16="http://schemas.microsoft.com/office/drawing/2014/main" xmlns="" id="{41C5AC6E-5350-44D9-968D-093B9B6F53B5}"/>
              </a:ext>
            </a:extLst>
          </p:cNvPr>
          <p:cNvGrpSpPr/>
          <p:nvPr/>
        </p:nvGrpSpPr>
        <p:grpSpPr>
          <a:xfrm>
            <a:off x="6261541" y="2007120"/>
            <a:ext cx="1602223" cy="498904"/>
            <a:chOff x="1043873" y="1685436"/>
            <a:chExt cx="1602223" cy="498904"/>
          </a:xfrm>
        </p:grpSpPr>
        <p:sp>
          <p:nvSpPr>
            <p:cNvPr id="10" name="矩形: 圆角 9">
              <a:extLst>
                <a:ext uri="{FF2B5EF4-FFF2-40B4-BE49-F238E27FC236}">
                  <a16:creationId xmlns:a16="http://schemas.microsoft.com/office/drawing/2014/main" xmlns="" id="{2391E882-21CB-41B2-ADCA-596629E1A49C}"/>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xmlns="" id="{47DFEE3F-FE07-425E-B663-3C2EDCDC76FF}"/>
                </a:ext>
              </a:extLst>
            </p:cNvPr>
            <p:cNvSpPr txBox="1"/>
            <p:nvPr/>
          </p:nvSpPr>
          <p:spPr>
            <a:xfrm>
              <a:off x="1320147" y="1685436"/>
              <a:ext cx="1212661" cy="461665"/>
            </a:xfrm>
            <a:prstGeom prst="rect">
              <a:avLst/>
            </a:prstGeom>
            <a:noFill/>
          </p:spPr>
          <p:txBody>
            <a:bodyPr wrap="square">
              <a:spAutoFit/>
            </a:bodyPr>
            <a:lstStyle/>
            <a:p>
              <a:r>
                <a:rPr lang="zh-CN" altLang="en-US" sz="2400" b="0" i="0" dirty="0">
                  <a:solidFill>
                    <a:schemeClr val="bg1"/>
                  </a:solidFill>
                  <a:effectLst/>
                  <a:cs typeface="+mn-ea"/>
                  <a:sym typeface="+mn-lt"/>
                </a:rPr>
                <a:t>第</a:t>
              </a:r>
              <a:r>
                <a:rPr lang="zh-CN" altLang="en-US" sz="2400" dirty="0">
                  <a:solidFill>
                    <a:schemeClr val="bg1"/>
                  </a:solidFill>
                  <a:cs typeface="+mn-ea"/>
                  <a:sym typeface="+mn-lt"/>
                </a:rPr>
                <a:t>七</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sp>
        <p:nvSpPr>
          <p:cNvPr id="12" name="矩形: 圆角 11">
            <a:extLst>
              <a:ext uri="{FF2B5EF4-FFF2-40B4-BE49-F238E27FC236}">
                <a16:creationId xmlns:a16="http://schemas.microsoft.com/office/drawing/2014/main" xmlns="" id="{A9612BD5-5217-4496-8310-E52E0E0CABC5}"/>
              </a:ext>
            </a:extLst>
          </p:cNvPr>
          <p:cNvSpPr/>
          <p:nvPr/>
        </p:nvSpPr>
        <p:spPr>
          <a:xfrm rot="10800000">
            <a:off x="-145453" y="1897610"/>
            <a:ext cx="2165407" cy="6175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文本框 12">
            <a:extLst>
              <a:ext uri="{FF2B5EF4-FFF2-40B4-BE49-F238E27FC236}">
                <a16:creationId xmlns:a16="http://schemas.microsoft.com/office/drawing/2014/main" xmlns="" id="{136EDD47-4E7A-406C-AB43-20C794747AB5}"/>
              </a:ext>
            </a:extLst>
          </p:cNvPr>
          <p:cNvSpPr txBox="1"/>
          <p:nvPr/>
        </p:nvSpPr>
        <p:spPr>
          <a:xfrm>
            <a:off x="77021" y="1895614"/>
            <a:ext cx="690827" cy="584775"/>
          </a:xfrm>
          <a:prstGeom prst="rect">
            <a:avLst/>
          </a:prstGeom>
          <a:noFill/>
        </p:spPr>
        <p:txBody>
          <a:bodyPr wrap="square" rtlCol="0">
            <a:spAutoFit/>
          </a:bodyPr>
          <a:lstStyle/>
          <a:p>
            <a:r>
              <a:rPr lang="en-US" altLang="zh-CN" sz="3200" dirty="0">
                <a:solidFill>
                  <a:schemeClr val="bg1"/>
                </a:solidFill>
                <a:cs typeface="+mn-ea"/>
                <a:sym typeface="+mn-lt"/>
              </a:rPr>
              <a:t>01</a:t>
            </a:r>
            <a:endParaRPr lang="zh-CN" altLang="en-US" sz="3200" dirty="0">
              <a:solidFill>
                <a:schemeClr val="bg1"/>
              </a:solidFill>
              <a:cs typeface="+mn-ea"/>
              <a:sym typeface="+mn-lt"/>
            </a:endParaRPr>
          </a:p>
        </p:txBody>
      </p:sp>
      <p:sp>
        <p:nvSpPr>
          <p:cNvPr id="15" name="文本框 14">
            <a:extLst>
              <a:ext uri="{FF2B5EF4-FFF2-40B4-BE49-F238E27FC236}">
                <a16:creationId xmlns:a16="http://schemas.microsoft.com/office/drawing/2014/main" xmlns="" id="{E7712672-7807-4826-BB53-228684CC3AAD}"/>
              </a:ext>
            </a:extLst>
          </p:cNvPr>
          <p:cNvSpPr txBox="1"/>
          <p:nvPr/>
        </p:nvSpPr>
        <p:spPr>
          <a:xfrm>
            <a:off x="560686" y="2006320"/>
            <a:ext cx="1125732" cy="400110"/>
          </a:xfrm>
          <a:prstGeom prst="rect">
            <a:avLst/>
          </a:prstGeom>
          <a:noFill/>
        </p:spPr>
        <p:txBody>
          <a:bodyPr wrap="square">
            <a:spAutoFit/>
          </a:bodyPr>
          <a:lstStyle/>
          <a:p>
            <a:r>
              <a:rPr lang="zh-CN" altLang="en-US" sz="2000" b="0" i="0" dirty="0">
                <a:solidFill>
                  <a:schemeClr val="bg1"/>
                </a:solidFill>
                <a:effectLst/>
                <a:cs typeface="+mn-ea"/>
                <a:sym typeface="+mn-lt"/>
              </a:rPr>
              <a:t>警告</a:t>
            </a:r>
            <a:endParaRPr lang="zh-CN" altLang="en-US" sz="2000" dirty="0">
              <a:solidFill>
                <a:schemeClr val="bg1"/>
              </a:solidFill>
              <a:cs typeface="+mn-ea"/>
              <a:sym typeface="+mn-lt"/>
            </a:endParaRPr>
          </a:p>
        </p:txBody>
      </p:sp>
      <p:sp>
        <p:nvSpPr>
          <p:cNvPr id="16" name="矩形: 圆角 15">
            <a:extLst>
              <a:ext uri="{FF2B5EF4-FFF2-40B4-BE49-F238E27FC236}">
                <a16:creationId xmlns:a16="http://schemas.microsoft.com/office/drawing/2014/main" xmlns="" id="{E2EB538D-A2CD-44D5-9B93-781686D5E75D}"/>
              </a:ext>
            </a:extLst>
          </p:cNvPr>
          <p:cNvSpPr/>
          <p:nvPr/>
        </p:nvSpPr>
        <p:spPr>
          <a:xfrm rot="10800000">
            <a:off x="-145453" y="3109605"/>
            <a:ext cx="2165407" cy="6175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文本框 17">
            <a:extLst>
              <a:ext uri="{FF2B5EF4-FFF2-40B4-BE49-F238E27FC236}">
                <a16:creationId xmlns:a16="http://schemas.microsoft.com/office/drawing/2014/main" xmlns="" id="{18D08118-39BC-4873-A6DE-B1A5FD04B049}"/>
              </a:ext>
            </a:extLst>
          </p:cNvPr>
          <p:cNvSpPr txBox="1"/>
          <p:nvPr/>
        </p:nvSpPr>
        <p:spPr>
          <a:xfrm>
            <a:off x="77021" y="3107609"/>
            <a:ext cx="690827" cy="584775"/>
          </a:xfrm>
          <a:prstGeom prst="rect">
            <a:avLst/>
          </a:prstGeom>
          <a:noFill/>
        </p:spPr>
        <p:txBody>
          <a:bodyPr wrap="square" rtlCol="0">
            <a:spAutoFit/>
          </a:bodyPr>
          <a:lstStyle/>
          <a:p>
            <a:r>
              <a:rPr lang="en-US" altLang="zh-CN" sz="3200" dirty="0">
                <a:solidFill>
                  <a:schemeClr val="bg1"/>
                </a:solidFill>
                <a:cs typeface="+mn-ea"/>
                <a:sym typeface="+mn-lt"/>
              </a:rPr>
              <a:t>03</a:t>
            </a:r>
            <a:endParaRPr lang="zh-CN" altLang="en-US" sz="3200" dirty="0">
              <a:solidFill>
                <a:schemeClr val="bg1"/>
              </a:solidFill>
              <a:cs typeface="+mn-ea"/>
              <a:sym typeface="+mn-lt"/>
            </a:endParaRPr>
          </a:p>
        </p:txBody>
      </p:sp>
      <p:sp>
        <p:nvSpPr>
          <p:cNvPr id="19" name="文本框 18">
            <a:extLst>
              <a:ext uri="{FF2B5EF4-FFF2-40B4-BE49-F238E27FC236}">
                <a16:creationId xmlns:a16="http://schemas.microsoft.com/office/drawing/2014/main" xmlns="" id="{88FA16C5-3A24-4BB8-9A32-E44762CBD008}"/>
              </a:ext>
            </a:extLst>
          </p:cNvPr>
          <p:cNvSpPr txBox="1"/>
          <p:nvPr/>
        </p:nvSpPr>
        <p:spPr>
          <a:xfrm>
            <a:off x="560685" y="3218315"/>
            <a:ext cx="1444879" cy="400110"/>
          </a:xfrm>
          <a:prstGeom prst="rect">
            <a:avLst/>
          </a:prstGeom>
          <a:noFill/>
        </p:spPr>
        <p:txBody>
          <a:bodyPr wrap="square">
            <a:spAutoFit/>
          </a:bodyPr>
          <a:lstStyle/>
          <a:p>
            <a:r>
              <a:rPr lang="zh-CN" altLang="en-US" sz="2000" b="0" i="0" dirty="0">
                <a:solidFill>
                  <a:schemeClr val="bg1"/>
                </a:solidFill>
                <a:effectLst/>
                <a:cs typeface="+mn-ea"/>
                <a:sym typeface="+mn-lt"/>
              </a:rPr>
              <a:t>记大过</a:t>
            </a:r>
            <a:endParaRPr lang="zh-CN" altLang="en-US" sz="2000" dirty="0">
              <a:solidFill>
                <a:schemeClr val="bg1"/>
              </a:solidFill>
              <a:cs typeface="+mn-ea"/>
              <a:sym typeface="+mn-lt"/>
            </a:endParaRPr>
          </a:p>
        </p:txBody>
      </p:sp>
      <p:sp>
        <p:nvSpPr>
          <p:cNvPr id="20" name="矩形: 圆角 19">
            <a:extLst>
              <a:ext uri="{FF2B5EF4-FFF2-40B4-BE49-F238E27FC236}">
                <a16:creationId xmlns:a16="http://schemas.microsoft.com/office/drawing/2014/main" xmlns="" id="{3C96685B-4FB7-4197-B496-C2E07EA2B602}"/>
              </a:ext>
            </a:extLst>
          </p:cNvPr>
          <p:cNvSpPr/>
          <p:nvPr/>
        </p:nvSpPr>
        <p:spPr>
          <a:xfrm rot="10800000">
            <a:off x="-145453" y="4321600"/>
            <a:ext cx="2165407" cy="6175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 name="文本框 20">
            <a:extLst>
              <a:ext uri="{FF2B5EF4-FFF2-40B4-BE49-F238E27FC236}">
                <a16:creationId xmlns:a16="http://schemas.microsoft.com/office/drawing/2014/main" xmlns="" id="{8BC64B88-418B-484F-BEAC-9D7DFC3139EB}"/>
              </a:ext>
            </a:extLst>
          </p:cNvPr>
          <p:cNvSpPr txBox="1"/>
          <p:nvPr/>
        </p:nvSpPr>
        <p:spPr>
          <a:xfrm>
            <a:off x="77021" y="4319604"/>
            <a:ext cx="690827" cy="584775"/>
          </a:xfrm>
          <a:prstGeom prst="rect">
            <a:avLst/>
          </a:prstGeom>
          <a:noFill/>
        </p:spPr>
        <p:txBody>
          <a:bodyPr wrap="square" rtlCol="0">
            <a:spAutoFit/>
          </a:bodyPr>
          <a:lstStyle/>
          <a:p>
            <a:r>
              <a:rPr lang="en-US" altLang="zh-CN" sz="3200" dirty="0">
                <a:solidFill>
                  <a:schemeClr val="bg1"/>
                </a:solidFill>
                <a:cs typeface="+mn-ea"/>
                <a:sym typeface="+mn-lt"/>
              </a:rPr>
              <a:t>02</a:t>
            </a:r>
            <a:endParaRPr lang="zh-CN" altLang="en-US" sz="3200" dirty="0">
              <a:solidFill>
                <a:schemeClr val="bg1"/>
              </a:solidFill>
              <a:cs typeface="+mn-ea"/>
              <a:sym typeface="+mn-lt"/>
            </a:endParaRPr>
          </a:p>
        </p:txBody>
      </p:sp>
      <p:sp>
        <p:nvSpPr>
          <p:cNvPr id="22" name="文本框 21">
            <a:extLst>
              <a:ext uri="{FF2B5EF4-FFF2-40B4-BE49-F238E27FC236}">
                <a16:creationId xmlns:a16="http://schemas.microsoft.com/office/drawing/2014/main" xmlns="" id="{2CDC3A54-F1BE-4238-BEA4-56A971517E49}"/>
              </a:ext>
            </a:extLst>
          </p:cNvPr>
          <p:cNvSpPr txBox="1"/>
          <p:nvPr/>
        </p:nvSpPr>
        <p:spPr>
          <a:xfrm>
            <a:off x="560686" y="4430310"/>
            <a:ext cx="1125732" cy="400110"/>
          </a:xfrm>
          <a:prstGeom prst="rect">
            <a:avLst/>
          </a:prstGeom>
          <a:noFill/>
        </p:spPr>
        <p:txBody>
          <a:bodyPr wrap="square">
            <a:spAutoFit/>
          </a:bodyPr>
          <a:lstStyle/>
          <a:p>
            <a:r>
              <a:rPr lang="zh-CN" altLang="en-US" sz="2000" dirty="0">
                <a:solidFill>
                  <a:schemeClr val="bg1"/>
                </a:solidFill>
                <a:cs typeface="+mn-ea"/>
                <a:sym typeface="+mn-lt"/>
              </a:rPr>
              <a:t>记过</a:t>
            </a:r>
          </a:p>
        </p:txBody>
      </p:sp>
      <p:sp>
        <p:nvSpPr>
          <p:cNvPr id="23" name="矩形: 圆角 22">
            <a:extLst>
              <a:ext uri="{FF2B5EF4-FFF2-40B4-BE49-F238E27FC236}">
                <a16:creationId xmlns:a16="http://schemas.microsoft.com/office/drawing/2014/main" xmlns="" id="{03430DD0-99EE-4FA4-8B56-C79A67A79AB5}"/>
              </a:ext>
            </a:extLst>
          </p:cNvPr>
          <p:cNvSpPr/>
          <p:nvPr/>
        </p:nvSpPr>
        <p:spPr>
          <a:xfrm rot="10800000">
            <a:off x="-145453" y="5533595"/>
            <a:ext cx="2165407" cy="61753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文本框 23">
            <a:extLst>
              <a:ext uri="{FF2B5EF4-FFF2-40B4-BE49-F238E27FC236}">
                <a16:creationId xmlns:a16="http://schemas.microsoft.com/office/drawing/2014/main" xmlns="" id="{C5610FD3-AAC8-4D02-A7E8-B4D825CE4F13}"/>
              </a:ext>
            </a:extLst>
          </p:cNvPr>
          <p:cNvSpPr txBox="1"/>
          <p:nvPr/>
        </p:nvSpPr>
        <p:spPr>
          <a:xfrm>
            <a:off x="77021" y="5531599"/>
            <a:ext cx="690827" cy="584775"/>
          </a:xfrm>
          <a:prstGeom prst="rect">
            <a:avLst/>
          </a:prstGeom>
          <a:noFill/>
        </p:spPr>
        <p:txBody>
          <a:bodyPr wrap="square" rtlCol="0">
            <a:spAutoFit/>
          </a:bodyPr>
          <a:lstStyle/>
          <a:p>
            <a:r>
              <a:rPr lang="en-US" altLang="zh-CN" sz="3200" dirty="0">
                <a:solidFill>
                  <a:schemeClr val="bg1"/>
                </a:solidFill>
                <a:cs typeface="+mn-ea"/>
                <a:sym typeface="+mn-lt"/>
              </a:rPr>
              <a:t>04</a:t>
            </a:r>
            <a:endParaRPr lang="zh-CN" altLang="en-US" sz="3200" dirty="0">
              <a:solidFill>
                <a:schemeClr val="bg1"/>
              </a:solidFill>
              <a:cs typeface="+mn-ea"/>
              <a:sym typeface="+mn-lt"/>
            </a:endParaRPr>
          </a:p>
        </p:txBody>
      </p:sp>
      <p:sp>
        <p:nvSpPr>
          <p:cNvPr id="26" name="文本框 25">
            <a:extLst>
              <a:ext uri="{FF2B5EF4-FFF2-40B4-BE49-F238E27FC236}">
                <a16:creationId xmlns:a16="http://schemas.microsoft.com/office/drawing/2014/main" xmlns="" id="{3BA7FD76-C2BD-40C5-BCC5-70A9B65FA643}"/>
              </a:ext>
            </a:extLst>
          </p:cNvPr>
          <p:cNvSpPr txBox="1"/>
          <p:nvPr/>
        </p:nvSpPr>
        <p:spPr>
          <a:xfrm>
            <a:off x="560686" y="5642305"/>
            <a:ext cx="1773074" cy="400110"/>
          </a:xfrm>
          <a:prstGeom prst="rect">
            <a:avLst/>
          </a:prstGeom>
          <a:noFill/>
        </p:spPr>
        <p:txBody>
          <a:bodyPr wrap="square">
            <a:spAutoFit/>
          </a:bodyPr>
          <a:lstStyle/>
          <a:p>
            <a:r>
              <a:rPr lang="zh-CN" altLang="en-US" sz="2000" b="0" i="0" dirty="0">
                <a:solidFill>
                  <a:schemeClr val="bg1"/>
                </a:solidFill>
                <a:effectLst/>
                <a:cs typeface="+mn-ea"/>
                <a:sym typeface="+mn-lt"/>
              </a:rPr>
              <a:t>降级、撤职</a:t>
            </a:r>
            <a:endParaRPr lang="zh-CN" altLang="en-US" sz="2000" dirty="0">
              <a:solidFill>
                <a:schemeClr val="bg1"/>
              </a:solidFill>
              <a:cs typeface="+mn-ea"/>
              <a:sym typeface="+mn-lt"/>
            </a:endParaRPr>
          </a:p>
        </p:txBody>
      </p:sp>
      <p:grpSp>
        <p:nvGrpSpPr>
          <p:cNvPr id="29" name="组合 28">
            <a:extLst>
              <a:ext uri="{FF2B5EF4-FFF2-40B4-BE49-F238E27FC236}">
                <a16:creationId xmlns:a16="http://schemas.microsoft.com/office/drawing/2014/main" xmlns="" id="{17D80AFE-7895-412C-9D4E-4B5B22944557}"/>
              </a:ext>
            </a:extLst>
          </p:cNvPr>
          <p:cNvGrpSpPr/>
          <p:nvPr/>
        </p:nvGrpSpPr>
        <p:grpSpPr>
          <a:xfrm>
            <a:off x="6261541" y="5078218"/>
            <a:ext cx="1602223" cy="498904"/>
            <a:chOff x="1043873" y="1685436"/>
            <a:chExt cx="1602223" cy="498904"/>
          </a:xfrm>
        </p:grpSpPr>
        <p:sp>
          <p:nvSpPr>
            <p:cNvPr id="30" name="矩形: 圆角 29">
              <a:extLst>
                <a:ext uri="{FF2B5EF4-FFF2-40B4-BE49-F238E27FC236}">
                  <a16:creationId xmlns:a16="http://schemas.microsoft.com/office/drawing/2014/main" xmlns="" id="{80726C81-24F2-4530-8636-D102101B436B}"/>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a:extLst>
                <a:ext uri="{FF2B5EF4-FFF2-40B4-BE49-F238E27FC236}">
                  <a16:creationId xmlns:a16="http://schemas.microsoft.com/office/drawing/2014/main" xmlns="" id="{45B4E2DB-3A62-4F7B-BCE1-99F5DADF57BF}"/>
                </a:ext>
              </a:extLst>
            </p:cNvPr>
            <p:cNvSpPr txBox="1"/>
            <p:nvPr/>
          </p:nvSpPr>
          <p:spPr>
            <a:xfrm>
              <a:off x="1320147" y="1685436"/>
              <a:ext cx="1212661" cy="461665"/>
            </a:xfrm>
            <a:prstGeom prst="rect">
              <a:avLst/>
            </a:prstGeom>
            <a:noFill/>
          </p:spPr>
          <p:txBody>
            <a:bodyPr wrap="square">
              <a:spAutoFit/>
            </a:bodyPr>
            <a:lstStyle/>
            <a:p>
              <a:r>
                <a:rPr lang="zh-CN" altLang="en-US" sz="2400" b="0" i="0" dirty="0">
                  <a:solidFill>
                    <a:schemeClr val="bg1"/>
                  </a:solidFill>
                  <a:effectLst/>
                  <a:cs typeface="+mn-ea"/>
                  <a:sym typeface="+mn-lt"/>
                </a:rPr>
                <a:t>第</a:t>
              </a:r>
              <a:r>
                <a:rPr lang="zh-CN" altLang="en-US" sz="2400" dirty="0">
                  <a:solidFill>
                    <a:schemeClr val="bg1"/>
                  </a:solidFill>
                  <a:cs typeface="+mn-ea"/>
                  <a:sym typeface="+mn-lt"/>
                </a:rPr>
                <a:t>八</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sp>
        <p:nvSpPr>
          <p:cNvPr id="32" name="文本框 31">
            <a:extLst>
              <a:ext uri="{FF2B5EF4-FFF2-40B4-BE49-F238E27FC236}">
                <a16:creationId xmlns:a16="http://schemas.microsoft.com/office/drawing/2014/main" xmlns="" id="{F458ED09-7FBC-472B-935C-FA8DD42BDE57}"/>
              </a:ext>
            </a:extLst>
          </p:cNvPr>
          <p:cNvSpPr txBox="1"/>
          <p:nvPr/>
        </p:nvSpPr>
        <p:spPr>
          <a:xfrm>
            <a:off x="6261541" y="2506024"/>
            <a:ext cx="5660878" cy="2257028"/>
          </a:xfrm>
          <a:prstGeom prst="rect">
            <a:avLst/>
          </a:prstGeom>
          <a:noFill/>
        </p:spPr>
        <p:txBody>
          <a:bodyPr wrap="square">
            <a:spAutoFit/>
          </a:bodyPr>
          <a:lstStyle/>
          <a:p>
            <a:pPr>
              <a:lnSpc>
                <a:spcPct val="150000"/>
              </a:lnSpc>
            </a:pPr>
            <a:r>
              <a:rPr lang="zh-CN" altLang="en-US" sz="1600" dirty="0">
                <a:solidFill>
                  <a:srgbClr val="000000"/>
                </a:solidFill>
                <a:cs typeface="+mn-ea"/>
                <a:sym typeface="+mn-lt"/>
              </a:rPr>
              <a:t>党员代表大会的代表应能反映本选举单位的意见，代表党员的意志。代表的名额一般为</a:t>
            </a:r>
            <a:r>
              <a:rPr lang="en-US" altLang="zh-CN" sz="1600" dirty="0">
                <a:solidFill>
                  <a:srgbClr val="000000"/>
                </a:solidFill>
                <a:cs typeface="+mn-ea"/>
                <a:sym typeface="+mn-lt"/>
              </a:rPr>
              <a:t>100</a:t>
            </a:r>
            <a:r>
              <a:rPr lang="zh-CN" altLang="en-US" sz="1600" dirty="0">
                <a:solidFill>
                  <a:srgbClr val="000000"/>
                </a:solidFill>
                <a:cs typeface="+mn-ea"/>
                <a:sym typeface="+mn-lt"/>
              </a:rPr>
              <a:t>名至</a:t>
            </a:r>
            <a:r>
              <a:rPr lang="en-US" altLang="zh-CN" sz="1600" dirty="0">
                <a:solidFill>
                  <a:srgbClr val="000000"/>
                </a:solidFill>
                <a:cs typeface="+mn-ea"/>
                <a:sym typeface="+mn-lt"/>
              </a:rPr>
              <a:t>200</a:t>
            </a:r>
            <a:r>
              <a:rPr lang="zh-CN" altLang="en-US" sz="1600" dirty="0">
                <a:solidFill>
                  <a:srgbClr val="000000"/>
                </a:solidFill>
                <a:cs typeface="+mn-ea"/>
                <a:sym typeface="+mn-lt"/>
              </a:rPr>
              <a:t>名，最多不超过</a:t>
            </a:r>
            <a:r>
              <a:rPr lang="en-US" altLang="zh-CN" sz="1600" dirty="0">
                <a:solidFill>
                  <a:srgbClr val="000000"/>
                </a:solidFill>
                <a:cs typeface="+mn-ea"/>
                <a:sym typeface="+mn-lt"/>
              </a:rPr>
              <a:t>300</a:t>
            </a:r>
            <a:r>
              <a:rPr lang="zh-CN" altLang="en-US" sz="1600" dirty="0">
                <a:solidFill>
                  <a:srgbClr val="000000"/>
                </a:solidFill>
                <a:cs typeface="+mn-ea"/>
                <a:sym typeface="+mn-lt"/>
              </a:rPr>
              <a:t>名。其具体名额由召集代表大会的党组织按照有利于党员了解和直接参与党内事务，有利于讨论决定问题的原则确定，报上级党组织批准。代表名额的分配根据党员人数和代表具有广泛性的原则确定。</a:t>
            </a:r>
            <a:endParaRPr lang="zh-CN" altLang="en-US" sz="1600" b="0" i="0" dirty="0">
              <a:solidFill>
                <a:srgbClr val="000000"/>
              </a:solidFill>
              <a:effectLst/>
              <a:cs typeface="+mn-ea"/>
              <a:sym typeface="+mn-lt"/>
            </a:endParaRPr>
          </a:p>
        </p:txBody>
      </p:sp>
      <p:sp>
        <p:nvSpPr>
          <p:cNvPr id="34" name="标注: 左箭头 33">
            <a:extLst>
              <a:ext uri="{FF2B5EF4-FFF2-40B4-BE49-F238E27FC236}">
                <a16:creationId xmlns:a16="http://schemas.microsoft.com/office/drawing/2014/main" xmlns="" id="{28F1DDEA-6B3A-406E-A256-3670CCEC7946}"/>
              </a:ext>
            </a:extLst>
          </p:cNvPr>
          <p:cNvSpPr/>
          <p:nvPr/>
        </p:nvSpPr>
        <p:spPr>
          <a:xfrm>
            <a:off x="2621280" y="1934848"/>
            <a:ext cx="2508069" cy="580293"/>
          </a:xfrm>
          <a:prstGeom prst="leftArrowCallout">
            <a:avLst>
              <a:gd name="adj1" fmla="val 36282"/>
              <a:gd name="adj2" fmla="val 46154"/>
              <a:gd name="adj3" fmla="val 48974"/>
              <a:gd name="adj4" fmla="val 7472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六个月</a:t>
            </a:r>
          </a:p>
        </p:txBody>
      </p:sp>
      <p:sp>
        <p:nvSpPr>
          <p:cNvPr id="35" name="标注: 左箭头 34">
            <a:extLst>
              <a:ext uri="{FF2B5EF4-FFF2-40B4-BE49-F238E27FC236}">
                <a16:creationId xmlns:a16="http://schemas.microsoft.com/office/drawing/2014/main" xmlns="" id="{93F20988-63FC-4238-ADB9-0A51A347D70A}"/>
              </a:ext>
            </a:extLst>
          </p:cNvPr>
          <p:cNvSpPr/>
          <p:nvPr/>
        </p:nvSpPr>
        <p:spPr>
          <a:xfrm>
            <a:off x="2621280" y="3112091"/>
            <a:ext cx="2508069" cy="580293"/>
          </a:xfrm>
          <a:prstGeom prst="leftArrowCallout">
            <a:avLst>
              <a:gd name="adj1" fmla="val 36282"/>
              <a:gd name="adj2" fmla="val 46154"/>
              <a:gd name="adj3" fmla="val 48974"/>
              <a:gd name="adj4" fmla="val 7472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十二个月</a:t>
            </a:r>
          </a:p>
        </p:txBody>
      </p:sp>
      <p:sp>
        <p:nvSpPr>
          <p:cNvPr id="36" name="标注: 左箭头 35">
            <a:extLst>
              <a:ext uri="{FF2B5EF4-FFF2-40B4-BE49-F238E27FC236}">
                <a16:creationId xmlns:a16="http://schemas.microsoft.com/office/drawing/2014/main" xmlns="" id="{313C0036-5BE7-42BA-A5D1-D9039E5000BA}"/>
              </a:ext>
            </a:extLst>
          </p:cNvPr>
          <p:cNvSpPr/>
          <p:nvPr/>
        </p:nvSpPr>
        <p:spPr>
          <a:xfrm>
            <a:off x="2621280" y="4289334"/>
            <a:ext cx="2508069" cy="580293"/>
          </a:xfrm>
          <a:prstGeom prst="leftArrowCallout">
            <a:avLst>
              <a:gd name="adj1" fmla="val 36282"/>
              <a:gd name="adj2" fmla="val 46154"/>
              <a:gd name="adj3" fmla="val 48974"/>
              <a:gd name="adj4" fmla="val 7472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十八个月</a:t>
            </a:r>
          </a:p>
        </p:txBody>
      </p:sp>
      <p:sp>
        <p:nvSpPr>
          <p:cNvPr id="37" name="标注: 左箭头 36">
            <a:extLst>
              <a:ext uri="{FF2B5EF4-FFF2-40B4-BE49-F238E27FC236}">
                <a16:creationId xmlns:a16="http://schemas.microsoft.com/office/drawing/2014/main" xmlns="" id="{C1A0FDDB-DBFF-4BD3-9841-4DB1C7F5B1BC}"/>
              </a:ext>
            </a:extLst>
          </p:cNvPr>
          <p:cNvSpPr/>
          <p:nvPr/>
        </p:nvSpPr>
        <p:spPr>
          <a:xfrm>
            <a:off x="2621280" y="5466577"/>
            <a:ext cx="2508069" cy="580293"/>
          </a:xfrm>
          <a:prstGeom prst="leftArrowCallout">
            <a:avLst>
              <a:gd name="adj1" fmla="val 36282"/>
              <a:gd name="adj2" fmla="val 46154"/>
              <a:gd name="adj3" fmla="val 48974"/>
              <a:gd name="adj4" fmla="val 7472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cs typeface="+mn-ea"/>
                <a:sym typeface="+mn-lt"/>
              </a:rPr>
              <a:t>二十四个月</a:t>
            </a:r>
          </a:p>
        </p:txBody>
      </p:sp>
      <p:pic>
        <p:nvPicPr>
          <p:cNvPr id="2" name="图片 1">
            <a:extLst>
              <a:ext uri="{FF2B5EF4-FFF2-40B4-BE49-F238E27FC236}">
                <a16:creationId xmlns:a16="http://schemas.microsoft.com/office/drawing/2014/main" xmlns="" id="{D7B0AF33-4910-4DF8-86E5-5A71EE65D2D7}"/>
              </a:ext>
            </a:extLst>
          </p:cNvPr>
          <p:cNvPicPr>
            <a:picLocks noChangeAspect="1"/>
          </p:cNvPicPr>
          <p:nvPr/>
        </p:nvPicPr>
        <p:blipFill rotWithShape="1">
          <a:blip r:embed="rId2"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0" y="303892"/>
            <a:ext cx="1050735" cy="985332"/>
          </a:xfrm>
          <a:prstGeom prst="rect">
            <a:avLst/>
          </a:prstGeom>
        </p:spPr>
      </p:pic>
    </p:spTree>
    <p:extLst>
      <p:ext uri="{BB962C8B-B14F-4D97-AF65-F5344CB8AC3E}">
        <p14:creationId xmlns:p14="http://schemas.microsoft.com/office/powerpoint/2010/main" val="212364884"/>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22" presetClass="entr" presetSubtype="2"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right)">
                                      <p:cBhvr>
                                        <p:cTn id="56" dur="500"/>
                                        <p:tgtEl>
                                          <p:spTgt spid="34"/>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right)">
                                      <p:cBhvr>
                                        <p:cTn id="59" dur="500"/>
                                        <p:tgtEl>
                                          <p:spTgt spid="35"/>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wipe(right)">
                                      <p:cBhvr>
                                        <p:cTn id="65" dur="500"/>
                                        <p:tgtEl>
                                          <p:spTgt spid="37"/>
                                        </p:tgtEl>
                                      </p:cBhvr>
                                    </p:animEffect>
                                  </p:childTnLst>
                                </p:cTn>
                              </p:par>
                              <p:par>
                                <p:cTn id="66" presetID="2" presetClass="entr" presetSubtype="4" fill="hold" nodeType="with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500" fill="hold"/>
                                        <p:tgtEl>
                                          <p:spTgt spid="9"/>
                                        </p:tgtEl>
                                        <p:attrNameLst>
                                          <p:attrName>ppt_x</p:attrName>
                                        </p:attrNameLst>
                                      </p:cBhvr>
                                      <p:tavLst>
                                        <p:tav tm="0">
                                          <p:val>
                                            <p:strVal val="#ppt_x"/>
                                          </p:val>
                                        </p:tav>
                                        <p:tav tm="100000">
                                          <p:val>
                                            <p:strVal val="#ppt_x"/>
                                          </p:val>
                                        </p:tav>
                                      </p:tavLst>
                                    </p:anim>
                                    <p:anim calcmode="lin" valueType="num">
                                      <p:cBhvr additive="base">
                                        <p:cTn id="69" dur="500" fill="hold"/>
                                        <p:tgtEl>
                                          <p:spTgt spid="9"/>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500" fill="hold"/>
                                        <p:tgtEl>
                                          <p:spTgt spid="32"/>
                                        </p:tgtEl>
                                        <p:attrNameLst>
                                          <p:attrName>ppt_x</p:attrName>
                                        </p:attrNameLst>
                                      </p:cBhvr>
                                      <p:tavLst>
                                        <p:tav tm="0">
                                          <p:val>
                                            <p:strVal val="#ppt_x"/>
                                          </p:val>
                                        </p:tav>
                                        <p:tav tm="100000">
                                          <p:val>
                                            <p:strVal val="#ppt_x"/>
                                          </p:val>
                                        </p:tav>
                                      </p:tavLst>
                                    </p:anim>
                                    <p:anim calcmode="lin" valueType="num">
                                      <p:cBhvr additive="base">
                                        <p:cTn id="73" dur="500" fill="hold"/>
                                        <p:tgtEl>
                                          <p:spTgt spid="32"/>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500" fill="hold"/>
                                        <p:tgtEl>
                                          <p:spTgt spid="29"/>
                                        </p:tgtEl>
                                        <p:attrNameLst>
                                          <p:attrName>ppt_x</p:attrName>
                                        </p:attrNameLst>
                                      </p:cBhvr>
                                      <p:tavLst>
                                        <p:tav tm="0">
                                          <p:val>
                                            <p:strVal val="#ppt_x"/>
                                          </p:val>
                                        </p:tav>
                                        <p:tav tm="100000">
                                          <p:val>
                                            <p:strVal val="#ppt_x"/>
                                          </p:val>
                                        </p:tav>
                                      </p:tavLst>
                                    </p:anim>
                                    <p:anim calcmode="lin" valueType="num">
                                      <p:cBhvr additive="base">
                                        <p:cTn id="77" dur="500" fill="hold"/>
                                        <p:tgtEl>
                                          <p:spTgt spid="29"/>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8"/>
                                        </p:tgtEl>
                                        <p:attrNameLst>
                                          <p:attrName>style.visibility</p:attrName>
                                        </p:attrNameLst>
                                      </p:cBhvr>
                                      <p:to>
                                        <p:strVal val="visible"/>
                                      </p:to>
                                    </p:set>
                                    <p:anim calcmode="lin" valueType="num">
                                      <p:cBhvr additive="base">
                                        <p:cTn id="80" dur="500" fill="hold"/>
                                        <p:tgtEl>
                                          <p:spTgt spid="8"/>
                                        </p:tgtEl>
                                        <p:attrNameLst>
                                          <p:attrName>ppt_x</p:attrName>
                                        </p:attrNameLst>
                                      </p:cBhvr>
                                      <p:tavLst>
                                        <p:tav tm="0">
                                          <p:val>
                                            <p:strVal val="#ppt_x"/>
                                          </p:val>
                                        </p:tav>
                                        <p:tav tm="100000">
                                          <p:val>
                                            <p:strVal val="#ppt_x"/>
                                          </p:val>
                                        </p:tav>
                                      </p:tavLst>
                                    </p:anim>
                                    <p:anim calcmode="lin" valueType="num">
                                      <p:cBhvr additive="base">
                                        <p:cTn id="8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15" grpId="0"/>
      <p:bldP spid="16" grpId="0" animBg="1"/>
      <p:bldP spid="18" grpId="0"/>
      <p:bldP spid="19" grpId="0"/>
      <p:bldP spid="20" grpId="0" animBg="1"/>
      <p:bldP spid="21" grpId="0"/>
      <p:bldP spid="22" grpId="0"/>
      <p:bldP spid="23" grpId="0" animBg="1"/>
      <p:bldP spid="24" grpId="0"/>
      <p:bldP spid="26" grpId="0"/>
      <p:bldP spid="32" grpId="0"/>
      <p:bldP spid="34" grpId="0" animBg="1"/>
      <p:bldP spid="35" grpId="0" animBg="1"/>
      <p:bldP spid="36"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xmlns="" id="{1F362B87-1441-4209-88B5-67D311C133B0}"/>
              </a:ext>
            </a:extLst>
          </p:cNvPr>
          <p:cNvSpPr txBox="1"/>
          <p:nvPr/>
        </p:nvSpPr>
        <p:spPr>
          <a:xfrm>
            <a:off x="1050735" y="366700"/>
            <a:ext cx="5747229" cy="584775"/>
          </a:xfrm>
          <a:prstGeom prst="rect">
            <a:avLst/>
          </a:prstGeom>
          <a:noFill/>
        </p:spPr>
        <p:txBody>
          <a:bodyPr wrap="square">
            <a:spAutoFit/>
          </a:bodyPr>
          <a:lstStyle/>
          <a:p>
            <a:r>
              <a:rPr lang="zh-CN" altLang="en-US" sz="3200" i="0" dirty="0">
                <a:solidFill>
                  <a:schemeClr val="tx1">
                    <a:lumMod val="75000"/>
                    <a:lumOff val="25000"/>
                  </a:schemeClr>
                </a:solidFill>
                <a:effectLst/>
                <a:cs typeface="+mn-ea"/>
                <a:sym typeface="+mn-lt"/>
              </a:rPr>
              <a:t>基层选举工作条例代表的选举</a:t>
            </a:r>
          </a:p>
        </p:txBody>
      </p:sp>
      <p:sp>
        <p:nvSpPr>
          <p:cNvPr id="17" name="文本框 16">
            <a:extLst>
              <a:ext uri="{FF2B5EF4-FFF2-40B4-BE49-F238E27FC236}">
                <a16:creationId xmlns:a16="http://schemas.microsoft.com/office/drawing/2014/main" xmlns="" id="{1E467446-0D49-4543-A78E-3574608FF246}"/>
              </a:ext>
            </a:extLst>
          </p:cNvPr>
          <p:cNvSpPr txBox="1"/>
          <p:nvPr/>
        </p:nvSpPr>
        <p:spPr>
          <a:xfrm>
            <a:off x="1050735" y="843939"/>
            <a:ext cx="5978138" cy="338554"/>
          </a:xfrm>
          <a:prstGeom prst="rect">
            <a:avLst/>
          </a:prstGeom>
          <a:noFill/>
        </p:spPr>
        <p:txBody>
          <a:bodyPr wrap="square">
            <a:spAutoFit/>
          </a:bodyPr>
          <a:lstStyle/>
          <a:p>
            <a:r>
              <a:rPr lang="zh-CN" altLang="en-US" sz="1600" dirty="0">
                <a:cs typeface="+mn-ea"/>
                <a:sym typeface="+mn-lt"/>
              </a:rPr>
              <a:t>General principles conditions cadre appointment regulations</a:t>
            </a:r>
          </a:p>
        </p:txBody>
      </p:sp>
      <p:grpSp>
        <p:nvGrpSpPr>
          <p:cNvPr id="25" name="组合 24">
            <a:extLst>
              <a:ext uri="{FF2B5EF4-FFF2-40B4-BE49-F238E27FC236}">
                <a16:creationId xmlns:a16="http://schemas.microsoft.com/office/drawing/2014/main" xmlns="" id="{F4C7F764-ACD1-4A27-A26C-8A087AB139BA}"/>
              </a:ext>
            </a:extLst>
          </p:cNvPr>
          <p:cNvGrpSpPr/>
          <p:nvPr/>
        </p:nvGrpSpPr>
        <p:grpSpPr>
          <a:xfrm flipH="1">
            <a:off x="11745317" y="471293"/>
            <a:ext cx="446683" cy="711200"/>
            <a:chOff x="357" y="492760"/>
            <a:chExt cx="446683" cy="711200"/>
          </a:xfrm>
          <a:solidFill>
            <a:srgbClr val="C2191F"/>
          </a:solidFill>
        </p:grpSpPr>
        <p:sp>
          <p:nvSpPr>
            <p:cNvPr id="27" name="矩形 26">
              <a:extLst>
                <a:ext uri="{FF2B5EF4-FFF2-40B4-BE49-F238E27FC236}">
                  <a16:creationId xmlns:a16="http://schemas.microsoft.com/office/drawing/2014/main" xmlns="" id="{27D67D6F-27D5-4440-9D74-2DBF393707E7}"/>
                </a:ext>
              </a:extLst>
            </p:cNvPr>
            <p:cNvSpPr/>
            <p:nvPr/>
          </p:nvSpPr>
          <p:spPr>
            <a:xfrm>
              <a:off x="357" y="492760"/>
              <a:ext cx="291741"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 name="矩形 27">
              <a:extLst>
                <a:ext uri="{FF2B5EF4-FFF2-40B4-BE49-F238E27FC236}">
                  <a16:creationId xmlns:a16="http://schemas.microsoft.com/office/drawing/2014/main" xmlns="" id="{FC8BCD03-B147-4173-B7A1-5F5E76D753C2}"/>
                </a:ext>
              </a:extLst>
            </p:cNvPr>
            <p:cNvSpPr/>
            <p:nvPr/>
          </p:nvSpPr>
          <p:spPr>
            <a:xfrm>
              <a:off x="355600" y="492760"/>
              <a:ext cx="91440" cy="711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sp>
        <p:nvSpPr>
          <p:cNvPr id="47" name="文本框 46">
            <a:extLst>
              <a:ext uri="{FF2B5EF4-FFF2-40B4-BE49-F238E27FC236}">
                <a16:creationId xmlns:a16="http://schemas.microsoft.com/office/drawing/2014/main" xmlns="" id="{8D948AF6-6FB4-49BC-B6D8-B385FE63C040}"/>
              </a:ext>
            </a:extLst>
          </p:cNvPr>
          <p:cNvSpPr txBox="1"/>
          <p:nvPr/>
        </p:nvSpPr>
        <p:spPr>
          <a:xfrm>
            <a:off x="984894" y="2048841"/>
            <a:ext cx="9530706" cy="787523"/>
          </a:xfrm>
          <a:prstGeom prst="rect">
            <a:avLst/>
          </a:prstGeom>
          <a:noFill/>
        </p:spPr>
        <p:txBody>
          <a:bodyPr wrap="square">
            <a:spAutoFit/>
          </a:bodyPr>
          <a:lstStyle/>
          <a:p>
            <a:pPr>
              <a:lnSpc>
                <a:spcPct val="150000"/>
              </a:lnSpc>
            </a:pPr>
            <a:r>
              <a:rPr lang="zh-CN" altLang="en-US" sz="1600" dirty="0">
                <a:solidFill>
                  <a:schemeClr val="tx1">
                    <a:lumMod val="85000"/>
                    <a:lumOff val="15000"/>
                  </a:schemeClr>
                </a:solidFill>
                <a:cs typeface="+mn-ea"/>
                <a:sym typeface="+mn-lt"/>
              </a:rPr>
              <a:t>代表候选人由选举单位组织全体党员酝酿提名，根据多数人的意见确定，提交党员大会或党员代表大会进行选举。</a:t>
            </a:r>
            <a:endParaRPr lang="zh-CN" altLang="en-US" sz="1600" b="0" i="0" dirty="0">
              <a:solidFill>
                <a:schemeClr val="tx1">
                  <a:lumMod val="85000"/>
                  <a:lumOff val="15000"/>
                </a:schemeClr>
              </a:solidFill>
              <a:effectLst/>
              <a:cs typeface="+mn-ea"/>
              <a:sym typeface="+mn-lt"/>
            </a:endParaRPr>
          </a:p>
        </p:txBody>
      </p:sp>
      <p:grpSp>
        <p:nvGrpSpPr>
          <p:cNvPr id="48" name="组合 47">
            <a:extLst>
              <a:ext uri="{FF2B5EF4-FFF2-40B4-BE49-F238E27FC236}">
                <a16:creationId xmlns:a16="http://schemas.microsoft.com/office/drawing/2014/main" xmlns="" id="{33C6D209-C7C6-4322-8062-185CF40687E9}"/>
              </a:ext>
            </a:extLst>
          </p:cNvPr>
          <p:cNvGrpSpPr/>
          <p:nvPr/>
        </p:nvGrpSpPr>
        <p:grpSpPr>
          <a:xfrm>
            <a:off x="1132227" y="1536507"/>
            <a:ext cx="1602223" cy="498904"/>
            <a:chOff x="1043873" y="1685436"/>
            <a:chExt cx="1602223" cy="498904"/>
          </a:xfrm>
        </p:grpSpPr>
        <p:sp>
          <p:nvSpPr>
            <p:cNvPr id="49" name="矩形: 圆角 48">
              <a:extLst>
                <a:ext uri="{FF2B5EF4-FFF2-40B4-BE49-F238E27FC236}">
                  <a16:creationId xmlns:a16="http://schemas.microsoft.com/office/drawing/2014/main" xmlns="" id="{55D197A0-09D9-46A6-8C30-C27B39E8B437}"/>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文本框 49">
              <a:extLst>
                <a:ext uri="{FF2B5EF4-FFF2-40B4-BE49-F238E27FC236}">
                  <a16:creationId xmlns:a16="http://schemas.microsoft.com/office/drawing/2014/main" xmlns="" id="{32AE92D4-B1BC-4C45-BA73-CD44649C45B4}"/>
                </a:ext>
              </a:extLst>
            </p:cNvPr>
            <p:cNvSpPr txBox="1"/>
            <p:nvPr/>
          </p:nvSpPr>
          <p:spPr>
            <a:xfrm>
              <a:off x="1320147" y="1685436"/>
              <a:ext cx="1212661" cy="461665"/>
            </a:xfrm>
            <a:prstGeom prst="rect">
              <a:avLst/>
            </a:prstGeom>
            <a:noFill/>
          </p:spPr>
          <p:txBody>
            <a:bodyPr wrap="square">
              <a:spAutoFit/>
            </a:bodyPr>
            <a:lstStyle/>
            <a:p>
              <a:r>
                <a:rPr lang="zh-CN" altLang="en-US" sz="2400" b="0" i="0" dirty="0">
                  <a:solidFill>
                    <a:schemeClr val="bg1"/>
                  </a:solidFill>
                  <a:effectLst/>
                  <a:cs typeface="+mn-ea"/>
                  <a:sym typeface="+mn-lt"/>
                </a:rPr>
                <a:t>第</a:t>
              </a:r>
              <a:r>
                <a:rPr lang="zh-CN" altLang="en-US" sz="2400" dirty="0">
                  <a:solidFill>
                    <a:schemeClr val="bg1"/>
                  </a:solidFill>
                  <a:cs typeface="+mn-ea"/>
                  <a:sym typeface="+mn-lt"/>
                </a:rPr>
                <a:t>九</a:t>
              </a:r>
              <a:r>
                <a:rPr lang="zh-CN" altLang="en-US" sz="2400" b="0" i="0" dirty="0">
                  <a:solidFill>
                    <a:schemeClr val="bg1"/>
                  </a:solidFill>
                  <a:effectLst/>
                  <a:cs typeface="+mn-ea"/>
                  <a:sym typeface="+mn-lt"/>
                </a:rPr>
                <a:t>条　</a:t>
              </a:r>
              <a:endParaRPr lang="zh-CN" altLang="en-US" sz="2400" dirty="0">
                <a:solidFill>
                  <a:schemeClr val="bg1"/>
                </a:solidFill>
                <a:cs typeface="+mn-ea"/>
                <a:sym typeface="+mn-lt"/>
              </a:endParaRPr>
            </a:p>
          </p:txBody>
        </p:sp>
      </p:grpSp>
      <p:grpSp>
        <p:nvGrpSpPr>
          <p:cNvPr id="51" name="组合 50">
            <a:extLst>
              <a:ext uri="{FF2B5EF4-FFF2-40B4-BE49-F238E27FC236}">
                <a16:creationId xmlns:a16="http://schemas.microsoft.com/office/drawing/2014/main" xmlns="" id="{7AA4081E-09A4-4509-A256-9A6F2673BADD}"/>
              </a:ext>
            </a:extLst>
          </p:cNvPr>
          <p:cNvGrpSpPr/>
          <p:nvPr/>
        </p:nvGrpSpPr>
        <p:grpSpPr>
          <a:xfrm>
            <a:off x="1132227" y="3060449"/>
            <a:ext cx="1602223" cy="498904"/>
            <a:chOff x="1043873" y="1685436"/>
            <a:chExt cx="1602223" cy="498904"/>
          </a:xfrm>
        </p:grpSpPr>
        <p:sp>
          <p:nvSpPr>
            <p:cNvPr id="52" name="矩形: 圆角 51">
              <a:extLst>
                <a:ext uri="{FF2B5EF4-FFF2-40B4-BE49-F238E27FC236}">
                  <a16:creationId xmlns:a16="http://schemas.microsoft.com/office/drawing/2014/main" xmlns="" id="{BC0CDBE8-66BA-4856-B109-0133AAE77254}"/>
                </a:ext>
              </a:extLst>
            </p:cNvPr>
            <p:cNvSpPr/>
            <p:nvPr/>
          </p:nvSpPr>
          <p:spPr>
            <a:xfrm>
              <a:off x="1043873" y="1722675"/>
              <a:ext cx="1602223" cy="46166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文本框 52">
              <a:extLst>
                <a:ext uri="{FF2B5EF4-FFF2-40B4-BE49-F238E27FC236}">
                  <a16:creationId xmlns:a16="http://schemas.microsoft.com/office/drawing/2014/main" xmlns="" id="{09D63B27-2CA2-49AD-8501-BE55A0C8EBED}"/>
                </a:ext>
              </a:extLst>
            </p:cNvPr>
            <p:cNvSpPr txBox="1"/>
            <p:nvPr/>
          </p:nvSpPr>
          <p:spPr>
            <a:xfrm>
              <a:off x="1320147" y="1685436"/>
              <a:ext cx="1212661" cy="461665"/>
            </a:xfrm>
            <a:prstGeom prst="rect">
              <a:avLst/>
            </a:prstGeom>
            <a:noFill/>
          </p:spPr>
          <p:txBody>
            <a:bodyPr wrap="square">
              <a:spAutoFit/>
            </a:bodyPr>
            <a:lstStyle/>
            <a:p>
              <a:r>
                <a:rPr lang="zh-CN" altLang="en-US" sz="2400" b="0" i="0" dirty="0">
                  <a:solidFill>
                    <a:schemeClr val="bg1"/>
                  </a:solidFill>
                  <a:effectLst/>
                  <a:cs typeface="+mn-ea"/>
                  <a:sym typeface="+mn-lt"/>
                </a:rPr>
                <a:t>第十条　</a:t>
              </a:r>
              <a:endParaRPr lang="zh-CN" altLang="en-US" sz="2400" dirty="0">
                <a:solidFill>
                  <a:schemeClr val="bg1"/>
                </a:solidFill>
                <a:cs typeface="+mn-ea"/>
                <a:sym typeface="+mn-lt"/>
              </a:endParaRPr>
            </a:p>
          </p:txBody>
        </p:sp>
      </p:grpSp>
      <p:grpSp>
        <p:nvGrpSpPr>
          <p:cNvPr id="80" name="组合 79">
            <a:extLst>
              <a:ext uri="{FF2B5EF4-FFF2-40B4-BE49-F238E27FC236}">
                <a16:creationId xmlns:a16="http://schemas.microsoft.com/office/drawing/2014/main" xmlns="" id="{3A26DFDF-7335-4917-9CF7-7E5C727936A9}"/>
              </a:ext>
            </a:extLst>
          </p:cNvPr>
          <p:cNvGrpSpPr/>
          <p:nvPr/>
        </p:nvGrpSpPr>
        <p:grpSpPr>
          <a:xfrm>
            <a:off x="1408501" y="3935180"/>
            <a:ext cx="9333776" cy="1011209"/>
            <a:chOff x="1408501" y="3935180"/>
            <a:chExt cx="9333776" cy="1011209"/>
          </a:xfrm>
        </p:grpSpPr>
        <p:grpSp>
          <p:nvGrpSpPr>
            <p:cNvPr id="79" name="组合 78">
              <a:extLst>
                <a:ext uri="{FF2B5EF4-FFF2-40B4-BE49-F238E27FC236}">
                  <a16:creationId xmlns:a16="http://schemas.microsoft.com/office/drawing/2014/main" xmlns="" id="{96D9C082-17E9-445D-BF18-F2B7C95F8992}"/>
                </a:ext>
              </a:extLst>
            </p:cNvPr>
            <p:cNvGrpSpPr/>
            <p:nvPr/>
          </p:nvGrpSpPr>
          <p:grpSpPr>
            <a:xfrm>
              <a:off x="1408501" y="3935180"/>
              <a:ext cx="1673360" cy="1011209"/>
              <a:chOff x="1408501" y="3935180"/>
              <a:chExt cx="1673360" cy="1011209"/>
            </a:xfrm>
          </p:grpSpPr>
          <p:grpSp>
            <p:nvGrpSpPr>
              <p:cNvPr id="22" name="组合 21">
                <a:extLst>
                  <a:ext uri="{FF2B5EF4-FFF2-40B4-BE49-F238E27FC236}">
                    <a16:creationId xmlns:a16="http://schemas.microsoft.com/office/drawing/2014/main" xmlns="" id="{A36B5A14-763A-4410-9901-3E494CC2B79A}"/>
                  </a:ext>
                </a:extLst>
              </p:cNvPr>
              <p:cNvGrpSpPr/>
              <p:nvPr/>
            </p:nvGrpSpPr>
            <p:grpSpPr>
              <a:xfrm>
                <a:off x="1960535" y="4561937"/>
                <a:ext cx="579135" cy="384452"/>
                <a:chOff x="5383618" y="2441248"/>
                <a:chExt cx="579135" cy="384452"/>
              </a:xfrm>
            </p:grpSpPr>
            <p:sp>
              <p:nvSpPr>
                <p:cNvPr id="23" name="椭圆 22">
                  <a:extLst>
                    <a:ext uri="{FF2B5EF4-FFF2-40B4-BE49-F238E27FC236}">
                      <a16:creationId xmlns:a16="http://schemas.microsoft.com/office/drawing/2014/main" xmlns="" id="{BC19BBCF-5990-413F-8708-260383F3EF1D}"/>
                    </a:ext>
                  </a:extLst>
                </p:cNvPr>
                <p:cNvSpPr/>
                <p:nvPr/>
              </p:nvSpPr>
              <p:spPr>
                <a:xfrm>
                  <a:off x="5480353" y="2456368"/>
                  <a:ext cx="369332" cy="36933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4" name="文本框 23">
                  <a:extLst>
                    <a:ext uri="{FF2B5EF4-FFF2-40B4-BE49-F238E27FC236}">
                      <a16:creationId xmlns:a16="http://schemas.microsoft.com/office/drawing/2014/main" xmlns="" id="{F46EC961-2438-4B98-BCAD-71613362F7C4}"/>
                    </a:ext>
                  </a:extLst>
                </p:cNvPr>
                <p:cNvSpPr txBox="1"/>
                <p:nvPr/>
              </p:nvSpPr>
              <p:spPr>
                <a:xfrm>
                  <a:off x="5383618" y="2441248"/>
                  <a:ext cx="579135" cy="369332"/>
                </a:xfrm>
                <a:prstGeom prst="rect">
                  <a:avLst/>
                </a:prstGeom>
                <a:noFill/>
              </p:spPr>
              <p:txBody>
                <a:bodyPr wrap="square" rtlCol="0">
                  <a:spAutoFit/>
                </a:bodyPr>
                <a:lstStyle/>
                <a:p>
                  <a:pPr algn="ctr"/>
                  <a:r>
                    <a:rPr lang="en-US" altLang="zh-CN" dirty="0">
                      <a:solidFill>
                        <a:schemeClr val="bg1"/>
                      </a:solidFill>
                      <a:cs typeface="+mn-ea"/>
                      <a:sym typeface="+mn-lt"/>
                    </a:rPr>
                    <a:t>01</a:t>
                  </a:r>
                  <a:endParaRPr lang="zh-CN" altLang="en-US" dirty="0">
                    <a:solidFill>
                      <a:schemeClr val="bg1"/>
                    </a:solidFill>
                    <a:cs typeface="+mn-ea"/>
                    <a:sym typeface="+mn-lt"/>
                  </a:endParaRPr>
                </a:p>
              </p:txBody>
            </p:sp>
          </p:grpSp>
          <p:grpSp>
            <p:nvGrpSpPr>
              <p:cNvPr id="4" name="组合 3">
                <a:extLst>
                  <a:ext uri="{FF2B5EF4-FFF2-40B4-BE49-F238E27FC236}">
                    <a16:creationId xmlns:a16="http://schemas.microsoft.com/office/drawing/2014/main" xmlns="" id="{F1645511-F7DA-4EEB-B8B2-8F3E937DB5B4}"/>
                  </a:ext>
                </a:extLst>
              </p:cNvPr>
              <p:cNvGrpSpPr/>
              <p:nvPr/>
            </p:nvGrpSpPr>
            <p:grpSpPr>
              <a:xfrm>
                <a:off x="1408501" y="3935180"/>
                <a:ext cx="1673360" cy="481357"/>
                <a:chOff x="1408501" y="3935180"/>
                <a:chExt cx="1673360" cy="481357"/>
              </a:xfrm>
            </p:grpSpPr>
            <p:sp>
              <p:nvSpPr>
                <p:cNvPr id="2" name="箭头: V 形 1">
                  <a:extLst>
                    <a:ext uri="{FF2B5EF4-FFF2-40B4-BE49-F238E27FC236}">
                      <a16:creationId xmlns:a16="http://schemas.microsoft.com/office/drawing/2014/main" xmlns="" id="{E354BFBD-1B39-4740-9BCD-4E2991D772F0}"/>
                    </a:ext>
                  </a:extLst>
                </p:cNvPr>
                <p:cNvSpPr/>
                <p:nvPr/>
              </p:nvSpPr>
              <p:spPr>
                <a:xfrm>
                  <a:off x="1408501" y="3935180"/>
                  <a:ext cx="1673360" cy="481357"/>
                </a:xfrm>
                <a:prstGeom prst="chevron">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文本框 2">
                  <a:extLst>
                    <a:ext uri="{FF2B5EF4-FFF2-40B4-BE49-F238E27FC236}">
                      <a16:creationId xmlns:a16="http://schemas.microsoft.com/office/drawing/2014/main" xmlns="" id="{B378C592-A28D-4D82-B920-BBA412763EC0}"/>
                    </a:ext>
                  </a:extLst>
                </p:cNvPr>
                <p:cNvSpPr txBox="1"/>
                <p:nvPr/>
              </p:nvSpPr>
              <p:spPr>
                <a:xfrm>
                  <a:off x="1844463" y="3971575"/>
                  <a:ext cx="889987" cy="369332"/>
                </a:xfrm>
                <a:prstGeom prst="rect">
                  <a:avLst/>
                </a:prstGeom>
                <a:noFill/>
              </p:spPr>
              <p:txBody>
                <a:bodyPr wrap="none" rtlCol="0">
                  <a:spAutoFit/>
                </a:bodyPr>
                <a:lstStyle/>
                <a:p>
                  <a:r>
                    <a:rPr lang="zh-CN" altLang="en-US" dirty="0">
                      <a:solidFill>
                        <a:schemeClr val="bg1"/>
                      </a:solidFill>
                      <a:cs typeface="+mn-ea"/>
                      <a:sym typeface="+mn-lt"/>
                    </a:rPr>
                    <a:t>第一步</a:t>
                  </a:r>
                </a:p>
              </p:txBody>
            </p:sp>
          </p:grpSp>
        </p:grpSp>
        <p:grpSp>
          <p:nvGrpSpPr>
            <p:cNvPr id="78" name="组合 77">
              <a:extLst>
                <a:ext uri="{FF2B5EF4-FFF2-40B4-BE49-F238E27FC236}">
                  <a16:creationId xmlns:a16="http://schemas.microsoft.com/office/drawing/2014/main" xmlns="" id="{D9B3B2AC-AFF3-4C92-A063-4B9E9DB97767}"/>
                </a:ext>
              </a:extLst>
            </p:cNvPr>
            <p:cNvGrpSpPr/>
            <p:nvPr/>
          </p:nvGrpSpPr>
          <p:grpSpPr>
            <a:xfrm>
              <a:off x="3323605" y="3935180"/>
              <a:ext cx="1673360" cy="1011208"/>
              <a:chOff x="3081861" y="3935180"/>
              <a:chExt cx="1673360" cy="1011208"/>
            </a:xfrm>
          </p:grpSpPr>
          <p:grpSp>
            <p:nvGrpSpPr>
              <p:cNvPr id="26" name="组合 25">
                <a:extLst>
                  <a:ext uri="{FF2B5EF4-FFF2-40B4-BE49-F238E27FC236}">
                    <a16:creationId xmlns:a16="http://schemas.microsoft.com/office/drawing/2014/main" xmlns="" id="{DB72BA0E-2255-4117-811A-B01C8280E097}"/>
                  </a:ext>
                </a:extLst>
              </p:cNvPr>
              <p:cNvGrpSpPr/>
              <p:nvPr/>
            </p:nvGrpSpPr>
            <p:grpSpPr>
              <a:xfrm>
                <a:off x="3573758" y="4561937"/>
                <a:ext cx="579135" cy="384451"/>
                <a:chOff x="5383618" y="3047781"/>
                <a:chExt cx="579135" cy="384451"/>
              </a:xfrm>
            </p:grpSpPr>
            <p:sp>
              <p:nvSpPr>
                <p:cNvPr id="29" name="椭圆 28">
                  <a:extLst>
                    <a:ext uri="{FF2B5EF4-FFF2-40B4-BE49-F238E27FC236}">
                      <a16:creationId xmlns:a16="http://schemas.microsoft.com/office/drawing/2014/main" xmlns="" id="{BC2D9755-1547-49C7-B50E-82487F717DA8}"/>
                    </a:ext>
                  </a:extLst>
                </p:cNvPr>
                <p:cNvSpPr/>
                <p:nvPr/>
              </p:nvSpPr>
              <p:spPr>
                <a:xfrm>
                  <a:off x="5480353" y="3062901"/>
                  <a:ext cx="369332" cy="36933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30" name="文本框 29">
                  <a:extLst>
                    <a:ext uri="{FF2B5EF4-FFF2-40B4-BE49-F238E27FC236}">
                      <a16:creationId xmlns:a16="http://schemas.microsoft.com/office/drawing/2014/main" xmlns="" id="{D6638EC7-B6AD-4378-8D96-AE127A829049}"/>
                    </a:ext>
                  </a:extLst>
                </p:cNvPr>
                <p:cNvSpPr txBox="1"/>
                <p:nvPr/>
              </p:nvSpPr>
              <p:spPr>
                <a:xfrm>
                  <a:off x="5383618" y="3047781"/>
                  <a:ext cx="579135" cy="369332"/>
                </a:xfrm>
                <a:prstGeom prst="rect">
                  <a:avLst/>
                </a:prstGeom>
                <a:noFill/>
              </p:spPr>
              <p:txBody>
                <a:bodyPr wrap="square" rtlCol="0">
                  <a:spAutoFit/>
                </a:bodyPr>
                <a:lstStyle/>
                <a:p>
                  <a:pPr algn="ctr"/>
                  <a:r>
                    <a:rPr lang="en-US" altLang="zh-CN" dirty="0">
                      <a:solidFill>
                        <a:schemeClr val="bg1"/>
                      </a:solidFill>
                      <a:cs typeface="+mn-ea"/>
                      <a:sym typeface="+mn-lt"/>
                    </a:rPr>
                    <a:t>02</a:t>
                  </a:r>
                  <a:endParaRPr lang="zh-CN" altLang="en-US" dirty="0">
                    <a:solidFill>
                      <a:schemeClr val="bg1"/>
                    </a:solidFill>
                    <a:cs typeface="+mn-ea"/>
                    <a:sym typeface="+mn-lt"/>
                  </a:endParaRPr>
                </a:p>
              </p:txBody>
            </p:sp>
          </p:grpSp>
          <p:grpSp>
            <p:nvGrpSpPr>
              <p:cNvPr id="55" name="组合 54">
                <a:extLst>
                  <a:ext uri="{FF2B5EF4-FFF2-40B4-BE49-F238E27FC236}">
                    <a16:creationId xmlns:a16="http://schemas.microsoft.com/office/drawing/2014/main" xmlns="" id="{3DAA7D26-1D1B-48AC-A764-D6E13165FF7B}"/>
                  </a:ext>
                </a:extLst>
              </p:cNvPr>
              <p:cNvGrpSpPr/>
              <p:nvPr/>
            </p:nvGrpSpPr>
            <p:grpSpPr>
              <a:xfrm>
                <a:off x="3081861" y="3935180"/>
                <a:ext cx="1673360" cy="481357"/>
                <a:chOff x="1408501" y="3935180"/>
                <a:chExt cx="1673360" cy="481357"/>
              </a:xfrm>
            </p:grpSpPr>
            <p:sp>
              <p:nvSpPr>
                <p:cNvPr id="56" name="箭头: V 形 55">
                  <a:extLst>
                    <a:ext uri="{FF2B5EF4-FFF2-40B4-BE49-F238E27FC236}">
                      <a16:creationId xmlns:a16="http://schemas.microsoft.com/office/drawing/2014/main" xmlns="" id="{62F2CB5B-B1FD-4272-8A55-986546628D90}"/>
                    </a:ext>
                  </a:extLst>
                </p:cNvPr>
                <p:cNvSpPr/>
                <p:nvPr/>
              </p:nvSpPr>
              <p:spPr>
                <a:xfrm>
                  <a:off x="1408501" y="3935180"/>
                  <a:ext cx="1673360" cy="481357"/>
                </a:xfrm>
                <a:prstGeom prst="chevron">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7" name="文本框 56">
                  <a:extLst>
                    <a:ext uri="{FF2B5EF4-FFF2-40B4-BE49-F238E27FC236}">
                      <a16:creationId xmlns:a16="http://schemas.microsoft.com/office/drawing/2014/main" xmlns="" id="{B7A977D7-78B2-4A7D-AE34-9280BA9E90D4}"/>
                    </a:ext>
                  </a:extLst>
                </p:cNvPr>
                <p:cNvSpPr txBox="1"/>
                <p:nvPr/>
              </p:nvSpPr>
              <p:spPr>
                <a:xfrm>
                  <a:off x="1844463" y="3971575"/>
                  <a:ext cx="877163" cy="369332"/>
                </a:xfrm>
                <a:prstGeom prst="rect">
                  <a:avLst/>
                </a:prstGeom>
                <a:noFill/>
              </p:spPr>
              <p:txBody>
                <a:bodyPr wrap="none" rtlCol="0">
                  <a:spAutoFit/>
                </a:bodyPr>
                <a:lstStyle/>
                <a:p>
                  <a:r>
                    <a:rPr lang="zh-CN" altLang="en-US" dirty="0">
                      <a:solidFill>
                        <a:schemeClr val="bg1"/>
                      </a:solidFill>
                      <a:cs typeface="+mn-ea"/>
                      <a:sym typeface="+mn-lt"/>
                    </a:rPr>
                    <a:t>第二步</a:t>
                  </a:r>
                </a:p>
              </p:txBody>
            </p:sp>
          </p:grpSp>
        </p:grpSp>
        <p:grpSp>
          <p:nvGrpSpPr>
            <p:cNvPr id="77" name="组合 76">
              <a:extLst>
                <a:ext uri="{FF2B5EF4-FFF2-40B4-BE49-F238E27FC236}">
                  <a16:creationId xmlns:a16="http://schemas.microsoft.com/office/drawing/2014/main" xmlns="" id="{6FE3A4F4-FF15-41C2-AF96-53DC74EA82FB}"/>
                </a:ext>
              </a:extLst>
            </p:cNvPr>
            <p:cNvGrpSpPr/>
            <p:nvPr/>
          </p:nvGrpSpPr>
          <p:grpSpPr>
            <a:xfrm>
              <a:off x="5238709" y="3935180"/>
              <a:ext cx="1673360" cy="1008685"/>
              <a:chOff x="4739820" y="3937704"/>
              <a:chExt cx="1673360" cy="1008685"/>
            </a:xfrm>
          </p:grpSpPr>
          <p:grpSp>
            <p:nvGrpSpPr>
              <p:cNvPr id="31" name="组合 30">
                <a:extLst>
                  <a:ext uri="{FF2B5EF4-FFF2-40B4-BE49-F238E27FC236}">
                    <a16:creationId xmlns:a16="http://schemas.microsoft.com/office/drawing/2014/main" xmlns="" id="{AD4F6F7E-F213-4E93-B96A-E426A7339B6E}"/>
                  </a:ext>
                </a:extLst>
              </p:cNvPr>
              <p:cNvGrpSpPr/>
              <p:nvPr/>
            </p:nvGrpSpPr>
            <p:grpSpPr>
              <a:xfrm>
                <a:off x="5286932" y="4561937"/>
                <a:ext cx="579135" cy="384452"/>
                <a:chOff x="5383618" y="3654330"/>
                <a:chExt cx="579135" cy="384452"/>
              </a:xfrm>
            </p:grpSpPr>
            <p:sp>
              <p:nvSpPr>
                <p:cNvPr id="32" name="椭圆 31">
                  <a:extLst>
                    <a:ext uri="{FF2B5EF4-FFF2-40B4-BE49-F238E27FC236}">
                      <a16:creationId xmlns:a16="http://schemas.microsoft.com/office/drawing/2014/main" xmlns="" id="{27A0BDA6-D61C-4F02-BB6F-F6D805CB02AE}"/>
                    </a:ext>
                  </a:extLst>
                </p:cNvPr>
                <p:cNvSpPr/>
                <p:nvPr/>
              </p:nvSpPr>
              <p:spPr>
                <a:xfrm>
                  <a:off x="5480353" y="3669450"/>
                  <a:ext cx="369332" cy="36933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34" name="文本框 33">
                  <a:extLst>
                    <a:ext uri="{FF2B5EF4-FFF2-40B4-BE49-F238E27FC236}">
                      <a16:creationId xmlns:a16="http://schemas.microsoft.com/office/drawing/2014/main" xmlns="" id="{F25F2096-D7C0-4938-BCF3-D4F1F82CA8C9}"/>
                    </a:ext>
                  </a:extLst>
                </p:cNvPr>
                <p:cNvSpPr txBox="1"/>
                <p:nvPr/>
              </p:nvSpPr>
              <p:spPr>
                <a:xfrm>
                  <a:off x="5383618" y="3654330"/>
                  <a:ext cx="579135" cy="369332"/>
                </a:xfrm>
                <a:prstGeom prst="rect">
                  <a:avLst/>
                </a:prstGeom>
                <a:noFill/>
              </p:spPr>
              <p:txBody>
                <a:bodyPr wrap="square" rtlCol="0">
                  <a:spAutoFit/>
                </a:bodyPr>
                <a:lstStyle/>
                <a:p>
                  <a:pPr algn="ctr"/>
                  <a:r>
                    <a:rPr lang="en-US" altLang="zh-CN" dirty="0">
                      <a:solidFill>
                        <a:schemeClr val="bg1"/>
                      </a:solidFill>
                      <a:cs typeface="+mn-ea"/>
                      <a:sym typeface="+mn-lt"/>
                    </a:rPr>
                    <a:t>03</a:t>
                  </a:r>
                  <a:endParaRPr lang="zh-CN" altLang="en-US" dirty="0">
                    <a:solidFill>
                      <a:schemeClr val="bg1"/>
                    </a:solidFill>
                    <a:cs typeface="+mn-ea"/>
                    <a:sym typeface="+mn-lt"/>
                  </a:endParaRPr>
                </a:p>
              </p:txBody>
            </p:sp>
          </p:grpSp>
          <p:grpSp>
            <p:nvGrpSpPr>
              <p:cNvPr id="58" name="组合 57">
                <a:extLst>
                  <a:ext uri="{FF2B5EF4-FFF2-40B4-BE49-F238E27FC236}">
                    <a16:creationId xmlns:a16="http://schemas.microsoft.com/office/drawing/2014/main" xmlns="" id="{6F525025-B29E-4E69-9174-0982898694C5}"/>
                  </a:ext>
                </a:extLst>
              </p:cNvPr>
              <p:cNvGrpSpPr/>
              <p:nvPr/>
            </p:nvGrpSpPr>
            <p:grpSpPr>
              <a:xfrm>
                <a:off x="4739820" y="3937704"/>
                <a:ext cx="1673360" cy="481357"/>
                <a:chOff x="1408501" y="3935180"/>
                <a:chExt cx="1673360" cy="481357"/>
              </a:xfrm>
            </p:grpSpPr>
            <p:sp>
              <p:nvSpPr>
                <p:cNvPr id="59" name="箭头: V 形 58">
                  <a:extLst>
                    <a:ext uri="{FF2B5EF4-FFF2-40B4-BE49-F238E27FC236}">
                      <a16:creationId xmlns:a16="http://schemas.microsoft.com/office/drawing/2014/main" xmlns="" id="{A40139F6-83E3-4287-9347-B5C4F9054BF5}"/>
                    </a:ext>
                  </a:extLst>
                </p:cNvPr>
                <p:cNvSpPr/>
                <p:nvPr/>
              </p:nvSpPr>
              <p:spPr>
                <a:xfrm>
                  <a:off x="1408501" y="3935180"/>
                  <a:ext cx="1673360" cy="481357"/>
                </a:xfrm>
                <a:prstGeom prst="chevron">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0" name="文本框 59">
                  <a:extLst>
                    <a:ext uri="{FF2B5EF4-FFF2-40B4-BE49-F238E27FC236}">
                      <a16:creationId xmlns:a16="http://schemas.microsoft.com/office/drawing/2014/main" xmlns="" id="{DB9B6CD1-A9F6-4932-A49C-5425BF99FED3}"/>
                    </a:ext>
                  </a:extLst>
                </p:cNvPr>
                <p:cNvSpPr txBox="1"/>
                <p:nvPr/>
              </p:nvSpPr>
              <p:spPr>
                <a:xfrm>
                  <a:off x="1844463" y="3971575"/>
                  <a:ext cx="877163" cy="369332"/>
                </a:xfrm>
                <a:prstGeom prst="rect">
                  <a:avLst/>
                </a:prstGeom>
                <a:noFill/>
              </p:spPr>
              <p:txBody>
                <a:bodyPr wrap="none" rtlCol="0">
                  <a:spAutoFit/>
                </a:bodyPr>
                <a:lstStyle/>
                <a:p>
                  <a:r>
                    <a:rPr lang="zh-CN" altLang="en-US" dirty="0">
                      <a:solidFill>
                        <a:schemeClr val="bg1"/>
                      </a:solidFill>
                      <a:cs typeface="+mn-ea"/>
                      <a:sym typeface="+mn-lt"/>
                    </a:rPr>
                    <a:t>第三步</a:t>
                  </a:r>
                </a:p>
              </p:txBody>
            </p:sp>
          </p:grpSp>
        </p:grpSp>
        <p:grpSp>
          <p:nvGrpSpPr>
            <p:cNvPr id="76" name="组合 75">
              <a:extLst>
                <a:ext uri="{FF2B5EF4-FFF2-40B4-BE49-F238E27FC236}">
                  <a16:creationId xmlns:a16="http://schemas.microsoft.com/office/drawing/2014/main" xmlns="" id="{791D213C-1BC6-425B-A483-C26DD73B8E36}"/>
                </a:ext>
              </a:extLst>
            </p:cNvPr>
            <p:cNvGrpSpPr/>
            <p:nvPr/>
          </p:nvGrpSpPr>
          <p:grpSpPr>
            <a:xfrm>
              <a:off x="7153813" y="3935180"/>
              <a:ext cx="1673360" cy="1006160"/>
              <a:chOff x="6397779" y="3940228"/>
              <a:chExt cx="1673360" cy="1006160"/>
            </a:xfrm>
          </p:grpSpPr>
          <p:grpSp>
            <p:nvGrpSpPr>
              <p:cNvPr id="35" name="组合 34">
                <a:extLst>
                  <a:ext uri="{FF2B5EF4-FFF2-40B4-BE49-F238E27FC236}">
                    <a16:creationId xmlns:a16="http://schemas.microsoft.com/office/drawing/2014/main" xmlns="" id="{799B0A22-4712-4A54-91BC-1AB6CF80ADA9}"/>
                  </a:ext>
                </a:extLst>
              </p:cNvPr>
              <p:cNvGrpSpPr/>
              <p:nvPr/>
            </p:nvGrpSpPr>
            <p:grpSpPr>
              <a:xfrm>
                <a:off x="6927962" y="4561937"/>
                <a:ext cx="579135" cy="384451"/>
                <a:chOff x="5383618" y="4260863"/>
                <a:chExt cx="579135" cy="384451"/>
              </a:xfrm>
            </p:grpSpPr>
            <p:sp>
              <p:nvSpPr>
                <p:cNvPr id="36" name="椭圆 35">
                  <a:extLst>
                    <a:ext uri="{FF2B5EF4-FFF2-40B4-BE49-F238E27FC236}">
                      <a16:creationId xmlns:a16="http://schemas.microsoft.com/office/drawing/2014/main" xmlns="" id="{2D99051A-9CD3-467E-9ADA-815DECDE5504}"/>
                    </a:ext>
                  </a:extLst>
                </p:cNvPr>
                <p:cNvSpPr/>
                <p:nvPr/>
              </p:nvSpPr>
              <p:spPr>
                <a:xfrm>
                  <a:off x="5480353" y="4275983"/>
                  <a:ext cx="369332" cy="36933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37" name="文本框 36">
                  <a:extLst>
                    <a:ext uri="{FF2B5EF4-FFF2-40B4-BE49-F238E27FC236}">
                      <a16:creationId xmlns:a16="http://schemas.microsoft.com/office/drawing/2014/main" xmlns="" id="{94B42630-C2FB-4E4C-BC0F-59FE75298FFD}"/>
                    </a:ext>
                  </a:extLst>
                </p:cNvPr>
                <p:cNvSpPr txBox="1"/>
                <p:nvPr/>
              </p:nvSpPr>
              <p:spPr>
                <a:xfrm>
                  <a:off x="5383618" y="4260863"/>
                  <a:ext cx="579135" cy="369332"/>
                </a:xfrm>
                <a:prstGeom prst="rect">
                  <a:avLst/>
                </a:prstGeom>
                <a:noFill/>
              </p:spPr>
              <p:txBody>
                <a:bodyPr wrap="square" rtlCol="0">
                  <a:spAutoFit/>
                </a:bodyPr>
                <a:lstStyle/>
                <a:p>
                  <a:pPr algn="ctr"/>
                  <a:r>
                    <a:rPr lang="en-US" altLang="zh-CN" dirty="0">
                      <a:solidFill>
                        <a:schemeClr val="bg1"/>
                      </a:solidFill>
                      <a:cs typeface="+mn-ea"/>
                      <a:sym typeface="+mn-lt"/>
                    </a:rPr>
                    <a:t>04</a:t>
                  </a:r>
                  <a:endParaRPr lang="zh-CN" altLang="en-US" dirty="0">
                    <a:solidFill>
                      <a:schemeClr val="bg1"/>
                    </a:solidFill>
                    <a:cs typeface="+mn-ea"/>
                    <a:sym typeface="+mn-lt"/>
                  </a:endParaRPr>
                </a:p>
              </p:txBody>
            </p:sp>
          </p:grpSp>
          <p:grpSp>
            <p:nvGrpSpPr>
              <p:cNvPr id="61" name="组合 60">
                <a:extLst>
                  <a:ext uri="{FF2B5EF4-FFF2-40B4-BE49-F238E27FC236}">
                    <a16:creationId xmlns:a16="http://schemas.microsoft.com/office/drawing/2014/main" xmlns="" id="{F7E3C9AC-1166-4869-966E-68505A540F53}"/>
                  </a:ext>
                </a:extLst>
              </p:cNvPr>
              <p:cNvGrpSpPr/>
              <p:nvPr/>
            </p:nvGrpSpPr>
            <p:grpSpPr>
              <a:xfrm>
                <a:off x="6397779" y="3940228"/>
                <a:ext cx="1673360" cy="481357"/>
                <a:chOff x="1408501" y="3935180"/>
                <a:chExt cx="1673360" cy="481357"/>
              </a:xfrm>
            </p:grpSpPr>
            <p:sp>
              <p:nvSpPr>
                <p:cNvPr id="62" name="箭头: V 形 61">
                  <a:extLst>
                    <a:ext uri="{FF2B5EF4-FFF2-40B4-BE49-F238E27FC236}">
                      <a16:creationId xmlns:a16="http://schemas.microsoft.com/office/drawing/2014/main" xmlns="" id="{8CFF73B7-9BC2-409C-9DA5-1E7308F297AB}"/>
                    </a:ext>
                  </a:extLst>
                </p:cNvPr>
                <p:cNvSpPr/>
                <p:nvPr/>
              </p:nvSpPr>
              <p:spPr>
                <a:xfrm>
                  <a:off x="1408501" y="3935180"/>
                  <a:ext cx="1673360" cy="481357"/>
                </a:xfrm>
                <a:prstGeom prst="chevron">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3" name="文本框 62">
                  <a:extLst>
                    <a:ext uri="{FF2B5EF4-FFF2-40B4-BE49-F238E27FC236}">
                      <a16:creationId xmlns:a16="http://schemas.microsoft.com/office/drawing/2014/main" xmlns="" id="{B0DB23F1-0322-4373-AD25-58C1B2A4C853}"/>
                    </a:ext>
                  </a:extLst>
                </p:cNvPr>
                <p:cNvSpPr txBox="1"/>
                <p:nvPr/>
              </p:nvSpPr>
              <p:spPr>
                <a:xfrm>
                  <a:off x="1844463" y="3971575"/>
                  <a:ext cx="877163" cy="369332"/>
                </a:xfrm>
                <a:prstGeom prst="rect">
                  <a:avLst/>
                </a:prstGeom>
                <a:noFill/>
              </p:spPr>
              <p:txBody>
                <a:bodyPr wrap="none" rtlCol="0">
                  <a:spAutoFit/>
                </a:bodyPr>
                <a:lstStyle/>
                <a:p>
                  <a:r>
                    <a:rPr lang="zh-CN" altLang="en-US" dirty="0">
                      <a:solidFill>
                        <a:schemeClr val="bg1"/>
                      </a:solidFill>
                      <a:cs typeface="+mn-ea"/>
                      <a:sym typeface="+mn-lt"/>
                    </a:rPr>
                    <a:t>第四步</a:t>
                  </a:r>
                </a:p>
              </p:txBody>
            </p:sp>
          </p:grpSp>
        </p:grpSp>
        <p:grpSp>
          <p:nvGrpSpPr>
            <p:cNvPr id="75" name="组合 74">
              <a:extLst>
                <a:ext uri="{FF2B5EF4-FFF2-40B4-BE49-F238E27FC236}">
                  <a16:creationId xmlns:a16="http://schemas.microsoft.com/office/drawing/2014/main" xmlns="" id="{EC5C47E8-8F3B-4E8F-862D-809859359BA8}"/>
                </a:ext>
              </a:extLst>
            </p:cNvPr>
            <p:cNvGrpSpPr/>
            <p:nvPr/>
          </p:nvGrpSpPr>
          <p:grpSpPr>
            <a:xfrm>
              <a:off x="9068917" y="3935180"/>
              <a:ext cx="1673360" cy="1003637"/>
              <a:chOff x="8055738" y="3942752"/>
              <a:chExt cx="1673360" cy="1003637"/>
            </a:xfrm>
          </p:grpSpPr>
          <p:grpSp>
            <p:nvGrpSpPr>
              <p:cNvPr id="38" name="组合 37">
                <a:extLst>
                  <a:ext uri="{FF2B5EF4-FFF2-40B4-BE49-F238E27FC236}">
                    <a16:creationId xmlns:a16="http://schemas.microsoft.com/office/drawing/2014/main" xmlns="" id="{7DE42150-28DB-4870-BE69-D38618C75CFF}"/>
                  </a:ext>
                </a:extLst>
              </p:cNvPr>
              <p:cNvGrpSpPr/>
              <p:nvPr/>
            </p:nvGrpSpPr>
            <p:grpSpPr>
              <a:xfrm>
                <a:off x="8613329" y="4561937"/>
                <a:ext cx="579135" cy="384452"/>
                <a:chOff x="5383618" y="4867412"/>
                <a:chExt cx="579135" cy="384452"/>
              </a:xfrm>
            </p:grpSpPr>
            <p:sp>
              <p:nvSpPr>
                <p:cNvPr id="39" name="椭圆 38">
                  <a:extLst>
                    <a:ext uri="{FF2B5EF4-FFF2-40B4-BE49-F238E27FC236}">
                      <a16:creationId xmlns:a16="http://schemas.microsoft.com/office/drawing/2014/main" xmlns="" id="{2BCD24F8-7AAD-4DF1-93A7-207E422EC955}"/>
                    </a:ext>
                  </a:extLst>
                </p:cNvPr>
                <p:cNvSpPr/>
                <p:nvPr/>
              </p:nvSpPr>
              <p:spPr>
                <a:xfrm>
                  <a:off x="5480353" y="4882532"/>
                  <a:ext cx="369332" cy="36933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40" name="文本框 39">
                  <a:extLst>
                    <a:ext uri="{FF2B5EF4-FFF2-40B4-BE49-F238E27FC236}">
                      <a16:creationId xmlns:a16="http://schemas.microsoft.com/office/drawing/2014/main" xmlns="" id="{E22E30CA-A59F-433B-ACA7-528CB6BD4722}"/>
                    </a:ext>
                  </a:extLst>
                </p:cNvPr>
                <p:cNvSpPr txBox="1"/>
                <p:nvPr/>
              </p:nvSpPr>
              <p:spPr>
                <a:xfrm>
                  <a:off x="5383618" y="4867412"/>
                  <a:ext cx="579135" cy="369332"/>
                </a:xfrm>
                <a:prstGeom prst="rect">
                  <a:avLst/>
                </a:prstGeom>
                <a:noFill/>
              </p:spPr>
              <p:txBody>
                <a:bodyPr wrap="square" rtlCol="0">
                  <a:spAutoFit/>
                </a:bodyPr>
                <a:lstStyle/>
                <a:p>
                  <a:pPr algn="ctr"/>
                  <a:r>
                    <a:rPr lang="en-US" altLang="zh-CN" dirty="0">
                      <a:solidFill>
                        <a:schemeClr val="bg1"/>
                      </a:solidFill>
                      <a:cs typeface="+mn-ea"/>
                      <a:sym typeface="+mn-lt"/>
                    </a:rPr>
                    <a:t>05</a:t>
                  </a:r>
                  <a:endParaRPr lang="zh-CN" altLang="en-US" dirty="0">
                    <a:solidFill>
                      <a:schemeClr val="bg1"/>
                    </a:solidFill>
                    <a:cs typeface="+mn-ea"/>
                    <a:sym typeface="+mn-lt"/>
                  </a:endParaRPr>
                </a:p>
              </p:txBody>
            </p:sp>
          </p:grpSp>
          <p:grpSp>
            <p:nvGrpSpPr>
              <p:cNvPr id="64" name="组合 63">
                <a:extLst>
                  <a:ext uri="{FF2B5EF4-FFF2-40B4-BE49-F238E27FC236}">
                    <a16:creationId xmlns:a16="http://schemas.microsoft.com/office/drawing/2014/main" xmlns="" id="{568EDF9C-7FAB-45AB-800B-DC2A410451E0}"/>
                  </a:ext>
                </a:extLst>
              </p:cNvPr>
              <p:cNvGrpSpPr/>
              <p:nvPr/>
            </p:nvGrpSpPr>
            <p:grpSpPr>
              <a:xfrm>
                <a:off x="8055738" y="3942752"/>
                <a:ext cx="1673360" cy="481357"/>
                <a:chOff x="1408501" y="3935180"/>
                <a:chExt cx="1673360" cy="481357"/>
              </a:xfrm>
            </p:grpSpPr>
            <p:sp>
              <p:nvSpPr>
                <p:cNvPr id="65" name="箭头: V 形 64">
                  <a:extLst>
                    <a:ext uri="{FF2B5EF4-FFF2-40B4-BE49-F238E27FC236}">
                      <a16:creationId xmlns:a16="http://schemas.microsoft.com/office/drawing/2014/main" xmlns="" id="{EEE923B9-BDF1-4C77-BD0E-88DF21D25E07}"/>
                    </a:ext>
                  </a:extLst>
                </p:cNvPr>
                <p:cNvSpPr/>
                <p:nvPr/>
              </p:nvSpPr>
              <p:spPr>
                <a:xfrm>
                  <a:off x="1408501" y="3935180"/>
                  <a:ext cx="1673360" cy="481357"/>
                </a:xfrm>
                <a:prstGeom prst="chevron">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6" name="文本框 65">
                  <a:extLst>
                    <a:ext uri="{FF2B5EF4-FFF2-40B4-BE49-F238E27FC236}">
                      <a16:creationId xmlns:a16="http://schemas.microsoft.com/office/drawing/2014/main" xmlns="" id="{226161A4-1842-459B-A5CD-569A73EB4D4A}"/>
                    </a:ext>
                  </a:extLst>
                </p:cNvPr>
                <p:cNvSpPr txBox="1"/>
                <p:nvPr/>
              </p:nvSpPr>
              <p:spPr>
                <a:xfrm>
                  <a:off x="1844463" y="3971575"/>
                  <a:ext cx="877163" cy="369332"/>
                </a:xfrm>
                <a:prstGeom prst="rect">
                  <a:avLst/>
                </a:prstGeom>
                <a:noFill/>
              </p:spPr>
              <p:txBody>
                <a:bodyPr wrap="none" rtlCol="0">
                  <a:spAutoFit/>
                </a:bodyPr>
                <a:lstStyle/>
                <a:p>
                  <a:r>
                    <a:rPr lang="zh-CN" altLang="en-US" dirty="0">
                      <a:solidFill>
                        <a:schemeClr val="bg1"/>
                      </a:solidFill>
                      <a:cs typeface="+mn-ea"/>
                      <a:sym typeface="+mn-lt"/>
                    </a:rPr>
                    <a:t>第五步</a:t>
                  </a:r>
                </a:p>
              </p:txBody>
            </p:sp>
          </p:grpSp>
        </p:grpSp>
      </p:grpSp>
      <p:sp>
        <p:nvSpPr>
          <p:cNvPr id="67" name="文本框 66">
            <a:extLst>
              <a:ext uri="{FF2B5EF4-FFF2-40B4-BE49-F238E27FC236}">
                <a16:creationId xmlns:a16="http://schemas.microsoft.com/office/drawing/2014/main" xmlns="" id="{78896EEA-CFD3-4463-80A7-836C7EB6691C}"/>
              </a:ext>
            </a:extLst>
          </p:cNvPr>
          <p:cNvSpPr txBox="1"/>
          <p:nvPr/>
        </p:nvSpPr>
        <p:spPr>
          <a:xfrm>
            <a:off x="7001519" y="4955950"/>
            <a:ext cx="1964267" cy="1477328"/>
          </a:xfrm>
          <a:prstGeom prst="rect">
            <a:avLst/>
          </a:prstGeom>
          <a:noFill/>
        </p:spPr>
        <p:txBody>
          <a:bodyPr wrap="square">
            <a:spAutoFit/>
          </a:bodyPr>
          <a:lstStyle/>
          <a:p>
            <a:pPr algn="ctr"/>
            <a:r>
              <a:rPr lang="zh-CN" altLang="en-US" sz="1800" dirty="0">
                <a:solidFill>
                  <a:schemeClr val="tx1">
                    <a:lumMod val="85000"/>
                    <a:lumOff val="15000"/>
                  </a:schemeClr>
                </a:solidFill>
                <a:cs typeface="+mn-ea"/>
                <a:sym typeface="+mn-lt"/>
              </a:rPr>
              <a:t>上届党的委员会成立代表资格审查小组，负责对代表的产生程序和资格进行审查</a:t>
            </a:r>
            <a:endParaRPr lang="zh-CN" altLang="en-US" dirty="0">
              <a:cs typeface="+mn-ea"/>
              <a:sym typeface="+mn-lt"/>
            </a:endParaRPr>
          </a:p>
        </p:txBody>
      </p:sp>
      <p:sp>
        <p:nvSpPr>
          <p:cNvPr id="68" name="文本框 67">
            <a:extLst>
              <a:ext uri="{FF2B5EF4-FFF2-40B4-BE49-F238E27FC236}">
                <a16:creationId xmlns:a16="http://schemas.microsoft.com/office/drawing/2014/main" xmlns="" id="{8EEBA4AA-1505-47F9-9CC9-AF027B859EC2}"/>
              </a:ext>
            </a:extLst>
          </p:cNvPr>
          <p:cNvSpPr txBox="1"/>
          <p:nvPr/>
        </p:nvSpPr>
        <p:spPr>
          <a:xfrm>
            <a:off x="1180322" y="4955950"/>
            <a:ext cx="1964267" cy="1200329"/>
          </a:xfrm>
          <a:prstGeom prst="rect">
            <a:avLst/>
          </a:prstGeom>
          <a:noFill/>
        </p:spPr>
        <p:txBody>
          <a:bodyPr wrap="square">
            <a:spAutoFit/>
          </a:bodyPr>
          <a:lstStyle/>
          <a:p>
            <a:pPr algn="ctr"/>
            <a:r>
              <a:rPr lang="zh-CN" altLang="en-US" sz="1800" dirty="0">
                <a:solidFill>
                  <a:schemeClr val="tx1">
                    <a:lumMod val="85000"/>
                    <a:lumOff val="15000"/>
                  </a:schemeClr>
                </a:solidFill>
                <a:cs typeface="+mn-ea"/>
                <a:sym typeface="+mn-lt"/>
              </a:rPr>
              <a:t>代表的产生不符合规定程序的，应责成原选举单位重新进行选举</a:t>
            </a:r>
            <a:endParaRPr lang="zh-CN" altLang="en-US" dirty="0">
              <a:cs typeface="+mn-ea"/>
              <a:sym typeface="+mn-lt"/>
            </a:endParaRPr>
          </a:p>
        </p:txBody>
      </p:sp>
      <p:sp>
        <p:nvSpPr>
          <p:cNvPr id="69" name="文本框 68">
            <a:extLst>
              <a:ext uri="{FF2B5EF4-FFF2-40B4-BE49-F238E27FC236}">
                <a16:creationId xmlns:a16="http://schemas.microsoft.com/office/drawing/2014/main" xmlns="" id="{CD060E93-2909-4A00-88CC-DFAD3F9EF3FB}"/>
              </a:ext>
            </a:extLst>
          </p:cNvPr>
          <p:cNvSpPr txBox="1"/>
          <p:nvPr/>
        </p:nvSpPr>
        <p:spPr>
          <a:xfrm>
            <a:off x="3120721" y="4955950"/>
            <a:ext cx="1964267" cy="923330"/>
          </a:xfrm>
          <a:prstGeom prst="rect">
            <a:avLst/>
          </a:prstGeom>
          <a:noFill/>
        </p:spPr>
        <p:txBody>
          <a:bodyPr wrap="square">
            <a:spAutoFit/>
          </a:bodyPr>
          <a:lstStyle/>
          <a:p>
            <a:pPr algn="ctr"/>
            <a:r>
              <a:rPr lang="zh-CN" altLang="en-US" sz="1800" dirty="0">
                <a:solidFill>
                  <a:schemeClr val="tx1">
                    <a:lumMod val="85000"/>
                    <a:lumOff val="15000"/>
                  </a:schemeClr>
                </a:solidFill>
                <a:cs typeface="+mn-ea"/>
                <a:sym typeface="+mn-lt"/>
              </a:rPr>
              <a:t>代表不具备资格的，应责成原选举单位撤换</a:t>
            </a:r>
            <a:endParaRPr lang="zh-CN" altLang="en-US" dirty="0">
              <a:cs typeface="+mn-ea"/>
              <a:sym typeface="+mn-lt"/>
            </a:endParaRPr>
          </a:p>
        </p:txBody>
      </p:sp>
      <p:sp>
        <p:nvSpPr>
          <p:cNvPr id="71" name="文本框 70">
            <a:extLst>
              <a:ext uri="{FF2B5EF4-FFF2-40B4-BE49-F238E27FC236}">
                <a16:creationId xmlns:a16="http://schemas.microsoft.com/office/drawing/2014/main" xmlns="" id="{8386B890-A0F9-4F90-9B38-9F9720D75B20}"/>
              </a:ext>
            </a:extLst>
          </p:cNvPr>
          <p:cNvSpPr txBox="1"/>
          <p:nvPr/>
        </p:nvSpPr>
        <p:spPr>
          <a:xfrm>
            <a:off x="5061120" y="4955950"/>
            <a:ext cx="1964267" cy="1200329"/>
          </a:xfrm>
          <a:prstGeom prst="rect">
            <a:avLst/>
          </a:prstGeom>
          <a:noFill/>
        </p:spPr>
        <p:txBody>
          <a:bodyPr wrap="square">
            <a:spAutoFit/>
          </a:bodyPr>
          <a:lstStyle/>
          <a:p>
            <a:pPr algn="ctr"/>
            <a:r>
              <a:rPr lang="zh-CN" altLang="en-US" sz="1800" dirty="0">
                <a:solidFill>
                  <a:schemeClr val="tx1">
                    <a:lumMod val="85000"/>
                    <a:lumOff val="15000"/>
                  </a:schemeClr>
                </a:solidFill>
                <a:cs typeface="+mn-ea"/>
                <a:sym typeface="+mn-lt"/>
              </a:rPr>
              <a:t>代表资格审查小组应向党员代表大会预备会议报告审查情况</a:t>
            </a:r>
            <a:endParaRPr lang="zh-CN" altLang="en-US" dirty="0">
              <a:cs typeface="+mn-ea"/>
              <a:sym typeface="+mn-lt"/>
            </a:endParaRPr>
          </a:p>
        </p:txBody>
      </p:sp>
      <p:sp>
        <p:nvSpPr>
          <p:cNvPr id="73" name="文本框 72">
            <a:extLst>
              <a:ext uri="{FF2B5EF4-FFF2-40B4-BE49-F238E27FC236}">
                <a16:creationId xmlns:a16="http://schemas.microsoft.com/office/drawing/2014/main" xmlns="" id="{5F590FB0-D1B0-4594-B6C7-932FE7744AB1}"/>
              </a:ext>
            </a:extLst>
          </p:cNvPr>
          <p:cNvSpPr txBox="1"/>
          <p:nvPr/>
        </p:nvSpPr>
        <p:spPr>
          <a:xfrm>
            <a:off x="8941917" y="4955950"/>
            <a:ext cx="1964267" cy="923330"/>
          </a:xfrm>
          <a:prstGeom prst="rect">
            <a:avLst/>
          </a:prstGeom>
          <a:noFill/>
        </p:spPr>
        <p:txBody>
          <a:bodyPr wrap="square">
            <a:spAutoFit/>
          </a:bodyPr>
          <a:lstStyle/>
          <a:p>
            <a:pPr algn="ctr"/>
            <a:r>
              <a:rPr lang="zh-CN" altLang="en-US" sz="1800" dirty="0">
                <a:solidFill>
                  <a:schemeClr val="tx1">
                    <a:lumMod val="85000"/>
                    <a:lumOff val="15000"/>
                  </a:schemeClr>
                </a:solidFill>
                <a:cs typeface="+mn-ea"/>
                <a:sym typeface="+mn-lt"/>
              </a:rPr>
              <a:t>经审查通过后的代表，获得正式资格</a:t>
            </a:r>
            <a:endParaRPr lang="zh-CN" altLang="en-US" dirty="0">
              <a:cs typeface="+mn-ea"/>
              <a:sym typeface="+mn-lt"/>
            </a:endParaRPr>
          </a:p>
        </p:txBody>
      </p:sp>
      <p:pic>
        <p:nvPicPr>
          <p:cNvPr id="5" name="图片 4">
            <a:extLst>
              <a:ext uri="{FF2B5EF4-FFF2-40B4-BE49-F238E27FC236}">
                <a16:creationId xmlns:a16="http://schemas.microsoft.com/office/drawing/2014/main" xmlns="" id="{0D506823-9CFD-4236-8FDF-4295F309D4BA}"/>
              </a:ext>
            </a:extLst>
          </p:cNvPr>
          <p:cNvPicPr>
            <a:picLocks noChangeAspect="1"/>
          </p:cNvPicPr>
          <p:nvPr/>
        </p:nvPicPr>
        <p:blipFill rotWithShape="1">
          <a:blip r:embed="rId2" cstate="print">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0" y="303892"/>
            <a:ext cx="1050735" cy="985332"/>
          </a:xfrm>
          <a:prstGeom prst="rect">
            <a:avLst/>
          </a:prstGeom>
        </p:spPr>
      </p:pic>
    </p:spTree>
    <p:extLst>
      <p:ext uri="{BB962C8B-B14F-4D97-AF65-F5344CB8AC3E}">
        <p14:creationId xmlns:p14="http://schemas.microsoft.com/office/powerpoint/2010/main" val="2192124209"/>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500"/>
                                        <p:tgtEl>
                                          <p:spTgt spid="4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right)">
                                      <p:cBhvr>
                                        <p:cTn id="10" dur="500"/>
                                        <p:tgtEl>
                                          <p:spTgt spid="47"/>
                                        </p:tgtEl>
                                      </p:cBhvr>
                                    </p:animEffect>
                                  </p:childTnLst>
                                </p:cTn>
                              </p:par>
                              <p:par>
                                <p:cTn id="11" presetID="22" presetClass="entr" presetSubtype="8"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left)">
                                      <p:cBhvr>
                                        <p:cTn id="13" dur="500"/>
                                        <p:tgtEl>
                                          <p:spTgt spid="51"/>
                                        </p:tgtEl>
                                      </p:cBhvr>
                                    </p:animEffect>
                                  </p:childTnLst>
                                </p:cTn>
                              </p:par>
                              <p:par>
                                <p:cTn id="14" presetID="22" presetClass="entr" presetSubtype="8" fill="hold"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wipe(left)">
                                      <p:cBhvr>
                                        <p:cTn id="16" dur="500"/>
                                        <p:tgtEl>
                                          <p:spTgt spid="80"/>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1000"/>
                                        <p:tgtEl>
                                          <p:spTgt spid="67"/>
                                        </p:tgtEl>
                                      </p:cBhvr>
                                    </p:animEffect>
                                    <p:anim calcmode="lin" valueType="num">
                                      <p:cBhvr>
                                        <p:cTn id="20" dur="1000" fill="hold"/>
                                        <p:tgtEl>
                                          <p:spTgt spid="67"/>
                                        </p:tgtEl>
                                        <p:attrNameLst>
                                          <p:attrName>ppt_x</p:attrName>
                                        </p:attrNameLst>
                                      </p:cBhvr>
                                      <p:tavLst>
                                        <p:tav tm="0">
                                          <p:val>
                                            <p:strVal val="#ppt_x"/>
                                          </p:val>
                                        </p:tav>
                                        <p:tav tm="100000">
                                          <p:val>
                                            <p:strVal val="#ppt_x"/>
                                          </p:val>
                                        </p:tav>
                                      </p:tavLst>
                                    </p:anim>
                                    <p:anim calcmode="lin" valueType="num">
                                      <p:cBhvr>
                                        <p:cTn id="21" dur="1000" fill="hold"/>
                                        <p:tgtEl>
                                          <p:spTgt spid="6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fade">
                                      <p:cBhvr>
                                        <p:cTn id="24" dur="1000"/>
                                        <p:tgtEl>
                                          <p:spTgt spid="68"/>
                                        </p:tgtEl>
                                      </p:cBhvr>
                                    </p:animEffect>
                                    <p:anim calcmode="lin" valueType="num">
                                      <p:cBhvr>
                                        <p:cTn id="25" dur="1000" fill="hold"/>
                                        <p:tgtEl>
                                          <p:spTgt spid="68"/>
                                        </p:tgtEl>
                                        <p:attrNameLst>
                                          <p:attrName>ppt_x</p:attrName>
                                        </p:attrNameLst>
                                      </p:cBhvr>
                                      <p:tavLst>
                                        <p:tav tm="0">
                                          <p:val>
                                            <p:strVal val="#ppt_x"/>
                                          </p:val>
                                        </p:tav>
                                        <p:tav tm="100000">
                                          <p:val>
                                            <p:strVal val="#ppt_x"/>
                                          </p:val>
                                        </p:tav>
                                      </p:tavLst>
                                    </p:anim>
                                    <p:anim calcmode="lin" valueType="num">
                                      <p:cBhvr>
                                        <p:cTn id="26" dur="1000" fill="hold"/>
                                        <p:tgtEl>
                                          <p:spTgt spid="6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fade">
                                      <p:cBhvr>
                                        <p:cTn id="29" dur="1000"/>
                                        <p:tgtEl>
                                          <p:spTgt spid="69"/>
                                        </p:tgtEl>
                                      </p:cBhvr>
                                    </p:animEffect>
                                    <p:anim calcmode="lin" valueType="num">
                                      <p:cBhvr>
                                        <p:cTn id="30" dur="1000" fill="hold"/>
                                        <p:tgtEl>
                                          <p:spTgt spid="69"/>
                                        </p:tgtEl>
                                        <p:attrNameLst>
                                          <p:attrName>ppt_x</p:attrName>
                                        </p:attrNameLst>
                                      </p:cBhvr>
                                      <p:tavLst>
                                        <p:tav tm="0">
                                          <p:val>
                                            <p:strVal val="#ppt_x"/>
                                          </p:val>
                                        </p:tav>
                                        <p:tav tm="100000">
                                          <p:val>
                                            <p:strVal val="#ppt_x"/>
                                          </p:val>
                                        </p:tav>
                                      </p:tavLst>
                                    </p:anim>
                                    <p:anim calcmode="lin" valueType="num">
                                      <p:cBhvr>
                                        <p:cTn id="31" dur="1000" fill="hold"/>
                                        <p:tgtEl>
                                          <p:spTgt spid="6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fade">
                                      <p:cBhvr>
                                        <p:cTn id="34" dur="1000"/>
                                        <p:tgtEl>
                                          <p:spTgt spid="71"/>
                                        </p:tgtEl>
                                      </p:cBhvr>
                                    </p:animEffect>
                                    <p:anim calcmode="lin" valueType="num">
                                      <p:cBhvr>
                                        <p:cTn id="35" dur="1000" fill="hold"/>
                                        <p:tgtEl>
                                          <p:spTgt spid="71"/>
                                        </p:tgtEl>
                                        <p:attrNameLst>
                                          <p:attrName>ppt_x</p:attrName>
                                        </p:attrNameLst>
                                      </p:cBhvr>
                                      <p:tavLst>
                                        <p:tav tm="0">
                                          <p:val>
                                            <p:strVal val="#ppt_x"/>
                                          </p:val>
                                        </p:tav>
                                        <p:tav tm="100000">
                                          <p:val>
                                            <p:strVal val="#ppt_x"/>
                                          </p:val>
                                        </p:tav>
                                      </p:tavLst>
                                    </p:anim>
                                    <p:anim calcmode="lin" valueType="num">
                                      <p:cBhvr>
                                        <p:cTn id="36" dur="1000" fill="hold"/>
                                        <p:tgtEl>
                                          <p:spTgt spid="7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fade">
                                      <p:cBhvr>
                                        <p:cTn id="39" dur="1000"/>
                                        <p:tgtEl>
                                          <p:spTgt spid="73"/>
                                        </p:tgtEl>
                                      </p:cBhvr>
                                    </p:animEffect>
                                    <p:anim calcmode="lin" valueType="num">
                                      <p:cBhvr>
                                        <p:cTn id="40" dur="1000" fill="hold"/>
                                        <p:tgtEl>
                                          <p:spTgt spid="73"/>
                                        </p:tgtEl>
                                        <p:attrNameLst>
                                          <p:attrName>ppt_x</p:attrName>
                                        </p:attrNameLst>
                                      </p:cBhvr>
                                      <p:tavLst>
                                        <p:tav tm="0">
                                          <p:val>
                                            <p:strVal val="#ppt_x"/>
                                          </p:val>
                                        </p:tav>
                                        <p:tav tm="100000">
                                          <p:val>
                                            <p:strVal val="#ppt_x"/>
                                          </p:val>
                                        </p:tav>
                                      </p:tavLst>
                                    </p:anim>
                                    <p:anim calcmode="lin" valueType="num">
                                      <p:cBhvr>
                                        <p:cTn id="41"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7" grpId="0"/>
      <p:bldP spid="68" grpId="0"/>
      <p:bldP spid="69" grpId="0"/>
      <p:bldP spid="71"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xmlns="" id="{016953A0-BFC9-47C5-A992-C342A1311F1C}"/>
              </a:ext>
            </a:extLst>
          </p:cNvPr>
          <p:cNvPicPr>
            <a:picLocks noChangeAspect="1"/>
          </p:cNvPicPr>
          <p:nvPr/>
        </p:nvPicPr>
        <p:blipFill rotWithShape="1">
          <a:blip r:embed="rId2">
            <a:extLst>
              <a:ext uri="{BEBA8EAE-BF5A-486C-A8C5-ECC9F3942E4B}">
                <a14:imgProps xmlns:a14="http://schemas.microsoft.com/office/drawing/2010/main">
                  <a14:imgLayer>
                    <a14:imgEffect>
                      <a14:brightnessContrast contrast="-20000"/>
                    </a14:imgEffect>
                  </a14:imgLayer>
                </a14:imgProps>
              </a:ext>
              <a:ext uri="{28A0092B-C50C-407E-A947-70E740481C1C}">
                <a14:useLocalDpi xmlns:a14="http://schemas.microsoft.com/office/drawing/2010/main" val="0"/>
              </a:ext>
            </a:extLst>
          </a:blip>
          <a:srcRect/>
          <a:stretch/>
        </p:blipFill>
        <p:spPr>
          <a:xfrm>
            <a:off x="4315592" y="496008"/>
            <a:ext cx="2652205" cy="2487119"/>
          </a:xfrm>
          <a:prstGeom prst="rect">
            <a:avLst/>
          </a:prstGeom>
        </p:spPr>
      </p:pic>
      <p:pic>
        <p:nvPicPr>
          <p:cNvPr id="7" name="图片 6">
            <a:extLst>
              <a:ext uri="{FF2B5EF4-FFF2-40B4-BE49-F238E27FC236}">
                <a16:creationId xmlns:a16="http://schemas.microsoft.com/office/drawing/2014/main" xmlns="" id="{C4FA5929-C9BA-4073-A745-5815720F24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76252" y="4405184"/>
            <a:ext cx="3498851" cy="2881407"/>
          </a:xfrm>
          <a:prstGeom prst="rect">
            <a:avLst/>
          </a:prstGeom>
        </p:spPr>
      </p:pic>
      <p:pic>
        <p:nvPicPr>
          <p:cNvPr id="12" name="图片 11">
            <a:extLst>
              <a:ext uri="{FF2B5EF4-FFF2-40B4-BE49-F238E27FC236}">
                <a16:creationId xmlns:a16="http://schemas.microsoft.com/office/drawing/2014/main" xmlns="" id="{3B4BD959-C667-44A3-947D-CBCD0C71BC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9091487" y="4405183"/>
            <a:ext cx="3498851" cy="2881407"/>
          </a:xfrm>
          <a:prstGeom prst="rect">
            <a:avLst/>
          </a:prstGeom>
        </p:spPr>
      </p:pic>
      <p:pic>
        <p:nvPicPr>
          <p:cNvPr id="8" name="图片 7">
            <a:extLst>
              <a:ext uri="{FF2B5EF4-FFF2-40B4-BE49-F238E27FC236}">
                <a16:creationId xmlns:a16="http://schemas.microsoft.com/office/drawing/2014/main" xmlns="" id="{06F063A9-C861-481A-B868-10F7E39E69B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77167" y="5151968"/>
            <a:ext cx="7638764" cy="1888628"/>
          </a:xfrm>
          <a:prstGeom prst="rect">
            <a:avLst/>
          </a:prstGeom>
        </p:spPr>
      </p:pic>
      <p:sp>
        <p:nvSpPr>
          <p:cNvPr id="15" name="文本框 14">
            <a:extLst>
              <a:ext uri="{FF2B5EF4-FFF2-40B4-BE49-F238E27FC236}">
                <a16:creationId xmlns:a16="http://schemas.microsoft.com/office/drawing/2014/main" xmlns="" id="{03CCDEAD-CEE9-4860-B67F-F349B43A2DB1}"/>
              </a:ext>
            </a:extLst>
          </p:cNvPr>
          <p:cNvSpPr txBox="1"/>
          <p:nvPr/>
        </p:nvSpPr>
        <p:spPr>
          <a:xfrm>
            <a:off x="2198304" y="2626751"/>
            <a:ext cx="7795392" cy="769441"/>
          </a:xfrm>
          <a:prstGeom prst="rect">
            <a:avLst/>
          </a:prstGeom>
          <a:noFill/>
        </p:spPr>
        <p:txBody>
          <a:bodyPr wrap="square">
            <a:spAutoFit/>
          </a:bodyPr>
          <a:lstStyle/>
          <a:p>
            <a:pPr algn="ctr"/>
            <a:r>
              <a:rPr lang="zh-CN" altLang="en-US" sz="4400" dirty="0">
                <a:solidFill>
                  <a:srgbClr val="C00000"/>
                </a:solidFill>
                <a:cs typeface="+mn-ea"/>
                <a:sym typeface="+mn-lt"/>
              </a:rPr>
              <a:t>基层选举工作条例委员会选举</a:t>
            </a:r>
          </a:p>
        </p:txBody>
      </p:sp>
      <p:sp>
        <p:nvSpPr>
          <p:cNvPr id="16" name="文本框 15">
            <a:extLst>
              <a:ext uri="{FF2B5EF4-FFF2-40B4-BE49-F238E27FC236}">
                <a16:creationId xmlns:a16="http://schemas.microsoft.com/office/drawing/2014/main" xmlns="" id="{E61642AA-EBA0-48D0-B3BE-3333C9003928}"/>
              </a:ext>
            </a:extLst>
          </p:cNvPr>
          <p:cNvSpPr txBox="1"/>
          <p:nvPr/>
        </p:nvSpPr>
        <p:spPr>
          <a:xfrm>
            <a:off x="3187111" y="3396192"/>
            <a:ext cx="5817777" cy="338554"/>
          </a:xfrm>
          <a:prstGeom prst="rect">
            <a:avLst/>
          </a:prstGeom>
          <a:noFill/>
        </p:spPr>
        <p:txBody>
          <a:bodyPr wrap="square">
            <a:spAutoFit/>
          </a:bodyPr>
          <a:lstStyle/>
          <a:p>
            <a:pPr algn="ctr"/>
            <a:r>
              <a:rPr lang="zh-CN" altLang="en-US" sz="1600" dirty="0">
                <a:cs typeface="+mn-ea"/>
                <a:sym typeface="+mn-lt"/>
              </a:rPr>
              <a:t>General principles conditions cadre appointment regulations</a:t>
            </a:r>
          </a:p>
        </p:txBody>
      </p:sp>
      <p:grpSp>
        <p:nvGrpSpPr>
          <p:cNvPr id="20" name="组合 19">
            <a:extLst>
              <a:ext uri="{FF2B5EF4-FFF2-40B4-BE49-F238E27FC236}">
                <a16:creationId xmlns:a16="http://schemas.microsoft.com/office/drawing/2014/main" xmlns="" id="{1900DD2E-CB4A-444E-B174-0D52924EA38E}"/>
              </a:ext>
            </a:extLst>
          </p:cNvPr>
          <p:cNvGrpSpPr/>
          <p:nvPr/>
        </p:nvGrpSpPr>
        <p:grpSpPr>
          <a:xfrm>
            <a:off x="2962020" y="3873970"/>
            <a:ext cx="6382772" cy="400110"/>
            <a:chOff x="2691734" y="4477560"/>
            <a:chExt cx="6382772" cy="400110"/>
          </a:xfrm>
        </p:grpSpPr>
        <p:cxnSp>
          <p:nvCxnSpPr>
            <p:cNvPr id="22" name="直接连接符 21">
              <a:extLst>
                <a:ext uri="{FF2B5EF4-FFF2-40B4-BE49-F238E27FC236}">
                  <a16:creationId xmlns:a16="http://schemas.microsoft.com/office/drawing/2014/main" xmlns="" id="{453786B0-AC8F-4326-A598-C524D969B456}"/>
                </a:ext>
              </a:extLst>
            </p:cNvPr>
            <p:cNvCxnSpPr>
              <a:cxnSpLocks/>
            </p:cNvCxnSpPr>
            <p:nvPr/>
          </p:nvCxnSpPr>
          <p:spPr>
            <a:xfrm>
              <a:off x="8076533" y="4677615"/>
              <a:ext cx="997973" cy="0"/>
            </a:xfrm>
            <a:prstGeom prst="line">
              <a:avLst/>
            </a:prstGeom>
            <a:ln w="28575">
              <a:solidFill>
                <a:srgbClr val="BF2020"/>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xmlns="" id="{9FB7F399-1AA6-479B-AA67-AE4A93660392}"/>
                </a:ext>
              </a:extLst>
            </p:cNvPr>
            <p:cNvSpPr txBox="1"/>
            <p:nvPr/>
          </p:nvSpPr>
          <p:spPr>
            <a:xfrm>
              <a:off x="3048212" y="4477560"/>
              <a:ext cx="5671254" cy="400110"/>
            </a:xfrm>
            <a:prstGeom prst="rect">
              <a:avLst/>
            </a:prstGeom>
            <a:noFill/>
          </p:spPr>
          <p:txBody>
            <a:bodyPr wrap="square">
              <a:spAutoFit/>
            </a:bodyPr>
            <a:lstStyle/>
            <a:p>
              <a:pPr algn="ctr"/>
              <a:r>
                <a:rPr lang="en-US" altLang="zh-CN" sz="2000" i="0" dirty="0">
                  <a:solidFill>
                    <a:srgbClr val="C00000"/>
                  </a:solidFill>
                  <a:effectLst/>
                  <a:cs typeface="+mn-ea"/>
                  <a:sym typeface="+mn-lt"/>
                </a:rPr>
                <a:t>《</a:t>
              </a:r>
              <a:r>
                <a:rPr lang="zh-CN" altLang="en-US" sz="2000" i="0" dirty="0">
                  <a:solidFill>
                    <a:srgbClr val="C00000"/>
                  </a:solidFill>
                  <a:effectLst/>
                  <a:cs typeface="+mn-ea"/>
                  <a:sym typeface="+mn-lt"/>
                </a:rPr>
                <a:t>中国共产党基层组织选举工作条例</a:t>
              </a:r>
              <a:r>
                <a:rPr lang="en-US" altLang="zh-CN" sz="2000" i="0" dirty="0">
                  <a:solidFill>
                    <a:srgbClr val="C00000"/>
                  </a:solidFill>
                  <a:effectLst/>
                  <a:cs typeface="+mn-ea"/>
                  <a:sym typeface="+mn-lt"/>
                </a:rPr>
                <a:t>》</a:t>
              </a:r>
              <a:endParaRPr lang="zh-CN" altLang="en-US" sz="2000" dirty="0">
                <a:solidFill>
                  <a:srgbClr val="C00000"/>
                </a:solidFill>
                <a:cs typeface="+mn-ea"/>
                <a:sym typeface="+mn-lt"/>
              </a:endParaRPr>
            </a:p>
          </p:txBody>
        </p:sp>
        <p:cxnSp>
          <p:nvCxnSpPr>
            <p:cNvPr id="24" name="直接连接符 23">
              <a:extLst>
                <a:ext uri="{FF2B5EF4-FFF2-40B4-BE49-F238E27FC236}">
                  <a16:creationId xmlns:a16="http://schemas.microsoft.com/office/drawing/2014/main" xmlns="" id="{3CB3DB46-4483-426D-9C3B-C87AC436409E}"/>
                </a:ext>
              </a:extLst>
            </p:cNvPr>
            <p:cNvCxnSpPr>
              <a:cxnSpLocks/>
            </p:cNvCxnSpPr>
            <p:nvPr/>
          </p:nvCxnSpPr>
          <p:spPr>
            <a:xfrm>
              <a:off x="2691734" y="4680644"/>
              <a:ext cx="997973" cy="0"/>
            </a:xfrm>
            <a:prstGeom prst="line">
              <a:avLst/>
            </a:prstGeom>
            <a:ln w="28575">
              <a:solidFill>
                <a:srgbClr val="BF2020"/>
              </a:solidFill>
            </a:ln>
          </p:spPr>
          <p:style>
            <a:lnRef idx="1">
              <a:schemeClr val="accent1"/>
            </a:lnRef>
            <a:fillRef idx="0">
              <a:schemeClr val="accent1"/>
            </a:fillRef>
            <a:effectRef idx="0">
              <a:schemeClr val="accent1"/>
            </a:effectRef>
            <a:fontRef idx="minor">
              <a:schemeClr val="tx1"/>
            </a:fontRef>
          </p:style>
        </p:cxnSp>
      </p:grpSp>
      <p:pic>
        <p:nvPicPr>
          <p:cNvPr id="9" name="图片 8">
            <a:extLst>
              <a:ext uri="{FF2B5EF4-FFF2-40B4-BE49-F238E27FC236}">
                <a16:creationId xmlns:a16="http://schemas.microsoft.com/office/drawing/2014/main" xmlns="" id="{2B6D80C7-8E49-4401-AE94-32C30A3221FC}"/>
              </a:ext>
            </a:extLst>
          </p:cNvPr>
          <p:cNvPicPr>
            <a:picLocks noChangeAspect="1"/>
          </p:cNvPicPr>
          <p:nvPr/>
        </p:nvPicPr>
        <p:blipFill rotWithShape="1">
          <a:blip r:embed="rId5">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rcRect/>
          <a:stretch/>
        </p:blipFill>
        <p:spPr>
          <a:xfrm>
            <a:off x="9423399" y="1870505"/>
            <a:ext cx="2264357" cy="1512492"/>
          </a:xfrm>
          <a:prstGeom prst="rect">
            <a:avLst/>
          </a:prstGeom>
        </p:spPr>
      </p:pic>
      <p:pic>
        <p:nvPicPr>
          <p:cNvPr id="26" name="图片 25">
            <a:extLst>
              <a:ext uri="{FF2B5EF4-FFF2-40B4-BE49-F238E27FC236}">
                <a16:creationId xmlns:a16="http://schemas.microsoft.com/office/drawing/2014/main" xmlns="" id="{9124956A-C854-43D1-ABDB-1BF08A124896}"/>
              </a:ext>
            </a:extLst>
          </p:cNvPr>
          <p:cNvPicPr>
            <a:picLocks noChangeAspect="1"/>
          </p:cNvPicPr>
          <p:nvPr/>
        </p:nvPicPr>
        <p:blipFill rotWithShape="1">
          <a:blip r:embed="rId5">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val="0"/>
              </a:ext>
            </a:extLst>
          </a:blip>
          <a:srcRect/>
          <a:stretch/>
        </p:blipFill>
        <p:spPr>
          <a:xfrm flipH="1">
            <a:off x="626532" y="1870505"/>
            <a:ext cx="2264357" cy="1512492"/>
          </a:xfrm>
          <a:prstGeom prst="rect">
            <a:avLst/>
          </a:prstGeom>
        </p:spPr>
      </p:pic>
    </p:spTree>
    <p:extLst>
      <p:ext uri="{BB962C8B-B14F-4D97-AF65-F5344CB8AC3E}">
        <p14:creationId xmlns:p14="http://schemas.microsoft.com/office/powerpoint/2010/main" val="241602814"/>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r34mnyj">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2214</Words>
  <Application>Microsoft Office PowerPoint</Application>
  <PresentationFormat>宽屏</PresentationFormat>
  <Paragraphs>237</Paragraphs>
  <Slides>26</Slides>
  <Notes>2</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26</vt:i4>
      </vt:variant>
    </vt:vector>
  </HeadingPairs>
  <TitlesOfParts>
    <vt:vector size="37" baseType="lpstr">
      <vt:lpstr>Meiryo</vt:lpstr>
      <vt:lpstr>宋体</vt:lpstr>
      <vt:lpstr>微软雅黑</vt:lpstr>
      <vt:lpstr>印品灵秀体</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35</cp:revision>
  <dcterms:created xsi:type="dcterms:W3CDTF">2020-08-13T08:46:52Z</dcterms:created>
  <dcterms:modified xsi:type="dcterms:W3CDTF">2022-12-28T00:53:30Z</dcterms:modified>
</cp:coreProperties>
</file>