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75" r:id="rId3"/>
  </p:sldMasterIdLst>
  <p:notesMasterIdLst>
    <p:notesMasterId r:id="rId35"/>
  </p:notesMasterIdLst>
  <p:sldIdLst>
    <p:sldId id="309" r:id="rId4"/>
    <p:sldId id="308" r:id="rId5"/>
    <p:sldId id="778" r:id="rId6"/>
    <p:sldId id="829" r:id="rId7"/>
    <p:sldId id="304" r:id="rId8"/>
    <p:sldId id="831" r:id="rId9"/>
    <p:sldId id="830" r:id="rId10"/>
    <p:sldId id="780" r:id="rId11"/>
    <p:sldId id="833" r:id="rId12"/>
    <p:sldId id="832" r:id="rId13"/>
    <p:sldId id="834" r:id="rId14"/>
    <p:sldId id="835" r:id="rId15"/>
    <p:sldId id="838" r:id="rId16"/>
    <p:sldId id="782" r:id="rId17"/>
    <p:sldId id="839" r:id="rId18"/>
    <p:sldId id="840" r:id="rId19"/>
    <p:sldId id="841" r:id="rId20"/>
    <p:sldId id="843" r:id="rId21"/>
    <p:sldId id="846" r:id="rId22"/>
    <p:sldId id="781" r:id="rId23"/>
    <p:sldId id="836" r:id="rId24"/>
    <p:sldId id="837" r:id="rId25"/>
    <p:sldId id="847" r:id="rId26"/>
    <p:sldId id="848" r:id="rId27"/>
    <p:sldId id="849" r:id="rId28"/>
    <p:sldId id="783" r:id="rId29"/>
    <p:sldId id="850" r:id="rId30"/>
    <p:sldId id="852" r:id="rId31"/>
    <p:sldId id="851" r:id="rId32"/>
    <p:sldId id="785" r:id="rId33"/>
    <p:sldId id="853"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D13"/>
    <a:srgbClr val="F2F0D9"/>
    <a:srgbClr val="C00000"/>
    <a:srgbClr val="593E25"/>
    <a:srgbClr val="765231"/>
    <a:srgbClr val="3D2B17"/>
    <a:srgbClr val="C1925C"/>
    <a:srgbClr val="A0723C"/>
    <a:srgbClr val="3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283" autoAdjust="0"/>
  </p:normalViewPr>
  <p:slideViewPr>
    <p:cSldViewPr snapToGrid="0">
      <p:cViewPr varScale="1">
        <p:scale>
          <a:sx n="107" d="100"/>
          <a:sy n="107" d="100"/>
        </p:scale>
        <p:origin x="630"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68B4D-88EB-4D1B-8C05-E00D18859B04}"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22898-45BB-4E96-99D7-729736ECC9C5}" type="slidenum">
              <a:rPr lang="zh-CN" altLang="en-US" smtClean="0"/>
              <a:t>‹#›</a:t>
            </a:fld>
            <a:endParaRPr lang="zh-CN" altLang="en-US"/>
          </a:p>
        </p:txBody>
      </p:sp>
    </p:spTree>
    <p:extLst>
      <p:ext uri="{BB962C8B-B14F-4D97-AF65-F5344CB8AC3E}">
        <p14:creationId xmlns:p14="http://schemas.microsoft.com/office/powerpoint/2010/main" val="362282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a:t>
            </a:fld>
            <a:endParaRPr lang="zh-CN" altLang="en-US"/>
          </a:p>
        </p:txBody>
      </p:sp>
    </p:spTree>
    <p:extLst>
      <p:ext uri="{BB962C8B-B14F-4D97-AF65-F5344CB8AC3E}">
        <p14:creationId xmlns:p14="http://schemas.microsoft.com/office/powerpoint/2010/main" val="582605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10</a:t>
            </a:fld>
            <a:endParaRPr lang="zh-CN" altLang="en-US"/>
          </a:p>
        </p:txBody>
      </p:sp>
    </p:spTree>
    <p:extLst>
      <p:ext uri="{BB962C8B-B14F-4D97-AF65-F5344CB8AC3E}">
        <p14:creationId xmlns:p14="http://schemas.microsoft.com/office/powerpoint/2010/main" val="47707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11</a:t>
            </a:fld>
            <a:endParaRPr lang="zh-CN" altLang="en-US"/>
          </a:p>
        </p:txBody>
      </p:sp>
    </p:spTree>
    <p:extLst>
      <p:ext uri="{BB962C8B-B14F-4D97-AF65-F5344CB8AC3E}">
        <p14:creationId xmlns:p14="http://schemas.microsoft.com/office/powerpoint/2010/main" val="398069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12</a:t>
            </a:fld>
            <a:endParaRPr lang="zh-CN" altLang="en-US"/>
          </a:p>
        </p:txBody>
      </p:sp>
    </p:spTree>
    <p:extLst>
      <p:ext uri="{BB962C8B-B14F-4D97-AF65-F5344CB8AC3E}">
        <p14:creationId xmlns:p14="http://schemas.microsoft.com/office/powerpoint/2010/main" val="332038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13</a:t>
            </a:fld>
            <a:endParaRPr lang="zh-CN" altLang="en-US"/>
          </a:p>
        </p:txBody>
      </p:sp>
    </p:spTree>
    <p:extLst>
      <p:ext uri="{BB962C8B-B14F-4D97-AF65-F5344CB8AC3E}">
        <p14:creationId xmlns:p14="http://schemas.microsoft.com/office/powerpoint/2010/main" val="411609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5560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15</a:t>
            </a:fld>
            <a:endParaRPr lang="zh-CN" altLang="en-US"/>
          </a:p>
        </p:txBody>
      </p:sp>
    </p:spTree>
    <p:extLst>
      <p:ext uri="{BB962C8B-B14F-4D97-AF65-F5344CB8AC3E}">
        <p14:creationId xmlns:p14="http://schemas.microsoft.com/office/powerpoint/2010/main" val="335203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16</a:t>
            </a:fld>
            <a:endParaRPr lang="zh-CN" altLang="en-US"/>
          </a:p>
        </p:txBody>
      </p:sp>
    </p:spTree>
    <p:extLst>
      <p:ext uri="{BB962C8B-B14F-4D97-AF65-F5344CB8AC3E}">
        <p14:creationId xmlns:p14="http://schemas.microsoft.com/office/powerpoint/2010/main" val="93736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17</a:t>
            </a:fld>
            <a:endParaRPr lang="zh-CN" altLang="en-US"/>
          </a:p>
        </p:txBody>
      </p:sp>
    </p:spTree>
    <p:extLst>
      <p:ext uri="{BB962C8B-B14F-4D97-AF65-F5344CB8AC3E}">
        <p14:creationId xmlns:p14="http://schemas.microsoft.com/office/powerpoint/2010/main" val="244177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18</a:t>
            </a:fld>
            <a:endParaRPr lang="zh-CN" altLang="en-US"/>
          </a:p>
        </p:txBody>
      </p:sp>
    </p:spTree>
    <p:extLst>
      <p:ext uri="{BB962C8B-B14F-4D97-AF65-F5344CB8AC3E}">
        <p14:creationId xmlns:p14="http://schemas.microsoft.com/office/powerpoint/2010/main" val="3984351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19</a:t>
            </a:fld>
            <a:endParaRPr lang="zh-CN" altLang="en-US"/>
          </a:p>
        </p:txBody>
      </p:sp>
    </p:spTree>
    <p:extLst>
      <p:ext uri="{BB962C8B-B14F-4D97-AF65-F5344CB8AC3E}">
        <p14:creationId xmlns:p14="http://schemas.microsoft.com/office/powerpoint/2010/main" val="118791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9616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14717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21</a:t>
            </a:fld>
            <a:endParaRPr lang="zh-CN" altLang="en-US"/>
          </a:p>
        </p:txBody>
      </p:sp>
    </p:spTree>
    <p:extLst>
      <p:ext uri="{BB962C8B-B14F-4D97-AF65-F5344CB8AC3E}">
        <p14:creationId xmlns:p14="http://schemas.microsoft.com/office/powerpoint/2010/main" val="3622564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22</a:t>
            </a:fld>
            <a:endParaRPr lang="zh-CN" altLang="en-US"/>
          </a:p>
        </p:txBody>
      </p:sp>
    </p:spTree>
    <p:extLst>
      <p:ext uri="{BB962C8B-B14F-4D97-AF65-F5344CB8AC3E}">
        <p14:creationId xmlns:p14="http://schemas.microsoft.com/office/powerpoint/2010/main" val="1125524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23</a:t>
            </a:fld>
            <a:endParaRPr lang="zh-CN" altLang="en-US"/>
          </a:p>
        </p:txBody>
      </p:sp>
    </p:spTree>
    <p:extLst>
      <p:ext uri="{BB962C8B-B14F-4D97-AF65-F5344CB8AC3E}">
        <p14:creationId xmlns:p14="http://schemas.microsoft.com/office/powerpoint/2010/main" val="4218908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24</a:t>
            </a:fld>
            <a:endParaRPr lang="zh-CN" altLang="en-US"/>
          </a:p>
        </p:txBody>
      </p:sp>
    </p:spTree>
    <p:extLst>
      <p:ext uri="{BB962C8B-B14F-4D97-AF65-F5344CB8AC3E}">
        <p14:creationId xmlns:p14="http://schemas.microsoft.com/office/powerpoint/2010/main" val="716501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25</a:t>
            </a:fld>
            <a:endParaRPr lang="zh-CN" altLang="en-US"/>
          </a:p>
        </p:txBody>
      </p:sp>
    </p:spTree>
    <p:extLst>
      <p:ext uri="{BB962C8B-B14F-4D97-AF65-F5344CB8AC3E}">
        <p14:creationId xmlns:p14="http://schemas.microsoft.com/office/powerpoint/2010/main" val="1678681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06386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27</a:t>
            </a:fld>
            <a:endParaRPr lang="zh-CN" altLang="en-US"/>
          </a:p>
        </p:txBody>
      </p:sp>
    </p:spTree>
    <p:extLst>
      <p:ext uri="{BB962C8B-B14F-4D97-AF65-F5344CB8AC3E}">
        <p14:creationId xmlns:p14="http://schemas.microsoft.com/office/powerpoint/2010/main" val="1772323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28</a:t>
            </a:fld>
            <a:endParaRPr lang="zh-CN" altLang="en-US"/>
          </a:p>
        </p:txBody>
      </p:sp>
    </p:spTree>
    <p:extLst>
      <p:ext uri="{BB962C8B-B14F-4D97-AF65-F5344CB8AC3E}">
        <p14:creationId xmlns:p14="http://schemas.microsoft.com/office/powerpoint/2010/main" val="2936960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29</a:t>
            </a:fld>
            <a:endParaRPr lang="zh-CN" altLang="en-US"/>
          </a:p>
        </p:txBody>
      </p:sp>
    </p:spTree>
    <p:extLst>
      <p:ext uri="{BB962C8B-B14F-4D97-AF65-F5344CB8AC3E}">
        <p14:creationId xmlns:p14="http://schemas.microsoft.com/office/powerpoint/2010/main" val="14104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05527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30</a:t>
            </a:fld>
            <a:endParaRPr lang="zh-CN" altLang="en-US"/>
          </a:p>
        </p:txBody>
      </p:sp>
    </p:spTree>
    <p:extLst>
      <p:ext uri="{BB962C8B-B14F-4D97-AF65-F5344CB8AC3E}">
        <p14:creationId xmlns:p14="http://schemas.microsoft.com/office/powerpoint/2010/main" val="3003801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891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4</a:t>
            </a:fld>
            <a:endParaRPr lang="zh-CN" altLang="en-US"/>
          </a:p>
        </p:txBody>
      </p:sp>
    </p:spTree>
    <p:extLst>
      <p:ext uri="{BB962C8B-B14F-4D97-AF65-F5344CB8AC3E}">
        <p14:creationId xmlns:p14="http://schemas.microsoft.com/office/powerpoint/2010/main" val="280801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5</a:t>
            </a:fld>
            <a:endParaRPr lang="zh-CN" altLang="en-US"/>
          </a:p>
        </p:txBody>
      </p:sp>
    </p:spTree>
    <p:extLst>
      <p:ext uri="{BB962C8B-B14F-4D97-AF65-F5344CB8AC3E}">
        <p14:creationId xmlns:p14="http://schemas.microsoft.com/office/powerpoint/2010/main" val="321588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6</a:t>
            </a:fld>
            <a:endParaRPr lang="zh-CN" altLang="en-US"/>
          </a:p>
        </p:txBody>
      </p:sp>
    </p:spTree>
    <p:extLst>
      <p:ext uri="{BB962C8B-B14F-4D97-AF65-F5344CB8AC3E}">
        <p14:creationId xmlns:p14="http://schemas.microsoft.com/office/powerpoint/2010/main" val="1074552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7</a:t>
            </a:fld>
            <a:endParaRPr lang="zh-CN" altLang="en-US"/>
          </a:p>
        </p:txBody>
      </p:sp>
    </p:spTree>
    <p:extLst>
      <p:ext uri="{BB962C8B-B14F-4D97-AF65-F5344CB8AC3E}">
        <p14:creationId xmlns:p14="http://schemas.microsoft.com/office/powerpoint/2010/main" val="25109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05525-542E-489D-88BD-8ABE3E79F0D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8655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9</a:t>
            </a:fld>
            <a:endParaRPr lang="zh-CN" altLang="en-US"/>
          </a:p>
        </p:txBody>
      </p:sp>
    </p:spTree>
    <p:extLst>
      <p:ext uri="{BB962C8B-B14F-4D97-AF65-F5344CB8AC3E}">
        <p14:creationId xmlns:p14="http://schemas.microsoft.com/office/powerpoint/2010/main" val="1236392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79326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494992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299387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830983" y="6012673"/>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3279202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5106886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460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4716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54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860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9696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27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573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605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4252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9384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2563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6436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0404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6687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216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1313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38846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528919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9841773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2629756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4354169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3133435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85645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361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31916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3EB84485-317C-4959-9F43-44E13C3CE4C7}"/>
              </a:ext>
            </a:extLst>
          </p:cNvPr>
          <p:cNvSpPr txBox="1"/>
          <p:nvPr/>
        </p:nvSpPr>
        <p:spPr>
          <a:xfrm>
            <a:off x="3638676" y="1194089"/>
            <a:ext cx="4914648" cy="240065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400" i="0" u="none" strike="noStrike" kern="1200" cap="none" spc="0" normalizeH="0" baseline="0" noProof="0" dirty="0">
                <a:ln>
                  <a:solidFill>
                    <a:schemeClr val="bg1"/>
                  </a:solidFill>
                </a:ln>
                <a:solidFill>
                  <a:schemeClr val="bg1"/>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rPr>
              <a:t>纪念长征胜利</a:t>
            </a:r>
            <a:endParaRPr kumimoji="0" lang="en-US" altLang="zh-CN" sz="5400" i="0" u="none" strike="noStrike" kern="1200" cap="none" spc="0" normalizeH="0" baseline="0" noProof="0" dirty="0">
              <a:ln>
                <a:solidFill>
                  <a:schemeClr val="bg1"/>
                </a:solidFill>
              </a:ln>
              <a:solidFill>
                <a:schemeClr val="bg1"/>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96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XX</a:t>
            </a:r>
            <a:r>
              <a:rPr lang="zh-CN" altLang="en-US" sz="9600" dirty="0" smtClean="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周年</a:t>
            </a:r>
            <a:endParaRPr lang="zh-CN" altLang="en-US" sz="96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16" name="文本框 15">
            <a:extLst>
              <a:ext uri="{FF2B5EF4-FFF2-40B4-BE49-F238E27FC236}">
                <a16:creationId xmlns="" xmlns:p14="http://schemas.microsoft.com/office/powerpoint/2010/main" xmlns:mc="http://schemas.openxmlformats.org/markup-compatibility/2006" xmlns:a16="http://schemas.microsoft.com/office/drawing/2014/main" id="{BE040626-7747-4160-9D8A-403F70304E6B}"/>
              </a:ext>
            </a:extLst>
          </p:cNvPr>
          <p:cNvSpPr txBox="1"/>
          <p:nvPr/>
        </p:nvSpPr>
        <p:spPr>
          <a:xfrm>
            <a:off x="8328356" y="5479462"/>
            <a:ext cx="3412496" cy="923330"/>
          </a:xfrm>
          <a:prstGeom prst="rect">
            <a:avLst/>
          </a:prstGeom>
          <a:noFill/>
        </p:spPr>
        <p:txBody>
          <a:bodyPr wrap="square" rtlCol="0">
            <a:spAutoFit/>
          </a:bodyPr>
          <a:lstStyle/>
          <a:p>
            <a:pPr lvl="0" algn="r"/>
            <a:r>
              <a:rPr lang="zh-CN" altLang="en-US" dirty="0">
                <a:cs typeface="+mn-ea"/>
                <a:sym typeface="+mn-lt"/>
              </a:rPr>
              <a:t>二万五千里长征路</a:t>
            </a:r>
            <a:endParaRPr lang="en-US" altLang="zh-CN" dirty="0">
              <a:cs typeface="+mn-ea"/>
              <a:sym typeface="+mn-lt"/>
            </a:endParaRPr>
          </a:p>
          <a:p>
            <a:pPr lvl="0" algn="r"/>
            <a:r>
              <a:rPr lang="zh-CN" altLang="en-US" dirty="0">
                <a:cs typeface="+mn-ea"/>
                <a:sym typeface="+mn-lt"/>
              </a:rPr>
              <a:t>谱写了可歌可泣的英雄史诗</a:t>
            </a:r>
            <a:endParaRPr lang="en-US" altLang="zh-CN" dirty="0">
              <a:cs typeface="+mn-ea"/>
              <a:sym typeface="+mn-lt"/>
            </a:endParaRPr>
          </a:p>
          <a:p>
            <a:pPr lvl="0" algn="r"/>
            <a:r>
              <a:rPr lang="zh-CN" altLang="en-US" dirty="0">
                <a:cs typeface="+mn-ea"/>
                <a:sym typeface="+mn-lt"/>
              </a:rPr>
              <a:t>也留下了历久弥新的长征精神</a:t>
            </a:r>
            <a:endParaRPr kumimoji="0" lang="zh-CN" altLang="en-US" sz="1800" b="0" i="0" u="none" strike="noStrike" kern="120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288782915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8" name="矩形 7">
            <a:extLst>
              <a:ext uri="{FF2B5EF4-FFF2-40B4-BE49-F238E27FC236}">
                <a16:creationId xmlns="" xmlns:p14="http://schemas.microsoft.com/office/powerpoint/2010/main" xmlns:mc="http://schemas.openxmlformats.org/markup-compatibility/2006" xmlns:a16="http://schemas.microsoft.com/office/drawing/2014/main" id="{C93CC032-BD09-46A0-BCF4-BFFDC046CD73}"/>
              </a:ext>
            </a:extLst>
          </p:cNvPr>
          <p:cNvSpPr/>
          <p:nvPr/>
        </p:nvSpPr>
        <p:spPr>
          <a:xfrm>
            <a:off x="8506989" y="2412420"/>
            <a:ext cx="2796011" cy="3416320"/>
          </a:xfrm>
          <a:prstGeom prst="rect">
            <a:avLst/>
          </a:prstGeom>
        </p:spPr>
        <p:txBody>
          <a:bodyPr wrap="square">
            <a:spAutoFit/>
          </a:bodyPr>
          <a:lstStyle/>
          <a:p>
            <a:pPr>
              <a:lnSpc>
                <a:spcPct val="150000"/>
              </a:lnSpc>
            </a:pPr>
            <a:r>
              <a:rPr lang="zh-CN" altLang="en-US" sz="1600">
                <a:solidFill>
                  <a:srgbClr val="574343"/>
                </a:solidFill>
                <a:cs typeface="+mn-ea"/>
                <a:sym typeface="+mn-lt"/>
              </a:rPr>
              <a:t>从</a:t>
            </a:r>
            <a:r>
              <a:rPr lang="en-US" altLang="zh-CN" sz="1600">
                <a:solidFill>
                  <a:srgbClr val="574343"/>
                </a:solidFill>
                <a:cs typeface="+mn-ea"/>
                <a:sym typeface="+mn-lt"/>
              </a:rPr>
              <a:t>1934</a:t>
            </a:r>
            <a:r>
              <a:rPr lang="zh-CN" altLang="en-US" sz="1600">
                <a:solidFill>
                  <a:srgbClr val="574343"/>
                </a:solidFill>
                <a:cs typeface="+mn-ea"/>
                <a:sym typeface="+mn-lt"/>
              </a:rPr>
              <a:t>年</a:t>
            </a:r>
            <a:r>
              <a:rPr lang="en-US" altLang="zh-CN" sz="1600">
                <a:solidFill>
                  <a:srgbClr val="574343"/>
                </a:solidFill>
                <a:cs typeface="+mn-ea"/>
                <a:sym typeface="+mn-lt"/>
              </a:rPr>
              <a:t>10</a:t>
            </a:r>
            <a:r>
              <a:rPr lang="zh-CN" altLang="en-US" sz="1600">
                <a:solidFill>
                  <a:srgbClr val="574343"/>
                </a:solidFill>
                <a:cs typeface="+mn-ea"/>
                <a:sym typeface="+mn-lt"/>
              </a:rPr>
              <a:t>月转移开始，到</a:t>
            </a:r>
            <a:r>
              <a:rPr lang="en-US" altLang="zh-CN" sz="1600">
                <a:solidFill>
                  <a:srgbClr val="574343"/>
                </a:solidFill>
                <a:cs typeface="+mn-ea"/>
                <a:sym typeface="+mn-lt"/>
              </a:rPr>
              <a:t>1936</a:t>
            </a:r>
            <a:r>
              <a:rPr lang="zh-CN" altLang="en-US" sz="1600">
                <a:solidFill>
                  <a:srgbClr val="574343"/>
                </a:solidFill>
                <a:cs typeface="+mn-ea"/>
                <a:sym typeface="+mn-lt"/>
              </a:rPr>
              <a:t>年</a:t>
            </a:r>
            <a:r>
              <a:rPr lang="en-US" altLang="zh-CN" sz="1600">
                <a:solidFill>
                  <a:srgbClr val="574343"/>
                </a:solidFill>
                <a:cs typeface="+mn-ea"/>
                <a:sym typeface="+mn-lt"/>
              </a:rPr>
              <a:t>10</a:t>
            </a:r>
            <a:r>
              <a:rPr lang="zh-CN" altLang="en-US" sz="1600">
                <a:solidFill>
                  <a:srgbClr val="574343"/>
                </a:solidFill>
                <a:cs typeface="+mn-ea"/>
                <a:sym typeface="+mn-lt"/>
              </a:rPr>
              <a:t>月胜利会师，两万五千里长征让中国共产党和工农红军走出了反“围剿”失败的阴影，保存和锻炼了革命骨干力量。</a:t>
            </a:r>
            <a:r>
              <a:rPr lang="zh-CN" altLang="en-US" sz="1600" b="1">
                <a:solidFill>
                  <a:srgbClr val="C00000"/>
                </a:solidFill>
                <a:cs typeface="+mn-ea"/>
                <a:sym typeface="+mn-lt"/>
              </a:rPr>
              <a:t>长征路上播下了无数革命的种子，为开展抗日战争和发展中国革命事业创造了条件。</a:t>
            </a:r>
          </a:p>
        </p:txBody>
      </p:sp>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7580AC55-92D3-4C91-B8FF-DD4375A5B96E}"/>
              </a:ext>
            </a:extLst>
          </p:cNvPr>
          <p:cNvGrpSpPr/>
          <p:nvPr/>
        </p:nvGrpSpPr>
        <p:grpSpPr>
          <a:xfrm>
            <a:off x="631372" y="1238827"/>
            <a:ext cx="7481454" cy="5106390"/>
            <a:chOff x="783772" y="997527"/>
            <a:chExt cx="7481454" cy="5106390"/>
          </a:xfrm>
        </p:grpSpPr>
        <p:sp>
          <p:nvSpPr>
            <p:cNvPr id="10" name="矩形 9">
              <a:extLst>
                <a:ext uri="{FF2B5EF4-FFF2-40B4-BE49-F238E27FC236}">
                  <a16:creationId xmlns="" xmlns:p14="http://schemas.microsoft.com/office/powerpoint/2010/main" xmlns:mc="http://schemas.openxmlformats.org/markup-compatibility/2006" xmlns:a16="http://schemas.microsoft.com/office/drawing/2014/main" id="{D4C598B9-40FF-496F-A832-CC88B517D691}"/>
                </a:ext>
              </a:extLst>
            </p:cNvPr>
            <p:cNvSpPr/>
            <p:nvPr/>
          </p:nvSpPr>
          <p:spPr>
            <a:xfrm>
              <a:off x="783772" y="997527"/>
              <a:ext cx="7481454" cy="5106390"/>
            </a:xfrm>
            <a:prstGeom prst="rect">
              <a:avLst/>
            </a:prstGeom>
            <a:solidFill>
              <a:schemeClr val="bg1"/>
            </a:solidFill>
            <a:ln>
              <a:solidFill>
                <a:srgbClr val="574343">
                  <a:alpha val="50196"/>
                </a:srgbClr>
              </a:solidFill>
            </a:ln>
            <a:effectLst>
              <a:outerShdw dist="25400" dir="2700000" algn="tl" rotWithShape="0">
                <a:srgbClr val="57434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a:extLst>
                <a:ext uri="{FF2B5EF4-FFF2-40B4-BE49-F238E27FC236}">
                  <a16:creationId xmlns="" xmlns:p14="http://schemas.microsoft.com/office/powerpoint/2010/main" xmlns:mc="http://schemas.openxmlformats.org/markup-compatibility/2006" xmlns:a16="http://schemas.microsoft.com/office/drawing/2014/main" id="{DA1EAD35-33ED-401B-8383-560595B79DEB}"/>
                </a:ext>
              </a:extLst>
            </p:cNvPr>
            <p:cNvPicPr>
              <a:picLocks noChangeAspect="1"/>
            </p:cNvPicPr>
            <p:nvPr/>
          </p:nvPicPr>
          <p:blipFill>
            <a:blip r:embed="rId3"/>
            <a:stretch>
              <a:fillRect/>
            </a:stretch>
          </p:blipFill>
          <p:spPr>
            <a:xfrm>
              <a:off x="936277" y="1144085"/>
              <a:ext cx="7176444" cy="4813275"/>
            </a:xfrm>
            <a:prstGeom prst="rect">
              <a:avLst/>
            </a:prstGeom>
          </p:spPr>
        </p:pic>
      </p:grpSp>
      <p:sp>
        <p:nvSpPr>
          <p:cNvPr id="12" name="矩形 11">
            <a:extLst>
              <a:ext uri="{FF2B5EF4-FFF2-40B4-BE49-F238E27FC236}">
                <a16:creationId xmlns="" xmlns:p14="http://schemas.microsoft.com/office/powerpoint/2010/main" xmlns:mc="http://schemas.openxmlformats.org/markup-compatibility/2006" xmlns:a16="http://schemas.microsoft.com/office/drawing/2014/main" id="{8E8A791B-1049-425F-8560-2FBEFB0636D1}"/>
              </a:ext>
            </a:extLst>
          </p:cNvPr>
          <p:cNvSpPr/>
          <p:nvPr/>
        </p:nvSpPr>
        <p:spPr>
          <a:xfrm>
            <a:off x="8506989" y="1678936"/>
            <a:ext cx="2901134" cy="707886"/>
          </a:xfrm>
          <a:prstGeom prst="rect">
            <a:avLst/>
          </a:prstGeom>
        </p:spPr>
        <p:txBody>
          <a:bodyPr wrap="square">
            <a:spAutoFit/>
          </a:bodyPr>
          <a:lstStyle/>
          <a:p>
            <a:r>
              <a:rPr lang="zh-CN" altLang="en-US" sz="4000" dirty="0">
                <a:solidFill>
                  <a:srgbClr val="B50F0C"/>
                </a:solidFill>
                <a:cs typeface="+mn-ea"/>
                <a:sym typeface="+mn-lt"/>
              </a:rPr>
              <a:t>红军长征图</a:t>
            </a:r>
          </a:p>
        </p:txBody>
      </p:sp>
    </p:spTree>
    <p:extLst>
      <p:ext uri="{BB962C8B-B14F-4D97-AF65-F5344CB8AC3E}">
        <p14:creationId xmlns:p14="http://schemas.microsoft.com/office/powerpoint/2010/main" val="136520573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14:presetBounceEnd="67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67000">
                                          <p:cBhvr additive="base">
                                            <p:cTn id="13" dur="1250" fill="hold"/>
                                            <p:tgtEl>
                                              <p:spTgt spid="9"/>
                                            </p:tgtEl>
                                            <p:attrNameLst>
                                              <p:attrName>ppt_x</p:attrName>
                                            </p:attrNameLst>
                                          </p:cBhvr>
                                          <p:tavLst>
                                            <p:tav tm="0">
                                              <p:val>
                                                <p:strVal val="0-#ppt_w/2"/>
                                              </p:val>
                                            </p:tav>
                                            <p:tav tm="100000">
                                              <p:val>
                                                <p:strVal val="#ppt_x"/>
                                              </p:val>
                                            </p:tav>
                                          </p:tavLst>
                                        </p:anim>
                                        <p:anim calcmode="lin" valueType="num" p14:bounceEnd="67000">
                                          <p:cBhvr additive="base">
                                            <p:cTn id="14" dur="12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12" grpId="0"/>
        </p:bldLst>
      </p:timing>
    </mc:Choice>
    <mc:Fallback xmlns="" xmlns:a16="http://schemas.microsoft.com/office/drawing/2014/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250" fill="hold"/>
                                            <p:tgtEl>
                                              <p:spTgt spid="9"/>
                                            </p:tgtEl>
                                            <p:attrNameLst>
                                              <p:attrName>ppt_x</p:attrName>
                                            </p:attrNameLst>
                                          </p:cBhvr>
                                          <p:tavLst>
                                            <p:tav tm="0">
                                              <p:val>
                                                <p:strVal val="0-#ppt_w/2"/>
                                              </p:val>
                                            </p:tav>
                                            <p:tav tm="100000">
                                              <p:val>
                                                <p:strVal val="#ppt_x"/>
                                              </p:val>
                                            </p:tav>
                                          </p:tavLst>
                                        </p:anim>
                                        <p:anim calcmode="lin" valueType="num">
                                          <p:cBhvr additive="base">
                                            <p:cTn id="14" dur="125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000"/>
                                            <p:tgtEl>
                                              <p:spTgt spid="12"/>
                                            </p:tgtEl>
                                          </p:cBhvr>
                                        </p:animEffect>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p:bldP spid="1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1A404A-151F-4DDD-9E15-3D60DF755599}"/>
              </a:ext>
            </a:extLst>
          </p:cNvPr>
          <p:cNvSpPr/>
          <p:nvPr/>
        </p:nvSpPr>
        <p:spPr>
          <a:xfrm>
            <a:off x="776657" y="2209590"/>
            <a:ext cx="10350522" cy="1323439"/>
          </a:xfrm>
          <a:prstGeom prst="rect">
            <a:avLst/>
          </a:prstGeom>
        </p:spPr>
        <p:txBody>
          <a:bodyPr wrap="square">
            <a:spAutoFit/>
          </a:bodyPr>
          <a:lstStyle/>
          <a:p>
            <a:r>
              <a:rPr lang="en-US" altLang="zh-CN" sz="1600">
                <a:solidFill>
                  <a:srgbClr val="574343"/>
                </a:solidFill>
                <a:cs typeface="+mn-ea"/>
                <a:sym typeface="+mn-lt"/>
              </a:rPr>
              <a:t>1933</a:t>
            </a:r>
            <a:r>
              <a:rPr lang="zh-CN" altLang="en-US" sz="1600">
                <a:solidFill>
                  <a:srgbClr val="574343"/>
                </a:solidFill>
                <a:cs typeface="+mn-ea"/>
                <a:sym typeface="+mn-lt"/>
              </a:rPr>
              <a:t>年</a:t>
            </a:r>
            <a:r>
              <a:rPr lang="en-US" altLang="zh-CN" sz="1600">
                <a:solidFill>
                  <a:srgbClr val="574343"/>
                </a:solidFill>
                <a:cs typeface="+mn-ea"/>
                <a:sym typeface="+mn-lt"/>
              </a:rPr>
              <a:t>9</a:t>
            </a:r>
            <a:r>
              <a:rPr lang="zh-CN" altLang="en-US" sz="1600">
                <a:solidFill>
                  <a:srgbClr val="574343"/>
                </a:solidFill>
                <a:cs typeface="+mn-ea"/>
                <a:sym typeface="+mn-lt"/>
              </a:rPr>
              <a:t>月，蒋介石亲临南昌，拥兵百万对红色革命根据地发动</a:t>
            </a:r>
            <a:r>
              <a:rPr lang="zh-CN" altLang="en-US" sz="1600" b="1">
                <a:solidFill>
                  <a:srgbClr val="C00000"/>
                </a:solidFill>
                <a:cs typeface="+mn-ea"/>
                <a:sym typeface="+mn-lt"/>
              </a:rPr>
              <a:t>第五次“围剿”</a:t>
            </a:r>
            <a:r>
              <a:rPr lang="zh-CN" altLang="en-US" sz="1600">
                <a:solidFill>
                  <a:srgbClr val="574343"/>
                </a:solidFill>
                <a:cs typeface="+mn-ea"/>
                <a:sym typeface="+mn-lt"/>
              </a:rPr>
              <a:t>。失去了毛泽东正确领导的工农红军不顾敌强我弱的实际情况，全线出击，与敌人优势兵力展开血战。一年下来，红军和根据地损失了</a:t>
            </a:r>
            <a:r>
              <a:rPr lang="en-US" altLang="zh-CN" sz="1600">
                <a:solidFill>
                  <a:srgbClr val="574343"/>
                </a:solidFill>
                <a:cs typeface="+mn-ea"/>
                <a:sym typeface="+mn-lt"/>
              </a:rPr>
              <a:t>90%</a:t>
            </a:r>
            <a:r>
              <a:rPr lang="zh-CN" altLang="en-US" sz="1600">
                <a:solidFill>
                  <a:srgbClr val="574343"/>
                </a:solidFill>
                <a:cs typeface="+mn-ea"/>
                <a:sym typeface="+mn-lt"/>
              </a:rPr>
              <a:t>，国民党统治区党的力量几乎损失了</a:t>
            </a:r>
            <a:r>
              <a:rPr lang="en-US" altLang="zh-CN" sz="1600">
                <a:solidFill>
                  <a:srgbClr val="574343"/>
                </a:solidFill>
                <a:cs typeface="+mn-ea"/>
                <a:sym typeface="+mn-lt"/>
              </a:rPr>
              <a:t>100%</a:t>
            </a:r>
            <a:r>
              <a:rPr lang="zh-CN" altLang="en-US" sz="1600">
                <a:solidFill>
                  <a:srgbClr val="574343"/>
                </a:solidFill>
                <a:cs typeface="+mn-ea"/>
                <a:sym typeface="+mn-lt"/>
              </a:rPr>
              <a:t>。不得不进行战略转移来保存剩余的革命力量。</a:t>
            </a:r>
            <a:r>
              <a:rPr lang="en-US" altLang="zh-CN" sz="1600">
                <a:solidFill>
                  <a:srgbClr val="574343"/>
                </a:solidFill>
                <a:cs typeface="+mn-ea"/>
                <a:sym typeface="+mn-lt"/>
              </a:rPr>
              <a:t>1934</a:t>
            </a:r>
            <a:r>
              <a:rPr lang="zh-CN" altLang="en-US" sz="1600">
                <a:solidFill>
                  <a:srgbClr val="574343"/>
                </a:solidFill>
                <a:cs typeface="+mn-ea"/>
                <a:sym typeface="+mn-lt"/>
              </a:rPr>
              <a:t>年</a:t>
            </a:r>
            <a:r>
              <a:rPr lang="en-US" altLang="zh-CN" sz="1600">
                <a:solidFill>
                  <a:srgbClr val="574343"/>
                </a:solidFill>
                <a:cs typeface="+mn-ea"/>
                <a:sym typeface="+mn-lt"/>
              </a:rPr>
              <a:t>10</a:t>
            </a:r>
            <a:r>
              <a:rPr lang="zh-CN" altLang="en-US" sz="1600">
                <a:solidFill>
                  <a:srgbClr val="574343"/>
                </a:solidFill>
                <a:cs typeface="+mn-ea"/>
                <a:sym typeface="+mn-lt"/>
              </a:rPr>
              <a:t>月</a:t>
            </a:r>
            <a:r>
              <a:rPr lang="en-US" altLang="zh-CN" sz="1600">
                <a:solidFill>
                  <a:srgbClr val="574343"/>
                </a:solidFill>
                <a:cs typeface="+mn-ea"/>
                <a:sym typeface="+mn-lt"/>
              </a:rPr>
              <a:t>21</a:t>
            </a:r>
            <a:r>
              <a:rPr lang="zh-CN" altLang="en-US" sz="1600">
                <a:solidFill>
                  <a:srgbClr val="574343"/>
                </a:solidFill>
                <a:cs typeface="+mn-ea"/>
                <a:sym typeface="+mn-lt"/>
              </a:rPr>
              <a:t>日到</a:t>
            </a:r>
            <a:r>
              <a:rPr lang="en-US" altLang="zh-CN" sz="1600">
                <a:solidFill>
                  <a:srgbClr val="574343"/>
                </a:solidFill>
                <a:cs typeface="+mn-ea"/>
                <a:sym typeface="+mn-lt"/>
              </a:rPr>
              <a:t>12</a:t>
            </a:r>
            <a:r>
              <a:rPr lang="zh-CN" altLang="en-US" sz="1600">
                <a:solidFill>
                  <a:srgbClr val="574343"/>
                </a:solidFill>
                <a:cs typeface="+mn-ea"/>
                <a:sym typeface="+mn-lt"/>
              </a:rPr>
              <a:t>月</a:t>
            </a:r>
            <a:r>
              <a:rPr lang="en-US" altLang="zh-CN" sz="1600">
                <a:solidFill>
                  <a:srgbClr val="574343"/>
                </a:solidFill>
                <a:cs typeface="+mn-ea"/>
                <a:sym typeface="+mn-lt"/>
              </a:rPr>
              <a:t>1</a:t>
            </a:r>
            <a:r>
              <a:rPr lang="zh-CN" altLang="en-US" sz="1600">
                <a:solidFill>
                  <a:srgbClr val="574343"/>
                </a:solidFill>
                <a:cs typeface="+mn-ea"/>
                <a:sym typeface="+mn-lt"/>
              </a:rPr>
              <a:t>日的一个多月间，中央红军接连突破敌人四道封锁线，队伍从出征时的</a:t>
            </a:r>
            <a:r>
              <a:rPr lang="zh-CN" altLang="en-US" sz="1600" b="1">
                <a:solidFill>
                  <a:srgbClr val="C00000"/>
                </a:solidFill>
                <a:cs typeface="+mn-ea"/>
                <a:sym typeface="+mn-lt"/>
              </a:rPr>
              <a:t>八万多锐减到三万</a:t>
            </a:r>
            <a:r>
              <a:rPr lang="zh-CN" altLang="en-US" sz="1600">
                <a:solidFill>
                  <a:srgbClr val="574343"/>
                </a:solidFill>
                <a:cs typeface="+mn-ea"/>
                <a:sym typeface="+mn-lt"/>
              </a:rPr>
              <a:t>。</a:t>
            </a:r>
          </a:p>
          <a:p>
            <a:endParaRPr lang="zh-CN" altLang="en-US" sz="1600">
              <a:solidFill>
                <a:srgbClr val="574343"/>
              </a:solidFill>
              <a:cs typeface="+mn-ea"/>
              <a:sym typeface="+mn-lt"/>
            </a:endParaRP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7632DC-D303-4491-8337-4863B6FBAB22}"/>
              </a:ext>
            </a:extLst>
          </p:cNvPr>
          <p:cNvSpPr/>
          <p:nvPr/>
        </p:nvSpPr>
        <p:spPr>
          <a:xfrm>
            <a:off x="776657" y="1296776"/>
            <a:ext cx="10279270" cy="707886"/>
          </a:xfrm>
          <a:prstGeom prst="rect">
            <a:avLst/>
          </a:prstGeom>
        </p:spPr>
        <p:txBody>
          <a:bodyPr wrap="square">
            <a:spAutoFit/>
          </a:bodyPr>
          <a:lstStyle/>
          <a:p>
            <a:pPr algn="ctr"/>
            <a:r>
              <a:rPr lang="zh-CN" altLang="en-US" sz="4000">
                <a:solidFill>
                  <a:srgbClr val="B50F0C"/>
                </a:solidFill>
                <a:cs typeface="+mn-ea"/>
                <a:sym typeface="+mn-lt"/>
              </a:rPr>
              <a:t>蒋介石发动第五次“围剿”</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864B29-9ED5-4F60-8DCF-7543E82977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1770" y="3484852"/>
            <a:ext cx="2644514" cy="2434632"/>
          </a:xfrm>
          <a:prstGeom prst="rect">
            <a:avLst/>
          </a:prstGeom>
          <a:ln>
            <a:solidFill>
              <a:schemeClr val="bg1">
                <a:lumMod val="75000"/>
              </a:schemeClr>
            </a:solidFill>
          </a:ln>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A306D4-1093-40A7-8D44-6E76A60831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5952" y="3478109"/>
            <a:ext cx="2462027" cy="2462027"/>
          </a:xfrm>
          <a:prstGeom prst="rect">
            <a:avLst/>
          </a:prstGeom>
          <a:ln>
            <a:solidFill>
              <a:schemeClr val="bg1">
                <a:lumMod val="75000"/>
              </a:schemeClr>
            </a:solidFill>
          </a:ln>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34137F-308E-4FA0-A217-2E68FEB4C8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4972" y="3478681"/>
            <a:ext cx="2466656" cy="2472998"/>
          </a:xfrm>
          <a:prstGeom prst="rect">
            <a:avLst/>
          </a:prstGeom>
          <a:ln>
            <a:solidFill>
              <a:schemeClr val="bg1">
                <a:lumMod val="75000"/>
              </a:schemeClr>
            </a:solidFill>
          </a:ln>
        </p:spPr>
      </p:pic>
      <p:sp>
        <p:nvSpPr>
          <p:cNvPr id="9" name="TextBox 8"/>
          <p:cNvSpPr txBox="1"/>
          <p:nvPr/>
        </p:nvSpPr>
        <p:spPr>
          <a:xfrm>
            <a:off x="7825904" y="66322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http://www.1ppt.com/hangye/</a:t>
            </a:r>
          </a:p>
        </p:txBody>
      </p:sp>
    </p:spTree>
    <p:extLst>
      <p:ext uri="{BB962C8B-B14F-4D97-AF65-F5344CB8AC3E}">
        <p14:creationId xmlns:p14="http://schemas.microsoft.com/office/powerpoint/2010/main" val="93605968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1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par>
                                <p:cTn id="23" presetID="53" presetClass="entr" presetSubtype="16" fill="hold" nodeType="withEffect">
                                  <p:stCondLst>
                                    <p:cond delay="75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par>
                                <p:cTn id="28" presetID="53" presetClass="entr" presetSubtype="16" fill="hold" nodeType="withEffect">
                                  <p:stCondLst>
                                    <p:cond delay="150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13" name="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9F256D-708D-4A36-95BF-15D25489E47A}"/>
              </a:ext>
            </a:extLst>
          </p:cNvPr>
          <p:cNvSpPr/>
          <p:nvPr/>
        </p:nvSpPr>
        <p:spPr>
          <a:xfrm>
            <a:off x="4943873" y="1556095"/>
            <a:ext cx="6761996" cy="2103589"/>
          </a:xfrm>
          <a:prstGeom prst="rect">
            <a:avLst/>
          </a:prstGeom>
        </p:spPr>
        <p:txBody>
          <a:bodyPr wrap="square">
            <a:spAutoFit/>
          </a:bodyPr>
          <a:lstStyle/>
          <a:p>
            <a:pPr algn="just" defTabSz="1219140"/>
            <a:r>
              <a:rPr lang="en-US" altLang="zh-CN" sz="1867" b="1" kern="100" dirty="0">
                <a:solidFill>
                  <a:srgbClr val="000000">
                    <a:lumMod val="75000"/>
                    <a:lumOff val="25000"/>
                  </a:srgbClr>
                </a:solidFill>
                <a:cs typeface="+mn-ea"/>
                <a:sym typeface="+mn-lt"/>
              </a:rPr>
              <a:t>1935</a:t>
            </a:r>
            <a:r>
              <a:rPr lang="zh-CN" altLang="en-US" sz="1867" b="1" kern="100" dirty="0">
                <a:solidFill>
                  <a:srgbClr val="000000">
                    <a:lumMod val="75000"/>
                    <a:lumOff val="25000"/>
                  </a:srgbClr>
                </a:solidFill>
                <a:cs typeface="+mn-ea"/>
                <a:sym typeface="+mn-lt"/>
              </a:rPr>
              <a:t>年</a:t>
            </a:r>
            <a:r>
              <a:rPr lang="en-US" altLang="zh-CN" sz="1867" b="1" kern="100" dirty="0">
                <a:solidFill>
                  <a:srgbClr val="000000">
                    <a:lumMod val="75000"/>
                    <a:lumOff val="25000"/>
                  </a:srgbClr>
                </a:solidFill>
                <a:cs typeface="+mn-ea"/>
                <a:sym typeface="+mn-lt"/>
              </a:rPr>
              <a:t>1</a:t>
            </a:r>
            <a:r>
              <a:rPr lang="zh-CN" altLang="en-US" sz="1867" b="1" kern="100" dirty="0">
                <a:solidFill>
                  <a:srgbClr val="000000">
                    <a:lumMod val="75000"/>
                    <a:lumOff val="25000"/>
                  </a:srgbClr>
                </a:solidFill>
                <a:cs typeface="+mn-ea"/>
                <a:sym typeface="+mn-lt"/>
              </a:rPr>
              <a:t>月</a:t>
            </a:r>
            <a:r>
              <a:rPr lang="en-US" altLang="zh-CN" sz="1867" b="1" kern="100" dirty="0">
                <a:solidFill>
                  <a:srgbClr val="000000">
                    <a:lumMod val="75000"/>
                    <a:lumOff val="25000"/>
                  </a:srgbClr>
                </a:solidFill>
                <a:cs typeface="+mn-ea"/>
                <a:sym typeface="+mn-lt"/>
              </a:rPr>
              <a:t>15</a:t>
            </a:r>
            <a:r>
              <a:rPr lang="zh-CN" altLang="en-US" sz="1867" b="1" kern="100" dirty="0">
                <a:solidFill>
                  <a:srgbClr val="000000">
                    <a:lumMod val="75000"/>
                    <a:lumOff val="25000"/>
                  </a:srgbClr>
                </a:solidFill>
                <a:cs typeface="+mn-ea"/>
                <a:sym typeface="+mn-lt"/>
              </a:rPr>
              <a:t>日至</a:t>
            </a:r>
            <a:r>
              <a:rPr lang="en-US" altLang="zh-CN" sz="1867" b="1" kern="100" dirty="0">
                <a:solidFill>
                  <a:srgbClr val="000000">
                    <a:lumMod val="75000"/>
                    <a:lumOff val="25000"/>
                  </a:srgbClr>
                </a:solidFill>
                <a:cs typeface="+mn-ea"/>
                <a:sym typeface="+mn-lt"/>
              </a:rPr>
              <a:t>17</a:t>
            </a:r>
            <a:r>
              <a:rPr lang="zh-CN" altLang="en-US" sz="1867" b="1" kern="100" dirty="0">
                <a:solidFill>
                  <a:srgbClr val="000000">
                    <a:lumMod val="75000"/>
                    <a:lumOff val="25000"/>
                  </a:srgbClr>
                </a:solidFill>
                <a:cs typeface="+mn-ea"/>
                <a:sym typeface="+mn-lt"/>
              </a:rPr>
              <a:t>日，中共中央贵州遵义召开的独立自主地解决中国革命问题的一次极其重要的扩大会议。是在红军第五次反“围剿”失败和长征初期严重受挫的情况下，为了纠正王明“左”倾领导在军事指挥上的错误而召开的，在极端危险的时刻，挽救了党和红军。使党领导的民主革命和革命战争转危为安，转败为胜，大大加快了我国革命胜利发展的进程。标志着中国共产党从幼年走向成熟。 </a:t>
            </a:r>
          </a:p>
        </p:txBody>
      </p:sp>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F129FE-ECB0-42E6-8DF5-09408C1AB6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9213" y="1299099"/>
            <a:ext cx="2617580" cy="2617580"/>
          </a:xfrm>
          <a:prstGeom prst="rect">
            <a:avLst/>
          </a:prstGeom>
          <a:solidFill>
            <a:srgbClr val="FFFFFF">
              <a:shade val="85000"/>
            </a:srgbClr>
          </a:solidFill>
          <a:ln w="28575" cap="sq">
            <a:solidFill>
              <a:srgbClr val="9B0D13"/>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7438B04-9A08-4809-AFD9-97B760FCCF9E}"/>
              </a:ext>
            </a:extLst>
          </p:cNvPr>
          <p:cNvSpPr/>
          <p:nvPr/>
        </p:nvSpPr>
        <p:spPr>
          <a:xfrm>
            <a:off x="815414" y="4178928"/>
            <a:ext cx="6365033" cy="497957"/>
          </a:xfrm>
          <a:prstGeom prst="rect">
            <a:avLst/>
          </a:prstGeom>
        </p:spPr>
        <p:txBody>
          <a:bodyPr wrap="square">
            <a:spAutoFit/>
          </a:bodyPr>
          <a:lstStyle/>
          <a:p>
            <a:pPr defTabSz="1219140">
              <a:lnSpc>
                <a:spcPct val="120000"/>
              </a:lnSpc>
            </a:pPr>
            <a:r>
              <a:rPr lang="zh-CN" altLang="en-US" sz="2400" b="1" dirty="0">
                <a:solidFill>
                  <a:srgbClr val="9B0D13"/>
                </a:solidFill>
                <a:cs typeface="+mn-ea"/>
                <a:sym typeface="+mn-lt"/>
              </a:rPr>
              <a:t>遵义会议是中国共产党历史上的一次重要会议</a:t>
            </a:r>
            <a:endParaRPr lang="en-US" altLang="zh-CN" sz="2400" b="1" dirty="0">
              <a:solidFill>
                <a:srgbClr val="9B0D13"/>
              </a:solidFill>
              <a:cs typeface="+mn-ea"/>
              <a:sym typeface="+mn-lt"/>
            </a:endParaRPr>
          </a:p>
        </p:txBody>
      </p:sp>
      <p:sp>
        <p:nvSpPr>
          <p:cNvPr id="16" name="矩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C77D4D-6AA6-4593-839C-888A4EBB7098}"/>
              </a:ext>
            </a:extLst>
          </p:cNvPr>
          <p:cNvSpPr/>
          <p:nvPr/>
        </p:nvSpPr>
        <p:spPr>
          <a:xfrm>
            <a:off x="783429" y="4794482"/>
            <a:ext cx="7040764" cy="1471428"/>
          </a:xfrm>
          <a:prstGeom prst="rect">
            <a:avLst/>
          </a:prstGeom>
        </p:spPr>
        <p:txBody>
          <a:bodyPr wrap="square">
            <a:spAutoFit/>
          </a:bodyPr>
          <a:lstStyle/>
          <a:p>
            <a:pPr defTabSz="1219140">
              <a:lnSpc>
                <a:spcPct val="120000"/>
              </a:lnSpc>
            </a:pPr>
            <a:r>
              <a:rPr lang="zh-CN" altLang="en-US" sz="1867" b="1" dirty="0">
                <a:solidFill>
                  <a:srgbClr val="9B0D13"/>
                </a:solidFill>
                <a:cs typeface="+mn-ea"/>
                <a:sym typeface="+mn-lt"/>
              </a:rPr>
              <a:t>结束了王明“左”倾冒险主义在党中央的统治</a:t>
            </a:r>
            <a:endParaRPr lang="en-US" altLang="zh-CN" sz="1867" b="1" dirty="0">
              <a:solidFill>
                <a:srgbClr val="9B0D13"/>
              </a:solidFill>
              <a:cs typeface="+mn-ea"/>
              <a:sym typeface="+mn-lt"/>
            </a:endParaRPr>
          </a:p>
          <a:p>
            <a:pPr defTabSz="1219140">
              <a:lnSpc>
                <a:spcPct val="120000"/>
              </a:lnSpc>
            </a:pPr>
            <a:r>
              <a:rPr lang="zh-CN" altLang="en-US" sz="1867" b="1" dirty="0">
                <a:solidFill>
                  <a:srgbClr val="9B0D13"/>
                </a:solidFill>
                <a:cs typeface="+mn-ea"/>
                <a:sym typeface="+mn-lt"/>
              </a:rPr>
              <a:t>确立了以毛泽东的领导地位</a:t>
            </a:r>
            <a:endParaRPr lang="en-US" altLang="zh-CN" sz="1867" b="1" dirty="0">
              <a:solidFill>
                <a:srgbClr val="9B0D13"/>
              </a:solidFill>
              <a:cs typeface="+mn-ea"/>
              <a:sym typeface="+mn-lt"/>
            </a:endParaRPr>
          </a:p>
          <a:p>
            <a:pPr defTabSz="1219140">
              <a:lnSpc>
                <a:spcPct val="120000"/>
              </a:lnSpc>
            </a:pPr>
            <a:r>
              <a:rPr lang="zh-CN" altLang="en-US" sz="1867" b="1" dirty="0">
                <a:solidFill>
                  <a:srgbClr val="9B0D13"/>
                </a:solidFill>
                <a:cs typeface="+mn-ea"/>
                <a:sym typeface="+mn-lt"/>
              </a:rPr>
              <a:t>挽救了党，挽救了红军，挽救了中国革命</a:t>
            </a:r>
            <a:endParaRPr lang="en-US" altLang="zh-CN" sz="1867" b="1" dirty="0">
              <a:solidFill>
                <a:srgbClr val="9B0D13"/>
              </a:solidFill>
              <a:cs typeface="+mn-ea"/>
              <a:sym typeface="+mn-lt"/>
            </a:endParaRPr>
          </a:p>
          <a:p>
            <a:pPr defTabSz="1219140">
              <a:lnSpc>
                <a:spcPct val="120000"/>
              </a:lnSpc>
            </a:pPr>
            <a:r>
              <a:rPr lang="zh-CN" altLang="en-US" sz="1867" b="1" dirty="0">
                <a:solidFill>
                  <a:srgbClr val="9B0D13"/>
                </a:solidFill>
                <a:cs typeface="+mn-ea"/>
                <a:sym typeface="+mn-lt"/>
              </a:rPr>
              <a:t>是中国共产党生死攸关的转折点</a:t>
            </a:r>
          </a:p>
        </p:txBody>
      </p:sp>
      <p:pic>
        <p:nvPicPr>
          <p:cNvPr id="17" name="Picture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319B5A-25BE-4A4C-876E-255E1CBD164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304383" y="4056349"/>
            <a:ext cx="3043172" cy="2801651"/>
          </a:xfrm>
          <a:prstGeom prst="rect">
            <a:avLst/>
          </a:prstGeom>
          <a:noFill/>
          <a:ln w="28575">
            <a:solidFill>
              <a:srgbClr val="9B0D13"/>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3F7013-F20F-46AE-89D7-D629A78E593C}"/>
              </a:ext>
            </a:extLst>
          </p:cNvPr>
          <p:cNvSpPr/>
          <p:nvPr/>
        </p:nvSpPr>
        <p:spPr>
          <a:xfrm>
            <a:off x="5903979" y="5193726"/>
            <a:ext cx="1152128" cy="1102705"/>
          </a:xfrm>
          <a:prstGeom prst="rect">
            <a:avLst/>
          </a:prstGeom>
          <a:gradFill rotWithShape="1">
            <a:gsLst>
              <a:gs pos="0">
                <a:srgbClr val="9B0D13">
                  <a:shade val="51000"/>
                  <a:satMod val="130000"/>
                </a:srgbClr>
              </a:gs>
              <a:gs pos="80000">
                <a:srgbClr val="9B0D13">
                  <a:shade val="93000"/>
                  <a:satMod val="130000"/>
                </a:srgbClr>
              </a:gs>
              <a:gs pos="100000">
                <a:srgbClr val="9B0D13">
                  <a:shade val="94000"/>
                  <a:satMod val="135000"/>
                </a:srgbClr>
              </a:gs>
            </a:gsLst>
            <a:lin ang="16200000" scaled="0"/>
          </a:gradFill>
          <a:ln w="9525" cap="flat" cmpd="sng" algn="ctr">
            <a:solidFill>
              <a:srgbClr val="9B0D13">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BE00">
                    <a:lumMod val="40000"/>
                    <a:lumOff val="60000"/>
                  </a:srgbClr>
                </a:solidFill>
                <a:effectLst/>
                <a:uLnTx/>
                <a:uFillTx/>
                <a:cs typeface="+mn-ea"/>
                <a:sym typeface="+mn-lt"/>
              </a:rPr>
              <a:t>历史意义</a:t>
            </a:r>
          </a:p>
        </p:txBody>
      </p:sp>
    </p:spTree>
    <p:extLst>
      <p:ext uri="{BB962C8B-B14F-4D97-AF65-F5344CB8AC3E}">
        <p14:creationId xmlns:p14="http://schemas.microsoft.com/office/powerpoint/2010/main" val="25085979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750" fill="hold"/>
                                            <p:tgtEl>
                                              <p:spTgt spid="14"/>
                                            </p:tgtEl>
                                            <p:attrNameLst>
                                              <p:attrName>ppt_w</p:attrName>
                                            </p:attrNameLst>
                                          </p:cBhvr>
                                          <p:tavLst>
                                            <p:tav tm="0">
                                              <p:val>
                                                <p:fltVal val="0"/>
                                              </p:val>
                                            </p:tav>
                                            <p:tav tm="100000">
                                              <p:val>
                                                <p:strVal val="#ppt_w"/>
                                              </p:val>
                                            </p:tav>
                                          </p:tavLst>
                                        </p:anim>
                                        <p:anim calcmode="lin" valueType="num">
                                          <p:cBhvr>
                                            <p:cTn id="14" dur="1750" fill="hold"/>
                                            <p:tgtEl>
                                              <p:spTgt spid="14"/>
                                            </p:tgtEl>
                                            <p:attrNameLst>
                                              <p:attrName>ppt_h</p:attrName>
                                            </p:attrNameLst>
                                          </p:cBhvr>
                                          <p:tavLst>
                                            <p:tav tm="0">
                                              <p:val>
                                                <p:fltVal val="0"/>
                                              </p:val>
                                            </p:tav>
                                            <p:tav tm="100000">
                                              <p:val>
                                                <p:strVal val="#ppt_h"/>
                                              </p:val>
                                            </p:tav>
                                          </p:tavLst>
                                        </p:anim>
                                        <p:anim calcmode="lin" valueType="num">
                                          <p:cBhvr>
                                            <p:cTn id="15" dur="1750" fill="hold"/>
                                            <p:tgtEl>
                                              <p:spTgt spid="14"/>
                                            </p:tgtEl>
                                            <p:attrNameLst>
                                              <p:attrName>style.rotation</p:attrName>
                                            </p:attrNameLst>
                                          </p:cBhvr>
                                          <p:tavLst>
                                            <p:tav tm="0">
                                              <p:val>
                                                <p:fltVal val="90"/>
                                              </p:val>
                                            </p:tav>
                                            <p:tav tm="100000">
                                              <p:val>
                                                <p:fltVal val="0"/>
                                              </p:val>
                                            </p:tav>
                                          </p:tavLst>
                                        </p:anim>
                                        <p:animEffect transition="in" filter="fade">
                                          <p:cBhvr>
                                            <p:cTn id="16" dur="1750"/>
                                            <p:tgtEl>
                                              <p:spTgt spid="14"/>
                                            </p:tgtEl>
                                          </p:cBhvr>
                                        </p:animEffect>
                                      </p:childTnLst>
                                    </p:cTn>
                                  </p:par>
                                </p:childTnLst>
                              </p:cTn>
                            </p:par>
                            <p:par>
                              <p:cTn id="17" fill="hold">
                                <p:stCondLst>
                                  <p:cond delay="225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2000"/>
                                            <p:tgtEl>
                                              <p:spTgt spid="13"/>
                                            </p:tgtEl>
                                          </p:cBhvr>
                                        </p:animEffect>
                                      </p:childTnLst>
                                    </p:cTn>
                                  </p:par>
                                </p:childTnLst>
                              </p:cTn>
                            </p:par>
                            <p:par>
                              <p:cTn id="21" fill="hold">
                                <p:stCondLst>
                                  <p:cond delay="425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750" fill="hold"/>
                                            <p:tgtEl>
                                              <p:spTgt spid="15"/>
                                            </p:tgtEl>
                                            <p:attrNameLst>
                                              <p:attrName>ppt_w</p:attrName>
                                            </p:attrNameLst>
                                          </p:cBhvr>
                                          <p:tavLst>
                                            <p:tav tm="0">
                                              <p:val>
                                                <p:fltVal val="0"/>
                                              </p:val>
                                            </p:tav>
                                            <p:tav tm="100000">
                                              <p:val>
                                                <p:strVal val="#ppt_w"/>
                                              </p:val>
                                            </p:tav>
                                          </p:tavLst>
                                        </p:anim>
                                        <p:anim calcmode="lin" valueType="num">
                                          <p:cBhvr>
                                            <p:cTn id="25" dur="1750" fill="hold"/>
                                            <p:tgtEl>
                                              <p:spTgt spid="15"/>
                                            </p:tgtEl>
                                            <p:attrNameLst>
                                              <p:attrName>ppt_h</p:attrName>
                                            </p:attrNameLst>
                                          </p:cBhvr>
                                          <p:tavLst>
                                            <p:tav tm="0">
                                              <p:val>
                                                <p:fltVal val="0"/>
                                              </p:val>
                                            </p:tav>
                                            <p:tav tm="100000">
                                              <p:val>
                                                <p:strVal val="#ppt_h"/>
                                              </p:val>
                                            </p:tav>
                                          </p:tavLst>
                                        </p:anim>
                                        <p:anim calcmode="lin" valueType="num">
                                          <p:cBhvr>
                                            <p:cTn id="26" dur="1750" fill="hold"/>
                                            <p:tgtEl>
                                              <p:spTgt spid="15"/>
                                            </p:tgtEl>
                                            <p:attrNameLst>
                                              <p:attrName>style.rotation</p:attrName>
                                            </p:attrNameLst>
                                          </p:cBhvr>
                                          <p:tavLst>
                                            <p:tav tm="0">
                                              <p:val>
                                                <p:fltVal val="90"/>
                                              </p:val>
                                            </p:tav>
                                            <p:tav tm="100000">
                                              <p:val>
                                                <p:fltVal val="0"/>
                                              </p:val>
                                            </p:tav>
                                          </p:tavLst>
                                        </p:anim>
                                        <p:animEffect transition="in" filter="fade">
                                          <p:cBhvr>
                                            <p:cTn id="27" dur="1750"/>
                                            <p:tgtEl>
                                              <p:spTgt spid="15"/>
                                            </p:tgtEl>
                                          </p:cBhvr>
                                        </p:animEffect>
                                      </p:childTnLst>
                                    </p:cTn>
                                  </p:par>
                                  <p:par>
                                    <p:cTn id="28" presetID="2" presetClass="entr" presetSubtype="2" fill="hold" nodeType="withEffect" p14:presetBounceEnd="33333">
                                      <p:stCondLst>
                                        <p:cond delay="1000"/>
                                      </p:stCondLst>
                                      <p:childTnLst>
                                        <p:set>
                                          <p:cBhvr>
                                            <p:cTn id="29" dur="1" fill="hold">
                                              <p:stCondLst>
                                                <p:cond delay="0"/>
                                              </p:stCondLst>
                                            </p:cTn>
                                            <p:tgtEl>
                                              <p:spTgt spid="17"/>
                                            </p:tgtEl>
                                            <p:attrNameLst>
                                              <p:attrName>style.visibility</p:attrName>
                                            </p:attrNameLst>
                                          </p:cBhvr>
                                          <p:to>
                                            <p:strVal val="visible"/>
                                          </p:to>
                                        </p:set>
                                        <p:anim calcmode="lin" valueType="num" p14:bounceEnd="33333">
                                          <p:cBhvr additive="base">
                                            <p:cTn id="30" dur="1500" fill="hold"/>
                                            <p:tgtEl>
                                              <p:spTgt spid="17"/>
                                            </p:tgtEl>
                                            <p:attrNameLst>
                                              <p:attrName>ppt_x</p:attrName>
                                            </p:attrNameLst>
                                          </p:cBhvr>
                                          <p:tavLst>
                                            <p:tav tm="0">
                                              <p:val>
                                                <p:strVal val="1+#ppt_w/2"/>
                                              </p:val>
                                            </p:tav>
                                            <p:tav tm="100000">
                                              <p:val>
                                                <p:strVal val="#ppt_x"/>
                                              </p:val>
                                            </p:tav>
                                          </p:tavLst>
                                        </p:anim>
                                        <p:anim calcmode="lin" valueType="num" p14:bounceEnd="33333">
                                          <p:cBhvr additive="base">
                                            <p:cTn id="31" dur="1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675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250"/>
                                            <p:tgtEl>
                                              <p:spTgt spid="16"/>
                                            </p:tgtEl>
                                          </p:cBhvr>
                                        </p:animEffect>
                                        <p:anim calcmode="lin" valueType="num">
                                          <p:cBhvr>
                                            <p:cTn id="36" dur="2250" fill="hold"/>
                                            <p:tgtEl>
                                              <p:spTgt spid="16"/>
                                            </p:tgtEl>
                                            <p:attrNameLst>
                                              <p:attrName>ppt_x</p:attrName>
                                            </p:attrNameLst>
                                          </p:cBhvr>
                                          <p:tavLst>
                                            <p:tav tm="0">
                                              <p:val>
                                                <p:strVal val="#ppt_x"/>
                                              </p:val>
                                            </p:tav>
                                            <p:tav tm="100000">
                                              <p:val>
                                                <p:strVal val="#ppt_x"/>
                                              </p:val>
                                            </p:tav>
                                          </p:tavLst>
                                        </p:anim>
                                        <p:anim calcmode="lin" valueType="num">
                                          <p:cBhvr>
                                            <p:cTn id="37" dur="225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750" fill="hold"/>
                                            <p:tgtEl>
                                              <p:spTgt spid="18"/>
                                            </p:tgtEl>
                                            <p:attrNameLst>
                                              <p:attrName>ppt_w</p:attrName>
                                            </p:attrNameLst>
                                          </p:cBhvr>
                                          <p:tavLst>
                                            <p:tav tm="0">
                                              <p:val>
                                                <p:fltVal val="0"/>
                                              </p:val>
                                            </p:tav>
                                            <p:tav tm="100000">
                                              <p:val>
                                                <p:strVal val="#ppt_w"/>
                                              </p:val>
                                            </p:tav>
                                          </p:tavLst>
                                        </p:anim>
                                        <p:anim calcmode="lin" valueType="num">
                                          <p:cBhvr>
                                            <p:cTn id="42" dur="1750" fill="hold"/>
                                            <p:tgtEl>
                                              <p:spTgt spid="18"/>
                                            </p:tgtEl>
                                            <p:attrNameLst>
                                              <p:attrName>ppt_h</p:attrName>
                                            </p:attrNameLst>
                                          </p:cBhvr>
                                          <p:tavLst>
                                            <p:tav tm="0">
                                              <p:val>
                                                <p:fltVal val="0"/>
                                              </p:val>
                                            </p:tav>
                                            <p:tav tm="100000">
                                              <p:val>
                                                <p:strVal val="#ppt_h"/>
                                              </p:val>
                                            </p:tav>
                                          </p:tavLst>
                                        </p:anim>
                                        <p:animEffect transition="in" filter="fade">
                                          <p:cBhvr>
                                            <p:cTn id="43"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P spid="16" grpId="0"/>
          <p:bldP spid="18" grpId="0" animBg="1"/>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750" fill="hold"/>
                                            <p:tgtEl>
                                              <p:spTgt spid="14"/>
                                            </p:tgtEl>
                                            <p:attrNameLst>
                                              <p:attrName>ppt_w</p:attrName>
                                            </p:attrNameLst>
                                          </p:cBhvr>
                                          <p:tavLst>
                                            <p:tav tm="0">
                                              <p:val>
                                                <p:fltVal val="0"/>
                                              </p:val>
                                            </p:tav>
                                            <p:tav tm="100000">
                                              <p:val>
                                                <p:strVal val="#ppt_w"/>
                                              </p:val>
                                            </p:tav>
                                          </p:tavLst>
                                        </p:anim>
                                        <p:anim calcmode="lin" valueType="num">
                                          <p:cBhvr>
                                            <p:cTn id="14" dur="1750" fill="hold"/>
                                            <p:tgtEl>
                                              <p:spTgt spid="14"/>
                                            </p:tgtEl>
                                            <p:attrNameLst>
                                              <p:attrName>ppt_h</p:attrName>
                                            </p:attrNameLst>
                                          </p:cBhvr>
                                          <p:tavLst>
                                            <p:tav tm="0">
                                              <p:val>
                                                <p:fltVal val="0"/>
                                              </p:val>
                                            </p:tav>
                                            <p:tav tm="100000">
                                              <p:val>
                                                <p:strVal val="#ppt_h"/>
                                              </p:val>
                                            </p:tav>
                                          </p:tavLst>
                                        </p:anim>
                                        <p:anim calcmode="lin" valueType="num">
                                          <p:cBhvr>
                                            <p:cTn id="15" dur="1750" fill="hold"/>
                                            <p:tgtEl>
                                              <p:spTgt spid="14"/>
                                            </p:tgtEl>
                                            <p:attrNameLst>
                                              <p:attrName>style.rotation</p:attrName>
                                            </p:attrNameLst>
                                          </p:cBhvr>
                                          <p:tavLst>
                                            <p:tav tm="0">
                                              <p:val>
                                                <p:fltVal val="90"/>
                                              </p:val>
                                            </p:tav>
                                            <p:tav tm="100000">
                                              <p:val>
                                                <p:fltVal val="0"/>
                                              </p:val>
                                            </p:tav>
                                          </p:tavLst>
                                        </p:anim>
                                        <p:animEffect transition="in" filter="fade">
                                          <p:cBhvr>
                                            <p:cTn id="16" dur="1750"/>
                                            <p:tgtEl>
                                              <p:spTgt spid="14"/>
                                            </p:tgtEl>
                                          </p:cBhvr>
                                        </p:animEffect>
                                      </p:childTnLst>
                                    </p:cTn>
                                  </p:par>
                                </p:childTnLst>
                              </p:cTn>
                            </p:par>
                            <p:par>
                              <p:cTn id="17" fill="hold">
                                <p:stCondLst>
                                  <p:cond delay="225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2000"/>
                                            <p:tgtEl>
                                              <p:spTgt spid="13"/>
                                            </p:tgtEl>
                                          </p:cBhvr>
                                        </p:animEffect>
                                      </p:childTnLst>
                                    </p:cTn>
                                  </p:par>
                                </p:childTnLst>
                              </p:cTn>
                            </p:par>
                            <p:par>
                              <p:cTn id="21" fill="hold">
                                <p:stCondLst>
                                  <p:cond delay="425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750" fill="hold"/>
                                            <p:tgtEl>
                                              <p:spTgt spid="15"/>
                                            </p:tgtEl>
                                            <p:attrNameLst>
                                              <p:attrName>ppt_w</p:attrName>
                                            </p:attrNameLst>
                                          </p:cBhvr>
                                          <p:tavLst>
                                            <p:tav tm="0">
                                              <p:val>
                                                <p:fltVal val="0"/>
                                              </p:val>
                                            </p:tav>
                                            <p:tav tm="100000">
                                              <p:val>
                                                <p:strVal val="#ppt_w"/>
                                              </p:val>
                                            </p:tav>
                                          </p:tavLst>
                                        </p:anim>
                                        <p:anim calcmode="lin" valueType="num">
                                          <p:cBhvr>
                                            <p:cTn id="25" dur="1750" fill="hold"/>
                                            <p:tgtEl>
                                              <p:spTgt spid="15"/>
                                            </p:tgtEl>
                                            <p:attrNameLst>
                                              <p:attrName>ppt_h</p:attrName>
                                            </p:attrNameLst>
                                          </p:cBhvr>
                                          <p:tavLst>
                                            <p:tav tm="0">
                                              <p:val>
                                                <p:fltVal val="0"/>
                                              </p:val>
                                            </p:tav>
                                            <p:tav tm="100000">
                                              <p:val>
                                                <p:strVal val="#ppt_h"/>
                                              </p:val>
                                            </p:tav>
                                          </p:tavLst>
                                        </p:anim>
                                        <p:anim calcmode="lin" valueType="num">
                                          <p:cBhvr>
                                            <p:cTn id="26" dur="1750" fill="hold"/>
                                            <p:tgtEl>
                                              <p:spTgt spid="15"/>
                                            </p:tgtEl>
                                            <p:attrNameLst>
                                              <p:attrName>style.rotation</p:attrName>
                                            </p:attrNameLst>
                                          </p:cBhvr>
                                          <p:tavLst>
                                            <p:tav tm="0">
                                              <p:val>
                                                <p:fltVal val="90"/>
                                              </p:val>
                                            </p:tav>
                                            <p:tav tm="100000">
                                              <p:val>
                                                <p:fltVal val="0"/>
                                              </p:val>
                                            </p:tav>
                                          </p:tavLst>
                                        </p:anim>
                                        <p:animEffect transition="in" filter="fade">
                                          <p:cBhvr>
                                            <p:cTn id="27" dur="1750"/>
                                            <p:tgtEl>
                                              <p:spTgt spid="15"/>
                                            </p:tgtEl>
                                          </p:cBhvr>
                                        </p:animEffect>
                                      </p:childTnLst>
                                    </p:cTn>
                                  </p:par>
                                  <p:par>
                                    <p:cTn id="28" presetID="2" presetClass="entr" presetSubtype="2" fill="hold" nodeType="withEffect">
                                      <p:stCondLst>
                                        <p:cond delay="10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500" fill="hold"/>
                                            <p:tgtEl>
                                              <p:spTgt spid="17"/>
                                            </p:tgtEl>
                                            <p:attrNameLst>
                                              <p:attrName>ppt_x</p:attrName>
                                            </p:attrNameLst>
                                          </p:cBhvr>
                                          <p:tavLst>
                                            <p:tav tm="0">
                                              <p:val>
                                                <p:strVal val="1+#ppt_w/2"/>
                                              </p:val>
                                            </p:tav>
                                            <p:tav tm="100000">
                                              <p:val>
                                                <p:strVal val="#ppt_x"/>
                                              </p:val>
                                            </p:tav>
                                          </p:tavLst>
                                        </p:anim>
                                        <p:anim calcmode="lin" valueType="num">
                                          <p:cBhvr additive="base">
                                            <p:cTn id="31" dur="1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6750"/>
                                </p:stCondLst>
                                <p:childTnLst>
                                  <p:par>
                                    <p:cTn id="33" presetID="4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250"/>
                                            <p:tgtEl>
                                              <p:spTgt spid="16"/>
                                            </p:tgtEl>
                                          </p:cBhvr>
                                        </p:animEffect>
                                        <p:anim calcmode="lin" valueType="num">
                                          <p:cBhvr>
                                            <p:cTn id="36" dur="2250" fill="hold"/>
                                            <p:tgtEl>
                                              <p:spTgt spid="16"/>
                                            </p:tgtEl>
                                            <p:attrNameLst>
                                              <p:attrName>ppt_x</p:attrName>
                                            </p:attrNameLst>
                                          </p:cBhvr>
                                          <p:tavLst>
                                            <p:tav tm="0">
                                              <p:val>
                                                <p:strVal val="#ppt_x"/>
                                              </p:val>
                                            </p:tav>
                                            <p:tav tm="100000">
                                              <p:val>
                                                <p:strVal val="#ppt_x"/>
                                              </p:val>
                                            </p:tav>
                                          </p:tavLst>
                                        </p:anim>
                                        <p:anim calcmode="lin" valueType="num">
                                          <p:cBhvr>
                                            <p:cTn id="37" dur="225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750" fill="hold"/>
                                            <p:tgtEl>
                                              <p:spTgt spid="18"/>
                                            </p:tgtEl>
                                            <p:attrNameLst>
                                              <p:attrName>ppt_w</p:attrName>
                                            </p:attrNameLst>
                                          </p:cBhvr>
                                          <p:tavLst>
                                            <p:tav tm="0">
                                              <p:val>
                                                <p:fltVal val="0"/>
                                              </p:val>
                                            </p:tav>
                                            <p:tav tm="100000">
                                              <p:val>
                                                <p:strVal val="#ppt_w"/>
                                              </p:val>
                                            </p:tav>
                                          </p:tavLst>
                                        </p:anim>
                                        <p:anim calcmode="lin" valueType="num">
                                          <p:cBhvr>
                                            <p:cTn id="42" dur="1750" fill="hold"/>
                                            <p:tgtEl>
                                              <p:spTgt spid="18"/>
                                            </p:tgtEl>
                                            <p:attrNameLst>
                                              <p:attrName>ppt_h</p:attrName>
                                            </p:attrNameLst>
                                          </p:cBhvr>
                                          <p:tavLst>
                                            <p:tav tm="0">
                                              <p:val>
                                                <p:fltVal val="0"/>
                                              </p:val>
                                            </p:tav>
                                            <p:tav tm="100000">
                                              <p:val>
                                                <p:strVal val="#ppt_h"/>
                                              </p:val>
                                            </p:tav>
                                          </p:tavLst>
                                        </p:anim>
                                        <p:animEffect transition="in" filter="fade">
                                          <p:cBhvr>
                                            <p:cTn id="43"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P spid="16" grpId="0"/>
          <p:bldP spid="1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E623D7-B736-46DE-8A0B-31427909A75A}"/>
              </a:ext>
            </a:extLst>
          </p:cNvPr>
          <p:cNvSpPr/>
          <p:nvPr/>
        </p:nvSpPr>
        <p:spPr bwMode="auto">
          <a:xfrm>
            <a:off x="0" y="1947776"/>
            <a:ext cx="9168341" cy="4064385"/>
          </a:xfrm>
          <a:prstGeom prst="rect">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04393C9-F359-4A0F-B878-BBDCA20FB4CE}"/>
              </a:ext>
            </a:extLst>
          </p:cNvPr>
          <p:cNvSpPr/>
          <p:nvPr/>
        </p:nvSpPr>
        <p:spPr>
          <a:xfrm>
            <a:off x="335360" y="2180862"/>
            <a:ext cx="8568616" cy="3540200"/>
          </a:xfrm>
          <a:prstGeom prst="rect">
            <a:avLst/>
          </a:prstGeom>
        </p:spPr>
        <p:txBody>
          <a:bodyPr wrap="square">
            <a:spAutoFit/>
          </a:bodyPr>
          <a:lstStyle/>
          <a:p>
            <a:pPr algn="just" defTabSz="1219140"/>
            <a:r>
              <a:rPr lang="zh-CN" altLang="en-US" sz="1867" kern="100" dirty="0">
                <a:solidFill>
                  <a:srgbClr val="FFBE00">
                    <a:lumMod val="40000"/>
                    <a:lumOff val="60000"/>
                  </a:srgbClr>
                </a:solidFill>
                <a:cs typeface="+mn-ea"/>
                <a:sym typeface="+mn-lt"/>
              </a:rPr>
              <a:t>中央红军落脚陕北纯属偶然。中央红军从江西出发踏上了万里长征路，到哪里去？战略方向曾有</a:t>
            </a:r>
            <a:r>
              <a:rPr lang="en-US" altLang="zh-CN" sz="1867" kern="100" dirty="0">
                <a:solidFill>
                  <a:srgbClr val="FFBE00">
                    <a:lumMod val="40000"/>
                    <a:lumOff val="60000"/>
                  </a:srgbClr>
                </a:solidFill>
                <a:cs typeface="+mn-ea"/>
                <a:sym typeface="+mn-lt"/>
              </a:rPr>
              <a:t>8</a:t>
            </a:r>
            <a:r>
              <a:rPr lang="zh-CN" altLang="en-US" sz="1867" kern="100" dirty="0">
                <a:solidFill>
                  <a:srgbClr val="FFBE00">
                    <a:lumMod val="40000"/>
                    <a:lumOff val="60000"/>
                  </a:srgbClr>
                </a:solidFill>
                <a:cs typeface="+mn-ea"/>
                <a:sym typeface="+mn-lt"/>
              </a:rPr>
              <a:t>次抉择，最终到陕北落脚。由于张国焘闹分裂，坚持北上的只留下不足</a:t>
            </a:r>
            <a:r>
              <a:rPr lang="en-US" altLang="zh-CN" sz="1867" kern="100" dirty="0">
                <a:solidFill>
                  <a:srgbClr val="FFBE00">
                    <a:lumMod val="40000"/>
                    <a:lumOff val="60000"/>
                  </a:srgbClr>
                </a:solidFill>
                <a:cs typeface="+mn-ea"/>
                <a:sym typeface="+mn-lt"/>
              </a:rPr>
              <a:t>8000</a:t>
            </a:r>
            <a:r>
              <a:rPr lang="zh-CN" altLang="en-US" sz="1867" kern="100" dirty="0">
                <a:solidFill>
                  <a:srgbClr val="FFBE00">
                    <a:lumMod val="40000"/>
                    <a:lumOff val="60000"/>
                  </a:srgbClr>
                </a:solidFill>
                <a:cs typeface="+mn-ea"/>
                <a:sym typeface="+mn-lt"/>
              </a:rPr>
              <a:t>人，不可能在原定的川陕甘大范围落脚。因此，俄界会议决定到中苏边境去占一块地盘。</a:t>
            </a:r>
            <a:r>
              <a:rPr lang="en-US" altLang="zh-CN" sz="1867" kern="100" dirty="0">
                <a:solidFill>
                  <a:srgbClr val="FFBE00">
                    <a:lumMod val="40000"/>
                    <a:lumOff val="60000"/>
                  </a:srgbClr>
                </a:solidFill>
                <a:cs typeface="+mn-ea"/>
                <a:sym typeface="+mn-lt"/>
              </a:rPr>
              <a:t>1935</a:t>
            </a:r>
            <a:r>
              <a:rPr lang="zh-CN" altLang="en-US" sz="1867" kern="100" dirty="0">
                <a:solidFill>
                  <a:srgbClr val="FFBE00">
                    <a:lumMod val="40000"/>
                    <a:lumOff val="60000"/>
                  </a:srgbClr>
                </a:solidFill>
                <a:cs typeface="+mn-ea"/>
                <a:sym typeface="+mn-lt"/>
              </a:rPr>
              <a:t>年</a:t>
            </a:r>
            <a:r>
              <a:rPr lang="en-US" altLang="zh-CN" sz="1867" kern="100" dirty="0">
                <a:solidFill>
                  <a:srgbClr val="FFBE00">
                    <a:lumMod val="40000"/>
                    <a:lumOff val="60000"/>
                  </a:srgbClr>
                </a:solidFill>
                <a:cs typeface="+mn-ea"/>
                <a:sym typeface="+mn-lt"/>
              </a:rPr>
              <a:t>9</a:t>
            </a:r>
            <a:r>
              <a:rPr lang="zh-CN" altLang="en-US" sz="1867" kern="100" dirty="0">
                <a:solidFill>
                  <a:srgbClr val="FFBE00">
                    <a:lumMod val="40000"/>
                    <a:lumOff val="60000"/>
                  </a:srgbClr>
                </a:solidFill>
                <a:cs typeface="+mn-ea"/>
                <a:sym typeface="+mn-lt"/>
              </a:rPr>
              <a:t>月</a:t>
            </a:r>
            <a:r>
              <a:rPr lang="en-US" altLang="zh-CN" sz="1867" kern="100" dirty="0">
                <a:solidFill>
                  <a:srgbClr val="FFBE00">
                    <a:lumMod val="40000"/>
                    <a:lumOff val="60000"/>
                  </a:srgbClr>
                </a:solidFill>
                <a:cs typeface="+mn-ea"/>
                <a:sym typeface="+mn-lt"/>
              </a:rPr>
              <a:t>18</a:t>
            </a:r>
            <a:r>
              <a:rPr lang="zh-CN" altLang="en-US" sz="1867" kern="100" dirty="0">
                <a:solidFill>
                  <a:srgbClr val="FFBE00">
                    <a:lumMod val="40000"/>
                    <a:lumOff val="60000"/>
                  </a:srgbClr>
                </a:solidFill>
                <a:cs typeface="+mn-ea"/>
                <a:sym typeface="+mn-lt"/>
              </a:rPr>
              <a:t>日，长征的红军部队进入甘肃省宕昌县的哈达铺进行了休整，并决定将一、三军团、中央纵队改编为陕甘支队。</a:t>
            </a:r>
            <a:endParaRPr lang="en-US" altLang="zh-CN" sz="1867" kern="100" dirty="0">
              <a:solidFill>
                <a:srgbClr val="FFBE00">
                  <a:lumMod val="40000"/>
                  <a:lumOff val="60000"/>
                </a:srgbClr>
              </a:solidFill>
              <a:cs typeface="+mn-ea"/>
              <a:sym typeface="+mn-lt"/>
            </a:endParaRPr>
          </a:p>
          <a:p>
            <a:pPr algn="just" defTabSz="1219140"/>
            <a:endParaRPr lang="en-US" altLang="zh-CN" sz="1867" kern="100" dirty="0">
              <a:solidFill>
                <a:srgbClr val="FFBE00">
                  <a:lumMod val="40000"/>
                  <a:lumOff val="60000"/>
                </a:srgbClr>
              </a:solidFill>
              <a:cs typeface="+mn-ea"/>
              <a:sym typeface="+mn-lt"/>
            </a:endParaRPr>
          </a:p>
          <a:p>
            <a:pPr algn="just" defTabSz="1219140"/>
            <a:r>
              <a:rPr lang="zh-CN" altLang="en-US" sz="1867" kern="100" dirty="0">
                <a:solidFill>
                  <a:srgbClr val="FFBE00">
                    <a:lumMod val="40000"/>
                    <a:lumOff val="60000"/>
                  </a:srgbClr>
                </a:solidFill>
                <a:cs typeface="+mn-ea"/>
                <a:sym typeface="+mn-lt"/>
              </a:rPr>
              <a:t>正当四处寻找出路时，一个意外的发现，就是红军在哈达铺一个邮局找到一些旧报纸，上面登有阎锡山进攻陕北刘志丹红军的消息，中央红军至此才知道陕北还有一块根据地，有一支红军队伍，顿时欣喜若狂。毛泽东在团级干部会上明确指出：“到陕北去，找刘志丹。”</a:t>
            </a:r>
            <a:r>
              <a:rPr lang="en-US" altLang="zh-CN" sz="1867" kern="100" dirty="0">
                <a:solidFill>
                  <a:srgbClr val="FFBE00">
                    <a:lumMod val="40000"/>
                    <a:lumOff val="60000"/>
                  </a:srgbClr>
                </a:solidFill>
                <a:cs typeface="+mn-ea"/>
                <a:sym typeface="+mn-lt"/>
              </a:rPr>
              <a:t>9</a:t>
            </a:r>
            <a:r>
              <a:rPr lang="zh-CN" altLang="en-US" sz="1867" kern="100" dirty="0">
                <a:solidFill>
                  <a:srgbClr val="FFBE00">
                    <a:lumMod val="40000"/>
                    <a:lumOff val="60000"/>
                  </a:srgbClr>
                </a:solidFill>
                <a:cs typeface="+mn-ea"/>
                <a:sym typeface="+mn-lt"/>
              </a:rPr>
              <a:t>月</a:t>
            </a:r>
            <a:r>
              <a:rPr lang="en-US" altLang="zh-CN" sz="1867" kern="100" dirty="0">
                <a:solidFill>
                  <a:srgbClr val="FFBE00">
                    <a:lumMod val="40000"/>
                    <a:lumOff val="60000"/>
                  </a:srgbClr>
                </a:solidFill>
                <a:cs typeface="+mn-ea"/>
                <a:sym typeface="+mn-lt"/>
              </a:rPr>
              <a:t>28</a:t>
            </a:r>
            <a:r>
              <a:rPr lang="zh-CN" altLang="en-US" sz="1867" kern="100" dirty="0">
                <a:solidFill>
                  <a:srgbClr val="FFBE00">
                    <a:lumMod val="40000"/>
                    <a:lumOff val="60000"/>
                  </a:srgbClr>
                </a:solidFill>
                <a:cs typeface="+mn-ea"/>
                <a:sym typeface="+mn-lt"/>
              </a:rPr>
              <a:t>日，红军到了通渭县榜罗镇，又了解到了更多的情况，中央政治局召开常委会议，正式决定到陕北落脚。</a:t>
            </a:r>
            <a:r>
              <a:rPr lang="en-US" altLang="zh-CN" sz="1867" kern="100" dirty="0">
                <a:solidFill>
                  <a:srgbClr val="FFBE00">
                    <a:lumMod val="40000"/>
                    <a:lumOff val="60000"/>
                  </a:srgbClr>
                </a:solidFill>
                <a:cs typeface="+mn-ea"/>
                <a:sym typeface="+mn-lt"/>
              </a:rPr>
              <a:t>10</a:t>
            </a:r>
            <a:r>
              <a:rPr lang="zh-CN" altLang="en-US" sz="1867" kern="100" dirty="0">
                <a:solidFill>
                  <a:srgbClr val="FFBE00">
                    <a:lumMod val="40000"/>
                    <a:lumOff val="60000"/>
                  </a:srgbClr>
                </a:solidFill>
                <a:cs typeface="+mn-ea"/>
                <a:sym typeface="+mn-lt"/>
              </a:rPr>
              <a:t>月</a:t>
            </a:r>
            <a:r>
              <a:rPr lang="en-US" altLang="zh-CN" sz="1867" kern="100" dirty="0">
                <a:solidFill>
                  <a:srgbClr val="FFBE00">
                    <a:lumMod val="40000"/>
                    <a:lumOff val="60000"/>
                  </a:srgbClr>
                </a:solidFill>
                <a:cs typeface="+mn-ea"/>
                <a:sym typeface="+mn-lt"/>
              </a:rPr>
              <a:t>19</a:t>
            </a:r>
            <a:r>
              <a:rPr lang="zh-CN" altLang="en-US" sz="1867" kern="100" dirty="0">
                <a:solidFill>
                  <a:srgbClr val="FFBE00">
                    <a:lumMod val="40000"/>
                    <a:lumOff val="60000"/>
                  </a:srgbClr>
                </a:solidFill>
                <a:cs typeface="+mn-ea"/>
                <a:sym typeface="+mn-lt"/>
              </a:rPr>
              <a:t>日，中央红军到达吴起镇，进入根据地，宣告了长征的胜利。</a:t>
            </a:r>
          </a:p>
        </p:txBody>
      </p:sp>
      <p:sp>
        <p:nvSpPr>
          <p:cNvPr id="16" name="TextBox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ED0874-1A31-4DD5-B510-117BA8AE4783}"/>
              </a:ext>
            </a:extLst>
          </p:cNvPr>
          <p:cNvSpPr txBox="1"/>
          <p:nvPr/>
        </p:nvSpPr>
        <p:spPr>
          <a:xfrm>
            <a:off x="567720" y="1287569"/>
            <a:ext cx="1783865" cy="584775"/>
          </a:xfrm>
          <a:prstGeom prst="rect">
            <a:avLst/>
          </a:prstGeom>
          <a:noFill/>
        </p:spPr>
        <p:txBody>
          <a:bodyPr wrap="square" rtlCol="0">
            <a:spAutoFit/>
          </a:bodyPr>
          <a:lstStyle>
            <a:defPPr>
              <a:defRPr lang="zh-CN"/>
            </a:defPPr>
            <a:lvl1pPr>
              <a:defRPr sz="2800" b="1">
                <a:latin typeface="+mn-lt"/>
                <a:ea typeface="+mn-ea"/>
                <a:cs typeface="+mn-ea"/>
              </a:defRPr>
            </a:lvl1pPr>
          </a:lstStyle>
          <a:p>
            <a:pPr algn="ctr" defTabSz="1219140"/>
            <a:r>
              <a:rPr lang="zh-CN" altLang="en-US" sz="3200" dirty="0">
                <a:solidFill>
                  <a:srgbClr val="9B0D13"/>
                </a:solidFill>
                <a:sym typeface="+mn-lt"/>
              </a:rPr>
              <a:t>延 安</a:t>
            </a:r>
          </a:p>
        </p:txBody>
      </p:sp>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19A794-0062-4136-973A-9A8408B761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32998">
            <a:off x="9299443" y="3021490"/>
            <a:ext cx="2442244" cy="2442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787071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500" fill="hold"/>
                                            <p:tgtEl>
                                              <p:spTgt spid="14"/>
                                            </p:tgtEl>
                                            <p:attrNameLst>
                                              <p:attrName>ppt_w</p:attrName>
                                            </p:attrNameLst>
                                          </p:cBhvr>
                                          <p:tavLst>
                                            <p:tav tm="0">
                                              <p:val>
                                                <p:fltVal val="0"/>
                                              </p:val>
                                            </p:tav>
                                            <p:tav tm="100000">
                                              <p:val>
                                                <p:strVal val="#ppt_w"/>
                                              </p:val>
                                            </p:tav>
                                          </p:tavLst>
                                        </p:anim>
                                        <p:anim calcmode="lin" valueType="num">
                                          <p:cBhvr>
                                            <p:cTn id="18" dur="1500" fill="hold"/>
                                            <p:tgtEl>
                                              <p:spTgt spid="14"/>
                                            </p:tgtEl>
                                            <p:attrNameLst>
                                              <p:attrName>ppt_h</p:attrName>
                                            </p:attrNameLst>
                                          </p:cBhvr>
                                          <p:tavLst>
                                            <p:tav tm="0">
                                              <p:val>
                                                <p:fltVal val="0"/>
                                              </p:val>
                                            </p:tav>
                                            <p:tav tm="100000">
                                              <p:val>
                                                <p:strVal val="#ppt_h"/>
                                              </p:val>
                                            </p:tav>
                                          </p:tavLst>
                                        </p:anim>
                                        <p:anim calcmode="lin" valueType="num">
                                          <p:cBhvr>
                                            <p:cTn id="19" dur="1500" fill="hold"/>
                                            <p:tgtEl>
                                              <p:spTgt spid="14"/>
                                            </p:tgtEl>
                                            <p:attrNameLst>
                                              <p:attrName>style.rotation</p:attrName>
                                            </p:attrNameLst>
                                          </p:cBhvr>
                                          <p:tavLst>
                                            <p:tav tm="0">
                                              <p:val>
                                                <p:fltVal val="90"/>
                                              </p:val>
                                            </p:tav>
                                            <p:tav tm="100000">
                                              <p:val>
                                                <p:fltVal val="0"/>
                                              </p:val>
                                            </p:tav>
                                          </p:tavLst>
                                        </p:anim>
                                        <p:animEffect transition="in" filter="fade">
                                          <p:cBhvr>
                                            <p:cTn id="20" dur="1500"/>
                                            <p:tgtEl>
                                              <p:spTgt spid="14"/>
                                            </p:tgtEl>
                                          </p:cBhvr>
                                        </p:animEffect>
                                      </p:childTnLst>
                                    </p:cTn>
                                  </p:par>
                                  <p:par>
                                    <p:cTn id="21" presetID="8" presetClass="emph" presetSubtype="0" fill="hold" grpId="1" nodeType="withEffect">
                                      <p:stCondLst>
                                        <p:cond delay="0"/>
                                      </p:stCondLst>
                                      <p:childTnLst>
                                        <p:animRot by="21600000">
                                          <p:cBhvr>
                                            <p:cTn id="22" dur="1500" fill="hold"/>
                                            <p:tgtEl>
                                              <p:spTgt spid="14"/>
                                            </p:tgtEl>
                                            <p:attrNameLst>
                                              <p:attrName>r</p:attrName>
                                            </p:attrNameLst>
                                          </p:cBhvr>
                                        </p:animRo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500"/>
                                            <p:tgtEl>
                                              <p:spTgt spid="15"/>
                                            </p:tgtEl>
                                          </p:cBhvr>
                                        </p:animEffect>
                                      </p:childTnLst>
                                    </p:cTn>
                                  </p:par>
                                </p:childTnLst>
                              </p:cTn>
                            </p:par>
                            <p:par>
                              <p:cTn id="27" fill="hold">
                                <p:stCondLst>
                                  <p:cond delay="4000"/>
                                </p:stCondLst>
                                <p:childTnLst>
                                  <p:par>
                                    <p:cTn id="28" presetID="1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750"/>
                                            <p:tgtEl>
                                              <p:spTgt spid="17"/>
                                            </p:tgtEl>
                                            <p:attrNameLst>
                                              <p:attrName>ppt_x</p:attrName>
                                            </p:attrNameLst>
                                          </p:cBhvr>
                                          <p:tavLst>
                                            <p:tav tm="0">
                                              <p:val>
                                                <p:strVal val="#ppt_x-#ppt_w*1.125000"/>
                                              </p:val>
                                            </p:tav>
                                            <p:tav tm="100000">
                                              <p:val>
                                                <p:strVal val="#ppt_x"/>
                                              </p:val>
                                            </p:tav>
                                          </p:tavLst>
                                        </p:anim>
                                        <p:animEffect transition="in" filter="wipe(right)">
                                          <p:cBhvr>
                                            <p:cTn id="31"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animBg="1"/>
          <p:bldP spid="14" grpId="1" animBg="1"/>
          <p:bldP spid="15" grpId="0"/>
          <p:bldP spid="16"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500" fill="hold"/>
                                            <p:tgtEl>
                                              <p:spTgt spid="14"/>
                                            </p:tgtEl>
                                            <p:attrNameLst>
                                              <p:attrName>ppt_w</p:attrName>
                                            </p:attrNameLst>
                                          </p:cBhvr>
                                          <p:tavLst>
                                            <p:tav tm="0">
                                              <p:val>
                                                <p:fltVal val="0"/>
                                              </p:val>
                                            </p:tav>
                                            <p:tav tm="100000">
                                              <p:val>
                                                <p:strVal val="#ppt_w"/>
                                              </p:val>
                                            </p:tav>
                                          </p:tavLst>
                                        </p:anim>
                                        <p:anim calcmode="lin" valueType="num">
                                          <p:cBhvr>
                                            <p:cTn id="18" dur="1500" fill="hold"/>
                                            <p:tgtEl>
                                              <p:spTgt spid="14"/>
                                            </p:tgtEl>
                                            <p:attrNameLst>
                                              <p:attrName>ppt_h</p:attrName>
                                            </p:attrNameLst>
                                          </p:cBhvr>
                                          <p:tavLst>
                                            <p:tav tm="0">
                                              <p:val>
                                                <p:fltVal val="0"/>
                                              </p:val>
                                            </p:tav>
                                            <p:tav tm="100000">
                                              <p:val>
                                                <p:strVal val="#ppt_h"/>
                                              </p:val>
                                            </p:tav>
                                          </p:tavLst>
                                        </p:anim>
                                        <p:anim calcmode="lin" valueType="num">
                                          <p:cBhvr>
                                            <p:cTn id="19" dur="1500" fill="hold"/>
                                            <p:tgtEl>
                                              <p:spTgt spid="14"/>
                                            </p:tgtEl>
                                            <p:attrNameLst>
                                              <p:attrName>style.rotation</p:attrName>
                                            </p:attrNameLst>
                                          </p:cBhvr>
                                          <p:tavLst>
                                            <p:tav tm="0">
                                              <p:val>
                                                <p:fltVal val="90"/>
                                              </p:val>
                                            </p:tav>
                                            <p:tav tm="100000">
                                              <p:val>
                                                <p:fltVal val="0"/>
                                              </p:val>
                                            </p:tav>
                                          </p:tavLst>
                                        </p:anim>
                                        <p:animEffect transition="in" filter="fade">
                                          <p:cBhvr>
                                            <p:cTn id="20" dur="1500"/>
                                            <p:tgtEl>
                                              <p:spTgt spid="14"/>
                                            </p:tgtEl>
                                          </p:cBhvr>
                                        </p:animEffect>
                                      </p:childTnLst>
                                    </p:cTn>
                                  </p:par>
                                  <p:par>
                                    <p:cTn id="21" presetID="8" presetClass="emph" presetSubtype="0" fill="hold" grpId="1" nodeType="withEffect">
                                      <p:stCondLst>
                                        <p:cond delay="0"/>
                                      </p:stCondLst>
                                      <p:childTnLst>
                                        <p:animRot by="21600000">
                                          <p:cBhvr>
                                            <p:cTn id="22" dur="1500" fill="hold"/>
                                            <p:tgtEl>
                                              <p:spTgt spid="14"/>
                                            </p:tgtEl>
                                            <p:attrNameLst>
                                              <p:attrName>r</p:attrName>
                                            </p:attrNameLst>
                                          </p:cBhvr>
                                        </p:animRo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500"/>
                                            <p:tgtEl>
                                              <p:spTgt spid="15"/>
                                            </p:tgtEl>
                                          </p:cBhvr>
                                        </p:animEffect>
                                      </p:childTnLst>
                                    </p:cTn>
                                  </p:par>
                                </p:childTnLst>
                              </p:cTn>
                            </p:par>
                            <p:par>
                              <p:cTn id="27" fill="hold">
                                <p:stCondLst>
                                  <p:cond delay="4000"/>
                                </p:stCondLst>
                                <p:childTnLst>
                                  <p:par>
                                    <p:cTn id="28" presetID="1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750"/>
                                            <p:tgtEl>
                                              <p:spTgt spid="17"/>
                                            </p:tgtEl>
                                            <p:attrNameLst>
                                              <p:attrName>ppt_x</p:attrName>
                                            </p:attrNameLst>
                                          </p:cBhvr>
                                          <p:tavLst>
                                            <p:tav tm="0">
                                              <p:val>
                                                <p:strVal val="#ppt_x-#ppt_w*1.125000"/>
                                              </p:val>
                                            </p:tav>
                                            <p:tav tm="100000">
                                              <p:val>
                                                <p:strVal val="#ppt_x"/>
                                              </p:val>
                                            </p:tav>
                                          </p:tavLst>
                                        </p:anim>
                                        <p:animEffect transition="in" filter="wipe(right)">
                                          <p:cBhvr>
                                            <p:cTn id="31" dur="1750"/>
                                            <p:tgtEl>
                                              <p:spTgt spid="17"/>
                                            </p:tgtEl>
                                          </p:cBhvr>
                                        </p:animEffect>
                                      </p:childTnLst>
                                    </p:cTn>
                                  </p:par>
                                </p:childTnLst>
                              </p:cTn>
                            </p:par>
                            <p:par>
                              <p:cTn id="32" fill="hold">
                                <p:stCondLst>
                                  <p:cond delay="5750"/>
                                </p:stCondLst>
                                <p:childTnLst>
                                  <p:par>
                                    <p:cTn id="33" presetID="2" presetClass="entr" presetSubtype="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500" fill="hold"/>
                                            <p:tgtEl>
                                              <p:spTgt spid="18"/>
                                            </p:tgtEl>
                                            <p:attrNameLst>
                                              <p:attrName>ppt_x</p:attrName>
                                            </p:attrNameLst>
                                          </p:cBhvr>
                                          <p:tavLst>
                                            <p:tav tm="0">
                                              <p:val>
                                                <p:strVal val="1+#ppt_w/2"/>
                                              </p:val>
                                            </p:tav>
                                            <p:tav tm="100000">
                                              <p:val>
                                                <p:strVal val="#ppt_x"/>
                                              </p:val>
                                            </p:tav>
                                          </p:tavLst>
                                        </p:anim>
                                        <p:anim calcmode="lin" valueType="num">
                                          <p:cBhvr additive="base">
                                            <p:cTn id="36" dur="1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animBg="1"/>
          <p:bldP spid="14" grpId="1" animBg="1"/>
          <p:bldP spid="15" grpId="0"/>
          <p:bldP spid="1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30DAD8-C0AA-4077-9066-51BC3EEC9065}"/>
                </a:ext>
              </a:extLst>
            </p:cNvPr>
            <p:cNvSpPr>
              <a:spLocks noChangeArrowheads="1"/>
            </p:cNvSpPr>
            <p:nvPr/>
          </p:nvSpPr>
          <p:spPr bwMode="auto">
            <a:xfrm>
              <a:off x="5614578" y="818810"/>
              <a:ext cx="69570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3</a:t>
              </a:r>
              <a:endPar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endParaRPr>
            </a:p>
          </p:txBody>
        </p:sp>
        <p:sp>
          <p:nvSpPr>
            <p:cNvPr id="4"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E07518-9A99-4ED7-8D53-F0A1434EBA96}"/>
              </a:ext>
            </a:extLst>
          </p:cNvPr>
          <p:cNvSpPr txBox="1"/>
          <p:nvPr/>
        </p:nvSpPr>
        <p:spPr>
          <a:xfrm>
            <a:off x="1879832" y="3112304"/>
            <a:ext cx="8432334" cy="1200329"/>
          </a:xfrm>
          <a:prstGeom prst="rect">
            <a:avLst/>
          </a:prstGeom>
          <a:noFill/>
        </p:spPr>
        <p:txBody>
          <a:bodyPr wrap="square" rtlCol="0">
            <a:spAutoFit/>
          </a:bodyPr>
          <a:lstStyle>
            <a:defPPr>
              <a:defRPr lang="zh-CN"/>
            </a:defPPr>
            <a:lvl1pPr algn="ctr" defTabSz="1219140">
              <a:defRPr sz="720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长征精神的意义</a:t>
            </a:r>
          </a:p>
        </p:txBody>
      </p:sp>
    </p:spTree>
    <p:extLst>
      <p:ext uri="{BB962C8B-B14F-4D97-AF65-F5344CB8AC3E}">
        <p14:creationId xmlns:p14="http://schemas.microsoft.com/office/powerpoint/2010/main" val="10845948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B327AD-AC62-4F0B-9DEB-1FF6CDB22873}"/>
              </a:ext>
            </a:extLst>
          </p:cNvPr>
          <p:cNvSpPr/>
          <p:nvPr/>
        </p:nvSpPr>
        <p:spPr>
          <a:xfrm>
            <a:off x="3831366" y="1865044"/>
            <a:ext cx="7849876" cy="3672912"/>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cs typeface="+mn-ea"/>
              <a:sym typeface="+mn-lt"/>
            </a:endParaRPr>
          </a:p>
        </p:txBody>
      </p:sp>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pic>
        <p:nvPicPr>
          <p:cNvPr id="26" name="图片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49613F-7D3F-4658-BCEF-B28F21C965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758" y="2126068"/>
            <a:ext cx="3099308" cy="3099308"/>
          </a:xfrm>
          <a:prstGeom prst="rect">
            <a:avLst/>
          </a:prstGeom>
          <a:effectLst>
            <a:glow rad="63500">
              <a:schemeClr val="bg1">
                <a:alpha val="40000"/>
              </a:schemeClr>
            </a:glow>
            <a:outerShdw blurRad="50800" dist="38100" dir="2700000" algn="tl" rotWithShape="0">
              <a:prstClr val="black">
                <a:alpha val="40000"/>
              </a:prstClr>
            </a:outerShdw>
          </a:effectLst>
        </p:spPr>
      </p:pic>
      <p:sp>
        <p:nvSpPr>
          <p:cNvPr id="27" name="TextBox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2F177B-1B96-4D88-BF06-F6F5ACE12213}"/>
              </a:ext>
            </a:extLst>
          </p:cNvPr>
          <p:cNvSpPr txBox="1"/>
          <p:nvPr/>
        </p:nvSpPr>
        <p:spPr>
          <a:xfrm>
            <a:off x="4010580" y="3541444"/>
            <a:ext cx="7518262" cy="1569660"/>
          </a:xfrm>
          <a:prstGeom prst="rect">
            <a:avLst/>
          </a:prstGeom>
          <a:noFill/>
        </p:spPr>
        <p:txBody>
          <a:bodyPr wrap="square" rtlCol="0">
            <a:spAutoFit/>
          </a:bodyPr>
          <a:lstStyle/>
          <a:p>
            <a:pPr algn="just" defTabSz="1219140"/>
            <a:r>
              <a:rPr lang="zh-CN" altLang="en-US" sz="2400" b="1" kern="100" dirty="0">
                <a:solidFill>
                  <a:srgbClr val="000000">
                    <a:lumMod val="75000"/>
                    <a:lumOff val="25000"/>
                  </a:srgbClr>
                </a:solidFill>
                <a:cs typeface="+mn-ea"/>
                <a:sym typeface="+mn-lt"/>
              </a:rPr>
              <a:t>在两年多的时间里，粉碎了国民党几十万军队的围追堵截，克服了重重艰难险阻，纵横十四省，胜利完成了战略大转移。从此，建立了革命根据地，使中国革命转危为安并逐步将胜利推向全国。</a:t>
            </a:r>
          </a:p>
        </p:txBody>
      </p:sp>
      <p:sp>
        <p:nvSpPr>
          <p:cNvPr id="28" name="矩形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0CDDF7-8577-4B23-9DFD-E7A2925849FC}"/>
              </a:ext>
            </a:extLst>
          </p:cNvPr>
          <p:cNvSpPr/>
          <p:nvPr/>
        </p:nvSpPr>
        <p:spPr>
          <a:xfrm>
            <a:off x="6999718" y="2306021"/>
            <a:ext cx="4281941" cy="502766"/>
          </a:xfrm>
          <a:prstGeom prst="rect">
            <a:avLst/>
          </a:prstGeom>
        </p:spPr>
        <p:txBody>
          <a:bodyPr wrap="none">
            <a:spAutoFit/>
          </a:bodyPr>
          <a:lstStyle/>
          <a:p>
            <a:pPr defTabSz="1219140"/>
            <a:r>
              <a:rPr lang="zh-CN" altLang="en-US" sz="2667" b="1" kern="100" dirty="0">
                <a:solidFill>
                  <a:srgbClr val="000000">
                    <a:lumMod val="75000"/>
                    <a:lumOff val="25000"/>
                  </a:srgbClr>
                </a:solidFill>
                <a:cs typeface="+mn-ea"/>
                <a:sym typeface="+mn-lt"/>
              </a:rPr>
              <a:t>长征的胜利挽救了中国革命</a:t>
            </a: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380229-BA02-475B-BA14-9478F53AA2F4}"/>
              </a:ext>
            </a:extLst>
          </p:cNvPr>
          <p:cNvSpPr txBox="1"/>
          <p:nvPr/>
        </p:nvSpPr>
        <p:spPr>
          <a:xfrm>
            <a:off x="3748837" y="2182911"/>
            <a:ext cx="3250880" cy="1405641"/>
          </a:xfrm>
          <a:prstGeom prst="rect">
            <a:avLst/>
          </a:prstGeom>
          <a:noFill/>
        </p:spPr>
        <p:txBody>
          <a:bodyPr wrap="square" rtlCol="0">
            <a:spAutoFit/>
          </a:bodyPr>
          <a:lstStyle/>
          <a:p>
            <a:pPr algn="ctr" defTabSz="1219140"/>
            <a:r>
              <a:rPr lang="zh-CN" altLang="en-US" sz="4267" b="1" dirty="0">
                <a:solidFill>
                  <a:srgbClr val="9B0D13"/>
                </a:solidFill>
                <a:cs typeface="+mn-ea"/>
                <a:sym typeface="+mn-lt"/>
              </a:rPr>
              <a:t>重要意义  </a:t>
            </a:r>
            <a:r>
              <a:rPr lang="en-US" altLang="zh-CN" sz="4267" dirty="0">
                <a:solidFill>
                  <a:srgbClr val="9B0D13"/>
                </a:solidFill>
                <a:cs typeface="+mn-ea"/>
                <a:sym typeface="+mn-lt"/>
              </a:rPr>
              <a:t>01</a:t>
            </a:r>
            <a:endParaRPr lang="zh-CN" altLang="en-US" sz="4267" dirty="0">
              <a:solidFill>
                <a:srgbClr val="9B0D13"/>
              </a:solidFill>
              <a:cs typeface="+mn-ea"/>
              <a:sym typeface="+mn-lt"/>
            </a:endParaRPr>
          </a:p>
        </p:txBody>
      </p:sp>
      <p:sp>
        <p:nvSpPr>
          <p:cNvPr id="30" name="矩形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D5069D-A540-4D69-9D9B-216A863C4EE3}"/>
              </a:ext>
            </a:extLst>
          </p:cNvPr>
          <p:cNvSpPr/>
          <p:nvPr/>
        </p:nvSpPr>
        <p:spPr>
          <a:xfrm>
            <a:off x="3831366" y="3136125"/>
            <a:ext cx="7518261" cy="96000"/>
          </a:xfrm>
          <a:prstGeom prst="rect">
            <a:avLst/>
          </a:prstGeom>
          <a:solidFill>
            <a:srgbClr val="9B0D13"/>
          </a:solidFill>
          <a:ln w="19050" cap="flat" cmpd="sng" algn="ctr">
            <a:solidFill>
              <a:srgbClr val="9B0D13"/>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Tree>
    <p:extLst>
      <p:ext uri="{BB962C8B-B14F-4D97-AF65-F5344CB8AC3E}">
        <p14:creationId xmlns:p14="http://schemas.microsoft.com/office/powerpoint/2010/main" val="373348365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500"/>
                                        <p:tgtEl>
                                          <p:spTgt spid="26"/>
                                        </p:tgtEl>
                                      </p:cBhvr>
                                    </p:animEffect>
                                    <p:anim calcmode="lin" valueType="num">
                                      <p:cBhvr>
                                        <p:cTn id="15" dur="1500" fill="hold"/>
                                        <p:tgtEl>
                                          <p:spTgt spid="26"/>
                                        </p:tgtEl>
                                        <p:attrNameLst>
                                          <p:attrName>ppt_x</p:attrName>
                                        </p:attrNameLst>
                                      </p:cBhvr>
                                      <p:tavLst>
                                        <p:tav tm="0">
                                          <p:val>
                                            <p:strVal val="#ppt_x"/>
                                          </p:val>
                                        </p:tav>
                                        <p:tav tm="100000">
                                          <p:val>
                                            <p:strVal val="#ppt_x"/>
                                          </p:val>
                                        </p:tav>
                                      </p:tavLst>
                                    </p:anim>
                                    <p:anim calcmode="lin" valueType="num">
                                      <p:cBhvr>
                                        <p:cTn id="16" dur="1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750" fill="hold"/>
                                        <p:tgtEl>
                                          <p:spTgt spid="29"/>
                                        </p:tgtEl>
                                        <p:attrNameLst>
                                          <p:attrName>ppt_w</p:attrName>
                                        </p:attrNameLst>
                                      </p:cBhvr>
                                      <p:tavLst>
                                        <p:tav tm="0">
                                          <p:val>
                                            <p:fltVal val="0"/>
                                          </p:val>
                                        </p:tav>
                                        <p:tav tm="100000">
                                          <p:val>
                                            <p:strVal val="#ppt_w"/>
                                          </p:val>
                                        </p:tav>
                                      </p:tavLst>
                                    </p:anim>
                                    <p:anim calcmode="lin" valueType="num">
                                      <p:cBhvr>
                                        <p:cTn id="21" dur="1750" fill="hold"/>
                                        <p:tgtEl>
                                          <p:spTgt spid="29"/>
                                        </p:tgtEl>
                                        <p:attrNameLst>
                                          <p:attrName>ppt_h</p:attrName>
                                        </p:attrNameLst>
                                      </p:cBhvr>
                                      <p:tavLst>
                                        <p:tav tm="0">
                                          <p:val>
                                            <p:fltVal val="0"/>
                                          </p:val>
                                        </p:tav>
                                        <p:tav tm="100000">
                                          <p:val>
                                            <p:strVal val="#ppt_h"/>
                                          </p:val>
                                        </p:tav>
                                      </p:tavLst>
                                    </p:anim>
                                    <p:anim calcmode="lin" valueType="num">
                                      <p:cBhvr>
                                        <p:cTn id="22" dur="1750" fill="hold"/>
                                        <p:tgtEl>
                                          <p:spTgt spid="29"/>
                                        </p:tgtEl>
                                        <p:attrNameLst>
                                          <p:attrName>style.rotation</p:attrName>
                                        </p:attrNameLst>
                                      </p:cBhvr>
                                      <p:tavLst>
                                        <p:tav tm="0">
                                          <p:val>
                                            <p:fltVal val="90"/>
                                          </p:val>
                                        </p:tav>
                                        <p:tav tm="100000">
                                          <p:val>
                                            <p:fltVal val="0"/>
                                          </p:val>
                                        </p:tav>
                                      </p:tavLst>
                                    </p:anim>
                                    <p:animEffect transition="in" filter="fade">
                                      <p:cBhvr>
                                        <p:cTn id="23" dur="1750"/>
                                        <p:tgtEl>
                                          <p:spTgt spid="29"/>
                                        </p:tgtEl>
                                      </p:cBhvr>
                                    </p:animEffect>
                                  </p:childTnLst>
                                </p:cTn>
                              </p:par>
                            </p:childTnLst>
                          </p:cTn>
                        </p:par>
                        <p:par>
                          <p:cTn id="24" fill="hold">
                            <p:stCondLst>
                              <p:cond delay="3250"/>
                            </p:stCondLst>
                            <p:childTnLst>
                              <p:par>
                                <p:cTn id="25" presetID="42"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500"/>
                                        <p:tgtEl>
                                          <p:spTgt spid="28"/>
                                        </p:tgtEl>
                                      </p:cBhvr>
                                    </p:animEffect>
                                    <p:anim calcmode="lin" valueType="num">
                                      <p:cBhvr>
                                        <p:cTn id="28" dur="1500" fill="hold"/>
                                        <p:tgtEl>
                                          <p:spTgt spid="28"/>
                                        </p:tgtEl>
                                        <p:attrNameLst>
                                          <p:attrName>ppt_x</p:attrName>
                                        </p:attrNameLst>
                                      </p:cBhvr>
                                      <p:tavLst>
                                        <p:tav tm="0">
                                          <p:val>
                                            <p:strVal val="#ppt_x"/>
                                          </p:val>
                                        </p:tav>
                                        <p:tav tm="100000">
                                          <p:val>
                                            <p:strVal val="#ppt_x"/>
                                          </p:val>
                                        </p:tav>
                                      </p:tavLst>
                                    </p:anim>
                                    <p:anim calcmode="lin" valueType="num">
                                      <p:cBhvr>
                                        <p:cTn id="29" dur="150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4750"/>
                            </p:stCondLst>
                            <p:childTnLst>
                              <p:par>
                                <p:cTn id="31" presetID="2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2000"/>
                                        <p:tgtEl>
                                          <p:spTgt spid="30"/>
                                        </p:tgtEl>
                                      </p:cBhvr>
                                    </p:animEffect>
                                  </p:childTnLst>
                                </p:cTn>
                              </p:par>
                            </p:childTnLst>
                          </p:cTn>
                        </p:par>
                        <p:par>
                          <p:cTn id="34" fill="hold">
                            <p:stCondLst>
                              <p:cond delay="6750"/>
                            </p:stCondLst>
                            <p:childTnLst>
                              <p:par>
                                <p:cTn id="35" presetID="1" presetClass="entr" presetSubtype="0" fill="hold" grpId="0" nodeType="afterEffect">
                                  <p:stCondLst>
                                    <p:cond delay="0"/>
                                  </p:stCondLst>
                                  <p:iterate type="lt">
                                    <p:tmAbs val="80"/>
                                  </p:iterate>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grpSp>
        <p:nvGrpSpPr>
          <p:cNvPr id="21" name="组合 20">
            <a:extLst>
              <a:ext uri="{FF2B5EF4-FFF2-40B4-BE49-F238E27FC236}">
                <a16:creationId xmlns="" xmlns:p14="http://schemas.microsoft.com/office/powerpoint/2010/main" xmlns:mc="http://schemas.openxmlformats.org/markup-compatibility/2006" xmlns:a16="http://schemas.microsoft.com/office/drawing/2014/main" id="{A07CA0ED-2813-4F0F-82FF-997474FF72B7}"/>
              </a:ext>
            </a:extLst>
          </p:cNvPr>
          <p:cNvGrpSpPr/>
          <p:nvPr/>
        </p:nvGrpSpPr>
        <p:grpSpPr>
          <a:xfrm>
            <a:off x="4377635" y="2084852"/>
            <a:ext cx="3436733" cy="4468873"/>
            <a:chOff x="3283226" y="1563638"/>
            <a:chExt cx="2577550" cy="3351655"/>
          </a:xfrm>
        </p:grpSpPr>
        <p:sp>
          <p:nvSpPr>
            <p:cNvPr id="22" name="矩形 21">
              <a:extLst>
                <a:ext uri="{FF2B5EF4-FFF2-40B4-BE49-F238E27FC236}">
                  <a16:creationId xmlns="" xmlns:p14="http://schemas.microsoft.com/office/powerpoint/2010/main" xmlns:mc="http://schemas.openxmlformats.org/markup-compatibility/2006" xmlns:a16="http://schemas.microsoft.com/office/drawing/2014/main" id="{201E0085-228D-48E9-BC65-330E785A0D6B}"/>
                </a:ext>
              </a:extLst>
            </p:cNvPr>
            <p:cNvSpPr/>
            <p:nvPr/>
          </p:nvSpPr>
          <p:spPr>
            <a:xfrm>
              <a:off x="3455877" y="1803220"/>
              <a:ext cx="2232247" cy="708697"/>
            </a:xfrm>
            <a:prstGeom prst="rect">
              <a:avLst/>
            </a:prstGeom>
            <a:solidFill>
              <a:srgbClr val="9B0D13"/>
            </a:solidFill>
            <a:ln w="19050" cap="flat" cmpd="sng" algn="ctr">
              <a:solidFill>
                <a:srgbClr val="9B0D13"/>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23" name="TextBox 20">
              <a:extLst>
                <a:ext uri="{FF2B5EF4-FFF2-40B4-BE49-F238E27FC236}">
                  <a16:creationId xmlns="" xmlns:p14="http://schemas.microsoft.com/office/powerpoint/2010/main" xmlns:mc="http://schemas.openxmlformats.org/markup-compatibility/2006" xmlns:a16="http://schemas.microsoft.com/office/drawing/2014/main" id="{4B27BC90-7F7A-4B47-ABD8-6F80CCABA0EA}"/>
                </a:ext>
              </a:extLst>
            </p:cNvPr>
            <p:cNvSpPr txBox="1"/>
            <p:nvPr/>
          </p:nvSpPr>
          <p:spPr>
            <a:xfrm>
              <a:off x="3491880" y="2632837"/>
              <a:ext cx="2119606" cy="2038635"/>
            </a:xfrm>
            <a:prstGeom prst="rect">
              <a:avLst/>
            </a:prstGeom>
            <a:noFill/>
          </p:spPr>
          <p:txBody>
            <a:bodyPr wrap="square" rtlCol="0">
              <a:spAutoFit/>
            </a:bodyPr>
            <a:lstStyle/>
            <a:p>
              <a:pPr marL="0" marR="0" lvl="0" indent="0" algn="just"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100" cap="none" spc="0" normalizeH="0" baseline="0" noProof="0" dirty="0">
                  <a:ln>
                    <a:noFill/>
                  </a:ln>
                  <a:solidFill>
                    <a:srgbClr val="000000">
                      <a:lumMod val="75000"/>
                      <a:lumOff val="25000"/>
                    </a:srgbClr>
                  </a:solidFill>
                  <a:effectLst/>
                  <a:uLnTx/>
                  <a:uFillTx/>
                  <a:cs typeface="+mn-ea"/>
                  <a:sym typeface="+mn-lt"/>
                </a:rPr>
                <a:t>在革命危急关头，党召开了遵义会议，确立了毛泽东在红军和党中央的领导地位。这次会议是我们党走向成熟的重要标志，为我们日后的胜利确立了前提条件。</a:t>
              </a:r>
            </a:p>
          </p:txBody>
        </p:sp>
        <p:sp>
          <p:nvSpPr>
            <p:cNvPr id="25" name="矩形 24">
              <a:extLst>
                <a:ext uri="{FF2B5EF4-FFF2-40B4-BE49-F238E27FC236}">
                  <a16:creationId xmlns="" xmlns:p14="http://schemas.microsoft.com/office/powerpoint/2010/main" xmlns:mc="http://schemas.openxmlformats.org/markup-compatibility/2006" xmlns:a16="http://schemas.microsoft.com/office/drawing/2014/main" id="{CB14E9E2-7886-4A6E-839F-5D6A5679BE29}"/>
                </a:ext>
              </a:extLst>
            </p:cNvPr>
            <p:cNvSpPr/>
            <p:nvPr/>
          </p:nvSpPr>
          <p:spPr>
            <a:xfrm>
              <a:off x="3548202" y="1853411"/>
              <a:ext cx="2103918" cy="623248"/>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确立了毛泽东的</a:t>
              </a:r>
              <a:endParaRPr kumimoji="0" lang="en-US" altLang="zh-CN" sz="2400" b="1" i="0" u="none" strike="noStrike" kern="100" cap="none" spc="0" normalizeH="0" baseline="0" noProof="0" dirty="0">
                <a:ln>
                  <a:noFill/>
                </a:ln>
                <a:solidFill>
                  <a:srgbClr val="FFBE00">
                    <a:lumMod val="40000"/>
                    <a:lumOff val="60000"/>
                  </a:srgbClr>
                </a:solidFill>
                <a:effectLst/>
                <a:uLnTx/>
                <a:uFillTx/>
                <a:cs typeface="+mn-ea"/>
                <a:sym typeface="+mn-lt"/>
              </a:endParaRPr>
            </a:p>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领导地位</a:t>
              </a:r>
            </a:p>
          </p:txBody>
        </p:sp>
        <p:sp>
          <p:nvSpPr>
            <p:cNvPr id="26" name="矩形 25">
              <a:extLst>
                <a:ext uri="{FF2B5EF4-FFF2-40B4-BE49-F238E27FC236}">
                  <a16:creationId xmlns="" xmlns:p14="http://schemas.microsoft.com/office/powerpoint/2010/main" xmlns:mc="http://schemas.openxmlformats.org/markup-compatibility/2006" xmlns:a16="http://schemas.microsoft.com/office/drawing/2014/main" id="{9B92BDCF-4B78-483C-8303-3179A3EFB9A7}"/>
                </a:ext>
              </a:extLst>
            </p:cNvPr>
            <p:cNvSpPr/>
            <p:nvPr/>
          </p:nvSpPr>
          <p:spPr>
            <a:xfrm>
              <a:off x="3283226" y="1563638"/>
              <a:ext cx="2577550" cy="3351655"/>
            </a:xfrm>
            <a:prstGeom prst="rect">
              <a:avLst/>
            </a:prstGeom>
            <a:noFill/>
            <a:ln w="28575" cap="flat" cmpd="sng" algn="ctr">
              <a:solidFill>
                <a:srgbClr val="9B0D13"/>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27" name="组合 26">
            <a:extLst>
              <a:ext uri="{FF2B5EF4-FFF2-40B4-BE49-F238E27FC236}">
                <a16:creationId xmlns="" xmlns:p14="http://schemas.microsoft.com/office/powerpoint/2010/main" xmlns:mc="http://schemas.openxmlformats.org/markup-compatibility/2006" xmlns:a16="http://schemas.microsoft.com/office/drawing/2014/main" id="{EE8E7AA8-DAC3-45AB-9C80-4C8F59849B59}"/>
              </a:ext>
            </a:extLst>
          </p:cNvPr>
          <p:cNvGrpSpPr/>
          <p:nvPr/>
        </p:nvGrpSpPr>
        <p:grpSpPr>
          <a:xfrm>
            <a:off x="8103976" y="2084851"/>
            <a:ext cx="3436733" cy="4468874"/>
            <a:chOff x="6077982" y="1563638"/>
            <a:chExt cx="2577550" cy="3351655"/>
          </a:xfrm>
        </p:grpSpPr>
        <p:sp>
          <p:nvSpPr>
            <p:cNvPr id="28" name="矩形 27">
              <a:extLst>
                <a:ext uri="{FF2B5EF4-FFF2-40B4-BE49-F238E27FC236}">
                  <a16:creationId xmlns="" xmlns:p14="http://schemas.microsoft.com/office/powerpoint/2010/main" xmlns:mc="http://schemas.openxmlformats.org/markup-compatibility/2006" xmlns:a16="http://schemas.microsoft.com/office/drawing/2014/main" id="{72CF5889-D48E-4D83-9844-2D7F7572D219}"/>
                </a:ext>
              </a:extLst>
            </p:cNvPr>
            <p:cNvSpPr/>
            <p:nvPr/>
          </p:nvSpPr>
          <p:spPr>
            <a:xfrm>
              <a:off x="6250633" y="1803220"/>
              <a:ext cx="2232247" cy="708697"/>
            </a:xfrm>
            <a:prstGeom prst="rect">
              <a:avLst/>
            </a:prstGeom>
            <a:solidFill>
              <a:srgbClr val="9B0D13"/>
            </a:solidFill>
            <a:ln w="19050" cap="flat" cmpd="sng" algn="ctr">
              <a:solidFill>
                <a:srgbClr val="9B0D13"/>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29" name="TextBox 20">
              <a:extLst>
                <a:ext uri="{FF2B5EF4-FFF2-40B4-BE49-F238E27FC236}">
                  <a16:creationId xmlns="" xmlns:p14="http://schemas.microsoft.com/office/powerpoint/2010/main" xmlns:mc="http://schemas.openxmlformats.org/markup-compatibility/2006" xmlns:a16="http://schemas.microsoft.com/office/drawing/2014/main" id="{AC58D648-4FAB-438E-BE60-E24FDC077059}"/>
                </a:ext>
              </a:extLst>
            </p:cNvPr>
            <p:cNvSpPr txBox="1"/>
            <p:nvPr/>
          </p:nvSpPr>
          <p:spPr>
            <a:xfrm>
              <a:off x="6214629" y="2632375"/>
              <a:ext cx="2304256" cy="2008675"/>
            </a:xfrm>
            <a:prstGeom prst="rect">
              <a:avLst/>
            </a:prstGeom>
            <a:noFill/>
          </p:spPr>
          <p:txBody>
            <a:bodyPr wrap="square" rtlCol="0">
              <a:spAutoFit/>
            </a:bodyPr>
            <a:lstStyle/>
            <a:p>
              <a:pPr marL="0" marR="0" lvl="0" indent="0" algn="just" defTabSz="1219140" eaLnBrk="1" fontAlgn="auto" latinLnBrk="0" hangingPunct="1">
                <a:lnSpc>
                  <a:spcPct val="100000"/>
                </a:lnSpc>
                <a:spcBef>
                  <a:spcPts val="0"/>
                </a:spcBef>
                <a:spcAft>
                  <a:spcPts val="0"/>
                </a:spcAft>
                <a:buClrTx/>
                <a:buSzTx/>
                <a:buFontTx/>
                <a:buNone/>
                <a:tabLst/>
                <a:defRPr/>
              </a:pPr>
              <a:r>
                <a:rPr kumimoji="0" lang="zh-CN" altLang="en-US" sz="1867" b="1" i="0" u="none" strike="noStrike" kern="100" cap="none" spc="0" normalizeH="0" baseline="0" noProof="0" dirty="0">
                  <a:ln>
                    <a:noFill/>
                  </a:ln>
                  <a:solidFill>
                    <a:srgbClr val="000000">
                      <a:lumMod val="75000"/>
                      <a:lumOff val="25000"/>
                    </a:srgbClr>
                  </a:solidFill>
                  <a:effectLst/>
                  <a:uLnTx/>
                  <a:uFillTx/>
                  <a:cs typeface="+mn-ea"/>
                  <a:sym typeface="+mn-lt"/>
                </a:rPr>
                <a:t>中央红军走了</a:t>
              </a:r>
              <a:r>
                <a:rPr kumimoji="0" lang="en-US" altLang="zh-CN" sz="1867" b="1" i="0" u="none" strike="noStrike" kern="100" cap="none" spc="0" normalizeH="0" baseline="0" noProof="0" dirty="0">
                  <a:ln>
                    <a:noFill/>
                  </a:ln>
                  <a:solidFill>
                    <a:srgbClr val="000000">
                      <a:lumMod val="75000"/>
                      <a:lumOff val="25000"/>
                    </a:srgbClr>
                  </a:solidFill>
                  <a:effectLst/>
                  <a:uLnTx/>
                  <a:uFillTx/>
                  <a:cs typeface="+mn-ea"/>
                  <a:sym typeface="+mn-lt"/>
                </a:rPr>
                <a:t>11</a:t>
              </a:r>
              <a:r>
                <a:rPr kumimoji="0" lang="zh-CN" altLang="en-US" sz="1867" b="1" i="0" u="none" strike="noStrike" kern="100" cap="none" spc="0" normalizeH="0" baseline="0" noProof="0" dirty="0">
                  <a:ln>
                    <a:noFill/>
                  </a:ln>
                  <a:solidFill>
                    <a:srgbClr val="000000">
                      <a:lumMod val="75000"/>
                      <a:lumOff val="25000"/>
                    </a:srgbClr>
                  </a:solidFill>
                  <a:effectLst/>
                  <a:uLnTx/>
                  <a:uFillTx/>
                  <a:cs typeface="+mn-ea"/>
                  <a:sym typeface="+mn-lt"/>
                </a:rPr>
                <a:t>个省，三个方面军共走了</a:t>
              </a:r>
              <a:r>
                <a:rPr kumimoji="0" lang="en-US" altLang="zh-CN" sz="1867" b="1" i="0" u="none" strike="noStrike" kern="100" cap="none" spc="0" normalizeH="0" baseline="0" noProof="0" dirty="0">
                  <a:ln>
                    <a:noFill/>
                  </a:ln>
                  <a:solidFill>
                    <a:srgbClr val="000000">
                      <a:lumMod val="75000"/>
                      <a:lumOff val="25000"/>
                    </a:srgbClr>
                  </a:solidFill>
                  <a:effectLst/>
                  <a:uLnTx/>
                  <a:uFillTx/>
                  <a:cs typeface="+mn-ea"/>
                  <a:sym typeface="+mn-lt"/>
                </a:rPr>
                <a:t>14</a:t>
              </a:r>
              <a:r>
                <a:rPr kumimoji="0" lang="zh-CN" altLang="en-US" sz="1867" b="1" i="0" u="none" strike="noStrike" kern="100" cap="none" spc="0" normalizeH="0" baseline="0" noProof="0" dirty="0">
                  <a:ln>
                    <a:noFill/>
                  </a:ln>
                  <a:solidFill>
                    <a:srgbClr val="000000">
                      <a:lumMod val="75000"/>
                      <a:lumOff val="25000"/>
                    </a:srgbClr>
                  </a:solidFill>
                  <a:effectLst/>
                  <a:uLnTx/>
                  <a:uFillTx/>
                  <a:cs typeface="+mn-ea"/>
                  <a:sym typeface="+mn-lt"/>
                </a:rPr>
                <a:t>个省，并向沿途各省的人民宣传，只有红军的道路才是真正解放的道路，只有在党的领导下，才能实现团结抗日。红军在沿途播下的革命种子，为后来开展革命斗争创造了有利条件。</a:t>
              </a:r>
            </a:p>
          </p:txBody>
        </p:sp>
        <p:sp>
          <p:nvSpPr>
            <p:cNvPr id="30" name="矩形 29">
              <a:extLst>
                <a:ext uri="{FF2B5EF4-FFF2-40B4-BE49-F238E27FC236}">
                  <a16:creationId xmlns="" xmlns:p14="http://schemas.microsoft.com/office/powerpoint/2010/main" xmlns:mc="http://schemas.openxmlformats.org/markup-compatibility/2006" xmlns:a16="http://schemas.microsoft.com/office/drawing/2014/main" id="{B57AB8B0-BFD8-43F7-BA17-F8B8AA9B3650}"/>
                </a:ext>
              </a:extLst>
            </p:cNvPr>
            <p:cNvSpPr/>
            <p:nvPr/>
          </p:nvSpPr>
          <p:spPr>
            <a:xfrm>
              <a:off x="6342957" y="1853411"/>
              <a:ext cx="2175927" cy="623248"/>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长征是宣传队</a:t>
              </a:r>
              <a:endParaRPr kumimoji="0" lang="en-US" altLang="zh-CN" sz="2400" b="1" i="0" u="none" strike="noStrike" kern="100" cap="none" spc="0" normalizeH="0" baseline="0" noProof="0" dirty="0">
                <a:ln>
                  <a:noFill/>
                </a:ln>
                <a:solidFill>
                  <a:srgbClr val="FFBE00">
                    <a:lumMod val="40000"/>
                    <a:lumOff val="60000"/>
                  </a:srgbClr>
                </a:solidFill>
                <a:effectLst/>
                <a:uLnTx/>
                <a:uFillTx/>
                <a:cs typeface="+mn-ea"/>
                <a:sym typeface="+mn-lt"/>
              </a:endParaRPr>
            </a:p>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是播种机</a:t>
              </a:r>
            </a:p>
          </p:txBody>
        </p:sp>
        <p:sp>
          <p:nvSpPr>
            <p:cNvPr id="31" name="矩形 30">
              <a:extLst>
                <a:ext uri="{FF2B5EF4-FFF2-40B4-BE49-F238E27FC236}">
                  <a16:creationId xmlns="" xmlns:p14="http://schemas.microsoft.com/office/powerpoint/2010/main" xmlns:mc="http://schemas.openxmlformats.org/markup-compatibility/2006" xmlns:a16="http://schemas.microsoft.com/office/drawing/2014/main" id="{B19D15A8-0D23-4F5E-8DC4-CB7B63035DED}"/>
                </a:ext>
              </a:extLst>
            </p:cNvPr>
            <p:cNvSpPr/>
            <p:nvPr/>
          </p:nvSpPr>
          <p:spPr>
            <a:xfrm>
              <a:off x="6077982" y="1563638"/>
              <a:ext cx="2577550" cy="3351655"/>
            </a:xfrm>
            <a:prstGeom prst="rect">
              <a:avLst/>
            </a:prstGeom>
            <a:noFill/>
            <a:ln w="28575" cap="flat" cmpd="sng" algn="ctr">
              <a:solidFill>
                <a:srgbClr val="9B0D13"/>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32" name="文本框 31">
            <a:extLst>
              <a:ext uri="{FF2B5EF4-FFF2-40B4-BE49-F238E27FC236}">
                <a16:creationId xmlns="" xmlns:p14="http://schemas.microsoft.com/office/powerpoint/2010/main" xmlns:mc="http://schemas.openxmlformats.org/markup-compatibility/2006" xmlns:a16="http://schemas.microsoft.com/office/drawing/2014/main" id="{6D19912C-26D4-4F9A-BE1B-AB812FC924D3}"/>
              </a:ext>
            </a:extLst>
          </p:cNvPr>
          <p:cNvSpPr txBox="1"/>
          <p:nvPr/>
        </p:nvSpPr>
        <p:spPr>
          <a:xfrm>
            <a:off x="744219" y="1277277"/>
            <a:ext cx="3250880" cy="584775"/>
          </a:xfrm>
          <a:prstGeom prst="rect">
            <a:avLst/>
          </a:prstGeom>
          <a:noFill/>
        </p:spPr>
        <p:txBody>
          <a:bodyPr wrap="square" rtlCol="0">
            <a:spAutoFit/>
          </a:bodyPr>
          <a:lstStyle/>
          <a:p>
            <a:pPr algn="ctr" defTabSz="1219140"/>
            <a:r>
              <a:rPr lang="zh-CN" altLang="en-US" sz="3200" b="1" dirty="0">
                <a:solidFill>
                  <a:srgbClr val="9B0D13"/>
                </a:solidFill>
                <a:cs typeface="+mn-ea"/>
                <a:sym typeface="+mn-lt"/>
              </a:rPr>
              <a:t>重要意义  </a:t>
            </a:r>
            <a:r>
              <a:rPr lang="en-US" altLang="zh-CN" sz="3200" dirty="0">
                <a:solidFill>
                  <a:srgbClr val="9B0D13"/>
                </a:solidFill>
                <a:cs typeface="+mn-ea"/>
                <a:sym typeface="+mn-lt"/>
              </a:rPr>
              <a:t>02</a:t>
            </a:r>
            <a:endParaRPr lang="zh-CN" altLang="en-US" sz="3200" dirty="0">
              <a:solidFill>
                <a:srgbClr val="9B0D13"/>
              </a:solidFill>
              <a:cs typeface="+mn-ea"/>
              <a:sym typeface="+mn-lt"/>
            </a:endParaRPr>
          </a:p>
        </p:txBody>
      </p:sp>
      <p:sp>
        <p:nvSpPr>
          <p:cNvPr id="33" name="文本框 32">
            <a:extLst>
              <a:ext uri="{FF2B5EF4-FFF2-40B4-BE49-F238E27FC236}">
                <a16:creationId xmlns="" xmlns:p14="http://schemas.microsoft.com/office/powerpoint/2010/main" xmlns:mc="http://schemas.openxmlformats.org/markup-compatibility/2006" xmlns:a16="http://schemas.microsoft.com/office/drawing/2014/main" id="{66A1B78F-F4C8-4B9C-BECC-BA5844695A37}"/>
              </a:ext>
            </a:extLst>
          </p:cNvPr>
          <p:cNvSpPr txBox="1"/>
          <p:nvPr/>
        </p:nvSpPr>
        <p:spPr>
          <a:xfrm>
            <a:off x="4519865" y="1277277"/>
            <a:ext cx="3250880" cy="584775"/>
          </a:xfrm>
          <a:prstGeom prst="rect">
            <a:avLst/>
          </a:prstGeom>
          <a:noFill/>
        </p:spPr>
        <p:txBody>
          <a:bodyPr wrap="square" rtlCol="0">
            <a:spAutoFit/>
          </a:bodyPr>
          <a:lstStyle/>
          <a:p>
            <a:pPr algn="ctr" defTabSz="1219140"/>
            <a:r>
              <a:rPr lang="zh-CN" altLang="en-US" sz="3200" b="1" dirty="0">
                <a:solidFill>
                  <a:srgbClr val="9B0D13"/>
                </a:solidFill>
                <a:cs typeface="+mn-ea"/>
                <a:sym typeface="+mn-lt"/>
              </a:rPr>
              <a:t>重要意义  </a:t>
            </a:r>
            <a:r>
              <a:rPr lang="en-US" altLang="zh-CN" sz="3200" dirty="0">
                <a:solidFill>
                  <a:srgbClr val="9B0D13"/>
                </a:solidFill>
                <a:cs typeface="+mn-ea"/>
                <a:sym typeface="+mn-lt"/>
              </a:rPr>
              <a:t>03</a:t>
            </a:r>
            <a:endParaRPr lang="zh-CN" altLang="en-US" sz="3200" dirty="0">
              <a:solidFill>
                <a:srgbClr val="9B0D13"/>
              </a:solidFill>
              <a:cs typeface="+mn-ea"/>
              <a:sym typeface="+mn-lt"/>
            </a:endParaRPr>
          </a:p>
        </p:txBody>
      </p:sp>
      <p:sp>
        <p:nvSpPr>
          <p:cNvPr id="34" name="文本框 33">
            <a:extLst>
              <a:ext uri="{FF2B5EF4-FFF2-40B4-BE49-F238E27FC236}">
                <a16:creationId xmlns="" xmlns:p14="http://schemas.microsoft.com/office/powerpoint/2010/main" xmlns:mc="http://schemas.openxmlformats.org/markup-compatibility/2006" xmlns:a16="http://schemas.microsoft.com/office/drawing/2014/main" id="{0941B26E-603C-42C2-AD91-3AED5F2D2431}"/>
              </a:ext>
            </a:extLst>
          </p:cNvPr>
          <p:cNvSpPr txBox="1"/>
          <p:nvPr/>
        </p:nvSpPr>
        <p:spPr>
          <a:xfrm>
            <a:off x="8125707" y="1277277"/>
            <a:ext cx="3250880" cy="584775"/>
          </a:xfrm>
          <a:prstGeom prst="rect">
            <a:avLst/>
          </a:prstGeom>
          <a:noFill/>
        </p:spPr>
        <p:txBody>
          <a:bodyPr wrap="square" rtlCol="0">
            <a:spAutoFit/>
          </a:bodyPr>
          <a:lstStyle/>
          <a:p>
            <a:pPr algn="ctr" defTabSz="1219140"/>
            <a:r>
              <a:rPr lang="zh-CN" altLang="en-US" sz="3200" b="1" dirty="0">
                <a:solidFill>
                  <a:srgbClr val="9B0D13"/>
                </a:solidFill>
                <a:cs typeface="+mn-ea"/>
                <a:sym typeface="+mn-lt"/>
              </a:rPr>
              <a:t>重要意义  </a:t>
            </a:r>
            <a:r>
              <a:rPr lang="en-US" altLang="zh-CN" sz="3200" dirty="0">
                <a:solidFill>
                  <a:srgbClr val="9B0D13"/>
                </a:solidFill>
                <a:cs typeface="+mn-ea"/>
                <a:sym typeface="+mn-lt"/>
              </a:rPr>
              <a:t>04</a:t>
            </a:r>
            <a:endParaRPr lang="zh-CN" altLang="en-US" sz="3200" dirty="0">
              <a:solidFill>
                <a:srgbClr val="9B0D13"/>
              </a:solidFill>
              <a:cs typeface="+mn-ea"/>
              <a:sym typeface="+mn-lt"/>
            </a:endParaRPr>
          </a:p>
        </p:txBody>
      </p:sp>
      <p:grpSp>
        <p:nvGrpSpPr>
          <p:cNvPr id="35" name="组合 34">
            <a:extLst>
              <a:ext uri="{FF2B5EF4-FFF2-40B4-BE49-F238E27FC236}">
                <a16:creationId xmlns="" xmlns:p14="http://schemas.microsoft.com/office/powerpoint/2010/main" xmlns:mc="http://schemas.openxmlformats.org/markup-compatibility/2006" xmlns:a16="http://schemas.microsoft.com/office/drawing/2014/main" id="{923F9C99-45C1-4EC2-8632-FAF34BDA1EBD}"/>
              </a:ext>
            </a:extLst>
          </p:cNvPr>
          <p:cNvGrpSpPr/>
          <p:nvPr/>
        </p:nvGrpSpPr>
        <p:grpSpPr>
          <a:xfrm>
            <a:off x="651292" y="2084852"/>
            <a:ext cx="3436733" cy="4468873"/>
            <a:chOff x="488469" y="1563638"/>
            <a:chExt cx="2577550" cy="3351655"/>
          </a:xfrm>
        </p:grpSpPr>
        <p:sp>
          <p:nvSpPr>
            <p:cNvPr id="36" name="TextBox 20">
              <a:extLst>
                <a:ext uri="{FF2B5EF4-FFF2-40B4-BE49-F238E27FC236}">
                  <a16:creationId xmlns="" xmlns:p14="http://schemas.microsoft.com/office/powerpoint/2010/main" xmlns:mc="http://schemas.openxmlformats.org/markup-compatibility/2006" xmlns:a16="http://schemas.microsoft.com/office/drawing/2014/main" id="{C9DDE4B4-CB72-481E-A8B7-36AB66BEF816}"/>
                </a:ext>
              </a:extLst>
            </p:cNvPr>
            <p:cNvSpPr txBox="1"/>
            <p:nvPr/>
          </p:nvSpPr>
          <p:spPr>
            <a:xfrm>
              <a:off x="661121" y="2632836"/>
              <a:ext cx="2232247" cy="2038635"/>
            </a:xfrm>
            <a:prstGeom prst="rect">
              <a:avLst/>
            </a:prstGeom>
            <a:noFill/>
          </p:spPr>
          <p:txBody>
            <a:bodyPr wrap="square" rtlCol="0">
              <a:spAutoFit/>
            </a:bodyPr>
            <a:lstStyle/>
            <a:p>
              <a:pPr marL="0" marR="0" lvl="0" indent="0" algn="just"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100" cap="none" spc="0" normalizeH="0" baseline="0" noProof="0" dirty="0">
                  <a:ln>
                    <a:noFill/>
                  </a:ln>
                  <a:solidFill>
                    <a:srgbClr val="000000">
                      <a:lumMod val="75000"/>
                      <a:lumOff val="25000"/>
                    </a:srgbClr>
                  </a:solidFill>
                  <a:effectLst/>
                  <a:uLnTx/>
                  <a:uFillTx/>
                  <a:cs typeface="+mn-ea"/>
                  <a:sym typeface="+mn-lt"/>
                </a:rPr>
                <a:t>红军由长征开始时的</a:t>
              </a:r>
              <a:r>
                <a:rPr kumimoji="0" lang="en-US" altLang="zh-CN" sz="2133" b="1" i="0" u="none" strike="noStrike" kern="100" cap="none" spc="0" normalizeH="0" baseline="0" noProof="0" dirty="0">
                  <a:ln>
                    <a:noFill/>
                  </a:ln>
                  <a:solidFill>
                    <a:srgbClr val="000000">
                      <a:lumMod val="75000"/>
                      <a:lumOff val="25000"/>
                    </a:srgbClr>
                  </a:solidFill>
                  <a:effectLst/>
                  <a:uLnTx/>
                  <a:uFillTx/>
                  <a:cs typeface="+mn-ea"/>
                  <a:sym typeface="+mn-lt"/>
                </a:rPr>
                <a:t>30</a:t>
              </a:r>
              <a:r>
                <a:rPr kumimoji="0" lang="zh-CN" altLang="en-US" sz="2133" b="1" i="0" u="none" strike="noStrike" kern="100" cap="none" spc="0" normalizeH="0" baseline="0" noProof="0" dirty="0">
                  <a:ln>
                    <a:noFill/>
                  </a:ln>
                  <a:solidFill>
                    <a:srgbClr val="000000">
                      <a:lumMod val="75000"/>
                      <a:lumOff val="25000"/>
                    </a:srgbClr>
                  </a:solidFill>
                  <a:effectLst/>
                  <a:uLnTx/>
                  <a:uFillTx/>
                  <a:cs typeface="+mn-ea"/>
                  <a:sym typeface="+mn-lt"/>
                </a:rPr>
                <a:t>万人，最后到达陕北不足三万人。但这是经过千锤百炼保存下来的中国共产党和红军的精华。它们构成了以后领导抗日战争和人民解放战争的主干。</a:t>
              </a:r>
            </a:p>
          </p:txBody>
        </p:sp>
        <p:sp>
          <p:nvSpPr>
            <p:cNvPr id="37" name="矩形 36">
              <a:extLst>
                <a:ext uri="{FF2B5EF4-FFF2-40B4-BE49-F238E27FC236}">
                  <a16:creationId xmlns="" xmlns:p14="http://schemas.microsoft.com/office/powerpoint/2010/main" xmlns:mc="http://schemas.openxmlformats.org/markup-compatibility/2006" xmlns:a16="http://schemas.microsoft.com/office/drawing/2014/main" id="{EEE8772D-9432-4783-AF67-92CF9ACC1279}"/>
                </a:ext>
              </a:extLst>
            </p:cNvPr>
            <p:cNvSpPr/>
            <p:nvPr/>
          </p:nvSpPr>
          <p:spPr>
            <a:xfrm>
              <a:off x="488469" y="1563638"/>
              <a:ext cx="2577550" cy="3351655"/>
            </a:xfrm>
            <a:prstGeom prst="rect">
              <a:avLst/>
            </a:prstGeom>
            <a:noFill/>
            <a:ln w="28575" cap="flat" cmpd="sng" algn="ctr">
              <a:solidFill>
                <a:srgbClr val="9B0D13"/>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38" name="矩形 37">
              <a:extLst>
                <a:ext uri="{FF2B5EF4-FFF2-40B4-BE49-F238E27FC236}">
                  <a16:creationId xmlns="" xmlns:p14="http://schemas.microsoft.com/office/powerpoint/2010/main" xmlns:mc="http://schemas.openxmlformats.org/markup-compatibility/2006" xmlns:a16="http://schemas.microsoft.com/office/drawing/2014/main" id="{28A22EA2-2039-48FE-8F64-FE66038C76DD}"/>
                </a:ext>
              </a:extLst>
            </p:cNvPr>
            <p:cNvSpPr/>
            <p:nvPr/>
          </p:nvSpPr>
          <p:spPr>
            <a:xfrm>
              <a:off x="661121" y="1803220"/>
              <a:ext cx="2232247" cy="708697"/>
            </a:xfrm>
            <a:prstGeom prst="rect">
              <a:avLst/>
            </a:prstGeom>
            <a:solidFill>
              <a:srgbClr val="9B0D13"/>
            </a:solidFill>
            <a:ln w="19050" cap="flat" cmpd="sng" algn="ctr">
              <a:solidFill>
                <a:srgbClr val="9B0D13"/>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39" name="矩形 38">
              <a:extLst>
                <a:ext uri="{FF2B5EF4-FFF2-40B4-BE49-F238E27FC236}">
                  <a16:creationId xmlns="" xmlns:p14="http://schemas.microsoft.com/office/powerpoint/2010/main" xmlns:mc="http://schemas.openxmlformats.org/markup-compatibility/2006" xmlns:a16="http://schemas.microsoft.com/office/drawing/2014/main" id="{FABFCF4A-C297-4C22-9FF9-9185C694F063}"/>
                </a:ext>
              </a:extLst>
            </p:cNvPr>
            <p:cNvSpPr/>
            <p:nvPr/>
          </p:nvSpPr>
          <p:spPr>
            <a:xfrm>
              <a:off x="672067" y="1853411"/>
              <a:ext cx="2221301" cy="623248"/>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长征锤炼了</a:t>
              </a:r>
              <a:endParaRPr kumimoji="0" lang="en-US" altLang="zh-CN" sz="2400" b="1" i="0" u="none" strike="noStrike" kern="100" cap="none" spc="0" normalizeH="0" baseline="0" noProof="0" dirty="0">
                <a:ln>
                  <a:noFill/>
                </a:ln>
                <a:solidFill>
                  <a:srgbClr val="FFBE00">
                    <a:lumMod val="40000"/>
                    <a:lumOff val="60000"/>
                  </a:srgbClr>
                </a:solidFill>
                <a:effectLst/>
                <a:uLnTx/>
                <a:uFillTx/>
                <a:cs typeface="+mn-ea"/>
                <a:sym typeface="+mn-lt"/>
              </a:endParaRPr>
            </a:p>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革命队伍</a:t>
              </a:r>
            </a:p>
          </p:txBody>
        </p:sp>
      </p:grpSp>
    </p:spTree>
    <p:extLst>
      <p:ext uri="{BB962C8B-B14F-4D97-AF65-F5344CB8AC3E}">
        <p14:creationId xmlns:p14="http://schemas.microsoft.com/office/powerpoint/2010/main" val="266411866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750" fill="hold"/>
                                        <p:tgtEl>
                                          <p:spTgt spid="32"/>
                                        </p:tgtEl>
                                        <p:attrNameLst>
                                          <p:attrName>ppt_w</p:attrName>
                                        </p:attrNameLst>
                                      </p:cBhvr>
                                      <p:tavLst>
                                        <p:tav tm="0">
                                          <p:val>
                                            <p:fltVal val="0"/>
                                          </p:val>
                                        </p:tav>
                                        <p:tav tm="100000">
                                          <p:val>
                                            <p:strVal val="#ppt_w"/>
                                          </p:val>
                                        </p:tav>
                                      </p:tavLst>
                                    </p:anim>
                                    <p:anim calcmode="lin" valueType="num">
                                      <p:cBhvr>
                                        <p:cTn id="15" dur="1750" fill="hold"/>
                                        <p:tgtEl>
                                          <p:spTgt spid="32"/>
                                        </p:tgtEl>
                                        <p:attrNameLst>
                                          <p:attrName>ppt_h</p:attrName>
                                        </p:attrNameLst>
                                      </p:cBhvr>
                                      <p:tavLst>
                                        <p:tav tm="0">
                                          <p:val>
                                            <p:fltVal val="0"/>
                                          </p:val>
                                        </p:tav>
                                        <p:tav tm="100000">
                                          <p:val>
                                            <p:strVal val="#ppt_h"/>
                                          </p:val>
                                        </p:tav>
                                      </p:tavLst>
                                    </p:anim>
                                    <p:anim calcmode="lin" valueType="num">
                                      <p:cBhvr>
                                        <p:cTn id="16" dur="1750" fill="hold"/>
                                        <p:tgtEl>
                                          <p:spTgt spid="32"/>
                                        </p:tgtEl>
                                        <p:attrNameLst>
                                          <p:attrName>style.rotation</p:attrName>
                                        </p:attrNameLst>
                                      </p:cBhvr>
                                      <p:tavLst>
                                        <p:tav tm="0">
                                          <p:val>
                                            <p:fltVal val="90"/>
                                          </p:val>
                                        </p:tav>
                                        <p:tav tm="100000">
                                          <p:val>
                                            <p:fltVal val="0"/>
                                          </p:val>
                                        </p:tav>
                                      </p:tavLst>
                                    </p:anim>
                                    <p:animEffect transition="in" filter="fade">
                                      <p:cBhvr>
                                        <p:cTn id="17" dur="1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750"/>
                                        <p:tgtEl>
                                          <p:spTgt spid="35"/>
                                        </p:tgtEl>
                                      </p:cBhvr>
                                    </p:animEffect>
                                    <p:anim calcmode="lin" valueType="num">
                                      <p:cBhvr>
                                        <p:cTn id="22" dur="1750" fill="hold"/>
                                        <p:tgtEl>
                                          <p:spTgt spid="35"/>
                                        </p:tgtEl>
                                        <p:attrNameLst>
                                          <p:attrName>ppt_x</p:attrName>
                                        </p:attrNameLst>
                                      </p:cBhvr>
                                      <p:tavLst>
                                        <p:tav tm="0">
                                          <p:val>
                                            <p:strVal val="#ppt_x"/>
                                          </p:val>
                                        </p:tav>
                                        <p:tav tm="100000">
                                          <p:val>
                                            <p:strVal val="#ppt_x"/>
                                          </p:val>
                                        </p:tav>
                                      </p:tavLst>
                                    </p:anim>
                                    <p:anim calcmode="lin" valueType="num">
                                      <p:cBhvr>
                                        <p:cTn id="23" dur="175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31"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750" fill="hold"/>
                                        <p:tgtEl>
                                          <p:spTgt spid="33"/>
                                        </p:tgtEl>
                                        <p:attrNameLst>
                                          <p:attrName>ppt_w</p:attrName>
                                        </p:attrNameLst>
                                      </p:cBhvr>
                                      <p:tavLst>
                                        <p:tav tm="0">
                                          <p:val>
                                            <p:fltVal val="0"/>
                                          </p:val>
                                        </p:tav>
                                        <p:tav tm="100000">
                                          <p:val>
                                            <p:strVal val="#ppt_w"/>
                                          </p:val>
                                        </p:tav>
                                      </p:tavLst>
                                    </p:anim>
                                    <p:anim calcmode="lin" valueType="num">
                                      <p:cBhvr>
                                        <p:cTn id="28" dur="1750" fill="hold"/>
                                        <p:tgtEl>
                                          <p:spTgt spid="33"/>
                                        </p:tgtEl>
                                        <p:attrNameLst>
                                          <p:attrName>ppt_h</p:attrName>
                                        </p:attrNameLst>
                                      </p:cBhvr>
                                      <p:tavLst>
                                        <p:tav tm="0">
                                          <p:val>
                                            <p:fltVal val="0"/>
                                          </p:val>
                                        </p:tav>
                                        <p:tav tm="100000">
                                          <p:val>
                                            <p:strVal val="#ppt_h"/>
                                          </p:val>
                                        </p:tav>
                                      </p:tavLst>
                                    </p:anim>
                                    <p:anim calcmode="lin" valueType="num">
                                      <p:cBhvr>
                                        <p:cTn id="29" dur="1750" fill="hold"/>
                                        <p:tgtEl>
                                          <p:spTgt spid="33"/>
                                        </p:tgtEl>
                                        <p:attrNameLst>
                                          <p:attrName>style.rotation</p:attrName>
                                        </p:attrNameLst>
                                      </p:cBhvr>
                                      <p:tavLst>
                                        <p:tav tm="0">
                                          <p:val>
                                            <p:fltVal val="90"/>
                                          </p:val>
                                        </p:tav>
                                        <p:tav tm="100000">
                                          <p:val>
                                            <p:fltVal val="0"/>
                                          </p:val>
                                        </p:tav>
                                      </p:tavLst>
                                    </p:anim>
                                    <p:animEffect transition="in" filter="fade">
                                      <p:cBhvr>
                                        <p:cTn id="30" dur="1750"/>
                                        <p:tgtEl>
                                          <p:spTgt spid="33"/>
                                        </p:tgtEl>
                                      </p:cBhvr>
                                    </p:animEffect>
                                  </p:childTnLst>
                                </p:cTn>
                              </p:par>
                            </p:childTnLst>
                          </p:cTn>
                        </p:par>
                        <p:par>
                          <p:cTn id="31" fill="hold">
                            <p:stCondLst>
                              <p:cond delay="5250"/>
                            </p:stCondLst>
                            <p:childTnLst>
                              <p:par>
                                <p:cTn id="32" presetID="42"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750"/>
                                        <p:tgtEl>
                                          <p:spTgt spid="21"/>
                                        </p:tgtEl>
                                      </p:cBhvr>
                                    </p:animEffect>
                                    <p:anim calcmode="lin" valueType="num">
                                      <p:cBhvr>
                                        <p:cTn id="35" dur="1750" fill="hold"/>
                                        <p:tgtEl>
                                          <p:spTgt spid="21"/>
                                        </p:tgtEl>
                                        <p:attrNameLst>
                                          <p:attrName>ppt_x</p:attrName>
                                        </p:attrNameLst>
                                      </p:cBhvr>
                                      <p:tavLst>
                                        <p:tav tm="0">
                                          <p:val>
                                            <p:strVal val="#ppt_x"/>
                                          </p:val>
                                        </p:tav>
                                        <p:tav tm="100000">
                                          <p:val>
                                            <p:strVal val="#ppt_x"/>
                                          </p:val>
                                        </p:tav>
                                      </p:tavLst>
                                    </p:anim>
                                    <p:anim calcmode="lin" valueType="num">
                                      <p:cBhvr>
                                        <p:cTn id="36" dur="1750" fill="hold"/>
                                        <p:tgtEl>
                                          <p:spTgt spid="21"/>
                                        </p:tgtEl>
                                        <p:attrNameLst>
                                          <p:attrName>ppt_y</p:attrName>
                                        </p:attrNameLst>
                                      </p:cBhvr>
                                      <p:tavLst>
                                        <p:tav tm="0">
                                          <p:val>
                                            <p:strVal val="#ppt_y+.1"/>
                                          </p:val>
                                        </p:tav>
                                        <p:tav tm="100000">
                                          <p:val>
                                            <p:strVal val="#ppt_y"/>
                                          </p:val>
                                        </p:tav>
                                      </p:tavLst>
                                    </p:anim>
                                  </p:childTnLst>
                                </p:cTn>
                              </p:par>
                            </p:childTnLst>
                          </p:cTn>
                        </p:par>
                        <p:par>
                          <p:cTn id="37" fill="hold">
                            <p:stCondLst>
                              <p:cond delay="7000"/>
                            </p:stCondLst>
                            <p:childTnLst>
                              <p:par>
                                <p:cTn id="38" presetID="31"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1750" fill="hold"/>
                                        <p:tgtEl>
                                          <p:spTgt spid="34"/>
                                        </p:tgtEl>
                                        <p:attrNameLst>
                                          <p:attrName>ppt_w</p:attrName>
                                        </p:attrNameLst>
                                      </p:cBhvr>
                                      <p:tavLst>
                                        <p:tav tm="0">
                                          <p:val>
                                            <p:fltVal val="0"/>
                                          </p:val>
                                        </p:tav>
                                        <p:tav tm="100000">
                                          <p:val>
                                            <p:strVal val="#ppt_w"/>
                                          </p:val>
                                        </p:tav>
                                      </p:tavLst>
                                    </p:anim>
                                    <p:anim calcmode="lin" valueType="num">
                                      <p:cBhvr>
                                        <p:cTn id="41" dur="1750" fill="hold"/>
                                        <p:tgtEl>
                                          <p:spTgt spid="34"/>
                                        </p:tgtEl>
                                        <p:attrNameLst>
                                          <p:attrName>ppt_h</p:attrName>
                                        </p:attrNameLst>
                                      </p:cBhvr>
                                      <p:tavLst>
                                        <p:tav tm="0">
                                          <p:val>
                                            <p:fltVal val="0"/>
                                          </p:val>
                                        </p:tav>
                                        <p:tav tm="100000">
                                          <p:val>
                                            <p:strVal val="#ppt_h"/>
                                          </p:val>
                                        </p:tav>
                                      </p:tavLst>
                                    </p:anim>
                                    <p:anim calcmode="lin" valueType="num">
                                      <p:cBhvr>
                                        <p:cTn id="42" dur="1750" fill="hold"/>
                                        <p:tgtEl>
                                          <p:spTgt spid="34"/>
                                        </p:tgtEl>
                                        <p:attrNameLst>
                                          <p:attrName>style.rotation</p:attrName>
                                        </p:attrNameLst>
                                      </p:cBhvr>
                                      <p:tavLst>
                                        <p:tav tm="0">
                                          <p:val>
                                            <p:fltVal val="90"/>
                                          </p:val>
                                        </p:tav>
                                        <p:tav tm="100000">
                                          <p:val>
                                            <p:fltVal val="0"/>
                                          </p:val>
                                        </p:tav>
                                      </p:tavLst>
                                    </p:anim>
                                    <p:animEffect transition="in" filter="fade">
                                      <p:cBhvr>
                                        <p:cTn id="43" dur="1750"/>
                                        <p:tgtEl>
                                          <p:spTgt spid="34"/>
                                        </p:tgtEl>
                                      </p:cBhvr>
                                    </p:animEffect>
                                  </p:childTnLst>
                                </p:cTn>
                              </p:par>
                            </p:childTnLst>
                          </p:cTn>
                        </p:par>
                        <p:par>
                          <p:cTn id="44" fill="hold">
                            <p:stCondLst>
                              <p:cond delay="8750"/>
                            </p:stCondLst>
                            <p:childTnLst>
                              <p:par>
                                <p:cTn id="45" presetID="42"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750"/>
                                        <p:tgtEl>
                                          <p:spTgt spid="27"/>
                                        </p:tgtEl>
                                      </p:cBhvr>
                                    </p:animEffect>
                                    <p:anim calcmode="lin" valueType="num">
                                      <p:cBhvr>
                                        <p:cTn id="48" dur="1750" fill="hold"/>
                                        <p:tgtEl>
                                          <p:spTgt spid="27"/>
                                        </p:tgtEl>
                                        <p:attrNameLst>
                                          <p:attrName>ppt_x</p:attrName>
                                        </p:attrNameLst>
                                      </p:cBhvr>
                                      <p:tavLst>
                                        <p:tav tm="0">
                                          <p:val>
                                            <p:strVal val="#ppt_x"/>
                                          </p:val>
                                        </p:tav>
                                        <p:tav tm="100000">
                                          <p:val>
                                            <p:strVal val="#ppt_x"/>
                                          </p:val>
                                        </p:tav>
                                      </p:tavLst>
                                    </p:anim>
                                    <p:anim calcmode="lin" valueType="num">
                                      <p:cBhvr>
                                        <p:cTn id="49" dur="1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8B4936-2700-448A-ADAD-026600A9F360}"/>
              </a:ext>
            </a:extLst>
          </p:cNvPr>
          <p:cNvSpPr/>
          <p:nvPr/>
        </p:nvSpPr>
        <p:spPr>
          <a:xfrm>
            <a:off x="4214648" y="2002200"/>
            <a:ext cx="7522039" cy="1864934"/>
          </a:xfrm>
          <a:prstGeom prst="rect">
            <a:avLst/>
          </a:prstGeom>
        </p:spPr>
        <p:txBody>
          <a:bodyPr wrap="square">
            <a:spAutoFit/>
          </a:bodyPr>
          <a:lstStyle/>
          <a:p>
            <a:pPr algn="just" defTabSz="1219140">
              <a:lnSpc>
                <a:spcPct val="120000"/>
              </a:lnSpc>
            </a:pPr>
            <a:r>
              <a:rPr lang="zh-CN" altLang="en-US" sz="2133" b="1" kern="100" dirty="0">
                <a:solidFill>
                  <a:srgbClr val="000000">
                    <a:lumMod val="75000"/>
                    <a:lumOff val="25000"/>
                  </a:srgbClr>
                </a:solidFill>
                <a:cs typeface="+mn-ea"/>
                <a:sym typeface="+mn-lt"/>
              </a:rPr>
              <a:t>红军指战员在长征途中表现出了对革命理想和事业无比的忠诚、坚定的信念，表现出了不怕牺牲、敢于胜利的无产阶级乐观主义精神，表现出了顾全大局、严守纪律、亲密团结的高尚品德。这些构成了</a:t>
            </a:r>
            <a:r>
              <a:rPr lang="zh-CN" altLang="en-US" sz="3200" b="1" kern="100" dirty="0">
                <a:solidFill>
                  <a:srgbClr val="9B0D13"/>
                </a:solidFill>
                <a:cs typeface="+mn-ea"/>
                <a:sym typeface="+mn-lt"/>
              </a:rPr>
              <a:t>伟大的长征精神：</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25A85F-84D8-4207-9173-8CD22CC0A664}"/>
              </a:ext>
            </a:extLst>
          </p:cNvPr>
          <p:cNvSpPr/>
          <p:nvPr/>
        </p:nvSpPr>
        <p:spPr>
          <a:xfrm>
            <a:off x="4423271" y="4503059"/>
            <a:ext cx="7313415" cy="1035605"/>
          </a:xfrm>
          <a:prstGeom prst="rect">
            <a:avLst/>
          </a:prstGeom>
        </p:spPr>
        <p:txBody>
          <a:bodyPr wrap="square">
            <a:spAutoFit/>
          </a:bodyPr>
          <a:lstStyle/>
          <a:p>
            <a:pPr algn="dist" defTabSz="1219140">
              <a:lnSpc>
                <a:spcPct val="120000"/>
              </a:lnSpc>
            </a:pPr>
            <a:r>
              <a:rPr lang="zh-CN" altLang="en-US" sz="2667" b="1" dirty="0">
                <a:solidFill>
                  <a:srgbClr val="9B0D13"/>
                </a:solidFill>
                <a:cs typeface="+mn-ea"/>
                <a:sym typeface="+mn-lt"/>
              </a:rPr>
              <a:t>不怕牺牲、前赴后继，勇往直前、坚韧不拔，众志成城、团结互助，百折不挠和克服困难。</a:t>
            </a:r>
          </a:p>
        </p:txBody>
      </p:sp>
      <p:pic>
        <p:nvPicPr>
          <p:cNvPr id="7" name="Picture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F70739-DCA4-46DE-8BE9-8925FAFF95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514387" y="1519592"/>
            <a:ext cx="2295027" cy="229502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D3B403-C7E4-459B-AE57-5B2DB4A6B8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2306" y="4009148"/>
            <a:ext cx="2782704" cy="20520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972496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750" fill="hold"/>
                                        <p:tgtEl>
                                          <p:spTgt spid="8"/>
                                        </p:tgtEl>
                                        <p:attrNameLst>
                                          <p:attrName>ppt_w</p:attrName>
                                        </p:attrNameLst>
                                      </p:cBhvr>
                                      <p:tavLst>
                                        <p:tav tm="0">
                                          <p:val>
                                            <p:fltVal val="0"/>
                                          </p:val>
                                        </p:tav>
                                        <p:tav tm="100000">
                                          <p:val>
                                            <p:strVal val="#ppt_w"/>
                                          </p:val>
                                        </p:tav>
                                      </p:tavLst>
                                    </p:anim>
                                    <p:anim calcmode="lin" valueType="num">
                                      <p:cBhvr>
                                        <p:cTn id="14" dur="1750" fill="hold"/>
                                        <p:tgtEl>
                                          <p:spTgt spid="8"/>
                                        </p:tgtEl>
                                        <p:attrNameLst>
                                          <p:attrName>ppt_h</p:attrName>
                                        </p:attrNameLst>
                                      </p:cBhvr>
                                      <p:tavLst>
                                        <p:tav tm="0">
                                          <p:val>
                                            <p:fltVal val="0"/>
                                          </p:val>
                                        </p:tav>
                                        <p:tav tm="100000">
                                          <p:val>
                                            <p:strVal val="#ppt_h"/>
                                          </p:val>
                                        </p:tav>
                                      </p:tavLst>
                                    </p:anim>
                                    <p:animEffect transition="in" filter="fade">
                                      <p:cBhvr>
                                        <p:cTn id="15" dur="1750"/>
                                        <p:tgtEl>
                                          <p:spTgt spid="8"/>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4250"/>
                            </p:stCondLst>
                            <p:childTnLst>
                              <p:par>
                                <p:cTn id="23" presetID="1" presetClass="entr" presetSubtype="0" fill="hold" grpId="0" nodeType="afterEffect">
                                  <p:stCondLst>
                                    <p:cond delay="0"/>
                                  </p:stCondLst>
                                  <p:iterate type="lt">
                                    <p:tmAbs val="100"/>
                                  </p:iterate>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sp>
        <p:nvSpPr>
          <p:cNvPr id="3" name="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937ADD-DC7D-4A40-9634-CD7C1E137AF3}"/>
              </a:ext>
            </a:extLst>
          </p:cNvPr>
          <p:cNvSpPr/>
          <p:nvPr/>
        </p:nvSpPr>
        <p:spPr>
          <a:xfrm>
            <a:off x="896089" y="3332989"/>
            <a:ext cx="6722504" cy="2061718"/>
          </a:xfrm>
          <a:prstGeom prst="rect">
            <a:avLst/>
          </a:prstGeom>
        </p:spPr>
        <p:txBody>
          <a:bodyPr wrap="square">
            <a:spAutoFit/>
          </a:bodyPr>
          <a:lstStyle/>
          <a:p>
            <a:pPr algn="just" defTabSz="1219140"/>
            <a:r>
              <a:rPr lang="zh-CN" altLang="en-US" sz="2133" kern="100" dirty="0">
                <a:solidFill>
                  <a:srgbClr val="000000"/>
                </a:solidFill>
                <a:cs typeface="+mn-ea"/>
                <a:sym typeface="+mn-lt"/>
              </a:rPr>
              <a:t>纵观整个长征的过程：四渡赤水河，巧渡金沙江；飞夺泸定桥，强渡大渡河，爬雪山，过草地……每一个战略方向的改变，每一项战略任务的确定，每一次战斗胜利的取得，都无不体现出中国红军将士“大无畏”，不怕艰难困苦，永久坚持的精神。红军的大无畏精神，永远激励着我们前进！</a:t>
            </a:r>
          </a:p>
        </p:txBody>
      </p:sp>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8015E0-4874-4AE7-8B96-0437549D5A05}"/>
              </a:ext>
            </a:extLst>
          </p:cNvPr>
          <p:cNvSpPr/>
          <p:nvPr/>
        </p:nvSpPr>
        <p:spPr>
          <a:xfrm>
            <a:off x="896090" y="2084851"/>
            <a:ext cx="6240693" cy="502766"/>
          </a:xfrm>
          <a:prstGeom prst="rect">
            <a:avLst/>
          </a:prstGeom>
          <a:noFill/>
          <a:ln>
            <a:noFill/>
          </a:ln>
        </p:spPr>
        <p:txBody>
          <a:bodyPr wrap="square">
            <a:spAutoFit/>
          </a:bodyPr>
          <a:lstStyle/>
          <a:p>
            <a:pPr defTabSz="1219140"/>
            <a:r>
              <a:rPr lang="zh-CN" altLang="en-US" sz="2667" b="1" kern="100" dirty="0">
                <a:solidFill>
                  <a:srgbClr val="9B0D13"/>
                </a:solidFill>
                <a:cs typeface="+mn-ea"/>
                <a:sym typeface="+mn-lt"/>
              </a:rPr>
              <a:t>长征是中华民族不屈不挠精神的典范</a:t>
            </a:r>
            <a:endParaRPr lang="en-US" altLang="zh-CN" sz="2667" b="1" kern="100" dirty="0">
              <a:solidFill>
                <a:srgbClr val="9B0D13"/>
              </a:solidFill>
              <a:cs typeface="+mn-ea"/>
              <a:sym typeface="+mn-lt"/>
            </a:endParaRPr>
          </a:p>
        </p:txBody>
      </p:sp>
      <p:grpSp>
        <p:nvGrpSpPr>
          <p:cNvPr id="5" name="组合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F469AB-934F-478D-A72B-B4CED35C354F}"/>
              </a:ext>
            </a:extLst>
          </p:cNvPr>
          <p:cNvGrpSpPr/>
          <p:nvPr/>
        </p:nvGrpSpPr>
        <p:grpSpPr>
          <a:xfrm>
            <a:off x="8135456" y="1730904"/>
            <a:ext cx="2799644" cy="4629501"/>
            <a:chOff x="6101593" y="1298178"/>
            <a:chExt cx="2099733" cy="3472126"/>
          </a:xfrm>
        </p:grpSpPr>
        <p:pic>
          <p:nvPicPr>
            <p:cNvPr id="8" name="Pictur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817AD0-A2EE-4822-8C5E-466F376DBE5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01593" y="2837215"/>
              <a:ext cx="2099733" cy="1933089"/>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BED044-F6D0-4986-899E-598C1A8F718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4298" y="1298178"/>
              <a:ext cx="2087028" cy="153903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0071752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14:presetBounceEnd="33333">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33333">
                                          <p:cBhvr additive="base">
                                            <p:cTn id="14" dur="1500" fill="hold"/>
                                            <p:tgtEl>
                                              <p:spTgt spid="5"/>
                                            </p:tgtEl>
                                            <p:attrNameLst>
                                              <p:attrName>ppt_x</p:attrName>
                                            </p:attrNameLst>
                                          </p:cBhvr>
                                          <p:tavLst>
                                            <p:tav tm="0">
                                              <p:val>
                                                <p:strVal val="1+#ppt_w/2"/>
                                              </p:val>
                                            </p:tav>
                                            <p:tav tm="100000">
                                              <p:val>
                                                <p:strVal val="#ppt_x"/>
                                              </p:val>
                                            </p:tav>
                                          </p:tavLst>
                                        </p:anim>
                                        <p:anim calcmode="lin" valueType="num" p14:bounceEnd="33333">
                                          <p:cBhvr additive="base">
                                            <p:cTn id="15" dur="1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000"/>
                                            <p:tgtEl>
                                              <p:spTgt spid="4"/>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750"/>
                                            <p:tgtEl>
                                              <p:spTgt spid="3"/>
                                            </p:tgtEl>
                                          </p:cBhvr>
                                        </p:animEffect>
                                        <p:anim calcmode="lin" valueType="num">
                                          <p:cBhvr>
                                            <p:cTn id="24" dur="1750" fill="hold"/>
                                            <p:tgtEl>
                                              <p:spTgt spid="3"/>
                                            </p:tgtEl>
                                            <p:attrNameLst>
                                              <p:attrName>ppt_x</p:attrName>
                                            </p:attrNameLst>
                                          </p:cBhvr>
                                          <p:tavLst>
                                            <p:tav tm="0">
                                              <p:val>
                                                <p:strVal val="#ppt_x"/>
                                              </p:val>
                                            </p:tav>
                                            <p:tav tm="100000">
                                              <p:val>
                                                <p:strVal val="#ppt_x"/>
                                              </p:val>
                                            </p:tav>
                                          </p:tavLst>
                                        </p:anim>
                                        <p:anim calcmode="lin" valueType="num">
                                          <p:cBhvr>
                                            <p:cTn id="25"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500" fill="hold"/>
                                            <p:tgtEl>
                                              <p:spTgt spid="5"/>
                                            </p:tgtEl>
                                            <p:attrNameLst>
                                              <p:attrName>ppt_x</p:attrName>
                                            </p:attrNameLst>
                                          </p:cBhvr>
                                          <p:tavLst>
                                            <p:tav tm="0">
                                              <p:val>
                                                <p:strVal val="1+#ppt_w/2"/>
                                              </p:val>
                                            </p:tav>
                                            <p:tav tm="100000">
                                              <p:val>
                                                <p:strVal val="#ppt_x"/>
                                              </p:val>
                                            </p:tav>
                                          </p:tavLst>
                                        </p:anim>
                                        <p:anim calcmode="lin" valueType="num">
                                          <p:cBhvr additive="base">
                                            <p:cTn id="15" dur="1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2000"/>
                                            <p:tgtEl>
                                              <p:spTgt spid="4"/>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750"/>
                                            <p:tgtEl>
                                              <p:spTgt spid="3"/>
                                            </p:tgtEl>
                                          </p:cBhvr>
                                        </p:animEffect>
                                        <p:anim calcmode="lin" valueType="num">
                                          <p:cBhvr>
                                            <p:cTn id="24" dur="1750" fill="hold"/>
                                            <p:tgtEl>
                                              <p:spTgt spid="3"/>
                                            </p:tgtEl>
                                            <p:attrNameLst>
                                              <p:attrName>ppt_x</p:attrName>
                                            </p:attrNameLst>
                                          </p:cBhvr>
                                          <p:tavLst>
                                            <p:tav tm="0">
                                              <p:val>
                                                <p:strVal val="#ppt_x"/>
                                              </p:val>
                                            </p:tav>
                                            <p:tav tm="100000">
                                              <p:val>
                                                <p:strVal val="#ppt_x"/>
                                              </p:val>
                                            </p:tav>
                                          </p:tavLst>
                                        </p:anim>
                                        <p:anim calcmode="lin" valueType="num">
                                          <p:cBhvr>
                                            <p:cTn id="25" dur="1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P spid="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长征精神的意义</a:t>
            </a:r>
          </a:p>
        </p:txBody>
      </p:sp>
      <p:pic>
        <p:nvPicPr>
          <p:cNvPr id="3" name="Pictur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CCAFB9-580D-421A-99A9-FBA39E9A21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80686" y="2463953"/>
            <a:ext cx="3904171" cy="39041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597526-CFF5-4EF9-8757-66F6605D03CB}"/>
              </a:ext>
            </a:extLst>
          </p:cNvPr>
          <p:cNvSpPr/>
          <p:nvPr/>
        </p:nvSpPr>
        <p:spPr bwMode="auto">
          <a:xfrm>
            <a:off x="4781567" y="2463952"/>
            <a:ext cx="7248127" cy="385485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467" b="0" i="0" u="none" strike="noStrike" kern="0" cap="none" spc="0" normalizeH="0" baseline="0" noProof="0">
              <a:ln>
                <a:noFill/>
              </a:ln>
              <a:solidFill>
                <a:srgbClr val="9B0D13"/>
              </a:solidFill>
              <a:effectLst/>
              <a:uLnTx/>
              <a:uFillTx/>
              <a:cs typeface="+mn-ea"/>
              <a:sym typeface="+mn-lt"/>
            </a:endParaRPr>
          </a:p>
        </p:txBody>
      </p:sp>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7C8304-A1DC-44D5-AC8B-D05200E5025F}"/>
              </a:ext>
            </a:extLst>
          </p:cNvPr>
          <p:cNvSpPr/>
          <p:nvPr/>
        </p:nvSpPr>
        <p:spPr>
          <a:xfrm>
            <a:off x="287354" y="1386152"/>
            <a:ext cx="11617291" cy="748795"/>
          </a:xfrm>
          <a:prstGeom prst="rect">
            <a:avLst/>
          </a:prstGeom>
        </p:spPr>
        <p:txBody>
          <a:bodyPr wrap="square">
            <a:spAutoFit/>
          </a:bodyPr>
          <a:lstStyle/>
          <a:p>
            <a:pPr algn="just" defTabSz="1219140"/>
            <a:r>
              <a:rPr lang="zh-CN" altLang="en-US" sz="2133" b="1" kern="100" dirty="0">
                <a:solidFill>
                  <a:srgbClr val="000000">
                    <a:lumMod val="75000"/>
                    <a:lumOff val="25000"/>
                  </a:srgbClr>
                </a:solidFill>
                <a:cs typeface="+mn-ea"/>
                <a:sym typeface="+mn-lt"/>
              </a:rPr>
              <a:t>一个国家，一个民族，乃至一个团体，只要有艰苦奋斗的精神，实事求是，无私奉献，就能够成就事业，创造辉煌。80年前的长征是这样，80年后的今天也是这样。</a:t>
            </a: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15C3EA-12E6-4474-8DA2-B91C5E18C50D}"/>
              </a:ext>
            </a:extLst>
          </p:cNvPr>
          <p:cNvSpPr/>
          <p:nvPr/>
        </p:nvSpPr>
        <p:spPr>
          <a:xfrm>
            <a:off x="5069598" y="2862419"/>
            <a:ext cx="6720747" cy="2850524"/>
          </a:xfrm>
          <a:prstGeom prst="rect">
            <a:avLst/>
          </a:prstGeom>
        </p:spPr>
        <p:txBody>
          <a:bodyPr wrap="square">
            <a:spAutoFit/>
          </a:bodyPr>
          <a:lstStyle/>
          <a:p>
            <a:pPr algn="just" defTabSz="1219140">
              <a:lnSpc>
                <a:spcPct val="120000"/>
              </a:lnSpc>
            </a:pPr>
            <a:r>
              <a:rPr lang="zh-CN" altLang="en-US" sz="1867" b="1" kern="100" dirty="0">
                <a:solidFill>
                  <a:srgbClr val="9B0D13"/>
                </a:solidFill>
                <a:cs typeface="+mn-ea"/>
                <a:sym typeface="+mn-lt"/>
              </a:rPr>
              <a:t>我们进行的社会主义现代化建设，是新的长征。走在新长征路上，我们应继承和发扬当年红军长征的精神，把长征这份宝贵的精神财富变成推动我们各项事业前进的巨大力量。红军长征的路是艰苦的、漫长的；新长征的路会更艰苦、更漫长。因此，我们回忆长征、纪念长征，就是要更好地继承和弘扬红军长征精神，把红军长征留给我们的宝贵精神财富一代一代传下去，万众一心、艰苦奋斗，争取社会主义现代化建设“新长征”的胜利。</a:t>
            </a:r>
          </a:p>
        </p:txBody>
      </p:sp>
    </p:spTree>
    <p:extLst>
      <p:ext uri="{BB962C8B-B14F-4D97-AF65-F5344CB8AC3E}">
        <p14:creationId xmlns:p14="http://schemas.microsoft.com/office/powerpoint/2010/main" val="134788557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iterate type="lt">
                                        <p:tmAbs val="80"/>
                                      </p:iterate>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6341"/>
                                </p:stCondLst>
                                <p:childTnLst>
                                  <p:par>
                                    <p:cTn id="14" presetID="2" presetClass="entr" presetSubtype="2" fill="hold" grpId="0" nodeType="afterEffect" p14:presetBounceEnd="33333">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33333">
                                          <p:cBhvr additive="base">
                                            <p:cTn id="16" dur="1500" fill="hold"/>
                                            <p:tgtEl>
                                              <p:spTgt spid="4"/>
                                            </p:tgtEl>
                                            <p:attrNameLst>
                                              <p:attrName>ppt_x</p:attrName>
                                            </p:attrNameLst>
                                          </p:cBhvr>
                                          <p:tavLst>
                                            <p:tav tm="0">
                                              <p:val>
                                                <p:strVal val="1+#ppt_w/2"/>
                                              </p:val>
                                            </p:tav>
                                            <p:tav tm="100000">
                                              <p:val>
                                                <p:strVal val="#ppt_x"/>
                                              </p:val>
                                            </p:tav>
                                          </p:tavLst>
                                        </p:anim>
                                        <p:anim calcmode="lin" valueType="num" p14:bounceEnd="33333">
                                          <p:cBhvr additive="base">
                                            <p:cTn id="17" dur="1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14:presetBounceEnd="33333">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33333">
                                          <p:cBhvr additive="base">
                                            <p:cTn id="20" dur="1500" fill="hold"/>
                                            <p:tgtEl>
                                              <p:spTgt spid="3"/>
                                            </p:tgtEl>
                                            <p:attrNameLst>
                                              <p:attrName>ppt_x</p:attrName>
                                            </p:attrNameLst>
                                          </p:cBhvr>
                                          <p:tavLst>
                                            <p:tav tm="0">
                                              <p:val>
                                                <p:strVal val="0-#ppt_w/2"/>
                                              </p:val>
                                            </p:tav>
                                            <p:tav tm="100000">
                                              <p:val>
                                                <p:strVal val="#ppt_x"/>
                                              </p:val>
                                            </p:tav>
                                          </p:tavLst>
                                        </p:anim>
                                        <p:anim calcmode="lin" valueType="num" p14:bounceEnd="33333">
                                          <p:cBhvr additive="base">
                                            <p:cTn id="21" dur="1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7841"/>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5" grpId="0"/>
          <p:bldP spid="6"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0"/>
                                      </p:stCondLst>
                                      <p:iterate type="lt">
                                        <p:tmAbs val="80"/>
                                      </p:iterate>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6341"/>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500" fill="hold"/>
                                            <p:tgtEl>
                                              <p:spTgt spid="4"/>
                                            </p:tgtEl>
                                            <p:attrNameLst>
                                              <p:attrName>ppt_x</p:attrName>
                                            </p:attrNameLst>
                                          </p:cBhvr>
                                          <p:tavLst>
                                            <p:tav tm="0">
                                              <p:val>
                                                <p:strVal val="1+#ppt_w/2"/>
                                              </p:val>
                                            </p:tav>
                                            <p:tav tm="100000">
                                              <p:val>
                                                <p:strVal val="#ppt_x"/>
                                              </p:val>
                                            </p:tav>
                                          </p:tavLst>
                                        </p:anim>
                                        <p:anim calcmode="lin" valueType="num">
                                          <p:cBhvr additive="base">
                                            <p:cTn id="17" dur="1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500" fill="hold"/>
                                            <p:tgtEl>
                                              <p:spTgt spid="3"/>
                                            </p:tgtEl>
                                            <p:attrNameLst>
                                              <p:attrName>ppt_x</p:attrName>
                                            </p:attrNameLst>
                                          </p:cBhvr>
                                          <p:tavLst>
                                            <p:tav tm="0">
                                              <p:val>
                                                <p:strVal val="0-#ppt_w/2"/>
                                              </p:val>
                                            </p:tav>
                                            <p:tav tm="100000">
                                              <p:val>
                                                <p:strVal val="#ppt_x"/>
                                              </p:val>
                                            </p:tav>
                                          </p:tavLst>
                                        </p:anim>
                                        <p:anim calcmode="lin" valueType="num">
                                          <p:cBhvr additive="base">
                                            <p:cTn id="21" dur="1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7841"/>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5"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 xmlns:p14="http://schemas.microsoft.com/office/powerpoint/2010/main" xmlns:mc="http://schemas.openxmlformats.org/markup-compatibility/2006" xmlns:a16="http://schemas.microsoft.com/office/drawing/2014/main" id="{32564A25-8EDD-4291-82BA-AB9B6F1A936A}"/>
              </a:ext>
            </a:extLst>
          </p:cNvPr>
          <p:cNvSpPr/>
          <p:nvPr/>
        </p:nvSpPr>
        <p:spPr>
          <a:xfrm>
            <a:off x="5807968" y="1"/>
            <a:ext cx="6384032" cy="6858001"/>
          </a:xfrm>
          <a:prstGeom prst="rect">
            <a:avLst/>
          </a:prstGeom>
          <a:solidFill>
            <a:srgbClr val="9B0D13"/>
          </a:solidFill>
          <a:ln w="19050" cap="flat" cmpd="sng" algn="ctr">
            <a:solidFill>
              <a:srgbClr val="9B0D13"/>
            </a:solidFill>
            <a:prstDash val="solid"/>
          </a:ln>
          <a:effectLst>
            <a:outerShdw blurRad="50800" dist="38100" dir="10800000" algn="r"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nvGrpSpPr>
          <p:cNvPr id="48" name="组合 47">
            <a:extLst>
              <a:ext uri="{FF2B5EF4-FFF2-40B4-BE49-F238E27FC236}">
                <a16:creationId xmlns="" xmlns:p14="http://schemas.microsoft.com/office/powerpoint/2010/main" xmlns:mc="http://schemas.openxmlformats.org/markup-compatibility/2006" xmlns:a16="http://schemas.microsoft.com/office/drawing/2014/main" id="{E42BDD88-C53A-4E2F-950B-1B2CD0B3F889}"/>
              </a:ext>
            </a:extLst>
          </p:cNvPr>
          <p:cNvGrpSpPr/>
          <p:nvPr/>
        </p:nvGrpSpPr>
        <p:grpSpPr>
          <a:xfrm>
            <a:off x="6544392" y="1124744"/>
            <a:ext cx="4896117" cy="768000"/>
            <a:chOff x="4908294" y="995938"/>
            <a:chExt cx="3672088" cy="576000"/>
          </a:xfrm>
        </p:grpSpPr>
        <p:sp>
          <p:nvSpPr>
            <p:cNvPr id="49" name="TextBox 2">
              <a:extLst>
                <a:ext uri="{FF2B5EF4-FFF2-40B4-BE49-F238E27FC236}">
                  <a16:creationId xmlns="" xmlns:p14="http://schemas.microsoft.com/office/powerpoint/2010/main" xmlns:mc="http://schemas.openxmlformats.org/markup-compatibility/2006" xmlns:a16="http://schemas.microsoft.com/office/drawing/2014/main" id="{CDB08681-3A99-492C-88FD-380EB0FED8B8}"/>
                </a:ext>
              </a:extLst>
            </p:cNvPr>
            <p:cNvSpPr txBox="1"/>
            <p:nvPr/>
          </p:nvSpPr>
          <p:spPr>
            <a:xfrm>
              <a:off x="5652120" y="1083883"/>
              <a:ext cx="2735664" cy="377074"/>
            </a:xfrm>
            <a:prstGeom prst="rect">
              <a:avLst/>
            </a:prstGeom>
            <a:noFill/>
          </p:spPr>
          <p:txBody>
            <a:bodyPr wrap="square" rtlCol="0">
              <a:spAutoFit/>
            </a:bodyPr>
            <a:lstStyle/>
            <a:p>
              <a:pPr lvl="0" defTabSz="1219140"/>
              <a:r>
                <a:rPr lang="zh-CN" altLang="en-US" sz="2667" kern="0" dirty="0">
                  <a:solidFill>
                    <a:srgbClr val="FFBE00">
                      <a:lumMod val="40000"/>
                      <a:lumOff val="60000"/>
                    </a:srgbClr>
                  </a:solidFill>
                  <a:cs typeface="+mn-ea"/>
                  <a:sym typeface="+mn-lt"/>
                </a:rPr>
                <a:t>红军为什么要长征？</a:t>
              </a:r>
            </a:p>
          </p:txBody>
        </p:sp>
        <p:sp>
          <p:nvSpPr>
            <p:cNvPr id="50" name="Freeform 5">
              <a:extLst>
                <a:ext uri="{FF2B5EF4-FFF2-40B4-BE49-F238E27FC236}">
                  <a16:creationId xmlns="" xmlns:p14="http://schemas.microsoft.com/office/powerpoint/2010/main" xmlns:mc="http://schemas.openxmlformats.org/markup-compatibility/2006" xmlns:a16="http://schemas.microsoft.com/office/drawing/2014/main" id="{391BEB9A-3E51-4ADA-ACAB-9608F9046C4D}"/>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01</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51" name="直接连接符 50">
              <a:extLst>
                <a:ext uri="{FF2B5EF4-FFF2-40B4-BE49-F238E27FC236}">
                  <a16:creationId xmlns="" xmlns:p14="http://schemas.microsoft.com/office/powerpoint/2010/main" xmlns:mc="http://schemas.openxmlformats.org/markup-compatibility/2006" xmlns:a16="http://schemas.microsoft.com/office/drawing/2014/main" id="{78E8FB07-C7E3-4ADA-B484-F63D73FC1D43}"/>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grpSp>
        <p:nvGrpSpPr>
          <p:cNvPr id="52" name="组合 51">
            <a:extLst>
              <a:ext uri="{FF2B5EF4-FFF2-40B4-BE49-F238E27FC236}">
                <a16:creationId xmlns="" xmlns:p14="http://schemas.microsoft.com/office/powerpoint/2010/main" xmlns:mc="http://schemas.openxmlformats.org/markup-compatibility/2006" xmlns:a16="http://schemas.microsoft.com/office/drawing/2014/main" id="{56B0C123-9585-4E4E-B5A5-8B058490C9E5}"/>
              </a:ext>
            </a:extLst>
          </p:cNvPr>
          <p:cNvGrpSpPr/>
          <p:nvPr/>
        </p:nvGrpSpPr>
        <p:grpSpPr>
          <a:xfrm>
            <a:off x="6544392" y="2108989"/>
            <a:ext cx="4896117" cy="768000"/>
            <a:chOff x="4908294" y="995938"/>
            <a:chExt cx="3672088" cy="576000"/>
          </a:xfrm>
        </p:grpSpPr>
        <p:sp>
          <p:nvSpPr>
            <p:cNvPr id="53" name="TextBox 30">
              <a:extLst>
                <a:ext uri="{FF2B5EF4-FFF2-40B4-BE49-F238E27FC236}">
                  <a16:creationId xmlns="" xmlns:p14="http://schemas.microsoft.com/office/powerpoint/2010/main" xmlns:mc="http://schemas.openxmlformats.org/markup-compatibility/2006" xmlns:a16="http://schemas.microsoft.com/office/drawing/2014/main" id="{EDDD05D5-F4BE-4550-9719-BDD510AD2E60}"/>
                </a:ext>
              </a:extLst>
            </p:cNvPr>
            <p:cNvSpPr txBox="1"/>
            <p:nvPr/>
          </p:nvSpPr>
          <p:spPr>
            <a:xfrm>
              <a:off x="5652120" y="1083883"/>
              <a:ext cx="2735664" cy="377074"/>
            </a:xfrm>
            <a:prstGeom prst="rect">
              <a:avLst/>
            </a:prstGeom>
            <a:noFill/>
          </p:spPr>
          <p:txBody>
            <a:bodyPr wrap="square" rtlCol="0">
              <a:spAutoFit/>
            </a:bodyPr>
            <a:lstStyle/>
            <a:p>
              <a:pPr lvl="0" defTabSz="1219140"/>
              <a:r>
                <a:rPr lang="zh-CN" altLang="en-US" sz="2667" kern="0" dirty="0">
                  <a:solidFill>
                    <a:srgbClr val="FFBE00">
                      <a:lumMod val="40000"/>
                      <a:lumOff val="60000"/>
                    </a:srgbClr>
                  </a:solidFill>
                  <a:cs typeface="+mn-ea"/>
                  <a:sym typeface="+mn-lt"/>
                </a:rPr>
                <a:t>红军长征的介绍</a:t>
              </a:r>
            </a:p>
          </p:txBody>
        </p:sp>
        <p:sp>
          <p:nvSpPr>
            <p:cNvPr id="54" name="Freeform 5">
              <a:extLst>
                <a:ext uri="{FF2B5EF4-FFF2-40B4-BE49-F238E27FC236}">
                  <a16:creationId xmlns="" xmlns:p14="http://schemas.microsoft.com/office/powerpoint/2010/main" xmlns:mc="http://schemas.openxmlformats.org/markup-compatibility/2006" xmlns:a16="http://schemas.microsoft.com/office/drawing/2014/main" id="{EB89C5BB-CBDB-4E61-91F3-B67BA37D52C8}"/>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02</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55" name="直接连接符 54">
              <a:extLst>
                <a:ext uri="{FF2B5EF4-FFF2-40B4-BE49-F238E27FC236}">
                  <a16:creationId xmlns="" xmlns:p14="http://schemas.microsoft.com/office/powerpoint/2010/main" xmlns:mc="http://schemas.openxmlformats.org/markup-compatibility/2006" xmlns:a16="http://schemas.microsoft.com/office/drawing/2014/main" id="{5ABEAC88-8310-4846-BD41-4A8DF7B273B4}"/>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grpSp>
        <p:nvGrpSpPr>
          <p:cNvPr id="56" name="组合 55">
            <a:extLst>
              <a:ext uri="{FF2B5EF4-FFF2-40B4-BE49-F238E27FC236}">
                <a16:creationId xmlns="" xmlns:p14="http://schemas.microsoft.com/office/powerpoint/2010/main" xmlns:mc="http://schemas.openxmlformats.org/markup-compatibility/2006" xmlns:a16="http://schemas.microsoft.com/office/drawing/2014/main" id="{D8C2DDE7-F87D-4053-B6D9-2055E7A723BA}"/>
              </a:ext>
            </a:extLst>
          </p:cNvPr>
          <p:cNvGrpSpPr/>
          <p:nvPr/>
        </p:nvGrpSpPr>
        <p:grpSpPr>
          <a:xfrm>
            <a:off x="6544392" y="3093234"/>
            <a:ext cx="4896117" cy="768000"/>
            <a:chOff x="4908294" y="995938"/>
            <a:chExt cx="3672088" cy="576000"/>
          </a:xfrm>
        </p:grpSpPr>
        <p:sp>
          <p:nvSpPr>
            <p:cNvPr id="57" name="TextBox 38">
              <a:extLst>
                <a:ext uri="{FF2B5EF4-FFF2-40B4-BE49-F238E27FC236}">
                  <a16:creationId xmlns="" xmlns:p14="http://schemas.microsoft.com/office/powerpoint/2010/main" xmlns:mc="http://schemas.openxmlformats.org/markup-compatibility/2006" xmlns:a16="http://schemas.microsoft.com/office/drawing/2014/main" id="{37A212D3-0036-4CAF-86BD-28A481181ADA}"/>
                </a:ext>
              </a:extLst>
            </p:cNvPr>
            <p:cNvSpPr txBox="1"/>
            <p:nvPr/>
          </p:nvSpPr>
          <p:spPr>
            <a:xfrm>
              <a:off x="5652120" y="1083883"/>
              <a:ext cx="2735664" cy="377074"/>
            </a:xfrm>
            <a:prstGeom prst="rect">
              <a:avLst/>
            </a:prstGeom>
            <a:noFill/>
          </p:spPr>
          <p:txBody>
            <a:bodyPr wrap="square" rtlCol="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zh-CN" altLang="en-US" sz="2667" b="0" i="0" u="none" strike="noStrike" kern="0" cap="none" spc="0" normalizeH="0" baseline="0" noProof="0" dirty="0">
                  <a:ln>
                    <a:noFill/>
                  </a:ln>
                  <a:solidFill>
                    <a:srgbClr val="FFBE00">
                      <a:lumMod val="40000"/>
                      <a:lumOff val="60000"/>
                    </a:srgbClr>
                  </a:solidFill>
                  <a:effectLst/>
                  <a:uLnTx/>
                  <a:uFillTx/>
                  <a:cs typeface="+mn-ea"/>
                  <a:sym typeface="+mn-lt"/>
                </a:rPr>
                <a:t>长征精神的意义</a:t>
              </a:r>
            </a:p>
          </p:txBody>
        </p:sp>
        <p:sp>
          <p:nvSpPr>
            <p:cNvPr id="58" name="Freeform 5">
              <a:extLst>
                <a:ext uri="{FF2B5EF4-FFF2-40B4-BE49-F238E27FC236}">
                  <a16:creationId xmlns="" xmlns:p14="http://schemas.microsoft.com/office/powerpoint/2010/main" xmlns:mc="http://schemas.openxmlformats.org/markup-compatibility/2006" xmlns:a16="http://schemas.microsoft.com/office/drawing/2014/main" id="{A0AEFB98-B4AA-4589-A482-EBB66BC488D0}"/>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03</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59" name="直接连接符 58">
              <a:extLst>
                <a:ext uri="{FF2B5EF4-FFF2-40B4-BE49-F238E27FC236}">
                  <a16:creationId xmlns="" xmlns:p14="http://schemas.microsoft.com/office/powerpoint/2010/main" xmlns:mc="http://schemas.openxmlformats.org/markup-compatibility/2006" xmlns:a16="http://schemas.microsoft.com/office/drawing/2014/main" id="{05133733-FD96-49CF-A1CB-E1A52BF4D7DC}"/>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grpSp>
        <p:nvGrpSpPr>
          <p:cNvPr id="60" name="组合 59">
            <a:extLst>
              <a:ext uri="{FF2B5EF4-FFF2-40B4-BE49-F238E27FC236}">
                <a16:creationId xmlns="" xmlns:p14="http://schemas.microsoft.com/office/powerpoint/2010/main" xmlns:mc="http://schemas.openxmlformats.org/markup-compatibility/2006" xmlns:a16="http://schemas.microsoft.com/office/drawing/2014/main" id="{59982C7E-EF95-4A7A-BBEA-02181FA54691}"/>
              </a:ext>
            </a:extLst>
          </p:cNvPr>
          <p:cNvGrpSpPr/>
          <p:nvPr/>
        </p:nvGrpSpPr>
        <p:grpSpPr>
          <a:xfrm>
            <a:off x="6544392" y="4077480"/>
            <a:ext cx="4896117" cy="768000"/>
            <a:chOff x="4908294" y="995938"/>
            <a:chExt cx="3672088" cy="576000"/>
          </a:xfrm>
        </p:grpSpPr>
        <p:sp>
          <p:nvSpPr>
            <p:cNvPr id="61" name="TextBox 42">
              <a:extLst>
                <a:ext uri="{FF2B5EF4-FFF2-40B4-BE49-F238E27FC236}">
                  <a16:creationId xmlns="" xmlns:p14="http://schemas.microsoft.com/office/powerpoint/2010/main" xmlns:mc="http://schemas.openxmlformats.org/markup-compatibility/2006" xmlns:a16="http://schemas.microsoft.com/office/drawing/2014/main" id="{D55165B1-1185-464E-AC72-993713FB0D9F}"/>
                </a:ext>
              </a:extLst>
            </p:cNvPr>
            <p:cNvSpPr txBox="1"/>
            <p:nvPr/>
          </p:nvSpPr>
          <p:spPr>
            <a:xfrm>
              <a:off x="5652120" y="1083883"/>
              <a:ext cx="2735664" cy="377074"/>
            </a:xfrm>
            <a:prstGeom prst="rect">
              <a:avLst/>
            </a:prstGeom>
            <a:noFill/>
          </p:spPr>
          <p:txBody>
            <a:bodyPr wrap="square" rtlCol="0">
              <a:spAutoFit/>
            </a:bodyPr>
            <a:lstStyle/>
            <a:p>
              <a:pPr lvl="0" defTabSz="1219140"/>
              <a:r>
                <a:rPr lang="zh-CN" altLang="en-US" sz="2667" kern="0" dirty="0">
                  <a:solidFill>
                    <a:srgbClr val="FFBE00">
                      <a:lumMod val="40000"/>
                      <a:lumOff val="60000"/>
                    </a:srgbClr>
                  </a:solidFill>
                  <a:cs typeface="+mn-ea"/>
                  <a:sym typeface="+mn-lt"/>
                </a:rPr>
                <a:t>长征中的重要战役</a:t>
              </a:r>
            </a:p>
          </p:txBody>
        </p:sp>
        <p:sp>
          <p:nvSpPr>
            <p:cNvPr id="62" name="Freeform 5">
              <a:extLst>
                <a:ext uri="{FF2B5EF4-FFF2-40B4-BE49-F238E27FC236}">
                  <a16:creationId xmlns="" xmlns:p14="http://schemas.microsoft.com/office/powerpoint/2010/main" xmlns:mc="http://schemas.openxmlformats.org/markup-compatibility/2006" xmlns:a16="http://schemas.microsoft.com/office/drawing/2014/main" id="{9BC7BBD6-696B-49FA-AB32-1BEA3E15D4CA}"/>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04</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63" name="直接连接符 62">
              <a:extLst>
                <a:ext uri="{FF2B5EF4-FFF2-40B4-BE49-F238E27FC236}">
                  <a16:creationId xmlns="" xmlns:p14="http://schemas.microsoft.com/office/powerpoint/2010/main" xmlns:mc="http://schemas.openxmlformats.org/markup-compatibility/2006" xmlns:a16="http://schemas.microsoft.com/office/drawing/2014/main" id="{661FF19B-2B05-490C-BAA4-96687BB8CBE8}"/>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grpSp>
        <p:nvGrpSpPr>
          <p:cNvPr id="64" name="组合 63">
            <a:extLst>
              <a:ext uri="{FF2B5EF4-FFF2-40B4-BE49-F238E27FC236}">
                <a16:creationId xmlns="" xmlns:p14="http://schemas.microsoft.com/office/powerpoint/2010/main" xmlns:mc="http://schemas.openxmlformats.org/markup-compatibility/2006" xmlns:a16="http://schemas.microsoft.com/office/drawing/2014/main" id="{6EED73FD-3462-45DC-832A-C8BA66ADDC32}"/>
              </a:ext>
            </a:extLst>
          </p:cNvPr>
          <p:cNvGrpSpPr/>
          <p:nvPr/>
        </p:nvGrpSpPr>
        <p:grpSpPr>
          <a:xfrm>
            <a:off x="6544392" y="5061725"/>
            <a:ext cx="5119373" cy="768000"/>
            <a:chOff x="4908294" y="995938"/>
            <a:chExt cx="3839530" cy="576000"/>
          </a:xfrm>
        </p:grpSpPr>
        <p:sp>
          <p:nvSpPr>
            <p:cNvPr id="65" name="TextBox 46">
              <a:extLst>
                <a:ext uri="{FF2B5EF4-FFF2-40B4-BE49-F238E27FC236}">
                  <a16:creationId xmlns="" xmlns:p14="http://schemas.microsoft.com/office/powerpoint/2010/main" xmlns:mc="http://schemas.openxmlformats.org/markup-compatibility/2006" xmlns:a16="http://schemas.microsoft.com/office/drawing/2014/main" id="{EAE8FF0E-8223-49CF-8BC6-A47A58E1E339}"/>
                </a:ext>
              </a:extLst>
            </p:cNvPr>
            <p:cNvSpPr txBox="1"/>
            <p:nvPr/>
          </p:nvSpPr>
          <p:spPr>
            <a:xfrm>
              <a:off x="5652120" y="1083883"/>
              <a:ext cx="3095704" cy="377074"/>
            </a:xfrm>
            <a:prstGeom prst="rect">
              <a:avLst/>
            </a:prstGeom>
            <a:noFill/>
          </p:spPr>
          <p:txBody>
            <a:bodyPr wrap="square" rtlCol="0">
              <a:spAutoFit/>
            </a:bodyPr>
            <a:lstStyle/>
            <a:p>
              <a:pPr lvl="0" defTabSz="1219140"/>
              <a:r>
                <a:rPr lang="zh-CN" altLang="en-US" sz="2667" kern="0" dirty="0">
                  <a:solidFill>
                    <a:srgbClr val="FFBE00">
                      <a:lumMod val="40000"/>
                      <a:lumOff val="60000"/>
                    </a:srgbClr>
                  </a:solidFill>
                  <a:cs typeface="+mn-ea"/>
                  <a:sym typeface="+mn-lt"/>
                </a:rPr>
                <a:t>不忘初心，弘扬长征精神</a:t>
              </a:r>
            </a:p>
          </p:txBody>
        </p:sp>
        <p:sp>
          <p:nvSpPr>
            <p:cNvPr id="66" name="Freeform 5">
              <a:extLst>
                <a:ext uri="{FF2B5EF4-FFF2-40B4-BE49-F238E27FC236}">
                  <a16:creationId xmlns="" xmlns:p14="http://schemas.microsoft.com/office/powerpoint/2010/main" xmlns:mc="http://schemas.openxmlformats.org/markup-compatibility/2006" xmlns:a16="http://schemas.microsoft.com/office/drawing/2014/main" id="{39EF14F4-9013-432C-A5A1-EF581BA92228}"/>
                </a:ext>
              </a:extLst>
            </p:cNvPr>
            <p:cNvSpPr>
              <a:spLocks/>
            </p:cNvSpPr>
            <p:nvPr/>
          </p:nvSpPr>
          <p:spPr bwMode="auto">
            <a:xfrm>
              <a:off x="4908294" y="995938"/>
              <a:ext cx="612000" cy="576000"/>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FFBE00">
                <a:lumMod val="40000"/>
                <a:lumOff val="60000"/>
              </a:srgbClr>
            </a:solidFill>
            <a:ln>
              <a:solidFill>
                <a:srgbClr val="FFBE00">
                  <a:lumMod val="40000"/>
                  <a:lumOff val="60000"/>
                </a:srgbClr>
              </a:solidFill>
            </a:ln>
            <a:effectLst>
              <a:outerShdw blurRad="50800" dist="38100" dir="2700000" algn="tl" rotWithShape="0">
                <a:prstClr val="black">
                  <a:alpha val="40000"/>
                </a:prstClr>
              </a:outerShdw>
            </a:effectLst>
            <a:extLst/>
          </p:spPr>
          <p:txBody>
            <a:bodyPr vert="horz" wrap="square" lIns="121920" tIns="60960" rIns="121920" bIns="60960" numCol="1" anchor="ctr" anchorCtr="0" compatLnSpc="1">
              <a:prstTxWarp prst="textNoShape">
                <a:avLst/>
              </a:prstTxWarp>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3733" b="0" i="0" u="none" strike="noStrike" kern="0" cap="none" spc="0" normalizeH="0" baseline="0" noProof="0" dirty="0">
                  <a:ln>
                    <a:noFill/>
                  </a:ln>
                  <a:solidFill>
                    <a:srgbClr val="FFBE00">
                      <a:lumMod val="40000"/>
                      <a:lumOff val="60000"/>
                    </a:srgbClr>
                  </a:solidFill>
                  <a:effectLst/>
                  <a:uLnTx/>
                  <a:uFillTx/>
                  <a:cs typeface="+mn-ea"/>
                  <a:sym typeface="+mn-lt"/>
                </a:rPr>
                <a:t>05</a:t>
              </a:r>
              <a:endParaRPr kumimoji="0" lang="zh-CN" altLang="en-US" sz="3733" b="0" i="0" u="none" strike="noStrike" kern="0" cap="none" spc="0" normalizeH="0" baseline="0" noProof="0" dirty="0">
                <a:ln>
                  <a:noFill/>
                </a:ln>
                <a:solidFill>
                  <a:srgbClr val="FFBE00">
                    <a:lumMod val="40000"/>
                    <a:lumOff val="60000"/>
                  </a:srgbClr>
                </a:solidFill>
                <a:effectLst/>
                <a:uLnTx/>
                <a:uFillTx/>
                <a:cs typeface="+mn-ea"/>
                <a:sym typeface="+mn-lt"/>
              </a:endParaRPr>
            </a:p>
          </p:txBody>
        </p:sp>
        <p:cxnSp>
          <p:nvCxnSpPr>
            <p:cNvPr id="67" name="直接连接符 66">
              <a:extLst>
                <a:ext uri="{FF2B5EF4-FFF2-40B4-BE49-F238E27FC236}">
                  <a16:creationId xmlns="" xmlns:p14="http://schemas.microsoft.com/office/powerpoint/2010/main" xmlns:mc="http://schemas.openxmlformats.org/markup-compatibility/2006" xmlns:a16="http://schemas.microsoft.com/office/drawing/2014/main" id="{CC84CEF1-E468-4E6A-B9FD-00FEF17EDAD3}"/>
                </a:ext>
              </a:extLst>
            </p:cNvPr>
            <p:cNvCxnSpPr/>
            <p:nvPr/>
          </p:nvCxnSpPr>
          <p:spPr>
            <a:xfrm>
              <a:off x="5700382" y="1571938"/>
              <a:ext cx="2880000" cy="0"/>
            </a:xfrm>
            <a:prstGeom prst="line">
              <a:avLst/>
            </a:prstGeom>
            <a:noFill/>
            <a:ln w="19050" cap="flat" cmpd="sng" algn="ctr">
              <a:solidFill>
                <a:srgbClr val="FFBE00">
                  <a:lumMod val="40000"/>
                  <a:lumOff val="60000"/>
                </a:srgbClr>
              </a:solidFill>
              <a:prstDash val="sysDot"/>
            </a:ln>
            <a:effectLst>
              <a:outerShdw blurRad="50800" dist="38100" dir="2700000" algn="tl" rotWithShape="0">
                <a:prstClr val="black">
                  <a:alpha val="40000"/>
                </a:prstClr>
              </a:outerShdw>
            </a:effectLst>
          </p:spPr>
        </p:cxnSp>
      </p:grpSp>
      <p:sp>
        <p:nvSpPr>
          <p:cNvPr id="69" name="文本框 68">
            <a:extLst>
              <a:ext uri="{FF2B5EF4-FFF2-40B4-BE49-F238E27FC236}">
                <a16:creationId xmlns="" xmlns:p14="http://schemas.microsoft.com/office/powerpoint/2010/main" xmlns:mc="http://schemas.openxmlformats.org/markup-compatibility/2006" xmlns:a16="http://schemas.microsoft.com/office/drawing/2014/main" id="{4C5E1E32-A231-40E2-A215-7E384194375A}"/>
              </a:ext>
            </a:extLst>
          </p:cNvPr>
          <p:cNvSpPr txBox="1"/>
          <p:nvPr/>
        </p:nvSpPr>
        <p:spPr>
          <a:xfrm>
            <a:off x="730665" y="1676020"/>
            <a:ext cx="4325812" cy="218521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800" i="0" u="none" strike="noStrike" kern="1200" cap="none" spc="0" normalizeH="0" baseline="0" noProof="0" dirty="0">
                <a:ln>
                  <a:solidFill>
                    <a:schemeClr val="bg1"/>
                  </a:solidFill>
                </a:ln>
                <a:solidFill>
                  <a:srgbClr val="C9181E"/>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rPr>
              <a:t>纪念长征胜利</a:t>
            </a:r>
            <a:endParaRPr kumimoji="0" lang="en-US" altLang="zh-CN" sz="4800" i="0" u="none" strike="noStrike" kern="1200" cap="none" spc="0" normalizeH="0" baseline="0" noProof="0" dirty="0">
              <a:ln>
                <a:solidFill>
                  <a:schemeClr val="bg1"/>
                </a:solidFill>
              </a:ln>
              <a:solidFill>
                <a:srgbClr val="C9181E"/>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88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XX</a:t>
            </a:r>
            <a:r>
              <a:rPr lang="zh-CN" altLang="en-US" sz="8800" dirty="0" smtClean="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周年</a:t>
            </a:r>
            <a:endParaRPr lang="zh-CN" altLang="en-US" sz="88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2" name="文本框 1"/>
          <p:cNvSpPr txBox="1"/>
          <p:nvPr/>
        </p:nvSpPr>
        <p:spPr>
          <a:xfrm>
            <a:off x="7664824" y="376518"/>
            <a:ext cx="1954305" cy="261610"/>
          </a:xfrm>
          <a:prstGeom prst="rect">
            <a:avLst/>
          </a:prstGeom>
          <a:noFill/>
        </p:spPr>
        <p:txBody>
          <a:bodyPr wrap="square" rtlCol="0">
            <a:spAutoFit/>
          </a:bodyPr>
          <a:lstStyle/>
          <a:p>
            <a:r>
              <a:rPr lang="en-US" altLang="zh-CN" sz="1100" dirty="0">
                <a:solidFill>
                  <a:srgbClr val="9B0D13"/>
                </a:solidFill>
                <a:latin typeface="微软雅黑" panose="020B0503020204020204" pitchFamily="34" charset="-122"/>
                <a:ea typeface="微软雅黑" panose="020B0503020204020204" pitchFamily="34" charset="-122"/>
              </a:rPr>
              <a:t>https://www.ypppt.com/</a:t>
            </a:r>
            <a:endParaRPr lang="zh-CN" altLang="en-US" sz="1100" dirty="0" smtClean="0">
              <a:solidFill>
                <a:srgbClr val="9B0D1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27622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33333">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33333">
                                          <p:cBhvr additive="base">
                                            <p:cTn id="7" dur="1500" fill="hold"/>
                                            <p:tgtEl>
                                              <p:spTgt spid="48"/>
                                            </p:tgtEl>
                                            <p:attrNameLst>
                                              <p:attrName>ppt_x</p:attrName>
                                            </p:attrNameLst>
                                          </p:cBhvr>
                                          <p:tavLst>
                                            <p:tav tm="0">
                                              <p:val>
                                                <p:strVal val="1+#ppt_w/2"/>
                                              </p:val>
                                            </p:tav>
                                            <p:tav tm="100000">
                                              <p:val>
                                                <p:strVal val="#ppt_x"/>
                                              </p:val>
                                            </p:tav>
                                          </p:tavLst>
                                        </p:anim>
                                        <p:anim calcmode="lin" valueType="num" p14:bounceEnd="33333">
                                          <p:cBhvr additive="base">
                                            <p:cTn id="8" dur="1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14:presetBounceEnd="33333">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14:bounceEnd="33333">
                                          <p:cBhvr additive="base">
                                            <p:cTn id="12" dur="1500" fill="hold"/>
                                            <p:tgtEl>
                                              <p:spTgt spid="52"/>
                                            </p:tgtEl>
                                            <p:attrNameLst>
                                              <p:attrName>ppt_x</p:attrName>
                                            </p:attrNameLst>
                                          </p:cBhvr>
                                          <p:tavLst>
                                            <p:tav tm="0">
                                              <p:val>
                                                <p:strVal val="1+#ppt_w/2"/>
                                              </p:val>
                                            </p:tav>
                                            <p:tav tm="100000">
                                              <p:val>
                                                <p:strVal val="#ppt_x"/>
                                              </p:val>
                                            </p:tav>
                                          </p:tavLst>
                                        </p:anim>
                                        <p:anim calcmode="lin" valueType="num" p14:bounceEnd="33333">
                                          <p:cBhvr additive="base">
                                            <p:cTn id="13" dur="150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14:presetBounceEnd="33333">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14:bounceEnd="33333">
                                          <p:cBhvr additive="base">
                                            <p:cTn id="17" dur="1500" fill="hold"/>
                                            <p:tgtEl>
                                              <p:spTgt spid="56"/>
                                            </p:tgtEl>
                                            <p:attrNameLst>
                                              <p:attrName>ppt_x</p:attrName>
                                            </p:attrNameLst>
                                          </p:cBhvr>
                                          <p:tavLst>
                                            <p:tav tm="0">
                                              <p:val>
                                                <p:strVal val="1+#ppt_w/2"/>
                                              </p:val>
                                            </p:tav>
                                            <p:tav tm="100000">
                                              <p:val>
                                                <p:strVal val="#ppt_x"/>
                                              </p:val>
                                            </p:tav>
                                          </p:tavLst>
                                        </p:anim>
                                        <p:anim calcmode="lin" valueType="num" p14:bounceEnd="33333">
                                          <p:cBhvr additive="base">
                                            <p:cTn id="18" dur="1500" fill="hold"/>
                                            <p:tgtEl>
                                              <p:spTgt spid="56"/>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14:presetBounceEnd="33333">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14:bounceEnd="33333">
                                          <p:cBhvr additive="base">
                                            <p:cTn id="22" dur="1500" fill="hold"/>
                                            <p:tgtEl>
                                              <p:spTgt spid="60"/>
                                            </p:tgtEl>
                                            <p:attrNameLst>
                                              <p:attrName>ppt_x</p:attrName>
                                            </p:attrNameLst>
                                          </p:cBhvr>
                                          <p:tavLst>
                                            <p:tav tm="0">
                                              <p:val>
                                                <p:strVal val="1+#ppt_w/2"/>
                                              </p:val>
                                            </p:tav>
                                            <p:tav tm="100000">
                                              <p:val>
                                                <p:strVal val="#ppt_x"/>
                                              </p:val>
                                            </p:tav>
                                          </p:tavLst>
                                        </p:anim>
                                        <p:anim calcmode="lin" valueType="num" p14:bounceEnd="33333">
                                          <p:cBhvr additive="base">
                                            <p:cTn id="23" dur="1500" fill="hold"/>
                                            <p:tgtEl>
                                              <p:spTgt spid="60"/>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14:presetBounceEnd="33333">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14:bounceEnd="33333">
                                          <p:cBhvr additive="base">
                                            <p:cTn id="27" dur="1500" fill="hold"/>
                                            <p:tgtEl>
                                              <p:spTgt spid="64"/>
                                            </p:tgtEl>
                                            <p:attrNameLst>
                                              <p:attrName>ppt_x</p:attrName>
                                            </p:attrNameLst>
                                          </p:cBhvr>
                                          <p:tavLst>
                                            <p:tav tm="0">
                                              <p:val>
                                                <p:strVal val="1+#ppt_w/2"/>
                                              </p:val>
                                            </p:tav>
                                            <p:tav tm="100000">
                                              <p:val>
                                                <p:strVal val="#ppt_x"/>
                                              </p:val>
                                            </p:tav>
                                          </p:tavLst>
                                        </p:anim>
                                        <p:anim calcmode="lin" valueType="num" p14:bounceEnd="33333">
                                          <p:cBhvr additive="base">
                                            <p:cTn id="28" dur="15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2" presetClass="entr" presetSubtype="8"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500" fill="hold"/>
                                            <p:tgtEl>
                                              <p:spTgt spid="48"/>
                                            </p:tgtEl>
                                            <p:attrNameLst>
                                              <p:attrName>ppt_x</p:attrName>
                                            </p:attrNameLst>
                                          </p:cBhvr>
                                          <p:tavLst>
                                            <p:tav tm="0">
                                              <p:val>
                                                <p:strVal val="1+#ppt_w/2"/>
                                              </p:val>
                                            </p:tav>
                                            <p:tav tm="100000">
                                              <p:val>
                                                <p:strVal val="#ppt_x"/>
                                              </p:val>
                                            </p:tav>
                                          </p:tavLst>
                                        </p:anim>
                                        <p:anim calcmode="lin" valueType="num">
                                          <p:cBhvr additive="base">
                                            <p:cTn id="8" dur="1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1500" fill="hold"/>
                                            <p:tgtEl>
                                              <p:spTgt spid="52"/>
                                            </p:tgtEl>
                                            <p:attrNameLst>
                                              <p:attrName>ppt_x</p:attrName>
                                            </p:attrNameLst>
                                          </p:cBhvr>
                                          <p:tavLst>
                                            <p:tav tm="0">
                                              <p:val>
                                                <p:strVal val="1+#ppt_w/2"/>
                                              </p:val>
                                            </p:tav>
                                            <p:tav tm="100000">
                                              <p:val>
                                                <p:strVal val="#ppt_x"/>
                                              </p:val>
                                            </p:tav>
                                          </p:tavLst>
                                        </p:anim>
                                        <p:anim calcmode="lin" valueType="num">
                                          <p:cBhvr additive="base">
                                            <p:cTn id="13" dur="150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1500" fill="hold"/>
                                            <p:tgtEl>
                                              <p:spTgt spid="56"/>
                                            </p:tgtEl>
                                            <p:attrNameLst>
                                              <p:attrName>ppt_x</p:attrName>
                                            </p:attrNameLst>
                                          </p:cBhvr>
                                          <p:tavLst>
                                            <p:tav tm="0">
                                              <p:val>
                                                <p:strVal val="1+#ppt_w/2"/>
                                              </p:val>
                                            </p:tav>
                                            <p:tav tm="100000">
                                              <p:val>
                                                <p:strVal val="#ppt_x"/>
                                              </p:val>
                                            </p:tav>
                                          </p:tavLst>
                                        </p:anim>
                                        <p:anim calcmode="lin" valueType="num">
                                          <p:cBhvr additive="base">
                                            <p:cTn id="18" dur="1500" fill="hold"/>
                                            <p:tgtEl>
                                              <p:spTgt spid="56"/>
                                            </p:tgtEl>
                                            <p:attrNameLst>
                                              <p:attrName>ppt_y</p:attrName>
                                            </p:attrNameLst>
                                          </p:cBhvr>
                                          <p:tavLst>
                                            <p:tav tm="0">
                                              <p:val>
                                                <p:strVal val="#ppt_y"/>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1500" fill="hold"/>
                                            <p:tgtEl>
                                              <p:spTgt spid="60"/>
                                            </p:tgtEl>
                                            <p:attrNameLst>
                                              <p:attrName>ppt_x</p:attrName>
                                            </p:attrNameLst>
                                          </p:cBhvr>
                                          <p:tavLst>
                                            <p:tav tm="0">
                                              <p:val>
                                                <p:strVal val="1+#ppt_w/2"/>
                                              </p:val>
                                            </p:tav>
                                            <p:tav tm="100000">
                                              <p:val>
                                                <p:strVal val="#ppt_x"/>
                                              </p:val>
                                            </p:tav>
                                          </p:tavLst>
                                        </p:anim>
                                        <p:anim calcmode="lin" valueType="num">
                                          <p:cBhvr additive="base">
                                            <p:cTn id="23" dur="1500" fill="hold"/>
                                            <p:tgtEl>
                                              <p:spTgt spid="60"/>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1500" fill="hold"/>
                                            <p:tgtEl>
                                              <p:spTgt spid="64"/>
                                            </p:tgtEl>
                                            <p:attrNameLst>
                                              <p:attrName>ppt_x</p:attrName>
                                            </p:attrNameLst>
                                          </p:cBhvr>
                                          <p:tavLst>
                                            <p:tav tm="0">
                                              <p:val>
                                                <p:strVal val="1+#ppt_w/2"/>
                                              </p:val>
                                            </p:tav>
                                            <p:tav tm="100000">
                                              <p:val>
                                                <p:strVal val="#ppt_x"/>
                                              </p:val>
                                            </p:tav>
                                          </p:tavLst>
                                        </p:anim>
                                        <p:anim calcmode="lin" valueType="num">
                                          <p:cBhvr additive="base">
                                            <p:cTn id="28" dur="15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2" presetClass="entr" presetSubtype="8"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30DAD8-C0AA-4077-9066-51BC3EEC9065}"/>
                </a:ext>
              </a:extLst>
            </p:cNvPr>
            <p:cNvSpPr>
              <a:spLocks noChangeArrowheads="1"/>
            </p:cNvSpPr>
            <p:nvPr/>
          </p:nvSpPr>
          <p:spPr bwMode="auto">
            <a:xfrm>
              <a:off x="5614578" y="818810"/>
              <a:ext cx="69570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4</a:t>
              </a:r>
              <a:endPar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endParaRPr>
            </a:p>
          </p:txBody>
        </p:sp>
        <p:sp>
          <p:nvSpPr>
            <p:cNvPr id="4"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E07518-9A99-4ED7-8D53-F0A1434EBA96}"/>
              </a:ext>
            </a:extLst>
          </p:cNvPr>
          <p:cNvSpPr txBox="1"/>
          <p:nvPr/>
        </p:nvSpPr>
        <p:spPr>
          <a:xfrm>
            <a:off x="1879832" y="3112304"/>
            <a:ext cx="8432334" cy="1200329"/>
          </a:xfrm>
          <a:prstGeom prst="rect">
            <a:avLst/>
          </a:prstGeom>
          <a:noFill/>
        </p:spPr>
        <p:txBody>
          <a:bodyPr wrap="square" rtlCol="0">
            <a:spAutoFit/>
          </a:bodyPr>
          <a:lstStyle>
            <a:defPPr>
              <a:defRPr lang="zh-CN"/>
            </a:defPPr>
            <a:lvl1pPr algn="ctr" defTabSz="1219140">
              <a:defRPr sz="720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长征中的重要战役</a:t>
            </a:r>
          </a:p>
        </p:txBody>
      </p:sp>
    </p:spTree>
    <p:extLst>
      <p:ext uri="{BB962C8B-B14F-4D97-AF65-F5344CB8AC3E}">
        <p14:creationId xmlns:p14="http://schemas.microsoft.com/office/powerpoint/2010/main" val="14842080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sp>
        <p:nvSpPr>
          <p:cNvPr id="19" name="TextBox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43BEB4-07DD-4A96-A304-D7B032F0F2D1}"/>
              </a:ext>
            </a:extLst>
          </p:cNvPr>
          <p:cNvSpPr txBox="1"/>
          <p:nvPr/>
        </p:nvSpPr>
        <p:spPr>
          <a:xfrm>
            <a:off x="527381" y="1880440"/>
            <a:ext cx="2671312" cy="584775"/>
          </a:xfrm>
          <a:prstGeom prst="rect">
            <a:avLst/>
          </a:prstGeom>
          <a:noFill/>
        </p:spPr>
        <p:txBody>
          <a:bodyPr wrap="square" rtlCol="0">
            <a:spAutoFit/>
          </a:bodyPr>
          <a:lstStyle>
            <a:defPPr>
              <a:defRPr lang="zh-CN"/>
            </a:defPPr>
            <a:lvl1pPr>
              <a:defRPr sz="2800" b="1">
                <a:latin typeface="+mn-lt"/>
                <a:ea typeface="+mn-ea"/>
                <a:cs typeface="+mn-ea"/>
              </a:defRPr>
            </a:lvl1pPr>
          </a:lstStyle>
          <a:p>
            <a:pPr algn="ctr" defTabSz="1219140"/>
            <a:r>
              <a:rPr lang="zh-CN" altLang="en-US" sz="3200" dirty="0">
                <a:solidFill>
                  <a:srgbClr val="9B0D13"/>
                </a:solidFill>
                <a:sym typeface="+mn-lt"/>
              </a:rPr>
              <a:t>飞夺泸定桥</a:t>
            </a: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F6F7D5-B031-440A-8533-C9FCB472B089}"/>
              </a:ext>
            </a:extLst>
          </p:cNvPr>
          <p:cNvSpPr/>
          <p:nvPr/>
        </p:nvSpPr>
        <p:spPr>
          <a:xfrm>
            <a:off x="431371" y="2739113"/>
            <a:ext cx="2965712" cy="3540200"/>
          </a:xfrm>
          <a:prstGeom prst="rect">
            <a:avLst/>
          </a:prstGeom>
        </p:spPr>
        <p:txBody>
          <a:bodyPr wrap="square">
            <a:spAutoFit/>
          </a:bodyPr>
          <a:lstStyle/>
          <a:p>
            <a:pPr algn="just" defTabSz="1219140"/>
            <a:r>
              <a:rPr lang="en-US" altLang="zh-CN" sz="1867" kern="100" dirty="0">
                <a:solidFill>
                  <a:srgbClr val="000000"/>
                </a:solidFill>
                <a:cs typeface="+mn-ea"/>
                <a:sym typeface="+mn-lt"/>
              </a:rPr>
              <a:t>1935</a:t>
            </a:r>
            <a:r>
              <a:rPr lang="zh-CN" altLang="en-US" sz="1867" kern="100" dirty="0">
                <a:solidFill>
                  <a:srgbClr val="000000"/>
                </a:solidFill>
                <a:cs typeface="+mn-ea"/>
                <a:sym typeface="+mn-lt"/>
              </a:rPr>
              <a:t>年</a:t>
            </a:r>
            <a:r>
              <a:rPr lang="en-US" altLang="zh-CN" sz="1867" kern="100" dirty="0">
                <a:solidFill>
                  <a:srgbClr val="000000"/>
                </a:solidFill>
                <a:cs typeface="+mn-ea"/>
                <a:sym typeface="+mn-lt"/>
              </a:rPr>
              <a:t>5</a:t>
            </a:r>
            <a:r>
              <a:rPr lang="zh-CN" altLang="en-US" sz="1867" kern="100" dirty="0">
                <a:solidFill>
                  <a:srgbClr val="000000"/>
                </a:solidFill>
                <a:cs typeface="+mn-ea"/>
                <a:sym typeface="+mn-lt"/>
              </a:rPr>
              <a:t>月</a:t>
            </a:r>
            <a:r>
              <a:rPr lang="en-US" altLang="zh-CN" sz="1867" kern="100" dirty="0">
                <a:solidFill>
                  <a:srgbClr val="000000"/>
                </a:solidFill>
                <a:cs typeface="+mn-ea"/>
                <a:sym typeface="+mn-lt"/>
              </a:rPr>
              <a:t>25</a:t>
            </a:r>
            <a:r>
              <a:rPr lang="zh-CN" altLang="en-US" sz="1867" kern="100" dirty="0">
                <a:solidFill>
                  <a:srgbClr val="000000"/>
                </a:solidFill>
                <a:cs typeface="+mn-ea"/>
                <a:sym typeface="+mn-lt"/>
              </a:rPr>
              <a:t>日，中央红军部队在四川省安顺场强渡大渡河成功，沿大渡河左岸北上，主力由安顺场沿大渡河右岸北上，红</a:t>
            </a:r>
            <a:r>
              <a:rPr lang="en-US" altLang="zh-CN" sz="1867" kern="100" dirty="0">
                <a:solidFill>
                  <a:srgbClr val="000000"/>
                </a:solidFill>
                <a:cs typeface="+mn-ea"/>
                <a:sym typeface="+mn-lt"/>
              </a:rPr>
              <a:t>4</a:t>
            </a:r>
            <a:r>
              <a:rPr lang="zh-CN" altLang="en-US" sz="1867" kern="100" dirty="0">
                <a:solidFill>
                  <a:srgbClr val="000000"/>
                </a:solidFill>
                <a:cs typeface="+mn-ea"/>
                <a:sym typeface="+mn-lt"/>
              </a:rPr>
              <a:t>团官兵在天下大雨的情况下，在崎岖陡峭的山路上跑步前进，一昼夜奔袭竟达</a:t>
            </a:r>
            <a:r>
              <a:rPr lang="en-US" altLang="zh-CN" sz="1867" kern="100" dirty="0">
                <a:solidFill>
                  <a:srgbClr val="000000"/>
                </a:solidFill>
                <a:cs typeface="+mn-ea"/>
                <a:sym typeface="+mn-lt"/>
              </a:rPr>
              <a:t>120</a:t>
            </a:r>
            <a:r>
              <a:rPr lang="zh-CN" altLang="en-US" sz="1867" kern="100" dirty="0">
                <a:solidFill>
                  <a:srgbClr val="000000"/>
                </a:solidFill>
                <a:cs typeface="+mn-ea"/>
                <a:sym typeface="+mn-lt"/>
              </a:rPr>
              <a:t>公里，终于在</a:t>
            </a:r>
            <a:r>
              <a:rPr lang="en-US" altLang="zh-CN" sz="1867" kern="100" dirty="0">
                <a:solidFill>
                  <a:srgbClr val="000000"/>
                </a:solidFill>
                <a:cs typeface="+mn-ea"/>
                <a:sym typeface="+mn-lt"/>
              </a:rPr>
              <a:t>5</a:t>
            </a:r>
            <a:r>
              <a:rPr lang="zh-CN" altLang="en-US" sz="1867" kern="100" dirty="0">
                <a:solidFill>
                  <a:srgbClr val="000000"/>
                </a:solidFill>
                <a:cs typeface="+mn-ea"/>
                <a:sym typeface="+mn-lt"/>
              </a:rPr>
              <a:t>月</a:t>
            </a:r>
            <a:r>
              <a:rPr lang="en-US" altLang="zh-CN" sz="1867" kern="100" dirty="0">
                <a:solidFill>
                  <a:srgbClr val="000000"/>
                </a:solidFill>
                <a:cs typeface="+mn-ea"/>
                <a:sym typeface="+mn-lt"/>
              </a:rPr>
              <a:t>29</a:t>
            </a:r>
            <a:r>
              <a:rPr lang="zh-CN" altLang="en-US" sz="1867" kern="100" dirty="0">
                <a:solidFill>
                  <a:srgbClr val="000000"/>
                </a:solidFill>
                <a:cs typeface="+mn-ea"/>
                <a:sym typeface="+mn-lt"/>
              </a:rPr>
              <a:t>日凌晨</a:t>
            </a:r>
            <a:r>
              <a:rPr lang="en-US" altLang="zh-CN" sz="1867" kern="100" dirty="0">
                <a:solidFill>
                  <a:srgbClr val="000000"/>
                </a:solidFill>
                <a:cs typeface="+mn-ea"/>
                <a:sym typeface="+mn-lt"/>
              </a:rPr>
              <a:t>6</a:t>
            </a:r>
            <a:r>
              <a:rPr lang="zh-CN" altLang="en-US" sz="1867" kern="100" dirty="0">
                <a:solidFill>
                  <a:srgbClr val="000000"/>
                </a:solidFill>
                <a:cs typeface="+mn-ea"/>
                <a:sym typeface="+mn-lt"/>
              </a:rPr>
              <a:t>时许按时到达泸定桥西岸。创造了人类行军史的奇迹！</a:t>
            </a:r>
          </a:p>
        </p:txBody>
      </p:sp>
      <p:pic>
        <p:nvPicPr>
          <p:cNvPr id="21" name="Pictur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D593991-0A31-4C6C-AE8C-8305C51FBB0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578463" y="1700807"/>
            <a:ext cx="3942383" cy="216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1412952-484C-47D6-A475-A9A5297F21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566789" y="1700808"/>
            <a:ext cx="2355232" cy="21683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EEEE54-3D87-429A-982E-D9212F9B87B0}"/>
              </a:ext>
            </a:extLst>
          </p:cNvPr>
          <p:cNvSpPr/>
          <p:nvPr/>
        </p:nvSpPr>
        <p:spPr>
          <a:xfrm>
            <a:off x="3607966" y="4441976"/>
            <a:ext cx="4092215" cy="1816266"/>
          </a:xfrm>
          <a:prstGeom prst="rect">
            <a:avLst/>
          </a:prstGeom>
        </p:spPr>
        <p:txBody>
          <a:bodyPr wrap="square">
            <a:spAutoFit/>
          </a:bodyPr>
          <a:lstStyle/>
          <a:p>
            <a:pPr algn="just" defTabSz="1219140"/>
            <a:r>
              <a:rPr lang="zh-CN" altLang="en-US" sz="1867" kern="100" dirty="0">
                <a:solidFill>
                  <a:srgbClr val="000000"/>
                </a:solidFill>
                <a:cs typeface="+mn-ea"/>
                <a:sym typeface="+mn-lt"/>
              </a:rPr>
              <a:t>第</a:t>
            </a:r>
            <a:r>
              <a:rPr lang="en-US" altLang="zh-CN" sz="1867" kern="100" dirty="0">
                <a:solidFill>
                  <a:srgbClr val="000000"/>
                </a:solidFill>
                <a:cs typeface="+mn-ea"/>
                <a:sym typeface="+mn-lt"/>
              </a:rPr>
              <a:t>2</a:t>
            </a:r>
            <a:r>
              <a:rPr lang="zh-CN" altLang="en-US" sz="1867" kern="100" dirty="0">
                <a:solidFill>
                  <a:srgbClr val="000000"/>
                </a:solidFill>
                <a:cs typeface="+mn-ea"/>
                <a:sym typeface="+mn-lt"/>
              </a:rPr>
              <a:t>连连长廖大珠等</a:t>
            </a:r>
            <a:r>
              <a:rPr lang="en-US" altLang="zh-CN" sz="1867" kern="100" dirty="0">
                <a:solidFill>
                  <a:srgbClr val="000000"/>
                </a:solidFill>
                <a:cs typeface="+mn-ea"/>
                <a:sym typeface="+mn-lt"/>
              </a:rPr>
              <a:t>22</a:t>
            </a:r>
            <a:r>
              <a:rPr lang="zh-CN" altLang="en-US" sz="1867" kern="100" dirty="0">
                <a:solidFill>
                  <a:srgbClr val="000000"/>
                </a:solidFill>
                <a:cs typeface="+mn-ea"/>
                <a:sym typeface="+mn-lt"/>
              </a:rPr>
              <a:t>名突击队员沿着枪林弹雨和火墙密布的铁索夺下桥头，并与左岸部队合围占领了泸定桥。中央红军主力随后从泸定桥上越过天险，粉碎了蒋介石歼灭红军大渡河以南的企图。</a:t>
            </a:r>
          </a:p>
        </p:txBody>
      </p:sp>
    </p:spTree>
    <p:extLst>
      <p:ext uri="{BB962C8B-B14F-4D97-AF65-F5344CB8AC3E}">
        <p14:creationId xmlns:p14="http://schemas.microsoft.com/office/powerpoint/2010/main" val="92922449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750" fill="hold"/>
                                            <p:tgtEl>
                                              <p:spTgt spid="19"/>
                                            </p:tgtEl>
                                            <p:attrNameLst>
                                              <p:attrName>ppt_w</p:attrName>
                                            </p:attrNameLst>
                                          </p:cBhvr>
                                          <p:tavLst>
                                            <p:tav tm="0">
                                              <p:val>
                                                <p:fltVal val="0"/>
                                              </p:val>
                                            </p:tav>
                                            <p:tav tm="100000">
                                              <p:val>
                                                <p:strVal val="#ppt_w"/>
                                              </p:val>
                                            </p:tav>
                                          </p:tavLst>
                                        </p:anim>
                                        <p:anim calcmode="lin" valueType="num">
                                          <p:cBhvr>
                                            <p:cTn id="15" dur="1750" fill="hold"/>
                                            <p:tgtEl>
                                              <p:spTgt spid="19"/>
                                            </p:tgtEl>
                                            <p:attrNameLst>
                                              <p:attrName>ppt_h</p:attrName>
                                            </p:attrNameLst>
                                          </p:cBhvr>
                                          <p:tavLst>
                                            <p:tav tm="0">
                                              <p:val>
                                                <p:fltVal val="0"/>
                                              </p:val>
                                            </p:tav>
                                            <p:tav tm="100000">
                                              <p:val>
                                                <p:strVal val="#ppt_h"/>
                                              </p:val>
                                            </p:tav>
                                          </p:tavLst>
                                        </p:anim>
                                        <p:anim calcmode="lin" valueType="num">
                                          <p:cBhvr>
                                            <p:cTn id="16" dur="1750" fill="hold"/>
                                            <p:tgtEl>
                                              <p:spTgt spid="19"/>
                                            </p:tgtEl>
                                            <p:attrNameLst>
                                              <p:attrName>style.rotation</p:attrName>
                                            </p:attrNameLst>
                                          </p:cBhvr>
                                          <p:tavLst>
                                            <p:tav tm="0">
                                              <p:val>
                                                <p:fltVal val="90"/>
                                              </p:val>
                                            </p:tav>
                                            <p:tav tm="100000">
                                              <p:val>
                                                <p:fltVal val="0"/>
                                              </p:val>
                                            </p:tav>
                                          </p:tavLst>
                                        </p:anim>
                                        <p:animEffect transition="in" filter="fade">
                                          <p:cBhvr>
                                            <p:cTn id="17" dur="1750"/>
                                            <p:tgtEl>
                                              <p:spTgt spid="19"/>
                                            </p:tgtEl>
                                          </p:cBhvr>
                                        </p:animEffect>
                                      </p:childTnLst>
                                    </p:cTn>
                                  </p:par>
                                </p:childTnLst>
                              </p:cTn>
                            </p:par>
                            <p:par>
                              <p:cTn id="18" fill="hold">
                                <p:stCondLst>
                                  <p:cond delay="1750"/>
                                </p:stCondLst>
                                <p:childTnLst>
                                  <p:par>
                                    <p:cTn id="19" presetID="31"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750" fill="hold"/>
                                            <p:tgtEl>
                                              <p:spTgt spid="21"/>
                                            </p:tgtEl>
                                            <p:attrNameLst>
                                              <p:attrName>ppt_w</p:attrName>
                                            </p:attrNameLst>
                                          </p:cBhvr>
                                          <p:tavLst>
                                            <p:tav tm="0">
                                              <p:val>
                                                <p:fltVal val="0"/>
                                              </p:val>
                                            </p:tav>
                                            <p:tav tm="100000">
                                              <p:val>
                                                <p:strVal val="#ppt_w"/>
                                              </p:val>
                                            </p:tav>
                                          </p:tavLst>
                                        </p:anim>
                                        <p:anim calcmode="lin" valueType="num">
                                          <p:cBhvr>
                                            <p:cTn id="22" dur="1750" fill="hold"/>
                                            <p:tgtEl>
                                              <p:spTgt spid="21"/>
                                            </p:tgtEl>
                                            <p:attrNameLst>
                                              <p:attrName>ppt_h</p:attrName>
                                            </p:attrNameLst>
                                          </p:cBhvr>
                                          <p:tavLst>
                                            <p:tav tm="0">
                                              <p:val>
                                                <p:fltVal val="0"/>
                                              </p:val>
                                            </p:tav>
                                            <p:tav tm="100000">
                                              <p:val>
                                                <p:strVal val="#ppt_h"/>
                                              </p:val>
                                            </p:tav>
                                          </p:tavLst>
                                        </p:anim>
                                        <p:anim calcmode="lin" valueType="num">
                                          <p:cBhvr>
                                            <p:cTn id="23" dur="1750" fill="hold"/>
                                            <p:tgtEl>
                                              <p:spTgt spid="21"/>
                                            </p:tgtEl>
                                            <p:attrNameLst>
                                              <p:attrName>style.rotation</p:attrName>
                                            </p:attrNameLst>
                                          </p:cBhvr>
                                          <p:tavLst>
                                            <p:tav tm="0">
                                              <p:val>
                                                <p:fltVal val="90"/>
                                              </p:val>
                                            </p:tav>
                                            <p:tav tm="100000">
                                              <p:val>
                                                <p:fltVal val="0"/>
                                              </p:val>
                                            </p:tav>
                                          </p:tavLst>
                                        </p:anim>
                                        <p:animEffect transition="in" filter="fade">
                                          <p:cBhvr>
                                            <p:cTn id="24" dur="1750"/>
                                            <p:tgtEl>
                                              <p:spTgt spid="21"/>
                                            </p:tgtEl>
                                          </p:cBhvr>
                                        </p:animEffect>
                                      </p:childTnLst>
                                    </p:cTn>
                                  </p:par>
                                  <p:par>
                                    <p:cTn id="25" presetID="3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750" fill="hold"/>
                                            <p:tgtEl>
                                              <p:spTgt spid="22"/>
                                            </p:tgtEl>
                                            <p:attrNameLst>
                                              <p:attrName>ppt_w</p:attrName>
                                            </p:attrNameLst>
                                          </p:cBhvr>
                                          <p:tavLst>
                                            <p:tav tm="0">
                                              <p:val>
                                                <p:fltVal val="0"/>
                                              </p:val>
                                            </p:tav>
                                            <p:tav tm="100000">
                                              <p:val>
                                                <p:strVal val="#ppt_w"/>
                                              </p:val>
                                            </p:tav>
                                          </p:tavLst>
                                        </p:anim>
                                        <p:anim calcmode="lin" valueType="num">
                                          <p:cBhvr>
                                            <p:cTn id="28" dur="1750" fill="hold"/>
                                            <p:tgtEl>
                                              <p:spTgt spid="22"/>
                                            </p:tgtEl>
                                            <p:attrNameLst>
                                              <p:attrName>ppt_h</p:attrName>
                                            </p:attrNameLst>
                                          </p:cBhvr>
                                          <p:tavLst>
                                            <p:tav tm="0">
                                              <p:val>
                                                <p:fltVal val="0"/>
                                              </p:val>
                                            </p:tav>
                                            <p:tav tm="100000">
                                              <p:val>
                                                <p:strVal val="#ppt_h"/>
                                              </p:val>
                                            </p:tav>
                                          </p:tavLst>
                                        </p:anim>
                                        <p:anim calcmode="lin" valueType="num">
                                          <p:cBhvr>
                                            <p:cTn id="29" dur="1750" fill="hold"/>
                                            <p:tgtEl>
                                              <p:spTgt spid="22"/>
                                            </p:tgtEl>
                                            <p:attrNameLst>
                                              <p:attrName>style.rotation</p:attrName>
                                            </p:attrNameLst>
                                          </p:cBhvr>
                                          <p:tavLst>
                                            <p:tav tm="0">
                                              <p:val>
                                                <p:fltVal val="90"/>
                                              </p:val>
                                            </p:tav>
                                            <p:tav tm="100000">
                                              <p:val>
                                                <p:fltVal val="0"/>
                                              </p:val>
                                            </p:tav>
                                          </p:tavLst>
                                        </p:anim>
                                        <p:animEffect transition="in" filter="fade">
                                          <p:cBhvr>
                                            <p:cTn id="30" dur="1750"/>
                                            <p:tgtEl>
                                              <p:spTgt spid="2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500"/>
                                            <p:tgtEl>
                                              <p:spTgt spid="20"/>
                                            </p:tgtEl>
                                          </p:cBhvr>
                                        </p:animEffect>
                                        <p:anim calcmode="lin" valueType="num">
                                          <p:cBhvr>
                                            <p:cTn id="35" dur="1500" fill="hold"/>
                                            <p:tgtEl>
                                              <p:spTgt spid="20"/>
                                            </p:tgtEl>
                                            <p:attrNameLst>
                                              <p:attrName>ppt_x</p:attrName>
                                            </p:attrNameLst>
                                          </p:cBhvr>
                                          <p:tavLst>
                                            <p:tav tm="0">
                                              <p:val>
                                                <p:strVal val="#ppt_x"/>
                                              </p:val>
                                            </p:tav>
                                            <p:tav tm="100000">
                                              <p:val>
                                                <p:strVal val="#ppt_x"/>
                                              </p:val>
                                            </p:tav>
                                          </p:tavLst>
                                        </p:anim>
                                        <p:anim calcmode="lin" valueType="num">
                                          <p:cBhvr>
                                            <p:cTn id="36" dur="15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500"/>
                                            <p:tgtEl>
                                              <p:spTgt spid="23"/>
                                            </p:tgtEl>
                                          </p:cBhvr>
                                        </p:animEffect>
                                        <p:anim calcmode="lin" valueType="num">
                                          <p:cBhvr>
                                            <p:cTn id="41" dur="1500" fill="hold"/>
                                            <p:tgtEl>
                                              <p:spTgt spid="23"/>
                                            </p:tgtEl>
                                            <p:attrNameLst>
                                              <p:attrName>ppt_x</p:attrName>
                                            </p:attrNameLst>
                                          </p:cBhvr>
                                          <p:tavLst>
                                            <p:tav tm="0">
                                              <p:val>
                                                <p:strVal val="#ppt_x"/>
                                              </p:val>
                                            </p:tav>
                                            <p:tav tm="100000">
                                              <p:val>
                                                <p:strVal val="#ppt_x"/>
                                              </p:val>
                                            </p:tav>
                                          </p:tavLst>
                                        </p:anim>
                                        <p:anim calcmode="lin" valueType="num">
                                          <p:cBhvr>
                                            <p:cTn id="42" dur="1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P spid="23"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750" fill="hold"/>
                                            <p:tgtEl>
                                              <p:spTgt spid="19"/>
                                            </p:tgtEl>
                                            <p:attrNameLst>
                                              <p:attrName>ppt_w</p:attrName>
                                            </p:attrNameLst>
                                          </p:cBhvr>
                                          <p:tavLst>
                                            <p:tav tm="0">
                                              <p:val>
                                                <p:fltVal val="0"/>
                                              </p:val>
                                            </p:tav>
                                            <p:tav tm="100000">
                                              <p:val>
                                                <p:strVal val="#ppt_w"/>
                                              </p:val>
                                            </p:tav>
                                          </p:tavLst>
                                        </p:anim>
                                        <p:anim calcmode="lin" valueType="num">
                                          <p:cBhvr>
                                            <p:cTn id="15" dur="1750" fill="hold"/>
                                            <p:tgtEl>
                                              <p:spTgt spid="19"/>
                                            </p:tgtEl>
                                            <p:attrNameLst>
                                              <p:attrName>ppt_h</p:attrName>
                                            </p:attrNameLst>
                                          </p:cBhvr>
                                          <p:tavLst>
                                            <p:tav tm="0">
                                              <p:val>
                                                <p:fltVal val="0"/>
                                              </p:val>
                                            </p:tav>
                                            <p:tav tm="100000">
                                              <p:val>
                                                <p:strVal val="#ppt_h"/>
                                              </p:val>
                                            </p:tav>
                                          </p:tavLst>
                                        </p:anim>
                                        <p:anim calcmode="lin" valueType="num">
                                          <p:cBhvr>
                                            <p:cTn id="16" dur="1750" fill="hold"/>
                                            <p:tgtEl>
                                              <p:spTgt spid="19"/>
                                            </p:tgtEl>
                                            <p:attrNameLst>
                                              <p:attrName>style.rotation</p:attrName>
                                            </p:attrNameLst>
                                          </p:cBhvr>
                                          <p:tavLst>
                                            <p:tav tm="0">
                                              <p:val>
                                                <p:fltVal val="90"/>
                                              </p:val>
                                            </p:tav>
                                            <p:tav tm="100000">
                                              <p:val>
                                                <p:fltVal val="0"/>
                                              </p:val>
                                            </p:tav>
                                          </p:tavLst>
                                        </p:anim>
                                        <p:animEffect transition="in" filter="fade">
                                          <p:cBhvr>
                                            <p:cTn id="17" dur="1750"/>
                                            <p:tgtEl>
                                              <p:spTgt spid="19"/>
                                            </p:tgtEl>
                                          </p:cBhvr>
                                        </p:animEffect>
                                      </p:childTnLst>
                                    </p:cTn>
                                  </p:par>
                                </p:childTnLst>
                              </p:cTn>
                            </p:par>
                            <p:par>
                              <p:cTn id="18" fill="hold">
                                <p:stCondLst>
                                  <p:cond delay="1750"/>
                                </p:stCondLst>
                                <p:childTnLst>
                                  <p:par>
                                    <p:cTn id="19" presetID="31"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750" fill="hold"/>
                                            <p:tgtEl>
                                              <p:spTgt spid="21"/>
                                            </p:tgtEl>
                                            <p:attrNameLst>
                                              <p:attrName>ppt_w</p:attrName>
                                            </p:attrNameLst>
                                          </p:cBhvr>
                                          <p:tavLst>
                                            <p:tav tm="0">
                                              <p:val>
                                                <p:fltVal val="0"/>
                                              </p:val>
                                            </p:tav>
                                            <p:tav tm="100000">
                                              <p:val>
                                                <p:strVal val="#ppt_w"/>
                                              </p:val>
                                            </p:tav>
                                          </p:tavLst>
                                        </p:anim>
                                        <p:anim calcmode="lin" valueType="num">
                                          <p:cBhvr>
                                            <p:cTn id="22" dur="1750" fill="hold"/>
                                            <p:tgtEl>
                                              <p:spTgt spid="21"/>
                                            </p:tgtEl>
                                            <p:attrNameLst>
                                              <p:attrName>ppt_h</p:attrName>
                                            </p:attrNameLst>
                                          </p:cBhvr>
                                          <p:tavLst>
                                            <p:tav tm="0">
                                              <p:val>
                                                <p:fltVal val="0"/>
                                              </p:val>
                                            </p:tav>
                                            <p:tav tm="100000">
                                              <p:val>
                                                <p:strVal val="#ppt_h"/>
                                              </p:val>
                                            </p:tav>
                                          </p:tavLst>
                                        </p:anim>
                                        <p:anim calcmode="lin" valueType="num">
                                          <p:cBhvr>
                                            <p:cTn id="23" dur="1750" fill="hold"/>
                                            <p:tgtEl>
                                              <p:spTgt spid="21"/>
                                            </p:tgtEl>
                                            <p:attrNameLst>
                                              <p:attrName>style.rotation</p:attrName>
                                            </p:attrNameLst>
                                          </p:cBhvr>
                                          <p:tavLst>
                                            <p:tav tm="0">
                                              <p:val>
                                                <p:fltVal val="90"/>
                                              </p:val>
                                            </p:tav>
                                            <p:tav tm="100000">
                                              <p:val>
                                                <p:fltVal val="0"/>
                                              </p:val>
                                            </p:tav>
                                          </p:tavLst>
                                        </p:anim>
                                        <p:animEffect transition="in" filter="fade">
                                          <p:cBhvr>
                                            <p:cTn id="24" dur="1750"/>
                                            <p:tgtEl>
                                              <p:spTgt spid="21"/>
                                            </p:tgtEl>
                                          </p:cBhvr>
                                        </p:animEffect>
                                      </p:childTnLst>
                                    </p:cTn>
                                  </p:par>
                                  <p:par>
                                    <p:cTn id="25" presetID="3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750" fill="hold"/>
                                            <p:tgtEl>
                                              <p:spTgt spid="22"/>
                                            </p:tgtEl>
                                            <p:attrNameLst>
                                              <p:attrName>ppt_w</p:attrName>
                                            </p:attrNameLst>
                                          </p:cBhvr>
                                          <p:tavLst>
                                            <p:tav tm="0">
                                              <p:val>
                                                <p:fltVal val="0"/>
                                              </p:val>
                                            </p:tav>
                                            <p:tav tm="100000">
                                              <p:val>
                                                <p:strVal val="#ppt_w"/>
                                              </p:val>
                                            </p:tav>
                                          </p:tavLst>
                                        </p:anim>
                                        <p:anim calcmode="lin" valueType="num">
                                          <p:cBhvr>
                                            <p:cTn id="28" dur="1750" fill="hold"/>
                                            <p:tgtEl>
                                              <p:spTgt spid="22"/>
                                            </p:tgtEl>
                                            <p:attrNameLst>
                                              <p:attrName>ppt_h</p:attrName>
                                            </p:attrNameLst>
                                          </p:cBhvr>
                                          <p:tavLst>
                                            <p:tav tm="0">
                                              <p:val>
                                                <p:fltVal val="0"/>
                                              </p:val>
                                            </p:tav>
                                            <p:tav tm="100000">
                                              <p:val>
                                                <p:strVal val="#ppt_h"/>
                                              </p:val>
                                            </p:tav>
                                          </p:tavLst>
                                        </p:anim>
                                        <p:anim calcmode="lin" valueType="num">
                                          <p:cBhvr>
                                            <p:cTn id="29" dur="1750" fill="hold"/>
                                            <p:tgtEl>
                                              <p:spTgt spid="22"/>
                                            </p:tgtEl>
                                            <p:attrNameLst>
                                              <p:attrName>style.rotation</p:attrName>
                                            </p:attrNameLst>
                                          </p:cBhvr>
                                          <p:tavLst>
                                            <p:tav tm="0">
                                              <p:val>
                                                <p:fltVal val="90"/>
                                              </p:val>
                                            </p:tav>
                                            <p:tav tm="100000">
                                              <p:val>
                                                <p:fltVal val="0"/>
                                              </p:val>
                                            </p:tav>
                                          </p:tavLst>
                                        </p:anim>
                                        <p:animEffect transition="in" filter="fade">
                                          <p:cBhvr>
                                            <p:cTn id="30" dur="1750"/>
                                            <p:tgtEl>
                                              <p:spTgt spid="2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500"/>
                                            <p:tgtEl>
                                              <p:spTgt spid="20"/>
                                            </p:tgtEl>
                                          </p:cBhvr>
                                        </p:animEffect>
                                        <p:anim calcmode="lin" valueType="num">
                                          <p:cBhvr>
                                            <p:cTn id="35" dur="1500" fill="hold"/>
                                            <p:tgtEl>
                                              <p:spTgt spid="20"/>
                                            </p:tgtEl>
                                            <p:attrNameLst>
                                              <p:attrName>ppt_x</p:attrName>
                                            </p:attrNameLst>
                                          </p:cBhvr>
                                          <p:tavLst>
                                            <p:tav tm="0">
                                              <p:val>
                                                <p:strVal val="#ppt_x"/>
                                              </p:val>
                                            </p:tav>
                                            <p:tav tm="100000">
                                              <p:val>
                                                <p:strVal val="#ppt_x"/>
                                              </p:val>
                                            </p:tav>
                                          </p:tavLst>
                                        </p:anim>
                                        <p:anim calcmode="lin" valueType="num">
                                          <p:cBhvr>
                                            <p:cTn id="36" dur="15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500"/>
                                            <p:tgtEl>
                                              <p:spTgt spid="23"/>
                                            </p:tgtEl>
                                          </p:cBhvr>
                                        </p:animEffect>
                                        <p:anim calcmode="lin" valueType="num">
                                          <p:cBhvr>
                                            <p:cTn id="41" dur="1500" fill="hold"/>
                                            <p:tgtEl>
                                              <p:spTgt spid="23"/>
                                            </p:tgtEl>
                                            <p:attrNameLst>
                                              <p:attrName>ppt_x</p:attrName>
                                            </p:attrNameLst>
                                          </p:cBhvr>
                                          <p:tavLst>
                                            <p:tav tm="0">
                                              <p:val>
                                                <p:strVal val="#ppt_x"/>
                                              </p:val>
                                            </p:tav>
                                            <p:tav tm="100000">
                                              <p:val>
                                                <p:strVal val="#ppt_x"/>
                                              </p:val>
                                            </p:tav>
                                          </p:tavLst>
                                        </p:anim>
                                        <p:anim calcmode="lin" valueType="num">
                                          <p:cBhvr>
                                            <p:cTn id="42" dur="15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2" presetClass="entr" presetSubtype="2"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1500" fill="hold"/>
                                            <p:tgtEl>
                                              <p:spTgt spid="25"/>
                                            </p:tgtEl>
                                            <p:attrNameLst>
                                              <p:attrName>ppt_x</p:attrName>
                                            </p:attrNameLst>
                                          </p:cBhvr>
                                          <p:tavLst>
                                            <p:tav tm="0">
                                              <p:val>
                                                <p:strVal val="1+#ppt_w/2"/>
                                              </p:val>
                                            </p:tav>
                                            <p:tav tm="100000">
                                              <p:val>
                                                <p:strVal val="#ppt_x"/>
                                              </p:val>
                                            </p:tav>
                                          </p:tavLst>
                                        </p:anim>
                                        <p:anim calcmode="lin" valueType="num">
                                          <p:cBhvr additive="base">
                                            <p:cTn id="47" dur="1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P spid="2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sp>
        <p:nvSpPr>
          <p:cNvPr id="33" name="矩形 32">
            <a:extLst>
              <a:ext uri="{FF2B5EF4-FFF2-40B4-BE49-F238E27FC236}">
                <a16:creationId xmlns="" xmlns:p14="http://schemas.microsoft.com/office/powerpoint/2010/main" xmlns:mc="http://schemas.openxmlformats.org/markup-compatibility/2006" xmlns:a16="http://schemas.microsoft.com/office/drawing/2014/main" id="{E003E2FF-ECFA-427B-A34E-DA5A009763FB}"/>
              </a:ext>
            </a:extLst>
          </p:cNvPr>
          <p:cNvSpPr/>
          <p:nvPr/>
        </p:nvSpPr>
        <p:spPr>
          <a:xfrm>
            <a:off x="2255573" y="1431311"/>
            <a:ext cx="8637032" cy="379656"/>
          </a:xfrm>
          <a:prstGeom prst="rect">
            <a:avLst/>
          </a:prstGeom>
        </p:spPr>
        <p:txBody>
          <a:bodyPr wrap="square">
            <a:spAutoFit/>
          </a:bodyPr>
          <a:lstStyle/>
          <a:p>
            <a:pPr algn="just" defTabSz="1219140"/>
            <a:r>
              <a:rPr lang="zh-CN" altLang="en-US" sz="1867" kern="100" dirty="0">
                <a:solidFill>
                  <a:srgbClr val="000000"/>
                </a:solidFill>
                <a:cs typeface="+mn-ea"/>
                <a:sym typeface="+mn-lt"/>
              </a:rPr>
              <a:t>红军过草地之艰难，是后人难以感受到的，主要是行难、食难、御寒难、宿营难。</a:t>
            </a:r>
          </a:p>
        </p:txBody>
      </p:sp>
      <p:sp>
        <p:nvSpPr>
          <p:cNvPr id="34" name="TextBox 3">
            <a:extLst>
              <a:ext uri="{FF2B5EF4-FFF2-40B4-BE49-F238E27FC236}">
                <a16:creationId xmlns="" xmlns:p14="http://schemas.microsoft.com/office/powerpoint/2010/main" xmlns:mc="http://schemas.openxmlformats.org/markup-compatibility/2006" xmlns:a16="http://schemas.microsoft.com/office/drawing/2014/main" id="{E2C44991-6614-4FE3-A1E5-DD20B7CA4F27}"/>
              </a:ext>
            </a:extLst>
          </p:cNvPr>
          <p:cNvSpPr txBox="1"/>
          <p:nvPr/>
        </p:nvSpPr>
        <p:spPr>
          <a:xfrm>
            <a:off x="911424" y="1316766"/>
            <a:ext cx="1457339" cy="461665"/>
          </a:xfrm>
          <a:prstGeom prst="rect">
            <a:avLst/>
          </a:prstGeom>
          <a:noFill/>
        </p:spPr>
        <p:txBody>
          <a:bodyPr wrap="square" rtlCol="0">
            <a:spAutoFit/>
          </a:bodyPr>
          <a:lstStyle>
            <a:defPPr>
              <a:defRPr lang="zh-CN"/>
            </a:defPPr>
            <a:lvl1pPr>
              <a:defRPr sz="2800" b="1">
                <a:latin typeface="+mn-lt"/>
                <a:ea typeface="+mn-ea"/>
                <a:cs typeface="+mn-ea"/>
              </a:defRPr>
            </a:lvl1pPr>
          </a:lstStyle>
          <a:p>
            <a:pPr algn="ctr" defTabSz="1219140"/>
            <a:r>
              <a:rPr lang="zh-CN" altLang="en-US" sz="2400" dirty="0">
                <a:solidFill>
                  <a:srgbClr val="9B0D13"/>
                </a:solidFill>
                <a:sym typeface="+mn-lt"/>
              </a:rPr>
              <a:t>过草地</a:t>
            </a:r>
          </a:p>
        </p:txBody>
      </p:sp>
      <p:sp>
        <p:nvSpPr>
          <p:cNvPr id="35" name="矩形 34">
            <a:extLst>
              <a:ext uri="{FF2B5EF4-FFF2-40B4-BE49-F238E27FC236}">
                <a16:creationId xmlns="" xmlns:p14="http://schemas.microsoft.com/office/powerpoint/2010/main" xmlns:mc="http://schemas.openxmlformats.org/markup-compatibility/2006" xmlns:a16="http://schemas.microsoft.com/office/drawing/2014/main" id="{CFC85969-EA8D-49C8-8DAE-E2F3695876C6}"/>
              </a:ext>
            </a:extLst>
          </p:cNvPr>
          <p:cNvSpPr/>
          <p:nvPr/>
        </p:nvSpPr>
        <p:spPr bwMode="auto">
          <a:xfrm>
            <a:off x="995591" y="2205473"/>
            <a:ext cx="4942087" cy="179959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36" name="矩形 35">
            <a:extLst>
              <a:ext uri="{FF2B5EF4-FFF2-40B4-BE49-F238E27FC236}">
                <a16:creationId xmlns="" xmlns:p14="http://schemas.microsoft.com/office/powerpoint/2010/main" xmlns:mc="http://schemas.openxmlformats.org/markup-compatibility/2006" xmlns:a16="http://schemas.microsoft.com/office/drawing/2014/main" id="{45794CFC-8E9B-4D2D-9361-56D0F5ECB5EF}"/>
              </a:ext>
            </a:extLst>
          </p:cNvPr>
          <p:cNvSpPr/>
          <p:nvPr/>
        </p:nvSpPr>
        <p:spPr>
          <a:xfrm>
            <a:off x="1526518" y="2428159"/>
            <a:ext cx="4124217" cy="1323439"/>
          </a:xfrm>
          <a:prstGeom prst="rect">
            <a:avLst/>
          </a:prstGeom>
        </p:spPr>
        <p:txBody>
          <a:bodyPr wrap="square">
            <a:spAutoFit/>
          </a:bodyPr>
          <a:lstStyle/>
          <a:p>
            <a:pPr algn="just" defTabSz="1219140"/>
            <a:r>
              <a:rPr lang="zh-CN" altLang="en-US" sz="1600" kern="100" dirty="0">
                <a:solidFill>
                  <a:srgbClr val="000000"/>
                </a:solidFill>
                <a:cs typeface="+mn-ea"/>
                <a:sym typeface="+mn-lt"/>
              </a:rPr>
              <a:t>茫茫草地，一望无涯，遍地是水草沼泽泥潭，根本没有路。人和马必须踏着草甸走，从一个草甸跨到另一个草甸跳跃前进。或者拄着棍子探深浅，几个人搀扶着走。这样，一天下来，精疲力竭。</a:t>
            </a:r>
          </a:p>
        </p:txBody>
      </p:sp>
      <p:grpSp>
        <p:nvGrpSpPr>
          <p:cNvPr id="37" name="组合 36">
            <a:extLst>
              <a:ext uri="{FF2B5EF4-FFF2-40B4-BE49-F238E27FC236}">
                <a16:creationId xmlns="" xmlns:p14="http://schemas.microsoft.com/office/powerpoint/2010/main" xmlns:mc="http://schemas.openxmlformats.org/markup-compatibility/2006" xmlns:a16="http://schemas.microsoft.com/office/drawing/2014/main" id="{9B5E8B11-E224-462A-99B7-812D2F04FB70}"/>
              </a:ext>
            </a:extLst>
          </p:cNvPr>
          <p:cNvGrpSpPr/>
          <p:nvPr/>
        </p:nvGrpSpPr>
        <p:grpSpPr>
          <a:xfrm>
            <a:off x="335360" y="2505266"/>
            <a:ext cx="1200000" cy="1200000"/>
            <a:chOff x="251520" y="1878950"/>
            <a:chExt cx="900000" cy="900000"/>
          </a:xfrm>
        </p:grpSpPr>
        <p:sp>
          <p:nvSpPr>
            <p:cNvPr id="38" name="椭圆 37">
              <a:extLst>
                <a:ext uri="{FF2B5EF4-FFF2-40B4-BE49-F238E27FC236}">
                  <a16:creationId xmlns="" xmlns:p14="http://schemas.microsoft.com/office/powerpoint/2010/main" xmlns:mc="http://schemas.openxmlformats.org/markup-compatibility/2006" xmlns:a16="http://schemas.microsoft.com/office/drawing/2014/main" id="{5882992A-574A-42B7-ABEB-32C6BE752DDE}"/>
                </a:ext>
              </a:extLst>
            </p:cNvPr>
            <p:cNvSpPr/>
            <p:nvPr/>
          </p:nvSpPr>
          <p:spPr bwMode="auto">
            <a:xfrm>
              <a:off x="251520" y="1878950"/>
              <a:ext cx="900000" cy="90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39" name="矩形 38">
              <a:extLst>
                <a:ext uri="{FF2B5EF4-FFF2-40B4-BE49-F238E27FC236}">
                  <a16:creationId xmlns="" xmlns:p14="http://schemas.microsoft.com/office/powerpoint/2010/main" xmlns:mc="http://schemas.openxmlformats.org/markup-compatibility/2006" xmlns:a16="http://schemas.microsoft.com/office/drawing/2014/main" id="{3A48E84D-3DF0-4735-BC85-FEE3D610A471}"/>
                </a:ext>
              </a:extLst>
            </p:cNvPr>
            <p:cNvSpPr/>
            <p:nvPr/>
          </p:nvSpPr>
          <p:spPr>
            <a:xfrm>
              <a:off x="337671" y="2144284"/>
              <a:ext cx="727699" cy="346249"/>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行难</a:t>
              </a:r>
            </a:p>
          </p:txBody>
        </p:sp>
      </p:grpSp>
      <p:sp>
        <p:nvSpPr>
          <p:cNvPr id="40" name="矩形 39">
            <a:extLst>
              <a:ext uri="{FF2B5EF4-FFF2-40B4-BE49-F238E27FC236}">
                <a16:creationId xmlns="" xmlns:p14="http://schemas.microsoft.com/office/powerpoint/2010/main" xmlns:mc="http://schemas.openxmlformats.org/markup-compatibility/2006" xmlns:a16="http://schemas.microsoft.com/office/drawing/2014/main" id="{338E57DF-F40C-4820-A160-F77AAB375A44}"/>
              </a:ext>
            </a:extLst>
          </p:cNvPr>
          <p:cNvSpPr/>
          <p:nvPr/>
        </p:nvSpPr>
        <p:spPr bwMode="auto">
          <a:xfrm>
            <a:off x="995591" y="4293097"/>
            <a:ext cx="4942087" cy="179959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41" name="矩形 40">
            <a:extLst>
              <a:ext uri="{FF2B5EF4-FFF2-40B4-BE49-F238E27FC236}">
                <a16:creationId xmlns="" xmlns:p14="http://schemas.microsoft.com/office/powerpoint/2010/main" xmlns:mc="http://schemas.openxmlformats.org/markup-compatibility/2006" xmlns:a16="http://schemas.microsoft.com/office/drawing/2014/main" id="{5B61B94B-71D4-4EE7-AB57-E02F21AA4C4B}"/>
              </a:ext>
            </a:extLst>
          </p:cNvPr>
          <p:cNvSpPr/>
          <p:nvPr/>
        </p:nvSpPr>
        <p:spPr>
          <a:xfrm>
            <a:off x="1526518" y="4515783"/>
            <a:ext cx="4124217" cy="1323439"/>
          </a:xfrm>
          <a:prstGeom prst="rect">
            <a:avLst/>
          </a:prstGeom>
        </p:spPr>
        <p:txBody>
          <a:bodyPr wrap="square">
            <a:spAutoFit/>
          </a:bodyPr>
          <a:lstStyle/>
          <a:p>
            <a:pPr algn="just" defTabSz="1219140"/>
            <a:r>
              <a:rPr lang="zh-CN" altLang="en-US" sz="1600" kern="100" dirty="0">
                <a:solidFill>
                  <a:srgbClr val="000000"/>
                </a:solidFill>
                <a:cs typeface="+mn-ea"/>
                <a:sym typeface="+mn-lt"/>
              </a:rPr>
              <a:t>草地天气，一日三变，温差极大。早上日出晚；中午烈日炎炎；下午往往突然雷电交加，暴雨冰雹，或者雾雨朦胧；夜间气温降至零摄氏度左右。饥寒、疲劳、疾病夺去了许多战友宝贵的生命。</a:t>
            </a:r>
          </a:p>
        </p:txBody>
      </p:sp>
      <p:grpSp>
        <p:nvGrpSpPr>
          <p:cNvPr id="42" name="组合 41">
            <a:extLst>
              <a:ext uri="{FF2B5EF4-FFF2-40B4-BE49-F238E27FC236}">
                <a16:creationId xmlns="" xmlns:p14="http://schemas.microsoft.com/office/powerpoint/2010/main" xmlns:mc="http://schemas.openxmlformats.org/markup-compatibility/2006" xmlns:a16="http://schemas.microsoft.com/office/drawing/2014/main" id="{135A3013-D92D-415D-BF2E-A4776D82A8A0}"/>
              </a:ext>
            </a:extLst>
          </p:cNvPr>
          <p:cNvGrpSpPr/>
          <p:nvPr/>
        </p:nvGrpSpPr>
        <p:grpSpPr>
          <a:xfrm>
            <a:off x="335360" y="4592890"/>
            <a:ext cx="1200000" cy="1200000"/>
            <a:chOff x="251520" y="3444668"/>
            <a:chExt cx="900000" cy="900000"/>
          </a:xfrm>
        </p:grpSpPr>
        <p:sp>
          <p:nvSpPr>
            <p:cNvPr id="43" name="椭圆 42">
              <a:extLst>
                <a:ext uri="{FF2B5EF4-FFF2-40B4-BE49-F238E27FC236}">
                  <a16:creationId xmlns="" xmlns:p14="http://schemas.microsoft.com/office/powerpoint/2010/main" xmlns:mc="http://schemas.openxmlformats.org/markup-compatibility/2006" xmlns:a16="http://schemas.microsoft.com/office/drawing/2014/main" id="{4BE52171-6670-46A7-BE45-7B2F7D5E7AD6}"/>
                </a:ext>
              </a:extLst>
            </p:cNvPr>
            <p:cNvSpPr/>
            <p:nvPr/>
          </p:nvSpPr>
          <p:spPr bwMode="auto">
            <a:xfrm>
              <a:off x="251520" y="3444668"/>
              <a:ext cx="900000" cy="90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44" name="矩形 43">
              <a:extLst>
                <a:ext uri="{FF2B5EF4-FFF2-40B4-BE49-F238E27FC236}">
                  <a16:creationId xmlns="" xmlns:p14="http://schemas.microsoft.com/office/powerpoint/2010/main" xmlns:mc="http://schemas.openxmlformats.org/markup-compatibility/2006" xmlns:a16="http://schemas.microsoft.com/office/drawing/2014/main" id="{8625F13F-E283-4A73-82FC-0C943D4C0568}"/>
                </a:ext>
              </a:extLst>
            </p:cNvPr>
            <p:cNvSpPr/>
            <p:nvPr/>
          </p:nvSpPr>
          <p:spPr>
            <a:xfrm>
              <a:off x="251521" y="3710002"/>
              <a:ext cx="893368" cy="346249"/>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御寒难</a:t>
              </a:r>
            </a:p>
          </p:txBody>
        </p:sp>
      </p:grpSp>
      <p:sp>
        <p:nvSpPr>
          <p:cNvPr id="45" name="矩形 44">
            <a:extLst>
              <a:ext uri="{FF2B5EF4-FFF2-40B4-BE49-F238E27FC236}">
                <a16:creationId xmlns="" xmlns:p14="http://schemas.microsoft.com/office/powerpoint/2010/main" xmlns:mc="http://schemas.openxmlformats.org/markup-compatibility/2006" xmlns:a16="http://schemas.microsoft.com/office/drawing/2014/main" id="{03BAE4F2-3DD7-43D9-B530-12A842252EFD}"/>
              </a:ext>
            </a:extLst>
          </p:cNvPr>
          <p:cNvSpPr/>
          <p:nvPr/>
        </p:nvSpPr>
        <p:spPr bwMode="auto">
          <a:xfrm>
            <a:off x="6775659" y="2205473"/>
            <a:ext cx="4942087" cy="179959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46" name="矩形 45">
            <a:extLst>
              <a:ext uri="{FF2B5EF4-FFF2-40B4-BE49-F238E27FC236}">
                <a16:creationId xmlns="" xmlns:p14="http://schemas.microsoft.com/office/powerpoint/2010/main" xmlns:mc="http://schemas.openxmlformats.org/markup-compatibility/2006" xmlns:a16="http://schemas.microsoft.com/office/drawing/2014/main" id="{6CE48054-BD39-483D-84F2-E075F3ABA25E}"/>
              </a:ext>
            </a:extLst>
          </p:cNvPr>
          <p:cNvSpPr/>
          <p:nvPr/>
        </p:nvSpPr>
        <p:spPr>
          <a:xfrm>
            <a:off x="7306586" y="2372883"/>
            <a:ext cx="4124217" cy="1569660"/>
          </a:xfrm>
          <a:prstGeom prst="rect">
            <a:avLst/>
          </a:prstGeom>
        </p:spPr>
        <p:txBody>
          <a:bodyPr wrap="square">
            <a:spAutoFit/>
          </a:bodyPr>
          <a:lstStyle/>
          <a:p>
            <a:pPr algn="just" defTabSz="1219140"/>
            <a:r>
              <a:rPr lang="zh-CN" altLang="en-US" sz="1600" kern="100" dirty="0">
                <a:solidFill>
                  <a:srgbClr val="000000"/>
                </a:solidFill>
                <a:cs typeface="+mn-ea"/>
                <a:sym typeface="+mn-lt"/>
              </a:rPr>
              <a:t>准备的青稞麦炒面，需要用水煮着吃，没有水，干吃很难受，且口渴难熬。一般战士准备的干粮，两三天就吃完了。这时候，草地才过一半，有的甚至不到一半。饥饿和疾病威胁着每一个人的生命。许多同志在战场上没有倒下去，却在草地里默默的死去。</a:t>
            </a:r>
          </a:p>
        </p:txBody>
      </p:sp>
      <p:grpSp>
        <p:nvGrpSpPr>
          <p:cNvPr id="47" name="组合 46">
            <a:extLst>
              <a:ext uri="{FF2B5EF4-FFF2-40B4-BE49-F238E27FC236}">
                <a16:creationId xmlns="" xmlns:p14="http://schemas.microsoft.com/office/powerpoint/2010/main" xmlns:mc="http://schemas.openxmlformats.org/markup-compatibility/2006" xmlns:a16="http://schemas.microsoft.com/office/drawing/2014/main" id="{AE75D18E-89CF-437E-A797-234FBECE6BD9}"/>
              </a:ext>
            </a:extLst>
          </p:cNvPr>
          <p:cNvGrpSpPr/>
          <p:nvPr/>
        </p:nvGrpSpPr>
        <p:grpSpPr>
          <a:xfrm>
            <a:off x="6115428" y="2505266"/>
            <a:ext cx="1200000" cy="1200000"/>
            <a:chOff x="4586571" y="1878950"/>
            <a:chExt cx="900000" cy="900000"/>
          </a:xfrm>
        </p:grpSpPr>
        <p:sp>
          <p:nvSpPr>
            <p:cNvPr id="48" name="椭圆 47">
              <a:extLst>
                <a:ext uri="{FF2B5EF4-FFF2-40B4-BE49-F238E27FC236}">
                  <a16:creationId xmlns="" xmlns:p14="http://schemas.microsoft.com/office/powerpoint/2010/main" xmlns:mc="http://schemas.openxmlformats.org/markup-compatibility/2006" xmlns:a16="http://schemas.microsoft.com/office/drawing/2014/main" id="{AE0C1ADC-7C00-4E87-8C51-589AFE7D1881}"/>
                </a:ext>
              </a:extLst>
            </p:cNvPr>
            <p:cNvSpPr/>
            <p:nvPr/>
          </p:nvSpPr>
          <p:spPr bwMode="auto">
            <a:xfrm>
              <a:off x="4586571" y="1878950"/>
              <a:ext cx="900000" cy="90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49" name="矩形 48">
              <a:extLst>
                <a:ext uri="{FF2B5EF4-FFF2-40B4-BE49-F238E27FC236}">
                  <a16:creationId xmlns="" xmlns:p14="http://schemas.microsoft.com/office/powerpoint/2010/main" xmlns:mc="http://schemas.openxmlformats.org/markup-compatibility/2006" xmlns:a16="http://schemas.microsoft.com/office/drawing/2014/main" id="{52774672-C0BA-4F4E-BA70-0DA69222729D}"/>
                </a:ext>
              </a:extLst>
            </p:cNvPr>
            <p:cNvSpPr/>
            <p:nvPr/>
          </p:nvSpPr>
          <p:spPr>
            <a:xfrm>
              <a:off x="4672722" y="2144284"/>
              <a:ext cx="727699" cy="346249"/>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食难</a:t>
              </a:r>
            </a:p>
          </p:txBody>
        </p:sp>
      </p:grpSp>
      <p:sp>
        <p:nvSpPr>
          <p:cNvPr id="50" name="矩形 49">
            <a:extLst>
              <a:ext uri="{FF2B5EF4-FFF2-40B4-BE49-F238E27FC236}">
                <a16:creationId xmlns="" xmlns:p14="http://schemas.microsoft.com/office/powerpoint/2010/main" xmlns:mc="http://schemas.openxmlformats.org/markup-compatibility/2006" xmlns:a16="http://schemas.microsoft.com/office/drawing/2014/main" id="{A0095681-79D7-4FA8-8896-87DA56FF65A9}"/>
              </a:ext>
            </a:extLst>
          </p:cNvPr>
          <p:cNvSpPr/>
          <p:nvPr/>
        </p:nvSpPr>
        <p:spPr bwMode="auto">
          <a:xfrm>
            <a:off x="6775659" y="4293097"/>
            <a:ext cx="4942087" cy="1799591"/>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cs typeface="+mn-ea"/>
              <a:sym typeface="+mn-lt"/>
            </a:endParaRPr>
          </a:p>
        </p:txBody>
      </p:sp>
      <p:sp>
        <p:nvSpPr>
          <p:cNvPr id="51" name="矩形 50">
            <a:extLst>
              <a:ext uri="{FF2B5EF4-FFF2-40B4-BE49-F238E27FC236}">
                <a16:creationId xmlns="" xmlns:p14="http://schemas.microsoft.com/office/powerpoint/2010/main" xmlns:mc="http://schemas.openxmlformats.org/markup-compatibility/2006" xmlns:a16="http://schemas.microsoft.com/office/drawing/2014/main" id="{2DFDAA04-4B1F-4593-9EBC-FBC558D53D4E}"/>
              </a:ext>
            </a:extLst>
          </p:cNvPr>
          <p:cNvSpPr/>
          <p:nvPr/>
        </p:nvSpPr>
        <p:spPr>
          <a:xfrm>
            <a:off x="7306586" y="4500169"/>
            <a:ext cx="4262023" cy="1323439"/>
          </a:xfrm>
          <a:prstGeom prst="rect">
            <a:avLst/>
          </a:prstGeom>
        </p:spPr>
        <p:txBody>
          <a:bodyPr wrap="square">
            <a:spAutoFit/>
          </a:bodyPr>
          <a:lstStyle/>
          <a:p>
            <a:pPr algn="just" defTabSz="1219140"/>
            <a:r>
              <a:rPr lang="zh-CN" altLang="en-US" sz="1600" kern="100" dirty="0">
                <a:solidFill>
                  <a:srgbClr val="000000"/>
                </a:solidFill>
                <a:cs typeface="+mn-ea"/>
                <a:sym typeface="+mn-lt"/>
              </a:rPr>
              <a:t>草地净是泥泞渍水，一般很难夜宿。行军到了傍晚，往往要找一个土丘、河边、高地，比较干一点的地方宿营，找不到就只好在草地里露宿。但是，夜晚太冷了，第二天一早起来，往往会看到草地上长眠着一些战士。</a:t>
            </a:r>
          </a:p>
        </p:txBody>
      </p:sp>
      <p:grpSp>
        <p:nvGrpSpPr>
          <p:cNvPr id="52" name="组合 51">
            <a:extLst>
              <a:ext uri="{FF2B5EF4-FFF2-40B4-BE49-F238E27FC236}">
                <a16:creationId xmlns="" xmlns:p14="http://schemas.microsoft.com/office/powerpoint/2010/main" xmlns:mc="http://schemas.openxmlformats.org/markup-compatibility/2006" xmlns:a16="http://schemas.microsoft.com/office/drawing/2014/main" id="{953A83EF-44E0-4C3F-82C4-4317CE625D99}"/>
              </a:ext>
            </a:extLst>
          </p:cNvPr>
          <p:cNvGrpSpPr/>
          <p:nvPr/>
        </p:nvGrpSpPr>
        <p:grpSpPr>
          <a:xfrm>
            <a:off x="6115429" y="4592890"/>
            <a:ext cx="1200001" cy="1200000"/>
            <a:chOff x="4586571" y="3444668"/>
            <a:chExt cx="900001" cy="900000"/>
          </a:xfrm>
        </p:grpSpPr>
        <p:sp>
          <p:nvSpPr>
            <p:cNvPr id="53" name="椭圆 52">
              <a:extLst>
                <a:ext uri="{FF2B5EF4-FFF2-40B4-BE49-F238E27FC236}">
                  <a16:creationId xmlns="" xmlns:p14="http://schemas.microsoft.com/office/powerpoint/2010/main" xmlns:mc="http://schemas.openxmlformats.org/markup-compatibility/2006" xmlns:a16="http://schemas.microsoft.com/office/drawing/2014/main" id="{91745202-F118-44F0-8FF8-091B1CFFE5E9}"/>
                </a:ext>
              </a:extLst>
            </p:cNvPr>
            <p:cNvSpPr/>
            <p:nvPr/>
          </p:nvSpPr>
          <p:spPr bwMode="auto">
            <a:xfrm>
              <a:off x="4586571" y="3444668"/>
              <a:ext cx="900000" cy="90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54" name="矩形 53">
              <a:extLst>
                <a:ext uri="{FF2B5EF4-FFF2-40B4-BE49-F238E27FC236}">
                  <a16:creationId xmlns="" xmlns:p14="http://schemas.microsoft.com/office/powerpoint/2010/main" xmlns:mc="http://schemas.openxmlformats.org/markup-compatibility/2006" xmlns:a16="http://schemas.microsoft.com/office/drawing/2014/main" id="{695581FA-9078-4946-AE43-8AEE9C322A47}"/>
                </a:ext>
              </a:extLst>
            </p:cNvPr>
            <p:cNvSpPr/>
            <p:nvPr/>
          </p:nvSpPr>
          <p:spPr>
            <a:xfrm>
              <a:off x="4586572" y="3710002"/>
              <a:ext cx="900000" cy="346249"/>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400" b="1" i="0" u="none" strike="noStrike" kern="100" cap="none" spc="0" normalizeH="0" baseline="0" noProof="0" dirty="0">
                  <a:ln>
                    <a:noFill/>
                  </a:ln>
                  <a:solidFill>
                    <a:srgbClr val="FFBE00">
                      <a:lumMod val="40000"/>
                      <a:lumOff val="60000"/>
                    </a:srgbClr>
                  </a:solidFill>
                  <a:effectLst/>
                  <a:uLnTx/>
                  <a:uFillTx/>
                  <a:cs typeface="+mn-ea"/>
                  <a:sym typeface="+mn-lt"/>
                </a:rPr>
                <a:t>宿营难</a:t>
              </a:r>
            </a:p>
          </p:txBody>
        </p:sp>
      </p:grpSp>
    </p:spTree>
    <p:extLst>
      <p:ext uri="{BB962C8B-B14F-4D97-AF65-F5344CB8AC3E}">
        <p14:creationId xmlns:p14="http://schemas.microsoft.com/office/powerpoint/2010/main" val="412796212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750" fill="hold"/>
                                        <p:tgtEl>
                                          <p:spTgt spid="34"/>
                                        </p:tgtEl>
                                        <p:attrNameLst>
                                          <p:attrName>ppt_w</p:attrName>
                                        </p:attrNameLst>
                                      </p:cBhvr>
                                      <p:tavLst>
                                        <p:tav tm="0">
                                          <p:val>
                                            <p:fltVal val="0"/>
                                          </p:val>
                                        </p:tav>
                                        <p:tav tm="100000">
                                          <p:val>
                                            <p:strVal val="#ppt_w"/>
                                          </p:val>
                                        </p:tav>
                                      </p:tavLst>
                                    </p:anim>
                                    <p:anim calcmode="lin" valueType="num">
                                      <p:cBhvr>
                                        <p:cTn id="15" dur="1750" fill="hold"/>
                                        <p:tgtEl>
                                          <p:spTgt spid="34"/>
                                        </p:tgtEl>
                                        <p:attrNameLst>
                                          <p:attrName>ppt_h</p:attrName>
                                        </p:attrNameLst>
                                      </p:cBhvr>
                                      <p:tavLst>
                                        <p:tav tm="0">
                                          <p:val>
                                            <p:fltVal val="0"/>
                                          </p:val>
                                        </p:tav>
                                        <p:tav tm="100000">
                                          <p:val>
                                            <p:strVal val="#ppt_h"/>
                                          </p:val>
                                        </p:tav>
                                      </p:tavLst>
                                    </p:anim>
                                    <p:anim calcmode="lin" valueType="num">
                                      <p:cBhvr>
                                        <p:cTn id="16" dur="1750" fill="hold"/>
                                        <p:tgtEl>
                                          <p:spTgt spid="34"/>
                                        </p:tgtEl>
                                        <p:attrNameLst>
                                          <p:attrName>style.rotation</p:attrName>
                                        </p:attrNameLst>
                                      </p:cBhvr>
                                      <p:tavLst>
                                        <p:tav tm="0">
                                          <p:val>
                                            <p:fltVal val="90"/>
                                          </p:val>
                                        </p:tav>
                                        <p:tav tm="100000">
                                          <p:val>
                                            <p:fltVal val="0"/>
                                          </p:val>
                                        </p:tav>
                                      </p:tavLst>
                                    </p:anim>
                                    <p:animEffect transition="in" filter="fade">
                                      <p:cBhvr>
                                        <p:cTn id="17" dur="1750"/>
                                        <p:tgtEl>
                                          <p:spTgt spid="34"/>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2000"/>
                                        <p:tgtEl>
                                          <p:spTgt spid="33"/>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1250" fill="hold"/>
                                        <p:tgtEl>
                                          <p:spTgt spid="37"/>
                                        </p:tgtEl>
                                        <p:attrNameLst>
                                          <p:attrName>ppt_w</p:attrName>
                                        </p:attrNameLst>
                                      </p:cBhvr>
                                      <p:tavLst>
                                        <p:tav tm="0">
                                          <p:val>
                                            <p:fltVal val="0"/>
                                          </p:val>
                                        </p:tav>
                                        <p:tav tm="100000">
                                          <p:val>
                                            <p:strVal val="#ppt_w"/>
                                          </p:val>
                                        </p:tav>
                                      </p:tavLst>
                                    </p:anim>
                                    <p:anim calcmode="lin" valueType="num">
                                      <p:cBhvr>
                                        <p:cTn id="26" dur="1250" fill="hold"/>
                                        <p:tgtEl>
                                          <p:spTgt spid="37"/>
                                        </p:tgtEl>
                                        <p:attrNameLst>
                                          <p:attrName>ppt_h</p:attrName>
                                        </p:attrNameLst>
                                      </p:cBhvr>
                                      <p:tavLst>
                                        <p:tav tm="0">
                                          <p:val>
                                            <p:fltVal val="0"/>
                                          </p:val>
                                        </p:tav>
                                        <p:tav tm="100000">
                                          <p:val>
                                            <p:strVal val="#ppt_h"/>
                                          </p:val>
                                        </p:tav>
                                      </p:tavLst>
                                    </p:anim>
                                    <p:animEffect transition="in" filter="fade">
                                      <p:cBhvr>
                                        <p:cTn id="27" dur="1250"/>
                                        <p:tgtEl>
                                          <p:spTgt spid="37"/>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1500"/>
                                        <p:tgtEl>
                                          <p:spTgt spid="35"/>
                                        </p:tgtEl>
                                      </p:cBhvr>
                                    </p:animEffect>
                                  </p:childTnLst>
                                </p:cTn>
                              </p:par>
                            </p:childTnLst>
                          </p:cTn>
                        </p:par>
                        <p:par>
                          <p:cTn id="32" fill="hold">
                            <p:stCondLst>
                              <p:cond delay="6500"/>
                            </p:stCondLst>
                            <p:childTnLst>
                              <p:par>
                                <p:cTn id="33" presetID="42"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500"/>
                                        <p:tgtEl>
                                          <p:spTgt spid="36"/>
                                        </p:tgtEl>
                                      </p:cBhvr>
                                    </p:animEffect>
                                    <p:anim calcmode="lin" valueType="num">
                                      <p:cBhvr>
                                        <p:cTn id="36" dur="1500" fill="hold"/>
                                        <p:tgtEl>
                                          <p:spTgt spid="36"/>
                                        </p:tgtEl>
                                        <p:attrNameLst>
                                          <p:attrName>ppt_x</p:attrName>
                                        </p:attrNameLst>
                                      </p:cBhvr>
                                      <p:tavLst>
                                        <p:tav tm="0">
                                          <p:val>
                                            <p:strVal val="#ppt_x"/>
                                          </p:val>
                                        </p:tav>
                                        <p:tav tm="100000">
                                          <p:val>
                                            <p:strVal val="#ppt_x"/>
                                          </p:val>
                                        </p:tav>
                                      </p:tavLst>
                                    </p:anim>
                                    <p:anim calcmode="lin" valueType="num">
                                      <p:cBhvr>
                                        <p:cTn id="37" dur="15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8000"/>
                            </p:stCondLst>
                            <p:childTnLst>
                              <p:par>
                                <p:cTn id="39" presetID="53" presetClass="entr" presetSubtype="16"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1250" fill="hold"/>
                                        <p:tgtEl>
                                          <p:spTgt spid="47"/>
                                        </p:tgtEl>
                                        <p:attrNameLst>
                                          <p:attrName>ppt_w</p:attrName>
                                        </p:attrNameLst>
                                      </p:cBhvr>
                                      <p:tavLst>
                                        <p:tav tm="0">
                                          <p:val>
                                            <p:fltVal val="0"/>
                                          </p:val>
                                        </p:tav>
                                        <p:tav tm="100000">
                                          <p:val>
                                            <p:strVal val="#ppt_w"/>
                                          </p:val>
                                        </p:tav>
                                      </p:tavLst>
                                    </p:anim>
                                    <p:anim calcmode="lin" valueType="num">
                                      <p:cBhvr>
                                        <p:cTn id="42" dur="1250" fill="hold"/>
                                        <p:tgtEl>
                                          <p:spTgt spid="47"/>
                                        </p:tgtEl>
                                        <p:attrNameLst>
                                          <p:attrName>ppt_h</p:attrName>
                                        </p:attrNameLst>
                                      </p:cBhvr>
                                      <p:tavLst>
                                        <p:tav tm="0">
                                          <p:val>
                                            <p:fltVal val="0"/>
                                          </p:val>
                                        </p:tav>
                                        <p:tav tm="100000">
                                          <p:val>
                                            <p:strVal val="#ppt_h"/>
                                          </p:val>
                                        </p:tav>
                                      </p:tavLst>
                                    </p:anim>
                                    <p:animEffect transition="in" filter="fade">
                                      <p:cBhvr>
                                        <p:cTn id="43" dur="1250"/>
                                        <p:tgtEl>
                                          <p:spTgt spid="47"/>
                                        </p:tgtEl>
                                      </p:cBhvr>
                                    </p:animEffect>
                                  </p:childTnLst>
                                </p:cTn>
                              </p:par>
                            </p:childTnLst>
                          </p:cTn>
                        </p:par>
                        <p:par>
                          <p:cTn id="44" fill="hold">
                            <p:stCondLst>
                              <p:cond delay="925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1500"/>
                                        <p:tgtEl>
                                          <p:spTgt spid="45"/>
                                        </p:tgtEl>
                                      </p:cBhvr>
                                    </p:animEffect>
                                  </p:childTnLst>
                                </p:cTn>
                              </p:par>
                            </p:childTnLst>
                          </p:cTn>
                        </p:par>
                        <p:par>
                          <p:cTn id="48" fill="hold">
                            <p:stCondLst>
                              <p:cond delay="10750"/>
                            </p:stCondLst>
                            <p:childTnLst>
                              <p:par>
                                <p:cTn id="49" presetID="42"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500"/>
                                        <p:tgtEl>
                                          <p:spTgt spid="46"/>
                                        </p:tgtEl>
                                      </p:cBhvr>
                                    </p:animEffect>
                                    <p:anim calcmode="lin" valueType="num">
                                      <p:cBhvr>
                                        <p:cTn id="52" dur="1500" fill="hold"/>
                                        <p:tgtEl>
                                          <p:spTgt spid="46"/>
                                        </p:tgtEl>
                                        <p:attrNameLst>
                                          <p:attrName>ppt_x</p:attrName>
                                        </p:attrNameLst>
                                      </p:cBhvr>
                                      <p:tavLst>
                                        <p:tav tm="0">
                                          <p:val>
                                            <p:strVal val="#ppt_x"/>
                                          </p:val>
                                        </p:tav>
                                        <p:tav tm="100000">
                                          <p:val>
                                            <p:strVal val="#ppt_x"/>
                                          </p:val>
                                        </p:tav>
                                      </p:tavLst>
                                    </p:anim>
                                    <p:anim calcmode="lin" valueType="num">
                                      <p:cBhvr>
                                        <p:cTn id="53" dur="150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12250"/>
                            </p:stCondLst>
                            <p:childTnLst>
                              <p:par>
                                <p:cTn id="55" presetID="53" presetClass="entr" presetSubtype="16"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1250" fill="hold"/>
                                        <p:tgtEl>
                                          <p:spTgt spid="42"/>
                                        </p:tgtEl>
                                        <p:attrNameLst>
                                          <p:attrName>ppt_w</p:attrName>
                                        </p:attrNameLst>
                                      </p:cBhvr>
                                      <p:tavLst>
                                        <p:tav tm="0">
                                          <p:val>
                                            <p:fltVal val="0"/>
                                          </p:val>
                                        </p:tav>
                                        <p:tav tm="100000">
                                          <p:val>
                                            <p:strVal val="#ppt_w"/>
                                          </p:val>
                                        </p:tav>
                                      </p:tavLst>
                                    </p:anim>
                                    <p:anim calcmode="lin" valueType="num">
                                      <p:cBhvr>
                                        <p:cTn id="58" dur="1250" fill="hold"/>
                                        <p:tgtEl>
                                          <p:spTgt spid="42"/>
                                        </p:tgtEl>
                                        <p:attrNameLst>
                                          <p:attrName>ppt_h</p:attrName>
                                        </p:attrNameLst>
                                      </p:cBhvr>
                                      <p:tavLst>
                                        <p:tav tm="0">
                                          <p:val>
                                            <p:fltVal val="0"/>
                                          </p:val>
                                        </p:tav>
                                        <p:tav tm="100000">
                                          <p:val>
                                            <p:strVal val="#ppt_h"/>
                                          </p:val>
                                        </p:tav>
                                      </p:tavLst>
                                    </p:anim>
                                    <p:animEffect transition="in" filter="fade">
                                      <p:cBhvr>
                                        <p:cTn id="59" dur="1250"/>
                                        <p:tgtEl>
                                          <p:spTgt spid="42"/>
                                        </p:tgtEl>
                                      </p:cBhvr>
                                    </p:animEffect>
                                  </p:childTnLst>
                                </p:cTn>
                              </p:par>
                            </p:childTnLst>
                          </p:cTn>
                        </p:par>
                        <p:par>
                          <p:cTn id="60" fill="hold">
                            <p:stCondLst>
                              <p:cond delay="13500"/>
                            </p:stCondLst>
                            <p:childTnLst>
                              <p:par>
                                <p:cTn id="61" presetID="22" presetClass="entr" presetSubtype="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1500"/>
                                        <p:tgtEl>
                                          <p:spTgt spid="40"/>
                                        </p:tgtEl>
                                      </p:cBhvr>
                                    </p:animEffect>
                                  </p:childTnLst>
                                </p:cTn>
                              </p:par>
                            </p:childTnLst>
                          </p:cTn>
                        </p:par>
                        <p:par>
                          <p:cTn id="64" fill="hold">
                            <p:stCondLst>
                              <p:cond delay="15000"/>
                            </p:stCondLst>
                            <p:childTnLst>
                              <p:par>
                                <p:cTn id="65" presetID="42"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500"/>
                                        <p:tgtEl>
                                          <p:spTgt spid="41"/>
                                        </p:tgtEl>
                                      </p:cBhvr>
                                    </p:animEffect>
                                    <p:anim calcmode="lin" valueType="num">
                                      <p:cBhvr>
                                        <p:cTn id="68" dur="1500" fill="hold"/>
                                        <p:tgtEl>
                                          <p:spTgt spid="41"/>
                                        </p:tgtEl>
                                        <p:attrNameLst>
                                          <p:attrName>ppt_x</p:attrName>
                                        </p:attrNameLst>
                                      </p:cBhvr>
                                      <p:tavLst>
                                        <p:tav tm="0">
                                          <p:val>
                                            <p:strVal val="#ppt_x"/>
                                          </p:val>
                                        </p:tav>
                                        <p:tav tm="100000">
                                          <p:val>
                                            <p:strVal val="#ppt_x"/>
                                          </p:val>
                                        </p:tav>
                                      </p:tavLst>
                                    </p:anim>
                                    <p:anim calcmode="lin" valueType="num">
                                      <p:cBhvr>
                                        <p:cTn id="69" dur="15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6500"/>
                            </p:stCondLst>
                            <p:childTnLst>
                              <p:par>
                                <p:cTn id="71" presetID="53" presetClass="entr" presetSubtype="16" fill="hold" nodeType="after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p:cTn id="73" dur="1250" fill="hold"/>
                                        <p:tgtEl>
                                          <p:spTgt spid="52"/>
                                        </p:tgtEl>
                                        <p:attrNameLst>
                                          <p:attrName>ppt_w</p:attrName>
                                        </p:attrNameLst>
                                      </p:cBhvr>
                                      <p:tavLst>
                                        <p:tav tm="0">
                                          <p:val>
                                            <p:fltVal val="0"/>
                                          </p:val>
                                        </p:tav>
                                        <p:tav tm="100000">
                                          <p:val>
                                            <p:strVal val="#ppt_w"/>
                                          </p:val>
                                        </p:tav>
                                      </p:tavLst>
                                    </p:anim>
                                    <p:anim calcmode="lin" valueType="num">
                                      <p:cBhvr>
                                        <p:cTn id="74" dur="1250" fill="hold"/>
                                        <p:tgtEl>
                                          <p:spTgt spid="52"/>
                                        </p:tgtEl>
                                        <p:attrNameLst>
                                          <p:attrName>ppt_h</p:attrName>
                                        </p:attrNameLst>
                                      </p:cBhvr>
                                      <p:tavLst>
                                        <p:tav tm="0">
                                          <p:val>
                                            <p:fltVal val="0"/>
                                          </p:val>
                                        </p:tav>
                                        <p:tav tm="100000">
                                          <p:val>
                                            <p:strVal val="#ppt_h"/>
                                          </p:val>
                                        </p:tav>
                                      </p:tavLst>
                                    </p:anim>
                                    <p:animEffect transition="in" filter="fade">
                                      <p:cBhvr>
                                        <p:cTn id="75" dur="1250"/>
                                        <p:tgtEl>
                                          <p:spTgt spid="52"/>
                                        </p:tgtEl>
                                      </p:cBhvr>
                                    </p:animEffect>
                                  </p:childTnLst>
                                </p:cTn>
                              </p:par>
                            </p:childTnLst>
                          </p:cTn>
                        </p:par>
                        <p:par>
                          <p:cTn id="76" fill="hold">
                            <p:stCondLst>
                              <p:cond delay="1775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1500"/>
                                        <p:tgtEl>
                                          <p:spTgt spid="50"/>
                                        </p:tgtEl>
                                      </p:cBhvr>
                                    </p:animEffect>
                                  </p:childTnLst>
                                </p:cTn>
                              </p:par>
                            </p:childTnLst>
                          </p:cTn>
                        </p:par>
                        <p:par>
                          <p:cTn id="80" fill="hold">
                            <p:stCondLst>
                              <p:cond delay="19250"/>
                            </p:stCondLst>
                            <p:childTnLst>
                              <p:par>
                                <p:cTn id="81" presetID="42" presetClass="entr" presetSubtype="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500"/>
                                        <p:tgtEl>
                                          <p:spTgt spid="51"/>
                                        </p:tgtEl>
                                      </p:cBhvr>
                                    </p:animEffect>
                                    <p:anim calcmode="lin" valueType="num">
                                      <p:cBhvr>
                                        <p:cTn id="84" dur="1500" fill="hold"/>
                                        <p:tgtEl>
                                          <p:spTgt spid="51"/>
                                        </p:tgtEl>
                                        <p:attrNameLst>
                                          <p:attrName>ppt_x</p:attrName>
                                        </p:attrNameLst>
                                      </p:cBhvr>
                                      <p:tavLst>
                                        <p:tav tm="0">
                                          <p:val>
                                            <p:strVal val="#ppt_x"/>
                                          </p:val>
                                        </p:tav>
                                        <p:tav tm="100000">
                                          <p:val>
                                            <p:strVal val="#ppt_x"/>
                                          </p:val>
                                        </p:tav>
                                      </p:tavLst>
                                    </p:anim>
                                    <p:anim calcmode="lin" valueType="num">
                                      <p:cBhvr>
                                        <p:cTn id="85" dur="1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P spid="35" grpId="0" animBg="1"/>
      <p:bldP spid="36" grpId="0"/>
      <p:bldP spid="40" grpId="0" animBg="1"/>
      <p:bldP spid="41" grpId="0"/>
      <p:bldP spid="45" grpId="0" animBg="1"/>
      <p:bldP spid="46" grpId="0"/>
      <p:bldP spid="50" grpId="0" animBg="1"/>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grpSp>
        <p:nvGrpSpPr>
          <p:cNvPr id="25" name="组合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5B49D5-D446-4DCF-B2A3-6015DEA6C46F}"/>
              </a:ext>
            </a:extLst>
          </p:cNvPr>
          <p:cNvGrpSpPr/>
          <p:nvPr/>
        </p:nvGrpSpPr>
        <p:grpSpPr>
          <a:xfrm>
            <a:off x="1289050" y="1810430"/>
            <a:ext cx="4105275" cy="3237139"/>
            <a:chOff x="1912645" y="2796901"/>
            <a:chExt cx="4105275" cy="3237139"/>
          </a:xfrm>
        </p:grpSpPr>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BE2841-CA24-44DF-9E0C-5F6B004AA16C}"/>
                </a:ext>
              </a:extLst>
            </p:cNvPr>
            <p:cNvSpPr txBox="1"/>
            <p:nvPr/>
          </p:nvSpPr>
          <p:spPr>
            <a:xfrm>
              <a:off x="2334067" y="4274911"/>
              <a:ext cx="3262432"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绝境求生：</a:t>
              </a:r>
              <a:r>
                <a:rPr lang="zh-CN" altLang="en-US" sz="2400">
                  <a:solidFill>
                    <a:srgbClr val="C00000"/>
                  </a:solidFill>
                  <a:cs typeface="+mn-ea"/>
                  <a:sym typeface="+mn-lt"/>
                </a:rPr>
                <a:t>血战独树镇</a:t>
              </a:r>
            </a:p>
          </p:txBody>
        </p:sp>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1A1385-8161-43BE-9BD1-DBE26A996A2C}"/>
                </a:ext>
              </a:extLst>
            </p:cNvPr>
            <p:cNvGrpSpPr/>
            <p:nvPr/>
          </p:nvGrpSpPr>
          <p:grpSpPr>
            <a:xfrm>
              <a:off x="2736557" y="2796901"/>
              <a:ext cx="2457450" cy="1300164"/>
              <a:chOff x="3028950" y="2594219"/>
              <a:chExt cx="2457450" cy="1300164"/>
            </a:xfrm>
          </p:grpSpPr>
          <p:sp>
            <p:nvSpPr>
              <p:cNvPr id="29" name="矩形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FD58D4-F824-4081-9377-11F8C66011AD}"/>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30" name="矩形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D91B8F-2A1A-4C8C-95ED-8CBD0A2B0C2C}"/>
                  </a:ext>
                </a:extLst>
              </p:cNvPr>
              <p:cNvSpPr/>
              <p:nvPr/>
            </p:nvSpPr>
            <p:spPr>
              <a:xfrm>
                <a:off x="3097146" y="2663276"/>
                <a:ext cx="2321059" cy="116205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3D98D3-E076-4413-BA37-25F4D3B33128}"/>
                </a:ext>
              </a:extLst>
            </p:cNvPr>
            <p:cNvSpPr txBox="1"/>
            <p:nvPr/>
          </p:nvSpPr>
          <p:spPr>
            <a:xfrm>
              <a:off x="19126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grpSp>
        <p:nvGrpSpPr>
          <p:cNvPr id="31" name="组合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1CE2A6-9E20-4055-9BE5-A8EFC0525C5E}"/>
              </a:ext>
            </a:extLst>
          </p:cNvPr>
          <p:cNvGrpSpPr/>
          <p:nvPr/>
        </p:nvGrpSpPr>
        <p:grpSpPr>
          <a:xfrm>
            <a:off x="6543374" y="1810430"/>
            <a:ext cx="4461478" cy="3237139"/>
            <a:chOff x="6319244" y="2796901"/>
            <a:chExt cx="4461478" cy="3237139"/>
          </a:xfrm>
        </p:grpSpPr>
        <p:sp>
          <p:nvSpPr>
            <p:cNvPr id="32" name="文本框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595665-68F8-46C2-AB44-247C58FEFC8F}"/>
                </a:ext>
              </a:extLst>
            </p:cNvPr>
            <p:cNvSpPr txBox="1"/>
            <p:nvPr/>
          </p:nvSpPr>
          <p:spPr>
            <a:xfrm>
              <a:off x="6319244" y="4274911"/>
              <a:ext cx="4461478"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毛泽东“得意之笔”：</a:t>
              </a:r>
              <a:r>
                <a:rPr lang="zh-CN" altLang="en-US" sz="2400">
                  <a:solidFill>
                    <a:srgbClr val="C00000"/>
                  </a:solidFill>
                  <a:cs typeface="+mn-ea"/>
                  <a:sym typeface="+mn-lt"/>
                </a:rPr>
                <a:t>四渡赤水</a:t>
              </a:r>
            </a:p>
          </p:txBody>
        </p:sp>
        <p:grpSp>
          <p:nvGrpSpPr>
            <p:cNvPr id="55" name="组合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0C70DF-37BE-453F-A130-A03D28797A29}"/>
                </a:ext>
              </a:extLst>
            </p:cNvPr>
            <p:cNvGrpSpPr/>
            <p:nvPr/>
          </p:nvGrpSpPr>
          <p:grpSpPr>
            <a:xfrm>
              <a:off x="7321257" y="2796901"/>
              <a:ext cx="2457450" cy="1300164"/>
              <a:chOff x="3028950" y="2594219"/>
              <a:chExt cx="2457450" cy="1300164"/>
            </a:xfrm>
          </p:grpSpPr>
          <p:sp>
            <p:nvSpPr>
              <p:cNvPr id="57" name="矩形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3B7A1B-7A60-4B58-AE8E-9368BD433E48}"/>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58" name="矩形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DCDAE0-1953-4E43-BC47-816F19544151}"/>
                  </a:ext>
                </a:extLst>
              </p:cNvPr>
              <p:cNvSpPr/>
              <p:nvPr/>
            </p:nvSpPr>
            <p:spPr>
              <a:xfrm>
                <a:off x="3097146" y="2663276"/>
                <a:ext cx="2321059" cy="116205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56" name="文本框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228486-16F9-4BCB-9BA1-F638A5F9C818}"/>
                </a:ext>
              </a:extLst>
            </p:cNvPr>
            <p:cNvSpPr txBox="1"/>
            <p:nvPr/>
          </p:nvSpPr>
          <p:spPr>
            <a:xfrm>
              <a:off x="64973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spTree>
    <p:extLst>
      <p:ext uri="{BB962C8B-B14F-4D97-AF65-F5344CB8AC3E}">
        <p14:creationId xmlns:p14="http://schemas.microsoft.com/office/powerpoint/2010/main" val="340158078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5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7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1607EF7-85FE-4993-9F36-46EFC30887F8}"/>
              </a:ext>
            </a:extLst>
          </p:cNvPr>
          <p:cNvGrpSpPr/>
          <p:nvPr/>
        </p:nvGrpSpPr>
        <p:grpSpPr>
          <a:xfrm>
            <a:off x="1044575" y="1810430"/>
            <a:ext cx="4105275" cy="3237139"/>
            <a:chOff x="6497345" y="2796901"/>
            <a:chExt cx="4105275" cy="3237139"/>
          </a:xfrm>
        </p:grpSpPr>
        <p:sp>
          <p:nvSpPr>
            <p:cNvPr id="16" name="文本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787692-3EF9-4078-A013-85C8DD973BEC}"/>
                </a:ext>
              </a:extLst>
            </p:cNvPr>
            <p:cNvSpPr txBox="1"/>
            <p:nvPr/>
          </p:nvSpPr>
          <p:spPr>
            <a:xfrm>
              <a:off x="6764878" y="4274911"/>
              <a:ext cx="3570209"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最惨烈的战役：</a:t>
              </a:r>
              <a:r>
                <a:rPr lang="zh-CN" altLang="en-US" sz="2400">
                  <a:solidFill>
                    <a:srgbClr val="C00000"/>
                  </a:solidFill>
                  <a:cs typeface="+mn-ea"/>
                  <a:sym typeface="+mn-lt"/>
                </a:rPr>
                <a:t>湘江战役</a:t>
              </a:r>
            </a:p>
          </p:txBody>
        </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A2BA2C-7879-4510-8704-2CC493D6AA76}"/>
                </a:ext>
              </a:extLst>
            </p:cNvPr>
            <p:cNvGrpSpPr/>
            <p:nvPr/>
          </p:nvGrpSpPr>
          <p:grpSpPr>
            <a:xfrm>
              <a:off x="7321257" y="2796901"/>
              <a:ext cx="2457450" cy="1300164"/>
              <a:chOff x="3028950" y="2594219"/>
              <a:chExt cx="2457450" cy="1300164"/>
            </a:xfrm>
          </p:grpSpPr>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DC1D4F-BB50-43C8-A259-1BEA8FAD65BD}"/>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976D98-6A9A-4D9B-BB6B-B4CEE9407EC3}"/>
                  </a:ext>
                </a:extLst>
              </p:cNvPr>
              <p:cNvSpPr/>
              <p:nvPr/>
            </p:nvSpPr>
            <p:spPr>
              <a:xfrm>
                <a:off x="3097146" y="2663276"/>
                <a:ext cx="2321059" cy="116205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E4568D-6785-4D01-900E-60EF1CC32819}"/>
                </a:ext>
              </a:extLst>
            </p:cNvPr>
            <p:cNvSpPr txBox="1"/>
            <p:nvPr/>
          </p:nvSpPr>
          <p:spPr>
            <a:xfrm>
              <a:off x="64973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grpSp>
        <p:nvGrpSpPr>
          <p:cNvPr id="36" name="组合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12E147-021D-47FC-97E3-3934D935B6B2}"/>
              </a:ext>
            </a:extLst>
          </p:cNvPr>
          <p:cNvGrpSpPr/>
          <p:nvPr/>
        </p:nvGrpSpPr>
        <p:grpSpPr>
          <a:xfrm>
            <a:off x="7074528" y="1669870"/>
            <a:ext cx="4105275" cy="3237139"/>
            <a:chOff x="6497345" y="2796901"/>
            <a:chExt cx="4105275" cy="3237139"/>
          </a:xfrm>
        </p:grpSpPr>
        <p:sp>
          <p:nvSpPr>
            <p:cNvPr id="37" name="文本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82F1F9B-33F4-4006-BB34-320C630C1098}"/>
                </a:ext>
              </a:extLst>
            </p:cNvPr>
            <p:cNvSpPr txBox="1"/>
            <p:nvPr/>
          </p:nvSpPr>
          <p:spPr>
            <a:xfrm>
              <a:off x="6610990" y="4274911"/>
              <a:ext cx="3877986"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走出草地第一战：</a:t>
              </a:r>
              <a:r>
                <a:rPr lang="zh-CN" altLang="en-US" sz="2400">
                  <a:solidFill>
                    <a:srgbClr val="C00000"/>
                  </a:solidFill>
                  <a:cs typeface="+mn-ea"/>
                  <a:sym typeface="+mn-lt"/>
                </a:rPr>
                <a:t>包座战斗</a:t>
              </a:r>
            </a:p>
          </p:txBody>
        </p:sp>
        <p:grpSp>
          <p:nvGrpSpPr>
            <p:cNvPr id="38" name="组合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AD25DA-13DB-4564-AFF5-5E343EC13EB4}"/>
                </a:ext>
              </a:extLst>
            </p:cNvPr>
            <p:cNvGrpSpPr/>
            <p:nvPr/>
          </p:nvGrpSpPr>
          <p:grpSpPr>
            <a:xfrm>
              <a:off x="7321257" y="2796901"/>
              <a:ext cx="2457450" cy="1300164"/>
              <a:chOff x="3028950" y="2594219"/>
              <a:chExt cx="2457450" cy="1300164"/>
            </a:xfrm>
          </p:grpSpPr>
          <p:sp>
            <p:nvSpPr>
              <p:cNvPr id="40" name="矩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0A15B3-FA0D-4834-958C-165594029349}"/>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41" name="矩形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1C5B0F-EE38-4ADA-98C5-AC5282DDFE71}"/>
                  </a:ext>
                </a:extLst>
              </p:cNvPr>
              <p:cNvSpPr/>
              <p:nvPr/>
            </p:nvSpPr>
            <p:spPr>
              <a:xfrm>
                <a:off x="3097146" y="2663276"/>
                <a:ext cx="2321059" cy="116205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39" name="文本框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7BEE9C-F550-4194-BA34-FD37D35E01E0}"/>
                </a:ext>
              </a:extLst>
            </p:cNvPr>
            <p:cNvSpPr txBox="1"/>
            <p:nvPr/>
          </p:nvSpPr>
          <p:spPr>
            <a:xfrm>
              <a:off x="64973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spTree>
    <p:extLst>
      <p:ext uri="{BB962C8B-B14F-4D97-AF65-F5344CB8AC3E}">
        <p14:creationId xmlns:p14="http://schemas.microsoft.com/office/powerpoint/2010/main" val="188389978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7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75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长征中的重要战役</a:t>
            </a:r>
          </a:p>
        </p:txBody>
      </p:sp>
      <p:grpSp>
        <p:nvGrpSpPr>
          <p:cNvPr id="21" name="组合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FF3370-8133-4F5A-A509-F40453B2CFD3}"/>
              </a:ext>
            </a:extLst>
          </p:cNvPr>
          <p:cNvGrpSpPr/>
          <p:nvPr/>
        </p:nvGrpSpPr>
        <p:grpSpPr>
          <a:xfrm>
            <a:off x="1289050" y="1810430"/>
            <a:ext cx="4105275" cy="3237139"/>
            <a:chOff x="1912645" y="2796901"/>
            <a:chExt cx="4105275" cy="3237139"/>
          </a:xfrm>
        </p:grpSpPr>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623C58-C3C3-4415-B27F-D857FAA1895B}"/>
                </a:ext>
              </a:extLst>
            </p:cNvPr>
            <p:cNvSpPr txBox="1"/>
            <p:nvPr/>
          </p:nvSpPr>
          <p:spPr>
            <a:xfrm>
              <a:off x="2026289" y="4274911"/>
              <a:ext cx="3877986"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谁敢横刀立马：</a:t>
              </a:r>
              <a:r>
                <a:rPr lang="zh-CN" altLang="en-US" sz="2400">
                  <a:solidFill>
                    <a:srgbClr val="C00000"/>
                  </a:solidFill>
                  <a:cs typeface="+mn-ea"/>
                  <a:sym typeface="+mn-lt"/>
                </a:rPr>
                <a:t>吴起镇战斗</a:t>
              </a:r>
            </a:p>
          </p:txBody>
        </p:sp>
        <p:grpSp>
          <p:nvGrpSpPr>
            <p:cNvPr id="23" name="组合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C943BD-0FEC-456C-AF23-D7837896458A}"/>
                </a:ext>
              </a:extLst>
            </p:cNvPr>
            <p:cNvGrpSpPr/>
            <p:nvPr/>
          </p:nvGrpSpPr>
          <p:grpSpPr>
            <a:xfrm>
              <a:off x="2736557" y="2796901"/>
              <a:ext cx="2457450" cy="1300164"/>
              <a:chOff x="3028950" y="2594219"/>
              <a:chExt cx="2457450" cy="1300164"/>
            </a:xfrm>
          </p:grpSpPr>
          <p:sp>
            <p:nvSpPr>
              <p:cNvPr id="26" name="矩形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758C3A-E86C-4F1C-9C9A-4F8CB39F341D}"/>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27" name="矩形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6DB490-8425-42EE-8E37-CBA071FAFC6B}"/>
                  </a:ext>
                </a:extLst>
              </p:cNvPr>
              <p:cNvSpPr/>
              <p:nvPr/>
            </p:nvSpPr>
            <p:spPr>
              <a:xfrm>
                <a:off x="3097146" y="2663276"/>
                <a:ext cx="2321059" cy="116205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C94016-645A-4773-B6EB-3B03EB4AEEB5}"/>
                </a:ext>
              </a:extLst>
            </p:cNvPr>
            <p:cNvSpPr txBox="1"/>
            <p:nvPr/>
          </p:nvSpPr>
          <p:spPr>
            <a:xfrm>
              <a:off x="19126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grpSp>
        <p:nvGrpSpPr>
          <p:cNvPr id="28" name="组合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138D10-9F2A-4667-AB27-CD579850A41A}"/>
              </a:ext>
            </a:extLst>
          </p:cNvPr>
          <p:cNvGrpSpPr/>
          <p:nvPr/>
        </p:nvGrpSpPr>
        <p:grpSpPr>
          <a:xfrm>
            <a:off x="6681231" y="1810430"/>
            <a:ext cx="4185762" cy="3237139"/>
            <a:chOff x="6457101" y="2796901"/>
            <a:chExt cx="4185762" cy="3237139"/>
          </a:xfrm>
        </p:grpSpPr>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370DD6-38B3-4DDC-BE3B-86EECA822EE8}"/>
                </a:ext>
              </a:extLst>
            </p:cNvPr>
            <p:cNvSpPr txBox="1"/>
            <p:nvPr/>
          </p:nvSpPr>
          <p:spPr>
            <a:xfrm>
              <a:off x="6457101" y="4274911"/>
              <a:ext cx="4185762" cy="461665"/>
            </a:xfrm>
            <a:prstGeom prst="rect">
              <a:avLst/>
            </a:prstGeom>
            <a:noFill/>
          </p:spPr>
          <p:txBody>
            <a:bodyPr wrap="none" rtlCol="0">
              <a:spAutoFit/>
            </a:bodyPr>
            <a:lstStyle/>
            <a:p>
              <a:pPr algn="ctr"/>
              <a:r>
                <a:rPr lang="zh-CN" altLang="en-US" sz="2400">
                  <a:solidFill>
                    <a:schemeClr val="tx1">
                      <a:lumMod val="75000"/>
                      <a:lumOff val="25000"/>
                    </a:schemeClr>
                  </a:solidFill>
                  <a:cs typeface="+mn-ea"/>
                  <a:sym typeface="+mn-lt"/>
                </a:rPr>
                <a:t>转出来的胜利：</a:t>
              </a:r>
              <a:r>
                <a:rPr lang="zh-CN" altLang="en-US" sz="2400">
                  <a:solidFill>
                    <a:srgbClr val="C00000"/>
                  </a:solidFill>
                  <a:cs typeface="+mn-ea"/>
                  <a:sym typeface="+mn-lt"/>
                </a:rPr>
                <a:t>乌蒙山回旋战</a:t>
              </a:r>
            </a:p>
          </p:txBody>
        </p:sp>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147B34-D961-4FF1-B860-0F6B24BF2414}"/>
                </a:ext>
              </a:extLst>
            </p:cNvPr>
            <p:cNvGrpSpPr/>
            <p:nvPr/>
          </p:nvGrpSpPr>
          <p:grpSpPr>
            <a:xfrm>
              <a:off x="7321257" y="2796901"/>
              <a:ext cx="2457450" cy="1300164"/>
              <a:chOff x="3028950" y="2594219"/>
              <a:chExt cx="2457450" cy="1300164"/>
            </a:xfrm>
          </p:grpSpPr>
          <p:sp>
            <p:nvSpPr>
              <p:cNvPr id="32" name="矩形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B222E07-3FF1-44D1-A8E3-932AC9858555}"/>
                  </a:ext>
                </a:extLst>
              </p:cNvPr>
              <p:cNvSpPr/>
              <p:nvPr/>
            </p:nvSpPr>
            <p:spPr>
              <a:xfrm>
                <a:off x="3028950" y="2594219"/>
                <a:ext cx="2457450" cy="1300164"/>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sp>
            <p:nvSpPr>
              <p:cNvPr id="33" name="矩形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1567916-EFA6-4D12-A826-71D138776E2E}"/>
                  </a:ext>
                </a:extLst>
              </p:cNvPr>
              <p:cNvSpPr/>
              <p:nvPr/>
            </p:nvSpPr>
            <p:spPr>
              <a:xfrm>
                <a:off x="3097146" y="2663276"/>
                <a:ext cx="2321059" cy="116205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2F0D9"/>
                  </a:solidFill>
                  <a:cs typeface="+mn-ea"/>
                  <a:sym typeface="+mn-lt"/>
                </a:endParaRPr>
              </a:p>
            </p:txBody>
          </p:sp>
        </p:grpSp>
        <p:sp>
          <p:nvSpPr>
            <p:cNvPr id="31" name="文本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299DCD-7246-469A-8E32-CF3E93CB8F81}"/>
                </a:ext>
              </a:extLst>
            </p:cNvPr>
            <p:cNvSpPr txBox="1"/>
            <p:nvPr/>
          </p:nvSpPr>
          <p:spPr>
            <a:xfrm>
              <a:off x="6497345" y="4833711"/>
              <a:ext cx="4105275" cy="1200329"/>
            </a:xfrm>
            <a:prstGeom prst="rect">
              <a:avLst/>
            </a:prstGeom>
            <a:noFill/>
          </p:spPr>
          <p:txBody>
            <a:bodyPr wrap="square" rtlCol="0">
              <a:spAutoFit/>
            </a:bodyPr>
            <a:lstStyle/>
            <a:p>
              <a:r>
                <a:rPr lang="zh-CN" altLang="en-US" sz="900">
                  <a:solidFill>
                    <a:schemeClr val="tx1">
                      <a:lumMod val="75000"/>
                      <a:lumOff val="25000"/>
                    </a:schemeClr>
                  </a:solidFill>
                  <a:cs typeface="+mn-ea"/>
                  <a:sym typeface="+mn-lt"/>
                </a:rPr>
                <a:t>　　称其惨烈，是因为经过这场战役，中央红军由长征出发时的</a:t>
              </a:r>
              <a:r>
                <a:rPr lang="en-US" altLang="zh-CN" sz="900">
                  <a:solidFill>
                    <a:schemeClr val="tx1">
                      <a:lumMod val="75000"/>
                      <a:lumOff val="25000"/>
                    </a:schemeClr>
                  </a:solidFill>
                  <a:cs typeface="+mn-ea"/>
                  <a:sym typeface="+mn-lt"/>
                </a:rPr>
                <a:t>8.6</a:t>
              </a:r>
              <a:r>
                <a:rPr lang="zh-CN" altLang="en-US" sz="900">
                  <a:solidFill>
                    <a:schemeClr val="tx1">
                      <a:lumMod val="75000"/>
                      <a:lumOff val="25000"/>
                    </a:schemeClr>
                  </a:solidFill>
                  <a:cs typeface="+mn-ea"/>
                  <a:sym typeface="+mn-lt"/>
                </a:rPr>
                <a:t>万余人锐减至</a:t>
              </a:r>
              <a:r>
                <a:rPr lang="en-US" altLang="zh-CN" sz="900">
                  <a:solidFill>
                    <a:schemeClr val="tx1">
                      <a:lumMod val="75000"/>
                      <a:lumOff val="25000"/>
                    </a:schemeClr>
                  </a:solidFill>
                  <a:cs typeface="+mn-ea"/>
                  <a:sym typeface="+mn-lt"/>
                </a:rPr>
                <a:t>3</a:t>
              </a:r>
              <a:r>
                <a:rPr lang="zh-CN" altLang="en-US" sz="900">
                  <a:solidFill>
                    <a:schemeClr val="tx1">
                      <a:lumMod val="75000"/>
                      <a:lumOff val="25000"/>
                    </a:schemeClr>
                  </a:solidFill>
                  <a:cs typeface="+mn-ea"/>
                  <a:sym typeface="+mn-lt"/>
                </a:rPr>
                <a:t>万余人。战役发生在</a:t>
              </a:r>
              <a:r>
                <a:rPr lang="en-US" altLang="zh-CN" sz="900">
                  <a:solidFill>
                    <a:schemeClr val="tx1">
                      <a:lumMod val="75000"/>
                      <a:lumOff val="25000"/>
                    </a:schemeClr>
                  </a:solidFill>
                  <a:cs typeface="+mn-ea"/>
                  <a:sym typeface="+mn-lt"/>
                </a:rPr>
                <a:t>1934</a:t>
              </a:r>
              <a:r>
                <a:rPr lang="zh-CN" altLang="en-US" sz="900">
                  <a:solidFill>
                    <a:schemeClr val="tx1">
                      <a:lumMod val="75000"/>
                      <a:lumOff val="25000"/>
                    </a:schemeClr>
                  </a:solidFill>
                  <a:cs typeface="+mn-ea"/>
                  <a:sym typeface="+mn-lt"/>
                </a:rPr>
                <a:t>年</a:t>
              </a:r>
              <a:r>
                <a:rPr lang="en-US" altLang="zh-CN" sz="900">
                  <a:solidFill>
                    <a:schemeClr val="tx1">
                      <a:lumMod val="75000"/>
                      <a:lumOff val="25000"/>
                    </a:schemeClr>
                  </a:solidFill>
                  <a:cs typeface="+mn-ea"/>
                  <a:sym typeface="+mn-lt"/>
                </a:rPr>
                <a:t>11</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25</a:t>
              </a:r>
              <a:r>
                <a:rPr lang="zh-CN" altLang="en-US" sz="900">
                  <a:solidFill>
                    <a:schemeClr val="tx1">
                      <a:lumMod val="75000"/>
                      <a:lumOff val="25000"/>
                    </a:schemeClr>
                  </a:solidFill>
                  <a:cs typeface="+mn-ea"/>
                  <a:sym typeface="+mn-lt"/>
                </a:rPr>
                <a:t>日至</a:t>
              </a:r>
              <a:r>
                <a:rPr lang="en-US" altLang="zh-CN" sz="900">
                  <a:solidFill>
                    <a:schemeClr val="tx1">
                      <a:lumMod val="75000"/>
                      <a:lumOff val="25000"/>
                    </a:schemeClr>
                  </a:solidFill>
                  <a:cs typeface="+mn-ea"/>
                  <a:sym typeface="+mn-lt"/>
                </a:rPr>
                <a:t>12</a:t>
              </a:r>
              <a:r>
                <a:rPr lang="zh-CN" altLang="en-US" sz="900">
                  <a:solidFill>
                    <a:schemeClr val="tx1">
                      <a:lumMod val="75000"/>
                      <a:lumOff val="25000"/>
                    </a:schemeClr>
                  </a:solidFill>
                  <a:cs typeface="+mn-ea"/>
                  <a:sym typeface="+mn-lt"/>
                </a:rPr>
                <a:t>月</a:t>
              </a:r>
              <a:r>
                <a:rPr lang="en-US" altLang="zh-CN" sz="900">
                  <a:solidFill>
                    <a:schemeClr val="tx1">
                      <a:lumMod val="75000"/>
                      <a:lumOff val="25000"/>
                    </a:schemeClr>
                  </a:solidFill>
                  <a:cs typeface="+mn-ea"/>
                  <a:sym typeface="+mn-lt"/>
                </a:rPr>
                <a:t>1</a:t>
              </a:r>
              <a:r>
                <a:rPr lang="zh-CN" altLang="en-US" sz="900">
                  <a:solidFill>
                    <a:schemeClr val="tx1">
                      <a:lumMod val="75000"/>
                      <a:lumOff val="25000"/>
                    </a:schemeClr>
                  </a:solidFill>
                  <a:cs typeface="+mn-ea"/>
                  <a:sym typeface="+mn-lt"/>
                </a:rPr>
                <a:t>日，作战地区是湖南道县和广西全州的湘江两岸。</a:t>
              </a:r>
            </a:p>
            <a:p>
              <a:endParaRPr lang="zh-CN" altLang="en-US" sz="900">
                <a:solidFill>
                  <a:schemeClr val="tx1">
                    <a:lumMod val="75000"/>
                    <a:lumOff val="25000"/>
                  </a:schemeClr>
                </a:solidFill>
                <a:cs typeface="+mn-ea"/>
                <a:sym typeface="+mn-lt"/>
              </a:endParaRPr>
            </a:p>
            <a:p>
              <a:r>
                <a:rPr lang="zh-CN" altLang="en-US" sz="900">
                  <a:solidFill>
                    <a:schemeClr val="tx1">
                      <a:lumMod val="75000"/>
                      <a:lumOff val="25000"/>
                    </a:schemeClr>
                  </a:solidFill>
                  <a:cs typeface="+mn-ea"/>
                  <a:sym typeface="+mn-lt"/>
                </a:rPr>
                <a:t>　　此役，蒋介石调动了其嫡系部队及地方军阀部队近</a:t>
              </a:r>
              <a:r>
                <a:rPr lang="en-US" altLang="zh-CN" sz="900">
                  <a:solidFill>
                    <a:schemeClr val="tx1">
                      <a:lumMod val="75000"/>
                      <a:lumOff val="25000"/>
                    </a:schemeClr>
                  </a:solidFill>
                  <a:cs typeface="+mn-ea"/>
                  <a:sym typeface="+mn-lt"/>
                </a:rPr>
                <a:t>30</a:t>
              </a:r>
              <a:r>
                <a:rPr lang="zh-CN" altLang="en-US" sz="900">
                  <a:solidFill>
                    <a:schemeClr val="tx1">
                      <a:lumMod val="75000"/>
                      <a:lumOff val="25000"/>
                    </a:schemeClr>
                  </a:solidFill>
                  <a:cs typeface="+mn-ea"/>
                  <a:sym typeface="+mn-lt"/>
                </a:rPr>
                <a:t>万人，企图将红军歼灭于湘江、漓水以东地区。由于当时党内“左”倾领导者的错误决策，把战略转移变成大搬家，使红军丢掉了机动灵活的法宝，虽然突破了湘江，但也遭遇了红军有史以来最为惨重的损失。</a:t>
              </a:r>
            </a:p>
          </p:txBody>
        </p:sp>
      </p:grpSp>
    </p:spTree>
    <p:extLst>
      <p:ext uri="{BB962C8B-B14F-4D97-AF65-F5344CB8AC3E}">
        <p14:creationId xmlns:p14="http://schemas.microsoft.com/office/powerpoint/2010/main" val="13700029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5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375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30DAD8-C0AA-4077-9066-51BC3EEC9065}"/>
                </a:ext>
              </a:extLst>
            </p:cNvPr>
            <p:cNvSpPr>
              <a:spLocks noChangeArrowheads="1"/>
            </p:cNvSpPr>
            <p:nvPr/>
          </p:nvSpPr>
          <p:spPr bwMode="auto">
            <a:xfrm>
              <a:off x="5614578" y="818810"/>
              <a:ext cx="69570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5</a:t>
              </a:r>
              <a:endPar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endParaRPr>
            </a:p>
          </p:txBody>
        </p:sp>
        <p:sp>
          <p:nvSpPr>
            <p:cNvPr id="4"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E07518-9A99-4ED7-8D53-F0A1434EBA96}"/>
              </a:ext>
            </a:extLst>
          </p:cNvPr>
          <p:cNvSpPr txBox="1"/>
          <p:nvPr/>
        </p:nvSpPr>
        <p:spPr>
          <a:xfrm>
            <a:off x="819148" y="3112304"/>
            <a:ext cx="10553702" cy="1200329"/>
          </a:xfrm>
          <a:prstGeom prst="rect">
            <a:avLst/>
          </a:prstGeom>
          <a:noFill/>
        </p:spPr>
        <p:txBody>
          <a:bodyPr wrap="square" rtlCol="0">
            <a:spAutoFit/>
          </a:bodyPr>
          <a:lstStyle>
            <a:defPPr>
              <a:defRPr lang="zh-CN"/>
            </a:defPPr>
            <a:lvl1pPr algn="ctr" defTabSz="1219140">
              <a:defRPr sz="720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不忘初心弘扬长征精神</a:t>
            </a:r>
          </a:p>
        </p:txBody>
      </p:sp>
    </p:spTree>
    <p:extLst>
      <p:ext uri="{BB962C8B-B14F-4D97-AF65-F5344CB8AC3E}">
        <p14:creationId xmlns:p14="http://schemas.microsoft.com/office/powerpoint/2010/main" val="5684668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不忘初心弘扬长征精神</a:t>
            </a:r>
          </a:p>
        </p:txBody>
      </p:sp>
      <p:pic>
        <p:nvPicPr>
          <p:cNvPr id="34" name="图片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5599A7-2676-42FC-A232-FB649FE03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7987" y="2068083"/>
            <a:ext cx="4128459" cy="412845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矩形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831C48-43EA-4D29-9DB9-5010803D71FD}"/>
              </a:ext>
            </a:extLst>
          </p:cNvPr>
          <p:cNvSpPr/>
          <p:nvPr/>
        </p:nvSpPr>
        <p:spPr bwMode="auto">
          <a:xfrm>
            <a:off x="4847861" y="2555482"/>
            <a:ext cx="7056107" cy="3353028"/>
          </a:xfrm>
          <a:prstGeom prst="rect">
            <a:avLst/>
          </a:prstGeom>
          <a:solidFill>
            <a:srgbClr val="9B0D13"/>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467" b="0" i="0" u="none" strike="noStrike" kern="0" cap="none" spc="0" normalizeH="0" baseline="0" noProof="0">
              <a:ln>
                <a:noFill/>
              </a:ln>
              <a:solidFill>
                <a:srgbClr val="9B0D13"/>
              </a:solidFill>
              <a:effectLst/>
              <a:uLnTx/>
              <a:uFillTx/>
              <a:cs typeface="+mn-ea"/>
              <a:sym typeface="+mn-lt"/>
            </a:endParaRPr>
          </a:p>
        </p:txBody>
      </p:sp>
      <p:sp>
        <p:nvSpPr>
          <p:cNvPr id="36" name="矩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57F044-9DEB-4A74-BC97-FC706A61C4A2}"/>
              </a:ext>
            </a:extLst>
          </p:cNvPr>
          <p:cNvSpPr/>
          <p:nvPr/>
        </p:nvSpPr>
        <p:spPr>
          <a:xfrm>
            <a:off x="5135893" y="2791601"/>
            <a:ext cx="6336704" cy="2850524"/>
          </a:xfrm>
          <a:prstGeom prst="rect">
            <a:avLst/>
          </a:prstGeom>
        </p:spPr>
        <p:txBody>
          <a:bodyPr wrap="square">
            <a:spAutoFit/>
          </a:bodyPr>
          <a:lstStyle/>
          <a:p>
            <a:pPr algn="just" defTabSz="1219140">
              <a:lnSpc>
                <a:spcPct val="120000"/>
              </a:lnSpc>
            </a:pPr>
            <a:r>
              <a:rPr lang="en-US" altLang="zh-CN" sz="1867" b="1" kern="100" dirty="0">
                <a:solidFill>
                  <a:srgbClr val="FFBE00">
                    <a:lumMod val="40000"/>
                    <a:lumOff val="60000"/>
                  </a:srgbClr>
                </a:solidFill>
                <a:cs typeface="+mn-ea"/>
                <a:sym typeface="+mn-lt"/>
              </a:rPr>
              <a:t>        2016</a:t>
            </a:r>
            <a:r>
              <a:rPr lang="zh-CN" altLang="en-US" sz="1867" b="1" kern="100" dirty="0">
                <a:solidFill>
                  <a:srgbClr val="FFBE00">
                    <a:lumMod val="40000"/>
                    <a:lumOff val="60000"/>
                  </a:srgbClr>
                </a:solidFill>
                <a:cs typeface="+mn-ea"/>
                <a:sym typeface="+mn-lt"/>
              </a:rPr>
              <a:t>年7月18日，习近平总书记到宁夏回族自治区考察。从北京直飞固原，驱车70多公里到将台堡，向红军长征会师纪念碑敬献花篮并参观三军会师纪念馆。</a:t>
            </a:r>
            <a:endParaRPr lang="en-US" altLang="zh-CN" sz="1867" b="1" kern="100" dirty="0">
              <a:solidFill>
                <a:srgbClr val="FFBE00">
                  <a:lumMod val="40000"/>
                  <a:lumOff val="60000"/>
                </a:srgbClr>
              </a:solidFill>
              <a:cs typeface="+mn-ea"/>
              <a:sym typeface="+mn-lt"/>
            </a:endParaRPr>
          </a:p>
          <a:p>
            <a:pPr algn="just" defTabSz="1219140">
              <a:lnSpc>
                <a:spcPct val="120000"/>
              </a:lnSpc>
            </a:pPr>
            <a:r>
              <a:rPr lang="zh-CN" altLang="en-US" sz="1867" b="1" kern="100" dirty="0">
                <a:solidFill>
                  <a:srgbClr val="FFBE00">
                    <a:lumMod val="40000"/>
                    <a:lumOff val="60000"/>
                  </a:srgbClr>
                </a:solidFill>
                <a:cs typeface="+mn-ea"/>
                <a:sym typeface="+mn-lt"/>
              </a:rPr>
              <a:t>　　在参观三军会师纪念馆时，习近平说，长征永远在路上。这次专程来这里，就是缅怀先烈、不忘初心，走新的长征路。与刚刚建党95周年大会上的讲话如出一辙，习总书记再次强调，要不忘初心，继续走好新的长征路，这既是对革命先烈的缅怀，更是对历史使命的担当。</a:t>
            </a:r>
          </a:p>
        </p:txBody>
      </p:sp>
      <p:sp>
        <p:nvSpPr>
          <p:cNvPr id="37" name="矩形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6E9E4E-6727-4DFE-B299-7DB410CF714C}"/>
              </a:ext>
            </a:extLst>
          </p:cNvPr>
          <p:cNvSpPr/>
          <p:nvPr/>
        </p:nvSpPr>
        <p:spPr>
          <a:xfrm>
            <a:off x="7152117" y="1479339"/>
            <a:ext cx="4445920" cy="502766"/>
          </a:xfrm>
          <a:prstGeom prst="rect">
            <a:avLst/>
          </a:prstGeom>
        </p:spPr>
        <p:txBody>
          <a:bodyPr wrap="square">
            <a:spAutoFit/>
          </a:bodyPr>
          <a:lstStyle/>
          <a:p>
            <a:pPr defTabSz="1219140"/>
            <a:r>
              <a:rPr lang="zh-CN" altLang="en-US" sz="2667" b="1" kern="100" dirty="0">
                <a:solidFill>
                  <a:srgbClr val="9B0D13"/>
                </a:solidFill>
                <a:cs typeface="+mn-ea"/>
                <a:sym typeface="+mn-lt"/>
              </a:rPr>
              <a:t>习近平说，长征永远在路上</a:t>
            </a:r>
            <a:endParaRPr lang="zh-CN" altLang="en-US" sz="2667" dirty="0">
              <a:solidFill>
                <a:srgbClr val="9B0D13"/>
              </a:solidFill>
              <a:cs typeface="+mn-ea"/>
              <a:sym typeface="+mn-lt"/>
            </a:endParaRPr>
          </a:p>
        </p:txBody>
      </p:sp>
    </p:spTree>
    <p:extLst>
      <p:ext uri="{BB962C8B-B14F-4D97-AF65-F5344CB8AC3E}">
        <p14:creationId xmlns:p14="http://schemas.microsoft.com/office/powerpoint/2010/main" val="5090996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750" fill="hold"/>
                                        <p:tgtEl>
                                          <p:spTgt spid="34"/>
                                        </p:tgtEl>
                                        <p:attrNameLst>
                                          <p:attrName>ppt_w</p:attrName>
                                        </p:attrNameLst>
                                      </p:cBhvr>
                                      <p:tavLst>
                                        <p:tav tm="0">
                                          <p:val>
                                            <p:fltVal val="0"/>
                                          </p:val>
                                        </p:tav>
                                        <p:tav tm="100000">
                                          <p:val>
                                            <p:strVal val="#ppt_w"/>
                                          </p:val>
                                        </p:tav>
                                      </p:tavLst>
                                    </p:anim>
                                    <p:anim calcmode="lin" valueType="num">
                                      <p:cBhvr>
                                        <p:cTn id="15" dur="1750" fill="hold"/>
                                        <p:tgtEl>
                                          <p:spTgt spid="34"/>
                                        </p:tgtEl>
                                        <p:attrNameLst>
                                          <p:attrName>ppt_h</p:attrName>
                                        </p:attrNameLst>
                                      </p:cBhvr>
                                      <p:tavLst>
                                        <p:tav tm="0">
                                          <p:val>
                                            <p:fltVal val="0"/>
                                          </p:val>
                                        </p:tav>
                                        <p:tav tm="100000">
                                          <p:val>
                                            <p:strVal val="#ppt_h"/>
                                          </p:val>
                                        </p:tav>
                                      </p:tavLst>
                                    </p:anim>
                                    <p:anim calcmode="lin" valueType="num">
                                      <p:cBhvr>
                                        <p:cTn id="16" dur="1750" fill="hold"/>
                                        <p:tgtEl>
                                          <p:spTgt spid="34"/>
                                        </p:tgtEl>
                                        <p:attrNameLst>
                                          <p:attrName>style.rotation</p:attrName>
                                        </p:attrNameLst>
                                      </p:cBhvr>
                                      <p:tavLst>
                                        <p:tav tm="0">
                                          <p:val>
                                            <p:fltVal val="90"/>
                                          </p:val>
                                        </p:tav>
                                        <p:tav tm="100000">
                                          <p:val>
                                            <p:fltVal val="0"/>
                                          </p:val>
                                        </p:tav>
                                      </p:tavLst>
                                    </p:anim>
                                    <p:animEffect transition="in" filter="fade">
                                      <p:cBhvr>
                                        <p:cTn id="17" dur="1750"/>
                                        <p:tgtEl>
                                          <p:spTgt spid="34"/>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2000"/>
                                        <p:tgtEl>
                                          <p:spTgt spid="37"/>
                                        </p:tgtEl>
                                      </p:cBhvr>
                                    </p:animEffect>
                                  </p:childTnLst>
                                </p:cTn>
                              </p:par>
                            </p:childTnLst>
                          </p:cTn>
                        </p:par>
                        <p:par>
                          <p:cTn id="22" fill="hold">
                            <p:stCondLst>
                              <p:cond delay="3750"/>
                            </p:stCondLst>
                            <p:childTnLst>
                              <p:par>
                                <p:cTn id="23" presetID="31"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500" fill="hold"/>
                                        <p:tgtEl>
                                          <p:spTgt spid="35"/>
                                        </p:tgtEl>
                                        <p:attrNameLst>
                                          <p:attrName>ppt_w</p:attrName>
                                        </p:attrNameLst>
                                      </p:cBhvr>
                                      <p:tavLst>
                                        <p:tav tm="0">
                                          <p:val>
                                            <p:fltVal val="0"/>
                                          </p:val>
                                        </p:tav>
                                        <p:tav tm="100000">
                                          <p:val>
                                            <p:strVal val="#ppt_w"/>
                                          </p:val>
                                        </p:tav>
                                      </p:tavLst>
                                    </p:anim>
                                    <p:anim calcmode="lin" valueType="num">
                                      <p:cBhvr>
                                        <p:cTn id="26" dur="1500" fill="hold"/>
                                        <p:tgtEl>
                                          <p:spTgt spid="35"/>
                                        </p:tgtEl>
                                        <p:attrNameLst>
                                          <p:attrName>ppt_h</p:attrName>
                                        </p:attrNameLst>
                                      </p:cBhvr>
                                      <p:tavLst>
                                        <p:tav tm="0">
                                          <p:val>
                                            <p:fltVal val="0"/>
                                          </p:val>
                                        </p:tav>
                                        <p:tav tm="100000">
                                          <p:val>
                                            <p:strVal val="#ppt_h"/>
                                          </p:val>
                                        </p:tav>
                                      </p:tavLst>
                                    </p:anim>
                                    <p:anim calcmode="lin" valueType="num">
                                      <p:cBhvr>
                                        <p:cTn id="27" dur="1500" fill="hold"/>
                                        <p:tgtEl>
                                          <p:spTgt spid="35"/>
                                        </p:tgtEl>
                                        <p:attrNameLst>
                                          <p:attrName>style.rotation</p:attrName>
                                        </p:attrNameLst>
                                      </p:cBhvr>
                                      <p:tavLst>
                                        <p:tav tm="0">
                                          <p:val>
                                            <p:fltVal val="90"/>
                                          </p:val>
                                        </p:tav>
                                        <p:tav tm="100000">
                                          <p:val>
                                            <p:fltVal val="0"/>
                                          </p:val>
                                        </p:tav>
                                      </p:tavLst>
                                    </p:anim>
                                    <p:animEffect transition="in" filter="fade">
                                      <p:cBhvr>
                                        <p:cTn id="28" dur="1500"/>
                                        <p:tgtEl>
                                          <p:spTgt spid="35"/>
                                        </p:tgtEl>
                                      </p:cBhvr>
                                    </p:animEffect>
                                  </p:childTnLst>
                                </p:cTn>
                              </p:par>
                              <p:par>
                                <p:cTn id="29" presetID="8" presetClass="emph" presetSubtype="0" fill="hold" grpId="1" nodeType="withEffect">
                                  <p:stCondLst>
                                    <p:cond delay="0"/>
                                  </p:stCondLst>
                                  <p:childTnLst>
                                    <p:animRot by="21600000">
                                      <p:cBhvr>
                                        <p:cTn id="30" dur="1500" fill="hold"/>
                                        <p:tgtEl>
                                          <p:spTgt spid="35"/>
                                        </p:tgtEl>
                                        <p:attrNameLst>
                                          <p:attrName>r</p:attrName>
                                        </p:attrNameLst>
                                      </p:cBhvr>
                                    </p:animRot>
                                  </p:childTnLst>
                                </p:cTn>
                              </p:par>
                            </p:childTnLst>
                          </p:cTn>
                        </p:par>
                        <p:par>
                          <p:cTn id="31" fill="hold">
                            <p:stCondLst>
                              <p:cond delay="5250"/>
                            </p:stCondLst>
                            <p:childTnLst>
                              <p:par>
                                <p:cTn id="32" presetID="22" presetClass="entr" presetSubtype="1"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animBg="1"/>
      <p:bldP spid="35" grpId="1" animBg="1"/>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不忘初心弘扬长征精神</a:t>
            </a:r>
          </a:p>
        </p:txBody>
      </p:sp>
      <p:sp>
        <p:nvSpPr>
          <p:cNvPr id="12" name="矩形 11">
            <a:extLst>
              <a:ext uri="{FF2B5EF4-FFF2-40B4-BE49-F238E27FC236}">
                <a16:creationId xmlns="" xmlns:p14="http://schemas.microsoft.com/office/powerpoint/2010/main" xmlns:mc="http://schemas.openxmlformats.org/markup-compatibility/2006" xmlns:a16="http://schemas.microsoft.com/office/drawing/2014/main" id="{28FBF1CB-FBD0-4F8D-9B1F-46978EBB0B0F}"/>
              </a:ext>
            </a:extLst>
          </p:cNvPr>
          <p:cNvSpPr/>
          <p:nvPr/>
        </p:nvSpPr>
        <p:spPr bwMode="auto">
          <a:xfrm>
            <a:off x="815414" y="3235396"/>
            <a:ext cx="10561172" cy="2839999"/>
          </a:xfrm>
          <a:prstGeom prst="rect">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1867" b="0" i="0" u="none" strike="noStrike" kern="0" cap="none" spc="0" normalizeH="0" baseline="0" noProof="0">
              <a:ln>
                <a:noFill/>
              </a:ln>
              <a:solidFill>
                <a:srgbClr val="000000"/>
              </a:solidFill>
              <a:effectLst/>
              <a:uLnTx/>
              <a:uFillTx/>
              <a:cs typeface="+mn-ea"/>
              <a:sym typeface="+mn-lt"/>
            </a:endParaRPr>
          </a:p>
        </p:txBody>
      </p:sp>
      <p:sp>
        <p:nvSpPr>
          <p:cNvPr id="15" name="矩形 14">
            <a:extLst>
              <a:ext uri="{FF2B5EF4-FFF2-40B4-BE49-F238E27FC236}">
                <a16:creationId xmlns="" xmlns:p14="http://schemas.microsoft.com/office/powerpoint/2010/main" xmlns:mc="http://schemas.openxmlformats.org/markup-compatibility/2006" xmlns:a16="http://schemas.microsoft.com/office/drawing/2014/main" id="{6EF0BA28-51CB-41E6-A46B-DCAA752848BD}"/>
              </a:ext>
            </a:extLst>
          </p:cNvPr>
          <p:cNvSpPr/>
          <p:nvPr/>
        </p:nvSpPr>
        <p:spPr>
          <a:xfrm>
            <a:off x="1103444" y="3699438"/>
            <a:ext cx="9985109" cy="1865126"/>
          </a:xfrm>
          <a:prstGeom prst="rect">
            <a:avLst/>
          </a:prstGeom>
        </p:spPr>
        <p:txBody>
          <a:bodyPr wrap="square">
            <a:spAutoFit/>
          </a:bodyPr>
          <a:lstStyle/>
          <a:p>
            <a:pPr algn="just" defTabSz="1219140">
              <a:lnSpc>
                <a:spcPct val="120000"/>
              </a:lnSpc>
            </a:pPr>
            <a:r>
              <a:rPr lang="zh-CN" altLang="en-US" sz="2400" b="1" kern="100" dirty="0">
                <a:solidFill>
                  <a:srgbClr val="FFBE00">
                    <a:lumMod val="40000"/>
                    <a:lumOff val="60000"/>
                  </a:srgbClr>
                </a:solidFill>
                <a:cs typeface="+mn-ea"/>
                <a:sym typeface="+mn-lt"/>
              </a:rPr>
              <a:t>长征精神，历久弥新；长征之路，没有终点。实现“两个一百年”奋斗目标，还有很长的路要走，有无数的“雪山”、“草地”要过。只要我们像当年红军将士那样，忠诚于党，不忘初心，团结一致，奋勇拼搏，锐意进取，就一定能在新的长征路上不断夺取新胜利、创造新辉煌！ </a:t>
            </a:r>
          </a:p>
        </p:txBody>
      </p:sp>
      <p:sp>
        <p:nvSpPr>
          <p:cNvPr id="16" name="TextBox 12">
            <a:extLst>
              <a:ext uri="{FF2B5EF4-FFF2-40B4-BE49-F238E27FC236}">
                <a16:creationId xmlns="" xmlns:p14="http://schemas.microsoft.com/office/powerpoint/2010/main" xmlns:mc="http://schemas.openxmlformats.org/markup-compatibility/2006" xmlns:a16="http://schemas.microsoft.com/office/drawing/2014/main" id="{6F4C7234-C5FF-4F06-B66E-A73704C17899}"/>
              </a:ext>
            </a:extLst>
          </p:cNvPr>
          <p:cNvSpPr txBox="1"/>
          <p:nvPr/>
        </p:nvSpPr>
        <p:spPr>
          <a:xfrm>
            <a:off x="2471712" y="1775428"/>
            <a:ext cx="7248571" cy="1241237"/>
          </a:xfrm>
          <a:prstGeom prst="rect">
            <a:avLst/>
          </a:prstGeom>
          <a:noFill/>
        </p:spPr>
        <p:txBody>
          <a:bodyPr wrap="square" rtlCol="0">
            <a:spAutoFit/>
          </a:bodyPr>
          <a:lstStyle/>
          <a:p>
            <a:pPr algn="ctr" defTabSz="1219140"/>
            <a:r>
              <a:rPr lang="zh-CN" altLang="en-US" sz="3733" b="1" dirty="0">
                <a:solidFill>
                  <a:srgbClr val="9B0D13"/>
                </a:solidFill>
                <a:cs typeface="+mn-ea"/>
                <a:sym typeface="+mn-lt"/>
              </a:rPr>
              <a:t>不忘初心</a:t>
            </a:r>
            <a:endParaRPr lang="en-US" altLang="zh-CN" sz="3733" b="1" dirty="0">
              <a:solidFill>
                <a:srgbClr val="9B0D13"/>
              </a:solidFill>
              <a:cs typeface="+mn-ea"/>
              <a:sym typeface="+mn-lt"/>
            </a:endParaRPr>
          </a:p>
          <a:p>
            <a:pPr algn="ctr" defTabSz="1219140"/>
            <a:r>
              <a:rPr lang="zh-CN" altLang="en-US" sz="3733" b="1" dirty="0">
                <a:solidFill>
                  <a:srgbClr val="9B0D13"/>
                </a:solidFill>
                <a:cs typeface="+mn-ea"/>
                <a:sym typeface="+mn-lt"/>
              </a:rPr>
              <a:t>走好新的长征路</a:t>
            </a:r>
          </a:p>
        </p:txBody>
      </p:sp>
    </p:spTree>
    <p:extLst>
      <p:ext uri="{BB962C8B-B14F-4D97-AF65-F5344CB8AC3E}">
        <p14:creationId xmlns:p14="http://schemas.microsoft.com/office/powerpoint/2010/main" val="306826771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0"/>
                                        <p:tgtEl>
                                          <p:spTgt spid="16"/>
                                        </p:tgtEl>
                                      </p:cBhvr>
                                    </p:animEffect>
                                  </p:childTnLst>
                                </p:cTn>
                              </p:par>
                            </p:childTnLst>
                          </p:cTn>
                        </p:par>
                        <p:par>
                          <p:cTn id="14" fill="hold">
                            <p:stCondLst>
                              <p:cond delay="2500"/>
                            </p:stCondLst>
                            <p:childTnLst>
                              <p:par>
                                <p:cTn id="15" presetID="1" presetClass="entr" presetSubtype="0" fill="hold" grpId="0" nodeType="afterEffect">
                                  <p:stCondLst>
                                    <p:cond delay="0"/>
                                  </p:stCondLst>
                                  <p:iterate type="lt">
                                    <p:tmAbs val="80"/>
                                  </p:iterate>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不忘初心弘扬长征精神</a:t>
            </a:r>
          </a:p>
        </p:txBody>
      </p:sp>
      <p:grpSp>
        <p:nvGrpSpPr>
          <p:cNvPr id="5" name="组合 4">
            <a:extLst>
              <a:ext uri="{FF2B5EF4-FFF2-40B4-BE49-F238E27FC236}">
                <a16:creationId xmlns="" xmlns:p14="http://schemas.microsoft.com/office/powerpoint/2010/main" xmlns:mc="http://schemas.openxmlformats.org/markup-compatibility/2006" xmlns:a16="http://schemas.microsoft.com/office/drawing/2014/main" id="{E7E0AAAC-1583-4B6F-8631-5B237727BC14}"/>
              </a:ext>
            </a:extLst>
          </p:cNvPr>
          <p:cNvGrpSpPr/>
          <p:nvPr/>
        </p:nvGrpSpPr>
        <p:grpSpPr>
          <a:xfrm>
            <a:off x="1642103" y="2002584"/>
            <a:ext cx="1872000" cy="2882071"/>
            <a:chOff x="1075441" y="1766517"/>
            <a:chExt cx="1404000" cy="2161553"/>
          </a:xfrm>
        </p:grpSpPr>
        <p:sp>
          <p:nvSpPr>
            <p:cNvPr id="6" name="椭圆 5">
              <a:extLst>
                <a:ext uri="{FF2B5EF4-FFF2-40B4-BE49-F238E27FC236}">
                  <a16:creationId xmlns="" xmlns:p14="http://schemas.microsoft.com/office/powerpoint/2010/main" xmlns:mc="http://schemas.openxmlformats.org/markup-compatibility/2006" xmlns:a16="http://schemas.microsoft.com/office/drawing/2014/main" id="{806725A8-21F4-4A24-971D-C08103F0D211}"/>
                </a:ext>
              </a:extLst>
            </p:cNvPr>
            <p:cNvSpPr/>
            <p:nvPr/>
          </p:nvSpPr>
          <p:spPr bwMode="auto">
            <a:xfrm>
              <a:off x="1147441" y="1838517"/>
              <a:ext cx="1260000" cy="126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rPr>
                <a:t>乐于吃苦</a:t>
              </a:r>
            </a:p>
          </p:txBody>
        </p:sp>
        <p:sp>
          <p:nvSpPr>
            <p:cNvPr id="7" name="矩形 6">
              <a:extLst>
                <a:ext uri="{FF2B5EF4-FFF2-40B4-BE49-F238E27FC236}">
                  <a16:creationId xmlns="" xmlns:p14="http://schemas.microsoft.com/office/powerpoint/2010/main" xmlns:mc="http://schemas.openxmlformats.org/markup-compatibility/2006" xmlns:a16="http://schemas.microsoft.com/office/drawing/2014/main" id="{A58B9D85-5571-4524-B321-59922BE8CA7C}"/>
                </a:ext>
              </a:extLst>
            </p:cNvPr>
            <p:cNvSpPr/>
            <p:nvPr/>
          </p:nvSpPr>
          <p:spPr>
            <a:xfrm>
              <a:off x="1119416" y="3341659"/>
              <a:ext cx="1316051" cy="586411"/>
            </a:xfrm>
            <a:prstGeom prst="rect">
              <a:avLst/>
            </a:prstGeom>
          </p:spPr>
          <p:txBody>
            <a:bodyPr wrap="square">
              <a:spAutoFit/>
            </a:bodyPr>
            <a:lstStyle/>
            <a:p>
              <a:pPr marL="0" marR="0" lvl="0" indent="0" algn="ctr" defTabSz="1219140" eaLnBrk="1" fontAlgn="auto" latinLnBrk="0" hangingPunct="1">
                <a:lnSpc>
                  <a:spcPct val="12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000000">
                      <a:lumMod val="75000"/>
                      <a:lumOff val="25000"/>
                    </a:srgbClr>
                  </a:solidFill>
                  <a:effectLst/>
                  <a:uLnTx/>
                  <a:uFillTx/>
                  <a:cs typeface="+mn-ea"/>
                  <a:sym typeface="+mn-lt"/>
                </a:rPr>
                <a:t>不惧艰难的革命乐观主义</a:t>
              </a:r>
            </a:p>
          </p:txBody>
        </p:sp>
        <p:sp>
          <p:nvSpPr>
            <p:cNvPr id="8" name="椭圆 7">
              <a:extLst>
                <a:ext uri="{FF2B5EF4-FFF2-40B4-BE49-F238E27FC236}">
                  <a16:creationId xmlns="" xmlns:p14="http://schemas.microsoft.com/office/powerpoint/2010/main" xmlns:mc="http://schemas.openxmlformats.org/markup-compatibility/2006" xmlns:a16="http://schemas.microsoft.com/office/drawing/2014/main" id="{D6AEEBC5-76A4-43FB-80E4-3E99E750D1B4}"/>
                </a:ext>
              </a:extLst>
            </p:cNvPr>
            <p:cNvSpPr/>
            <p:nvPr/>
          </p:nvSpPr>
          <p:spPr bwMode="auto">
            <a:xfrm>
              <a:off x="1075441" y="1766517"/>
              <a:ext cx="1404000" cy="1404000"/>
            </a:xfrm>
            <a:prstGeom prst="ellipse">
              <a:avLst/>
            </a:prstGeom>
            <a:noFill/>
            <a:ln w="9525" cap="flat" cmpd="sng" algn="ctr">
              <a:solidFill>
                <a:srgbClr val="000000">
                  <a:lumMod val="75000"/>
                  <a:lumOff val="25000"/>
                </a:srgbClr>
              </a:solid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endParaRPr>
            </a:p>
          </p:txBody>
        </p:sp>
      </p:grpSp>
      <p:grpSp>
        <p:nvGrpSpPr>
          <p:cNvPr id="9" name="组合 8">
            <a:extLst>
              <a:ext uri="{FF2B5EF4-FFF2-40B4-BE49-F238E27FC236}">
                <a16:creationId xmlns="" xmlns:p14="http://schemas.microsoft.com/office/powerpoint/2010/main" xmlns:mc="http://schemas.openxmlformats.org/markup-compatibility/2006" xmlns:a16="http://schemas.microsoft.com/office/drawing/2014/main" id="{EB9690C4-8135-4F58-A206-FE0D39FE1A3C}"/>
              </a:ext>
            </a:extLst>
          </p:cNvPr>
          <p:cNvGrpSpPr/>
          <p:nvPr/>
        </p:nvGrpSpPr>
        <p:grpSpPr>
          <a:xfrm>
            <a:off x="3997653" y="2002584"/>
            <a:ext cx="1872000" cy="2882071"/>
            <a:chOff x="2825389" y="1766517"/>
            <a:chExt cx="1404000" cy="2161553"/>
          </a:xfrm>
        </p:grpSpPr>
        <p:sp>
          <p:nvSpPr>
            <p:cNvPr id="10" name="矩形 9">
              <a:extLst>
                <a:ext uri="{FF2B5EF4-FFF2-40B4-BE49-F238E27FC236}">
                  <a16:creationId xmlns="" xmlns:p14="http://schemas.microsoft.com/office/powerpoint/2010/main" xmlns:mc="http://schemas.openxmlformats.org/markup-compatibility/2006" xmlns:a16="http://schemas.microsoft.com/office/drawing/2014/main" id="{C57F7BAA-23E5-497C-AE57-DF60A2AC65B2}"/>
                </a:ext>
              </a:extLst>
            </p:cNvPr>
            <p:cNvSpPr/>
            <p:nvPr/>
          </p:nvSpPr>
          <p:spPr>
            <a:xfrm>
              <a:off x="2869364" y="3341659"/>
              <a:ext cx="1316051" cy="586411"/>
            </a:xfrm>
            <a:prstGeom prst="rect">
              <a:avLst/>
            </a:prstGeom>
          </p:spPr>
          <p:txBody>
            <a:bodyPr wrap="square">
              <a:spAutoFit/>
            </a:bodyPr>
            <a:lstStyle/>
            <a:p>
              <a:pPr marL="0" marR="0" lvl="0" indent="0" algn="ctr" defTabSz="1219140" eaLnBrk="1" fontAlgn="auto" latinLnBrk="0" hangingPunct="1">
                <a:lnSpc>
                  <a:spcPct val="12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000000">
                      <a:lumMod val="75000"/>
                      <a:lumOff val="25000"/>
                    </a:srgbClr>
                  </a:solidFill>
                  <a:effectLst/>
                  <a:uLnTx/>
                  <a:uFillTx/>
                  <a:cs typeface="+mn-ea"/>
                  <a:sym typeface="+mn-lt"/>
                </a:rPr>
                <a:t>无坚不摧的革命英雄主义</a:t>
              </a:r>
            </a:p>
          </p:txBody>
        </p:sp>
        <p:sp>
          <p:nvSpPr>
            <p:cNvPr id="11" name="椭圆 10">
              <a:extLst>
                <a:ext uri="{FF2B5EF4-FFF2-40B4-BE49-F238E27FC236}">
                  <a16:creationId xmlns="" xmlns:p14="http://schemas.microsoft.com/office/powerpoint/2010/main" xmlns:mc="http://schemas.openxmlformats.org/markup-compatibility/2006" xmlns:a16="http://schemas.microsoft.com/office/drawing/2014/main" id="{100A4B0E-2BDC-48A8-B2FC-4F08A76883E2}"/>
                </a:ext>
              </a:extLst>
            </p:cNvPr>
            <p:cNvSpPr/>
            <p:nvPr/>
          </p:nvSpPr>
          <p:spPr bwMode="auto">
            <a:xfrm>
              <a:off x="2897389" y="1838517"/>
              <a:ext cx="1260000" cy="126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rPr>
                <a:t>勇于战斗</a:t>
              </a:r>
            </a:p>
          </p:txBody>
        </p:sp>
        <p:sp>
          <p:nvSpPr>
            <p:cNvPr id="12" name="椭圆 11">
              <a:extLst>
                <a:ext uri="{FF2B5EF4-FFF2-40B4-BE49-F238E27FC236}">
                  <a16:creationId xmlns="" xmlns:p14="http://schemas.microsoft.com/office/powerpoint/2010/main" xmlns:mc="http://schemas.openxmlformats.org/markup-compatibility/2006" xmlns:a16="http://schemas.microsoft.com/office/drawing/2014/main" id="{E5B7A562-04C2-4454-97B5-9ABBE7E90EED}"/>
                </a:ext>
              </a:extLst>
            </p:cNvPr>
            <p:cNvSpPr/>
            <p:nvPr/>
          </p:nvSpPr>
          <p:spPr bwMode="auto">
            <a:xfrm>
              <a:off x="2825389" y="1766517"/>
              <a:ext cx="1404000" cy="1404000"/>
            </a:xfrm>
            <a:prstGeom prst="ellipse">
              <a:avLst/>
            </a:prstGeom>
            <a:noFill/>
            <a:ln w="9525" cap="flat" cmpd="sng" algn="ctr">
              <a:solidFill>
                <a:srgbClr val="000000">
                  <a:lumMod val="75000"/>
                  <a:lumOff val="25000"/>
                </a:srgbClr>
              </a:solid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endParaRPr>
            </a:p>
          </p:txBody>
        </p:sp>
      </p:grpSp>
      <p:grpSp>
        <p:nvGrpSpPr>
          <p:cNvPr id="13" name="组合 12">
            <a:extLst>
              <a:ext uri="{FF2B5EF4-FFF2-40B4-BE49-F238E27FC236}">
                <a16:creationId xmlns="" xmlns:p14="http://schemas.microsoft.com/office/powerpoint/2010/main" xmlns:mc="http://schemas.openxmlformats.org/markup-compatibility/2006" xmlns:a16="http://schemas.microsoft.com/office/drawing/2014/main" id="{2AFDD39F-CD6A-48ED-8F12-46C9DF569C63}"/>
              </a:ext>
            </a:extLst>
          </p:cNvPr>
          <p:cNvGrpSpPr/>
          <p:nvPr/>
        </p:nvGrpSpPr>
        <p:grpSpPr>
          <a:xfrm>
            <a:off x="6353202" y="2002584"/>
            <a:ext cx="1872000" cy="2882071"/>
            <a:chOff x="4582760" y="1766517"/>
            <a:chExt cx="1404000" cy="2161553"/>
          </a:xfrm>
        </p:grpSpPr>
        <p:sp>
          <p:nvSpPr>
            <p:cNvPr id="14" name="矩形 13">
              <a:extLst>
                <a:ext uri="{FF2B5EF4-FFF2-40B4-BE49-F238E27FC236}">
                  <a16:creationId xmlns="" xmlns:p14="http://schemas.microsoft.com/office/powerpoint/2010/main" xmlns:mc="http://schemas.openxmlformats.org/markup-compatibility/2006" xmlns:a16="http://schemas.microsoft.com/office/drawing/2014/main" id="{4F11784F-53D0-40A3-A60E-B5133817A246}"/>
                </a:ext>
              </a:extLst>
            </p:cNvPr>
            <p:cNvSpPr/>
            <p:nvPr/>
          </p:nvSpPr>
          <p:spPr>
            <a:xfrm>
              <a:off x="4626735" y="3341659"/>
              <a:ext cx="1316051" cy="586411"/>
            </a:xfrm>
            <a:prstGeom prst="rect">
              <a:avLst/>
            </a:prstGeom>
          </p:spPr>
          <p:txBody>
            <a:bodyPr wrap="square">
              <a:spAutoFit/>
            </a:bodyPr>
            <a:lstStyle/>
            <a:p>
              <a:pPr marL="0" marR="0" lvl="0" indent="0" algn="ctr" defTabSz="1219140" eaLnBrk="1" fontAlgn="auto" latinLnBrk="0" hangingPunct="1">
                <a:lnSpc>
                  <a:spcPct val="12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000000">
                      <a:lumMod val="75000"/>
                      <a:lumOff val="25000"/>
                    </a:srgbClr>
                  </a:solidFill>
                  <a:effectLst/>
                  <a:uLnTx/>
                  <a:uFillTx/>
                  <a:cs typeface="+mn-ea"/>
                  <a:sym typeface="+mn-lt"/>
                </a:rPr>
                <a:t>独立自主的创新胆略</a:t>
              </a:r>
            </a:p>
          </p:txBody>
        </p:sp>
        <p:sp>
          <p:nvSpPr>
            <p:cNvPr id="15" name="椭圆 14">
              <a:extLst>
                <a:ext uri="{FF2B5EF4-FFF2-40B4-BE49-F238E27FC236}">
                  <a16:creationId xmlns="" xmlns:p14="http://schemas.microsoft.com/office/powerpoint/2010/main" xmlns:mc="http://schemas.openxmlformats.org/markup-compatibility/2006" xmlns:a16="http://schemas.microsoft.com/office/drawing/2014/main" id="{D426D586-76D6-4564-9900-E8FFAA303376}"/>
                </a:ext>
              </a:extLst>
            </p:cNvPr>
            <p:cNvSpPr/>
            <p:nvPr/>
          </p:nvSpPr>
          <p:spPr bwMode="auto">
            <a:xfrm>
              <a:off x="4654760" y="1838517"/>
              <a:ext cx="1260000" cy="126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rPr>
                <a:t>重于求实</a:t>
              </a:r>
            </a:p>
          </p:txBody>
        </p:sp>
        <p:sp>
          <p:nvSpPr>
            <p:cNvPr id="16" name="椭圆 15">
              <a:extLst>
                <a:ext uri="{FF2B5EF4-FFF2-40B4-BE49-F238E27FC236}">
                  <a16:creationId xmlns="" xmlns:p14="http://schemas.microsoft.com/office/powerpoint/2010/main" xmlns:mc="http://schemas.openxmlformats.org/markup-compatibility/2006" xmlns:a16="http://schemas.microsoft.com/office/drawing/2014/main" id="{2190B987-39F6-4C17-9ACE-08AA54558A0C}"/>
                </a:ext>
              </a:extLst>
            </p:cNvPr>
            <p:cNvSpPr/>
            <p:nvPr/>
          </p:nvSpPr>
          <p:spPr bwMode="auto">
            <a:xfrm>
              <a:off x="4582760" y="1766517"/>
              <a:ext cx="1404000" cy="1404000"/>
            </a:xfrm>
            <a:prstGeom prst="ellipse">
              <a:avLst/>
            </a:prstGeom>
            <a:noFill/>
            <a:ln w="9525" cap="flat" cmpd="sng" algn="ctr">
              <a:solidFill>
                <a:srgbClr val="000000">
                  <a:lumMod val="75000"/>
                  <a:lumOff val="25000"/>
                </a:srgbClr>
              </a:solid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endParaRPr>
            </a:p>
          </p:txBody>
        </p:sp>
      </p:grpSp>
      <p:grpSp>
        <p:nvGrpSpPr>
          <p:cNvPr id="17" name="组合 16">
            <a:extLst>
              <a:ext uri="{FF2B5EF4-FFF2-40B4-BE49-F238E27FC236}">
                <a16:creationId xmlns="" xmlns:p14="http://schemas.microsoft.com/office/powerpoint/2010/main" xmlns:mc="http://schemas.openxmlformats.org/markup-compatibility/2006" xmlns:a16="http://schemas.microsoft.com/office/drawing/2014/main" id="{D781E313-5996-486E-813C-93914FB5701B}"/>
              </a:ext>
            </a:extLst>
          </p:cNvPr>
          <p:cNvGrpSpPr/>
          <p:nvPr/>
        </p:nvGrpSpPr>
        <p:grpSpPr>
          <a:xfrm>
            <a:off x="8708751" y="2002584"/>
            <a:ext cx="1872000" cy="2882071"/>
            <a:chOff x="6375427" y="1766517"/>
            <a:chExt cx="1404000" cy="2161553"/>
          </a:xfrm>
        </p:grpSpPr>
        <p:sp>
          <p:nvSpPr>
            <p:cNvPr id="18" name="矩形 17">
              <a:extLst>
                <a:ext uri="{FF2B5EF4-FFF2-40B4-BE49-F238E27FC236}">
                  <a16:creationId xmlns="" xmlns:p14="http://schemas.microsoft.com/office/powerpoint/2010/main" xmlns:mc="http://schemas.openxmlformats.org/markup-compatibility/2006" xmlns:a16="http://schemas.microsoft.com/office/drawing/2014/main" id="{612CB45C-4883-4486-A854-E0D21145EBB9}"/>
                </a:ext>
              </a:extLst>
            </p:cNvPr>
            <p:cNvSpPr/>
            <p:nvPr/>
          </p:nvSpPr>
          <p:spPr>
            <a:xfrm>
              <a:off x="6419402" y="3341659"/>
              <a:ext cx="1316051" cy="586411"/>
            </a:xfrm>
            <a:prstGeom prst="rect">
              <a:avLst/>
            </a:prstGeom>
          </p:spPr>
          <p:txBody>
            <a:bodyPr wrap="square">
              <a:spAutoFit/>
            </a:bodyPr>
            <a:lstStyle/>
            <a:p>
              <a:pPr marL="0" marR="0" lvl="0" indent="0" algn="ctr" defTabSz="1219140" eaLnBrk="1" fontAlgn="auto" latinLnBrk="0" hangingPunct="1">
                <a:lnSpc>
                  <a:spcPct val="12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000000">
                      <a:lumMod val="75000"/>
                      <a:lumOff val="25000"/>
                    </a:srgbClr>
                  </a:solidFill>
                  <a:effectLst/>
                  <a:uLnTx/>
                  <a:uFillTx/>
                  <a:cs typeface="+mn-ea"/>
                  <a:sym typeface="+mn-lt"/>
                </a:rPr>
                <a:t>顾全大局的集体主义</a:t>
              </a:r>
            </a:p>
          </p:txBody>
        </p:sp>
        <p:sp>
          <p:nvSpPr>
            <p:cNvPr id="19" name="椭圆 18">
              <a:extLst>
                <a:ext uri="{FF2B5EF4-FFF2-40B4-BE49-F238E27FC236}">
                  <a16:creationId xmlns="" xmlns:p14="http://schemas.microsoft.com/office/powerpoint/2010/main" xmlns:mc="http://schemas.openxmlformats.org/markup-compatibility/2006" xmlns:a16="http://schemas.microsoft.com/office/drawing/2014/main" id="{0DDCF2E9-6466-46E7-93E5-E25F32BC94D2}"/>
                </a:ext>
              </a:extLst>
            </p:cNvPr>
            <p:cNvSpPr/>
            <p:nvPr/>
          </p:nvSpPr>
          <p:spPr bwMode="auto">
            <a:xfrm>
              <a:off x="6447427" y="1838517"/>
              <a:ext cx="1260000" cy="1260000"/>
            </a:xfrm>
            <a:prstGeom prst="ellipse">
              <a:avLst/>
            </a:prstGeom>
            <a:solidFill>
              <a:srgbClr val="9B0D13"/>
            </a:solidFill>
            <a:ln w="952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rPr>
                <a:t>善于团结</a:t>
              </a:r>
            </a:p>
          </p:txBody>
        </p:sp>
        <p:sp>
          <p:nvSpPr>
            <p:cNvPr id="20" name="椭圆 19">
              <a:extLst>
                <a:ext uri="{FF2B5EF4-FFF2-40B4-BE49-F238E27FC236}">
                  <a16:creationId xmlns="" xmlns:p14="http://schemas.microsoft.com/office/powerpoint/2010/main" xmlns:mc="http://schemas.openxmlformats.org/markup-compatibility/2006" xmlns:a16="http://schemas.microsoft.com/office/drawing/2014/main" id="{1134AC6E-9122-4437-ADF7-67497EEFC03E}"/>
                </a:ext>
              </a:extLst>
            </p:cNvPr>
            <p:cNvSpPr/>
            <p:nvPr/>
          </p:nvSpPr>
          <p:spPr bwMode="auto">
            <a:xfrm>
              <a:off x="6375427" y="1766517"/>
              <a:ext cx="1404000" cy="1404000"/>
            </a:xfrm>
            <a:prstGeom prst="ellipse">
              <a:avLst/>
            </a:prstGeom>
            <a:noFill/>
            <a:ln w="9525" cap="flat" cmpd="sng" algn="ctr">
              <a:solidFill>
                <a:srgbClr val="000000">
                  <a:lumMod val="75000"/>
                  <a:lumOff val="25000"/>
                </a:srgbClr>
              </a:solid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ctr"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3200" b="1" i="0" u="none" strike="noStrike" kern="0" cap="none" spc="0" normalizeH="0" baseline="0" noProof="0" dirty="0">
                <a:ln>
                  <a:noFill/>
                </a:ln>
                <a:solidFill>
                  <a:srgbClr val="FFBE00">
                    <a:lumMod val="40000"/>
                    <a:lumOff val="60000"/>
                  </a:srgbClr>
                </a:solidFill>
                <a:effectLst/>
                <a:uLnTx/>
                <a:uFillTx/>
                <a:cs typeface="+mn-ea"/>
                <a:sym typeface="+mn-lt"/>
              </a:endParaRPr>
            </a:p>
          </p:txBody>
        </p:sp>
      </p:grpSp>
    </p:spTree>
    <p:extLst>
      <p:ext uri="{BB962C8B-B14F-4D97-AF65-F5344CB8AC3E}">
        <p14:creationId xmlns:p14="http://schemas.microsoft.com/office/powerpoint/2010/main" val="87993768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anim calcmode="lin" valueType="num">
                                      <p:cBhvr>
                                        <p:cTn id="14" dur="1250" fill="hold"/>
                                        <p:tgtEl>
                                          <p:spTgt spid="5"/>
                                        </p:tgtEl>
                                        <p:attrNameLst>
                                          <p:attrName>ppt_x</p:attrName>
                                        </p:attrNameLst>
                                      </p:cBhvr>
                                      <p:tavLst>
                                        <p:tav tm="0">
                                          <p:val>
                                            <p:strVal val="#ppt_x"/>
                                          </p:val>
                                        </p:tav>
                                        <p:tav tm="100000">
                                          <p:val>
                                            <p:strVal val="#ppt_x"/>
                                          </p:val>
                                        </p:tav>
                                      </p:tavLst>
                                    </p:anim>
                                    <p:anim calcmode="lin" valueType="num">
                                      <p:cBhvr>
                                        <p:cTn id="15" dur="1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250"/>
                                        <p:tgtEl>
                                          <p:spTgt spid="9"/>
                                        </p:tgtEl>
                                      </p:cBhvr>
                                    </p:animEffect>
                                    <p:anim calcmode="lin" valueType="num">
                                      <p:cBhvr>
                                        <p:cTn id="20" dur="1250" fill="hold"/>
                                        <p:tgtEl>
                                          <p:spTgt spid="9"/>
                                        </p:tgtEl>
                                        <p:attrNameLst>
                                          <p:attrName>ppt_x</p:attrName>
                                        </p:attrNameLst>
                                      </p:cBhvr>
                                      <p:tavLst>
                                        <p:tav tm="0">
                                          <p:val>
                                            <p:strVal val="#ppt_x"/>
                                          </p:val>
                                        </p:tav>
                                        <p:tav tm="100000">
                                          <p:val>
                                            <p:strVal val="#ppt_x"/>
                                          </p:val>
                                        </p:tav>
                                      </p:tavLst>
                                    </p:anim>
                                    <p:anim calcmode="lin" valueType="num">
                                      <p:cBhvr>
                                        <p:cTn id="21" dur="12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250"/>
                                        <p:tgtEl>
                                          <p:spTgt spid="13"/>
                                        </p:tgtEl>
                                      </p:cBhvr>
                                    </p:animEffect>
                                    <p:anim calcmode="lin" valueType="num">
                                      <p:cBhvr>
                                        <p:cTn id="26" dur="1250" fill="hold"/>
                                        <p:tgtEl>
                                          <p:spTgt spid="13"/>
                                        </p:tgtEl>
                                        <p:attrNameLst>
                                          <p:attrName>ppt_x</p:attrName>
                                        </p:attrNameLst>
                                      </p:cBhvr>
                                      <p:tavLst>
                                        <p:tav tm="0">
                                          <p:val>
                                            <p:strVal val="#ppt_x"/>
                                          </p:val>
                                        </p:tav>
                                        <p:tav tm="100000">
                                          <p:val>
                                            <p:strVal val="#ppt_x"/>
                                          </p:val>
                                        </p:tav>
                                      </p:tavLst>
                                    </p:anim>
                                    <p:anim calcmode="lin" valueType="num">
                                      <p:cBhvr>
                                        <p:cTn id="27" dur="12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250"/>
                                        <p:tgtEl>
                                          <p:spTgt spid="17"/>
                                        </p:tgtEl>
                                      </p:cBhvr>
                                    </p:animEffect>
                                    <p:anim calcmode="lin" valueType="num">
                                      <p:cBhvr>
                                        <p:cTn id="32" dur="1250" fill="hold"/>
                                        <p:tgtEl>
                                          <p:spTgt spid="17"/>
                                        </p:tgtEl>
                                        <p:attrNameLst>
                                          <p:attrName>ppt_x</p:attrName>
                                        </p:attrNameLst>
                                      </p:cBhvr>
                                      <p:tavLst>
                                        <p:tav tm="0">
                                          <p:val>
                                            <p:strVal val="#ppt_x"/>
                                          </p:val>
                                        </p:tav>
                                        <p:tav tm="100000">
                                          <p:val>
                                            <p:strVal val="#ppt_x"/>
                                          </p:val>
                                        </p:tav>
                                      </p:tavLst>
                                    </p:anim>
                                    <p:anim calcmode="lin" valueType="num">
                                      <p:cBhvr>
                                        <p:cTn id="33" dur="1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30DAD8-C0AA-4077-9066-51BC3EEC9065}"/>
                </a:ext>
              </a:extLst>
            </p:cNvPr>
            <p:cNvSpPr>
              <a:spLocks noChangeArrowheads="1"/>
            </p:cNvSpPr>
            <p:nvPr/>
          </p:nvSpPr>
          <p:spPr bwMode="auto">
            <a:xfrm>
              <a:off x="5614578" y="818810"/>
              <a:ext cx="69570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1</a:t>
              </a:r>
            </a:p>
          </p:txBody>
        </p:sp>
        <p:sp>
          <p:nvSpPr>
            <p:cNvPr id="4"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E07518-9A99-4ED7-8D53-F0A1434EBA96}"/>
              </a:ext>
            </a:extLst>
          </p:cNvPr>
          <p:cNvSpPr txBox="1"/>
          <p:nvPr/>
        </p:nvSpPr>
        <p:spPr>
          <a:xfrm>
            <a:off x="1879832" y="3112304"/>
            <a:ext cx="8432334" cy="1200329"/>
          </a:xfrm>
          <a:prstGeom prst="rect">
            <a:avLst/>
          </a:prstGeom>
          <a:noFill/>
        </p:spPr>
        <p:txBody>
          <a:bodyPr wrap="square" rtlCol="0">
            <a:spAutoFit/>
          </a:bodyPr>
          <a:lstStyle/>
          <a:p>
            <a:pPr algn="ctr" defTabSz="1219140"/>
            <a:r>
              <a:rPr lang="zh-CN" altLang="en-US" sz="7200" dirty="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红军为什么要长征？</a:t>
            </a:r>
          </a:p>
        </p:txBody>
      </p:sp>
    </p:spTree>
    <p:extLst>
      <p:ext uri="{BB962C8B-B14F-4D97-AF65-F5344CB8AC3E}">
        <p14:creationId xmlns:p14="http://schemas.microsoft.com/office/powerpoint/2010/main" val="265554011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 xmlns:p14="http://schemas.microsoft.com/office/powerpoint/2010/main" xmlns:mc="http://schemas.openxmlformats.org/markup-compatibility/2006" xmlns:a16="http://schemas.microsoft.com/office/drawing/2014/main" id="{3EB84485-317C-4959-9F43-44E13C3CE4C7}"/>
              </a:ext>
            </a:extLst>
          </p:cNvPr>
          <p:cNvSpPr txBox="1"/>
          <p:nvPr/>
        </p:nvSpPr>
        <p:spPr>
          <a:xfrm>
            <a:off x="3638676" y="1194089"/>
            <a:ext cx="4914648" cy="240065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5400" i="0" u="none" strike="noStrike" kern="1200" cap="none" spc="0" normalizeH="0" baseline="0" noProof="0" dirty="0">
                <a:ln>
                  <a:solidFill>
                    <a:schemeClr val="bg1"/>
                  </a:solidFill>
                </a:ln>
                <a:solidFill>
                  <a:schemeClr val="bg1"/>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rPr>
              <a:t>纪念长征胜利</a:t>
            </a:r>
            <a:endParaRPr kumimoji="0" lang="en-US" altLang="zh-CN" sz="5400" i="0" u="none" strike="noStrike" kern="1200" cap="none" spc="0" normalizeH="0" baseline="0" noProof="0" dirty="0">
              <a:ln>
                <a:solidFill>
                  <a:schemeClr val="bg1"/>
                </a:solidFill>
              </a:ln>
              <a:solidFill>
                <a:schemeClr val="bg1"/>
              </a:solidFill>
              <a:effectLst>
                <a:outerShdw blurRad="38100" dist="38100" dir="2700000" algn="tl">
                  <a:srgbClr val="000000">
                    <a:alpha val="43137"/>
                  </a:srgbClr>
                </a:outerShdw>
              </a:effectLst>
              <a:uLnTx/>
              <a:uFillTx/>
              <a:latin typeface="汉仪大宋简" panose="02010609000101010101" pitchFamily="49" charset="-122"/>
              <a:ea typeface="汉仪大宋简" panose="02010609000101010101" pitchFamily="49" charset="-122"/>
              <a:cs typeface="+mn-ea"/>
              <a:sym typeface="+mn-lt"/>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96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XX</a:t>
            </a:r>
            <a:r>
              <a:rPr lang="zh-CN" altLang="en-US" sz="9600" dirty="0" smtClean="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rPr>
              <a:t>周年</a:t>
            </a:r>
            <a:endParaRPr lang="zh-CN" altLang="en-US" sz="9600" dirty="0">
              <a:ln>
                <a:solidFill>
                  <a:schemeClr val="bg1"/>
                </a:solidFill>
              </a:ln>
              <a:gradFill>
                <a:gsLst>
                  <a:gs pos="0">
                    <a:srgbClr val="F5E741"/>
                  </a:gs>
                  <a:gs pos="100000">
                    <a:srgbClr val="E5A617"/>
                  </a:gs>
                </a:gsLst>
                <a:lin ang="5400000" scaled="1"/>
              </a:gra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sym typeface="+mn-lt"/>
            </a:endParaRPr>
          </a:p>
        </p:txBody>
      </p:sp>
      <p:sp>
        <p:nvSpPr>
          <p:cNvPr id="16" name="文本框 15">
            <a:extLst>
              <a:ext uri="{FF2B5EF4-FFF2-40B4-BE49-F238E27FC236}">
                <a16:creationId xmlns="" xmlns:p14="http://schemas.microsoft.com/office/powerpoint/2010/main" xmlns:mc="http://schemas.openxmlformats.org/markup-compatibility/2006" xmlns:a16="http://schemas.microsoft.com/office/drawing/2014/main" id="{BE040626-7747-4160-9D8A-403F70304E6B}"/>
              </a:ext>
            </a:extLst>
          </p:cNvPr>
          <p:cNvSpPr txBox="1"/>
          <p:nvPr/>
        </p:nvSpPr>
        <p:spPr>
          <a:xfrm>
            <a:off x="8328356" y="5479462"/>
            <a:ext cx="3412496" cy="923330"/>
          </a:xfrm>
          <a:prstGeom prst="rect">
            <a:avLst/>
          </a:prstGeom>
          <a:noFill/>
        </p:spPr>
        <p:txBody>
          <a:bodyPr wrap="square" rtlCol="0">
            <a:spAutoFit/>
          </a:bodyPr>
          <a:lstStyle/>
          <a:p>
            <a:pPr lvl="0" algn="r"/>
            <a:r>
              <a:rPr lang="zh-CN" altLang="en-US" dirty="0">
                <a:cs typeface="+mn-ea"/>
                <a:sym typeface="+mn-lt"/>
              </a:rPr>
              <a:t>二万五千里长征路</a:t>
            </a:r>
            <a:endParaRPr lang="en-US" altLang="zh-CN" dirty="0">
              <a:cs typeface="+mn-ea"/>
              <a:sym typeface="+mn-lt"/>
            </a:endParaRPr>
          </a:p>
          <a:p>
            <a:pPr lvl="0" algn="r"/>
            <a:r>
              <a:rPr lang="zh-CN" altLang="en-US" dirty="0">
                <a:cs typeface="+mn-ea"/>
                <a:sym typeface="+mn-lt"/>
              </a:rPr>
              <a:t>谱写了可歌可泣的英雄史诗</a:t>
            </a:r>
            <a:endParaRPr lang="en-US" altLang="zh-CN" dirty="0">
              <a:cs typeface="+mn-ea"/>
              <a:sym typeface="+mn-lt"/>
            </a:endParaRPr>
          </a:p>
          <a:p>
            <a:pPr lvl="0" algn="r"/>
            <a:r>
              <a:rPr lang="zh-CN" altLang="en-US" dirty="0">
                <a:cs typeface="+mn-ea"/>
                <a:sym typeface="+mn-lt"/>
              </a:rPr>
              <a:t>也留下了历久弥新的长征精神</a:t>
            </a:r>
            <a:endParaRPr kumimoji="0" lang="zh-CN" altLang="en-US" sz="1800" b="0" i="0" u="none" strike="noStrike" kern="1200" cap="none" spc="0" normalizeH="0" baseline="0" noProof="0" dirty="0">
              <a:ln>
                <a:noFill/>
              </a:ln>
              <a:effectLst/>
              <a:uLnTx/>
              <a:uFillTx/>
              <a:cs typeface="+mn-ea"/>
              <a:sym typeface="+mn-lt"/>
            </a:endParaRPr>
          </a:p>
        </p:txBody>
      </p:sp>
    </p:spTree>
    <p:extLst>
      <p:ext uri="{BB962C8B-B14F-4D97-AF65-F5344CB8AC3E}">
        <p14:creationId xmlns:p14="http://schemas.microsoft.com/office/powerpoint/2010/main" val="171362175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855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红军为什么要长征？</a:t>
            </a:r>
          </a:p>
        </p:txBody>
      </p:sp>
      <p:grpSp>
        <p:nvGrpSpPr>
          <p:cNvPr id="56" name="组合 55">
            <a:extLst>
              <a:ext uri="{FF2B5EF4-FFF2-40B4-BE49-F238E27FC236}">
                <a16:creationId xmlns="" xmlns:p14="http://schemas.microsoft.com/office/powerpoint/2010/main" xmlns:mc="http://schemas.openxmlformats.org/markup-compatibility/2006" xmlns:a16="http://schemas.microsoft.com/office/drawing/2014/main" id="{43BDD887-00C9-4394-A79A-C6A041F0885B}"/>
              </a:ext>
            </a:extLst>
          </p:cNvPr>
          <p:cNvGrpSpPr/>
          <p:nvPr/>
        </p:nvGrpSpPr>
        <p:grpSpPr>
          <a:xfrm>
            <a:off x="5423925" y="1547012"/>
            <a:ext cx="1920000" cy="1920000"/>
            <a:chOff x="4067944" y="1160259"/>
            <a:chExt cx="1440000" cy="1440000"/>
          </a:xfrm>
          <a:effectLst>
            <a:outerShdw blurRad="50800" dist="38100" dir="2700000" algn="tl" rotWithShape="0">
              <a:prstClr val="black">
                <a:alpha val="40000"/>
              </a:prstClr>
            </a:outerShdw>
          </a:effectLst>
        </p:grpSpPr>
        <p:sp>
          <p:nvSpPr>
            <p:cNvPr id="57" name="星形: 五角 6">
              <a:extLst>
                <a:ext uri="{FF2B5EF4-FFF2-40B4-BE49-F238E27FC236}">
                  <a16:creationId xmlns="" xmlns:p14="http://schemas.microsoft.com/office/powerpoint/2010/main" xmlns:mc="http://schemas.openxmlformats.org/markup-compatibility/2006" xmlns:a16="http://schemas.microsoft.com/office/drawing/2014/main" id="{EFD4F370-0270-4366-AB23-75E5116CB32D}"/>
                </a:ext>
              </a:extLst>
            </p:cNvPr>
            <p:cNvSpPr/>
            <p:nvPr/>
          </p:nvSpPr>
          <p:spPr bwMode="auto">
            <a:xfrm>
              <a:off x="4067944" y="1160259"/>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58" name="矩形 57">
              <a:extLst>
                <a:ext uri="{FF2B5EF4-FFF2-40B4-BE49-F238E27FC236}">
                  <a16:creationId xmlns="" xmlns:p14="http://schemas.microsoft.com/office/powerpoint/2010/main" xmlns:mc="http://schemas.openxmlformats.org/markup-compatibility/2006" xmlns:a16="http://schemas.microsoft.com/office/drawing/2014/main" id="{72AFD8AD-AE3E-459A-9C89-8B9B866C55EE}"/>
                </a:ext>
              </a:extLst>
            </p:cNvPr>
            <p:cNvSpPr/>
            <p:nvPr/>
          </p:nvSpPr>
          <p:spPr>
            <a:xfrm>
              <a:off x="4465020" y="1635646"/>
              <a:ext cx="645851"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11</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59" name="矩形 58">
              <a:extLst>
                <a:ext uri="{FF2B5EF4-FFF2-40B4-BE49-F238E27FC236}">
                  <a16:creationId xmlns="" xmlns:p14="http://schemas.microsoft.com/office/powerpoint/2010/main" xmlns:mc="http://schemas.openxmlformats.org/markup-compatibility/2006" xmlns:a16="http://schemas.microsoft.com/office/drawing/2014/main" id="{51F16D4A-3AA4-4E64-A11E-83F23168F41D}"/>
                </a:ext>
              </a:extLst>
            </p:cNvPr>
            <p:cNvSpPr/>
            <p:nvPr/>
          </p:nvSpPr>
          <p:spPr>
            <a:xfrm>
              <a:off x="4374608" y="2128240"/>
              <a:ext cx="826672"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个省</a:t>
              </a:r>
            </a:p>
          </p:txBody>
        </p:sp>
        <p:sp>
          <p:nvSpPr>
            <p:cNvPr id="60" name="矩形 59">
              <a:extLst>
                <a:ext uri="{FF2B5EF4-FFF2-40B4-BE49-F238E27FC236}">
                  <a16:creationId xmlns="" xmlns:p14="http://schemas.microsoft.com/office/powerpoint/2010/main" xmlns:mc="http://schemas.openxmlformats.org/markup-compatibility/2006" xmlns:a16="http://schemas.microsoft.com/office/drawing/2014/main" id="{8CBA29F5-E1C7-4E4C-AD30-CB540CDE1E60}"/>
                </a:ext>
              </a:extLst>
            </p:cNvPr>
            <p:cNvSpPr/>
            <p:nvPr/>
          </p:nvSpPr>
          <p:spPr>
            <a:xfrm>
              <a:off x="4485805" y="1347614"/>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途经</a:t>
              </a:r>
            </a:p>
          </p:txBody>
        </p:sp>
      </p:grpSp>
      <p:sp>
        <p:nvSpPr>
          <p:cNvPr id="61" name="矩形 60">
            <a:extLst>
              <a:ext uri="{FF2B5EF4-FFF2-40B4-BE49-F238E27FC236}">
                <a16:creationId xmlns="" xmlns:p14="http://schemas.microsoft.com/office/powerpoint/2010/main" xmlns:mc="http://schemas.openxmlformats.org/markup-compatibility/2006" xmlns:a16="http://schemas.microsoft.com/office/drawing/2014/main" id="{525C56F2-1A69-4FAC-852B-3BCEEF4AC164}"/>
              </a:ext>
            </a:extLst>
          </p:cNvPr>
          <p:cNvSpPr/>
          <p:nvPr/>
        </p:nvSpPr>
        <p:spPr>
          <a:xfrm>
            <a:off x="567719" y="1755038"/>
            <a:ext cx="4394688" cy="4114844"/>
          </a:xfrm>
          <a:prstGeom prst="rect">
            <a:avLst/>
          </a:prstGeom>
        </p:spPr>
        <p:txBody>
          <a:bodyPr wrap="square">
            <a:spAutoFit/>
          </a:bodyPr>
          <a:lstStyle/>
          <a:p>
            <a:pPr algn="just" defTabSz="1219140"/>
            <a:r>
              <a:rPr lang="zh-CN" altLang="en-US" sz="1867" b="1" kern="100" dirty="0">
                <a:solidFill>
                  <a:srgbClr val="000000">
                    <a:lumMod val="75000"/>
                    <a:lumOff val="25000"/>
                  </a:srgbClr>
                </a:solidFill>
                <a:cs typeface="+mn-ea"/>
                <a:sym typeface="+mn-lt"/>
              </a:rPr>
              <a:t>长征是人类历史上的伟大奇迹，中央红军共进行了</a:t>
            </a:r>
            <a:r>
              <a:rPr lang="en-US" altLang="zh-CN" sz="1867" b="1" kern="100" dirty="0">
                <a:solidFill>
                  <a:srgbClr val="000000">
                    <a:lumMod val="75000"/>
                    <a:lumOff val="25000"/>
                  </a:srgbClr>
                </a:solidFill>
                <a:cs typeface="+mn-ea"/>
                <a:sym typeface="+mn-lt"/>
              </a:rPr>
              <a:t>380</a:t>
            </a:r>
            <a:r>
              <a:rPr lang="zh-CN" altLang="en-US" sz="1867" b="1" kern="100" dirty="0">
                <a:solidFill>
                  <a:srgbClr val="000000">
                    <a:lumMod val="75000"/>
                    <a:lumOff val="25000"/>
                  </a:srgbClr>
                </a:solidFill>
                <a:cs typeface="+mn-ea"/>
                <a:sym typeface="+mn-lt"/>
              </a:rPr>
              <a:t>余次战斗，攻占七百多座县城，红军牺牲了营以上干部多达</a:t>
            </a:r>
            <a:r>
              <a:rPr lang="en-US" altLang="zh-CN" sz="1867" b="1" kern="100" dirty="0">
                <a:solidFill>
                  <a:srgbClr val="000000">
                    <a:lumMod val="75000"/>
                    <a:lumOff val="25000"/>
                  </a:srgbClr>
                </a:solidFill>
                <a:cs typeface="+mn-ea"/>
                <a:sym typeface="+mn-lt"/>
              </a:rPr>
              <a:t>430</a:t>
            </a:r>
            <a:r>
              <a:rPr lang="zh-CN" altLang="en-US" sz="1867" b="1" kern="100" dirty="0">
                <a:solidFill>
                  <a:srgbClr val="000000">
                    <a:lumMod val="75000"/>
                    <a:lumOff val="25000"/>
                  </a:srgbClr>
                </a:solidFill>
                <a:cs typeface="+mn-ea"/>
                <a:sym typeface="+mn-lt"/>
              </a:rPr>
              <a:t>余人，平均年龄不到</a:t>
            </a:r>
            <a:r>
              <a:rPr lang="en-US" altLang="zh-CN" sz="1867" b="1" kern="100" dirty="0">
                <a:solidFill>
                  <a:srgbClr val="000000">
                    <a:lumMod val="75000"/>
                    <a:lumOff val="25000"/>
                  </a:srgbClr>
                </a:solidFill>
                <a:cs typeface="+mn-ea"/>
                <a:sym typeface="+mn-lt"/>
              </a:rPr>
              <a:t>30</a:t>
            </a:r>
            <a:r>
              <a:rPr lang="zh-CN" altLang="en-US" sz="1867" b="1" kern="100" dirty="0">
                <a:solidFill>
                  <a:srgbClr val="000000">
                    <a:lumMod val="75000"/>
                    <a:lumOff val="25000"/>
                  </a:srgbClr>
                </a:solidFill>
                <a:cs typeface="+mn-ea"/>
                <a:sym typeface="+mn-lt"/>
              </a:rPr>
              <a:t>岁。中央红军从瑞金出发时有</a:t>
            </a:r>
            <a:r>
              <a:rPr lang="en-US" altLang="zh-CN" sz="1867" b="1" kern="100" dirty="0">
                <a:solidFill>
                  <a:srgbClr val="000000">
                    <a:lumMod val="75000"/>
                    <a:lumOff val="25000"/>
                  </a:srgbClr>
                </a:solidFill>
                <a:cs typeface="+mn-ea"/>
                <a:sym typeface="+mn-lt"/>
              </a:rPr>
              <a:t>8.6</a:t>
            </a:r>
            <a:r>
              <a:rPr lang="zh-CN" altLang="en-US" sz="1867" b="1" kern="100" dirty="0">
                <a:solidFill>
                  <a:srgbClr val="000000">
                    <a:lumMod val="75000"/>
                    <a:lumOff val="25000"/>
                  </a:srgbClr>
                </a:solidFill>
                <a:cs typeface="+mn-ea"/>
                <a:sym typeface="+mn-lt"/>
              </a:rPr>
              <a:t>万人，到达陕北时，仅剩</a:t>
            </a:r>
            <a:r>
              <a:rPr lang="en-US" altLang="zh-CN" sz="1867" b="1" kern="100" dirty="0">
                <a:solidFill>
                  <a:srgbClr val="000000">
                    <a:lumMod val="75000"/>
                    <a:lumOff val="25000"/>
                  </a:srgbClr>
                </a:solidFill>
                <a:cs typeface="+mn-ea"/>
                <a:sym typeface="+mn-lt"/>
              </a:rPr>
              <a:t>6500</a:t>
            </a:r>
            <a:r>
              <a:rPr lang="zh-CN" altLang="en-US" sz="1867" b="1" kern="100" dirty="0">
                <a:solidFill>
                  <a:srgbClr val="000000">
                    <a:lumMod val="75000"/>
                    <a:lumOff val="25000"/>
                  </a:srgbClr>
                </a:solidFill>
                <a:cs typeface="+mn-ea"/>
                <a:sym typeface="+mn-lt"/>
              </a:rPr>
              <a:t>人，平均每行进</a:t>
            </a:r>
            <a:r>
              <a:rPr lang="en-US" altLang="zh-CN" sz="1867" b="1" kern="100" dirty="0">
                <a:solidFill>
                  <a:srgbClr val="000000">
                    <a:lumMod val="75000"/>
                    <a:lumOff val="25000"/>
                  </a:srgbClr>
                </a:solidFill>
                <a:cs typeface="+mn-ea"/>
                <a:sym typeface="+mn-lt"/>
              </a:rPr>
              <a:t>1</a:t>
            </a:r>
            <a:r>
              <a:rPr lang="zh-CN" altLang="en-US" sz="1867" b="1" kern="100" dirty="0">
                <a:solidFill>
                  <a:srgbClr val="000000">
                    <a:lumMod val="75000"/>
                    <a:lumOff val="25000"/>
                  </a:srgbClr>
                </a:solidFill>
                <a:cs typeface="+mn-ea"/>
                <a:sym typeface="+mn-lt"/>
              </a:rPr>
              <a:t>公里，就有</a:t>
            </a:r>
            <a:r>
              <a:rPr lang="en-US" altLang="zh-CN" sz="1867" b="1" kern="100" dirty="0">
                <a:solidFill>
                  <a:srgbClr val="000000">
                    <a:lumMod val="75000"/>
                    <a:lumOff val="25000"/>
                  </a:srgbClr>
                </a:solidFill>
                <a:cs typeface="+mn-ea"/>
                <a:sym typeface="+mn-lt"/>
              </a:rPr>
              <a:t>3</a:t>
            </a:r>
            <a:r>
              <a:rPr lang="zh-CN" altLang="en-US" sz="1867" b="1" kern="100" dirty="0">
                <a:solidFill>
                  <a:srgbClr val="000000">
                    <a:lumMod val="75000"/>
                    <a:lumOff val="25000"/>
                  </a:srgbClr>
                </a:solidFill>
                <a:cs typeface="+mn-ea"/>
                <a:sym typeface="+mn-lt"/>
              </a:rPr>
              <a:t>至</a:t>
            </a:r>
            <a:r>
              <a:rPr lang="en-US" altLang="zh-CN" sz="1867" b="1" kern="100" dirty="0">
                <a:solidFill>
                  <a:srgbClr val="000000">
                    <a:lumMod val="75000"/>
                    <a:lumOff val="25000"/>
                  </a:srgbClr>
                </a:solidFill>
                <a:cs typeface="+mn-ea"/>
                <a:sym typeface="+mn-lt"/>
              </a:rPr>
              <a:t>4</a:t>
            </a:r>
            <a:r>
              <a:rPr lang="zh-CN" altLang="en-US" sz="1867" b="1" kern="100" dirty="0">
                <a:solidFill>
                  <a:srgbClr val="000000">
                    <a:lumMod val="75000"/>
                    <a:lumOff val="25000"/>
                  </a:srgbClr>
                </a:solidFill>
                <a:cs typeface="+mn-ea"/>
                <a:sym typeface="+mn-lt"/>
              </a:rPr>
              <a:t>名战士壮烈牺牲。共击溃国民党军数百个团，其间共经过</a:t>
            </a:r>
            <a:r>
              <a:rPr lang="en-US" altLang="zh-CN" sz="1867" b="1" kern="100" dirty="0">
                <a:solidFill>
                  <a:srgbClr val="000000">
                    <a:lumMod val="75000"/>
                    <a:lumOff val="25000"/>
                  </a:srgbClr>
                </a:solidFill>
                <a:cs typeface="+mn-ea"/>
                <a:sym typeface="+mn-lt"/>
              </a:rPr>
              <a:t>11</a:t>
            </a:r>
            <a:r>
              <a:rPr lang="zh-CN" altLang="en-US" sz="1867" b="1" kern="100" dirty="0">
                <a:solidFill>
                  <a:srgbClr val="000000">
                    <a:lumMod val="75000"/>
                    <a:lumOff val="25000"/>
                  </a:srgbClr>
                </a:solidFill>
                <a:cs typeface="+mn-ea"/>
                <a:sym typeface="+mn-lt"/>
              </a:rPr>
              <a:t>个省，翻越</a:t>
            </a:r>
            <a:r>
              <a:rPr lang="en-US" altLang="zh-CN" sz="1867" b="1" kern="100" dirty="0">
                <a:solidFill>
                  <a:srgbClr val="000000">
                    <a:lumMod val="75000"/>
                    <a:lumOff val="25000"/>
                  </a:srgbClr>
                </a:solidFill>
                <a:cs typeface="+mn-ea"/>
                <a:sym typeface="+mn-lt"/>
              </a:rPr>
              <a:t>18</a:t>
            </a:r>
            <a:r>
              <a:rPr lang="zh-CN" altLang="en-US" sz="1867" b="1" kern="100" dirty="0">
                <a:solidFill>
                  <a:srgbClr val="000000">
                    <a:lumMod val="75000"/>
                    <a:lumOff val="25000"/>
                  </a:srgbClr>
                </a:solidFill>
                <a:cs typeface="+mn-ea"/>
                <a:sym typeface="+mn-lt"/>
              </a:rPr>
              <a:t>座大山，跨过</a:t>
            </a:r>
            <a:r>
              <a:rPr lang="en-US" altLang="zh-CN" sz="1867" b="1" kern="100" dirty="0">
                <a:solidFill>
                  <a:srgbClr val="000000">
                    <a:lumMod val="75000"/>
                    <a:lumOff val="25000"/>
                  </a:srgbClr>
                </a:solidFill>
                <a:cs typeface="+mn-ea"/>
                <a:sym typeface="+mn-lt"/>
              </a:rPr>
              <a:t>24</a:t>
            </a:r>
            <a:r>
              <a:rPr lang="zh-CN" altLang="en-US" sz="1867" b="1" kern="100" dirty="0">
                <a:solidFill>
                  <a:srgbClr val="000000">
                    <a:lumMod val="75000"/>
                    <a:lumOff val="25000"/>
                  </a:srgbClr>
                </a:solidFill>
                <a:cs typeface="+mn-ea"/>
                <a:sym typeface="+mn-lt"/>
              </a:rPr>
              <a:t>条大河，走过荒草地，翻过雪山，行程约二万五千里，于</a:t>
            </a:r>
            <a:r>
              <a:rPr lang="en-US" altLang="zh-CN" sz="1867" b="1" kern="100" dirty="0">
                <a:solidFill>
                  <a:srgbClr val="000000">
                    <a:lumMod val="75000"/>
                    <a:lumOff val="25000"/>
                  </a:srgbClr>
                </a:solidFill>
                <a:cs typeface="+mn-ea"/>
                <a:sym typeface="+mn-lt"/>
              </a:rPr>
              <a:t>1935</a:t>
            </a:r>
            <a:r>
              <a:rPr lang="zh-CN" altLang="en-US" sz="1867" b="1" kern="100" dirty="0">
                <a:solidFill>
                  <a:srgbClr val="000000">
                    <a:lumMod val="75000"/>
                    <a:lumOff val="25000"/>
                  </a:srgbClr>
                </a:solidFill>
                <a:cs typeface="+mn-ea"/>
                <a:sym typeface="+mn-lt"/>
              </a:rPr>
              <a:t>年</a:t>
            </a:r>
            <a:r>
              <a:rPr lang="en-US" altLang="zh-CN" sz="1867" b="1" kern="100" dirty="0">
                <a:solidFill>
                  <a:srgbClr val="000000">
                    <a:lumMod val="75000"/>
                    <a:lumOff val="25000"/>
                  </a:srgbClr>
                </a:solidFill>
                <a:cs typeface="+mn-ea"/>
                <a:sym typeface="+mn-lt"/>
              </a:rPr>
              <a:t>10</a:t>
            </a:r>
            <a:r>
              <a:rPr lang="zh-CN" altLang="en-US" sz="1867" b="1" kern="100" dirty="0">
                <a:solidFill>
                  <a:srgbClr val="000000">
                    <a:lumMod val="75000"/>
                    <a:lumOff val="25000"/>
                  </a:srgbClr>
                </a:solidFill>
                <a:cs typeface="+mn-ea"/>
                <a:sym typeface="+mn-lt"/>
              </a:rPr>
              <a:t>月到达陕北，与陕北红军胜利会师。</a:t>
            </a:r>
            <a:r>
              <a:rPr lang="en-US" altLang="zh-CN" sz="1867" b="1" kern="100" dirty="0">
                <a:solidFill>
                  <a:srgbClr val="000000">
                    <a:lumMod val="75000"/>
                    <a:lumOff val="25000"/>
                  </a:srgbClr>
                </a:solidFill>
                <a:cs typeface="+mn-ea"/>
                <a:sym typeface="+mn-lt"/>
              </a:rPr>
              <a:t>1936</a:t>
            </a:r>
            <a:r>
              <a:rPr lang="zh-CN" altLang="en-US" sz="1867" b="1" kern="100" dirty="0">
                <a:solidFill>
                  <a:srgbClr val="000000">
                    <a:lumMod val="75000"/>
                    <a:lumOff val="25000"/>
                  </a:srgbClr>
                </a:solidFill>
                <a:cs typeface="+mn-ea"/>
                <a:sym typeface="+mn-lt"/>
              </a:rPr>
              <a:t>年</a:t>
            </a:r>
            <a:r>
              <a:rPr lang="en-US" altLang="zh-CN" sz="1867" b="1" kern="100" dirty="0">
                <a:solidFill>
                  <a:srgbClr val="000000">
                    <a:lumMod val="75000"/>
                    <a:lumOff val="25000"/>
                  </a:srgbClr>
                </a:solidFill>
                <a:cs typeface="+mn-ea"/>
                <a:sym typeface="+mn-lt"/>
              </a:rPr>
              <a:t>10</a:t>
            </a:r>
            <a:r>
              <a:rPr lang="zh-CN" altLang="en-US" sz="1867" b="1" kern="100" dirty="0">
                <a:solidFill>
                  <a:srgbClr val="000000">
                    <a:lumMod val="75000"/>
                    <a:lumOff val="25000"/>
                  </a:srgbClr>
                </a:solidFill>
                <a:cs typeface="+mn-ea"/>
                <a:sym typeface="+mn-lt"/>
              </a:rPr>
              <a:t>月，红二、四方面军到达甘肃会宁地区，同红一方面军会师。红军三大主力会师，标志着长征的胜利结束。</a:t>
            </a:r>
          </a:p>
        </p:txBody>
      </p:sp>
      <p:grpSp>
        <p:nvGrpSpPr>
          <p:cNvPr id="62" name="组合 61">
            <a:extLst>
              <a:ext uri="{FF2B5EF4-FFF2-40B4-BE49-F238E27FC236}">
                <a16:creationId xmlns="" xmlns:p14="http://schemas.microsoft.com/office/powerpoint/2010/main" xmlns:mc="http://schemas.openxmlformats.org/markup-compatibility/2006" xmlns:a16="http://schemas.microsoft.com/office/drawing/2014/main" id="{6A4F9110-0E15-410C-8B85-8F1D978EADB7}"/>
              </a:ext>
            </a:extLst>
          </p:cNvPr>
          <p:cNvGrpSpPr/>
          <p:nvPr/>
        </p:nvGrpSpPr>
        <p:grpSpPr>
          <a:xfrm>
            <a:off x="7543521" y="1547012"/>
            <a:ext cx="1920000" cy="1920000"/>
            <a:chOff x="5657639" y="1160259"/>
            <a:chExt cx="1440000" cy="1440000"/>
          </a:xfrm>
          <a:effectLst>
            <a:outerShdw blurRad="50800" dist="38100" dir="2700000" algn="tl" rotWithShape="0">
              <a:prstClr val="black">
                <a:alpha val="40000"/>
              </a:prstClr>
            </a:outerShdw>
          </a:effectLst>
        </p:grpSpPr>
        <p:sp>
          <p:nvSpPr>
            <p:cNvPr id="63" name="星形: 五角 6">
              <a:extLst>
                <a:ext uri="{FF2B5EF4-FFF2-40B4-BE49-F238E27FC236}">
                  <a16:creationId xmlns="" xmlns:p14="http://schemas.microsoft.com/office/powerpoint/2010/main" xmlns:mc="http://schemas.openxmlformats.org/markup-compatibility/2006" xmlns:a16="http://schemas.microsoft.com/office/drawing/2014/main" id="{8592D032-7BED-479E-A69A-E211A94FC79E}"/>
                </a:ext>
              </a:extLst>
            </p:cNvPr>
            <p:cNvSpPr/>
            <p:nvPr/>
          </p:nvSpPr>
          <p:spPr bwMode="auto">
            <a:xfrm>
              <a:off x="5657639" y="1160259"/>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64" name="矩形 63">
              <a:extLst>
                <a:ext uri="{FF2B5EF4-FFF2-40B4-BE49-F238E27FC236}">
                  <a16:creationId xmlns="" xmlns:p14="http://schemas.microsoft.com/office/powerpoint/2010/main" xmlns:mc="http://schemas.openxmlformats.org/markup-compatibility/2006" xmlns:a16="http://schemas.microsoft.com/office/drawing/2014/main" id="{B5E094E8-706F-475E-AB8D-68EBCB49D91F}"/>
                </a:ext>
              </a:extLst>
            </p:cNvPr>
            <p:cNvSpPr/>
            <p:nvPr/>
          </p:nvSpPr>
          <p:spPr>
            <a:xfrm>
              <a:off x="5674202" y="1635646"/>
              <a:ext cx="1406876"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25000</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65" name="矩形 64">
              <a:extLst>
                <a:ext uri="{FF2B5EF4-FFF2-40B4-BE49-F238E27FC236}">
                  <a16:creationId xmlns="" xmlns:p14="http://schemas.microsoft.com/office/powerpoint/2010/main" xmlns:mc="http://schemas.openxmlformats.org/markup-compatibility/2006" xmlns:a16="http://schemas.microsoft.com/office/drawing/2014/main" id="{589111AC-C8C5-4F67-9014-FF28ADB62296}"/>
                </a:ext>
              </a:extLst>
            </p:cNvPr>
            <p:cNvSpPr/>
            <p:nvPr/>
          </p:nvSpPr>
          <p:spPr>
            <a:xfrm>
              <a:off x="5964303" y="2128240"/>
              <a:ext cx="826672"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余里</a:t>
              </a:r>
            </a:p>
          </p:txBody>
        </p:sp>
        <p:sp>
          <p:nvSpPr>
            <p:cNvPr id="66" name="矩形 65">
              <a:extLst>
                <a:ext uri="{FF2B5EF4-FFF2-40B4-BE49-F238E27FC236}">
                  <a16:creationId xmlns="" xmlns:p14="http://schemas.microsoft.com/office/powerpoint/2010/main" xmlns:mc="http://schemas.openxmlformats.org/markup-compatibility/2006" xmlns:a16="http://schemas.microsoft.com/office/drawing/2014/main" id="{893D30FB-132A-447D-A3AC-EAC105DD61D9}"/>
                </a:ext>
              </a:extLst>
            </p:cNvPr>
            <p:cNvSpPr/>
            <p:nvPr/>
          </p:nvSpPr>
          <p:spPr>
            <a:xfrm>
              <a:off x="6075500" y="1347614"/>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行程</a:t>
              </a:r>
            </a:p>
          </p:txBody>
        </p:sp>
      </p:grpSp>
      <p:grpSp>
        <p:nvGrpSpPr>
          <p:cNvPr id="67" name="组合 66">
            <a:extLst>
              <a:ext uri="{FF2B5EF4-FFF2-40B4-BE49-F238E27FC236}">
                <a16:creationId xmlns="" xmlns:p14="http://schemas.microsoft.com/office/powerpoint/2010/main" xmlns:mc="http://schemas.openxmlformats.org/markup-compatibility/2006" xmlns:a16="http://schemas.microsoft.com/office/drawing/2014/main" id="{9A59596F-D517-45A5-B29C-8C6061271EC6}"/>
              </a:ext>
            </a:extLst>
          </p:cNvPr>
          <p:cNvGrpSpPr/>
          <p:nvPr/>
        </p:nvGrpSpPr>
        <p:grpSpPr>
          <a:xfrm>
            <a:off x="9648395" y="1547012"/>
            <a:ext cx="1920000" cy="1920000"/>
            <a:chOff x="7236296" y="1160259"/>
            <a:chExt cx="1440000" cy="1440000"/>
          </a:xfrm>
          <a:effectLst>
            <a:outerShdw blurRad="50800" dist="38100" dir="2700000" algn="tl" rotWithShape="0">
              <a:prstClr val="black">
                <a:alpha val="40000"/>
              </a:prstClr>
            </a:outerShdw>
          </a:effectLst>
        </p:grpSpPr>
        <p:sp>
          <p:nvSpPr>
            <p:cNvPr id="68" name="星形: 五角 6">
              <a:extLst>
                <a:ext uri="{FF2B5EF4-FFF2-40B4-BE49-F238E27FC236}">
                  <a16:creationId xmlns="" xmlns:p14="http://schemas.microsoft.com/office/powerpoint/2010/main" xmlns:mc="http://schemas.openxmlformats.org/markup-compatibility/2006" xmlns:a16="http://schemas.microsoft.com/office/drawing/2014/main" id="{9558D518-F4A3-482E-9C5E-288BB76904B9}"/>
                </a:ext>
              </a:extLst>
            </p:cNvPr>
            <p:cNvSpPr/>
            <p:nvPr/>
          </p:nvSpPr>
          <p:spPr bwMode="auto">
            <a:xfrm>
              <a:off x="7236296" y="1160259"/>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69" name="矩形 68">
              <a:extLst>
                <a:ext uri="{FF2B5EF4-FFF2-40B4-BE49-F238E27FC236}">
                  <a16:creationId xmlns="" xmlns:p14="http://schemas.microsoft.com/office/powerpoint/2010/main" xmlns:mc="http://schemas.openxmlformats.org/markup-compatibility/2006" xmlns:a16="http://schemas.microsoft.com/office/drawing/2014/main" id="{485435CB-3DED-4C4B-9373-FCEBCA71A553}"/>
                </a:ext>
              </a:extLst>
            </p:cNvPr>
            <p:cNvSpPr/>
            <p:nvPr/>
          </p:nvSpPr>
          <p:spPr>
            <a:xfrm>
              <a:off x="7506536" y="1635646"/>
              <a:ext cx="899525"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430</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70" name="矩形 69">
              <a:extLst>
                <a:ext uri="{FF2B5EF4-FFF2-40B4-BE49-F238E27FC236}">
                  <a16:creationId xmlns="" xmlns:p14="http://schemas.microsoft.com/office/powerpoint/2010/main" xmlns:mc="http://schemas.openxmlformats.org/markup-compatibility/2006" xmlns:a16="http://schemas.microsoft.com/office/drawing/2014/main" id="{433507B0-A1A8-41B9-9320-4E383E08BCE6}"/>
                </a:ext>
              </a:extLst>
            </p:cNvPr>
            <p:cNvSpPr/>
            <p:nvPr/>
          </p:nvSpPr>
          <p:spPr>
            <a:xfrm>
              <a:off x="7380232" y="2159018"/>
              <a:ext cx="1152128" cy="253915"/>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FFBE00">
                      <a:lumMod val="40000"/>
                      <a:lumOff val="60000"/>
                    </a:srgbClr>
                  </a:solidFill>
                  <a:effectLst/>
                  <a:uLnTx/>
                  <a:uFillTx/>
                  <a:cs typeface="+mn-ea"/>
                  <a:sym typeface="+mn-lt"/>
                </a:rPr>
                <a:t>营以上干部</a:t>
              </a:r>
            </a:p>
          </p:txBody>
        </p:sp>
        <p:sp>
          <p:nvSpPr>
            <p:cNvPr id="71" name="矩形 70">
              <a:extLst>
                <a:ext uri="{FF2B5EF4-FFF2-40B4-BE49-F238E27FC236}">
                  <a16:creationId xmlns="" xmlns:p14="http://schemas.microsoft.com/office/powerpoint/2010/main" xmlns:mc="http://schemas.openxmlformats.org/markup-compatibility/2006" xmlns:a16="http://schemas.microsoft.com/office/drawing/2014/main" id="{1A676E94-1FAE-485A-BCEC-C3BBBFE843CF}"/>
                </a:ext>
              </a:extLst>
            </p:cNvPr>
            <p:cNvSpPr/>
            <p:nvPr/>
          </p:nvSpPr>
          <p:spPr>
            <a:xfrm>
              <a:off x="7654157" y="1347614"/>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牺牲</a:t>
              </a:r>
            </a:p>
          </p:txBody>
        </p:sp>
      </p:grpSp>
      <p:grpSp>
        <p:nvGrpSpPr>
          <p:cNvPr id="72" name="组合 71">
            <a:extLst>
              <a:ext uri="{FF2B5EF4-FFF2-40B4-BE49-F238E27FC236}">
                <a16:creationId xmlns="" xmlns:p14="http://schemas.microsoft.com/office/powerpoint/2010/main" xmlns:mc="http://schemas.openxmlformats.org/markup-compatibility/2006" xmlns:a16="http://schemas.microsoft.com/office/drawing/2014/main" id="{16A9F590-84B0-40E2-9115-A6A6C8A6BD94}"/>
              </a:ext>
            </a:extLst>
          </p:cNvPr>
          <p:cNvGrpSpPr/>
          <p:nvPr/>
        </p:nvGrpSpPr>
        <p:grpSpPr>
          <a:xfrm>
            <a:off x="5423925" y="4058569"/>
            <a:ext cx="1920000" cy="1920000"/>
            <a:chOff x="4067944" y="3043927"/>
            <a:chExt cx="1440000" cy="1440000"/>
          </a:xfrm>
          <a:effectLst>
            <a:outerShdw blurRad="50800" dist="38100" dir="2700000" algn="tl" rotWithShape="0">
              <a:prstClr val="black">
                <a:alpha val="40000"/>
              </a:prstClr>
            </a:outerShdw>
          </a:effectLst>
        </p:grpSpPr>
        <p:sp>
          <p:nvSpPr>
            <p:cNvPr id="73" name="星形: 五角 6">
              <a:extLst>
                <a:ext uri="{FF2B5EF4-FFF2-40B4-BE49-F238E27FC236}">
                  <a16:creationId xmlns="" xmlns:p14="http://schemas.microsoft.com/office/powerpoint/2010/main" xmlns:mc="http://schemas.openxmlformats.org/markup-compatibility/2006" xmlns:a16="http://schemas.microsoft.com/office/drawing/2014/main" id="{BBFF43EA-7DA8-48DF-9800-AC1505A2EFA2}"/>
                </a:ext>
              </a:extLst>
            </p:cNvPr>
            <p:cNvSpPr/>
            <p:nvPr/>
          </p:nvSpPr>
          <p:spPr bwMode="auto">
            <a:xfrm>
              <a:off x="4067944" y="3043927"/>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74" name="矩形 73">
              <a:extLst>
                <a:ext uri="{FF2B5EF4-FFF2-40B4-BE49-F238E27FC236}">
                  <a16:creationId xmlns="" xmlns:p14="http://schemas.microsoft.com/office/powerpoint/2010/main" xmlns:mc="http://schemas.openxmlformats.org/markup-compatibility/2006" xmlns:a16="http://schemas.microsoft.com/office/drawing/2014/main" id="{D9B3A04C-ABFC-4D74-A3E2-6FC477F11369}"/>
                </a:ext>
              </a:extLst>
            </p:cNvPr>
            <p:cNvSpPr/>
            <p:nvPr/>
          </p:nvSpPr>
          <p:spPr>
            <a:xfrm>
              <a:off x="4273860" y="3519314"/>
              <a:ext cx="1028167"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92%</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75" name="矩形 74">
              <a:extLst>
                <a:ext uri="{FF2B5EF4-FFF2-40B4-BE49-F238E27FC236}">
                  <a16:creationId xmlns="" xmlns:p14="http://schemas.microsoft.com/office/powerpoint/2010/main" xmlns:mc="http://schemas.openxmlformats.org/markup-compatibility/2006" xmlns:a16="http://schemas.microsoft.com/office/drawing/2014/main" id="{672BF7DF-4E38-4F78-8299-04BFD06953F4}"/>
                </a:ext>
              </a:extLst>
            </p:cNvPr>
            <p:cNvSpPr/>
            <p:nvPr/>
          </p:nvSpPr>
          <p:spPr>
            <a:xfrm>
              <a:off x="4374608" y="4022652"/>
              <a:ext cx="826672"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的战士</a:t>
              </a:r>
            </a:p>
          </p:txBody>
        </p:sp>
        <p:sp>
          <p:nvSpPr>
            <p:cNvPr id="76" name="矩形 75">
              <a:extLst>
                <a:ext uri="{FF2B5EF4-FFF2-40B4-BE49-F238E27FC236}">
                  <a16:creationId xmlns="" xmlns:p14="http://schemas.microsoft.com/office/powerpoint/2010/main" xmlns:mc="http://schemas.openxmlformats.org/markup-compatibility/2006" xmlns:a16="http://schemas.microsoft.com/office/drawing/2014/main" id="{65BB0A05-713F-4840-BE24-DB6E6F0EDDD1}"/>
                </a:ext>
              </a:extLst>
            </p:cNvPr>
            <p:cNvSpPr/>
            <p:nvPr/>
          </p:nvSpPr>
          <p:spPr>
            <a:xfrm>
              <a:off x="4485805" y="3231282"/>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损失</a:t>
              </a:r>
            </a:p>
          </p:txBody>
        </p:sp>
      </p:grpSp>
      <p:grpSp>
        <p:nvGrpSpPr>
          <p:cNvPr id="77" name="组合 76">
            <a:extLst>
              <a:ext uri="{FF2B5EF4-FFF2-40B4-BE49-F238E27FC236}">
                <a16:creationId xmlns="" xmlns:p14="http://schemas.microsoft.com/office/powerpoint/2010/main" xmlns:mc="http://schemas.openxmlformats.org/markup-compatibility/2006" xmlns:a16="http://schemas.microsoft.com/office/drawing/2014/main" id="{B2975E32-80A3-4A41-B9AD-2DD8657C0B72}"/>
              </a:ext>
            </a:extLst>
          </p:cNvPr>
          <p:cNvGrpSpPr/>
          <p:nvPr/>
        </p:nvGrpSpPr>
        <p:grpSpPr>
          <a:xfrm>
            <a:off x="7543519" y="4058571"/>
            <a:ext cx="1920000" cy="1920000"/>
            <a:chOff x="5657639" y="3043927"/>
            <a:chExt cx="1440000" cy="1440000"/>
          </a:xfrm>
          <a:effectLst>
            <a:outerShdw blurRad="50800" dist="38100" dir="2700000" algn="tl" rotWithShape="0">
              <a:prstClr val="black">
                <a:alpha val="40000"/>
              </a:prstClr>
            </a:outerShdw>
          </a:effectLst>
        </p:grpSpPr>
        <p:sp>
          <p:nvSpPr>
            <p:cNvPr id="78" name="星形: 五角 6">
              <a:extLst>
                <a:ext uri="{FF2B5EF4-FFF2-40B4-BE49-F238E27FC236}">
                  <a16:creationId xmlns="" xmlns:p14="http://schemas.microsoft.com/office/powerpoint/2010/main" xmlns:mc="http://schemas.openxmlformats.org/markup-compatibility/2006" xmlns:a16="http://schemas.microsoft.com/office/drawing/2014/main" id="{C7BA99FF-E140-4ED9-8A2E-0B3EBB430DEE}"/>
                </a:ext>
              </a:extLst>
            </p:cNvPr>
            <p:cNvSpPr/>
            <p:nvPr/>
          </p:nvSpPr>
          <p:spPr bwMode="auto">
            <a:xfrm>
              <a:off x="5657639" y="3043927"/>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79" name="矩形 78">
              <a:extLst>
                <a:ext uri="{FF2B5EF4-FFF2-40B4-BE49-F238E27FC236}">
                  <a16:creationId xmlns="" xmlns:p14="http://schemas.microsoft.com/office/powerpoint/2010/main" xmlns:mc="http://schemas.openxmlformats.org/markup-compatibility/2006" xmlns:a16="http://schemas.microsoft.com/office/drawing/2014/main" id="{021BE2A7-37D4-4A45-981B-7D23CB6A9EEB}"/>
                </a:ext>
              </a:extLst>
            </p:cNvPr>
            <p:cNvSpPr/>
            <p:nvPr/>
          </p:nvSpPr>
          <p:spPr>
            <a:xfrm>
              <a:off x="5927878" y="3519314"/>
              <a:ext cx="899525"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380</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80" name="矩形 79">
              <a:extLst>
                <a:ext uri="{FF2B5EF4-FFF2-40B4-BE49-F238E27FC236}">
                  <a16:creationId xmlns="" xmlns:p14="http://schemas.microsoft.com/office/powerpoint/2010/main" xmlns:mc="http://schemas.openxmlformats.org/markup-compatibility/2006" xmlns:a16="http://schemas.microsoft.com/office/drawing/2014/main" id="{CC53380B-79CA-4218-A253-D390F3395296}"/>
                </a:ext>
              </a:extLst>
            </p:cNvPr>
            <p:cNvSpPr/>
            <p:nvPr/>
          </p:nvSpPr>
          <p:spPr>
            <a:xfrm>
              <a:off x="5905396" y="4079736"/>
              <a:ext cx="944488" cy="284742"/>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rgbClr val="FFBE00">
                      <a:lumMod val="40000"/>
                      <a:lumOff val="60000"/>
                    </a:srgbClr>
                  </a:solidFill>
                  <a:effectLst/>
                  <a:uLnTx/>
                  <a:uFillTx/>
                  <a:cs typeface="+mn-ea"/>
                  <a:sym typeface="+mn-lt"/>
                </a:rPr>
                <a:t>余次战斗</a:t>
              </a:r>
            </a:p>
          </p:txBody>
        </p:sp>
        <p:sp>
          <p:nvSpPr>
            <p:cNvPr id="81" name="矩形 80">
              <a:extLst>
                <a:ext uri="{FF2B5EF4-FFF2-40B4-BE49-F238E27FC236}">
                  <a16:creationId xmlns="" xmlns:p14="http://schemas.microsoft.com/office/powerpoint/2010/main" xmlns:mc="http://schemas.openxmlformats.org/markup-compatibility/2006" xmlns:a16="http://schemas.microsoft.com/office/drawing/2014/main" id="{73DE2502-0290-4317-8E26-2BDBDE165A88}"/>
                </a:ext>
              </a:extLst>
            </p:cNvPr>
            <p:cNvSpPr/>
            <p:nvPr/>
          </p:nvSpPr>
          <p:spPr>
            <a:xfrm>
              <a:off x="6075500" y="3231282"/>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历经</a:t>
              </a:r>
            </a:p>
          </p:txBody>
        </p:sp>
      </p:grpSp>
      <p:grpSp>
        <p:nvGrpSpPr>
          <p:cNvPr id="82" name="组合 81">
            <a:extLst>
              <a:ext uri="{FF2B5EF4-FFF2-40B4-BE49-F238E27FC236}">
                <a16:creationId xmlns="" xmlns:p14="http://schemas.microsoft.com/office/powerpoint/2010/main" xmlns:mc="http://schemas.openxmlformats.org/markup-compatibility/2006" xmlns:a16="http://schemas.microsoft.com/office/drawing/2014/main" id="{8690E326-3F9E-4B19-B39B-235665AC02A6}"/>
              </a:ext>
            </a:extLst>
          </p:cNvPr>
          <p:cNvGrpSpPr/>
          <p:nvPr/>
        </p:nvGrpSpPr>
        <p:grpSpPr>
          <a:xfrm>
            <a:off x="9648395" y="4058569"/>
            <a:ext cx="1920000" cy="1920000"/>
            <a:chOff x="7236296" y="3043927"/>
            <a:chExt cx="1440000" cy="1440000"/>
          </a:xfrm>
          <a:effectLst>
            <a:outerShdw blurRad="50800" dist="38100" dir="2700000" algn="tl" rotWithShape="0">
              <a:prstClr val="black">
                <a:alpha val="40000"/>
              </a:prstClr>
            </a:outerShdw>
          </a:effectLst>
        </p:grpSpPr>
        <p:sp>
          <p:nvSpPr>
            <p:cNvPr id="83" name="星形: 五角 6">
              <a:extLst>
                <a:ext uri="{FF2B5EF4-FFF2-40B4-BE49-F238E27FC236}">
                  <a16:creationId xmlns="" xmlns:p14="http://schemas.microsoft.com/office/powerpoint/2010/main" xmlns:mc="http://schemas.openxmlformats.org/markup-compatibility/2006" xmlns:a16="http://schemas.microsoft.com/office/drawing/2014/main" id="{082D8A5F-5194-47E5-B2EB-6C362596C722}"/>
                </a:ext>
              </a:extLst>
            </p:cNvPr>
            <p:cNvSpPr/>
            <p:nvPr/>
          </p:nvSpPr>
          <p:spPr bwMode="auto">
            <a:xfrm>
              <a:off x="7236296" y="3043927"/>
              <a:ext cx="1440000" cy="1440000"/>
            </a:xfrm>
            <a:prstGeom prst="ellipse">
              <a:avLst/>
            </a:prstGeom>
            <a:solidFill>
              <a:srgbClr val="9B0D13"/>
            </a:solidFill>
            <a:ln w="9525" cap="flat" cmpd="sng" algn="ctr">
              <a:solidFill>
                <a:srgbClr val="9B0D13"/>
              </a:solidFill>
              <a:prstDash val="solid"/>
              <a:round/>
              <a:headEnd type="none" w="med" len="med"/>
              <a:tailEnd type="none" w="med" len="med"/>
            </a:ln>
            <a:effectLst/>
            <a:extLst/>
          </p:spPr>
          <p:txBody>
            <a:bodyPr vert="horz" wrap="square" lIns="121920" tIns="60960" rIns="121920" bIns="60960" numCol="1" rtlCol="0" anchor="t" anchorCtr="0" compatLnSpc="1">
              <a:prstTxWarp prst="textNoShape">
                <a:avLst/>
              </a:prstTxWarp>
            </a:bodyP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a:ln>
                  <a:noFill/>
                </a:ln>
                <a:solidFill>
                  <a:srgbClr val="FFBE00">
                    <a:lumMod val="40000"/>
                    <a:lumOff val="60000"/>
                  </a:srgbClr>
                </a:solidFill>
                <a:effectLst/>
                <a:uLnTx/>
                <a:uFillTx/>
                <a:cs typeface="+mn-ea"/>
                <a:sym typeface="+mn-lt"/>
              </a:endParaRPr>
            </a:p>
          </p:txBody>
        </p:sp>
        <p:sp>
          <p:nvSpPr>
            <p:cNvPr id="84" name="矩形 83">
              <a:extLst>
                <a:ext uri="{FF2B5EF4-FFF2-40B4-BE49-F238E27FC236}">
                  <a16:creationId xmlns="" xmlns:p14="http://schemas.microsoft.com/office/powerpoint/2010/main" xmlns:mc="http://schemas.openxmlformats.org/markup-compatibility/2006" xmlns:a16="http://schemas.microsoft.com/office/drawing/2014/main" id="{57E09962-44A3-45E0-B114-2AE6EEDFF805}"/>
                </a:ext>
              </a:extLst>
            </p:cNvPr>
            <p:cNvSpPr/>
            <p:nvPr/>
          </p:nvSpPr>
          <p:spPr>
            <a:xfrm>
              <a:off x="7506535" y="3519314"/>
              <a:ext cx="899525" cy="561741"/>
            </a:xfrm>
            <a:prstGeom prst="rect">
              <a:avLst/>
            </a:prstGeom>
          </p:spPr>
          <p:txBody>
            <a:bodyPr wrap="non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n-US" altLang="zh-CN" sz="4267" b="1" i="0" u="none" strike="noStrike" kern="100" cap="none" spc="0" normalizeH="0" baseline="0" noProof="0" dirty="0">
                  <a:ln>
                    <a:noFill/>
                  </a:ln>
                  <a:solidFill>
                    <a:srgbClr val="FFBE00">
                      <a:lumMod val="40000"/>
                      <a:lumOff val="60000"/>
                    </a:srgbClr>
                  </a:solidFill>
                  <a:effectLst/>
                  <a:uLnTx/>
                  <a:uFillTx/>
                  <a:cs typeface="+mn-ea"/>
                  <a:sym typeface="+mn-lt"/>
                </a:rPr>
                <a:t>700</a:t>
              </a:r>
              <a:endParaRPr kumimoji="0" lang="zh-CN" altLang="en-US" sz="4267" b="1" i="0" u="none" strike="noStrike" kern="0" cap="none" spc="0" normalizeH="0" baseline="0" noProof="0" dirty="0">
                <a:ln>
                  <a:noFill/>
                </a:ln>
                <a:solidFill>
                  <a:srgbClr val="FFBE00">
                    <a:lumMod val="40000"/>
                    <a:lumOff val="60000"/>
                  </a:srgbClr>
                </a:solidFill>
                <a:effectLst/>
                <a:uLnTx/>
                <a:uFillTx/>
                <a:cs typeface="+mn-ea"/>
                <a:sym typeface="+mn-lt"/>
              </a:endParaRPr>
            </a:p>
          </p:txBody>
        </p:sp>
        <p:sp>
          <p:nvSpPr>
            <p:cNvPr id="85" name="矩形 84">
              <a:extLst>
                <a:ext uri="{FF2B5EF4-FFF2-40B4-BE49-F238E27FC236}">
                  <a16:creationId xmlns="" xmlns:p14="http://schemas.microsoft.com/office/powerpoint/2010/main" xmlns:mc="http://schemas.openxmlformats.org/markup-compatibility/2006" xmlns:a16="http://schemas.microsoft.com/office/drawing/2014/main" id="{35E24810-9D73-49DB-BD6D-DFD662784784}"/>
                </a:ext>
              </a:extLst>
            </p:cNvPr>
            <p:cNvSpPr/>
            <p:nvPr/>
          </p:nvSpPr>
          <p:spPr>
            <a:xfrm>
              <a:off x="7542960" y="4022652"/>
              <a:ext cx="826672"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余县城</a:t>
              </a:r>
            </a:p>
          </p:txBody>
        </p:sp>
        <p:sp>
          <p:nvSpPr>
            <p:cNvPr id="86" name="矩形 85">
              <a:extLst>
                <a:ext uri="{FF2B5EF4-FFF2-40B4-BE49-F238E27FC236}">
                  <a16:creationId xmlns="" xmlns:p14="http://schemas.microsoft.com/office/powerpoint/2010/main" xmlns:mc="http://schemas.openxmlformats.org/markup-compatibility/2006" xmlns:a16="http://schemas.microsoft.com/office/drawing/2014/main" id="{4AA6ACF9-74CA-4A0E-8DF9-64B435D5E7AE}"/>
                </a:ext>
              </a:extLst>
            </p:cNvPr>
            <p:cNvSpPr/>
            <p:nvPr/>
          </p:nvSpPr>
          <p:spPr>
            <a:xfrm>
              <a:off x="7654157" y="3231282"/>
              <a:ext cx="604278" cy="315423"/>
            </a:xfrm>
            <a:prstGeom prst="rect">
              <a:avLst/>
            </a:prstGeom>
          </p:spPr>
          <p:txBody>
            <a:bodyPr wrap="square">
              <a:sp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攻占</a:t>
              </a:r>
            </a:p>
          </p:txBody>
        </p:sp>
      </p:grpSp>
      <p:sp>
        <p:nvSpPr>
          <p:cNvPr id="87" name="矩形 86">
            <a:extLst>
              <a:ext uri="{FF2B5EF4-FFF2-40B4-BE49-F238E27FC236}">
                <a16:creationId xmlns="" xmlns:p14="http://schemas.microsoft.com/office/powerpoint/2010/main" xmlns:mc="http://schemas.openxmlformats.org/markup-compatibility/2006" xmlns:a16="http://schemas.microsoft.com/office/drawing/2014/main" id="{7E9B7D52-4673-4997-AE0D-D63392F27DDB}"/>
              </a:ext>
            </a:extLst>
          </p:cNvPr>
          <p:cNvSpPr/>
          <p:nvPr/>
        </p:nvSpPr>
        <p:spPr>
          <a:xfrm>
            <a:off x="370614" y="1508788"/>
            <a:ext cx="4723057" cy="4954329"/>
          </a:xfrm>
          <a:prstGeom prst="rect">
            <a:avLst/>
          </a:prstGeom>
          <a:noFill/>
          <a:ln w="28575" cap="flat" cmpd="sng" algn="ctr">
            <a:solidFill>
              <a:srgbClr val="9B0D13"/>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Tree>
    <p:extLst>
      <p:ext uri="{BB962C8B-B14F-4D97-AF65-F5344CB8AC3E}">
        <p14:creationId xmlns:p14="http://schemas.microsoft.com/office/powerpoint/2010/main" val="19535235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p:cTn id="14" dur="1750" fill="hold"/>
                                        <p:tgtEl>
                                          <p:spTgt spid="87"/>
                                        </p:tgtEl>
                                        <p:attrNameLst>
                                          <p:attrName>ppt_w</p:attrName>
                                        </p:attrNameLst>
                                      </p:cBhvr>
                                      <p:tavLst>
                                        <p:tav tm="0">
                                          <p:val>
                                            <p:fltVal val="0"/>
                                          </p:val>
                                        </p:tav>
                                        <p:tav tm="100000">
                                          <p:val>
                                            <p:strVal val="#ppt_w"/>
                                          </p:val>
                                        </p:tav>
                                      </p:tavLst>
                                    </p:anim>
                                    <p:anim calcmode="lin" valueType="num">
                                      <p:cBhvr>
                                        <p:cTn id="15" dur="1750" fill="hold"/>
                                        <p:tgtEl>
                                          <p:spTgt spid="87"/>
                                        </p:tgtEl>
                                        <p:attrNameLst>
                                          <p:attrName>ppt_h</p:attrName>
                                        </p:attrNameLst>
                                      </p:cBhvr>
                                      <p:tavLst>
                                        <p:tav tm="0">
                                          <p:val>
                                            <p:fltVal val="0"/>
                                          </p:val>
                                        </p:tav>
                                        <p:tav tm="100000">
                                          <p:val>
                                            <p:strVal val="#ppt_h"/>
                                          </p:val>
                                        </p:tav>
                                      </p:tavLst>
                                    </p:anim>
                                    <p:anim calcmode="lin" valueType="num">
                                      <p:cBhvr>
                                        <p:cTn id="16" dur="1750" fill="hold"/>
                                        <p:tgtEl>
                                          <p:spTgt spid="87"/>
                                        </p:tgtEl>
                                        <p:attrNameLst>
                                          <p:attrName>style.rotation</p:attrName>
                                        </p:attrNameLst>
                                      </p:cBhvr>
                                      <p:tavLst>
                                        <p:tav tm="0">
                                          <p:val>
                                            <p:fltVal val="90"/>
                                          </p:val>
                                        </p:tav>
                                        <p:tav tm="100000">
                                          <p:val>
                                            <p:fltVal val="0"/>
                                          </p:val>
                                        </p:tav>
                                      </p:tavLst>
                                    </p:anim>
                                    <p:animEffect transition="in" filter="fade">
                                      <p:cBhvr>
                                        <p:cTn id="17" dur="1750"/>
                                        <p:tgtEl>
                                          <p:spTgt spid="87"/>
                                        </p:tgtEl>
                                      </p:cBhvr>
                                    </p:animEffect>
                                  </p:childTnLst>
                                </p:cTn>
                              </p:par>
                            </p:childTnLst>
                          </p:cTn>
                        </p:par>
                        <p:par>
                          <p:cTn id="18" fill="hold">
                            <p:stCondLst>
                              <p:cond delay="1750"/>
                            </p:stCondLst>
                            <p:childTnLst>
                              <p:par>
                                <p:cTn id="19" presetID="22" presetClass="entr" presetSubtype="1"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up)">
                                      <p:cBhvr>
                                        <p:cTn id="21" dur="2000"/>
                                        <p:tgtEl>
                                          <p:spTgt spid="61"/>
                                        </p:tgtEl>
                                      </p:cBhvr>
                                    </p:animEffect>
                                  </p:childTnLst>
                                </p:cTn>
                              </p:par>
                            </p:childTnLst>
                          </p:cTn>
                        </p:par>
                        <p:par>
                          <p:cTn id="22" fill="hold">
                            <p:stCondLst>
                              <p:cond delay="3750"/>
                            </p:stCondLst>
                            <p:childTnLst>
                              <p:par>
                                <p:cTn id="23" presetID="42"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500"/>
                                        <p:tgtEl>
                                          <p:spTgt spid="56"/>
                                        </p:tgtEl>
                                      </p:cBhvr>
                                    </p:animEffect>
                                    <p:anim calcmode="lin" valueType="num">
                                      <p:cBhvr>
                                        <p:cTn id="26" dur="1500" fill="hold"/>
                                        <p:tgtEl>
                                          <p:spTgt spid="56"/>
                                        </p:tgtEl>
                                        <p:attrNameLst>
                                          <p:attrName>ppt_x</p:attrName>
                                        </p:attrNameLst>
                                      </p:cBhvr>
                                      <p:tavLst>
                                        <p:tav tm="0">
                                          <p:val>
                                            <p:strVal val="#ppt_x"/>
                                          </p:val>
                                        </p:tav>
                                        <p:tav tm="100000">
                                          <p:val>
                                            <p:strVal val="#ppt_x"/>
                                          </p:val>
                                        </p:tav>
                                      </p:tavLst>
                                    </p:anim>
                                    <p:anim calcmode="lin" valueType="num">
                                      <p:cBhvr>
                                        <p:cTn id="27" dur="15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42"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1500"/>
                                        <p:tgtEl>
                                          <p:spTgt spid="62"/>
                                        </p:tgtEl>
                                      </p:cBhvr>
                                    </p:animEffect>
                                    <p:anim calcmode="lin" valueType="num">
                                      <p:cBhvr>
                                        <p:cTn id="32" dur="1500" fill="hold"/>
                                        <p:tgtEl>
                                          <p:spTgt spid="62"/>
                                        </p:tgtEl>
                                        <p:attrNameLst>
                                          <p:attrName>ppt_x</p:attrName>
                                        </p:attrNameLst>
                                      </p:cBhvr>
                                      <p:tavLst>
                                        <p:tav tm="0">
                                          <p:val>
                                            <p:strVal val="#ppt_x"/>
                                          </p:val>
                                        </p:tav>
                                        <p:tav tm="100000">
                                          <p:val>
                                            <p:strVal val="#ppt_x"/>
                                          </p:val>
                                        </p:tav>
                                      </p:tavLst>
                                    </p:anim>
                                    <p:anim calcmode="lin" valueType="num">
                                      <p:cBhvr>
                                        <p:cTn id="33" dur="1500" fill="hold"/>
                                        <p:tgtEl>
                                          <p:spTgt spid="62"/>
                                        </p:tgtEl>
                                        <p:attrNameLst>
                                          <p:attrName>ppt_y</p:attrName>
                                        </p:attrNameLst>
                                      </p:cBhvr>
                                      <p:tavLst>
                                        <p:tav tm="0">
                                          <p:val>
                                            <p:strVal val="#ppt_y+.1"/>
                                          </p:val>
                                        </p:tav>
                                        <p:tav tm="100000">
                                          <p:val>
                                            <p:strVal val="#ppt_y"/>
                                          </p:val>
                                        </p:tav>
                                      </p:tavLst>
                                    </p:anim>
                                  </p:childTnLst>
                                </p:cTn>
                              </p:par>
                            </p:childTnLst>
                          </p:cTn>
                        </p:par>
                        <p:par>
                          <p:cTn id="34" fill="hold">
                            <p:stCondLst>
                              <p:cond delay="6750"/>
                            </p:stCondLst>
                            <p:childTnLst>
                              <p:par>
                                <p:cTn id="35" presetID="42"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500"/>
                                        <p:tgtEl>
                                          <p:spTgt spid="67"/>
                                        </p:tgtEl>
                                      </p:cBhvr>
                                    </p:animEffect>
                                    <p:anim calcmode="lin" valueType="num">
                                      <p:cBhvr>
                                        <p:cTn id="38" dur="1500" fill="hold"/>
                                        <p:tgtEl>
                                          <p:spTgt spid="67"/>
                                        </p:tgtEl>
                                        <p:attrNameLst>
                                          <p:attrName>ppt_x</p:attrName>
                                        </p:attrNameLst>
                                      </p:cBhvr>
                                      <p:tavLst>
                                        <p:tav tm="0">
                                          <p:val>
                                            <p:strVal val="#ppt_x"/>
                                          </p:val>
                                        </p:tav>
                                        <p:tav tm="100000">
                                          <p:val>
                                            <p:strVal val="#ppt_x"/>
                                          </p:val>
                                        </p:tav>
                                      </p:tavLst>
                                    </p:anim>
                                    <p:anim calcmode="lin" valueType="num">
                                      <p:cBhvr>
                                        <p:cTn id="39" dur="1500" fill="hold"/>
                                        <p:tgtEl>
                                          <p:spTgt spid="67"/>
                                        </p:tgtEl>
                                        <p:attrNameLst>
                                          <p:attrName>ppt_y</p:attrName>
                                        </p:attrNameLst>
                                      </p:cBhvr>
                                      <p:tavLst>
                                        <p:tav tm="0">
                                          <p:val>
                                            <p:strVal val="#ppt_y+.1"/>
                                          </p:val>
                                        </p:tav>
                                        <p:tav tm="100000">
                                          <p:val>
                                            <p:strVal val="#ppt_y"/>
                                          </p:val>
                                        </p:tav>
                                      </p:tavLst>
                                    </p:anim>
                                  </p:childTnLst>
                                </p:cTn>
                              </p:par>
                            </p:childTnLst>
                          </p:cTn>
                        </p:par>
                        <p:par>
                          <p:cTn id="40" fill="hold">
                            <p:stCondLst>
                              <p:cond delay="8250"/>
                            </p:stCondLst>
                            <p:childTnLst>
                              <p:par>
                                <p:cTn id="41" presetID="42" presetClass="entr" presetSubtype="0"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500"/>
                                        <p:tgtEl>
                                          <p:spTgt spid="72"/>
                                        </p:tgtEl>
                                      </p:cBhvr>
                                    </p:animEffect>
                                    <p:anim calcmode="lin" valueType="num">
                                      <p:cBhvr>
                                        <p:cTn id="44" dur="1500" fill="hold"/>
                                        <p:tgtEl>
                                          <p:spTgt spid="72"/>
                                        </p:tgtEl>
                                        <p:attrNameLst>
                                          <p:attrName>ppt_x</p:attrName>
                                        </p:attrNameLst>
                                      </p:cBhvr>
                                      <p:tavLst>
                                        <p:tav tm="0">
                                          <p:val>
                                            <p:strVal val="#ppt_x"/>
                                          </p:val>
                                        </p:tav>
                                        <p:tav tm="100000">
                                          <p:val>
                                            <p:strVal val="#ppt_x"/>
                                          </p:val>
                                        </p:tav>
                                      </p:tavLst>
                                    </p:anim>
                                    <p:anim calcmode="lin" valueType="num">
                                      <p:cBhvr>
                                        <p:cTn id="45" dur="1500" fill="hold"/>
                                        <p:tgtEl>
                                          <p:spTgt spid="72"/>
                                        </p:tgtEl>
                                        <p:attrNameLst>
                                          <p:attrName>ppt_y</p:attrName>
                                        </p:attrNameLst>
                                      </p:cBhvr>
                                      <p:tavLst>
                                        <p:tav tm="0">
                                          <p:val>
                                            <p:strVal val="#ppt_y+.1"/>
                                          </p:val>
                                        </p:tav>
                                        <p:tav tm="100000">
                                          <p:val>
                                            <p:strVal val="#ppt_y"/>
                                          </p:val>
                                        </p:tav>
                                      </p:tavLst>
                                    </p:anim>
                                  </p:childTnLst>
                                </p:cTn>
                              </p:par>
                            </p:childTnLst>
                          </p:cTn>
                        </p:par>
                        <p:par>
                          <p:cTn id="46" fill="hold">
                            <p:stCondLst>
                              <p:cond delay="9750"/>
                            </p:stCondLst>
                            <p:childTnLst>
                              <p:par>
                                <p:cTn id="47" presetID="42" presetClass="entr" presetSubtype="0"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500"/>
                                        <p:tgtEl>
                                          <p:spTgt spid="77"/>
                                        </p:tgtEl>
                                      </p:cBhvr>
                                    </p:animEffect>
                                    <p:anim calcmode="lin" valueType="num">
                                      <p:cBhvr>
                                        <p:cTn id="50" dur="1500" fill="hold"/>
                                        <p:tgtEl>
                                          <p:spTgt spid="77"/>
                                        </p:tgtEl>
                                        <p:attrNameLst>
                                          <p:attrName>ppt_x</p:attrName>
                                        </p:attrNameLst>
                                      </p:cBhvr>
                                      <p:tavLst>
                                        <p:tav tm="0">
                                          <p:val>
                                            <p:strVal val="#ppt_x"/>
                                          </p:val>
                                        </p:tav>
                                        <p:tav tm="100000">
                                          <p:val>
                                            <p:strVal val="#ppt_x"/>
                                          </p:val>
                                        </p:tav>
                                      </p:tavLst>
                                    </p:anim>
                                    <p:anim calcmode="lin" valueType="num">
                                      <p:cBhvr>
                                        <p:cTn id="51" dur="15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11250"/>
                            </p:stCondLst>
                            <p:childTnLst>
                              <p:par>
                                <p:cTn id="53" presetID="42" presetClass="entr" presetSubtype="0" fill="hold"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1500"/>
                                        <p:tgtEl>
                                          <p:spTgt spid="82"/>
                                        </p:tgtEl>
                                      </p:cBhvr>
                                    </p:animEffect>
                                    <p:anim calcmode="lin" valueType="num">
                                      <p:cBhvr>
                                        <p:cTn id="56" dur="1500" fill="hold"/>
                                        <p:tgtEl>
                                          <p:spTgt spid="82"/>
                                        </p:tgtEl>
                                        <p:attrNameLst>
                                          <p:attrName>ppt_x</p:attrName>
                                        </p:attrNameLst>
                                      </p:cBhvr>
                                      <p:tavLst>
                                        <p:tav tm="0">
                                          <p:val>
                                            <p:strVal val="#ppt_x"/>
                                          </p:val>
                                        </p:tav>
                                        <p:tav tm="100000">
                                          <p:val>
                                            <p:strVal val="#ppt_x"/>
                                          </p:val>
                                        </p:tav>
                                      </p:tavLst>
                                    </p:anim>
                                    <p:anim calcmode="lin" valueType="num">
                                      <p:cBhvr>
                                        <p:cTn id="57" dur="15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1" grpId="0"/>
      <p:bldP spid="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6DB4C7-3029-4703-AA53-E937F5CF20CA}"/>
              </a:ext>
            </a:extLst>
          </p:cNvPr>
          <p:cNvSpPr/>
          <p:nvPr/>
        </p:nvSpPr>
        <p:spPr>
          <a:xfrm>
            <a:off x="2597898" y="1490498"/>
            <a:ext cx="4689091" cy="420564"/>
          </a:xfrm>
          <a:prstGeom prst="rect">
            <a:avLst/>
          </a:prstGeom>
        </p:spPr>
        <p:txBody>
          <a:bodyPr wrap="square">
            <a:spAutoFit/>
          </a:bodyPr>
          <a:lstStyle/>
          <a:p>
            <a:pPr algn="just" defTabSz="1219140"/>
            <a:r>
              <a:rPr lang="zh-CN" altLang="en-US" sz="2133" b="1" kern="100" dirty="0">
                <a:solidFill>
                  <a:srgbClr val="9B0D13"/>
                </a:solidFill>
                <a:cs typeface="+mn-ea"/>
                <a:sym typeface="+mn-lt"/>
              </a:rPr>
              <a:t>国民党军队围剿力度空前强大</a:t>
            </a:r>
          </a:p>
        </p:txBody>
      </p:sp>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FD8D35-28D3-42C2-A33C-5ADDA4C0380D}"/>
              </a:ext>
            </a:extLst>
          </p:cNvPr>
          <p:cNvSpPr/>
          <p:nvPr/>
        </p:nvSpPr>
        <p:spPr>
          <a:xfrm>
            <a:off x="510569" y="3349705"/>
            <a:ext cx="7160463" cy="2678234"/>
          </a:xfrm>
          <a:prstGeom prst="rect">
            <a:avLst/>
          </a:prstGeom>
        </p:spPr>
        <p:txBody>
          <a:bodyPr wrap="square">
            <a:spAutoFit/>
          </a:bodyPr>
          <a:lstStyle/>
          <a:p>
            <a:pPr algn="just" defTabSz="1219140"/>
            <a:r>
              <a:rPr lang="zh-CN" altLang="en-US" sz="1867" kern="100" dirty="0">
                <a:solidFill>
                  <a:srgbClr val="000000"/>
                </a:solidFill>
                <a:cs typeface="+mn-ea"/>
                <a:sym typeface="+mn-lt"/>
              </a:rPr>
              <a:t>当时中央苏区与共产国际失去了联系，由李德仓促策划了突围转移方案，但被蒋识破红军战略企图。于潇水和湘江战役中，红军损失近半。夺取遵义后，政治局对潇湘战役进行了反思，毛泽东重掌兵权。毛泽东决定西渡赤水，向敌人薄弱的贵西转移。</a:t>
            </a:r>
          </a:p>
          <a:p>
            <a:pPr algn="just" defTabSz="1219140"/>
            <a:endParaRPr lang="en-US" altLang="zh-CN" sz="1867" kern="100" dirty="0">
              <a:solidFill>
                <a:srgbClr val="000000"/>
              </a:solidFill>
              <a:cs typeface="+mn-ea"/>
              <a:sym typeface="+mn-lt"/>
            </a:endParaRPr>
          </a:p>
          <a:p>
            <a:pPr algn="just" defTabSz="1219140"/>
            <a:r>
              <a:rPr lang="zh-CN" altLang="en-US" sz="1867" kern="100" dirty="0">
                <a:solidFill>
                  <a:srgbClr val="000000"/>
                </a:solidFill>
                <a:cs typeface="+mn-ea"/>
                <a:sym typeface="+mn-lt"/>
              </a:rPr>
              <a:t>长征不是一开始的战略规划结果。北上抗日也是在川西时才提出的。是红军根据革命形势的选择结果。总之，长征开始是反围剿失利后的战略转移，在战略转移过程中，因敌我双方的战争形势，原来的战略不断改变发展，最后成为了长征。</a:t>
            </a:r>
          </a:p>
        </p:txBody>
      </p:sp>
      <p:sp>
        <p:nvSpPr>
          <p:cNvPr id="16" name="矩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B17C47-5626-4BBC-84E2-14FCC8F85BBE}"/>
              </a:ext>
            </a:extLst>
          </p:cNvPr>
          <p:cNvSpPr/>
          <p:nvPr/>
        </p:nvSpPr>
        <p:spPr>
          <a:xfrm>
            <a:off x="2582468" y="2258584"/>
            <a:ext cx="4896543" cy="748795"/>
          </a:xfrm>
          <a:prstGeom prst="rect">
            <a:avLst/>
          </a:prstGeom>
        </p:spPr>
        <p:txBody>
          <a:bodyPr wrap="square">
            <a:spAutoFit/>
          </a:bodyPr>
          <a:lstStyle/>
          <a:p>
            <a:pPr algn="just" defTabSz="1219140"/>
            <a:r>
              <a:rPr lang="zh-CN" altLang="en-US" sz="2133" b="1" kern="100" dirty="0">
                <a:solidFill>
                  <a:srgbClr val="9B0D13"/>
                </a:solidFill>
                <a:cs typeface="+mn-ea"/>
                <a:sym typeface="+mn-lt"/>
              </a:rPr>
              <a:t>博古李德的不正确指挥，导致第五次反围剿失败</a:t>
            </a:r>
          </a:p>
        </p:txBody>
      </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E47CB1-5075-40F9-A4EB-1876151C3F49}"/>
              </a:ext>
            </a:extLst>
          </p:cNvPr>
          <p:cNvSpPr/>
          <p:nvPr/>
        </p:nvSpPr>
        <p:spPr>
          <a:xfrm>
            <a:off x="511125" y="6072683"/>
            <a:ext cx="6103789" cy="379656"/>
          </a:xfrm>
          <a:prstGeom prst="rect">
            <a:avLst/>
          </a:prstGeom>
        </p:spPr>
        <p:txBody>
          <a:bodyPr wrap="square">
            <a:spAutoFit/>
          </a:bodyPr>
          <a:lstStyle/>
          <a:p>
            <a:pPr algn="just" defTabSz="1219140"/>
            <a:r>
              <a:rPr lang="zh-CN" altLang="en-US" sz="1867" b="1" kern="100" dirty="0">
                <a:solidFill>
                  <a:srgbClr val="9B0D13"/>
                </a:solidFill>
                <a:cs typeface="+mn-ea"/>
                <a:sym typeface="+mn-lt"/>
              </a:rPr>
              <a:t>长征的过程才是长征最后形成的原因，非战略规划。 </a:t>
            </a:r>
          </a:p>
        </p:txBody>
      </p:sp>
      <p:pic>
        <p:nvPicPr>
          <p:cNvPr id="18" name="图片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680240-6EB4-449E-8A60-5E6E095FD4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057" y="4050264"/>
            <a:ext cx="2878816" cy="2650339"/>
          </a:xfrm>
          <a:prstGeom prst="rect">
            <a:avLst/>
          </a:prstGeom>
          <a:ln w="28575">
            <a:solidFill>
              <a:srgbClr val="FFFFFF">
                <a:lumMod val="95000"/>
              </a:srgbClr>
            </a:solidFill>
          </a:ln>
          <a:effectLst>
            <a:outerShdw blurRad="50800" dist="38100" dir="2700000" algn="tl" rotWithShape="0">
              <a:prstClr val="black">
                <a:alpha val="40000"/>
              </a:prstClr>
            </a:outerShdw>
          </a:effectLst>
        </p:spPr>
      </p:pic>
      <p:sp>
        <p:nvSpPr>
          <p:cNvPr id="19" name="矩形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15D23CC-9122-4B97-97D0-70627B5DC54B}"/>
              </a:ext>
            </a:extLst>
          </p:cNvPr>
          <p:cNvSpPr/>
          <p:nvPr/>
        </p:nvSpPr>
        <p:spPr>
          <a:xfrm>
            <a:off x="662253" y="1348660"/>
            <a:ext cx="1680000" cy="720000"/>
          </a:xfrm>
          <a:prstGeom prst="rect">
            <a:avLst/>
          </a:prstGeom>
          <a:solidFill>
            <a:srgbClr val="000000">
              <a:lumMod val="75000"/>
              <a:lumOff val="25000"/>
            </a:srgbClr>
          </a:solidFill>
          <a:ln w="9525" cap="flat" cmpd="sng" algn="ctr">
            <a:solidFill>
              <a:srgbClr val="000000">
                <a:lumMod val="75000"/>
                <a:lumOff val="2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客观原因</a:t>
            </a: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7D8CF-64EC-4AFD-936E-379BE4B5173D}"/>
              </a:ext>
            </a:extLst>
          </p:cNvPr>
          <p:cNvSpPr/>
          <p:nvPr/>
        </p:nvSpPr>
        <p:spPr>
          <a:xfrm>
            <a:off x="662253" y="2260264"/>
            <a:ext cx="1680000" cy="720000"/>
          </a:xfrm>
          <a:prstGeom prst="rect">
            <a:avLst/>
          </a:prstGeom>
          <a:gradFill rotWithShape="1">
            <a:gsLst>
              <a:gs pos="0">
                <a:srgbClr val="9B0D13">
                  <a:shade val="51000"/>
                  <a:satMod val="130000"/>
                </a:srgbClr>
              </a:gs>
              <a:gs pos="80000">
                <a:srgbClr val="9B0D13">
                  <a:shade val="93000"/>
                  <a:satMod val="130000"/>
                </a:srgbClr>
              </a:gs>
              <a:gs pos="100000">
                <a:srgbClr val="9B0D13">
                  <a:shade val="94000"/>
                  <a:satMod val="135000"/>
                </a:srgbClr>
              </a:gs>
            </a:gsLst>
            <a:lin ang="16200000" scaled="0"/>
          </a:gradFill>
          <a:ln w="9525" cap="flat" cmpd="sng" algn="ctr">
            <a:solidFill>
              <a:srgbClr val="9B0D13">
                <a:shade val="95000"/>
                <a:satMod val="105000"/>
              </a:srgbClr>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zh-CN" altLang="en-US" sz="2133" b="1" i="0" u="none" strike="noStrike" kern="0" cap="none" spc="0" normalizeH="0" baseline="0" noProof="0" dirty="0">
                <a:ln>
                  <a:noFill/>
                </a:ln>
                <a:solidFill>
                  <a:srgbClr val="FFBE00">
                    <a:lumMod val="40000"/>
                    <a:lumOff val="60000"/>
                  </a:srgbClr>
                </a:solidFill>
                <a:effectLst/>
                <a:uLnTx/>
                <a:uFillTx/>
                <a:cs typeface="+mn-ea"/>
                <a:sym typeface="+mn-lt"/>
              </a:rPr>
              <a:t>主观原因</a:t>
            </a:r>
          </a:p>
        </p:txBody>
      </p:sp>
      <p:pic>
        <p:nvPicPr>
          <p:cNvPr id="22" name="Pictur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C27F9E-B1F1-479D-AF0D-46AE7C2766E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470971" y="1203381"/>
            <a:ext cx="2444931" cy="2444931"/>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红军为什么要长征？</a:t>
            </a:r>
          </a:p>
        </p:txBody>
      </p:sp>
    </p:spTree>
    <p:extLst>
      <p:ext uri="{BB962C8B-B14F-4D97-AF65-F5344CB8AC3E}">
        <p14:creationId xmlns:p14="http://schemas.microsoft.com/office/powerpoint/2010/main" val="2671222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 calcmode="lin" valueType="num">
                                          <p:cBhvr>
                                            <p:cTn id="9" dur="1750" fill="hold"/>
                                            <p:tgtEl>
                                              <p:spTgt spid="19"/>
                                            </p:tgtEl>
                                            <p:attrNameLst>
                                              <p:attrName>style.rotation</p:attrName>
                                            </p:attrNameLst>
                                          </p:cBhvr>
                                          <p:tavLst>
                                            <p:tav tm="0">
                                              <p:val>
                                                <p:fltVal val="90"/>
                                              </p:val>
                                            </p:tav>
                                            <p:tav tm="100000">
                                              <p:val>
                                                <p:fltVal val="0"/>
                                              </p:val>
                                            </p:tav>
                                          </p:tavLst>
                                        </p:anim>
                                        <p:animEffect transition="in" filter="fade">
                                          <p:cBhvr>
                                            <p:cTn id="10" dur="1750"/>
                                            <p:tgtEl>
                                              <p:spTgt spid="19"/>
                                            </p:tgtEl>
                                          </p:cBhvr>
                                        </p:animEffect>
                                      </p:childTnLst>
                                    </p:cTn>
                                  </p:par>
                                </p:childTnLst>
                              </p:cTn>
                            </p:par>
                            <p:par>
                              <p:cTn id="11" fill="hold">
                                <p:stCondLst>
                                  <p:cond delay="175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2000"/>
                                            <p:tgtEl>
                                              <p:spTgt spid="14"/>
                                            </p:tgtEl>
                                          </p:cBhvr>
                                        </p:animEffect>
                                      </p:childTnLst>
                                    </p:cTn>
                                  </p:par>
                                </p:childTnLst>
                              </p:cTn>
                            </p:par>
                            <p:par>
                              <p:cTn id="15" fill="hold">
                                <p:stCondLst>
                                  <p:cond delay="3750"/>
                                </p:stCondLst>
                                <p:childTnLst>
                                  <p:par>
                                    <p:cTn id="16" presetID="3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750" fill="hold"/>
                                            <p:tgtEl>
                                              <p:spTgt spid="20"/>
                                            </p:tgtEl>
                                            <p:attrNameLst>
                                              <p:attrName>ppt_w</p:attrName>
                                            </p:attrNameLst>
                                          </p:cBhvr>
                                          <p:tavLst>
                                            <p:tav tm="0">
                                              <p:val>
                                                <p:fltVal val="0"/>
                                              </p:val>
                                            </p:tav>
                                            <p:tav tm="100000">
                                              <p:val>
                                                <p:strVal val="#ppt_w"/>
                                              </p:val>
                                            </p:tav>
                                          </p:tavLst>
                                        </p:anim>
                                        <p:anim calcmode="lin" valueType="num">
                                          <p:cBhvr>
                                            <p:cTn id="19" dur="1750" fill="hold"/>
                                            <p:tgtEl>
                                              <p:spTgt spid="20"/>
                                            </p:tgtEl>
                                            <p:attrNameLst>
                                              <p:attrName>ppt_h</p:attrName>
                                            </p:attrNameLst>
                                          </p:cBhvr>
                                          <p:tavLst>
                                            <p:tav tm="0">
                                              <p:val>
                                                <p:fltVal val="0"/>
                                              </p:val>
                                            </p:tav>
                                            <p:tav tm="100000">
                                              <p:val>
                                                <p:strVal val="#ppt_h"/>
                                              </p:val>
                                            </p:tav>
                                          </p:tavLst>
                                        </p:anim>
                                        <p:anim calcmode="lin" valueType="num">
                                          <p:cBhvr>
                                            <p:cTn id="20" dur="1750" fill="hold"/>
                                            <p:tgtEl>
                                              <p:spTgt spid="20"/>
                                            </p:tgtEl>
                                            <p:attrNameLst>
                                              <p:attrName>style.rotation</p:attrName>
                                            </p:attrNameLst>
                                          </p:cBhvr>
                                          <p:tavLst>
                                            <p:tav tm="0">
                                              <p:val>
                                                <p:fltVal val="90"/>
                                              </p:val>
                                            </p:tav>
                                            <p:tav tm="100000">
                                              <p:val>
                                                <p:fltVal val="0"/>
                                              </p:val>
                                            </p:tav>
                                          </p:tavLst>
                                        </p:anim>
                                        <p:animEffect transition="in" filter="fade">
                                          <p:cBhvr>
                                            <p:cTn id="21" dur="1750"/>
                                            <p:tgtEl>
                                              <p:spTgt spid="20"/>
                                            </p:tgtEl>
                                          </p:cBhvr>
                                        </p:animEffect>
                                      </p:childTnLst>
                                    </p:cTn>
                                  </p:par>
                                </p:childTnLst>
                              </p:cTn>
                            </p:par>
                            <p:par>
                              <p:cTn id="22" fill="hold">
                                <p:stCondLst>
                                  <p:cond delay="5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000"/>
                                            <p:tgtEl>
                                              <p:spTgt spid="16"/>
                                            </p:tgtEl>
                                          </p:cBhvr>
                                        </p:animEffect>
                                      </p:childTnLst>
                                    </p:cTn>
                                  </p:par>
                                </p:childTnLst>
                              </p:cTn>
                            </p:par>
                            <p:par>
                              <p:cTn id="26" fill="hold">
                                <p:stCondLst>
                                  <p:cond delay="7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2000"/>
                                            <p:tgtEl>
                                              <p:spTgt spid="15"/>
                                            </p:tgtEl>
                                          </p:cBhvr>
                                        </p:animEffect>
                                      </p:childTnLst>
                                    </p:cTn>
                                  </p:par>
                                </p:childTnLst>
                              </p:cTn>
                            </p:par>
                            <p:par>
                              <p:cTn id="30" fill="hold">
                                <p:stCondLst>
                                  <p:cond delay="9500"/>
                                </p:stCondLst>
                                <p:childTnLst>
                                  <p:par>
                                    <p:cTn id="31" presetID="2" presetClass="entr" presetSubtype="2" fill="hold" nodeType="afterEffect" p14:presetBounceEnd="33333">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14:bounceEnd="33333">
                                          <p:cBhvr additive="base">
                                            <p:cTn id="33" dur="1500" fill="hold"/>
                                            <p:tgtEl>
                                              <p:spTgt spid="18"/>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110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anim calcmode="lin" valueType="num">
                                          <p:cBhvr>
                                            <p:cTn id="39" dur="2000" fill="hold"/>
                                            <p:tgtEl>
                                              <p:spTgt spid="17"/>
                                            </p:tgtEl>
                                            <p:attrNameLst>
                                              <p:attrName>ppt_x</p:attrName>
                                            </p:attrNameLst>
                                          </p:cBhvr>
                                          <p:tavLst>
                                            <p:tav tm="0">
                                              <p:val>
                                                <p:strVal val="#ppt_x"/>
                                              </p:val>
                                            </p:tav>
                                            <p:tav tm="100000">
                                              <p:val>
                                                <p:strVal val="#ppt_x"/>
                                              </p:val>
                                            </p:tav>
                                          </p:tavLst>
                                        </p:anim>
                                        <p:anim calcmode="lin" valueType="num">
                                          <p:cBhvr>
                                            <p:cTn id="40" dur="2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13000"/>
                                </p:stCondLst>
                                <p:childTnLst>
                                  <p:par>
                                    <p:cTn id="42" presetID="42"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animBg="1"/>
          <p:bldP spid="20" grpId="0" animBg="1"/>
          <p:bldP spid="24"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 calcmode="lin" valueType="num">
                                          <p:cBhvr>
                                            <p:cTn id="9" dur="1750" fill="hold"/>
                                            <p:tgtEl>
                                              <p:spTgt spid="19"/>
                                            </p:tgtEl>
                                            <p:attrNameLst>
                                              <p:attrName>style.rotation</p:attrName>
                                            </p:attrNameLst>
                                          </p:cBhvr>
                                          <p:tavLst>
                                            <p:tav tm="0">
                                              <p:val>
                                                <p:fltVal val="90"/>
                                              </p:val>
                                            </p:tav>
                                            <p:tav tm="100000">
                                              <p:val>
                                                <p:fltVal val="0"/>
                                              </p:val>
                                            </p:tav>
                                          </p:tavLst>
                                        </p:anim>
                                        <p:animEffect transition="in" filter="fade">
                                          <p:cBhvr>
                                            <p:cTn id="10" dur="1750"/>
                                            <p:tgtEl>
                                              <p:spTgt spid="19"/>
                                            </p:tgtEl>
                                          </p:cBhvr>
                                        </p:animEffect>
                                      </p:childTnLst>
                                    </p:cTn>
                                  </p:par>
                                </p:childTnLst>
                              </p:cTn>
                            </p:par>
                            <p:par>
                              <p:cTn id="11" fill="hold">
                                <p:stCondLst>
                                  <p:cond delay="175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2000"/>
                                            <p:tgtEl>
                                              <p:spTgt spid="14"/>
                                            </p:tgtEl>
                                          </p:cBhvr>
                                        </p:animEffect>
                                      </p:childTnLst>
                                    </p:cTn>
                                  </p:par>
                                </p:childTnLst>
                              </p:cTn>
                            </p:par>
                            <p:par>
                              <p:cTn id="15" fill="hold">
                                <p:stCondLst>
                                  <p:cond delay="3750"/>
                                </p:stCondLst>
                                <p:childTnLst>
                                  <p:par>
                                    <p:cTn id="16" presetID="31"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750" fill="hold"/>
                                            <p:tgtEl>
                                              <p:spTgt spid="20"/>
                                            </p:tgtEl>
                                            <p:attrNameLst>
                                              <p:attrName>ppt_w</p:attrName>
                                            </p:attrNameLst>
                                          </p:cBhvr>
                                          <p:tavLst>
                                            <p:tav tm="0">
                                              <p:val>
                                                <p:fltVal val="0"/>
                                              </p:val>
                                            </p:tav>
                                            <p:tav tm="100000">
                                              <p:val>
                                                <p:strVal val="#ppt_w"/>
                                              </p:val>
                                            </p:tav>
                                          </p:tavLst>
                                        </p:anim>
                                        <p:anim calcmode="lin" valueType="num">
                                          <p:cBhvr>
                                            <p:cTn id="19" dur="1750" fill="hold"/>
                                            <p:tgtEl>
                                              <p:spTgt spid="20"/>
                                            </p:tgtEl>
                                            <p:attrNameLst>
                                              <p:attrName>ppt_h</p:attrName>
                                            </p:attrNameLst>
                                          </p:cBhvr>
                                          <p:tavLst>
                                            <p:tav tm="0">
                                              <p:val>
                                                <p:fltVal val="0"/>
                                              </p:val>
                                            </p:tav>
                                            <p:tav tm="100000">
                                              <p:val>
                                                <p:strVal val="#ppt_h"/>
                                              </p:val>
                                            </p:tav>
                                          </p:tavLst>
                                        </p:anim>
                                        <p:anim calcmode="lin" valueType="num">
                                          <p:cBhvr>
                                            <p:cTn id="20" dur="1750" fill="hold"/>
                                            <p:tgtEl>
                                              <p:spTgt spid="20"/>
                                            </p:tgtEl>
                                            <p:attrNameLst>
                                              <p:attrName>style.rotation</p:attrName>
                                            </p:attrNameLst>
                                          </p:cBhvr>
                                          <p:tavLst>
                                            <p:tav tm="0">
                                              <p:val>
                                                <p:fltVal val="90"/>
                                              </p:val>
                                            </p:tav>
                                            <p:tav tm="100000">
                                              <p:val>
                                                <p:fltVal val="0"/>
                                              </p:val>
                                            </p:tav>
                                          </p:tavLst>
                                        </p:anim>
                                        <p:animEffect transition="in" filter="fade">
                                          <p:cBhvr>
                                            <p:cTn id="21" dur="1750"/>
                                            <p:tgtEl>
                                              <p:spTgt spid="20"/>
                                            </p:tgtEl>
                                          </p:cBhvr>
                                        </p:animEffect>
                                      </p:childTnLst>
                                    </p:cTn>
                                  </p:par>
                                </p:childTnLst>
                              </p:cTn>
                            </p:par>
                            <p:par>
                              <p:cTn id="22" fill="hold">
                                <p:stCondLst>
                                  <p:cond delay="5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2000"/>
                                            <p:tgtEl>
                                              <p:spTgt spid="16"/>
                                            </p:tgtEl>
                                          </p:cBhvr>
                                        </p:animEffect>
                                      </p:childTnLst>
                                    </p:cTn>
                                  </p:par>
                                </p:childTnLst>
                              </p:cTn>
                            </p:par>
                            <p:par>
                              <p:cTn id="26" fill="hold">
                                <p:stCondLst>
                                  <p:cond delay="7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500" fill="hold"/>
                                            <p:tgtEl>
                                              <p:spTgt spid="21"/>
                                            </p:tgtEl>
                                            <p:attrNameLst>
                                              <p:attrName>ppt_x</p:attrName>
                                            </p:attrNameLst>
                                          </p:cBhvr>
                                          <p:tavLst>
                                            <p:tav tm="0">
                                              <p:val>
                                                <p:strVal val="1+#ppt_w/2"/>
                                              </p:val>
                                            </p:tav>
                                            <p:tav tm="100000">
                                              <p:val>
                                                <p:strVal val="#ppt_x"/>
                                              </p:val>
                                            </p:tav>
                                          </p:tavLst>
                                        </p:anim>
                                        <p:anim calcmode="lin" valueType="num">
                                          <p:cBhvr additive="base">
                                            <p:cTn id="30" dur="1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9000"/>
                                </p:stCondLst>
                                <p:childTnLst>
                                  <p:par>
                                    <p:cTn id="32" presetID="2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2000"/>
                                            <p:tgtEl>
                                              <p:spTgt spid="15"/>
                                            </p:tgtEl>
                                          </p:cBhvr>
                                        </p:animEffect>
                                      </p:childTnLst>
                                    </p:cTn>
                                  </p:par>
                                </p:childTnLst>
                              </p:cTn>
                            </p:par>
                            <p:par>
                              <p:cTn id="35" fill="hold">
                                <p:stCondLst>
                                  <p:cond delay="11000"/>
                                </p:stCondLst>
                                <p:childTnLst>
                                  <p:par>
                                    <p:cTn id="36" presetID="2" presetClass="entr" presetSubtype="2"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1500" fill="hold"/>
                                            <p:tgtEl>
                                              <p:spTgt spid="18"/>
                                            </p:tgtEl>
                                            <p:attrNameLst>
                                              <p:attrName>ppt_x</p:attrName>
                                            </p:attrNameLst>
                                          </p:cBhvr>
                                          <p:tavLst>
                                            <p:tav tm="0">
                                              <p:val>
                                                <p:strVal val="1+#ppt_w/2"/>
                                              </p:val>
                                            </p:tav>
                                            <p:tav tm="100000">
                                              <p:val>
                                                <p:strVal val="#ppt_x"/>
                                              </p:val>
                                            </p:tav>
                                          </p:tavLst>
                                        </p:anim>
                                        <p:anim calcmode="lin" valueType="num">
                                          <p:cBhvr additive="base">
                                            <p:cTn id="39" dur="1500" fill="hold"/>
                                            <p:tgtEl>
                                              <p:spTgt spid="18"/>
                                            </p:tgtEl>
                                            <p:attrNameLst>
                                              <p:attrName>ppt_y</p:attrName>
                                            </p:attrNameLst>
                                          </p:cBhvr>
                                          <p:tavLst>
                                            <p:tav tm="0">
                                              <p:val>
                                                <p:strVal val="#ppt_y"/>
                                              </p:val>
                                            </p:tav>
                                            <p:tav tm="100000">
                                              <p:val>
                                                <p:strVal val="#ppt_y"/>
                                              </p:val>
                                            </p:tav>
                                          </p:tavLst>
                                        </p:anim>
                                      </p:childTnLst>
                                    </p:cTn>
                                  </p:par>
                                </p:childTnLst>
                              </p:cTn>
                            </p:par>
                            <p:par>
                              <p:cTn id="40" fill="hold">
                                <p:stCondLst>
                                  <p:cond delay="12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anim calcmode="lin" valueType="num">
                                          <p:cBhvr>
                                            <p:cTn id="44" dur="2000" fill="hold"/>
                                            <p:tgtEl>
                                              <p:spTgt spid="17"/>
                                            </p:tgtEl>
                                            <p:attrNameLst>
                                              <p:attrName>ppt_x</p:attrName>
                                            </p:attrNameLst>
                                          </p:cBhvr>
                                          <p:tavLst>
                                            <p:tav tm="0">
                                              <p:val>
                                                <p:strVal val="#ppt_x"/>
                                              </p:val>
                                            </p:tav>
                                            <p:tav tm="100000">
                                              <p:val>
                                                <p:strVal val="#ppt_x"/>
                                              </p:val>
                                            </p:tav>
                                          </p:tavLst>
                                        </p:anim>
                                        <p:anim calcmode="lin" valueType="num">
                                          <p:cBhvr>
                                            <p:cTn id="45" dur="2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145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anim calcmode="lin" valueType="num">
                                          <p:cBhvr>
                                            <p:cTn id="50" dur="500" fill="hold"/>
                                            <p:tgtEl>
                                              <p:spTgt spid="24"/>
                                            </p:tgtEl>
                                            <p:attrNameLst>
                                              <p:attrName>ppt_x</p:attrName>
                                            </p:attrNameLst>
                                          </p:cBhvr>
                                          <p:tavLst>
                                            <p:tav tm="0">
                                              <p:val>
                                                <p:strVal val="#ppt_x"/>
                                              </p:val>
                                            </p:tav>
                                            <p:tav tm="100000">
                                              <p:val>
                                                <p:strVal val="#ppt_x"/>
                                              </p:val>
                                            </p:tav>
                                          </p:tavLst>
                                        </p:anim>
                                        <p:anim calcmode="lin" valueType="num">
                                          <p:cBhvr>
                                            <p:cTn id="5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animBg="1"/>
          <p:bldP spid="20" grpId="0" animBg="1"/>
          <p:bldP spid="2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057539-05CA-4F21-83B5-79CAAE04E219}"/>
              </a:ext>
            </a:extLst>
          </p:cNvPr>
          <p:cNvSpPr/>
          <p:nvPr/>
        </p:nvSpPr>
        <p:spPr>
          <a:xfrm>
            <a:off x="762000" y="1530626"/>
            <a:ext cx="6538693" cy="453413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cs typeface="+mn-ea"/>
              <a:sym typeface="+mn-lt"/>
            </a:endParaRPr>
          </a:p>
        </p:txBody>
      </p:sp>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红军为什么要长征？</a:t>
            </a:r>
          </a:p>
        </p:txBody>
      </p:sp>
      <p:sp>
        <p:nvSpPr>
          <p:cNvPr id="35" name="文本框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FBE458-5170-40D6-9C72-345C67B5C6D4}"/>
              </a:ext>
            </a:extLst>
          </p:cNvPr>
          <p:cNvSpPr txBox="1"/>
          <p:nvPr/>
        </p:nvSpPr>
        <p:spPr>
          <a:xfrm>
            <a:off x="929143" y="1530626"/>
            <a:ext cx="5644494" cy="1061829"/>
          </a:xfrm>
          <a:prstGeom prst="rect">
            <a:avLst/>
          </a:prstGeom>
          <a:noFill/>
        </p:spPr>
        <p:txBody>
          <a:bodyPr wrap="none" rtlCol="0">
            <a:spAutoFit/>
          </a:bodyPr>
          <a:lstStyle>
            <a:defPPr>
              <a:defRPr lang="zh-CN"/>
            </a:defPPr>
            <a:lvl1pPr>
              <a:defRPr sz="5000">
                <a:solidFill>
                  <a:srgbClr val="C00000"/>
                </a:solidFill>
                <a:latin typeface="叶根友古刻体" panose="03000509000000000000" pitchFamily="65" charset="-122"/>
                <a:ea typeface="叶根友古刻体" panose="03000509000000000000" pitchFamily="65" charset="-122"/>
              </a:defRPr>
            </a:lvl1pPr>
          </a:lstStyle>
          <a:p>
            <a:r>
              <a:rPr lang="zh-CN" altLang="en-US" sz="4300">
                <a:latin typeface="+mn-lt"/>
                <a:ea typeface="+mn-ea"/>
                <a:cs typeface="+mn-ea"/>
                <a:sym typeface="+mn-lt"/>
              </a:rPr>
              <a:t>第五次反“围剿”失败</a:t>
            </a:r>
            <a:endParaRPr lang="en-US" altLang="zh-CN" sz="4300">
              <a:latin typeface="+mn-lt"/>
              <a:ea typeface="+mn-ea"/>
              <a:cs typeface="+mn-ea"/>
              <a:sym typeface="+mn-lt"/>
            </a:endParaRPr>
          </a:p>
          <a:p>
            <a:r>
              <a:rPr lang="zh-CN" altLang="en-US" sz="2000">
                <a:solidFill>
                  <a:schemeClr val="tx1">
                    <a:lumMod val="75000"/>
                    <a:lumOff val="25000"/>
                  </a:schemeClr>
                </a:solidFill>
                <a:latin typeface="+mn-lt"/>
                <a:ea typeface="+mn-ea"/>
                <a:cs typeface="+mn-ea"/>
                <a:sym typeface="+mn-lt"/>
              </a:rPr>
              <a:t>是红军长征最直接最重要的原因</a:t>
            </a:r>
          </a:p>
        </p:txBody>
      </p:sp>
      <p:sp>
        <p:nvSpPr>
          <p:cNvPr id="36" name="文本框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E1BD1D-CDDD-462B-BE81-60BB84BC3E1B}"/>
              </a:ext>
            </a:extLst>
          </p:cNvPr>
          <p:cNvSpPr txBox="1"/>
          <p:nvPr/>
        </p:nvSpPr>
        <p:spPr>
          <a:xfrm>
            <a:off x="933449" y="3543300"/>
            <a:ext cx="5381626" cy="2554545"/>
          </a:xfrm>
          <a:prstGeom prst="rect">
            <a:avLst/>
          </a:prstGeom>
          <a:noFill/>
        </p:spPr>
        <p:txBody>
          <a:bodyPr wrap="square" rtlCol="0">
            <a:spAutoFit/>
          </a:bodyPr>
          <a:lstStyle/>
          <a:p>
            <a:r>
              <a:rPr lang="zh-CN" altLang="en-US" sz="1600">
                <a:solidFill>
                  <a:schemeClr val="tx1">
                    <a:lumMod val="75000"/>
                    <a:lumOff val="25000"/>
                  </a:schemeClr>
                </a:solidFill>
                <a:cs typeface="+mn-ea"/>
                <a:sym typeface="+mn-lt"/>
              </a:rPr>
              <a:t>中央苏区第五次反“围剿”失败主要</a:t>
            </a:r>
            <a:r>
              <a:rPr lang="zh-CN" altLang="en-US" sz="1600" b="1">
                <a:solidFill>
                  <a:srgbClr val="C00000"/>
                </a:solidFill>
                <a:cs typeface="+mn-ea"/>
                <a:sym typeface="+mn-lt"/>
              </a:rPr>
              <a:t>有两方面的原因</a:t>
            </a:r>
            <a:r>
              <a:rPr lang="zh-CN" altLang="en-US" sz="1600">
                <a:solidFill>
                  <a:schemeClr val="tx1">
                    <a:lumMod val="75000"/>
                    <a:lumOff val="25000"/>
                  </a:schemeClr>
                </a:solidFill>
                <a:cs typeface="+mn-ea"/>
                <a:sym typeface="+mn-lt"/>
              </a:rPr>
              <a:t>，</a:t>
            </a:r>
            <a:r>
              <a:rPr lang="zh-CN" altLang="en-US" sz="1600" b="1">
                <a:solidFill>
                  <a:srgbClr val="C00000"/>
                </a:solidFill>
                <a:cs typeface="+mn-ea"/>
                <a:sym typeface="+mn-lt"/>
              </a:rPr>
              <a:t>一是</a:t>
            </a:r>
            <a:r>
              <a:rPr lang="zh-CN" altLang="en-US" sz="1600">
                <a:solidFill>
                  <a:schemeClr val="tx1">
                    <a:lumMod val="75000"/>
                    <a:lumOff val="25000"/>
                  </a:schemeClr>
                </a:solidFill>
                <a:cs typeface="+mn-ea"/>
                <a:sym typeface="+mn-lt"/>
              </a:rPr>
              <a:t>敌人实力强大，</a:t>
            </a:r>
            <a:r>
              <a:rPr lang="zh-CN" altLang="en-US" sz="1600" b="1">
                <a:solidFill>
                  <a:srgbClr val="C00000"/>
                </a:solidFill>
                <a:cs typeface="+mn-ea"/>
                <a:sym typeface="+mn-lt"/>
              </a:rPr>
              <a:t>二是</a:t>
            </a:r>
            <a:r>
              <a:rPr lang="zh-CN" altLang="en-US" sz="1600">
                <a:solidFill>
                  <a:schemeClr val="tx1">
                    <a:lumMod val="75000"/>
                    <a:lumOff val="25000"/>
                  </a:schemeClr>
                </a:solidFill>
                <a:cs typeface="+mn-ea"/>
                <a:sym typeface="+mn-lt"/>
              </a:rPr>
              <a:t>我党犯了错误。</a:t>
            </a:r>
          </a:p>
          <a:p>
            <a:endParaRPr lang="zh-CN" altLang="en-US" sz="1600">
              <a:solidFill>
                <a:schemeClr val="tx1">
                  <a:lumMod val="75000"/>
                  <a:lumOff val="25000"/>
                </a:schemeClr>
              </a:solidFill>
              <a:cs typeface="+mn-ea"/>
              <a:sym typeface="+mn-lt"/>
            </a:endParaRPr>
          </a:p>
          <a:p>
            <a:r>
              <a:rPr lang="en-US" altLang="zh-CN" sz="1600" b="1">
                <a:solidFill>
                  <a:srgbClr val="C00000"/>
                </a:solidFill>
                <a:cs typeface="+mn-ea"/>
                <a:sym typeface="+mn-lt"/>
              </a:rPr>
              <a:t>1933</a:t>
            </a:r>
            <a:r>
              <a:rPr lang="zh-CN" altLang="en-US" sz="1600" b="1">
                <a:solidFill>
                  <a:srgbClr val="C00000"/>
                </a:solidFill>
                <a:cs typeface="+mn-ea"/>
                <a:sym typeface="+mn-lt"/>
              </a:rPr>
              <a:t>年</a:t>
            </a:r>
            <a:r>
              <a:rPr lang="en-US" altLang="zh-CN" sz="1600" b="1">
                <a:solidFill>
                  <a:srgbClr val="C00000"/>
                </a:solidFill>
                <a:cs typeface="+mn-ea"/>
                <a:sym typeface="+mn-lt"/>
              </a:rPr>
              <a:t>9</a:t>
            </a:r>
            <a:r>
              <a:rPr lang="zh-CN" altLang="en-US" sz="1600" b="1">
                <a:solidFill>
                  <a:srgbClr val="C00000"/>
                </a:solidFill>
                <a:cs typeface="+mn-ea"/>
                <a:sym typeface="+mn-lt"/>
              </a:rPr>
              <a:t>月，蒋介石集中</a:t>
            </a:r>
            <a:r>
              <a:rPr lang="en-US" altLang="zh-CN" sz="1600" b="1">
                <a:solidFill>
                  <a:srgbClr val="C00000"/>
                </a:solidFill>
                <a:cs typeface="+mn-ea"/>
                <a:sym typeface="+mn-lt"/>
              </a:rPr>
              <a:t>50</a:t>
            </a:r>
            <a:r>
              <a:rPr lang="zh-CN" altLang="en-US" sz="1600" b="1">
                <a:solidFill>
                  <a:srgbClr val="C00000"/>
                </a:solidFill>
                <a:cs typeface="+mn-ea"/>
                <a:sym typeface="+mn-lt"/>
              </a:rPr>
              <a:t>万大军，对中央苏区发起第五次“围剿”</a:t>
            </a:r>
            <a:r>
              <a:rPr lang="zh-CN" altLang="en-US" sz="1600">
                <a:solidFill>
                  <a:schemeClr val="tx1">
                    <a:lumMod val="75000"/>
                    <a:lumOff val="25000"/>
                  </a:schemeClr>
                </a:solidFill>
                <a:cs typeface="+mn-ea"/>
                <a:sym typeface="+mn-lt"/>
              </a:rPr>
              <a:t>。“围剿”的政策是“堡垒推进，步步为营”。为此，蒋介石在庐山组建了一个军官训练团，聘请德国、意大利、美国等国军事教官组成军事顾问团，专门讲授“围剿”红军的战术和技术，同时筹措经费购置大批军火。随着战局的发展，国民党军队逐步占领了中央革命根据地的大部分地区。</a:t>
            </a:r>
          </a:p>
        </p:txBody>
      </p:sp>
      <p:sp>
        <p:nvSpPr>
          <p:cNvPr id="37" name="矩形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D1972C-5C8F-4FA9-A3B1-03D850E94845}"/>
              </a:ext>
            </a:extLst>
          </p:cNvPr>
          <p:cNvSpPr/>
          <p:nvPr/>
        </p:nvSpPr>
        <p:spPr>
          <a:xfrm>
            <a:off x="1038225" y="2809875"/>
            <a:ext cx="876300"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2F0D9"/>
                </a:solidFill>
                <a:cs typeface="+mn-ea"/>
                <a:sym typeface="+mn-lt"/>
              </a:rPr>
              <a:t>原因</a:t>
            </a:r>
            <a:r>
              <a:rPr lang="en-US" altLang="zh-CN">
                <a:solidFill>
                  <a:srgbClr val="F2F0D9"/>
                </a:solidFill>
                <a:cs typeface="+mn-ea"/>
                <a:sym typeface="+mn-lt"/>
              </a:rPr>
              <a:t>1</a:t>
            </a:r>
            <a:endParaRPr lang="zh-CN" altLang="en-US">
              <a:solidFill>
                <a:srgbClr val="F2F0D9"/>
              </a:solidFill>
              <a:cs typeface="+mn-ea"/>
              <a:sym typeface="+mn-lt"/>
            </a:endParaRPr>
          </a:p>
        </p:txBody>
      </p:sp>
      <p:sp>
        <p:nvSpPr>
          <p:cNvPr id="38" name="矩形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8B4799-BD53-4F0F-B080-5570F513C6E5}"/>
              </a:ext>
            </a:extLst>
          </p:cNvPr>
          <p:cNvSpPr/>
          <p:nvPr/>
        </p:nvSpPr>
        <p:spPr>
          <a:xfrm>
            <a:off x="1914525" y="2809875"/>
            <a:ext cx="1638300" cy="476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2F0D9"/>
                </a:solidFill>
                <a:cs typeface="+mn-ea"/>
                <a:sym typeface="+mn-lt"/>
              </a:rPr>
              <a:t>敌人实力强大</a:t>
            </a:r>
          </a:p>
        </p:txBody>
      </p:sp>
      <p:sp>
        <p:nvSpPr>
          <p:cNvPr id="39" name="矩形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51EC794-DCA6-4C07-8B63-42A634AE5DC6}"/>
              </a:ext>
            </a:extLst>
          </p:cNvPr>
          <p:cNvSpPr/>
          <p:nvPr/>
        </p:nvSpPr>
        <p:spPr>
          <a:xfrm>
            <a:off x="3771900" y="2809875"/>
            <a:ext cx="876300" cy="476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2F0D9"/>
                </a:solidFill>
                <a:cs typeface="+mn-ea"/>
                <a:sym typeface="+mn-lt"/>
              </a:rPr>
              <a:t>原因</a:t>
            </a:r>
            <a:r>
              <a:rPr lang="en-US" altLang="zh-CN">
                <a:solidFill>
                  <a:srgbClr val="F2F0D9"/>
                </a:solidFill>
                <a:cs typeface="+mn-ea"/>
                <a:sym typeface="+mn-lt"/>
              </a:rPr>
              <a:t>2</a:t>
            </a:r>
            <a:endParaRPr lang="zh-CN" altLang="en-US">
              <a:solidFill>
                <a:srgbClr val="F2F0D9"/>
              </a:solidFill>
              <a:cs typeface="+mn-ea"/>
              <a:sym typeface="+mn-lt"/>
            </a:endParaRPr>
          </a:p>
        </p:txBody>
      </p:sp>
      <p:sp>
        <p:nvSpPr>
          <p:cNvPr id="40" name="矩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ABE4F2-B8DD-4782-921B-9EB31568A85E}"/>
              </a:ext>
            </a:extLst>
          </p:cNvPr>
          <p:cNvSpPr/>
          <p:nvPr/>
        </p:nvSpPr>
        <p:spPr>
          <a:xfrm>
            <a:off x="4648200" y="2809875"/>
            <a:ext cx="1638300" cy="476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2F0D9"/>
                </a:solidFill>
                <a:cs typeface="+mn-ea"/>
                <a:sym typeface="+mn-lt"/>
              </a:rPr>
              <a:t>我党犯了错误</a:t>
            </a:r>
          </a:p>
        </p:txBody>
      </p:sp>
      <p:pic>
        <p:nvPicPr>
          <p:cNvPr id="41" name="图片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59891-66A9-4331-92FD-7A8A512FD1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7836" y="1530626"/>
            <a:ext cx="3853082" cy="4534136"/>
          </a:xfrm>
          <a:prstGeom prst="rect">
            <a:avLst/>
          </a:prstGeom>
        </p:spPr>
      </p:pic>
    </p:spTree>
    <p:extLst>
      <p:ext uri="{BB962C8B-B14F-4D97-AF65-F5344CB8AC3E}">
        <p14:creationId xmlns:p14="http://schemas.microsoft.com/office/powerpoint/2010/main" val="3559120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strips(downRight)">
                                      <p:cBhvr>
                                        <p:cTn id="13" dur="500"/>
                                        <p:tgtEl>
                                          <p:spTgt spid="3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up)">
                                      <p:cBhvr>
                                        <p:cTn id="37" dur="1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p:bldP spid="36" grpId="0"/>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红军为什么要长征？</a:t>
            </a:r>
          </a:p>
        </p:txBody>
      </p:sp>
      <p:grpSp>
        <p:nvGrpSpPr>
          <p:cNvPr id="3" name="组合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35CADF-8FCB-49E6-BDC8-38342F6561FF}"/>
              </a:ext>
            </a:extLst>
          </p:cNvPr>
          <p:cNvGrpSpPr/>
          <p:nvPr/>
        </p:nvGrpSpPr>
        <p:grpSpPr>
          <a:xfrm>
            <a:off x="0" y="1651000"/>
            <a:ext cx="6096000" cy="4191000"/>
            <a:chOff x="0" y="1651000"/>
            <a:chExt cx="6096000" cy="4191000"/>
          </a:xfrm>
        </p:grpSpPr>
        <p:sp>
          <p:nvSpPr>
            <p:cNvPr id="4" name="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570FD7-8871-4C0A-81BE-FA0C449409C1}"/>
                </a:ext>
              </a:extLst>
            </p:cNvPr>
            <p:cNvSpPr/>
            <p:nvPr/>
          </p:nvSpPr>
          <p:spPr>
            <a:xfrm>
              <a:off x="0" y="1651000"/>
              <a:ext cx="6096000" cy="4191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0D9"/>
                </a:solidFill>
                <a:cs typeface="+mn-ea"/>
                <a:sym typeface="+mn-lt"/>
              </a:endParaRPr>
            </a:p>
          </p:txBody>
        </p:sp>
        <p:sp>
          <p:nvSpPr>
            <p:cNvPr id="5" name="文本框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87A547-55C5-4341-81B1-D1123B43D820}"/>
                </a:ext>
              </a:extLst>
            </p:cNvPr>
            <p:cNvSpPr txBox="1"/>
            <p:nvPr/>
          </p:nvSpPr>
          <p:spPr>
            <a:xfrm>
              <a:off x="891043" y="1943376"/>
              <a:ext cx="4493538" cy="892552"/>
            </a:xfrm>
            <a:prstGeom prst="rect">
              <a:avLst/>
            </a:prstGeom>
            <a:noFill/>
          </p:spPr>
          <p:txBody>
            <a:bodyPr wrap="none" rtlCol="0">
              <a:spAutoFit/>
            </a:bodyPr>
            <a:lstStyle>
              <a:defPPr>
                <a:defRPr lang="zh-CN"/>
              </a:defPPr>
              <a:lvl1pPr>
                <a:defRPr sz="5000">
                  <a:solidFill>
                    <a:srgbClr val="C00000"/>
                  </a:solidFill>
                  <a:latin typeface="叶根友古刻体" panose="03000509000000000000" pitchFamily="65" charset="-122"/>
                  <a:ea typeface="叶根友古刻体" panose="03000509000000000000" pitchFamily="65" charset="-122"/>
                </a:defRPr>
              </a:lvl1pPr>
            </a:lstStyle>
            <a:p>
              <a:r>
                <a:rPr lang="zh-CN" altLang="en-US" sz="3600">
                  <a:solidFill>
                    <a:srgbClr val="F2F0D9"/>
                  </a:solidFill>
                  <a:latin typeface="+mn-lt"/>
                  <a:ea typeface="+mn-ea"/>
                  <a:cs typeface="+mn-ea"/>
                  <a:sym typeface="+mn-lt"/>
                </a:rPr>
                <a:t>抗日救亡的时代背景</a:t>
              </a:r>
              <a:endParaRPr lang="en-US" altLang="zh-CN" sz="3600">
                <a:solidFill>
                  <a:srgbClr val="F2F0D9"/>
                </a:solidFill>
                <a:latin typeface="+mn-lt"/>
                <a:ea typeface="+mn-ea"/>
                <a:cs typeface="+mn-ea"/>
                <a:sym typeface="+mn-lt"/>
              </a:endParaRPr>
            </a:p>
            <a:p>
              <a:r>
                <a:rPr lang="zh-CN" altLang="en-US" sz="1600">
                  <a:solidFill>
                    <a:srgbClr val="F2F0D9"/>
                  </a:solidFill>
                  <a:latin typeface="+mn-lt"/>
                  <a:ea typeface="+mn-ea"/>
                  <a:cs typeface="+mn-ea"/>
                  <a:sym typeface="+mn-lt"/>
                </a:rPr>
                <a:t>成为直接影响长征决策、进程和方向的重大因素</a:t>
              </a:r>
            </a:p>
          </p:txBody>
        </p:sp>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BAB22E-E904-46CD-A347-B894CE2BD30B}"/>
                </a:ext>
              </a:extLst>
            </p:cNvPr>
            <p:cNvSpPr txBox="1"/>
            <p:nvPr/>
          </p:nvSpPr>
          <p:spPr>
            <a:xfrm>
              <a:off x="895349" y="2908300"/>
              <a:ext cx="4895852" cy="2677656"/>
            </a:xfrm>
            <a:prstGeom prst="rect">
              <a:avLst/>
            </a:prstGeom>
            <a:noFill/>
          </p:spPr>
          <p:txBody>
            <a:bodyPr wrap="square" rtlCol="0">
              <a:spAutoFit/>
            </a:bodyPr>
            <a:lstStyle/>
            <a:p>
              <a:r>
                <a:rPr lang="zh-CN" altLang="en-US" sz="1200">
                  <a:solidFill>
                    <a:srgbClr val="F2F0D9"/>
                  </a:solidFill>
                  <a:cs typeface="+mn-ea"/>
                  <a:sym typeface="+mn-lt"/>
                </a:rPr>
                <a:t>“九一八”事变是日本企图灭亡中国的开始，“华北事变”则是日本即将发动全面侵华战争的前奏。中日民族矛盾成为中国社会的主要矛盾，抗日救亡成为全民族最紧迫的任务。但蒋介石顽固坚持“攘外必先安内”的反动政策，直接助长了日本侵略者的嚣张气焰，加快了其侵略步伐。</a:t>
              </a:r>
            </a:p>
            <a:p>
              <a:r>
                <a:rPr lang="zh-CN" altLang="en-US" sz="1200">
                  <a:solidFill>
                    <a:srgbClr val="F2F0D9"/>
                  </a:solidFill>
                  <a:cs typeface="+mn-ea"/>
                  <a:sym typeface="+mn-lt"/>
                </a:rPr>
                <a:t>中国共产党人绝不会坐视中华民族的沦亡，红军虽然身处逆境，但仍然站在挽救民族危亡的第一线。在长征开始前和开始后，中共中央先后组织了两支抗日先遣队北上抗日。这个时期党的宣言和文件中，更是把“抗日”作为自己神圣的职责。正是由于中国共产党和中国工农红军忧国忧民、救国救民的伟大情怀和责任担当，所以在艰苦卓绝的长征中仍然能够实现两个联系：即把军事上的战略转移和政治上的战略转变密切联系起来，把红军前进的大方向与建立抗日的前进阵地联系起来。</a:t>
              </a:r>
            </a:p>
            <a:p>
              <a:r>
                <a:rPr lang="zh-CN" altLang="en-US" sz="1200">
                  <a:solidFill>
                    <a:srgbClr val="F2F0D9"/>
                  </a:solidFill>
                  <a:cs typeface="+mn-ea"/>
                  <a:sym typeface="+mn-lt"/>
                </a:rPr>
                <a:t>抗日救亡，是一个已经存在的，对红军长征必然产生重大影响的因素。</a:t>
              </a:r>
            </a:p>
          </p:txBody>
        </p:sp>
      </p:grpSp>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F2163F-B0EF-4E51-BF18-370328947E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0900" y="1633728"/>
            <a:ext cx="4557259" cy="4195572"/>
          </a:xfrm>
          <a:prstGeom prst="rect">
            <a:avLst/>
          </a:prstGeom>
          <a:ln>
            <a:solidFill>
              <a:schemeClr val="bg1">
                <a:lumMod val="75000"/>
              </a:schemeClr>
            </a:solidFill>
          </a:ln>
        </p:spPr>
      </p:pic>
    </p:spTree>
    <p:extLst>
      <p:ext uri="{BB962C8B-B14F-4D97-AF65-F5344CB8AC3E}">
        <p14:creationId xmlns:p14="http://schemas.microsoft.com/office/powerpoint/2010/main" val="37609735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decel="81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decel="81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173270-1172-4722-BA83-435C0405783A}"/>
              </a:ext>
            </a:extLst>
          </p:cNvPr>
          <p:cNvGrpSpPr/>
          <p:nvPr/>
        </p:nvGrpSpPr>
        <p:grpSpPr>
          <a:xfrm>
            <a:off x="5456026" y="1508609"/>
            <a:ext cx="1279947" cy="1354217"/>
            <a:chOff x="5322457" y="818810"/>
            <a:chExt cx="1279947" cy="1354217"/>
          </a:xfrm>
        </p:grpSpPr>
        <p:sp>
          <p:nvSpPr>
            <p:cNvPr id="3" name="Rectangle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30DAD8-C0AA-4077-9066-51BC3EEC9065}"/>
                </a:ext>
              </a:extLst>
            </p:cNvPr>
            <p:cNvSpPr>
              <a:spLocks noChangeArrowheads="1"/>
            </p:cNvSpPr>
            <p:nvPr/>
          </p:nvSpPr>
          <p:spPr bwMode="auto">
            <a:xfrm>
              <a:off x="5614578" y="818810"/>
              <a:ext cx="69570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rPr>
                <a:t>2</a:t>
              </a:r>
              <a:endParaRPr kumimoji="0" lang="zh-CN" altLang="zh-CN" sz="8800" b="1" u="none" strike="noStrike" cap="none" normalizeH="0" baseline="0" dirty="0">
                <a:ln>
                  <a:solidFill>
                    <a:schemeClr val="bg1"/>
                  </a:solidFill>
                </a:ln>
                <a:solidFill>
                  <a:srgbClr val="AB191F"/>
                </a:solidFill>
                <a:effectLst>
                  <a:outerShdw blurRad="38100" dist="38100" dir="2700000" algn="tl">
                    <a:srgbClr val="000000">
                      <a:alpha val="43137"/>
                    </a:srgbClr>
                  </a:outerShdw>
                </a:effectLst>
                <a:cs typeface="+mn-ea"/>
                <a:sym typeface="+mn-lt"/>
              </a:endParaRPr>
            </a:p>
          </p:txBody>
        </p:sp>
        <p:sp>
          <p:nvSpPr>
            <p:cNvPr id="4" name="Freeform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B90BA5-D7DE-4400-8806-FE61F493C3FF}"/>
                </a:ext>
              </a:extLst>
            </p:cNvPr>
            <p:cNvSpPr/>
            <p:nvPr/>
          </p:nvSpPr>
          <p:spPr bwMode="auto">
            <a:xfrm>
              <a:off x="5322457" y="855307"/>
              <a:ext cx="1279947" cy="1281224"/>
            </a:xfrm>
            <a:custGeom>
              <a:avLst/>
              <a:gdLst>
                <a:gd name="T0" fmla="*/ 0 w 2342"/>
                <a:gd name="T1" fmla="*/ 0 h 2342"/>
                <a:gd name="T2" fmla="*/ 2342 w 2342"/>
                <a:gd name="T3" fmla="*/ 0 h 2342"/>
                <a:gd name="T4" fmla="*/ 2342 w 2342"/>
                <a:gd name="T5" fmla="*/ 560 h 2342"/>
                <a:gd name="T6" fmla="*/ 2295 w 2342"/>
                <a:gd name="T7" fmla="*/ 560 h 2342"/>
                <a:gd name="T8" fmla="*/ 2295 w 2342"/>
                <a:gd name="T9" fmla="*/ 47 h 2342"/>
                <a:gd name="T10" fmla="*/ 47 w 2342"/>
                <a:gd name="T11" fmla="*/ 47 h 2342"/>
                <a:gd name="T12" fmla="*/ 47 w 2342"/>
                <a:gd name="T13" fmla="*/ 2295 h 2342"/>
                <a:gd name="T14" fmla="*/ 2295 w 2342"/>
                <a:gd name="T15" fmla="*/ 2295 h 2342"/>
                <a:gd name="T16" fmla="*/ 2295 w 2342"/>
                <a:gd name="T17" fmla="*/ 1631 h 2342"/>
                <a:gd name="T18" fmla="*/ 2342 w 2342"/>
                <a:gd name="T19" fmla="*/ 1631 h 2342"/>
                <a:gd name="T20" fmla="*/ 2342 w 2342"/>
                <a:gd name="T21" fmla="*/ 2342 h 2342"/>
                <a:gd name="T22" fmla="*/ 0 w 2342"/>
                <a:gd name="T23" fmla="*/ 2342 h 2342"/>
                <a:gd name="T24" fmla="*/ 0 w 2342"/>
                <a:gd name="T25" fmla="*/ 0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2" h="2342">
                  <a:moveTo>
                    <a:pt x="0" y="0"/>
                  </a:moveTo>
                  <a:lnTo>
                    <a:pt x="2342" y="0"/>
                  </a:lnTo>
                  <a:lnTo>
                    <a:pt x="2342" y="560"/>
                  </a:lnTo>
                  <a:lnTo>
                    <a:pt x="2295" y="560"/>
                  </a:lnTo>
                  <a:lnTo>
                    <a:pt x="2295" y="47"/>
                  </a:lnTo>
                  <a:lnTo>
                    <a:pt x="47" y="47"/>
                  </a:lnTo>
                  <a:lnTo>
                    <a:pt x="47" y="2295"/>
                  </a:lnTo>
                  <a:lnTo>
                    <a:pt x="2295" y="2295"/>
                  </a:lnTo>
                  <a:lnTo>
                    <a:pt x="2295" y="1631"/>
                  </a:lnTo>
                  <a:lnTo>
                    <a:pt x="2342" y="1631"/>
                  </a:lnTo>
                  <a:lnTo>
                    <a:pt x="2342" y="2342"/>
                  </a:lnTo>
                  <a:lnTo>
                    <a:pt x="0" y="2342"/>
                  </a:lnTo>
                  <a:lnTo>
                    <a:pt x="0" y="0"/>
                  </a:lnTo>
                  <a:close/>
                </a:path>
              </a:pathLst>
            </a:custGeom>
            <a:solidFill>
              <a:srgbClr val="C00000"/>
            </a:solidFill>
            <a:ln>
              <a:solidFill>
                <a:srgbClr val="AB191F"/>
              </a:solidFill>
            </a:ln>
          </p:spPr>
          <p:txBody>
            <a:bodyPr vert="horz" wrap="square" lIns="91440" tIns="45720" rIns="91440" bIns="45720" numCol="1" anchor="t" anchorCtr="0" compatLnSpc="1"/>
            <a:lstStyle/>
            <a:p>
              <a:endParaRPr lang="zh-CN" altLang="en-US" b="1">
                <a:ln>
                  <a:solidFill>
                    <a:schemeClr val="bg1"/>
                  </a:solidFill>
                </a:ln>
                <a:effectLst>
                  <a:outerShdw blurRad="38100" dist="38100" dir="2700000" algn="tl">
                    <a:srgbClr val="000000">
                      <a:alpha val="43137"/>
                    </a:srgbClr>
                  </a:outerShdw>
                </a:effectLst>
                <a:cs typeface="+mn-ea"/>
                <a:sym typeface="+mn-lt"/>
              </a:endParaRPr>
            </a:p>
          </p:txBody>
        </p:sp>
      </p:grpSp>
      <p:sp>
        <p:nvSpPr>
          <p:cNvPr id="5"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E07518-9A99-4ED7-8D53-F0A1434EBA96}"/>
              </a:ext>
            </a:extLst>
          </p:cNvPr>
          <p:cNvSpPr txBox="1"/>
          <p:nvPr/>
        </p:nvSpPr>
        <p:spPr>
          <a:xfrm>
            <a:off x="1879832" y="3112304"/>
            <a:ext cx="8432334" cy="1200329"/>
          </a:xfrm>
          <a:prstGeom prst="rect">
            <a:avLst/>
          </a:prstGeom>
          <a:noFill/>
        </p:spPr>
        <p:txBody>
          <a:bodyPr wrap="square" rtlCol="0">
            <a:spAutoFit/>
          </a:bodyPr>
          <a:lstStyle>
            <a:defPPr>
              <a:defRPr lang="zh-CN"/>
            </a:defPPr>
            <a:lvl1pPr algn="ctr" defTabSz="1219140">
              <a:defRPr sz="7200">
                <a:ln>
                  <a:solidFill>
                    <a:schemeClr val="bg1"/>
                  </a:solidFill>
                </a:ln>
                <a:solidFill>
                  <a:srgbClr val="AB191F"/>
                </a:solidFill>
                <a:effectLst>
                  <a:outerShdw blurRad="38100" dist="38100" dir="2700000" algn="tl">
                    <a:srgbClr val="000000">
                      <a:alpha val="43137"/>
                    </a:srgbClr>
                  </a:outerShdw>
                </a:effectLst>
                <a:latin typeface="汉仪大宋简" panose="02010609000101010101" pitchFamily="49" charset="-122"/>
                <a:ea typeface="汉仪大宋简" panose="02010609000101010101" pitchFamily="49" charset="-122"/>
                <a:cs typeface="+mn-ea"/>
              </a:defRPr>
            </a:lvl1pPr>
          </a:lstStyle>
          <a:p>
            <a:r>
              <a:rPr lang="zh-CN" altLang="en-US" dirty="0">
                <a:sym typeface="+mn-lt"/>
              </a:rPr>
              <a:t>红军长征的介绍</a:t>
            </a:r>
          </a:p>
        </p:txBody>
      </p:sp>
    </p:spTree>
    <p:extLst>
      <p:ext uri="{BB962C8B-B14F-4D97-AF65-F5344CB8AC3E}">
        <p14:creationId xmlns:p14="http://schemas.microsoft.com/office/powerpoint/2010/main" val="11549807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C9918E-A79A-4FEE-84AA-CBC0A82876C8}"/>
              </a:ext>
            </a:extLst>
          </p:cNvPr>
          <p:cNvSpPr txBox="1"/>
          <p:nvPr/>
        </p:nvSpPr>
        <p:spPr>
          <a:xfrm>
            <a:off x="1642103" y="231697"/>
            <a:ext cx="8432334" cy="769441"/>
          </a:xfrm>
          <a:prstGeom prst="rect">
            <a:avLst/>
          </a:prstGeom>
          <a:noFill/>
        </p:spPr>
        <p:txBody>
          <a:bodyPr wrap="square" rtlCol="0">
            <a:spAutoFit/>
          </a:bodyPr>
          <a:lstStyle/>
          <a:p>
            <a:pPr defTabSz="1219140"/>
            <a:r>
              <a:rPr lang="zh-CN" altLang="en-US" sz="4400" b="1" dirty="0">
                <a:ln>
                  <a:solidFill>
                    <a:schemeClr val="bg1"/>
                  </a:solidFill>
                </a:ln>
                <a:solidFill>
                  <a:srgbClr val="AB191F"/>
                </a:solidFill>
                <a:effectLst>
                  <a:outerShdw blurRad="38100" dist="38100" dir="2700000" algn="tl">
                    <a:srgbClr val="000000">
                      <a:alpha val="43137"/>
                    </a:srgbClr>
                  </a:outerShdw>
                </a:effectLst>
                <a:cs typeface="+mn-ea"/>
                <a:sym typeface="+mn-lt"/>
              </a:rPr>
              <a:t>红军长征的介绍</a:t>
            </a:r>
          </a:p>
        </p:txBody>
      </p:sp>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EAEBF5-68FB-4EEF-8D27-20BD3DD06F46}"/>
              </a:ext>
            </a:extLst>
          </p:cNvPr>
          <p:cNvSpPr/>
          <p:nvPr/>
        </p:nvSpPr>
        <p:spPr bwMode="auto">
          <a:xfrm>
            <a:off x="871804" y="1755095"/>
            <a:ext cx="7296811" cy="2483895"/>
          </a:xfrm>
          <a:prstGeom prst="rect">
            <a:avLst/>
          </a:prstGeom>
          <a:noFill/>
          <a:ln w="28575" cap="flat" cmpd="sng" algn="ctr">
            <a:solidFill>
              <a:srgbClr val="9B0D13"/>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121920" tIns="60960" rIns="121920" bIns="60960" numCol="1" rtlCol="0" anchor="t" anchorCtr="0" compatLnSpc="1">
            <a:prstTxWarp prst="textNoShape">
              <a:avLst/>
            </a:prstTxWarp>
          </a:bodyPr>
          <a:lstStyle/>
          <a:p>
            <a:pPr marL="0" marR="0" lvl="0" indent="0" defTabSz="121917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cs typeface="+mn-ea"/>
              <a:sym typeface="+mn-lt"/>
            </a:endParaRPr>
          </a:p>
        </p:txBody>
      </p:sp>
      <p:sp>
        <p:nvSpPr>
          <p:cNvPr id="12" name="矩形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F3D1A0-9A1A-4D00-9E8B-548F1422419E}"/>
              </a:ext>
            </a:extLst>
          </p:cNvPr>
          <p:cNvSpPr/>
          <p:nvPr/>
        </p:nvSpPr>
        <p:spPr>
          <a:xfrm>
            <a:off x="1075807" y="2073711"/>
            <a:ext cx="6804776" cy="1816266"/>
          </a:xfrm>
          <a:prstGeom prst="rect">
            <a:avLst/>
          </a:prstGeom>
        </p:spPr>
        <p:txBody>
          <a:bodyPr wrap="square">
            <a:spAutoFit/>
          </a:bodyPr>
          <a:lstStyle/>
          <a:p>
            <a:pPr algn="just" defTabSz="1219140"/>
            <a:r>
              <a:rPr lang="zh-CN" altLang="en-US" sz="1867" b="1" kern="100" dirty="0">
                <a:solidFill>
                  <a:srgbClr val="000000">
                    <a:lumMod val="75000"/>
                    <a:lumOff val="25000"/>
                  </a:srgbClr>
                </a:solidFill>
                <a:cs typeface="+mn-ea"/>
                <a:sym typeface="+mn-lt"/>
              </a:rPr>
              <a:t>1934年10月16日，中央红军各部队在从瑞金、于都集结出发地区集结毕。从17日开始，中央红军主力及中央、军委机关共8．6万余人，踏上战略转移的征途，开始了著名的二万五千里长征。整个渡河过程历时9天，分布在于都城东门等10个渡口。10个渡口，当年送走了8．6万红军将士。当时，河上没有一座桥，于都人民搭浮桥，摆渡船，把红军送上了漫漫征程。</a:t>
            </a:r>
          </a:p>
        </p:txBody>
      </p:sp>
      <p:pic>
        <p:nvPicPr>
          <p:cNvPr id="14" name="图片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44F81B-FB38-48B2-8A5E-24DC350E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2656" y="1755095"/>
            <a:ext cx="2695152" cy="4244831"/>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5" name="矩形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1AA2B3-547D-4970-9C8E-9A406CECD070}"/>
              </a:ext>
            </a:extLst>
          </p:cNvPr>
          <p:cNvSpPr/>
          <p:nvPr/>
        </p:nvSpPr>
        <p:spPr>
          <a:xfrm>
            <a:off x="851815" y="4559147"/>
            <a:ext cx="7316800" cy="1471428"/>
          </a:xfrm>
          <a:prstGeom prst="rect">
            <a:avLst/>
          </a:prstGeom>
          <a:solidFill>
            <a:schemeClr val="bg1"/>
          </a:solidFill>
          <a:ln>
            <a:solidFill>
              <a:srgbClr val="C00000"/>
            </a:solidFill>
          </a:ln>
        </p:spPr>
        <p:txBody>
          <a:bodyPr wrap="square">
            <a:spAutoFit/>
          </a:bodyPr>
          <a:lstStyle/>
          <a:p>
            <a:pPr algn="just" defTabSz="1219140">
              <a:lnSpc>
                <a:spcPct val="120000"/>
              </a:lnSpc>
            </a:pPr>
            <a:r>
              <a:rPr lang="zh-CN" altLang="en-US" sz="1867" b="1" dirty="0">
                <a:solidFill>
                  <a:srgbClr val="9B0D13"/>
                </a:solidFill>
                <a:cs typeface="+mn-ea"/>
                <a:sym typeface="+mn-lt"/>
              </a:rPr>
              <a:t>江西省于都县是万里长征之源。</a:t>
            </a:r>
            <a:r>
              <a:rPr lang="zh-CN" altLang="en-US" sz="1867" b="1" dirty="0">
                <a:solidFill>
                  <a:srgbClr val="000000">
                    <a:lumMod val="75000"/>
                    <a:lumOff val="25000"/>
                  </a:srgbClr>
                </a:solidFill>
                <a:cs typeface="+mn-ea"/>
                <a:sym typeface="+mn-lt"/>
              </a:rPr>
              <a:t>是赣南第一支正规工农武装、第一块红色根据地、第一个县级红色政权，是中央苏区全红县核心县之一、中央苏区最后一块根据地、中央红军长征集结出发地、长征精神发源地，为中国革命作出了特殊贡献和巨大牺牲。</a:t>
            </a:r>
          </a:p>
        </p:txBody>
      </p:sp>
    </p:spTree>
    <p:extLst>
      <p:ext uri="{BB962C8B-B14F-4D97-AF65-F5344CB8AC3E}">
        <p14:creationId xmlns:p14="http://schemas.microsoft.com/office/powerpoint/2010/main" val="321253159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500" fill="hold"/>
                                        <p:tgtEl>
                                          <p:spTgt spid="11"/>
                                        </p:tgtEl>
                                        <p:attrNameLst>
                                          <p:attrName>ppt_w</p:attrName>
                                        </p:attrNameLst>
                                      </p:cBhvr>
                                      <p:tavLst>
                                        <p:tav tm="0">
                                          <p:val>
                                            <p:fltVal val="0"/>
                                          </p:val>
                                        </p:tav>
                                        <p:tav tm="100000">
                                          <p:val>
                                            <p:strVal val="#ppt_w"/>
                                          </p:val>
                                        </p:tav>
                                      </p:tavLst>
                                    </p:anim>
                                    <p:anim calcmode="lin" valueType="num">
                                      <p:cBhvr>
                                        <p:cTn id="14" dur="1500" fill="hold"/>
                                        <p:tgtEl>
                                          <p:spTgt spid="11"/>
                                        </p:tgtEl>
                                        <p:attrNameLst>
                                          <p:attrName>ppt_h</p:attrName>
                                        </p:attrNameLst>
                                      </p:cBhvr>
                                      <p:tavLst>
                                        <p:tav tm="0">
                                          <p:val>
                                            <p:fltVal val="0"/>
                                          </p:val>
                                        </p:tav>
                                        <p:tav tm="100000">
                                          <p:val>
                                            <p:strVal val="#ppt_h"/>
                                          </p:val>
                                        </p:tav>
                                      </p:tavLst>
                                    </p:anim>
                                    <p:animEffect transition="in" filter="fade">
                                      <p:cBhvr>
                                        <p:cTn id="15" dur="1500"/>
                                        <p:tgtEl>
                                          <p:spTgt spid="11"/>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500"/>
                                        <p:tgtEl>
                                          <p:spTgt spid="12"/>
                                        </p:tgtEl>
                                      </p:cBhvr>
                                    </p:animEffect>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anim calcmode="lin" valueType="num">
                                      <p:cBhvr>
                                        <p:cTn id="24" dur="2000" fill="hold"/>
                                        <p:tgtEl>
                                          <p:spTgt spid="15"/>
                                        </p:tgtEl>
                                        <p:attrNameLst>
                                          <p:attrName>ppt_x</p:attrName>
                                        </p:attrNameLst>
                                      </p:cBhvr>
                                      <p:tavLst>
                                        <p:tav tm="0">
                                          <p:val>
                                            <p:strVal val="#ppt_x"/>
                                          </p:val>
                                        </p:tav>
                                        <p:tav tm="100000">
                                          <p:val>
                                            <p:strVal val="#ppt_x"/>
                                          </p:val>
                                        </p:tav>
                                      </p:tavLst>
                                    </p:anim>
                                    <p:anim calcmode="lin" valueType="num">
                                      <p:cBhvr>
                                        <p:cTn id="25" dur="2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14" presetClass="entr" presetSubtype="1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animBg="1"/>
      <p:bldP spid="12"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3f5449d639590d3c351d22c35db334616fad7"/>
  <p:tag name="ISPRING_RESOURCE_PATHS_HASH_PRESENTER" val="b0617f9b67814c89d0d5dc9ff089a3296e522636"/>
  <p:tag name="ISPRING_PRESENTATION_TITLE" val="中国风纪念红军长征胜利82周年PPT模板"/>
  <p:tag name="ISPRING_FIRST_PUBLISH" val="1"/>
  <p:tag name="ISPRING_SCORM_RATE_SLIDES" val="0"/>
  <p:tag name="ISPRING_SCORM_RATE_QUIZZES" val="0"/>
  <p:tag name="ISPRING_SCORM_PASSING_SCORE" val="0.000000"/>
  <p:tag name="ISPRING_ULTRA_SCORM_COURSE_ID" val="1C5F569D-45C7-4231-8A64-A00BD0FA1CD4"/>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七批\995057"/>
</p:tagLst>
</file>

<file path=ppt/theme/theme1.xml><?xml version="1.0" encoding="utf-8"?>
<a:theme xmlns:a="http://schemas.openxmlformats.org/drawingml/2006/main" name="第一PPT，www.1ppt.com">
  <a:themeElements>
    <a:clrScheme name="自定义 14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ketnp2zt">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tlCol="0" anchor="ctr"/>
      <a:lstStyle>
        <a:defPPr algn="ctr">
          <a:defRPr smtClean="0">
            <a:solidFill>
              <a:srgbClr val="F2F0D9"/>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2985</Words>
  <Application>Microsoft Office PowerPoint</Application>
  <PresentationFormat>宽屏</PresentationFormat>
  <Paragraphs>226</Paragraphs>
  <Slides>31</Slides>
  <Notes>31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31</vt:i4>
      </vt:variant>
    </vt:vector>
  </HeadingPairs>
  <TitlesOfParts>
    <vt:vector size="41" baseType="lpstr">
      <vt:lpstr>Meiryo</vt:lpstr>
      <vt:lpstr>汉仪大宋简</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27</cp:revision>
  <dcterms:created xsi:type="dcterms:W3CDTF">2018-10-09T14:08:27Z</dcterms:created>
  <dcterms:modified xsi:type="dcterms:W3CDTF">2022-12-28T01:35:12Z</dcterms:modified>
</cp:coreProperties>
</file>