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65" r:id="rId3"/>
  </p:sldMasterIdLst>
  <p:notesMasterIdLst>
    <p:notesMasterId r:id="rId30"/>
  </p:notesMasterIdLst>
  <p:sldIdLst>
    <p:sldId id="258" r:id="rId4"/>
    <p:sldId id="259" r:id="rId5"/>
    <p:sldId id="260" r:id="rId6"/>
    <p:sldId id="267" r:id="rId7"/>
    <p:sldId id="268" r:id="rId8"/>
    <p:sldId id="269" r:id="rId9"/>
    <p:sldId id="261" r:id="rId10"/>
    <p:sldId id="270" r:id="rId11"/>
    <p:sldId id="271" r:id="rId12"/>
    <p:sldId id="272" r:id="rId13"/>
    <p:sldId id="262" r:id="rId14"/>
    <p:sldId id="273" r:id="rId15"/>
    <p:sldId id="274" r:id="rId16"/>
    <p:sldId id="275" r:id="rId17"/>
    <p:sldId id="263" r:id="rId18"/>
    <p:sldId id="276" r:id="rId19"/>
    <p:sldId id="277" r:id="rId20"/>
    <p:sldId id="278" r:id="rId21"/>
    <p:sldId id="264" r:id="rId22"/>
    <p:sldId id="279" r:id="rId23"/>
    <p:sldId id="280" r:id="rId24"/>
    <p:sldId id="265" r:id="rId25"/>
    <p:sldId id="281" r:id="rId26"/>
    <p:sldId id="282" r:id="rId27"/>
    <p:sldId id="266" r:id="rId28"/>
    <p:sldId id="283" r:id="rId29"/>
  </p:sldIdLst>
  <p:sldSz cx="12192000" cy="6858000"/>
  <p:notesSz cx="6858000" cy="9144000"/>
  <p:custDataLst>
    <p:tags r:id="rId3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3762FF"/>
    <a:srgbClr val="73EBFE"/>
    <a:srgbClr val="5378FF"/>
    <a:srgbClr val="396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gs" Target="tags/tag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gradFill>
              <a:gsLst>
                <a:gs pos="100000">
                  <a:srgbClr val="3762FF"/>
                </a:gs>
                <a:gs pos="0">
                  <a:srgbClr val="73EBFE"/>
                </a:gs>
              </a:gsLst>
              <a:lin ang="5400000" scaled="1"/>
            </a:gra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58D-415E-BC6E-8E4DE49EF68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3</c:v>
                </c:pt>
              </c:strCache>
            </c:strRef>
          </c:tx>
          <c:spPr>
            <a:gradFill>
              <a:gsLst>
                <a:gs pos="100000">
                  <a:srgbClr val="3762FF"/>
                </a:gs>
                <a:gs pos="0">
                  <a:srgbClr val="73EBFE"/>
                </a:gs>
              </a:gsLst>
              <a:lin ang="5400000" scaled="1"/>
            </a:gra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58D-415E-BC6E-8E4DE49EF6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90"/>
        <c:overlap val="-28"/>
        <c:axId val="1208932544"/>
        <c:axId val="1208928192"/>
      </c:barChart>
      <c:catAx>
        <c:axId val="1208932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defRPr>
            </a:pPr>
            <a:endParaRPr lang="zh-CN"/>
          </a:p>
        </c:txPr>
        <c:crossAx val="1208928192"/>
        <c:crosses val="autoZero"/>
        <c:auto val="1"/>
        <c:lblAlgn val="ctr"/>
        <c:lblOffset val="100"/>
        <c:noMultiLvlLbl val="0"/>
      </c:catAx>
      <c:valAx>
        <c:axId val="1208928192"/>
        <c:scaling>
          <c:orientation val="minMax"/>
        </c:scaling>
        <c:delete val="1"/>
        <c:axPos val="l"/>
        <c:majorGridlines>
          <c:spPr>
            <a:ln w="9525" cap="flat" cmpd="sng" algn="ctr">
              <a:gradFill flip="none" rotWithShape="1">
                <a:gsLst>
                  <a:gs pos="0">
                    <a:schemeClr val="bg1">
                      <a:lumMod val="85000"/>
                      <a:alpha val="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5400000" scaled="1"/>
                <a:tileRect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208932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latin typeface="+mn-lt"/>
          <a:ea typeface="+mn-ea"/>
          <a:cs typeface="+mn-ea"/>
          <a:sym typeface="+mn-lt"/>
        </a:defRPr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CA027A-2ABF-4A61-8C2A-A48B650054B4}" type="datetimeFigureOut">
              <a:rPr lang="zh-CN" altLang="en-US" smtClean="0"/>
              <a:t>2022/12/29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1B2BA3-FFC0-4B15-9AEE-8AECCC4842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9544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1B2BA3-FFC0-4B15-9AEE-8AECCC484269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79782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1B2BA3-FFC0-4B15-9AEE-8AECCC484269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70793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1B2BA3-FFC0-4B15-9AEE-8AECCC484269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05385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1B2BA3-FFC0-4B15-9AEE-8AECCC484269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27610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1B2BA3-FFC0-4B15-9AEE-8AECCC484269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93704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1B2BA3-FFC0-4B15-9AEE-8AECCC484269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63762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1B2BA3-FFC0-4B15-9AEE-8AECCC484269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43718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1B2BA3-FFC0-4B15-9AEE-8AECCC484269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16485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1B2BA3-FFC0-4B15-9AEE-8AECCC484269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37476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1B2BA3-FFC0-4B15-9AEE-8AECCC484269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04353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1B2BA3-FFC0-4B15-9AEE-8AECCC484269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7463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1B2BA3-FFC0-4B15-9AEE-8AECCC484269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784534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1B2BA3-FFC0-4B15-9AEE-8AECCC484269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546313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1B2BA3-FFC0-4B15-9AEE-8AECCC484269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165324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1B2BA3-FFC0-4B15-9AEE-8AECCC484269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899337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1B2BA3-FFC0-4B15-9AEE-8AECCC484269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933841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1B2BA3-FFC0-4B15-9AEE-8AECCC484269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007311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1B2BA3-FFC0-4B15-9AEE-8AECCC484269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541477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782765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1B2BA3-FFC0-4B15-9AEE-8AECCC484269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00482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1B2BA3-FFC0-4B15-9AEE-8AECCC484269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00451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1B2BA3-FFC0-4B15-9AEE-8AECCC484269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97927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1B2BA3-FFC0-4B15-9AEE-8AECCC484269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91340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1B2BA3-FFC0-4B15-9AEE-8AECCC484269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06997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1B2BA3-FFC0-4B15-9AEE-8AECCC484269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82172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1B2BA3-FFC0-4B15-9AEE-8AECCC484269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8510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hangye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BD910D3D-9569-495F-AE63-0B30478A92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="" xmlns:a16="http://schemas.microsoft.com/office/drawing/2014/main" id="{232F59F5-5E92-4EA8-8A66-A4A2DC51E2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1C640D32-9A96-4AB8-BF19-F46772269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A13D2-B0DC-44D8-BA7D-21EB41ED45A6}" type="datetimeFigureOut">
              <a:rPr lang="zh-CN" altLang="en-US" smtClean="0"/>
              <a:t>2022/12/29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28C19074-005B-433E-B33C-0DF4B8199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DDB29350-31DA-4E1A-A29A-15BD81D2C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925D-C30B-4951-A4B9-6A49C602854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6460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6754E650-9624-4CBD-8E2A-4A2C2B75A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="" xmlns:a16="http://schemas.microsoft.com/office/drawing/2014/main" id="{1C4DECED-5DE4-4EE5-A286-D3F3C73E4D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="" xmlns:a16="http://schemas.microsoft.com/office/drawing/2014/main" id="{AB1DA883-E9F8-4E37-817C-5D6C7707E8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EB9429EA-B4AA-45F2-8446-015C9F95A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A13D2-B0DC-44D8-BA7D-21EB41ED45A6}" type="datetimeFigureOut">
              <a:rPr lang="zh-CN" altLang="en-US" smtClean="0"/>
              <a:t>2022/12/29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29C0DB90-3BC0-4C99-AA4E-3689D6DD9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F8807A7F-094B-4F69-BE02-00EE1C861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925D-C30B-4951-A4B9-6A49C602854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4997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F2240A27-11A0-4EAE-99F7-27260F758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a16="http://schemas.microsoft.com/office/drawing/2014/main" id="{96C33DD0-D4E4-4057-AFE0-DD92E771E3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AEB1FCDB-977E-4DE4-A625-43E16F7BC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A13D2-B0DC-44D8-BA7D-21EB41ED45A6}" type="datetimeFigureOut">
              <a:rPr lang="zh-CN" altLang="en-US" smtClean="0"/>
              <a:t>2022/12/29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A2E718C7-B5D8-4E03-926A-43D97D174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FD3C14D1-2181-4EEE-8CBB-39CBBB3F3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925D-C30B-4951-A4B9-6A49C602854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0151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="" xmlns:a16="http://schemas.microsoft.com/office/drawing/2014/main" id="{F8AB1274-73E4-4949-AD2C-10519C907C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a16="http://schemas.microsoft.com/office/drawing/2014/main" id="{150830F0-2890-430A-80C1-FB1612805C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A527B5F7-25DC-42BB-8B7A-6DBFE33B4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A13D2-B0DC-44D8-BA7D-21EB41ED45A6}" type="datetimeFigureOut">
              <a:rPr lang="zh-CN" altLang="en-US" smtClean="0"/>
              <a:t>2022/12/29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1FB6DB11-6230-4388-B3B8-A62BF7FD7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0BBBB301-7181-4B03-B1FC-846067140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925D-C30B-4951-A4B9-6A49C602854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7531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/>
              <a:t>2022/12/29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60302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/>
              <a:t>2022/12/29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01804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74926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2022/12/29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7193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2022/12/29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8119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2022/12/29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0898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2022/12/29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276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F7AB522F-1677-416A-BA5A-65A20CB95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D95411C0-5B4A-4C35-858A-1C0170FD1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5790D9CE-083E-4213-8C63-EC6C714D8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A13D2-B0DC-44D8-BA7D-21EB41ED45A6}" type="datetimeFigureOut">
              <a:rPr lang="zh-CN" altLang="en-US" smtClean="0"/>
              <a:t>2022/12/29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FF720866-26AB-4636-A2E0-A5CB1F568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A37CD911-3CC0-4742-AE28-DD202AD59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925D-C30B-4951-A4B9-6A49C602854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609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2022/12/29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9504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2022/12/29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9281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2022/12/29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2850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2022/12/29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4922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2022/12/29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2594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2022/12/29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7753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2022/12/29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687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5E839361-FF3E-48DA-8DB1-F3C30A8C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2C88C519-244A-40AA-A4D6-1FA46E94A9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CF13456D-05AF-4622-8FBD-4D554A25A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A13D2-B0DC-44D8-BA7D-21EB41ED45A6}" type="datetimeFigureOut">
              <a:rPr lang="zh-CN" altLang="en-US" smtClean="0"/>
              <a:t>2022/12/29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530A7C34-0B68-429B-BC48-18CA0BF09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0A3FEB06-AD4F-46B7-96CA-F0BF36D4E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925D-C30B-4951-A4B9-6A49C602854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1455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40655A33-5E39-4FE5-98EE-13CBDBBDE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E25DAE2B-EB81-42DF-BB71-E7AE6F7FFF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a16="http://schemas.microsoft.com/office/drawing/2014/main" id="{4B067A37-DD63-4950-AFD5-DB904E275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FCAA4C6C-16A8-479C-A61A-6F852E29C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A13D2-B0DC-44D8-BA7D-21EB41ED45A6}" type="datetimeFigureOut">
              <a:rPr lang="zh-CN" altLang="en-US" smtClean="0"/>
              <a:t>2022/12/29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BECB8BED-7A55-459F-8FA3-984688CEE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963A287E-1A0D-45B0-876D-58E4E768D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925D-C30B-4951-A4B9-6A49C602854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6807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527A6194-5D66-467A-BFA6-F7FF72F51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A74F833F-AA58-486D-BB94-954990DA41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a16="http://schemas.microsoft.com/office/drawing/2014/main" id="{9F21558A-E785-40FE-B938-07E4EB985D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="" xmlns:a16="http://schemas.microsoft.com/office/drawing/2014/main" id="{FDA730F1-93A0-4433-9E5F-908226FA76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="" xmlns:a16="http://schemas.microsoft.com/office/drawing/2014/main" id="{52D907DA-A56C-4D1B-A3E9-1837AE2D5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="" xmlns:a16="http://schemas.microsoft.com/office/drawing/2014/main" id="{8B23AC81-00E1-4D35-BFE0-0CD88052E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A13D2-B0DC-44D8-BA7D-21EB41ED45A6}" type="datetimeFigureOut">
              <a:rPr lang="zh-CN" altLang="en-US" smtClean="0"/>
              <a:t>2022/12/29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="" xmlns:a16="http://schemas.microsoft.com/office/drawing/2014/main" id="{3F764A29-5735-4CC9-9D4D-359014582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="" xmlns:a16="http://schemas.microsoft.com/office/drawing/2014/main" id="{3F3725DB-9275-42ED-8722-440B19069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925D-C30B-4951-A4B9-6A49C602854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6982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527A6194-5D66-467A-BFA6-F7FF72F51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A74F833F-AA58-486D-BB94-954990DA41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a16="http://schemas.microsoft.com/office/drawing/2014/main" id="{9F21558A-E785-40FE-B938-07E4EB985D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="" xmlns:a16="http://schemas.microsoft.com/office/drawing/2014/main" id="{FDA730F1-93A0-4433-9E5F-908226FA76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="" xmlns:a16="http://schemas.microsoft.com/office/drawing/2014/main" id="{52D907DA-A56C-4D1B-A3E9-1837AE2D5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="" xmlns:a16="http://schemas.microsoft.com/office/drawing/2014/main" id="{8B23AC81-00E1-4D35-BFE0-0CD88052E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A13D2-B0DC-44D8-BA7D-21EB41ED45A6}" type="datetimeFigureOut">
              <a:rPr lang="zh-CN" altLang="en-US" smtClean="0"/>
              <a:t>2022/12/29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="" xmlns:a16="http://schemas.microsoft.com/office/drawing/2014/main" id="{3F764A29-5735-4CC9-9D4D-359014582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="" xmlns:a16="http://schemas.microsoft.com/office/drawing/2014/main" id="{3F3725DB-9275-42ED-8722-440B19069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925D-C30B-4951-A4B9-6A49C6028548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4">
            <a:extLst>
              <a:ext uri="{FF2B5EF4-FFF2-40B4-BE49-F238E27FC236}">
                <a16:creationId xmlns="" xmlns:a16="http://schemas.microsoft.com/office/drawing/2014/main" id="{E30EC778-DFE0-D8AC-E4A3-5869B5658754}"/>
              </a:ext>
            </a:extLst>
          </p:cNvPr>
          <p:cNvSpPr txBox="1"/>
          <p:nvPr userDrawn="1"/>
        </p:nvSpPr>
        <p:spPr>
          <a:xfrm>
            <a:off x="1489720" y="6721475"/>
            <a:ext cx="1440159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hlinkClick r:id="rId2"/>
              </a:rPr>
              <a:t>行业</a:t>
            </a: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hlinkClick r:id="rId2"/>
              </a:rPr>
              <a:t>模板</a:t>
            </a: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</a:rPr>
              <a:t>http://www.1ppt.com/hangye/</a:t>
            </a:r>
          </a:p>
        </p:txBody>
      </p:sp>
    </p:spTree>
    <p:extLst>
      <p:ext uri="{BB962C8B-B14F-4D97-AF65-F5344CB8AC3E}">
        <p14:creationId xmlns:p14="http://schemas.microsoft.com/office/powerpoint/2010/main" val="2600517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0FE49211-1B44-4EC3-9A69-575DD53B9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a16="http://schemas.microsoft.com/office/drawing/2014/main" id="{31C7FB1D-601C-41D2-BDD0-1AA29C31D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A13D2-B0DC-44D8-BA7D-21EB41ED45A6}" type="datetimeFigureOut">
              <a:rPr lang="zh-CN" altLang="en-US" smtClean="0"/>
              <a:t>2022/12/29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BBC6C3B3-70EA-405D-9771-AEEDF4A71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DE91679B-291B-41F9-BF43-18E006A01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925D-C30B-4951-A4B9-6A49C602854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4487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="" xmlns:a16="http://schemas.microsoft.com/office/drawing/2014/main" id="{E0F48926-302B-4B5B-A47F-12BD8EC1A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A13D2-B0DC-44D8-BA7D-21EB41ED45A6}" type="datetimeFigureOut">
              <a:rPr lang="zh-CN" altLang="en-US" smtClean="0"/>
              <a:t>2022/12/29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="" xmlns:a16="http://schemas.microsoft.com/office/drawing/2014/main" id="{11537E74-5FC7-4FBB-9B3B-C03ECA5C8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DF9E3436-05E9-44B7-AA7A-57AEB2B7C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925D-C30B-4951-A4B9-6A49C602854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5774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E40B3D04-AE6B-4E94-83CE-37CFC5379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88F29C77-4EFB-48AC-929D-685D087AE1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="" xmlns:a16="http://schemas.microsoft.com/office/drawing/2014/main" id="{14F467A4-82F0-4BC9-8CB3-D3BE67EE7A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D1FD2421-2D7E-43EF-BB0A-0C47F2F89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A13D2-B0DC-44D8-BA7D-21EB41ED45A6}" type="datetimeFigureOut">
              <a:rPr lang="zh-CN" altLang="en-US" smtClean="0"/>
              <a:t>2022/12/29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FBC2CC78-BED8-4AE7-AB90-C12832A36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79D21F35-2564-4CB8-91F2-EB30E5A2E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925D-C30B-4951-A4B9-6A49C602854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3614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="" xmlns:a16="http://schemas.microsoft.com/office/drawing/2014/main" id="{13CDF26B-2097-4E7C-A475-9137F1F3E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A469E78D-B189-410B-9511-FA37D90B84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6210E444-9BEA-4BE4-9028-A2FEB64E4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A13D2-B0DC-44D8-BA7D-21EB41ED45A6}" type="datetimeFigureOut">
              <a:rPr lang="zh-CN" altLang="en-US" smtClean="0"/>
              <a:t>2022/12/29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605ACF1E-88B2-482E-A7FE-BF5DBA2E5D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F1C30CDF-CBEE-4177-AFD2-1FB5765709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C925D-C30B-4951-A4B9-6A49C602854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7085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0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6113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2022/12/29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448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2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="" xmlns:a16="http://schemas.microsoft.com/office/drawing/2014/main" id="{C3716F65-B8F1-4BE5-ACB5-FE2C8B8461CF}"/>
              </a:ext>
            </a:extLst>
          </p:cNvPr>
          <p:cNvSpPr/>
          <p:nvPr/>
        </p:nvSpPr>
        <p:spPr>
          <a:xfrm>
            <a:off x="4857578" y="0"/>
            <a:ext cx="7334422" cy="5638800"/>
          </a:xfrm>
          <a:custGeom>
            <a:avLst/>
            <a:gdLst>
              <a:gd name="connsiteX0" fmla="*/ 0 w 7480300"/>
              <a:gd name="connsiteY0" fmla="*/ 0 h 5638800"/>
              <a:gd name="connsiteX1" fmla="*/ 7480300 w 7480300"/>
              <a:gd name="connsiteY1" fmla="*/ 0 h 5638800"/>
              <a:gd name="connsiteX2" fmla="*/ 7480300 w 7480300"/>
              <a:gd name="connsiteY2" fmla="*/ 5638800 h 5638800"/>
              <a:gd name="connsiteX3" fmla="*/ 0 w 7480300"/>
              <a:gd name="connsiteY3" fmla="*/ 5638800 h 5638800"/>
              <a:gd name="connsiteX4" fmla="*/ 0 w 7480300"/>
              <a:gd name="connsiteY4" fmla="*/ 0 h 5638800"/>
              <a:gd name="connsiteX0" fmla="*/ 914400 w 7480300"/>
              <a:gd name="connsiteY0" fmla="*/ 0 h 5638800"/>
              <a:gd name="connsiteX1" fmla="*/ 7480300 w 7480300"/>
              <a:gd name="connsiteY1" fmla="*/ 0 h 5638800"/>
              <a:gd name="connsiteX2" fmla="*/ 7480300 w 7480300"/>
              <a:gd name="connsiteY2" fmla="*/ 5638800 h 5638800"/>
              <a:gd name="connsiteX3" fmla="*/ 0 w 7480300"/>
              <a:gd name="connsiteY3" fmla="*/ 5638800 h 5638800"/>
              <a:gd name="connsiteX4" fmla="*/ 914400 w 7480300"/>
              <a:gd name="connsiteY4" fmla="*/ 0 h 5638800"/>
              <a:gd name="connsiteX0" fmla="*/ 914400 w 7480300"/>
              <a:gd name="connsiteY0" fmla="*/ 0 h 5638800"/>
              <a:gd name="connsiteX1" fmla="*/ 7480300 w 7480300"/>
              <a:gd name="connsiteY1" fmla="*/ 0 h 5638800"/>
              <a:gd name="connsiteX2" fmla="*/ 7480300 w 7480300"/>
              <a:gd name="connsiteY2" fmla="*/ 5638800 h 5638800"/>
              <a:gd name="connsiteX3" fmla="*/ 0 w 7480300"/>
              <a:gd name="connsiteY3" fmla="*/ 5638800 h 5638800"/>
              <a:gd name="connsiteX4" fmla="*/ 914400 w 7480300"/>
              <a:gd name="connsiteY4" fmla="*/ 0 h 5638800"/>
              <a:gd name="connsiteX0" fmla="*/ 0 w 6565900"/>
              <a:gd name="connsiteY0" fmla="*/ 0 h 5638800"/>
              <a:gd name="connsiteX1" fmla="*/ 6565900 w 6565900"/>
              <a:gd name="connsiteY1" fmla="*/ 0 h 5638800"/>
              <a:gd name="connsiteX2" fmla="*/ 6565900 w 6565900"/>
              <a:gd name="connsiteY2" fmla="*/ 5638800 h 5638800"/>
              <a:gd name="connsiteX3" fmla="*/ 0 w 6565900"/>
              <a:gd name="connsiteY3" fmla="*/ 0 h 5638800"/>
              <a:gd name="connsiteX0" fmla="*/ 652792 w 7218692"/>
              <a:gd name="connsiteY0" fmla="*/ 0 h 5638800"/>
              <a:gd name="connsiteX1" fmla="*/ 7218692 w 7218692"/>
              <a:gd name="connsiteY1" fmla="*/ 0 h 5638800"/>
              <a:gd name="connsiteX2" fmla="*/ 7218692 w 7218692"/>
              <a:gd name="connsiteY2" fmla="*/ 5638800 h 5638800"/>
              <a:gd name="connsiteX3" fmla="*/ 652792 w 7218692"/>
              <a:gd name="connsiteY3" fmla="*/ 0 h 5638800"/>
              <a:gd name="connsiteX0" fmla="*/ 932376 w 7498276"/>
              <a:gd name="connsiteY0" fmla="*/ 0 h 5638800"/>
              <a:gd name="connsiteX1" fmla="*/ 7498276 w 7498276"/>
              <a:gd name="connsiteY1" fmla="*/ 0 h 5638800"/>
              <a:gd name="connsiteX2" fmla="*/ 7498276 w 7498276"/>
              <a:gd name="connsiteY2" fmla="*/ 5638800 h 5638800"/>
              <a:gd name="connsiteX3" fmla="*/ 932376 w 7498276"/>
              <a:gd name="connsiteY3" fmla="*/ 0 h 5638800"/>
              <a:gd name="connsiteX0" fmla="*/ 668091 w 7233991"/>
              <a:gd name="connsiteY0" fmla="*/ 0 h 5638800"/>
              <a:gd name="connsiteX1" fmla="*/ 7233991 w 7233991"/>
              <a:gd name="connsiteY1" fmla="*/ 0 h 5638800"/>
              <a:gd name="connsiteX2" fmla="*/ 7233991 w 7233991"/>
              <a:gd name="connsiteY2" fmla="*/ 5638800 h 5638800"/>
              <a:gd name="connsiteX3" fmla="*/ 668091 w 7233991"/>
              <a:gd name="connsiteY3" fmla="*/ 0 h 5638800"/>
              <a:gd name="connsiteX0" fmla="*/ 481615 w 7047515"/>
              <a:gd name="connsiteY0" fmla="*/ 0 h 5638800"/>
              <a:gd name="connsiteX1" fmla="*/ 7047515 w 7047515"/>
              <a:gd name="connsiteY1" fmla="*/ 0 h 5638800"/>
              <a:gd name="connsiteX2" fmla="*/ 7047515 w 7047515"/>
              <a:gd name="connsiteY2" fmla="*/ 5638800 h 5638800"/>
              <a:gd name="connsiteX3" fmla="*/ 481615 w 7047515"/>
              <a:gd name="connsiteY3" fmla="*/ 0 h 5638800"/>
              <a:gd name="connsiteX0" fmla="*/ 663713 w 7229613"/>
              <a:gd name="connsiteY0" fmla="*/ 0 h 5638800"/>
              <a:gd name="connsiteX1" fmla="*/ 7229613 w 7229613"/>
              <a:gd name="connsiteY1" fmla="*/ 0 h 5638800"/>
              <a:gd name="connsiteX2" fmla="*/ 7229613 w 7229613"/>
              <a:gd name="connsiteY2" fmla="*/ 5638800 h 5638800"/>
              <a:gd name="connsiteX3" fmla="*/ 663713 w 7229613"/>
              <a:gd name="connsiteY3" fmla="*/ 0 h 5638800"/>
              <a:gd name="connsiteX0" fmla="*/ 672079 w 7237979"/>
              <a:gd name="connsiteY0" fmla="*/ 0 h 5638800"/>
              <a:gd name="connsiteX1" fmla="*/ 7237979 w 7237979"/>
              <a:gd name="connsiteY1" fmla="*/ 0 h 5638800"/>
              <a:gd name="connsiteX2" fmla="*/ 7237979 w 7237979"/>
              <a:gd name="connsiteY2" fmla="*/ 5638800 h 5638800"/>
              <a:gd name="connsiteX3" fmla="*/ 672079 w 7237979"/>
              <a:gd name="connsiteY3" fmla="*/ 0 h 5638800"/>
              <a:gd name="connsiteX0" fmla="*/ 51225 w 6617125"/>
              <a:gd name="connsiteY0" fmla="*/ 0 h 5774988"/>
              <a:gd name="connsiteX1" fmla="*/ 6617125 w 6617125"/>
              <a:gd name="connsiteY1" fmla="*/ 0 h 5774988"/>
              <a:gd name="connsiteX2" fmla="*/ 6617125 w 6617125"/>
              <a:gd name="connsiteY2" fmla="*/ 5638800 h 5774988"/>
              <a:gd name="connsiteX3" fmla="*/ 3721525 w 6617125"/>
              <a:gd name="connsiteY3" fmla="*/ 3695700 h 5774988"/>
              <a:gd name="connsiteX4" fmla="*/ 51225 w 6617125"/>
              <a:gd name="connsiteY4" fmla="*/ 0 h 5774988"/>
              <a:gd name="connsiteX0" fmla="*/ 665571 w 7231471"/>
              <a:gd name="connsiteY0" fmla="*/ 0 h 5774988"/>
              <a:gd name="connsiteX1" fmla="*/ 7231471 w 7231471"/>
              <a:gd name="connsiteY1" fmla="*/ 0 h 5774988"/>
              <a:gd name="connsiteX2" fmla="*/ 7231471 w 7231471"/>
              <a:gd name="connsiteY2" fmla="*/ 5638800 h 5774988"/>
              <a:gd name="connsiteX3" fmla="*/ 4335871 w 7231471"/>
              <a:gd name="connsiteY3" fmla="*/ 3695700 h 5774988"/>
              <a:gd name="connsiteX4" fmla="*/ 665571 w 7231471"/>
              <a:gd name="connsiteY4" fmla="*/ 0 h 5774988"/>
              <a:gd name="connsiteX0" fmla="*/ 588313 w 7154213"/>
              <a:gd name="connsiteY0" fmla="*/ 0 h 5774988"/>
              <a:gd name="connsiteX1" fmla="*/ 7154213 w 7154213"/>
              <a:gd name="connsiteY1" fmla="*/ 0 h 5774988"/>
              <a:gd name="connsiteX2" fmla="*/ 7154213 w 7154213"/>
              <a:gd name="connsiteY2" fmla="*/ 5638800 h 5774988"/>
              <a:gd name="connsiteX3" fmla="*/ 4258613 w 7154213"/>
              <a:gd name="connsiteY3" fmla="*/ 3695700 h 5774988"/>
              <a:gd name="connsiteX4" fmla="*/ 588313 w 7154213"/>
              <a:gd name="connsiteY4" fmla="*/ 0 h 5774988"/>
              <a:gd name="connsiteX0" fmla="*/ 587344 w 7153244"/>
              <a:gd name="connsiteY0" fmla="*/ 0 h 5789085"/>
              <a:gd name="connsiteX1" fmla="*/ 7153244 w 7153244"/>
              <a:gd name="connsiteY1" fmla="*/ 0 h 5789085"/>
              <a:gd name="connsiteX2" fmla="*/ 7153244 w 7153244"/>
              <a:gd name="connsiteY2" fmla="*/ 5638800 h 5789085"/>
              <a:gd name="connsiteX3" fmla="*/ 4270344 w 7153244"/>
              <a:gd name="connsiteY3" fmla="*/ 3898900 h 5789085"/>
              <a:gd name="connsiteX4" fmla="*/ 587344 w 7153244"/>
              <a:gd name="connsiteY4" fmla="*/ 0 h 5789085"/>
              <a:gd name="connsiteX0" fmla="*/ 654305 w 7220205"/>
              <a:gd name="connsiteY0" fmla="*/ 0 h 5789085"/>
              <a:gd name="connsiteX1" fmla="*/ 7220205 w 7220205"/>
              <a:gd name="connsiteY1" fmla="*/ 0 h 5789085"/>
              <a:gd name="connsiteX2" fmla="*/ 7220205 w 7220205"/>
              <a:gd name="connsiteY2" fmla="*/ 5638800 h 5789085"/>
              <a:gd name="connsiteX3" fmla="*/ 4337305 w 7220205"/>
              <a:gd name="connsiteY3" fmla="*/ 3898900 h 5789085"/>
              <a:gd name="connsiteX4" fmla="*/ 654305 w 7220205"/>
              <a:gd name="connsiteY4" fmla="*/ 0 h 5789085"/>
              <a:gd name="connsiteX0" fmla="*/ 654305 w 7220205"/>
              <a:gd name="connsiteY0" fmla="*/ 0 h 5638800"/>
              <a:gd name="connsiteX1" fmla="*/ 7220205 w 7220205"/>
              <a:gd name="connsiteY1" fmla="*/ 0 h 5638800"/>
              <a:gd name="connsiteX2" fmla="*/ 7220205 w 7220205"/>
              <a:gd name="connsiteY2" fmla="*/ 5638800 h 5638800"/>
              <a:gd name="connsiteX3" fmla="*/ 4337305 w 7220205"/>
              <a:gd name="connsiteY3" fmla="*/ 3898900 h 5638800"/>
              <a:gd name="connsiteX4" fmla="*/ 654305 w 7220205"/>
              <a:gd name="connsiteY4" fmla="*/ 0 h 5638800"/>
              <a:gd name="connsiteX0" fmla="*/ 668851 w 7234751"/>
              <a:gd name="connsiteY0" fmla="*/ 0 h 5638800"/>
              <a:gd name="connsiteX1" fmla="*/ 7234751 w 7234751"/>
              <a:gd name="connsiteY1" fmla="*/ 0 h 5638800"/>
              <a:gd name="connsiteX2" fmla="*/ 7234751 w 7234751"/>
              <a:gd name="connsiteY2" fmla="*/ 5638800 h 5638800"/>
              <a:gd name="connsiteX3" fmla="*/ 4199451 w 7234751"/>
              <a:gd name="connsiteY3" fmla="*/ 3784600 h 5638800"/>
              <a:gd name="connsiteX4" fmla="*/ 668851 w 7234751"/>
              <a:gd name="connsiteY4" fmla="*/ 0 h 5638800"/>
              <a:gd name="connsiteX0" fmla="*/ 668851 w 7234751"/>
              <a:gd name="connsiteY0" fmla="*/ 0 h 5638800"/>
              <a:gd name="connsiteX1" fmla="*/ 7234751 w 7234751"/>
              <a:gd name="connsiteY1" fmla="*/ 0 h 5638800"/>
              <a:gd name="connsiteX2" fmla="*/ 7234751 w 7234751"/>
              <a:gd name="connsiteY2" fmla="*/ 5638800 h 5638800"/>
              <a:gd name="connsiteX3" fmla="*/ 4199451 w 7234751"/>
              <a:gd name="connsiteY3" fmla="*/ 3784600 h 5638800"/>
              <a:gd name="connsiteX4" fmla="*/ 668851 w 7234751"/>
              <a:gd name="connsiteY4" fmla="*/ 0 h 5638800"/>
              <a:gd name="connsiteX0" fmla="*/ 668851 w 7234751"/>
              <a:gd name="connsiteY0" fmla="*/ 0 h 5638800"/>
              <a:gd name="connsiteX1" fmla="*/ 7234751 w 7234751"/>
              <a:gd name="connsiteY1" fmla="*/ 0 h 5638800"/>
              <a:gd name="connsiteX2" fmla="*/ 7234751 w 7234751"/>
              <a:gd name="connsiteY2" fmla="*/ 5638800 h 5638800"/>
              <a:gd name="connsiteX3" fmla="*/ 4199451 w 7234751"/>
              <a:gd name="connsiteY3" fmla="*/ 3784600 h 5638800"/>
              <a:gd name="connsiteX4" fmla="*/ 668851 w 7234751"/>
              <a:gd name="connsiteY4" fmla="*/ 0 h 5638800"/>
              <a:gd name="connsiteX0" fmla="*/ 973134 w 7539034"/>
              <a:gd name="connsiteY0" fmla="*/ 0 h 5638800"/>
              <a:gd name="connsiteX1" fmla="*/ 7539034 w 7539034"/>
              <a:gd name="connsiteY1" fmla="*/ 0 h 5638800"/>
              <a:gd name="connsiteX2" fmla="*/ 7539034 w 7539034"/>
              <a:gd name="connsiteY2" fmla="*/ 5638800 h 5638800"/>
              <a:gd name="connsiteX3" fmla="*/ 4503734 w 7539034"/>
              <a:gd name="connsiteY3" fmla="*/ 3784600 h 5638800"/>
              <a:gd name="connsiteX4" fmla="*/ 973134 w 7539034"/>
              <a:gd name="connsiteY4" fmla="*/ 0 h 5638800"/>
              <a:gd name="connsiteX0" fmla="*/ 677098 w 7242998"/>
              <a:gd name="connsiteY0" fmla="*/ 0 h 5638800"/>
              <a:gd name="connsiteX1" fmla="*/ 7242998 w 7242998"/>
              <a:gd name="connsiteY1" fmla="*/ 0 h 5638800"/>
              <a:gd name="connsiteX2" fmla="*/ 7242998 w 7242998"/>
              <a:gd name="connsiteY2" fmla="*/ 5638800 h 5638800"/>
              <a:gd name="connsiteX3" fmla="*/ 4207698 w 7242998"/>
              <a:gd name="connsiteY3" fmla="*/ 3784600 h 5638800"/>
              <a:gd name="connsiteX4" fmla="*/ 677098 w 7242998"/>
              <a:gd name="connsiteY4" fmla="*/ 0 h 5638800"/>
              <a:gd name="connsiteX0" fmla="*/ 510917 w 7076817"/>
              <a:gd name="connsiteY0" fmla="*/ 0 h 5638800"/>
              <a:gd name="connsiteX1" fmla="*/ 7076817 w 7076817"/>
              <a:gd name="connsiteY1" fmla="*/ 0 h 5638800"/>
              <a:gd name="connsiteX2" fmla="*/ 7076817 w 7076817"/>
              <a:gd name="connsiteY2" fmla="*/ 5638800 h 5638800"/>
              <a:gd name="connsiteX3" fmla="*/ 4041517 w 7076817"/>
              <a:gd name="connsiteY3" fmla="*/ 3784600 h 5638800"/>
              <a:gd name="connsiteX4" fmla="*/ 510917 w 7076817"/>
              <a:gd name="connsiteY4" fmla="*/ 0 h 5638800"/>
              <a:gd name="connsiteX0" fmla="*/ 670787 w 7236687"/>
              <a:gd name="connsiteY0" fmla="*/ 0 h 5638800"/>
              <a:gd name="connsiteX1" fmla="*/ 7236687 w 7236687"/>
              <a:gd name="connsiteY1" fmla="*/ 0 h 5638800"/>
              <a:gd name="connsiteX2" fmla="*/ 7236687 w 7236687"/>
              <a:gd name="connsiteY2" fmla="*/ 5638800 h 5638800"/>
              <a:gd name="connsiteX3" fmla="*/ 4201387 w 7236687"/>
              <a:gd name="connsiteY3" fmla="*/ 3784600 h 5638800"/>
              <a:gd name="connsiteX4" fmla="*/ 670787 w 7236687"/>
              <a:gd name="connsiteY4" fmla="*/ 0 h 5638800"/>
              <a:gd name="connsiteX0" fmla="*/ 670787 w 7236687"/>
              <a:gd name="connsiteY0" fmla="*/ 0 h 5638800"/>
              <a:gd name="connsiteX1" fmla="*/ 7236687 w 7236687"/>
              <a:gd name="connsiteY1" fmla="*/ 0 h 5638800"/>
              <a:gd name="connsiteX2" fmla="*/ 7236687 w 7236687"/>
              <a:gd name="connsiteY2" fmla="*/ 5638800 h 5638800"/>
              <a:gd name="connsiteX3" fmla="*/ 4201387 w 7236687"/>
              <a:gd name="connsiteY3" fmla="*/ 3784600 h 5638800"/>
              <a:gd name="connsiteX4" fmla="*/ 670787 w 7236687"/>
              <a:gd name="connsiteY4" fmla="*/ 0 h 5638800"/>
              <a:gd name="connsiteX0" fmla="*/ 670787 w 7236687"/>
              <a:gd name="connsiteY0" fmla="*/ 0 h 5638800"/>
              <a:gd name="connsiteX1" fmla="*/ 7236687 w 7236687"/>
              <a:gd name="connsiteY1" fmla="*/ 0 h 5638800"/>
              <a:gd name="connsiteX2" fmla="*/ 7236687 w 7236687"/>
              <a:gd name="connsiteY2" fmla="*/ 5638800 h 5638800"/>
              <a:gd name="connsiteX3" fmla="*/ 4201387 w 7236687"/>
              <a:gd name="connsiteY3" fmla="*/ 3784600 h 5638800"/>
              <a:gd name="connsiteX4" fmla="*/ 670787 w 7236687"/>
              <a:gd name="connsiteY4" fmla="*/ 0 h 5638800"/>
              <a:gd name="connsiteX0" fmla="*/ 670787 w 7236687"/>
              <a:gd name="connsiteY0" fmla="*/ 0 h 5638800"/>
              <a:gd name="connsiteX1" fmla="*/ 7236687 w 7236687"/>
              <a:gd name="connsiteY1" fmla="*/ 0 h 5638800"/>
              <a:gd name="connsiteX2" fmla="*/ 7236687 w 7236687"/>
              <a:gd name="connsiteY2" fmla="*/ 5638800 h 5638800"/>
              <a:gd name="connsiteX3" fmla="*/ 4201387 w 7236687"/>
              <a:gd name="connsiteY3" fmla="*/ 3784600 h 5638800"/>
              <a:gd name="connsiteX4" fmla="*/ 670787 w 7236687"/>
              <a:gd name="connsiteY4" fmla="*/ 0 h 5638800"/>
              <a:gd name="connsiteX0" fmla="*/ 670787 w 7236687"/>
              <a:gd name="connsiteY0" fmla="*/ 0 h 5638800"/>
              <a:gd name="connsiteX1" fmla="*/ 7236687 w 7236687"/>
              <a:gd name="connsiteY1" fmla="*/ 0 h 5638800"/>
              <a:gd name="connsiteX2" fmla="*/ 7236687 w 7236687"/>
              <a:gd name="connsiteY2" fmla="*/ 5638800 h 5638800"/>
              <a:gd name="connsiteX3" fmla="*/ 4201387 w 7236687"/>
              <a:gd name="connsiteY3" fmla="*/ 3784600 h 5638800"/>
              <a:gd name="connsiteX4" fmla="*/ 670787 w 7236687"/>
              <a:gd name="connsiteY4" fmla="*/ 0 h 5638800"/>
              <a:gd name="connsiteX0" fmla="*/ 768522 w 7334422"/>
              <a:gd name="connsiteY0" fmla="*/ 0 h 5638800"/>
              <a:gd name="connsiteX1" fmla="*/ 7334422 w 7334422"/>
              <a:gd name="connsiteY1" fmla="*/ 0 h 5638800"/>
              <a:gd name="connsiteX2" fmla="*/ 7334422 w 7334422"/>
              <a:gd name="connsiteY2" fmla="*/ 5638800 h 5638800"/>
              <a:gd name="connsiteX3" fmla="*/ 4299122 w 7334422"/>
              <a:gd name="connsiteY3" fmla="*/ 3784600 h 5638800"/>
              <a:gd name="connsiteX4" fmla="*/ 768522 w 7334422"/>
              <a:gd name="connsiteY4" fmla="*/ 0 h 563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34422" h="5638800">
                <a:moveTo>
                  <a:pt x="768522" y="0"/>
                </a:moveTo>
                <a:lnTo>
                  <a:pt x="7334422" y="0"/>
                </a:lnTo>
                <a:lnTo>
                  <a:pt x="7334422" y="5638800"/>
                </a:lnTo>
                <a:cubicBezTo>
                  <a:pt x="5023022" y="4044950"/>
                  <a:pt x="4555239" y="3924300"/>
                  <a:pt x="4299122" y="3784600"/>
                </a:cubicBezTo>
                <a:cubicBezTo>
                  <a:pt x="1426805" y="2286000"/>
                  <a:pt x="-1403178" y="2838450"/>
                  <a:pt x="768522" y="0"/>
                </a:cubicBezTo>
                <a:close/>
              </a:path>
            </a:pathLst>
          </a:custGeom>
          <a:gradFill flip="none" rotWithShape="1">
            <a:gsLst>
              <a:gs pos="81000">
                <a:srgbClr val="519DFF"/>
              </a:gs>
              <a:gs pos="0">
                <a:srgbClr val="73EBFE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9" name="图片 8">
            <a:extLst>
              <a:ext uri="{FF2B5EF4-FFF2-40B4-BE49-F238E27FC236}">
                <a16:creationId xmlns="" xmlns:a16="http://schemas.microsoft.com/office/drawing/2014/main" id="{8FE27CA8-E1F6-47D5-85B7-0D796BE2AD1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90877" y="1504950"/>
            <a:ext cx="7143383" cy="4876800"/>
          </a:xfrm>
          <a:prstGeom prst="rect">
            <a:avLst/>
          </a:prstGeom>
        </p:spPr>
      </p:pic>
      <p:grpSp>
        <p:nvGrpSpPr>
          <p:cNvPr id="30" name="组合 29"/>
          <p:cNvGrpSpPr/>
          <p:nvPr/>
        </p:nvGrpSpPr>
        <p:grpSpPr>
          <a:xfrm>
            <a:off x="476250" y="334863"/>
            <a:ext cx="11068050" cy="638570"/>
            <a:chOff x="476250" y="334863"/>
            <a:chExt cx="11068050" cy="638570"/>
          </a:xfrm>
        </p:grpSpPr>
        <p:cxnSp>
          <p:nvCxnSpPr>
            <p:cNvPr id="5" name="直接连接符 4"/>
            <p:cNvCxnSpPr/>
            <p:nvPr/>
          </p:nvCxnSpPr>
          <p:spPr>
            <a:xfrm>
              <a:off x="476250" y="860465"/>
              <a:ext cx="11068050" cy="0"/>
            </a:xfrm>
            <a:prstGeom prst="line">
              <a:avLst/>
            </a:prstGeom>
            <a:ln w="28575">
              <a:solidFill>
                <a:srgbClr val="3965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文本框 5"/>
            <p:cNvSpPr txBox="1"/>
            <p:nvPr/>
          </p:nvSpPr>
          <p:spPr>
            <a:xfrm>
              <a:off x="476250" y="334863"/>
              <a:ext cx="97517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280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2700000" scaled="1"/>
                    <a:tileRect/>
                  </a:gradFill>
                  <a:cs typeface="+mn-ea"/>
                </a:defRPr>
              </a:lvl1pPr>
            </a:lstStyle>
            <a:p>
              <a:r>
                <a:rPr lang="zh-CN" altLang="en-US" sz="2400" dirty="0">
                  <a:sym typeface="+mn-lt"/>
                </a:rPr>
                <a:t>首页</a:t>
              </a: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5334000" y="365641"/>
              <a:ext cx="1352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cs typeface="+mn-ea"/>
                  <a:sym typeface="+mn-lt"/>
                </a:rPr>
                <a:t>产品介绍</a:t>
              </a: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6516752" y="365641"/>
              <a:ext cx="1352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cs typeface="+mn-ea"/>
                  <a:sym typeface="+mn-lt"/>
                </a:rPr>
                <a:t>关于我们</a:t>
              </a: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7699504" y="365641"/>
              <a:ext cx="1352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cs typeface="+mn-ea"/>
                  <a:sym typeface="+mn-lt"/>
                </a:rPr>
                <a:t>核心技术</a:t>
              </a: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8882256" y="365641"/>
              <a:ext cx="1352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cs typeface="+mn-ea"/>
                  <a:sym typeface="+mn-lt"/>
                </a:rPr>
                <a:t>展望未来</a:t>
              </a:r>
            </a:p>
          </p:txBody>
        </p:sp>
        <p:grpSp>
          <p:nvGrpSpPr>
            <p:cNvPr id="15" name="组合 14"/>
            <p:cNvGrpSpPr/>
            <p:nvPr/>
          </p:nvGrpSpPr>
          <p:grpSpPr>
            <a:xfrm>
              <a:off x="10388529" y="388658"/>
              <a:ext cx="1019101" cy="584775"/>
              <a:chOff x="10758671" y="356615"/>
              <a:chExt cx="1019101" cy="710976"/>
            </a:xfrm>
          </p:grpSpPr>
          <p:sp>
            <p:nvSpPr>
              <p:cNvPr id="8" name="圆角矩形 7"/>
              <p:cNvSpPr/>
              <p:nvPr/>
            </p:nvSpPr>
            <p:spPr>
              <a:xfrm>
                <a:off x="10758671" y="381895"/>
                <a:ext cx="1019101" cy="370580"/>
              </a:xfrm>
              <a:prstGeom prst="roundRect">
                <a:avLst>
                  <a:gd name="adj" fmla="val 50000"/>
                </a:avLst>
              </a:prstGeom>
              <a:noFill/>
              <a:ln w="2222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4" name="文本框 13"/>
              <p:cNvSpPr txBox="1"/>
              <p:nvPr/>
            </p:nvSpPr>
            <p:spPr>
              <a:xfrm>
                <a:off x="10792044" y="356615"/>
                <a:ext cx="952353" cy="7109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600" spc="200" dirty="0">
                    <a:solidFill>
                      <a:schemeClr val="bg1"/>
                    </a:solidFill>
                    <a:cs typeface="+mn-ea"/>
                    <a:sym typeface="+mn-lt"/>
                  </a:rPr>
                  <a:t>START</a:t>
                </a:r>
                <a:endParaRPr lang="zh-CN" altLang="en-US" sz="1600" spc="2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18" name="矩形 17"/>
          <p:cNvSpPr/>
          <p:nvPr/>
        </p:nvSpPr>
        <p:spPr>
          <a:xfrm>
            <a:off x="476250" y="6283284"/>
            <a:ext cx="482490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spc="3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5TH GENERATION MOBILE NETWORKS</a:t>
            </a:r>
            <a:endParaRPr lang="zh-CN" altLang="en-US" sz="1200" spc="3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412982" y="2076185"/>
            <a:ext cx="4743450" cy="2242609"/>
            <a:chOff x="412982" y="2076185"/>
            <a:chExt cx="4743450" cy="2242609"/>
          </a:xfrm>
        </p:grpSpPr>
        <p:sp>
          <p:nvSpPr>
            <p:cNvPr id="3" name="文本框 2"/>
            <p:cNvSpPr txBox="1"/>
            <p:nvPr/>
          </p:nvSpPr>
          <p:spPr>
            <a:xfrm>
              <a:off x="412982" y="2076185"/>
              <a:ext cx="474345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8000" b="1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2700000" scaled="1"/>
                    <a:tileRect/>
                  </a:gradFill>
                  <a:cs typeface="+mn-ea"/>
                  <a:sym typeface="+mn-lt"/>
                </a:rPr>
                <a:t>5G</a:t>
              </a:r>
              <a:r>
                <a:rPr lang="zh-CN" altLang="en-US" sz="8000" b="1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2700000" scaled="1"/>
                    <a:tileRect/>
                  </a:gradFill>
                  <a:cs typeface="+mn-ea"/>
                  <a:sym typeface="+mn-lt"/>
                </a:rPr>
                <a:t>新时代</a:t>
              </a: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476250" y="3353908"/>
              <a:ext cx="3886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spc="1000" dirty="0">
                  <a:cs typeface="+mn-ea"/>
                  <a:sym typeface="+mn-lt"/>
                </a:rPr>
                <a:t>第五代移动通信技术</a:t>
              </a:r>
            </a:p>
          </p:txBody>
        </p:sp>
        <p:grpSp>
          <p:nvGrpSpPr>
            <p:cNvPr id="29" name="组合 28"/>
            <p:cNvGrpSpPr/>
            <p:nvPr/>
          </p:nvGrpSpPr>
          <p:grpSpPr>
            <a:xfrm>
              <a:off x="536952" y="3926126"/>
              <a:ext cx="2737387" cy="392668"/>
              <a:chOff x="552450" y="4056752"/>
              <a:chExt cx="2737387" cy="392668"/>
            </a:xfrm>
          </p:grpSpPr>
          <p:sp>
            <p:nvSpPr>
              <p:cNvPr id="20" name="圆角矩形 19"/>
              <p:cNvSpPr/>
              <p:nvPr/>
            </p:nvSpPr>
            <p:spPr>
              <a:xfrm>
                <a:off x="552450" y="4056752"/>
                <a:ext cx="2737387" cy="392668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gradFill flip="none" rotWithShape="1">
                  <a:gsLst>
                    <a:gs pos="0">
                      <a:srgbClr val="73EBFE"/>
                    </a:gs>
                    <a:gs pos="100000">
                      <a:srgbClr val="3762FF"/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grpSp>
            <p:nvGrpSpPr>
              <p:cNvPr id="28" name="组合 27"/>
              <p:cNvGrpSpPr/>
              <p:nvPr/>
            </p:nvGrpSpPr>
            <p:grpSpPr>
              <a:xfrm>
                <a:off x="693026" y="4101935"/>
                <a:ext cx="654823" cy="307777"/>
                <a:chOff x="693026" y="4101935"/>
                <a:chExt cx="654823" cy="307777"/>
              </a:xfrm>
            </p:grpSpPr>
            <p:sp>
              <p:nvSpPr>
                <p:cNvPr id="21" name="文本框 20"/>
                <p:cNvSpPr txBox="1"/>
                <p:nvPr/>
              </p:nvSpPr>
              <p:spPr>
                <a:xfrm>
                  <a:off x="859098" y="4101935"/>
                  <a:ext cx="48875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1400" dirty="0">
                      <a:gradFill flip="none" rotWithShape="1">
                        <a:gsLst>
                          <a:gs pos="0">
                            <a:srgbClr val="73EBFE"/>
                          </a:gs>
                          <a:gs pos="100000">
                            <a:srgbClr val="3762FF"/>
                          </a:gs>
                        </a:gsLst>
                        <a:lin ang="2700000" scaled="1"/>
                        <a:tileRect/>
                      </a:gradFill>
                      <a:cs typeface="+mn-ea"/>
                      <a:sym typeface="+mn-lt"/>
                    </a:rPr>
                    <a:t>5G</a:t>
                  </a:r>
                  <a:endParaRPr lang="zh-CN" altLang="en-US" sz="1400" dirty="0">
                    <a:gradFill flip="none" rotWithShape="1">
                      <a:gsLst>
                        <a:gs pos="0">
                          <a:srgbClr val="73EBFE"/>
                        </a:gs>
                        <a:gs pos="100000">
                          <a:srgbClr val="3762FF"/>
                        </a:gs>
                      </a:gsLst>
                      <a:lin ang="2700000" scaled="1"/>
                      <a:tileRect/>
                    </a:gradFill>
                    <a:cs typeface="+mn-ea"/>
                    <a:sym typeface="+mn-lt"/>
                  </a:endParaRPr>
                </a:p>
              </p:txBody>
            </p:sp>
            <p:sp>
              <p:nvSpPr>
                <p:cNvPr id="22" name="signal_87314"/>
                <p:cNvSpPr>
                  <a:spLocks noChangeAspect="1"/>
                </p:cNvSpPr>
                <p:nvPr/>
              </p:nvSpPr>
              <p:spPr bwMode="auto">
                <a:xfrm>
                  <a:off x="693026" y="4152534"/>
                  <a:ext cx="210050" cy="205122"/>
                </a:xfrm>
                <a:custGeom>
                  <a:avLst/>
                  <a:gdLst>
                    <a:gd name="connsiteX0" fmla="*/ 297166 w 606929"/>
                    <a:gd name="connsiteY0" fmla="*/ 266554 h 592688"/>
                    <a:gd name="connsiteX1" fmla="*/ 299661 w 606929"/>
                    <a:gd name="connsiteY1" fmla="*/ 267312 h 592688"/>
                    <a:gd name="connsiteX2" fmla="*/ 341311 w 606929"/>
                    <a:gd name="connsiteY2" fmla="*/ 279548 h 592688"/>
                    <a:gd name="connsiteX3" fmla="*/ 321571 w 606929"/>
                    <a:gd name="connsiteY3" fmla="*/ 345167 h 592688"/>
                    <a:gd name="connsiteX4" fmla="*/ 323957 w 606929"/>
                    <a:gd name="connsiteY4" fmla="*/ 426271 h 592688"/>
                    <a:gd name="connsiteX5" fmla="*/ 324174 w 606929"/>
                    <a:gd name="connsiteY5" fmla="*/ 581873 h 592688"/>
                    <a:gd name="connsiteX6" fmla="*/ 294672 w 606929"/>
                    <a:gd name="connsiteY6" fmla="*/ 581873 h 592688"/>
                    <a:gd name="connsiteX7" fmla="*/ 281873 w 606929"/>
                    <a:gd name="connsiteY7" fmla="*/ 426271 h 592688"/>
                    <a:gd name="connsiteX8" fmla="*/ 280897 w 606929"/>
                    <a:gd name="connsiteY8" fmla="*/ 342893 h 592688"/>
                    <a:gd name="connsiteX9" fmla="*/ 257686 w 606929"/>
                    <a:gd name="connsiteY9" fmla="*/ 315389 h 592688"/>
                    <a:gd name="connsiteX10" fmla="*/ 297166 w 606929"/>
                    <a:gd name="connsiteY10" fmla="*/ 266554 h 592688"/>
                    <a:gd name="connsiteX11" fmla="*/ 291638 w 606929"/>
                    <a:gd name="connsiteY11" fmla="*/ 178802 h 592688"/>
                    <a:gd name="connsiteX12" fmla="*/ 426678 w 606929"/>
                    <a:gd name="connsiteY12" fmla="*/ 346589 h 592688"/>
                    <a:gd name="connsiteX13" fmla="*/ 400972 w 606929"/>
                    <a:gd name="connsiteY13" fmla="*/ 361212 h 592688"/>
                    <a:gd name="connsiteX14" fmla="*/ 398477 w 606929"/>
                    <a:gd name="connsiteY14" fmla="*/ 360779 h 592688"/>
                    <a:gd name="connsiteX15" fmla="*/ 384376 w 606929"/>
                    <a:gd name="connsiteY15" fmla="*/ 342148 h 592688"/>
                    <a:gd name="connsiteX16" fmla="*/ 384485 w 606929"/>
                    <a:gd name="connsiteY16" fmla="*/ 341282 h 592688"/>
                    <a:gd name="connsiteX17" fmla="*/ 387739 w 606929"/>
                    <a:gd name="connsiteY17" fmla="*/ 332291 h 592688"/>
                    <a:gd name="connsiteX18" fmla="*/ 386980 w 606929"/>
                    <a:gd name="connsiteY18" fmla="*/ 332399 h 592688"/>
                    <a:gd name="connsiteX19" fmla="*/ 315066 w 606929"/>
                    <a:gd name="connsiteY19" fmla="*/ 220288 h 592688"/>
                    <a:gd name="connsiteX20" fmla="*/ 231981 w 606929"/>
                    <a:gd name="connsiteY20" fmla="*/ 333049 h 592688"/>
                    <a:gd name="connsiteX21" fmla="*/ 202912 w 606929"/>
                    <a:gd name="connsiteY21" fmla="*/ 362079 h 592688"/>
                    <a:gd name="connsiteX22" fmla="*/ 291638 w 606929"/>
                    <a:gd name="connsiteY22" fmla="*/ 178802 h 592688"/>
                    <a:gd name="connsiteX23" fmla="*/ 334958 w 606929"/>
                    <a:gd name="connsiteY23" fmla="*/ 75412 h 592688"/>
                    <a:gd name="connsiteX24" fmla="*/ 478727 w 606929"/>
                    <a:gd name="connsiteY24" fmla="*/ 159886 h 592688"/>
                    <a:gd name="connsiteX25" fmla="*/ 483390 w 606929"/>
                    <a:gd name="connsiteY25" fmla="*/ 413681 h 592688"/>
                    <a:gd name="connsiteX26" fmla="*/ 450530 w 606929"/>
                    <a:gd name="connsiteY26" fmla="*/ 399822 h 592688"/>
                    <a:gd name="connsiteX27" fmla="*/ 294037 w 606929"/>
                    <a:gd name="connsiteY27" fmla="*/ 117984 h 592688"/>
                    <a:gd name="connsiteX28" fmla="*/ 175284 w 606929"/>
                    <a:gd name="connsiteY28" fmla="*/ 407942 h 592688"/>
                    <a:gd name="connsiteX29" fmla="*/ 145894 w 606929"/>
                    <a:gd name="connsiteY29" fmla="*/ 430680 h 592688"/>
                    <a:gd name="connsiteX30" fmla="*/ 274082 w 606929"/>
                    <a:gd name="connsiteY30" fmla="*/ 78031 h 592688"/>
                    <a:gd name="connsiteX31" fmla="*/ 334958 w 606929"/>
                    <a:gd name="connsiteY31" fmla="*/ 75412 h 592688"/>
                    <a:gd name="connsiteX32" fmla="*/ 336418 w 606929"/>
                    <a:gd name="connsiteY32" fmla="*/ 394 h 592688"/>
                    <a:gd name="connsiteX33" fmla="*/ 549115 w 606929"/>
                    <a:gd name="connsiteY33" fmla="*/ 491264 h 592688"/>
                    <a:gd name="connsiteX34" fmla="*/ 512782 w 606929"/>
                    <a:gd name="connsiteY34" fmla="*/ 470039 h 592688"/>
                    <a:gd name="connsiteX35" fmla="*/ 290232 w 606929"/>
                    <a:gd name="connsiteY35" fmla="*/ 44680 h 592688"/>
                    <a:gd name="connsiteX36" fmla="*/ 113015 w 606929"/>
                    <a:gd name="connsiteY36" fmla="*/ 478919 h 592688"/>
                    <a:gd name="connsiteX37" fmla="*/ 84709 w 606929"/>
                    <a:gd name="connsiteY37" fmla="*/ 500793 h 592688"/>
                    <a:gd name="connsiteX38" fmla="*/ 287195 w 606929"/>
                    <a:gd name="connsiteY38" fmla="*/ 1689 h 592688"/>
                    <a:gd name="connsiteX39" fmla="*/ 336418 w 606929"/>
                    <a:gd name="connsiteY39" fmla="*/ 394 h 5926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606929" h="592688">
                      <a:moveTo>
                        <a:pt x="297166" y="266554"/>
                      </a:moveTo>
                      <a:cubicBezTo>
                        <a:pt x="298034" y="266771"/>
                        <a:pt x="298793" y="267095"/>
                        <a:pt x="299661" y="267312"/>
                      </a:cubicBezTo>
                      <a:cubicBezTo>
                        <a:pt x="314304" y="263414"/>
                        <a:pt x="329272" y="265580"/>
                        <a:pt x="341311" y="279548"/>
                      </a:cubicBezTo>
                      <a:cubicBezTo>
                        <a:pt x="359750" y="301204"/>
                        <a:pt x="346192" y="334989"/>
                        <a:pt x="321571" y="345167"/>
                      </a:cubicBezTo>
                      <a:cubicBezTo>
                        <a:pt x="327102" y="370830"/>
                        <a:pt x="323089" y="400608"/>
                        <a:pt x="323957" y="426271"/>
                      </a:cubicBezTo>
                      <a:cubicBezTo>
                        <a:pt x="325692" y="476405"/>
                        <a:pt x="335997" y="532821"/>
                        <a:pt x="324174" y="581873"/>
                      </a:cubicBezTo>
                      <a:cubicBezTo>
                        <a:pt x="320378" y="597357"/>
                        <a:pt x="299444" y="595191"/>
                        <a:pt x="294672" y="581873"/>
                      </a:cubicBezTo>
                      <a:cubicBezTo>
                        <a:pt x="277751" y="534445"/>
                        <a:pt x="283283" y="476297"/>
                        <a:pt x="281873" y="426271"/>
                      </a:cubicBezTo>
                      <a:cubicBezTo>
                        <a:pt x="281114" y="399742"/>
                        <a:pt x="275365" y="369206"/>
                        <a:pt x="280897" y="342893"/>
                      </a:cubicBezTo>
                      <a:cubicBezTo>
                        <a:pt x="269725" y="337263"/>
                        <a:pt x="260831" y="327842"/>
                        <a:pt x="257686" y="315389"/>
                      </a:cubicBezTo>
                      <a:cubicBezTo>
                        <a:pt x="251503" y="290809"/>
                        <a:pt x="270593" y="263089"/>
                        <a:pt x="297166" y="266554"/>
                      </a:cubicBezTo>
                      <a:close/>
                      <a:moveTo>
                        <a:pt x="291638" y="178802"/>
                      </a:moveTo>
                      <a:cubicBezTo>
                        <a:pt x="383834" y="169378"/>
                        <a:pt x="461930" y="256792"/>
                        <a:pt x="426678" y="346589"/>
                      </a:cubicBezTo>
                      <a:cubicBezTo>
                        <a:pt x="422123" y="358071"/>
                        <a:pt x="413012" y="363162"/>
                        <a:pt x="400972" y="361212"/>
                      </a:cubicBezTo>
                      <a:cubicBezTo>
                        <a:pt x="400104" y="361104"/>
                        <a:pt x="399345" y="360887"/>
                        <a:pt x="398477" y="360779"/>
                      </a:cubicBezTo>
                      <a:cubicBezTo>
                        <a:pt x="390993" y="359588"/>
                        <a:pt x="383292" y="349730"/>
                        <a:pt x="384376" y="342148"/>
                      </a:cubicBezTo>
                      <a:cubicBezTo>
                        <a:pt x="384376" y="341931"/>
                        <a:pt x="384376" y="341607"/>
                        <a:pt x="384485" y="341282"/>
                      </a:cubicBezTo>
                      <a:cubicBezTo>
                        <a:pt x="384810" y="338140"/>
                        <a:pt x="386003" y="335107"/>
                        <a:pt x="387739" y="332291"/>
                      </a:cubicBezTo>
                      <a:cubicBezTo>
                        <a:pt x="387414" y="332291"/>
                        <a:pt x="387197" y="332399"/>
                        <a:pt x="386980" y="332399"/>
                      </a:cubicBezTo>
                      <a:cubicBezTo>
                        <a:pt x="422448" y="285497"/>
                        <a:pt x="359646" y="223755"/>
                        <a:pt x="315066" y="220288"/>
                      </a:cubicBezTo>
                      <a:cubicBezTo>
                        <a:pt x="258121" y="215739"/>
                        <a:pt x="186533" y="275856"/>
                        <a:pt x="231981" y="333049"/>
                      </a:cubicBezTo>
                      <a:cubicBezTo>
                        <a:pt x="248251" y="353522"/>
                        <a:pt x="219616" y="382768"/>
                        <a:pt x="202912" y="362079"/>
                      </a:cubicBezTo>
                      <a:cubicBezTo>
                        <a:pt x="141845" y="286905"/>
                        <a:pt x="201610" y="188009"/>
                        <a:pt x="291638" y="178802"/>
                      </a:cubicBezTo>
                      <a:close/>
                      <a:moveTo>
                        <a:pt x="334958" y="75412"/>
                      </a:moveTo>
                      <a:cubicBezTo>
                        <a:pt x="393770" y="78965"/>
                        <a:pt x="445216" y="102555"/>
                        <a:pt x="478727" y="159886"/>
                      </a:cubicBezTo>
                      <a:cubicBezTo>
                        <a:pt x="521999" y="233946"/>
                        <a:pt x="528614" y="339405"/>
                        <a:pt x="483390" y="413681"/>
                      </a:cubicBezTo>
                      <a:cubicBezTo>
                        <a:pt x="472762" y="431005"/>
                        <a:pt x="444999" y="419636"/>
                        <a:pt x="450530" y="399822"/>
                      </a:cubicBezTo>
                      <a:cubicBezTo>
                        <a:pt x="486102" y="271625"/>
                        <a:pt x="469400" y="103584"/>
                        <a:pt x="294037" y="117984"/>
                      </a:cubicBezTo>
                      <a:cubicBezTo>
                        <a:pt x="131904" y="131194"/>
                        <a:pt x="96657" y="285917"/>
                        <a:pt x="175284" y="407942"/>
                      </a:cubicBezTo>
                      <a:cubicBezTo>
                        <a:pt x="186779" y="425808"/>
                        <a:pt x="159884" y="446488"/>
                        <a:pt x="145894" y="430680"/>
                      </a:cubicBezTo>
                      <a:cubicBezTo>
                        <a:pt x="30069" y="299452"/>
                        <a:pt x="100779" y="101093"/>
                        <a:pt x="274082" y="78031"/>
                      </a:cubicBezTo>
                      <a:cubicBezTo>
                        <a:pt x="294931" y="75270"/>
                        <a:pt x="315354" y="74228"/>
                        <a:pt x="334958" y="75412"/>
                      </a:cubicBezTo>
                      <a:close/>
                      <a:moveTo>
                        <a:pt x="336418" y="394"/>
                      </a:moveTo>
                      <a:cubicBezTo>
                        <a:pt x="574083" y="12307"/>
                        <a:pt x="682515" y="292283"/>
                        <a:pt x="549115" y="491264"/>
                      </a:cubicBezTo>
                      <a:cubicBezTo>
                        <a:pt x="534148" y="513571"/>
                        <a:pt x="497707" y="492563"/>
                        <a:pt x="512782" y="470039"/>
                      </a:cubicBezTo>
                      <a:cubicBezTo>
                        <a:pt x="635662" y="286706"/>
                        <a:pt x="529376" y="19665"/>
                        <a:pt x="290232" y="44680"/>
                      </a:cubicBezTo>
                      <a:cubicBezTo>
                        <a:pt x="56836" y="69045"/>
                        <a:pt x="-14637" y="303057"/>
                        <a:pt x="113015" y="478919"/>
                      </a:cubicBezTo>
                      <a:cubicBezTo>
                        <a:pt x="125488" y="495920"/>
                        <a:pt x="98699" y="514654"/>
                        <a:pt x="84709" y="500793"/>
                      </a:cubicBezTo>
                      <a:cubicBezTo>
                        <a:pt x="-102594" y="315836"/>
                        <a:pt x="45556" y="25838"/>
                        <a:pt x="287195" y="1689"/>
                      </a:cubicBezTo>
                      <a:cubicBezTo>
                        <a:pt x="304155" y="-3"/>
                        <a:pt x="320573" y="-400"/>
                        <a:pt x="336418" y="394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73EBFE"/>
                    </a:gs>
                    <a:gs pos="100000">
                      <a:srgbClr val="3762FF"/>
                    </a:gs>
                  </a:gsLst>
                  <a:lin ang="2700000" scaled="1"/>
                  <a:tileRect/>
                </a:gradFill>
                <a:ln>
                  <a:noFill/>
                </a:ln>
              </p:spPr>
              <p:txBody>
                <a:bodyPr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7" name="组合 26"/>
              <p:cNvGrpSpPr/>
              <p:nvPr/>
            </p:nvGrpSpPr>
            <p:grpSpPr>
              <a:xfrm>
                <a:off x="2539547" y="4097249"/>
                <a:ext cx="698307" cy="311674"/>
                <a:chOff x="3233234" y="4091189"/>
                <a:chExt cx="698307" cy="311674"/>
              </a:xfrm>
            </p:grpSpPr>
            <p:sp>
              <p:nvSpPr>
                <p:cNvPr id="23" name="圆角矩形 22"/>
                <p:cNvSpPr/>
                <p:nvPr/>
              </p:nvSpPr>
              <p:spPr>
                <a:xfrm>
                  <a:off x="3233234" y="4091189"/>
                  <a:ext cx="698307" cy="311674"/>
                </a:xfrm>
                <a:prstGeom prst="roundRect">
                  <a:avLst>
                    <a:gd name="adj" fmla="val 50000"/>
                  </a:avLst>
                </a:prstGeom>
                <a:gradFill flip="none" rotWithShape="1">
                  <a:gsLst>
                    <a:gs pos="100000">
                      <a:srgbClr val="3762FF"/>
                    </a:gs>
                    <a:gs pos="0">
                      <a:srgbClr val="73EBFE"/>
                    </a:gs>
                  </a:gsLst>
                  <a:lin ang="2700000" scaled="1"/>
                  <a:tileRect/>
                </a:gradFill>
                <a:ln w="222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noFill/>
                    <a:cs typeface="+mn-ea"/>
                    <a:sym typeface="+mn-lt"/>
                  </a:endParaRPr>
                </a:p>
              </p:txBody>
            </p:sp>
            <p:sp>
              <p:nvSpPr>
                <p:cNvPr id="24" name="文本框 23"/>
                <p:cNvSpPr txBox="1"/>
                <p:nvPr/>
              </p:nvSpPr>
              <p:spPr>
                <a:xfrm>
                  <a:off x="3237997" y="4111435"/>
                  <a:ext cx="480794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1000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Start</a:t>
                  </a:r>
                  <a:endParaRPr lang="zh-CN" altLang="en-US" sz="1000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5" name="椭圆 24"/>
                <p:cNvSpPr/>
                <p:nvPr/>
              </p:nvSpPr>
              <p:spPr>
                <a:xfrm>
                  <a:off x="3669419" y="4141421"/>
                  <a:ext cx="211210" cy="211210"/>
                </a:xfrm>
                <a:prstGeom prst="ellipse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6" name="等腰三角形 25"/>
                <p:cNvSpPr/>
                <p:nvPr/>
              </p:nvSpPr>
              <p:spPr>
                <a:xfrm rot="5400000">
                  <a:off x="3740674" y="4203881"/>
                  <a:ext cx="100098" cy="86291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25028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451102" y="114300"/>
            <a:ext cx="2382336" cy="830997"/>
            <a:chOff x="2032252" y="1274610"/>
            <a:chExt cx="2382336" cy="830997"/>
          </a:xfrm>
        </p:grpSpPr>
        <p:sp>
          <p:nvSpPr>
            <p:cNvPr id="5" name="文本框 4"/>
            <p:cNvSpPr txBox="1"/>
            <p:nvPr/>
          </p:nvSpPr>
          <p:spPr>
            <a:xfrm>
              <a:off x="2547990" y="1549078"/>
              <a:ext cx="186659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2700000" scaled="1"/>
                    <a:tileRect/>
                  </a:gradFill>
                  <a:cs typeface="+mn-ea"/>
                  <a:sym typeface="+mn-lt"/>
                </a:rPr>
                <a:t>基本概念</a:t>
              </a: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2032252" y="1274610"/>
              <a:ext cx="595562" cy="830997"/>
              <a:chOff x="2038520" y="1396463"/>
              <a:chExt cx="595562" cy="830997"/>
            </a:xfrm>
          </p:grpSpPr>
          <p:sp>
            <p:nvSpPr>
              <p:cNvPr id="7" name="椭圆 6"/>
              <p:cNvSpPr/>
              <p:nvPr/>
            </p:nvSpPr>
            <p:spPr>
              <a:xfrm>
                <a:off x="2038520" y="1928315"/>
                <a:ext cx="595562" cy="223527"/>
              </a:xfrm>
              <a:prstGeom prst="ellipse">
                <a:avLst/>
              </a:prstGeom>
              <a:gradFill flip="none" rotWithShape="1">
                <a:gsLst>
                  <a:gs pos="100000">
                    <a:srgbClr val="519DFF"/>
                  </a:gs>
                  <a:gs pos="0">
                    <a:srgbClr val="73EBFE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innerShdw blurRad="88900">
                  <a:prstClr val="black">
                    <a:alpha val="5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2060204" y="1396463"/>
                <a:ext cx="509471" cy="830997"/>
              </a:xfrm>
              <a:prstGeom prst="rect">
                <a:avLst/>
              </a:prstGeom>
              <a:noFill/>
              <a:effectLst/>
            </p:spPr>
            <p:txBody>
              <a:bodyPr wrap="square" rtlCol="0">
                <a:spAutoFit/>
                <a:scene3d>
                  <a:camera prst="isometricOffAxis1Left">
                    <a:rot lat="1876360" lon="2562399" rev="21591639"/>
                  </a:camera>
                  <a:lightRig rig="balanced" dir="t"/>
                </a:scene3d>
                <a:sp3d extrusionH="101600" prstMaterial="matte">
                  <a:bevelB w="38100" h="38100"/>
                  <a:extrusionClr>
                    <a:schemeClr val="bg1"/>
                  </a:extrusionClr>
                  <a:contourClr>
                    <a:schemeClr val="bg1">
                      <a:lumMod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altLang="zh-CN" sz="4800" b="1" dirty="0">
                    <a:gradFill flip="none" rotWithShape="1">
                      <a:gsLst>
                        <a:gs pos="100000">
                          <a:srgbClr val="3762FF"/>
                        </a:gs>
                        <a:gs pos="0">
                          <a:srgbClr val="73EBFE"/>
                        </a:gs>
                      </a:gsLst>
                      <a:lin ang="5400000" scaled="1"/>
                      <a:tileRect/>
                    </a:gradFill>
                    <a:cs typeface="+mn-ea"/>
                    <a:sym typeface="+mn-lt"/>
                  </a:rPr>
                  <a:t>2</a:t>
                </a:r>
                <a:endParaRPr lang="zh-CN" altLang="en-US" sz="4800" b="1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5400000" scaled="1"/>
                    <a:tileRect/>
                  </a:gra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" name="组合 2">
            <a:extLst>
              <a:ext uri="{FF2B5EF4-FFF2-40B4-BE49-F238E27FC236}">
                <a16:creationId xmlns="" xmlns:a16="http://schemas.microsoft.com/office/drawing/2014/main" id="{5537E027-B220-4066-80A0-17C0DAB5C199}"/>
              </a:ext>
            </a:extLst>
          </p:cNvPr>
          <p:cNvGrpSpPr/>
          <p:nvPr/>
        </p:nvGrpSpPr>
        <p:grpSpPr>
          <a:xfrm>
            <a:off x="647924" y="1126470"/>
            <a:ext cx="10969179" cy="5270071"/>
            <a:chOff x="647924" y="1126470"/>
            <a:chExt cx="10969179" cy="5270071"/>
          </a:xfrm>
        </p:grpSpPr>
        <p:sp>
          <p:nvSpPr>
            <p:cNvPr id="9" name="矩形: 圆角 8">
              <a:extLst>
                <a:ext uri="{FF2B5EF4-FFF2-40B4-BE49-F238E27FC236}">
                  <a16:creationId xmlns="" xmlns:a16="http://schemas.microsoft.com/office/drawing/2014/main" id="{2E4F63C8-60F9-43A1-8E64-E12F19F078FE}"/>
                </a:ext>
              </a:extLst>
            </p:cNvPr>
            <p:cNvSpPr/>
            <p:nvPr/>
          </p:nvSpPr>
          <p:spPr>
            <a:xfrm>
              <a:off x="647924" y="1126470"/>
              <a:ext cx="10969179" cy="5270071"/>
            </a:xfrm>
            <a:prstGeom prst="roundRect">
              <a:avLst>
                <a:gd name="adj" fmla="val 3550"/>
              </a:avLst>
            </a:prstGeom>
            <a:solidFill>
              <a:schemeClr val="bg1"/>
            </a:solidFill>
            <a:ln w="9525">
              <a:solidFill>
                <a:schemeClr val="accent1">
                  <a:lumMod val="20000"/>
                  <a:lumOff val="80000"/>
                </a:schemeClr>
              </a:solidFill>
            </a:ln>
            <a:effectLst>
              <a:outerShdw blurRad="203200" algn="ctr" rotWithShape="0">
                <a:prstClr val="black">
                  <a:alpha val="4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cxnSp>
          <p:nvCxnSpPr>
            <p:cNvPr id="15" name="直接连接符 14">
              <a:extLst>
                <a:ext uri="{FF2B5EF4-FFF2-40B4-BE49-F238E27FC236}">
                  <a16:creationId xmlns="" xmlns:a16="http://schemas.microsoft.com/office/drawing/2014/main" id="{B896C754-CECA-4263-BFB7-FC00ED30E3C4}"/>
                </a:ext>
              </a:extLst>
            </p:cNvPr>
            <p:cNvCxnSpPr>
              <a:cxnSpLocks/>
              <a:stCxn id="12" idx="2"/>
            </p:cNvCxnSpPr>
            <p:nvPr/>
          </p:nvCxnSpPr>
          <p:spPr>
            <a:xfrm flipH="1">
              <a:off x="1066799" y="3844971"/>
              <a:ext cx="3783014" cy="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rgbClr val="73EBFE"/>
                  </a:gs>
                  <a:gs pos="100000">
                    <a:srgbClr val="3762FF"/>
                  </a:gs>
                </a:gsLst>
                <a:lin ang="0" scaled="1"/>
                <a:tileRect/>
              </a:gra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文本框 21">
              <a:extLst>
                <a:ext uri="{FF2B5EF4-FFF2-40B4-BE49-F238E27FC236}">
                  <a16:creationId xmlns="" xmlns:a16="http://schemas.microsoft.com/office/drawing/2014/main" id="{3F8C03EC-4CE0-49BD-BE0B-DACE9E5DA1A4}"/>
                </a:ext>
              </a:extLst>
            </p:cNvPr>
            <p:cNvSpPr txBox="1"/>
            <p:nvPr/>
          </p:nvSpPr>
          <p:spPr>
            <a:xfrm>
              <a:off x="941931" y="2212885"/>
              <a:ext cx="37830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800" b="1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2700000" scaled="1"/>
                    <a:tileRect/>
                  </a:gradFill>
                  <a:cs typeface="+mn-ea"/>
                  <a:sym typeface="+mn-lt"/>
                </a:rPr>
                <a:t>基本概念</a:t>
              </a:r>
            </a:p>
          </p:txBody>
        </p:sp>
        <p:sp>
          <p:nvSpPr>
            <p:cNvPr id="23" name="文本框 22">
              <a:extLst>
                <a:ext uri="{FF2B5EF4-FFF2-40B4-BE49-F238E27FC236}">
                  <a16:creationId xmlns="" xmlns:a16="http://schemas.microsoft.com/office/drawing/2014/main" id="{C179FC0D-45DE-4E5B-95D6-032CE9E2486A}"/>
                </a:ext>
              </a:extLst>
            </p:cNvPr>
            <p:cNvSpPr txBox="1"/>
            <p:nvPr/>
          </p:nvSpPr>
          <p:spPr>
            <a:xfrm>
              <a:off x="1004365" y="2967335"/>
              <a:ext cx="37830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5G</a:t>
              </a:r>
              <a:r>
                <a:rPr lang="zh-CN" altLang="en-US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网络是数字蜂窝网络</a:t>
              </a:r>
            </a:p>
          </p:txBody>
        </p:sp>
        <p:sp>
          <p:nvSpPr>
            <p:cNvPr id="2" name="矩形 1">
              <a:extLst>
                <a:ext uri="{FF2B5EF4-FFF2-40B4-BE49-F238E27FC236}">
                  <a16:creationId xmlns="" xmlns:a16="http://schemas.microsoft.com/office/drawing/2014/main" id="{8DE36165-43BE-4472-A2B1-D938791B99C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069041" y="1632573"/>
              <a:ext cx="5099338" cy="4257864"/>
            </a:xfrm>
            <a:prstGeom prst="rect">
              <a:avLst/>
            </a:prstGeom>
            <a:blipFill dpi="0" rotWithShape="1"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dk1"/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4" name="矩形 23">
              <a:extLst>
                <a:ext uri="{FF2B5EF4-FFF2-40B4-BE49-F238E27FC236}">
                  <a16:creationId xmlns="" xmlns:a16="http://schemas.microsoft.com/office/drawing/2014/main" id="{1AF4EA12-CA7E-4D25-B31A-DA6FBFB9CDC2}"/>
                </a:ext>
              </a:extLst>
            </p:cNvPr>
            <p:cNvSpPr/>
            <p:nvPr/>
          </p:nvSpPr>
          <p:spPr>
            <a:xfrm>
              <a:off x="1046664" y="4089765"/>
              <a:ext cx="3678281" cy="175663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与早期的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2G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、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3G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和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4G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移动网络一样，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5G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网络是数字蜂窝网络，在这种网络中，供应商覆盖的服务区域被划分为许多被称为蜂窝的小地理区域。表示声音和图像的模拟信号在手机中被数字化，由模数转换器转换并作为比特流传输</a:t>
              </a:r>
            </a:p>
          </p:txBody>
        </p:sp>
        <p:grpSp>
          <p:nvGrpSpPr>
            <p:cNvPr id="11" name="组合 10">
              <a:extLst>
                <a:ext uri="{FF2B5EF4-FFF2-40B4-BE49-F238E27FC236}">
                  <a16:creationId xmlns="" xmlns:a16="http://schemas.microsoft.com/office/drawing/2014/main" id="{AA611BA5-DBD5-48CC-A2D5-1DEACE62B23B}"/>
                </a:ext>
              </a:extLst>
            </p:cNvPr>
            <p:cNvGrpSpPr/>
            <p:nvPr/>
          </p:nvGrpSpPr>
          <p:grpSpPr>
            <a:xfrm>
              <a:off x="4849813" y="2562271"/>
              <a:ext cx="2565400" cy="2565400"/>
              <a:chOff x="4849814" y="2146300"/>
              <a:chExt cx="2565400" cy="2565400"/>
            </a:xfrm>
          </p:grpSpPr>
          <p:sp>
            <p:nvSpPr>
              <p:cNvPr id="12" name="椭圆 11">
                <a:extLst>
                  <a:ext uri="{FF2B5EF4-FFF2-40B4-BE49-F238E27FC236}">
                    <a16:creationId xmlns="" xmlns:a16="http://schemas.microsoft.com/office/drawing/2014/main" id="{D6CFA683-B598-4A59-85C4-54F992F21C54}"/>
                  </a:ext>
                </a:extLst>
              </p:cNvPr>
              <p:cNvSpPr/>
              <p:nvPr/>
            </p:nvSpPr>
            <p:spPr>
              <a:xfrm>
                <a:off x="4849814" y="2146300"/>
                <a:ext cx="2565400" cy="2565400"/>
              </a:xfrm>
              <a:prstGeom prst="ellipse">
                <a:avLst/>
              </a:prstGeom>
              <a:gradFill flip="none" rotWithShape="1">
                <a:gsLst>
                  <a:gs pos="0">
                    <a:srgbClr val="73EBFE"/>
                  </a:gs>
                  <a:gs pos="100000">
                    <a:srgbClr val="3762FF"/>
                  </a:gs>
                </a:gsLst>
                <a:lin ang="5400000" scaled="1"/>
                <a:tileRect/>
              </a:gradFill>
              <a:ln>
                <a:noFill/>
              </a:ln>
              <a:effectLst>
                <a:outerShdw blurRad="254000" dist="101600" dir="5400000" algn="t" rotWithShape="0">
                  <a:srgbClr val="FE9B33">
                    <a:alpha val="4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altLang="zh-CN" sz="5400" dirty="0">
                    <a:solidFill>
                      <a:prstClr val="white"/>
                    </a:solidFill>
                    <a:cs typeface="+mn-ea"/>
                    <a:sym typeface="+mn-lt"/>
                  </a:rPr>
                  <a:t>299$</a:t>
                </a:r>
                <a:endParaRPr lang="zh-CN" altLang="en-US" sz="5400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" name="矩形 12">
                <a:extLst>
                  <a:ext uri="{FF2B5EF4-FFF2-40B4-BE49-F238E27FC236}">
                    <a16:creationId xmlns="" xmlns:a16="http://schemas.microsoft.com/office/drawing/2014/main" id="{FC066941-6995-42BC-81F9-DACF0D11BC24}"/>
                  </a:ext>
                </a:extLst>
              </p:cNvPr>
              <p:cNvSpPr/>
              <p:nvPr/>
            </p:nvSpPr>
            <p:spPr>
              <a:xfrm>
                <a:off x="5221750" y="3345534"/>
                <a:ext cx="1821528" cy="9033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lang="en-US" altLang="zh-CN" sz="1400" dirty="0">
                    <a:solidFill>
                      <a:schemeClr val="bg1"/>
                    </a:solidFill>
                    <a:cs typeface="+mn-ea"/>
                    <a:sym typeface="+mn-lt"/>
                  </a:rPr>
                  <a:t>Lorem ipsum dolor sit </a:t>
                </a:r>
                <a:r>
                  <a:rPr lang="en-US" altLang="zh-CN" sz="1400" dirty="0" err="1">
                    <a:solidFill>
                      <a:schemeClr val="bg1"/>
                    </a:solidFill>
                    <a:cs typeface="+mn-ea"/>
                    <a:sym typeface="+mn-lt"/>
                  </a:rPr>
                  <a:t>amet</a:t>
                </a:r>
                <a:r>
                  <a:rPr lang="en-US" altLang="zh-CN" sz="1400" dirty="0">
                    <a:solidFill>
                      <a:schemeClr val="bg1"/>
                    </a:solidFill>
                    <a:cs typeface="+mn-ea"/>
                    <a:sym typeface="+mn-lt"/>
                  </a:rPr>
                  <a:t>, </a:t>
                </a:r>
                <a:r>
                  <a:rPr lang="en-US" altLang="zh-CN" sz="1400" dirty="0" err="1">
                    <a:solidFill>
                      <a:schemeClr val="bg1"/>
                    </a:solidFill>
                    <a:cs typeface="+mn-ea"/>
                    <a:sym typeface="+mn-lt"/>
                  </a:rPr>
                  <a:t>consectetur</a:t>
                </a:r>
                <a:r>
                  <a:rPr lang="en-US" altLang="zh-CN" sz="1400" dirty="0">
                    <a:solidFill>
                      <a:schemeClr val="bg1"/>
                    </a:solidFill>
                    <a:cs typeface="+mn-ea"/>
                    <a:sym typeface="+mn-lt"/>
                  </a:rPr>
                  <a:t> </a:t>
                </a:r>
                <a:r>
                  <a:rPr lang="en-US" altLang="zh-CN" sz="1400" dirty="0" err="1">
                    <a:solidFill>
                      <a:schemeClr val="bg1"/>
                    </a:solidFill>
                    <a:cs typeface="+mn-ea"/>
                    <a:sym typeface="+mn-lt"/>
                  </a:rPr>
                  <a:t>adipisicing</a:t>
                </a:r>
                <a:r>
                  <a:rPr lang="en-US" altLang="zh-CN" sz="1400" dirty="0">
                    <a:solidFill>
                      <a:schemeClr val="bg1"/>
                    </a:solidFill>
                    <a:cs typeface="+mn-ea"/>
                    <a:sym typeface="+mn-lt"/>
                  </a:rPr>
                  <a:t> </a:t>
                </a:r>
                <a:r>
                  <a:rPr lang="en-US" altLang="zh-CN" sz="1400" dirty="0" err="1">
                    <a:solidFill>
                      <a:schemeClr val="bg1"/>
                    </a:solidFill>
                    <a:cs typeface="+mn-ea"/>
                    <a:sym typeface="+mn-lt"/>
                  </a:rPr>
                  <a:t>elit</a:t>
                </a:r>
                <a:r>
                  <a:rPr lang="en-US" altLang="zh-CN" sz="1400" dirty="0">
                    <a:solidFill>
                      <a:schemeClr val="bg1"/>
                    </a:solidFill>
                    <a:cs typeface="+mn-ea"/>
                    <a:sym typeface="+mn-lt"/>
                  </a:rPr>
                  <a:t>,</a:t>
                </a:r>
                <a:endParaRPr lang="zh-CN" altLang="en-US" sz="14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46523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="" xmlns:a16="http://schemas.microsoft.com/office/drawing/2014/main" id="{C3716F65-B8F1-4BE5-ACB5-FE2C8B8461CF}"/>
              </a:ext>
            </a:extLst>
          </p:cNvPr>
          <p:cNvSpPr/>
          <p:nvPr/>
        </p:nvSpPr>
        <p:spPr>
          <a:xfrm>
            <a:off x="4857578" y="0"/>
            <a:ext cx="7334422" cy="5638800"/>
          </a:xfrm>
          <a:custGeom>
            <a:avLst/>
            <a:gdLst>
              <a:gd name="connsiteX0" fmla="*/ 0 w 7480300"/>
              <a:gd name="connsiteY0" fmla="*/ 0 h 5638800"/>
              <a:gd name="connsiteX1" fmla="*/ 7480300 w 7480300"/>
              <a:gd name="connsiteY1" fmla="*/ 0 h 5638800"/>
              <a:gd name="connsiteX2" fmla="*/ 7480300 w 7480300"/>
              <a:gd name="connsiteY2" fmla="*/ 5638800 h 5638800"/>
              <a:gd name="connsiteX3" fmla="*/ 0 w 7480300"/>
              <a:gd name="connsiteY3" fmla="*/ 5638800 h 5638800"/>
              <a:gd name="connsiteX4" fmla="*/ 0 w 7480300"/>
              <a:gd name="connsiteY4" fmla="*/ 0 h 5638800"/>
              <a:gd name="connsiteX0" fmla="*/ 914400 w 7480300"/>
              <a:gd name="connsiteY0" fmla="*/ 0 h 5638800"/>
              <a:gd name="connsiteX1" fmla="*/ 7480300 w 7480300"/>
              <a:gd name="connsiteY1" fmla="*/ 0 h 5638800"/>
              <a:gd name="connsiteX2" fmla="*/ 7480300 w 7480300"/>
              <a:gd name="connsiteY2" fmla="*/ 5638800 h 5638800"/>
              <a:gd name="connsiteX3" fmla="*/ 0 w 7480300"/>
              <a:gd name="connsiteY3" fmla="*/ 5638800 h 5638800"/>
              <a:gd name="connsiteX4" fmla="*/ 914400 w 7480300"/>
              <a:gd name="connsiteY4" fmla="*/ 0 h 5638800"/>
              <a:gd name="connsiteX0" fmla="*/ 914400 w 7480300"/>
              <a:gd name="connsiteY0" fmla="*/ 0 h 5638800"/>
              <a:gd name="connsiteX1" fmla="*/ 7480300 w 7480300"/>
              <a:gd name="connsiteY1" fmla="*/ 0 h 5638800"/>
              <a:gd name="connsiteX2" fmla="*/ 7480300 w 7480300"/>
              <a:gd name="connsiteY2" fmla="*/ 5638800 h 5638800"/>
              <a:gd name="connsiteX3" fmla="*/ 0 w 7480300"/>
              <a:gd name="connsiteY3" fmla="*/ 5638800 h 5638800"/>
              <a:gd name="connsiteX4" fmla="*/ 914400 w 7480300"/>
              <a:gd name="connsiteY4" fmla="*/ 0 h 5638800"/>
              <a:gd name="connsiteX0" fmla="*/ 0 w 6565900"/>
              <a:gd name="connsiteY0" fmla="*/ 0 h 5638800"/>
              <a:gd name="connsiteX1" fmla="*/ 6565900 w 6565900"/>
              <a:gd name="connsiteY1" fmla="*/ 0 h 5638800"/>
              <a:gd name="connsiteX2" fmla="*/ 6565900 w 6565900"/>
              <a:gd name="connsiteY2" fmla="*/ 5638800 h 5638800"/>
              <a:gd name="connsiteX3" fmla="*/ 0 w 6565900"/>
              <a:gd name="connsiteY3" fmla="*/ 0 h 5638800"/>
              <a:gd name="connsiteX0" fmla="*/ 652792 w 7218692"/>
              <a:gd name="connsiteY0" fmla="*/ 0 h 5638800"/>
              <a:gd name="connsiteX1" fmla="*/ 7218692 w 7218692"/>
              <a:gd name="connsiteY1" fmla="*/ 0 h 5638800"/>
              <a:gd name="connsiteX2" fmla="*/ 7218692 w 7218692"/>
              <a:gd name="connsiteY2" fmla="*/ 5638800 h 5638800"/>
              <a:gd name="connsiteX3" fmla="*/ 652792 w 7218692"/>
              <a:gd name="connsiteY3" fmla="*/ 0 h 5638800"/>
              <a:gd name="connsiteX0" fmla="*/ 932376 w 7498276"/>
              <a:gd name="connsiteY0" fmla="*/ 0 h 5638800"/>
              <a:gd name="connsiteX1" fmla="*/ 7498276 w 7498276"/>
              <a:gd name="connsiteY1" fmla="*/ 0 h 5638800"/>
              <a:gd name="connsiteX2" fmla="*/ 7498276 w 7498276"/>
              <a:gd name="connsiteY2" fmla="*/ 5638800 h 5638800"/>
              <a:gd name="connsiteX3" fmla="*/ 932376 w 7498276"/>
              <a:gd name="connsiteY3" fmla="*/ 0 h 5638800"/>
              <a:gd name="connsiteX0" fmla="*/ 668091 w 7233991"/>
              <a:gd name="connsiteY0" fmla="*/ 0 h 5638800"/>
              <a:gd name="connsiteX1" fmla="*/ 7233991 w 7233991"/>
              <a:gd name="connsiteY1" fmla="*/ 0 h 5638800"/>
              <a:gd name="connsiteX2" fmla="*/ 7233991 w 7233991"/>
              <a:gd name="connsiteY2" fmla="*/ 5638800 h 5638800"/>
              <a:gd name="connsiteX3" fmla="*/ 668091 w 7233991"/>
              <a:gd name="connsiteY3" fmla="*/ 0 h 5638800"/>
              <a:gd name="connsiteX0" fmla="*/ 481615 w 7047515"/>
              <a:gd name="connsiteY0" fmla="*/ 0 h 5638800"/>
              <a:gd name="connsiteX1" fmla="*/ 7047515 w 7047515"/>
              <a:gd name="connsiteY1" fmla="*/ 0 h 5638800"/>
              <a:gd name="connsiteX2" fmla="*/ 7047515 w 7047515"/>
              <a:gd name="connsiteY2" fmla="*/ 5638800 h 5638800"/>
              <a:gd name="connsiteX3" fmla="*/ 481615 w 7047515"/>
              <a:gd name="connsiteY3" fmla="*/ 0 h 5638800"/>
              <a:gd name="connsiteX0" fmla="*/ 663713 w 7229613"/>
              <a:gd name="connsiteY0" fmla="*/ 0 h 5638800"/>
              <a:gd name="connsiteX1" fmla="*/ 7229613 w 7229613"/>
              <a:gd name="connsiteY1" fmla="*/ 0 h 5638800"/>
              <a:gd name="connsiteX2" fmla="*/ 7229613 w 7229613"/>
              <a:gd name="connsiteY2" fmla="*/ 5638800 h 5638800"/>
              <a:gd name="connsiteX3" fmla="*/ 663713 w 7229613"/>
              <a:gd name="connsiteY3" fmla="*/ 0 h 5638800"/>
              <a:gd name="connsiteX0" fmla="*/ 672079 w 7237979"/>
              <a:gd name="connsiteY0" fmla="*/ 0 h 5638800"/>
              <a:gd name="connsiteX1" fmla="*/ 7237979 w 7237979"/>
              <a:gd name="connsiteY1" fmla="*/ 0 h 5638800"/>
              <a:gd name="connsiteX2" fmla="*/ 7237979 w 7237979"/>
              <a:gd name="connsiteY2" fmla="*/ 5638800 h 5638800"/>
              <a:gd name="connsiteX3" fmla="*/ 672079 w 7237979"/>
              <a:gd name="connsiteY3" fmla="*/ 0 h 5638800"/>
              <a:gd name="connsiteX0" fmla="*/ 51225 w 6617125"/>
              <a:gd name="connsiteY0" fmla="*/ 0 h 5774988"/>
              <a:gd name="connsiteX1" fmla="*/ 6617125 w 6617125"/>
              <a:gd name="connsiteY1" fmla="*/ 0 h 5774988"/>
              <a:gd name="connsiteX2" fmla="*/ 6617125 w 6617125"/>
              <a:gd name="connsiteY2" fmla="*/ 5638800 h 5774988"/>
              <a:gd name="connsiteX3" fmla="*/ 3721525 w 6617125"/>
              <a:gd name="connsiteY3" fmla="*/ 3695700 h 5774988"/>
              <a:gd name="connsiteX4" fmla="*/ 51225 w 6617125"/>
              <a:gd name="connsiteY4" fmla="*/ 0 h 5774988"/>
              <a:gd name="connsiteX0" fmla="*/ 665571 w 7231471"/>
              <a:gd name="connsiteY0" fmla="*/ 0 h 5774988"/>
              <a:gd name="connsiteX1" fmla="*/ 7231471 w 7231471"/>
              <a:gd name="connsiteY1" fmla="*/ 0 h 5774988"/>
              <a:gd name="connsiteX2" fmla="*/ 7231471 w 7231471"/>
              <a:gd name="connsiteY2" fmla="*/ 5638800 h 5774988"/>
              <a:gd name="connsiteX3" fmla="*/ 4335871 w 7231471"/>
              <a:gd name="connsiteY3" fmla="*/ 3695700 h 5774988"/>
              <a:gd name="connsiteX4" fmla="*/ 665571 w 7231471"/>
              <a:gd name="connsiteY4" fmla="*/ 0 h 5774988"/>
              <a:gd name="connsiteX0" fmla="*/ 588313 w 7154213"/>
              <a:gd name="connsiteY0" fmla="*/ 0 h 5774988"/>
              <a:gd name="connsiteX1" fmla="*/ 7154213 w 7154213"/>
              <a:gd name="connsiteY1" fmla="*/ 0 h 5774988"/>
              <a:gd name="connsiteX2" fmla="*/ 7154213 w 7154213"/>
              <a:gd name="connsiteY2" fmla="*/ 5638800 h 5774988"/>
              <a:gd name="connsiteX3" fmla="*/ 4258613 w 7154213"/>
              <a:gd name="connsiteY3" fmla="*/ 3695700 h 5774988"/>
              <a:gd name="connsiteX4" fmla="*/ 588313 w 7154213"/>
              <a:gd name="connsiteY4" fmla="*/ 0 h 5774988"/>
              <a:gd name="connsiteX0" fmla="*/ 587344 w 7153244"/>
              <a:gd name="connsiteY0" fmla="*/ 0 h 5789085"/>
              <a:gd name="connsiteX1" fmla="*/ 7153244 w 7153244"/>
              <a:gd name="connsiteY1" fmla="*/ 0 h 5789085"/>
              <a:gd name="connsiteX2" fmla="*/ 7153244 w 7153244"/>
              <a:gd name="connsiteY2" fmla="*/ 5638800 h 5789085"/>
              <a:gd name="connsiteX3" fmla="*/ 4270344 w 7153244"/>
              <a:gd name="connsiteY3" fmla="*/ 3898900 h 5789085"/>
              <a:gd name="connsiteX4" fmla="*/ 587344 w 7153244"/>
              <a:gd name="connsiteY4" fmla="*/ 0 h 5789085"/>
              <a:gd name="connsiteX0" fmla="*/ 654305 w 7220205"/>
              <a:gd name="connsiteY0" fmla="*/ 0 h 5789085"/>
              <a:gd name="connsiteX1" fmla="*/ 7220205 w 7220205"/>
              <a:gd name="connsiteY1" fmla="*/ 0 h 5789085"/>
              <a:gd name="connsiteX2" fmla="*/ 7220205 w 7220205"/>
              <a:gd name="connsiteY2" fmla="*/ 5638800 h 5789085"/>
              <a:gd name="connsiteX3" fmla="*/ 4337305 w 7220205"/>
              <a:gd name="connsiteY3" fmla="*/ 3898900 h 5789085"/>
              <a:gd name="connsiteX4" fmla="*/ 654305 w 7220205"/>
              <a:gd name="connsiteY4" fmla="*/ 0 h 5789085"/>
              <a:gd name="connsiteX0" fmla="*/ 654305 w 7220205"/>
              <a:gd name="connsiteY0" fmla="*/ 0 h 5638800"/>
              <a:gd name="connsiteX1" fmla="*/ 7220205 w 7220205"/>
              <a:gd name="connsiteY1" fmla="*/ 0 h 5638800"/>
              <a:gd name="connsiteX2" fmla="*/ 7220205 w 7220205"/>
              <a:gd name="connsiteY2" fmla="*/ 5638800 h 5638800"/>
              <a:gd name="connsiteX3" fmla="*/ 4337305 w 7220205"/>
              <a:gd name="connsiteY3" fmla="*/ 3898900 h 5638800"/>
              <a:gd name="connsiteX4" fmla="*/ 654305 w 7220205"/>
              <a:gd name="connsiteY4" fmla="*/ 0 h 5638800"/>
              <a:gd name="connsiteX0" fmla="*/ 668851 w 7234751"/>
              <a:gd name="connsiteY0" fmla="*/ 0 h 5638800"/>
              <a:gd name="connsiteX1" fmla="*/ 7234751 w 7234751"/>
              <a:gd name="connsiteY1" fmla="*/ 0 h 5638800"/>
              <a:gd name="connsiteX2" fmla="*/ 7234751 w 7234751"/>
              <a:gd name="connsiteY2" fmla="*/ 5638800 h 5638800"/>
              <a:gd name="connsiteX3" fmla="*/ 4199451 w 7234751"/>
              <a:gd name="connsiteY3" fmla="*/ 3784600 h 5638800"/>
              <a:gd name="connsiteX4" fmla="*/ 668851 w 7234751"/>
              <a:gd name="connsiteY4" fmla="*/ 0 h 5638800"/>
              <a:gd name="connsiteX0" fmla="*/ 668851 w 7234751"/>
              <a:gd name="connsiteY0" fmla="*/ 0 h 5638800"/>
              <a:gd name="connsiteX1" fmla="*/ 7234751 w 7234751"/>
              <a:gd name="connsiteY1" fmla="*/ 0 h 5638800"/>
              <a:gd name="connsiteX2" fmla="*/ 7234751 w 7234751"/>
              <a:gd name="connsiteY2" fmla="*/ 5638800 h 5638800"/>
              <a:gd name="connsiteX3" fmla="*/ 4199451 w 7234751"/>
              <a:gd name="connsiteY3" fmla="*/ 3784600 h 5638800"/>
              <a:gd name="connsiteX4" fmla="*/ 668851 w 7234751"/>
              <a:gd name="connsiteY4" fmla="*/ 0 h 5638800"/>
              <a:gd name="connsiteX0" fmla="*/ 668851 w 7234751"/>
              <a:gd name="connsiteY0" fmla="*/ 0 h 5638800"/>
              <a:gd name="connsiteX1" fmla="*/ 7234751 w 7234751"/>
              <a:gd name="connsiteY1" fmla="*/ 0 h 5638800"/>
              <a:gd name="connsiteX2" fmla="*/ 7234751 w 7234751"/>
              <a:gd name="connsiteY2" fmla="*/ 5638800 h 5638800"/>
              <a:gd name="connsiteX3" fmla="*/ 4199451 w 7234751"/>
              <a:gd name="connsiteY3" fmla="*/ 3784600 h 5638800"/>
              <a:gd name="connsiteX4" fmla="*/ 668851 w 7234751"/>
              <a:gd name="connsiteY4" fmla="*/ 0 h 5638800"/>
              <a:gd name="connsiteX0" fmla="*/ 973134 w 7539034"/>
              <a:gd name="connsiteY0" fmla="*/ 0 h 5638800"/>
              <a:gd name="connsiteX1" fmla="*/ 7539034 w 7539034"/>
              <a:gd name="connsiteY1" fmla="*/ 0 h 5638800"/>
              <a:gd name="connsiteX2" fmla="*/ 7539034 w 7539034"/>
              <a:gd name="connsiteY2" fmla="*/ 5638800 h 5638800"/>
              <a:gd name="connsiteX3" fmla="*/ 4503734 w 7539034"/>
              <a:gd name="connsiteY3" fmla="*/ 3784600 h 5638800"/>
              <a:gd name="connsiteX4" fmla="*/ 973134 w 7539034"/>
              <a:gd name="connsiteY4" fmla="*/ 0 h 5638800"/>
              <a:gd name="connsiteX0" fmla="*/ 677098 w 7242998"/>
              <a:gd name="connsiteY0" fmla="*/ 0 h 5638800"/>
              <a:gd name="connsiteX1" fmla="*/ 7242998 w 7242998"/>
              <a:gd name="connsiteY1" fmla="*/ 0 h 5638800"/>
              <a:gd name="connsiteX2" fmla="*/ 7242998 w 7242998"/>
              <a:gd name="connsiteY2" fmla="*/ 5638800 h 5638800"/>
              <a:gd name="connsiteX3" fmla="*/ 4207698 w 7242998"/>
              <a:gd name="connsiteY3" fmla="*/ 3784600 h 5638800"/>
              <a:gd name="connsiteX4" fmla="*/ 677098 w 7242998"/>
              <a:gd name="connsiteY4" fmla="*/ 0 h 5638800"/>
              <a:gd name="connsiteX0" fmla="*/ 510917 w 7076817"/>
              <a:gd name="connsiteY0" fmla="*/ 0 h 5638800"/>
              <a:gd name="connsiteX1" fmla="*/ 7076817 w 7076817"/>
              <a:gd name="connsiteY1" fmla="*/ 0 h 5638800"/>
              <a:gd name="connsiteX2" fmla="*/ 7076817 w 7076817"/>
              <a:gd name="connsiteY2" fmla="*/ 5638800 h 5638800"/>
              <a:gd name="connsiteX3" fmla="*/ 4041517 w 7076817"/>
              <a:gd name="connsiteY3" fmla="*/ 3784600 h 5638800"/>
              <a:gd name="connsiteX4" fmla="*/ 510917 w 7076817"/>
              <a:gd name="connsiteY4" fmla="*/ 0 h 5638800"/>
              <a:gd name="connsiteX0" fmla="*/ 670787 w 7236687"/>
              <a:gd name="connsiteY0" fmla="*/ 0 h 5638800"/>
              <a:gd name="connsiteX1" fmla="*/ 7236687 w 7236687"/>
              <a:gd name="connsiteY1" fmla="*/ 0 h 5638800"/>
              <a:gd name="connsiteX2" fmla="*/ 7236687 w 7236687"/>
              <a:gd name="connsiteY2" fmla="*/ 5638800 h 5638800"/>
              <a:gd name="connsiteX3" fmla="*/ 4201387 w 7236687"/>
              <a:gd name="connsiteY3" fmla="*/ 3784600 h 5638800"/>
              <a:gd name="connsiteX4" fmla="*/ 670787 w 7236687"/>
              <a:gd name="connsiteY4" fmla="*/ 0 h 5638800"/>
              <a:gd name="connsiteX0" fmla="*/ 670787 w 7236687"/>
              <a:gd name="connsiteY0" fmla="*/ 0 h 5638800"/>
              <a:gd name="connsiteX1" fmla="*/ 7236687 w 7236687"/>
              <a:gd name="connsiteY1" fmla="*/ 0 h 5638800"/>
              <a:gd name="connsiteX2" fmla="*/ 7236687 w 7236687"/>
              <a:gd name="connsiteY2" fmla="*/ 5638800 h 5638800"/>
              <a:gd name="connsiteX3" fmla="*/ 4201387 w 7236687"/>
              <a:gd name="connsiteY3" fmla="*/ 3784600 h 5638800"/>
              <a:gd name="connsiteX4" fmla="*/ 670787 w 7236687"/>
              <a:gd name="connsiteY4" fmla="*/ 0 h 5638800"/>
              <a:gd name="connsiteX0" fmla="*/ 670787 w 7236687"/>
              <a:gd name="connsiteY0" fmla="*/ 0 h 5638800"/>
              <a:gd name="connsiteX1" fmla="*/ 7236687 w 7236687"/>
              <a:gd name="connsiteY1" fmla="*/ 0 h 5638800"/>
              <a:gd name="connsiteX2" fmla="*/ 7236687 w 7236687"/>
              <a:gd name="connsiteY2" fmla="*/ 5638800 h 5638800"/>
              <a:gd name="connsiteX3" fmla="*/ 4201387 w 7236687"/>
              <a:gd name="connsiteY3" fmla="*/ 3784600 h 5638800"/>
              <a:gd name="connsiteX4" fmla="*/ 670787 w 7236687"/>
              <a:gd name="connsiteY4" fmla="*/ 0 h 5638800"/>
              <a:gd name="connsiteX0" fmla="*/ 670787 w 7236687"/>
              <a:gd name="connsiteY0" fmla="*/ 0 h 5638800"/>
              <a:gd name="connsiteX1" fmla="*/ 7236687 w 7236687"/>
              <a:gd name="connsiteY1" fmla="*/ 0 h 5638800"/>
              <a:gd name="connsiteX2" fmla="*/ 7236687 w 7236687"/>
              <a:gd name="connsiteY2" fmla="*/ 5638800 h 5638800"/>
              <a:gd name="connsiteX3" fmla="*/ 4201387 w 7236687"/>
              <a:gd name="connsiteY3" fmla="*/ 3784600 h 5638800"/>
              <a:gd name="connsiteX4" fmla="*/ 670787 w 7236687"/>
              <a:gd name="connsiteY4" fmla="*/ 0 h 5638800"/>
              <a:gd name="connsiteX0" fmla="*/ 670787 w 7236687"/>
              <a:gd name="connsiteY0" fmla="*/ 0 h 5638800"/>
              <a:gd name="connsiteX1" fmla="*/ 7236687 w 7236687"/>
              <a:gd name="connsiteY1" fmla="*/ 0 h 5638800"/>
              <a:gd name="connsiteX2" fmla="*/ 7236687 w 7236687"/>
              <a:gd name="connsiteY2" fmla="*/ 5638800 h 5638800"/>
              <a:gd name="connsiteX3" fmla="*/ 4201387 w 7236687"/>
              <a:gd name="connsiteY3" fmla="*/ 3784600 h 5638800"/>
              <a:gd name="connsiteX4" fmla="*/ 670787 w 7236687"/>
              <a:gd name="connsiteY4" fmla="*/ 0 h 5638800"/>
              <a:gd name="connsiteX0" fmla="*/ 768522 w 7334422"/>
              <a:gd name="connsiteY0" fmla="*/ 0 h 5638800"/>
              <a:gd name="connsiteX1" fmla="*/ 7334422 w 7334422"/>
              <a:gd name="connsiteY1" fmla="*/ 0 h 5638800"/>
              <a:gd name="connsiteX2" fmla="*/ 7334422 w 7334422"/>
              <a:gd name="connsiteY2" fmla="*/ 5638800 h 5638800"/>
              <a:gd name="connsiteX3" fmla="*/ 4299122 w 7334422"/>
              <a:gd name="connsiteY3" fmla="*/ 3784600 h 5638800"/>
              <a:gd name="connsiteX4" fmla="*/ 768522 w 7334422"/>
              <a:gd name="connsiteY4" fmla="*/ 0 h 563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34422" h="5638800">
                <a:moveTo>
                  <a:pt x="768522" y="0"/>
                </a:moveTo>
                <a:lnTo>
                  <a:pt x="7334422" y="0"/>
                </a:lnTo>
                <a:lnTo>
                  <a:pt x="7334422" y="5638800"/>
                </a:lnTo>
                <a:cubicBezTo>
                  <a:pt x="5023022" y="4044950"/>
                  <a:pt x="4555239" y="3924300"/>
                  <a:pt x="4299122" y="3784600"/>
                </a:cubicBezTo>
                <a:cubicBezTo>
                  <a:pt x="1426805" y="2286000"/>
                  <a:pt x="-1403178" y="2838450"/>
                  <a:pt x="768522" y="0"/>
                </a:cubicBezTo>
                <a:close/>
              </a:path>
            </a:pathLst>
          </a:custGeom>
          <a:gradFill flip="none" rotWithShape="1">
            <a:gsLst>
              <a:gs pos="81000">
                <a:srgbClr val="519DFF"/>
              </a:gs>
              <a:gs pos="0">
                <a:srgbClr val="73EBFE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9" name="图片 8">
            <a:extLst>
              <a:ext uri="{FF2B5EF4-FFF2-40B4-BE49-F238E27FC236}">
                <a16:creationId xmlns="" xmlns:a16="http://schemas.microsoft.com/office/drawing/2014/main" id="{8FE27CA8-E1F6-47D5-85B7-0D796BE2AD1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90877" y="1504950"/>
            <a:ext cx="7143383" cy="4876800"/>
          </a:xfrm>
          <a:prstGeom prst="rect">
            <a:avLst/>
          </a:prstGeom>
        </p:spPr>
      </p:pic>
      <p:grpSp>
        <p:nvGrpSpPr>
          <p:cNvPr id="30" name="组合 29"/>
          <p:cNvGrpSpPr/>
          <p:nvPr/>
        </p:nvGrpSpPr>
        <p:grpSpPr>
          <a:xfrm>
            <a:off x="476250" y="334863"/>
            <a:ext cx="11068050" cy="638570"/>
            <a:chOff x="476250" y="334863"/>
            <a:chExt cx="11068050" cy="638570"/>
          </a:xfrm>
        </p:grpSpPr>
        <p:cxnSp>
          <p:nvCxnSpPr>
            <p:cNvPr id="5" name="直接连接符 4"/>
            <p:cNvCxnSpPr/>
            <p:nvPr/>
          </p:nvCxnSpPr>
          <p:spPr>
            <a:xfrm>
              <a:off x="476250" y="860465"/>
              <a:ext cx="11068050" cy="0"/>
            </a:xfrm>
            <a:prstGeom prst="line">
              <a:avLst/>
            </a:prstGeom>
            <a:ln w="28575">
              <a:solidFill>
                <a:srgbClr val="3965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文本框 5"/>
            <p:cNvSpPr txBox="1"/>
            <p:nvPr/>
          </p:nvSpPr>
          <p:spPr>
            <a:xfrm>
              <a:off x="476250" y="334863"/>
              <a:ext cx="115771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b="1" dirty="0">
                  <a:solidFill>
                    <a:srgbClr val="3965FF"/>
                  </a:solidFill>
                  <a:cs typeface="+mn-ea"/>
                  <a:sym typeface="+mn-lt"/>
                </a:rPr>
                <a:t>第三章</a:t>
              </a: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5334000" y="365641"/>
              <a:ext cx="1352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cs typeface="+mn-ea"/>
                  <a:sym typeface="+mn-lt"/>
                </a:rPr>
                <a:t>产品介绍</a:t>
              </a: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6516752" y="365641"/>
              <a:ext cx="1352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cs typeface="+mn-ea"/>
                  <a:sym typeface="+mn-lt"/>
                </a:rPr>
                <a:t>关于我们</a:t>
              </a: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7699504" y="365641"/>
              <a:ext cx="1352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cs typeface="+mn-ea"/>
                  <a:sym typeface="+mn-lt"/>
                </a:rPr>
                <a:t>核心技术</a:t>
              </a: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8882256" y="365641"/>
              <a:ext cx="1352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cs typeface="+mn-ea"/>
                  <a:sym typeface="+mn-lt"/>
                </a:rPr>
                <a:t>展望未来</a:t>
              </a:r>
            </a:p>
          </p:txBody>
        </p:sp>
        <p:grpSp>
          <p:nvGrpSpPr>
            <p:cNvPr id="15" name="组合 14"/>
            <p:cNvGrpSpPr/>
            <p:nvPr/>
          </p:nvGrpSpPr>
          <p:grpSpPr>
            <a:xfrm>
              <a:off x="10388529" y="388658"/>
              <a:ext cx="1019101" cy="584775"/>
              <a:chOff x="10758671" y="356615"/>
              <a:chExt cx="1019101" cy="710976"/>
            </a:xfrm>
          </p:grpSpPr>
          <p:sp>
            <p:nvSpPr>
              <p:cNvPr id="8" name="圆角矩形 7"/>
              <p:cNvSpPr/>
              <p:nvPr/>
            </p:nvSpPr>
            <p:spPr>
              <a:xfrm>
                <a:off x="10758671" y="381895"/>
                <a:ext cx="1019101" cy="370580"/>
              </a:xfrm>
              <a:prstGeom prst="roundRect">
                <a:avLst>
                  <a:gd name="adj" fmla="val 50000"/>
                </a:avLst>
              </a:prstGeom>
              <a:noFill/>
              <a:ln w="2222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4" name="文本框 13"/>
              <p:cNvSpPr txBox="1"/>
              <p:nvPr/>
            </p:nvSpPr>
            <p:spPr>
              <a:xfrm>
                <a:off x="10792044" y="356615"/>
                <a:ext cx="952353" cy="7109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600" spc="200" dirty="0">
                    <a:solidFill>
                      <a:schemeClr val="bg1"/>
                    </a:solidFill>
                    <a:cs typeface="+mn-ea"/>
                    <a:sym typeface="+mn-lt"/>
                  </a:rPr>
                  <a:t>START</a:t>
                </a:r>
                <a:endParaRPr lang="zh-CN" altLang="en-US" sz="1600" spc="2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18" name="矩形 17"/>
          <p:cNvSpPr/>
          <p:nvPr/>
        </p:nvSpPr>
        <p:spPr>
          <a:xfrm>
            <a:off x="476250" y="6283284"/>
            <a:ext cx="482490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spc="3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5TH GENERATION MOBILE NETWORKS</a:t>
            </a:r>
            <a:endParaRPr lang="zh-CN" altLang="en-US" sz="1200" spc="3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601650" y="3090339"/>
            <a:ext cx="3597127" cy="1448039"/>
            <a:chOff x="107081" y="2870755"/>
            <a:chExt cx="3597127" cy="1448039"/>
          </a:xfrm>
        </p:grpSpPr>
        <p:sp>
          <p:nvSpPr>
            <p:cNvPr id="3" name="文本框 2"/>
            <p:cNvSpPr txBox="1"/>
            <p:nvPr/>
          </p:nvSpPr>
          <p:spPr>
            <a:xfrm>
              <a:off x="107081" y="2870755"/>
              <a:ext cx="359712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6000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2700000" scaled="1"/>
                    <a:tileRect/>
                  </a:gradFill>
                  <a:cs typeface="+mn-ea"/>
                  <a:sym typeface="+mn-lt"/>
                </a:rPr>
                <a:t>网络特点</a:t>
              </a:r>
            </a:p>
          </p:txBody>
        </p:sp>
        <p:grpSp>
          <p:nvGrpSpPr>
            <p:cNvPr id="29" name="组合 28"/>
            <p:cNvGrpSpPr/>
            <p:nvPr/>
          </p:nvGrpSpPr>
          <p:grpSpPr>
            <a:xfrm>
              <a:off x="536952" y="3926126"/>
              <a:ext cx="2737387" cy="392668"/>
              <a:chOff x="552450" y="4056752"/>
              <a:chExt cx="2737387" cy="392668"/>
            </a:xfrm>
          </p:grpSpPr>
          <p:sp>
            <p:nvSpPr>
              <p:cNvPr id="20" name="圆角矩形 19"/>
              <p:cNvSpPr/>
              <p:nvPr/>
            </p:nvSpPr>
            <p:spPr>
              <a:xfrm>
                <a:off x="552450" y="4056752"/>
                <a:ext cx="2737387" cy="392668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gradFill flip="none" rotWithShape="1">
                  <a:gsLst>
                    <a:gs pos="0">
                      <a:srgbClr val="73EBFE"/>
                    </a:gs>
                    <a:gs pos="100000">
                      <a:srgbClr val="3762FF"/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grpSp>
            <p:nvGrpSpPr>
              <p:cNvPr id="28" name="组合 27"/>
              <p:cNvGrpSpPr/>
              <p:nvPr/>
            </p:nvGrpSpPr>
            <p:grpSpPr>
              <a:xfrm>
                <a:off x="693026" y="4101935"/>
                <a:ext cx="654823" cy="307777"/>
                <a:chOff x="693026" y="4101935"/>
                <a:chExt cx="654823" cy="307777"/>
              </a:xfrm>
            </p:grpSpPr>
            <p:sp>
              <p:nvSpPr>
                <p:cNvPr id="21" name="文本框 20"/>
                <p:cNvSpPr txBox="1"/>
                <p:nvPr/>
              </p:nvSpPr>
              <p:spPr>
                <a:xfrm>
                  <a:off x="859098" y="4101935"/>
                  <a:ext cx="48875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1400" dirty="0">
                      <a:gradFill flip="none" rotWithShape="1">
                        <a:gsLst>
                          <a:gs pos="0">
                            <a:srgbClr val="73EBFE"/>
                          </a:gs>
                          <a:gs pos="100000">
                            <a:srgbClr val="3762FF"/>
                          </a:gs>
                        </a:gsLst>
                        <a:lin ang="2700000" scaled="1"/>
                        <a:tileRect/>
                      </a:gradFill>
                      <a:cs typeface="+mn-ea"/>
                      <a:sym typeface="+mn-lt"/>
                    </a:rPr>
                    <a:t>5G</a:t>
                  </a:r>
                  <a:endParaRPr lang="zh-CN" altLang="en-US" sz="1400" dirty="0">
                    <a:gradFill flip="none" rotWithShape="1">
                      <a:gsLst>
                        <a:gs pos="0">
                          <a:srgbClr val="73EBFE"/>
                        </a:gs>
                        <a:gs pos="100000">
                          <a:srgbClr val="3762FF"/>
                        </a:gs>
                      </a:gsLst>
                      <a:lin ang="2700000" scaled="1"/>
                      <a:tileRect/>
                    </a:gradFill>
                    <a:cs typeface="+mn-ea"/>
                    <a:sym typeface="+mn-lt"/>
                  </a:endParaRPr>
                </a:p>
              </p:txBody>
            </p:sp>
            <p:sp>
              <p:nvSpPr>
                <p:cNvPr id="22" name="signal_87314"/>
                <p:cNvSpPr>
                  <a:spLocks noChangeAspect="1"/>
                </p:cNvSpPr>
                <p:nvPr/>
              </p:nvSpPr>
              <p:spPr bwMode="auto">
                <a:xfrm>
                  <a:off x="693026" y="4152534"/>
                  <a:ext cx="210050" cy="205122"/>
                </a:xfrm>
                <a:custGeom>
                  <a:avLst/>
                  <a:gdLst>
                    <a:gd name="connsiteX0" fmla="*/ 297166 w 606929"/>
                    <a:gd name="connsiteY0" fmla="*/ 266554 h 592688"/>
                    <a:gd name="connsiteX1" fmla="*/ 299661 w 606929"/>
                    <a:gd name="connsiteY1" fmla="*/ 267312 h 592688"/>
                    <a:gd name="connsiteX2" fmla="*/ 341311 w 606929"/>
                    <a:gd name="connsiteY2" fmla="*/ 279548 h 592688"/>
                    <a:gd name="connsiteX3" fmla="*/ 321571 w 606929"/>
                    <a:gd name="connsiteY3" fmla="*/ 345167 h 592688"/>
                    <a:gd name="connsiteX4" fmla="*/ 323957 w 606929"/>
                    <a:gd name="connsiteY4" fmla="*/ 426271 h 592688"/>
                    <a:gd name="connsiteX5" fmla="*/ 324174 w 606929"/>
                    <a:gd name="connsiteY5" fmla="*/ 581873 h 592688"/>
                    <a:gd name="connsiteX6" fmla="*/ 294672 w 606929"/>
                    <a:gd name="connsiteY6" fmla="*/ 581873 h 592688"/>
                    <a:gd name="connsiteX7" fmla="*/ 281873 w 606929"/>
                    <a:gd name="connsiteY7" fmla="*/ 426271 h 592688"/>
                    <a:gd name="connsiteX8" fmla="*/ 280897 w 606929"/>
                    <a:gd name="connsiteY8" fmla="*/ 342893 h 592688"/>
                    <a:gd name="connsiteX9" fmla="*/ 257686 w 606929"/>
                    <a:gd name="connsiteY9" fmla="*/ 315389 h 592688"/>
                    <a:gd name="connsiteX10" fmla="*/ 297166 w 606929"/>
                    <a:gd name="connsiteY10" fmla="*/ 266554 h 592688"/>
                    <a:gd name="connsiteX11" fmla="*/ 291638 w 606929"/>
                    <a:gd name="connsiteY11" fmla="*/ 178802 h 592688"/>
                    <a:gd name="connsiteX12" fmla="*/ 426678 w 606929"/>
                    <a:gd name="connsiteY12" fmla="*/ 346589 h 592688"/>
                    <a:gd name="connsiteX13" fmla="*/ 400972 w 606929"/>
                    <a:gd name="connsiteY13" fmla="*/ 361212 h 592688"/>
                    <a:gd name="connsiteX14" fmla="*/ 398477 w 606929"/>
                    <a:gd name="connsiteY14" fmla="*/ 360779 h 592688"/>
                    <a:gd name="connsiteX15" fmla="*/ 384376 w 606929"/>
                    <a:gd name="connsiteY15" fmla="*/ 342148 h 592688"/>
                    <a:gd name="connsiteX16" fmla="*/ 384485 w 606929"/>
                    <a:gd name="connsiteY16" fmla="*/ 341282 h 592688"/>
                    <a:gd name="connsiteX17" fmla="*/ 387739 w 606929"/>
                    <a:gd name="connsiteY17" fmla="*/ 332291 h 592688"/>
                    <a:gd name="connsiteX18" fmla="*/ 386980 w 606929"/>
                    <a:gd name="connsiteY18" fmla="*/ 332399 h 592688"/>
                    <a:gd name="connsiteX19" fmla="*/ 315066 w 606929"/>
                    <a:gd name="connsiteY19" fmla="*/ 220288 h 592688"/>
                    <a:gd name="connsiteX20" fmla="*/ 231981 w 606929"/>
                    <a:gd name="connsiteY20" fmla="*/ 333049 h 592688"/>
                    <a:gd name="connsiteX21" fmla="*/ 202912 w 606929"/>
                    <a:gd name="connsiteY21" fmla="*/ 362079 h 592688"/>
                    <a:gd name="connsiteX22" fmla="*/ 291638 w 606929"/>
                    <a:gd name="connsiteY22" fmla="*/ 178802 h 592688"/>
                    <a:gd name="connsiteX23" fmla="*/ 334958 w 606929"/>
                    <a:gd name="connsiteY23" fmla="*/ 75412 h 592688"/>
                    <a:gd name="connsiteX24" fmla="*/ 478727 w 606929"/>
                    <a:gd name="connsiteY24" fmla="*/ 159886 h 592688"/>
                    <a:gd name="connsiteX25" fmla="*/ 483390 w 606929"/>
                    <a:gd name="connsiteY25" fmla="*/ 413681 h 592688"/>
                    <a:gd name="connsiteX26" fmla="*/ 450530 w 606929"/>
                    <a:gd name="connsiteY26" fmla="*/ 399822 h 592688"/>
                    <a:gd name="connsiteX27" fmla="*/ 294037 w 606929"/>
                    <a:gd name="connsiteY27" fmla="*/ 117984 h 592688"/>
                    <a:gd name="connsiteX28" fmla="*/ 175284 w 606929"/>
                    <a:gd name="connsiteY28" fmla="*/ 407942 h 592688"/>
                    <a:gd name="connsiteX29" fmla="*/ 145894 w 606929"/>
                    <a:gd name="connsiteY29" fmla="*/ 430680 h 592688"/>
                    <a:gd name="connsiteX30" fmla="*/ 274082 w 606929"/>
                    <a:gd name="connsiteY30" fmla="*/ 78031 h 592688"/>
                    <a:gd name="connsiteX31" fmla="*/ 334958 w 606929"/>
                    <a:gd name="connsiteY31" fmla="*/ 75412 h 592688"/>
                    <a:gd name="connsiteX32" fmla="*/ 336418 w 606929"/>
                    <a:gd name="connsiteY32" fmla="*/ 394 h 592688"/>
                    <a:gd name="connsiteX33" fmla="*/ 549115 w 606929"/>
                    <a:gd name="connsiteY33" fmla="*/ 491264 h 592688"/>
                    <a:gd name="connsiteX34" fmla="*/ 512782 w 606929"/>
                    <a:gd name="connsiteY34" fmla="*/ 470039 h 592688"/>
                    <a:gd name="connsiteX35" fmla="*/ 290232 w 606929"/>
                    <a:gd name="connsiteY35" fmla="*/ 44680 h 592688"/>
                    <a:gd name="connsiteX36" fmla="*/ 113015 w 606929"/>
                    <a:gd name="connsiteY36" fmla="*/ 478919 h 592688"/>
                    <a:gd name="connsiteX37" fmla="*/ 84709 w 606929"/>
                    <a:gd name="connsiteY37" fmla="*/ 500793 h 592688"/>
                    <a:gd name="connsiteX38" fmla="*/ 287195 w 606929"/>
                    <a:gd name="connsiteY38" fmla="*/ 1689 h 592688"/>
                    <a:gd name="connsiteX39" fmla="*/ 336418 w 606929"/>
                    <a:gd name="connsiteY39" fmla="*/ 394 h 5926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606929" h="592688">
                      <a:moveTo>
                        <a:pt x="297166" y="266554"/>
                      </a:moveTo>
                      <a:cubicBezTo>
                        <a:pt x="298034" y="266771"/>
                        <a:pt x="298793" y="267095"/>
                        <a:pt x="299661" y="267312"/>
                      </a:cubicBezTo>
                      <a:cubicBezTo>
                        <a:pt x="314304" y="263414"/>
                        <a:pt x="329272" y="265580"/>
                        <a:pt x="341311" y="279548"/>
                      </a:cubicBezTo>
                      <a:cubicBezTo>
                        <a:pt x="359750" y="301204"/>
                        <a:pt x="346192" y="334989"/>
                        <a:pt x="321571" y="345167"/>
                      </a:cubicBezTo>
                      <a:cubicBezTo>
                        <a:pt x="327102" y="370830"/>
                        <a:pt x="323089" y="400608"/>
                        <a:pt x="323957" y="426271"/>
                      </a:cubicBezTo>
                      <a:cubicBezTo>
                        <a:pt x="325692" y="476405"/>
                        <a:pt x="335997" y="532821"/>
                        <a:pt x="324174" y="581873"/>
                      </a:cubicBezTo>
                      <a:cubicBezTo>
                        <a:pt x="320378" y="597357"/>
                        <a:pt x="299444" y="595191"/>
                        <a:pt x="294672" y="581873"/>
                      </a:cubicBezTo>
                      <a:cubicBezTo>
                        <a:pt x="277751" y="534445"/>
                        <a:pt x="283283" y="476297"/>
                        <a:pt x="281873" y="426271"/>
                      </a:cubicBezTo>
                      <a:cubicBezTo>
                        <a:pt x="281114" y="399742"/>
                        <a:pt x="275365" y="369206"/>
                        <a:pt x="280897" y="342893"/>
                      </a:cubicBezTo>
                      <a:cubicBezTo>
                        <a:pt x="269725" y="337263"/>
                        <a:pt x="260831" y="327842"/>
                        <a:pt x="257686" y="315389"/>
                      </a:cubicBezTo>
                      <a:cubicBezTo>
                        <a:pt x="251503" y="290809"/>
                        <a:pt x="270593" y="263089"/>
                        <a:pt x="297166" y="266554"/>
                      </a:cubicBezTo>
                      <a:close/>
                      <a:moveTo>
                        <a:pt x="291638" y="178802"/>
                      </a:moveTo>
                      <a:cubicBezTo>
                        <a:pt x="383834" y="169378"/>
                        <a:pt x="461930" y="256792"/>
                        <a:pt x="426678" y="346589"/>
                      </a:cubicBezTo>
                      <a:cubicBezTo>
                        <a:pt x="422123" y="358071"/>
                        <a:pt x="413012" y="363162"/>
                        <a:pt x="400972" y="361212"/>
                      </a:cubicBezTo>
                      <a:cubicBezTo>
                        <a:pt x="400104" y="361104"/>
                        <a:pt x="399345" y="360887"/>
                        <a:pt x="398477" y="360779"/>
                      </a:cubicBezTo>
                      <a:cubicBezTo>
                        <a:pt x="390993" y="359588"/>
                        <a:pt x="383292" y="349730"/>
                        <a:pt x="384376" y="342148"/>
                      </a:cubicBezTo>
                      <a:cubicBezTo>
                        <a:pt x="384376" y="341931"/>
                        <a:pt x="384376" y="341607"/>
                        <a:pt x="384485" y="341282"/>
                      </a:cubicBezTo>
                      <a:cubicBezTo>
                        <a:pt x="384810" y="338140"/>
                        <a:pt x="386003" y="335107"/>
                        <a:pt x="387739" y="332291"/>
                      </a:cubicBezTo>
                      <a:cubicBezTo>
                        <a:pt x="387414" y="332291"/>
                        <a:pt x="387197" y="332399"/>
                        <a:pt x="386980" y="332399"/>
                      </a:cubicBezTo>
                      <a:cubicBezTo>
                        <a:pt x="422448" y="285497"/>
                        <a:pt x="359646" y="223755"/>
                        <a:pt x="315066" y="220288"/>
                      </a:cubicBezTo>
                      <a:cubicBezTo>
                        <a:pt x="258121" y="215739"/>
                        <a:pt x="186533" y="275856"/>
                        <a:pt x="231981" y="333049"/>
                      </a:cubicBezTo>
                      <a:cubicBezTo>
                        <a:pt x="248251" y="353522"/>
                        <a:pt x="219616" y="382768"/>
                        <a:pt x="202912" y="362079"/>
                      </a:cubicBezTo>
                      <a:cubicBezTo>
                        <a:pt x="141845" y="286905"/>
                        <a:pt x="201610" y="188009"/>
                        <a:pt x="291638" y="178802"/>
                      </a:cubicBezTo>
                      <a:close/>
                      <a:moveTo>
                        <a:pt x="334958" y="75412"/>
                      </a:moveTo>
                      <a:cubicBezTo>
                        <a:pt x="393770" y="78965"/>
                        <a:pt x="445216" y="102555"/>
                        <a:pt x="478727" y="159886"/>
                      </a:cubicBezTo>
                      <a:cubicBezTo>
                        <a:pt x="521999" y="233946"/>
                        <a:pt x="528614" y="339405"/>
                        <a:pt x="483390" y="413681"/>
                      </a:cubicBezTo>
                      <a:cubicBezTo>
                        <a:pt x="472762" y="431005"/>
                        <a:pt x="444999" y="419636"/>
                        <a:pt x="450530" y="399822"/>
                      </a:cubicBezTo>
                      <a:cubicBezTo>
                        <a:pt x="486102" y="271625"/>
                        <a:pt x="469400" y="103584"/>
                        <a:pt x="294037" y="117984"/>
                      </a:cubicBezTo>
                      <a:cubicBezTo>
                        <a:pt x="131904" y="131194"/>
                        <a:pt x="96657" y="285917"/>
                        <a:pt x="175284" y="407942"/>
                      </a:cubicBezTo>
                      <a:cubicBezTo>
                        <a:pt x="186779" y="425808"/>
                        <a:pt x="159884" y="446488"/>
                        <a:pt x="145894" y="430680"/>
                      </a:cubicBezTo>
                      <a:cubicBezTo>
                        <a:pt x="30069" y="299452"/>
                        <a:pt x="100779" y="101093"/>
                        <a:pt x="274082" y="78031"/>
                      </a:cubicBezTo>
                      <a:cubicBezTo>
                        <a:pt x="294931" y="75270"/>
                        <a:pt x="315354" y="74228"/>
                        <a:pt x="334958" y="75412"/>
                      </a:cubicBezTo>
                      <a:close/>
                      <a:moveTo>
                        <a:pt x="336418" y="394"/>
                      </a:moveTo>
                      <a:cubicBezTo>
                        <a:pt x="574083" y="12307"/>
                        <a:pt x="682515" y="292283"/>
                        <a:pt x="549115" y="491264"/>
                      </a:cubicBezTo>
                      <a:cubicBezTo>
                        <a:pt x="534148" y="513571"/>
                        <a:pt x="497707" y="492563"/>
                        <a:pt x="512782" y="470039"/>
                      </a:cubicBezTo>
                      <a:cubicBezTo>
                        <a:pt x="635662" y="286706"/>
                        <a:pt x="529376" y="19665"/>
                        <a:pt x="290232" y="44680"/>
                      </a:cubicBezTo>
                      <a:cubicBezTo>
                        <a:pt x="56836" y="69045"/>
                        <a:pt x="-14637" y="303057"/>
                        <a:pt x="113015" y="478919"/>
                      </a:cubicBezTo>
                      <a:cubicBezTo>
                        <a:pt x="125488" y="495920"/>
                        <a:pt x="98699" y="514654"/>
                        <a:pt x="84709" y="500793"/>
                      </a:cubicBezTo>
                      <a:cubicBezTo>
                        <a:pt x="-102594" y="315836"/>
                        <a:pt x="45556" y="25838"/>
                        <a:pt x="287195" y="1689"/>
                      </a:cubicBezTo>
                      <a:cubicBezTo>
                        <a:pt x="304155" y="-3"/>
                        <a:pt x="320573" y="-400"/>
                        <a:pt x="336418" y="394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73EBFE"/>
                    </a:gs>
                    <a:gs pos="100000">
                      <a:srgbClr val="3762FF"/>
                    </a:gs>
                  </a:gsLst>
                  <a:lin ang="2700000" scaled="1"/>
                  <a:tileRect/>
                </a:gradFill>
                <a:ln>
                  <a:noFill/>
                </a:ln>
              </p:spPr>
              <p:txBody>
                <a:bodyPr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7" name="组合 26"/>
              <p:cNvGrpSpPr/>
              <p:nvPr/>
            </p:nvGrpSpPr>
            <p:grpSpPr>
              <a:xfrm>
                <a:off x="2539547" y="4097249"/>
                <a:ext cx="698307" cy="311674"/>
                <a:chOff x="3233234" y="4091189"/>
                <a:chExt cx="698307" cy="311674"/>
              </a:xfrm>
            </p:grpSpPr>
            <p:sp>
              <p:nvSpPr>
                <p:cNvPr id="23" name="圆角矩形 22"/>
                <p:cNvSpPr/>
                <p:nvPr/>
              </p:nvSpPr>
              <p:spPr>
                <a:xfrm>
                  <a:off x="3233234" y="4091189"/>
                  <a:ext cx="698307" cy="311674"/>
                </a:xfrm>
                <a:prstGeom prst="roundRect">
                  <a:avLst>
                    <a:gd name="adj" fmla="val 50000"/>
                  </a:avLst>
                </a:prstGeom>
                <a:gradFill flip="none" rotWithShape="1">
                  <a:gsLst>
                    <a:gs pos="100000">
                      <a:srgbClr val="3762FF"/>
                    </a:gs>
                    <a:gs pos="0">
                      <a:srgbClr val="73EBFE"/>
                    </a:gs>
                  </a:gsLst>
                  <a:lin ang="2700000" scaled="1"/>
                  <a:tileRect/>
                </a:gradFill>
                <a:ln w="222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noFill/>
                    <a:cs typeface="+mn-ea"/>
                    <a:sym typeface="+mn-lt"/>
                  </a:endParaRPr>
                </a:p>
              </p:txBody>
            </p:sp>
            <p:sp>
              <p:nvSpPr>
                <p:cNvPr id="24" name="文本框 23"/>
                <p:cNvSpPr txBox="1"/>
                <p:nvPr/>
              </p:nvSpPr>
              <p:spPr>
                <a:xfrm>
                  <a:off x="3237997" y="4111435"/>
                  <a:ext cx="480794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1000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Start</a:t>
                  </a:r>
                  <a:endParaRPr lang="zh-CN" altLang="en-US" sz="1000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5" name="椭圆 24"/>
                <p:cNvSpPr/>
                <p:nvPr/>
              </p:nvSpPr>
              <p:spPr>
                <a:xfrm>
                  <a:off x="3669419" y="4141421"/>
                  <a:ext cx="211210" cy="211210"/>
                </a:xfrm>
                <a:prstGeom prst="ellipse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6" name="等腰三角形 25"/>
                <p:cNvSpPr/>
                <p:nvPr/>
              </p:nvSpPr>
              <p:spPr>
                <a:xfrm rot="5400000">
                  <a:off x="3740674" y="4203881"/>
                  <a:ext cx="100098" cy="86291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</p:grpSp>
      </p:grpSp>
      <p:grpSp>
        <p:nvGrpSpPr>
          <p:cNvPr id="34" name="组合 33"/>
          <p:cNvGrpSpPr/>
          <p:nvPr/>
        </p:nvGrpSpPr>
        <p:grpSpPr>
          <a:xfrm>
            <a:off x="1162942" y="1654916"/>
            <a:ext cx="2239878" cy="1446550"/>
            <a:chOff x="1803686" y="1550423"/>
            <a:chExt cx="964211" cy="622703"/>
          </a:xfrm>
        </p:grpSpPr>
        <p:sp>
          <p:nvSpPr>
            <p:cNvPr id="35" name="椭圆 34"/>
            <p:cNvSpPr/>
            <p:nvPr/>
          </p:nvSpPr>
          <p:spPr>
            <a:xfrm>
              <a:off x="1937530" y="1898677"/>
              <a:ext cx="797540" cy="267269"/>
            </a:xfrm>
            <a:prstGeom prst="ellipse">
              <a:avLst/>
            </a:prstGeom>
            <a:gradFill flip="none" rotWithShape="1">
              <a:gsLst>
                <a:gs pos="100000">
                  <a:srgbClr val="519DFF"/>
                </a:gs>
                <a:gs pos="0">
                  <a:srgbClr val="73EBFE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innerShdw blurRad="88900">
                <a:prstClr val="black">
                  <a:alpha val="5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800">
                <a:cs typeface="+mn-ea"/>
                <a:sym typeface="+mn-lt"/>
              </a:endParaRP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1803686" y="1550423"/>
              <a:ext cx="964211" cy="622703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  <a:scene3d>
                <a:camera prst="isometricOffAxis1Left">
                  <a:rot lat="1876360" lon="2562399" rev="21591639"/>
                </a:camera>
                <a:lightRig rig="balanced" dir="t"/>
              </a:scene3d>
              <a:sp3d extrusionH="177800" prstMaterial="matte">
                <a:bevelB w="38100" h="38100"/>
                <a:extrusionClr>
                  <a:schemeClr val="bg1"/>
                </a:extrusionClr>
                <a:contourClr>
                  <a:schemeClr val="bg1">
                    <a:lumMod val="75000"/>
                  </a:schemeClr>
                </a:contourClr>
              </a:sp3d>
            </a:bodyPr>
            <a:lstStyle/>
            <a:p>
              <a:pPr algn="ctr"/>
              <a:r>
                <a:rPr lang="en-US" altLang="zh-CN" sz="8800" b="1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5400000" scaled="1"/>
                    <a:tileRect/>
                  </a:gradFill>
                  <a:cs typeface="+mn-ea"/>
                  <a:sym typeface="+mn-lt"/>
                </a:rPr>
                <a:t>03</a:t>
              </a:r>
              <a:endParaRPr lang="zh-CN" altLang="en-US" sz="8800" b="1" dirty="0">
                <a:gradFill flip="none" rotWithShape="1">
                  <a:gsLst>
                    <a:gs pos="100000">
                      <a:srgbClr val="3762FF"/>
                    </a:gs>
                    <a:gs pos="0">
                      <a:srgbClr val="73EBFE"/>
                    </a:gs>
                  </a:gsLst>
                  <a:lin ang="5400000" scaled="1"/>
                  <a:tileRect/>
                </a:gra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16976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451102" y="114300"/>
            <a:ext cx="2382336" cy="830997"/>
            <a:chOff x="2032252" y="1274610"/>
            <a:chExt cx="2382336" cy="830997"/>
          </a:xfrm>
        </p:grpSpPr>
        <p:sp>
          <p:nvSpPr>
            <p:cNvPr id="5" name="文本框 4"/>
            <p:cNvSpPr txBox="1"/>
            <p:nvPr/>
          </p:nvSpPr>
          <p:spPr>
            <a:xfrm>
              <a:off x="2547990" y="1549078"/>
              <a:ext cx="186659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2700000" scaled="1"/>
                    <a:tileRect/>
                  </a:gradFill>
                  <a:cs typeface="+mn-ea"/>
                  <a:sym typeface="+mn-lt"/>
                </a:rPr>
                <a:t>网络特点</a:t>
              </a: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2032252" y="1274610"/>
              <a:ext cx="595562" cy="830997"/>
              <a:chOff x="2038520" y="1396463"/>
              <a:chExt cx="595562" cy="830997"/>
            </a:xfrm>
          </p:grpSpPr>
          <p:sp>
            <p:nvSpPr>
              <p:cNvPr id="7" name="椭圆 6"/>
              <p:cNvSpPr/>
              <p:nvPr/>
            </p:nvSpPr>
            <p:spPr>
              <a:xfrm>
                <a:off x="2038520" y="1928315"/>
                <a:ext cx="595562" cy="223527"/>
              </a:xfrm>
              <a:prstGeom prst="ellipse">
                <a:avLst/>
              </a:prstGeom>
              <a:gradFill flip="none" rotWithShape="1">
                <a:gsLst>
                  <a:gs pos="100000">
                    <a:srgbClr val="519DFF"/>
                  </a:gs>
                  <a:gs pos="0">
                    <a:srgbClr val="73EBFE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innerShdw blurRad="88900">
                  <a:prstClr val="black">
                    <a:alpha val="5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2060204" y="1396463"/>
                <a:ext cx="509471" cy="830997"/>
              </a:xfrm>
              <a:prstGeom prst="rect">
                <a:avLst/>
              </a:prstGeom>
              <a:noFill/>
              <a:effectLst/>
            </p:spPr>
            <p:txBody>
              <a:bodyPr wrap="square" rtlCol="0">
                <a:spAutoFit/>
                <a:scene3d>
                  <a:camera prst="isometricOffAxis1Left">
                    <a:rot lat="1876360" lon="2562399" rev="21591639"/>
                  </a:camera>
                  <a:lightRig rig="balanced" dir="t"/>
                </a:scene3d>
                <a:sp3d extrusionH="101600" prstMaterial="matte">
                  <a:bevelB w="38100" h="38100"/>
                  <a:extrusionClr>
                    <a:schemeClr val="bg1"/>
                  </a:extrusionClr>
                  <a:contourClr>
                    <a:schemeClr val="bg1">
                      <a:lumMod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altLang="zh-CN" sz="4800" b="1" dirty="0">
                    <a:gradFill flip="none" rotWithShape="1">
                      <a:gsLst>
                        <a:gs pos="100000">
                          <a:srgbClr val="3762FF"/>
                        </a:gs>
                        <a:gs pos="0">
                          <a:srgbClr val="73EBFE"/>
                        </a:gs>
                      </a:gsLst>
                      <a:lin ang="5400000" scaled="1"/>
                      <a:tileRect/>
                    </a:gradFill>
                    <a:cs typeface="+mn-ea"/>
                    <a:sym typeface="+mn-lt"/>
                  </a:rPr>
                  <a:t>3</a:t>
                </a:r>
                <a:endParaRPr lang="zh-CN" altLang="en-US" sz="4800" b="1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5400000" scaled="1"/>
                    <a:tileRect/>
                  </a:gra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1" name="组合 30">
            <a:extLst>
              <a:ext uri="{FF2B5EF4-FFF2-40B4-BE49-F238E27FC236}">
                <a16:creationId xmlns="" xmlns:a16="http://schemas.microsoft.com/office/drawing/2014/main" id="{6F97C3D9-C9AD-451C-8D9D-6271D6F4410D}"/>
              </a:ext>
            </a:extLst>
          </p:cNvPr>
          <p:cNvGrpSpPr/>
          <p:nvPr/>
        </p:nvGrpSpPr>
        <p:grpSpPr>
          <a:xfrm>
            <a:off x="890641" y="1721776"/>
            <a:ext cx="10410717" cy="4054882"/>
            <a:chOff x="897098" y="1817026"/>
            <a:chExt cx="10410717" cy="4054882"/>
          </a:xfrm>
        </p:grpSpPr>
        <p:sp>
          <p:nvSpPr>
            <p:cNvPr id="30" name="矩形: 圆角 29">
              <a:extLst>
                <a:ext uri="{FF2B5EF4-FFF2-40B4-BE49-F238E27FC236}">
                  <a16:creationId xmlns="" xmlns:a16="http://schemas.microsoft.com/office/drawing/2014/main" id="{C377990F-3CC0-49B2-97EF-32C5372BAE9E}"/>
                </a:ext>
              </a:extLst>
            </p:cNvPr>
            <p:cNvSpPr/>
            <p:nvPr/>
          </p:nvSpPr>
          <p:spPr>
            <a:xfrm>
              <a:off x="9082850" y="1817026"/>
              <a:ext cx="2082654" cy="2116929"/>
            </a:xfrm>
            <a:prstGeom prst="roundRect">
              <a:avLst>
                <a:gd name="adj" fmla="val 8130"/>
              </a:avLst>
            </a:prstGeom>
            <a:blipFill dpi="0" rotWithShape="1"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9" name="矩形: 圆角 28">
              <a:extLst>
                <a:ext uri="{FF2B5EF4-FFF2-40B4-BE49-F238E27FC236}">
                  <a16:creationId xmlns="" xmlns:a16="http://schemas.microsoft.com/office/drawing/2014/main" id="{87B56C3B-E8F9-4CFD-A4DA-079A4C818495}"/>
                </a:ext>
              </a:extLst>
            </p:cNvPr>
            <p:cNvSpPr/>
            <p:nvPr/>
          </p:nvSpPr>
          <p:spPr>
            <a:xfrm>
              <a:off x="6401533" y="1817027"/>
              <a:ext cx="2082654" cy="2116929"/>
            </a:xfrm>
            <a:prstGeom prst="roundRect">
              <a:avLst>
                <a:gd name="adj" fmla="val 8130"/>
              </a:avLst>
            </a:prstGeom>
            <a:blipFill dpi="0" rotWithShape="1"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" name="矩形: 圆角 27">
              <a:extLst>
                <a:ext uri="{FF2B5EF4-FFF2-40B4-BE49-F238E27FC236}">
                  <a16:creationId xmlns="" xmlns:a16="http://schemas.microsoft.com/office/drawing/2014/main" id="{BEF52E2E-E8F5-4ED6-9B5F-F673C674058A}"/>
                </a:ext>
              </a:extLst>
            </p:cNvPr>
            <p:cNvSpPr/>
            <p:nvPr/>
          </p:nvSpPr>
          <p:spPr>
            <a:xfrm>
              <a:off x="3707815" y="1823046"/>
              <a:ext cx="2082654" cy="2116929"/>
            </a:xfrm>
            <a:prstGeom prst="roundRect">
              <a:avLst>
                <a:gd name="adj" fmla="val 8130"/>
              </a:avLst>
            </a:prstGeom>
            <a:blipFill dpi="0" rotWithShape="1"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7" name="矩形: 圆角 26">
              <a:extLst>
                <a:ext uri="{FF2B5EF4-FFF2-40B4-BE49-F238E27FC236}">
                  <a16:creationId xmlns="" xmlns:a16="http://schemas.microsoft.com/office/drawing/2014/main" id="{C8A101BD-7412-4282-8BA9-CA9A43BA2FBB}"/>
                </a:ext>
              </a:extLst>
            </p:cNvPr>
            <p:cNvSpPr/>
            <p:nvPr/>
          </p:nvSpPr>
          <p:spPr>
            <a:xfrm>
              <a:off x="1039409" y="1823046"/>
              <a:ext cx="2082654" cy="2116929"/>
            </a:xfrm>
            <a:prstGeom prst="roundRect">
              <a:avLst>
                <a:gd name="adj" fmla="val 8130"/>
              </a:avLst>
            </a:prstGeom>
            <a:blipFill dpi="0" rotWithShape="1"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0" name="矩形: 圆角 9">
              <a:extLst>
                <a:ext uri="{FF2B5EF4-FFF2-40B4-BE49-F238E27FC236}">
                  <a16:creationId xmlns="" xmlns:a16="http://schemas.microsoft.com/office/drawing/2014/main" id="{81A556D3-9EAC-49F4-BC1F-831EE142C4D7}"/>
                </a:ext>
              </a:extLst>
            </p:cNvPr>
            <p:cNvSpPr/>
            <p:nvPr/>
          </p:nvSpPr>
          <p:spPr>
            <a:xfrm>
              <a:off x="1340540" y="3698838"/>
              <a:ext cx="1480393" cy="482275"/>
            </a:xfrm>
            <a:prstGeom prst="roundRect">
              <a:avLst>
                <a:gd name="adj" fmla="val 15821"/>
              </a:avLst>
            </a:prstGeom>
            <a:gradFill flip="none" rotWithShape="1">
              <a:gsLst>
                <a:gs pos="100000">
                  <a:srgbClr val="3762FF"/>
                </a:gs>
                <a:gs pos="0">
                  <a:srgbClr val="73EBFE"/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dirty="0">
                  <a:cs typeface="+mn-ea"/>
                  <a:sym typeface="+mn-lt"/>
                </a:rPr>
                <a:t>网络特点</a:t>
              </a:r>
            </a:p>
          </p:txBody>
        </p:sp>
        <p:sp>
          <p:nvSpPr>
            <p:cNvPr id="11" name="文本框 10">
              <a:extLst>
                <a:ext uri="{FF2B5EF4-FFF2-40B4-BE49-F238E27FC236}">
                  <a16:creationId xmlns="" xmlns:a16="http://schemas.microsoft.com/office/drawing/2014/main" id="{AD426CD9-EC90-42F1-88F4-A79DF666C255}"/>
                </a:ext>
              </a:extLst>
            </p:cNvPr>
            <p:cNvSpPr txBox="1"/>
            <p:nvPr/>
          </p:nvSpPr>
          <p:spPr>
            <a:xfrm>
              <a:off x="1492933" y="4181113"/>
              <a:ext cx="117560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200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0" scaled="1"/>
                    <a:tileRect/>
                  </a:gradFill>
                  <a:cs typeface="+mn-ea"/>
                  <a:sym typeface="+mn-lt"/>
                </a:rPr>
                <a:t>……</a:t>
              </a:r>
              <a:endParaRPr lang="zh-CN" altLang="en-US" sz="3200" dirty="0">
                <a:gradFill flip="none" rotWithShape="1">
                  <a:gsLst>
                    <a:gs pos="100000">
                      <a:srgbClr val="3762FF"/>
                    </a:gs>
                    <a:gs pos="0">
                      <a:srgbClr val="73EBFE"/>
                    </a:gs>
                  </a:gsLst>
                  <a:lin ang="0" scaled="1"/>
                  <a:tileRect/>
                </a:gradFill>
                <a:cs typeface="+mn-ea"/>
                <a:sym typeface="+mn-lt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="" xmlns:a16="http://schemas.microsoft.com/office/drawing/2014/main" id="{097DC54A-733D-492D-966C-5786FAF64161}"/>
                </a:ext>
              </a:extLst>
            </p:cNvPr>
            <p:cNvSpPr/>
            <p:nvPr/>
          </p:nvSpPr>
          <p:spPr>
            <a:xfrm>
              <a:off x="897098" y="4675427"/>
              <a:ext cx="2367276" cy="91640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峰值速率需要达到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Gbit/s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的标准，以满足高清视频，虚拟现实等大数据量传输</a:t>
              </a:r>
            </a:p>
          </p:txBody>
        </p:sp>
        <p:sp>
          <p:nvSpPr>
            <p:cNvPr id="15" name="矩形: 圆角 14">
              <a:extLst>
                <a:ext uri="{FF2B5EF4-FFF2-40B4-BE49-F238E27FC236}">
                  <a16:creationId xmlns="" xmlns:a16="http://schemas.microsoft.com/office/drawing/2014/main" id="{527780CE-2986-4AF6-94EF-A68B366CE69B}"/>
                </a:ext>
              </a:extLst>
            </p:cNvPr>
            <p:cNvSpPr/>
            <p:nvPr/>
          </p:nvSpPr>
          <p:spPr>
            <a:xfrm>
              <a:off x="4008946" y="3698838"/>
              <a:ext cx="1480393" cy="482275"/>
            </a:xfrm>
            <a:prstGeom prst="roundRect">
              <a:avLst>
                <a:gd name="adj" fmla="val 15821"/>
              </a:avLst>
            </a:prstGeom>
            <a:gradFill flip="none" rotWithShape="1">
              <a:gsLst>
                <a:gs pos="100000">
                  <a:srgbClr val="3762FF"/>
                </a:gs>
                <a:gs pos="0">
                  <a:srgbClr val="73EBFE"/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dirty="0">
                  <a:cs typeface="+mn-ea"/>
                  <a:sym typeface="+mn-lt"/>
                </a:rPr>
                <a:t>网络特点</a:t>
              </a:r>
            </a:p>
          </p:txBody>
        </p:sp>
        <p:sp>
          <p:nvSpPr>
            <p:cNvPr id="16" name="文本框 15">
              <a:extLst>
                <a:ext uri="{FF2B5EF4-FFF2-40B4-BE49-F238E27FC236}">
                  <a16:creationId xmlns="" xmlns:a16="http://schemas.microsoft.com/office/drawing/2014/main" id="{2B6EBC80-A370-43B6-9A72-E3374BCE9BAE}"/>
                </a:ext>
              </a:extLst>
            </p:cNvPr>
            <p:cNvSpPr txBox="1"/>
            <p:nvPr/>
          </p:nvSpPr>
          <p:spPr>
            <a:xfrm>
              <a:off x="4161339" y="4181113"/>
              <a:ext cx="117560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200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0" scaled="1"/>
                    <a:tileRect/>
                  </a:gradFill>
                  <a:cs typeface="+mn-ea"/>
                  <a:sym typeface="+mn-lt"/>
                </a:rPr>
                <a:t>……</a:t>
              </a:r>
              <a:endParaRPr lang="zh-CN" altLang="en-US" sz="3200" dirty="0">
                <a:gradFill flip="none" rotWithShape="1">
                  <a:gsLst>
                    <a:gs pos="100000">
                      <a:srgbClr val="3762FF"/>
                    </a:gs>
                    <a:gs pos="0">
                      <a:srgbClr val="73EBFE"/>
                    </a:gs>
                  </a:gsLst>
                  <a:lin ang="0" scaled="1"/>
                  <a:tileRect/>
                </a:gradFill>
                <a:cs typeface="+mn-ea"/>
                <a:sym typeface="+mn-lt"/>
              </a:endParaRPr>
            </a:p>
          </p:txBody>
        </p:sp>
        <p:sp>
          <p:nvSpPr>
            <p:cNvPr id="17" name="矩形 16">
              <a:extLst>
                <a:ext uri="{FF2B5EF4-FFF2-40B4-BE49-F238E27FC236}">
                  <a16:creationId xmlns="" xmlns:a16="http://schemas.microsoft.com/office/drawing/2014/main" id="{CCFC0C40-6711-4834-AF2A-55D7E9DE63C7}"/>
                </a:ext>
              </a:extLst>
            </p:cNvPr>
            <p:cNvSpPr/>
            <p:nvPr/>
          </p:nvSpPr>
          <p:spPr>
            <a:xfrm>
              <a:off x="3565504" y="4675427"/>
              <a:ext cx="2367276" cy="91640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空中接口时延水平需要在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1ms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左右，满足自动驾驶，远程医疗等实时应用</a:t>
              </a:r>
            </a:p>
          </p:txBody>
        </p:sp>
        <p:sp>
          <p:nvSpPr>
            <p:cNvPr id="19" name="矩形: 圆角 18">
              <a:extLst>
                <a:ext uri="{FF2B5EF4-FFF2-40B4-BE49-F238E27FC236}">
                  <a16:creationId xmlns="" xmlns:a16="http://schemas.microsoft.com/office/drawing/2014/main" id="{AEEDF0AC-C96E-4F84-B6D1-63968E90113B}"/>
                </a:ext>
              </a:extLst>
            </p:cNvPr>
            <p:cNvSpPr/>
            <p:nvPr/>
          </p:nvSpPr>
          <p:spPr>
            <a:xfrm>
              <a:off x="6705492" y="3698838"/>
              <a:ext cx="1480393" cy="482275"/>
            </a:xfrm>
            <a:prstGeom prst="roundRect">
              <a:avLst>
                <a:gd name="adj" fmla="val 15821"/>
              </a:avLst>
            </a:prstGeom>
            <a:gradFill flip="none" rotWithShape="1">
              <a:gsLst>
                <a:gs pos="100000">
                  <a:srgbClr val="3762FF"/>
                </a:gs>
                <a:gs pos="0">
                  <a:srgbClr val="73EBFE"/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dirty="0">
                  <a:cs typeface="+mn-ea"/>
                  <a:sym typeface="+mn-lt"/>
                </a:rPr>
                <a:t>网络特点</a:t>
              </a:r>
            </a:p>
          </p:txBody>
        </p:sp>
        <p:sp>
          <p:nvSpPr>
            <p:cNvPr id="20" name="文本框 19">
              <a:extLst>
                <a:ext uri="{FF2B5EF4-FFF2-40B4-BE49-F238E27FC236}">
                  <a16:creationId xmlns="" xmlns:a16="http://schemas.microsoft.com/office/drawing/2014/main" id="{6633E255-642B-41C0-911D-D0921761837D}"/>
                </a:ext>
              </a:extLst>
            </p:cNvPr>
            <p:cNvSpPr txBox="1"/>
            <p:nvPr/>
          </p:nvSpPr>
          <p:spPr>
            <a:xfrm>
              <a:off x="6857885" y="4181113"/>
              <a:ext cx="117560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200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0" scaled="1"/>
                    <a:tileRect/>
                  </a:gradFill>
                  <a:cs typeface="+mn-ea"/>
                  <a:sym typeface="+mn-lt"/>
                </a:rPr>
                <a:t>……</a:t>
              </a:r>
              <a:endParaRPr lang="zh-CN" altLang="en-US" sz="3200" dirty="0">
                <a:gradFill flip="none" rotWithShape="1">
                  <a:gsLst>
                    <a:gs pos="100000">
                      <a:srgbClr val="3762FF"/>
                    </a:gs>
                    <a:gs pos="0">
                      <a:srgbClr val="73EBFE"/>
                    </a:gs>
                  </a:gsLst>
                  <a:lin ang="0" scaled="1"/>
                  <a:tileRect/>
                </a:gradFill>
                <a:cs typeface="+mn-ea"/>
                <a:sym typeface="+mn-lt"/>
              </a:endParaRPr>
            </a:p>
          </p:txBody>
        </p:sp>
        <p:sp>
          <p:nvSpPr>
            <p:cNvPr id="21" name="矩形 20">
              <a:extLst>
                <a:ext uri="{FF2B5EF4-FFF2-40B4-BE49-F238E27FC236}">
                  <a16:creationId xmlns="" xmlns:a16="http://schemas.microsoft.com/office/drawing/2014/main" id="{9747A892-A237-403D-B25E-DC04CA720D5A}"/>
                </a:ext>
              </a:extLst>
            </p:cNvPr>
            <p:cNvSpPr/>
            <p:nvPr/>
          </p:nvSpPr>
          <p:spPr>
            <a:xfrm>
              <a:off x="6262050" y="4675427"/>
              <a:ext cx="2367276" cy="11964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超大网络容量，提供千亿设备的连接能力，流量密度和连接数密度大幅度提高，满足物联网通信</a:t>
              </a:r>
            </a:p>
          </p:txBody>
        </p:sp>
        <p:sp>
          <p:nvSpPr>
            <p:cNvPr id="23" name="矩形: 圆角 22">
              <a:extLst>
                <a:ext uri="{FF2B5EF4-FFF2-40B4-BE49-F238E27FC236}">
                  <a16:creationId xmlns="" xmlns:a16="http://schemas.microsoft.com/office/drawing/2014/main" id="{2C0542D7-31C1-41D4-898E-72BC074FB594}"/>
                </a:ext>
              </a:extLst>
            </p:cNvPr>
            <p:cNvSpPr/>
            <p:nvPr/>
          </p:nvSpPr>
          <p:spPr>
            <a:xfrm>
              <a:off x="9383981" y="3698838"/>
              <a:ext cx="1480393" cy="482275"/>
            </a:xfrm>
            <a:prstGeom prst="roundRect">
              <a:avLst>
                <a:gd name="adj" fmla="val 15821"/>
              </a:avLst>
            </a:prstGeom>
            <a:gradFill flip="none" rotWithShape="1">
              <a:gsLst>
                <a:gs pos="100000">
                  <a:srgbClr val="3762FF"/>
                </a:gs>
                <a:gs pos="0">
                  <a:srgbClr val="73EBFE"/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dirty="0">
                  <a:cs typeface="+mn-ea"/>
                  <a:sym typeface="+mn-lt"/>
                </a:rPr>
                <a:t>网络特点</a:t>
              </a:r>
            </a:p>
          </p:txBody>
        </p:sp>
        <p:sp>
          <p:nvSpPr>
            <p:cNvPr id="24" name="文本框 23">
              <a:extLst>
                <a:ext uri="{FF2B5EF4-FFF2-40B4-BE49-F238E27FC236}">
                  <a16:creationId xmlns="" xmlns:a16="http://schemas.microsoft.com/office/drawing/2014/main" id="{FCAB3817-DBF1-43B2-9E09-F572F301DF8A}"/>
                </a:ext>
              </a:extLst>
            </p:cNvPr>
            <p:cNvSpPr txBox="1"/>
            <p:nvPr/>
          </p:nvSpPr>
          <p:spPr>
            <a:xfrm>
              <a:off x="9536374" y="4181113"/>
              <a:ext cx="117560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200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0" scaled="1"/>
                    <a:tileRect/>
                  </a:gradFill>
                  <a:cs typeface="+mn-ea"/>
                  <a:sym typeface="+mn-lt"/>
                </a:rPr>
                <a:t>……</a:t>
              </a:r>
              <a:endParaRPr lang="zh-CN" altLang="en-US" sz="3200" dirty="0">
                <a:gradFill flip="none" rotWithShape="1">
                  <a:gsLst>
                    <a:gs pos="100000">
                      <a:srgbClr val="3762FF"/>
                    </a:gs>
                    <a:gs pos="0">
                      <a:srgbClr val="73EBFE"/>
                    </a:gs>
                  </a:gsLst>
                  <a:lin ang="0" scaled="1"/>
                  <a:tileRect/>
                </a:gradFill>
                <a:cs typeface="+mn-ea"/>
                <a:sym typeface="+mn-lt"/>
              </a:endParaRPr>
            </a:p>
          </p:txBody>
        </p:sp>
        <p:sp>
          <p:nvSpPr>
            <p:cNvPr id="25" name="矩形 24">
              <a:extLst>
                <a:ext uri="{FF2B5EF4-FFF2-40B4-BE49-F238E27FC236}">
                  <a16:creationId xmlns="" xmlns:a16="http://schemas.microsoft.com/office/drawing/2014/main" id="{26A77E81-B03F-4FDD-BDA7-41F4F14E2B90}"/>
                </a:ext>
              </a:extLst>
            </p:cNvPr>
            <p:cNvSpPr/>
            <p:nvPr/>
          </p:nvSpPr>
          <p:spPr>
            <a:xfrm>
              <a:off x="8940539" y="4675427"/>
              <a:ext cx="2367276" cy="11964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频谱效率要比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LTE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提升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10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倍以上，连续广域覆盖和高移动性下，用户体验速率达到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100Mbit/s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63515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451102" y="114300"/>
            <a:ext cx="2382336" cy="830997"/>
            <a:chOff x="2032252" y="1274610"/>
            <a:chExt cx="2382336" cy="830997"/>
          </a:xfrm>
        </p:grpSpPr>
        <p:sp>
          <p:nvSpPr>
            <p:cNvPr id="5" name="文本框 4"/>
            <p:cNvSpPr txBox="1"/>
            <p:nvPr/>
          </p:nvSpPr>
          <p:spPr>
            <a:xfrm>
              <a:off x="2547990" y="1549078"/>
              <a:ext cx="186659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2700000" scaled="1"/>
                    <a:tileRect/>
                  </a:gradFill>
                  <a:cs typeface="+mn-ea"/>
                  <a:sym typeface="+mn-lt"/>
                </a:rPr>
                <a:t>网络特点</a:t>
              </a: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2032252" y="1274610"/>
              <a:ext cx="595562" cy="830997"/>
              <a:chOff x="2038520" y="1396463"/>
              <a:chExt cx="595562" cy="830997"/>
            </a:xfrm>
          </p:grpSpPr>
          <p:sp>
            <p:nvSpPr>
              <p:cNvPr id="7" name="椭圆 6"/>
              <p:cNvSpPr/>
              <p:nvPr/>
            </p:nvSpPr>
            <p:spPr>
              <a:xfrm>
                <a:off x="2038520" y="1928315"/>
                <a:ext cx="595562" cy="223527"/>
              </a:xfrm>
              <a:prstGeom prst="ellipse">
                <a:avLst/>
              </a:prstGeom>
              <a:gradFill flip="none" rotWithShape="1">
                <a:gsLst>
                  <a:gs pos="100000">
                    <a:srgbClr val="519DFF"/>
                  </a:gs>
                  <a:gs pos="0">
                    <a:srgbClr val="73EBFE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innerShdw blurRad="88900">
                  <a:prstClr val="black">
                    <a:alpha val="5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2060204" y="1396463"/>
                <a:ext cx="509471" cy="830997"/>
              </a:xfrm>
              <a:prstGeom prst="rect">
                <a:avLst/>
              </a:prstGeom>
              <a:noFill/>
              <a:effectLst/>
            </p:spPr>
            <p:txBody>
              <a:bodyPr wrap="square" rtlCol="0">
                <a:spAutoFit/>
                <a:scene3d>
                  <a:camera prst="isometricOffAxis1Left">
                    <a:rot lat="1876360" lon="2562399" rev="21591639"/>
                  </a:camera>
                  <a:lightRig rig="balanced" dir="t"/>
                </a:scene3d>
                <a:sp3d extrusionH="101600" prstMaterial="matte">
                  <a:bevelB w="38100" h="38100"/>
                  <a:extrusionClr>
                    <a:schemeClr val="bg1"/>
                  </a:extrusionClr>
                  <a:contourClr>
                    <a:schemeClr val="bg1">
                      <a:lumMod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altLang="zh-CN" sz="4800" b="1" dirty="0">
                    <a:gradFill flip="none" rotWithShape="1">
                      <a:gsLst>
                        <a:gs pos="100000">
                          <a:srgbClr val="3762FF"/>
                        </a:gs>
                        <a:gs pos="0">
                          <a:srgbClr val="73EBFE"/>
                        </a:gs>
                      </a:gsLst>
                      <a:lin ang="5400000" scaled="1"/>
                      <a:tileRect/>
                    </a:gradFill>
                    <a:cs typeface="+mn-ea"/>
                    <a:sym typeface="+mn-lt"/>
                  </a:rPr>
                  <a:t>3</a:t>
                </a:r>
                <a:endParaRPr lang="zh-CN" altLang="en-US" sz="4800" b="1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5400000" scaled="1"/>
                    <a:tileRect/>
                  </a:gradFill>
                  <a:cs typeface="+mn-ea"/>
                  <a:sym typeface="+mn-lt"/>
                </a:endParaRPr>
              </a:p>
            </p:txBody>
          </p:sp>
        </p:grpSp>
      </p:grpSp>
      <p:cxnSp>
        <p:nvCxnSpPr>
          <p:cNvPr id="9" name="直接连接符 8">
            <a:extLst>
              <a:ext uri="{FF2B5EF4-FFF2-40B4-BE49-F238E27FC236}">
                <a16:creationId xmlns="" xmlns:a16="http://schemas.microsoft.com/office/drawing/2014/main" id="{9BFCD3FE-DA22-4A8B-BC72-ACBF6F18F86F}"/>
              </a:ext>
            </a:extLst>
          </p:cNvPr>
          <p:cNvCxnSpPr/>
          <p:nvPr/>
        </p:nvCxnSpPr>
        <p:spPr>
          <a:xfrm flipH="1">
            <a:off x="748883" y="3419475"/>
            <a:ext cx="2797969" cy="0"/>
          </a:xfrm>
          <a:prstGeom prst="line">
            <a:avLst/>
          </a:prstGeom>
          <a:ln w="19050">
            <a:gradFill flip="none" rotWithShape="1">
              <a:gsLst>
                <a:gs pos="0">
                  <a:srgbClr val="3762FF"/>
                </a:gs>
                <a:gs pos="100000">
                  <a:srgbClr val="73EBFE"/>
                </a:gs>
              </a:gsLst>
              <a:lin ang="0" scaled="1"/>
              <a:tileRect/>
            </a:gra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>
            <a:extLst>
              <a:ext uri="{FF2B5EF4-FFF2-40B4-BE49-F238E27FC236}">
                <a16:creationId xmlns="" xmlns:a16="http://schemas.microsoft.com/office/drawing/2014/main" id="{2C037536-8014-4882-A181-2D13A69526BB}"/>
              </a:ext>
            </a:extLst>
          </p:cNvPr>
          <p:cNvCxnSpPr>
            <a:cxnSpLocks/>
          </p:cNvCxnSpPr>
          <p:nvPr/>
        </p:nvCxnSpPr>
        <p:spPr>
          <a:xfrm>
            <a:off x="8698707" y="3419475"/>
            <a:ext cx="2797968" cy="0"/>
          </a:xfrm>
          <a:prstGeom prst="line">
            <a:avLst/>
          </a:prstGeom>
          <a:ln w="19050">
            <a:gradFill flip="none" rotWithShape="1">
              <a:gsLst>
                <a:gs pos="0">
                  <a:srgbClr val="3762FF"/>
                </a:gs>
                <a:gs pos="100000">
                  <a:srgbClr val="73EBFE"/>
                </a:gs>
              </a:gsLst>
              <a:lin ang="0" scaled="1"/>
              <a:tileRect/>
            </a:gra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组合 31">
            <a:extLst>
              <a:ext uri="{FF2B5EF4-FFF2-40B4-BE49-F238E27FC236}">
                <a16:creationId xmlns="" xmlns:a16="http://schemas.microsoft.com/office/drawing/2014/main" id="{6DF60450-8D6E-47B3-BDF6-A12351B0BAF6}"/>
              </a:ext>
            </a:extLst>
          </p:cNvPr>
          <p:cNvGrpSpPr/>
          <p:nvPr/>
        </p:nvGrpSpPr>
        <p:grpSpPr>
          <a:xfrm>
            <a:off x="748883" y="1535431"/>
            <a:ext cx="2800808" cy="1284019"/>
            <a:chOff x="748883" y="1535431"/>
            <a:chExt cx="2800808" cy="1284019"/>
          </a:xfrm>
        </p:grpSpPr>
        <p:sp>
          <p:nvSpPr>
            <p:cNvPr id="13" name="文本框 14">
              <a:extLst>
                <a:ext uri="{FF2B5EF4-FFF2-40B4-BE49-F238E27FC236}">
                  <a16:creationId xmlns="" xmlns:a16="http://schemas.microsoft.com/office/drawing/2014/main" id="{E7197D01-C3FA-4E69-89A6-3CC8006C3B85}"/>
                </a:ext>
              </a:extLst>
            </p:cNvPr>
            <p:cNvSpPr txBox="1"/>
            <p:nvPr/>
          </p:nvSpPr>
          <p:spPr>
            <a:xfrm>
              <a:off x="748883" y="1535431"/>
              <a:ext cx="18221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defRPr/>
              </a:pPr>
              <a:r>
                <a:rPr lang="zh-CN" altLang="en-US" sz="2000" b="1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网络特点</a:t>
              </a:r>
            </a:p>
          </p:txBody>
        </p:sp>
        <p:sp>
          <p:nvSpPr>
            <p:cNvPr id="14" name="矩形 13">
              <a:extLst>
                <a:ext uri="{FF2B5EF4-FFF2-40B4-BE49-F238E27FC236}">
                  <a16:creationId xmlns="" xmlns:a16="http://schemas.microsoft.com/office/drawing/2014/main" id="{A30EB89E-4E38-411E-81AF-5F42AB6185DE}"/>
                </a:ext>
              </a:extLst>
            </p:cNvPr>
            <p:cNvSpPr/>
            <p:nvPr/>
          </p:nvSpPr>
          <p:spPr>
            <a:xfrm>
              <a:off x="748883" y="1903045"/>
              <a:ext cx="2800808" cy="916405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峰值速率需要达到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Gbit/s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的标准，以满足高清视频，虚拟现实等大数据量传输</a:t>
              </a:r>
            </a:p>
          </p:txBody>
        </p:sp>
      </p:grpSp>
      <p:grpSp>
        <p:nvGrpSpPr>
          <p:cNvPr id="31" name="组合 30">
            <a:extLst>
              <a:ext uri="{FF2B5EF4-FFF2-40B4-BE49-F238E27FC236}">
                <a16:creationId xmlns="" xmlns:a16="http://schemas.microsoft.com/office/drawing/2014/main" id="{76013A2D-67B3-4C44-A846-EBA3598467AC}"/>
              </a:ext>
            </a:extLst>
          </p:cNvPr>
          <p:cNvGrpSpPr/>
          <p:nvPr/>
        </p:nvGrpSpPr>
        <p:grpSpPr>
          <a:xfrm>
            <a:off x="746044" y="4689059"/>
            <a:ext cx="2800808" cy="1284019"/>
            <a:chOff x="746044" y="4689059"/>
            <a:chExt cx="2800808" cy="1284019"/>
          </a:xfrm>
        </p:grpSpPr>
        <p:sp>
          <p:nvSpPr>
            <p:cNvPr id="15" name="文本框 14">
              <a:extLst>
                <a:ext uri="{FF2B5EF4-FFF2-40B4-BE49-F238E27FC236}">
                  <a16:creationId xmlns="" xmlns:a16="http://schemas.microsoft.com/office/drawing/2014/main" id="{A2C1DA1F-B67A-46CD-8648-D225E579ADC9}"/>
                </a:ext>
              </a:extLst>
            </p:cNvPr>
            <p:cNvSpPr txBox="1"/>
            <p:nvPr/>
          </p:nvSpPr>
          <p:spPr>
            <a:xfrm>
              <a:off x="746044" y="4689059"/>
              <a:ext cx="18221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defRPr/>
              </a:pPr>
              <a:r>
                <a:rPr lang="zh-CN" altLang="en-US" sz="2000" b="1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网络特点</a:t>
              </a:r>
            </a:p>
          </p:txBody>
        </p:sp>
        <p:sp>
          <p:nvSpPr>
            <p:cNvPr id="16" name="矩形 15">
              <a:extLst>
                <a:ext uri="{FF2B5EF4-FFF2-40B4-BE49-F238E27FC236}">
                  <a16:creationId xmlns="" xmlns:a16="http://schemas.microsoft.com/office/drawing/2014/main" id="{8BD331A2-1058-4781-A2C3-90D38F9CF3D9}"/>
                </a:ext>
              </a:extLst>
            </p:cNvPr>
            <p:cNvSpPr/>
            <p:nvPr/>
          </p:nvSpPr>
          <p:spPr>
            <a:xfrm>
              <a:off x="746044" y="5056673"/>
              <a:ext cx="2800808" cy="916405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峰值速率需要达到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Gbit/s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的标准，以满足高清视频，虚拟现实等大数据量传输</a:t>
              </a:r>
            </a:p>
          </p:txBody>
        </p:sp>
      </p:grpSp>
      <p:grpSp>
        <p:nvGrpSpPr>
          <p:cNvPr id="30" name="组合 29">
            <a:extLst>
              <a:ext uri="{FF2B5EF4-FFF2-40B4-BE49-F238E27FC236}">
                <a16:creationId xmlns="" xmlns:a16="http://schemas.microsoft.com/office/drawing/2014/main" id="{2BA5CF91-E93A-4DE0-8959-C87804AC6F90}"/>
              </a:ext>
            </a:extLst>
          </p:cNvPr>
          <p:cNvGrpSpPr/>
          <p:nvPr/>
        </p:nvGrpSpPr>
        <p:grpSpPr>
          <a:xfrm>
            <a:off x="8641738" y="4689059"/>
            <a:ext cx="2800808" cy="1284019"/>
            <a:chOff x="8641738" y="4689059"/>
            <a:chExt cx="2800808" cy="1284019"/>
          </a:xfrm>
        </p:grpSpPr>
        <p:sp>
          <p:nvSpPr>
            <p:cNvPr id="17" name="文本框 16">
              <a:extLst>
                <a:ext uri="{FF2B5EF4-FFF2-40B4-BE49-F238E27FC236}">
                  <a16:creationId xmlns="" xmlns:a16="http://schemas.microsoft.com/office/drawing/2014/main" id="{5CEB77F4-ED84-48C8-AEAB-CF69F627D591}"/>
                </a:ext>
              </a:extLst>
            </p:cNvPr>
            <p:cNvSpPr txBox="1"/>
            <p:nvPr/>
          </p:nvSpPr>
          <p:spPr>
            <a:xfrm>
              <a:off x="8641738" y="4689059"/>
              <a:ext cx="18221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defRPr/>
              </a:pPr>
              <a:r>
                <a:rPr lang="zh-CN" altLang="en-US" sz="2000" b="1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网络特点</a:t>
              </a:r>
            </a:p>
          </p:txBody>
        </p:sp>
        <p:sp>
          <p:nvSpPr>
            <p:cNvPr id="18" name="矩形 17">
              <a:extLst>
                <a:ext uri="{FF2B5EF4-FFF2-40B4-BE49-F238E27FC236}">
                  <a16:creationId xmlns="" xmlns:a16="http://schemas.microsoft.com/office/drawing/2014/main" id="{7D63A9C9-B8C2-45BC-BAF9-8CE5ECA2E008}"/>
                </a:ext>
              </a:extLst>
            </p:cNvPr>
            <p:cNvSpPr/>
            <p:nvPr/>
          </p:nvSpPr>
          <p:spPr>
            <a:xfrm>
              <a:off x="8641738" y="5056673"/>
              <a:ext cx="2800808" cy="916405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峰值速率需要达到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Gbit/s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的标准，以满足高清视频，虚拟现实等大数据量传输</a:t>
              </a:r>
            </a:p>
          </p:txBody>
        </p:sp>
      </p:grpSp>
      <p:grpSp>
        <p:nvGrpSpPr>
          <p:cNvPr id="29" name="组合 28">
            <a:extLst>
              <a:ext uri="{FF2B5EF4-FFF2-40B4-BE49-F238E27FC236}">
                <a16:creationId xmlns="" xmlns:a16="http://schemas.microsoft.com/office/drawing/2014/main" id="{9F9B2F3D-2665-4945-AD18-CB3D993E37D0}"/>
              </a:ext>
            </a:extLst>
          </p:cNvPr>
          <p:cNvGrpSpPr/>
          <p:nvPr/>
        </p:nvGrpSpPr>
        <p:grpSpPr>
          <a:xfrm>
            <a:off x="8695867" y="893407"/>
            <a:ext cx="2800808" cy="1284019"/>
            <a:chOff x="8695867" y="893407"/>
            <a:chExt cx="2800808" cy="1284019"/>
          </a:xfrm>
        </p:grpSpPr>
        <p:sp>
          <p:nvSpPr>
            <p:cNvPr id="19" name="文本框 18">
              <a:extLst>
                <a:ext uri="{FF2B5EF4-FFF2-40B4-BE49-F238E27FC236}">
                  <a16:creationId xmlns="" xmlns:a16="http://schemas.microsoft.com/office/drawing/2014/main" id="{5960AD11-6E32-4BFD-B740-34B254293FA1}"/>
                </a:ext>
              </a:extLst>
            </p:cNvPr>
            <p:cNvSpPr txBox="1"/>
            <p:nvPr/>
          </p:nvSpPr>
          <p:spPr>
            <a:xfrm>
              <a:off x="8695867" y="893407"/>
              <a:ext cx="18221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defRPr/>
              </a:pPr>
              <a:r>
                <a:rPr lang="zh-CN" altLang="en-US" sz="2000" b="1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网络特点</a:t>
              </a:r>
            </a:p>
          </p:txBody>
        </p:sp>
        <p:sp>
          <p:nvSpPr>
            <p:cNvPr id="20" name="矩形 19">
              <a:extLst>
                <a:ext uri="{FF2B5EF4-FFF2-40B4-BE49-F238E27FC236}">
                  <a16:creationId xmlns="" xmlns:a16="http://schemas.microsoft.com/office/drawing/2014/main" id="{497A669B-A73C-45CB-AFFE-024424F58C31}"/>
                </a:ext>
              </a:extLst>
            </p:cNvPr>
            <p:cNvSpPr/>
            <p:nvPr/>
          </p:nvSpPr>
          <p:spPr>
            <a:xfrm>
              <a:off x="8695867" y="1261021"/>
              <a:ext cx="2800808" cy="916405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峰值速率需要达到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Gbit/s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的标准，以满足高清视频，虚拟现实等大数据量传输</a:t>
              </a:r>
            </a:p>
          </p:txBody>
        </p:sp>
      </p:grpSp>
      <p:grpSp>
        <p:nvGrpSpPr>
          <p:cNvPr id="3" name="组合 2">
            <a:extLst>
              <a:ext uri="{FF2B5EF4-FFF2-40B4-BE49-F238E27FC236}">
                <a16:creationId xmlns="" xmlns:a16="http://schemas.microsoft.com/office/drawing/2014/main" id="{C421FE69-BB45-4BE7-9375-C02C0835B797}"/>
              </a:ext>
            </a:extLst>
          </p:cNvPr>
          <p:cNvGrpSpPr/>
          <p:nvPr/>
        </p:nvGrpSpPr>
        <p:grpSpPr>
          <a:xfrm>
            <a:off x="3209925" y="542925"/>
            <a:ext cx="5772150" cy="5772150"/>
            <a:chOff x="3209925" y="542925"/>
            <a:chExt cx="5772150" cy="5772150"/>
          </a:xfrm>
        </p:grpSpPr>
        <p:sp>
          <p:nvSpPr>
            <p:cNvPr id="2" name="椭圆 1">
              <a:extLst>
                <a:ext uri="{FF2B5EF4-FFF2-40B4-BE49-F238E27FC236}">
                  <a16:creationId xmlns="" xmlns:a16="http://schemas.microsoft.com/office/drawing/2014/main" id="{F57130E5-730A-49B5-B59B-D422E5F5E3F7}"/>
                </a:ext>
              </a:extLst>
            </p:cNvPr>
            <p:cNvSpPr/>
            <p:nvPr/>
          </p:nvSpPr>
          <p:spPr>
            <a:xfrm>
              <a:off x="3652838" y="985838"/>
              <a:ext cx="4886325" cy="4886325"/>
            </a:xfrm>
            <a:prstGeom prst="ellipse">
              <a:avLst/>
            </a:prstGeom>
            <a:blipFill dpi="0" rotWithShape="1"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" name="不完整圆 10">
              <a:extLst>
                <a:ext uri="{FF2B5EF4-FFF2-40B4-BE49-F238E27FC236}">
                  <a16:creationId xmlns="" xmlns:a16="http://schemas.microsoft.com/office/drawing/2014/main" id="{4D6CB019-3E39-4943-AB1E-F972757FA967}"/>
                </a:ext>
              </a:extLst>
            </p:cNvPr>
            <p:cNvSpPr/>
            <p:nvPr/>
          </p:nvSpPr>
          <p:spPr>
            <a:xfrm>
              <a:off x="3209925" y="542925"/>
              <a:ext cx="5772150" cy="5772150"/>
            </a:xfrm>
            <a:prstGeom prst="pie">
              <a:avLst>
                <a:gd name="adj1" fmla="val 16194173"/>
                <a:gd name="adj2" fmla="val 6715"/>
              </a:avLst>
            </a:prstGeom>
            <a:gradFill flip="none" rotWithShape="1">
              <a:gsLst>
                <a:gs pos="0">
                  <a:srgbClr val="73EBFE"/>
                </a:gs>
                <a:gs pos="100000">
                  <a:srgbClr val="3762FF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254000" dist="101600" dir="5400000" algn="t" rotWithShape="0">
                <a:schemeClr val="tx1">
                  <a:lumMod val="75000"/>
                  <a:lumOff val="2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2" name="不完整圆 11">
              <a:extLst>
                <a:ext uri="{FF2B5EF4-FFF2-40B4-BE49-F238E27FC236}">
                  <a16:creationId xmlns="" xmlns:a16="http://schemas.microsoft.com/office/drawing/2014/main" id="{70F8C5BD-3A9C-4D20-9573-81965F8F6B3B}"/>
                </a:ext>
              </a:extLst>
            </p:cNvPr>
            <p:cNvSpPr/>
            <p:nvPr/>
          </p:nvSpPr>
          <p:spPr>
            <a:xfrm>
              <a:off x="3209925" y="542925"/>
              <a:ext cx="5772150" cy="5772150"/>
            </a:xfrm>
            <a:prstGeom prst="pie">
              <a:avLst>
                <a:gd name="adj1" fmla="val 5391533"/>
                <a:gd name="adj2" fmla="val 10791615"/>
              </a:avLst>
            </a:prstGeom>
            <a:gradFill flip="none" rotWithShape="1">
              <a:gsLst>
                <a:gs pos="0">
                  <a:srgbClr val="73EBFE"/>
                </a:gs>
                <a:gs pos="100000">
                  <a:srgbClr val="3762FF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254000" dist="101600" dir="5400000" algn="t" rotWithShape="0">
                <a:schemeClr val="tx1">
                  <a:lumMod val="75000"/>
                  <a:lumOff val="2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grpSp>
          <p:nvGrpSpPr>
            <p:cNvPr id="25" name="Group 20">
              <a:extLst>
                <a:ext uri="{FF2B5EF4-FFF2-40B4-BE49-F238E27FC236}">
                  <a16:creationId xmlns="" xmlns:a16="http://schemas.microsoft.com/office/drawing/2014/main" id="{15BC8A7E-CEF2-4105-AFBA-BA01EE679A00}"/>
                </a:ext>
              </a:extLst>
            </p:cNvPr>
            <p:cNvGrpSpPr/>
            <p:nvPr/>
          </p:nvGrpSpPr>
          <p:grpSpPr>
            <a:xfrm>
              <a:off x="5043487" y="2376487"/>
              <a:ext cx="2105025" cy="2105025"/>
              <a:chOff x="5043487" y="2376487"/>
              <a:chExt cx="2105025" cy="2105025"/>
            </a:xfrm>
          </p:grpSpPr>
          <p:sp>
            <p:nvSpPr>
              <p:cNvPr id="26" name="椭圆 25">
                <a:extLst>
                  <a:ext uri="{FF2B5EF4-FFF2-40B4-BE49-F238E27FC236}">
                    <a16:creationId xmlns="" xmlns:a16="http://schemas.microsoft.com/office/drawing/2014/main" id="{0A2C61C1-BE34-4ED3-9FB0-205CDE21CC99}"/>
                  </a:ext>
                </a:extLst>
              </p:cNvPr>
              <p:cNvSpPr/>
              <p:nvPr/>
            </p:nvSpPr>
            <p:spPr>
              <a:xfrm>
                <a:off x="5043487" y="2376487"/>
                <a:ext cx="2105025" cy="2105025"/>
              </a:xfrm>
              <a:prstGeom prst="ellipse">
                <a:avLst/>
              </a:prstGeom>
              <a:gradFill flip="none" rotWithShape="1">
                <a:gsLst>
                  <a:gs pos="100000">
                    <a:srgbClr val="FEEAEB"/>
                  </a:gs>
                  <a:gs pos="0">
                    <a:schemeClr val="bg1"/>
                  </a:gs>
                </a:gsLst>
                <a:lin ang="5400000" scaled="1"/>
                <a:tileRect/>
              </a:gradFill>
              <a:ln>
                <a:noFill/>
              </a:ln>
              <a:effectLst>
                <a:outerShdw blurRad="508000" dist="63500" dir="5400000" algn="t" rotWithShape="0">
                  <a:srgbClr val="F15C44">
                    <a:alpha val="4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7" name="Freeform 551">
                <a:extLst>
                  <a:ext uri="{FF2B5EF4-FFF2-40B4-BE49-F238E27FC236}">
                    <a16:creationId xmlns="" xmlns:a16="http://schemas.microsoft.com/office/drawing/2014/main" id="{45EF509F-966F-42C4-A539-A5311724952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570756" y="2932262"/>
                <a:ext cx="1047762" cy="993474"/>
              </a:xfrm>
              <a:custGeom>
                <a:avLst/>
                <a:gdLst>
                  <a:gd name="T0" fmla="*/ 207 w 216"/>
                  <a:gd name="T1" fmla="*/ 85 h 205"/>
                  <a:gd name="T2" fmla="*/ 199 w 216"/>
                  <a:gd name="T3" fmla="*/ 80 h 205"/>
                  <a:gd name="T4" fmla="*/ 189 w 216"/>
                  <a:gd name="T5" fmla="*/ 76 h 205"/>
                  <a:gd name="T6" fmla="*/ 182 w 216"/>
                  <a:gd name="T7" fmla="*/ 70 h 205"/>
                  <a:gd name="T8" fmla="*/ 191 w 216"/>
                  <a:gd name="T9" fmla="*/ 52 h 205"/>
                  <a:gd name="T10" fmla="*/ 191 w 216"/>
                  <a:gd name="T11" fmla="*/ 44 h 205"/>
                  <a:gd name="T12" fmla="*/ 178 w 216"/>
                  <a:gd name="T13" fmla="*/ 19 h 205"/>
                  <a:gd name="T14" fmla="*/ 167 w 216"/>
                  <a:gd name="T15" fmla="*/ 16 h 205"/>
                  <a:gd name="T16" fmla="*/ 165 w 216"/>
                  <a:gd name="T17" fmla="*/ 16 h 205"/>
                  <a:gd name="T18" fmla="*/ 148 w 216"/>
                  <a:gd name="T19" fmla="*/ 30 h 205"/>
                  <a:gd name="T20" fmla="*/ 148 w 216"/>
                  <a:gd name="T21" fmla="*/ 45 h 205"/>
                  <a:gd name="T22" fmla="*/ 149 w 216"/>
                  <a:gd name="T23" fmla="*/ 56 h 205"/>
                  <a:gd name="T24" fmla="*/ 155 w 216"/>
                  <a:gd name="T25" fmla="*/ 71 h 205"/>
                  <a:gd name="T26" fmla="*/ 155 w 216"/>
                  <a:gd name="T27" fmla="*/ 71 h 205"/>
                  <a:gd name="T28" fmla="*/ 145 w 216"/>
                  <a:gd name="T29" fmla="*/ 69 h 205"/>
                  <a:gd name="T30" fmla="*/ 137 w 216"/>
                  <a:gd name="T31" fmla="*/ 64 h 205"/>
                  <a:gd name="T32" fmla="*/ 127 w 216"/>
                  <a:gd name="T33" fmla="*/ 60 h 205"/>
                  <a:gd name="T34" fmla="*/ 121 w 216"/>
                  <a:gd name="T35" fmla="*/ 54 h 205"/>
                  <a:gd name="T36" fmla="*/ 129 w 216"/>
                  <a:gd name="T37" fmla="*/ 36 h 205"/>
                  <a:gd name="T38" fmla="*/ 129 w 216"/>
                  <a:gd name="T39" fmla="*/ 28 h 205"/>
                  <a:gd name="T40" fmla="*/ 116 w 216"/>
                  <a:gd name="T41" fmla="*/ 3 h 205"/>
                  <a:gd name="T42" fmla="*/ 105 w 216"/>
                  <a:gd name="T43" fmla="*/ 0 h 205"/>
                  <a:gd name="T44" fmla="*/ 103 w 216"/>
                  <a:gd name="T45" fmla="*/ 0 h 205"/>
                  <a:gd name="T46" fmla="*/ 86 w 216"/>
                  <a:gd name="T47" fmla="*/ 14 h 205"/>
                  <a:gd name="T48" fmla="*/ 86 w 216"/>
                  <a:gd name="T49" fmla="*/ 28 h 205"/>
                  <a:gd name="T50" fmla="*/ 87 w 216"/>
                  <a:gd name="T51" fmla="*/ 40 h 205"/>
                  <a:gd name="T52" fmla="*/ 93 w 216"/>
                  <a:gd name="T53" fmla="*/ 55 h 205"/>
                  <a:gd name="T54" fmla="*/ 93 w 216"/>
                  <a:gd name="T55" fmla="*/ 55 h 205"/>
                  <a:gd name="T56" fmla="*/ 69 w 216"/>
                  <a:gd name="T57" fmla="*/ 69 h 205"/>
                  <a:gd name="T58" fmla="*/ 66 w 216"/>
                  <a:gd name="T59" fmla="*/ 76 h 205"/>
                  <a:gd name="T60" fmla="*/ 59 w 216"/>
                  <a:gd name="T61" fmla="*/ 70 h 205"/>
                  <a:gd name="T62" fmla="*/ 68 w 216"/>
                  <a:gd name="T63" fmla="*/ 52 h 205"/>
                  <a:gd name="T64" fmla="*/ 68 w 216"/>
                  <a:gd name="T65" fmla="*/ 44 h 205"/>
                  <a:gd name="T66" fmla="*/ 55 w 216"/>
                  <a:gd name="T67" fmla="*/ 19 h 205"/>
                  <a:gd name="T68" fmla="*/ 44 w 216"/>
                  <a:gd name="T69" fmla="*/ 16 h 205"/>
                  <a:gd name="T70" fmla="*/ 42 w 216"/>
                  <a:gd name="T71" fmla="*/ 16 h 205"/>
                  <a:gd name="T72" fmla="*/ 25 w 216"/>
                  <a:gd name="T73" fmla="*/ 30 h 205"/>
                  <a:gd name="T74" fmla="*/ 25 w 216"/>
                  <a:gd name="T75" fmla="*/ 45 h 205"/>
                  <a:gd name="T76" fmla="*/ 26 w 216"/>
                  <a:gd name="T77" fmla="*/ 56 h 205"/>
                  <a:gd name="T78" fmla="*/ 32 w 216"/>
                  <a:gd name="T79" fmla="*/ 71 h 205"/>
                  <a:gd name="T80" fmla="*/ 32 w 216"/>
                  <a:gd name="T81" fmla="*/ 71 h 205"/>
                  <a:gd name="T82" fmla="*/ 8 w 216"/>
                  <a:gd name="T83" fmla="*/ 85 h 205"/>
                  <a:gd name="T84" fmla="*/ 55 w 216"/>
                  <a:gd name="T85" fmla="*/ 205 h 205"/>
                  <a:gd name="T86" fmla="*/ 73 w 216"/>
                  <a:gd name="T87" fmla="*/ 164 h 205"/>
                  <a:gd name="T88" fmla="*/ 95 w 216"/>
                  <a:gd name="T89" fmla="*/ 152 h 205"/>
                  <a:gd name="T90" fmla="*/ 96 w 216"/>
                  <a:gd name="T91" fmla="*/ 150 h 205"/>
                  <a:gd name="T92" fmla="*/ 86 w 216"/>
                  <a:gd name="T93" fmla="*/ 128 h 205"/>
                  <a:gd name="T94" fmla="*/ 86 w 216"/>
                  <a:gd name="T95" fmla="*/ 118 h 205"/>
                  <a:gd name="T96" fmla="*/ 103 w 216"/>
                  <a:gd name="T97" fmla="*/ 84 h 205"/>
                  <a:gd name="T98" fmla="*/ 109 w 216"/>
                  <a:gd name="T99" fmla="*/ 83 h 205"/>
                  <a:gd name="T100" fmla="*/ 120 w 216"/>
                  <a:gd name="T101" fmla="*/ 85 h 205"/>
                  <a:gd name="T102" fmla="*/ 136 w 216"/>
                  <a:gd name="T103" fmla="*/ 94 h 205"/>
                  <a:gd name="T104" fmla="*/ 140 w 216"/>
                  <a:gd name="T105" fmla="*/ 119 h 205"/>
                  <a:gd name="T106" fmla="*/ 138 w 216"/>
                  <a:gd name="T107" fmla="*/ 133 h 205"/>
                  <a:gd name="T108" fmla="*/ 130 w 216"/>
                  <a:gd name="T109" fmla="*/ 152 h 205"/>
                  <a:gd name="T110" fmla="*/ 140 w 216"/>
                  <a:gd name="T111" fmla="*/ 159 h 205"/>
                  <a:gd name="T112" fmla="*/ 152 w 216"/>
                  <a:gd name="T113" fmla="*/ 164 h 205"/>
                  <a:gd name="T114" fmla="*/ 169 w 216"/>
                  <a:gd name="T115" fmla="*/ 202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16" h="205">
                    <a:moveTo>
                      <a:pt x="215" y="119"/>
                    </a:moveTo>
                    <a:cubicBezTo>
                      <a:pt x="215" y="119"/>
                      <a:pt x="214" y="95"/>
                      <a:pt x="207" y="85"/>
                    </a:cubicBezTo>
                    <a:cubicBezTo>
                      <a:pt x="207" y="85"/>
                      <a:pt x="205" y="82"/>
                      <a:pt x="200" y="80"/>
                    </a:cubicBezTo>
                    <a:cubicBezTo>
                      <a:pt x="200" y="80"/>
                      <a:pt x="200" y="80"/>
                      <a:pt x="199" y="80"/>
                    </a:cubicBezTo>
                    <a:cubicBezTo>
                      <a:pt x="195" y="78"/>
                      <a:pt x="191" y="77"/>
                      <a:pt x="191" y="77"/>
                    </a:cubicBezTo>
                    <a:cubicBezTo>
                      <a:pt x="190" y="77"/>
                      <a:pt x="189" y="76"/>
                      <a:pt x="189" y="76"/>
                    </a:cubicBezTo>
                    <a:cubicBezTo>
                      <a:pt x="186" y="75"/>
                      <a:pt x="183" y="73"/>
                      <a:pt x="183" y="71"/>
                    </a:cubicBezTo>
                    <a:cubicBezTo>
                      <a:pt x="183" y="71"/>
                      <a:pt x="183" y="71"/>
                      <a:pt x="182" y="70"/>
                    </a:cubicBezTo>
                    <a:cubicBezTo>
                      <a:pt x="186" y="66"/>
                      <a:pt x="188" y="61"/>
                      <a:pt x="189" y="56"/>
                    </a:cubicBezTo>
                    <a:cubicBezTo>
                      <a:pt x="190" y="55"/>
                      <a:pt x="191" y="54"/>
                      <a:pt x="191" y="52"/>
                    </a:cubicBezTo>
                    <a:cubicBezTo>
                      <a:pt x="192" y="50"/>
                      <a:pt x="192" y="46"/>
                      <a:pt x="191" y="45"/>
                    </a:cubicBezTo>
                    <a:cubicBezTo>
                      <a:pt x="191" y="44"/>
                      <a:pt x="191" y="44"/>
                      <a:pt x="191" y="44"/>
                    </a:cubicBezTo>
                    <a:cubicBezTo>
                      <a:pt x="192" y="40"/>
                      <a:pt x="194" y="31"/>
                      <a:pt x="188" y="25"/>
                    </a:cubicBezTo>
                    <a:cubicBezTo>
                      <a:pt x="188" y="24"/>
                      <a:pt x="185" y="21"/>
                      <a:pt x="178" y="19"/>
                    </a:cubicBezTo>
                    <a:lnTo>
                      <a:pt x="175" y="18"/>
                    </a:lnTo>
                    <a:cubicBezTo>
                      <a:pt x="170" y="16"/>
                      <a:pt x="167" y="16"/>
                      <a:pt x="167" y="16"/>
                    </a:cubicBezTo>
                    <a:cubicBezTo>
                      <a:pt x="166" y="16"/>
                      <a:pt x="166" y="16"/>
                      <a:pt x="166" y="16"/>
                    </a:cubicBezTo>
                    <a:cubicBezTo>
                      <a:pt x="166" y="16"/>
                      <a:pt x="165" y="16"/>
                      <a:pt x="165" y="16"/>
                    </a:cubicBezTo>
                    <a:cubicBezTo>
                      <a:pt x="164" y="16"/>
                      <a:pt x="162" y="16"/>
                      <a:pt x="161" y="17"/>
                    </a:cubicBezTo>
                    <a:cubicBezTo>
                      <a:pt x="161" y="17"/>
                      <a:pt x="151" y="21"/>
                      <a:pt x="148" y="30"/>
                    </a:cubicBezTo>
                    <a:cubicBezTo>
                      <a:pt x="148" y="31"/>
                      <a:pt x="147" y="34"/>
                      <a:pt x="148" y="44"/>
                    </a:cubicBezTo>
                    <a:cubicBezTo>
                      <a:pt x="148" y="44"/>
                      <a:pt x="148" y="44"/>
                      <a:pt x="148" y="45"/>
                    </a:cubicBezTo>
                    <a:cubicBezTo>
                      <a:pt x="146" y="46"/>
                      <a:pt x="147" y="50"/>
                      <a:pt x="148" y="52"/>
                    </a:cubicBezTo>
                    <a:cubicBezTo>
                      <a:pt x="148" y="54"/>
                      <a:pt x="149" y="55"/>
                      <a:pt x="149" y="56"/>
                    </a:cubicBezTo>
                    <a:cubicBezTo>
                      <a:pt x="150" y="61"/>
                      <a:pt x="153" y="66"/>
                      <a:pt x="156" y="70"/>
                    </a:cubicBezTo>
                    <a:cubicBezTo>
                      <a:pt x="155" y="71"/>
                      <a:pt x="155" y="71"/>
                      <a:pt x="155" y="71"/>
                    </a:cubicBezTo>
                    <a:lnTo>
                      <a:pt x="155" y="71"/>
                    </a:lnTo>
                    <a:lnTo>
                      <a:pt x="155" y="71"/>
                    </a:lnTo>
                    <a:cubicBezTo>
                      <a:pt x="155" y="73"/>
                      <a:pt x="152" y="75"/>
                      <a:pt x="149" y="76"/>
                    </a:cubicBezTo>
                    <a:cubicBezTo>
                      <a:pt x="148" y="74"/>
                      <a:pt x="147" y="71"/>
                      <a:pt x="145" y="69"/>
                    </a:cubicBezTo>
                    <a:cubicBezTo>
                      <a:pt x="145" y="69"/>
                      <a:pt x="143" y="66"/>
                      <a:pt x="138" y="64"/>
                    </a:cubicBezTo>
                    <a:cubicBezTo>
                      <a:pt x="138" y="64"/>
                      <a:pt x="138" y="64"/>
                      <a:pt x="137" y="64"/>
                    </a:cubicBezTo>
                    <a:cubicBezTo>
                      <a:pt x="133" y="62"/>
                      <a:pt x="129" y="61"/>
                      <a:pt x="129" y="61"/>
                    </a:cubicBezTo>
                    <a:cubicBezTo>
                      <a:pt x="128" y="61"/>
                      <a:pt x="128" y="60"/>
                      <a:pt x="127" y="60"/>
                    </a:cubicBezTo>
                    <a:cubicBezTo>
                      <a:pt x="124" y="58"/>
                      <a:pt x="122" y="57"/>
                      <a:pt x="121" y="55"/>
                    </a:cubicBezTo>
                    <a:cubicBezTo>
                      <a:pt x="121" y="55"/>
                      <a:pt x="121" y="55"/>
                      <a:pt x="121" y="54"/>
                    </a:cubicBezTo>
                    <a:cubicBezTo>
                      <a:pt x="124" y="50"/>
                      <a:pt x="127" y="45"/>
                      <a:pt x="127" y="40"/>
                    </a:cubicBezTo>
                    <a:cubicBezTo>
                      <a:pt x="128" y="39"/>
                      <a:pt x="129" y="38"/>
                      <a:pt x="129" y="36"/>
                    </a:cubicBezTo>
                    <a:cubicBezTo>
                      <a:pt x="130" y="34"/>
                      <a:pt x="130" y="30"/>
                      <a:pt x="129" y="28"/>
                    </a:cubicBezTo>
                    <a:cubicBezTo>
                      <a:pt x="129" y="28"/>
                      <a:pt x="129" y="28"/>
                      <a:pt x="129" y="28"/>
                    </a:cubicBezTo>
                    <a:cubicBezTo>
                      <a:pt x="130" y="24"/>
                      <a:pt x="132" y="15"/>
                      <a:pt x="126" y="9"/>
                    </a:cubicBezTo>
                    <a:cubicBezTo>
                      <a:pt x="126" y="8"/>
                      <a:pt x="123" y="5"/>
                      <a:pt x="116" y="3"/>
                    </a:cubicBezTo>
                    <a:lnTo>
                      <a:pt x="113" y="2"/>
                    </a:lnTo>
                    <a:cubicBezTo>
                      <a:pt x="108" y="0"/>
                      <a:pt x="105" y="0"/>
                      <a:pt x="105" y="0"/>
                    </a:cubicBezTo>
                    <a:cubicBezTo>
                      <a:pt x="105" y="0"/>
                      <a:pt x="104" y="0"/>
                      <a:pt x="104" y="0"/>
                    </a:cubicBezTo>
                    <a:cubicBezTo>
                      <a:pt x="104" y="0"/>
                      <a:pt x="103" y="0"/>
                      <a:pt x="103" y="0"/>
                    </a:cubicBezTo>
                    <a:cubicBezTo>
                      <a:pt x="102" y="0"/>
                      <a:pt x="100" y="0"/>
                      <a:pt x="100" y="0"/>
                    </a:cubicBezTo>
                    <a:cubicBezTo>
                      <a:pt x="99" y="1"/>
                      <a:pt x="89" y="5"/>
                      <a:pt x="86" y="14"/>
                    </a:cubicBezTo>
                    <a:cubicBezTo>
                      <a:pt x="86" y="14"/>
                      <a:pt x="85" y="18"/>
                      <a:pt x="86" y="28"/>
                    </a:cubicBezTo>
                    <a:cubicBezTo>
                      <a:pt x="86" y="28"/>
                      <a:pt x="86" y="28"/>
                      <a:pt x="86" y="28"/>
                    </a:cubicBezTo>
                    <a:cubicBezTo>
                      <a:pt x="85" y="30"/>
                      <a:pt x="85" y="34"/>
                      <a:pt x="86" y="36"/>
                    </a:cubicBezTo>
                    <a:cubicBezTo>
                      <a:pt x="86" y="38"/>
                      <a:pt x="87" y="39"/>
                      <a:pt x="87" y="40"/>
                    </a:cubicBezTo>
                    <a:cubicBezTo>
                      <a:pt x="88" y="45"/>
                      <a:pt x="91" y="50"/>
                      <a:pt x="94" y="54"/>
                    </a:cubicBezTo>
                    <a:cubicBezTo>
                      <a:pt x="93" y="54"/>
                      <a:pt x="93" y="55"/>
                      <a:pt x="93" y="55"/>
                    </a:cubicBezTo>
                    <a:lnTo>
                      <a:pt x="93" y="55"/>
                    </a:lnTo>
                    <a:lnTo>
                      <a:pt x="93" y="55"/>
                    </a:lnTo>
                    <a:cubicBezTo>
                      <a:pt x="92" y="59"/>
                      <a:pt x="76" y="64"/>
                      <a:pt x="76" y="64"/>
                    </a:cubicBezTo>
                    <a:cubicBezTo>
                      <a:pt x="71" y="66"/>
                      <a:pt x="69" y="69"/>
                      <a:pt x="69" y="69"/>
                    </a:cubicBezTo>
                    <a:cubicBezTo>
                      <a:pt x="68" y="71"/>
                      <a:pt x="67" y="73"/>
                      <a:pt x="66" y="76"/>
                    </a:cubicBezTo>
                    <a:cubicBezTo>
                      <a:pt x="66" y="76"/>
                      <a:pt x="66" y="76"/>
                      <a:pt x="66" y="76"/>
                    </a:cubicBezTo>
                    <a:cubicBezTo>
                      <a:pt x="63" y="75"/>
                      <a:pt x="60" y="73"/>
                      <a:pt x="60" y="71"/>
                    </a:cubicBezTo>
                    <a:cubicBezTo>
                      <a:pt x="60" y="71"/>
                      <a:pt x="60" y="71"/>
                      <a:pt x="59" y="70"/>
                    </a:cubicBezTo>
                    <a:cubicBezTo>
                      <a:pt x="63" y="66"/>
                      <a:pt x="65" y="61"/>
                      <a:pt x="66" y="56"/>
                    </a:cubicBezTo>
                    <a:cubicBezTo>
                      <a:pt x="67" y="55"/>
                      <a:pt x="68" y="54"/>
                      <a:pt x="68" y="52"/>
                    </a:cubicBezTo>
                    <a:cubicBezTo>
                      <a:pt x="69" y="50"/>
                      <a:pt x="69" y="46"/>
                      <a:pt x="68" y="45"/>
                    </a:cubicBezTo>
                    <a:cubicBezTo>
                      <a:pt x="68" y="44"/>
                      <a:pt x="68" y="44"/>
                      <a:pt x="68" y="44"/>
                    </a:cubicBezTo>
                    <a:cubicBezTo>
                      <a:pt x="69" y="40"/>
                      <a:pt x="71" y="31"/>
                      <a:pt x="65" y="25"/>
                    </a:cubicBezTo>
                    <a:cubicBezTo>
                      <a:pt x="65" y="24"/>
                      <a:pt x="62" y="21"/>
                      <a:pt x="55" y="19"/>
                    </a:cubicBezTo>
                    <a:lnTo>
                      <a:pt x="52" y="18"/>
                    </a:lnTo>
                    <a:cubicBezTo>
                      <a:pt x="47" y="16"/>
                      <a:pt x="44" y="16"/>
                      <a:pt x="44" y="16"/>
                    </a:cubicBezTo>
                    <a:cubicBezTo>
                      <a:pt x="43" y="16"/>
                      <a:pt x="43" y="16"/>
                      <a:pt x="43" y="16"/>
                    </a:cubicBezTo>
                    <a:cubicBezTo>
                      <a:pt x="43" y="16"/>
                      <a:pt x="42" y="16"/>
                      <a:pt x="42" y="16"/>
                    </a:cubicBezTo>
                    <a:cubicBezTo>
                      <a:pt x="41" y="16"/>
                      <a:pt x="39" y="16"/>
                      <a:pt x="38" y="16"/>
                    </a:cubicBezTo>
                    <a:cubicBezTo>
                      <a:pt x="38" y="17"/>
                      <a:pt x="28" y="21"/>
                      <a:pt x="25" y="30"/>
                    </a:cubicBezTo>
                    <a:cubicBezTo>
                      <a:pt x="25" y="30"/>
                      <a:pt x="24" y="34"/>
                      <a:pt x="25" y="44"/>
                    </a:cubicBezTo>
                    <a:cubicBezTo>
                      <a:pt x="25" y="44"/>
                      <a:pt x="25" y="44"/>
                      <a:pt x="25" y="45"/>
                    </a:cubicBezTo>
                    <a:cubicBezTo>
                      <a:pt x="23" y="46"/>
                      <a:pt x="24" y="50"/>
                      <a:pt x="25" y="52"/>
                    </a:cubicBezTo>
                    <a:cubicBezTo>
                      <a:pt x="25" y="54"/>
                      <a:pt x="26" y="55"/>
                      <a:pt x="26" y="56"/>
                    </a:cubicBezTo>
                    <a:cubicBezTo>
                      <a:pt x="27" y="61"/>
                      <a:pt x="30" y="66"/>
                      <a:pt x="33" y="70"/>
                    </a:cubicBezTo>
                    <a:cubicBezTo>
                      <a:pt x="32" y="70"/>
                      <a:pt x="32" y="71"/>
                      <a:pt x="32" y="71"/>
                    </a:cubicBezTo>
                    <a:lnTo>
                      <a:pt x="32" y="71"/>
                    </a:lnTo>
                    <a:lnTo>
                      <a:pt x="32" y="71"/>
                    </a:lnTo>
                    <a:cubicBezTo>
                      <a:pt x="31" y="76"/>
                      <a:pt x="15" y="80"/>
                      <a:pt x="15" y="80"/>
                    </a:cubicBezTo>
                    <a:cubicBezTo>
                      <a:pt x="10" y="82"/>
                      <a:pt x="8" y="85"/>
                      <a:pt x="8" y="85"/>
                    </a:cubicBezTo>
                    <a:cubicBezTo>
                      <a:pt x="1" y="95"/>
                      <a:pt x="0" y="119"/>
                      <a:pt x="0" y="119"/>
                    </a:cubicBezTo>
                    <a:cubicBezTo>
                      <a:pt x="0" y="123"/>
                      <a:pt x="5" y="187"/>
                      <a:pt x="55" y="205"/>
                    </a:cubicBezTo>
                    <a:cubicBezTo>
                      <a:pt x="56" y="196"/>
                      <a:pt x="58" y="179"/>
                      <a:pt x="65" y="169"/>
                    </a:cubicBezTo>
                    <a:cubicBezTo>
                      <a:pt x="65" y="169"/>
                      <a:pt x="67" y="166"/>
                      <a:pt x="73" y="164"/>
                    </a:cubicBezTo>
                    <a:cubicBezTo>
                      <a:pt x="73" y="164"/>
                      <a:pt x="93" y="158"/>
                      <a:pt x="95" y="152"/>
                    </a:cubicBezTo>
                    <a:lnTo>
                      <a:pt x="95" y="152"/>
                    </a:lnTo>
                    <a:lnTo>
                      <a:pt x="95" y="152"/>
                    </a:lnTo>
                    <a:cubicBezTo>
                      <a:pt x="95" y="152"/>
                      <a:pt x="95" y="151"/>
                      <a:pt x="96" y="150"/>
                    </a:cubicBezTo>
                    <a:cubicBezTo>
                      <a:pt x="92" y="146"/>
                      <a:pt x="89" y="139"/>
                      <a:pt x="88" y="133"/>
                    </a:cubicBezTo>
                    <a:cubicBezTo>
                      <a:pt x="87" y="132"/>
                      <a:pt x="86" y="130"/>
                      <a:pt x="86" y="128"/>
                    </a:cubicBezTo>
                    <a:cubicBezTo>
                      <a:pt x="85" y="125"/>
                      <a:pt x="84" y="121"/>
                      <a:pt x="86" y="119"/>
                    </a:cubicBezTo>
                    <a:cubicBezTo>
                      <a:pt x="86" y="118"/>
                      <a:pt x="86" y="118"/>
                      <a:pt x="86" y="118"/>
                    </a:cubicBezTo>
                    <a:cubicBezTo>
                      <a:pt x="84" y="106"/>
                      <a:pt x="86" y="101"/>
                      <a:pt x="86" y="100"/>
                    </a:cubicBezTo>
                    <a:cubicBezTo>
                      <a:pt x="90" y="89"/>
                      <a:pt x="102" y="84"/>
                      <a:pt x="103" y="84"/>
                    </a:cubicBezTo>
                    <a:cubicBezTo>
                      <a:pt x="103" y="83"/>
                      <a:pt x="106" y="83"/>
                      <a:pt x="107" y="83"/>
                    </a:cubicBezTo>
                    <a:cubicBezTo>
                      <a:pt x="108" y="83"/>
                      <a:pt x="108" y="83"/>
                      <a:pt x="109" y="83"/>
                    </a:cubicBezTo>
                    <a:cubicBezTo>
                      <a:pt x="109" y="83"/>
                      <a:pt x="109" y="83"/>
                      <a:pt x="110" y="83"/>
                    </a:cubicBezTo>
                    <a:cubicBezTo>
                      <a:pt x="110" y="83"/>
                      <a:pt x="114" y="83"/>
                      <a:pt x="120" y="85"/>
                    </a:cubicBezTo>
                    <a:lnTo>
                      <a:pt x="124" y="86"/>
                    </a:lnTo>
                    <a:cubicBezTo>
                      <a:pt x="132" y="89"/>
                      <a:pt x="136" y="93"/>
                      <a:pt x="136" y="94"/>
                    </a:cubicBezTo>
                    <a:cubicBezTo>
                      <a:pt x="143" y="102"/>
                      <a:pt x="141" y="113"/>
                      <a:pt x="140" y="118"/>
                    </a:cubicBezTo>
                    <a:cubicBezTo>
                      <a:pt x="140" y="118"/>
                      <a:pt x="140" y="119"/>
                      <a:pt x="140" y="119"/>
                    </a:cubicBezTo>
                    <a:cubicBezTo>
                      <a:pt x="142" y="121"/>
                      <a:pt x="141" y="125"/>
                      <a:pt x="140" y="128"/>
                    </a:cubicBezTo>
                    <a:cubicBezTo>
                      <a:pt x="140" y="130"/>
                      <a:pt x="139" y="132"/>
                      <a:pt x="138" y="133"/>
                    </a:cubicBezTo>
                    <a:cubicBezTo>
                      <a:pt x="137" y="139"/>
                      <a:pt x="134" y="145"/>
                      <a:pt x="129" y="150"/>
                    </a:cubicBezTo>
                    <a:cubicBezTo>
                      <a:pt x="130" y="151"/>
                      <a:pt x="130" y="152"/>
                      <a:pt x="130" y="152"/>
                    </a:cubicBezTo>
                    <a:cubicBezTo>
                      <a:pt x="131" y="154"/>
                      <a:pt x="133" y="156"/>
                      <a:pt x="137" y="158"/>
                    </a:cubicBezTo>
                    <a:cubicBezTo>
                      <a:pt x="138" y="158"/>
                      <a:pt x="139" y="159"/>
                      <a:pt x="140" y="159"/>
                    </a:cubicBezTo>
                    <a:cubicBezTo>
                      <a:pt x="140" y="159"/>
                      <a:pt x="145" y="161"/>
                      <a:pt x="150" y="163"/>
                    </a:cubicBezTo>
                    <a:cubicBezTo>
                      <a:pt x="151" y="164"/>
                      <a:pt x="152" y="164"/>
                      <a:pt x="152" y="164"/>
                    </a:cubicBezTo>
                    <a:cubicBezTo>
                      <a:pt x="158" y="166"/>
                      <a:pt x="160" y="169"/>
                      <a:pt x="160" y="169"/>
                    </a:cubicBezTo>
                    <a:cubicBezTo>
                      <a:pt x="166" y="178"/>
                      <a:pt x="168" y="192"/>
                      <a:pt x="169" y="202"/>
                    </a:cubicBezTo>
                    <a:cubicBezTo>
                      <a:pt x="216" y="186"/>
                      <a:pt x="215" y="119"/>
                      <a:pt x="215" y="119"/>
                    </a:cubicBezTo>
                    <a:close/>
                  </a:path>
                </a:pathLst>
              </a:custGeom>
              <a:gradFill>
                <a:gsLst>
                  <a:gs pos="0">
                    <a:srgbClr val="3762FF"/>
                  </a:gs>
                  <a:gs pos="100000">
                    <a:srgbClr val="73EBFE"/>
                  </a:gs>
                </a:gsLst>
                <a:lin ang="0" scaled="1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sng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8" name="椭圆 27">
                <a:extLst>
                  <a:ext uri="{FF2B5EF4-FFF2-40B4-BE49-F238E27FC236}">
                    <a16:creationId xmlns="" xmlns:a16="http://schemas.microsoft.com/office/drawing/2014/main" id="{4B39BDE6-5B74-4CF0-8F50-C6039D41CB4B}"/>
                  </a:ext>
                </a:extLst>
              </p:cNvPr>
              <p:cNvSpPr/>
              <p:nvPr/>
            </p:nvSpPr>
            <p:spPr>
              <a:xfrm>
                <a:off x="5113495" y="2446495"/>
                <a:ext cx="1965007" cy="1965007"/>
              </a:xfrm>
              <a:prstGeom prst="ellipse">
                <a:avLst/>
              </a:prstGeom>
              <a:noFill/>
              <a:ln w="9525">
                <a:solidFill>
                  <a:srgbClr val="3762FF"/>
                </a:solidFill>
                <a:prstDash val="sysDash"/>
              </a:ln>
              <a:effectLst>
                <a:outerShdw blurRad="508000" dist="63500" dir="5400000" algn="t" rotWithShape="0">
                  <a:srgbClr val="F15C44">
                    <a:alpha val="4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42634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1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="" xmlns:a16="http://schemas.microsoft.com/office/drawing/2014/main" id="{58E28B9B-FB04-4591-A1DF-4355EB9B19F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88185" y="0"/>
            <a:ext cx="5703815" cy="6858000"/>
          </a:xfrm>
          <a:prstGeom prst="rect">
            <a:avLst/>
          </a:prstGeom>
        </p:spPr>
      </p:pic>
      <p:grpSp>
        <p:nvGrpSpPr>
          <p:cNvPr id="4" name="组合 3"/>
          <p:cNvGrpSpPr/>
          <p:nvPr/>
        </p:nvGrpSpPr>
        <p:grpSpPr>
          <a:xfrm>
            <a:off x="451102" y="114300"/>
            <a:ext cx="2382336" cy="830997"/>
            <a:chOff x="2032252" y="1274610"/>
            <a:chExt cx="2382336" cy="830997"/>
          </a:xfrm>
        </p:grpSpPr>
        <p:sp>
          <p:nvSpPr>
            <p:cNvPr id="5" name="文本框 4"/>
            <p:cNvSpPr txBox="1"/>
            <p:nvPr/>
          </p:nvSpPr>
          <p:spPr>
            <a:xfrm>
              <a:off x="2547990" y="1549078"/>
              <a:ext cx="186659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2700000" scaled="1"/>
                    <a:tileRect/>
                  </a:gradFill>
                  <a:cs typeface="+mn-ea"/>
                  <a:sym typeface="+mn-lt"/>
                </a:rPr>
                <a:t>网络特点</a:t>
              </a: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2032252" y="1274610"/>
              <a:ext cx="595562" cy="830997"/>
              <a:chOff x="2038520" y="1396463"/>
              <a:chExt cx="595562" cy="830997"/>
            </a:xfrm>
          </p:grpSpPr>
          <p:sp>
            <p:nvSpPr>
              <p:cNvPr id="7" name="椭圆 6"/>
              <p:cNvSpPr/>
              <p:nvPr/>
            </p:nvSpPr>
            <p:spPr>
              <a:xfrm>
                <a:off x="2038520" y="1928315"/>
                <a:ext cx="595562" cy="223527"/>
              </a:xfrm>
              <a:prstGeom prst="ellipse">
                <a:avLst/>
              </a:prstGeom>
              <a:gradFill flip="none" rotWithShape="1">
                <a:gsLst>
                  <a:gs pos="100000">
                    <a:srgbClr val="519DFF"/>
                  </a:gs>
                  <a:gs pos="0">
                    <a:srgbClr val="73EBFE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innerShdw blurRad="88900">
                  <a:prstClr val="black">
                    <a:alpha val="5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2060204" y="1396463"/>
                <a:ext cx="509471" cy="830997"/>
              </a:xfrm>
              <a:prstGeom prst="rect">
                <a:avLst/>
              </a:prstGeom>
              <a:noFill/>
              <a:effectLst/>
            </p:spPr>
            <p:txBody>
              <a:bodyPr wrap="square" rtlCol="0">
                <a:spAutoFit/>
                <a:scene3d>
                  <a:camera prst="isometricOffAxis1Left">
                    <a:rot lat="1876360" lon="2562399" rev="21591639"/>
                  </a:camera>
                  <a:lightRig rig="balanced" dir="t"/>
                </a:scene3d>
                <a:sp3d extrusionH="101600" prstMaterial="matte">
                  <a:bevelB w="38100" h="38100"/>
                  <a:extrusionClr>
                    <a:schemeClr val="bg1"/>
                  </a:extrusionClr>
                  <a:contourClr>
                    <a:schemeClr val="bg1">
                      <a:lumMod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altLang="zh-CN" sz="4800" b="1" dirty="0">
                    <a:gradFill flip="none" rotWithShape="1">
                      <a:gsLst>
                        <a:gs pos="100000">
                          <a:srgbClr val="3762FF"/>
                        </a:gs>
                        <a:gs pos="0">
                          <a:srgbClr val="73EBFE"/>
                        </a:gs>
                      </a:gsLst>
                      <a:lin ang="5400000" scaled="1"/>
                      <a:tileRect/>
                    </a:gradFill>
                    <a:cs typeface="+mn-ea"/>
                    <a:sym typeface="+mn-lt"/>
                  </a:rPr>
                  <a:t>3</a:t>
                </a:r>
                <a:endParaRPr lang="zh-CN" altLang="en-US" sz="4800" b="1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5400000" scaled="1"/>
                    <a:tileRect/>
                  </a:gra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5" name="组合 14">
            <a:extLst>
              <a:ext uri="{FF2B5EF4-FFF2-40B4-BE49-F238E27FC236}">
                <a16:creationId xmlns="" xmlns:a16="http://schemas.microsoft.com/office/drawing/2014/main" id="{36A9537F-0707-4A49-B2C1-AEFB5FDA1672}"/>
              </a:ext>
            </a:extLst>
          </p:cNvPr>
          <p:cNvGrpSpPr/>
          <p:nvPr/>
        </p:nvGrpSpPr>
        <p:grpSpPr>
          <a:xfrm>
            <a:off x="1322435" y="1888929"/>
            <a:ext cx="5573485" cy="1142219"/>
            <a:chOff x="1046664" y="2135672"/>
            <a:chExt cx="5573485" cy="1142219"/>
          </a:xfrm>
        </p:grpSpPr>
        <p:grpSp>
          <p:nvGrpSpPr>
            <p:cNvPr id="10" name="组合 9">
              <a:extLst>
                <a:ext uri="{FF2B5EF4-FFF2-40B4-BE49-F238E27FC236}">
                  <a16:creationId xmlns="" xmlns:a16="http://schemas.microsoft.com/office/drawing/2014/main" id="{8F5427DD-2159-4091-A424-BF32509DC4EE}"/>
                </a:ext>
              </a:extLst>
            </p:cNvPr>
            <p:cNvGrpSpPr/>
            <p:nvPr/>
          </p:nvGrpSpPr>
          <p:grpSpPr>
            <a:xfrm>
              <a:off x="1046664" y="2135672"/>
              <a:ext cx="5573485" cy="1142219"/>
              <a:chOff x="695325" y="2058196"/>
              <a:chExt cx="6329589" cy="1297173"/>
            </a:xfrm>
          </p:grpSpPr>
          <p:sp>
            <p:nvSpPr>
              <p:cNvPr id="11" name="矩形: 圆角 10">
                <a:extLst>
                  <a:ext uri="{FF2B5EF4-FFF2-40B4-BE49-F238E27FC236}">
                    <a16:creationId xmlns="" xmlns:a16="http://schemas.microsoft.com/office/drawing/2014/main" id="{22F236DB-942F-48AD-A31F-D9881719EE0C}"/>
                  </a:ext>
                </a:extLst>
              </p:cNvPr>
              <p:cNvSpPr/>
              <p:nvPr/>
            </p:nvSpPr>
            <p:spPr>
              <a:xfrm>
                <a:off x="695325" y="2058196"/>
                <a:ext cx="6329589" cy="1297173"/>
              </a:xfrm>
              <a:prstGeom prst="roundRect">
                <a:avLst/>
              </a:prstGeom>
              <a:gradFill flip="none" rotWithShape="1">
                <a:gsLst>
                  <a:gs pos="100000">
                    <a:srgbClr val="73EBFE">
                      <a:lumMod val="20000"/>
                      <a:lumOff val="80000"/>
                    </a:srgbClr>
                  </a:gs>
                  <a:gs pos="0">
                    <a:schemeClr val="bg1"/>
                  </a:gs>
                </a:gsLst>
                <a:lin ang="2700000" scaled="1"/>
                <a:tileRect/>
              </a:gradFill>
              <a:ln>
                <a:noFill/>
              </a:ln>
              <a:effectLst>
                <a:outerShdw blurRad="139700" sx="102000" sy="102000" algn="ctr" rotWithShape="0">
                  <a:prstClr val="black">
                    <a:alpha val="3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" name="Freeform 481">
                <a:extLst>
                  <a:ext uri="{FF2B5EF4-FFF2-40B4-BE49-F238E27FC236}">
                    <a16:creationId xmlns="" xmlns:a16="http://schemas.microsoft.com/office/drawing/2014/main" id="{3E8CF6E5-6183-437F-B9A9-7F81F3CEECF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204661" y="2463800"/>
                <a:ext cx="650090" cy="547444"/>
              </a:xfrm>
              <a:custGeom>
                <a:avLst/>
                <a:gdLst>
                  <a:gd name="T0" fmla="*/ 28 w 176"/>
                  <a:gd name="T1" fmla="*/ 88 h 144"/>
                  <a:gd name="T2" fmla="*/ 4 w 176"/>
                  <a:gd name="T3" fmla="*/ 88 h 144"/>
                  <a:gd name="T4" fmla="*/ 0 w 176"/>
                  <a:gd name="T5" fmla="*/ 92 h 144"/>
                  <a:gd name="T6" fmla="*/ 0 w 176"/>
                  <a:gd name="T7" fmla="*/ 140 h 144"/>
                  <a:gd name="T8" fmla="*/ 4 w 176"/>
                  <a:gd name="T9" fmla="*/ 144 h 144"/>
                  <a:gd name="T10" fmla="*/ 28 w 176"/>
                  <a:gd name="T11" fmla="*/ 144 h 144"/>
                  <a:gd name="T12" fmla="*/ 32 w 176"/>
                  <a:gd name="T13" fmla="*/ 140 h 144"/>
                  <a:gd name="T14" fmla="*/ 32 w 176"/>
                  <a:gd name="T15" fmla="*/ 92 h 144"/>
                  <a:gd name="T16" fmla="*/ 28 w 176"/>
                  <a:gd name="T17" fmla="*/ 88 h 144"/>
                  <a:gd name="T18" fmla="*/ 24 w 176"/>
                  <a:gd name="T19" fmla="*/ 136 h 144"/>
                  <a:gd name="T20" fmla="*/ 8 w 176"/>
                  <a:gd name="T21" fmla="*/ 136 h 144"/>
                  <a:gd name="T22" fmla="*/ 8 w 176"/>
                  <a:gd name="T23" fmla="*/ 96 h 144"/>
                  <a:gd name="T24" fmla="*/ 24 w 176"/>
                  <a:gd name="T25" fmla="*/ 96 h 144"/>
                  <a:gd name="T26" fmla="*/ 24 w 176"/>
                  <a:gd name="T27" fmla="*/ 136 h 144"/>
                  <a:gd name="T28" fmla="*/ 124 w 176"/>
                  <a:gd name="T29" fmla="*/ 64 h 144"/>
                  <a:gd name="T30" fmla="*/ 100 w 176"/>
                  <a:gd name="T31" fmla="*/ 64 h 144"/>
                  <a:gd name="T32" fmla="*/ 96 w 176"/>
                  <a:gd name="T33" fmla="*/ 68 h 144"/>
                  <a:gd name="T34" fmla="*/ 96 w 176"/>
                  <a:gd name="T35" fmla="*/ 140 h 144"/>
                  <a:gd name="T36" fmla="*/ 100 w 176"/>
                  <a:gd name="T37" fmla="*/ 144 h 144"/>
                  <a:gd name="T38" fmla="*/ 124 w 176"/>
                  <a:gd name="T39" fmla="*/ 144 h 144"/>
                  <a:gd name="T40" fmla="*/ 128 w 176"/>
                  <a:gd name="T41" fmla="*/ 140 h 144"/>
                  <a:gd name="T42" fmla="*/ 128 w 176"/>
                  <a:gd name="T43" fmla="*/ 68 h 144"/>
                  <a:gd name="T44" fmla="*/ 124 w 176"/>
                  <a:gd name="T45" fmla="*/ 64 h 144"/>
                  <a:gd name="T46" fmla="*/ 120 w 176"/>
                  <a:gd name="T47" fmla="*/ 136 h 144"/>
                  <a:gd name="T48" fmla="*/ 104 w 176"/>
                  <a:gd name="T49" fmla="*/ 136 h 144"/>
                  <a:gd name="T50" fmla="*/ 104 w 176"/>
                  <a:gd name="T51" fmla="*/ 72 h 144"/>
                  <a:gd name="T52" fmla="*/ 120 w 176"/>
                  <a:gd name="T53" fmla="*/ 72 h 144"/>
                  <a:gd name="T54" fmla="*/ 120 w 176"/>
                  <a:gd name="T55" fmla="*/ 136 h 144"/>
                  <a:gd name="T56" fmla="*/ 76 w 176"/>
                  <a:gd name="T57" fmla="*/ 16 h 144"/>
                  <a:gd name="T58" fmla="*/ 52 w 176"/>
                  <a:gd name="T59" fmla="*/ 16 h 144"/>
                  <a:gd name="T60" fmla="*/ 48 w 176"/>
                  <a:gd name="T61" fmla="*/ 20 h 144"/>
                  <a:gd name="T62" fmla="*/ 48 w 176"/>
                  <a:gd name="T63" fmla="*/ 140 h 144"/>
                  <a:gd name="T64" fmla="*/ 52 w 176"/>
                  <a:gd name="T65" fmla="*/ 144 h 144"/>
                  <a:gd name="T66" fmla="*/ 76 w 176"/>
                  <a:gd name="T67" fmla="*/ 144 h 144"/>
                  <a:gd name="T68" fmla="*/ 80 w 176"/>
                  <a:gd name="T69" fmla="*/ 140 h 144"/>
                  <a:gd name="T70" fmla="*/ 80 w 176"/>
                  <a:gd name="T71" fmla="*/ 20 h 144"/>
                  <a:gd name="T72" fmla="*/ 76 w 176"/>
                  <a:gd name="T73" fmla="*/ 16 h 144"/>
                  <a:gd name="T74" fmla="*/ 72 w 176"/>
                  <a:gd name="T75" fmla="*/ 136 h 144"/>
                  <a:gd name="T76" fmla="*/ 56 w 176"/>
                  <a:gd name="T77" fmla="*/ 136 h 144"/>
                  <a:gd name="T78" fmla="*/ 56 w 176"/>
                  <a:gd name="T79" fmla="*/ 24 h 144"/>
                  <a:gd name="T80" fmla="*/ 72 w 176"/>
                  <a:gd name="T81" fmla="*/ 24 h 144"/>
                  <a:gd name="T82" fmla="*/ 72 w 176"/>
                  <a:gd name="T83" fmla="*/ 136 h 144"/>
                  <a:gd name="T84" fmla="*/ 172 w 176"/>
                  <a:gd name="T85" fmla="*/ 0 h 144"/>
                  <a:gd name="T86" fmla="*/ 148 w 176"/>
                  <a:gd name="T87" fmla="*/ 0 h 144"/>
                  <a:gd name="T88" fmla="*/ 144 w 176"/>
                  <a:gd name="T89" fmla="*/ 4 h 144"/>
                  <a:gd name="T90" fmla="*/ 144 w 176"/>
                  <a:gd name="T91" fmla="*/ 140 h 144"/>
                  <a:gd name="T92" fmla="*/ 148 w 176"/>
                  <a:gd name="T93" fmla="*/ 144 h 144"/>
                  <a:gd name="T94" fmla="*/ 172 w 176"/>
                  <a:gd name="T95" fmla="*/ 144 h 144"/>
                  <a:gd name="T96" fmla="*/ 176 w 176"/>
                  <a:gd name="T97" fmla="*/ 140 h 144"/>
                  <a:gd name="T98" fmla="*/ 176 w 176"/>
                  <a:gd name="T99" fmla="*/ 4 h 144"/>
                  <a:gd name="T100" fmla="*/ 172 w 176"/>
                  <a:gd name="T101" fmla="*/ 0 h 144"/>
                  <a:gd name="T102" fmla="*/ 168 w 176"/>
                  <a:gd name="T103" fmla="*/ 136 h 144"/>
                  <a:gd name="T104" fmla="*/ 152 w 176"/>
                  <a:gd name="T105" fmla="*/ 136 h 144"/>
                  <a:gd name="T106" fmla="*/ 152 w 176"/>
                  <a:gd name="T107" fmla="*/ 8 h 144"/>
                  <a:gd name="T108" fmla="*/ 168 w 176"/>
                  <a:gd name="T109" fmla="*/ 8 h 144"/>
                  <a:gd name="T110" fmla="*/ 168 w 176"/>
                  <a:gd name="T111" fmla="*/ 136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76" h="144">
                    <a:moveTo>
                      <a:pt x="28" y="88"/>
                    </a:moveTo>
                    <a:cubicBezTo>
                      <a:pt x="4" y="88"/>
                      <a:pt x="4" y="88"/>
                      <a:pt x="4" y="88"/>
                    </a:cubicBezTo>
                    <a:cubicBezTo>
                      <a:pt x="2" y="88"/>
                      <a:pt x="0" y="90"/>
                      <a:pt x="0" y="92"/>
                    </a:cubicBezTo>
                    <a:cubicBezTo>
                      <a:pt x="0" y="140"/>
                      <a:pt x="0" y="140"/>
                      <a:pt x="0" y="140"/>
                    </a:cubicBezTo>
                    <a:cubicBezTo>
                      <a:pt x="0" y="142"/>
                      <a:pt x="2" y="144"/>
                      <a:pt x="4" y="144"/>
                    </a:cubicBezTo>
                    <a:cubicBezTo>
                      <a:pt x="28" y="144"/>
                      <a:pt x="28" y="144"/>
                      <a:pt x="28" y="144"/>
                    </a:cubicBezTo>
                    <a:cubicBezTo>
                      <a:pt x="30" y="144"/>
                      <a:pt x="32" y="142"/>
                      <a:pt x="32" y="140"/>
                    </a:cubicBezTo>
                    <a:cubicBezTo>
                      <a:pt x="32" y="92"/>
                      <a:pt x="32" y="92"/>
                      <a:pt x="32" y="92"/>
                    </a:cubicBezTo>
                    <a:cubicBezTo>
                      <a:pt x="32" y="90"/>
                      <a:pt x="30" y="88"/>
                      <a:pt x="28" y="88"/>
                    </a:cubicBezTo>
                    <a:close/>
                    <a:moveTo>
                      <a:pt x="24" y="136"/>
                    </a:moveTo>
                    <a:cubicBezTo>
                      <a:pt x="8" y="136"/>
                      <a:pt x="8" y="136"/>
                      <a:pt x="8" y="136"/>
                    </a:cubicBezTo>
                    <a:cubicBezTo>
                      <a:pt x="8" y="96"/>
                      <a:pt x="8" y="96"/>
                      <a:pt x="8" y="96"/>
                    </a:cubicBezTo>
                    <a:cubicBezTo>
                      <a:pt x="24" y="96"/>
                      <a:pt x="24" y="96"/>
                      <a:pt x="24" y="96"/>
                    </a:cubicBezTo>
                    <a:lnTo>
                      <a:pt x="24" y="136"/>
                    </a:lnTo>
                    <a:close/>
                    <a:moveTo>
                      <a:pt x="124" y="64"/>
                    </a:moveTo>
                    <a:cubicBezTo>
                      <a:pt x="100" y="64"/>
                      <a:pt x="100" y="64"/>
                      <a:pt x="100" y="64"/>
                    </a:cubicBezTo>
                    <a:cubicBezTo>
                      <a:pt x="98" y="64"/>
                      <a:pt x="96" y="66"/>
                      <a:pt x="96" y="68"/>
                    </a:cubicBezTo>
                    <a:cubicBezTo>
                      <a:pt x="96" y="140"/>
                      <a:pt x="96" y="140"/>
                      <a:pt x="96" y="140"/>
                    </a:cubicBezTo>
                    <a:cubicBezTo>
                      <a:pt x="96" y="142"/>
                      <a:pt x="98" y="144"/>
                      <a:pt x="100" y="144"/>
                    </a:cubicBezTo>
                    <a:cubicBezTo>
                      <a:pt x="124" y="144"/>
                      <a:pt x="124" y="144"/>
                      <a:pt x="124" y="144"/>
                    </a:cubicBezTo>
                    <a:cubicBezTo>
                      <a:pt x="126" y="144"/>
                      <a:pt x="128" y="142"/>
                      <a:pt x="128" y="140"/>
                    </a:cubicBezTo>
                    <a:cubicBezTo>
                      <a:pt x="128" y="68"/>
                      <a:pt x="128" y="68"/>
                      <a:pt x="128" y="68"/>
                    </a:cubicBezTo>
                    <a:cubicBezTo>
                      <a:pt x="128" y="66"/>
                      <a:pt x="126" y="64"/>
                      <a:pt x="124" y="64"/>
                    </a:cubicBezTo>
                    <a:close/>
                    <a:moveTo>
                      <a:pt x="120" y="136"/>
                    </a:moveTo>
                    <a:cubicBezTo>
                      <a:pt x="104" y="136"/>
                      <a:pt x="104" y="136"/>
                      <a:pt x="104" y="136"/>
                    </a:cubicBezTo>
                    <a:cubicBezTo>
                      <a:pt x="104" y="72"/>
                      <a:pt x="104" y="72"/>
                      <a:pt x="104" y="72"/>
                    </a:cubicBezTo>
                    <a:cubicBezTo>
                      <a:pt x="120" y="72"/>
                      <a:pt x="120" y="72"/>
                      <a:pt x="120" y="72"/>
                    </a:cubicBezTo>
                    <a:lnTo>
                      <a:pt x="120" y="136"/>
                    </a:lnTo>
                    <a:close/>
                    <a:moveTo>
                      <a:pt x="76" y="16"/>
                    </a:moveTo>
                    <a:cubicBezTo>
                      <a:pt x="52" y="16"/>
                      <a:pt x="52" y="16"/>
                      <a:pt x="52" y="16"/>
                    </a:cubicBezTo>
                    <a:cubicBezTo>
                      <a:pt x="50" y="16"/>
                      <a:pt x="48" y="18"/>
                      <a:pt x="48" y="20"/>
                    </a:cubicBezTo>
                    <a:cubicBezTo>
                      <a:pt x="48" y="140"/>
                      <a:pt x="48" y="140"/>
                      <a:pt x="48" y="140"/>
                    </a:cubicBezTo>
                    <a:cubicBezTo>
                      <a:pt x="48" y="142"/>
                      <a:pt x="50" y="144"/>
                      <a:pt x="52" y="144"/>
                    </a:cubicBezTo>
                    <a:cubicBezTo>
                      <a:pt x="76" y="144"/>
                      <a:pt x="76" y="144"/>
                      <a:pt x="76" y="144"/>
                    </a:cubicBezTo>
                    <a:cubicBezTo>
                      <a:pt x="78" y="144"/>
                      <a:pt x="80" y="142"/>
                      <a:pt x="80" y="140"/>
                    </a:cubicBezTo>
                    <a:cubicBezTo>
                      <a:pt x="80" y="20"/>
                      <a:pt x="80" y="20"/>
                      <a:pt x="80" y="20"/>
                    </a:cubicBezTo>
                    <a:cubicBezTo>
                      <a:pt x="80" y="18"/>
                      <a:pt x="78" y="16"/>
                      <a:pt x="76" y="16"/>
                    </a:cubicBezTo>
                    <a:close/>
                    <a:moveTo>
                      <a:pt x="72" y="136"/>
                    </a:moveTo>
                    <a:cubicBezTo>
                      <a:pt x="56" y="136"/>
                      <a:pt x="56" y="136"/>
                      <a:pt x="56" y="136"/>
                    </a:cubicBezTo>
                    <a:cubicBezTo>
                      <a:pt x="56" y="24"/>
                      <a:pt x="56" y="24"/>
                      <a:pt x="56" y="24"/>
                    </a:cubicBezTo>
                    <a:cubicBezTo>
                      <a:pt x="72" y="24"/>
                      <a:pt x="72" y="24"/>
                      <a:pt x="72" y="24"/>
                    </a:cubicBezTo>
                    <a:lnTo>
                      <a:pt x="72" y="136"/>
                    </a:lnTo>
                    <a:close/>
                    <a:moveTo>
                      <a:pt x="172" y="0"/>
                    </a:moveTo>
                    <a:cubicBezTo>
                      <a:pt x="148" y="0"/>
                      <a:pt x="148" y="0"/>
                      <a:pt x="148" y="0"/>
                    </a:cubicBezTo>
                    <a:cubicBezTo>
                      <a:pt x="146" y="0"/>
                      <a:pt x="144" y="2"/>
                      <a:pt x="144" y="4"/>
                    </a:cubicBezTo>
                    <a:cubicBezTo>
                      <a:pt x="144" y="140"/>
                      <a:pt x="144" y="140"/>
                      <a:pt x="144" y="140"/>
                    </a:cubicBezTo>
                    <a:cubicBezTo>
                      <a:pt x="144" y="142"/>
                      <a:pt x="146" y="144"/>
                      <a:pt x="148" y="144"/>
                    </a:cubicBezTo>
                    <a:cubicBezTo>
                      <a:pt x="172" y="144"/>
                      <a:pt x="172" y="144"/>
                      <a:pt x="172" y="144"/>
                    </a:cubicBezTo>
                    <a:cubicBezTo>
                      <a:pt x="174" y="144"/>
                      <a:pt x="176" y="142"/>
                      <a:pt x="176" y="140"/>
                    </a:cubicBezTo>
                    <a:cubicBezTo>
                      <a:pt x="176" y="4"/>
                      <a:pt x="176" y="4"/>
                      <a:pt x="176" y="4"/>
                    </a:cubicBezTo>
                    <a:cubicBezTo>
                      <a:pt x="176" y="2"/>
                      <a:pt x="174" y="0"/>
                      <a:pt x="172" y="0"/>
                    </a:cubicBezTo>
                    <a:close/>
                    <a:moveTo>
                      <a:pt x="168" y="136"/>
                    </a:moveTo>
                    <a:cubicBezTo>
                      <a:pt x="152" y="136"/>
                      <a:pt x="152" y="136"/>
                      <a:pt x="152" y="136"/>
                    </a:cubicBezTo>
                    <a:cubicBezTo>
                      <a:pt x="152" y="8"/>
                      <a:pt x="152" y="8"/>
                      <a:pt x="152" y="8"/>
                    </a:cubicBezTo>
                    <a:cubicBezTo>
                      <a:pt x="168" y="8"/>
                      <a:pt x="168" y="8"/>
                      <a:pt x="168" y="8"/>
                    </a:cubicBezTo>
                    <a:lnTo>
                      <a:pt x="168" y="136"/>
                    </a:lnTo>
                    <a:close/>
                  </a:path>
                </a:pathLst>
              </a:custGeom>
              <a:gradFill>
                <a:gsLst>
                  <a:gs pos="100000">
                    <a:srgbClr val="3762FF"/>
                  </a:gs>
                  <a:gs pos="0">
                    <a:srgbClr val="73EBFE"/>
                  </a:gs>
                </a:gsLst>
                <a:lin ang="2700000" scaled="1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sng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14" name="矩形 13">
              <a:extLst>
                <a:ext uri="{FF2B5EF4-FFF2-40B4-BE49-F238E27FC236}">
                  <a16:creationId xmlns="" xmlns:a16="http://schemas.microsoft.com/office/drawing/2014/main" id="{7092DB9D-CD18-4E45-AAEA-B022C87C8093}"/>
                </a:ext>
              </a:extLst>
            </p:cNvPr>
            <p:cNvSpPr/>
            <p:nvPr/>
          </p:nvSpPr>
          <p:spPr>
            <a:xfrm>
              <a:off x="2296222" y="2349760"/>
              <a:ext cx="4061035" cy="6363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空中接口时延水平需要在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1ms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左右，满足自动驾驶，远程医疗等实时应用</a:t>
              </a:r>
            </a:p>
          </p:txBody>
        </p:sp>
      </p:grpSp>
      <p:grpSp>
        <p:nvGrpSpPr>
          <p:cNvPr id="16" name="组合 15">
            <a:extLst>
              <a:ext uri="{FF2B5EF4-FFF2-40B4-BE49-F238E27FC236}">
                <a16:creationId xmlns="" xmlns:a16="http://schemas.microsoft.com/office/drawing/2014/main" id="{91848704-09A5-44F8-A5C6-B5A072AFFF99}"/>
              </a:ext>
            </a:extLst>
          </p:cNvPr>
          <p:cNvGrpSpPr/>
          <p:nvPr/>
        </p:nvGrpSpPr>
        <p:grpSpPr>
          <a:xfrm>
            <a:off x="1322434" y="4523272"/>
            <a:ext cx="5573485" cy="1142219"/>
            <a:chOff x="1046664" y="2135672"/>
            <a:chExt cx="5573485" cy="1142219"/>
          </a:xfrm>
        </p:grpSpPr>
        <p:grpSp>
          <p:nvGrpSpPr>
            <p:cNvPr id="17" name="组合 16">
              <a:extLst>
                <a:ext uri="{FF2B5EF4-FFF2-40B4-BE49-F238E27FC236}">
                  <a16:creationId xmlns="" xmlns:a16="http://schemas.microsoft.com/office/drawing/2014/main" id="{FE79B5E9-3628-4108-9C89-1DA83AE38C3E}"/>
                </a:ext>
              </a:extLst>
            </p:cNvPr>
            <p:cNvGrpSpPr/>
            <p:nvPr/>
          </p:nvGrpSpPr>
          <p:grpSpPr>
            <a:xfrm>
              <a:off x="1046664" y="2135672"/>
              <a:ext cx="5573485" cy="1142219"/>
              <a:chOff x="695325" y="2058196"/>
              <a:chExt cx="6329589" cy="1297173"/>
            </a:xfrm>
          </p:grpSpPr>
          <p:sp>
            <p:nvSpPr>
              <p:cNvPr id="19" name="矩形: 圆角 18">
                <a:extLst>
                  <a:ext uri="{FF2B5EF4-FFF2-40B4-BE49-F238E27FC236}">
                    <a16:creationId xmlns="" xmlns:a16="http://schemas.microsoft.com/office/drawing/2014/main" id="{84176151-E495-4106-8866-D3A74B611152}"/>
                  </a:ext>
                </a:extLst>
              </p:cNvPr>
              <p:cNvSpPr/>
              <p:nvPr/>
            </p:nvSpPr>
            <p:spPr>
              <a:xfrm>
                <a:off x="695325" y="2058196"/>
                <a:ext cx="6329589" cy="1297173"/>
              </a:xfrm>
              <a:prstGeom prst="roundRect">
                <a:avLst/>
              </a:prstGeom>
              <a:gradFill flip="none" rotWithShape="1">
                <a:gsLst>
                  <a:gs pos="100000">
                    <a:srgbClr val="73EBFE">
                      <a:lumMod val="20000"/>
                      <a:lumOff val="80000"/>
                    </a:srgbClr>
                  </a:gs>
                  <a:gs pos="0">
                    <a:schemeClr val="bg1"/>
                  </a:gs>
                </a:gsLst>
                <a:lin ang="2700000" scaled="1"/>
                <a:tileRect/>
              </a:gradFill>
              <a:ln>
                <a:noFill/>
              </a:ln>
              <a:effectLst>
                <a:outerShdw blurRad="139700" sx="102000" sy="102000" algn="ctr" rotWithShape="0">
                  <a:prstClr val="black">
                    <a:alpha val="3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0" name="Freeform 481">
                <a:extLst>
                  <a:ext uri="{FF2B5EF4-FFF2-40B4-BE49-F238E27FC236}">
                    <a16:creationId xmlns="" xmlns:a16="http://schemas.microsoft.com/office/drawing/2014/main" id="{AF94DDED-00DA-43E1-8DAB-A94472B202E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204661" y="2463800"/>
                <a:ext cx="650090" cy="547444"/>
              </a:xfrm>
              <a:custGeom>
                <a:avLst/>
                <a:gdLst>
                  <a:gd name="T0" fmla="*/ 28 w 176"/>
                  <a:gd name="T1" fmla="*/ 88 h 144"/>
                  <a:gd name="T2" fmla="*/ 4 w 176"/>
                  <a:gd name="T3" fmla="*/ 88 h 144"/>
                  <a:gd name="T4" fmla="*/ 0 w 176"/>
                  <a:gd name="T5" fmla="*/ 92 h 144"/>
                  <a:gd name="T6" fmla="*/ 0 w 176"/>
                  <a:gd name="T7" fmla="*/ 140 h 144"/>
                  <a:gd name="T8" fmla="*/ 4 w 176"/>
                  <a:gd name="T9" fmla="*/ 144 h 144"/>
                  <a:gd name="T10" fmla="*/ 28 w 176"/>
                  <a:gd name="T11" fmla="*/ 144 h 144"/>
                  <a:gd name="T12" fmla="*/ 32 w 176"/>
                  <a:gd name="T13" fmla="*/ 140 h 144"/>
                  <a:gd name="T14" fmla="*/ 32 w 176"/>
                  <a:gd name="T15" fmla="*/ 92 h 144"/>
                  <a:gd name="T16" fmla="*/ 28 w 176"/>
                  <a:gd name="T17" fmla="*/ 88 h 144"/>
                  <a:gd name="T18" fmla="*/ 24 w 176"/>
                  <a:gd name="T19" fmla="*/ 136 h 144"/>
                  <a:gd name="T20" fmla="*/ 8 w 176"/>
                  <a:gd name="T21" fmla="*/ 136 h 144"/>
                  <a:gd name="T22" fmla="*/ 8 w 176"/>
                  <a:gd name="T23" fmla="*/ 96 h 144"/>
                  <a:gd name="T24" fmla="*/ 24 w 176"/>
                  <a:gd name="T25" fmla="*/ 96 h 144"/>
                  <a:gd name="T26" fmla="*/ 24 w 176"/>
                  <a:gd name="T27" fmla="*/ 136 h 144"/>
                  <a:gd name="T28" fmla="*/ 124 w 176"/>
                  <a:gd name="T29" fmla="*/ 64 h 144"/>
                  <a:gd name="T30" fmla="*/ 100 w 176"/>
                  <a:gd name="T31" fmla="*/ 64 h 144"/>
                  <a:gd name="T32" fmla="*/ 96 w 176"/>
                  <a:gd name="T33" fmla="*/ 68 h 144"/>
                  <a:gd name="T34" fmla="*/ 96 w 176"/>
                  <a:gd name="T35" fmla="*/ 140 h 144"/>
                  <a:gd name="T36" fmla="*/ 100 w 176"/>
                  <a:gd name="T37" fmla="*/ 144 h 144"/>
                  <a:gd name="T38" fmla="*/ 124 w 176"/>
                  <a:gd name="T39" fmla="*/ 144 h 144"/>
                  <a:gd name="T40" fmla="*/ 128 w 176"/>
                  <a:gd name="T41" fmla="*/ 140 h 144"/>
                  <a:gd name="T42" fmla="*/ 128 w 176"/>
                  <a:gd name="T43" fmla="*/ 68 h 144"/>
                  <a:gd name="T44" fmla="*/ 124 w 176"/>
                  <a:gd name="T45" fmla="*/ 64 h 144"/>
                  <a:gd name="T46" fmla="*/ 120 w 176"/>
                  <a:gd name="T47" fmla="*/ 136 h 144"/>
                  <a:gd name="T48" fmla="*/ 104 w 176"/>
                  <a:gd name="T49" fmla="*/ 136 h 144"/>
                  <a:gd name="T50" fmla="*/ 104 w 176"/>
                  <a:gd name="T51" fmla="*/ 72 h 144"/>
                  <a:gd name="T52" fmla="*/ 120 w 176"/>
                  <a:gd name="T53" fmla="*/ 72 h 144"/>
                  <a:gd name="T54" fmla="*/ 120 w 176"/>
                  <a:gd name="T55" fmla="*/ 136 h 144"/>
                  <a:gd name="T56" fmla="*/ 76 w 176"/>
                  <a:gd name="T57" fmla="*/ 16 h 144"/>
                  <a:gd name="T58" fmla="*/ 52 w 176"/>
                  <a:gd name="T59" fmla="*/ 16 h 144"/>
                  <a:gd name="T60" fmla="*/ 48 w 176"/>
                  <a:gd name="T61" fmla="*/ 20 h 144"/>
                  <a:gd name="T62" fmla="*/ 48 w 176"/>
                  <a:gd name="T63" fmla="*/ 140 h 144"/>
                  <a:gd name="T64" fmla="*/ 52 w 176"/>
                  <a:gd name="T65" fmla="*/ 144 h 144"/>
                  <a:gd name="T66" fmla="*/ 76 w 176"/>
                  <a:gd name="T67" fmla="*/ 144 h 144"/>
                  <a:gd name="T68" fmla="*/ 80 w 176"/>
                  <a:gd name="T69" fmla="*/ 140 h 144"/>
                  <a:gd name="T70" fmla="*/ 80 w 176"/>
                  <a:gd name="T71" fmla="*/ 20 h 144"/>
                  <a:gd name="T72" fmla="*/ 76 w 176"/>
                  <a:gd name="T73" fmla="*/ 16 h 144"/>
                  <a:gd name="T74" fmla="*/ 72 w 176"/>
                  <a:gd name="T75" fmla="*/ 136 h 144"/>
                  <a:gd name="T76" fmla="*/ 56 w 176"/>
                  <a:gd name="T77" fmla="*/ 136 h 144"/>
                  <a:gd name="T78" fmla="*/ 56 w 176"/>
                  <a:gd name="T79" fmla="*/ 24 h 144"/>
                  <a:gd name="T80" fmla="*/ 72 w 176"/>
                  <a:gd name="T81" fmla="*/ 24 h 144"/>
                  <a:gd name="T82" fmla="*/ 72 w 176"/>
                  <a:gd name="T83" fmla="*/ 136 h 144"/>
                  <a:gd name="T84" fmla="*/ 172 w 176"/>
                  <a:gd name="T85" fmla="*/ 0 h 144"/>
                  <a:gd name="T86" fmla="*/ 148 w 176"/>
                  <a:gd name="T87" fmla="*/ 0 h 144"/>
                  <a:gd name="T88" fmla="*/ 144 w 176"/>
                  <a:gd name="T89" fmla="*/ 4 h 144"/>
                  <a:gd name="T90" fmla="*/ 144 w 176"/>
                  <a:gd name="T91" fmla="*/ 140 h 144"/>
                  <a:gd name="T92" fmla="*/ 148 w 176"/>
                  <a:gd name="T93" fmla="*/ 144 h 144"/>
                  <a:gd name="T94" fmla="*/ 172 w 176"/>
                  <a:gd name="T95" fmla="*/ 144 h 144"/>
                  <a:gd name="T96" fmla="*/ 176 w 176"/>
                  <a:gd name="T97" fmla="*/ 140 h 144"/>
                  <a:gd name="T98" fmla="*/ 176 w 176"/>
                  <a:gd name="T99" fmla="*/ 4 h 144"/>
                  <a:gd name="T100" fmla="*/ 172 w 176"/>
                  <a:gd name="T101" fmla="*/ 0 h 144"/>
                  <a:gd name="T102" fmla="*/ 168 w 176"/>
                  <a:gd name="T103" fmla="*/ 136 h 144"/>
                  <a:gd name="T104" fmla="*/ 152 w 176"/>
                  <a:gd name="T105" fmla="*/ 136 h 144"/>
                  <a:gd name="T106" fmla="*/ 152 w 176"/>
                  <a:gd name="T107" fmla="*/ 8 h 144"/>
                  <a:gd name="T108" fmla="*/ 168 w 176"/>
                  <a:gd name="T109" fmla="*/ 8 h 144"/>
                  <a:gd name="T110" fmla="*/ 168 w 176"/>
                  <a:gd name="T111" fmla="*/ 136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76" h="144">
                    <a:moveTo>
                      <a:pt x="28" y="88"/>
                    </a:moveTo>
                    <a:cubicBezTo>
                      <a:pt x="4" y="88"/>
                      <a:pt x="4" y="88"/>
                      <a:pt x="4" y="88"/>
                    </a:cubicBezTo>
                    <a:cubicBezTo>
                      <a:pt x="2" y="88"/>
                      <a:pt x="0" y="90"/>
                      <a:pt x="0" y="92"/>
                    </a:cubicBezTo>
                    <a:cubicBezTo>
                      <a:pt x="0" y="140"/>
                      <a:pt x="0" y="140"/>
                      <a:pt x="0" y="140"/>
                    </a:cubicBezTo>
                    <a:cubicBezTo>
                      <a:pt x="0" y="142"/>
                      <a:pt x="2" y="144"/>
                      <a:pt x="4" y="144"/>
                    </a:cubicBezTo>
                    <a:cubicBezTo>
                      <a:pt x="28" y="144"/>
                      <a:pt x="28" y="144"/>
                      <a:pt x="28" y="144"/>
                    </a:cubicBezTo>
                    <a:cubicBezTo>
                      <a:pt x="30" y="144"/>
                      <a:pt x="32" y="142"/>
                      <a:pt x="32" y="140"/>
                    </a:cubicBezTo>
                    <a:cubicBezTo>
                      <a:pt x="32" y="92"/>
                      <a:pt x="32" y="92"/>
                      <a:pt x="32" y="92"/>
                    </a:cubicBezTo>
                    <a:cubicBezTo>
                      <a:pt x="32" y="90"/>
                      <a:pt x="30" y="88"/>
                      <a:pt x="28" y="88"/>
                    </a:cubicBezTo>
                    <a:close/>
                    <a:moveTo>
                      <a:pt x="24" y="136"/>
                    </a:moveTo>
                    <a:cubicBezTo>
                      <a:pt x="8" y="136"/>
                      <a:pt x="8" y="136"/>
                      <a:pt x="8" y="136"/>
                    </a:cubicBezTo>
                    <a:cubicBezTo>
                      <a:pt x="8" y="96"/>
                      <a:pt x="8" y="96"/>
                      <a:pt x="8" y="96"/>
                    </a:cubicBezTo>
                    <a:cubicBezTo>
                      <a:pt x="24" y="96"/>
                      <a:pt x="24" y="96"/>
                      <a:pt x="24" y="96"/>
                    </a:cubicBezTo>
                    <a:lnTo>
                      <a:pt x="24" y="136"/>
                    </a:lnTo>
                    <a:close/>
                    <a:moveTo>
                      <a:pt x="124" y="64"/>
                    </a:moveTo>
                    <a:cubicBezTo>
                      <a:pt x="100" y="64"/>
                      <a:pt x="100" y="64"/>
                      <a:pt x="100" y="64"/>
                    </a:cubicBezTo>
                    <a:cubicBezTo>
                      <a:pt x="98" y="64"/>
                      <a:pt x="96" y="66"/>
                      <a:pt x="96" y="68"/>
                    </a:cubicBezTo>
                    <a:cubicBezTo>
                      <a:pt x="96" y="140"/>
                      <a:pt x="96" y="140"/>
                      <a:pt x="96" y="140"/>
                    </a:cubicBezTo>
                    <a:cubicBezTo>
                      <a:pt x="96" y="142"/>
                      <a:pt x="98" y="144"/>
                      <a:pt x="100" y="144"/>
                    </a:cubicBezTo>
                    <a:cubicBezTo>
                      <a:pt x="124" y="144"/>
                      <a:pt x="124" y="144"/>
                      <a:pt x="124" y="144"/>
                    </a:cubicBezTo>
                    <a:cubicBezTo>
                      <a:pt x="126" y="144"/>
                      <a:pt x="128" y="142"/>
                      <a:pt x="128" y="140"/>
                    </a:cubicBezTo>
                    <a:cubicBezTo>
                      <a:pt x="128" y="68"/>
                      <a:pt x="128" y="68"/>
                      <a:pt x="128" y="68"/>
                    </a:cubicBezTo>
                    <a:cubicBezTo>
                      <a:pt x="128" y="66"/>
                      <a:pt x="126" y="64"/>
                      <a:pt x="124" y="64"/>
                    </a:cubicBezTo>
                    <a:close/>
                    <a:moveTo>
                      <a:pt x="120" y="136"/>
                    </a:moveTo>
                    <a:cubicBezTo>
                      <a:pt x="104" y="136"/>
                      <a:pt x="104" y="136"/>
                      <a:pt x="104" y="136"/>
                    </a:cubicBezTo>
                    <a:cubicBezTo>
                      <a:pt x="104" y="72"/>
                      <a:pt x="104" y="72"/>
                      <a:pt x="104" y="72"/>
                    </a:cubicBezTo>
                    <a:cubicBezTo>
                      <a:pt x="120" y="72"/>
                      <a:pt x="120" y="72"/>
                      <a:pt x="120" y="72"/>
                    </a:cubicBezTo>
                    <a:lnTo>
                      <a:pt x="120" y="136"/>
                    </a:lnTo>
                    <a:close/>
                    <a:moveTo>
                      <a:pt x="76" y="16"/>
                    </a:moveTo>
                    <a:cubicBezTo>
                      <a:pt x="52" y="16"/>
                      <a:pt x="52" y="16"/>
                      <a:pt x="52" y="16"/>
                    </a:cubicBezTo>
                    <a:cubicBezTo>
                      <a:pt x="50" y="16"/>
                      <a:pt x="48" y="18"/>
                      <a:pt x="48" y="20"/>
                    </a:cubicBezTo>
                    <a:cubicBezTo>
                      <a:pt x="48" y="140"/>
                      <a:pt x="48" y="140"/>
                      <a:pt x="48" y="140"/>
                    </a:cubicBezTo>
                    <a:cubicBezTo>
                      <a:pt x="48" y="142"/>
                      <a:pt x="50" y="144"/>
                      <a:pt x="52" y="144"/>
                    </a:cubicBezTo>
                    <a:cubicBezTo>
                      <a:pt x="76" y="144"/>
                      <a:pt x="76" y="144"/>
                      <a:pt x="76" y="144"/>
                    </a:cubicBezTo>
                    <a:cubicBezTo>
                      <a:pt x="78" y="144"/>
                      <a:pt x="80" y="142"/>
                      <a:pt x="80" y="140"/>
                    </a:cubicBezTo>
                    <a:cubicBezTo>
                      <a:pt x="80" y="20"/>
                      <a:pt x="80" y="20"/>
                      <a:pt x="80" y="20"/>
                    </a:cubicBezTo>
                    <a:cubicBezTo>
                      <a:pt x="80" y="18"/>
                      <a:pt x="78" y="16"/>
                      <a:pt x="76" y="16"/>
                    </a:cubicBezTo>
                    <a:close/>
                    <a:moveTo>
                      <a:pt x="72" y="136"/>
                    </a:moveTo>
                    <a:cubicBezTo>
                      <a:pt x="56" y="136"/>
                      <a:pt x="56" y="136"/>
                      <a:pt x="56" y="136"/>
                    </a:cubicBezTo>
                    <a:cubicBezTo>
                      <a:pt x="56" y="24"/>
                      <a:pt x="56" y="24"/>
                      <a:pt x="56" y="24"/>
                    </a:cubicBezTo>
                    <a:cubicBezTo>
                      <a:pt x="72" y="24"/>
                      <a:pt x="72" y="24"/>
                      <a:pt x="72" y="24"/>
                    </a:cubicBezTo>
                    <a:lnTo>
                      <a:pt x="72" y="136"/>
                    </a:lnTo>
                    <a:close/>
                    <a:moveTo>
                      <a:pt x="172" y="0"/>
                    </a:moveTo>
                    <a:cubicBezTo>
                      <a:pt x="148" y="0"/>
                      <a:pt x="148" y="0"/>
                      <a:pt x="148" y="0"/>
                    </a:cubicBezTo>
                    <a:cubicBezTo>
                      <a:pt x="146" y="0"/>
                      <a:pt x="144" y="2"/>
                      <a:pt x="144" y="4"/>
                    </a:cubicBezTo>
                    <a:cubicBezTo>
                      <a:pt x="144" y="140"/>
                      <a:pt x="144" y="140"/>
                      <a:pt x="144" y="140"/>
                    </a:cubicBezTo>
                    <a:cubicBezTo>
                      <a:pt x="144" y="142"/>
                      <a:pt x="146" y="144"/>
                      <a:pt x="148" y="144"/>
                    </a:cubicBezTo>
                    <a:cubicBezTo>
                      <a:pt x="172" y="144"/>
                      <a:pt x="172" y="144"/>
                      <a:pt x="172" y="144"/>
                    </a:cubicBezTo>
                    <a:cubicBezTo>
                      <a:pt x="174" y="144"/>
                      <a:pt x="176" y="142"/>
                      <a:pt x="176" y="140"/>
                    </a:cubicBezTo>
                    <a:cubicBezTo>
                      <a:pt x="176" y="4"/>
                      <a:pt x="176" y="4"/>
                      <a:pt x="176" y="4"/>
                    </a:cubicBezTo>
                    <a:cubicBezTo>
                      <a:pt x="176" y="2"/>
                      <a:pt x="174" y="0"/>
                      <a:pt x="172" y="0"/>
                    </a:cubicBezTo>
                    <a:close/>
                    <a:moveTo>
                      <a:pt x="168" y="136"/>
                    </a:moveTo>
                    <a:cubicBezTo>
                      <a:pt x="152" y="136"/>
                      <a:pt x="152" y="136"/>
                      <a:pt x="152" y="136"/>
                    </a:cubicBezTo>
                    <a:cubicBezTo>
                      <a:pt x="152" y="8"/>
                      <a:pt x="152" y="8"/>
                      <a:pt x="152" y="8"/>
                    </a:cubicBezTo>
                    <a:cubicBezTo>
                      <a:pt x="168" y="8"/>
                      <a:pt x="168" y="8"/>
                      <a:pt x="168" y="8"/>
                    </a:cubicBezTo>
                    <a:lnTo>
                      <a:pt x="168" y="136"/>
                    </a:lnTo>
                    <a:close/>
                  </a:path>
                </a:pathLst>
              </a:custGeom>
              <a:gradFill>
                <a:gsLst>
                  <a:gs pos="100000">
                    <a:srgbClr val="3762FF"/>
                  </a:gs>
                  <a:gs pos="0">
                    <a:srgbClr val="73EBFE"/>
                  </a:gs>
                </a:gsLst>
                <a:lin ang="2700000" scaled="1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sng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18" name="矩形 17">
              <a:extLst>
                <a:ext uri="{FF2B5EF4-FFF2-40B4-BE49-F238E27FC236}">
                  <a16:creationId xmlns="" xmlns:a16="http://schemas.microsoft.com/office/drawing/2014/main" id="{5E4B427D-4307-4CAB-9294-3885B913C7A9}"/>
                </a:ext>
              </a:extLst>
            </p:cNvPr>
            <p:cNvSpPr/>
            <p:nvPr/>
          </p:nvSpPr>
          <p:spPr>
            <a:xfrm>
              <a:off x="2296222" y="2349760"/>
              <a:ext cx="4061035" cy="6363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空中接口时延水平需要在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1ms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左右，满足自动驾驶，远程医疗等实时应用</a:t>
              </a:r>
            </a:p>
          </p:txBody>
        </p:sp>
      </p:grpSp>
      <p:grpSp>
        <p:nvGrpSpPr>
          <p:cNvPr id="21" name="组合 20">
            <a:extLst>
              <a:ext uri="{FF2B5EF4-FFF2-40B4-BE49-F238E27FC236}">
                <a16:creationId xmlns="" xmlns:a16="http://schemas.microsoft.com/office/drawing/2014/main" id="{A551063A-11A3-4FB7-9A7C-1C4F75FFF115}"/>
              </a:ext>
            </a:extLst>
          </p:cNvPr>
          <p:cNvGrpSpPr/>
          <p:nvPr/>
        </p:nvGrpSpPr>
        <p:grpSpPr>
          <a:xfrm>
            <a:off x="1322433" y="3202476"/>
            <a:ext cx="5573485" cy="1142219"/>
            <a:chOff x="1046664" y="2135672"/>
            <a:chExt cx="5573485" cy="1142219"/>
          </a:xfrm>
        </p:grpSpPr>
        <p:grpSp>
          <p:nvGrpSpPr>
            <p:cNvPr id="22" name="组合 21">
              <a:extLst>
                <a:ext uri="{FF2B5EF4-FFF2-40B4-BE49-F238E27FC236}">
                  <a16:creationId xmlns="" xmlns:a16="http://schemas.microsoft.com/office/drawing/2014/main" id="{4E61AE27-3E8E-4AEA-B44E-785BC5173641}"/>
                </a:ext>
              </a:extLst>
            </p:cNvPr>
            <p:cNvGrpSpPr/>
            <p:nvPr/>
          </p:nvGrpSpPr>
          <p:grpSpPr>
            <a:xfrm>
              <a:off x="1046664" y="2135672"/>
              <a:ext cx="5573485" cy="1142219"/>
              <a:chOff x="695325" y="2058196"/>
              <a:chExt cx="6329589" cy="1297173"/>
            </a:xfrm>
          </p:grpSpPr>
          <p:sp>
            <p:nvSpPr>
              <p:cNvPr id="24" name="矩形: 圆角 23">
                <a:extLst>
                  <a:ext uri="{FF2B5EF4-FFF2-40B4-BE49-F238E27FC236}">
                    <a16:creationId xmlns="" xmlns:a16="http://schemas.microsoft.com/office/drawing/2014/main" id="{D8BFA60A-BC87-44BD-AA70-2D345E2226B4}"/>
                  </a:ext>
                </a:extLst>
              </p:cNvPr>
              <p:cNvSpPr/>
              <p:nvPr/>
            </p:nvSpPr>
            <p:spPr>
              <a:xfrm>
                <a:off x="695325" y="2058196"/>
                <a:ext cx="6329589" cy="1297173"/>
              </a:xfrm>
              <a:prstGeom prst="roundRect">
                <a:avLst/>
              </a:prstGeom>
              <a:gradFill flip="none" rotWithShape="1">
                <a:gsLst>
                  <a:gs pos="100000">
                    <a:srgbClr val="3762FF"/>
                  </a:gs>
                  <a:gs pos="0">
                    <a:srgbClr val="73EBFE"/>
                  </a:gs>
                </a:gsLst>
                <a:lin ang="2700000" scaled="1"/>
                <a:tileRect/>
              </a:gradFill>
              <a:ln>
                <a:noFill/>
              </a:ln>
              <a:effectLst>
                <a:outerShdw blurRad="139700" sx="102000" sy="102000" algn="ctr" rotWithShape="0">
                  <a:prstClr val="black">
                    <a:alpha val="3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5" name="Freeform 481">
                <a:extLst>
                  <a:ext uri="{FF2B5EF4-FFF2-40B4-BE49-F238E27FC236}">
                    <a16:creationId xmlns="" xmlns:a16="http://schemas.microsoft.com/office/drawing/2014/main" id="{978C1BA6-C393-409F-BAED-0D8A247B837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204661" y="2463800"/>
                <a:ext cx="650090" cy="547444"/>
              </a:xfrm>
              <a:custGeom>
                <a:avLst/>
                <a:gdLst>
                  <a:gd name="T0" fmla="*/ 28 w 176"/>
                  <a:gd name="T1" fmla="*/ 88 h 144"/>
                  <a:gd name="T2" fmla="*/ 4 w 176"/>
                  <a:gd name="T3" fmla="*/ 88 h 144"/>
                  <a:gd name="T4" fmla="*/ 0 w 176"/>
                  <a:gd name="T5" fmla="*/ 92 h 144"/>
                  <a:gd name="T6" fmla="*/ 0 w 176"/>
                  <a:gd name="T7" fmla="*/ 140 h 144"/>
                  <a:gd name="T8" fmla="*/ 4 w 176"/>
                  <a:gd name="T9" fmla="*/ 144 h 144"/>
                  <a:gd name="T10" fmla="*/ 28 w 176"/>
                  <a:gd name="T11" fmla="*/ 144 h 144"/>
                  <a:gd name="T12" fmla="*/ 32 w 176"/>
                  <a:gd name="T13" fmla="*/ 140 h 144"/>
                  <a:gd name="T14" fmla="*/ 32 w 176"/>
                  <a:gd name="T15" fmla="*/ 92 h 144"/>
                  <a:gd name="T16" fmla="*/ 28 w 176"/>
                  <a:gd name="T17" fmla="*/ 88 h 144"/>
                  <a:gd name="T18" fmla="*/ 24 w 176"/>
                  <a:gd name="T19" fmla="*/ 136 h 144"/>
                  <a:gd name="T20" fmla="*/ 8 w 176"/>
                  <a:gd name="T21" fmla="*/ 136 h 144"/>
                  <a:gd name="T22" fmla="*/ 8 w 176"/>
                  <a:gd name="T23" fmla="*/ 96 h 144"/>
                  <a:gd name="T24" fmla="*/ 24 w 176"/>
                  <a:gd name="T25" fmla="*/ 96 h 144"/>
                  <a:gd name="T26" fmla="*/ 24 w 176"/>
                  <a:gd name="T27" fmla="*/ 136 h 144"/>
                  <a:gd name="T28" fmla="*/ 124 w 176"/>
                  <a:gd name="T29" fmla="*/ 64 h 144"/>
                  <a:gd name="T30" fmla="*/ 100 w 176"/>
                  <a:gd name="T31" fmla="*/ 64 h 144"/>
                  <a:gd name="T32" fmla="*/ 96 w 176"/>
                  <a:gd name="T33" fmla="*/ 68 h 144"/>
                  <a:gd name="T34" fmla="*/ 96 w 176"/>
                  <a:gd name="T35" fmla="*/ 140 h 144"/>
                  <a:gd name="T36" fmla="*/ 100 w 176"/>
                  <a:gd name="T37" fmla="*/ 144 h 144"/>
                  <a:gd name="T38" fmla="*/ 124 w 176"/>
                  <a:gd name="T39" fmla="*/ 144 h 144"/>
                  <a:gd name="T40" fmla="*/ 128 w 176"/>
                  <a:gd name="T41" fmla="*/ 140 h 144"/>
                  <a:gd name="T42" fmla="*/ 128 w 176"/>
                  <a:gd name="T43" fmla="*/ 68 h 144"/>
                  <a:gd name="T44" fmla="*/ 124 w 176"/>
                  <a:gd name="T45" fmla="*/ 64 h 144"/>
                  <a:gd name="T46" fmla="*/ 120 w 176"/>
                  <a:gd name="T47" fmla="*/ 136 h 144"/>
                  <a:gd name="T48" fmla="*/ 104 w 176"/>
                  <a:gd name="T49" fmla="*/ 136 h 144"/>
                  <a:gd name="T50" fmla="*/ 104 w 176"/>
                  <a:gd name="T51" fmla="*/ 72 h 144"/>
                  <a:gd name="T52" fmla="*/ 120 w 176"/>
                  <a:gd name="T53" fmla="*/ 72 h 144"/>
                  <a:gd name="T54" fmla="*/ 120 w 176"/>
                  <a:gd name="T55" fmla="*/ 136 h 144"/>
                  <a:gd name="T56" fmla="*/ 76 w 176"/>
                  <a:gd name="T57" fmla="*/ 16 h 144"/>
                  <a:gd name="T58" fmla="*/ 52 w 176"/>
                  <a:gd name="T59" fmla="*/ 16 h 144"/>
                  <a:gd name="T60" fmla="*/ 48 w 176"/>
                  <a:gd name="T61" fmla="*/ 20 h 144"/>
                  <a:gd name="T62" fmla="*/ 48 w 176"/>
                  <a:gd name="T63" fmla="*/ 140 h 144"/>
                  <a:gd name="T64" fmla="*/ 52 w 176"/>
                  <a:gd name="T65" fmla="*/ 144 h 144"/>
                  <a:gd name="T66" fmla="*/ 76 w 176"/>
                  <a:gd name="T67" fmla="*/ 144 h 144"/>
                  <a:gd name="T68" fmla="*/ 80 w 176"/>
                  <a:gd name="T69" fmla="*/ 140 h 144"/>
                  <a:gd name="T70" fmla="*/ 80 w 176"/>
                  <a:gd name="T71" fmla="*/ 20 h 144"/>
                  <a:gd name="T72" fmla="*/ 76 w 176"/>
                  <a:gd name="T73" fmla="*/ 16 h 144"/>
                  <a:gd name="T74" fmla="*/ 72 w 176"/>
                  <a:gd name="T75" fmla="*/ 136 h 144"/>
                  <a:gd name="T76" fmla="*/ 56 w 176"/>
                  <a:gd name="T77" fmla="*/ 136 h 144"/>
                  <a:gd name="T78" fmla="*/ 56 w 176"/>
                  <a:gd name="T79" fmla="*/ 24 h 144"/>
                  <a:gd name="T80" fmla="*/ 72 w 176"/>
                  <a:gd name="T81" fmla="*/ 24 h 144"/>
                  <a:gd name="T82" fmla="*/ 72 w 176"/>
                  <a:gd name="T83" fmla="*/ 136 h 144"/>
                  <a:gd name="T84" fmla="*/ 172 w 176"/>
                  <a:gd name="T85" fmla="*/ 0 h 144"/>
                  <a:gd name="T86" fmla="*/ 148 w 176"/>
                  <a:gd name="T87" fmla="*/ 0 h 144"/>
                  <a:gd name="T88" fmla="*/ 144 w 176"/>
                  <a:gd name="T89" fmla="*/ 4 h 144"/>
                  <a:gd name="T90" fmla="*/ 144 w 176"/>
                  <a:gd name="T91" fmla="*/ 140 h 144"/>
                  <a:gd name="T92" fmla="*/ 148 w 176"/>
                  <a:gd name="T93" fmla="*/ 144 h 144"/>
                  <a:gd name="T94" fmla="*/ 172 w 176"/>
                  <a:gd name="T95" fmla="*/ 144 h 144"/>
                  <a:gd name="T96" fmla="*/ 176 w 176"/>
                  <a:gd name="T97" fmla="*/ 140 h 144"/>
                  <a:gd name="T98" fmla="*/ 176 w 176"/>
                  <a:gd name="T99" fmla="*/ 4 h 144"/>
                  <a:gd name="T100" fmla="*/ 172 w 176"/>
                  <a:gd name="T101" fmla="*/ 0 h 144"/>
                  <a:gd name="T102" fmla="*/ 168 w 176"/>
                  <a:gd name="T103" fmla="*/ 136 h 144"/>
                  <a:gd name="T104" fmla="*/ 152 w 176"/>
                  <a:gd name="T105" fmla="*/ 136 h 144"/>
                  <a:gd name="T106" fmla="*/ 152 w 176"/>
                  <a:gd name="T107" fmla="*/ 8 h 144"/>
                  <a:gd name="T108" fmla="*/ 168 w 176"/>
                  <a:gd name="T109" fmla="*/ 8 h 144"/>
                  <a:gd name="T110" fmla="*/ 168 w 176"/>
                  <a:gd name="T111" fmla="*/ 136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76" h="144">
                    <a:moveTo>
                      <a:pt x="28" y="88"/>
                    </a:moveTo>
                    <a:cubicBezTo>
                      <a:pt x="4" y="88"/>
                      <a:pt x="4" y="88"/>
                      <a:pt x="4" y="88"/>
                    </a:cubicBezTo>
                    <a:cubicBezTo>
                      <a:pt x="2" y="88"/>
                      <a:pt x="0" y="90"/>
                      <a:pt x="0" y="92"/>
                    </a:cubicBezTo>
                    <a:cubicBezTo>
                      <a:pt x="0" y="140"/>
                      <a:pt x="0" y="140"/>
                      <a:pt x="0" y="140"/>
                    </a:cubicBezTo>
                    <a:cubicBezTo>
                      <a:pt x="0" y="142"/>
                      <a:pt x="2" y="144"/>
                      <a:pt x="4" y="144"/>
                    </a:cubicBezTo>
                    <a:cubicBezTo>
                      <a:pt x="28" y="144"/>
                      <a:pt x="28" y="144"/>
                      <a:pt x="28" y="144"/>
                    </a:cubicBezTo>
                    <a:cubicBezTo>
                      <a:pt x="30" y="144"/>
                      <a:pt x="32" y="142"/>
                      <a:pt x="32" y="140"/>
                    </a:cubicBezTo>
                    <a:cubicBezTo>
                      <a:pt x="32" y="92"/>
                      <a:pt x="32" y="92"/>
                      <a:pt x="32" y="92"/>
                    </a:cubicBezTo>
                    <a:cubicBezTo>
                      <a:pt x="32" y="90"/>
                      <a:pt x="30" y="88"/>
                      <a:pt x="28" y="88"/>
                    </a:cubicBezTo>
                    <a:close/>
                    <a:moveTo>
                      <a:pt x="24" y="136"/>
                    </a:moveTo>
                    <a:cubicBezTo>
                      <a:pt x="8" y="136"/>
                      <a:pt x="8" y="136"/>
                      <a:pt x="8" y="136"/>
                    </a:cubicBezTo>
                    <a:cubicBezTo>
                      <a:pt x="8" y="96"/>
                      <a:pt x="8" y="96"/>
                      <a:pt x="8" y="96"/>
                    </a:cubicBezTo>
                    <a:cubicBezTo>
                      <a:pt x="24" y="96"/>
                      <a:pt x="24" y="96"/>
                      <a:pt x="24" y="96"/>
                    </a:cubicBezTo>
                    <a:lnTo>
                      <a:pt x="24" y="136"/>
                    </a:lnTo>
                    <a:close/>
                    <a:moveTo>
                      <a:pt x="124" y="64"/>
                    </a:moveTo>
                    <a:cubicBezTo>
                      <a:pt x="100" y="64"/>
                      <a:pt x="100" y="64"/>
                      <a:pt x="100" y="64"/>
                    </a:cubicBezTo>
                    <a:cubicBezTo>
                      <a:pt x="98" y="64"/>
                      <a:pt x="96" y="66"/>
                      <a:pt x="96" y="68"/>
                    </a:cubicBezTo>
                    <a:cubicBezTo>
                      <a:pt x="96" y="140"/>
                      <a:pt x="96" y="140"/>
                      <a:pt x="96" y="140"/>
                    </a:cubicBezTo>
                    <a:cubicBezTo>
                      <a:pt x="96" y="142"/>
                      <a:pt x="98" y="144"/>
                      <a:pt x="100" y="144"/>
                    </a:cubicBezTo>
                    <a:cubicBezTo>
                      <a:pt x="124" y="144"/>
                      <a:pt x="124" y="144"/>
                      <a:pt x="124" y="144"/>
                    </a:cubicBezTo>
                    <a:cubicBezTo>
                      <a:pt x="126" y="144"/>
                      <a:pt x="128" y="142"/>
                      <a:pt x="128" y="140"/>
                    </a:cubicBezTo>
                    <a:cubicBezTo>
                      <a:pt x="128" y="68"/>
                      <a:pt x="128" y="68"/>
                      <a:pt x="128" y="68"/>
                    </a:cubicBezTo>
                    <a:cubicBezTo>
                      <a:pt x="128" y="66"/>
                      <a:pt x="126" y="64"/>
                      <a:pt x="124" y="64"/>
                    </a:cubicBezTo>
                    <a:close/>
                    <a:moveTo>
                      <a:pt x="120" y="136"/>
                    </a:moveTo>
                    <a:cubicBezTo>
                      <a:pt x="104" y="136"/>
                      <a:pt x="104" y="136"/>
                      <a:pt x="104" y="136"/>
                    </a:cubicBezTo>
                    <a:cubicBezTo>
                      <a:pt x="104" y="72"/>
                      <a:pt x="104" y="72"/>
                      <a:pt x="104" y="72"/>
                    </a:cubicBezTo>
                    <a:cubicBezTo>
                      <a:pt x="120" y="72"/>
                      <a:pt x="120" y="72"/>
                      <a:pt x="120" y="72"/>
                    </a:cubicBezTo>
                    <a:lnTo>
                      <a:pt x="120" y="136"/>
                    </a:lnTo>
                    <a:close/>
                    <a:moveTo>
                      <a:pt x="76" y="16"/>
                    </a:moveTo>
                    <a:cubicBezTo>
                      <a:pt x="52" y="16"/>
                      <a:pt x="52" y="16"/>
                      <a:pt x="52" y="16"/>
                    </a:cubicBezTo>
                    <a:cubicBezTo>
                      <a:pt x="50" y="16"/>
                      <a:pt x="48" y="18"/>
                      <a:pt x="48" y="20"/>
                    </a:cubicBezTo>
                    <a:cubicBezTo>
                      <a:pt x="48" y="140"/>
                      <a:pt x="48" y="140"/>
                      <a:pt x="48" y="140"/>
                    </a:cubicBezTo>
                    <a:cubicBezTo>
                      <a:pt x="48" y="142"/>
                      <a:pt x="50" y="144"/>
                      <a:pt x="52" y="144"/>
                    </a:cubicBezTo>
                    <a:cubicBezTo>
                      <a:pt x="76" y="144"/>
                      <a:pt x="76" y="144"/>
                      <a:pt x="76" y="144"/>
                    </a:cubicBezTo>
                    <a:cubicBezTo>
                      <a:pt x="78" y="144"/>
                      <a:pt x="80" y="142"/>
                      <a:pt x="80" y="140"/>
                    </a:cubicBezTo>
                    <a:cubicBezTo>
                      <a:pt x="80" y="20"/>
                      <a:pt x="80" y="20"/>
                      <a:pt x="80" y="20"/>
                    </a:cubicBezTo>
                    <a:cubicBezTo>
                      <a:pt x="80" y="18"/>
                      <a:pt x="78" y="16"/>
                      <a:pt x="76" y="16"/>
                    </a:cubicBezTo>
                    <a:close/>
                    <a:moveTo>
                      <a:pt x="72" y="136"/>
                    </a:moveTo>
                    <a:cubicBezTo>
                      <a:pt x="56" y="136"/>
                      <a:pt x="56" y="136"/>
                      <a:pt x="56" y="136"/>
                    </a:cubicBezTo>
                    <a:cubicBezTo>
                      <a:pt x="56" y="24"/>
                      <a:pt x="56" y="24"/>
                      <a:pt x="56" y="24"/>
                    </a:cubicBezTo>
                    <a:cubicBezTo>
                      <a:pt x="72" y="24"/>
                      <a:pt x="72" y="24"/>
                      <a:pt x="72" y="24"/>
                    </a:cubicBezTo>
                    <a:lnTo>
                      <a:pt x="72" y="136"/>
                    </a:lnTo>
                    <a:close/>
                    <a:moveTo>
                      <a:pt x="172" y="0"/>
                    </a:moveTo>
                    <a:cubicBezTo>
                      <a:pt x="148" y="0"/>
                      <a:pt x="148" y="0"/>
                      <a:pt x="148" y="0"/>
                    </a:cubicBezTo>
                    <a:cubicBezTo>
                      <a:pt x="146" y="0"/>
                      <a:pt x="144" y="2"/>
                      <a:pt x="144" y="4"/>
                    </a:cubicBezTo>
                    <a:cubicBezTo>
                      <a:pt x="144" y="140"/>
                      <a:pt x="144" y="140"/>
                      <a:pt x="144" y="140"/>
                    </a:cubicBezTo>
                    <a:cubicBezTo>
                      <a:pt x="144" y="142"/>
                      <a:pt x="146" y="144"/>
                      <a:pt x="148" y="144"/>
                    </a:cubicBezTo>
                    <a:cubicBezTo>
                      <a:pt x="172" y="144"/>
                      <a:pt x="172" y="144"/>
                      <a:pt x="172" y="144"/>
                    </a:cubicBezTo>
                    <a:cubicBezTo>
                      <a:pt x="174" y="144"/>
                      <a:pt x="176" y="142"/>
                      <a:pt x="176" y="140"/>
                    </a:cubicBezTo>
                    <a:cubicBezTo>
                      <a:pt x="176" y="4"/>
                      <a:pt x="176" y="4"/>
                      <a:pt x="176" y="4"/>
                    </a:cubicBezTo>
                    <a:cubicBezTo>
                      <a:pt x="176" y="2"/>
                      <a:pt x="174" y="0"/>
                      <a:pt x="172" y="0"/>
                    </a:cubicBezTo>
                    <a:close/>
                    <a:moveTo>
                      <a:pt x="168" y="136"/>
                    </a:moveTo>
                    <a:cubicBezTo>
                      <a:pt x="152" y="136"/>
                      <a:pt x="152" y="136"/>
                      <a:pt x="152" y="136"/>
                    </a:cubicBezTo>
                    <a:cubicBezTo>
                      <a:pt x="152" y="8"/>
                      <a:pt x="152" y="8"/>
                      <a:pt x="152" y="8"/>
                    </a:cubicBezTo>
                    <a:cubicBezTo>
                      <a:pt x="168" y="8"/>
                      <a:pt x="168" y="8"/>
                      <a:pt x="168" y="8"/>
                    </a:cubicBezTo>
                    <a:lnTo>
                      <a:pt x="168" y="13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sng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23" name="矩形 22">
              <a:extLst>
                <a:ext uri="{FF2B5EF4-FFF2-40B4-BE49-F238E27FC236}">
                  <a16:creationId xmlns="" xmlns:a16="http://schemas.microsoft.com/office/drawing/2014/main" id="{956E0A1E-8FDC-4E71-B2BF-3C81FCBE4165}"/>
                </a:ext>
              </a:extLst>
            </p:cNvPr>
            <p:cNvSpPr/>
            <p:nvPr/>
          </p:nvSpPr>
          <p:spPr>
            <a:xfrm>
              <a:off x="2296222" y="2349760"/>
              <a:ext cx="4061035" cy="6363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bg1"/>
                  </a:solidFill>
                  <a:cs typeface="+mn-ea"/>
                  <a:sym typeface="+mn-lt"/>
                </a:rPr>
                <a:t>空中接口时延水平需要在</a:t>
              </a:r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1ms</a:t>
              </a:r>
              <a:r>
                <a:rPr lang="zh-CN" altLang="en-US" sz="1400" dirty="0">
                  <a:solidFill>
                    <a:schemeClr val="bg1"/>
                  </a:solidFill>
                  <a:cs typeface="+mn-ea"/>
                  <a:sym typeface="+mn-lt"/>
                </a:rPr>
                <a:t>左右，满足自动驾驶，远程医疗等实时应用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09968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="" xmlns:a16="http://schemas.microsoft.com/office/drawing/2014/main" id="{C3716F65-B8F1-4BE5-ACB5-FE2C8B8461CF}"/>
              </a:ext>
            </a:extLst>
          </p:cNvPr>
          <p:cNvSpPr/>
          <p:nvPr/>
        </p:nvSpPr>
        <p:spPr>
          <a:xfrm>
            <a:off x="4857578" y="0"/>
            <a:ext cx="7334422" cy="5638800"/>
          </a:xfrm>
          <a:custGeom>
            <a:avLst/>
            <a:gdLst>
              <a:gd name="connsiteX0" fmla="*/ 0 w 7480300"/>
              <a:gd name="connsiteY0" fmla="*/ 0 h 5638800"/>
              <a:gd name="connsiteX1" fmla="*/ 7480300 w 7480300"/>
              <a:gd name="connsiteY1" fmla="*/ 0 h 5638800"/>
              <a:gd name="connsiteX2" fmla="*/ 7480300 w 7480300"/>
              <a:gd name="connsiteY2" fmla="*/ 5638800 h 5638800"/>
              <a:gd name="connsiteX3" fmla="*/ 0 w 7480300"/>
              <a:gd name="connsiteY3" fmla="*/ 5638800 h 5638800"/>
              <a:gd name="connsiteX4" fmla="*/ 0 w 7480300"/>
              <a:gd name="connsiteY4" fmla="*/ 0 h 5638800"/>
              <a:gd name="connsiteX0" fmla="*/ 914400 w 7480300"/>
              <a:gd name="connsiteY0" fmla="*/ 0 h 5638800"/>
              <a:gd name="connsiteX1" fmla="*/ 7480300 w 7480300"/>
              <a:gd name="connsiteY1" fmla="*/ 0 h 5638800"/>
              <a:gd name="connsiteX2" fmla="*/ 7480300 w 7480300"/>
              <a:gd name="connsiteY2" fmla="*/ 5638800 h 5638800"/>
              <a:gd name="connsiteX3" fmla="*/ 0 w 7480300"/>
              <a:gd name="connsiteY3" fmla="*/ 5638800 h 5638800"/>
              <a:gd name="connsiteX4" fmla="*/ 914400 w 7480300"/>
              <a:gd name="connsiteY4" fmla="*/ 0 h 5638800"/>
              <a:gd name="connsiteX0" fmla="*/ 914400 w 7480300"/>
              <a:gd name="connsiteY0" fmla="*/ 0 h 5638800"/>
              <a:gd name="connsiteX1" fmla="*/ 7480300 w 7480300"/>
              <a:gd name="connsiteY1" fmla="*/ 0 h 5638800"/>
              <a:gd name="connsiteX2" fmla="*/ 7480300 w 7480300"/>
              <a:gd name="connsiteY2" fmla="*/ 5638800 h 5638800"/>
              <a:gd name="connsiteX3" fmla="*/ 0 w 7480300"/>
              <a:gd name="connsiteY3" fmla="*/ 5638800 h 5638800"/>
              <a:gd name="connsiteX4" fmla="*/ 914400 w 7480300"/>
              <a:gd name="connsiteY4" fmla="*/ 0 h 5638800"/>
              <a:gd name="connsiteX0" fmla="*/ 0 w 6565900"/>
              <a:gd name="connsiteY0" fmla="*/ 0 h 5638800"/>
              <a:gd name="connsiteX1" fmla="*/ 6565900 w 6565900"/>
              <a:gd name="connsiteY1" fmla="*/ 0 h 5638800"/>
              <a:gd name="connsiteX2" fmla="*/ 6565900 w 6565900"/>
              <a:gd name="connsiteY2" fmla="*/ 5638800 h 5638800"/>
              <a:gd name="connsiteX3" fmla="*/ 0 w 6565900"/>
              <a:gd name="connsiteY3" fmla="*/ 0 h 5638800"/>
              <a:gd name="connsiteX0" fmla="*/ 652792 w 7218692"/>
              <a:gd name="connsiteY0" fmla="*/ 0 h 5638800"/>
              <a:gd name="connsiteX1" fmla="*/ 7218692 w 7218692"/>
              <a:gd name="connsiteY1" fmla="*/ 0 h 5638800"/>
              <a:gd name="connsiteX2" fmla="*/ 7218692 w 7218692"/>
              <a:gd name="connsiteY2" fmla="*/ 5638800 h 5638800"/>
              <a:gd name="connsiteX3" fmla="*/ 652792 w 7218692"/>
              <a:gd name="connsiteY3" fmla="*/ 0 h 5638800"/>
              <a:gd name="connsiteX0" fmla="*/ 932376 w 7498276"/>
              <a:gd name="connsiteY0" fmla="*/ 0 h 5638800"/>
              <a:gd name="connsiteX1" fmla="*/ 7498276 w 7498276"/>
              <a:gd name="connsiteY1" fmla="*/ 0 h 5638800"/>
              <a:gd name="connsiteX2" fmla="*/ 7498276 w 7498276"/>
              <a:gd name="connsiteY2" fmla="*/ 5638800 h 5638800"/>
              <a:gd name="connsiteX3" fmla="*/ 932376 w 7498276"/>
              <a:gd name="connsiteY3" fmla="*/ 0 h 5638800"/>
              <a:gd name="connsiteX0" fmla="*/ 668091 w 7233991"/>
              <a:gd name="connsiteY0" fmla="*/ 0 h 5638800"/>
              <a:gd name="connsiteX1" fmla="*/ 7233991 w 7233991"/>
              <a:gd name="connsiteY1" fmla="*/ 0 h 5638800"/>
              <a:gd name="connsiteX2" fmla="*/ 7233991 w 7233991"/>
              <a:gd name="connsiteY2" fmla="*/ 5638800 h 5638800"/>
              <a:gd name="connsiteX3" fmla="*/ 668091 w 7233991"/>
              <a:gd name="connsiteY3" fmla="*/ 0 h 5638800"/>
              <a:gd name="connsiteX0" fmla="*/ 481615 w 7047515"/>
              <a:gd name="connsiteY0" fmla="*/ 0 h 5638800"/>
              <a:gd name="connsiteX1" fmla="*/ 7047515 w 7047515"/>
              <a:gd name="connsiteY1" fmla="*/ 0 h 5638800"/>
              <a:gd name="connsiteX2" fmla="*/ 7047515 w 7047515"/>
              <a:gd name="connsiteY2" fmla="*/ 5638800 h 5638800"/>
              <a:gd name="connsiteX3" fmla="*/ 481615 w 7047515"/>
              <a:gd name="connsiteY3" fmla="*/ 0 h 5638800"/>
              <a:gd name="connsiteX0" fmla="*/ 663713 w 7229613"/>
              <a:gd name="connsiteY0" fmla="*/ 0 h 5638800"/>
              <a:gd name="connsiteX1" fmla="*/ 7229613 w 7229613"/>
              <a:gd name="connsiteY1" fmla="*/ 0 h 5638800"/>
              <a:gd name="connsiteX2" fmla="*/ 7229613 w 7229613"/>
              <a:gd name="connsiteY2" fmla="*/ 5638800 h 5638800"/>
              <a:gd name="connsiteX3" fmla="*/ 663713 w 7229613"/>
              <a:gd name="connsiteY3" fmla="*/ 0 h 5638800"/>
              <a:gd name="connsiteX0" fmla="*/ 672079 w 7237979"/>
              <a:gd name="connsiteY0" fmla="*/ 0 h 5638800"/>
              <a:gd name="connsiteX1" fmla="*/ 7237979 w 7237979"/>
              <a:gd name="connsiteY1" fmla="*/ 0 h 5638800"/>
              <a:gd name="connsiteX2" fmla="*/ 7237979 w 7237979"/>
              <a:gd name="connsiteY2" fmla="*/ 5638800 h 5638800"/>
              <a:gd name="connsiteX3" fmla="*/ 672079 w 7237979"/>
              <a:gd name="connsiteY3" fmla="*/ 0 h 5638800"/>
              <a:gd name="connsiteX0" fmla="*/ 51225 w 6617125"/>
              <a:gd name="connsiteY0" fmla="*/ 0 h 5774988"/>
              <a:gd name="connsiteX1" fmla="*/ 6617125 w 6617125"/>
              <a:gd name="connsiteY1" fmla="*/ 0 h 5774988"/>
              <a:gd name="connsiteX2" fmla="*/ 6617125 w 6617125"/>
              <a:gd name="connsiteY2" fmla="*/ 5638800 h 5774988"/>
              <a:gd name="connsiteX3" fmla="*/ 3721525 w 6617125"/>
              <a:gd name="connsiteY3" fmla="*/ 3695700 h 5774988"/>
              <a:gd name="connsiteX4" fmla="*/ 51225 w 6617125"/>
              <a:gd name="connsiteY4" fmla="*/ 0 h 5774988"/>
              <a:gd name="connsiteX0" fmla="*/ 665571 w 7231471"/>
              <a:gd name="connsiteY0" fmla="*/ 0 h 5774988"/>
              <a:gd name="connsiteX1" fmla="*/ 7231471 w 7231471"/>
              <a:gd name="connsiteY1" fmla="*/ 0 h 5774988"/>
              <a:gd name="connsiteX2" fmla="*/ 7231471 w 7231471"/>
              <a:gd name="connsiteY2" fmla="*/ 5638800 h 5774988"/>
              <a:gd name="connsiteX3" fmla="*/ 4335871 w 7231471"/>
              <a:gd name="connsiteY3" fmla="*/ 3695700 h 5774988"/>
              <a:gd name="connsiteX4" fmla="*/ 665571 w 7231471"/>
              <a:gd name="connsiteY4" fmla="*/ 0 h 5774988"/>
              <a:gd name="connsiteX0" fmla="*/ 588313 w 7154213"/>
              <a:gd name="connsiteY0" fmla="*/ 0 h 5774988"/>
              <a:gd name="connsiteX1" fmla="*/ 7154213 w 7154213"/>
              <a:gd name="connsiteY1" fmla="*/ 0 h 5774988"/>
              <a:gd name="connsiteX2" fmla="*/ 7154213 w 7154213"/>
              <a:gd name="connsiteY2" fmla="*/ 5638800 h 5774988"/>
              <a:gd name="connsiteX3" fmla="*/ 4258613 w 7154213"/>
              <a:gd name="connsiteY3" fmla="*/ 3695700 h 5774988"/>
              <a:gd name="connsiteX4" fmla="*/ 588313 w 7154213"/>
              <a:gd name="connsiteY4" fmla="*/ 0 h 5774988"/>
              <a:gd name="connsiteX0" fmla="*/ 587344 w 7153244"/>
              <a:gd name="connsiteY0" fmla="*/ 0 h 5789085"/>
              <a:gd name="connsiteX1" fmla="*/ 7153244 w 7153244"/>
              <a:gd name="connsiteY1" fmla="*/ 0 h 5789085"/>
              <a:gd name="connsiteX2" fmla="*/ 7153244 w 7153244"/>
              <a:gd name="connsiteY2" fmla="*/ 5638800 h 5789085"/>
              <a:gd name="connsiteX3" fmla="*/ 4270344 w 7153244"/>
              <a:gd name="connsiteY3" fmla="*/ 3898900 h 5789085"/>
              <a:gd name="connsiteX4" fmla="*/ 587344 w 7153244"/>
              <a:gd name="connsiteY4" fmla="*/ 0 h 5789085"/>
              <a:gd name="connsiteX0" fmla="*/ 654305 w 7220205"/>
              <a:gd name="connsiteY0" fmla="*/ 0 h 5789085"/>
              <a:gd name="connsiteX1" fmla="*/ 7220205 w 7220205"/>
              <a:gd name="connsiteY1" fmla="*/ 0 h 5789085"/>
              <a:gd name="connsiteX2" fmla="*/ 7220205 w 7220205"/>
              <a:gd name="connsiteY2" fmla="*/ 5638800 h 5789085"/>
              <a:gd name="connsiteX3" fmla="*/ 4337305 w 7220205"/>
              <a:gd name="connsiteY3" fmla="*/ 3898900 h 5789085"/>
              <a:gd name="connsiteX4" fmla="*/ 654305 w 7220205"/>
              <a:gd name="connsiteY4" fmla="*/ 0 h 5789085"/>
              <a:gd name="connsiteX0" fmla="*/ 654305 w 7220205"/>
              <a:gd name="connsiteY0" fmla="*/ 0 h 5638800"/>
              <a:gd name="connsiteX1" fmla="*/ 7220205 w 7220205"/>
              <a:gd name="connsiteY1" fmla="*/ 0 h 5638800"/>
              <a:gd name="connsiteX2" fmla="*/ 7220205 w 7220205"/>
              <a:gd name="connsiteY2" fmla="*/ 5638800 h 5638800"/>
              <a:gd name="connsiteX3" fmla="*/ 4337305 w 7220205"/>
              <a:gd name="connsiteY3" fmla="*/ 3898900 h 5638800"/>
              <a:gd name="connsiteX4" fmla="*/ 654305 w 7220205"/>
              <a:gd name="connsiteY4" fmla="*/ 0 h 5638800"/>
              <a:gd name="connsiteX0" fmla="*/ 668851 w 7234751"/>
              <a:gd name="connsiteY0" fmla="*/ 0 h 5638800"/>
              <a:gd name="connsiteX1" fmla="*/ 7234751 w 7234751"/>
              <a:gd name="connsiteY1" fmla="*/ 0 h 5638800"/>
              <a:gd name="connsiteX2" fmla="*/ 7234751 w 7234751"/>
              <a:gd name="connsiteY2" fmla="*/ 5638800 h 5638800"/>
              <a:gd name="connsiteX3" fmla="*/ 4199451 w 7234751"/>
              <a:gd name="connsiteY3" fmla="*/ 3784600 h 5638800"/>
              <a:gd name="connsiteX4" fmla="*/ 668851 w 7234751"/>
              <a:gd name="connsiteY4" fmla="*/ 0 h 5638800"/>
              <a:gd name="connsiteX0" fmla="*/ 668851 w 7234751"/>
              <a:gd name="connsiteY0" fmla="*/ 0 h 5638800"/>
              <a:gd name="connsiteX1" fmla="*/ 7234751 w 7234751"/>
              <a:gd name="connsiteY1" fmla="*/ 0 h 5638800"/>
              <a:gd name="connsiteX2" fmla="*/ 7234751 w 7234751"/>
              <a:gd name="connsiteY2" fmla="*/ 5638800 h 5638800"/>
              <a:gd name="connsiteX3" fmla="*/ 4199451 w 7234751"/>
              <a:gd name="connsiteY3" fmla="*/ 3784600 h 5638800"/>
              <a:gd name="connsiteX4" fmla="*/ 668851 w 7234751"/>
              <a:gd name="connsiteY4" fmla="*/ 0 h 5638800"/>
              <a:gd name="connsiteX0" fmla="*/ 668851 w 7234751"/>
              <a:gd name="connsiteY0" fmla="*/ 0 h 5638800"/>
              <a:gd name="connsiteX1" fmla="*/ 7234751 w 7234751"/>
              <a:gd name="connsiteY1" fmla="*/ 0 h 5638800"/>
              <a:gd name="connsiteX2" fmla="*/ 7234751 w 7234751"/>
              <a:gd name="connsiteY2" fmla="*/ 5638800 h 5638800"/>
              <a:gd name="connsiteX3" fmla="*/ 4199451 w 7234751"/>
              <a:gd name="connsiteY3" fmla="*/ 3784600 h 5638800"/>
              <a:gd name="connsiteX4" fmla="*/ 668851 w 7234751"/>
              <a:gd name="connsiteY4" fmla="*/ 0 h 5638800"/>
              <a:gd name="connsiteX0" fmla="*/ 973134 w 7539034"/>
              <a:gd name="connsiteY0" fmla="*/ 0 h 5638800"/>
              <a:gd name="connsiteX1" fmla="*/ 7539034 w 7539034"/>
              <a:gd name="connsiteY1" fmla="*/ 0 h 5638800"/>
              <a:gd name="connsiteX2" fmla="*/ 7539034 w 7539034"/>
              <a:gd name="connsiteY2" fmla="*/ 5638800 h 5638800"/>
              <a:gd name="connsiteX3" fmla="*/ 4503734 w 7539034"/>
              <a:gd name="connsiteY3" fmla="*/ 3784600 h 5638800"/>
              <a:gd name="connsiteX4" fmla="*/ 973134 w 7539034"/>
              <a:gd name="connsiteY4" fmla="*/ 0 h 5638800"/>
              <a:gd name="connsiteX0" fmla="*/ 677098 w 7242998"/>
              <a:gd name="connsiteY0" fmla="*/ 0 h 5638800"/>
              <a:gd name="connsiteX1" fmla="*/ 7242998 w 7242998"/>
              <a:gd name="connsiteY1" fmla="*/ 0 h 5638800"/>
              <a:gd name="connsiteX2" fmla="*/ 7242998 w 7242998"/>
              <a:gd name="connsiteY2" fmla="*/ 5638800 h 5638800"/>
              <a:gd name="connsiteX3" fmla="*/ 4207698 w 7242998"/>
              <a:gd name="connsiteY3" fmla="*/ 3784600 h 5638800"/>
              <a:gd name="connsiteX4" fmla="*/ 677098 w 7242998"/>
              <a:gd name="connsiteY4" fmla="*/ 0 h 5638800"/>
              <a:gd name="connsiteX0" fmla="*/ 510917 w 7076817"/>
              <a:gd name="connsiteY0" fmla="*/ 0 h 5638800"/>
              <a:gd name="connsiteX1" fmla="*/ 7076817 w 7076817"/>
              <a:gd name="connsiteY1" fmla="*/ 0 h 5638800"/>
              <a:gd name="connsiteX2" fmla="*/ 7076817 w 7076817"/>
              <a:gd name="connsiteY2" fmla="*/ 5638800 h 5638800"/>
              <a:gd name="connsiteX3" fmla="*/ 4041517 w 7076817"/>
              <a:gd name="connsiteY3" fmla="*/ 3784600 h 5638800"/>
              <a:gd name="connsiteX4" fmla="*/ 510917 w 7076817"/>
              <a:gd name="connsiteY4" fmla="*/ 0 h 5638800"/>
              <a:gd name="connsiteX0" fmla="*/ 670787 w 7236687"/>
              <a:gd name="connsiteY0" fmla="*/ 0 h 5638800"/>
              <a:gd name="connsiteX1" fmla="*/ 7236687 w 7236687"/>
              <a:gd name="connsiteY1" fmla="*/ 0 h 5638800"/>
              <a:gd name="connsiteX2" fmla="*/ 7236687 w 7236687"/>
              <a:gd name="connsiteY2" fmla="*/ 5638800 h 5638800"/>
              <a:gd name="connsiteX3" fmla="*/ 4201387 w 7236687"/>
              <a:gd name="connsiteY3" fmla="*/ 3784600 h 5638800"/>
              <a:gd name="connsiteX4" fmla="*/ 670787 w 7236687"/>
              <a:gd name="connsiteY4" fmla="*/ 0 h 5638800"/>
              <a:gd name="connsiteX0" fmla="*/ 670787 w 7236687"/>
              <a:gd name="connsiteY0" fmla="*/ 0 h 5638800"/>
              <a:gd name="connsiteX1" fmla="*/ 7236687 w 7236687"/>
              <a:gd name="connsiteY1" fmla="*/ 0 h 5638800"/>
              <a:gd name="connsiteX2" fmla="*/ 7236687 w 7236687"/>
              <a:gd name="connsiteY2" fmla="*/ 5638800 h 5638800"/>
              <a:gd name="connsiteX3" fmla="*/ 4201387 w 7236687"/>
              <a:gd name="connsiteY3" fmla="*/ 3784600 h 5638800"/>
              <a:gd name="connsiteX4" fmla="*/ 670787 w 7236687"/>
              <a:gd name="connsiteY4" fmla="*/ 0 h 5638800"/>
              <a:gd name="connsiteX0" fmla="*/ 670787 w 7236687"/>
              <a:gd name="connsiteY0" fmla="*/ 0 h 5638800"/>
              <a:gd name="connsiteX1" fmla="*/ 7236687 w 7236687"/>
              <a:gd name="connsiteY1" fmla="*/ 0 h 5638800"/>
              <a:gd name="connsiteX2" fmla="*/ 7236687 w 7236687"/>
              <a:gd name="connsiteY2" fmla="*/ 5638800 h 5638800"/>
              <a:gd name="connsiteX3" fmla="*/ 4201387 w 7236687"/>
              <a:gd name="connsiteY3" fmla="*/ 3784600 h 5638800"/>
              <a:gd name="connsiteX4" fmla="*/ 670787 w 7236687"/>
              <a:gd name="connsiteY4" fmla="*/ 0 h 5638800"/>
              <a:gd name="connsiteX0" fmla="*/ 670787 w 7236687"/>
              <a:gd name="connsiteY0" fmla="*/ 0 h 5638800"/>
              <a:gd name="connsiteX1" fmla="*/ 7236687 w 7236687"/>
              <a:gd name="connsiteY1" fmla="*/ 0 h 5638800"/>
              <a:gd name="connsiteX2" fmla="*/ 7236687 w 7236687"/>
              <a:gd name="connsiteY2" fmla="*/ 5638800 h 5638800"/>
              <a:gd name="connsiteX3" fmla="*/ 4201387 w 7236687"/>
              <a:gd name="connsiteY3" fmla="*/ 3784600 h 5638800"/>
              <a:gd name="connsiteX4" fmla="*/ 670787 w 7236687"/>
              <a:gd name="connsiteY4" fmla="*/ 0 h 5638800"/>
              <a:gd name="connsiteX0" fmla="*/ 670787 w 7236687"/>
              <a:gd name="connsiteY0" fmla="*/ 0 h 5638800"/>
              <a:gd name="connsiteX1" fmla="*/ 7236687 w 7236687"/>
              <a:gd name="connsiteY1" fmla="*/ 0 h 5638800"/>
              <a:gd name="connsiteX2" fmla="*/ 7236687 w 7236687"/>
              <a:gd name="connsiteY2" fmla="*/ 5638800 h 5638800"/>
              <a:gd name="connsiteX3" fmla="*/ 4201387 w 7236687"/>
              <a:gd name="connsiteY3" fmla="*/ 3784600 h 5638800"/>
              <a:gd name="connsiteX4" fmla="*/ 670787 w 7236687"/>
              <a:gd name="connsiteY4" fmla="*/ 0 h 5638800"/>
              <a:gd name="connsiteX0" fmla="*/ 768522 w 7334422"/>
              <a:gd name="connsiteY0" fmla="*/ 0 h 5638800"/>
              <a:gd name="connsiteX1" fmla="*/ 7334422 w 7334422"/>
              <a:gd name="connsiteY1" fmla="*/ 0 h 5638800"/>
              <a:gd name="connsiteX2" fmla="*/ 7334422 w 7334422"/>
              <a:gd name="connsiteY2" fmla="*/ 5638800 h 5638800"/>
              <a:gd name="connsiteX3" fmla="*/ 4299122 w 7334422"/>
              <a:gd name="connsiteY3" fmla="*/ 3784600 h 5638800"/>
              <a:gd name="connsiteX4" fmla="*/ 768522 w 7334422"/>
              <a:gd name="connsiteY4" fmla="*/ 0 h 563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34422" h="5638800">
                <a:moveTo>
                  <a:pt x="768522" y="0"/>
                </a:moveTo>
                <a:lnTo>
                  <a:pt x="7334422" y="0"/>
                </a:lnTo>
                <a:lnTo>
                  <a:pt x="7334422" y="5638800"/>
                </a:lnTo>
                <a:cubicBezTo>
                  <a:pt x="5023022" y="4044950"/>
                  <a:pt x="4555239" y="3924300"/>
                  <a:pt x="4299122" y="3784600"/>
                </a:cubicBezTo>
                <a:cubicBezTo>
                  <a:pt x="1426805" y="2286000"/>
                  <a:pt x="-1403178" y="2838450"/>
                  <a:pt x="768522" y="0"/>
                </a:cubicBezTo>
                <a:close/>
              </a:path>
            </a:pathLst>
          </a:custGeom>
          <a:gradFill flip="none" rotWithShape="1">
            <a:gsLst>
              <a:gs pos="81000">
                <a:srgbClr val="519DFF"/>
              </a:gs>
              <a:gs pos="0">
                <a:srgbClr val="73EBFE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9" name="图片 8">
            <a:extLst>
              <a:ext uri="{FF2B5EF4-FFF2-40B4-BE49-F238E27FC236}">
                <a16:creationId xmlns="" xmlns:a16="http://schemas.microsoft.com/office/drawing/2014/main" id="{8FE27CA8-E1F6-47D5-85B7-0D796BE2AD1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90877" y="1504950"/>
            <a:ext cx="7143383" cy="4876800"/>
          </a:xfrm>
          <a:prstGeom prst="rect">
            <a:avLst/>
          </a:prstGeom>
        </p:spPr>
      </p:pic>
      <p:grpSp>
        <p:nvGrpSpPr>
          <p:cNvPr id="30" name="组合 29"/>
          <p:cNvGrpSpPr/>
          <p:nvPr/>
        </p:nvGrpSpPr>
        <p:grpSpPr>
          <a:xfrm>
            <a:off x="476250" y="334863"/>
            <a:ext cx="11068050" cy="638570"/>
            <a:chOff x="476250" y="334863"/>
            <a:chExt cx="11068050" cy="638570"/>
          </a:xfrm>
        </p:grpSpPr>
        <p:cxnSp>
          <p:nvCxnSpPr>
            <p:cNvPr id="5" name="直接连接符 4"/>
            <p:cNvCxnSpPr/>
            <p:nvPr/>
          </p:nvCxnSpPr>
          <p:spPr>
            <a:xfrm>
              <a:off x="476250" y="860465"/>
              <a:ext cx="11068050" cy="0"/>
            </a:xfrm>
            <a:prstGeom prst="line">
              <a:avLst/>
            </a:prstGeom>
            <a:ln w="28575">
              <a:solidFill>
                <a:srgbClr val="3965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文本框 5"/>
            <p:cNvSpPr txBox="1"/>
            <p:nvPr/>
          </p:nvSpPr>
          <p:spPr>
            <a:xfrm>
              <a:off x="476250" y="334863"/>
              <a:ext cx="115771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b="1" dirty="0">
                  <a:solidFill>
                    <a:srgbClr val="3965FF"/>
                  </a:solidFill>
                  <a:cs typeface="+mn-ea"/>
                  <a:sym typeface="+mn-lt"/>
                </a:rPr>
                <a:t>第四章</a:t>
              </a: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5334000" y="365641"/>
              <a:ext cx="1352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cs typeface="+mn-ea"/>
                  <a:sym typeface="+mn-lt"/>
                </a:rPr>
                <a:t>产品介绍</a:t>
              </a: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6516752" y="365641"/>
              <a:ext cx="1352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cs typeface="+mn-ea"/>
                  <a:sym typeface="+mn-lt"/>
                </a:rPr>
                <a:t>关于我们</a:t>
              </a: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7699504" y="365641"/>
              <a:ext cx="1352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cs typeface="+mn-ea"/>
                  <a:sym typeface="+mn-lt"/>
                </a:rPr>
                <a:t>核心技术</a:t>
              </a: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8882256" y="365641"/>
              <a:ext cx="1352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cs typeface="+mn-ea"/>
                  <a:sym typeface="+mn-lt"/>
                </a:rPr>
                <a:t>展望未来</a:t>
              </a:r>
            </a:p>
          </p:txBody>
        </p:sp>
        <p:grpSp>
          <p:nvGrpSpPr>
            <p:cNvPr id="15" name="组合 14"/>
            <p:cNvGrpSpPr/>
            <p:nvPr/>
          </p:nvGrpSpPr>
          <p:grpSpPr>
            <a:xfrm>
              <a:off x="10388529" y="388658"/>
              <a:ext cx="1019101" cy="584775"/>
              <a:chOff x="10758671" y="356615"/>
              <a:chExt cx="1019101" cy="710976"/>
            </a:xfrm>
          </p:grpSpPr>
          <p:sp>
            <p:nvSpPr>
              <p:cNvPr id="8" name="圆角矩形 7"/>
              <p:cNvSpPr/>
              <p:nvPr/>
            </p:nvSpPr>
            <p:spPr>
              <a:xfrm>
                <a:off x="10758671" y="381895"/>
                <a:ext cx="1019101" cy="370580"/>
              </a:xfrm>
              <a:prstGeom prst="roundRect">
                <a:avLst>
                  <a:gd name="adj" fmla="val 50000"/>
                </a:avLst>
              </a:prstGeom>
              <a:noFill/>
              <a:ln w="2222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4" name="文本框 13"/>
              <p:cNvSpPr txBox="1"/>
              <p:nvPr/>
            </p:nvSpPr>
            <p:spPr>
              <a:xfrm>
                <a:off x="10792044" y="356615"/>
                <a:ext cx="952353" cy="7109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600" spc="200" dirty="0">
                    <a:solidFill>
                      <a:schemeClr val="bg1"/>
                    </a:solidFill>
                    <a:cs typeface="+mn-ea"/>
                    <a:sym typeface="+mn-lt"/>
                  </a:rPr>
                  <a:t>START</a:t>
                </a:r>
                <a:endParaRPr lang="zh-CN" altLang="en-US" sz="1600" spc="2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18" name="矩形 17"/>
          <p:cNvSpPr/>
          <p:nvPr/>
        </p:nvSpPr>
        <p:spPr>
          <a:xfrm>
            <a:off x="476250" y="6283284"/>
            <a:ext cx="482490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spc="3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5TH GENERATION MOBILE NETWORKS</a:t>
            </a:r>
            <a:endParaRPr lang="zh-CN" altLang="en-US" sz="1200" spc="3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601650" y="3090339"/>
            <a:ext cx="3597127" cy="1448039"/>
            <a:chOff x="107081" y="2870755"/>
            <a:chExt cx="3597127" cy="1448039"/>
          </a:xfrm>
        </p:grpSpPr>
        <p:sp>
          <p:nvSpPr>
            <p:cNvPr id="3" name="文本框 2"/>
            <p:cNvSpPr txBox="1"/>
            <p:nvPr/>
          </p:nvSpPr>
          <p:spPr>
            <a:xfrm>
              <a:off x="107081" y="2870755"/>
              <a:ext cx="359712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6000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2700000" scaled="1"/>
                    <a:tileRect/>
                  </a:gradFill>
                  <a:cs typeface="+mn-ea"/>
                  <a:sym typeface="+mn-lt"/>
                </a:rPr>
                <a:t>发展历程</a:t>
              </a:r>
            </a:p>
          </p:txBody>
        </p:sp>
        <p:grpSp>
          <p:nvGrpSpPr>
            <p:cNvPr id="29" name="组合 28"/>
            <p:cNvGrpSpPr/>
            <p:nvPr/>
          </p:nvGrpSpPr>
          <p:grpSpPr>
            <a:xfrm>
              <a:off x="536952" y="3926126"/>
              <a:ext cx="2737387" cy="392668"/>
              <a:chOff x="552450" y="4056752"/>
              <a:chExt cx="2737387" cy="392668"/>
            </a:xfrm>
          </p:grpSpPr>
          <p:sp>
            <p:nvSpPr>
              <p:cNvPr id="20" name="圆角矩形 19"/>
              <p:cNvSpPr/>
              <p:nvPr/>
            </p:nvSpPr>
            <p:spPr>
              <a:xfrm>
                <a:off x="552450" y="4056752"/>
                <a:ext cx="2737387" cy="392668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gradFill flip="none" rotWithShape="1">
                  <a:gsLst>
                    <a:gs pos="0">
                      <a:srgbClr val="73EBFE"/>
                    </a:gs>
                    <a:gs pos="100000">
                      <a:srgbClr val="3762FF"/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grpSp>
            <p:nvGrpSpPr>
              <p:cNvPr id="28" name="组合 27"/>
              <p:cNvGrpSpPr/>
              <p:nvPr/>
            </p:nvGrpSpPr>
            <p:grpSpPr>
              <a:xfrm>
                <a:off x="693026" y="4101935"/>
                <a:ext cx="654823" cy="307777"/>
                <a:chOff x="693026" y="4101935"/>
                <a:chExt cx="654823" cy="307777"/>
              </a:xfrm>
            </p:grpSpPr>
            <p:sp>
              <p:nvSpPr>
                <p:cNvPr id="21" name="文本框 20"/>
                <p:cNvSpPr txBox="1"/>
                <p:nvPr/>
              </p:nvSpPr>
              <p:spPr>
                <a:xfrm>
                  <a:off x="859098" y="4101935"/>
                  <a:ext cx="48875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1400" dirty="0">
                      <a:gradFill flip="none" rotWithShape="1">
                        <a:gsLst>
                          <a:gs pos="0">
                            <a:srgbClr val="73EBFE"/>
                          </a:gs>
                          <a:gs pos="100000">
                            <a:srgbClr val="3762FF"/>
                          </a:gs>
                        </a:gsLst>
                        <a:lin ang="2700000" scaled="1"/>
                        <a:tileRect/>
                      </a:gradFill>
                      <a:cs typeface="+mn-ea"/>
                      <a:sym typeface="+mn-lt"/>
                    </a:rPr>
                    <a:t>5G</a:t>
                  </a:r>
                  <a:endParaRPr lang="zh-CN" altLang="en-US" sz="1400" dirty="0">
                    <a:gradFill flip="none" rotWithShape="1">
                      <a:gsLst>
                        <a:gs pos="0">
                          <a:srgbClr val="73EBFE"/>
                        </a:gs>
                        <a:gs pos="100000">
                          <a:srgbClr val="3762FF"/>
                        </a:gs>
                      </a:gsLst>
                      <a:lin ang="2700000" scaled="1"/>
                      <a:tileRect/>
                    </a:gradFill>
                    <a:cs typeface="+mn-ea"/>
                    <a:sym typeface="+mn-lt"/>
                  </a:endParaRPr>
                </a:p>
              </p:txBody>
            </p:sp>
            <p:sp>
              <p:nvSpPr>
                <p:cNvPr id="22" name="signal_87314"/>
                <p:cNvSpPr>
                  <a:spLocks noChangeAspect="1"/>
                </p:cNvSpPr>
                <p:nvPr/>
              </p:nvSpPr>
              <p:spPr bwMode="auto">
                <a:xfrm>
                  <a:off x="693026" y="4152534"/>
                  <a:ext cx="210050" cy="205122"/>
                </a:xfrm>
                <a:custGeom>
                  <a:avLst/>
                  <a:gdLst>
                    <a:gd name="connsiteX0" fmla="*/ 297166 w 606929"/>
                    <a:gd name="connsiteY0" fmla="*/ 266554 h 592688"/>
                    <a:gd name="connsiteX1" fmla="*/ 299661 w 606929"/>
                    <a:gd name="connsiteY1" fmla="*/ 267312 h 592688"/>
                    <a:gd name="connsiteX2" fmla="*/ 341311 w 606929"/>
                    <a:gd name="connsiteY2" fmla="*/ 279548 h 592688"/>
                    <a:gd name="connsiteX3" fmla="*/ 321571 w 606929"/>
                    <a:gd name="connsiteY3" fmla="*/ 345167 h 592688"/>
                    <a:gd name="connsiteX4" fmla="*/ 323957 w 606929"/>
                    <a:gd name="connsiteY4" fmla="*/ 426271 h 592688"/>
                    <a:gd name="connsiteX5" fmla="*/ 324174 w 606929"/>
                    <a:gd name="connsiteY5" fmla="*/ 581873 h 592688"/>
                    <a:gd name="connsiteX6" fmla="*/ 294672 w 606929"/>
                    <a:gd name="connsiteY6" fmla="*/ 581873 h 592688"/>
                    <a:gd name="connsiteX7" fmla="*/ 281873 w 606929"/>
                    <a:gd name="connsiteY7" fmla="*/ 426271 h 592688"/>
                    <a:gd name="connsiteX8" fmla="*/ 280897 w 606929"/>
                    <a:gd name="connsiteY8" fmla="*/ 342893 h 592688"/>
                    <a:gd name="connsiteX9" fmla="*/ 257686 w 606929"/>
                    <a:gd name="connsiteY9" fmla="*/ 315389 h 592688"/>
                    <a:gd name="connsiteX10" fmla="*/ 297166 w 606929"/>
                    <a:gd name="connsiteY10" fmla="*/ 266554 h 592688"/>
                    <a:gd name="connsiteX11" fmla="*/ 291638 w 606929"/>
                    <a:gd name="connsiteY11" fmla="*/ 178802 h 592688"/>
                    <a:gd name="connsiteX12" fmla="*/ 426678 w 606929"/>
                    <a:gd name="connsiteY12" fmla="*/ 346589 h 592688"/>
                    <a:gd name="connsiteX13" fmla="*/ 400972 w 606929"/>
                    <a:gd name="connsiteY13" fmla="*/ 361212 h 592688"/>
                    <a:gd name="connsiteX14" fmla="*/ 398477 w 606929"/>
                    <a:gd name="connsiteY14" fmla="*/ 360779 h 592688"/>
                    <a:gd name="connsiteX15" fmla="*/ 384376 w 606929"/>
                    <a:gd name="connsiteY15" fmla="*/ 342148 h 592688"/>
                    <a:gd name="connsiteX16" fmla="*/ 384485 w 606929"/>
                    <a:gd name="connsiteY16" fmla="*/ 341282 h 592688"/>
                    <a:gd name="connsiteX17" fmla="*/ 387739 w 606929"/>
                    <a:gd name="connsiteY17" fmla="*/ 332291 h 592688"/>
                    <a:gd name="connsiteX18" fmla="*/ 386980 w 606929"/>
                    <a:gd name="connsiteY18" fmla="*/ 332399 h 592688"/>
                    <a:gd name="connsiteX19" fmla="*/ 315066 w 606929"/>
                    <a:gd name="connsiteY19" fmla="*/ 220288 h 592688"/>
                    <a:gd name="connsiteX20" fmla="*/ 231981 w 606929"/>
                    <a:gd name="connsiteY20" fmla="*/ 333049 h 592688"/>
                    <a:gd name="connsiteX21" fmla="*/ 202912 w 606929"/>
                    <a:gd name="connsiteY21" fmla="*/ 362079 h 592688"/>
                    <a:gd name="connsiteX22" fmla="*/ 291638 w 606929"/>
                    <a:gd name="connsiteY22" fmla="*/ 178802 h 592688"/>
                    <a:gd name="connsiteX23" fmla="*/ 334958 w 606929"/>
                    <a:gd name="connsiteY23" fmla="*/ 75412 h 592688"/>
                    <a:gd name="connsiteX24" fmla="*/ 478727 w 606929"/>
                    <a:gd name="connsiteY24" fmla="*/ 159886 h 592688"/>
                    <a:gd name="connsiteX25" fmla="*/ 483390 w 606929"/>
                    <a:gd name="connsiteY25" fmla="*/ 413681 h 592688"/>
                    <a:gd name="connsiteX26" fmla="*/ 450530 w 606929"/>
                    <a:gd name="connsiteY26" fmla="*/ 399822 h 592688"/>
                    <a:gd name="connsiteX27" fmla="*/ 294037 w 606929"/>
                    <a:gd name="connsiteY27" fmla="*/ 117984 h 592688"/>
                    <a:gd name="connsiteX28" fmla="*/ 175284 w 606929"/>
                    <a:gd name="connsiteY28" fmla="*/ 407942 h 592688"/>
                    <a:gd name="connsiteX29" fmla="*/ 145894 w 606929"/>
                    <a:gd name="connsiteY29" fmla="*/ 430680 h 592688"/>
                    <a:gd name="connsiteX30" fmla="*/ 274082 w 606929"/>
                    <a:gd name="connsiteY30" fmla="*/ 78031 h 592688"/>
                    <a:gd name="connsiteX31" fmla="*/ 334958 w 606929"/>
                    <a:gd name="connsiteY31" fmla="*/ 75412 h 592688"/>
                    <a:gd name="connsiteX32" fmla="*/ 336418 w 606929"/>
                    <a:gd name="connsiteY32" fmla="*/ 394 h 592688"/>
                    <a:gd name="connsiteX33" fmla="*/ 549115 w 606929"/>
                    <a:gd name="connsiteY33" fmla="*/ 491264 h 592688"/>
                    <a:gd name="connsiteX34" fmla="*/ 512782 w 606929"/>
                    <a:gd name="connsiteY34" fmla="*/ 470039 h 592688"/>
                    <a:gd name="connsiteX35" fmla="*/ 290232 w 606929"/>
                    <a:gd name="connsiteY35" fmla="*/ 44680 h 592688"/>
                    <a:gd name="connsiteX36" fmla="*/ 113015 w 606929"/>
                    <a:gd name="connsiteY36" fmla="*/ 478919 h 592688"/>
                    <a:gd name="connsiteX37" fmla="*/ 84709 w 606929"/>
                    <a:gd name="connsiteY37" fmla="*/ 500793 h 592688"/>
                    <a:gd name="connsiteX38" fmla="*/ 287195 w 606929"/>
                    <a:gd name="connsiteY38" fmla="*/ 1689 h 592688"/>
                    <a:gd name="connsiteX39" fmla="*/ 336418 w 606929"/>
                    <a:gd name="connsiteY39" fmla="*/ 394 h 5926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606929" h="592688">
                      <a:moveTo>
                        <a:pt x="297166" y="266554"/>
                      </a:moveTo>
                      <a:cubicBezTo>
                        <a:pt x="298034" y="266771"/>
                        <a:pt x="298793" y="267095"/>
                        <a:pt x="299661" y="267312"/>
                      </a:cubicBezTo>
                      <a:cubicBezTo>
                        <a:pt x="314304" y="263414"/>
                        <a:pt x="329272" y="265580"/>
                        <a:pt x="341311" y="279548"/>
                      </a:cubicBezTo>
                      <a:cubicBezTo>
                        <a:pt x="359750" y="301204"/>
                        <a:pt x="346192" y="334989"/>
                        <a:pt x="321571" y="345167"/>
                      </a:cubicBezTo>
                      <a:cubicBezTo>
                        <a:pt x="327102" y="370830"/>
                        <a:pt x="323089" y="400608"/>
                        <a:pt x="323957" y="426271"/>
                      </a:cubicBezTo>
                      <a:cubicBezTo>
                        <a:pt x="325692" y="476405"/>
                        <a:pt x="335997" y="532821"/>
                        <a:pt x="324174" y="581873"/>
                      </a:cubicBezTo>
                      <a:cubicBezTo>
                        <a:pt x="320378" y="597357"/>
                        <a:pt x="299444" y="595191"/>
                        <a:pt x="294672" y="581873"/>
                      </a:cubicBezTo>
                      <a:cubicBezTo>
                        <a:pt x="277751" y="534445"/>
                        <a:pt x="283283" y="476297"/>
                        <a:pt x="281873" y="426271"/>
                      </a:cubicBezTo>
                      <a:cubicBezTo>
                        <a:pt x="281114" y="399742"/>
                        <a:pt x="275365" y="369206"/>
                        <a:pt x="280897" y="342893"/>
                      </a:cubicBezTo>
                      <a:cubicBezTo>
                        <a:pt x="269725" y="337263"/>
                        <a:pt x="260831" y="327842"/>
                        <a:pt x="257686" y="315389"/>
                      </a:cubicBezTo>
                      <a:cubicBezTo>
                        <a:pt x="251503" y="290809"/>
                        <a:pt x="270593" y="263089"/>
                        <a:pt x="297166" y="266554"/>
                      </a:cubicBezTo>
                      <a:close/>
                      <a:moveTo>
                        <a:pt x="291638" y="178802"/>
                      </a:moveTo>
                      <a:cubicBezTo>
                        <a:pt x="383834" y="169378"/>
                        <a:pt x="461930" y="256792"/>
                        <a:pt x="426678" y="346589"/>
                      </a:cubicBezTo>
                      <a:cubicBezTo>
                        <a:pt x="422123" y="358071"/>
                        <a:pt x="413012" y="363162"/>
                        <a:pt x="400972" y="361212"/>
                      </a:cubicBezTo>
                      <a:cubicBezTo>
                        <a:pt x="400104" y="361104"/>
                        <a:pt x="399345" y="360887"/>
                        <a:pt x="398477" y="360779"/>
                      </a:cubicBezTo>
                      <a:cubicBezTo>
                        <a:pt x="390993" y="359588"/>
                        <a:pt x="383292" y="349730"/>
                        <a:pt x="384376" y="342148"/>
                      </a:cubicBezTo>
                      <a:cubicBezTo>
                        <a:pt x="384376" y="341931"/>
                        <a:pt x="384376" y="341607"/>
                        <a:pt x="384485" y="341282"/>
                      </a:cubicBezTo>
                      <a:cubicBezTo>
                        <a:pt x="384810" y="338140"/>
                        <a:pt x="386003" y="335107"/>
                        <a:pt x="387739" y="332291"/>
                      </a:cubicBezTo>
                      <a:cubicBezTo>
                        <a:pt x="387414" y="332291"/>
                        <a:pt x="387197" y="332399"/>
                        <a:pt x="386980" y="332399"/>
                      </a:cubicBezTo>
                      <a:cubicBezTo>
                        <a:pt x="422448" y="285497"/>
                        <a:pt x="359646" y="223755"/>
                        <a:pt x="315066" y="220288"/>
                      </a:cubicBezTo>
                      <a:cubicBezTo>
                        <a:pt x="258121" y="215739"/>
                        <a:pt x="186533" y="275856"/>
                        <a:pt x="231981" y="333049"/>
                      </a:cubicBezTo>
                      <a:cubicBezTo>
                        <a:pt x="248251" y="353522"/>
                        <a:pt x="219616" y="382768"/>
                        <a:pt x="202912" y="362079"/>
                      </a:cubicBezTo>
                      <a:cubicBezTo>
                        <a:pt x="141845" y="286905"/>
                        <a:pt x="201610" y="188009"/>
                        <a:pt x="291638" y="178802"/>
                      </a:cubicBezTo>
                      <a:close/>
                      <a:moveTo>
                        <a:pt x="334958" y="75412"/>
                      </a:moveTo>
                      <a:cubicBezTo>
                        <a:pt x="393770" y="78965"/>
                        <a:pt x="445216" y="102555"/>
                        <a:pt x="478727" y="159886"/>
                      </a:cubicBezTo>
                      <a:cubicBezTo>
                        <a:pt x="521999" y="233946"/>
                        <a:pt x="528614" y="339405"/>
                        <a:pt x="483390" y="413681"/>
                      </a:cubicBezTo>
                      <a:cubicBezTo>
                        <a:pt x="472762" y="431005"/>
                        <a:pt x="444999" y="419636"/>
                        <a:pt x="450530" y="399822"/>
                      </a:cubicBezTo>
                      <a:cubicBezTo>
                        <a:pt x="486102" y="271625"/>
                        <a:pt x="469400" y="103584"/>
                        <a:pt x="294037" y="117984"/>
                      </a:cubicBezTo>
                      <a:cubicBezTo>
                        <a:pt x="131904" y="131194"/>
                        <a:pt x="96657" y="285917"/>
                        <a:pt x="175284" y="407942"/>
                      </a:cubicBezTo>
                      <a:cubicBezTo>
                        <a:pt x="186779" y="425808"/>
                        <a:pt x="159884" y="446488"/>
                        <a:pt x="145894" y="430680"/>
                      </a:cubicBezTo>
                      <a:cubicBezTo>
                        <a:pt x="30069" y="299452"/>
                        <a:pt x="100779" y="101093"/>
                        <a:pt x="274082" y="78031"/>
                      </a:cubicBezTo>
                      <a:cubicBezTo>
                        <a:pt x="294931" y="75270"/>
                        <a:pt x="315354" y="74228"/>
                        <a:pt x="334958" y="75412"/>
                      </a:cubicBezTo>
                      <a:close/>
                      <a:moveTo>
                        <a:pt x="336418" y="394"/>
                      </a:moveTo>
                      <a:cubicBezTo>
                        <a:pt x="574083" y="12307"/>
                        <a:pt x="682515" y="292283"/>
                        <a:pt x="549115" y="491264"/>
                      </a:cubicBezTo>
                      <a:cubicBezTo>
                        <a:pt x="534148" y="513571"/>
                        <a:pt x="497707" y="492563"/>
                        <a:pt x="512782" y="470039"/>
                      </a:cubicBezTo>
                      <a:cubicBezTo>
                        <a:pt x="635662" y="286706"/>
                        <a:pt x="529376" y="19665"/>
                        <a:pt x="290232" y="44680"/>
                      </a:cubicBezTo>
                      <a:cubicBezTo>
                        <a:pt x="56836" y="69045"/>
                        <a:pt x="-14637" y="303057"/>
                        <a:pt x="113015" y="478919"/>
                      </a:cubicBezTo>
                      <a:cubicBezTo>
                        <a:pt x="125488" y="495920"/>
                        <a:pt x="98699" y="514654"/>
                        <a:pt x="84709" y="500793"/>
                      </a:cubicBezTo>
                      <a:cubicBezTo>
                        <a:pt x="-102594" y="315836"/>
                        <a:pt x="45556" y="25838"/>
                        <a:pt x="287195" y="1689"/>
                      </a:cubicBezTo>
                      <a:cubicBezTo>
                        <a:pt x="304155" y="-3"/>
                        <a:pt x="320573" y="-400"/>
                        <a:pt x="336418" y="394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73EBFE"/>
                    </a:gs>
                    <a:gs pos="100000">
                      <a:srgbClr val="3762FF"/>
                    </a:gs>
                  </a:gsLst>
                  <a:lin ang="2700000" scaled="1"/>
                  <a:tileRect/>
                </a:gradFill>
                <a:ln>
                  <a:noFill/>
                </a:ln>
              </p:spPr>
              <p:txBody>
                <a:bodyPr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7" name="组合 26"/>
              <p:cNvGrpSpPr/>
              <p:nvPr/>
            </p:nvGrpSpPr>
            <p:grpSpPr>
              <a:xfrm>
                <a:off x="2539547" y="4097249"/>
                <a:ext cx="698307" cy="311674"/>
                <a:chOff x="3233234" y="4091189"/>
                <a:chExt cx="698307" cy="311674"/>
              </a:xfrm>
            </p:grpSpPr>
            <p:sp>
              <p:nvSpPr>
                <p:cNvPr id="23" name="圆角矩形 22"/>
                <p:cNvSpPr/>
                <p:nvPr/>
              </p:nvSpPr>
              <p:spPr>
                <a:xfrm>
                  <a:off x="3233234" y="4091189"/>
                  <a:ext cx="698307" cy="311674"/>
                </a:xfrm>
                <a:prstGeom prst="roundRect">
                  <a:avLst>
                    <a:gd name="adj" fmla="val 50000"/>
                  </a:avLst>
                </a:prstGeom>
                <a:gradFill flip="none" rotWithShape="1">
                  <a:gsLst>
                    <a:gs pos="100000">
                      <a:srgbClr val="3762FF"/>
                    </a:gs>
                    <a:gs pos="0">
                      <a:srgbClr val="73EBFE"/>
                    </a:gs>
                  </a:gsLst>
                  <a:lin ang="2700000" scaled="1"/>
                  <a:tileRect/>
                </a:gradFill>
                <a:ln w="222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noFill/>
                    <a:cs typeface="+mn-ea"/>
                    <a:sym typeface="+mn-lt"/>
                  </a:endParaRPr>
                </a:p>
              </p:txBody>
            </p:sp>
            <p:sp>
              <p:nvSpPr>
                <p:cNvPr id="24" name="文本框 23"/>
                <p:cNvSpPr txBox="1"/>
                <p:nvPr/>
              </p:nvSpPr>
              <p:spPr>
                <a:xfrm>
                  <a:off x="3237997" y="4111435"/>
                  <a:ext cx="480794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1000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Start</a:t>
                  </a:r>
                  <a:endParaRPr lang="zh-CN" altLang="en-US" sz="1000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5" name="椭圆 24"/>
                <p:cNvSpPr/>
                <p:nvPr/>
              </p:nvSpPr>
              <p:spPr>
                <a:xfrm>
                  <a:off x="3669419" y="4141421"/>
                  <a:ext cx="211210" cy="211210"/>
                </a:xfrm>
                <a:prstGeom prst="ellipse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6" name="等腰三角形 25"/>
                <p:cNvSpPr/>
                <p:nvPr/>
              </p:nvSpPr>
              <p:spPr>
                <a:xfrm rot="5400000">
                  <a:off x="3740674" y="4203881"/>
                  <a:ext cx="100098" cy="86291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</p:grpSp>
      </p:grpSp>
      <p:grpSp>
        <p:nvGrpSpPr>
          <p:cNvPr id="34" name="组合 33"/>
          <p:cNvGrpSpPr/>
          <p:nvPr/>
        </p:nvGrpSpPr>
        <p:grpSpPr>
          <a:xfrm>
            <a:off x="1196520" y="1654916"/>
            <a:ext cx="2172727" cy="1446550"/>
            <a:chOff x="1818140" y="1550423"/>
            <a:chExt cx="935304" cy="622703"/>
          </a:xfrm>
        </p:grpSpPr>
        <p:sp>
          <p:nvSpPr>
            <p:cNvPr id="35" name="椭圆 34"/>
            <p:cNvSpPr/>
            <p:nvPr/>
          </p:nvSpPr>
          <p:spPr>
            <a:xfrm>
              <a:off x="1937530" y="1898677"/>
              <a:ext cx="797540" cy="267269"/>
            </a:xfrm>
            <a:prstGeom prst="ellipse">
              <a:avLst/>
            </a:prstGeom>
            <a:gradFill flip="none" rotWithShape="1">
              <a:gsLst>
                <a:gs pos="100000">
                  <a:srgbClr val="519DFF"/>
                </a:gs>
                <a:gs pos="0">
                  <a:srgbClr val="73EBFE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innerShdw blurRad="88900">
                <a:prstClr val="black">
                  <a:alpha val="5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800">
                <a:cs typeface="+mn-ea"/>
                <a:sym typeface="+mn-lt"/>
              </a:endParaRP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1818140" y="1550423"/>
              <a:ext cx="935304" cy="622703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  <a:scene3d>
                <a:camera prst="isometricOffAxis1Left">
                  <a:rot lat="1876360" lon="2562399" rev="21591639"/>
                </a:camera>
                <a:lightRig rig="balanced" dir="t"/>
              </a:scene3d>
              <a:sp3d extrusionH="177800" prstMaterial="matte">
                <a:bevelB w="38100" h="38100"/>
                <a:extrusionClr>
                  <a:schemeClr val="bg1"/>
                </a:extrusionClr>
                <a:contourClr>
                  <a:schemeClr val="bg1">
                    <a:lumMod val="75000"/>
                  </a:schemeClr>
                </a:contourClr>
              </a:sp3d>
            </a:bodyPr>
            <a:lstStyle/>
            <a:p>
              <a:pPr algn="ctr"/>
              <a:r>
                <a:rPr lang="en-US" altLang="zh-CN" sz="8800" b="1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5400000" scaled="1"/>
                    <a:tileRect/>
                  </a:gradFill>
                  <a:cs typeface="+mn-ea"/>
                  <a:sym typeface="+mn-lt"/>
                </a:rPr>
                <a:t>04</a:t>
              </a:r>
              <a:endParaRPr lang="zh-CN" altLang="en-US" sz="8800" b="1" dirty="0">
                <a:gradFill flip="none" rotWithShape="1">
                  <a:gsLst>
                    <a:gs pos="100000">
                      <a:srgbClr val="3762FF"/>
                    </a:gs>
                    <a:gs pos="0">
                      <a:srgbClr val="73EBFE"/>
                    </a:gs>
                  </a:gsLst>
                  <a:lin ang="5400000" scaled="1"/>
                  <a:tileRect/>
                </a:gra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66745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451102" y="114300"/>
            <a:ext cx="2382336" cy="830997"/>
            <a:chOff x="2032252" y="1274610"/>
            <a:chExt cx="2382336" cy="830997"/>
          </a:xfrm>
        </p:grpSpPr>
        <p:sp>
          <p:nvSpPr>
            <p:cNvPr id="5" name="文本框 4"/>
            <p:cNvSpPr txBox="1"/>
            <p:nvPr/>
          </p:nvSpPr>
          <p:spPr>
            <a:xfrm>
              <a:off x="2547990" y="1549078"/>
              <a:ext cx="186659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2700000" scaled="1"/>
                    <a:tileRect/>
                  </a:gradFill>
                  <a:cs typeface="+mn-ea"/>
                  <a:sym typeface="+mn-lt"/>
                </a:rPr>
                <a:t>发展历程</a:t>
              </a: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2032252" y="1274610"/>
              <a:ext cx="595562" cy="830997"/>
              <a:chOff x="2038520" y="1396463"/>
              <a:chExt cx="595562" cy="830997"/>
            </a:xfrm>
          </p:grpSpPr>
          <p:sp>
            <p:nvSpPr>
              <p:cNvPr id="7" name="椭圆 6"/>
              <p:cNvSpPr/>
              <p:nvPr/>
            </p:nvSpPr>
            <p:spPr>
              <a:xfrm>
                <a:off x="2038520" y="1928315"/>
                <a:ext cx="595562" cy="223527"/>
              </a:xfrm>
              <a:prstGeom prst="ellipse">
                <a:avLst/>
              </a:prstGeom>
              <a:gradFill flip="none" rotWithShape="1">
                <a:gsLst>
                  <a:gs pos="100000">
                    <a:srgbClr val="519DFF"/>
                  </a:gs>
                  <a:gs pos="0">
                    <a:srgbClr val="73EBFE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innerShdw blurRad="88900">
                  <a:prstClr val="black">
                    <a:alpha val="5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2060204" y="1396463"/>
                <a:ext cx="509471" cy="830997"/>
              </a:xfrm>
              <a:prstGeom prst="rect">
                <a:avLst/>
              </a:prstGeom>
              <a:noFill/>
              <a:effectLst/>
            </p:spPr>
            <p:txBody>
              <a:bodyPr wrap="square" rtlCol="0">
                <a:spAutoFit/>
                <a:scene3d>
                  <a:camera prst="isometricOffAxis1Left">
                    <a:rot lat="1876360" lon="2562399" rev="21591639"/>
                  </a:camera>
                  <a:lightRig rig="balanced" dir="t"/>
                </a:scene3d>
                <a:sp3d extrusionH="101600" prstMaterial="matte">
                  <a:bevelB w="38100" h="38100"/>
                  <a:extrusionClr>
                    <a:schemeClr val="bg1"/>
                  </a:extrusionClr>
                  <a:contourClr>
                    <a:schemeClr val="bg1">
                      <a:lumMod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altLang="zh-CN" sz="4800" b="1" dirty="0">
                    <a:gradFill flip="none" rotWithShape="1">
                      <a:gsLst>
                        <a:gs pos="100000">
                          <a:srgbClr val="3762FF"/>
                        </a:gs>
                        <a:gs pos="0">
                          <a:srgbClr val="73EBFE"/>
                        </a:gs>
                      </a:gsLst>
                      <a:lin ang="5400000" scaled="1"/>
                      <a:tileRect/>
                    </a:gradFill>
                    <a:cs typeface="+mn-ea"/>
                    <a:sym typeface="+mn-lt"/>
                  </a:rPr>
                  <a:t>4</a:t>
                </a:r>
                <a:endParaRPr lang="zh-CN" altLang="en-US" sz="4800" b="1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5400000" scaled="1"/>
                    <a:tileRect/>
                  </a:gra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0" name="组合 39">
            <a:extLst>
              <a:ext uri="{FF2B5EF4-FFF2-40B4-BE49-F238E27FC236}">
                <a16:creationId xmlns="" xmlns:a16="http://schemas.microsoft.com/office/drawing/2014/main" id="{9AE7CA6C-C7F8-4C37-A7F6-295CF9D76858}"/>
              </a:ext>
            </a:extLst>
          </p:cNvPr>
          <p:cNvGrpSpPr/>
          <p:nvPr/>
        </p:nvGrpSpPr>
        <p:grpSpPr>
          <a:xfrm>
            <a:off x="1046664" y="1283024"/>
            <a:ext cx="9955164" cy="4693337"/>
            <a:chOff x="1046664" y="1283024"/>
            <a:chExt cx="9955164" cy="4693337"/>
          </a:xfrm>
        </p:grpSpPr>
        <p:sp>
          <p:nvSpPr>
            <p:cNvPr id="9" name="椭圆 8">
              <a:extLst>
                <a:ext uri="{FF2B5EF4-FFF2-40B4-BE49-F238E27FC236}">
                  <a16:creationId xmlns="" xmlns:a16="http://schemas.microsoft.com/office/drawing/2014/main" id="{936DD5C9-77B9-4CF9-940B-9883BE683E42}"/>
                </a:ext>
              </a:extLst>
            </p:cNvPr>
            <p:cNvSpPr/>
            <p:nvPr/>
          </p:nvSpPr>
          <p:spPr>
            <a:xfrm>
              <a:off x="1190172" y="1283024"/>
              <a:ext cx="1596572" cy="1596572"/>
            </a:xfrm>
            <a:prstGeom prst="ellipse">
              <a:avLst/>
            </a:prstGeom>
            <a:gradFill>
              <a:gsLst>
                <a:gs pos="100000">
                  <a:srgbClr val="3762FF"/>
                </a:gs>
                <a:gs pos="0">
                  <a:srgbClr val="73EBFE"/>
                </a:gs>
              </a:gsLst>
              <a:lin ang="2700000" scaled="1"/>
            </a:gradFill>
            <a:ln>
              <a:solidFill>
                <a:schemeClr val="bg1"/>
              </a:solidFill>
              <a:prstDash val="sysDash"/>
            </a:ln>
            <a:effectLst>
              <a:outerShdw blurRad="330200" sx="101000" sy="101000" algn="ctr" rotWithShape="0">
                <a:srgbClr val="73EBFE">
                  <a:alpha val="4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1" name="椭圆 10">
              <a:extLst>
                <a:ext uri="{FF2B5EF4-FFF2-40B4-BE49-F238E27FC236}">
                  <a16:creationId xmlns="" xmlns:a16="http://schemas.microsoft.com/office/drawing/2014/main" id="{814467D6-5121-4945-80E1-FCADF6E399FF}"/>
                </a:ext>
              </a:extLst>
            </p:cNvPr>
            <p:cNvSpPr/>
            <p:nvPr/>
          </p:nvSpPr>
          <p:spPr>
            <a:xfrm>
              <a:off x="5297714" y="1283024"/>
              <a:ext cx="1596572" cy="1596572"/>
            </a:xfrm>
            <a:prstGeom prst="ellipse">
              <a:avLst/>
            </a:prstGeom>
            <a:gradFill>
              <a:gsLst>
                <a:gs pos="100000">
                  <a:srgbClr val="3762FF"/>
                </a:gs>
                <a:gs pos="0">
                  <a:srgbClr val="73EBFE"/>
                </a:gs>
              </a:gsLst>
              <a:lin ang="2700000" scaled="1"/>
            </a:gradFill>
            <a:ln>
              <a:solidFill>
                <a:schemeClr val="bg1"/>
              </a:solidFill>
              <a:prstDash val="sysDash"/>
            </a:ln>
            <a:effectLst>
              <a:outerShdw blurRad="330200" sx="101000" sy="101000" algn="ctr" rotWithShape="0">
                <a:srgbClr val="73EBFE">
                  <a:alpha val="4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3" name="椭圆 12">
              <a:extLst>
                <a:ext uri="{FF2B5EF4-FFF2-40B4-BE49-F238E27FC236}">
                  <a16:creationId xmlns="" xmlns:a16="http://schemas.microsoft.com/office/drawing/2014/main" id="{E83D7B36-930C-4B9E-A275-229E997FFD27}"/>
                </a:ext>
              </a:extLst>
            </p:cNvPr>
            <p:cNvSpPr/>
            <p:nvPr/>
          </p:nvSpPr>
          <p:spPr>
            <a:xfrm>
              <a:off x="9405256" y="1283024"/>
              <a:ext cx="1596572" cy="1596572"/>
            </a:xfrm>
            <a:prstGeom prst="ellipse">
              <a:avLst/>
            </a:prstGeom>
            <a:gradFill>
              <a:gsLst>
                <a:gs pos="100000">
                  <a:srgbClr val="3762FF"/>
                </a:gs>
                <a:gs pos="0">
                  <a:srgbClr val="73EBFE"/>
                </a:gs>
              </a:gsLst>
              <a:lin ang="2700000" scaled="1"/>
            </a:gradFill>
            <a:ln>
              <a:solidFill>
                <a:schemeClr val="bg1"/>
              </a:solidFill>
              <a:prstDash val="sysDash"/>
            </a:ln>
            <a:effectLst>
              <a:outerShdw blurRad="330200" sx="101000" sy="101000" algn="ctr" rotWithShape="0">
                <a:srgbClr val="73EBFE">
                  <a:alpha val="4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cxnSp>
          <p:nvCxnSpPr>
            <p:cNvPr id="14" name="直接箭头连接符 13">
              <a:extLst>
                <a:ext uri="{FF2B5EF4-FFF2-40B4-BE49-F238E27FC236}">
                  <a16:creationId xmlns="" xmlns:a16="http://schemas.microsoft.com/office/drawing/2014/main" id="{2EE2BDB6-1E21-4D19-891B-D42140FA4A40}"/>
                </a:ext>
              </a:extLst>
            </p:cNvPr>
            <p:cNvCxnSpPr>
              <a:cxnSpLocks/>
              <a:stCxn id="9" idx="6"/>
              <a:endCxn id="11" idx="2"/>
            </p:cNvCxnSpPr>
            <p:nvPr/>
          </p:nvCxnSpPr>
          <p:spPr>
            <a:xfrm>
              <a:off x="2786744" y="2081310"/>
              <a:ext cx="2510970" cy="0"/>
            </a:xfrm>
            <a:prstGeom prst="straightConnector1">
              <a:avLst/>
            </a:prstGeom>
            <a:ln w="25400">
              <a:gradFill flip="none" rotWithShape="1">
                <a:gsLst>
                  <a:gs pos="0">
                    <a:srgbClr val="73EBFE"/>
                  </a:gs>
                  <a:gs pos="100000">
                    <a:srgbClr val="3762FF"/>
                  </a:gs>
                </a:gsLst>
                <a:lin ang="10800000" scaled="1"/>
                <a:tileRect/>
              </a:gra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Freeform 750">
              <a:extLst>
                <a:ext uri="{FF2B5EF4-FFF2-40B4-BE49-F238E27FC236}">
                  <a16:creationId xmlns="" xmlns:a16="http://schemas.microsoft.com/office/drawing/2014/main" id="{418DBE14-CD05-4B0F-A785-F6E4F373F51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920075" y="1691387"/>
              <a:ext cx="619880" cy="779846"/>
            </a:xfrm>
            <a:custGeom>
              <a:avLst/>
              <a:gdLst>
                <a:gd name="T0" fmla="*/ 143 w 144"/>
                <a:gd name="T1" fmla="*/ 98 h 176"/>
                <a:gd name="T2" fmla="*/ 121 w 144"/>
                <a:gd name="T3" fmla="*/ 60 h 176"/>
                <a:gd name="T4" fmla="*/ 143 w 144"/>
                <a:gd name="T5" fmla="*/ 22 h 176"/>
                <a:gd name="T6" fmla="*/ 143 w 144"/>
                <a:gd name="T7" fmla="*/ 22 h 176"/>
                <a:gd name="T8" fmla="*/ 144 w 144"/>
                <a:gd name="T9" fmla="*/ 20 h 176"/>
                <a:gd name="T10" fmla="*/ 140 w 144"/>
                <a:gd name="T11" fmla="*/ 16 h 176"/>
                <a:gd name="T12" fmla="*/ 80 w 144"/>
                <a:gd name="T13" fmla="*/ 16 h 176"/>
                <a:gd name="T14" fmla="*/ 80 w 144"/>
                <a:gd name="T15" fmla="*/ 4 h 176"/>
                <a:gd name="T16" fmla="*/ 76 w 144"/>
                <a:gd name="T17" fmla="*/ 0 h 176"/>
                <a:gd name="T18" fmla="*/ 4 w 144"/>
                <a:gd name="T19" fmla="*/ 0 h 176"/>
                <a:gd name="T20" fmla="*/ 0 w 144"/>
                <a:gd name="T21" fmla="*/ 4 h 176"/>
                <a:gd name="T22" fmla="*/ 0 w 144"/>
                <a:gd name="T23" fmla="*/ 172 h 176"/>
                <a:gd name="T24" fmla="*/ 4 w 144"/>
                <a:gd name="T25" fmla="*/ 176 h 176"/>
                <a:gd name="T26" fmla="*/ 8 w 144"/>
                <a:gd name="T27" fmla="*/ 172 h 176"/>
                <a:gd name="T28" fmla="*/ 8 w 144"/>
                <a:gd name="T29" fmla="*/ 88 h 176"/>
                <a:gd name="T30" fmla="*/ 56 w 144"/>
                <a:gd name="T31" fmla="*/ 88 h 176"/>
                <a:gd name="T32" fmla="*/ 56 w 144"/>
                <a:gd name="T33" fmla="*/ 100 h 176"/>
                <a:gd name="T34" fmla="*/ 60 w 144"/>
                <a:gd name="T35" fmla="*/ 104 h 176"/>
                <a:gd name="T36" fmla="*/ 140 w 144"/>
                <a:gd name="T37" fmla="*/ 104 h 176"/>
                <a:gd name="T38" fmla="*/ 144 w 144"/>
                <a:gd name="T39" fmla="*/ 100 h 176"/>
                <a:gd name="T40" fmla="*/ 143 w 144"/>
                <a:gd name="T41" fmla="*/ 98 h 176"/>
                <a:gd name="T42" fmla="*/ 8 w 144"/>
                <a:gd name="T43" fmla="*/ 80 h 176"/>
                <a:gd name="T44" fmla="*/ 8 w 144"/>
                <a:gd name="T45" fmla="*/ 8 h 176"/>
                <a:gd name="T46" fmla="*/ 72 w 144"/>
                <a:gd name="T47" fmla="*/ 8 h 176"/>
                <a:gd name="T48" fmla="*/ 72 w 144"/>
                <a:gd name="T49" fmla="*/ 80 h 176"/>
                <a:gd name="T50" fmla="*/ 8 w 144"/>
                <a:gd name="T51" fmla="*/ 80 h 176"/>
                <a:gd name="T52" fmla="*/ 64 w 144"/>
                <a:gd name="T53" fmla="*/ 96 h 176"/>
                <a:gd name="T54" fmla="*/ 64 w 144"/>
                <a:gd name="T55" fmla="*/ 88 h 176"/>
                <a:gd name="T56" fmla="*/ 76 w 144"/>
                <a:gd name="T57" fmla="*/ 88 h 176"/>
                <a:gd name="T58" fmla="*/ 80 w 144"/>
                <a:gd name="T59" fmla="*/ 84 h 176"/>
                <a:gd name="T60" fmla="*/ 80 w 144"/>
                <a:gd name="T61" fmla="*/ 24 h 176"/>
                <a:gd name="T62" fmla="*/ 133 w 144"/>
                <a:gd name="T63" fmla="*/ 24 h 176"/>
                <a:gd name="T64" fmla="*/ 113 w 144"/>
                <a:gd name="T65" fmla="*/ 58 h 176"/>
                <a:gd name="T66" fmla="*/ 113 w 144"/>
                <a:gd name="T67" fmla="*/ 58 h 176"/>
                <a:gd name="T68" fmla="*/ 112 w 144"/>
                <a:gd name="T69" fmla="*/ 60 h 176"/>
                <a:gd name="T70" fmla="*/ 113 w 144"/>
                <a:gd name="T71" fmla="*/ 62 h 176"/>
                <a:gd name="T72" fmla="*/ 113 w 144"/>
                <a:gd name="T73" fmla="*/ 62 h 176"/>
                <a:gd name="T74" fmla="*/ 133 w 144"/>
                <a:gd name="T75" fmla="*/ 96 h 176"/>
                <a:gd name="T76" fmla="*/ 64 w 144"/>
                <a:gd name="T77" fmla="*/ 9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44" h="176">
                  <a:moveTo>
                    <a:pt x="143" y="98"/>
                  </a:moveTo>
                  <a:cubicBezTo>
                    <a:pt x="121" y="60"/>
                    <a:pt x="121" y="60"/>
                    <a:pt x="121" y="60"/>
                  </a:cubicBezTo>
                  <a:cubicBezTo>
                    <a:pt x="143" y="22"/>
                    <a:pt x="143" y="22"/>
                    <a:pt x="143" y="22"/>
                  </a:cubicBezTo>
                  <a:cubicBezTo>
                    <a:pt x="143" y="22"/>
                    <a:pt x="143" y="22"/>
                    <a:pt x="143" y="22"/>
                  </a:cubicBezTo>
                  <a:cubicBezTo>
                    <a:pt x="144" y="21"/>
                    <a:pt x="144" y="21"/>
                    <a:pt x="144" y="20"/>
                  </a:cubicBezTo>
                  <a:cubicBezTo>
                    <a:pt x="144" y="18"/>
                    <a:pt x="142" y="16"/>
                    <a:pt x="140" y="16"/>
                  </a:cubicBezTo>
                  <a:cubicBezTo>
                    <a:pt x="80" y="16"/>
                    <a:pt x="80" y="16"/>
                    <a:pt x="80" y="16"/>
                  </a:cubicBezTo>
                  <a:cubicBezTo>
                    <a:pt x="80" y="4"/>
                    <a:pt x="80" y="4"/>
                    <a:pt x="80" y="4"/>
                  </a:cubicBezTo>
                  <a:cubicBezTo>
                    <a:pt x="80" y="2"/>
                    <a:pt x="78" y="0"/>
                    <a:pt x="76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0" y="174"/>
                    <a:pt x="2" y="176"/>
                    <a:pt x="4" y="176"/>
                  </a:cubicBezTo>
                  <a:cubicBezTo>
                    <a:pt x="6" y="176"/>
                    <a:pt x="8" y="174"/>
                    <a:pt x="8" y="172"/>
                  </a:cubicBezTo>
                  <a:cubicBezTo>
                    <a:pt x="8" y="88"/>
                    <a:pt x="8" y="88"/>
                    <a:pt x="8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6" y="100"/>
                    <a:pt x="56" y="100"/>
                    <a:pt x="56" y="100"/>
                  </a:cubicBezTo>
                  <a:cubicBezTo>
                    <a:pt x="56" y="102"/>
                    <a:pt x="58" y="104"/>
                    <a:pt x="60" y="104"/>
                  </a:cubicBezTo>
                  <a:cubicBezTo>
                    <a:pt x="140" y="104"/>
                    <a:pt x="140" y="104"/>
                    <a:pt x="140" y="104"/>
                  </a:cubicBezTo>
                  <a:cubicBezTo>
                    <a:pt x="142" y="104"/>
                    <a:pt x="144" y="102"/>
                    <a:pt x="144" y="100"/>
                  </a:cubicBezTo>
                  <a:cubicBezTo>
                    <a:pt x="144" y="99"/>
                    <a:pt x="144" y="99"/>
                    <a:pt x="143" y="98"/>
                  </a:cubicBezTo>
                  <a:close/>
                  <a:moveTo>
                    <a:pt x="8" y="80"/>
                  </a:moveTo>
                  <a:cubicBezTo>
                    <a:pt x="8" y="8"/>
                    <a:pt x="8" y="8"/>
                    <a:pt x="8" y="8"/>
                  </a:cubicBezTo>
                  <a:cubicBezTo>
                    <a:pt x="72" y="8"/>
                    <a:pt x="72" y="8"/>
                    <a:pt x="72" y="8"/>
                  </a:cubicBezTo>
                  <a:cubicBezTo>
                    <a:pt x="72" y="80"/>
                    <a:pt x="72" y="80"/>
                    <a:pt x="72" y="80"/>
                  </a:cubicBezTo>
                  <a:lnTo>
                    <a:pt x="8" y="80"/>
                  </a:lnTo>
                  <a:close/>
                  <a:moveTo>
                    <a:pt x="64" y="96"/>
                  </a:moveTo>
                  <a:cubicBezTo>
                    <a:pt x="64" y="88"/>
                    <a:pt x="64" y="88"/>
                    <a:pt x="64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8" y="88"/>
                    <a:pt x="80" y="86"/>
                    <a:pt x="80" y="84"/>
                  </a:cubicBezTo>
                  <a:cubicBezTo>
                    <a:pt x="80" y="24"/>
                    <a:pt x="80" y="24"/>
                    <a:pt x="80" y="24"/>
                  </a:cubicBezTo>
                  <a:cubicBezTo>
                    <a:pt x="133" y="24"/>
                    <a:pt x="133" y="24"/>
                    <a:pt x="133" y="24"/>
                  </a:cubicBezTo>
                  <a:cubicBezTo>
                    <a:pt x="113" y="58"/>
                    <a:pt x="113" y="58"/>
                    <a:pt x="113" y="58"/>
                  </a:cubicBezTo>
                  <a:cubicBezTo>
                    <a:pt x="113" y="58"/>
                    <a:pt x="113" y="58"/>
                    <a:pt x="113" y="58"/>
                  </a:cubicBezTo>
                  <a:cubicBezTo>
                    <a:pt x="112" y="59"/>
                    <a:pt x="112" y="59"/>
                    <a:pt x="112" y="60"/>
                  </a:cubicBezTo>
                  <a:cubicBezTo>
                    <a:pt x="112" y="61"/>
                    <a:pt x="112" y="61"/>
                    <a:pt x="113" y="62"/>
                  </a:cubicBezTo>
                  <a:cubicBezTo>
                    <a:pt x="113" y="62"/>
                    <a:pt x="113" y="62"/>
                    <a:pt x="113" y="62"/>
                  </a:cubicBezTo>
                  <a:cubicBezTo>
                    <a:pt x="133" y="96"/>
                    <a:pt x="133" y="96"/>
                    <a:pt x="133" y="96"/>
                  </a:cubicBezTo>
                  <a:lnTo>
                    <a:pt x="64" y="9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9" name="Freeform 753">
              <a:extLst>
                <a:ext uri="{FF2B5EF4-FFF2-40B4-BE49-F238E27FC236}">
                  <a16:creationId xmlns="" xmlns:a16="http://schemas.microsoft.com/office/drawing/2014/main" id="{FCAD9FD3-E07D-4EFD-9352-4C107546E40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08536" y="1691387"/>
              <a:ext cx="759844" cy="779846"/>
            </a:xfrm>
            <a:custGeom>
              <a:avLst/>
              <a:gdLst>
                <a:gd name="T0" fmla="*/ 80 w 176"/>
                <a:gd name="T1" fmla="*/ 95 h 176"/>
                <a:gd name="T2" fmla="*/ 75 w 176"/>
                <a:gd name="T3" fmla="*/ 132 h 176"/>
                <a:gd name="T4" fmla="*/ 88 w 176"/>
                <a:gd name="T5" fmla="*/ 149 h 176"/>
                <a:gd name="T6" fmla="*/ 98 w 176"/>
                <a:gd name="T7" fmla="*/ 106 h 176"/>
                <a:gd name="T8" fmla="*/ 132 w 176"/>
                <a:gd name="T9" fmla="*/ 113 h 176"/>
                <a:gd name="T10" fmla="*/ 132 w 176"/>
                <a:gd name="T11" fmla="*/ 105 h 176"/>
                <a:gd name="T12" fmla="*/ 85 w 176"/>
                <a:gd name="T13" fmla="*/ 65 h 176"/>
                <a:gd name="T14" fmla="*/ 84 w 176"/>
                <a:gd name="T15" fmla="*/ 48 h 176"/>
                <a:gd name="T16" fmla="*/ 76 w 176"/>
                <a:gd name="T17" fmla="*/ 46 h 176"/>
                <a:gd name="T18" fmla="*/ 66 w 176"/>
                <a:gd name="T19" fmla="*/ 37 h 176"/>
                <a:gd name="T20" fmla="*/ 42 w 176"/>
                <a:gd name="T21" fmla="*/ 33 h 176"/>
                <a:gd name="T22" fmla="*/ 31 w 176"/>
                <a:gd name="T23" fmla="*/ 79 h 176"/>
                <a:gd name="T24" fmla="*/ 56 w 176"/>
                <a:gd name="T25" fmla="*/ 94 h 176"/>
                <a:gd name="T26" fmla="*/ 62 w 176"/>
                <a:gd name="T27" fmla="*/ 83 h 176"/>
                <a:gd name="T28" fmla="*/ 88 w 176"/>
                <a:gd name="T29" fmla="*/ 0 h 176"/>
                <a:gd name="T30" fmla="*/ 88 w 176"/>
                <a:gd name="T31" fmla="*/ 176 h 176"/>
                <a:gd name="T32" fmla="*/ 88 w 176"/>
                <a:gd name="T33" fmla="*/ 0 h 176"/>
                <a:gd name="T34" fmla="*/ 8 w 176"/>
                <a:gd name="T35" fmla="*/ 88 h 176"/>
                <a:gd name="T36" fmla="*/ 168 w 176"/>
                <a:gd name="T37" fmla="*/ 88 h 176"/>
                <a:gd name="T38" fmla="*/ 160 w 176"/>
                <a:gd name="T39" fmla="*/ 81 h 176"/>
                <a:gd name="T40" fmla="*/ 159 w 176"/>
                <a:gd name="T41" fmla="*/ 75 h 176"/>
                <a:gd name="T42" fmla="*/ 157 w 176"/>
                <a:gd name="T43" fmla="*/ 68 h 176"/>
                <a:gd name="T44" fmla="*/ 155 w 176"/>
                <a:gd name="T45" fmla="*/ 60 h 176"/>
                <a:gd name="T46" fmla="*/ 152 w 176"/>
                <a:gd name="T47" fmla="*/ 55 h 176"/>
                <a:gd name="T48" fmla="*/ 149 w 176"/>
                <a:gd name="T49" fmla="*/ 50 h 176"/>
                <a:gd name="T50" fmla="*/ 146 w 176"/>
                <a:gd name="T51" fmla="*/ 45 h 176"/>
                <a:gd name="T52" fmla="*/ 136 w 176"/>
                <a:gd name="T53" fmla="*/ 34 h 176"/>
                <a:gd name="T54" fmla="*/ 132 w 176"/>
                <a:gd name="T55" fmla="*/ 31 h 176"/>
                <a:gd name="T56" fmla="*/ 106 w 176"/>
                <a:gd name="T57" fmla="*/ 29 h 176"/>
                <a:gd name="T58" fmla="*/ 110 w 176"/>
                <a:gd name="T59" fmla="*/ 48 h 176"/>
                <a:gd name="T60" fmla="*/ 132 w 176"/>
                <a:gd name="T61" fmla="*/ 56 h 176"/>
                <a:gd name="T62" fmla="*/ 144 w 176"/>
                <a:gd name="T63" fmla="*/ 99 h 176"/>
                <a:gd name="T64" fmla="*/ 158 w 176"/>
                <a:gd name="T65" fmla="*/ 103 h 176"/>
                <a:gd name="T66" fmla="*/ 159 w 176"/>
                <a:gd name="T67" fmla="*/ 97 h 176"/>
                <a:gd name="T68" fmla="*/ 160 w 176"/>
                <a:gd name="T69" fmla="*/ 88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76" h="176">
                  <a:moveTo>
                    <a:pt x="98" y="106"/>
                  </a:moveTo>
                  <a:cubicBezTo>
                    <a:pt x="90" y="98"/>
                    <a:pt x="91" y="95"/>
                    <a:pt x="80" y="95"/>
                  </a:cubicBezTo>
                  <a:cubicBezTo>
                    <a:pt x="69" y="95"/>
                    <a:pt x="62" y="98"/>
                    <a:pt x="65" y="113"/>
                  </a:cubicBezTo>
                  <a:cubicBezTo>
                    <a:pt x="68" y="128"/>
                    <a:pt x="76" y="121"/>
                    <a:pt x="75" y="132"/>
                  </a:cubicBezTo>
                  <a:cubicBezTo>
                    <a:pt x="74" y="144"/>
                    <a:pt x="77" y="146"/>
                    <a:pt x="79" y="149"/>
                  </a:cubicBezTo>
                  <a:cubicBezTo>
                    <a:pt x="81" y="152"/>
                    <a:pt x="86" y="160"/>
                    <a:pt x="88" y="149"/>
                  </a:cubicBezTo>
                  <a:cubicBezTo>
                    <a:pt x="90" y="137"/>
                    <a:pt x="94" y="131"/>
                    <a:pt x="98" y="126"/>
                  </a:cubicBezTo>
                  <a:cubicBezTo>
                    <a:pt x="102" y="120"/>
                    <a:pt x="107" y="113"/>
                    <a:pt x="98" y="106"/>
                  </a:cubicBezTo>
                  <a:close/>
                  <a:moveTo>
                    <a:pt x="132" y="105"/>
                  </a:moveTo>
                  <a:cubicBezTo>
                    <a:pt x="130" y="107"/>
                    <a:pt x="130" y="111"/>
                    <a:pt x="132" y="113"/>
                  </a:cubicBezTo>
                  <a:cubicBezTo>
                    <a:pt x="134" y="115"/>
                    <a:pt x="139" y="118"/>
                    <a:pt x="141" y="113"/>
                  </a:cubicBezTo>
                  <a:cubicBezTo>
                    <a:pt x="142" y="108"/>
                    <a:pt x="135" y="103"/>
                    <a:pt x="132" y="105"/>
                  </a:cubicBezTo>
                  <a:close/>
                  <a:moveTo>
                    <a:pt x="69" y="79"/>
                  </a:moveTo>
                  <a:cubicBezTo>
                    <a:pt x="69" y="74"/>
                    <a:pt x="78" y="68"/>
                    <a:pt x="85" y="65"/>
                  </a:cubicBezTo>
                  <a:cubicBezTo>
                    <a:pt x="91" y="62"/>
                    <a:pt x="97" y="61"/>
                    <a:pt x="96" y="56"/>
                  </a:cubicBezTo>
                  <a:cubicBezTo>
                    <a:pt x="95" y="52"/>
                    <a:pt x="93" y="48"/>
                    <a:pt x="84" y="48"/>
                  </a:cubicBezTo>
                  <a:cubicBezTo>
                    <a:pt x="74" y="48"/>
                    <a:pt x="78" y="61"/>
                    <a:pt x="70" y="53"/>
                  </a:cubicBezTo>
                  <a:cubicBezTo>
                    <a:pt x="62" y="46"/>
                    <a:pt x="72" y="48"/>
                    <a:pt x="76" y="46"/>
                  </a:cubicBezTo>
                  <a:cubicBezTo>
                    <a:pt x="80" y="44"/>
                    <a:pt x="84" y="37"/>
                    <a:pt x="77" y="36"/>
                  </a:cubicBezTo>
                  <a:cubicBezTo>
                    <a:pt x="70" y="36"/>
                    <a:pt x="71" y="39"/>
                    <a:pt x="66" y="37"/>
                  </a:cubicBezTo>
                  <a:cubicBezTo>
                    <a:pt x="60" y="35"/>
                    <a:pt x="58" y="44"/>
                    <a:pt x="54" y="43"/>
                  </a:cubicBezTo>
                  <a:cubicBezTo>
                    <a:pt x="52" y="42"/>
                    <a:pt x="46" y="38"/>
                    <a:pt x="42" y="33"/>
                  </a:cubicBezTo>
                  <a:cubicBezTo>
                    <a:pt x="33" y="40"/>
                    <a:pt x="27" y="49"/>
                    <a:pt x="22" y="59"/>
                  </a:cubicBezTo>
                  <a:cubicBezTo>
                    <a:pt x="23" y="72"/>
                    <a:pt x="31" y="79"/>
                    <a:pt x="31" y="79"/>
                  </a:cubicBezTo>
                  <a:cubicBezTo>
                    <a:pt x="31" y="79"/>
                    <a:pt x="35" y="88"/>
                    <a:pt x="57" y="99"/>
                  </a:cubicBezTo>
                  <a:cubicBezTo>
                    <a:pt x="57" y="99"/>
                    <a:pt x="61" y="99"/>
                    <a:pt x="56" y="94"/>
                  </a:cubicBezTo>
                  <a:cubicBezTo>
                    <a:pt x="51" y="89"/>
                    <a:pt x="46" y="83"/>
                    <a:pt x="52" y="80"/>
                  </a:cubicBezTo>
                  <a:cubicBezTo>
                    <a:pt x="58" y="76"/>
                    <a:pt x="60" y="77"/>
                    <a:pt x="62" y="83"/>
                  </a:cubicBezTo>
                  <a:cubicBezTo>
                    <a:pt x="63" y="89"/>
                    <a:pt x="68" y="85"/>
                    <a:pt x="69" y="79"/>
                  </a:cubicBezTo>
                  <a:close/>
                  <a:moveTo>
                    <a:pt x="88" y="0"/>
                  </a:moveTo>
                  <a:cubicBezTo>
                    <a:pt x="39" y="0"/>
                    <a:pt x="0" y="39"/>
                    <a:pt x="0" y="88"/>
                  </a:cubicBezTo>
                  <a:cubicBezTo>
                    <a:pt x="0" y="137"/>
                    <a:pt x="39" y="176"/>
                    <a:pt x="88" y="176"/>
                  </a:cubicBezTo>
                  <a:cubicBezTo>
                    <a:pt x="137" y="176"/>
                    <a:pt x="176" y="137"/>
                    <a:pt x="176" y="88"/>
                  </a:cubicBezTo>
                  <a:cubicBezTo>
                    <a:pt x="176" y="39"/>
                    <a:pt x="137" y="0"/>
                    <a:pt x="88" y="0"/>
                  </a:cubicBezTo>
                  <a:close/>
                  <a:moveTo>
                    <a:pt x="88" y="168"/>
                  </a:moveTo>
                  <a:cubicBezTo>
                    <a:pt x="44" y="168"/>
                    <a:pt x="8" y="132"/>
                    <a:pt x="8" y="88"/>
                  </a:cubicBezTo>
                  <a:cubicBezTo>
                    <a:pt x="8" y="44"/>
                    <a:pt x="44" y="8"/>
                    <a:pt x="88" y="8"/>
                  </a:cubicBezTo>
                  <a:cubicBezTo>
                    <a:pt x="132" y="8"/>
                    <a:pt x="168" y="44"/>
                    <a:pt x="168" y="88"/>
                  </a:cubicBezTo>
                  <a:cubicBezTo>
                    <a:pt x="168" y="132"/>
                    <a:pt x="132" y="168"/>
                    <a:pt x="88" y="168"/>
                  </a:cubicBezTo>
                  <a:close/>
                  <a:moveTo>
                    <a:pt x="160" y="81"/>
                  </a:moveTo>
                  <a:cubicBezTo>
                    <a:pt x="160" y="81"/>
                    <a:pt x="160" y="80"/>
                    <a:pt x="159" y="79"/>
                  </a:cubicBezTo>
                  <a:cubicBezTo>
                    <a:pt x="159" y="78"/>
                    <a:pt x="159" y="76"/>
                    <a:pt x="159" y="75"/>
                  </a:cubicBezTo>
                  <a:cubicBezTo>
                    <a:pt x="159" y="74"/>
                    <a:pt x="158" y="73"/>
                    <a:pt x="158" y="72"/>
                  </a:cubicBezTo>
                  <a:cubicBezTo>
                    <a:pt x="158" y="71"/>
                    <a:pt x="158" y="70"/>
                    <a:pt x="157" y="68"/>
                  </a:cubicBezTo>
                  <a:cubicBezTo>
                    <a:pt x="157" y="67"/>
                    <a:pt x="157" y="67"/>
                    <a:pt x="157" y="66"/>
                  </a:cubicBezTo>
                  <a:cubicBezTo>
                    <a:pt x="156" y="64"/>
                    <a:pt x="155" y="62"/>
                    <a:pt x="155" y="60"/>
                  </a:cubicBezTo>
                  <a:cubicBezTo>
                    <a:pt x="154" y="60"/>
                    <a:pt x="154" y="59"/>
                    <a:pt x="153" y="58"/>
                  </a:cubicBezTo>
                  <a:cubicBezTo>
                    <a:pt x="153" y="57"/>
                    <a:pt x="152" y="56"/>
                    <a:pt x="152" y="55"/>
                  </a:cubicBezTo>
                  <a:cubicBezTo>
                    <a:pt x="151" y="54"/>
                    <a:pt x="151" y="53"/>
                    <a:pt x="150" y="52"/>
                  </a:cubicBezTo>
                  <a:cubicBezTo>
                    <a:pt x="150" y="51"/>
                    <a:pt x="149" y="50"/>
                    <a:pt x="149" y="50"/>
                  </a:cubicBezTo>
                  <a:cubicBezTo>
                    <a:pt x="148" y="49"/>
                    <a:pt x="148" y="48"/>
                    <a:pt x="147" y="47"/>
                  </a:cubicBezTo>
                  <a:cubicBezTo>
                    <a:pt x="147" y="46"/>
                    <a:pt x="146" y="46"/>
                    <a:pt x="146" y="45"/>
                  </a:cubicBezTo>
                  <a:cubicBezTo>
                    <a:pt x="143" y="41"/>
                    <a:pt x="140" y="38"/>
                    <a:pt x="136" y="35"/>
                  </a:cubicBezTo>
                  <a:cubicBezTo>
                    <a:pt x="136" y="35"/>
                    <a:pt x="136" y="34"/>
                    <a:pt x="136" y="34"/>
                  </a:cubicBezTo>
                  <a:cubicBezTo>
                    <a:pt x="134" y="33"/>
                    <a:pt x="133" y="32"/>
                    <a:pt x="132" y="31"/>
                  </a:cubicBezTo>
                  <a:cubicBezTo>
                    <a:pt x="132" y="31"/>
                    <a:pt x="132" y="31"/>
                    <a:pt x="132" y="31"/>
                  </a:cubicBezTo>
                  <a:cubicBezTo>
                    <a:pt x="126" y="26"/>
                    <a:pt x="120" y="23"/>
                    <a:pt x="113" y="20"/>
                  </a:cubicBezTo>
                  <a:cubicBezTo>
                    <a:pt x="111" y="24"/>
                    <a:pt x="109" y="28"/>
                    <a:pt x="106" y="29"/>
                  </a:cubicBezTo>
                  <a:cubicBezTo>
                    <a:pt x="103" y="31"/>
                    <a:pt x="103" y="39"/>
                    <a:pt x="110" y="39"/>
                  </a:cubicBezTo>
                  <a:cubicBezTo>
                    <a:pt x="110" y="39"/>
                    <a:pt x="108" y="41"/>
                    <a:pt x="110" y="48"/>
                  </a:cubicBezTo>
                  <a:cubicBezTo>
                    <a:pt x="112" y="55"/>
                    <a:pt x="115" y="57"/>
                    <a:pt x="125" y="53"/>
                  </a:cubicBezTo>
                  <a:cubicBezTo>
                    <a:pt x="129" y="51"/>
                    <a:pt x="132" y="52"/>
                    <a:pt x="132" y="56"/>
                  </a:cubicBezTo>
                  <a:cubicBezTo>
                    <a:pt x="131" y="65"/>
                    <a:pt x="124" y="65"/>
                    <a:pt x="129" y="80"/>
                  </a:cubicBezTo>
                  <a:cubicBezTo>
                    <a:pt x="133" y="89"/>
                    <a:pt x="141" y="92"/>
                    <a:pt x="144" y="99"/>
                  </a:cubicBezTo>
                  <a:cubicBezTo>
                    <a:pt x="145" y="103"/>
                    <a:pt x="151" y="107"/>
                    <a:pt x="157" y="109"/>
                  </a:cubicBezTo>
                  <a:cubicBezTo>
                    <a:pt x="157" y="107"/>
                    <a:pt x="158" y="105"/>
                    <a:pt x="158" y="103"/>
                  </a:cubicBezTo>
                  <a:cubicBezTo>
                    <a:pt x="158" y="103"/>
                    <a:pt x="159" y="102"/>
                    <a:pt x="159" y="101"/>
                  </a:cubicBezTo>
                  <a:cubicBezTo>
                    <a:pt x="159" y="100"/>
                    <a:pt x="159" y="98"/>
                    <a:pt x="159" y="97"/>
                  </a:cubicBezTo>
                  <a:cubicBezTo>
                    <a:pt x="160" y="96"/>
                    <a:pt x="160" y="95"/>
                    <a:pt x="160" y="95"/>
                  </a:cubicBezTo>
                  <a:cubicBezTo>
                    <a:pt x="160" y="92"/>
                    <a:pt x="160" y="90"/>
                    <a:pt x="160" y="88"/>
                  </a:cubicBezTo>
                  <a:cubicBezTo>
                    <a:pt x="160" y="86"/>
                    <a:pt x="160" y="84"/>
                    <a:pt x="160" y="8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0" name="Freeform 756">
              <a:extLst>
                <a:ext uri="{FF2B5EF4-FFF2-40B4-BE49-F238E27FC236}">
                  <a16:creationId xmlns="" xmlns:a16="http://schemas.microsoft.com/office/drawing/2014/main" id="{91BDAAFF-EE00-489E-924A-444D46D951F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776065" y="1691387"/>
              <a:ext cx="639870" cy="779846"/>
            </a:xfrm>
            <a:custGeom>
              <a:avLst/>
              <a:gdLst>
                <a:gd name="T0" fmla="*/ 119 w 144"/>
                <a:gd name="T1" fmla="*/ 89 h 176"/>
                <a:gd name="T2" fmla="*/ 84 w 144"/>
                <a:gd name="T3" fmla="*/ 88 h 176"/>
                <a:gd name="T4" fmla="*/ 124 w 144"/>
                <a:gd name="T5" fmla="*/ 72 h 176"/>
                <a:gd name="T6" fmla="*/ 128 w 144"/>
                <a:gd name="T7" fmla="*/ 20 h 176"/>
                <a:gd name="T8" fmla="*/ 84 w 144"/>
                <a:gd name="T9" fmla="*/ 16 h 176"/>
                <a:gd name="T10" fmla="*/ 76 w 144"/>
                <a:gd name="T11" fmla="*/ 0 h 176"/>
                <a:gd name="T12" fmla="*/ 60 w 144"/>
                <a:gd name="T13" fmla="*/ 8 h 176"/>
                <a:gd name="T14" fmla="*/ 28 w 144"/>
                <a:gd name="T15" fmla="*/ 16 h 176"/>
                <a:gd name="T16" fmla="*/ 1 w 144"/>
                <a:gd name="T17" fmla="*/ 41 h 176"/>
                <a:gd name="T18" fmla="*/ 1 w 144"/>
                <a:gd name="T19" fmla="*/ 47 h 176"/>
                <a:gd name="T20" fmla="*/ 28 w 144"/>
                <a:gd name="T21" fmla="*/ 72 h 176"/>
                <a:gd name="T22" fmla="*/ 60 w 144"/>
                <a:gd name="T23" fmla="*/ 88 h 176"/>
                <a:gd name="T24" fmla="*/ 16 w 144"/>
                <a:gd name="T25" fmla="*/ 92 h 176"/>
                <a:gd name="T26" fmla="*/ 20 w 144"/>
                <a:gd name="T27" fmla="*/ 144 h 176"/>
                <a:gd name="T28" fmla="*/ 60 w 144"/>
                <a:gd name="T29" fmla="*/ 168 h 176"/>
                <a:gd name="T30" fmla="*/ 76 w 144"/>
                <a:gd name="T31" fmla="*/ 176 h 176"/>
                <a:gd name="T32" fmla="*/ 84 w 144"/>
                <a:gd name="T33" fmla="*/ 144 h 176"/>
                <a:gd name="T34" fmla="*/ 119 w 144"/>
                <a:gd name="T35" fmla="*/ 143 h 176"/>
                <a:gd name="T36" fmla="*/ 144 w 144"/>
                <a:gd name="T37" fmla="*/ 116 h 176"/>
                <a:gd name="T38" fmla="*/ 68 w 144"/>
                <a:gd name="T39" fmla="*/ 8 h 176"/>
                <a:gd name="T40" fmla="*/ 76 w 144"/>
                <a:gd name="T41" fmla="*/ 16 h 176"/>
                <a:gd name="T42" fmla="*/ 68 w 144"/>
                <a:gd name="T43" fmla="*/ 8 h 176"/>
                <a:gd name="T44" fmla="*/ 10 w 144"/>
                <a:gd name="T45" fmla="*/ 44 h 176"/>
                <a:gd name="T46" fmla="*/ 120 w 144"/>
                <a:gd name="T47" fmla="*/ 24 h 176"/>
                <a:gd name="T48" fmla="*/ 30 w 144"/>
                <a:gd name="T49" fmla="*/ 64 h 176"/>
                <a:gd name="T50" fmla="*/ 76 w 144"/>
                <a:gd name="T51" fmla="*/ 88 h 176"/>
                <a:gd name="T52" fmla="*/ 68 w 144"/>
                <a:gd name="T53" fmla="*/ 72 h 176"/>
                <a:gd name="T54" fmla="*/ 76 w 144"/>
                <a:gd name="T55" fmla="*/ 168 h 176"/>
                <a:gd name="T56" fmla="*/ 68 w 144"/>
                <a:gd name="T57" fmla="*/ 144 h 176"/>
                <a:gd name="T58" fmla="*/ 76 w 144"/>
                <a:gd name="T59" fmla="*/ 168 h 176"/>
                <a:gd name="T60" fmla="*/ 24 w 144"/>
                <a:gd name="T61" fmla="*/ 136 h 176"/>
                <a:gd name="T62" fmla="*/ 114 w 144"/>
                <a:gd name="T63" fmla="*/ 96 h 176"/>
                <a:gd name="T64" fmla="*/ 114 w 144"/>
                <a:gd name="T65" fmla="*/ 13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44" h="176">
                  <a:moveTo>
                    <a:pt x="143" y="113"/>
                  </a:moveTo>
                  <a:cubicBezTo>
                    <a:pt x="119" y="89"/>
                    <a:pt x="119" y="89"/>
                    <a:pt x="119" y="89"/>
                  </a:cubicBezTo>
                  <a:cubicBezTo>
                    <a:pt x="118" y="88"/>
                    <a:pt x="117" y="88"/>
                    <a:pt x="116" y="88"/>
                  </a:cubicBezTo>
                  <a:cubicBezTo>
                    <a:pt x="84" y="88"/>
                    <a:pt x="84" y="88"/>
                    <a:pt x="84" y="88"/>
                  </a:cubicBezTo>
                  <a:cubicBezTo>
                    <a:pt x="84" y="72"/>
                    <a:pt x="84" y="72"/>
                    <a:pt x="84" y="72"/>
                  </a:cubicBezTo>
                  <a:cubicBezTo>
                    <a:pt x="124" y="72"/>
                    <a:pt x="124" y="72"/>
                    <a:pt x="124" y="72"/>
                  </a:cubicBezTo>
                  <a:cubicBezTo>
                    <a:pt x="126" y="72"/>
                    <a:pt x="128" y="70"/>
                    <a:pt x="128" y="68"/>
                  </a:cubicBezTo>
                  <a:cubicBezTo>
                    <a:pt x="128" y="20"/>
                    <a:pt x="128" y="20"/>
                    <a:pt x="128" y="20"/>
                  </a:cubicBezTo>
                  <a:cubicBezTo>
                    <a:pt x="128" y="18"/>
                    <a:pt x="126" y="16"/>
                    <a:pt x="124" y="16"/>
                  </a:cubicBezTo>
                  <a:cubicBezTo>
                    <a:pt x="84" y="16"/>
                    <a:pt x="84" y="16"/>
                    <a:pt x="84" y="16"/>
                  </a:cubicBezTo>
                  <a:cubicBezTo>
                    <a:pt x="84" y="8"/>
                    <a:pt x="84" y="8"/>
                    <a:pt x="84" y="8"/>
                  </a:cubicBezTo>
                  <a:cubicBezTo>
                    <a:pt x="84" y="4"/>
                    <a:pt x="80" y="0"/>
                    <a:pt x="76" y="0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64" y="0"/>
                    <a:pt x="60" y="4"/>
                    <a:pt x="60" y="8"/>
                  </a:cubicBezTo>
                  <a:cubicBezTo>
                    <a:pt x="60" y="16"/>
                    <a:pt x="60" y="16"/>
                    <a:pt x="60" y="16"/>
                  </a:cubicBezTo>
                  <a:cubicBezTo>
                    <a:pt x="28" y="16"/>
                    <a:pt x="28" y="16"/>
                    <a:pt x="28" y="16"/>
                  </a:cubicBezTo>
                  <a:cubicBezTo>
                    <a:pt x="27" y="16"/>
                    <a:pt x="26" y="16"/>
                    <a:pt x="25" y="17"/>
                  </a:cubicBezTo>
                  <a:cubicBezTo>
                    <a:pt x="1" y="41"/>
                    <a:pt x="1" y="41"/>
                    <a:pt x="1" y="41"/>
                  </a:cubicBezTo>
                  <a:cubicBezTo>
                    <a:pt x="0" y="42"/>
                    <a:pt x="0" y="43"/>
                    <a:pt x="0" y="44"/>
                  </a:cubicBezTo>
                  <a:cubicBezTo>
                    <a:pt x="0" y="45"/>
                    <a:pt x="0" y="46"/>
                    <a:pt x="1" y="47"/>
                  </a:cubicBezTo>
                  <a:cubicBezTo>
                    <a:pt x="25" y="71"/>
                    <a:pt x="25" y="71"/>
                    <a:pt x="25" y="71"/>
                  </a:cubicBezTo>
                  <a:cubicBezTo>
                    <a:pt x="26" y="72"/>
                    <a:pt x="27" y="72"/>
                    <a:pt x="28" y="72"/>
                  </a:cubicBezTo>
                  <a:cubicBezTo>
                    <a:pt x="60" y="72"/>
                    <a:pt x="60" y="72"/>
                    <a:pt x="60" y="72"/>
                  </a:cubicBezTo>
                  <a:cubicBezTo>
                    <a:pt x="60" y="88"/>
                    <a:pt x="60" y="88"/>
                    <a:pt x="60" y="88"/>
                  </a:cubicBezTo>
                  <a:cubicBezTo>
                    <a:pt x="20" y="88"/>
                    <a:pt x="20" y="88"/>
                    <a:pt x="20" y="88"/>
                  </a:cubicBezTo>
                  <a:cubicBezTo>
                    <a:pt x="18" y="88"/>
                    <a:pt x="16" y="90"/>
                    <a:pt x="16" y="92"/>
                  </a:cubicBezTo>
                  <a:cubicBezTo>
                    <a:pt x="16" y="140"/>
                    <a:pt x="16" y="140"/>
                    <a:pt x="16" y="140"/>
                  </a:cubicBezTo>
                  <a:cubicBezTo>
                    <a:pt x="16" y="142"/>
                    <a:pt x="18" y="144"/>
                    <a:pt x="20" y="144"/>
                  </a:cubicBezTo>
                  <a:cubicBezTo>
                    <a:pt x="60" y="144"/>
                    <a:pt x="60" y="144"/>
                    <a:pt x="60" y="144"/>
                  </a:cubicBezTo>
                  <a:cubicBezTo>
                    <a:pt x="60" y="168"/>
                    <a:pt x="60" y="168"/>
                    <a:pt x="60" y="168"/>
                  </a:cubicBezTo>
                  <a:cubicBezTo>
                    <a:pt x="60" y="172"/>
                    <a:pt x="64" y="176"/>
                    <a:pt x="68" y="176"/>
                  </a:cubicBezTo>
                  <a:cubicBezTo>
                    <a:pt x="76" y="176"/>
                    <a:pt x="76" y="176"/>
                    <a:pt x="76" y="176"/>
                  </a:cubicBezTo>
                  <a:cubicBezTo>
                    <a:pt x="80" y="176"/>
                    <a:pt x="84" y="172"/>
                    <a:pt x="84" y="168"/>
                  </a:cubicBezTo>
                  <a:cubicBezTo>
                    <a:pt x="84" y="144"/>
                    <a:pt x="84" y="144"/>
                    <a:pt x="84" y="144"/>
                  </a:cubicBezTo>
                  <a:cubicBezTo>
                    <a:pt x="116" y="144"/>
                    <a:pt x="116" y="144"/>
                    <a:pt x="116" y="144"/>
                  </a:cubicBezTo>
                  <a:cubicBezTo>
                    <a:pt x="117" y="144"/>
                    <a:pt x="118" y="144"/>
                    <a:pt x="119" y="143"/>
                  </a:cubicBezTo>
                  <a:cubicBezTo>
                    <a:pt x="143" y="119"/>
                    <a:pt x="143" y="119"/>
                    <a:pt x="143" y="119"/>
                  </a:cubicBezTo>
                  <a:cubicBezTo>
                    <a:pt x="144" y="118"/>
                    <a:pt x="144" y="117"/>
                    <a:pt x="144" y="116"/>
                  </a:cubicBezTo>
                  <a:cubicBezTo>
                    <a:pt x="144" y="115"/>
                    <a:pt x="144" y="114"/>
                    <a:pt x="143" y="113"/>
                  </a:cubicBezTo>
                  <a:close/>
                  <a:moveTo>
                    <a:pt x="68" y="8"/>
                  </a:moveTo>
                  <a:cubicBezTo>
                    <a:pt x="76" y="8"/>
                    <a:pt x="76" y="8"/>
                    <a:pt x="76" y="8"/>
                  </a:cubicBezTo>
                  <a:cubicBezTo>
                    <a:pt x="76" y="16"/>
                    <a:pt x="76" y="16"/>
                    <a:pt x="76" y="16"/>
                  </a:cubicBezTo>
                  <a:cubicBezTo>
                    <a:pt x="68" y="16"/>
                    <a:pt x="68" y="16"/>
                    <a:pt x="68" y="16"/>
                  </a:cubicBezTo>
                  <a:lnTo>
                    <a:pt x="68" y="8"/>
                  </a:lnTo>
                  <a:close/>
                  <a:moveTo>
                    <a:pt x="30" y="64"/>
                  </a:moveTo>
                  <a:cubicBezTo>
                    <a:pt x="10" y="44"/>
                    <a:pt x="10" y="44"/>
                    <a:pt x="10" y="44"/>
                  </a:cubicBezTo>
                  <a:cubicBezTo>
                    <a:pt x="30" y="24"/>
                    <a:pt x="30" y="24"/>
                    <a:pt x="30" y="24"/>
                  </a:cubicBezTo>
                  <a:cubicBezTo>
                    <a:pt x="120" y="24"/>
                    <a:pt x="120" y="24"/>
                    <a:pt x="120" y="24"/>
                  </a:cubicBezTo>
                  <a:cubicBezTo>
                    <a:pt x="120" y="64"/>
                    <a:pt x="120" y="64"/>
                    <a:pt x="120" y="64"/>
                  </a:cubicBezTo>
                  <a:lnTo>
                    <a:pt x="30" y="64"/>
                  </a:lnTo>
                  <a:close/>
                  <a:moveTo>
                    <a:pt x="76" y="72"/>
                  </a:moveTo>
                  <a:cubicBezTo>
                    <a:pt x="76" y="88"/>
                    <a:pt x="76" y="88"/>
                    <a:pt x="76" y="88"/>
                  </a:cubicBezTo>
                  <a:cubicBezTo>
                    <a:pt x="68" y="88"/>
                    <a:pt x="68" y="88"/>
                    <a:pt x="68" y="88"/>
                  </a:cubicBezTo>
                  <a:cubicBezTo>
                    <a:pt x="68" y="72"/>
                    <a:pt x="68" y="72"/>
                    <a:pt x="68" y="72"/>
                  </a:cubicBezTo>
                  <a:lnTo>
                    <a:pt x="76" y="72"/>
                  </a:lnTo>
                  <a:close/>
                  <a:moveTo>
                    <a:pt x="76" y="168"/>
                  </a:moveTo>
                  <a:cubicBezTo>
                    <a:pt x="68" y="168"/>
                    <a:pt x="68" y="168"/>
                    <a:pt x="68" y="168"/>
                  </a:cubicBezTo>
                  <a:cubicBezTo>
                    <a:pt x="68" y="144"/>
                    <a:pt x="68" y="144"/>
                    <a:pt x="68" y="144"/>
                  </a:cubicBezTo>
                  <a:cubicBezTo>
                    <a:pt x="76" y="144"/>
                    <a:pt x="76" y="144"/>
                    <a:pt x="76" y="144"/>
                  </a:cubicBezTo>
                  <a:lnTo>
                    <a:pt x="76" y="168"/>
                  </a:lnTo>
                  <a:close/>
                  <a:moveTo>
                    <a:pt x="114" y="136"/>
                  </a:moveTo>
                  <a:cubicBezTo>
                    <a:pt x="24" y="136"/>
                    <a:pt x="24" y="136"/>
                    <a:pt x="24" y="136"/>
                  </a:cubicBezTo>
                  <a:cubicBezTo>
                    <a:pt x="24" y="96"/>
                    <a:pt x="24" y="96"/>
                    <a:pt x="24" y="96"/>
                  </a:cubicBezTo>
                  <a:cubicBezTo>
                    <a:pt x="114" y="96"/>
                    <a:pt x="114" y="96"/>
                    <a:pt x="114" y="96"/>
                  </a:cubicBezTo>
                  <a:cubicBezTo>
                    <a:pt x="134" y="116"/>
                    <a:pt x="134" y="116"/>
                    <a:pt x="134" y="116"/>
                  </a:cubicBezTo>
                  <a:lnTo>
                    <a:pt x="114" y="1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0" name="矩形: 圆角 29">
              <a:extLst>
                <a:ext uri="{FF2B5EF4-FFF2-40B4-BE49-F238E27FC236}">
                  <a16:creationId xmlns="" xmlns:a16="http://schemas.microsoft.com/office/drawing/2014/main" id="{EB165C04-AE92-470C-88F2-23EDA1ADC352}"/>
                </a:ext>
              </a:extLst>
            </p:cNvPr>
            <p:cNvSpPr/>
            <p:nvPr/>
          </p:nvSpPr>
          <p:spPr>
            <a:xfrm>
              <a:off x="1185649" y="5522229"/>
              <a:ext cx="1847850" cy="454132"/>
            </a:xfrm>
            <a:prstGeom prst="roundRect">
              <a:avLst/>
            </a:prstGeom>
            <a:gradFill flip="none" rotWithShape="1">
              <a:gsLst>
                <a:gs pos="0">
                  <a:srgbClr val="3762FF"/>
                </a:gs>
                <a:gs pos="100000">
                  <a:srgbClr val="73EBFE"/>
                </a:gs>
              </a:gsLst>
              <a:lin ang="13500000" scaled="1"/>
              <a:tileRect/>
            </a:gra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zh-CN" altLang="en-US" dirty="0">
                  <a:solidFill>
                    <a:prstClr val="white"/>
                  </a:solidFill>
                  <a:cs typeface="+mn-ea"/>
                  <a:sym typeface="+mn-lt"/>
                </a:rPr>
                <a:t>输入你的文字</a:t>
              </a:r>
            </a:p>
          </p:txBody>
        </p:sp>
        <p:cxnSp>
          <p:nvCxnSpPr>
            <p:cNvPr id="31" name="直接箭头连接符 30">
              <a:extLst>
                <a:ext uri="{FF2B5EF4-FFF2-40B4-BE49-F238E27FC236}">
                  <a16:creationId xmlns="" xmlns:a16="http://schemas.microsoft.com/office/drawing/2014/main" id="{F9185E0B-3F4D-4E8C-9929-EBE7F13930B6}"/>
                </a:ext>
              </a:extLst>
            </p:cNvPr>
            <p:cNvCxnSpPr>
              <a:cxnSpLocks/>
            </p:cNvCxnSpPr>
            <p:nvPr/>
          </p:nvCxnSpPr>
          <p:spPr>
            <a:xfrm>
              <a:off x="6894286" y="2081310"/>
              <a:ext cx="2510970" cy="0"/>
            </a:xfrm>
            <a:prstGeom prst="straightConnector1">
              <a:avLst/>
            </a:prstGeom>
            <a:ln w="25400">
              <a:gradFill flip="none" rotWithShape="1">
                <a:gsLst>
                  <a:gs pos="0">
                    <a:srgbClr val="73EBFE"/>
                  </a:gs>
                  <a:gs pos="100000">
                    <a:srgbClr val="3762FF"/>
                  </a:gs>
                </a:gsLst>
                <a:lin ang="10800000" scaled="1"/>
                <a:tileRect/>
              </a:gra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文本框 31">
              <a:extLst>
                <a:ext uri="{FF2B5EF4-FFF2-40B4-BE49-F238E27FC236}">
                  <a16:creationId xmlns="" xmlns:a16="http://schemas.microsoft.com/office/drawing/2014/main" id="{CB971C74-A1A0-496E-8521-B51D04C198C7}"/>
                </a:ext>
              </a:extLst>
            </p:cNvPr>
            <p:cNvSpPr txBox="1"/>
            <p:nvPr/>
          </p:nvSpPr>
          <p:spPr>
            <a:xfrm>
              <a:off x="1046664" y="4113745"/>
              <a:ext cx="37830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800" b="1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2700000" scaled="1"/>
                    <a:tileRect/>
                  </a:gradFill>
                  <a:cs typeface="+mn-ea"/>
                  <a:sym typeface="+mn-lt"/>
                </a:rPr>
                <a:t>发展历程</a:t>
              </a:r>
            </a:p>
          </p:txBody>
        </p:sp>
        <p:sp>
          <p:nvSpPr>
            <p:cNvPr id="33" name="文本框 32">
              <a:extLst>
                <a:ext uri="{FF2B5EF4-FFF2-40B4-BE49-F238E27FC236}">
                  <a16:creationId xmlns="" xmlns:a16="http://schemas.microsoft.com/office/drawing/2014/main" id="{DD20BB9C-243F-4007-A6A3-8A1C9A6DE9B7}"/>
                </a:ext>
              </a:extLst>
            </p:cNvPr>
            <p:cNvSpPr txBox="1"/>
            <p:nvPr/>
          </p:nvSpPr>
          <p:spPr>
            <a:xfrm>
              <a:off x="1109098" y="4868195"/>
              <a:ext cx="37830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5G</a:t>
              </a:r>
              <a:r>
                <a:rPr lang="zh-CN" altLang="en-US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网络是数字蜂窝网络</a:t>
              </a:r>
            </a:p>
          </p:txBody>
        </p:sp>
        <p:sp>
          <p:nvSpPr>
            <p:cNvPr id="34" name="矩形 33">
              <a:extLst>
                <a:ext uri="{FF2B5EF4-FFF2-40B4-BE49-F238E27FC236}">
                  <a16:creationId xmlns="" xmlns:a16="http://schemas.microsoft.com/office/drawing/2014/main" id="{0643075B-00F0-4031-B4BF-D88352AB8827}"/>
                </a:ext>
              </a:extLst>
            </p:cNvPr>
            <p:cNvSpPr/>
            <p:nvPr/>
          </p:nvSpPr>
          <p:spPr>
            <a:xfrm>
              <a:off x="4814533" y="4622144"/>
              <a:ext cx="2510970" cy="119648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2023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年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2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月，欧盟宣布，将拨款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5000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万欧元。加快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5G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移动技术的发展，计划到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2020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年推出成熟的标准</a:t>
              </a:r>
            </a:p>
          </p:txBody>
        </p:sp>
        <p:sp>
          <p:nvSpPr>
            <p:cNvPr id="3" name="矩形 2">
              <a:extLst>
                <a:ext uri="{FF2B5EF4-FFF2-40B4-BE49-F238E27FC236}">
                  <a16:creationId xmlns="" xmlns:a16="http://schemas.microsoft.com/office/drawing/2014/main" id="{87318973-5669-4FDE-9B65-23FBDA545CA5}"/>
                </a:ext>
              </a:extLst>
            </p:cNvPr>
            <p:cNvSpPr/>
            <p:nvPr/>
          </p:nvSpPr>
          <p:spPr>
            <a:xfrm>
              <a:off x="7597987" y="4624787"/>
              <a:ext cx="3403841" cy="11964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2023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年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5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月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13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日，韩国三星电子有限公司宣布，已成功开发第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5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代移动通信（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5G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）的核心技术，这一技术预计将于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2020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年开始推向商业化</a:t>
              </a:r>
            </a:p>
          </p:txBody>
        </p:sp>
        <p:cxnSp>
          <p:nvCxnSpPr>
            <p:cNvPr id="35" name="直接连接符 34">
              <a:extLst>
                <a:ext uri="{FF2B5EF4-FFF2-40B4-BE49-F238E27FC236}">
                  <a16:creationId xmlns="" xmlns:a16="http://schemas.microsoft.com/office/drawing/2014/main" id="{9A2D00DD-7EF6-4B5A-BDF5-67311542E17C}"/>
                </a:ext>
              </a:extLst>
            </p:cNvPr>
            <p:cNvCxnSpPr/>
            <p:nvPr/>
          </p:nvCxnSpPr>
          <p:spPr>
            <a:xfrm>
              <a:off x="4922730" y="4435079"/>
              <a:ext cx="1110343" cy="0"/>
            </a:xfrm>
            <a:prstGeom prst="line">
              <a:avLst/>
            </a:prstGeom>
            <a:ln w="25400">
              <a:gradFill flip="none" rotWithShape="1">
                <a:gsLst>
                  <a:gs pos="0">
                    <a:srgbClr val="73EBFE"/>
                  </a:gs>
                  <a:gs pos="100000">
                    <a:srgbClr val="3762FF"/>
                  </a:gs>
                </a:gsLst>
                <a:lin ang="108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连接符 35">
              <a:extLst>
                <a:ext uri="{FF2B5EF4-FFF2-40B4-BE49-F238E27FC236}">
                  <a16:creationId xmlns="" xmlns:a16="http://schemas.microsoft.com/office/drawing/2014/main" id="{193E7D00-CADD-4837-B6E5-29C6DDCA595D}"/>
                </a:ext>
              </a:extLst>
            </p:cNvPr>
            <p:cNvCxnSpPr>
              <a:cxnSpLocks/>
            </p:cNvCxnSpPr>
            <p:nvPr/>
          </p:nvCxnSpPr>
          <p:spPr>
            <a:xfrm>
              <a:off x="7729760" y="4435079"/>
              <a:ext cx="1913004" cy="0"/>
            </a:xfrm>
            <a:prstGeom prst="line">
              <a:avLst/>
            </a:prstGeom>
            <a:ln w="25400">
              <a:gradFill flip="none" rotWithShape="1">
                <a:gsLst>
                  <a:gs pos="0">
                    <a:srgbClr val="73EBFE"/>
                  </a:gs>
                  <a:gs pos="100000">
                    <a:srgbClr val="3762FF"/>
                  </a:gs>
                </a:gsLst>
                <a:lin ang="108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21074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451102" y="114300"/>
            <a:ext cx="2382336" cy="830997"/>
            <a:chOff x="2032252" y="1274610"/>
            <a:chExt cx="2382336" cy="830997"/>
          </a:xfrm>
        </p:grpSpPr>
        <p:sp>
          <p:nvSpPr>
            <p:cNvPr id="5" name="文本框 4"/>
            <p:cNvSpPr txBox="1"/>
            <p:nvPr/>
          </p:nvSpPr>
          <p:spPr>
            <a:xfrm>
              <a:off x="2547990" y="1549078"/>
              <a:ext cx="186659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2700000" scaled="1"/>
                    <a:tileRect/>
                  </a:gradFill>
                  <a:cs typeface="+mn-ea"/>
                  <a:sym typeface="+mn-lt"/>
                </a:rPr>
                <a:t>发展历程</a:t>
              </a: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2032252" y="1274610"/>
              <a:ext cx="595562" cy="830997"/>
              <a:chOff x="2038520" y="1396463"/>
              <a:chExt cx="595562" cy="830997"/>
            </a:xfrm>
          </p:grpSpPr>
          <p:sp>
            <p:nvSpPr>
              <p:cNvPr id="7" name="椭圆 6"/>
              <p:cNvSpPr/>
              <p:nvPr/>
            </p:nvSpPr>
            <p:spPr>
              <a:xfrm>
                <a:off x="2038520" y="1928315"/>
                <a:ext cx="595562" cy="223527"/>
              </a:xfrm>
              <a:prstGeom prst="ellipse">
                <a:avLst/>
              </a:prstGeom>
              <a:gradFill flip="none" rotWithShape="1">
                <a:gsLst>
                  <a:gs pos="100000">
                    <a:srgbClr val="519DFF"/>
                  </a:gs>
                  <a:gs pos="0">
                    <a:srgbClr val="73EBFE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innerShdw blurRad="88900">
                  <a:prstClr val="black">
                    <a:alpha val="5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2060204" y="1396463"/>
                <a:ext cx="509471" cy="830997"/>
              </a:xfrm>
              <a:prstGeom prst="rect">
                <a:avLst/>
              </a:prstGeom>
              <a:noFill/>
              <a:effectLst/>
            </p:spPr>
            <p:txBody>
              <a:bodyPr wrap="square" rtlCol="0">
                <a:spAutoFit/>
                <a:scene3d>
                  <a:camera prst="isometricOffAxis1Left">
                    <a:rot lat="1876360" lon="2562399" rev="21591639"/>
                  </a:camera>
                  <a:lightRig rig="balanced" dir="t"/>
                </a:scene3d>
                <a:sp3d extrusionH="101600" prstMaterial="matte">
                  <a:bevelB w="38100" h="38100"/>
                  <a:extrusionClr>
                    <a:schemeClr val="bg1"/>
                  </a:extrusionClr>
                  <a:contourClr>
                    <a:schemeClr val="bg1">
                      <a:lumMod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altLang="zh-CN" sz="4800" b="1" dirty="0">
                    <a:gradFill flip="none" rotWithShape="1">
                      <a:gsLst>
                        <a:gs pos="100000">
                          <a:srgbClr val="3762FF"/>
                        </a:gs>
                        <a:gs pos="0">
                          <a:srgbClr val="73EBFE"/>
                        </a:gs>
                      </a:gsLst>
                      <a:lin ang="5400000" scaled="1"/>
                      <a:tileRect/>
                    </a:gradFill>
                    <a:cs typeface="+mn-ea"/>
                    <a:sym typeface="+mn-lt"/>
                  </a:rPr>
                  <a:t>4</a:t>
                </a:r>
                <a:endParaRPr lang="zh-CN" altLang="en-US" sz="4800" b="1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5400000" scaled="1"/>
                    <a:tileRect/>
                  </a:gra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8" name="组合 27">
            <a:extLst>
              <a:ext uri="{FF2B5EF4-FFF2-40B4-BE49-F238E27FC236}">
                <a16:creationId xmlns="" xmlns:a16="http://schemas.microsoft.com/office/drawing/2014/main" id="{5CF04C99-80E6-4450-B37E-2F9877DF5E0D}"/>
              </a:ext>
            </a:extLst>
          </p:cNvPr>
          <p:cNvGrpSpPr/>
          <p:nvPr/>
        </p:nvGrpSpPr>
        <p:grpSpPr>
          <a:xfrm>
            <a:off x="472786" y="114300"/>
            <a:ext cx="11594029" cy="6696567"/>
            <a:chOff x="472786" y="114300"/>
            <a:chExt cx="11594029" cy="6696567"/>
          </a:xfrm>
        </p:grpSpPr>
        <p:grpSp>
          <p:nvGrpSpPr>
            <p:cNvPr id="9" name="组合 8">
              <a:extLst>
                <a:ext uri="{FF2B5EF4-FFF2-40B4-BE49-F238E27FC236}">
                  <a16:creationId xmlns="" xmlns:a16="http://schemas.microsoft.com/office/drawing/2014/main" id="{E1844265-56AC-409D-BEC6-01885138824F}"/>
                </a:ext>
              </a:extLst>
            </p:cNvPr>
            <p:cNvGrpSpPr/>
            <p:nvPr/>
          </p:nvGrpSpPr>
          <p:grpSpPr>
            <a:xfrm>
              <a:off x="8220529" y="114300"/>
              <a:ext cx="3846286" cy="6696567"/>
              <a:chOff x="8200571" y="48280"/>
              <a:chExt cx="3846286" cy="6696567"/>
            </a:xfrm>
          </p:grpSpPr>
          <p:pic>
            <p:nvPicPr>
              <p:cNvPr id="10" name="Picture 3">
                <a:extLst>
                  <a:ext uri="{FF2B5EF4-FFF2-40B4-BE49-F238E27FC236}">
                    <a16:creationId xmlns="" xmlns:a16="http://schemas.microsoft.com/office/drawing/2014/main" id="{70940FEF-1BA2-43F4-9948-24F67B0244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200571" y="48280"/>
                <a:ext cx="3846286" cy="6696567"/>
              </a:xfrm>
              <a:prstGeom prst="rect">
                <a:avLst/>
              </a:prstGeom>
            </p:spPr>
          </p:pic>
          <p:pic>
            <p:nvPicPr>
              <p:cNvPr id="11" name="图片占位符 24">
                <a:extLst>
                  <a:ext uri="{FF2B5EF4-FFF2-40B4-BE49-F238E27FC236}">
                    <a16:creationId xmlns="" xmlns:a16="http://schemas.microsoft.com/office/drawing/2014/main" id="{21E63B89-92BB-4C4E-9829-85FABF83F8A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8904514" y="1232331"/>
                <a:ext cx="2423160" cy="4328464"/>
              </a:xfrm>
              <a:prstGeom prst="rect">
                <a:avLst/>
              </a:prstGeom>
            </p:spPr>
          </p:pic>
        </p:grpSp>
        <p:sp>
          <p:nvSpPr>
            <p:cNvPr id="13" name="矩形 12">
              <a:extLst>
                <a:ext uri="{FF2B5EF4-FFF2-40B4-BE49-F238E27FC236}">
                  <a16:creationId xmlns="" xmlns:a16="http://schemas.microsoft.com/office/drawing/2014/main" id="{CD657256-2FCD-4B3B-BB5B-4F08CAA323CA}"/>
                </a:ext>
              </a:extLst>
            </p:cNvPr>
            <p:cNvSpPr/>
            <p:nvPr/>
          </p:nvSpPr>
          <p:spPr>
            <a:xfrm>
              <a:off x="4107672" y="1357054"/>
              <a:ext cx="3876341" cy="11964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该技术可在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28GHz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超高频段以每秒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1Gbps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以上的速度传送数据，且最长传送距离可达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2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公里相比之下，当前的第四代长期演进（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4GLTE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）服务的传输速率仅为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75Mbps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。</a:t>
              </a:r>
            </a:p>
          </p:txBody>
        </p:sp>
        <p:sp>
          <p:nvSpPr>
            <p:cNvPr id="14" name="矩形: 圆角 13">
              <a:extLst>
                <a:ext uri="{FF2B5EF4-FFF2-40B4-BE49-F238E27FC236}">
                  <a16:creationId xmlns="" xmlns:a16="http://schemas.microsoft.com/office/drawing/2014/main" id="{1C852603-7335-4EC2-BA63-02FEAE45EAD9}"/>
                </a:ext>
              </a:extLst>
            </p:cNvPr>
            <p:cNvSpPr/>
            <p:nvPr/>
          </p:nvSpPr>
          <p:spPr>
            <a:xfrm>
              <a:off x="695327" y="3193144"/>
              <a:ext cx="3296103" cy="3115582"/>
            </a:xfrm>
            <a:prstGeom prst="roundRect">
              <a:avLst>
                <a:gd name="adj" fmla="val 6830"/>
              </a:avLst>
            </a:prstGeom>
            <a:solidFill>
              <a:schemeClr val="bg1"/>
            </a:solidFill>
            <a:ln w="9525">
              <a:solidFill>
                <a:schemeClr val="accent1">
                  <a:lumMod val="20000"/>
                  <a:lumOff val="80000"/>
                </a:schemeClr>
              </a:solidFill>
            </a:ln>
            <a:effectLst>
              <a:outerShdw blurRad="114300" sx="102000" sy="102000" algn="ctr" rotWithShape="0">
                <a:prstClr val="black">
                  <a:alpha val="1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5" name="矩形: 圆角 14">
              <a:extLst>
                <a:ext uri="{FF2B5EF4-FFF2-40B4-BE49-F238E27FC236}">
                  <a16:creationId xmlns="" xmlns:a16="http://schemas.microsoft.com/office/drawing/2014/main" id="{A44A0001-BCCA-45CB-8241-CB7BA0971C64}"/>
                </a:ext>
              </a:extLst>
            </p:cNvPr>
            <p:cNvSpPr/>
            <p:nvPr/>
          </p:nvSpPr>
          <p:spPr>
            <a:xfrm>
              <a:off x="4471353" y="3193144"/>
              <a:ext cx="3296103" cy="3115582"/>
            </a:xfrm>
            <a:prstGeom prst="roundRect">
              <a:avLst>
                <a:gd name="adj" fmla="val 6830"/>
              </a:avLst>
            </a:prstGeom>
            <a:solidFill>
              <a:schemeClr val="bg1"/>
            </a:solidFill>
            <a:ln w="9525">
              <a:solidFill>
                <a:schemeClr val="accent1">
                  <a:lumMod val="20000"/>
                  <a:lumOff val="80000"/>
                </a:schemeClr>
              </a:solidFill>
            </a:ln>
            <a:effectLst>
              <a:outerShdw blurRad="114300" sx="102000" sy="102000" algn="ctr" rotWithShape="0">
                <a:prstClr val="black">
                  <a:alpha val="1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grpSp>
          <p:nvGrpSpPr>
            <p:cNvPr id="16" name="组合 15">
              <a:extLst>
                <a:ext uri="{FF2B5EF4-FFF2-40B4-BE49-F238E27FC236}">
                  <a16:creationId xmlns="" xmlns:a16="http://schemas.microsoft.com/office/drawing/2014/main" id="{70620700-CBCF-4CF1-B31E-CC8A8E684544}"/>
                </a:ext>
              </a:extLst>
            </p:cNvPr>
            <p:cNvGrpSpPr/>
            <p:nvPr/>
          </p:nvGrpSpPr>
          <p:grpSpPr>
            <a:xfrm>
              <a:off x="1111235" y="3307985"/>
              <a:ext cx="2406665" cy="1147807"/>
              <a:chOff x="1111235" y="3307985"/>
              <a:chExt cx="2406665" cy="1147807"/>
            </a:xfrm>
          </p:grpSpPr>
          <p:sp>
            <p:nvSpPr>
              <p:cNvPr id="17" name="文本框 16">
                <a:extLst>
                  <a:ext uri="{FF2B5EF4-FFF2-40B4-BE49-F238E27FC236}">
                    <a16:creationId xmlns="" xmlns:a16="http://schemas.microsoft.com/office/drawing/2014/main" id="{76C24519-3292-4F59-A672-9271AF4D2C2E}"/>
                  </a:ext>
                </a:extLst>
              </p:cNvPr>
              <p:cNvSpPr txBox="1"/>
              <p:nvPr/>
            </p:nvSpPr>
            <p:spPr>
              <a:xfrm>
                <a:off x="1111235" y="3307985"/>
                <a:ext cx="2343150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algn="ctr">
                  <a:defRPr sz="13800" b="1">
                    <a:gradFill flip="none" rotWithShape="1">
                      <a:gsLst>
                        <a:gs pos="100000">
                          <a:srgbClr val="3762FF"/>
                        </a:gs>
                        <a:gs pos="0">
                          <a:srgbClr val="73EBFE"/>
                        </a:gs>
                      </a:gsLst>
                      <a:lin ang="2700000" scaled="1"/>
                      <a:tileRect/>
                    </a:gradFill>
                    <a:latin typeface="字魂59号-创粗黑" panose="00000500000000000000" pitchFamily="2" charset="-122"/>
                    <a:ea typeface="字魂59号-创粗黑" panose="00000500000000000000" pitchFamily="2" charset="-122"/>
                  </a:defRPr>
                </a:lvl1pPr>
              </a:lstStyle>
              <a:p>
                <a:pPr algn="l"/>
                <a:r>
                  <a:rPr lang="en-US" altLang="zh-CN" sz="6600" dirty="0">
                    <a:latin typeface="+mn-lt"/>
                    <a:ea typeface="+mn-ea"/>
                    <a:cs typeface="+mn-ea"/>
                    <a:sym typeface="+mn-lt"/>
                  </a:rPr>
                  <a:t>64</a:t>
                </a:r>
                <a:r>
                  <a:rPr lang="zh-CN" altLang="en-US" sz="2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个</a:t>
                </a:r>
                <a:endParaRPr lang="zh-CN" altLang="en-US" sz="6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cxnSp>
            <p:nvCxnSpPr>
              <p:cNvPr id="19" name="直接连接符 18">
                <a:extLst>
                  <a:ext uri="{FF2B5EF4-FFF2-40B4-BE49-F238E27FC236}">
                    <a16:creationId xmlns="" xmlns:a16="http://schemas.microsoft.com/office/drawing/2014/main" id="{A13BD70A-1725-4272-B932-7D5317A5B3AD}"/>
                  </a:ext>
                </a:extLst>
              </p:cNvPr>
              <p:cNvCxnSpPr/>
              <p:nvPr/>
            </p:nvCxnSpPr>
            <p:spPr>
              <a:xfrm>
                <a:off x="1195208" y="4455792"/>
                <a:ext cx="2322692" cy="0"/>
              </a:xfrm>
              <a:prstGeom prst="line">
                <a:avLst/>
              </a:prstGeom>
              <a:ln w="12700">
                <a:gradFill flip="none" rotWithShape="1">
                  <a:gsLst>
                    <a:gs pos="0">
                      <a:srgbClr val="3762FF"/>
                    </a:gs>
                    <a:gs pos="100000">
                      <a:srgbClr val="73EBFE"/>
                    </a:gs>
                  </a:gsLst>
                  <a:lin ang="0" scaled="1"/>
                  <a:tileRect/>
                </a:gra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合 19">
              <a:extLst>
                <a:ext uri="{FF2B5EF4-FFF2-40B4-BE49-F238E27FC236}">
                  <a16:creationId xmlns="" xmlns:a16="http://schemas.microsoft.com/office/drawing/2014/main" id="{34DC11DA-17E5-4BD8-B0B7-32406256BBD4}"/>
                </a:ext>
              </a:extLst>
            </p:cNvPr>
            <p:cNvGrpSpPr/>
            <p:nvPr/>
          </p:nvGrpSpPr>
          <p:grpSpPr>
            <a:xfrm>
              <a:off x="4840453" y="3307985"/>
              <a:ext cx="2406665" cy="1147807"/>
              <a:chOff x="1111235" y="3307985"/>
              <a:chExt cx="2406665" cy="1147807"/>
            </a:xfrm>
          </p:grpSpPr>
          <p:sp>
            <p:nvSpPr>
              <p:cNvPr id="21" name="文本框 20">
                <a:extLst>
                  <a:ext uri="{FF2B5EF4-FFF2-40B4-BE49-F238E27FC236}">
                    <a16:creationId xmlns="" xmlns:a16="http://schemas.microsoft.com/office/drawing/2014/main" id="{C99D0927-2E16-4D3A-9CF1-0FC151BA6CA3}"/>
                  </a:ext>
                </a:extLst>
              </p:cNvPr>
              <p:cNvSpPr txBox="1"/>
              <p:nvPr/>
            </p:nvSpPr>
            <p:spPr>
              <a:xfrm>
                <a:off x="1111235" y="3307985"/>
                <a:ext cx="2343150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>
                  <a:defRPr sz="6600" b="1">
                    <a:gradFill flip="none" rotWithShape="1">
                      <a:gsLst>
                        <a:gs pos="100000">
                          <a:srgbClr val="3762FF"/>
                        </a:gs>
                        <a:gs pos="0">
                          <a:srgbClr val="73EBFE"/>
                        </a:gs>
                      </a:gsLst>
                      <a:lin ang="2700000" scaled="1"/>
                      <a:tileRect/>
                    </a:gradFill>
                    <a:latin typeface="字魂59号-创粗黑" panose="00000500000000000000" pitchFamily="2" charset="-122"/>
                    <a:ea typeface="字魂59号-创粗黑" panose="00000500000000000000" pitchFamily="2" charset="-122"/>
                  </a:defRPr>
                </a:lvl1pPr>
              </a:lstStyle>
              <a:p>
                <a:r>
                  <a:rPr lang="en-US" altLang="zh-CN" dirty="0">
                    <a:latin typeface="+mn-lt"/>
                    <a:ea typeface="+mn-ea"/>
                    <a:cs typeface="+mn-ea"/>
                    <a:sym typeface="+mn-lt"/>
                  </a:rPr>
                  <a:t>100</a:t>
                </a:r>
                <a:r>
                  <a:rPr lang="zh-CN" altLang="en-US" sz="2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倍</a:t>
                </a:r>
                <a:endPara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cxnSp>
            <p:nvCxnSpPr>
              <p:cNvPr id="23" name="直接连接符 22">
                <a:extLst>
                  <a:ext uri="{FF2B5EF4-FFF2-40B4-BE49-F238E27FC236}">
                    <a16:creationId xmlns="" xmlns:a16="http://schemas.microsoft.com/office/drawing/2014/main" id="{95586A09-4D0C-479D-AA41-FC89E7D06589}"/>
                  </a:ext>
                </a:extLst>
              </p:cNvPr>
              <p:cNvCxnSpPr/>
              <p:nvPr/>
            </p:nvCxnSpPr>
            <p:spPr>
              <a:xfrm>
                <a:off x="1195208" y="4455792"/>
                <a:ext cx="2322692" cy="0"/>
              </a:xfrm>
              <a:prstGeom prst="line">
                <a:avLst/>
              </a:prstGeom>
              <a:ln w="12700">
                <a:gradFill flip="none" rotWithShape="1">
                  <a:gsLst>
                    <a:gs pos="0">
                      <a:srgbClr val="3762FF"/>
                    </a:gs>
                    <a:gs pos="100000">
                      <a:srgbClr val="73EBFE"/>
                    </a:gs>
                  </a:gsLst>
                  <a:lin ang="0" scaled="1"/>
                  <a:tileRect/>
                </a:gra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" name="文本框 23">
              <a:extLst>
                <a:ext uri="{FF2B5EF4-FFF2-40B4-BE49-F238E27FC236}">
                  <a16:creationId xmlns="" xmlns:a16="http://schemas.microsoft.com/office/drawing/2014/main" id="{56223A5A-3256-47E8-8810-02DBE8AC9056}"/>
                </a:ext>
              </a:extLst>
            </p:cNvPr>
            <p:cNvSpPr txBox="1"/>
            <p:nvPr/>
          </p:nvSpPr>
          <p:spPr>
            <a:xfrm>
              <a:off x="472786" y="1326227"/>
              <a:ext cx="37830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800" b="1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2700000" scaled="1"/>
                    <a:tileRect/>
                  </a:gradFill>
                  <a:cs typeface="+mn-ea"/>
                  <a:sym typeface="+mn-lt"/>
                </a:rPr>
                <a:t>发展历程</a:t>
              </a:r>
            </a:p>
          </p:txBody>
        </p:sp>
        <p:sp>
          <p:nvSpPr>
            <p:cNvPr id="25" name="文本框 24">
              <a:extLst>
                <a:ext uri="{FF2B5EF4-FFF2-40B4-BE49-F238E27FC236}">
                  <a16:creationId xmlns="" xmlns:a16="http://schemas.microsoft.com/office/drawing/2014/main" id="{809F2AE1-5FE6-465E-AFE6-674056C115BF}"/>
                </a:ext>
              </a:extLst>
            </p:cNvPr>
            <p:cNvSpPr txBox="1"/>
            <p:nvPr/>
          </p:nvSpPr>
          <p:spPr>
            <a:xfrm>
              <a:off x="535220" y="2080677"/>
              <a:ext cx="37830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5G</a:t>
              </a:r>
              <a:r>
                <a:rPr lang="zh-CN" altLang="en-US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网络是数字蜂窝网络</a:t>
              </a:r>
            </a:p>
          </p:txBody>
        </p:sp>
        <p:sp>
          <p:nvSpPr>
            <p:cNvPr id="26" name="矩形 25">
              <a:extLst>
                <a:ext uri="{FF2B5EF4-FFF2-40B4-BE49-F238E27FC236}">
                  <a16:creationId xmlns="" xmlns:a16="http://schemas.microsoft.com/office/drawing/2014/main" id="{6D8F4B7B-D6C8-4572-9797-1D56FD2C0F06}"/>
                </a:ext>
              </a:extLst>
            </p:cNvPr>
            <p:cNvSpPr/>
            <p:nvPr/>
          </p:nvSpPr>
          <p:spPr>
            <a:xfrm>
              <a:off x="1097873" y="4585985"/>
              <a:ext cx="2510970" cy="1476558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而此前这一传输瓶颈被业界普遍认为是一个技术难题，而三星电子则利用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64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个天线单元的自适应阵列传输技术破解了这一难题</a:t>
              </a:r>
            </a:p>
          </p:txBody>
        </p:sp>
        <p:sp>
          <p:nvSpPr>
            <p:cNvPr id="27" name="矩形 26">
              <a:extLst>
                <a:ext uri="{FF2B5EF4-FFF2-40B4-BE49-F238E27FC236}">
                  <a16:creationId xmlns="" xmlns:a16="http://schemas.microsoft.com/office/drawing/2014/main" id="{6363BAB7-7805-426A-87AC-B4B3FA8426AC}"/>
                </a:ext>
              </a:extLst>
            </p:cNvPr>
            <p:cNvSpPr/>
            <p:nvPr/>
          </p:nvSpPr>
          <p:spPr>
            <a:xfrm>
              <a:off x="4827091" y="4585985"/>
              <a:ext cx="2510970" cy="1476558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与韩国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4G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技术的传送速度相比，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5G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技术预计可提供比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4G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长期演进快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100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倍的速度。利用这一技术，下载一部高画质电影只需十秒钟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88029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1">
            <a:extLst>
              <a:ext uri="{FF2B5EF4-FFF2-40B4-BE49-F238E27FC236}">
                <a16:creationId xmlns="" xmlns:a16="http://schemas.microsoft.com/office/drawing/2014/main" id="{F93627B7-41AB-4694-8EDC-27CD396FA5B4}"/>
              </a:ext>
            </a:extLst>
          </p:cNvPr>
          <p:cNvSpPr/>
          <p:nvPr/>
        </p:nvSpPr>
        <p:spPr>
          <a:xfrm>
            <a:off x="6005286" y="-12700"/>
            <a:ext cx="6186714" cy="6883400"/>
          </a:xfrm>
          <a:custGeom>
            <a:avLst/>
            <a:gdLst>
              <a:gd name="connsiteX0" fmla="*/ 0 w 4891314"/>
              <a:gd name="connsiteY0" fmla="*/ 0 h 6959600"/>
              <a:gd name="connsiteX1" fmla="*/ 4891314 w 4891314"/>
              <a:gd name="connsiteY1" fmla="*/ 0 h 6959600"/>
              <a:gd name="connsiteX2" fmla="*/ 4891314 w 4891314"/>
              <a:gd name="connsiteY2" fmla="*/ 6959600 h 6959600"/>
              <a:gd name="connsiteX3" fmla="*/ 0 w 4891314"/>
              <a:gd name="connsiteY3" fmla="*/ 6959600 h 6959600"/>
              <a:gd name="connsiteX4" fmla="*/ 0 w 4891314"/>
              <a:gd name="connsiteY4" fmla="*/ 0 h 6959600"/>
              <a:gd name="connsiteX0" fmla="*/ 1219200 w 4891314"/>
              <a:gd name="connsiteY0" fmla="*/ 0 h 6959600"/>
              <a:gd name="connsiteX1" fmla="*/ 4891314 w 4891314"/>
              <a:gd name="connsiteY1" fmla="*/ 0 h 6959600"/>
              <a:gd name="connsiteX2" fmla="*/ 4891314 w 4891314"/>
              <a:gd name="connsiteY2" fmla="*/ 6959600 h 6959600"/>
              <a:gd name="connsiteX3" fmla="*/ 0 w 4891314"/>
              <a:gd name="connsiteY3" fmla="*/ 6959600 h 6959600"/>
              <a:gd name="connsiteX4" fmla="*/ 1219200 w 4891314"/>
              <a:gd name="connsiteY4" fmla="*/ 0 h 6959600"/>
              <a:gd name="connsiteX0" fmla="*/ 1244600 w 4891314"/>
              <a:gd name="connsiteY0" fmla="*/ 0 h 6972488"/>
              <a:gd name="connsiteX1" fmla="*/ 4891314 w 4891314"/>
              <a:gd name="connsiteY1" fmla="*/ 12888 h 6972488"/>
              <a:gd name="connsiteX2" fmla="*/ 4891314 w 4891314"/>
              <a:gd name="connsiteY2" fmla="*/ 6972488 h 6972488"/>
              <a:gd name="connsiteX3" fmla="*/ 0 w 4891314"/>
              <a:gd name="connsiteY3" fmla="*/ 6972488 h 6972488"/>
              <a:gd name="connsiteX4" fmla="*/ 1244600 w 4891314"/>
              <a:gd name="connsiteY4" fmla="*/ 0 h 6972488"/>
              <a:gd name="connsiteX0" fmla="*/ 2540000 w 6186714"/>
              <a:gd name="connsiteY0" fmla="*/ 0 h 6985376"/>
              <a:gd name="connsiteX1" fmla="*/ 6186714 w 6186714"/>
              <a:gd name="connsiteY1" fmla="*/ 12888 h 6985376"/>
              <a:gd name="connsiteX2" fmla="*/ 6186714 w 6186714"/>
              <a:gd name="connsiteY2" fmla="*/ 6972488 h 6985376"/>
              <a:gd name="connsiteX3" fmla="*/ 0 w 6186714"/>
              <a:gd name="connsiteY3" fmla="*/ 6985376 h 6985376"/>
              <a:gd name="connsiteX4" fmla="*/ 2540000 w 6186714"/>
              <a:gd name="connsiteY4" fmla="*/ 0 h 6985376"/>
              <a:gd name="connsiteX0" fmla="*/ 3175000 w 6186714"/>
              <a:gd name="connsiteY0" fmla="*/ 0 h 6985376"/>
              <a:gd name="connsiteX1" fmla="*/ 6186714 w 6186714"/>
              <a:gd name="connsiteY1" fmla="*/ 12888 h 6985376"/>
              <a:gd name="connsiteX2" fmla="*/ 6186714 w 6186714"/>
              <a:gd name="connsiteY2" fmla="*/ 6972488 h 6985376"/>
              <a:gd name="connsiteX3" fmla="*/ 0 w 6186714"/>
              <a:gd name="connsiteY3" fmla="*/ 6985376 h 6985376"/>
              <a:gd name="connsiteX4" fmla="*/ 3175000 w 6186714"/>
              <a:gd name="connsiteY4" fmla="*/ 0 h 6985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86714" h="6985376">
                <a:moveTo>
                  <a:pt x="3175000" y="0"/>
                </a:moveTo>
                <a:lnTo>
                  <a:pt x="6186714" y="12888"/>
                </a:lnTo>
                <a:lnTo>
                  <a:pt x="6186714" y="6972488"/>
                </a:lnTo>
                <a:lnTo>
                  <a:pt x="0" y="6985376"/>
                </a:lnTo>
                <a:lnTo>
                  <a:pt x="3175000" y="0"/>
                </a:lnTo>
                <a:close/>
              </a:path>
            </a:pathLst>
          </a:custGeom>
          <a:gradFill flip="none" rotWithShape="1">
            <a:gsLst>
              <a:gs pos="0">
                <a:srgbClr val="73EBFE"/>
              </a:gs>
              <a:gs pos="100000">
                <a:srgbClr val="3762FF"/>
              </a:gs>
            </a:gsLst>
            <a:lin ang="5400000" scaled="1"/>
            <a:tileRect/>
          </a:gradFill>
          <a:ln>
            <a:noFill/>
          </a:ln>
          <a:effectLst>
            <a:outerShdw blurRad="254000" dist="101600" dir="5400000" algn="t" rotWithShape="0">
              <a:srgbClr val="FE9B3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451102" y="114300"/>
            <a:ext cx="2382336" cy="830997"/>
            <a:chOff x="2032252" y="1274610"/>
            <a:chExt cx="2382336" cy="830997"/>
          </a:xfrm>
        </p:grpSpPr>
        <p:sp>
          <p:nvSpPr>
            <p:cNvPr id="5" name="文本框 4"/>
            <p:cNvSpPr txBox="1"/>
            <p:nvPr/>
          </p:nvSpPr>
          <p:spPr>
            <a:xfrm>
              <a:off x="2547990" y="1549078"/>
              <a:ext cx="186659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2700000" scaled="1"/>
                    <a:tileRect/>
                  </a:gradFill>
                  <a:cs typeface="+mn-ea"/>
                  <a:sym typeface="+mn-lt"/>
                </a:rPr>
                <a:t>发展历程</a:t>
              </a: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2032252" y="1274610"/>
              <a:ext cx="595562" cy="830997"/>
              <a:chOff x="2038520" y="1396463"/>
              <a:chExt cx="595562" cy="830997"/>
            </a:xfrm>
          </p:grpSpPr>
          <p:sp>
            <p:nvSpPr>
              <p:cNvPr id="7" name="椭圆 6"/>
              <p:cNvSpPr/>
              <p:nvPr/>
            </p:nvSpPr>
            <p:spPr>
              <a:xfrm>
                <a:off x="2038520" y="1928315"/>
                <a:ext cx="595562" cy="223527"/>
              </a:xfrm>
              <a:prstGeom prst="ellipse">
                <a:avLst/>
              </a:prstGeom>
              <a:gradFill flip="none" rotWithShape="1">
                <a:gsLst>
                  <a:gs pos="100000">
                    <a:srgbClr val="519DFF"/>
                  </a:gs>
                  <a:gs pos="0">
                    <a:srgbClr val="73EBFE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innerShdw blurRad="88900">
                  <a:prstClr val="black">
                    <a:alpha val="5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2060204" y="1396463"/>
                <a:ext cx="509471" cy="830997"/>
              </a:xfrm>
              <a:prstGeom prst="rect">
                <a:avLst/>
              </a:prstGeom>
              <a:noFill/>
              <a:effectLst/>
            </p:spPr>
            <p:txBody>
              <a:bodyPr wrap="square" rtlCol="0">
                <a:spAutoFit/>
                <a:scene3d>
                  <a:camera prst="isometricOffAxis1Left">
                    <a:rot lat="1876360" lon="2562399" rev="21591639"/>
                  </a:camera>
                  <a:lightRig rig="balanced" dir="t"/>
                </a:scene3d>
                <a:sp3d extrusionH="101600" prstMaterial="matte">
                  <a:bevelB w="38100" h="38100"/>
                  <a:extrusionClr>
                    <a:schemeClr val="bg1"/>
                  </a:extrusionClr>
                  <a:contourClr>
                    <a:schemeClr val="bg1">
                      <a:lumMod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altLang="zh-CN" sz="4800" b="1" dirty="0">
                    <a:gradFill flip="none" rotWithShape="1">
                      <a:gsLst>
                        <a:gs pos="100000">
                          <a:srgbClr val="3762FF"/>
                        </a:gs>
                        <a:gs pos="0">
                          <a:srgbClr val="73EBFE"/>
                        </a:gs>
                      </a:gsLst>
                      <a:lin ang="5400000" scaled="1"/>
                      <a:tileRect/>
                    </a:gradFill>
                    <a:cs typeface="+mn-ea"/>
                    <a:sym typeface="+mn-lt"/>
                  </a:rPr>
                  <a:t>4</a:t>
                </a:r>
                <a:endParaRPr lang="zh-CN" altLang="en-US" sz="4800" b="1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5400000" scaled="1"/>
                    <a:tileRect/>
                  </a:gra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7" name="组合 26">
            <a:extLst>
              <a:ext uri="{FF2B5EF4-FFF2-40B4-BE49-F238E27FC236}">
                <a16:creationId xmlns="" xmlns:a16="http://schemas.microsoft.com/office/drawing/2014/main" id="{705B3C70-67F8-4CA1-8EF6-18B2C2BB9AB2}"/>
              </a:ext>
            </a:extLst>
          </p:cNvPr>
          <p:cNvGrpSpPr/>
          <p:nvPr/>
        </p:nvGrpSpPr>
        <p:grpSpPr>
          <a:xfrm>
            <a:off x="679556" y="1786272"/>
            <a:ext cx="5416444" cy="3896375"/>
            <a:chOff x="679556" y="1786272"/>
            <a:chExt cx="5416444" cy="3896375"/>
          </a:xfrm>
        </p:grpSpPr>
        <p:sp>
          <p:nvSpPr>
            <p:cNvPr id="9" name="矩形 8">
              <a:extLst>
                <a:ext uri="{FF2B5EF4-FFF2-40B4-BE49-F238E27FC236}">
                  <a16:creationId xmlns="" xmlns:a16="http://schemas.microsoft.com/office/drawing/2014/main" id="{98813FAA-7B50-410E-82F9-3EDBF264F4EB}"/>
                </a:ext>
              </a:extLst>
            </p:cNvPr>
            <p:cNvSpPr/>
            <p:nvPr/>
          </p:nvSpPr>
          <p:spPr>
            <a:xfrm>
              <a:off x="695326" y="3024235"/>
              <a:ext cx="5400674" cy="91640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该技术可在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28GHz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超高频段以每秒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1Gbps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以上的速度传送数据，且最长传送距离可达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2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公里相比之下，当前的第四代长期演进（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4GLTE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）服务的传输速率仅为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75Mbps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。</a:t>
              </a:r>
            </a:p>
          </p:txBody>
        </p:sp>
        <p:sp>
          <p:nvSpPr>
            <p:cNvPr id="10" name="文本框 9">
              <a:extLst>
                <a:ext uri="{FF2B5EF4-FFF2-40B4-BE49-F238E27FC236}">
                  <a16:creationId xmlns="" xmlns:a16="http://schemas.microsoft.com/office/drawing/2014/main" id="{3E165D71-584F-4B0D-8C74-0664B6DCB3EB}"/>
                </a:ext>
              </a:extLst>
            </p:cNvPr>
            <p:cNvSpPr txBox="1"/>
            <p:nvPr/>
          </p:nvSpPr>
          <p:spPr>
            <a:xfrm>
              <a:off x="679556" y="1786272"/>
              <a:ext cx="37830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800" b="1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2700000" scaled="1"/>
                    <a:tileRect/>
                  </a:gradFill>
                  <a:cs typeface="+mn-ea"/>
                  <a:sym typeface="+mn-lt"/>
                </a:rPr>
                <a:t>发展历程</a:t>
              </a:r>
            </a:p>
          </p:txBody>
        </p:sp>
        <p:sp>
          <p:nvSpPr>
            <p:cNvPr id="11" name="文本框 10">
              <a:extLst>
                <a:ext uri="{FF2B5EF4-FFF2-40B4-BE49-F238E27FC236}">
                  <a16:creationId xmlns="" xmlns:a16="http://schemas.microsoft.com/office/drawing/2014/main" id="{FF7BBE2B-5787-4D64-B534-1D8355A9A1B8}"/>
                </a:ext>
              </a:extLst>
            </p:cNvPr>
            <p:cNvSpPr txBox="1"/>
            <p:nvPr/>
          </p:nvSpPr>
          <p:spPr>
            <a:xfrm>
              <a:off x="741990" y="2540722"/>
              <a:ext cx="37830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5G</a:t>
              </a:r>
              <a:r>
                <a:rPr lang="zh-CN" altLang="en-US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网络是数字蜂窝网络</a:t>
              </a:r>
            </a:p>
          </p:txBody>
        </p:sp>
        <p:sp>
          <p:nvSpPr>
            <p:cNvPr id="13" name="矩形: 圆角 12">
              <a:extLst>
                <a:ext uri="{FF2B5EF4-FFF2-40B4-BE49-F238E27FC236}">
                  <a16:creationId xmlns="" xmlns:a16="http://schemas.microsoft.com/office/drawing/2014/main" id="{0DD1B787-2591-42F5-9B22-93B0B82A5840}"/>
                </a:ext>
              </a:extLst>
            </p:cNvPr>
            <p:cNvSpPr/>
            <p:nvPr/>
          </p:nvSpPr>
          <p:spPr>
            <a:xfrm>
              <a:off x="741990" y="4251018"/>
              <a:ext cx="1431629" cy="1431629"/>
            </a:xfrm>
            <a:prstGeom prst="roundRect">
              <a:avLst>
                <a:gd name="adj" fmla="val 12374"/>
              </a:avLst>
            </a:prstGeom>
            <a:solidFill>
              <a:schemeClr val="bg1"/>
            </a:solidFill>
            <a:ln w="9525">
              <a:solidFill>
                <a:schemeClr val="accent1">
                  <a:lumMod val="20000"/>
                  <a:lumOff val="80000"/>
                </a:schemeClr>
              </a:solidFill>
            </a:ln>
            <a:effectLst>
              <a:outerShdw blurRad="114300" sx="102000" sy="102000" algn="ctr" rotWithShape="0">
                <a:prstClr val="black">
                  <a:alpha val="1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4" name="Freeform 590">
              <a:extLst>
                <a:ext uri="{FF2B5EF4-FFF2-40B4-BE49-F238E27FC236}">
                  <a16:creationId xmlns="" xmlns:a16="http://schemas.microsoft.com/office/drawing/2014/main" id="{1A5C4053-D366-4449-863F-4328C079E22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57373" y="4663217"/>
              <a:ext cx="606974" cy="606974"/>
            </a:xfrm>
            <a:custGeom>
              <a:avLst/>
              <a:gdLst>
                <a:gd name="T0" fmla="*/ 120 w 176"/>
                <a:gd name="T1" fmla="*/ 120 h 176"/>
                <a:gd name="T2" fmla="*/ 120 w 176"/>
                <a:gd name="T3" fmla="*/ 88 h 176"/>
                <a:gd name="T4" fmla="*/ 128 w 176"/>
                <a:gd name="T5" fmla="*/ 96 h 176"/>
                <a:gd name="T6" fmla="*/ 112 w 176"/>
                <a:gd name="T7" fmla="*/ 72 h 176"/>
                <a:gd name="T8" fmla="*/ 32 w 176"/>
                <a:gd name="T9" fmla="*/ 72 h 176"/>
                <a:gd name="T10" fmla="*/ 0 w 176"/>
                <a:gd name="T11" fmla="*/ 160 h 176"/>
                <a:gd name="T12" fmla="*/ 144 w 176"/>
                <a:gd name="T13" fmla="*/ 160 h 176"/>
                <a:gd name="T14" fmla="*/ 136 w 176"/>
                <a:gd name="T15" fmla="*/ 160 h 176"/>
                <a:gd name="T16" fmla="*/ 8 w 176"/>
                <a:gd name="T17" fmla="*/ 160 h 176"/>
                <a:gd name="T18" fmla="*/ 32 w 176"/>
                <a:gd name="T19" fmla="*/ 80 h 176"/>
                <a:gd name="T20" fmla="*/ 84 w 176"/>
                <a:gd name="T21" fmla="*/ 64 h 176"/>
                <a:gd name="T22" fmla="*/ 136 w 176"/>
                <a:gd name="T23" fmla="*/ 88 h 176"/>
                <a:gd name="T24" fmla="*/ 56 w 176"/>
                <a:gd name="T25" fmla="*/ 120 h 176"/>
                <a:gd name="T26" fmla="*/ 72 w 176"/>
                <a:gd name="T27" fmla="*/ 104 h 176"/>
                <a:gd name="T28" fmla="*/ 72 w 176"/>
                <a:gd name="T29" fmla="*/ 112 h 176"/>
                <a:gd name="T30" fmla="*/ 72 w 176"/>
                <a:gd name="T31" fmla="*/ 88 h 176"/>
                <a:gd name="T32" fmla="*/ 104 w 176"/>
                <a:gd name="T33" fmla="*/ 120 h 176"/>
                <a:gd name="T34" fmla="*/ 48 w 176"/>
                <a:gd name="T35" fmla="*/ 120 h 176"/>
                <a:gd name="T36" fmla="*/ 72 w 176"/>
                <a:gd name="T37" fmla="*/ 144 h 176"/>
                <a:gd name="T38" fmla="*/ 160 w 176"/>
                <a:gd name="T39" fmla="*/ 32 h 176"/>
                <a:gd name="T40" fmla="*/ 160 w 176"/>
                <a:gd name="T41" fmla="*/ 16 h 176"/>
                <a:gd name="T42" fmla="*/ 160 w 176"/>
                <a:gd name="T43" fmla="*/ 24 h 176"/>
                <a:gd name="T44" fmla="*/ 160 w 176"/>
                <a:gd name="T45" fmla="*/ 128 h 176"/>
                <a:gd name="T46" fmla="*/ 152 w 176"/>
                <a:gd name="T47" fmla="*/ 128 h 176"/>
                <a:gd name="T48" fmla="*/ 160 w 176"/>
                <a:gd name="T49" fmla="*/ 48 h 176"/>
                <a:gd name="T50" fmla="*/ 160 w 176"/>
                <a:gd name="T51" fmla="*/ 88 h 176"/>
                <a:gd name="T52" fmla="*/ 160 w 176"/>
                <a:gd name="T53" fmla="*/ 96 h 176"/>
                <a:gd name="T54" fmla="*/ 40 w 176"/>
                <a:gd name="T55" fmla="*/ 0 h 176"/>
                <a:gd name="T56" fmla="*/ 36 w 176"/>
                <a:gd name="T57" fmla="*/ 52 h 176"/>
                <a:gd name="T58" fmla="*/ 48 w 176"/>
                <a:gd name="T59" fmla="*/ 8 h 176"/>
                <a:gd name="T60" fmla="*/ 68 w 176"/>
                <a:gd name="T61" fmla="*/ 48 h 176"/>
                <a:gd name="T62" fmla="*/ 136 w 176"/>
                <a:gd name="T63" fmla="*/ 8 h 176"/>
                <a:gd name="T64" fmla="*/ 144 w 176"/>
                <a:gd name="T65" fmla="*/ 60 h 176"/>
                <a:gd name="T66" fmla="*/ 168 w 176"/>
                <a:gd name="T67" fmla="*/ 16 h 176"/>
                <a:gd name="T68" fmla="*/ 152 w 176"/>
                <a:gd name="T69" fmla="*/ 72 h 176"/>
                <a:gd name="T70" fmla="*/ 168 w 176"/>
                <a:gd name="T71" fmla="*/ 128 h 176"/>
                <a:gd name="T72" fmla="*/ 152 w 176"/>
                <a:gd name="T73" fmla="*/ 140 h 176"/>
                <a:gd name="T74" fmla="*/ 160 w 176"/>
                <a:gd name="T75" fmla="*/ 144 h 176"/>
                <a:gd name="T76" fmla="*/ 176 w 176"/>
                <a:gd name="T77" fmla="*/ 136 h 176"/>
                <a:gd name="T78" fmla="*/ 56 w 176"/>
                <a:gd name="T79" fmla="*/ 16 h 176"/>
                <a:gd name="T80" fmla="*/ 56 w 176"/>
                <a:gd name="T81" fmla="*/ 24 h 176"/>
                <a:gd name="T82" fmla="*/ 160 w 176"/>
                <a:gd name="T83" fmla="*/ 112 h 176"/>
                <a:gd name="T84" fmla="*/ 152 w 176"/>
                <a:gd name="T85" fmla="*/ 112 h 176"/>
                <a:gd name="T86" fmla="*/ 56 w 176"/>
                <a:gd name="T87" fmla="*/ 32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76" h="176">
                  <a:moveTo>
                    <a:pt x="120" y="112"/>
                  </a:moveTo>
                  <a:cubicBezTo>
                    <a:pt x="118" y="112"/>
                    <a:pt x="116" y="114"/>
                    <a:pt x="116" y="116"/>
                  </a:cubicBezTo>
                  <a:cubicBezTo>
                    <a:pt x="116" y="118"/>
                    <a:pt x="118" y="120"/>
                    <a:pt x="120" y="120"/>
                  </a:cubicBezTo>
                  <a:cubicBezTo>
                    <a:pt x="122" y="120"/>
                    <a:pt x="124" y="118"/>
                    <a:pt x="124" y="116"/>
                  </a:cubicBezTo>
                  <a:cubicBezTo>
                    <a:pt x="124" y="114"/>
                    <a:pt x="122" y="112"/>
                    <a:pt x="120" y="112"/>
                  </a:cubicBezTo>
                  <a:close/>
                  <a:moveTo>
                    <a:pt x="120" y="88"/>
                  </a:moveTo>
                  <a:cubicBezTo>
                    <a:pt x="116" y="88"/>
                    <a:pt x="112" y="92"/>
                    <a:pt x="112" y="96"/>
                  </a:cubicBezTo>
                  <a:cubicBezTo>
                    <a:pt x="112" y="100"/>
                    <a:pt x="116" y="104"/>
                    <a:pt x="120" y="104"/>
                  </a:cubicBezTo>
                  <a:cubicBezTo>
                    <a:pt x="124" y="104"/>
                    <a:pt x="128" y="100"/>
                    <a:pt x="128" y="96"/>
                  </a:cubicBezTo>
                  <a:cubicBezTo>
                    <a:pt x="128" y="92"/>
                    <a:pt x="124" y="88"/>
                    <a:pt x="120" y="88"/>
                  </a:cubicBezTo>
                  <a:close/>
                  <a:moveTo>
                    <a:pt x="128" y="72"/>
                  </a:moveTo>
                  <a:cubicBezTo>
                    <a:pt x="112" y="72"/>
                    <a:pt x="112" y="72"/>
                    <a:pt x="112" y="72"/>
                  </a:cubicBezTo>
                  <a:cubicBezTo>
                    <a:pt x="100" y="72"/>
                    <a:pt x="100" y="56"/>
                    <a:pt x="84" y="56"/>
                  </a:cubicBezTo>
                  <a:cubicBezTo>
                    <a:pt x="60" y="56"/>
                    <a:pt x="60" y="56"/>
                    <a:pt x="60" y="56"/>
                  </a:cubicBezTo>
                  <a:cubicBezTo>
                    <a:pt x="44" y="56"/>
                    <a:pt x="44" y="72"/>
                    <a:pt x="32" y="72"/>
                  </a:cubicBezTo>
                  <a:cubicBezTo>
                    <a:pt x="16" y="72"/>
                    <a:pt x="16" y="72"/>
                    <a:pt x="16" y="72"/>
                  </a:cubicBezTo>
                  <a:cubicBezTo>
                    <a:pt x="7" y="72"/>
                    <a:pt x="0" y="79"/>
                    <a:pt x="0" y="88"/>
                  </a:cubicBezTo>
                  <a:cubicBezTo>
                    <a:pt x="0" y="160"/>
                    <a:pt x="0" y="160"/>
                    <a:pt x="0" y="160"/>
                  </a:cubicBezTo>
                  <a:cubicBezTo>
                    <a:pt x="0" y="169"/>
                    <a:pt x="7" y="176"/>
                    <a:pt x="16" y="176"/>
                  </a:cubicBezTo>
                  <a:cubicBezTo>
                    <a:pt x="128" y="176"/>
                    <a:pt x="128" y="176"/>
                    <a:pt x="128" y="176"/>
                  </a:cubicBezTo>
                  <a:cubicBezTo>
                    <a:pt x="137" y="176"/>
                    <a:pt x="144" y="169"/>
                    <a:pt x="144" y="160"/>
                  </a:cubicBezTo>
                  <a:cubicBezTo>
                    <a:pt x="144" y="88"/>
                    <a:pt x="144" y="88"/>
                    <a:pt x="144" y="88"/>
                  </a:cubicBezTo>
                  <a:cubicBezTo>
                    <a:pt x="144" y="79"/>
                    <a:pt x="137" y="72"/>
                    <a:pt x="128" y="72"/>
                  </a:cubicBezTo>
                  <a:close/>
                  <a:moveTo>
                    <a:pt x="136" y="160"/>
                  </a:moveTo>
                  <a:cubicBezTo>
                    <a:pt x="136" y="164"/>
                    <a:pt x="132" y="168"/>
                    <a:pt x="128" y="168"/>
                  </a:cubicBezTo>
                  <a:cubicBezTo>
                    <a:pt x="16" y="168"/>
                    <a:pt x="16" y="168"/>
                    <a:pt x="16" y="168"/>
                  </a:cubicBezTo>
                  <a:cubicBezTo>
                    <a:pt x="12" y="168"/>
                    <a:pt x="8" y="164"/>
                    <a:pt x="8" y="160"/>
                  </a:cubicBezTo>
                  <a:cubicBezTo>
                    <a:pt x="8" y="88"/>
                    <a:pt x="8" y="88"/>
                    <a:pt x="8" y="88"/>
                  </a:cubicBezTo>
                  <a:cubicBezTo>
                    <a:pt x="8" y="84"/>
                    <a:pt x="12" y="80"/>
                    <a:pt x="16" y="80"/>
                  </a:cubicBezTo>
                  <a:cubicBezTo>
                    <a:pt x="32" y="80"/>
                    <a:pt x="32" y="80"/>
                    <a:pt x="32" y="80"/>
                  </a:cubicBezTo>
                  <a:cubicBezTo>
                    <a:pt x="48" y="80"/>
                    <a:pt x="48" y="64"/>
                    <a:pt x="60" y="64"/>
                  </a:cubicBezTo>
                  <a:cubicBezTo>
                    <a:pt x="68" y="64"/>
                    <a:pt x="72" y="64"/>
                    <a:pt x="72" y="64"/>
                  </a:cubicBezTo>
                  <a:cubicBezTo>
                    <a:pt x="72" y="64"/>
                    <a:pt x="76" y="64"/>
                    <a:pt x="84" y="64"/>
                  </a:cubicBezTo>
                  <a:cubicBezTo>
                    <a:pt x="96" y="64"/>
                    <a:pt x="96" y="80"/>
                    <a:pt x="112" y="80"/>
                  </a:cubicBezTo>
                  <a:cubicBezTo>
                    <a:pt x="128" y="80"/>
                    <a:pt x="128" y="80"/>
                    <a:pt x="128" y="80"/>
                  </a:cubicBezTo>
                  <a:cubicBezTo>
                    <a:pt x="132" y="80"/>
                    <a:pt x="136" y="84"/>
                    <a:pt x="136" y="88"/>
                  </a:cubicBezTo>
                  <a:lnTo>
                    <a:pt x="136" y="160"/>
                  </a:lnTo>
                  <a:close/>
                  <a:moveTo>
                    <a:pt x="72" y="104"/>
                  </a:moveTo>
                  <a:cubicBezTo>
                    <a:pt x="63" y="104"/>
                    <a:pt x="56" y="111"/>
                    <a:pt x="56" y="120"/>
                  </a:cubicBezTo>
                  <a:cubicBezTo>
                    <a:pt x="56" y="129"/>
                    <a:pt x="63" y="136"/>
                    <a:pt x="72" y="136"/>
                  </a:cubicBezTo>
                  <a:cubicBezTo>
                    <a:pt x="81" y="136"/>
                    <a:pt x="88" y="129"/>
                    <a:pt x="88" y="120"/>
                  </a:cubicBezTo>
                  <a:cubicBezTo>
                    <a:pt x="88" y="111"/>
                    <a:pt x="81" y="104"/>
                    <a:pt x="72" y="104"/>
                  </a:cubicBezTo>
                  <a:close/>
                  <a:moveTo>
                    <a:pt x="72" y="128"/>
                  </a:moveTo>
                  <a:cubicBezTo>
                    <a:pt x="68" y="128"/>
                    <a:pt x="64" y="124"/>
                    <a:pt x="64" y="120"/>
                  </a:cubicBezTo>
                  <a:cubicBezTo>
                    <a:pt x="64" y="116"/>
                    <a:pt x="68" y="112"/>
                    <a:pt x="72" y="112"/>
                  </a:cubicBezTo>
                  <a:cubicBezTo>
                    <a:pt x="76" y="112"/>
                    <a:pt x="80" y="116"/>
                    <a:pt x="80" y="120"/>
                  </a:cubicBezTo>
                  <a:cubicBezTo>
                    <a:pt x="80" y="124"/>
                    <a:pt x="76" y="128"/>
                    <a:pt x="72" y="128"/>
                  </a:cubicBezTo>
                  <a:close/>
                  <a:moveTo>
                    <a:pt x="72" y="88"/>
                  </a:moveTo>
                  <a:cubicBezTo>
                    <a:pt x="54" y="88"/>
                    <a:pt x="40" y="102"/>
                    <a:pt x="40" y="120"/>
                  </a:cubicBezTo>
                  <a:cubicBezTo>
                    <a:pt x="40" y="138"/>
                    <a:pt x="54" y="152"/>
                    <a:pt x="72" y="152"/>
                  </a:cubicBezTo>
                  <a:cubicBezTo>
                    <a:pt x="90" y="152"/>
                    <a:pt x="104" y="138"/>
                    <a:pt x="104" y="120"/>
                  </a:cubicBezTo>
                  <a:cubicBezTo>
                    <a:pt x="104" y="102"/>
                    <a:pt x="90" y="88"/>
                    <a:pt x="72" y="88"/>
                  </a:cubicBezTo>
                  <a:close/>
                  <a:moveTo>
                    <a:pt x="72" y="144"/>
                  </a:moveTo>
                  <a:cubicBezTo>
                    <a:pt x="59" y="144"/>
                    <a:pt x="48" y="133"/>
                    <a:pt x="48" y="120"/>
                  </a:cubicBezTo>
                  <a:cubicBezTo>
                    <a:pt x="48" y="107"/>
                    <a:pt x="59" y="96"/>
                    <a:pt x="72" y="96"/>
                  </a:cubicBezTo>
                  <a:cubicBezTo>
                    <a:pt x="85" y="96"/>
                    <a:pt x="96" y="107"/>
                    <a:pt x="96" y="120"/>
                  </a:cubicBezTo>
                  <a:cubicBezTo>
                    <a:pt x="96" y="133"/>
                    <a:pt x="85" y="144"/>
                    <a:pt x="72" y="144"/>
                  </a:cubicBezTo>
                  <a:close/>
                  <a:moveTo>
                    <a:pt x="152" y="40"/>
                  </a:moveTo>
                  <a:cubicBezTo>
                    <a:pt x="160" y="40"/>
                    <a:pt x="160" y="40"/>
                    <a:pt x="160" y="40"/>
                  </a:cubicBezTo>
                  <a:cubicBezTo>
                    <a:pt x="160" y="32"/>
                    <a:pt x="160" y="32"/>
                    <a:pt x="160" y="32"/>
                  </a:cubicBezTo>
                  <a:cubicBezTo>
                    <a:pt x="152" y="32"/>
                    <a:pt x="152" y="32"/>
                    <a:pt x="152" y="32"/>
                  </a:cubicBezTo>
                  <a:lnTo>
                    <a:pt x="152" y="40"/>
                  </a:lnTo>
                  <a:close/>
                  <a:moveTo>
                    <a:pt x="160" y="16"/>
                  </a:moveTo>
                  <a:cubicBezTo>
                    <a:pt x="152" y="16"/>
                    <a:pt x="152" y="16"/>
                    <a:pt x="152" y="16"/>
                  </a:cubicBezTo>
                  <a:cubicBezTo>
                    <a:pt x="152" y="24"/>
                    <a:pt x="152" y="24"/>
                    <a:pt x="152" y="24"/>
                  </a:cubicBezTo>
                  <a:cubicBezTo>
                    <a:pt x="160" y="24"/>
                    <a:pt x="160" y="24"/>
                    <a:pt x="160" y="24"/>
                  </a:cubicBezTo>
                  <a:lnTo>
                    <a:pt x="160" y="16"/>
                  </a:lnTo>
                  <a:close/>
                  <a:moveTo>
                    <a:pt x="152" y="128"/>
                  </a:moveTo>
                  <a:cubicBezTo>
                    <a:pt x="160" y="128"/>
                    <a:pt x="160" y="128"/>
                    <a:pt x="160" y="128"/>
                  </a:cubicBezTo>
                  <a:cubicBezTo>
                    <a:pt x="160" y="120"/>
                    <a:pt x="160" y="120"/>
                    <a:pt x="160" y="120"/>
                  </a:cubicBezTo>
                  <a:cubicBezTo>
                    <a:pt x="152" y="120"/>
                    <a:pt x="152" y="120"/>
                    <a:pt x="152" y="120"/>
                  </a:cubicBezTo>
                  <a:lnTo>
                    <a:pt x="152" y="128"/>
                  </a:lnTo>
                  <a:close/>
                  <a:moveTo>
                    <a:pt x="152" y="56"/>
                  </a:moveTo>
                  <a:cubicBezTo>
                    <a:pt x="160" y="56"/>
                    <a:pt x="160" y="56"/>
                    <a:pt x="160" y="56"/>
                  </a:cubicBezTo>
                  <a:cubicBezTo>
                    <a:pt x="160" y="48"/>
                    <a:pt x="160" y="48"/>
                    <a:pt x="160" y="48"/>
                  </a:cubicBezTo>
                  <a:cubicBezTo>
                    <a:pt x="152" y="48"/>
                    <a:pt x="152" y="48"/>
                    <a:pt x="152" y="48"/>
                  </a:cubicBezTo>
                  <a:lnTo>
                    <a:pt x="152" y="56"/>
                  </a:lnTo>
                  <a:close/>
                  <a:moveTo>
                    <a:pt x="160" y="88"/>
                  </a:moveTo>
                  <a:cubicBezTo>
                    <a:pt x="152" y="88"/>
                    <a:pt x="152" y="88"/>
                    <a:pt x="152" y="88"/>
                  </a:cubicBezTo>
                  <a:cubicBezTo>
                    <a:pt x="152" y="96"/>
                    <a:pt x="152" y="96"/>
                    <a:pt x="152" y="96"/>
                  </a:cubicBezTo>
                  <a:cubicBezTo>
                    <a:pt x="160" y="96"/>
                    <a:pt x="160" y="96"/>
                    <a:pt x="160" y="96"/>
                  </a:cubicBezTo>
                  <a:lnTo>
                    <a:pt x="160" y="88"/>
                  </a:lnTo>
                  <a:close/>
                  <a:moveTo>
                    <a:pt x="168" y="0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36" y="0"/>
                    <a:pt x="32" y="4"/>
                    <a:pt x="32" y="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2" y="50"/>
                    <a:pt x="34" y="52"/>
                    <a:pt x="36" y="52"/>
                  </a:cubicBezTo>
                  <a:cubicBezTo>
                    <a:pt x="38" y="52"/>
                    <a:pt x="40" y="50"/>
                    <a:pt x="40" y="48"/>
                  </a:cubicBezTo>
                  <a:cubicBezTo>
                    <a:pt x="40" y="16"/>
                    <a:pt x="40" y="16"/>
                    <a:pt x="40" y="16"/>
                  </a:cubicBezTo>
                  <a:cubicBezTo>
                    <a:pt x="40" y="12"/>
                    <a:pt x="44" y="8"/>
                    <a:pt x="48" y="8"/>
                  </a:cubicBezTo>
                  <a:cubicBezTo>
                    <a:pt x="64" y="8"/>
                    <a:pt x="64" y="8"/>
                    <a:pt x="64" y="8"/>
                  </a:cubicBezTo>
                  <a:cubicBezTo>
                    <a:pt x="64" y="44"/>
                    <a:pt x="64" y="44"/>
                    <a:pt x="64" y="44"/>
                  </a:cubicBezTo>
                  <a:cubicBezTo>
                    <a:pt x="64" y="46"/>
                    <a:pt x="66" y="48"/>
                    <a:pt x="68" y="48"/>
                  </a:cubicBezTo>
                  <a:cubicBezTo>
                    <a:pt x="70" y="48"/>
                    <a:pt x="72" y="46"/>
                    <a:pt x="72" y="44"/>
                  </a:cubicBezTo>
                  <a:cubicBezTo>
                    <a:pt x="72" y="8"/>
                    <a:pt x="72" y="8"/>
                    <a:pt x="72" y="8"/>
                  </a:cubicBezTo>
                  <a:cubicBezTo>
                    <a:pt x="136" y="8"/>
                    <a:pt x="136" y="8"/>
                    <a:pt x="136" y="8"/>
                  </a:cubicBezTo>
                  <a:cubicBezTo>
                    <a:pt x="136" y="60"/>
                    <a:pt x="136" y="60"/>
                    <a:pt x="136" y="60"/>
                  </a:cubicBezTo>
                  <a:cubicBezTo>
                    <a:pt x="136" y="62"/>
                    <a:pt x="138" y="64"/>
                    <a:pt x="140" y="64"/>
                  </a:cubicBezTo>
                  <a:cubicBezTo>
                    <a:pt x="142" y="64"/>
                    <a:pt x="144" y="62"/>
                    <a:pt x="144" y="60"/>
                  </a:cubicBezTo>
                  <a:cubicBezTo>
                    <a:pt x="144" y="8"/>
                    <a:pt x="144" y="8"/>
                    <a:pt x="144" y="8"/>
                  </a:cubicBezTo>
                  <a:cubicBezTo>
                    <a:pt x="160" y="8"/>
                    <a:pt x="160" y="8"/>
                    <a:pt x="160" y="8"/>
                  </a:cubicBezTo>
                  <a:cubicBezTo>
                    <a:pt x="164" y="8"/>
                    <a:pt x="168" y="12"/>
                    <a:pt x="168" y="16"/>
                  </a:cubicBezTo>
                  <a:cubicBezTo>
                    <a:pt x="168" y="68"/>
                    <a:pt x="168" y="68"/>
                    <a:pt x="168" y="68"/>
                  </a:cubicBezTo>
                  <a:cubicBezTo>
                    <a:pt x="156" y="68"/>
                    <a:pt x="156" y="68"/>
                    <a:pt x="156" y="68"/>
                  </a:cubicBezTo>
                  <a:cubicBezTo>
                    <a:pt x="154" y="68"/>
                    <a:pt x="152" y="70"/>
                    <a:pt x="152" y="72"/>
                  </a:cubicBezTo>
                  <a:cubicBezTo>
                    <a:pt x="152" y="74"/>
                    <a:pt x="154" y="76"/>
                    <a:pt x="156" y="76"/>
                  </a:cubicBezTo>
                  <a:cubicBezTo>
                    <a:pt x="168" y="76"/>
                    <a:pt x="168" y="76"/>
                    <a:pt x="168" y="76"/>
                  </a:cubicBezTo>
                  <a:cubicBezTo>
                    <a:pt x="168" y="128"/>
                    <a:pt x="168" y="128"/>
                    <a:pt x="168" y="128"/>
                  </a:cubicBezTo>
                  <a:cubicBezTo>
                    <a:pt x="168" y="132"/>
                    <a:pt x="164" y="136"/>
                    <a:pt x="160" y="136"/>
                  </a:cubicBezTo>
                  <a:cubicBezTo>
                    <a:pt x="156" y="136"/>
                    <a:pt x="156" y="136"/>
                    <a:pt x="156" y="136"/>
                  </a:cubicBezTo>
                  <a:cubicBezTo>
                    <a:pt x="154" y="136"/>
                    <a:pt x="152" y="138"/>
                    <a:pt x="152" y="140"/>
                  </a:cubicBezTo>
                  <a:cubicBezTo>
                    <a:pt x="152" y="142"/>
                    <a:pt x="154" y="144"/>
                    <a:pt x="156" y="144"/>
                  </a:cubicBezTo>
                  <a:cubicBezTo>
                    <a:pt x="156" y="144"/>
                    <a:pt x="156" y="144"/>
                    <a:pt x="156" y="144"/>
                  </a:cubicBezTo>
                  <a:cubicBezTo>
                    <a:pt x="160" y="144"/>
                    <a:pt x="160" y="144"/>
                    <a:pt x="160" y="144"/>
                  </a:cubicBezTo>
                  <a:cubicBezTo>
                    <a:pt x="160" y="144"/>
                    <a:pt x="160" y="144"/>
                    <a:pt x="160" y="144"/>
                  </a:cubicBezTo>
                  <a:cubicBezTo>
                    <a:pt x="168" y="144"/>
                    <a:pt x="168" y="144"/>
                    <a:pt x="168" y="144"/>
                  </a:cubicBezTo>
                  <a:cubicBezTo>
                    <a:pt x="172" y="144"/>
                    <a:pt x="176" y="140"/>
                    <a:pt x="176" y="136"/>
                  </a:cubicBezTo>
                  <a:cubicBezTo>
                    <a:pt x="176" y="8"/>
                    <a:pt x="176" y="8"/>
                    <a:pt x="176" y="8"/>
                  </a:cubicBezTo>
                  <a:cubicBezTo>
                    <a:pt x="176" y="4"/>
                    <a:pt x="172" y="0"/>
                    <a:pt x="168" y="0"/>
                  </a:cubicBezTo>
                  <a:close/>
                  <a:moveTo>
                    <a:pt x="56" y="16"/>
                  </a:moveTo>
                  <a:cubicBezTo>
                    <a:pt x="48" y="16"/>
                    <a:pt x="48" y="16"/>
                    <a:pt x="48" y="16"/>
                  </a:cubicBezTo>
                  <a:cubicBezTo>
                    <a:pt x="48" y="24"/>
                    <a:pt x="48" y="24"/>
                    <a:pt x="48" y="24"/>
                  </a:cubicBezTo>
                  <a:cubicBezTo>
                    <a:pt x="56" y="24"/>
                    <a:pt x="56" y="24"/>
                    <a:pt x="56" y="24"/>
                  </a:cubicBezTo>
                  <a:lnTo>
                    <a:pt x="56" y="16"/>
                  </a:lnTo>
                  <a:close/>
                  <a:moveTo>
                    <a:pt x="152" y="112"/>
                  </a:moveTo>
                  <a:cubicBezTo>
                    <a:pt x="160" y="112"/>
                    <a:pt x="160" y="112"/>
                    <a:pt x="160" y="112"/>
                  </a:cubicBezTo>
                  <a:cubicBezTo>
                    <a:pt x="160" y="104"/>
                    <a:pt x="160" y="104"/>
                    <a:pt x="160" y="104"/>
                  </a:cubicBezTo>
                  <a:cubicBezTo>
                    <a:pt x="152" y="104"/>
                    <a:pt x="152" y="104"/>
                    <a:pt x="152" y="104"/>
                  </a:cubicBezTo>
                  <a:lnTo>
                    <a:pt x="152" y="112"/>
                  </a:lnTo>
                  <a:close/>
                  <a:moveTo>
                    <a:pt x="48" y="40"/>
                  </a:moveTo>
                  <a:cubicBezTo>
                    <a:pt x="56" y="40"/>
                    <a:pt x="56" y="40"/>
                    <a:pt x="56" y="40"/>
                  </a:cubicBezTo>
                  <a:cubicBezTo>
                    <a:pt x="56" y="32"/>
                    <a:pt x="56" y="32"/>
                    <a:pt x="56" y="32"/>
                  </a:cubicBezTo>
                  <a:cubicBezTo>
                    <a:pt x="48" y="32"/>
                    <a:pt x="48" y="32"/>
                    <a:pt x="48" y="32"/>
                  </a:cubicBezTo>
                  <a:lnTo>
                    <a:pt x="48" y="40"/>
                  </a:lnTo>
                  <a:close/>
                </a:path>
              </a:pathLst>
            </a:custGeom>
            <a:gradFill>
              <a:gsLst>
                <a:gs pos="0">
                  <a:srgbClr val="3762FF"/>
                </a:gs>
                <a:gs pos="100000">
                  <a:srgbClr val="73EBFE"/>
                </a:gs>
              </a:gsLst>
              <a:lin ang="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6" name="矩形: 圆角 15">
              <a:extLst>
                <a:ext uri="{FF2B5EF4-FFF2-40B4-BE49-F238E27FC236}">
                  <a16:creationId xmlns="" xmlns:a16="http://schemas.microsoft.com/office/drawing/2014/main" id="{23903865-2A96-4505-AC3B-149D5554C141}"/>
                </a:ext>
              </a:extLst>
            </p:cNvPr>
            <p:cNvSpPr/>
            <p:nvPr/>
          </p:nvSpPr>
          <p:spPr>
            <a:xfrm>
              <a:off x="2518323" y="4251018"/>
              <a:ext cx="1431629" cy="1431629"/>
            </a:xfrm>
            <a:prstGeom prst="roundRect">
              <a:avLst>
                <a:gd name="adj" fmla="val 12374"/>
              </a:avLst>
            </a:prstGeom>
            <a:solidFill>
              <a:schemeClr val="bg1"/>
            </a:solidFill>
            <a:ln w="9525">
              <a:solidFill>
                <a:schemeClr val="accent1">
                  <a:lumMod val="20000"/>
                  <a:lumOff val="80000"/>
                </a:schemeClr>
              </a:solidFill>
            </a:ln>
            <a:effectLst>
              <a:outerShdw blurRad="114300" sx="102000" sy="102000" algn="ctr" rotWithShape="0">
                <a:prstClr val="black">
                  <a:alpha val="1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7" name="Freeform 636">
              <a:extLst>
                <a:ext uri="{FF2B5EF4-FFF2-40B4-BE49-F238E27FC236}">
                  <a16:creationId xmlns="" xmlns:a16="http://schemas.microsoft.com/office/drawing/2014/main" id="{043C86FE-D38C-46C1-866A-5DE738967B0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72279" y="4663217"/>
              <a:ext cx="544721" cy="606974"/>
            </a:xfrm>
            <a:custGeom>
              <a:avLst/>
              <a:gdLst>
                <a:gd name="T0" fmla="*/ 44 w 160"/>
                <a:gd name="T1" fmla="*/ 72 h 176"/>
                <a:gd name="T2" fmla="*/ 48 w 160"/>
                <a:gd name="T3" fmla="*/ 68 h 176"/>
                <a:gd name="T4" fmla="*/ 48 w 160"/>
                <a:gd name="T5" fmla="*/ 52 h 176"/>
                <a:gd name="T6" fmla="*/ 44 w 160"/>
                <a:gd name="T7" fmla="*/ 48 h 176"/>
                <a:gd name="T8" fmla="*/ 40 w 160"/>
                <a:gd name="T9" fmla="*/ 52 h 176"/>
                <a:gd name="T10" fmla="*/ 40 w 160"/>
                <a:gd name="T11" fmla="*/ 68 h 176"/>
                <a:gd name="T12" fmla="*/ 44 w 160"/>
                <a:gd name="T13" fmla="*/ 72 h 176"/>
                <a:gd name="T14" fmla="*/ 152 w 160"/>
                <a:gd name="T15" fmla="*/ 24 h 176"/>
                <a:gd name="T16" fmla="*/ 93 w 160"/>
                <a:gd name="T17" fmla="*/ 24 h 176"/>
                <a:gd name="T18" fmla="*/ 106 w 160"/>
                <a:gd name="T19" fmla="*/ 5 h 176"/>
                <a:gd name="T20" fmla="*/ 100 w 160"/>
                <a:gd name="T21" fmla="*/ 0 h 176"/>
                <a:gd name="T22" fmla="*/ 83 w 160"/>
                <a:gd name="T23" fmla="*/ 24 h 176"/>
                <a:gd name="T24" fmla="*/ 8 w 160"/>
                <a:gd name="T25" fmla="*/ 24 h 176"/>
                <a:gd name="T26" fmla="*/ 0 w 160"/>
                <a:gd name="T27" fmla="*/ 32 h 176"/>
                <a:gd name="T28" fmla="*/ 0 w 160"/>
                <a:gd name="T29" fmla="*/ 144 h 176"/>
                <a:gd name="T30" fmla="*/ 8 w 160"/>
                <a:gd name="T31" fmla="*/ 152 h 176"/>
                <a:gd name="T32" fmla="*/ 90 w 160"/>
                <a:gd name="T33" fmla="*/ 152 h 176"/>
                <a:gd name="T34" fmla="*/ 100 w 160"/>
                <a:gd name="T35" fmla="*/ 176 h 176"/>
                <a:gd name="T36" fmla="*/ 107 w 160"/>
                <a:gd name="T37" fmla="*/ 172 h 176"/>
                <a:gd name="T38" fmla="*/ 98 w 160"/>
                <a:gd name="T39" fmla="*/ 152 h 176"/>
                <a:gd name="T40" fmla="*/ 152 w 160"/>
                <a:gd name="T41" fmla="*/ 152 h 176"/>
                <a:gd name="T42" fmla="*/ 160 w 160"/>
                <a:gd name="T43" fmla="*/ 144 h 176"/>
                <a:gd name="T44" fmla="*/ 160 w 160"/>
                <a:gd name="T45" fmla="*/ 32 h 176"/>
                <a:gd name="T46" fmla="*/ 152 w 160"/>
                <a:gd name="T47" fmla="*/ 24 h 176"/>
                <a:gd name="T48" fmla="*/ 80 w 160"/>
                <a:gd name="T49" fmla="*/ 128 h 176"/>
                <a:gd name="T50" fmla="*/ 87 w 160"/>
                <a:gd name="T51" fmla="*/ 128 h 176"/>
                <a:gd name="T52" fmla="*/ 88 w 160"/>
                <a:gd name="T53" fmla="*/ 144 h 176"/>
                <a:gd name="T54" fmla="*/ 8 w 160"/>
                <a:gd name="T55" fmla="*/ 144 h 176"/>
                <a:gd name="T56" fmla="*/ 8 w 160"/>
                <a:gd name="T57" fmla="*/ 32 h 176"/>
                <a:gd name="T58" fmla="*/ 79 w 160"/>
                <a:gd name="T59" fmla="*/ 32 h 176"/>
                <a:gd name="T60" fmla="*/ 60 w 160"/>
                <a:gd name="T61" fmla="*/ 96 h 176"/>
                <a:gd name="T62" fmla="*/ 60 w 160"/>
                <a:gd name="T63" fmla="*/ 100 h 176"/>
                <a:gd name="T64" fmla="*/ 89 w 160"/>
                <a:gd name="T65" fmla="*/ 100 h 176"/>
                <a:gd name="T66" fmla="*/ 87 w 160"/>
                <a:gd name="T67" fmla="*/ 120 h 176"/>
                <a:gd name="T68" fmla="*/ 80 w 160"/>
                <a:gd name="T69" fmla="*/ 120 h 176"/>
                <a:gd name="T70" fmla="*/ 26 w 160"/>
                <a:gd name="T71" fmla="*/ 108 h 176"/>
                <a:gd name="T72" fmla="*/ 22 w 160"/>
                <a:gd name="T73" fmla="*/ 115 h 176"/>
                <a:gd name="T74" fmla="*/ 80 w 160"/>
                <a:gd name="T75" fmla="*/ 128 h 176"/>
                <a:gd name="T76" fmla="*/ 152 w 160"/>
                <a:gd name="T77" fmla="*/ 144 h 176"/>
                <a:gd name="T78" fmla="*/ 97 w 160"/>
                <a:gd name="T79" fmla="*/ 144 h 176"/>
                <a:gd name="T80" fmla="*/ 95 w 160"/>
                <a:gd name="T81" fmla="*/ 127 h 176"/>
                <a:gd name="T82" fmla="*/ 138 w 160"/>
                <a:gd name="T83" fmla="*/ 115 h 176"/>
                <a:gd name="T84" fmla="*/ 134 w 160"/>
                <a:gd name="T85" fmla="*/ 108 h 176"/>
                <a:gd name="T86" fmla="*/ 95 w 160"/>
                <a:gd name="T87" fmla="*/ 119 h 176"/>
                <a:gd name="T88" fmla="*/ 98 w 160"/>
                <a:gd name="T89" fmla="*/ 97 h 176"/>
                <a:gd name="T90" fmla="*/ 99 w 160"/>
                <a:gd name="T91" fmla="*/ 92 h 176"/>
                <a:gd name="T92" fmla="*/ 69 w 160"/>
                <a:gd name="T93" fmla="*/ 92 h 176"/>
                <a:gd name="T94" fmla="*/ 88 w 160"/>
                <a:gd name="T95" fmla="*/ 32 h 176"/>
                <a:gd name="T96" fmla="*/ 152 w 160"/>
                <a:gd name="T97" fmla="*/ 32 h 176"/>
                <a:gd name="T98" fmla="*/ 152 w 160"/>
                <a:gd name="T99" fmla="*/ 144 h 176"/>
                <a:gd name="T100" fmla="*/ 116 w 160"/>
                <a:gd name="T101" fmla="*/ 72 h 176"/>
                <a:gd name="T102" fmla="*/ 120 w 160"/>
                <a:gd name="T103" fmla="*/ 68 h 176"/>
                <a:gd name="T104" fmla="*/ 120 w 160"/>
                <a:gd name="T105" fmla="*/ 52 h 176"/>
                <a:gd name="T106" fmla="*/ 116 w 160"/>
                <a:gd name="T107" fmla="*/ 48 h 176"/>
                <a:gd name="T108" fmla="*/ 112 w 160"/>
                <a:gd name="T109" fmla="*/ 52 h 176"/>
                <a:gd name="T110" fmla="*/ 112 w 160"/>
                <a:gd name="T111" fmla="*/ 68 h 176"/>
                <a:gd name="T112" fmla="*/ 116 w 160"/>
                <a:gd name="T113" fmla="*/ 72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60" h="176">
                  <a:moveTo>
                    <a:pt x="44" y="72"/>
                  </a:moveTo>
                  <a:cubicBezTo>
                    <a:pt x="46" y="72"/>
                    <a:pt x="48" y="70"/>
                    <a:pt x="48" y="68"/>
                  </a:cubicBezTo>
                  <a:cubicBezTo>
                    <a:pt x="48" y="52"/>
                    <a:pt x="48" y="52"/>
                    <a:pt x="48" y="52"/>
                  </a:cubicBezTo>
                  <a:cubicBezTo>
                    <a:pt x="48" y="50"/>
                    <a:pt x="46" y="48"/>
                    <a:pt x="44" y="48"/>
                  </a:cubicBezTo>
                  <a:cubicBezTo>
                    <a:pt x="42" y="48"/>
                    <a:pt x="40" y="50"/>
                    <a:pt x="40" y="52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0" y="70"/>
                    <a:pt x="42" y="72"/>
                    <a:pt x="44" y="72"/>
                  </a:cubicBezTo>
                  <a:close/>
                  <a:moveTo>
                    <a:pt x="152" y="24"/>
                  </a:moveTo>
                  <a:cubicBezTo>
                    <a:pt x="93" y="24"/>
                    <a:pt x="93" y="24"/>
                    <a:pt x="93" y="24"/>
                  </a:cubicBezTo>
                  <a:cubicBezTo>
                    <a:pt x="100" y="12"/>
                    <a:pt x="106" y="5"/>
                    <a:pt x="106" y="5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99" y="1"/>
                    <a:pt x="92" y="9"/>
                    <a:pt x="83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4" y="24"/>
                    <a:pt x="0" y="28"/>
                    <a:pt x="0" y="32"/>
                  </a:cubicBezTo>
                  <a:cubicBezTo>
                    <a:pt x="0" y="144"/>
                    <a:pt x="0" y="144"/>
                    <a:pt x="0" y="144"/>
                  </a:cubicBezTo>
                  <a:cubicBezTo>
                    <a:pt x="0" y="148"/>
                    <a:pt x="4" y="152"/>
                    <a:pt x="8" y="152"/>
                  </a:cubicBezTo>
                  <a:cubicBezTo>
                    <a:pt x="90" y="152"/>
                    <a:pt x="90" y="152"/>
                    <a:pt x="90" y="152"/>
                  </a:cubicBezTo>
                  <a:cubicBezTo>
                    <a:pt x="92" y="160"/>
                    <a:pt x="95" y="168"/>
                    <a:pt x="100" y="176"/>
                  </a:cubicBezTo>
                  <a:cubicBezTo>
                    <a:pt x="107" y="172"/>
                    <a:pt x="107" y="172"/>
                    <a:pt x="107" y="172"/>
                  </a:cubicBezTo>
                  <a:cubicBezTo>
                    <a:pt x="103" y="166"/>
                    <a:pt x="100" y="159"/>
                    <a:pt x="98" y="152"/>
                  </a:cubicBezTo>
                  <a:cubicBezTo>
                    <a:pt x="152" y="152"/>
                    <a:pt x="152" y="152"/>
                    <a:pt x="152" y="152"/>
                  </a:cubicBezTo>
                  <a:cubicBezTo>
                    <a:pt x="156" y="152"/>
                    <a:pt x="160" y="148"/>
                    <a:pt x="160" y="144"/>
                  </a:cubicBezTo>
                  <a:cubicBezTo>
                    <a:pt x="160" y="32"/>
                    <a:pt x="160" y="32"/>
                    <a:pt x="160" y="32"/>
                  </a:cubicBezTo>
                  <a:cubicBezTo>
                    <a:pt x="160" y="28"/>
                    <a:pt x="156" y="24"/>
                    <a:pt x="152" y="24"/>
                  </a:cubicBezTo>
                  <a:close/>
                  <a:moveTo>
                    <a:pt x="80" y="128"/>
                  </a:moveTo>
                  <a:cubicBezTo>
                    <a:pt x="82" y="128"/>
                    <a:pt x="85" y="128"/>
                    <a:pt x="87" y="128"/>
                  </a:cubicBezTo>
                  <a:cubicBezTo>
                    <a:pt x="87" y="133"/>
                    <a:pt x="87" y="138"/>
                    <a:pt x="88" y="144"/>
                  </a:cubicBezTo>
                  <a:cubicBezTo>
                    <a:pt x="8" y="144"/>
                    <a:pt x="8" y="144"/>
                    <a:pt x="8" y="144"/>
                  </a:cubicBezTo>
                  <a:cubicBezTo>
                    <a:pt x="8" y="32"/>
                    <a:pt x="8" y="32"/>
                    <a:pt x="8" y="32"/>
                  </a:cubicBezTo>
                  <a:cubicBezTo>
                    <a:pt x="79" y="32"/>
                    <a:pt x="79" y="32"/>
                    <a:pt x="79" y="32"/>
                  </a:cubicBezTo>
                  <a:cubicBezTo>
                    <a:pt x="71" y="48"/>
                    <a:pt x="63" y="70"/>
                    <a:pt x="60" y="96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89" y="100"/>
                    <a:pt x="89" y="100"/>
                    <a:pt x="89" y="100"/>
                  </a:cubicBezTo>
                  <a:cubicBezTo>
                    <a:pt x="88" y="104"/>
                    <a:pt x="87" y="111"/>
                    <a:pt x="87" y="120"/>
                  </a:cubicBezTo>
                  <a:cubicBezTo>
                    <a:pt x="85" y="120"/>
                    <a:pt x="82" y="120"/>
                    <a:pt x="80" y="120"/>
                  </a:cubicBezTo>
                  <a:cubicBezTo>
                    <a:pt x="49" y="120"/>
                    <a:pt x="26" y="108"/>
                    <a:pt x="26" y="108"/>
                  </a:cubicBezTo>
                  <a:cubicBezTo>
                    <a:pt x="22" y="115"/>
                    <a:pt x="22" y="115"/>
                    <a:pt x="22" y="115"/>
                  </a:cubicBezTo>
                  <a:cubicBezTo>
                    <a:pt x="23" y="116"/>
                    <a:pt x="47" y="128"/>
                    <a:pt x="80" y="128"/>
                  </a:cubicBezTo>
                  <a:close/>
                  <a:moveTo>
                    <a:pt x="152" y="144"/>
                  </a:moveTo>
                  <a:cubicBezTo>
                    <a:pt x="97" y="144"/>
                    <a:pt x="97" y="144"/>
                    <a:pt x="97" y="144"/>
                  </a:cubicBezTo>
                  <a:cubicBezTo>
                    <a:pt x="96" y="138"/>
                    <a:pt x="95" y="132"/>
                    <a:pt x="95" y="127"/>
                  </a:cubicBezTo>
                  <a:cubicBezTo>
                    <a:pt x="120" y="124"/>
                    <a:pt x="137" y="116"/>
                    <a:pt x="138" y="115"/>
                  </a:cubicBezTo>
                  <a:cubicBezTo>
                    <a:pt x="134" y="108"/>
                    <a:pt x="134" y="108"/>
                    <a:pt x="134" y="108"/>
                  </a:cubicBezTo>
                  <a:cubicBezTo>
                    <a:pt x="134" y="108"/>
                    <a:pt x="118" y="116"/>
                    <a:pt x="95" y="119"/>
                  </a:cubicBezTo>
                  <a:cubicBezTo>
                    <a:pt x="96" y="106"/>
                    <a:pt x="98" y="97"/>
                    <a:pt x="98" y="97"/>
                  </a:cubicBezTo>
                  <a:cubicBezTo>
                    <a:pt x="99" y="92"/>
                    <a:pt x="99" y="92"/>
                    <a:pt x="99" y="92"/>
                  </a:cubicBezTo>
                  <a:cubicBezTo>
                    <a:pt x="69" y="92"/>
                    <a:pt x="69" y="92"/>
                    <a:pt x="69" y="92"/>
                  </a:cubicBezTo>
                  <a:cubicBezTo>
                    <a:pt x="72" y="68"/>
                    <a:pt x="80" y="47"/>
                    <a:pt x="88" y="32"/>
                  </a:cubicBezTo>
                  <a:cubicBezTo>
                    <a:pt x="152" y="32"/>
                    <a:pt x="152" y="32"/>
                    <a:pt x="152" y="32"/>
                  </a:cubicBezTo>
                  <a:lnTo>
                    <a:pt x="152" y="144"/>
                  </a:lnTo>
                  <a:close/>
                  <a:moveTo>
                    <a:pt x="116" y="72"/>
                  </a:moveTo>
                  <a:cubicBezTo>
                    <a:pt x="118" y="72"/>
                    <a:pt x="120" y="70"/>
                    <a:pt x="120" y="68"/>
                  </a:cubicBezTo>
                  <a:cubicBezTo>
                    <a:pt x="120" y="52"/>
                    <a:pt x="120" y="52"/>
                    <a:pt x="120" y="52"/>
                  </a:cubicBezTo>
                  <a:cubicBezTo>
                    <a:pt x="120" y="50"/>
                    <a:pt x="118" y="48"/>
                    <a:pt x="116" y="48"/>
                  </a:cubicBezTo>
                  <a:cubicBezTo>
                    <a:pt x="114" y="48"/>
                    <a:pt x="112" y="50"/>
                    <a:pt x="112" y="52"/>
                  </a:cubicBezTo>
                  <a:cubicBezTo>
                    <a:pt x="112" y="68"/>
                    <a:pt x="112" y="68"/>
                    <a:pt x="112" y="68"/>
                  </a:cubicBezTo>
                  <a:cubicBezTo>
                    <a:pt x="112" y="70"/>
                    <a:pt x="114" y="72"/>
                    <a:pt x="116" y="72"/>
                  </a:cubicBezTo>
                  <a:close/>
                </a:path>
              </a:pathLst>
            </a:custGeom>
            <a:gradFill>
              <a:gsLst>
                <a:gs pos="0">
                  <a:srgbClr val="3762FF"/>
                </a:gs>
                <a:gs pos="100000">
                  <a:srgbClr val="73EBFE"/>
                </a:gs>
              </a:gsLst>
              <a:lin ang="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9" name="矩形: 圆角 18">
              <a:extLst>
                <a:ext uri="{FF2B5EF4-FFF2-40B4-BE49-F238E27FC236}">
                  <a16:creationId xmlns="" xmlns:a16="http://schemas.microsoft.com/office/drawing/2014/main" id="{BABA859A-F029-4CAE-9E09-81014FEEB6F7}"/>
                </a:ext>
              </a:extLst>
            </p:cNvPr>
            <p:cNvSpPr/>
            <p:nvPr/>
          </p:nvSpPr>
          <p:spPr>
            <a:xfrm>
              <a:off x="4294657" y="4251018"/>
              <a:ext cx="1431629" cy="1431629"/>
            </a:xfrm>
            <a:prstGeom prst="roundRect">
              <a:avLst>
                <a:gd name="adj" fmla="val 12374"/>
              </a:avLst>
            </a:prstGeom>
            <a:solidFill>
              <a:schemeClr val="bg1"/>
            </a:solidFill>
            <a:ln w="9525">
              <a:solidFill>
                <a:schemeClr val="accent1">
                  <a:lumMod val="20000"/>
                  <a:lumOff val="80000"/>
                </a:schemeClr>
              </a:solidFill>
            </a:ln>
            <a:effectLst>
              <a:outerShdw blurRad="114300" sx="102000" sy="102000" algn="ctr" rotWithShape="0">
                <a:prstClr val="black">
                  <a:alpha val="1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0" name="Freeform 639">
              <a:extLst>
                <a:ext uri="{FF2B5EF4-FFF2-40B4-BE49-F238E27FC236}">
                  <a16:creationId xmlns="" xmlns:a16="http://schemas.microsoft.com/office/drawing/2014/main" id="{591EEDC6-B66D-4813-AE40-FDDF67934C1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55770" y="4611938"/>
              <a:ext cx="509402" cy="709531"/>
            </a:xfrm>
            <a:custGeom>
              <a:avLst/>
              <a:gdLst>
                <a:gd name="T0" fmla="*/ 48 w 128"/>
                <a:gd name="T1" fmla="*/ 32 h 176"/>
                <a:gd name="T2" fmla="*/ 56 w 128"/>
                <a:gd name="T3" fmla="*/ 32 h 176"/>
                <a:gd name="T4" fmla="*/ 76 w 128"/>
                <a:gd name="T5" fmla="*/ 28 h 176"/>
                <a:gd name="T6" fmla="*/ 76 w 128"/>
                <a:gd name="T7" fmla="*/ 36 h 176"/>
                <a:gd name="T8" fmla="*/ 76 w 128"/>
                <a:gd name="T9" fmla="*/ 28 h 176"/>
                <a:gd name="T10" fmla="*/ 112 w 128"/>
                <a:gd name="T11" fmla="*/ 45 h 176"/>
                <a:gd name="T12" fmla="*/ 112 w 128"/>
                <a:gd name="T13" fmla="*/ 44 h 176"/>
                <a:gd name="T14" fmla="*/ 95 w 128"/>
                <a:gd name="T15" fmla="*/ 6 h 176"/>
                <a:gd name="T16" fmla="*/ 96 w 128"/>
                <a:gd name="T17" fmla="*/ 4 h 176"/>
                <a:gd name="T18" fmla="*/ 89 w 128"/>
                <a:gd name="T19" fmla="*/ 2 h 176"/>
                <a:gd name="T20" fmla="*/ 82 w 128"/>
                <a:gd name="T21" fmla="*/ 11 h 176"/>
                <a:gd name="T22" fmla="*/ 46 w 128"/>
                <a:gd name="T23" fmla="*/ 11 h 176"/>
                <a:gd name="T24" fmla="*/ 39 w 128"/>
                <a:gd name="T25" fmla="*/ 2 h 176"/>
                <a:gd name="T26" fmla="*/ 32 w 128"/>
                <a:gd name="T27" fmla="*/ 4 h 176"/>
                <a:gd name="T28" fmla="*/ 33 w 128"/>
                <a:gd name="T29" fmla="*/ 6 h 176"/>
                <a:gd name="T30" fmla="*/ 16 w 128"/>
                <a:gd name="T31" fmla="*/ 44 h 176"/>
                <a:gd name="T32" fmla="*/ 16 w 128"/>
                <a:gd name="T33" fmla="*/ 45 h 176"/>
                <a:gd name="T34" fmla="*/ 0 w 128"/>
                <a:gd name="T35" fmla="*/ 56 h 176"/>
                <a:gd name="T36" fmla="*/ 12 w 128"/>
                <a:gd name="T37" fmla="*/ 124 h 176"/>
                <a:gd name="T38" fmla="*/ 16 w 128"/>
                <a:gd name="T39" fmla="*/ 136 h 176"/>
                <a:gd name="T40" fmla="*/ 32 w 128"/>
                <a:gd name="T41" fmla="*/ 144 h 176"/>
                <a:gd name="T42" fmla="*/ 44 w 128"/>
                <a:gd name="T43" fmla="*/ 176 h 176"/>
                <a:gd name="T44" fmla="*/ 56 w 128"/>
                <a:gd name="T45" fmla="*/ 144 h 176"/>
                <a:gd name="T46" fmla="*/ 72 w 128"/>
                <a:gd name="T47" fmla="*/ 164 h 176"/>
                <a:gd name="T48" fmla="*/ 96 w 128"/>
                <a:gd name="T49" fmla="*/ 164 h 176"/>
                <a:gd name="T50" fmla="*/ 104 w 128"/>
                <a:gd name="T51" fmla="*/ 144 h 176"/>
                <a:gd name="T52" fmla="*/ 112 w 128"/>
                <a:gd name="T53" fmla="*/ 123 h 176"/>
                <a:gd name="T54" fmla="*/ 128 w 128"/>
                <a:gd name="T55" fmla="*/ 112 h 176"/>
                <a:gd name="T56" fmla="*/ 116 w 128"/>
                <a:gd name="T57" fmla="*/ 44 h 176"/>
                <a:gd name="T58" fmla="*/ 12 w 128"/>
                <a:gd name="T59" fmla="*/ 116 h 176"/>
                <a:gd name="T60" fmla="*/ 8 w 128"/>
                <a:gd name="T61" fmla="*/ 56 h 176"/>
                <a:gd name="T62" fmla="*/ 16 w 128"/>
                <a:gd name="T63" fmla="*/ 56 h 176"/>
                <a:gd name="T64" fmla="*/ 64 w 128"/>
                <a:gd name="T65" fmla="*/ 16 h 176"/>
                <a:gd name="T66" fmla="*/ 24 w 128"/>
                <a:gd name="T67" fmla="*/ 44 h 176"/>
                <a:gd name="T68" fmla="*/ 48 w 128"/>
                <a:gd name="T69" fmla="*/ 164 h 176"/>
                <a:gd name="T70" fmla="*/ 40 w 128"/>
                <a:gd name="T71" fmla="*/ 164 h 176"/>
                <a:gd name="T72" fmla="*/ 48 w 128"/>
                <a:gd name="T73" fmla="*/ 144 h 176"/>
                <a:gd name="T74" fmla="*/ 88 w 128"/>
                <a:gd name="T75" fmla="*/ 164 h 176"/>
                <a:gd name="T76" fmla="*/ 80 w 128"/>
                <a:gd name="T77" fmla="*/ 164 h 176"/>
                <a:gd name="T78" fmla="*/ 88 w 128"/>
                <a:gd name="T79" fmla="*/ 144 h 176"/>
                <a:gd name="T80" fmla="*/ 104 w 128"/>
                <a:gd name="T81" fmla="*/ 136 h 176"/>
                <a:gd name="T82" fmla="*/ 24 w 128"/>
                <a:gd name="T83" fmla="*/ 52 h 176"/>
                <a:gd name="T84" fmla="*/ 104 w 128"/>
                <a:gd name="T85" fmla="*/ 136 h 176"/>
                <a:gd name="T86" fmla="*/ 116 w 128"/>
                <a:gd name="T87" fmla="*/ 116 h 176"/>
                <a:gd name="T88" fmla="*/ 112 w 128"/>
                <a:gd name="T89" fmla="*/ 56 h 176"/>
                <a:gd name="T90" fmla="*/ 120 w 128"/>
                <a:gd name="T91" fmla="*/ 5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28" h="176">
                  <a:moveTo>
                    <a:pt x="52" y="28"/>
                  </a:moveTo>
                  <a:cubicBezTo>
                    <a:pt x="50" y="28"/>
                    <a:pt x="48" y="30"/>
                    <a:pt x="48" y="32"/>
                  </a:cubicBezTo>
                  <a:cubicBezTo>
                    <a:pt x="48" y="34"/>
                    <a:pt x="50" y="36"/>
                    <a:pt x="52" y="36"/>
                  </a:cubicBezTo>
                  <a:cubicBezTo>
                    <a:pt x="54" y="36"/>
                    <a:pt x="56" y="34"/>
                    <a:pt x="56" y="32"/>
                  </a:cubicBezTo>
                  <a:cubicBezTo>
                    <a:pt x="56" y="30"/>
                    <a:pt x="54" y="28"/>
                    <a:pt x="52" y="28"/>
                  </a:cubicBezTo>
                  <a:close/>
                  <a:moveTo>
                    <a:pt x="76" y="28"/>
                  </a:moveTo>
                  <a:cubicBezTo>
                    <a:pt x="74" y="28"/>
                    <a:pt x="72" y="30"/>
                    <a:pt x="72" y="32"/>
                  </a:cubicBezTo>
                  <a:cubicBezTo>
                    <a:pt x="72" y="34"/>
                    <a:pt x="74" y="36"/>
                    <a:pt x="76" y="36"/>
                  </a:cubicBezTo>
                  <a:cubicBezTo>
                    <a:pt x="78" y="36"/>
                    <a:pt x="80" y="34"/>
                    <a:pt x="80" y="32"/>
                  </a:cubicBezTo>
                  <a:cubicBezTo>
                    <a:pt x="80" y="30"/>
                    <a:pt x="78" y="28"/>
                    <a:pt x="76" y="28"/>
                  </a:cubicBezTo>
                  <a:close/>
                  <a:moveTo>
                    <a:pt x="116" y="44"/>
                  </a:moveTo>
                  <a:cubicBezTo>
                    <a:pt x="115" y="44"/>
                    <a:pt x="113" y="44"/>
                    <a:pt x="112" y="45"/>
                  </a:cubicBezTo>
                  <a:cubicBezTo>
                    <a:pt x="112" y="44"/>
                    <a:pt x="112" y="44"/>
                    <a:pt x="112" y="44"/>
                  </a:cubicBezTo>
                  <a:cubicBezTo>
                    <a:pt x="112" y="44"/>
                    <a:pt x="112" y="44"/>
                    <a:pt x="112" y="44"/>
                  </a:cubicBezTo>
                  <a:cubicBezTo>
                    <a:pt x="110" y="32"/>
                    <a:pt x="102" y="21"/>
                    <a:pt x="90" y="14"/>
                  </a:cubicBezTo>
                  <a:cubicBezTo>
                    <a:pt x="95" y="6"/>
                    <a:pt x="95" y="6"/>
                    <a:pt x="95" y="6"/>
                  </a:cubicBezTo>
                  <a:cubicBezTo>
                    <a:pt x="95" y="6"/>
                    <a:pt x="95" y="6"/>
                    <a:pt x="95" y="6"/>
                  </a:cubicBezTo>
                  <a:cubicBezTo>
                    <a:pt x="96" y="6"/>
                    <a:pt x="96" y="5"/>
                    <a:pt x="96" y="4"/>
                  </a:cubicBezTo>
                  <a:cubicBezTo>
                    <a:pt x="96" y="2"/>
                    <a:pt x="94" y="0"/>
                    <a:pt x="92" y="0"/>
                  </a:cubicBezTo>
                  <a:cubicBezTo>
                    <a:pt x="91" y="0"/>
                    <a:pt x="89" y="1"/>
                    <a:pt x="89" y="2"/>
                  </a:cubicBezTo>
                  <a:cubicBezTo>
                    <a:pt x="89" y="2"/>
                    <a:pt x="89" y="2"/>
                    <a:pt x="89" y="2"/>
                  </a:cubicBezTo>
                  <a:cubicBezTo>
                    <a:pt x="82" y="11"/>
                    <a:pt x="82" y="11"/>
                    <a:pt x="82" y="11"/>
                  </a:cubicBezTo>
                  <a:cubicBezTo>
                    <a:pt x="77" y="9"/>
                    <a:pt x="71" y="8"/>
                    <a:pt x="64" y="8"/>
                  </a:cubicBezTo>
                  <a:cubicBezTo>
                    <a:pt x="57" y="8"/>
                    <a:pt x="51" y="9"/>
                    <a:pt x="46" y="11"/>
                  </a:cubicBezTo>
                  <a:cubicBezTo>
                    <a:pt x="39" y="2"/>
                    <a:pt x="39" y="2"/>
                    <a:pt x="39" y="2"/>
                  </a:cubicBezTo>
                  <a:cubicBezTo>
                    <a:pt x="39" y="2"/>
                    <a:pt x="39" y="2"/>
                    <a:pt x="39" y="2"/>
                  </a:cubicBezTo>
                  <a:cubicBezTo>
                    <a:pt x="39" y="1"/>
                    <a:pt x="37" y="0"/>
                    <a:pt x="36" y="0"/>
                  </a:cubicBezTo>
                  <a:cubicBezTo>
                    <a:pt x="34" y="0"/>
                    <a:pt x="32" y="2"/>
                    <a:pt x="32" y="4"/>
                  </a:cubicBezTo>
                  <a:cubicBezTo>
                    <a:pt x="32" y="5"/>
                    <a:pt x="32" y="6"/>
                    <a:pt x="33" y="6"/>
                  </a:cubicBezTo>
                  <a:cubicBezTo>
                    <a:pt x="33" y="6"/>
                    <a:pt x="33" y="6"/>
                    <a:pt x="33" y="6"/>
                  </a:cubicBezTo>
                  <a:cubicBezTo>
                    <a:pt x="38" y="14"/>
                    <a:pt x="38" y="14"/>
                    <a:pt x="38" y="14"/>
                  </a:cubicBezTo>
                  <a:cubicBezTo>
                    <a:pt x="26" y="21"/>
                    <a:pt x="18" y="32"/>
                    <a:pt x="16" y="44"/>
                  </a:cubicBezTo>
                  <a:cubicBezTo>
                    <a:pt x="16" y="44"/>
                    <a:pt x="16" y="44"/>
                    <a:pt x="16" y="44"/>
                  </a:cubicBezTo>
                  <a:cubicBezTo>
                    <a:pt x="16" y="45"/>
                    <a:pt x="16" y="45"/>
                    <a:pt x="16" y="45"/>
                  </a:cubicBezTo>
                  <a:cubicBezTo>
                    <a:pt x="15" y="44"/>
                    <a:pt x="13" y="44"/>
                    <a:pt x="12" y="44"/>
                  </a:cubicBezTo>
                  <a:cubicBezTo>
                    <a:pt x="5" y="44"/>
                    <a:pt x="0" y="49"/>
                    <a:pt x="0" y="56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0" y="119"/>
                    <a:pt x="5" y="124"/>
                    <a:pt x="12" y="124"/>
                  </a:cubicBezTo>
                  <a:cubicBezTo>
                    <a:pt x="13" y="124"/>
                    <a:pt x="15" y="124"/>
                    <a:pt x="16" y="123"/>
                  </a:cubicBezTo>
                  <a:cubicBezTo>
                    <a:pt x="16" y="136"/>
                    <a:pt x="16" y="136"/>
                    <a:pt x="16" y="136"/>
                  </a:cubicBezTo>
                  <a:cubicBezTo>
                    <a:pt x="16" y="140"/>
                    <a:pt x="20" y="144"/>
                    <a:pt x="24" y="144"/>
                  </a:cubicBezTo>
                  <a:cubicBezTo>
                    <a:pt x="32" y="144"/>
                    <a:pt x="32" y="144"/>
                    <a:pt x="32" y="144"/>
                  </a:cubicBezTo>
                  <a:cubicBezTo>
                    <a:pt x="32" y="164"/>
                    <a:pt x="32" y="164"/>
                    <a:pt x="32" y="164"/>
                  </a:cubicBezTo>
                  <a:cubicBezTo>
                    <a:pt x="32" y="171"/>
                    <a:pt x="37" y="176"/>
                    <a:pt x="44" y="176"/>
                  </a:cubicBezTo>
                  <a:cubicBezTo>
                    <a:pt x="51" y="176"/>
                    <a:pt x="56" y="171"/>
                    <a:pt x="56" y="164"/>
                  </a:cubicBezTo>
                  <a:cubicBezTo>
                    <a:pt x="56" y="144"/>
                    <a:pt x="56" y="144"/>
                    <a:pt x="56" y="144"/>
                  </a:cubicBezTo>
                  <a:cubicBezTo>
                    <a:pt x="72" y="144"/>
                    <a:pt x="72" y="144"/>
                    <a:pt x="72" y="144"/>
                  </a:cubicBezTo>
                  <a:cubicBezTo>
                    <a:pt x="72" y="164"/>
                    <a:pt x="72" y="164"/>
                    <a:pt x="72" y="164"/>
                  </a:cubicBezTo>
                  <a:cubicBezTo>
                    <a:pt x="72" y="171"/>
                    <a:pt x="77" y="176"/>
                    <a:pt x="84" y="176"/>
                  </a:cubicBezTo>
                  <a:cubicBezTo>
                    <a:pt x="91" y="176"/>
                    <a:pt x="96" y="171"/>
                    <a:pt x="96" y="164"/>
                  </a:cubicBezTo>
                  <a:cubicBezTo>
                    <a:pt x="96" y="144"/>
                    <a:pt x="96" y="144"/>
                    <a:pt x="96" y="144"/>
                  </a:cubicBezTo>
                  <a:cubicBezTo>
                    <a:pt x="104" y="144"/>
                    <a:pt x="104" y="144"/>
                    <a:pt x="104" y="144"/>
                  </a:cubicBezTo>
                  <a:cubicBezTo>
                    <a:pt x="108" y="144"/>
                    <a:pt x="112" y="140"/>
                    <a:pt x="112" y="136"/>
                  </a:cubicBezTo>
                  <a:cubicBezTo>
                    <a:pt x="112" y="123"/>
                    <a:pt x="112" y="123"/>
                    <a:pt x="112" y="123"/>
                  </a:cubicBezTo>
                  <a:cubicBezTo>
                    <a:pt x="113" y="124"/>
                    <a:pt x="115" y="124"/>
                    <a:pt x="116" y="124"/>
                  </a:cubicBezTo>
                  <a:cubicBezTo>
                    <a:pt x="123" y="124"/>
                    <a:pt x="128" y="119"/>
                    <a:pt x="128" y="112"/>
                  </a:cubicBezTo>
                  <a:cubicBezTo>
                    <a:pt x="128" y="56"/>
                    <a:pt x="128" y="56"/>
                    <a:pt x="128" y="56"/>
                  </a:cubicBezTo>
                  <a:cubicBezTo>
                    <a:pt x="128" y="49"/>
                    <a:pt x="123" y="44"/>
                    <a:pt x="116" y="44"/>
                  </a:cubicBezTo>
                  <a:close/>
                  <a:moveTo>
                    <a:pt x="16" y="112"/>
                  </a:moveTo>
                  <a:cubicBezTo>
                    <a:pt x="16" y="114"/>
                    <a:pt x="14" y="116"/>
                    <a:pt x="12" y="116"/>
                  </a:cubicBezTo>
                  <a:cubicBezTo>
                    <a:pt x="10" y="116"/>
                    <a:pt x="8" y="114"/>
                    <a:pt x="8" y="112"/>
                  </a:cubicBezTo>
                  <a:cubicBezTo>
                    <a:pt x="8" y="56"/>
                    <a:pt x="8" y="56"/>
                    <a:pt x="8" y="56"/>
                  </a:cubicBezTo>
                  <a:cubicBezTo>
                    <a:pt x="8" y="54"/>
                    <a:pt x="10" y="52"/>
                    <a:pt x="12" y="52"/>
                  </a:cubicBezTo>
                  <a:cubicBezTo>
                    <a:pt x="14" y="52"/>
                    <a:pt x="16" y="54"/>
                    <a:pt x="16" y="56"/>
                  </a:cubicBezTo>
                  <a:lnTo>
                    <a:pt x="16" y="112"/>
                  </a:lnTo>
                  <a:close/>
                  <a:moveTo>
                    <a:pt x="64" y="16"/>
                  </a:moveTo>
                  <a:cubicBezTo>
                    <a:pt x="84" y="16"/>
                    <a:pt x="101" y="28"/>
                    <a:pt x="104" y="44"/>
                  </a:cubicBezTo>
                  <a:cubicBezTo>
                    <a:pt x="24" y="44"/>
                    <a:pt x="24" y="44"/>
                    <a:pt x="24" y="44"/>
                  </a:cubicBezTo>
                  <a:cubicBezTo>
                    <a:pt x="27" y="28"/>
                    <a:pt x="44" y="16"/>
                    <a:pt x="64" y="16"/>
                  </a:cubicBezTo>
                  <a:close/>
                  <a:moveTo>
                    <a:pt x="48" y="164"/>
                  </a:moveTo>
                  <a:cubicBezTo>
                    <a:pt x="48" y="166"/>
                    <a:pt x="46" y="168"/>
                    <a:pt x="44" y="168"/>
                  </a:cubicBezTo>
                  <a:cubicBezTo>
                    <a:pt x="42" y="168"/>
                    <a:pt x="40" y="166"/>
                    <a:pt x="40" y="164"/>
                  </a:cubicBezTo>
                  <a:cubicBezTo>
                    <a:pt x="40" y="144"/>
                    <a:pt x="40" y="144"/>
                    <a:pt x="40" y="144"/>
                  </a:cubicBezTo>
                  <a:cubicBezTo>
                    <a:pt x="48" y="144"/>
                    <a:pt x="48" y="144"/>
                    <a:pt x="48" y="144"/>
                  </a:cubicBezTo>
                  <a:lnTo>
                    <a:pt x="48" y="164"/>
                  </a:lnTo>
                  <a:close/>
                  <a:moveTo>
                    <a:pt x="88" y="164"/>
                  </a:moveTo>
                  <a:cubicBezTo>
                    <a:pt x="88" y="166"/>
                    <a:pt x="86" y="168"/>
                    <a:pt x="84" y="168"/>
                  </a:cubicBezTo>
                  <a:cubicBezTo>
                    <a:pt x="82" y="168"/>
                    <a:pt x="80" y="166"/>
                    <a:pt x="80" y="16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8" y="144"/>
                    <a:pt x="88" y="144"/>
                    <a:pt x="88" y="144"/>
                  </a:cubicBezTo>
                  <a:lnTo>
                    <a:pt x="88" y="164"/>
                  </a:lnTo>
                  <a:close/>
                  <a:moveTo>
                    <a:pt x="104" y="136"/>
                  </a:moveTo>
                  <a:cubicBezTo>
                    <a:pt x="24" y="136"/>
                    <a:pt x="24" y="136"/>
                    <a:pt x="24" y="136"/>
                  </a:cubicBezTo>
                  <a:cubicBezTo>
                    <a:pt x="24" y="52"/>
                    <a:pt x="24" y="52"/>
                    <a:pt x="24" y="52"/>
                  </a:cubicBezTo>
                  <a:cubicBezTo>
                    <a:pt x="104" y="52"/>
                    <a:pt x="104" y="52"/>
                    <a:pt x="104" y="52"/>
                  </a:cubicBezTo>
                  <a:lnTo>
                    <a:pt x="104" y="136"/>
                  </a:lnTo>
                  <a:close/>
                  <a:moveTo>
                    <a:pt x="120" y="112"/>
                  </a:moveTo>
                  <a:cubicBezTo>
                    <a:pt x="120" y="114"/>
                    <a:pt x="118" y="116"/>
                    <a:pt x="116" y="116"/>
                  </a:cubicBezTo>
                  <a:cubicBezTo>
                    <a:pt x="114" y="116"/>
                    <a:pt x="112" y="114"/>
                    <a:pt x="112" y="112"/>
                  </a:cubicBezTo>
                  <a:cubicBezTo>
                    <a:pt x="112" y="56"/>
                    <a:pt x="112" y="56"/>
                    <a:pt x="112" y="56"/>
                  </a:cubicBezTo>
                  <a:cubicBezTo>
                    <a:pt x="112" y="54"/>
                    <a:pt x="114" y="52"/>
                    <a:pt x="116" y="52"/>
                  </a:cubicBezTo>
                  <a:cubicBezTo>
                    <a:pt x="118" y="52"/>
                    <a:pt x="120" y="54"/>
                    <a:pt x="120" y="56"/>
                  </a:cubicBezTo>
                  <a:lnTo>
                    <a:pt x="120" y="112"/>
                  </a:lnTo>
                  <a:close/>
                </a:path>
              </a:pathLst>
            </a:custGeom>
            <a:gradFill>
              <a:gsLst>
                <a:gs pos="0">
                  <a:srgbClr val="3762FF"/>
                </a:gs>
                <a:gs pos="100000">
                  <a:srgbClr val="73EBFE"/>
                </a:gs>
              </a:gsLst>
              <a:lin ang="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6" name="组合 25">
            <a:extLst>
              <a:ext uri="{FF2B5EF4-FFF2-40B4-BE49-F238E27FC236}">
                <a16:creationId xmlns="" xmlns:a16="http://schemas.microsoft.com/office/drawing/2014/main" id="{7EFACC31-F27E-4E6F-8AAE-E7B436FCB2DF}"/>
              </a:ext>
            </a:extLst>
          </p:cNvPr>
          <p:cNvGrpSpPr/>
          <p:nvPr/>
        </p:nvGrpSpPr>
        <p:grpSpPr>
          <a:xfrm>
            <a:off x="6096000" y="1008743"/>
            <a:ext cx="4518479" cy="4518479"/>
            <a:chOff x="6096000" y="1008743"/>
            <a:chExt cx="4518479" cy="4518479"/>
          </a:xfrm>
        </p:grpSpPr>
        <p:sp>
          <p:nvSpPr>
            <p:cNvPr id="22" name="椭圆 21">
              <a:extLst>
                <a:ext uri="{FF2B5EF4-FFF2-40B4-BE49-F238E27FC236}">
                  <a16:creationId xmlns="" xmlns:a16="http://schemas.microsoft.com/office/drawing/2014/main" id="{32BB039B-5B8F-4547-91B6-97769C6FCA49}"/>
                </a:ext>
              </a:extLst>
            </p:cNvPr>
            <p:cNvSpPr/>
            <p:nvPr/>
          </p:nvSpPr>
          <p:spPr>
            <a:xfrm>
              <a:off x="6096000" y="1008743"/>
              <a:ext cx="4518479" cy="4518479"/>
            </a:xfrm>
            <a:prstGeom prst="ellipse">
              <a:avLst/>
            </a:prstGeom>
            <a:gradFill flip="none" rotWithShape="1">
              <a:gsLst>
                <a:gs pos="100000">
                  <a:srgbClr val="FEEAEB"/>
                </a:gs>
                <a:gs pos="0">
                  <a:schemeClr val="bg1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254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5" name="椭圆 24">
              <a:extLst>
                <a:ext uri="{FF2B5EF4-FFF2-40B4-BE49-F238E27FC236}">
                  <a16:creationId xmlns="" xmlns:a16="http://schemas.microsoft.com/office/drawing/2014/main" id="{907C708C-B67E-4915-98E0-7514D9F62335}"/>
                </a:ext>
              </a:extLst>
            </p:cNvPr>
            <p:cNvSpPr/>
            <p:nvPr/>
          </p:nvSpPr>
          <p:spPr>
            <a:xfrm>
              <a:off x="6366720" y="1279463"/>
              <a:ext cx="3977039" cy="3977039"/>
            </a:xfrm>
            <a:prstGeom prst="ellipse">
              <a:avLst/>
            </a:prstGeom>
            <a:blipFill dpi="0" rotWithShape="1"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07287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="" xmlns:a16="http://schemas.microsoft.com/office/drawing/2014/main" id="{C3716F65-B8F1-4BE5-ACB5-FE2C8B8461CF}"/>
              </a:ext>
            </a:extLst>
          </p:cNvPr>
          <p:cNvSpPr/>
          <p:nvPr/>
        </p:nvSpPr>
        <p:spPr>
          <a:xfrm>
            <a:off x="4857578" y="0"/>
            <a:ext cx="7334422" cy="5638800"/>
          </a:xfrm>
          <a:custGeom>
            <a:avLst/>
            <a:gdLst>
              <a:gd name="connsiteX0" fmla="*/ 0 w 7480300"/>
              <a:gd name="connsiteY0" fmla="*/ 0 h 5638800"/>
              <a:gd name="connsiteX1" fmla="*/ 7480300 w 7480300"/>
              <a:gd name="connsiteY1" fmla="*/ 0 h 5638800"/>
              <a:gd name="connsiteX2" fmla="*/ 7480300 w 7480300"/>
              <a:gd name="connsiteY2" fmla="*/ 5638800 h 5638800"/>
              <a:gd name="connsiteX3" fmla="*/ 0 w 7480300"/>
              <a:gd name="connsiteY3" fmla="*/ 5638800 h 5638800"/>
              <a:gd name="connsiteX4" fmla="*/ 0 w 7480300"/>
              <a:gd name="connsiteY4" fmla="*/ 0 h 5638800"/>
              <a:gd name="connsiteX0" fmla="*/ 914400 w 7480300"/>
              <a:gd name="connsiteY0" fmla="*/ 0 h 5638800"/>
              <a:gd name="connsiteX1" fmla="*/ 7480300 w 7480300"/>
              <a:gd name="connsiteY1" fmla="*/ 0 h 5638800"/>
              <a:gd name="connsiteX2" fmla="*/ 7480300 w 7480300"/>
              <a:gd name="connsiteY2" fmla="*/ 5638800 h 5638800"/>
              <a:gd name="connsiteX3" fmla="*/ 0 w 7480300"/>
              <a:gd name="connsiteY3" fmla="*/ 5638800 h 5638800"/>
              <a:gd name="connsiteX4" fmla="*/ 914400 w 7480300"/>
              <a:gd name="connsiteY4" fmla="*/ 0 h 5638800"/>
              <a:gd name="connsiteX0" fmla="*/ 914400 w 7480300"/>
              <a:gd name="connsiteY0" fmla="*/ 0 h 5638800"/>
              <a:gd name="connsiteX1" fmla="*/ 7480300 w 7480300"/>
              <a:gd name="connsiteY1" fmla="*/ 0 h 5638800"/>
              <a:gd name="connsiteX2" fmla="*/ 7480300 w 7480300"/>
              <a:gd name="connsiteY2" fmla="*/ 5638800 h 5638800"/>
              <a:gd name="connsiteX3" fmla="*/ 0 w 7480300"/>
              <a:gd name="connsiteY3" fmla="*/ 5638800 h 5638800"/>
              <a:gd name="connsiteX4" fmla="*/ 914400 w 7480300"/>
              <a:gd name="connsiteY4" fmla="*/ 0 h 5638800"/>
              <a:gd name="connsiteX0" fmla="*/ 0 w 6565900"/>
              <a:gd name="connsiteY0" fmla="*/ 0 h 5638800"/>
              <a:gd name="connsiteX1" fmla="*/ 6565900 w 6565900"/>
              <a:gd name="connsiteY1" fmla="*/ 0 h 5638800"/>
              <a:gd name="connsiteX2" fmla="*/ 6565900 w 6565900"/>
              <a:gd name="connsiteY2" fmla="*/ 5638800 h 5638800"/>
              <a:gd name="connsiteX3" fmla="*/ 0 w 6565900"/>
              <a:gd name="connsiteY3" fmla="*/ 0 h 5638800"/>
              <a:gd name="connsiteX0" fmla="*/ 652792 w 7218692"/>
              <a:gd name="connsiteY0" fmla="*/ 0 h 5638800"/>
              <a:gd name="connsiteX1" fmla="*/ 7218692 w 7218692"/>
              <a:gd name="connsiteY1" fmla="*/ 0 h 5638800"/>
              <a:gd name="connsiteX2" fmla="*/ 7218692 w 7218692"/>
              <a:gd name="connsiteY2" fmla="*/ 5638800 h 5638800"/>
              <a:gd name="connsiteX3" fmla="*/ 652792 w 7218692"/>
              <a:gd name="connsiteY3" fmla="*/ 0 h 5638800"/>
              <a:gd name="connsiteX0" fmla="*/ 932376 w 7498276"/>
              <a:gd name="connsiteY0" fmla="*/ 0 h 5638800"/>
              <a:gd name="connsiteX1" fmla="*/ 7498276 w 7498276"/>
              <a:gd name="connsiteY1" fmla="*/ 0 h 5638800"/>
              <a:gd name="connsiteX2" fmla="*/ 7498276 w 7498276"/>
              <a:gd name="connsiteY2" fmla="*/ 5638800 h 5638800"/>
              <a:gd name="connsiteX3" fmla="*/ 932376 w 7498276"/>
              <a:gd name="connsiteY3" fmla="*/ 0 h 5638800"/>
              <a:gd name="connsiteX0" fmla="*/ 668091 w 7233991"/>
              <a:gd name="connsiteY0" fmla="*/ 0 h 5638800"/>
              <a:gd name="connsiteX1" fmla="*/ 7233991 w 7233991"/>
              <a:gd name="connsiteY1" fmla="*/ 0 h 5638800"/>
              <a:gd name="connsiteX2" fmla="*/ 7233991 w 7233991"/>
              <a:gd name="connsiteY2" fmla="*/ 5638800 h 5638800"/>
              <a:gd name="connsiteX3" fmla="*/ 668091 w 7233991"/>
              <a:gd name="connsiteY3" fmla="*/ 0 h 5638800"/>
              <a:gd name="connsiteX0" fmla="*/ 481615 w 7047515"/>
              <a:gd name="connsiteY0" fmla="*/ 0 h 5638800"/>
              <a:gd name="connsiteX1" fmla="*/ 7047515 w 7047515"/>
              <a:gd name="connsiteY1" fmla="*/ 0 h 5638800"/>
              <a:gd name="connsiteX2" fmla="*/ 7047515 w 7047515"/>
              <a:gd name="connsiteY2" fmla="*/ 5638800 h 5638800"/>
              <a:gd name="connsiteX3" fmla="*/ 481615 w 7047515"/>
              <a:gd name="connsiteY3" fmla="*/ 0 h 5638800"/>
              <a:gd name="connsiteX0" fmla="*/ 663713 w 7229613"/>
              <a:gd name="connsiteY0" fmla="*/ 0 h 5638800"/>
              <a:gd name="connsiteX1" fmla="*/ 7229613 w 7229613"/>
              <a:gd name="connsiteY1" fmla="*/ 0 h 5638800"/>
              <a:gd name="connsiteX2" fmla="*/ 7229613 w 7229613"/>
              <a:gd name="connsiteY2" fmla="*/ 5638800 h 5638800"/>
              <a:gd name="connsiteX3" fmla="*/ 663713 w 7229613"/>
              <a:gd name="connsiteY3" fmla="*/ 0 h 5638800"/>
              <a:gd name="connsiteX0" fmla="*/ 672079 w 7237979"/>
              <a:gd name="connsiteY0" fmla="*/ 0 h 5638800"/>
              <a:gd name="connsiteX1" fmla="*/ 7237979 w 7237979"/>
              <a:gd name="connsiteY1" fmla="*/ 0 h 5638800"/>
              <a:gd name="connsiteX2" fmla="*/ 7237979 w 7237979"/>
              <a:gd name="connsiteY2" fmla="*/ 5638800 h 5638800"/>
              <a:gd name="connsiteX3" fmla="*/ 672079 w 7237979"/>
              <a:gd name="connsiteY3" fmla="*/ 0 h 5638800"/>
              <a:gd name="connsiteX0" fmla="*/ 51225 w 6617125"/>
              <a:gd name="connsiteY0" fmla="*/ 0 h 5774988"/>
              <a:gd name="connsiteX1" fmla="*/ 6617125 w 6617125"/>
              <a:gd name="connsiteY1" fmla="*/ 0 h 5774988"/>
              <a:gd name="connsiteX2" fmla="*/ 6617125 w 6617125"/>
              <a:gd name="connsiteY2" fmla="*/ 5638800 h 5774988"/>
              <a:gd name="connsiteX3" fmla="*/ 3721525 w 6617125"/>
              <a:gd name="connsiteY3" fmla="*/ 3695700 h 5774988"/>
              <a:gd name="connsiteX4" fmla="*/ 51225 w 6617125"/>
              <a:gd name="connsiteY4" fmla="*/ 0 h 5774988"/>
              <a:gd name="connsiteX0" fmla="*/ 665571 w 7231471"/>
              <a:gd name="connsiteY0" fmla="*/ 0 h 5774988"/>
              <a:gd name="connsiteX1" fmla="*/ 7231471 w 7231471"/>
              <a:gd name="connsiteY1" fmla="*/ 0 h 5774988"/>
              <a:gd name="connsiteX2" fmla="*/ 7231471 w 7231471"/>
              <a:gd name="connsiteY2" fmla="*/ 5638800 h 5774988"/>
              <a:gd name="connsiteX3" fmla="*/ 4335871 w 7231471"/>
              <a:gd name="connsiteY3" fmla="*/ 3695700 h 5774988"/>
              <a:gd name="connsiteX4" fmla="*/ 665571 w 7231471"/>
              <a:gd name="connsiteY4" fmla="*/ 0 h 5774988"/>
              <a:gd name="connsiteX0" fmla="*/ 588313 w 7154213"/>
              <a:gd name="connsiteY0" fmla="*/ 0 h 5774988"/>
              <a:gd name="connsiteX1" fmla="*/ 7154213 w 7154213"/>
              <a:gd name="connsiteY1" fmla="*/ 0 h 5774988"/>
              <a:gd name="connsiteX2" fmla="*/ 7154213 w 7154213"/>
              <a:gd name="connsiteY2" fmla="*/ 5638800 h 5774988"/>
              <a:gd name="connsiteX3" fmla="*/ 4258613 w 7154213"/>
              <a:gd name="connsiteY3" fmla="*/ 3695700 h 5774988"/>
              <a:gd name="connsiteX4" fmla="*/ 588313 w 7154213"/>
              <a:gd name="connsiteY4" fmla="*/ 0 h 5774988"/>
              <a:gd name="connsiteX0" fmla="*/ 587344 w 7153244"/>
              <a:gd name="connsiteY0" fmla="*/ 0 h 5789085"/>
              <a:gd name="connsiteX1" fmla="*/ 7153244 w 7153244"/>
              <a:gd name="connsiteY1" fmla="*/ 0 h 5789085"/>
              <a:gd name="connsiteX2" fmla="*/ 7153244 w 7153244"/>
              <a:gd name="connsiteY2" fmla="*/ 5638800 h 5789085"/>
              <a:gd name="connsiteX3" fmla="*/ 4270344 w 7153244"/>
              <a:gd name="connsiteY3" fmla="*/ 3898900 h 5789085"/>
              <a:gd name="connsiteX4" fmla="*/ 587344 w 7153244"/>
              <a:gd name="connsiteY4" fmla="*/ 0 h 5789085"/>
              <a:gd name="connsiteX0" fmla="*/ 654305 w 7220205"/>
              <a:gd name="connsiteY0" fmla="*/ 0 h 5789085"/>
              <a:gd name="connsiteX1" fmla="*/ 7220205 w 7220205"/>
              <a:gd name="connsiteY1" fmla="*/ 0 h 5789085"/>
              <a:gd name="connsiteX2" fmla="*/ 7220205 w 7220205"/>
              <a:gd name="connsiteY2" fmla="*/ 5638800 h 5789085"/>
              <a:gd name="connsiteX3" fmla="*/ 4337305 w 7220205"/>
              <a:gd name="connsiteY3" fmla="*/ 3898900 h 5789085"/>
              <a:gd name="connsiteX4" fmla="*/ 654305 w 7220205"/>
              <a:gd name="connsiteY4" fmla="*/ 0 h 5789085"/>
              <a:gd name="connsiteX0" fmla="*/ 654305 w 7220205"/>
              <a:gd name="connsiteY0" fmla="*/ 0 h 5638800"/>
              <a:gd name="connsiteX1" fmla="*/ 7220205 w 7220205"/>
              <a:gd name="connsiteY1" fmla="*/ 0 h 5638800"/>
              <a:gd name="connsiteX2" fmla="*/ 7220205 w 7220205"/>
              <a:gd name="connsiteY2" fmla="*/ 5638800 h 5638800"/>
              <a:gd name="connsiteX3" fmla="*/ 4337305 w 7220205"/>
              <a:gd name="connsiteY3" fmla="*/ 3898900 h 5638800"/>
              <a:gd name="connsiteX4" fmla="*/ 654305 w 7220205"/>
              <a:gd name="connsiteY4" fmla="*/ 0 h 5638800"/>
              <a:gd name="connsiteX0" fmla="*/ 668851 w 7234751"/>
              <a:gd name="connsiteY0" fmla="*/ 0 h 5638800"/>
              <a:gd name="connsiteX1" fmla="*/ 7234751 w 7234751"/>
              <a:gd name="connsiteY1" fmla="*/ 0 h 5638800"/>
              <a:gd name="connsiteX2" fmla="*/ 7234751 w 7234751"/>
              <a:gd name="connsiteY2" fmla="*/ 5638800 h 5638800"/>
              <a:gd name="connsiteX3" fmla="*/ 4199451 w 7234751"/>
              <a:gd name="connsiteY3" fmla="*/ 3784600 h 5638800"/>
              <a:gd name="connsiteX4" fmla="*/ 668851 w 7234751"/>
              <a:gd name="connsiteY4" fmla="*/ 0 h 5638800"/>
              <a:gd name="connsiteX0" fmla="*/ 668851 w 7234751"/>
              <a:gd name="connsiteY0" fmla="*/ 0 h 5638800"/>
              <a:gd name="connsiteX1" fmla="*/ 7234751 w 7234751"/>
              <a:gd name="connsiteY1" fmla="*/ 0 h 5638800"/>
              <a:gd name="connsiteX2" fmla="*/ 7234751 w 7234751"/>
              <a:gd name="connsiteY2" fmla="*/ 5638800 h 5638800"/>
              <a:gd name="connsiteX3" fmla="*/ 4199451 w 7234751"/>
              <a:gd name="connsiteY3" fmla="*/ 3784600 h 5638800"/>
              <a:gd name="connsiteX4" fmla="*/ 668851 w 7234751"/>
              <a:gd name="connsiteY4" fmla="*/ 0 h 5638800"/>
              <a:gd name="connsiteX0" fmla="*/ 668851 w 7234751"/>
              <a:gd name="connsiteY0" fmla="*/ 0 h 5638800"/>
              <a:gd name="connsiteX1" fmla="*/ 7234751 w 7234751"/>
              <a:gd name="connsiteY1" fmla="*/ 0 h 5638800"/>
              <a:gd name="connsiteX2" fmla="*/ 7234751 w 7234751"/>
              <a:gd name="connsiteY2" fmla="*/ 5638800 h 5638800"/>
              <a:gd name="connsiteX3" fmla="*/ 4199451 w 7234751"/>
              <a:gd name="connsiteY3" fmla="*/ 3784600 h 5638800"/>
              <a:gd name="connsiteX4" fmla="*/ 668851 w 7234751"/>
              <a:gd name="connsiteY4" fmla="*/ 0 h 5638800"/>
              <a:gd name="connsiteX0" fmla="*/ 973134 w 7539034"/>
              <a:gd name="connsiteY0" fmla="*/ 0 h 5638800"/>
              <a:gd name="connsiteX1" fmla="*/ 7539034 w 7539034"/>
              <a:gd name="connsiteY1" fmla="*/ 0 h 5638800"/>
              <a:gd name="connsiteX2" fmla="*/ 7539034 w 7539034"/>
              <a:gd name="connsiteY2" fmla="*/ 5638800 h 5638800"/>
              <a:gd name="connsiteX3" fmla="*/ 4503734 w 7539034"/>
              <a:gd name="connsiteY3" fmla="*/ 3784600 h 5638800"/>
              <a:gd name="connsiteX4" fmla="*/ 973134 w 7539034"/>
              <a:gd name="connsiteY4" fmla="*/ 0 h 5638800"/>
              <a:gd name="connsiteX0" fmla="*/ 677098 w 7242998"/>
              <a:gd name="connsiteY0" fmla="*/ 0 h 5638800"/>
              <a:gd name="connsiteX1" fmla="*/ 7242998 w 7242998"/>
              <a:gd name="connsiteY1" fmla="*/ 0 h 5638800"/>
              <a:gd name="connsiteX2" fmla="*/ 7242998 w 7242998"/>
              <a:gd name="connsiteY2" fmla="*/ 5638800 h 5638800"/>
              <a:gd name="connsiteX3" fmla="*/ 4207698 w 7242998"/>
              <a:gd name="connsiteY3" fmla="*/ 3784600 h 5638800"/>
              <a:gd name="connsiteX4" fmla="*/ 677098 w 7242998"/>
              <a:gd name="connsiteY4" fmla="*/ 0 h 5638800"/>
              <a:gd name="connsiteX0" fmla="*/ 510917 w 7076817"/>
              <a:gd name="connsiteY0" fmla="*/ 0 h 5638800"/>
              <a:gd name="connsiteX1" fmla="*/ 7076817 w 7076817"/>
              <a:gd name="connsiteY1" fmla="*/ 0 h 5638800"/>
              <a:gd name="connsiteX2" fmla="*/ 7076817 w 7076817"/>
              <a:gd name="connsiteY2" fmla="*/ 5638800 h 5638800"/>
              <a:gd name="connsiteX3" fmla="*/ 4041517 w 7076817"/>
              <a:gd name="connsiteY3" fmla="*/ 3784600 h 5638800"/>
              <a:gd name="connsiteX4" fmla="*/ 510917 w 7076817"/>
              <a:gd name="connsiteY4" fmla="*/ 0 h 5638800"/>
              <a:gd name="connsiteX0" fmla="*/ 670787 w 7236687"/>
              <a:gd name="connsiteY0" fmla="*/ 0 h 5638800"/>
              <a:gd name="connsiteX1" fmla="*/ 7236687 w 7236687"/>
              <a:gd name="connsiteY1" fmla="*/ 0 h 5638800"/>
              <a:gd name="connsiteX2" fmla="*/ 7236687 w 7236687"/>
              <a:gd name="connsiteY2" fmla="*/ 5638800 h 5638800"/>
              <a:gd name="connsiteX3" fmla="*/ 4201387 w 7236687"/>
              <a:gd name="connsiteY3" fmla="*/ 3784600 h 5638800"/>
              <a:gd name="connsiteX4" fmla="*/ 670787 w 7236687"/>
              <a:gd name="connsiteY4" fmla="*/ 0 h 5638800"/>
              <a:gd name="connsiteX0" fmla="*/ 670787 w 7236687"/>
              <a:gd name="connsiteY0" fmla="*/ 0 h 5638800"/>
              <a:gd name="connsiteX1" fmla="*/ 7236687 w 7236687"/>
              <a:gd name="connsiteY1" fmla="*/ 0 h 5638800"/>
              <a:gd name="connsiteX2" fmla="*/ 7236687 w 7236687"/>
              <a:gd name="connsiteY2" fmla="*/ 5638800 h 5638800"/>
              <a:gd name="connsiteX3" fmla="*/ 4201387 w 7236687"/>
              <a:gd name="connsiteY3" fmla="*/ 3784600 h 5638800"/>
              <a:gd name="connsiteX4" fmla="*/ 670787 w 7236687"/>
              <a:gd name="connsiteY4" fmla="*/ 0 h 5638800"/>
              <a:gd name="connsiteX0" fmla="*/ 670787 w 7236687"/>
              <a:gd name="connsiteY0" fmla="*/ 0 h 5638800"/>
              <a:gd name="connsiteX1" fmla="*/ 7236687 w 7236687"/>
              <a:gd name="connsiteY1" fmla="*/ 0 h 5638800"/>
              <a:gd name="connsiteX2" fmla="*/ 7236687 w 7236687"/>
              <a:gd name="connsiteY2" fmla="*/ 5638800 h 5638800"/>
              <a:gd name="connsiteX3" fmla="*/ 4201387 w 7236687"/>
              <a:gd name="connsiteY3" fmla="*/ 3784600 h 5638800"/>
              <a:gd name="connsiteX4" fmla="*/ 670787 w 7236687"/>
              <a:gd name="connsiteY4" fmla="*/ 0 h 5638800"/>
              <a:gd name="connsiteX0" fmla="*/ 670787 w 7236687"/>
              <a:gd name="connsiteY0" fmla="*/ 0 h 5638800"/>
              <a:gd name="connsiteX1" fmla="*/ 7236687 w 7236687"/>
              <a:gd name="connsiteY1" fmla="*/ 0 h 5638800"/>
              <a:gd name="connsiteX2" fmla="*/ 7236687 w 7236687"/>
              <a:gd name="connsiteY2" fmla="*/ 5638800 h 5638800"/>
              <a:gd name="connsiteX3" fmla="*/ 4201387 w 7236687"/>
              <a:gd name="connsiteY3" fmla="*/ 3784600 h 5638800"/>
              <a:gd name="connsiteX4" fmla="*/ 670787 w 7236687"/>
              <a:gd name="connsiteY4" fmla="*/ 0 h 5638800"/>
              <a:gd name="connsiteX0" fmla="*/ 670787 w 7236687"/>
              <a:gd name="connsiteY0" fmla="*/ 0 h 5638800"/>
              <a:gd name="connsiteX1" fmla="*/ 7236687 w 7236687"/>
              <a:gd name="connsiteY1" fmla="*/ 0 h 5638800"/>
              <a:gd name="connsiteX2" fmla="*/ 7236687 w 7236687"/>
              <a:gd name="connsiteY2" fmla="*/ 5638800 h 5638800"/>
              <a:gd name="connsiteX3" fmla="*/ 4201387 w 7236687"/>
              <a:gd name="connsiteY3" fmla="*/ 3784600 h 5638800"/>
              <a:gd name="connsiteX4" fmla="*/ 670787 w 7236687"/>
              <a:gd name="connsiteY4" fmla="*/ 0 h 5638800"/>
              <a:gd name="connsiteX0" fmla="*/ 768522 w 7334422"/>
              <a:gd name="connsiteY0" fmla="*/ 0 h 5638800"/>
              <a:gd name="connsiteX1" fmla="*/ 7334422 w 7334422"/>
              <a:gd name="connsiteY1" fmla="*/ 0 h 5638800"/>
              <a:gd name="connsiteX2" fmla="*/ 7334422 w 7334422"/>
              <a:gd name="connsiteY2" fmla="*/ 5638800 h 5638800"/>
              <a:gd name="connsiteX3" fmla="*/ 4299122 w 7334422"/>
              <a:gd name="connsiteY3" fmla="*/ 3784600 h 5638800"/>
              <a:gd name="connsiteX4" fmla="*/ 768522 w 7334422"/>
              <a:gd name="connsiteY4" fmla="*/ 0 h 563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34422" h="5638800">
                <a:moveTo>
                  <a:pt x="768522" y="0"/>
                </a:moveTo>
                <a:lnTo>
                  <a:pt x="7334422" y="0"/>
                </a:lnTo>
                <a:lnTo>
                  <a:pt x="7334422" y="5638800"/>
                </a:lnTo>
                <a:cubicBezTo>
                  <a:pt x="5023022" y="4044950"/>
                  <a:pt x="4555239" y="3924300"/>
                  <a:pt x="4299122" y="3784600"/>
                </a:cubicBezTo>
                <a:cubicBezTo>
                  <a:pt x="1426805" y="2286000"/>
                  <a:pt x="-1403178" y="2838450"/>
                  <a:pt x="768522" y="0"/>
                </a:cubicBezTo>
                <a:close/>
              </a:path>
            </a:pathLst>
          </a:custGeom>
          <a:gradFill flip="none" rotWithShape="1">
            <a:gsLst>
              <a:gs pos="81000">
                <a:srgbClr val="519DFF"/>
              </a:gs>
              <a:gs pos="0">
                <a:srgbClr val="73EBFE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9" name="图片 8">
            <a:extLst>
              <a:ext uri="{FF2B5EF4-FFF2-40B4-BE49-F238E27FC236}">
                <a16:creationId xmlns="" xmlns:a16="http://schemas.microsoft.com/office/drawing/2014/main" id="{8FE27CA8-E1F6-47D5-85B7-0D796BE2AD1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90877" y="1504950"/>
            <a:ext cx="7143383" cy="4876800"/>
          </a:xfrm>
          <a:prstGeom prst="rect">
            <a:avLst/>
          </a:prstGeom>
        </p:spPr>
      </p:pic>
      <p:grpSp>
        <p:nvGrpSpPr>
          <p:cNvPr id="30" name="组合 29"/>
          <p:cNvGrpSpPr/>
          <p:nvPr/>
        </p:nvGrpSpPr>
        <p:grpSpPr>
          <a:xfrm>
            <a:off x="476250" y="334863"/>
            <a:ext cx="11068050" cy="638570"/>
            <a:chOff x="476250" y="334863"/>
            <a:chExt cx="11068050" cy="638570"/>
          </a:xfrm>
        </p:grpSpPr>
        <p:cxnSp>
          <p:nvCxnSpPr>
            <p:cNvPr id="5" name="直接连接符 4"/>
            <p:cNvCxnSpPr/>
            <p:nvPr/>
          </p:nvCxnSpPr>
          <p:spPr>
            <a:xfrm>
              <a:off x="476250" y="860465"/>
              <a:ext cx="11068050" cy="0"/>
            </a:xfrm>
            <a:prstGeom prst="line">
              <a:avLst/>
            </a:prstGeom>
            <a:ln w="28575">
              <a:solidFill>
                <a:srgbClr val="3965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文本框 5"/>
            <p:cNvSpPr txBox="1"/>
            <p:nvPr/>
          </p:nvSpPr>
          <p:spPr>
            <a:xfrm>
              <a:off x="476250" y="334863"/>
              <a:ext cx="115771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b="1" dirty="0">
                  <a:solidFill>
                    <a:srgbClr val="3965FF"/>
                  </a:solidFill>
                  <a:cs typeface="+mn-ea"/>
                  <a:sym typeface="+mn-lt"/>
                </a:rPr>
                <a:t>第五章</a:t>
              </a: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5334000" y="365641"/>
              <a:ext cx="1352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cs typeface="+mn-ea"/>
                  <a:sym typeface="+mn-lt"/>
                </a:rPr>
                <a:t>产品介绍</a:t>
              </a: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6516752" y="365641"/>
              <a:ext cx="1352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cs typeface="+mn-ea"/>
                  <a:sym typeface="+mn-lt"/>
                </a:rPr>
                <a:t>关于我们</a:t>
              </a: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7699504" y="365641"/>
              <a:ext cx="1352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cs typeface="+mn-ea"/>
                  <a:sym typeface="+mn-lt"/>
                </a:rPr>
                <a:t>核心技术</a:t>
              </a: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8882256" y="365641"/>
              <a:ext cx="1352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cs typeface="+mn-ea"/>
                  <a:sym typeface="+mn-lt"/>
                </a:rPr>
                <a:t>展望未来</a:t>
              </a:r>
            </a:p>
          </p:txBody>
        </p:sp>
        <p:grpSp>
          <p:nvGrpSpPr>
            <p:cNvPr id="15" name="组合 14"/>
            <p:cNvGrpSpPr/>
            <p:nvPr/>
          </p:nvGrpSpPr>
          <p:grpSpPr>
            <a:xfrm>
              <a:off x="10388529" y="388658"/>
              <a:ext cx="1019101" cy="584775"/>
              <a:chOff x="10758671" y="356615"/>
              <a:chExt cx="1019101" cy="710976"/>
            </a:xfrm>
          </p:grpSpPr>
          <p:sp>
            <p:nvSpPr>
              <p:cNvPr id="8" name="圆角矩形 7"/>
              <p:cNvSpPr/>
              <p:nvPr/>
            </p:nvSpPr>
            <p:spPr>
              <a:xfrm>
                <a:off x="10758671" y="381895"/>
                <a:ext cx="1019101" cy="370580"/>
              </a:xfrm>
              <a:prstGeom prst="roundRect">
                <a:avLst>
                  <a:gd name="adj" fmla="val 50000"/>
                </a:avLst>
              </a:prstGeom>
              <a:noFill/>
              <a:ln w="2222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4" name="文本框 13"/>
              <p:cNvSpPr txBox="1"/>
              <p:nvPr/>
            </p:nvSpPr>
            <p:spPr>
              <a:xfrm>
                <a:off x="10792044" y="356615"/>
                <a:ext cx="952353" cy="7109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600" spc="200" dirty="0">
                    <a:solidFill>
                      <a:schemeClr val="bg1"/>
                    </a:solidFill>
                    <a:cs typeface="+mn-ea"/>
                    <a:sym typeface="+mn-lt"/>
                  </a:rPr>
                  <a:t>START</a:t>
                </a:r>
                <a:endParaRPr lang="zh-CN" altLang="en-US" sz="1600" spc="2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18" name="矩形 17"/>
          <p:cNvSpPr/>
          <p:nvPr/>
        </p:nvSpPr>
        <p:spPr>
          <a:xfrm>
            <a:off x="476250" y="6283284"/>
            <a:ext cx="482490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spc="3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5TH GENERATION MOBILE NETWORKS</a:t>
            </a:r>
            <a:endParaRPr lang="zh-CN" altLang="en-US" sz="1200" spc="3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601650" y="3090339"/>
            <a:ext cx="3597127" cy="1448039"/>
            <a:chOff x="107081" y="2870755"/>
            <a:chExt cx="3597127" cy="1448039"/>
          </a:xfrm>
        </p:grpSpPr>
        <p:sp>
          <p:nvSpPr>
            <p:cNvPr id="3" name="文本框 2"/>
            <p:cNvSpPr txBox="1"/>
            <p:nvPr/>
          </p:nvSpPr>
          <p:spPr>
            <a:xfrm>
              <a:off x="107081" y="2870755"/>
              <a:ext cx="359712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6000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2700000" scaled="1"/>
                    <a:tileRect/>
                  </a:gradFill>
                  <a:cs typeface="+mn-ea"/>
                  <a:sym typeface="+mn-lt"/>
                </a:rPr>
                <a:t>关键技术</a:t>
              </a:r>
            </a:p>
          </p:txBody>
        </p:sp>
        <p:grpSp>
          <p:nvGrpSpPr>
            <p:cNvPr id="29" name="组合 28"/>
            <p:cNvGrpSpPr/>
            <p:nvPr/>
          </p:nvGrpSpPr>
          <p:grpSpPr>
            <a:xfrm>
              <a:off x="536952" y="3926126"/>
              <a:ext cx="2737387" cy="392668"/>
              <a:chOff x="552450" y="4056752"/>
              <a:chExt cx="2737387" cy="392668"/>
            </a:xfrm>
          </p:grpSpPr>
          <p:sp>
            <p:nvSpPr>
              <p:cNvPr id="20" name="圆角矩形 19"/>
              <p:cNvSpPr/>
              <p:nvPr/>
            </p:nvSpPr>
            <p:spPr>
              <a:xfrm>
                <a:off x="552450" y="4056752"/>
                <a:ext cx="2737387" cy="392668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gradFill flip="none" rotWithShape="1">
                  <a:gsLst>
                    <a:gs pos="0">
                      <a:srgbClr val="73EBFE"/>
                    </a:gs>
                    <a:gs pos="100000">
                      <a:srgbClr val="3762FF"/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grpSp>
            <p:nvGrpSpPr>
              <p:cNvPr id="28" name="组合 27"/>
              <p:cNvGrpSpPr/>
              <p:nvPr/>
            </p:nvGrpSpPr>
            <p:grpSpPr>
              <a:xfrm>
                <a:off x="693026" y="4101935"/>
                <a:ext cx="654823" cy="307777"/>
                <a:chOff x="693026" y="4101935"/>
                <a:chExt cx="654823" cy="307777"/>
              </a:xfrm>
            </p:grpSpPr>
            <p:sp>
              <p:nvSpPr>
                <p:cNvPr id="21" name="文本框 20"/>
                <p:cNvSpPr txBox="1"/>
                <p:nvPr/>
              </p:nvSpPr>
              <p:spPr>
                <a:xfrm>
                  <a:off x="859098" y="4101935"/>
                  <a:ext cx="48875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1400" dirty="0">
                      <a:gradFill flip="none" rotWithShape="1">
                        <a:gsLst>
                          <a:gs pos="0">
                            <a:srgbClr val="73EBFE"/>
                          </a:gs>
                          <a:gs pos="100000">
                            <a:srgbClr val="3762FF"/>
                          </a:gs>
                        </a:gsLst>
                        <a:lin ang="2700000" scaled="1"/>
                        <a:tileRect/>
                      </a:gradFill>
                      <a:cs typeface="+mn-ea"/>
                      <a:sym typeface="+mn-lt"/>
                    </a:rPr>
                    <a:t>5G</a:t>
                  </a:r>
                  <a:endParaRPr lang="zh-CN" altLang="en-US" sz="1400" dirty="0">
                    <a:gradFill flip="none" rotWithShape="1">
                      <a:gsLst>
                        <a:gs pos="0">
                          <a:srgbClr val="73EBFE"/>
                        </a:gs>
                        <a:gs pos="100000">
                          <a:srgbClr val="3762FF"/>
                        </a:gs>
                      </a:gsLst>
                      <a:lin ang="2700000" scaled="1"/>
                      <a:tileRect/>
                    </a:gradFill>
                    <a:cs typeface="+mn-ea"/>
                    <a:sym typeface="+mn-lt"/>
                  </a:endParaRPr>
                </a:p>
              </p:txBody>
            </p:sp>
            <p:sp>
              <p:nvSpPr>
                <p:cNvPr id="22" name="signal_87314"/>
                <p:cNvSpPr>
                  <a:spLocks noChangeAspect="1"/>
                </p:cNvSpPr>
                <p:nvPr/>
              </p:nvSpPr>
              <p:spPr bwMode="auto">
                <a:xfrm>
                  <a:off x="693026" y="4152534"/>
                  <a:ext cx="210050" cy="205122"/>
                </a:xfrm>
                <a:custGeom>
                  <a:avLst/>
                  <a:gdLst>
                    <a:gd name="connsiteX0" fmla="*/ 297166 w 606929"/>
                    <a:gd name="connsiteY0" fmla="*/ 266554 h 592688"/>
                    <a:gd name="connsiteX1" fmla="*/ 299661 w 606929"/>
                    <a:gd name="connsiteY1" fmla="*/ 267312 h 592688"/>
                    <a:gd name="connsiteX2" fmla="*/ 341311 w 606929"/>
                    <a:gd name="connsiteY2" fmla="*/ 279548 h 592688"/>
                    <a:gd name="connsiteX3" fmla="*/ 321571 w 606929"/>
                    <a:gd name="connsiteY3" fmla="*/ 345167 h 592688"/>
                    <a:gd name="connsiteX4" fmla="*/ 323957 w 606929"/>
                    <a:gd name="connsiteY4" fmla="*/ 426271 h 592688"/>
                    <a:gd name="connsiteX5" fmla="*/ 324174 w 606929"/>
                    <a:gd name="connsiteY5" fmla="*/ 581873 h 592688"/>
                    <a:gd name="connsiteX6" fmla="*/ 294672 w 606929"/>
                    <a:gd name="connsiteY6" fmla="*/ 581873 h 592688"/>
                    <a:gd name="connsiteX7" fmla="*/ 281873 w 606929"/>
                    <a:gd name="connsiteY7" fmla="*/ 426271 h 592688"/>
                    <a:gd name="connsiteX8" fmla="*/ 280897 w 606929"/>
                    <a:gd name="connsiteY8" fmla="*/ 342893 h 592688"/>
                    <a:gd name="connsiteX9" fmla="*/ 257686 w 606929"/>
                    <a:gd name="connsiteY9" fmla="*/ 315389 h 592688"/>
                    <a:gd name="connsiteX10" fmla="*/ 297166 w 606929"/>
                    <a:gd name="connsiteY10" fmla="*/ 266554 h 592688"/>
                    <a:gd name="connsiteX11" fmla="*/ 291638 w 606929"/>
                    <a:gd name="connsiteY11" fmla="*/ 178802 h 592688"/>
                    <a:gd name="connsiteX12" fmla="*/ 426678 w 606929"/>
                    <a:gd name="connsiteY12" fmla="*/ 346589 h 592688"/>
                    <a:gd name="connsiteX13" fmla="*/ 400972 w 606929"/>
                    <a:gd name="connsiteY13" fmla="*/ 361212 h 592688"/>
                    <a:gd name="connsiteX14" fmla="*/ 398477 w 606929"/>
                    <a:gd name="connsiteY14" fmla="*/ 360779 h 592688"/>
                    <a:gd name="connsiteX15" fmla="*/ 384376 w 606929"/>
                    <a:gd name="connsiteY15" fmla="*/ 342148 h 592688"/>
                    <a:gd name="connsiteX16" fmla="*/ 384485 w 606929"/>
                    <a:gd name="connsiteY16" fmla="*/ 341282 h 592688"/>
                    <a:gd name="connsiteX17" fmla="*/ 387739 w 606929"/>
                    <a:gd name="connsiteY17" fmla="*/ 332291 h 592688"/>
                    <a:gd name="connsiteX18" fmla="*/ 386980 w 606929"/>
                    <a:gd name="connsiteY18" fmla="*/ 332399 h 592688"/>
                    <a:gd name="connsiteX19" fmla="*/ 315066 w 606929"/>
                    <a:gd name="connsiteY19" fmla="*/ 220288 h 592688"/>
                    <a:gd name="connsiteX20" fmla="*/ 231981 w 606929"/>
                    <a:gd name="connsiteY20" fmla="*/ 333049 h 592688"/>
                    <a:gd name="connsiteX21" fmla="*/ 202912 w 606929"/>
                    <a:gd name="connsiteY21" fmla="*/ 362079 h 592688"/>
                    <a:gd name="connsiteX22" fmla="*/ 291638 w 606929"/>
                    <a:gd name="connsiteY22" fmla="*/ 178802 h 592688"/>
                    <a:gd name="connsiteX23" fmla="*/ 334958 w 606929"/>
                    <a:gd name="connsiteY23" fmla="*/ 75412 h 592688"/>
                    <a:gd name="connsiteX24" fmla="*/ 478727 w 606929"/>
                    <a:gd name="connsiteY24" fmla="*/ 159886 h 592688"/>
                    <a:gd name="connsiteX25" fmla="*/ 483390 w 606929"/>
                    <a:gd name="connsiteY25" fmla="*/ 413681 h 592688"/>
                    <a:gd name="connsiteX26" fmla="*/ 450530 w 606929"/>
                    <a:gd name="connsiteY26" fmla="*/ 399822 h 592688"/>
                    <a:gd name="connsiteX27" fmla="*/ 294037 w 606929"/>
                    <a:gd name="connsiteY27" fmla="*/ 117984 h 592688"/>
                    <a:gd name="connsiteX28" fmla="*/ 175284 w 606929"/>
                    <a:gd name="connsiteY28" fmla="*/ 407942 h 592688"/>
                    <a:gd name="connsiteX29" fmla="*/ 145894 w 606929"/>
                    <a:gd name="connsiteY29" fmla="*/ 430680 h 592688"/>
                    <a:gd name="connsiteX30" fmla="*/ 274082 w 606929"/>
                    <a:gd name="connsiteY30" fmla="*/ 78031 h 592688"/>
                    <a:gd name="connsiteX31" fmla="*/ 334958 w 606929"/>
                    <a:gd name="connsiteY31" fmla="*/ 75412 h 592688"/>
                    <a:gd name="connsiteX32" fmla="*/ 336418 w 606929"/>
                    <a:gd name="connsiteY32" fmla="*/ 394 h 592688"/>
                    <a:gd name="connsiteX33" fmla="*/ 549115 w 606929"/>
                    <a:gd name="connsiteY33" fmla="*/ 491264 h 592688"/>
                    <a:gd name="connsiteX34" fmla="*/ 512782 w 606929"/>
                    <a:gd name="connsiteY34" fmla="*/ 470039 h 592688"/>
                    <a:gd name="connsiteX35" fmla="*/ 290232 w 606929"/>
                    <a:gd name="connsiteY35" fmla="*/ 44680 h 592688"/>
                    <a:gd name="connsiteX36" fmla="*/ 113015 w 606929"/>
                    <a:gd name="connsiteY36" fmla="*/ 478919 h 592688"/>
                    <a:gd name="connsiteX37" fmla="*/ 84709 w 606929"/>
                    <a:gd name="connsiteY37" fmla="*/ 500793 h 592688"/>
                    <a:gd name="connsiteX38" fmla="*/ 287195 w 606929"/>
                    <a:gd name="connsiteY38" fmla="*/ 1689 h 592688"/>
                    <a:gd name="connsiteX39" fmla="*/ 336418 w 606929"/>
                    <a:gd name="connsiteY39" fmla="*/ 394 h 5926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606929" h="592688">
                      <a:moveTo>
                        <a:pt x="297166" y="266554"/>
                      </a:moveTo>
                      <a:cubicBezTo>
                        <a:pt x="298034" y="266771"/>
                        <a:pt x="298793" y="267095"/>
                        <a:pt x="299661" y="267312"/>
                      </a:cubicBezTo>
                      <a:cubicBezTo>
                        <a:pt x="314304" y="263414"/>
                        <a:pt x="329272" y="265580"/>
                        <a:pt x="341311" y="279548"/>
                      </a:cubicBezTo>
                      <a:cubicBezTo>
                        <a:pt x="359750" y="301204"/>
                        <a:pt x="346192" y="334989"/>
                        <a:pt x="321571" y="345167"/>
                      </a:cubicBezTo>
                      <a:cubicBezTo>
                        <a:pt x="327102" y="370830"/>
                        <a:pt x="323089" y="400608"/>
                        <a:pt x="323957" y="426271"/>
                      </a:cubicBezTo>
                      <a:cubicBezTo>
                        <a:pt x="325692" y="476405"/>
                        <a:pt x="335997" y="532821"/>
                        <a:pt x="324174" y="581873"/>
                      </a:cubicBezTo>
                      <a:cubicBezTo>
                        <a:pt x="320378" y="597357"/>
                        <a:pt x="299444" y="595191"/>
                        <a:pt x="294672" y="581873"/>
                      </a:cubicBezTo>
                      <a:cubicBezTo>
                        <a:pt x="277751" y="534445"/>
                        <a:pt x="283283" y="476297"/>
                        <a:pt x="281873" y="426271"/>
                      </a:cubicBezTo>
                      <a:cubicBezTo>
                        <a:pt x="281114" y="399742"/>
                        <a:pt x="275365" y="369206"/>
                        <a:pt x="280897" y="342893"/>
                      </a:cubicBezTo>
                      <a:cubicBezTo>
                        <a:pt x="269725" y="337263"/>
                        <a:pt x="260831" y="327842"/>
                        <a:pt x="257686" y="315389"/>
                      </a:cubicBezTo>
                      <a:cubicBezTo>
                        <a:pt x="251503" y="290809"/>
                        <a:pt x="270593" y="263089"/>
                        <a:pt x="297166" y="266554"/>
                      </a:cubicBezTo>
                      <a:close/>
                      <a:moveTo>
                        <a:pt x="291638" y="178802"/>
                      </a:moveTo>
                      <a:cubicBezTo>
                        <a:pt x="383834" y="169378"/>
                        <a:pt x="461930" y="256792"/>
                        <a:pt x="426678" y="346589"/>
                      </a:cubicBezTo>
                      <a:cubicBezTo>
                        <a:pt x="422123" y="358071"/>
                        <a:pt x="413012" y="363162"/>
                        <a:pt x="400972" y="361212"/>
                      </a:cubicBezTo>
                      <a:cubicBezTo>
                        <a:pt x="400104" y="361104"/>
                        <a:pt x="399345" y="360887"/>
                        <a:pt x="398477" y="360779"/>
                      </a:cubicBezTo>
                      <a:cubicBezTo>
                        <a:pt x="390993" y="359588"/>
                        <a:pt x="383292" y="349730"/>
                        <a:pt x="384376" y="342148"/>
                      </a:cubicBezTo>
                      <a:cubicBezTo>
                        <a:pt x="384376" y="341931"/>
                        <a:pt x="384376" y="341607"/>
                        <a:pt x="384485" y="341282"/>
                      </a:cubicBezTo>
                      <a:cubicBezTo>
                        <a:pt x="384810" y="338140"/>
                        <a:pt x="386003" y="335107"/>
                        <a:pt x="387739" y="332291"/>
                      </a:cubicBezTo>
                      <a:cubicBezTo>
                        <a:pt x="387414" y="332291"/>
                        <a:pt x="387197" y="332399"/>
                        <a:pt x="386980" y="332399"/>
                      </a:cubicBezTo>
                      <a:cubicBezTo>
                        <a:pt x="422448" y="285497"/>
                        <a:pt x="359646" y="223755"/>
                        <a:pt x="315066" y="220288"/>
                      </a:cubicBezTo>
                      <a:cubicBezTo>
                        <a:pt x="258121" y="215739"/>
                        <a:pt x="186533" y="275856"/>
                        <a:pt x="231981" y="333049"/>
                      </a:cubicBezTo>
                      <a:cubicBezTo>
                        <a:pt x="248251" y="353522"/>
                        <a:pt x="219616" y="382768"/>
                        <a:pt x="202912" y="362079"/>
                      </a:cubicBezTo>
                      <a:cubicBezTo>
                        <a:pt x="141845" y="286905"/>
                        <a:pt x="201610" y="188009"/>
                        <a:pt x="291638" y="178802"/>
                      </a:cubicBezTo>
                      <a:close/>
                      <a:moveTo>
                        <a:pt x="334958" y="75412"/>
                      </a:moveTo>
                      <a:cubicBezTo>
                        <a:pt x="393770" y="78965"/>
                        <a:pt x="445216" y="102555"/>
                        <a:pt x="478727" y="159886"/>
                      </a:cubicBezTo>
                      <a:cubicBezTo>
                        <a:pt x="521999" y="233946"/>
                        <a:pt x="528614" y="339405"/>
                        <a:pt x="483390" y="413681"/>
                      </a:cubicBezTo>
                      <a:cubicBezTo>
                        <a:pt x="472762" y="431005"/>
                        <a:pt x="444999" y="419636"/>
                        <a:pt x="450530" y="399822"/>
                      </a:cubicBezTo>
                      <a:cubicBezTo>
                        <a:pt x="486102" y="271625"/>
                        <a:pt x="469400" y="103584"/>
                        <a:pt x="294037" y="117984"/>
                      </a:cubicBezTo>
                      <a:cubicBezTo>
                        <a:pt x="131904" y="131194"/>
                        <a:pt x="96657" y="285917"/>
                        <a:pt x="175284" y="407942"/>
                      </a:cubicBezTo>
                      <a:cubicBezTo>
                        <a:pt x="186779" y="425808"/>
                        <a:pt x="159884" y="446488"/>
                        <a:pt x="145894" y="430680"/>
                      </a:cubicBezTo>
                      <a:cubicBezTo>
                        <a:pt x="30069" y="299452"/>
                        <a:pt x="100779" y="101093"/>
                        <a:pt x="274082" y="78031"/>
                      </a:cubicBezTo>
                      <a:cubicBezTo>
                        <a:pt x="294931" y="75270"/>
                        <a:pt x="315354" y="74228"/>
                        <a:pt x="334958" y="75412"/>
                      </a:cubicBezTo>
                      <a:close/>
                      <a:moveTo>
                        <a:pt x="336418" y="394"/>
                      </a:moveTo>
                      <a:cubicBezTo>
                        <a:pt x="574083" y="12307"/>
                        <a:pt x="682515" y="292283"/>
                        <a:pt x="549115" y="491264"/>
                      </a:cubicBezTo>
                      <a:cubicBezTo>
                        <a:pt x="534148" y="513571"/>
                        <a:pt x="497707" y="492563"/>
                        <a:pt x="512782" y="470039"/>
                      </a:cubicBezTo>
                      <a:cubicBezTo>
                        <a:pt x="635662" y="286706"/>
                        <a:pt x="529376" y="19665"/>
                        <a:pt x="290232" y="44680"/>
                      </a:cubicBezTo>
                      <a:cubicBezTo>
                        <a:pt x="56836" y="69045"/>
                        <a:pt x="-14637" y="303057"/>
                        <a:pt x="113015" y="478919"/>
                      </a:cubicBezTo>
                      <a:cubicBezTo>
                        <a:pt x="125488" y="495920"/>
                        <a:pt x="98699" y="514654"/>
                        <a:pt x="84709" y="500793"/>
                      </a:cubicBezTo>
                      <a:cubicBezTo>
                        <a:pt x="-102594" y="315836"/>
                        <a:pt x="45556" y="25838"/>
                        <a:pt x="287195" y="1689"/>
                      </a:cubicBezTo>
                      <a:cubicBezTo>
                        <a:pt x="304155" y="-3"/>
                        <a:pt x="320573" y="-400"/>
                        <a:pt x="336418" y="394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73EBFE"/>
                    </a:gs>
                    <a:gs pos="100000">
                      <a:srgbClr val="3762FF"/>
                    </a:gs>
                  </a:gsLst>
                  <a:lin ang="2700000" scaled="1"/>
                  <a:tileRect/>
                </a:gradFill>
                <a:ln>
                  <a:noFill/>
                </a:ln>
              </p:spPr>
              <p:txBody>
                <a:bodyPr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7" name="组合 26"/>
              <p:cNvGrpSpPr/>
              <p:nvPr/>
            </p:nvGrpSpPr>
            <p:grpSpPr>
              <a:xfrm>
                <a:off x="2539547" y="4097249"/>
                <a:ext cx="698307" cy="311674"/>
                <a:chOff x="3233234" y="4091189"/>
                <a:chExt cx="698307" cy="311674"/>
              </a:xfrm>
            </p:grpSpPr>
            <p:sp>
              <p:nvSpPr>
                <p:cNvPr id="23" name="圆角矩形 22"/>
                <p:cNvSpPr/>
                <p:nvPr/>
              </p:nvSpPr>
              <p:spPr>
                <a:xfrm>
                  <a:off x="3233234" y="4091189"/>
                  <a:ext cx="698307" cy="311674"/>
                </a:xfrm>
                <a:prstGeom prst="roundRect">
                  <a:avLst>
                    <a:gd name="adj" fmla="val 50000"/>
                  </a:avLst>
                </a:prstGeom>
                <a:gradFill flip="none" rotWithShape="1">
                  <a:gsLst>
                    <a:gs pos="100000">
                      <a:srgbClr val="3762FF"/>
                    </a:gs>
                    <a:gs pos="0">
                      <a:srgbClr val="73EBFE"/>
                    </a:gs>
                  </a:gsLst>
                  <a:lin ang="2700000" scaled="1"/>
                  <a:tileRect/>
                </a:gradFill>
                <a:ln w="222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noFill/>
                    <a:cs typeface="+mn-ea"/>
                    <a:sym typeface="+mn-lt"/>
                  </a:endParaRPr>
                </a:p>
              </p:txBody>
            </p:sp>
            <p:sp>
              <p:nvSpPr>
                <p:cNvPr id="24" name="文本框 23"/>
                <p:cNvSpPr txBox="1"/>
                <p:nvPr/>
              </p:nvSpPr>
              <p:spPr>
                <a:xfrm>
                  <a:off x="3237997" y="4111435"/>
                  <a:ext cx="480794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1000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Start</a:t>
                  </a:r>
                  <a:endParaRPr lang="zh-CN" altLang="en-US" sz="1000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5" name="椭圆 24"/>
                <p:cNvSpPr/>
                <p:nvPr/>
              </p:nvSpPr>
              <p:spPr>
                <a:xfrm>
                  <a:off x="3669419" y="4141421"/>
                  <a:ext cx="211210" cy="211210"/>
                </a:xfrm>
                <a:prstGeom prst="ellipse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6" name="等腰三角形 25"/>
                <p:cNvSpPr/>
                <p:nvPr/>
              </p:nvSpPr>
              <p:spPr>
                <a:xfrm rot="5400000">
                  <a:off x="3740674" y="4203881"/>
                  <a:ext cx="100098" cy="86291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</p:grpSp>
      </p:grpSp>
      <p:grpSp>
        <p:nvGrpSpPr>
          <p:cNvPr id="34" name="组合 33"/>
          <p:cNvGrpSpPr/>
          <p:nvPr/>
        </p:nvGrpSpPr>
        <p:grpSpPr>
          <a:xfrm>
            <a:off x="1162942" y="1654916"/>
            <a:ext cx="2239878" cy="1446550"/>
            <a:chOff x="1803686" y="1550423"/>
            <a:chExt cx="964211" cy="622703"/>
          </a:xfrm>
        </p:grpSpPr>
        <p:sp>
          <p:nvSpPr>
            <p:cNvPr id="35" name="椭圆 34"/>
            <p:cNvSpPr/>
            <p:nvPr/>
          </p:nvSpPr>
          <p:spPr>
            <a:xfrm>
              <a:off x="1937530" y="1898677"/>
              <a:ext cx="797540" cy="267269"/>
            </a:xfrm>
            <a:prstGeom prst="ellipse">
              <a:avLst/>
            </a:prstGeom>
            <a:gradFill flip="none" rotWithShape="1">
              <a:gsLst>
                <a:gs pos="100000">
                  <a:srgbClr val="519DFF"/>
                </a:gs>
                <a:gs pos="0">
                  <a:srgbClr val="73EBFE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innerShdw blurRad="88900">
                <a:prstClr val="black">
                  <a:alpha val="5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800">
                <a:cs typeface="+mn-ea"/>
                <a:sym typeface="+mn-lt"/>
              </a:endParaRP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1803686" y="1550423"/>
              <a:ext cx="964211" cy="622703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  <a:scene3d>
                <a:camera prst="isometricOffAxis1Left">
                  <a:rot lat="1876360" lon="2562399" rev="21591639"/>
                </a:camera>
                <a:lightRig rig="balanced" dir="t"/>
              </a:scene3d>
              <a:sp3d extrusionH="177800" prstMaterial="matte">
                <a:bevelB w="38100" h="38100"/>
                <a:extrusionClr>
                  <a:schemeClr val="bg1"/>
                </a:extrusionClr>
                <a:contourClr>
                  <a:schemeClr val="bg1">
                    <a:lumMod val="75000"/>
                  </a:schemeClr>
                </a:contourClr>
              </a:sp3d>
            </a:bodyPr>
            <a:lstStyle/>
            <a:p>
              <a:pPr algn="ctr"/>
              <a:r>
                <a:rPr lang="en-US" altLang="zh-CN" sz="8800" b="1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5400000" scaled="1"/>
                    <a:tileRect/>
                  </a:gradFill>
                  <a:cs typeface="+mn-ea"/>
                  <a:sym typeface="+mn-lt"/>
                </a:rPr>
                <a:t>05</a:t>
              </a:r>
              <a:endParaRPr lang="zh-CN" altLang="en-US" sz="8800" b="1" dirty="0">
                <a:gradFill flip="none" rotWithShape="1">
                  <a:gsLst>
                    <a:gs pos="100000">
                      <a:srgbClr val="3762FF"/>
                    </a:gs>
                    <a:gs pos="0">
                      <a:srgbClr val="73EBFE"/>
                    </a:gs>
                  </a:gsLst>
                  <a:lin ang="5400000" scaled="1"/>
                  <a:tileRect/>
                </a:gra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17385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6">
            <a:extLst>
              <a:ext uri="{FF2B5EF4-FFF2-40B4-BE49-F238E27FC236}">
                <a16:creationId xmlns="" xmlns:a16="http://schemas.microsoft.com/office/drawing/2014/main" id="{C3716F65-B8F1-4BE5-ACB5-FE2C8B8461CF}"/>
              </a:ext>
            </a:extLst>
          </p:cNvPr>
          <p:cNvSpPr/>
          <p:nvPr/>
        </p:nvSpPr>
        <p:spPr>
          <a:xfrm>
            <a:off x="4857578" y="0"/>
            <a:ext cx="7334422" cy="5638800"/>
          </a:xfrm>
          <a:custGeom>
            <a:avLst/>
            <a:gdLst>
              <a:gd name="connsiteX0" fmla="*/ 0 w 7480300"/>
              <a:gd name="connsiteY0" fmla="*/ 0 h 5638800"/>
              <a:gd name="connsiteX1" fmla="*/ 7480300 w 7480300"/>
              <a:gd name="connsiteY1" fmla="*/ 0 h 5638800"/>
              <a:gd name="connsiteX2" fmla="*/ 7480300 w 7480300"/>
              <a:gd name="connsiteY2" fmla="*/ 5638800 h 5638800"/>
              <a:gd name="connsiteX3" fmla="*/ 0 w 7480300"/>
              <a:gd name="connsiteY3" fmla="*/ 5638800 h 5638800"/>
              <a:gd name="connsiteX4" fmla="*/ 0 w 7480300"/>
              <a:gd name="connsiteY4" fmla="*/ 0 h 5638800"/>
              <a:gd name="connsiteX0" fmla="*/ 914400 w 7480300"/>
              <a:gd name="connsiteY0" fmla="*/ 0 h 5638800"/>
              <a:gd name="connsiteX1" fmla="*/ 7480300 w 7480300"/>
              <a:gd name="connsiteY1" fmla="*/ 0 h 5638800"/>
              <a:gd name="connsiteX2" fmla="*/ 7480300 w 7480300"/>
              <a:gd name="connsiteY2" fmla="*/ 5638800 h 5638800"/>
              <a:gd name="connsiteX3" fmla="*/ 0 w 7480300"/>
              <a:gd name="connsiteY3" fmla="*/ 5638800 h 5638800"/>
              <a:gd name="connsiteX4" fmla="*/ 914400 w 7480300"/>
              <a:gd name="connsiteY4" fmla="*/ 0 h 5638800"/>
              <a:gd name="connsiteX0" fmla="*/ 914400 w 7480300"/>
              <a:gd name="connsiteY0" fmla="*/ 0 h 5638800"/>
              <a:gd name="connsiteX1" fmla="*/ 7480300 w 7480300"/>
              <a:gd name="connsiteY1" fmla="*/ 0 h 5638800"/>
              <a:gd name="connsiteX2" fmla="*/ 7480300 w 7480300"/>
              <a:gd name="connsiteY2" fmla="*/ 5638800 h 5638800"/>
              <a:gd name="connsiteX3" fmla="*/ 0 w 7480300"/>
              <a:gd name="connsiteY3" fmla="*/ 5638800 h 5638800"/>
              <a:gd name="connsiteX4" fmla="*/ 914400 w 7480300"/>
              <a:gd name="connsiteY4" fmla="*/ 0 h 5638800"/>
              <a:gd name="connsiteX0" fmla="*/ 0 w 6565900"/>
              <a:gd name="connsiteY0" fmla="*/ 0 h 5638800"/>
              <a:gd name="connsiteX1" fmla="*/ 6565900 w 6565900"/>
              <a:gd name="connsiteY1" fmla="*/ 0 h 5638800"/>
              <a:gd name="connsiteX2" fmla="*/ 6565900 w 6565900"/>
              <a:gd name="connsiteY2" fmla="*/ 5638800 h 5638800"/>
              <a:gd name="connsiteX3" fmla="*/ 0 w 6565900"/>
              <a:gd name="connsiteY3" fmla="*/ 0 h 5638800"/>
              <a:gd name="connsiteX0" fmla="*/ 652792 w 7218692"/>
              <a:gd name="connsiteY0" fmla="*/ 0 h 5638800"/>
              <a:gd name="connsiteX1" fmla="*/ 7218692 w 7218692"/>
              <a:gd name="connsiteY1" fmla="*/ 0 h 5638800"/>
              <a:gd name="connsiteX2" fmla="*/ 7218692 w 7218692"/>
              <a:gd name="connsiteY2" fmla="*/ 5638800 h 5638800"/>
              <a:gd name="connsiteX3" fmla="*/ 652792 w 7218692"/>
              <a:gd name="connsiteY3" fmla="*/ 0 h 5638800"/>
              <a:gd name="connsiteX0" fmla="*/ 932376 w 7498276"/>
              <a:gd name="connsiteY0" fmla="*/ 0 h 5638800"/>
              <a:gd name="connsiteX1" fmla="*/ 7498276 w 7498276"/>
              <a:gd name="connsiteY1" fmla="*/ 0 h 5638800"/>
              <a:gd name="connsiteX2" fmla="*/ 7498276 w 7498276"/>
              <a:gd name="connsiteY2" fmla="*/ 5638800 h 5638800"/>
              <a:gd name="connsiteX3" fmla="*/ 932376 w 7498276"/>
              <a:gd name="connsiteY3" fmla="*/ 0 h 5638800"/>
              <a:gd name="connsiteX0" fmla="*/ 668091 w 7233991"/>
              <a:gd name="connsiteY0" fmla="*/ 0 h 5638800"/>
              <a:gd name="connsiteX1" fmla="*/ 7233991 w 7233991"/>
              <a:gd name="connsiteY1" fmla="*/ 0 h 5638800"/>
              <a:gd name="connsiteX2" fmla="*/ 7233991 w 7233991"/>
              <a:gd name="connsiteY2" fmla="*/ 5638800 h 5638800"/>
              <a:gd name="connsiteX3" fmla="*/ 668091 w 7233991"/>
              <a:gd name="connsiteY3" fmla="*/ 0 h 5638800"/>
              <a:gd name="connsiteX0" fmla="*/ 481615 w 7047515"/>
              <a:gd name="connsiteY0" fmla="*/ 0 h 5638800"/>
              <a:gd name="connsiteX1" fmla="*/ 7047515 w 7047515"/>
              <a:gd name="connsiteY1" fmla="*/ 0 h 5638800"/>
              <a:gd name="connsiteX2" fmla="*/ 7047515 w 7047515"/>
              <a:gd name="connsiteY2" fmla="*/ 5638800 h 5638800"/>
              <a:gd name="connsiteX3" fmla="*/ 481615 w 7047515"/>
              <a:gd name="connsiteY3" fmla="*/ 0 h 5638800"/>
              <a:gd name="connsiteX0" fmla="*/ 663713 w 7229613"/>
              <a:gd name="connsiteY0" fmla="*/ 0 h 5638800"/>
              <a:gd name="connsiteX1" fmla="*/ 7229613 w 7229613"/>
              <a:gd name="connsiteY1" fmla="*/ 0 h 5638800"/>
              <a:gd name="connsiteX2" fmla="*/ 7229613 w 7229613"/>
              <a:gd name="connsiteY2" fmla="*/ 5638800 h 5638800"/>
              <a:gd name="connsiteX3" fmla="*/ 663713 w 7229613"/>
              <a:gd name="connsiteY3" fmla="*/ 0 h 5638800"/>
              <a:gd name="connsiteX0" fmla="*/ 672079 w 7237979"/>
              <a:gd name="connsiteY0" fmla="*/ 0 h 5638800"/>
              <a:gd name="connsiteX1" fmla="*/ 7237979 w 7237979"/>
              <a:gd name="connsiteY1" fmla="*/ 0 h 5638800"/>
              <a:gd name="connsiteX2" fmla="*/ 7237979 w 7237979"/>
              <a:gd name="connsiteY2" fmla="*/ 5638800 h 5638800"/>
              <a:gd name="connsiteX3" fmla="*/ 672079 w 7237979"/>
              <a:gd name="connsiteY3" fmla="*/ 0 h 5638800"/>
              <a:gd name="connsiteX0" fmla="*/ 51225 w 6617125"/>
              <a:gd name="connsiteY0" fmla="*/ 0 h 5774988"/>
              <a:gd name="connsiteX1" fmla="*/ 6617125 w 6617125"/>
              <a:gd name="connsiteY1" fmla="*/ 0 h 5774988"/>
              <a:gd name="connsiteX2" fmla="*/ 6617125 w 6617125"/>
              <a:gd name="connsiteY2" fmla="*/ 5638800 h 5774988"/>
              <a:gd name="connsiteX3" fmla="*/ 3721525 w 6617125"/>
              <a:gd name="connsiteY3" fmla="*/ 3695700 h 5774988"/>
              <a:gd name="connsiteX4" fmla="*/ 51225 w 6617125"/>
              <a:gd name="connsiteY4" fmla="*/ 0 h 5774988"/>
              <a:gd name="connsiteX0" fmla="*/ 665571 w 7231471"/>
              <a:gd name="connsiteY0" fmla="*/ 0 h 5774988"/>
              <a:gd name="connsiteX1" fmla="*/ 7231471 w 7231471"/>
              <a:gd name="connsiteY1" fmla="*/ 0 h 5774988"/>
              <a:gd name="connsiteX2" fmla="*/ 7231471 w 7231471"/>
              <a:gd name="connsiteY2" fmla="*/ 5638800 h 5774988"/>
              <a:gd name="connsiteX3" fmla="*/ 4335871 w 7231471"/>
              <a:gd name="connsiteY3" fmla="*/ 3695700 h 5774988"/>
              <a:gd name="connsiteX4" fmla="*/ 665571 w 7231471"/>
              <a:gd name="connsiteY4" fmla="*/ 0 h 5774988"/>
              <a:gd name="connsiteX0" fmla="*/ 588313 w 7154213"/>
              <a:gd name="connsiteY0" fmla="*/ 0 h 5774988"/>
              <a:gd name="connsiteX1" fmla="*/ 7154213 w 7154213"/>
              <a:gd name="connsiteY1" fmla="*/ 0 h 5774988"/>
              <a:gd name="connsiteX2" fmla="*/ 7154213 w 7154213"/>
              <a:gd name="connsiteY2" fmla="*/ 5638800 h 5774988"/>
              <a:gd name="connsiteX3" fmla="*/ 4258613 w 7154213"/>
              <a:gd name="connsiteY3" fmla="*/ 3695700 h 5774988"/>
              <a:gd name="connsiteX4" fmla="*/ 588313 w 7154213"/>
              <a:gd name="connsiteY4" fmla="*/ 0 h 5774988"/>
              <a:gd name="connsiteX0" fmla="*/ 587344 w 7153244"/>
              <a:gd name="connsiteY0" fmla="*/ 0 h 5789085"/>
              <a:gd name="connsiteX1" fmla="*/ 7153244 w 7153244"/>
              <a:gd name="connsiteY1" fmla="*/ 0 h 5789085"/>
              <a:gd name="connsiteX2" fmla="*/ 7153244 w 7153244"/>
              <a:gd name="connsiteY2" fmla="*/ 5638800 h 5789085"/>
              <a:gd name="connsiteX3" fmla="*/ 4270344 w 7153244"/>
              <a:gd name="connsiteY3" fmla="*/ 3898900 h 5789085"/>
              <a:gd name="connsiteX4" fmla="*/ 587344 w 7153244"/>
              <a:gd name="connsiteY4" fmla="*/ 0 h 5789085"/>
              <a:gd name="connsiteX0" fmla="*/ 654305 w 7220205"/>
              <a:gd name="connsiteY0" fmla="*/ 0 h 5789085"/>
              <a:gd name="connsiteX1" fmla="*/ 7220205 w 7220205"/>
              <a:gd name="connsiteY1" fmla="*/ 0 h 5789085"/>
              <a:gd name="connsiteX2" fmla="*/ 7220205 w 7220205"/>
              <a:gd name="connsiteY2" fmla="*/ 5638800 h 5789085"/>
              <a:gd name="connsiteX3" fmla="*/ 4337305 w 7220205"/>
              <a:gd name="connsiteY3" fmla="*/ 3898900 h 5789085"/>
              <a:gd name="connsiteX4" fmla="*/ 654305 w 7220205"/>
              <a:gd name="connsiteY4" fmla="*/ 0 h 5789085"/>
              <a:gd name="connsiteX0" fmla="*/ 654305 w 7220205"/>
              <a:gd name="connsiteY0" fmla="*/ 0 h 5638800"/>
              <a:gd name="connsiteX1" fmla="*/ 7220205 w 7220205"/>
              <a:gd name="connsiteY1" fmla="*/ 0 h 5638800"/>
              <a:gd name="connsiteX2" fmla="*/ 7220205 w 7220205"/>
              <a:gd name="connsiteY2" fmla="*/ 5638800 h 5638800"/>
              <a:gd name="connsiteX3" fmla="*/ 4337305 w 7220205"/>
              <a:gd name="connsiteY3" fmla="*/ 3898900 h 5638800"/>
              <a:gd name="connsiteX4" fmla="*/ 654305 w 7220205"/>
              <a:gd name="connsiteY4" fmla="*/ 0 h 5638800"/>
              <a:gd name="connsiteX0" fmla="*/ 668851 w 7234751"/>
              <a:gd name="connsiteY0" fmla="*/ 0 h 5638800"/>
              <a:gd name="connsiteX1" fmla="*/ 7234751 w 7234751"/>
              <a:gd name="connsiteY1" fmla="*/ 0 h 5638800"/>
              <a:gd name="connsiteX2" fmla="*/ 7234751 w 7234751"/>
              <a:gd name="connsiteY2" fmla="*/ 5638800 h 5638800"/>
              <a:gd name="connsiteX3" fmla="*/ 4199451 w 7234751"/>
              <a:gd name="connsiteY3" fmla="*/ 3784600 h 5638800"/>
              <a:gd name="connsiteX4" fmla="*/ 668851 w 7234751"/>
              <a:gd name="connsiteY4" fmla="*/ 0 h 5638800"/>
              <a:gd name="connsiteX0" fmla="*/ 668851 w 7234751"/>
              <a:gd name="connsiteY0" fmla="*/ 0 h 5638800"/>
              <a:gd name="connsiteX1" fmla="*/ 7234751 w 7234751"/>
              <a:gd name="connsiteY1" fmla="*/ 0 h 5638800"/>
              <a:gd name="connsiteX2" fmla="*/ 7234751 w 7234751"/>
              <a:gd name="connsiteY2" fmla="*/ 5638800 h 5638800"/>
              <a:gd name="connsiteX3" fmla="*/ 4199451 w 7234751"/>
              <a:gd name="connsiteY3" fmla="*/ 3784600 h 5638800"/>
              <a:gd name="connsiteX4" fmla="*/ 668851 w 7234751"/>
              <a:gd name="connsiteY4" fmla="*/ 0 h 5638800"/>
              <a:gd name="connsiteX0" fmla="*/ 668851 w 7234751"/>
              <a:gd name="connsiteY0" fmla="*/ 0 h 5638800"/>
              <a:gd name="connsiteX1" fmla="*/ 7234751 w 7234751"/>
              <a:gd name="connsiteY1" fmla="*/ 0 h 5638800"/>
              <a:gd name="connsiteX2" fmla="*/ 7234751 w 7234751"/>
              <a:gd name="connsiteY2" fmla="*/ 5638800 h 5638800"/>
              <a:gd name="connsiteX3" fmla="*/ 4199451 w 7234751"/>
              <a:gd name="connsiteY3" fmla="*/ 3784600 h 5638800"/>
              <a:gd name="connsiteX4" fmla="*/ 668851 w 7234751"/>
              <a:gd name="connsiteY4" fmla="*/ 0 h 5638800"/>
              <a:gd name="connsiteX0" fmla="*/ 973134 w 7539034"/>
              <a:gd name="connsiteY0" fmla="*/ 0 h 5638800"/>
              <a:gd name="connsiteX1" fmla="*/ 7539034 w 7539034"/>
              <a:gd name="connsiteY1" fmla="*/ 0 h 5638800"/>
              <a:gd name="connsiteX2" fmla="*/ 7539034 w 7539034"/>
              <a:gd name="connsiteY2" fmla="*/ 5638800 h 5638800"/>
              <a:gd name="connsiteX3" fmla="*/ 4503734 w 7539034"/>
              <a:gd name="connsiteY3" fmla="*/ 3784600 h 5638800"/>
              <a:gd name="connsiteX4" fmla="*/ 973134 w 7539034"/>
              <a:gd name="connsiteY4" fmla="*/ 0 h 5638800"/>
              <a:gd name="connsiteX0" fmla="*/ 677098 w 7242998"/>
              <a:gd name="connsiteY0" fmla="*/ 0 h 5638800"/>
              <a:gd name="connsiteX1" fmla="*/ 7242998 w 7242998"/>
              <a:gd name="connsiteY1" fmla="*/ 0 h 5638800"/>
              <a:gd name="connsiteX2" fmla="*/ 7242998 w 7242998"/>
              <a:gd name="connsiteY2" fmla="*/ 5638800 h 5638800"/>
              <a:gd name="connsiteX3" fmla="*/ 4207698 w 7242998"/>
              <a:gd name="connsiteY3" fmla="*/ 3784600 h 5638800"/>
              <a:gd name="connsiteX4" fmla="*/ 677098 w 7242998"/>
              <a:gd name="connsiteY4" fmla="*/ 0 h 5638800"/>
              <a:gd name="connsiteX0" fmla="*/ 510917 w 7076817"/>
              <a:gd name="connsiteY0" fmla="*/ 0 h 5638800"/>
              <a:gd name="connsiteX1" fmla="*/ 7076817 w 7076817"/>
              <a:gd name="connsiteY1" fmla="*/ 0 h 5638800"/>
              <a:gd name="connsiteX2" fmla="*/ 7076817 w 7076817"/>
              <a:gd name="connsiteY2" fmla="*/ 5638800 h 5638800"/>
              <a:gd name="connsiteX3" fmla="*/ 4041517 w 7076817"/>
              <a:gd name="connsiteY3" fmla="*/ 3784600 h 5638800"/>
              <a:gd name="connsiteX4" fmla="*/ 510917 w 7076817"/>
              <a:gd name="connsiteY4" fmla="*/ 0 h 5638800"/>
              <a:gd name="connsiteX0" fmla="*/ 670787 w 7236687"/>
              <a:gd name="connsiteY0" fmla="*/ 0 h 5638800"/>
              <a:gd name="connsiteX1" fmla="*/ 7236687 w 7236687"/>
              <a:gd name="connsiteY1" fmla="*/ 0 h 5638800"/>
              <a:gd name="connsiteX2" fmla="*/ 7236687 w 7236687"/>
              <a:gd name="connsiteY2" fmla="*/ 5638800 h 5638800"/>
              <a:gd name="connsiteX3" fmla="*/ 4201387 w 7236687"/>
              <a:gd name="connsiteY3" fmla="*/ 3784600 h 5638800"/>
              <a:gd name="connsiteX4" fmla="*/ 670787 w 7236687"/>
              <a:gd name="connsiteY4" fmla="*/ 0 h 5638800"/>
              <a:gd name="connsiteX0" fmla="*/ 670787 w 7236687"/>
              <a:gd name="connsiteY0" fmla="*/ 0 h 5638800"/>
              <a:gd name="connsiteX1" fmla="*/ 7236687 w 7236687"/>
              <a:gd name="connsiteY1" fmla="*/ 0 h 5638800"/>
              <a:gd name="connsiteX2" fmla="*/ 7236687 w 7236687"/>
              <a:gd name="connsiteY2" fmla="*/ 5638800 h 5638800"/>
              <a:gd name="connsiteX3" fmla="*/ 4201387 w 7236687"/>
              <a:gd name="connsiteY3" fmla="*/ 3784600 h 5638800"/>
              <a:gd name="connsiteX4" fmla="*/ 670787 w 7236687"/>
              <a:gd name="connsiteY4" fmla="*/ 0 h 5638800"/>
              <a:gd name="connsiteX0" fmla="*/ 670787 w 7236687"/>
              <a:gd name="connsiteY0" fmla="*/ 0 h 5638800"/>
              <a:gd name="connsiteX1" fmla="*/ 7236687 w 7236687"/>
              <a:gd name="connsiteY1" fmla="*/ 0 h 5638800"/>
              <a:gd name="connsiteX2" fmla="*/ 7236687 w 7236687"/>
              <a:gd name="connsiteY2" fmla="*/ 5638800 h 5638800"/>
              <a:gd name="connsiteX3" fmla="*/ 4201387 w 7236687"/>
              <a:gd name="connsiteY3" fmla="*/ 3784600 h 5638800"/>
              <a:gd name="connsiteX4" fmla="*/ 670787 w 7236687"/>
              <a:gd name="connsiteY4" fmla="*/ 0 h 5638800"/>
              <a:gd name="connsiteX0" fmla="*/ 670787 w 7236687"/>
              <a:gd name="connsiteY0" fmla="*/ 0 h 5638800"/>
              <a:gd name="connsiteX1" fmla="*/ 7236687 w 7236687"/>
              <a:gd name="connsiteY1" fmla="*/ 0 h 5638800"/>
              <a:gd name="connsiteX2" fmla="*/ 7236687 w 7236687"/>
              <a:gd name="connsiteY2" fmla="*/ 5638800 h 5638800"/>
              <a:gd name="connsiteX3" fmla="*/ 4201387 w 7236687"/>
              <a:gd name="connsiteY3" fmla="*/ 3784600 h 5638800"/>
              <a:gd name="connsiteX4" fmla="*/ 670787 w 7236687"/>
              <a:gd name="connsiteY4" fmla="*/ 0 h 5638800"/>
              <a:gd name="connsiteX0" fmla="*/ 670787 w 7236687"/>
              <a:gd name="connsiteY0" fmla="*/ 0 h 5638800"/>
              <a:gd name="connsiteX1" fmla="*/ 7236687 w 7236687"/>
              <a:gd name="connsiteY1" fmla="*/ 0 h 5638800"/>
              <a:gd name="connsiteX2" fmla="*/ 7236687 w 7236687"/>
              <a:gd name="connsiteY2" fmla="*/ 5638800 h 5638800"/>
              <a:gd name="connsiteX3" fmla="*/ 4201387 w 7236687"/>
              <a:gd name="connsiteY3" fmla="*/ 3784600 h 5638800"/>
              <a:gd name="connsiteX4" fmla="*/ 670787 w 7236687"/>
              <a:gd name="connsiteY4" fmla="*/ 0 h 5638800"/>
              <a:gd name="connsiteX0" fmla="*/ 768522 w 7334422"/>
              <a:gd name="connsiteY0" fmla="*/ 0 h 5638800"/>
              <a:gd name="connsiteX1" fmla="*/ 7334422 w 7334422"/>
              <a:gd name="connsiteY1" fmla="*/ 0 h 5638800"/>
              <a:gd name="connsiteX2" fmla="*/ 7334422 w 7334422"/>
              <a:gd name="connsiteY2" fmla="*/ 5638800 h 5638800"/>
              <a:gd name="connsiteX3" fmla="*/ 4299122 w 7334422"/>
              <a:gd name="connsiteY3" fmla="*/ 3784600 h 5638800"/>
              <a:gd name="connsiteX4" fmla="*/ 768522 w 7334422"/>
              <a:gd name="connsiteY4" fmla="*/ 0 h 563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34422" h="5638800">
                <a:moveTo>
                  <a:pt x="768522" y="0"/>
                </a:moveTo>
                <a:lnTo>
                  <a:pt x="7334422" y="0"/>
                </a:lnTo>
                <a:lnTo>
                  <a:pt x="7334422" y="5638800"/>
                </a:lnTo>
                <a:cubicBezTo>
                  <a:pt x="5023022" y="4044950"/>
                  <a:pt x="4555239" y="3924300"/>
                  <a:pt x="4299122" y="3784600"/>
                </a:cubicBezTo>
                <a:cubicBezTo>
                  <a:pt x="1426805" y="2286000"/>
                  <a:pt x="-1403178" y="2838450"/>
                  <a:pt x="768522" y="0"/>
                </a:cubicBezTo>
                <a:close/>
              </a:path>
            </a:pathLst>
          </a:custGeom>
          <a:gradFill flip="none" rotWithShape="1">
            <a:gsLst>
              <a:gs pos="81000">
                <a:srgbClr val="519DFF"/>
              </a:gs>
              <a:gs pos="0">
                <a:srgbClr val="73EBFE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476250" y="334863"/>
            <a:ext cx="11068050" cy="638570"/>
            <a:chOff x="476250" y="334863"/>
            <a:chExt cx="11068050" cy="638570"/>
          </a:xfrm>
        </p:grpSpPr>
        <p:cxnSp>
          <p:nvCxnSpPr>
            <p:cNvPr id="6" name="直接连接符 5"/>
            <p:cNvCxnSpPr/>
            <p:nvPr/>
          </p:nvCxnSpPr>
          <p:spPr>
            <a:xfrm>
              <a:off x="476250" y="860465"/>
              <a:ext cx="11068050" cy="0"/>
            </a:xfrm>
            <a:prstGeom prst="line">
              <a:avLst/>
            </a:prstGeom>
            <a:ln w="28575">
              <a:solidFill>
                <a:srgbClr val="3965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文本框 6"/>
            <p:cNvSpPr txBox="1"/>
            <p:nvPr/>
          </p:nvSpPr>
          <p:spPr>
            <a:xfrm>
              <a:off x="476250" y="334863"/>
              <a:ext cx="9785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280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2700000" scaled="1"/>
                    <a:tileRect/>
                  </a:gradFill>
                  <a:cs typeface="+mn-ea"/>
                </a:defRPr>
              </a:lvl1pPr>
            </a:lstStyle>
            <a:p>
              <a:r>
                <a:rPr lang="zh-CN" altLang="en-US" sz="2400" dirty="0">
                  <a:sym typeface="+mn-lt"/>
                </a:rPr>
                <a:t>目录</a:t>
              </a: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5334000" y="365641"/>
              <a:ext cx="1352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cs typeface="+mn-ea"/>
                  <a:sym typeface="+mn-lt"/>
                </a:rPr>
                <a:t>产品介绍</a:t>
              </a: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6516752" y="365641"/>
              <a:ext cx="1352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cs typeface="+mn-ea"/>
                  <a:sym typeface="+mn-lt"/>
                </a:rPr>
                <a:t>关于我们</a:t>
              </a: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7699504" y="365641"/>
              <a:ext cx="1352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cs typeface="+mn-ea"/>
                  <a:sym typeface="+mn-lt"/>
                </a:rPr>
                <a:t>核心技术</a:t>
              </a: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8882256" y="365641"/>
              <a:ext cx="1352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cs typeface="+mn-ea"/>
                  <a:sym typeface="+mn-lt"/>
                </a:rPr>
                <a:t>展望未来</a:t>
              </a:r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10388529" y="388658"/>
              <a:ext cx="1019101" cy="584775"/>
              <a:chOff x="10758671" y="356615"/>
              <a:chExt cx="1019101" cy="710976"/>
            </a:xfrm>
          </p:grpSpPr>
          <p:sp>
            <p:nvSpPr>
              <p:cNvPr id="13" name="圆角矩形 12"/>
              <p:cNvSpPr/>
              <p:nvPr/>
            </p:nvSpPr>
            <p:spPr>
              <a:xfrm>
                <a:off x="10758671" y="381895"/>
                <a:ext cx="1019101" cy="370580"/>
              </a:xfrm>
              <a:prstGeom prst="roundRect">
                <a:avLst>
                  <a:gd name="adj" fmla="val 50000"/>
                </a:avLst>
              </a:prstGeom>
              <a:noFill/>
              <a:ln w="2222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4" name="文本框 13"/>
              <p:cNvSpPr txBox="1"/>
              <p:nvPr/>
            </p:nvSpPr>
            <p:spPr>
              <a:xfrm>
                <a:off x="10792044" y="356615"/>
                <a:ext cx="952353" cy="7109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600" spc="200" dirty="0">
                    <a:solidFill>
                      <a:schemeClr val="bg1"/>
                    </a:solidFill>
                    <a:cs typeface="+mn-ea"/>
                    <a:sym typeface="+mn-lt"/>
                  </a:rPr>
                  <a:t>START</a:t>
                </a:r>
                <a:endParaRPr lang="zh-CN" altLang="en-US" sz="1600" spc="2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pic>
        <p:nvPicPr>
          <p:cNvPr id="39" name="图片 38">
            <a:extLst>
              <a:ext uri="{FF2B5EF4-FFF2-40B4-BE49-F238E27FC236}">
                <a16:creationId xmlns="" xmlns:a16="http://schemas.microsoft.com/office/drawing/2014/main" id="{8FE27CA8-E1F6-47D5-85B7-0D796BE2AD1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97222" y="1342449"/>
            <a:ext cx="6055133" cy="4133850"/>
          </a:xfrm>
          <a:prstGeom prst="rect">
            <a:avLst/>
          </a:prstGeom>
        </p:spPr>
      </p:pic>
      <p:sp>
        <p:nvSpPr>
          <p:cNvPr id="55" name="文本框 54"/>
          <p:cNvSpPr txBox="1"/>
          <p:nvPr/>
        </p:nvSpPr>
        <p:spPr>
          <a:xfrm rot="5400000">
            <a:off x="-1424732" y="3361036"/>
            <a:ext cx="47434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b="1" dirty="0">
                <a:gradFill flip="none" rotWithShape="1">
                  <a:gsLst>
                    <a:gs pos="100000">
                      <a:srgbClr val="3762FF">
                        <a:alpha val="50000"/>
                      </a:srgbClr>
                    </a:gs>
                    <a:gs pos="0">
                      <a:srgbClr val="73EBFE">
                        <a:alpha val="50000"/>
                      </a:srgbClr>
                    </a:gs>
                  </a:gsLst>
                  <a:lin ang="2700000" scaled="1"/>
                  <a:tileRect/>
                </a:gradFill>
                <a:cs typeface="+mn-ea"/>
                <a:sym typeface="+mn-lt"/>
              </a:rPr>
              <a:t>CONTENTS</a:t>
            </a:r>
            <a:endParaRPr lang="zh-CN" altLang="en-US" sz="6000" b="1" dirty="0">
              <a:gradFill flip="none" rotWithShape="1">
                <a:gsLst>
                  <a:gs pos="100000">
                    <a:srgbClr val="3762FF">
                      <a:alpha val="50000"/>
                    </a:srgbClr>
                  </a:gs>
                  <a:gs pos="0">
                    <a:srgbClr val="73EBFE">
                      <a:alpha val="50000"/>
                    </a:srgbClr>
                  </a:gs>
                </a:gsLst>
                <a:lin ang="2700000" scaled="1"/>
                <a:tileRect/>
              </a:gradFill>
              <a:cs typeface="+mn-ea"/>
              <a:sym typeface="+mn-lt"/>
            </a:endParaRPr>
          </a:p>
        </p:txBody>
      </p:sp>
      <p:grpSp>
        <p:nvGrpSpPr>
          <p:cNvPr id="83" name="组合 82"/>
          <p:cNvGrpSpPr/>
          <p:nvPr/>
        </p:nvGrpSpPr>
        <p:grpSpPr>
          <a:xfrm>
            <a:off x="2032252" y="1274610"/>
            <a:ext cx="2382336" cy="877234"/>
            <a:chOff x="2032252" y="1274610"/>
            <a:chExt cx="2382336" cy="877234"/>
          </a:xfrm>
        </p:grpSpPr>
        <p:sp>
          <p:nvSpPr>
            <p:cNvPr id="16" name="文本框 15"/>
            <p:cNvSpPr txBox="1"/>
            <p:nvPr/>
          </p:nvSpPr>
          <p:spPr>
            <a:xfrm>
              <a:off x="2547990" y="1628624"/>
              <a:ext cx="186659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2700000" scaled="1"/>
                    <a:tileRect/>
                  </a:gradFill>
                  <a:cs typeface="+mn-ea"/>
                  <a:sym typeface="+mn-lt"/>
                </a:rPr>
                <a:t>发展背景</a:t>
              </a:r>
            </a:p>
          </p:txBody>
        </p:sp>
        <p:grpSp>
          <p:nvGrpSpPr>
            <p:cNvPr id="61" name="组合 60"/>
            <p:cNvGrpSpPr/>
            <p:nvPr/>
          </p:nvGrpSpPr>
          <p:grpSpPr>
            <a:xfrm>
              <a:off x="2032252" y="1274610"/>
              <a:ext cx="595562" cy="830997"/>
              <a:chOff x="2038520" y="1396463"/>
              <a:chExt cx="595562" cy="830997"/>
            </a:xfrm>
          </p:grpSpPr>
          <p:sp>
            <p:nvSpPr>
              <p:cNvPr id="60" name="椭圆 59"/>
              <p:cNvSpPr/>
              <p:nvPr/>
            </p:nvSpPr>
            <p:spPr>
              <a:xfrm>
                <a:off x="2038520" y="1928315"/>
                <a:ext cx="595562" cy="223527"/>
              </a:xfrm>
              <a:prstGeom prst="ellipse">
                <a:avLst/>
              </a:prstGeom>
              <a:gradFill flip="none" rotWithShape="1">
                <a:gsLst>
                  <a:gs pos="100000">
                    <a:srgbClr val="519DFF"/>
                  </a:gs>
                  <a:gs pos="0">
                    <a:srgbClr val="73EBFE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innerShdw blurRad="88900">
                  <a:prstClr val="black">
                    <a:alpha val="5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6" name="文本框 55"/>
              <p:cNvSpPr txBox="1"/>
              <p:nvPr/>
            </p:nvSpPr>
            <p:spPr>
              <a:xfrm>
                <a:off x="2060204" y="1396463"/>
                <a:ext cx="509471" cy="830997"/>
              </a:xfrm>
              <a:prstGeom prst="rect">
                <a:avLst/>
              </a:prstGeom>
              <a:noFill/>
              <a:effectLst/>
            </p:spPr>
            <p:txBody>
              <a:bodyPr wrap="square" rtlCol="0">
                <a:spAutoFit/>
                <a:scene3d>
                  <a:camera prst="isometricOffAxis1Left">
                    <a:rot lat="1876360" lon="2562399" rev="21591639"/>
                  </a:camera>
                  <a:lightRig rig="balanced" dir="t"/>
                </a:scene3d>
                <a:sp3d extrusionH="101600" prstMaterial="matte">
                  <a:bevelB w="38100" h="38100"/>
                  <a:extrusionClr>
                    <a:schemeClr val="bg1"/>
                  </a:extrusionClr>
                  <a:contourClr>
                    <a:schemeClr val="bg1">
                      <a:lumMod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altLang="zh-CN" sz="4800" b="1" dirty="0">
                    <a:gradFill flip="none" rotWithShape="1">
                      <a:gsLst>
                        <a:gs pos="100000">
                          <a:srgbClr val="3762FF"/>
                        </a:gs>
                        <a:gs pos="0">
                          <a:srgbClr val="73EBFE"/>
                        </a:gs>
                      </a:gsLst>
                      <a:lin ang="5400000" scaled="1"/>
                      <a:tileRect/>
                    </a:gradFill>
                    <a:cs typeface="+mn-ea"/>
                    <a:sym typeface="+mn-lt"/>
                  </a:rPr>
                  <a:t>1</a:t>
                </a:r>
                <a:endParaRPr lang="zh-CN" altLang="en-US" sz="4800" b="1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5400000" scaled="1"/>
                    <a:tileRect/>
                  </a:gra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84" name="组合 83"/>
          <p:cNvGrpSpPr/>
          <p:nvPr/>
        </p:nvGrpSpPr>
        <p:grpSpPr>
          <a:xfrm>
            <a:off x="2028714" y="2033195"/>
            <a:ext cx="2385874" cy="865397"/>
            <a:chOff x="2028714" y="2033195"/>
            <a:chExt cx="2385874" cy="865397"/>
          </a:xfrm>
        </p:grpSpPr>
        <p:sp>
          <p:nvSpPr>
            <p:cNvPr id="41" name="文本框 40"/>
            <p:cNvSpPr txBox="1"/>
            <p:nvPr/>
          </p:nvSpPr>
          <p:spPr>
            <a:xfrm>
              <a:off x="2547990" y="2375372"/>
              <a:ext cx="186659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2700000" scaled="1"/>
                    <a:tileRect/>
                  </a:gradFill>
                  <a:cs typeface="+mn-ea"/>
                  <a:sym typeface="+mn-lt"/>
                </a:rPr>
                <a:t>基本概念</a:t>
              </a:r>
            </a:p>
          </p:txBody>
        </p:sp>
        <p:grpSp>
          <p:nvGrpSpPr>
            <p:cNvPr id="65" name="组合 64"/>
            <p:cNvGrpSpPr/>
            <p:nvPr/>
          </p:nvGrpSpPr>
          <p:grpSpPr>
            <a:xfrm>
              <a:off x="2028714" y="2033195"/>
              <a:ext cx="595562" cy="830997"/>
              <a:chOff x="2038520" y="1396463"/>
              <a:chExt cx="595562" cy="830997"/>
            </a:xfrm>
          </p:grpSpPr>
          <p:sp>
            <p:nvSpPr>
              <p:cNvPr id="66" name="椭圆 65"/>
              <p:cNvSpPr/>
              <p:nvPr/>
            </p:nvSpPr>
            <p:spPr>
              <a:xfrm>
                <a:off x="2038520" y="1928315"/>
                <a:ext cx="595562" cy="223527"/>
              </a:xfrm>
              <a:prstGeom prst="ellipse">
                <a:avLst/>
              </a:prstGeom>
              <a:gradFill flip="none" rotWithShape="1">
                <a:gsLst>
                  <a:gs pos="100000">
                    <a:srgbClr val="519DFF"/>
                  </a:gs>
                  <a:gs pos="0">
                    <a:srgbClr val="73EBFE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innerShdw blurRad="88900">
                  <a:prstClr val="black">
                    <a:alpha val="5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7" name="文本框 66"/>
              <p:cNvSpPr txBox="1"/>
              <p:nvPr/>
            </p:nvSpPr>
            <p:spPr>
              <a:xfrm>
                <a:off x="2060204" y="1396463"/>
                <a:ext cx="509471" cy="830997"/>
              </a:xfrm>
              <a:prstGeom prst="rect">
                <a:avLst/>
              </a:prstGeom>
              <a:noFill/>
              <a:effectLst/>
            </p:spPr>
            <p:txBody>
              <a:bodyPr wrap="square" rtlCol="0">
                <a:spAutoFit/>
                <a:scene3d>
                  <a:camera prst="isometricOffAxis1Left">
                    <a:rot lat="1876360" lon="2562398" rev="21591640"/>
                  </a:camera>
                  <a:lightRig rig="balanced" dir="t"/>
                </a:scene3d>
                <a:sp3d extrusionH="101600" prstMaterial="matte">
                  <a:bevelB w="38100" h="38100"/>
                  <a:extrusionClr>
                    <a:schemeClr val="bg1"/>
                  </a:extrusionClr>
                  <a:contourClr>
                    <a:schemeClr val="bg1">
                      <a:lumMod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altLang="zh-CN" sz="4800" b="1" dirty="0">
                    <a:gradFill flip="none" rotWithShape="1">
                      <a:gsLst>
                        <a:gs pos="100000">
                          <a:srgbClr val="3762FF"/>
                        </a:gs>
                        <a:gs pos="0">
                          <a:srgbClr val="73EBFE"/>
                        </a:gs>
                      </a:gsLst>
                      <a:lin ang="5400000" scaled="1"/>
                      <a:tileRect/>
                    </a:gradFill>
                    <a:cs typeface="+mn-ea"/>
                    <a:sym typeface="+mn-lt"/>
                  </a:rPr>
                  <a:t>2</a:t>
                </a:r>
                <a:endParaRPr lang="zh-CN" altLang="en-US" sz="4800" b="1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5400000" scaled="1"/>
                    <a:tileRect/>
                  </a:gra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85" name="组合 84"/>
          <p:cNvGrpSpPr/>
          <p:nvPr/>
        </p:nvGrpSpPr>
        <p:grpSpPr>
          <a:xfrm>
            <a:off x="2024090" y="2791780"/>
            <a:ext cx="2390498" cy="853560"/>
            <a:chOff x="2024090" y="2791780"/>
            <a:chExt cx="2390498" cy="853560"/>
          </a:xfrm>
        </p:grpSpPr>
        <p:sp>
          <p:nvSpPr>
            <p:cNvPr id="44" name="文本框 43"/>
            <p:cNvSpPr txBox="1"/>
            <p:nvPr/>
          </p:nvSpPr>
          <p:spPr>
            <a:xfrm>
              <a:off x="2547990" y="3122120"/>
              <a:ext cx="186659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2700000" scaled="1"/>
                    <a:tileRect/>
                  </a:gradFill>
                  <a:cs typeface="+mn-ea"/>
                  <a:sym typeface="+mn-lt"/>
                </a:rPr>
                <a:t>网络特点</a:t>
              </a:r>
            </a:p>
          </p:txBody>
        </p:sp>
        <p:grpSp>
          <p:nvGrpSpPr>
            <p:cNvPr id="68" name="组合 67"/>
            <p:cNvGrpSpPr/>
            <p:nvPr/>
          </p:nvGrpSpPr>
          <p:grpSpPr>
            <a:xfrm>
              <a:off x="2024090" y="2791780"/>
              <a:ext cx="595562" cy="830997"/>
              <a:chOff x="2038520" y="1396463"/>
              <a:chExt cx="595562" cy="830997"/>
            </a:xfrm>
          </p:grpSpPr>
          <p:sp>
            <p:nvSpPr>
              <p:cNvPr id="69" name="椭圆 68"/>
              <p:cNvSpPr/>
              <p:nvPr/>
            </p:nvSpPr>
            <p:spPr>
              <a:xfrm>
                <a:off x="2038520" y="1928315"/>
                <a:ext cx="595562" cy="223527"/>
              </a:xfrm>
              <a:prstGeom prst="ellipse">
                <a:avLst/>
              </a:prstGeom>
              <a:gradFill flip="none" rotWithShape="1">
                <a:gsLst>
                  <a:gs pos="100000">
                    <a:srgbClr val="519DFF"/>
                  </a:gs>
                  <a:gs pos="0">
                    <a:srgbClr val="73EBFE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innerShdw blurRad="88900">
                  <a:prstClr val="black">
                    <a:alpha val="5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0" name="文本框 69"/>
              <p:cNvSpPr txBox="1"/>
              <p:nvPr/>
            </p:nvSpPr>
            <p:spPr>
              <a:xfrm>
                <a:off x="2060204" y="1396463"/>
                <a:ext cx="509471" cy="830997"/>
              </a:xfrm>
              <a:prstGeom prst="rect">
                <a:avLst/>
              </a:prstGeom>
              <a:noFill/>
              <a:effectLst/>
            </p:spPr>
            <p:txBody>
              <a:bodyPr wrap="square" rtlCol="0">
                <a:spAutoFit/>
                <a:scene3d>
                  <a:camera prst="isometricOffAxis1Left">
                    <a:rot lat="1876360" lon="2562398" rev="21591644"/>
                  </a:camera>
                  <a:lightRig rig="balanced" dir="t"/>
                </a:scene3d>
                <a:sp3d extrusionH="101600" prstMaterial="matte">
                  <a:bevelB w="38100" h="38100"/>
                  <a:extrusionClr>
                    <a:schemeClr val="bg1"/>
                  </a:extrusionClr>
                  <a:contourClr>
                    <a:schemeClr val="bg1">
                      <a:lumMod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altLang="zh-CN" sz="4800" b="1" dirty="0">
                    <a:gradFill flip="none" rotWithShape="1">
                      <a:gsLst>
                        <a:gs pos="100000">
                          <a:srgbClr val="3762FF"/>
                        </a:gs>
                        <a:gs pos="0">
                          <a:srgbClr val="73EBFE"/>
                        </a:gs>
                      </a:gsLst>
                      <a:lin ang="5400000" scaled="1"/>
                      <a:tileRect/>
                    </a:gradFill>
                    <a:cs typeface="+mn-ea"/>
                    <a:sym typeface="+mn-lt"/>
                  </a:rPr>
                  <a:t>3</a:t>
                </a:r>
                <a:endParaRPr lang="zh-CN" altLang="en-US" sz="4800" b="1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5400000" scaled="1"/>
                    <a:tileRect/>
                  </a:gra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86" name="组合 85"/>
          <p:cNvGrpSpPr/>
          <p:nvPr/>
        </p:nvGrpSpPr>
        <p:grpSpPr>
          <a:xfrm>
            <a:off x="2024090" y="3550365"/>
            <a:ext cx="2390498" cy="841723"/>
            <a:chOff x="2024090" y="3550365"/>
            <a:chExt cx="2390498" cy="841723"/>
          </a:xfrm>
        </p:grpSpPr>
        <p:sp>
          <p:nvSpPr>
            <p:cNvPr id="47" name="文本框 46"/>
            <p:cNvSpPr txBox="1"/>
            <p:nvPr/>
          </p:nvSpPr>
          <p:spPr>
            <a:xfrm>
              <a:off x="2547990" y="3868868"/>
              <a:ext cx="186659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2700000" scaled="1"/>
                    <a:tileRect/>
                  </a:gradFill>
                  <a:cs typeface="+mn-ea"/>
                  <a:sym typeface="+mn-lt"/>
                </a:rPr>
                <a:t>发展历程</a:t>
              </a:r>
            </a:p>
          </p:txBody>
        </p:sp>
        <p:grpSp>
          <p:nvGrpSpPr>
            <p:cNvPr id="71" name="组合 70"/>
            <p:cNvGrpSpPr/>
            <p:nvPr/>
          </p:nvGrpSpPr>
          <p:grpSpPr>
            <a:xfrm>
              <a:off x="2024090" y="3550365"/>
              <a:ext cx="595562" cy="830997"/>
              <a:chOff x="2038520" y="1396463"/>
              <a:chExt cx="595562" cy="830997"/>
            </a:xfrm>
          </p:grpSpPr>
          <p:sp>
            <p:nvSpPr>
              <p:cNvPr id="72" name="椭圆 71"/>
              <p:cNvSpPr/>
              <p:nvPr/>
            </p:nvSpPr>
            <p:spPr>
              <a:xfrm>
                <a:off x="2038520" y="1928315"/>
                <a:ext cx="595562" cy="223527"/>
              </a:xfrm>
              <a:prstGeom prst="ellipse">
                <a:avLst/>
              </a:prstGeom>
              <a:gradFill flip="none" rotWithShape="1">
                <a:gsLst>
                  <a:gs pos="100000">
                    <a:srgbClr val="519DFF"/>
                  </a:gs>
                  <a:gs pos="0">
                    <a:srgbClr val="73EBFE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innerShdw blurRad="88900">
                  <a:prstClr val="black">
                    <a:alpha val="5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3" name="文本框 72"/>
              <p:cNvSpPr txBox="1"/>
              <p:nvPr/>
            </p:nvSpPr>
            <p:spPr>
              <a:xfrm>
                <a:off x="2060204" y="1396463"/>
                <a:ext cx="509471" cy="830997"/>
              </a:xfrm>
              <a:prstGeom prst="rect">
                <a:avLst/>
              </a:prstGeom>
              <a:noFill/>
              <a:effectLst/>
            </p:spPr>
            <p:txBody>
              <a:bodyPr wrap="square" rtlCol="0">
                <a:spAutoFit/>
                <a:scene3d>
                  <a:camera prst="isometricOffAxis1Left">
                    <a:rot lat="1876360" lon="2562398" rev="21591644"/>
                  </a:camera>
                  <a:lightRig rig="balanced" dir="t"/>
                </a:scene3d>
                <a:sp3d extrusionH="101600" prstMaterial="matte">
                  <a:bevelB w="38100" h="38100"/>
                  <a:extrusionClr>
                    <a:schemeClr val="bg1"/>
                  </a:extrusionClr>
                  <a:contourClr>
                    <a:schemeClr val="bg1">
                      <a:lumMod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altLang="zh-CN" sz="4800" b="1" dirty="0">
                    <a:gradFill flip="none" rotWithShape="1">
                      <a:gsLst>
                        <a:gs pos="100000">
                          <a:srgbClr val="3762FF"/>
                        </a:gs>
                        <a:gs pos="0">
                          <a:srgbClr val="73EBFE"/>
                        </a:gs>
                      </a:gsLst>
                      <a:lin ang="5400000" scaled="1"/>
                      <a:tileRect/>
                    </a:gradFill>
                    <a:cs typeface="+mn-ea"/>
                    <a:sym typeface="+mn-lt"/>
                  </a:rPr>
                  <a:t>4</a:t>
                </a:r>
                <a:endParaRPr lang="zh-CN" altLang="en-US" sz="4800" b="1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5400000" scaled="1"/>
                    <a:tileRect/>
                  </a:gra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87" name="组合 86"/>
          <p:cNvGrpSpPr/>
          <p:nvPr/>
        </p:nvGrpSpPr>
        <p:grpSpPr>
          <a:xfrm>
            <a:off x="2024090" y="4308950"/>
            <a:ext cx="2390498" cy="830997"/>
            <a:chOff x="2024090" y="4308950"/>
            <a:chExt cx="2390498" cy="830997"/>
          </a:xfrm>
        </p:grpSpPr>
        <p:sp>
          <p:nvSpPr>
            <p:cNvPr id="50" name="文本框 49"/>
            <p:cNvSpPr txBox="1"/>
            <p:nvPr/>
          </p:nvSpPr>
          <p:spPr>
            <a:xfrm>
              <a:off x="2547990" y="4615616"/>
              <a:ext cx="186659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2700000" scaled="1"/>
                    <a:tileRect/>
                  </a:gradFill>
                  <a:cs typeface="+mn-ea"/>
                  <a:sym typeface="+mn-lt"/>
                </a:rPr>
                <a:t>关键技术</a:t>
              </a:r>
            </a:p>
          </p:txBody>
        </p:sp>
        <p:grpSp>
          <p:nvGrpSpPr>
            <p:cNvPr id="74" name="组合 73"/>
            <p:cNvGrpSpPr/>
            <p:nvPr/>
          </p:nvGrpSpPr>
          <p:grpSpPr>
            <a:xfrm>
              <a:off x="2024090" y="4308950"/>
              <a:ext cx="595562" cy="830997"/>
              <a:chOff x="2038520" y="1396463"/>
              <a:chExt cx="595562" cy="830997"/>
            </a:xfrm>
          </p:grpSpPr>
          <p:sp>
            <p:nvSpPr>
              <p:cNvPr id="75" name="椭圆 74"/>
              <p:cNvSpPr/>
              <p:nvPr/>
            </p:nvSpPr>
            <p:spPr>
              <a:xfrm>
                <a:off x="2038520" y="1928315"/>
                <a:ext cx="595562" cy="223527"/>
              </a:xfrm>
              <a:prstGeom prst="ellipse">
                <a:avLst/>
              </a:prstGeom>
              <a:gradFill flip="none" rotWithShape="1">
                <a:gsLst>
                  <a:gs pos="100000">
                    <a:srgbClr val="519DFF"/>
                  </a:gs>
                  <a:gs pos="0">
                    <a:srgbClr val="73EBFE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innerShdw blurRad="88900">
                  <a:prstClr val="black">
                    <a:alpha val="5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6" name="文本框 75"/>
              <p:cNvSpPr txBox="1"/>
              <p:nvPr/>
            </p:nvSpPr>
            <p:spPr>
              <a:xfrm>
                <a:off x="2060204" y="1396463"/>
                <a:ext cx="509471" cy="830997"/>
              </a:xfrm>
              <a:prstGeom prst="rect">
                <a:avLst/>
              </a:prstGeom>
              <a:noFill/>
              <a:effectLst/>
            </p:spPr>
            <p:txBody>
              <a:bodyPr wrap="square" rtlCol="0">
                <a:spAutoFit/>
                <a:scene3d>
                  <a:camera prst="isometricOffAxis1Left">
                    <a:rot lat="1876360" lon="2562398" rev="21591644"/>
                  </a:camera>
                  <a:lightRig rig="balanced" dir="t"/>
                </a:scene3d>
                <a:sp3d extrusionH="101600" prstMaterial="matte">
                  <a:bevelB w="38100" h="38100"/>
                  <a:extrusionClr>
                    <a:schemeClr val="bg1"/>
                  </a:extrusionClr>
                  <a:contourClr>
                    <a:schemeClr val="bg1">
                      <a:lumMod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altLang="zh-CN" sz="4800" b="1" dirty="0">
                    <a:gradFill flip="none" rotWithShape="1">
                      <a:gsLst>
                        <a:gs pos="100000">
                          <a:srgbClr val="3762FF"/>
                        </a:gs>
                        <a:gs pos="0">
                          <a:srgbClr val="73EBFE"/>
                        </a:gs>
                      </a:gsLst>
                      <a:lin ang="5400000" scaled="1"/>
                      <a:tileRect/>
                    </a:gradFill>
                    <a:cs typeface="+mn-ea"/>
                    <a:sym typeface="+mn-lt"/>
                  </a:rPr>
                  <a:t>5</a:t>
                </a:r>
                <a:endParaRPr lang="zh-CN" altLang="en-US" sz="4800" b="1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5400000" scaled="1"/>
                    <a:tileRect/>
                  </a:gra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88" name="组合 87"/>
          <p:cNvGrpSpPr/>
          <p:nvPr/>
        </p:nvGrpSpPr>
        <p:grpSpPr>
          <a:xfrm>
            <a:off x="2024090" y="5067537"/>
            <a:ext cx="2390498" cy="830997"/>
            <a:chOff x="2024090" y="5067537"/>
            <a:chExt cx="2390498" cy="830997"/>
          </a:xfrm>
        </p:grpSpPr>
        <p:sp>
          <p:nvSpPr>
            <p:cNvPr id="53" name="文本框 52"/>
            <p:cNvSpPr txBox="1"/>
            <p:nvPr/>
          </p:nvSpPr>
          <p:spPr>
            <a:xfrm>
              <a:off x="2547990" y="5362366"/>
              <a:ext cx="186659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2700000" scaled="1"/>
                    <a:tileRect/>
                  </a:gradFill>
                  <a:cs typeface="+mn-ea"/>
                  <a:sym typeface="+mn-lt"/>
                </a:rPr>
                <a:t>应用领域</a:t>
              </a:r>
            </a:p>
          </p:txBody>
        </p:sp>
        <p:grpSp>
          <p:nvGrpSpPr>
            <p:cNvPr id="77" name="组合 76"/>
            <p:cNvGrpSpPr/>
            <p:nvPr/>
          </p:nvGrpSpPr>
          <p:grpSpPr>
            <a:xfrm>
              <a:off x="2024090" y="5067537"/>
              <a:ext cx="595562" cy="830997"/>
              <a:chOff x="2038520" y="1396463"/>
              <a:chExt cx="595562" cy="830997"/>
            </a:xfrm>
          </p:grpSpPr>
          <p:sp>
            <p:nvSpPr>
              <p:cNvPr id="78" name="椭圆 77"/>
              <p:cNvSpPr/>
              <p:nvPr/>
            </p:nvSpPr>
            <p:spPr>
              <a:xfrm>
                <a:off x="2038520" y="1928315"/>
                <a:ext cx="595562" cy="223527"/>
              </a:xfrm>
              <a:prstGeom prst="ellipse">
                <a:avLst/>
              </a:prstGeom>
              <a:gradFill flip="none" rotWithShape="1">
                <a:gsLst>
                  <a:gs pos="100000">
                    <a:srgbClr val="519DFF"/>
                  </a:gs>
                  <a:gs pos="0">
                    <a:srgbClr val="73EBFE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innerShdw blurRad="88900">
                  <a:prstClr val="black">
                    <a:alpha val="5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9" name="文本框 78"/>
              <p:cNvSpPr txBox="1"/>
              <p:nvPr/>
            </p:nvSpPr>
            <p:spPr>
              <a:xfrm>
                <a:off x="2060204" y="1396463"/>
                <a:ext cx="509471" cy="830997"/>
              </a:xfrm>
              <a:prstGeom prst="rect">
                <a:avLst/>
              </a:prstGeom>
              <a:noFill/>
              <a:effectLst/>
            </p:spPr>
            <p:txBody>
              <a:bodyPr wrap="square" rtlCol="0">
                <a:spAutoFit/>
                <a:scene3d>
                  <a:camera prst="isometricOffAxis1Left">
                    <a:rot lat="1876360" lon="2562398" rev="21591644"/>
                  </a:camera>
                  <a:lightRig rig="balanced" dir="t"/>
                </a:scene3d>
                <a:sp3d extrusionH="101600" prstMaterial="matte">
                  <a:bevelB w="38100" h="38100"/>
                  <a:extrusionClr>
                    <a:schemeClr val="bg1"/>
                  </a:extrusionClr>
                  <a:contourClr>
                    <a:schemeClr val="bg1">
                      <a:lumMod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altLang="zh-CN" sz="4800" b="1" dirty="0">
                    <a:gradFill flip="none" rotWithShape="1">
                      <a:gsLst>
                        <a:gs pos="100000">
                          <a:srgbClr val="3762FF"/>
                        </a:gs>
                        <a:gs pos="0">
                          <a:srgbClr val="73EBFE"/>
                        </a:gs>
                      </a:gsLst>
                      <a:lin ang="5400000" scaled="1"/>
                      <a:tileRect/>
                    </a:gradFill>
                    <a:cs typeface="+mn-ea"/>
                    <a:sym typeface="+mn-lt"/>
                  </a:rPr>
                  <a:t>6</a:t>
                </a:r>
                <a:endParaRPr lang="zh-CN" altLang="en-US" sz="4800" b="1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5400000" scaled="1"/>
                    <a:tileRect/>
                  </a:gra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2" name="文本框 1"/>
          <p:cNvSpPr txBox="1"/>
          <p:nvPr/>
        </p:nvSpPr>
        <p:spPr>
          <a:xfrm>
            <a:off x="5637320" y="5752730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rgbClr val="FFFFFF"/>
                </a:solidFill>
              </a:rPr>
              <a:t>https://www.ypppt.com/</a:t>
            </a:r>
            <a:endParaRPr lang="zh-CN" altLang="en-US" sz="1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587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451102" y="114300"/>
            <a:ext cx="2382336" cy="830997"/>
            <a:chOff x="2032252" y="1274610"/>
            <a:chExt cx="2382336" cy="830997"/>
          </a:xfrm>
        </p:grpSpPr>
        <p:sp>
          <p:nvSpPr>
            <p:cNvPr id="5" name="文本框 4"/>
            <p:cNvSpPr txBox="1"/>
            <p:nvPr/>
          </p:nvSpPr>
          <p:spPr>
            <a:xfrm>
              <a:off x="2547990" y="1549078"/>
              <a:ext cx="186659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2700000" scaled="1"/>
                    <a:tileRect/>
                  </a:gradFill>
                  <a:cs typeface="+mn-ea"/>
                  <a:sym typeface="+mn-lt"/>
                </a:rPr>
                <a:t>关键技术</a:t>
              </a: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2032252" y="1274610"/>
              <a:ext cx="595562" cy="830997"/>
              <a:chOff x="2038520" y="1396463"/>
              <a:chExt cx="595562" cy="830997"/>
            </a:xfrm>
          </p:grpSpPr>
          <p:sp>
            <p:nvSpPr>
              <p:cNvPr id="7" name="椭圆 6"/>
              <p:cNvSpPr/>
              <p:nvPr/>
            </p:nvSpPr>
            <p:spPr>
              <a:xfrm>
                <a:off x="2038520" y="1928315"/>
                <a:ext cx="595562" cy="223527"/>
              </a:xfrm>
              <a:prstGeom prst="ellipse">
                <a:avLst/>
              </a:prstGeom>
              <a:gradFill flip="none" rotWithShape="1">
                <a:gsLst>
                  <a:gs pos="100000">
                    <a:srgbClr val="519DFF"/>
                  </a:gs>
                  <a:gs pos="0">
                    <a:srgbClr val="73EBFE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innerShdw blurRad="88900">
                  <a:prstClr val="black">
                    <a:alpha val="5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2060204" y="1396463"/>
                <a:ext cx="509471" cy="830997"/>
              </a:xfrm>
              <a:prstGeom prst="rect">
                <a:avLst/>
              </a:prstGeom>
              <a:noFill/>
              <a:effectLst/>
            </p:spPr>
            <p:txBody>
              <a:bodyPr wrap="square" rtlCol="0">
                <a:spAutoFit/>
                <a:scene3d>
                  <a:camera prst="isometricOffAxis1Left">
                    <a:rot lat="1876360" lon="2562399" rev="21591639"/>
                  </a:camera>
                  <a:lightRig rig="balanced" dir="t"/>
                </a:scene3d>
                <a:sp3d extrusionH="101600" prstMaterial="matte">
                  <a:bevelB w="38100" h="38100"/>
                  <a:extrusionClr>
                    <a:schemeClr val="bg1"/>
                  </a:extrusionClr>
                  <a:contourClr>
                    <a:schemeClr val="bg1">
                      <a:lumMod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altLang="zh-CN" sz="4800" b="1" dirty="0">
                    <a:gradFill flip="none" rotWithShape="1">
                      <a:gsLst>
                        <a:gs pos="100000">
                          <a:srgbClr val="3762FF"/>
                        </a:gs>
                        <a:gs pos="0">
                          <a:srgbClr val="73EBFE"/>
                        </a:gs>
                      </a:gsLst>
                      <a:lin ang="5400000" scaled="1"/>
                      <a:tileRect/>
                    </a:gradFill>
                    <a:cs typeface="+mn-ea"/>
                    <a:sym typeface="+mn-lt"/>
                  </a:rPr>
                  <a:t>5</a:t>
                </a:r>
                <a:endParaRPr lang="zh-CN" altLang="en-US" sz="4800" b="1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5400000" scaled="1"/>
                    <a:tileRect/>
                  </a:gra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9" name="组合 48">
            <a:extLst>
              <a:ext uri="{FF2B5EF4-FFF2-40B4-BE49-F238E27FC236}">
                <a16:creationId xmlns="" xmlns:a16="http://schemas.microsoft.com/office/drawing/2014/main" id="{1B8400BA-55B5-4C31-A569-8945FE0F57B8}"/>
              </a:ext>
            </a:extLst>
          </p:cNvPr>
          <p:cNvGrpSpPr/>
          <p:nvPr/>
        </p:nvGrpSpPr>
        <p:grpSpPr>
          <a:xfrm>
            <a:off x="1164911" y="1181852"/>
            <a:ext cx="9125716" cy="4819413"/>
            <a:chOff x="1164911" y="1181852"/>
            <a:chExt cx="9125716" cy="4819413"/>
          </a:xfrm>
        </p:grpSpPr>
        <p:grpSp>
          <p:nvGrpSpPr>
            <p:cNvPr id="3" name="组合 2">
              <a:extLst>
                <a:ext uri="{FF2B5EF4-FFF2-40B4-BE49-F238E27FC236}">
                  <a16:creationId xmlns="" xmlns:a16="http://schemas.microsoft.com/office/drawing/2014/main" id="{F9882336-21BA-47D1-9478-9C9D5F783098}"/>
                </a:ext>
              </a:extLst>
            </p:cNvPr>
            <p:cNvGrpSpPr/>
            <p:nvPr/>
          </p:nvGrpSpPr>
          <p:grpSpPr>
            <a:xfrm>
              <a:off x="6609406" y="1181852"/>
              <a:ext cx="3681221" cy="1477548"/>
              <a:chOff x="6406206" y="1448552"/>
              <a:chExt cx="3681221" cy="1477548"/>
            </a:xfrm>
          </p:grpSpPr>
          <p:sp>
            <p:nvSpPr>
              <p:cNvPr id="19" name="任意多边形 29">
                <a:extLst>
                  <a:ext uri="{FF2B5EF4-FFF2-40B4-BE49-F238E27FC236}">
                    <a16:creationId xmlns="" xmlns:a16="http://schemas.microsoft.com/office/drawing/2014/main" id="{A393BBCF-1D6F-4F3E-949C-5B28B0244A77}"/>
                  </a:ext>
                </a:extLst>
              </p:cNvPr>
              <p:cNvSpPr/>
              <p:nvPr/>
            </p:nvSpPr>
            <p:spPr>
              <a:xfrm>
                <a:off x="6406206" y="1448552"/>
                <a:ext cx="3681221" cy="1477548"/>
              </a:xfrm>
              <a:custGeom>
                <a:avLst/>
                <a:gdLst>
                  <a:gd name="connsiteX0" fmla="*/ 119816 w 3329742"/>
                  <a:gd name="connsiteY0" fmla="*/ 0 h 1336473"/>
                  <a:gd name="connsiteX1" fmla="*/ 3329742 w 3329742"/>
                  <a:gd name="connsiteY1" fmla="*/ 0 h 1336473"/>
                  <a:gd name="connsiteX2" fmla="*/ 3329742 w 3329742"/>
                  <a:gd name="connsiteY2" fmla="*/ 1336473 h 1336473"/>
                  <a:gd name="connsiteX3" fmla="*/ 119816 w 3329742"/>
                  <a:gd name="connsiteY3" fmla="*/ 1336473 h 1336473"/>
                  <a:gd name="connsiteX4" fmla="*/ 119816 w 3329742"/>
                  <a:gd name="connsiteY4" fmla="*/ 758126 h 1336473"/>
                  <a:gd name="connsiteX5" fmla="*/ 0 w 3329742"/>
                  <a:gd name="connsiteY5" fmla="*/ 668237 h 1336473"/>
                  <a:gd name="connsiteX6" fmla="*/ 119816 w 3329742"/>
                  <a:gd name="connsiteY6" fmla="*/ 578347 h 13364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329742" h="1336473">
                    <a:moveTo>
                      <a:pt x="119816" y="0"/>
                    </a:moveTo>
                    <a:lnTo>
                      <a:pt x="3329742" y="0"/>
                    </a:lnTo>
                    <a:lnTo>
                      <a:pt x="3329742" y="1336473"/>
                    </a:lnTo>
                    <a:lnTo>
                      <a:pt x="119816" y="1336473"/>
                    </a:lnTo>
                    <a:lnTo>
                      <a:pt x="119816" y="758126"/>
                    </a:lnTo>
                    <a:lnTo>
                      <a:pt x="0" y="668237"/>
                    </a:lnTo>
                    <a:lnTo>
                      <a:pt x="119816" y="57834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73EBFE"/>
                  </a:gs>
                  <a:gs pos="87000">
                    <a:srgbClr val="3762FF"/>
                  </a:gs>
                </a:gsLst>
                <a:lin ang="0" scaled="1"/>
                <a:tileRect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33" name="组合 32">
                <a:extLst>
                  <a:ext uri="{FF2B5EF4-FFF2-40B4-BE49-F238E27FC236}">
                    <a16:creationId xmlns="" xmlns:a16="http://schemas.microsoft.com/office/drawing/2014/main" id="{1B67EC7E-123E-45DA-9BA3-FCF8F5CD1361}"/>
                  </a:ext>
                </a:extLst>
              </p:cNvPr>
              <p:cNvGrpSpPr/>
              <p:nvPr/>
            </p:nvGrpSpPr>
            <p:grpSpPr>
              <a:xfrm>
                <a:off x="6804931" y="1568294"/>
                <a:ext cx="3155495" cy="1214915"/>
                <a:chOff x="8568866" y="995007"/>
                <a:chExt cx="3155495" cy="1214915"/>
              </a:xfrm>
            </p:grpSpPr>
            <p:sp>
              <p:nvSpPr>
                <p:cNvPr id="34" name="文本框 33">
                  <a:extLst>
                    <a:ext uri="{FF2B5EF4-FFF2-40B4-BE49-F238E27FC236}">
                      <a16:creationId xmlns="" xmlns:a16="http://schemas.microsoft.com/office/drawing/2014/main" id="{F0A13945-17B3-4338-9D1E-B95904EBAAE2}"/>
                    </a:ext>
                  </a:extLst>
                </p:cNvPr>
                <p:cNvSpPr txBox="1"/>
                <p:nvPr/>
              </p:nvSpPr>
              <p:spPr>
                <a:xfrm>
                  <a:off x="8568866" y="995007"/>
                  <a:ext cx="2377168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lvl="0">
                    <a:defRPr/>
                  </a:pPr>
                  <a:r>
                    <a:rPr lang="zh-CN" altLang="en-US" sz="2000" b="1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超密集异构网络</a:t>
                  </a:r>
                </a:p>
              </p:txBody>
            </p:sp>
            <p:sp>
              <p:nvSpPr>
                <p:cNvPr id="35" name="矩形 34">
                  <a:extLst>
                    <a:ext uri="{FF2B5EF4-FFF2-40B4-BE49-F238E27FC236}">
                      <a16:creationId xmlns="" xmlns:a16="http://schemas.microsoft.com/office/drawing/2014/main" id="{96166E9A-2D86-4CA0-8D26-28F265BD6393}"/>
                    </a:ext>
                  </a:extLst>
                </p:cNvPr>
                <p:cNvSpPr/>
                <p:nvPr/>
              </p:nvSpPr>
              <p:spPr>
                <a:xfrm>
                  <a:off x="8568866" y="1293517"/>
                  <a:ext cx="3155495" cy="91640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lnSpc>
                      <a:spcPct val="130000"/>
                    </a:lnSpc>
                  </a:pPr>
                  <a:r>
                    <a:rPr lang="en-US" altLang="zh-CN" sz="1400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5G </a:t>
                  </a:r>
                  <a:r>
                    <a:rPr lang="zh-CN" altLang="en-US" sz="1400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网络正朝着网络多元化、 宽带化、 综合化、 智能化的方向发展，移动数据流量将呈现爆炸式增长</a:t>
                  </a:r>
                </a:p>
              </p:txBody>
            </p:sp>
          </p:grpSp>
        </p:grpSp>
        <p:grpSp>
          <p:nvGrpSpPr>
            <p:cNvPr id="36" name="组合 35">
              <a:extLst>
                <a:ext uri="{FF2B5EF4-FFF2-40B4-BE49-F238E27FC236}">
                  <a16:creationId xmlns="" xmlns:a16="http://schemas.microsoft.com/office/drawing/2014/main" id="{DAF01398-C909-4DE5-95F5-40CFFD0C8180}"/>
                </a:ext>
              </a:extLst>
            </p:cNvPr>
            <p:cNvGrpSpPr/>
            <p:nvPr/>
          </p:nvGrpSpPr>
          <p:grpSpPr>
            <a:xfrm>
              <a:off x="5847406" y="2852784"/>
              <a:ext cx="3681221" cy="1477548"/>
              <a:chOff x="6406206" y="1448552"/>
              <a:chExt cx="3681221" cy="1477548"/>
            </a:xfrm>
          </p:grpSpPr>
          <p:sp>
            <p:nvSpPr>
              <p:cNvPr id="37" name="任意多边形 29">
                <a:extLst>
                  <a:ext uri="{FF2B5EF4-FFF2-40B4-BE49-F238E27FC236}">
                    <a16:creationId xmlns="" xmlns:a16="http://schemas.microsoft.com/office/drawing/2014/main" id="{05A43A64-2E3E-446D-BF08-60D387433BB4}"/>
                  </a:ext>
                </a:extLst>
              </p:cNvPr>
              <p:cNvSpPr/>
              <p:nvPr/>
            </p:nvSpPr>
            <p:spPr>
              <a:xfrm>
                <a:off x="6406206" y="1448552"/>
                <a:ext cx="3681221" cy="1477548"/>
              </a:xfrm>
              <a:custGeom>
                <a:avLst/>
                <a:gdLst>
                  <a:gd name="connsiteX0" fmla="*/ 119816 w 3329742"/>
                  <a:gd name="connsiteY0" fmla="*/ 0 h 1336473"/>
                  <a:gd name="connsiteX1" fmla="*/ 3329742 w 3329742"/>
                  <a:gd name="connsiteY1" fmla="*/ 0 h 1336473"/>
                  <a:gd name="connsiteX2" fmla="*/ 3329742 w 3329742"/>
                  <a:gd name="connsiteY2" fmla="*/ 1336473 h 1336473"/>
                  <a:gd name="connsiteX3" fmla="*/ 119816 w 3329742"/>
                  <a:gd name="connsiteY3" fmla="*/ 1336473 h 1336473"/>
                  <a:gd name="connsiteX4" fmla="*/ 119816 w 3329742"/>
                  <a:gd name="connsiteY4" fmla="*/ 758126 h 1336473"/>
                  <a:gd name="connsiteX5" fmla="*/ 0 w 3329742"/>
                  <a:gd name="connsiteY5" fmla="*/ 668237 h 1336473"/>
                  <a:gd name="connsiteX6" fmla="*/ 119816 w 3329742"/>
                  <a:gd name="connsiteY6" fmla="*/ 578347 h 13364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329742" h="1336473">
                    <a:moveTo>
                      <a:pt x="119816" y="0"/>
                    </a:moveTo>
                    <a:lnTo>
                      <a:pt x="3329742" y="0"/>
                    </a:lnTo>
                    <a:lnTo>
                      <a:pt x="3329742" y="1336473"/>
                    </a:lnTo>
                    <a:lnTo>
                      <a:pt x="119816" y="1336473"/>
                    </a:lnTo>
                    <a:lnTo>
                      <a:pt x="119816" y="758126"/>
                    </a:lnTo>
                    <a:lnTo>
                      <a:pt x="0" y="668237"/>
                    </a:lnTo>
                    <a:lnTo>
                      <a:pt x="119816" y="57834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73EBFE"/>
                  </a:gs>
                  <a:gs pos="87000">
                    <a:srgbClr val="3762FF"/>
                  </a:gs>
                </a:gsLst>
                <a:lin ang="0" scaled="1"/>
                <a:tileRect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38" name="组合 37">
                <a:extLst>
                  <a:ext uri="{FF2B5EF4-FFF2-40B4-BE49-F238E27FC236}">
                    <a16:creationId xmlns="" xmlns:a16="http://schemas.microsoft.com/office/drawing/2014/main" id="{525720DE-5EAC-4FCF-9B1B-C0CED6D6D22F}"/>
                  </a:ext>
                </a:extLst>
              </p:cNvPr>
              <p:cNvGrpSpPr/>
              <p:nvPr/>
            </p:nvGrpSpPr>
            <p:grpSpPr>
              <a:xfrm>
                <a:off x="6804931" y="1568294"/>
                <a:ext cx="3155495" cy="1214915"/>
                <a:chOff x="8568866" y="995007"/>
                <a:chExt cx="3155495" cy="1214915"/>
              </a:xfrm>
            </p:grpSpPr>
            <p:sp>
              <p:nvSpPr>
                <p:cNvPr id="39" name="文本框 38">
                  <a:extLst>
                    <a:ext uri="{FF2B5EF4-FFF2-40B4-BE49-F238E27FC236}">
                      <a16:creationId xmlns="" xmlns:a16="http://schemas.microsoft.com/office/drawing/2014/main" id="{7DE26C55-693E-4D00-A0C8-D0F9D1D5A6D0}"/>
                    </a:ext>
                  </a:extLst>
                </p:cNvPr>
                <p:cNvSpPr txBox="1"/>
                <p:nvPr/>
              </p:nvSpPr>
              <p:spPr>
                <a:xfrm>
                  <a:off x="8568866" y="995007"/>
                  <a:ext cx="2377168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lvl="0">
                    <a:defRPr/>
                  </a:pPr>
                  <a:r>
                    <a:rPr lang="zh-CN" altLang="en-US" sz="2000" b="1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自组织网络</a:t>
                  </a:r>
                </a:p>
              </p:txBody>
            </p:sp>
            <p:sp>
              <p:nvSpPr>
                <p:cNvPr id="40" name="矩形 39">
                  <a:extLst>
                    <a:ext uri="{FF2B5EF4-FFF2-40B4-BE49-F238E27FC236}">
                      <a16:creationId xmlns="" xmlns:a16="http://schemas.microsoft.com/office/drawing/2014/main" id="{AEA68C4B-A06D-4A04-8F93-DFAED648C3C8}"/>
                    </a:ext>
                  </a:extLst>
                </p:cNvPr>
                <p:cNvSpPr/>
                <p:nvPr/>
              </p:nvSpPr>
              <p:spPr>
                <a:xfrm>
                  <a:off x="8568866" y="1293517"/>
                  <a:ext cx="3155495" cy="91640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lnSpc>
                      <a:spcPct val="130000"/>
                    </a:lnSpc>
                  </a:pPr>
                  <a:r>
                    <a:rPr lang="zh-CN" altLang="en-US" sz="1400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主要依靠人工方式完成网络部署及运维，既耗费大量人力资源又增加运行成本，而且网络优化也不理想</a:t>
                  </a:r>
                </a:p>
              </p:txBody>
            </p:sp>
          </p:grpSp>
        </p:grpSp>
        <p:grpSp>
          <p:nvGrpSpPr>
            <p:cNvPr id="41" name="组合 40">
              <a:extLst>
                <a:ext uri="{FF2B5EF4-FFF2-40B4-BE49-F238E27FC236}">
                  <a16:creationId xmlns="" xmlns:a16="http://schemas.microsoft.com/office/drawing/2014/main" id="{CAA9B3F3-3026-42A7-90CF-03C21F5B7A08}"/>
                </a:ext>
              </a:extLst>
            </p:cNvPr>
            <p:cNvGrpSpPr/>
            <p:nvPr/>
          </p:nvGrpSpPr>
          <p:grpSpPr>
            <a:xfrm>
              <a:off x="6299200" y="4523717"/>
              <a:ext cx="3681221" cy="1477548"/>
              <a:chOff x="6406206" y="1448552"/>
              <a:chExt cx="3681221" cy="1477548"/>
            </a:xfrm>
          </p:grpSpPr>
          <p:sp>
            <p:nvSpPr>
              <p:cNvPr id="42" name="任意多边形 29">
                <a:extLst>
                  <a:ext uri="{FF2B5EF4-FFF2-40B4-BE49-F238E27FC236}">
                    <a16:creationId xmlns="" xmlns:a16="http://schemas.microsoft.com/office/drawing/2014/main" id="{287BB9EC-95E8-4ECC-A7CF-9726360A6054}"/>
                  </a:ext>
                </a:extLst>
              </p:cNvPr>
              <p:cNvSpPr/>
              <p:nvPr/>
            </p:nvSpPr>
            <p:spPr>
              <a:xfrm>
                <a:off x="6406206" y="1448552"/>
                <a:ext cx="3681221" cy="1477548"/>
              </a:xfrm>
              <a:custGeom>
                <a:avLst/>
                <a:gdLst>
                  <a:gd name="connsiteX0" fmla="*/ 119816 w 3329742"/>
                  <a:gd name="connsiteY0" fmla="*/ 0 h 1336473"/>
                  <a:gd name="connsiteX1" fmla="*/ 3329742 w 3329742"/>
                  <a:gd name="connsiteY1" fmla="*/ 0 h 1336473"/>
                  <a:gd name="connsiteX2" fmla="*/ 3329742 w 3329742"/>
                  <a:gd name="connsiteY2" fmla="*/ 1336473 h 1336473"/>
                  <a:gd name="connsiteX3" fmla="*/ 119816 w 3329742"/>
                  <a:gd name="connsiteY3" fmla="*/ 1336473 h 1336473"/>
                  <a:gd name="connsiteX4" fmla="*/ 119816 w 3329742"/>
                  <a:gd name="connsiteY4" fmla="*/ 758126 h 1336473"/>
                  <a:gd name="connsiteX5" fmla="*/ 0 w 3329742"/>
                  <a:gd name="connsiteY5" fmla="*/ 668237 h 1336473"/>
                  <a:gd name="connsiteX6" fmla="*/ 119816 w 3329742"/>
                  <a:gd name="connsiteY6" fmla="*/ 578347 h 13364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329742" h="1336473">
                    <a:moveTo>
                      <a:pt x="119816" y="0"/>
                    </a:moveTo>
                    <a:lnTo>
                      <a:pt x="3329742" y="0"/>
                    </a:lnTo>
                    <a:lnTo>
                      <a:pt x="3329742" y="1336473"/>
                    </a:lnTo>
                    <a:lnTo>
                      <a:pt x="119816" y="1336473"/>
                    </a:lnTo>
                    <a:lnTo>
                      <a:pt x="119816" y="758126"/>
                    </a:lnTo>
                    <a:lnTo>
                      <a:pt x="0" y="668237"/>
                    </a:lnTo>
                    <a:lnTo>
                      <a:pt x="119816" y="57834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73EBFE"/>
                  </a:gs>
                  <a:gs pos="87000">
                    <a:srgbClr val="3762FF"/>
                  </a:gs>
                </a:gsLst>
                <a:lin ang="0" scaled="1"/>
                <a:tileRect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43" name="组合 42">
                <a:extLst>
                  <a:ext uri="{FF2B5EF4-FFF2-40B4-BE49-F238E27FC236}">
                    <a16:creationId xmlns="" xmlns:a16="http://schemas.microsoft.com/office/drawing/2014/main" id="{67A3EBEC-BFB9-40B5-893E-D4AE4CD59702}"/>
                  </a:ext>
                </a:extLst>
              </p:cNvPr>
              <p:cNvGrpSpPr/>
              <p:nvPr/>
            </p:nvGrpSpPr>
            <p:grpSpPr>
              <a:xfrm>
                <a:off x="6804931" y="1568294"/>
                <a:ext cx="3155495" cy="1214915"/>
                <a:chOff x="8568866" y="995007"/>
                <a:chExt cx="3155495" cy="1214915"/>
              </a:xfrm>
            </p:grpSpPr>
            <p:sp>
              <p:nvSpPr>
                <p:cNvPr id="44" name="文本框 43">
                  <a:extLst>
                    <a:ext uri="{FF2B5EF4-FFF2-40B4-BE49-F238E27FC236}">
                      <a16:creationId xmlns="" xmlns:a16="http://schemas.microsoft.com/office/drawing/2014/main" id="{E44F4050-875E-4C6E-A851-65FA9E969C9A}"/>
                    </a:ext>
                  </a:extLst>
                </p:cNvPr>
                <p:cNvSpPr txBox="1"/>
                <p:nvPr/>
              </p:nvSpPr>
              <p:spPr>
                <a:xfrm>
                  <a:off x="8568866" y="995007"/>
                  <a:ext cx="2377168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lvl="0">
                    <a:defRPr/>
                  </a:pPr>
                  <a:r>
                    <a:rPr lang="zh-CN" altLang="en-US" sz="2000" b="1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内容分发网络</a:t>
                  </a:r>
                </a:p>
              </p:txBody>
            </p:sp>
            <p:sp>
              <p:nvSpPr>
                <p:cNvPr id="45" name="矩形 44">
                  <a:extLst>
                    <a:ext uri="{FF2B5EF4-FFF2-40B4-BE49-F238E27FC236}">
                      <a16:creationId xmlns="" xmlns:a16="http://schemas.microsoft.com/office/drawing/2014/main" id="{B0154672-9B34-4489-B6EC-8B58F467CC73}"/>
                    </a:ext>
                  </a:extLst>
                </p:cNvPr>
                <p:cNvSpPr/>
                <p:nvPr/>
              </p:nvSpPr>
              <p:spPr>
                <a:xfrm>
                  <a:off x="8568866" y="1293517"/>
                  <a:ext cx="3155495" cy="91640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lnSpc>
                      <a:spcPct val="130000"/>
                    </a:lnSpc>
                  </a:pPr>
                  <a:r>
                    <a:rPr lang="zh-CN" altLang="en-US" sz="1400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音频、 视频、图像等业务急剧增长， 网络流量的爆炸式增长会极大地影响用户访问互联网的服务质量</a:t>
                  </a:r>
                </a:p>
              </p:txBody>
            </p:sp>
          </p:grpSp>
        </p:grpSp>
        <p:sp>
          <p:nvSpPr>
            <p:cNvPr id="46" name="矩形 45">
              <a:extLst>
                <a:ext uri="{FF2B5EF4-FFF2-40B4-BE49-F238E27FC236}">
                  <a16:creationId xmlns="" xmlns:a16="http://schemas.microsoft.com/office/drawing/2014/main" id="{C072D7FD-52BD-4180-99D2-2B34DB18F996}"/>
                </a:ext>
              </a:extLst>
            </p:cNvPr>
            <p:cNvSpPr/>
            <p:nvPr/>
          </p:nvSpPr>
          <p:spPr>
            <a:xfrm>
              <a:off x="1239401" y="3242237"/>
              <a:ext cx="3829678" cy="175663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5G 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网络正朝着网络多元化、 宽带化、 综合化、 智能化的方向发展。随着各种智能终端的普及，面向 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2020 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年及以后，移动数据流量将呈现爆炸式增长。在未来 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5G 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网络中， 减小小区半径， 增加低功率节点数量，是保证未来 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5G 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网络支持 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1 000 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倍流量增长的核心技术之一 。</a:t>
              </a:r>
            </a:p>
          </p:txBody>
        </p:sp>
        <p:sp>
          <p:nvSpPr>
            <p:cNvPr id="47" name="文本框 46">
              <a:extLst>
                <a:ext uri="{FF2B5EF4-FFF2-40B4-BE49-F238E27FC236}">
                  <a16:creationId xmlns="" xmlns:a16="http://schemas.microsoft.com/office/drawing/2014/main" id="{C02DFE8B-6CF1-4095-9E13-FF209B5AD67B}"/>
                </a:ext>
              </a:extLst>
            </p:cNvPr>
            <p:cNvSpPr txBox="1"/>
            <p:nvPr/>
          </p:nvSpPr>
          <p:spPr>
            <a:xfrm>
              <a:off x="1164911" y="1987243"/>
              <a:ext cx="37830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800" b="1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2700000" scaled="1"/>
                    <a:tileRect/>
                  </a:gradFill>
                  <a:cs typeface="+mn-ea"/>
                  <a:sym typeface="+mn-lt"/>
                </a:rPr>
                <a:t>关键技术</a:t>
              </a:r>
            </a:p>
          </p:txBody>
        </p:sp>
        <p:sp>
          <p:nvSpPr>
            <p:cNvPr id="48" name="文本框 47">
              <a:extLst>
                <a:ext uri="{FF2B5EF4-FFF2-40B4-BE49-F238E27FC236}">
                  <a16:creationId xmlns="" xmlns:a16="http://schemas.microsoft.com/office/drawing/2014/main" id="{61E7C592-2101-483B-8E12-C95DABE441F3}"/>
                </a:ext>
              </a:extLst>
            </p:cNvPr>
            <p:cNvSpPr txBox="1"/>
            <p:nvPr/>
          </p:nvSpPr>
          <p:spPr>
            <a:xfrm>
              <a:off x="1227345" y="2741693"/>
              <a:ext cx="37830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5G</a:t>
              </a:r>
              <a:r>
                <a:rPr lang="zh-CN" altLang="en-US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网络是数字蜂窝网络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07892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451102" y="114300"/>
            <a:ext cx="2382336" cy="830997"/>
            <a:chOff x="2032252" y="1274610"/>
            <a:chExt cx="2382336" cy="830997"/>
          </a:xfrm>
        </p:grpSpPr>
        <p:sp>
          <p:nvSpPr>
            <p:cNvPr id="5" name="文本框 4"/>
            <p:cNvSpPr txBox="1"/>
            <p:nvPr/>
          </p:nvSpPr>
          <p:spPr>
            <a:xfrm>
              <a:off x="2547990" y="1549078"/>
              <a:ext cx="186659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2700000" scaled="1"/>
                    <a:tileRect/>
                  </a:gradFill>
                  <a:cs typeface="+mn-ea"/>
                  <a:sym typeface="+mn-lt"/>
                </a:rPr>
                <a:t>关键技术</a:t>
              </a: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2032252" y="1274610"/>
              <a:ext cx="595562" cy="830997"/>
              <a:chOff x="2038520" y="1396463"/>
              <a:chExt cx="595562" cy="830997"/>
            </a:xfrm>
          </p:grpSpPr>
          <p:sp>
            <p:nvSpPr>
              <p:cNvPr id="7" name="椭圆 6"/>
              <p:cNvSpPr/>
              <p:nvPr/>
            </p:nvSpPr>
            <p:spPr>
              <a:xfrm>
                <a:off x="2038520" y="1928315"/>
                <a:ext cx="595562" cy="223527"/>
              </a:xfrm>
              <a:prstGeom prst="ellipse">
                <a:avLst/>
              </a:prstGeom>
              <a:gradFill flip="none" rotWithShape="1">
                <a:gsLst>
                  <a:gs pos="100000">
                    <a:srgbClr val="519DFF"/>
                  </a:gs>
                  <a:gs pos="0">
                    <a:srgbClr val="73EBFE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innerShdw blurRad="88900">
                  <a:prstClr val="black">
                    <a:alpha val="5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2060204" y="1396463"/>
                <a:ext cx="509471" cy="830997"/>
              </a:xfrm>
              <a:prstGeom prst="rect">
                <a:avLst/>
              </a:prstGeom>
              <a:noFill/>
              <a:effectLst/>
            </p:spPr>
            <p:txBody>
              <a:bodyPr wrap="square" rtlCol="0">
                <a:spAutoFit/>
                <a:scene3d>
                  <a:camera prst="isometricOffAxis1Left">
                    <a:rot lat="1876360" lon="2562399" rev="21591639"/>
                  </a:camera>
                  <a:lightRig rig="balanced" dir="t"/>
                </a:scene3d>
                <a:sp3d extrusionH="101600" prstMaterial="matte">
                  <a:bevelB w="38100" h="38100"/>
                  <a:extrusionClr>
                    <a:schemeClr val="bg1"/>
                  </a:extrusionClr>
                  <a:contourClr>
                    <a:schemeClr val="bg1">
                      <a:lumMod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altLang="zh-CN" sz="4800" b="1" dirty="0">
                    <a:gradFill flip="none" rotWithShape="1">
                      <a:gsLst>
                        <a:gs pos="100000">
                          <a:srgbClr val="3762FF"/>
                        </a:gs>
                        <a:gs pos="0">
                          <a:srgbClr val="73EBFE"/>
                        </a:gs>
                      </a:gsLst>
                      <a:lin ang="5400000" scaled="1"/>
                      <a:tileRect/>
                    </a:gradFill>
                    <a:cs typeface="+mn-ea"/>
                    <a:sym typeface="+mn-lt"/>
                  </a:rPr>
                  <a:t>5</a:t>
                </a:r>
                <a:endParaRPr lang="zh-CN" altLang="en-US" sz="4800" b="1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5400000" scaled="1"/>
                    <a:tileRect/>
                  </a:gra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9" name="圆角矩形 16">
            <a:extLst>
              <a:ext uri="{FF2B5EF4-FFF2-40B4-BE49-F238E27FC236}">
                <a16:creationId xmlns="" xmlns:a16="http://schemas.microsoft.com/office/drawing/2014/main" id="{1F7CDB20-27EF-4EFD-8EA1-69323FE562DB}"/>
              </a:ext>
            </a:extLst>
          </p:cNvPr>
          <p:cNvSpPr/>
          <p:nvPr/>
        </p:nvSpPr>
        <p:spPr>
          <a:xfrm>
            <a:off x="7635303" y="1585094"/>
            <a:ext cx="3249637" cy="3888954"/>
          </a:xfrm>
          <a:prstGeom prst="roundRect">
            <a:avLst>
              <a:gd name="adj" fmla="val 2381"/>
            </a:avLst>
          </a:prstGeom>
          <a:gradFill flip="none" rotWithShape="1">
            <a:gsLst>
              <a:gs pos="0">
                <a:srgbClr val="73EBFE"/>
              </a:gs>
              <a:gs pos="87000">
                <a:srgbClr val="3762FF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0" name="圆角矩形 17">
            <a:extLst>
              <a:ext uri="{FF2B5EF4-FFF2-40B4-BE49-F238E27FC236}">
                <a16:creationId xmlns="" xmlns:a16="http://schemas.microsoft.com/office/drawing/2014/main" id="{EE108134-A120-463D-9EAC-F9F5A3653A63}"/>
              </a:ext>
            </a:extLst>
          </p:cNvPr>
          <p:cNvSpPr/>
          <p:nvPr/>
        </p:nvSpPr>
        <p:spPr>
          <a:xfrm>
            <a:off x="1307060" y="1585094"/>
            <a:ext cx="3249637" cy="3888954"/>
          </a:xfrm>
          <a:prstGeom prst="roundRect">
            <a:avLst>
              <a:gd name="adj" fmla="val 2381"/>
            </a:avLst>
          </a:prstGeom>
          <a:gradFill flip="none" rotWithShape="1">
            <a:gsLst>
              <a:gs pos="0">
                <a:srgbClr val="73EBFE"/>
              </a:gs>
              <a:gs pos="87000">
                <a:srgbClr val="3762FF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1" name="圆角矩形 15">
            <a:extLst>
              <a:ext uri="{FF2B5EF4-FFF2-40B4-BE49-F238E27FC236}">
                <a16:creationId xmlns="" xmlns:a16="http://schemas.microsoft.com/office/drawing/2014/main" id="{17E0517B-3950-4FC7-B42E-5900E8C3E91F}"/>
              </a:ext>
            </a:extLst>
          </p:cNvPr>
          <p:cNvSpPr/>
          <p:nvPr/>
        </p:nvSpPr>
        <p:spPr>
          <a:xfrm>
            <a:off x="4471182" y="1433611"/>
            <a:ext cx="3249637" cy="4234375"/>
          </a:xfrm>
          <a:prstGeom prst="roundRect">
            <a:avLst>
              <a:gd name="adj" fmla="val 2381"/>
            </a:avLst>
          </a:prstGeom>
          <a:gradFill flip="none" rotWithShape="1">
            <a:gsLst>
              <a:gs pos="0">
                <a:srgbClr val="73EBFE"/>
              </a:gs>
              <a:gs pos="87000">
                <a:srgbClr val="3762FF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prstClr val="white"/>
              </a:solidFill>
              <a:cs typeface="+mn-ea"/>
              <a:sym typeface="+mn-lt"/>
            </a:endParaRPr>
          </a:p>
        </p:txBody>
      </p:sp>
      <p:cxnSp>
        <p:nvCxnSpPr>
          <p:cNvPr id="12" name="直接连接符 11">
            <a:extLst>
              <a:ext uri="{FF2B5EF4-FFF2-40B4-BE49-F238E27FC236}">
                <a16:creationId xmlns="" xmlns:a16="http://schemas.microsoft.com/office/drawing/2014/main" id="{86E86735-11C4-41C1-A8BE-4DEDF22DFF17}"/>
              </a:ext>
            </a:extLst>
          </p:cNvPr>
          <p:cNvCxnSpPr/>
          <p:nvPr/>
        </p:nvCxnSpPr>
        <p:spPr>
          <a:xfrm>
            <a:off x="4890927" y="2468893"/>
            <a:ext cx="2390661" cy="0"/>
          </a:xfrm>
          <a:prstGeom prst="line">
            <a:avLst/>
          </a:prstGeom>
          <a:ln>
            <a:solidFill>
              <a:schemeClr val="bg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>
            <a:extLst>
              <a:ext uri="{FF2B5EF4-FFF2-40B4-BE49-F238E27FC236}">
                <a16:creationId xmlns="" xmlns:a16="http://schemas.microsoft.com/office/drawing/2014/main" id="{06CB2870-F91E-4357-8B6C-941DA58CCE5F}"/>
              </a:ext>
            </a:extLst>
          </p:cNvPr>
          <p:cNvCxnSpPr/>
          <p:nvPr/>
        </p:nvCxnSpPr>
        <p:spPr>
          <a:xfrm>
            <a:off x="1736548" y="2468893"/>
            <a:ext cx="2390661" cy="0"/>
          </a:xfrm>
          <a:prstGeom prst="line">
            <a:avLst/>
          </a:prstGeom>
          <a:ln>
            <a:solidFill>
              <a:schemeClr val="bg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>
            <a:extLst>
              <a:ext uri="{FF2B5EF4-FFF2-40B4-BE49-F238E27FC236}">
                <a16:creationId xmlns="" xmlns:a16="http://schemas.microsoft.com/office/drawing/2014/main" id="{4B5C1B96-AAD0-421F-88F5-6C1E6C29278B}"/>
              </a:ext>
            </a:extLst>
          </p:cNvPr>
          <p:cNvCxnSpPr/>
          <p:nvPr/>
        </p:nvCxnSpPr>
        <p:spPr>
          <a:xfrm>
            <a:off x="8064791" y="2468893"/>
            <a:ext cx="2390661" cy="0"/>
          </a:xfrm>
          <a:prstGeom prst="line">
            <a:avLst/>
          </a:prstGeom>
          <a:ln>
            <a:solidFill>
              <a:schemeClr val="bg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>
            <a:extLst>
              <a:ext uri="{FF2B5EF4-FFF2-40B4-BE49-F238E27FC236}">
                <a16:creationId xmlns="" xmlns:a16="http://schemas.microsoft.com/office/drawing/2014/main" id="{B3CF9EB6-6DCE-4361-9DB3-92E32FADD7D5}"/>
              </a:ext>
            </a:extLst>
          </p:cNvPr>
          <p:cNvSpPr txBox="1"/>
          <p:nvPr/>
        </p:nvSpPr>
        <p:spPr>
          <a:xfrm>
            <a:off x="8031089" y="1949304"/>
            <a:ext cx="2458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zh-CN" altLang="en-US" sz="2400" b="1" dirty="0">
                <a:solidFill>
                  <a:schemeClr val="bg1"/>
                </a:solidFill>
                <a:cs typeface="+mn-ea"/>
                <a:sym typeface="+mn-lt"/>
              </a:rPr>
              <a:t>内容分发网络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="" xmlns:a16="http://schemas.microsoft.com/office/drawing/2014/main" id="{FFBA0720-DEDB-490B-95A8-3FE3B0067478}"/>
              </a:ext>
            </a:extLst>
          </p:cNvPr>
          <p:cNvSpPr txBox="1"/>
          <p:nvPr/>
        </p:nvSpPr>
        <p:spPr>
          <a:xfrm>
            <a:off x="4866967" y="1949304"/>
            <a:ext cx="2458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zh-CN" altLang="en-US" sz="2400" b="1" dirty="0">
                <a:solidFill>
                  <a:schemeClr val="bg1"/>
                </a:solidFill>
                <a:cs typeface="+mn-ea"/>
                <a:sym typeface="+mn-lt"/>
              </a:rPr>
              <a:t>超密集异构网络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="" xmlns:a16="http://schemas.microsoft.com/office/drawing/2014/main" id="{EF1A79A4-D40D-4985-AF15-547583FDC1D0}"/>
              </a:ext>
            </a:extLst>
          </p:cNvPr>
          <p:cNvSpPr txBox="1"/>
          <p:nvPr/>
        </p:nvSpPr>
        <p:spPr>
          <a:xfrm>
            <a:off x="1702846" y="1949304"/>
            <a:ext cx="2458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zh-CN" altLang="en-US" sz="2400" b="1" dirty="0">
                <a:solidFill>
                  <a:schemeClr val="bg1"/>
                </a:solidFill>
                <a:cs typeface="+mn-ea"/>
                <a:sym typeface="+mn-lt"/>
              </a:rPr>
              <a:t>自组织网络</a:t>
            </a:r>
          </a:p>
        </p:txBody>
      </p:sp>
      <p:sp>
        <p:nvSpPr>
          <p:cNvPr id="19" name="圆角矩形 29">
            <a:extLst>
              <a:ext uri="{FF2B5EF4-FFF2-40B4-BE49-F238E27FC236}">
                <a16:creationId xmlns="" xmlns:a16="http://schemas.microsoft.com/office/drawing/2014/main" id="{A89AEE50-D933-414C-86D1-0D8250A9B64B}"/>
              </a:ext>
            </a:extLst>
          </p:cNvPr>
          <p:cNvSpPr/>
          <p:nvPr/>
        </p:nvSpPr>
        <p:spPr>
          <a:xfrm>
            <a:off x="8042789" y="4727593"/>
            <a:ext cx="2434664" cy="331311"/>
          </a:xfrm>
          <a:prstGeom prst="roundRect">
            <a:avLst>
              <a:gd name="adj" fmla="val 50000"/>
            </a:avLst>
          </a:prstGeom>
          <a:noFill/>
          <a:ln w="9525">
            <a:solidFill>
              <a:schemeClr val="bg1"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2" name="圆角矩形 34">
            <a:extLst>
              <a:ext uri="{FF2B5EF4-FFF2-40B4-BE49-F238E27FC236}">
                <a16:creationId xmlns="" xmlns:a16="http://schemas.microsoft.com/office/drawing/2014/main" id="{48632D8C-06CC-47ED-96F8-D364A1299354}"/>
              </a:ext>
            </a:extLst>
          </p:cNvPr>
          <p:cNvSpPr/>
          <p:nvPr/>
        </p:nvSpPr>
        <p:spPr>
          <a:xfrm>
            <a:off x="1714546" y="4727593"/>
            <a:ext cx="2434664" cy="331311"/>
          </a:xfrm>
          <a:prstGeom prst="roundRect">
            <a:avLst>
              <a:gd name="adj" fmla="val 50000"/>
            </a:avLst>
          </a:prstGeom>
          <a:noFill/>
          <a:ln w="9525">
            <a:solidFill>
              <a:schemeClr val="bg1"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5" name="圆角矩形 40">
            <a:extLst>
              <a:ext uri="{FF2B5EF4-FFF2-40B4-BE49-F238E27FC236}">
                <a16:creationId xmlns="" xmlns:a16="http://schemas.microsoft.com/office/drawing/2014/main" id="{3F6BCB16-2414-4009-981C-543647F260E8}"/>
              </a:ext>
            </a:extLst>
          </p:cNvPr>
          <p:cNvSpPr/>
          <p:nvPr/>
        </p:nvSpPr>
        <p:spPr>
          <a:xfrm>
            <a:off x="4875253" y="4727593"/>
            <a:ext cx="2434664" cy="331311"/>
          </a:xfrm>
          <a:prstGeom prst="roundRect">
            <a:avLst>
              <a:gd name="adj" fmla="val 50000"/>
            </a:avLst>
          </a:prstGeom>
          <a:noFill/>
          <a:ln w="9525">
            <a:solidFill>
              <a:schemeClr val="bg1"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="" xmlns:a16="http://schemas.microsoft.com/office/drawing/2014/main" id="{DEE489FE-0F40-479E-9506-ADB7A3008A7A}"/>
              </a:ext>
            </a:extLst>
          </p:cNvPr>
          <p:cNvSpPr/>
          <p:nvPr/>
        </p:nvSpPr>
        <p:spPr>
          <a:xfrm>
            <a:off x="5092644" y="2761091"/>
            <a:ext cx="1987226" cy="147655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5G </a:t>
            </a:r>
            <a:r>
              <a:rPr lang="zh-CN" altLang="en-US" sz="1400" dirty="0">
                <a:solidFill>
                  <a:schemeClr val="bg1"/>
                </a:solidFill>
                <a:cs typeface="+mn-ea"/>
                <a:sym typeface="+mn-lt"/>
              </a:rPr>
              <a:t>网络正朝着网络多元化、 宽带化、 综合化、 智能化的方向发展，移动数据流量将呈现爆炸式增长</a:t>
            </a:r>
          </a:p>
        </p:txBody>
      </p:sp>
      <p:sp>
        <p:nvSpPr>
          <p:cNvPr id="28" name="矩形 27">
            <a:extLst>
              <a:ext uri="{FF2B5EF4-FFF2-40B4-BE49-F238E27FC236}">
                <a16:creationId xmlns="" xmlns:a16="http://schemas.microsoft.com/office/drawing/2014/main" id="{7ACDA585-B074-4C8A-9E51-0662C30ACD63}"/>
              </a:ext>
            </a:extLst>
          </p:cNvPr>
          <p:cNvSpPr/>
          <p:nvPr/>
        </p:nvSpPr>
        <p:spPr>
          <a:xfrm>
            <a:off x="1843008" y="2761091"/>
            <a:ext cx="2092227" cy="147655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cs typeface="+mn-ea"/>
                <a:sym typeface="+mn-lt"/>
              </a:rPr>
              <a:t>主要依靠人工方式完成网络部署及运维，既耗费大量人力资源又增加运行成本，而且网络优化也不理想</a:t>
            </a:r>
          </a:p>
        </p:txBody>
      </p:sp>
      <p:sp>
        <p:nvSpPr>
          <p:cNvPr id="29" name="矩形 28">
            <a:extLst>
              <a:ext uri="{FF2B5EF4-FFF2-40B4-BE49-F238E27FC236}">
                <a16:creationId xmlns="" xmlns:a16="http://schemas.microsoft.com/office/drawing/2014/main" id="{A1683750-D2FE-4AF7-801C-D231E8AF451B}"/>
              </a:ext>
            </a:extLst>
          </p:cNvPr>
          <p:cNvSpPr/>
          <p:nvPr/>
        </p:nvSpPr>
        <p:spPr>
          <a:xfrm>
            <a:off x="8256767" y="2775179"/>
            <a:ext cx="2090434" cy="147655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cs typeface="+mn-ea"/>
                <a:sym typeface="+mn-lt"/>
              </a:rPr>
              <a:t>音频、 视频、图像等业务急剧增长， 网络流量的爆炸式增长会极大地影响用户访问互联网的服务质量</a:t>
            </a:r>
          </a:p>
        </p:txBody>
      </p:sp>
      <p:sp>
        <p:nvSpPr>
          <p:cNvPr id="2" name="矩形 1">
            <a:extLst>
              <a:ext uri="{FF2B5EF4-FFF2-40B4-BE49-F238E27FC236}">
                <a16:creationId xmlns="" xmlns:a16="http://schemas.microsoft.com/office/drawing/2014/main" id="{5A59A977-493B-4D7E-AF9E-33BD96D19B40}"/>
              </a:ext>
            </a:extLst>
          </p:cNvPr>
          <p:cNvSpPr/>
          <p:nvPr/>
        </p:nvSpPr>
        <p:spPr>
          <a:xfrm>
            <a:off x="5359169" y="4708582"/>
            <a:ext cx="14541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dirty="0">
                <a:solidFill>
                  <a:prstClr val="white"/>
                </a:solidFill>
                <a:cs typeface="+mn-ea"/>
                <a:sym typeface="+mn-lt"/>
              </a:rPr>
              <a:t>PART   ONE</a:t>
            </a:r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="" xmlns:a16="http://schemas.microsoft.com/office/drawing/2014/main" id="{AF553F73-E298-4472-9304-0964D0AA8391}"/>
              </a:ext>
            </a:extLst>
          </p:cNvPr>
          <p:cNvSpPr/>
          <p:nvPr/>
        </p:nvSpPr>
        <p:spPr>
          <a:xfrm>
            <a:off x="2181788" y="4708582"/>
            <a:ext cx="15134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dirty="0">
                <a:solidFill>
                  <a:prstClr val="white"/>
                </a:solidFill>
                <a:cs typeface="+mn-ea"/>
                <a:sym typeface="+mn-lt"/>
              </a:rPr>
              <a:t>PART   TWO</a:t>
            </a:r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="" xmlns:a16="http://schemas.microsoft.com/office/drawing/2014/main" id="{39BB7FA5-7444-4B4A-A618-8A76B8A510F3}"/>
              </a:ext>
            </a:extLst>
          </p:cNvPr>
          <p:cNvSpPr/>
          <p:nvPr/>
        </p:nvSpPr>
        <p:spPr>
          <a:xfrm>
            <a:off x="8438128" y="4718280"/>
            <a:ext cx="17452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dirty="0">
                <a:solidFill>
                  <a:prstClr val="white"/>
                </a:solidFill>
                <a:cs typeface="+mn-ea"/>
                <a:sym typeface="+mn-lt"/>
              </a:rPr>
              <a:t>PART   THREE</a:t>
            </a:r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64777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5" grpId="0"/>
      <p:bldP spid="17" grpId="0"/>
      <p:bldP spid="18" grpId="0"/>
      <p:bldP spid="19" grpId="0" animBg="1"/>
      <p:bldP spid="22" grpId="0" animBg="1"/>
      <p:bldP spid="2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="" xmlns:a16="http://schemas.microsoft.com/office/drawing/2014/main" id="{C3716F65-B8F1-4BE5-ACB5-FE2C8B8461CF}"/>
              </a:ext>
            </a:extLst>
          </p:cNvPr>
          <p:cNvSpPr/>
          <p:nvPr/>
        </p:nvSpPr>
        <p:spPr>
          <a:xfrm>
            <a:off x="4857578" y="0"/>
            <a:ext cx="7334422" cy="5638800"/>
          </a:xfrm>
          <a:custGeom>
            <a:avLst/>
            <a:gdLst>
              <a:gd name="connsiteX0" fmla="*/ 0 w 7480300"/>
              <a:gd name="connsiteY0" fmla="*/ 0 h 5638800"/>
              <a:gd name="connsiteX1" fmla="*/ 7480300 w 7480300"/>
              <a:gd name="connsiteY1" fmla="*/ 0 h 5638800"/>
              <a:gd name="connsiteX2" fmla="*/ 7480300 w 7480300"/>
              <a:gd name="connsiteY2" fmla="*/ 5638800 h 5638800"/>
              <a:gd name="connsiteX3" fmla="*/ 0 w 7480300"/>
              <a:gd name="connsiteY3" fmla="*/ 5638800 h 5638800"/>
              <a:gd name="connsiteX4" fmla="*/ 0 w 7480300"/>
              <a:gd name="connsiteY4" fmla="*/ 0 h 5638800"/>
              <a:gd name="connsiteX0" fmla="*/ 914400 w 7480300"/>
              <a:gd name="connsiteY0" fmla="*/ 0 h 5638800"/>
              <a:gd name="connsiteX1" fmla="*/ 7480300 w 7480300"/>
              <a:gd name="connsiteY1" fmla="*/ 0 h 5638800"/>
              <a:gd name="connsiteX2" fmla="*/ 7480300 w 7480300"/>
              <a:gd name="connsiteY2" fmla="*/ 5638800 h 5638800"/>
              <a:gd name="connsiteX3" fmla="*/ 0 w 7480300"/>
              <a:gd name="connsiteY3" fmla="*/ 5638800 h 5638800"/>
              <a:gd name="connsiteX4" fmla="*/ 914400 w 7480300"/>
              <a:gd name="connsiteY4" fmla="*/ 0 h 5638800"/>
              <a:gd name="connsiteX0" fmla="*/ 914400 w 7480300"/>
              <a:gd name="connsiteY0" fmla="*/ 0 h 5638800"/>
              <a:gd name="connsiteX1" fmla="*/ 7480300 w 7480300"/>
              <a:gd name="connsiteY1" fmla="*/ 0 h 5638800"/>
              <a:gd name="connsiteX2" fmla="*/ 7480300 w 7480300"/>
              <a:gd name="connsiteY2" fmla="*/ 5638800 h 5638800"/>
              <a:gd name="connsiteX3" fmla="*/ 0 w 7480300"/>
              <a:gd name="connsiteY3" fmla="*/ 5638800 h 5638800"/>
              <a:gd name="connsiteX4" fmla="*/ 914400 w 7480300"/>
              <a:gd name="connsiteY4" fmla="*/ 0 h 5638800"/>
              <a:gd name="connsiteX0" fmla="*/ 0 w 6565900"/>
              <a:gd name="connsiteY0" fmla="*/ 0 h 5638800"/>
              <a:gd name="connsiteX1" fmla="*/ 6565900 w 6565900"/>
              <a:gd name="connsiteY1" fmla="*/ 0 h 5638800"/>
              <a:gd name="connsiteX2" fmla="*/ 6565900 w 6565900"/>
              <a:gd name="connsiteY2" fmla="*/ 5638800 h 5638800"/>
              <a:gd name="connsiteX3" fmla="*/ 0 w 6565900"/>
              <a:gd name="connsiteY3" fmla="*/ 0 h 5638800"/>
              <a:gd name="connsiteX0" fmla="*/ 652792 w 7218692"/>
              <a:gd name="connsiteY0" fmla="*/ 0 h 5638800"/>
              <a:gd name="connsiteX1" fmla="*/ 7218692 w 7218692"/>
              <a:gd name="connsiteY1" fmla="*/ 0 h 5638800"/>
              <a:gd name="connsiteX2" fmla="*/ 7218692 w 7218692"/>
              <a:gd name="connsiteY2" fmla="*/ 5638800 h 5638800"/>
              <a:gd name="connsiteX3" fmla="*/ 652792 w 7218692"/>
              <a:gd name="connsiteY3" fmla="*/ 0 h 5638800"/>
              <a:gd name="connsiteX0" fmla="*/ 932376 w 7498276"/>
              <a:gd name="connsiteY0" fmla="*/ 0 h 5638800"/>
              <a:gd name="connsiteX1" fmla="*/ 7498276 w 7498276"/>
              <a:gd name="connsiteY1" fmla="*/ 0 h 5638800"/>
              <a:gd name="connsiteX2" fmla="*/ 7498276 w 7498276"/>
              <a:gd name="connsiteY2" fmla="*/ 5638800 h 5638800"/>
              <a:gd name="connsiteX3" fmla="*/ 932376 w 7498276"/>
              <a:gd name="connsiteY3" fmla="*/ 0 h 5638800"/>
              <a:gd name="connsiteX0" fmla="*/ 668091 w 7233991"/>
              <a:gd name="connsiteY0" fmla="*/ 0 h 5638800"/>
              <a:gd name="connsiteX1" fmla="*/ 7233991 w 7233991"/>
              <a:gd name="connsiteY1" fmla="*/ 0 h 5638800"/>
              <a:gd name="connsiteX2" fmla="*/ 7233991 w 7233991"/>
              <a:gd name="connsiteY2" fmla="*/ 5638800 h 5638800"/>
              <a:gd name="connsiteX3" fmla="*/ 668091 w 7233991"/>
              <a:gd name="connsiteY3" fmla="*/ 0 h 5638800"/>
              <a:gd name="connsiteX0" fmla="*/ 481615 w 7047515"/>
              <a:gd name="connsiteY0" fmla="*/ 0 h 5638800"/>
              <a:gd name="connsiteX1" fmla="*/ 7047515 w 7047515"/>
              <a:gd name="connsiteY1" fmla="*/ 0 h 5638800"/>
              <a:gd name="connsiteX2" fmla="*/ 7047515 w 7047515"/>
              <a:gd name="connsiteY2" fmla="*/ 5638800 h 5638800"/>
              <a:gd name="connsiteX3" fmla="*/ 481615 w 7047515"/>
              <a:gd name="connsiteY3" fmla="*/ 0 h 5638800"/>
              <a:gd name="connsiteX0" fmla="*/ 663713 w 7229613"/>
              <a:gd name="connsiteY0" fmla="*/ 0 h 5638800"/>
              <a:gd name="connsiteX1" fmla="*/ 7229613 w 7229613"/>
              <a:gd name="connsiteY1" fmla="*/ 0 h 5638800"/>
              <a:gd name="connsiteX2" fmla="*/ 7229613 w 7229613"/>
              <a:gd name="connsiteY2" fmla="*/ 5638800 h 5638800"/>
              <a:gd name="connsiteX3" fmla="*/ 663713 w 7229613"/>
              <a:gd name="connsiteY3" fmla="*/ 0 h 5638800"/>
              <a:gd name="connsiteX0" fmla="*/ 672079 w 7237979"/>
              <a:gd name="connsiteY0" fmla="*/ 0 h 5638800"/>
              <a:gd name="connsiteX1" fmla="*/ 7237979 w 7237979"/>
              <a:gd name="connsiteY1" fmla="*/ 0 h 5638800"/>
              <a:gd name="connsiteX2" fmla="*/ 7237979 w 7237979"/>
              <a:gd name="connsiteY2" fmla="*/ 5638800 h 5638800"/>
              <a:gd name="connsiteX3" fmla="*/ 672079 w 7237979"/>
              <a:gd name="connsiteY3" fmla="*/ 0 h 5638800"/>
              <a:gd name="connsiteX0" fmla="*/ 51225 w 6617125"/>
              <a:gd name="connsiteY0" fmla="*/ 0 h 5774988"/>
              <a:gd name="connsiteX1" fmla="*/ 6617125 w 6617125"/>
              <a:gd name="connsiteY1" fmla="*/ 0 h 5774988"/>
              <a:gd name="connsiteX2" fmla="*/ 6617125 w 6617125"/>
              <a:gd name="connsiteY2" fmla="*/ 5638800 h 5774988"/>
              <a:gd name="connsiteX3" fmla="*/ 3721525 w 6617125"/>
              <a:gd name="connsiteY3" fmla="*/ 3695700 h 5774988"/>
              <a:gd name="connsiteX4" fmla="*/ 51225 w 6617125"/>
              <a:gd name="connsiteY4" fmla="*/ 0 h 5774988"/>
              <a:gd name="connsiteX0" fmla="*/ 665571 w 7231471"/>
              <a:gd name="connsiteY0" fmla="*/ 0 h 5774988"/>
              <a:gd name="connsiteX1" fmla="*/ 7231471 w 7231471"/>
              <a:gd name="connsiteY1" fmla="*/ 0 h 5774988"/>
              <a:gd name="connsiteX2" fmla="*/ 7231471 w 7231471"/>
              <a:gd name="connsiteY2" fmla="*/ 5638800 h 5774988"/>
              <a:gd name="connsiteX3" fmla="*/ 4335871 w 7231471"/>
              <a:gd name="connsiteY3" fmla="*/ 3695700 h 5774988"/>
              <a:gd name="connsiteX4" fmla="*/ 665571 w 7231471"/>
              <a:gd name="connsiteY4" fmla="*/ 0 h 5774988"/>
              <a:gd name="connsiteX0" fmla="*/ 588313 w 7154213"/>
              <a:gd name="connsiteY0" fmla="*/ 0 h 5774988"/>
              <a:gd name="connsiteX1" fmla="*/ 7154213 w 7154213"/>
              <a:gd name="connsiteY1" fmla="*/ 0 h 5774988"/>
              <a:gd name="connsiteX2" fmla="*/ 7154213 w 7154213"/>
              <a:gd name="connsiteY2" fmla="*/ 5638800 h 5774988"/>
              <a:gd name="connsiteX3" fmla="*/ 4258613 w 7154213"/>
              <a:gd name="connsiteY3" fmla="*/ 3695700 h 5774988"/>
              <a:gd name="connsiteX4" fmla="*/ 588313 w 7154213"/>
              <a:gd name="connsiteY4" fmla="*/ 0 h 5774988"/>
              <a:gd name="connsiteX0" fmla="*/ 587344 w 7153244"/>
              <a:gd name="connsiteY0" fmla="*/ 0 h 5789085"/>
              <a:gd name="connsiteX1" fmla="*/ 7153244 w 7153244"/>
              <a:gd name="connsiteY1" fmla="*/ 0 h 5789085"/>
              <a:gd name="connsiteX2" fmla="*/ 7153244 w 7153244"/>
              <a:gd name="connsiteY2" fmla="*/ 5638800 h 5789085"/>
              <a:gd name="connsiteX3" fmla="*/ 4270344 w 7153244"/>
              <a:gd name="connsiteY3" fmla="*/ 3898900 h 5789085"/>
              <a:gd name="connsiteX4" fmla="*/ 587344 w 7153244"/>
              <a:gd name="connsiteY4" fmla="*/ 0 h 5789085"/>
              <a:gd name="connsiteX0" fmla="*/ 654305 w 7220205"/>
              <a:gd name="connsiteY0" fmla="*/ 0 h 5789085"/>
              <a:gd name="connsiteX1" fmla="*/ 7220205 w 7220205"/>
              <a:gd name="connsiteY1" fmla="*/ 0 h 5789085"/>
              <a:gd name="connsiteX2" fmla="*/ 7220205 w 7220205"/>
              <a:gd name="connsiteY2" fmla="*/ 5638800 h 5789085"/>
              <a:gd name="connsiteX3" fmla="*/ 4337305 w 7220205"/>
              <a:gd name="connsiteY3" fmla="*/ 3898900 h 5789085"/>
              <a:gd name="connsiteX4" fmla="*/ 654305 w 7220205"/>
              <a:gd name="connsiteY4" fmla="*/ 0 h 5789085"/>
              <a:gd name="connsiteX0" fmla="*/ 654305 w 7220205"/>
              <a:gd name="connsiteY0" fmla="*/ 0 h 5638800"/>
              <a:gd name="connsiteX1" fmla="*/ 7220205 w 7220205"/>
              <a:gd name="connsiteY1" fmla="*/ 0 h 5638800"/>
              <a:gd name="connsiteX2" fmla="*/ 7220205 w 7220205"/>
              <a:gd name="connsiteY2" fmla="*/ 5638800 h 5638800"/>
              <a:gd name="connsiteX3" fmla="*/ 4337305 w 7220205"/>
              <a:gd name="connsiteY3" fmla="*/ 3898900 h 5638800"/>
              <a:gd name="connsiteX4" fmla="*/ 654305 w 7220205"/>
              <a:gd name="connsiteY4" fmla="*/ 0 h 5638800"/>
              <a:gd name="connsiteX0" fmla="*/ 668851 w 7234751"/>
              <a:gd name="connsiteY0" fmla="*/ 0 h 5638800"/>
              <a:gd name="connsiteX1" fmla="*/ 7234751 w 7234751"/>
              <a:gd name="connsiteY1" fmla="*/ 0 h 5638800"/>
              <a:gd name="connsiteX2" fmla="*/ 7234751 w 7234751"/>
              <a:gd name="connsiteY2" fmla="*/ 5638800 h 5638800"/>
              <a:gd name="connsiteX3" fmla="*/ 4199451 w 7234751"/>
              <a:gd name="connsiteY3" fmla="*/ 3784600 h 5638800"/>
              <a:gd name="connsiteX4" fmla="*/ 668851 w 7234751"/>
              <a:gd name="connsiteY4" fmla="*/ 0 h 5638800"/>
              <a:gd name="connsiteX0" fmla="*/ 668851 w 7234751"/>
              <a:gd name="connsiteY0" fmla="*/ 0 h 5638800"/>
              <a:gd name="connsiteX1" fmla="*/ 7234751 w 7234751"/>
              <a:gd name="connsiteY1" fmla="*/ 0 h 5638800"/>
              <a:gd name="connsiteX2" fmla="*/ 7234751 w 7234751"/>
              <a:gd name="connsiteY2" fmla="*/ 5638800 h 5638800"/>
              <a:gd name="connsiteX3" fmla="*/ 4199451 w 7234751"/>
              <a:gd name="connsiteY3" fmla="*/ 3784600 h 5638800"/>
              <a:gd name="connsiteX4" fmla="*/ 668851 w 7234751"/>
              <a:gd name="connsiteY4" fmla="*/ 0 h 5638800"/>
              <a:gd name="connsiteX0" fmla="*/ 668851 w 7234751"/>
              <a:gd name="connsiteY0" fmla="*/ 0 h 5638800"/>
              <a:gd name="connsiteX1" fmla="*/ 7234751 w 7234751"/>
              <a:gd name="connsiteY1" fmla="*/ 0 h 5638800"/>
              <a:gd name="connsiteX2" fmla="*/ 7234751 w 7234751"/>
              <a:gd name="connsiteY2" fmla="*/ 5638800 h 5638800"/>
              <a:gd name="connsiteX3" fmla="*/ 4199451 w 7234751"/>
              <a:gd name="connsiteY3" fmla="*/ 3784600 h 5638800"/>
              <a:gd name="connsiteX4" fmla="*/ 668851 w 7234751"/>
              <a:gd name="connsiteY4" fmla="*/ 0 h 5638800"/>
              <a:gd name="connsiteX0" fmla="*/ 973134 w 7539034"/>
              <a:gd name="connsiteY0" fmla="*/ 0 h 5638800"/>
              <a:gd name="connsiteX1" fmla="*/ 7539034 w 7539034"/>
              <a:gd name="connsiteY1" fmla="*/ 0 h 5638800"/>
              <a:gd name="connsiteX2" fmla="*/ 7539034 w 7539034"/>
              <a:gd name="connsiteY2" fmla="*/ 5638800 h 5638800"/>
              <a:gd name="connsiteX3" fmla="*/ 4503734 w 7539034"/>
              <a:gd name="connsiteY3" fmla="*/ 3784600 h 5638800"/>
              <a:gd name="connsiteX4" fmla="*/ 973134 w 7539034"/>
              <a:gd name="connsiteY4" fmla="*/ 0 h 5638800"/>
              <a:gd name="connsiteX0" fmla="*/ 677098 w 7242998"/>
              <a:gd name="connsiteY0" fmla="*/ 0 h 5638800"/>
              <a:gd name="connsiteX1" fmla="*/ 7242998 w 7242998"/>
              <a:gd name="connsiteY1" fmla="*/ 0 h 5638800"/>
              <a:gd name="connsiteX2" fmla="*/ 7242998 w 7242998"/>
              <a:gd name="connsiteY2" fmla="*/ 5638800 h 5638800"/>
              <a:gd name="connsiteX3" fmla="*/ 4207698 w 7242998"/>
              <a:gd name="connsiteY3" fmla="*/ 3784600 h 5638800"/>
              <a:gd name="connsiteX4" fmla="*/ 677098 w 7242998"/>
              <a:gd name="connsiteY4" fmla="*/ 0 h 5638800"/>
              <a:gd name="connsiteX0" fmla="*/ 510917 w 7076817"/>
              <a:gd name="connsiteY0" fmla="*/ 0 h 5638800"/>
              <a:gd name="connsiteX1" fmla="*/ 7076817 w 7076817"/>
              <a:gd name="connsiteY1" fmla="*/ 0 h 5638800"/>
              <a:gd name="connsiteX2" fmla="*/ 7076817 w 7076817"/>
              <a:gd name="connsiteY2" fmla="*/ 5638800 h 5638800"/>
              <a:gd name="connsiteX3" fmla="*/ 4041517 w 7076817"/>
              <a:gd name="connsiteY3" fmla="*/ 3784600 h 5638800"/>
              <a:gd name="connsiteX4" fmla="*/ 510917 w 7076817"/>
              <a:gd name="connsiteY4" fmla="*/ 0 h 5638800"/>
              <a:gd name="connsiteX0" fmla="*/ 670787 w 7236687"/>
              <a:gd name="connsiteY0" fmla="*/ 0 h 5638800"/>
              <a:gd name="connsiteX1" fmla="*/ 7236687 w 7236687"/>
              <a:gd name="connsiteY1" fmla="*/ 0 h 5638800"/>
              <a:gd name="connsiteX2" fmla="*/ 7236687 w 7236687"/>
              <a:gd name="connsiteY2" fmla="*/ 5638800 h 5638800"/>
              <a:gd name="connsiteX3" fmla="*/ 4201387 w 7236687"/>
              <a:gd name="connsiteY3" fmla="*/ 3784600 h 5638800"/>
              <a:gd name="connsiteX4" fmla="*/ 670787 w 7236687"/>
              <a:gd name="connsiteY4" fmla="*/ 0 h 5638800"/>
              <a:gd name="connsiteX0" fmla="*/ 670787 w 7236687"/>
              <a:gd name="connsiteY0" fmla="*/ 0 h 5638800"/>
              <a:gd name="connsiteX1" fmla="*/ 7236687 w 7236687"/>
              <a:gd name="connsiteY1" fmla="*/ 0 h 5638800"/>
              <a:gd name="connsiteX2" fmla="*/ 7236687 w 7236687"/>
              <a:gd name="connsiteY2" fmla="*/ 5638800 h 5638800"/>
              <a:gd name="connsiteX3" fmla="*/ 4201387 w 7236687"/>
              <a:gd name="connsiteY3" fmla="*/ 3784600 h 5638800"/>
              <a:gd name="connsiteX4" fmla="*/ 670787 w 7236687"/>
              <a:gd name="connsiteY4" fmla="*/ 0 h 5638800"/>
              <a:gd name="connsiteX0" fmla="*/ 670787 w 7236687"/>
              <a:gd name="connsiteY0" fmla="*/ 0 h 5638800"/>
              <a:gd name="connsiteX1" fmla="*/ 7236687 w 7236687"/>
              <a:gd name="connsiteY1" fmla="*/ 0 h 5638800"/>
              <a:gd name="connsiteX2" fmla="*/ 7236687 w 7236687"/>
              <a:gd name="connsiteY2" fmla="*/ 5638800 h 5638800"/>
              <a:gd name="connsiteX3" fmla="*/ 4201387 w 7236687"/>
              <a:gd name="connsiteY3" fmla="*/ 3784600 h 5638800"/>
              <a:gd name="connsiteX4" fmla="*/ 670787 w 7236687"/>
              <a:gd name="connsiteY4" fmla="*/ 0 h 5638800"/>
              <a:gd name="connsiteX0" fmla="*/ 670787 w 7236687"/>
              <a:gd name="connsiteY0" fmla="*/ 0 h 5638800"/>
              <a:gd name="connsiteX1" fmla="*/ 7236687 w 7236687"/>
              <a:gd name="connsiteY1" fmla="*/ 0 h 5638800"/>
              <a:gd name="connsiteX2" fmla="*/ 7236687 w 7236687"/>
              <a:gd name="connsiteY2" fmla="*/ 5638800 h 5638800"/>
              <a:gd name="connsiteX3" fmla="*/ 4201387 w 7236687"/>
              <a:gd name="connsiteY3" fmla="*/ 3784600 h 5638800"/>
              <a:gd name="connsiteX4" fmla="*/ 670787 w 7236687"/>
              <a:gd name="connsiteY4" fmla="*/ 0 h 5638800"/>
              <a:gd name="connsiteX0" fmla="*/ 670787 w 7236687"/>
              <a:gd name="connsiteY0" fmla="*/ 0 h 5638800"/>
              <a:gd name="connsiteX1" fmla="*/ 7236687 w 7236687"/>
              <a:gd name="connsiteY1" fmla="*/ 0 h 5638800"/>
              <a:gd name="connsiteX2" fmla="*/ 7236687 w 7236687"/>
              <a:gd name="connsiteY2" fmla="*/ 5638800 h 5638800"/>
              <a:gd name="connsiteX3" fmla="*/ 4201387 w 7236687"/>
              <a:gd name="connsiteY3" fmla="*/ 3784600 h 5638800"/>
              <a:gd name="connsiteX4" fmla="*/ 670787 w 7236687"/>
              <a:gd name="connsiteY4" fmla="*/ 0 h 5638800"/>
              <a:gd name="connsiteX0" fmla="*/ 768522 w 7334422"/>
              <a:gd name="connsiteY0" fmla="*/ 0 h 5638800"/>
              <a:gd name="connsiteX1" fmla="*/ 7334422 w 7334422"/>
              <a:gd name="connsiteY1" fmla="*/ 0 h 5638800"/>
              <a:gd name="connsiteX2" fmla="*/ 7334422 w 7334422"/>
              <a:gd name="connsiteY2" fmla="*/ 5638800 h 5638800"/>
              <a:gd name="connsiteX3" fmla="*/ 4299122 w 7334422"/>
              <a:gd name="connsiteY3" fmla="*/ 3784600 h 5638800"/>
              <a:gd name="connsiteX4" fmla="*/ 768522 w 7334422"/>
              <a:gd name="connsiteY4" fmla="*/ 0 h 563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34422" h="5638800">
                <a:moveTo>
                  <a:pt x="768522" y="0"/>
                </a:moveTo>
                <a:lnTo>
                  <a:pt x="7334422" y="0"/>
                </a:lnTo>
                <a:lnTo>
                  <a:pt x="7334422" y="5638800"/>
                </a:lnTo>
                <a:cubicBezTo>
                  <a:pt x="5023022" y="4044950"/>
                  <a:pt x="4555239" y="3924300"/>
                  <a:pt x="4299122" y="3784600"/>
                </a:cubicBezTo>
                <a:cubicBezTo>
                  <a:pt x="1426805" y="2286000"/>
                  <a:pt x="-1403178" y="2838450"/>
                  <a:pt x="768522" y="0"/>
                </a:cubicBezTo>
                <a:close/>
              </a:path>
            </a:pathLst>
          </a:custGeom>
          <a:gradFill flip="none" rotWithShape="1">
            <a:gsLst>
              <a:gs pos="81000">
                <a:srgbClr val="519DFF"/>
              </a:gs>
              <a:gs pos="0">
                <a:srgbClr val="73EBFE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9" name="图片 8">
            <a:extLst>
              <a:ext uri="{FF2B5EF4-FFF2-40B4-BE49-F238E27FC236}">
                <a16:creationId xmlns="" xmlns:a16="http://schemas.microsoft.com/office/drawing/2014/main" id="{8FE27CA8-E1F6-47D5-85B7-0D796BE2AD1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90877" y="1504950"/>
            <a:ext cx="7143383" cy="4876800"/>
          </a:xfrm>
          <a:prstGeom prst="rect">
            <a:avLst/>
          </a:prstGeom>
        </p:spPr>
      </p:pic>
      <p:grpSp>
        <p:nvGrpSpPr>
          <p:cNvPr id="30" name="组合 29"/>
          <p:cNvGrpSpPr/>
          <p:nvPr/>
        </p:nvGrpSpPr>
        <p:grpSpPr>
          <a:xfrm>
            <a:off x="476250" y="334863"/>
            <a:ext cx="11068050" cy="638570"/>
            <a:chOff x="476250" y="334863"/>
            <a:chExt cx="11068050" cy="638570"/>
          </a:xfrm>
        </p:grpSpPr>
        <p:cxnSp>
          <p:nvCxnSpPr>
            <p:cNvPr id="5" name="直接连接符 4"/>
            <p:cNvCxnSpPr/>
            <p:nvPr/>
          </p:nvCxnSpPr>
          <p:spPr>
            <a:xfrm>
              <a:off x="476250" y="860465"/>
              <a:ext cx="11068050" cy="0"/>
            </a:xfrm>
            <a:prstGeom prst="line">
              <a:avLst/>
            </a:prstGeom>
            <a:ln w="28575">
              <a:solidFill>
                <a:srgbClr val="3965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文本框 5"/>
            <p:cNvSpPr txBox="1"/>
            <p:nvPr/>
          </p:nvSpPr>
          <p:spPr>
            <a:xfrm>
              <a:off x="476250" y="334863"/>
              <a:ext cx="115771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b="1" dirty="0">
                  <a:solidFill>
                    <a:srgbClr val="3965FF"/>
                  </a:solidFill>
                  <a:cs typeface="+mn-ea"/>
                  <a:sym typeface="+mn-lt"/>
                </a:rPr>
                <a:t>第六章</a:t>
              </a: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5334000" y="365641"/>
              <a:ext cx="1352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cs typeface="+mn-ea"/>
                  <a:sym typeface="+mn-lt"/>
                </a:rPr>
                <a:t>产品介绍</a:t>
              </a: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6516752" y="365641"/>
              <a:ext cx="1352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cs typeface="+mn-ea"/>
                  <a:sym typeface="+mn-lt"/>
                </a:rPr>
                <a:t>关于我们</a:t>
              </a: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7699504" y="365641"/>
              <a:ext cx="1352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cs typeface="+mn-ea"/>
                  <a:sym typeface="+mn-lt"/>
                </a:rPr>
                <a:t>核心技术</a:t>
              </a: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8882256" y="365641"/>
              <a:ext cx="1352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cs typeface="+mn-ea"/>
                  <a:sym typeface="+mn-lt"/>
                </a:rPr>
                <a:t>展望未来</a:t>
              </a:r>
            </a:p>
          </p:txBody>
        </p:sp>
        <p:grpSp>
          <p:nvGrpSpPr>
            <p:cNvPr id="15" name="组合 14"/>
            <p:cNvGrpSpPr/>
            <p:nvPr/>
          </p:nvGrpSpPr>
          <p:grpSpPr>
            <a:xfrm>
              <a:off x="10388529" y="388658"/>
              <a:ext cx="1019101" cy="584775"/>
              <a:chOff x="10758671" y="356615"/>
              <a:chExt cx="1019101" cy="710976"/>
            </a:xfrm>
          </p:grpSpPr>
          <p:sp>
            <p:nvSpPr>
              <p:cNvPr id="8" name="圆角矩形 7"/>
              <p:cNvSpPr/>
              <p:nvPr/>
            </p:nvSpPr>
            <p:spPr>
              <a:xfrm>
                <a:off x="10758671" y="381895"/>
                <a:ext cx="1019101" cy="370580"/>
              </a:xfrm>
              <a:prstGeom prst="roundRect">
                <a:avLst>
                  <a:gd name="adj" fmla="val 50000"/>
                </a:avLst>
              </a:prstGeom>
              <a:noFill/>
              <a:ln w="2222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4" name="文本框 13"/>
              <p:cNvSpPr txBox="1"/>
              <p:nvPr/>
            </p:nvSpPr>
            <p:spPr>
              <a:xfrm>
                <a:off x="10792044" y="356615"/>
                <a:ext cx="952353" cy="7109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600" spc="200" dirty="0">
                    <a:solidFill>
                      <a:schemeClr val="bg1"/>
                    </a:solidFill>
                    <a:cs typeface="+mn-ea"/>
                    <a:sym typeface="+mn-lt"/>
                  </a:rPr>
                  <a:t>START</a:t>
                </a:r>
                <a:endParaRPr lang="zh-CN" altLang="en-US" sz="1600" spc="2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18" name="矩形 17"/>
          <p:cNvSpPr/>
          <p:nvPr/>
        </p:nvSpPr>
        <p:spPr>
          <a:xfrm>
            <a:off x="476250" y="6283284"/>
            <a:ext cx="482490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spc="3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5TH GENERATION MOBILE NETWORKS</a:t>
            </a:r>
            <a:endParaRPr lang="zh-CN" altLang="en-US" sz="1200" spc="3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601650" y="3090339"/>
            <a:ext cx="3597127" cy="1448039"/>
            <a:chOff x="107081" y="2870755"/>
            <a:chExt cx="3597127" cy="1448039"/>
          </a:xfrm>
        </p:grpSpPr>
        <p:sp>
          <p:nvSpPr>
            <p:cNvPr id="3" name="文本框 2"/>
            <p:cNvSpPr txBox="1"/>
            <p:nvPr/>
          </p:nvSpPr>
          <p:spPr>
            <a:xfrm>
              <a:off x="107081" y="2870755"/>
              <a:ext cx="359712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6000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2700000" scaled="1"/>
                    <a:tileRect/>
                  </a:gradFill>
                  <a:cs typeface="+mn-ea"/>
                  <a:sym typeface="+mn-lt"/>
                </a:rPr>
                <a:t>应用领域</a:t>
              </a:r>
            </a:p>
          </p:txBody>
        </p:sp>
        <p:grpSp>
          <p:nvGrpSpPr>
            <p:cNvPr id="29" name="组合 28"/>
            <p:cNvGrpSpPr/>
            <p:nvPr/>
          </p:nvGrpSpPr>
          <p:grpSpPr>
            <a:xfrm>
              <a:off x="536952" y="3926126"/>
              <a:ext cx="2737387" cy="392668"/>
              <a:chOff x="552450" y="4056752"/>
              <a:chExt cx="2737387" cy="392668"/>
            </a:xfrm>
          </p:grpSpPr>
          <p:sp>
            <p:nvSpPr>
              <p:cNvPr id="20" name="圆角矩形 19"/>
              <p:cNvSpPr/>
              <p:nvPr/>
            </p:nvSpPr>
            <p:spPr>
              <a:xfrm>
                <a:off x="552450" y="4056752"/>
                <a:ext cx="2737387" cy="392668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gradFill flip="none" rotWithShape="1">
                  <a:gsLst>
                    <a:gs pos="0">
                      <a:srgbClr val="73EBFE"/>
                    </a:gs>
                    <a:gs pos="100000">
                      <a:srgbClr val="3762FF"/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grpSp>
            <p:nvGrpSpPr>
              <p:cNvPr id="28" name="组合 27"/>
              <p:cNvGrpSpPr/>
              <p:nvPr/>
            </p:nvGrpSpPr>
            <p:grpSpPr>
              <a:xfrm>
                <a:off x="693026" y="4101935"/>
                <a:ext cx="654823" cy="307777"/>
                <a:chOff x="693026" y="4101935"/>
                <a:chExt cx="654823" cy="307777"/>
              </a:xfrm>
            </p:grpSpPr>
            <p:sp>
              <p:nvSpPr>
                <p:cNvPr id="21" name="文本框 20"/>
                <p:cNvSpPr txBox="1"/>
                <p:nvPr/>
              </p:nvSpPr>
              <p:spPr>
                <a:xfrm>
                  <a:off x="859098" y="4101935"/>
                  <a:ext cx="48875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1400" dirty="0">
                      <a:gradFill flip="none" rotWithShape="1">
                        <a:gsLst>
                          <a:gs pos="0">
                            <a:srgbClr val="73EBFE"/>
                          </a:gs>
                          <a:gs pos="100000">
                            <a:srgbClr val="3762FF"/>
                          </a:gs>
                        </a:gsLst>
                        <a:lin ang="2700000" scaled="1"/>
                        <a:tileRect/>
                      </a:gradFill>
                      <a:cs typeface="+mn-ea"/>
                      <a:sym typeface="+mn-lt"/>
                    </a:rPr>
                    <a:t>5G</a:t>
                  </a:r>
                  <a:endParaRPr lang="zh-CN" altLang="en-US" sz="1400" dirty="0">
                    <a:gradFill flip="none" rotWithShape="1">
                      <a:gsLst>
                        <a:gs pos="0">
                          <a:srgbClr val="73EBFE"/>
                        </a:gs>
                        <a:gs pos="100000">
                          <a:srgbClr val="3762FF"/>
                        </a:gs>
                      </a:gsLst>
                      <a:lin ang="2700000" scaled="1"/>
                      <a:tileRect/>
                    </a:gradFill>
                    <a:cs typeface="+mn-ea"/>
                    <a:sym typeface="+mn-lt"/>
                  </a:endParaRPr>
                </a:p>
              </p:txBody>
            </p:sp>
            <p:sp>
              <p:nvSpPr>
                <p:cNvPr id="22" name="signal_87314"/>
                <p:cNvSpPr>
                  <a:spLocks noChangeAspect="1"/>
                </p:cNvSpPr>
                <p:nvPr/>
              </p:nvSpPr>
              <p:spPr bwMode="auto">
                <a:xfrm>
                  <a:off x="693026" y="4152534"/>
                  <a:ext cx="210050" cy="205122"/>
                </a:xfrm>
                <a:custGeom>
                  <a:avLst/>
                  <a:gdLst>
                    <a:gd name="connsiteX0" fmla="*/ 297166 w 606929"/>
                    <a:gd name="connsiteY0" fmla="*/ 266554 h 592688"/>
                    <a:gd name="connsiteX1" fmla="*/ 299661 w 606929"/>
                    <a:gd name="connsiteY1" fmla="*/ 267312 h 592688"/>
                    <a:gd name="connsiteX2" fmla="*/ 341311 w 606929"/>
                    <a:gd name="connsiteY2" fmla="*/ 279548 h 592688"/>
                    <a:gd name="connsiteX3" fmla="*/ 321571 w 606929"/>
                    <a:gd name="connsiteY3" fmla="*/ 345167 h 592688"/>
                    <a:gd name="connsiteX4" fmla="*/ 323957 w 606929"/>
                    <a:gd name="connsiteY4" fmla="*/ 426271 h 592688"/>
                    <a:gd name="connsiteX5" fmla="*/ 324174 w 606929"/>
                    <a:gd name="connsiteY5" fmla="*/ 581873 h 592688"/>
                    <a:gd name="connsiteX6" fmla="*/ 294672 w 606929"/>
                    <a:gd name="connsiteY6" fmla="*/ 581873 h 592688"/>
                    <a:gd name="connsiteX7" fmla="*/ 281873 w 606929"/>
                    <a:gd name="connsiteY7" fmla="*/ 426271 h 592688"/>
                    <a:gd name="connsiteX8" fmla="*/ 280897 w 606929"/>
                    <a:gd name="connsiteY8" fmla="*/ 342893 h 592688"/>
                    <a:gd name="connsiteX9" fmla="*/ 257686 w 606929"/>
                    <a:gd name="connsiteY9" fmla="*/ 315389 h 592688"/>
                    <a:gd name="connsiteX10" fmla="*/ 297166 w 606929"/>
                    <a:gd name="connsiteY10" fmla="*/ 266554 h 592688"/>
                    <a:gd name="connsiteX11" fmla="*/ 291638 w 606929"/>
                    <a:gd name="connsiteY11" fmla="*/ 178802 h 592688"/>
                    <a:gd name="connsiteX12" fmla="*/ 426678 w 606929"/>
                    <a:gd name="connsiteY12" fmla="*/ 346589 h 592688"/>
                    <a:gd name="connsiteX13" fmla="*/ 400972 w 606929"/>
                    <a:gd name="connsiteY13" fmla="*/ 361212 h 592688"/>
                    <a:gd name="connsiteX14" fmla="*/ 398477 w 606929"/>
                    <a:gd name="connsiteY14" fmla="*/ 360779 h 592688"/>
                    <a:gd name="connsiteX15" fmla="*/ 384376 w 606929"/>
                    <a:gd name="connsiteY15" fmla="*/ 342148 h 592688"/>
                    <a:gd name="connsiteX16" fmla="*/ 384485 w 606929"/>
                    <a:gd name="connsiteY16" fmla="*/ 341282 h 592688"/>
                    <a:gd name="connsiteX17" fmla="*/ 387739 w 606929"/>
                    <a:gd name="connsiteY17" fmla="*/ 332291 h 592688"/>
                    <a:gd name="connsiteX18" fmla="*/ 386980 w 606929"/>
                    <a:gd name="connsiteY18" fmla="*/ 332399 h 592688"/>
                    <a:gd name="connsiteX19" fmla="*/ 315066 w 606929"/>
                    <a:gd name="connsiteY19" fmla="*/ 220288 h 592688"/>
                    <a:gd name="connsiteX20" fmla="*/ 231981 w 606929"/>
                    <a:gd name="connsiteY20" fmla="*/ 333049 h 592688"/>
                    <a:gd name="connsiteX21" fmla="*/ 202912 w 606929"/>
                    <a:gd name="connsiteY21" fmla="*/ 362079 h 592688"/>
                    <a:gd name="connsiteX22" fmla="*/ 291638 w 606929"/>
                    <a:gd name="connsiteY22" fmla="*/ 178802 h 592688"/>
                    <a:gd name="connsiteX23" fmla="*/ 334958 w 606929"/>
                    <a:gd name="connsiteY23" fmla="*/ 75412 h 592688"/>
                    <a:gd name="connsiteX24" fmla="*/ 478727 w 606929"/>
                    <a:gd name="connsiteY24" fmla="*/ 159886 h 592688"/>
                    <a:gd name="connsiteX25" fmla="*/ 483390 w 606929"/>
                    <a:gd name="connsiteY25" fmla="*/ 413681 h 592688"/>
                    <a:gd name="connsiteX26" fmla="*/ 450530 w 606929"/>
                    <a:gd name="connsiteY26" fmla="*/ 399822 h 592688"/>
                    <a:gd name="connsiteX27" fmla="*/ 294037 w 606929"/>
                    <a:gd name="connsiteY27" fmla="*/ 117984 h 592688"/>
                    <a:gd name="connsiteX28" fmla="*/ 175284 w 606929"/>
                    <a:gd name="connsiteY28" fmla="*/ 407942 h 592688"/>
                    <a:gd name="connsiteX29" fmla="*/ 145894 w 606929"/>
                    <a:gd name="connsiteY29" fmla="*/ 430680 h 592688"/>
                    <a:gd name="connsiteX30" fmla="*/ 274082 w 606929"/>
                    <a:gd name="connsiteY30" fmla="*/ 78031 h 592688"/>
                    <a:gd name="connsiteX31" fmla="*/ 334958 w 606929"/>
                    <a:gd name="connsiteY31" fmla="*/ 75412 h 592688"/>
                    <a:gd name="connsiteX32" fmla="*/ 336418 w 606929"/>
                    <a:gd name="connsiteY32" fmla="*/ 394 h 592688"/>
                    <a:gd name="connsiteX33" fmla="*/ 549115 w 606929"/>
                    <a:gd name="connsiteY33" fmla="*/ 491264 h 592688"/>
                    <a:gd name="connsiteX34" fmla="*/ 512782 w 606929"/>
                    <a:gd name="connsiteY34" fmla="*/ 470039 h 592688"/>
                    <a:gd name="connsiteX35" fmla="*/ 290232 w 606929"/>
                    <a:gd name="connsiteY35" fmla="*/ 44680 h 592688"/>
                    <a:gd name="connsiteX36" fmla="*/ 113015 w 606929"/>
                    <a:gd name="connsiteY36" fmla="*/ 478919 h 592688"/>
                    <a:gd name="connsiteX37" fmla="*/ 84709 w 606929"/>
                    <a:gd name="connsiteY37" fmla="*/ 500793 h 592688"/>
                    <a:gd name="connsiteX38" fmla="*/ 287195 w 606929"/>
                    <a:gd name="connsiteY38" fmla="*/ 1689 h 592688"/>
                    <a:gd name="connsiteX39" fmla="*/ 336418 w 606929"/>
                    <a:gd name="connsiteY39" fmla="*/ 394 h 5926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606929" h="592688">
                      <a:moveTo>
                        <a:pt x="297166" y="266554"/>
                      </a:moveTo>
                      <a:cubicBezTo>
                        <a:pt x="298034" y="266771"/>
                        <a:pt x="298793" y="267095"/>
                        <a:pt x="299661" y="267312"/>
                      </a:cubicBezTo>
                      <a:cubicBezTo>
                        <a:pt x="314304" y="263414"/>
                        <a:pt x="329272" y="265580"/>
                        <a:pt x="341311" y="279548"/>
                      </a:cubicBezTo>
                      <a:cubicBezTo>
                        <a:pt x="359750" y="301204"/>
                        <a:pt x="346192" y="334989"/>
                        <a:pt x="321571" y="345167"/>
                      </a:cubicBezTo>
                      <a:cubicBezTo>
                        <a:pt x="327102" y="370830"/>
                        <a:pt x="323089" y="400608"/>
                        <a:pt x="323957" y="426271"/>
                      </a:cubicBezTo>
                      <a:cubicBezTo>
                        <a:pt x="325692" y="476405"/>
                        <a:pt x="335997" y="532821"/>
                        <a:pt x="324174" y="581873"/>
                      </a:cubicBezTo>
                      <a:cubicBezTo>
                        <a:pt x="320378" y="597357"/>
                        <a:pt x="299444" y="595191"/>
                        <a:pt x="294672" y="581873"/>
                      </a:cubicBezTo>
                      <a:cubicBezTo>
                        <a:pt x="277751" y="534445"/>
                        <a:pt x="283283" y="476297"/>
                        <a:pt x="281873" y="426271"/>
                      </a:cubicBezTo>
                      <a:cubicBezTo>
                        <a:pt x="281114" y="399742"/>
                        <a:pt x="275365" y="369206"/>
                        <a:pt x="280897" y="342893"/>
                      </a:cubicBezTo>
                      <a:cubicBezTo>
                        <a:pt x="269725" y="337263"/>
                        <a:pt x="260831" y="327842"/>
                        <a:pt x="257686" y="315389"/>
                      </a:cubicBezTo>
                      <a:cubicBezTo>
                        <a:pt x="251503" y="290809"/>
                        <a:pt x="270593" y="263089"/>
                        <a:pt x="297166" y="266554"/>
                      </a:cubicBezTo>
                      <a:close/>
                      <a:moveTo>
                        <a:pt x="291638" y="178802"/>
                      </a:moveTo>
                      <a:cubicBezTo>
                        <a:pt x="383834" y="169378"/>
                        <a:pt x="461930" y="256792"/>
                        <a:pt x="426678" y="346589"/>
                      </a:cubicBezTo>
                      <a:cubicBezTo>
                        <a:pt x="422123" y="358071"/>
                        <a:pt x="413012" y="363162"/>
                        <a:pt x="400972" y="361212"/>
                      </a:cubicBezTo>
                      <a:cubicBezTo>
                        <a:pt x="400104" y="361104"/>
                        <a:pt x="399345" y="360887"/>
                        <a:pt x="398477" y="360779"/>
                      </a:cubicBezTo>
                      <a:cubicBezTo>
                        <a:pt x="390993" y="359588"/>
                        <a:pt x="383292" y="349730"/>
                        <a:pt x="384376" y="342148"/>
                      </a:cubicBezTo>
                      <a:cubicBezTo>
                        <a:pt x="384376" y="341931"/>
                        <a:pt x="384376" y="341607"/>
                        <a:pt x="384485" y="341282"/>
                      </a:cubicBezTo>
                      <a:cubicBezTo>
                        <a:pt x="384810" y="338140"/>
                        <a:pt x="386003" y="335107"/>
                        <a:pt x="387739" y="332291"/>
                      </a:cubicBezTo>
                      <a:cubicBezTo>
                        <a:pt x="387414" y="332291"/>
                        <a:pt x="387197" y="332399"/>
                        <a:pt x="386980" y="332399"/>
                      </a:cubicBezTo>
                      <a:cubicBezTo>
                        <a:pt x="422448" y="285497"/>
                        <a:pt x="359646" y="223755"/>
                        <a:pt x="315066" y="220288"/>
                      </a:cubicBezTo>
                      <a:cubicBezTo>
                        <a:pt x="258121" y="215739"/>
                        <a:pt x="186533" y="275856"/>
                        <a:pt x="231981" y="333049"/>
                      </a:cubicBezTo>
                      <a:cubicBezTo>
                        <a:pt x="248251" y="353522"/>
                        <a:pt x="219616" y="382768"/>
                        <a:pt x="202912" y="362079"/>
                      </a:cubicBezTo>
                      <a:cubicBezTo>
                        <a:pt x="141845" y="286905"/>
                        <a:pt x="201610" y="188009"/>
                        <a:pt x="291638" y="178802"/>
                      </a:cubicBezTo>
                      <a:close/>
                      <a:moveTo>
                        <a:pt x="334958" y="75412"/>
                      </a:moveTo>
                      <a:cubicBezTo>
                        <a:pt x="393770" y="78965"/>
                        <a:pt x="445216" y="102555"/>
                        <a:pt x="478727" y="159886"/>
                      </a:cubicBezTo>
                      <a:cubicBezTo>
                        <a:pt x="521999" y="233946"/>
                        <a:pt x="528614" y="339405"/>
                        <a:pt x="483390" y="413681"/>
                      </a:cubicBezTo>
                      <a:cubicBezTo>
                        <a:pt x="472762" y="431005"/>
                        <a:pt x="444999" y="419636"/>
                        <a:pt x="450530" y="399822"/>
                      </a:cubicBezTo>
                      <a:cubicBezTo>
                        <a:pt x="486102" y="271625"/>
                        <a:pt x="469400" y="103584"/>
                        <a:pt x="294037" y="117984"/>
                      </a:cubicBezTo>
                      <a:cubicBezTo>
                        <a:pt x="131904" y="131194"/>
                        <a:pt x="96657" y="285917"/>
                        <a:pt x="175284" y="407942"/>
                      </a:cubicBezTo>
                      <a:cubicBezTo>
                        <a:pt x="186779" y="425808"/>
                        <a:pt x="159884" y="446488"/>
                        <a:pt x="145894" y="430680"/>
                      </a:cubicBezTo>
                      <a:cubicBezTo>
                        <a:pt x="30069" y="299452"/>
                        <a:pt x="100779" y="101093"/>
                        <a:pt x="274082" y="78031"/>
                      </a:cubicBezTo>
                      <a:cubicBezTo>
                        <a:pt x="294931" y="75270"/>
                        <a:pt x="315354" y="74228"/>
                        <a:pt x="334958" y="75412"/>
                      </a:cubicBezTo>
                      <a:close/>
                      <a:moveTo>
                        <a:pt x="336418" y="394"/>
                      </a:moveTo>
                      <a:cubicBezTo>
                        <a:pt x="574083" y="12307"/>
                        <a:pt x="682515" y="292283"/>
                        <a:pt x="549115" y="491264"/>
                      </a:cubicBezTo>
                      <a:cubicBezTo>
                        <a:pt x="534148" y="513571"/>
                        <a:pt x="497707" y="492563"/>
                        <a:pt x="512782" y="470039"/>
                      </a:cubicBezTo>
                      <a:cubicBezTo>
                        <a:pt x="635662" y="286706"/>
                        <a:pt x="529376" y="19665"/>
                        <a:pt x="290232" y="44680"/>
                      </a:cubicBezTo>
                      <a:cubicBezTo>
                        <a:pt x="56836" y="69045"/>
                        <a:pt x="-14637" y="303057"/>
                        <a:pt x="113015" y="478919"/>
                      </a:cubicBezTo>
                      <a:cubicBezTo>
                        <a:pt x="125488" y="495920"/>
                        <a:pt x="98699" y="514654"/>
                        <a:pt x="84709" y="500793"/>
                      </a:cubicBezTo>
                      <a:cubicBezTo>
                        <a:pt x="-102594" y="315836"/>
                        <a:pt x="45556" y="25838"/>
                        <a:pt x="287195" y="1689"/>
                      </a:cubicBezTo>
                      <a:cubicBezTo>
                        <a:pt x="304155" y="-3"/>
                        <a:pt x="320573" y="-400"/>
                        <a:pt x="336418" y="394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73EBFE"/>
                    </a:gs>
                    <a:gs pos="100000">
                      <a:srgbClr val="3762FF"/>
                    </a:gs>
                  </a:gsLst>
                  <a:lin ang="2700000" scaled="1"/>
                  <a:tileRect/>
                </a:gradFill>
                <a:ln>
                  <a:noFill/>
                </a:ln>
              </p:spPr>
              <p:txBody>
                <a:bodyPr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7" name="组合 26"/>
              <p:cNvGrpSpPr/>
              <p:nvPr/>
            </p:nvGrpSpPr>
            <p:grpSpPr>
              <a:xfrm>
                <a:off x="2539547" y="4097249"/>
                <a:ext cx="698307" cy="311674"/>
                <a:chOff x="3233234" y="4091189"/>
                <a:chExt cx="698307" cy="311674"/>
              </a:xfrm>
            </p:grpSpPr>
            <p:sp>
              <p:nvSpPr>
                <p:cNvPr id="23" name="圆角矩形 22"/>
                <p:cNvSpPr/>
                <p:nvPr/>
              </p:nvSpPr>
              <p:spPr>
                <a:xfrm>
                  <a:off x="3233234" y="4091189"/>
                  <a:ext cx="698307" cy="311674"/>
                </a:xfrm>
                <a:prstGeom prst="roundRect">
                  <a:avLst>
                    <a:gd name="adj" fmla="val 50000"/>
                  </a:avLst>
                </a:prstGeom>
                <a:gradFill flip="none" rotWithShape="1">
                  <a:gsLst>
                    <a:gs pos="100000">
                      <a:srgbClr val="3762FF"/>
                    </a:gs>
                    <a:gs pos="0">
                      <a:srgbClr val="73EBFE"/>
                    </a:gs>
                  </a:gsLst>
                  <a:lin ang="2700000" scaled="1"/>
                  <a:tileRect/>
                </a:gradFill>
                <a:ln w="222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noFill/>
                    <a:cs typeface="+mn-ea"/>
                    <a:sym typeface="+mn-lt"/>
                  </a:endParaRPr>
                </a:p>
              </p:txBody>
            </p:sp>
            <p:sp>
              <p:nvSpPr>
                <p:cNvPr id="24" name="文本框 23"/>
                <p:cNvSpPr txBox="1"/>
                <p:nvPr/>
              </p:nvSpPr>
              <p:spPr>
                <a:xfrm>
                  <a:off x="3237997" y="4111435"/>
                  <a:ext cx="480794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1000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Start</a:t>
                  </a:r>
                  <a:endParaRPr lang="zh-CN" altLang="en-US" sz="1000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5" name="椭圆 24"/>
                <p:cNvSpPr/>
                <p:nvPr/>
              </p:nvSpPr>
              <p:spPr>
                <a:xfrm>
                  <a:off x="3669419" y="4141421"/>
                  <a:ext cx="211210" cy="211210"/>
                </a:xfrm>
                <a:prstGeom prst="ellipse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6" name="等腰三角形 25"/>
                <p:cNvSpPr/>
                <p:nvPr/>
              </p:nvSpPr>
              <p:spPr>
                <a:xfrm rot="5400000">
                  <a:off x="3740674" y="4203881"/>
                  <a:ext cx="100098" cy="86291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</p:grpSp>
      </p:grpSp>
      <p:grpSp>
        <p:nvGrpSpPr>
          <p:cNvPr id="34" name="组合 33"/>
          <p:cNvGrpSpPr/>
          <p:nvPr/>
        </p:nvGrpSpPr>
        <p:grpSpPr>
          <a:xfrm>
            <a:off x="1162942" y="1654916"/>
            <a:ext cx="2239878" cy="1446550"/>
            <a:chOff x="1803686" y="1550423"/>
            <a:chExt cx="964211" cy="622703"/>
          </a:xfrm>
        </p:grpSpPr>
        <p:sp>
          <p:nvSpPr>
            <p:cNvPr id="35" name="椭圆 34"/>
            <p:cNvSpPr/>
            <p:nvPr/>
          </p:nvSpPr>
          <p:spPr>
            <a:xfrm>
              <a:off x="1937530" y="1898677"/>
              <a:ext cx="797540" cy="267269"/>
            </a:xfrm>
            <a:prstGeom prst="ellipse">
              <a:avLst/>
            </a:prstGeom>
            <a:gradFill flip="none" rotWithShape="1">
              <a:gsLst>
                <a:gs pos="100000">
                  <a:srgbClr val="519DFF"/>
                </a:gs>
                <a:gs pos="0">
                  <a:srgbClr val="73EBFE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innerShdw blurRad="88900">
                <a:prstClr val="black">
                  <a:alpha val="5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800">
                <a:cs typeface="+mn-ea"/>
                <a:sym typeface="+mn-lt"/>
              </a:endParaRP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1803686" y="1550423"/>
              <a:ext cx="964211" cy="622703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  <a:scene3d>
                <a:camera prst="isometricOffAxis1Left">
                  <a:rot lat="1876360" lon="2562399" rev="21591639"/>
                </a:camera>
                <a:lightRig rig="balanced" dir="t"/>
              </a:scene3d>
              <a:sp3d extrusionH="177800" prstMaterial="matte">
                <a:bevelB w="38100" h="38100"/>
                <a:extrusionClr>
                  <a:schemeClr val="bg1"/>
                </a:extrusionClr>
                <a:contourClr>
                  <a:schemeClr val="bg1">
                    <a:lumMod val="75000"/>
                  </a:schemeClr>
                </a:contourClr>
              </a:sp3d>
            </a:bodyPr>
            <a:lstStyle/>
            <a:p>
              <a:pPr algn="ctr"/>
              <a:r>
                <a:rPr lang="en-US" altLang="zh-CN" sz="8800" b="1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5400000" scaled="1"/>
                    <a:tileRect/>
                  </a:gradFill>
                  <a:cs typeface="+mn-ea"/>
                  <a:sym typeface="+mn-lt"/>
                </a:rPr>
                <a:t>06</a:t>
              </a:r>
              <a:endParaRPr lang="zh-CN" altLang="en-US" sz="8800" b="1" dirty="0">
                <a:gradFill flip="none" rotWithShape="1">
                  <a:gsLst>
                    <a:gs pos="100000">
                      <a:srgbClr val="3762FF"/>
                    </a:gs>
                    <a:gs pos="0">
                      <a:srgbClr val="73EBFE"/>
                    </a:gs>
                  </a:gsLst>
                  <a:lin ang="5400000" scaled="1"/>
                  <a:tileRect/>
                </a:gra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91755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451102" y="114300"/>
            <a:ext cx="2382336" cy="830997"/>
            <a:chOff x="2032252" y="1274610"/>
            <a:chExt cx="2382336" cy="830997"/>
          </a:xfrm>
        </p:grpSpPr>
        <p:sp>
          <p:nvSpPr>
            <p:cNvPr id="5" name="文本框 4"/>
            <p:cNvSpPr txBox="1"/>
            <p:nvPr/>
          </p:nvSpPr>
          <p:spPr>
            <a:xfrm>
              <a:off x="2547990" y="1549078"/>
              <a:ext cx="186659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2700000" scaled="1"/>
                    <a:tileRect/>
                  </a:gradFill>
                  <a:cs typeface="+mn-ea"/>
                  <a:sym typeface="+mn-lt"/>
                </a:rPr>
                <a:t>应用领域</a:t>
              </a: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2032252" y="1274610"/>
              <a:ext cx="595562" cy="830997"/>
              <a:chOff x="2038520" y="1396463"/>
              <a:chExt cx="595562" cy="830997"/>
            </a:xfrm>
          </p:grpSpPr>
          <p:sp>
            <p:nvSpPr>
              <p:cNvPr id="7" name="椭圆 6"/>
              <p:cNvSpPr/>
              <p:nvPr/>
            </p:nvSpPr>
            <p:spPr>
              <a:xfrm>
                <a:off x="2038520" y="1928315"/>
                <a:ext cx="595562" cy="223527"/>
              </a:xfrm>
              <a:prstGeom prst="ellipse">
                <a:avLst/>
              </a:prstGeom>
              <a:gradFill flip="none" rotWithShape="1">
                <a:gsLst>
                  <a:gs pos="100000">
                    <a:srgbClr val="519DFF"/>
                  </a:gs>
                  <a:gs pos="0">
                    <a:srgbClr val="73EBFE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innerShdw blurRad="88900">
                  <a:prstClr val="black">
                    <a:alpha val="5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2060204" y="1396463"/>
                <a:ext cx="509471" cy="830997"/>
              </a:xfrm>
              <a:prstGeom prst="rect">
                <a:avLst/>
              </a:prstGeom>
              <a:noFill/>
              <a:effectLst/>
            </p:spPr>
            <p:txBody>
              <a:bodyPr wrap="square" rtlCol="0">
                <a:spAutoFit/>
                <a:scene3d>
                  <a:camera prst="isometricOffAxis1Left">
                    <a:rot lat="1876360" lon="2562399" rev="21591639"/>
                  </a:camera>
                  <a:lightRig rig="balanced" dir="t"/>
                </a:scene3d>
                <a:sp3d extrusionH="101600" prstMaterial="matte">
                  <a:bevelB w="38100" h="38100"/>
                  <a:extrusionClr>
                    <a:schemeClr val="bg1"/>
                  </a:extrusionClr>
                  <a:contourClr>
                    <a:schemeClr val="bg1">
                      <a:lumMod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altLang="zh-CN" sz="4800" b="1" dirty="0">
                    <a:gradFill flip="none" rotWithShape="1">
                      <a:gsLst>
                        <a:gs pos="100000">
                          <a:srgbClr val="3762FF"/>
                        </a:gs>
                        <a:gs pos="0">
                          <a:srgbClr val="73EBFE"/>
                        </a:gs>
                      </a:gsLst>
                      <a:lin ang="5400000" scaled="1"/>
                      <a:tileRect/>
                    </a:gradFill>
                    <a:cs typeface="+mn-ea"/>
                    <a:sym typeface="+mn-lt"/>
                  </a:rPr>
                  <a:t>6</a:t>
                </a:r>
                <a:endParaRPr lang="zh-CN" altLang="en-US" sz="4800" b="1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5400000" scaled="1"/>
                    <a:tileRect/>
                  </a:gra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" name="组合 1">
            <a:extLst>
              <a:ext uri="{FF2B5EF4-FFF2-40B4-BE49-F238E27FC236}">
                <a16:creationId xmlns="" xmlns:a16="http://schemas.microsoft.com/office/drawing/2014/main" id="{A6363E48-B6D0-4EE7-AE2B-A62263FCF528}"/>
              </a:ext>
            </a:extLst>
          </p:cNvPr>
          <p:cNvGrpSpPr/>
          <p:nvPr/>
        </p:nvGrpSpPr>
        <p:grpSpPr>
          <a:xfrm>
            <a:off x="445419" y="2097802"/>
            <a:ext cx="3557577" cy="3357828"/>
            <a:chOff x="445419" y="2097802"/>
            <a:chExt cx="3557577" cy="3357828"/>
          </a:xfrm>
        </p:grpSpPr>
        <p:sp>
          <p:nvSpPr>
            <p:cNvPr id="3" name="任意多边形: 形状 2">
              <a:extLst>
                <a:ext uri="{FF2B5EF4-FFF2-40B4-BE49-F238E27FC236}">
                  <a16:creationId xmlns="" xmlns:a16="http://schemas.microsoft.com/office/drawing/2014/main" id="{3367093B-8AC6-4AC2-9B84-ACC5152871F5}"/>
                </a:ext>
              </a:extLst>
            </p:cNvPr>
            <p:cNvSpPr/>
            <p:nvPr/>
          </p:nvSpPr>
          <p:spPr>
            <a:xfrm>
              <a:off x="1191029" y="2097802"/>
              <a:ext cx="2066356" cy="2066356"/>
            </a:xfrm>
            <a:custGeom>
              <a:avLst/>
              <a:gdLst>
                <a:gd name="connsiteX0" fmla="*/ 0 w 2066356"/>
                <a:gd name="connsiteY0" fmla="*/ 1033178 h 2066356"/>
                <a:gd name="connsiteX1" fmla="*/ 1033178 w 2066356"/>
                <a:gd name="connsiteY1" fmla="*/ 0 h 2066356"/>
                <a:gd name="connsiteX2" fmla="*/ 2066356 w 2066356"/>
                <a:gd name="connsiteY2" fmla="*/ 1033178 h 2066356"/>
                <a:gd name="connsiteX3" fmla="*/ 1033178 w 2066356"/>
                <a:gd name="connsiteY3" fmla="*/ 2066356 h 2066356"/>
                <a:gd name="connsiteX4" fmla="*/ 0 w 2066356"/>
                <a:gd name="connsiteY4" fmla="*/ 1033178 h 2066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6356" h="2066356">
                  <a:moveTo>
                    <a:pt x="0" y="1033178"/>
                  </a:moveTo>
                  <a:cubicBezTo>
                    <a:pt x="0" y="462570"/>
                    <a:pt x="462570" y="0"/>
                    <a:pt x="1033178" y="0"/>
                  </a:cubicBezTo>
                  <a:cubicBezTo>
                    <a:pt x="1603786" y="0"/>
                    <a:pt x="2066356" y="462570"/>
                    <a:pt x="2066356" y="1033178"/>
                  </a:cubicBezTo>
                  <a:cubicBezTo>
                    <a:pt x="2066356" y="1603786"/>
                    <a:pt x="1603786" y="2066356"/>
                    <a:pt x="1033178" y="2066356"/>
                  </a:cubicBezTo>
                  <a:cubicBezTo>
                    <a:pt x="462570" y="2066356"/>
                    <a:pt x="0" y="1603786"/>
                    <a:pt x="0" y="1033178"/>
                  </a:cubicBezTo>
                  <a:close/>
                </a:path>
              </a:pathLst>
            </a:custGeom>
            <a:gradFill rotWithShape="0">
              <a:gsLst>
                <a:gs pos="0">
                  <a:srgbClr val="3762FF"/>
                </a:gs>
                <a:gs pos="100000">
                  <a:srgbClr val="73EBFE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275515" tIns="361612" rIns="275514" bIns="774884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</a:pPr>
              <a:r>
                <a:rPr lang="zh-CN" altLang="en-US" sz="2400" dirty="0">
                  <a:solidFill>
                    <a:schemeClr val="bg1"/>
                  </a:solidFill>
                  <a:cs typeface="+mn-ea"/>
                  <a:sym typeface="+mn-lt"/>
                </a:rPr>
                <a:t>车联网与自动驾驶</a:t>
              </a:r>
              <a:endParaRPr lang="zh-CN" altLang="en-US" sz="2400" kern="1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0" name="任意多边形: 形状 9">
              <a:extLst>
                <a:ext uri="{FF2B5EF4-FFF2-40B4-BE49-F238E27FC236}">
                  <a16:creationId xmlns="" xmlns:a16="http://schemas.microsoft.com/office/drawing/2014/main" id="{A24C9407-0EB7-4911-B536-3BECC40EAFB8}"/>
                </a:ext>
              </a:extLst>
            </p:cNvPr>
            <p:cNvSpPr/>
            <p:nvPr/>
          </p:nvSpPr>
          <p:spPr>
            <a:xfrm>
              <a:off x="1936640" y="3389274"/>
              <a:ext cx="2066356" cy="2066356"/>
            </a:xfrm>
            <a:custGeom>
              <a:avLst/>
              <a:gdLst>
                <a:gd name="connsiteX0" fmla="*/ 0 w 2066356"/>
                <a:gd name="connsiteY0" fmla="*/ 1033178 h 2066356"/>
                <a:gd name="connsiteX1" fmla="*/ 1033178 w 2066356"/>
                <a:gd name="connsiteY1" fmla="*/ 0 h 2066356"/>
                <a:gd name="connsiteX2" fmla="*/ 2066356 w 2066356"/>
                <a:gd name="connsiteY2" fmla="*/ 1033178 h 2066356"/>
                <a:gd name="connsiteX3" fmla="*/ 1033178 w 2066356"/>
                <a:gd name="connsiteY3" fmla="*/ 2066356 h 2066356"/>
                <a:gd name="connsiteX4" fmla="*/ 0 w 2066356"/>
                <a:gd name="connsiteY4" fmla="*/ 1033178 h 2066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6356" h="2066356">
                  <a:moveTo>
                    <a:pt x="0" y="1033178"/>
                  </a:moveTo>
                  <a:cubicBezTo>
                    <a:pt x="0" y="462570"/>
                    <a:pt x="462570" y="0"/>
                    <a:pt x="1033178" y="0"/>
                  </a:cubicBezTo>
                  <a:cubicBezTo>
                    <a:pt x="1603786" y="0"/>
                    <a:pt x="2066356" y="462570"/>
                    <a:pt x="2066356" y="1033178"/>
                  </a:cubicBezTo>
                  <a:cubicBezTo>
                    <a:pt x="2066356" y="1603786"/>
                    <a:pt x="1603786" y="2066356"/>
                    <a:pt x="1033178" y="2066356"/>
                  </a:cubicBezTo>
                  <a:cubicBezTo>
                    <a:pt x="462570" y="2066356"/>
                    <a:pt x="0" y="1603786"/>
                    <a:pt x="0" y="1033178"/>
                  </a:cubicBezTo>
                  <a:close/>
                </a:path>
              </a:pathLst>
            </a:custGeom>
            <a:gradFill rotWithShape="0">
              <a:gsLst>
                <a:gs pos="0">
                  <a:srgbClr val="3762FF"/>
                </a:gs>
                <a:gs pos="100000">
                  <a:srgbClr val="73EBFE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275515" tIns="361612" rIns="275514" bIns="774884" numCol="1" spcCol="1270" anchor="ctr" anchorCtr="0">
              <a:noAutofit/>
            </a:bodyPr>
            <a:lstStyle/>
            <a:p>
              <a:pPr algn="ctr" defTabSz="1066800">
                <a:lnSpc>
                  <a:spcPct val="90000"/>
                </a:lnSpc>
                <a:spcBef>
                  <a:spcPct val="0"/>
                </a:spcBef>
              </a:pPr>
              <a:r>
                <a:rPr lang="zh-CN" altLang="en-US" sz="2400" dirty="0">
                  <a:solidFill>
                    <a:schemeClr val="bg1"/>
                  </a:solidFill>
                  <a:cs typeface="+mn-ea"/>
                  <a:sym typeface="+mn-lt"/>
                </a:rPr>
                <a:t>智能</a:t>
              </a:r>
              <a:endParaRPr lang="en-US" altLang="zh-CN" sz="2400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algn="ctr" defTabSz="1066800">
                <a:lnSpc>
                  <a:spcPct val="90000"/>
                </a:lnSpc>
                <a:spcBef>
                  <a:spcPct val="0"/>
                </a:spcBef>
              </a:pPr>
              <a:r>
                <a:rPr lang="zh-CN" altLang="en-US" sz="2400" dirty="0">
                  <a:solidFill>
                    <a:schemeClr val="bg1"/>
                  </a:solidFill>
                  <a:cs typeface="+mn-ea"/>
                  <a:sym typeface="+mn-lt"/>
                </a:rPr>
                <a:t>电网</a:t>
              </a:r>
            </a:p>
          </p:txBody>
        </p:sp>
        <p:sp>
          <p:nvSpPr>
            <p:cNvPr id="11" name="任意多边形: 形状 10">
              <a:extLst>
                <a:ext uri="{FF2B5EF4-FFF2-40B4-BE49-F238E27FC236}">
                  <a16:creationId xmlns="" xmlns:a16="http://schemas.microsoft.com/office/drawing/2014/main" id="{28EBE23F-15E2-40B6-94B4-B0818D62359A}"/>
                </a:ext>
              </a:extLst>
            </p:cNvPr>
            <p:cNvSpPr/>
            <p:nvPr/>
          </p:nvSpPr>
          <p:spPr>
            <a:xfrm>
              <a:off x="445419" y="3389274"/>
              <a:ext cx="2066356" cy="2066356"/>
            </a:xfrm>
            <a:custGeom>
              <a:avLst/>
              <a:gdLst>
                <a:gd name="connsiteX0" fmla="*/ 0 w 2066356"/>
                <a:gd name="connsiteY0" fmla="*/ 1033178 h 2066356"/>
                <a:gd name="connsiteX1" fmla="*/ 1033178 w 2066356"/>
                <a:gd name="connsiteY1" fmla="*/ 0 h 2066356"/>
                <a:gd name="connsiteX2" fmla="*/ 2066356 w 2066356"/>
                <a:gd name="connsiteY2" fmla="*/ 1033178 h 2066356"/>
                <a:gd name="connsiteX3" fmla="*/ 1033178 w 2066356"/>
                <a:gd name="connsiteY3" fmla="*/ 2066356 h 2066356"/>
                <a:gd name="connsiteX4" fmla="*/ 0 w 2066356"/>
                <a:gd name="connsiteY4" fmla="*/ 1033178 h 2066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6356" h="2066356">
                  <a:moveTo>
                    <a:pt x="0" y="1033178"/>
                  </a:moveTo>
                  <a:cubicBezTo>
                    <a:pt x="0" y="462570"/>
                    <a:pt x="462570" y="0"/>
                    <a:pt x="1033178" y="0"/>
                  </a:cubicBezTo>
                  <a:cubicBezTo>
                    <a:pt x="1603786" y="0"/>
                    <a:pt x="2066356" y="462570"/>
                    <a:pt x="2066356" y="1033178"/>
                  </a:cubicBezTo>
                  <a:cubicBezTo>
                    <a:pt x="2066356" y="1603786"/>
                    <a:pt x="1603786" y="2066356"/>
                    <a:pt x="1033178" y="2066356"/>
                  </a:cubicBezTo>
                  <a:cubicBezTo>
                    <a:pt x="462570" y="2066356"/>
                    <a:pt x="0" y="1603786"/>
                    <a:pt x="0" y="1033178"/>
                  </a:cubicBezTo>
                  <a:close/>
                </a:path>
              </a:pathLst>
            </a:custGeom>
            <a:gradFill rotWithShape="0">
              <a:gsLst>
                <a:gs pos="0">
                  <a:srgbClr val="3762FF"/>
                </a:gs>
                <a:gs pos="100000">
                  <a:srgbClr val="73EBFE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275515" tIns="361612" rIns="275514" bIns="774884" numCol="1" spcCol="1270" anchor="ctr" anchorCtr="0">
              <a:noAutofit/>
            </a:bodyPr>
            <a:lstStyle/>
            <a:p>
              <a:pPr algn="ctr" defTabSz="1066800">
                <a:lnSpc>
                  <a:spcPct val="90000"/>
                </a:lnSpc>
                <a:spcBef>
                  <a:spcPct val="0"/>
                </a:spcBef>
              </a:pPr>
              <a:r>
                <a:rPr lang="zh-CN" altLang="en-US" sz="2400" dirty="0">
                  <a:solidFill>
                    <a:schemeClr val="bg1"/>
                  </a:solidFill>
                  <a:cs typeface="+mn-ea"/>
                  <a:sym typeface="+mn-lt"/>
                </a:rPr>
                <a:t>外科</a:t>
              </a:r>
              <a:endParaRPr lang="en-US" altLang="zh-CN" sz="2400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algn="ctr" defTabSz="1066800">
                <a:lnSpc>
                  <a:spcPct val="90000"/>
                </a:lnSpc>
                <a:spcBef>
                  <a:spcPct val="0"/>
                </a:spcBef>
              </a:pPr>
              <a:r>
                <a:rPr lang="zh-CN" altLang="en-US" sz="2400" dirty="0">
                  <a:solidFill>
                    <a:schemeClr val="bg1"/>
                  </a:solidFill>
                  <a:cs typeface="+mn-ea"/>
                  <a:sym typeface="+mn-lt"/>
                </a:rPr>
                <a:t>手术</a:t>
              </a:r>
            </a:p>
          </p:txBody>
        </p:sp>
      </p:grpSp>
      <p:grpSp>
        <p:nvGrpSpPr>
          <p:cNvPr id="31" name="组合 30">
            <a:extLst>
              <a:ext uri="{FF2B5EF4-FFF2-40B4-BE49-F238E27FC236}">
                <a16:creationId xmlns="" xmlns:a16="http://schemas.microsoft.com/office/drawing/2014/main" id="{8738B20D-2C78-459A-8B0E-2085D3109866}"/>
              </a:ext>
            </a:extLst>
          </p:cNvPr>
          <p:cNvGrpSpPr/>
          <p:nvPr/>
        </p:nvGrpSpPr>
        <p:grpSpPr>
          <a:xfrm>
            <a:off x="4814788" y="457588"/>
            <a:ext cx="7036317" cy="1567399"/>
            <a:chOff x="4814788" y="457588"/>
            <a:chExt cx="7036317" cy="1567399"/>
          </a:xfrm>
        </p:grpSpPr>
        <p:sp>
          <p:nvSpPr>
            <p:cNvPr id="12" name="圆角矩形 3">
              <a:extLst>
                <a:ext uri="{FF2B5EF4-FFF2-40B4-BE49-F238E27FC236}">
                  <a16:creationId xmlns="" xmlns:a16="http://schemas.microsoft.com/office/drawing/2014/main" id="{6A01D388-FBB1-42FA-BFC7-1947E70E7CE9}"/>
                </a:ext>
              </a:extLst>
            </p:cNvPr>
            <p:cNvSpPr/>
            <p:nvPr/>
          </p:nvSpPr>
          <p:spPr>
            <a:xfrm>
              <a:off x="4814788" y="608120"/>
              <a:ext cx="7036317" cy="1416867"/>
            </a:xfrm>
            <a:prstGeom prst="roundRect">
              <a:avLst>
                <a:gd name="adj" fmla="val 2912"/>
              </a:avLst>
            </a:prstGeom>
            <a:solidFill>
              <a:schemeClr val="bg1"/>
            </a:solidFill>
            <a:ln>
              <a:noFill/>
            </a:ln>
            <a:effectLst>
              <a:outerShdw blurRad="139700" algn="ctr" rotWithShape="0">
                <a:prstClr val="black">
                  <a:alpha val="25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="" xmlns:a16="http://schemas.microsoft.com/office/drawing/2014/main" id="{A74F9074-A253-4C9B-9A77-96CAB5D87782}"/>
                </a:ext>
              </a:extLst>
            </p:cNvPr>
            <p:cNvSpPr/>
            <p:nvPr/>
          </p:nvSpPr>
          <p:spPr>
            <a:xfrm>
              <a:off x="6974840" y="457588"/>
              <a:ext cx="2716210" cy="348557"/>
            </a:xfrm>
            <a:prstGeom prst="rect">
              <a:avLst/>
            </a:prstGeom>
            <a:gradFill>
              <a:gsLst>
                <a:gs pos="0">
                  <a:srgbClr val="3762FF"/>
                </a:gs>
                <a:gs pos="100000">
                  <a:srgbClr val="73EBFE"/>
                </a:gs>
              </a:gsLst>
              <a:lin ang="13500000" scaled="1"/>
            </a:gradFill>
          </p:spPr>
          <p:txBody>
            <a:bodyPr wrap="square">
              <a:sp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</a:pPr>
              <a:r>
                <a:rPr lang="zh-CN" altLang="en-US" b="1" dirty="0">
                  <a:solidFill>
                    <a:schemeClr val="bg1"/>
                  </a:solidFill>
                  <a:cs typeface="+mn-ea"/>
                  <a:sym typeface="+mn-lt"/>
                </a:rPr>
                <a:t>车联网与自动驾驶</a:t>
              </a:r>
            </a:p>
          </p:txBody>
        </p:sp>
        <p:sp>
          <p:nvSpPr>
            <p:cNvPr id="15" name="矩形 14">
              <a:extLst>
                <a:ext uri="{FF2B5EF4-FFF2-40B4-BE49-F238E27FC236}">
                  <a16:creationId xmlns="" xmlns:a16="http://schemas.microsoft.com/office/drawing/2014/main" id="{72E34E8A-1E1F-4412-8AE8-DDFE602E28BB}"/>
                </a:ext>
              </a:extLst>
            </p:cNvPr>
            <p:cNvSpPr/>
            <p:nvPr/>
          </p:nvSpPr>
          <p:spPr>
            <a:xfrm>
              <a:off x="5384059" y="894410"/>
              <a:ext cx="5897769" cy="916405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lvl="0" algn="just">
                <a:lnSpc>
                  <a:spcPct val="130000"/>
                </a:lnSpc>
                <a:defRPr/>
              </a:pPr>
              <a:r>
                <a:rPr lang="zh-CN" altLang="en-US" sz="1400" kern="10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车联网技术经历了利用有线通信的路侧单元（道路提示牌）以及</a:t>
              </a:r>
              <a:r>
                <a:rPr lang="en-US" altLang="zh-CN" sz="1400" kern="10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2G/3G/4G</a:t>
              </a:r>
              <a:r>
                <a:rPr lang="zh-CN" altLang="en-US" sz="1400" kern="10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网络承载车载信息服务的阶段，正在依托高速移动的通信技术，逐步步入自动驾驶时代</a:t>
              </a:r>
              <a:endParaRPr kumimoji="0" lang="zh-CN" altLang="zh-CN" sz="1400" b="0" i="0" u="none" strike="noStrike" kern="1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32" name="组合 31">
            <a:extLst>
              <a:ext uri="{FF2B5EF4-FFF2-40B4-BE49-F238E27FC236}">
                <a16:creationId xmlns="" xmlns:a16="http://schemas.microsoft.com/office/drawing/2014/main" id="{059CDC60-1F7F-4046-9D3D-5852B99E89F9}"/>
              </a:ext>
            </a:extLst>
          </p:cNvPr>
          <p:cNvGrpSpPr/>
          <p:nvPr/>
        </p:nvGrpSpPr>
        <p:grpSpPr>
          <a:xfrm>
            <a:off x="4814788" y="2175519"/>
            <a:ext cx="7036316" cy="2048543"/>
            <a:chOff x="4814788" y="2175519"/>
            <a:chExt cx="7036316" cy="2048543"/>
          </a:xfrm>
        </p:grpSpPr>
        <p:sp>
          <p:nvSpPr>
            <p:cNvPr id="16" name="圆角矩形 6">
              <a:extLst>
                <a:ext uri="{FF2B5EF4-FFF2-40B4-BE49-F238E27FC236}">
                  <a16:creationId xmlns="" xmlns:a16="http://schemas.microsoft.com/office/drawing/2014/main" id="{DE9421A7-7A67-41BB-9398-4E8D30AA02A1}"/>
                </a:ext>
              </a:extLst>
            </p:cNvPr>
            <p:cNvSpPr/>
            <p:nvPr/>
          </p:nvSpPr>
          <p:spPr>
            <a:xfrm>
              <a:off x="4814788" y="2362516"/>
              <a:ext cx="7036316" cy="1861546"/>
            </a:xfrm>
            <a:prstGeom prst="roundRect">
              <a:avLst>
                <a:gd name="adj" fmla="val 2912"/>
              </a:avLst>
            </a:prstGeom>
            <a:solidFill>
              <a:schemeClr val="bg1"/>
            </a:solidFill>
            <a:ln>
              <a:noFill/>
            </a:ln>
            <a:effectLst>
              <a:outerShdw blurRad="139700" algn="ctr" rotWithShape="0">
                <a:prstClr val="black">
                  <a:alpha val="25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7" name="矩形 16">
              <a:extLst>
                <a:ext uri="{FF2B5EF4-FFF2-40B4-BE49-F238E27FC236}">
                  <a16:creationId xmlns="" xmlns:a16="http://schemas.microsoft.com/office/drawing/2014/main" id="{F7D388E2-B02B-4D16-A3B6-B61988BCE4B5}"/>
                </a:ext>
              </a:extLst>
            </p:cNvPr>
            <p:cNvSpPr/>
            <p:nvPr/>
          </p:nvSpPr>
          <p:spPr>
            <a:xfrm>
              <a:off x="6974840" y="2175519"/>
              <a:ext cx="2716210" cy="348557"/>
            </a:xfrm>
            <a:prstGeom prst="rect">
              <a:avLst/>
            </a:prstGeom>
            <a:gradFill>
              <a:gsLst>
                <a:gs pos="0">
                  <a:srgbClr val="3762FF"/>
                </a:gs>
                <a:gs pos="100000">
                  <a:srgbClr val="73EBFE"/>
                </a:gs>
              </a:gsLst>
              <a:lin ang="13500000" scaled="1"/>
            </a:gradFill>
          </p:spPr>
          <p:txBody>
            <a:bodyPr wrap="square">
              <a:spAutoFit/>
            </a:bodyPr>
            <a:lstStyle/>
            <a:p>
              <a:pPr algn="ctr" defTabSz="1066800">
                <a:lnSpc>
                  <a:spcPct val="90000"/>
                </a:lnSpc>
                <a:spcBef>
                  <a:spcPct val="0"/>
                </a:spcBef>
              </a:pPr>
              <a:r>
                <a:rPr lang="zh-CN" altLang="en-US" b="1" dirty="0">
                  <a:solidFill>
                    <a:schemeClr val="bg1"/>
                  </a:solidFill>
                  <a:cs typeface="+mn-ea"/>
                  <a:sym typeface="+mn-lt"/>
                </a:rPr>
                <a:t>外科手术</a:t>
              </a:r>
            </a:p>
          </p:txBody>
        </p:sp>
        <p:sp>
          <p:nvSpPr>
            <p:cNvPr id="28" name="矩形 27">
              <a:extLst>
                <a:ext uri="{FF2B5EF4-FFF2-40B4-BE49-F238E27FC236}">
                  <a16:creationId xmlns="" xmlns:a16="http://schemas.microsoft.com/office/drawing/2014/main" id="{91273FC5-DCD7-4CAC-AB43-A7B0855AF20E}"/>
                </a:ext>
              </a:extLst>
            </p:cNvPr>
            <p:cNvSpPr/>
            <p:nvPr/>
          </p:nvSpPr>
          <p:spPr>
            <a:xfrm>
              <a:off x="5384060" y="2775828"/>
              <a:ext cx="5897769" cy="1196481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en-US" altLang="zh-CN" sz="1400" kern="10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2029</a:t>
              </a:r>
              <a:r>
                <a:rPr lang="zh-CN" altLang="en-US" sz="1400" kern="10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年</a:t>
              </a:r>
              <a:r>
                <a:rPr lang="en-US" altLang="zh-CN" sz="1400" kern="10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1</a:t>
              </a:r>
              <a:r>
                <a:rPr lang="zh-CN" altLang="en-US" sz="1400" kern="10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月</a:t>
              </a:r>
              <a:r>
                <a:rPr lang="en-US" altLang="zh-CN" sz="1400" kern="10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19</a:t>
              </a:r>
              <a:r>
                <a:rPr lang="zh-CN" altLang="en-US" sz="1400" kern="10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日，中国一名外科医生利用</a:t>
              </a:r>
              <a:r>
                <a:rPr lang="en-US" altLang="zh-CN" sz="1400" kern="10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5G</a:t>
              </a:r>
              <a:r>
                <a:rPr lang="zh-CN" altLang="en-US" sz="1400" kern="10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技术实施了全球首例远程外科手术。这名医生在福建省利用</a:t>
              </a:r>
              <a:r>
                <a:rPr lang="en-US" altLang="zh-CN" sz="1400" kern="10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5G</a:t>
              </a:r>
              <a:r>
                <a:rPr lang="zh-CN" altLang="en-US" sz="1400" kern="10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网络，操控</a:t>
              </a:r>
              <a:r>
                <a:rPr lang="en-US" altLang="zh-CN" sz="1400" kern="10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30</a:t>
              </a:r>
              <a:r>
                <a:rPr lang="zh-CN" altLang="en-US" sz="1400" kern="10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英里（约合</a:t>
              </a:r>
              <a:r>
                <a:rPr lang="en-US" altLang="zh-CN" sz="1400" kern="10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48</a:t>
              </a:r>
              <a:r>
                <a:rPr lang="zh-CN" altLang="en-US" sz="1400" kern="10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公里）以外一个偏远地区的机械臂进行手术。在进行的手术中，由于延时只有</a:t>
              </a:r>
              <a:r>
                <a:rPr lang="en-US" altLang="zh-CN" sz="1400" kern="10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0.1</a:t>
              </a:r>
              <a:r>
                <a:rPr lang="zh-CN" altLang="en-US" sz="1400" kern="10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秒，外科医生用</a:t>
              </a:r>
              <a:r>
                <a:rPr lang="en-US" altLang="zh-CN" sz="1400" kern="10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5G</a:t>
              </a:r>
              <a:r>
                <a:rPr lang="zh-CN" altLang="en-US" sz="1400" kern="10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网络切除了一只实验动物的肝脏。</a:t>
              </a:r>
            </a:p>
          </p:txBody>
        </p:sp>
      </p:grpSp>
      <p:grpSp>
        <p:nvGrpSpPr>
          <p:cNvPr id="33" name="组合 32">
            <a:extLst>
              <a:ext uri="{FF2B5EF4-FFF2-40B4-BE49-F238E27FC236}">
                <a16:creationId xmlns="" xmlns:a16="http://schemas.microsoft.com/office/drawing/2014/main" id="{8D6F27BF-CBE6-49D4-A9D4-AA68250A88EF}"/>
              </a:ext>
            </a:extLst>
          </p:cNvPr>
          <p:cNvGrpSpPr/>
          <p:nvPr/>
        </p:nvGrpSpPr>
        <p:grpSpPr>
          <a:xfrm>
            <a:off x="4814788" y="4386894"/>
            <a:ext cx="7036316" cy="2074469"/>
            <a:chOff x="4814788" y="4386894"/>
            <a:chExt cx="7036316" cy="2074469"/>
          </a:xfrm>
        </p:grpSpPr>
        <p:sp>
          <p:nvSpPr>
            <p:cNvPr id="24" name="圆角矩形 7">
              <a:extLst>
                <a:ext uri="{FF2B5EF4-FFF2-40B4-BE49-F238E27FC236}">
                  <a16:creationId xmlns="" xmlns:a16="http://schemas.microsoft.com/office/drawing/2014/main" id="{740DE02E-2292-4E19-A107-439050C7FE1F}"/>
                </a:ext>
              </a:extLst>
            </p:cNvPr>
            <p:cNvSpPr/>
            <p:nvPr/>
          </p:nvSpPr>
          <p:spPr>
            <a:xfrm>
              <a:off x="4814788" y="4599817"/>
              <a:ext cx="7036316" cy="1861546"/>
            </a:xfrm>
            <a:prstGeom prst="roundRect">
              <a:avLst>
                <a:gd name="adj" fmla="val 2912"/>
              </a:avLst>
            </a:prstGeom>
            <a:solidFill>
              <a:schemeClr val="bg1"/>
            </a:solidFill>
            <a:ln>
              <a:noFill/>
            </a:ln>
            <a:effectLst>
              <a:outerShdw blurRad="139700" algn="ctr" rotWithShape="0">
                <a:prstClr val="black">
                  <a:alpha val="25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6" name="矩形 25">
              <a:extLst>
                <a:ext uri="{FF2B5EF4-FFF2-40B4-BE49-F238E27FC236}">
                  <a16:creationId xmlns="" xmlns:a16="http://schemas.microsoft.com/office/drawing/2014/main" id="{CE4131B3-7055-4CE3-B5F6-6F9C76E8A8AD}"/>
                </a:ext>
              </a:extLst>
            </p:cNvPr>
            <p:cNvSpPr/>
            <p:nvPr/>
          </p:nvSpPr>
          <p:spPr>
            <a:xfrm>
              <a:off x="6997315" y="4386894"/>
              <a:ext cx="2716210" cy="348557"/>
            </a:xfrm>
            <a:prstGeom prst="rect">
              <a:avLst/>
            </a:prstGeom>
            <a:gradFill>
              <a:gsLst>
                <a:gs pos="0">
                  <a:srgbClr val="3762FF"/>
                </a:gs>
                <a:gs pos="100000">
                  <a:srgbClr val="73EBFE"/>
                </a:gs>
              </a:gsLst>
              <a:lin ang="13500000" scaled="1"/>
            </a:gradFill>
          </p:spPr>
          <p:txBody>
            <a:bodyPr wrap="square">
              <a:spAutoFit/>
            </a:bodyPr>
            <a:lstStyle/>
            <a:p>
              <a:pPr algn="ctr" defTabSz="1066800">
                <a:lnSpc>
                  <a:spcPct val="90000"/>
                </a:lnSpc>
                <a:spcBef>
                  <a:spcPct val="0"/>
                </a:spcBef>
              </a:pPr>
              <a:r>
                <a:rPr lang="zh-CN" altLang="en-US" b="1" dirty="0">
                  <a:solidFill>
                    <a:schemeClr val="bg1"/>
                  </a:solidFill>
                  <a:cs typeface="+mn-ea"/>
                  <a:sym typeface="+mn-lt"/>
                </a:rPr>
                <a:t>智能电网</a:t>
              </a:r>
            </a:p>
          </p:txBody>
        </p:sp>
        <p:sp>
          <p:nvSpPr>
            <p:cNvPr id="29" name="矩形 28">
              <a:extLst>
                <a:ext uri="{FF2B5EF4-FFF2-40B4-BE49-F238E27FC236}">
                  <a16:creationId xmlns="" xmlns:a16="http://schemas.microsoft.com/office/drawing/2014/main" id="{C75A2641-8A0D-45B9-AF48-63A9A1E347F0}"/>
                </a:ext>
              </a:extLst>
            </p:cNvPr>
            <p:cNvSpPr/>
            <p:nvPr/>
          </p:nvSpPr>
          <p:spPr>
            <a:xfrm>
              <a:off x="5384060" y="4898283"/>
              <a:ext cx="5897769" cy="1196481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zh-CN" altLang="en-US" sz="1400" kern="10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因电网高安全性要求与全覆盖的广度特性，智能电网必须在海量连接以及广覆盖的测量处理体系中，做到</a:t>
              </a:r>
              <a:r>
                <a:rPr lang="en-US" altLang="zh-CN" sz="1400" kern="10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99.999%</a:t>
              </a:r>
              <a:r>
                <a:rPr lang="zh-CN" altLang="en-US" sz="1400" kern="10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的高可靠度；超大数量末端设备的同时接入、小于</a:t>
              </a:r>
              <a:r>
                <a:rPr lang="en-US" altLang="zh-CN" sz="1400" kern="10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20 </a:t>
              </a:r>
              <a:r>
                <a:rPr lang="en-US" altLang="zh-CN" sz="1400" kern="100" dirty="0" err="1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ms</a:t>
              </a:r>
              <a:r>
                <a:rPr lang="zh-CN" altLang="en-US" sz="1400" kern="10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的超低时延，以及终端深度覆盖、信号平稳等是其可安全工作的基本要求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03432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451102" y="114300"/>
            <a:ext cx="2382336" cy="830997"/>
            <a:chOff x="2032252" y="1274610"/>
            <a:chExt cx="2382336" cy="830997"/>
          </a:xfrm>
        </p:grpSpPr>
        <p:sp>
          <p:nvSpPr>
            <p:cNvPr id="5" name="文本框 4"/>
            <p:cNvSpPr txBox="1"/>
            <p:nvPr/>
          </p:nvSpPr>
          <p:spPr>
            <a:xfrm>
              <a:off x="2547990" y="1549078"/>
              <a:ext cx="186659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2700000" scaled="1"/>
                    <a:tileRect/>
                  </a:gradFill>
                  <a:cs typeface="+mn-ea"/>
                  <a:sym typeface="+mn-lt"/>
                </a:rPr>
                <a:t>应用领域</a:t>
              </a: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2032252" y="1274610"/>
              <a:ext cx="595562" cy="830997"/>
              <a:chOff x="2038520" y="1396463"/>
              <a:chExt cx="595562" cy="830997"/>
            </a:xfrm>
          </p:grpSpPr>
          <p:sp>
            <p:nvSpPr>
              <p:cNvPr id="7" name="椭圆 6"/>
              <p:cNvSpPr/>
              <p:nvPr/>
            </p:nvSpPr>
            <p:spPr>
              <a:xfrm>
                <a:off x="2038520" y="1928315"/>
                <a:ext cx="595562" cy="223527"/>
              </a:xfrm>
              <a:prstGeom prst="ellipse">
                <a:avLst/>
              </a:prstGeom>
              <a:gradFill flip="none" rotWithShape="1">
                <a:gsLst>
                  <a:gs pos="100000">
                    <a:srgbClr val="519DFF"/>
                  </a:gs>
                  <a:gs pos="0">
                    <a:srgbClr val="73EBFE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innerShdw blurRad="88900">
                  <a:prstClr val="black">
                    <a:alpha val="5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2060204" y="1396463"/>
                <a:ext cx="509471" cy="830997"/>
              </a:xfrm>
              <a:prstGeom prst="rect">
                <a:avLst/>
              </a:prstGeom>
              <a:noFill/>
              <a:effectLst/>
            </p:spPr>
            <p:txBody>
              <a:bodyPr wrap="square" rtlCol="0">
                <a:spAutoFit/>
                <a:scene3d>
                  <a:camera prst="isometricOffAxis1Left">
                    <a:rot lat="1876360" lon="2562399" rev="21591639"/>
                  </a:camera>
                  <a:lightRig rig="balanced" dir="t"/>
                </a:scene3d>
                <a:sp3d extrusionH="101600" prstMaterial="matte">
                  <a:bevelB w="38100" h="38100"/>
                  <a:extrusionClr>
                    <a:schemeClr val="bg1"/>
                  </a:extrusionClr>
                  <a:contourClr>
                    <a:schemeClr val="bg1">
                      <a:lumMod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altLang="zh-CN" sz="4800" b="1" dirty="0">
                    <a:gradFill flip="none" rotWithShape="1">
                      <a:gsLst>
                        <a:gs pos="100000">
                          <a:srgbClr val="3762FF"/>
                        </a:gs>
                        <a:gs pos="0">
                          <a:srgbClr val="73EBFE"/>
                        </a:gs>
                      </a:gsLst>
                      <a:lin ang="5400000" scaled="1"/>
                      <a:tileRect/>
                    </a:gradFill>
                    <a:cs typeface="+mn-ea"/>
                    <a:sym typeface="+mn-lt"/>
                  </a:rPr>
                  <a:t>6</a:t>
                </a:r>
                <a:endParaRPr lang="zh-CN" altLang="en-US" sz="4800" b="1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5400000" scaled="1"/>
                    <a:tileRect/>
                  </a:gra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85" name="组合 84">
            <a:extLst>
              <a:ext uri="{FF2B5EF4-FFF2-40B4-BE49-F238E27FC236}">
                <a16:creationId xmlns="" xmlns:a16="http://schemas.microsoft.com/office/drawing/2014/main" id="{9C295BE1-5F14-4CFE-9F8A-7B8446217FAD}"/>
              </a:ext>
            </a:extLst>
          </p:cNvPr>
          <p:cNvGrpSpPr/>
          <p:nvPr/>
        </p:nvGrpSpPr>
        <p:grpSpPr>
          <a:xfrm>
            <a:off x="547688" y="1457960"/>
            <a:ext cx="11093450" cy="4705350"/>
            <a:chOff x="547688" y="1457960"/>
            <a:chExt cx="11093450" cy="4705350"/>
          </a:xfrm>
        </p:grpSpPr>
        <p:sp>
          <p:nvSpPr>
            <p:cNvPr id="54" name="矩形 53">
              <a:extLst>
                <a:ext uri="{FF2B5EF4-FFF2-40B4-BE49-F238E27FC236}">
                  <a16:creationId xmlns="" xmlns:a16="http://schemas.microsoft.com/office/drawing/2014/main" id="{B143C40B-D3B8-491D-82AF-B2C6FD1DBBE6}"/>
                </a:ext>
              </a:extLst>
            </p:cNvPr>
            <p:cNvSpPr/>
            <p:nvPr/>
          </p:nvSpPr>
          <p:spPr>
            <a:xfrm>
              <a:off x="3627120" y="1466850"/>
              <a:ext cx="8014018" cy="46901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139700" algn="ctr" rotWithShape="0">
                <a:prstClr val="black">
                  <a:alpha val="25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9" name="矩形 8">
              <a:extLst>
                <a:ext uri="{FF2B5EF4-FFF2-40B4-BE49-F238E27FC236}">
                  <a16:creationId xmlns="" xmlns:a16="http://schemas.microsoft.com/office/drawing/2014/main" id="{D44A7806-A3AE-436B-AFC0-918330B0F476}"/>
                </a:ext>
              </a:extLst>
            </p:cNvPr>
            <p:cNvSpPr/>
            <p:nvPr/>
          </p:nvSpPr>
          <p:spPr>
            <a:xfrm>
              <a:off x="547688" y="1457960"/>
              <a:ext cx="3079432" cy="4705350"/>
            </a:xfrm>
            <a:prstGeom prst="rect">
              <a:avLst/>
            </a:prstGeom>
            <a:gradFill>
              <a:gsLst>
                <a:gs pos="0">
                  <a:srgbClr val="3762FF"/>
                </a:gs>
                <a:gs pos="100000">
                  <a:srgbClr val="73EBFE"/>
                </a:gs>
              </a:gsLst>
              <a:lin ang="13500000" scaled="1"/>
            </a:gradFill>
            <a:ln>
              <a:noFill/>
            </a:ln>
            <a:effectLst>
              <a:outerShdw blurRad="139700" algn="ctr" rotWithShape="0">
                <a:prstClr val="black">
                  <a:alpha val="25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0" name="矩形 9">
              <a:extLst>
                <a:ext uri="{FF2B5EF4-FFF2-40B4-BE49-F238E27FC236}">
                  <a16:creationId xmlns="" xmlns:a16="http://schemas.microsoft.com/office/drawing/2014/main" id="{A1C8BED8-61B0-4FFA-A7FD-384D185D9199}"/>
                </a:ext>
              </a:extLst>
            </p:cNvPr>
            <p:cNvSpPr/>
            <p:nvPr/>
          </p:nvSpPr>
          <p:spPr>
            <a:xfrm>
              <a:off x="800561" y="3846209"/>
              <a:ext cx="2539755" cy="17566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lnSpc>
                  <a:spcPct val="130000"/>
                </a:lnSpc>
                <a:defRPr/>
              </a:pPr>
              <a:r>
                <a:rPr lang="en-US" altLang="zh-CN" sz="1400" dirty="0">
                  <a:solidFill>
                    <a:prstClr val="white"/>
                  </a:solidFill>
                  <a:cs typeface="+mn-ea"/>
                  <a:sym typeface="+mn-lt"/>
                </a:rPr>
                <a:t>5G</a:t>
              </a:r>
              <a:r>
                <a:rPr lang="zh-CN" altLang="en-US" sz="1400" dirty="0">
                  <a:solidFill>
                    <a:prstClr val="white"/>
                  </a:solidFill>
                  <a:cs typeface="+mn-ea"/>
                  <a:sym typeface="+mn-lt"/>
                </a:rPr>
                <a:t>技术将开辟许多新的应用领域，以前的移动数据传输标准对这些领域来说还不够快。</a:t>
              </a:r>
              <a:r>
                <a:rPr lang="en-US" altLang="zh-CN" sz="1400" dirty="0">
                  <a:solidFill>
                    <a:prstClr val="white"/>
                  </a:solidFill>
                  <a:cs typeface="+mn-ea"/>
                  <a:sym typeface="+mn-lt"/>
                </a:rPr>
                <a:t>5G</a:t>
              </a:r>
              <a:r>
                <a:rPr lang="zh-CN" altLang="en-US" sz="1400" dirty="0">
                  <a:solidFill>
                    <a:prstClr val="white"/>
                  </a:solidFill>
                  <a:cs typeface="+mn-ea"/>
                  <a:sym typeface="+mn-lt"/>
                </a:rPr>
                <a:t>网络的速度和较低的延时性首次满足了远程呈现、甚至远程手术的要求</a:t>
              </a: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67" name="组合 66">
              <a:extLst>
                <a:ext uri="{FF2B5EF4-FFF2-40B4-BE49-F238E27FC236}">
                  <a16:creationId xmlns="" xmlns:a16="http://schemas.microsoft.com/office/drawing/2014/main" id="{344DD6A8-EC2A-43CC-8071-2C7F504BF826}"/>
                </a:ext>
              </a:extLst>
            </p:cNvPr>
            <p:cNvGrpSpPr/>
            <p:nvPr/>
          </p:nvGrpSpPr>
          <p:grpSpPr>
            <a:xfrm>
              <a:off x="4562842" y="4407435"/>
              <a:ext cx="1010740" cy="414745"/>
              <a:chOff x="4562842" y="4416005"/>
              <a:chExt cx="1010740" cy="414745"/>
            </a:xfrm>
          </p:grpSpPr>
          <p:sp>
            <p:nvSpPr>
              <p:cNvPr id="30" name="矩形: 圆角 29">
                <a:extLst>
                  <a:ext uri="{FF2B5EF4-FFF2-40B4-BE49-F238E27FC236}">
                    <a16:creationId xmlns="" xmlns:a16="http://schemas.microsoft.com/office/drawing/2014/main" id="{C00E4901-D427-47E3-B4DC-3F610D41F611}"/>
                  </a:ext>
                </a:extLst>
              </p:cNvPr>
              <p:cNvSpPr/>
              <p:nvPr/>
            </p:nvSpPr>
            <p:spPr>
              <a:xfrm>
                <a:off x="4562842" y="4416005"/>
                <a:ext cx="1010740" cy="414745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rgbClr val="3762FF"/>
                  </a:gs>
                  <a:gs pos="100000">
                    <a:srgbClr val="73EBFE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1" name="矩形 30">
                <a:extLst>
                  <a:ext uri="{FF2B5EF4-FFF2-40B4-BE49-F238E27FC236}">
                    <a16:creationId xmlns="" xmlns:a16="http://schemas.microsoft.com/office/drawing/2014/main" id="{722E507B-BFF9-405F-AE54-0F75F93ABFFA}"/>
                  </a:ext>
                </a:extLst>
              </p:cNvPr>
              <p:cNvSpPr/>
              <p:nvPr/>
            </p:nvSpPr>
            <p:spPr>
              <a:xfrm>
                <a:off x="4759106" y="4434125"/>
                <a:ext cx="6463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标题</a:t>
                </a:r>
              </a:p>
            </p:txBody>
          </p:sp>
        </p:grpSp>
        <p:grpSp>
          <p:nvGrpSpPr>
            <p:cNvPr id="3" name="组合 2">
              <a:extLst>
                <a:ext uri="{FF2B5EF4-FFF2-40B4-BE49-F238E27FC236}">
                  <a16:creationId xmlns="" xmlns:a16="http://schemas.microsoft.com/office/drawing/2014/main" id="{F2169627-ADC2-431E-804B-50C3DB98BF58}"/>
                </a:ext>
              </a:extLst>
            </p:cNvPr>
            <p:cNvGrpSpPr/>
            <p:nvPr/>
          </p:nvGrpSpPr>
          <p:grpSpPr>
            <a:xfrm>
              <a:off x="4202611" y="2170943"/>
              <a:ext cx="1731202" cy="1731202"/>
              <a:chOff x="4202611" y="2170943"/>
              <a:chExt cx="1731202" cy="1731202"/>
            </a:xfrm>
          </p:grpSpPr>
          <p:grpSp>
            <p:nvGrpSpPr>
              <p:cNvPr id="15" name="组合 14">
                <a:extLst>
                  <a:ext uri="{FF2B5EF4-FFF2-40B4-BE49-F238E27FC236}">
                    <a16:creationId xmlns="" xmlns:a16="http://schemas.microsoft.com/office/drawing/2014/main" id="{7719D67E-4BAA-4AE7-8A6C-30B04E0CEB2A}"/>
                  </a:ext>
                </a:extLst>
              </p:cNvPr>
              <p:cNvGrpSpPr/>
              <p:nvPr/>
            </p:nvGrpSpPr>
            <p:grpSpPr>
              <a:xfrm>
                <a:off x="4202611" y="2170943"/>
                <a:ext cx="1731202" cy="1731202"/>
                <a:chOff x="1731166" y="1658284"/>
                <a:chExt cx="1731202" cy="1731202"/>
              </a:xfrm>
            </p:grpSpPr>
            <p:sp>
              <p:nvSpPr>
                <p:cNvPr id="48" name="椭圆 47">
                  <a:extLst>
                    <a:ext uri="{FF2B5EF4-FFF2-40B4-BE49-F238E27FC236}">
                      <a16:creationId xmlns="" xmlns:a16="http://schemas.microsoft.com/office/drawing/2014/main" id="{0200C8F1-A3ED-4F40-862D-82E6559ED364}"/>
                    </a:ext>
                  </a:extLst>
                </p:cNvPr>
                <p:cNvSpPr/>
                <p:nvPr/>
              </p:nvSpPr>
              <p:spPr>
                <a:xfrm>
                  <a:off x="1731166" y="1658284"/>
                  <a:ext cx="1731202" cy="1731202"/>
                </a:xfrm>
                <a:prstGeom prst="ellipse">
                  <a:avLst/>
                </a:prstGeom>
                <a:gradFill>
                  <a:gsLst>
                    <a:gs pos="0">
                      <a:srgbClr val="3762FF">
                        <a:alpha val="20000"/>
                      </a:srgbClr>
                    </a:gs>
                    <a:gs pos="100000">
                      <a:srgbClr val="73EBFE">
                        <a:alpha val="20000"/>
                      </a:srgbClr>
                    </a:gs>
                  </a:gsLst>
                  <a:lin ang="135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CN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cs typeface="+mn-ea"/>
                      <a:sym typeface="+mn-lt"/>
                    </a:rPr>
                    <a:t>8</a:t>
                  </a:r>
                  <a:endPara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49" name="椭圆 48">
                  <a:extLst>
                    <a:ext uri="{FF2B5EF4-FFF2-40B4-BE49-F238E27FC236}">
                      <a16:creationId xmlns="" xmlns:a16="http://schemas.microsoft.com/office/drawing/2014/main" id="{D4F0E0E6-B572-4985-AB06-0598C08E0ADB}"/>
                    </a:ext>
                  </a:extLst>
                </p:cNvPr>
                <p:cNvSpPr/>
                <p:nvPr/>
              </p:nvSpPr>
              <p:spPr>
                <a:xfrm>
                  <a:off x="1855623" y="1782741"/>
                  <a:ext cx="1482288" cy="1482288"/>
                </a:xfrm>
                <a:prstGeom prst="ellipse">
                  <a:avLst/>
                </a:prstGeom>
                <a:gradFill>
                  <a:gsLst>
                    <a:gs pos="0">
                      <a:srgbClr val="3762FF">
                        <a:alpha val="50000"/>
                      </a:srgbClr>
                    </a:gs>
                    <a:gs pos="100000">
                      <a:srgbClr val="73EBFE">
                        <a:alpha val="50000"/>
                      </a:srgbClr>
                    </a:gs>
                  </a:gsLst>
                  <a:lin ang="135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50" name="椭圆 49">
                  <a:extLst>
                    <a:ext uri="{FF2B5EF4-FFF2-40B4-BE49-F238E27FC236}">
                      <a16:creationId xmlns="" xmlns:a16="http://schemas.microsoft.com/office/drawing/2014/main" id="{49E930C4-E804-49CF-844C-FB73FFA599A6}"/>
                    </a:ext>
                  </a:extLst>
                </p:cNvPr>
                <p:cNvSpPr/>
                <p:nvPr/>
              </p:nvSpPr>
              <p:spPr>
                <a:xfrm>
                  <a:off x="1973467" y="1900585"/>
                  <a:ext cx="1246600" cy="1246600"/>
                </a:xfrm>
                <a:prstGeom prst="ellipse">
                  <a:avLst/>
                </a:prstGeom>
                <a:gradFill>
                  <a:gsLst>
                    <a:gs pos="0">
                      <a:srgbClr val="3762FF"/>
                    </a:gs>
                    <a:gs pos="100000">
                      <a:srgbClr val="73EBFE"/>
                    </a:gs>
                  </a:gsLst>
                  <a:lin ang="135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2" name="矩形 1">
                <a:extLst>
                  <a:ext uri="{FF2B5EF4-FFF2-40B4-BE49-F238E27FC236}">
                    <a16:creationId xmlns="" xmlns:a16="http://schemas.microsoft.com/office/drawing/2014/main" id="{BCC76651-D1DE-4A36-BBC7-27C3D1A1D1C7}"/>
                  </a:ext>
                </a:extLst>
              </p:cNvPr>
              <p:cNvSpPr/>
              <p:nvPr/>
            </p:nvSpPr>
            <p:spPr>
              <a:xfrm>
                <a:off x="4473032" y="2737616"/>
                <a:ext cx="1218480" cy="5978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 defTabSz="106680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zh-CN" altLang="en-US" b="1" dirty="0">
                    <a:solidFill>
                      <a:schemeClr val="bg1"/>
                    </a:solidFill>
                    <a:cs typeface="+mn-ea"/>
                    <a:sym typeface="+mn-lt"/>
                  </a:rPr>
                  <a:t>车联网与自动驾驶</a:t>
                </a:r>
              </a:p>
            </p:txBody>
          </p:sp>
        </p:grpSp>
        <p:grpSp>
          <p:nvGrpSpPr>
            <p:cNvPr id="55" name="组合 54">
              <a:extLst>
                <a:ext uri="{FF2B5EF4-FFF2-40B4-BE49-F238E27FC236}">
                  <a16:creationId xmlns="" xmlns:a16="http://schemas.microsoft.com/office/drawing/2014/main" id="{1A034767-AC09-4726-99D4-047DBA8BFC28}"/>
                </a:ext>
              </a:extLst>
            </p:cNvPr>
            <p:cNvGrpSpPr/>
            <p:nvPr/>
          </p:nvGrpSpPr>
          <p:grpSpPr>
            <a:xfrm>
              <a:off x="6742366" y="2176645"/>
              <a:ext cx="1731202" cy="1731202"/>
              <a:chOff x="4202611" y="2170943"/>
              <a:chExt cx="1731202" cy="1731202"/>
            </a:xfrm>
          </p:grpSpPr>
          <p:grpSp>
            <p:nvGrpSpPr>
              <p:cNvPr id="56" name="组合 55">
                <a:extLst>
                  <a:ext uri="{FF2B5EF4-FFF2-40B4-BE49-F238E27FC236}">
                    <a16:creationId xmlns="" xmlns:a16="http://schemas.microsoft.com/office/drawing/2014/main" id="{F1F522A0-633A-4964-BFFC-F27E3A6F9F2A}"/>
                  </a:ext>
                </a:extLst>
              </p:cNvPr>
              <p:cNvGrpSpPr/>
              <p:nvPr/>
            </p:nvGrpSpPr>
            <p:grpSpPr>
              <a:xfrm>
                <a:off x="4202611" y="2170943"/>
                <a:ext cx="1731202" cy="1731202"/>
                <a:chOff x="1731166" y="1658284"/>
                <a:chExt cx="1731202" cy="1731202"/>
              </a:xfrm>
            </p:grpSpPr>
            <p:sp>
              <p:nvSpPr>
                <p:cNvPr id="58" name="椭圆 57">
                  <a:extLst>
                    <a:ext uri="{FF2B5EF4-FFF2-40B4-BE49-F238E27FC236}">
                      <a16:creationId xmlns="" xmlns:a16="http://schemas.microsoft.com/office/drawing/2014/main" id="{54B3D5FC-7C2F-4DB5-9BE9-F1E477EE6712}"/>
                    </a:ext>
                  </a:extLst>
                </p:cNvPr>
                <p:cNvSpPr/>
                <p:nvPr/>
              </p:nvSpPr>
              <p:spPr>
                <a:xfrm>
                  <a:off x="1731166" y="1658284"/>
                  <a:ext cx="1731202" cy="1731202"/>
                </a:xfrm>
                <a:prstGeom prst="ellipse">
                  <a:avLst/>
                </a:prstGeom>
                <a:gradFill>
                  <a:gsLst>
                    <a:gs pos="0">
                      <a:srgbClr val="3762FF">
                        <a:alpha val="20000"/>
                      </a:srgbClr>
                    </a:gs>
                    <a:gs pos="100000">
                      <a:srgbClr val="73EBFE">
                        <a:alpha val="20000"/>
                      </a:srgbClr>
                    </a:gs>
                  </a:gsLst>
                  <a:lin ang="135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CN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cs typeface="+mn-ea"/>
                      <a:sym typeface="+mn-lt"/>
                    </a:rPr>
                    <a:t>8</a:t>
                  </a:r>
                  <a:endPara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59" name="椭圆 58">
                  <a:extLst>
                    <a:ext uri="{FF2B5EF4-FFF2-40B4-BE49-F238E27FC236}">
                      <a16:creationId xmlns="" xmlns:a16="http://schemas.microsoft.com/office/drawing/2014/main" id="{2168AB9E-059F-4A9A-9B61-F146C8D407C2}"/>
                    </a:ext>
                  </a:extLst>
                </p:cNvPr>
                <p:cNvSpPr/>
                <p:nvPr/>
              </p:nvSpPr>
              <p:spPr>
                <a:xfrm>
                  <a:off x="1855623" y="1782741"/>
                  <a:ext cx="1482288" cy="1482288"/>
                </a:xfrm>
                <a:prstGeom prst="ellipse">
                  <a:avLst/>
                </a:prstGeom>
                <a:gradFill>
                  <a:gsLst>
                    <a:gs pos="0">
                      <a:srgbClr val="3762FF">
                        <a:alpha val="50000"/>
                      </a:srgbClr>
                    </a:gs>
                    <a:gs pos="100000">
                      <a:srgbClr val="73EBFE">
                        <a:alpha val="50000"/>
                      </a:srgbClr>
                    </a:gs>
                  </a:gsLst>
                  <a:lin ang="135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60" name="椭圆 59">
                  <a:extLst>
                    <a:ext uri="{FF2B5EF4-FFF2-40B4-BE49-F238E27FC236}">
                      <a16:creationId xmlns="" xmlns:a16="http://schemas.microsoft.com/office/drawing/2014/main" id="{E7657AE2-0C75-4D56-A75E-024A4A248E5C}"/>
                    </a:ext>
                  </a:extLst>
                </p:cNvPr>
                <p:cNvSpPr/>
                <p:nvPr/>
              </p:nvSpPr>
              <p:spPr>
                <a:xfrm>
                  <a:off x="1973467" y="1900585"/>
                  <a:ext cx="1246600" cy="1246600"/>
                </a:xfrm>
                <a:prstGeom prst="ellipse">
                  <a:avLst/>
                </a:prstGeom>
                <a:gradFill>
                  <a:gsLst>
                    <a:gs pos="0">
                      <a:srgbClr val="3762FF"/>
                    </a:gs>
                    <a:gs pos="100000">
                      <a:srgbClr val="73EBFE"/>
                    </a:gs>
                  </a:gsLst>
                  <a:lin ang="135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57" name="矩形 56">
                <a:extLst>
                  <a:ext uri="{FF2B5EF4-FFF2-40B4-BE49-F238E27FC236}">
                    <a16:creationId xmlns="" xmlns:a16="http://schemas.microsoft.com/office/drawing/2014/main" id="{174E4D91-FB64-458C-92EB-22E679DDA578}"/>
                  </a:ext>
                </a:extLst>
              </p:cNvPr>
              <p:cNvSpPr/>
              <p:nvPr/>
            </p:nvSpPr>
            <p:spPr>
              <a:xfrm>
                <a:off x="4473032" y="2737616"/>
                <a:ext cx="1218480" cy="5978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 defTabSz="106680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zh-CN" altLang="en-US" b="1" dirty="0">
                    <a:solidFill>
                      <a:schemeClr val="bg1"/>
                    </a:solidFill>
                    <a:cs typeface="+mn-ea"/>
                    <a:sym typeface="+mn-lt"/>
                  </a:rPr>
                  <a:t>外科</a:t>
                </a:r>
                <a:endParaRPr lang="en-US" altLang="zh-CN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  <a:p>
                <a:pPr lvl="0" algn="ctr" defTabSz="106680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zh-CN" altLang="en-US" b="1" dirty="0">
                    <a:solidFill>
                      <a:schemeClr val="bg1"/>
                    </a:solidFill>
                    <a:cs typeface="+mn-ea"/>
                    <a:sym typeface="+mn-lt"/>
                  </a:rPr>
                  <a:t>手术</a:t>
                </a:r>
              </a:p>
            </p:txBody>
          </p:sp>
        </p:grpSp>
        <p:grpSp>
          <p:nvGrpSpPr>
            <p:cNvPr id="61" name="组合 60">
              <a:extLst>
                <a:ext uri="{FF2B5EF4-FFF2-40B4-BE49-F238E27FC236}">
                  <a16:creationId xmlns="" xmlns:a16="http://schemas.microsoft.com/office/drawing/2014/main" id="{0A79972E-D327-4DA2-B555-4AE57AF349A6}"/>
                </a:ext>
              </a:extLst>
            </p:cNvPr>
            <p:cNvGrpSpPr/>
            <p:nvPr/>
          </p:nvGrpSpPr>
          <p:grpSpPr>
            <a:xfrm>
              <a:off x="9335863" y="2170943"/>
              <a:ext cx="1731202" cy="1731202"/>
              <a:chOff x="4202611" y="2170943"/>
              <a:chExt cx="1731202" cy="1731202"/>
            </a:xfrm>
          </p:grpSpPr>
          <p:grpSp>
            <p:nvGrpSpPr>
              <p:cNvPr id="62" name="组合 61">
                <a:extLst>
                  <a:ext uri="{FF2B5EF4-FFF2-40B4-BE49-F238E27FC236}">
                    <a16:creationId xmlns="" xmlns:a16="http://schemas.microsoft.com/office/drawing/2014/main" id="{0B74F0BB-034C-405B-A143-95D24A3FF2EA}"/>
                  </a:ext>
                </a:extLst>
              </p:cNvPr>
              <p:cNvGrpSpPr/>
              <p:nvPr/>
            </p:nvGrpSpPr>
            <p:grpSpPr>
              <a:xfrm>
                <a:off x="4202611" y="2170943"/>
                <a:ext cx="1731202" cy="1731202"/>
                <a:chOff x="1731166" y="1658284"/>
                <a:chExt cx="1731202" cy="1731202"/>
              </a:xfrm>
            </p:grpSpPr>
            <p:sp>
              <p:nvSpPr>
                <p:cNvPr id="64" name="椭圆 63">
                  <a:extLst>
                    <a:ext uri="{FF2B5EF4-FFF2-40B4-BE49-F238E27FC236}">
                      <a16:creationId xmlns="" xmlns:a16="http://schemas.microsoft.com/office/drawing/2014/main" id="{ED91677A-8FE0-4A58-A9A6-2F4A26F3F770}"/>
                    </a:ext>
                  </a:extLst>
                </p:cNvPr>
                <p:cNvSpPr/>
                <p:nvPr/>
              </p:nvSpPr>
              <p:spPr>
                <a:xfrm>
                  <a:off x="1731166" y="1658284"/>
                  <a:ext cx="1731202" cy="1731202"/>
                </a:xfrm>
                <a:prstGeom prst="ellipse">
                  <a:avLst/>
                </a:prstGeom>
                <a:gradFill>
                  <a:gsLst>
                    <a:gs pos="0">
                      <a:srgbClr val="3762FF">
                        <a:alpha val="20000"/>
                      </a:srgbClr>
                    </a:gs>
                    <a:gs pos="100000">
                      <a:srgbClr val="73EBFE">
                        <a:alpha val="20000"/>
                      </a:srgbClr>
                    </a:gs>
                  </a:gsLst>
                  <a:lin ang="135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CN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cs typeface="+mn-ea"/>
                      <a:sym typeface="+mn-lt"/>
                    </a:rPr>
                    <a:t>8</a:t>
                  </a:r>
                  <a:endPara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65" name="椭圆 64">
                  <a:extLst>
                    <a:ext uri="{FF2B5EF4-FFF2-40B4-BE49-F238E27FC236}">
                      <a16:creationId xmlns="" xmlns:a16="http://schemas.microsoft.com/office/drawing/2014/main" id="{11601705-D10C-4568-9090-092ED0EF098F}"/>
                    </a:ext>
                  </a:extLst>
                </p:cNvPr>
                <p:cNvSpPr/>
                <p:nvPr/>
              </p:nvSpPr>
              <p:spPr>
                <a:xfrm>
                  <a:off x="1855623" y="1782741"/>
                  <a:ext cx="1482288" cy="1482288"/>
                </a:xfrm>
                <a:prstGeom prst="ellipse">
                  <a:avLst/>
                </a:prstGeom>
                <a:gradFill>
                  <a:gsLst>
                    <a:gs pos="0">
                      <a:srgbClr val="3762FF">
                        <a:alpha val="50000"/>
                      </a:srgbClr>
                    </a:gs>
                    <a:gs pos="100000">
                      <a:srgbClr val="73EBFE">
                        <a:alpha val="50000"/>
                      </a:srgbClr>
                    </a:gs>
                  </a:gsLst>
                  <a:lin ang="135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66" name="椭圆 65">
                  <a:extLst>
                    <a:ext uri="{FF2B5EF4-FFF2-40B4-BE49-F238E27FC236}">
                      <a16:creationId xmlns="" xmlns:a16="http://schemas.microsoft.com/office/drawing/2014/main" id="{6FFCB6E1-393F-4217-BC58-D1199C04C2E9}"/>
                    </a:ext>
                  </a:extLst>
                </p:cNvPr>
                <p:cNvSpPr/>
                <p:nvPr/>
              </p:nvSpPr>
              <p:spPr>
                <a:xfrm>
                  <a:off x="1973467" y="1900585"/>
                  <a:ext cx="1246600" cy="1246600"/>
                </a:xfrm>
                <a:prstGeom prst="ellipse">
                  <a:avLst/>
                </a:prstGeom>
                <a:gradFill>
                  <a:gsLst>
                    <a:gs pos="0">
                      <a:srgbClr val="3762FF"/>
                    </a:gs>
                    <a:gs pos="100000">
                      <a:srgbClr val="73EBFE"/>
                    </a:gs>
                  </a:gsLst>
                  <a:lin ang="135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63" name="矩形 62">
                <a:extLst>
                  <a:ext uri="{FF2B5EF4-FFF2-40B4-BE49-F238E27FC236}">
                    <a16:creationId xmlns="" xmlns:a16="http://schemas.microsoft.com/office/drawing/2014/main" id="{1D468026-1D25-47D3-84D6-BF13A139E93E}"/>
                  </a:ext>
                </a:extLst>
              </p:cNvPr>
              <p:cNvSpPr/>
              <p:nvPr/>
            </p:nvSpPr>
            <p:spPr>
              <a:xfrm>
                <a:off x="4473032" y="2737616"/>
                <a:ext cx="1218480" cy="5978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 defTabSz="106680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zh-CN" altLang="en-US" b="1" dirty="0">
                    <a:solidFill>
                      <a:schemeClr val="bg1"/>
                    </a:solidFill>
                    <a:cs typeface="+mn-ea"/>
                    <a:sym typeface="+mn-lt"/>
                  </a:rPr>
                  <a:t>智能</a:t>
                </a:r>
                <a:endParaRPr lang="en-US" altLang="zh-CN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  <a:p>
                <a:pPr lvl="0" algn="ctr" defTabSz="106680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zh-CN" altLang="en-US" b="1" dirty="0">
                    <a:solidFill>
                      <a:schemeClr val="bg1"/>
                    </a:solidFill>
                    <a:cs typeface="+mn-ea"/>
                    <a:sym typeface="+mn-lt"/>
                  </a:rPr>
                  <a:t>电网</a:t>
                </a:r>
              </a:p>
            </p:txBody>
          </p:sp>
        </p:grpSp>
        <p:grpSp>
          <p:nvGrpSpPr>
            <p:cNvPr id="68" name="组合 67">
              <a:extLst>
                <a:ext uri="{FF2B5EF4-FFF2-40B4-BE49-F238E27FC236}">
                  <a16:creationId xmlns="" xmlns:a16="http://schemas.microsoft.com/office/drawing/2014/main" id="{42DFF602-5081-49E2-A650-A663B5AB4128}"/>
                </a:ext>
              </a:extLst>
            </p:cNvPr>
            <p:cNvGrpSpPr/>
            <p:nvPr/>
          </p:nvGrpSpPr>
          <p:grpSpPr>
            <a:xfrm>
              <a:off x="4562842" y="5120097"/>
              <a:ext cx="1010740" cy="414745"/>
              <a:chOff x="4562842" y="4416005"/>
              <a:chExt cx="1010740" cy="414745"/>
            </a:xfrm>
          </p:grpSpPr>
          <p:sp>
            <p:nvSpPr>
              <p:cNvPr id="69" name="矩形: 圆角 68">
                <a:extLst>
                  <a:ext uri="{FF2B5EF4-FFF2-40B4-BE49-F238E27FC236}">
                    <a16:creationId xmlns="" xmlns:a16="http://schemas.microsoft.com/office/drawing/2014/main" id="{989687CD-BC3E-41A2-A905-17E819FF2FA3}"/>
                  </a:ext>
                </a:extLst>
              </p:cNvPr>
              <p:cNvSpPr/>
              <p:nvPr/>
            </p:nvSpPr>
            <p:spPr>
              <a:xfrm>
                <a:off x="4562842" y="4416005"/>
                <a:ext cx="1010740" cy="414745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rgbClr val="3762FF"/>
                  </a:gs>
                  <a:gs pos="100000">
                    <a:srgbClr val="73EBFE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70" name="矩形 69">
                <a:extLst>
                  <a:ext uri="{FF2B5EF4-FFF2-40B4-BE49-F238E27FC236}">
                    <a16:creationId xmlns="" xmlns:a16="http://schemas.microsoft.com/office/drawing/2014/main" id="{03C56927-6F22-48D4-90AA-354F68409EFA}"/>
                  </a:ext>
                </a:extLst>
              </p:cNvPr>
              <p:cNvSpPr/>
              <p:nvPr/>
            </p:nvSpPr>
            <p:spPr>
              <a:xfrm>
                <a:off x="4759106" y="4434125"/>
                <a:ext cx="6463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标题</a:t>
                </a:r>
              </a:p>
            </p:txBody>
          </p:sp>
        </p:grpSp>
        <p:grpSp>
          <p:nvGrpSpPr>
            <p:cNvPr id="71" name="组合 70">
              <a:extLst>
                <a:ext uri="{FF2B5EF4-FFF2-40B4-BE49-F238E27FC236}">
                  <a16:creationId xmlns="" xmlns:a16="http://schemas.microsoft.com/office/drawing/2014/main" id="{178E83C7-22F7-49A4-BB71-CDA398E5BE6F}"/>
                </a:ext>
              </a:extLst>
            </p:cNvPr>
            <p:cNvGrpSpPr/>
            <p:nvPr/>
          </p:nvGrpSpPr>
          <p:grpSpPr>
            <a:xfrm>
              <a:off x="7128759" y="4410269"/>
              <a:ext cx="1010740" cy="414745"/>
              <a:chOff x="4562842" y="4416005"/>
              <a:chExt cx="1010740" cy="414745"/>
            </a:xfrm>
          </p:grpSpPr>
          <p:sp>
            <p:nvSpPr>
              <p:cNvPr id="72" name="矩形: 圆角 71">
                <a:extLst>
                  <a:ext uri="{FF2B5EF4-FFF2-40B4-BE49-F238E27FC236}">
                    <a16:creationId xmlns="" xmlns:a16="http://schemas.microsoft.com/office/drawing/2014/main" id="{12BD114D-5A16-4627-A529-B13E4776DADE}"/>
                  </a:ext>
                </a:extLst>
              </p:cNvPr>
              <p:cNvSpPr/>
              <p:nvPr/>
            </p:nvSpPr>
            <p:spPr>
              <a:xfrm>
                <a:off x="4562842" y="4416005"/>
                <a:ext cx="1010740" cy="414745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rgbClr val="3762FF"/>
                  </a:gs>
                  <a:gs pos="100000">
                    <a:srgbClr val="73EBFE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73" name="矩形 72">
                <a:extLst>
                  <a:ext uri="{FF2B5EF4-FFF2-40B4-BE49-F238E27FC236}">
                    <a16:creationId xmlns="" xmlns:a16="http://schemas.microsoft.com/office/drawing/2014/main" id="{31821B30-2B4E-4A64-921D-F2BEFC595CBB}"/>
                  </a:ext>
                </a:extLst>
              </p:cNvPr>
              <p:cNvSpPr/>
              <p:nvPr/>
            </p:nvSpPr>
            <p:spPr>
              <a:xfrm>
                <a:off x="4759106" y="4434125"/>
                <a:ext cx="6463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标题</a:t>
                </a:r>
              </a:p>
            </p:txBody>
          </p:sp>
        </p:grpSp>
        <p:grpSp>
          <p:nvGrpSpPr>
            <p:cNvPr id="74" name="组合 73">
              <a:extLst>
                <a:ext uri="{FF2B5EF4-FFF2-40B4-BE49-F238E27FC236}">
                  <a16:creationId xmlns="" xmlns:a16="http://schemas.microsoft.com/office/drawing/2014/main" id="{C272CC1B-40E7-4D9A-A51F-B2A2249D8B3A}"/>
                </a:ext>
              </a:extLst>
            </p:cNvPr>
            <p:cNvGrpSpPr/>
            <p:nvPr/>
          </p:nvGrpSpPr>
          <p:grpSpPr>
            <a:xfrm>
              <a:off x="7128759" y="5122931"/>
              <a:ext cx="1010740" cy="414745"/>
              <a:chOff x="4562842" y="4416005"/>
              <a:chExt cx="1010740" cy="414745"/>
            </a:xfrm>
          </p:grpSpPr>
          <p:sp>
            <p:nvSpPr>
              <p:cNvPr id="75" name="矩形: 圆角 74">
                <a:extLst>
                  <a:ext uri="{FF2B5EF4-FFF2-40B4-BE49-F238E27FC236}">
                    <a16:creationId xmlns="" xmlns:a16="http://schemas.microsoft.com/office/drawing/2014/main" id="{9E1FCF35-7582-4864-8AAB-9BC97DF71A63}"/>
                  </a:ext>
                </a:extLst>
              </p:cNvPr>
              <p:cNvSpPr/>
              <p:nvPr/>
            </p:nvSpPr>
            <p:spPr>
              <a:xfrm>
                <a:off x="4562842" y="4416005"/>
                <a:ext cx="1010740" cy="414745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rgbClr val="3762FF"/>
                  </a:gs>
                  <a:gs pos="100000">
                    <a:srgbClr val="73EBFE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76" name="矩形 75">
                <a:extLst>
                  <a:ext uri="{FF2B5EF4-FFF2-40B4-BE49-F238E27FC236}">
                    <a16:creationId xmlns="" xmlns:a16="http://schemas.microsoft.com/office/drawing/2014/main" id="{F2FC3819-F43B-4B05-B4B4-3CA3541D0D17}"/>
                  </a:ext>
                </a:extLst>
              </p:cNvPr>
              <p:cNvSpPr/>
              <p:nvPr/>
            </p:nvSpPr>
            <p:spPr>
              <a:xfrm>
                <a:off x="4759106" y="4434125"/>
                <a:ext cx="6463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标题</a:t>
                </a:r>
              </a:p>
            </p:txBody>
          </p:sp>
        </p:grpSp>
        <p:grpSp>
          <p:nvGrpSpPr>
            <p:cNvPr id="77" name="组合 76">
              <a:extLst>
                <a:ext uri="{FF2B5EF4-FFF2-40B4-BE49-F238E27FC236}">
                  <a16:creationId xmlns="" xmlns:a16="http://schemas.microsoft.com/office/drawing/2014/main" id="{7278E0F9-9AE9-4921-94AF-BDF29E546063}"/>
                </a:ext>
              </a:extLst>
            </p:cNvPr>
            <p:cNvGrpSpPr/>
            <p:nvPr/>
          </p:nvGrpSpPr>
          <p:grpSpPr>
            <a:xfrm>
              <a:off x="9694676" y="4407435"/>
              <a:ext cx="1010740" cy="414745"/>
              <a:chOff x="4562842" y="4416005"/>
              <a:chExt cx="1010740" cy="414745"/>
            </a:xfrm>
          </p:grpSpPr>
          <p:sp>
            <p:nvSpPr>
              <p:cNvPr id="78" name="矩形: 圆角 77">
                <a:extLst>
                  <a:ext uri="{FF2B5EF4-FFF2-40B4-BE49-F238E27FC236}">
                    <a16:creationId xmlns="" xmlns:a16="http://schemas.microsoft.com/office/drawing/2014/main" id="{E50424E9-8671-48C9-A4FB-60073631CA3B}"/>
                  </a:ext>
                </a:extLst>
              </p:cNvPr>
              <p:cNvSpPr/>
              <p:nvPr/>
            </p:nvSpPr>
            <p:spPr>
              <a:xfrm>
                <a:off x="4562842" y="4416005"/>
                <a:ext cx="1010740" cy="414745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rgbClr val="3762FF"/>
                  </a:gs>
                  <a:gs pos="100000">
                    <a:srgbClr val="73EBFE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79" name="矩形 78">
                <a:extLst>
                  <a:ext uri="{FF2B5EF4-FFF2-40B4-BE49-F238E27FC236}">
                    <a16:creationId xmlns="" xmlns:a16="http://schemas.microsoft.com/office/drawing/2014/main" id="{AABDAF94-814C-4482-AE5C-4956994DE2DA}"/>
                  </a:ext>
                </a:extLst>
              </p:cNvPr>
              <p:cNvSpPr/>
              <p:nvPr/>
            </p:nvSpPr>
            <p:spPr>
              <a:xfrm>
                <a:off x="4759106" y="4434125"/>
                <a:ext cx="6463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标题</a:t>
                </a:r>
              </a:p>
            </p:txBody>
          </p:sp>
        </p:grpSp>
        <p:grpSp>
          <p:nvGrpSpPr>
            <p:cNvPr id="80" name="组合 79">
              <a:extLst>
                <a:ext uri="{FF2B5EF4-FFF2-40B4-BE49-F238E27FC236}">
                  <a16:creationId xmlns="" xmlns:a16="http://schemas.microsoft.com/office/drawing/2014/main" id="{E3ACF81E-88CA-459D-8D47-B572BE5BB064}"/>
                </a:ext>
              </a:extLst>
            </p:cNvPr>
            <p:cNvGrpSpPr/>
            <p:nvPr/>
          </p:nvGrpSpPr>
          <p:grpSpPr>
            <a:xfrm>
              <a:off x="9694676" y="5120097"/>
              <a:ext cx="1010740" cy="414745"/>
              <a:chOff x="4562842" y="4416005"/>
              <a:chExt cx="1010740" cy="414745"/>
            </a:xfrm>
          </p:grpSpPr>
          <p:sp>
            <p:nvSpPr>
              <p:cNvPr id="81" name="矩形: 圆角 80">
                <a:extLst>
                  <a:ext uri="{FF2B5EF4-FFF2-40B4-BE49-F238E27FC236}">
                    <a16:creationId xmlns="" xmlns:a16="http://schemas.microsoft.com/office/drawing/2014/main" id="{7F717A63-9EEB-4F86-AF63-E7A6E508DF08}"/>
                  </a:ext>
                </a:extLst>
              </p:cNvPr>
              <p:cNvSpPr/>
              <p:nvPr/>
            </p:nvSpPr>
            <p:spPr>
              <a:xfrm>
                <a:off x="4562842" y="4416005"/>
                <a:ext cx="1010740" cy="414745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rgbClr val="3762FF"/>
                  </a:gs>
                  <a:gs pos="100000">
                    <a:srgbClr val="73EBFE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82" name="矩形 81">
                <a:extLst>
                  <a:ext uri="{FF2B5EF4-FFF2-40B4-BE49-F238E27FC236}">
                    <a16:creationId xmlns="" xmlns:a16="http://schemas.microsoft.com/office/drawing/2014/main" id="{D0636D26-0BC0-4210-BED2-490FFEF718C4}"/>
                  </a:ext>
                </a:extLst>
              </p:cNvPr>
              <p:cNvSpPr/>
              <p:nvPr/>
            </p:nvSpPr>
            <p:spPr>
              <a:xfrm>
                <a:off x="4759106" y="4434125"/>
                <a:ext cx="6463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标题</a:t>
                </a:r>
              </a:p>
            </p:txBody>
          </p:sp>
        </p:grpSp>
        <p:sp>
          <p:nvSpPr>
            <p:cNvPr id="83" name="文本框 82">
              <a:extLst>
                <a:ext uri="{FF2B5EF4-FFF2-40B4-BE49-F238E27FC236}">
                  <a16:creationId xmlns="" xmlns:a16="http://schemas.microsoft.com/office/drawing/2014/main" id="{0C441D19-E507-4F81-A9BC-394287B3CF8F}"/>
                </a:ext>
              </a:extLst>
            </p:cNvPr>
            <p:cNvSpPr txBox="1"/>
            <p:nvPr/>
          </p:nvSpPr>
          <p:spPr>
            <a:xfrm>
              <a:off x="740171" y="2170943"/>
              <a:ext cx="283462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800" b="1" dirty="0">
                  <a:solidFill>
                    <a:schemeClr val="bg1"/>
                  </a:solidFill>
                  <a:cs typeface="+mn-ea"/>
                  <a:sym typeface="+mn-lt"/>
                </a:rPr>
                <a:t>应用领域</a:t>
              </a:r>
            </a:p>
          </p:txBody>
        </p:sp>
        <p:sp>
          <p:nvSpPr>
            <p:cNvPr id="84" name="文本框 83">
              <a:extLst>
                <a:ext uri="{FF2B5EF4-FFF2-40B4-BE49-F238E27FC236}">
                  <a16:creationId xmlns="" xmlns:a16="http://schemas.microsoft.com/office/drawing/2014/main" id="{E902EDF9-236C-4843-A97E-5453FC403AEA}"/>
                </a:ext>
              </a:extLst>
            </p:cNvPr>
            <p:cNvSpPr txBox="1"/>
            <p:nvPr/>
          </p:nvSpPr>
          <p:spPr>
            <a:xfrm>
              <a:off x="802605" y="2925393"/>
              <a:ext cx="259145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cs typeface="+mn-ea"/>
                  <a:sym typeface="+mn-lt"/>
                </a:rPr>
                <a:t>5G</a:t>
              </a:r>
              <a:r>
                <a:rPr lang="zh-CN" altLang="en-US" sz="2400" dirty="0">
                  <a:solidFill>
                    <a:schemeClr val="bg1"/>
                  </a:solidFill>
                  <a:cs typeface="+mn-ea"/>
                  <a:sym typeface="+mn-lt"/>
                </a:rPr>
                <a:t>网络是</a:t>
              </a:r>
              <a:endParaRPr lang="en-US" altLang="zh-CN" sz="2400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r>
                <a:rPr lang="zh-CN" altLang="en-US" sz="2400" dirty="0">
                  <a:solidFill>
                    <a:schemeClr val="bg1"/>
                  </a:solidFill>
                  <a:cs typeface="+mn-ea"/>
                  <a:sym typeface="+mn-lt"/>
                </a:rPr>
                <a:t>数字蜂窝网络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35761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="" xmlns:a16="http://schemas.microsoft.com/office/drawing/2014/main" id="{C3716F65-B8F1-4BE5-ACB5-FE2C8B8461CF}"/>
              </a:ext>
            </a:extLst>
          </p:cNvPr>
          <p:cNvSpPr/>
          <p:nvPr/>
        </p:nvSpPr>
        <p:spPr>
          <a:xfrm>
            <a:off x="4857578" y="0"/>
            <a:ext cx="7334422" cy="5638800"/>
          </a:xfrm>
          <a:custGeom>
            <a:avLst/>
            <a:gdLst>
              <a:gd name="connsiteX0" fmla="*/ 0 w 7480300"/>
              <a:gd name="connsiteY0" fmla="*/ 0 h 5638800"/>
              <a:gd name="connsiteX1" fmla="*/ 7480300 w 7480300"/>
              <a:gd name="connsiteY1" fmla="*/ 0 h 5638800"/>
              <a:gd name="connsiteX2" fmla="*/ 7480300 w 7480300"/>
              <a:gd name="connsiteY2" fmla="*/ 5638800 h 5638800"/>
              <a:gd name="connsiteX3" fmla="*/ 0 w 7480300"/>
              <a:gd name="connsiteY3" fmla="*/ 5638800 h 5638800"/>
              <a:gd name="connsiteX4" fmla="*/ 0 w 7480300"/>
              <a:gd name="connsiteY4" fmla="*/ 0 h 5638800"/>
              <a:gd name="connsiteX0" fmla="*/ 914400 w 7480300"/>
              <a:gd name="connsiteY0" fmla="*/ 0 h 5638800"/>
              <a:gd name="connsiteX1" fmla="*/ 7480300 w 7480300"/>
              <a:gd name="connsiteY1" fmla="*/ 0 h 5638800"/>
              <a:gd name="connsiteX2" fmla="*/ 7480300 w 7480300"/>
              <a:gd name="connsiteY2" fmla="*/ 5638800 h 5638800"/>
              <a:gd name="connsiteX3" fmla="*/ 0 w 7480300"/>
              <a:gd name="connsiteY3" fmla="*/ 5638800 h 5638800"/>
              <a:gd name="connsiteX4" fmla="*/ 914400 w 7480300"/>
              <a:gd name="connsiteY4" fmla="*/ 0 h 5638800"/>
              <a:gd name="connsiteX0" fmla="*/ 914400 w 7480300"/>
              <a:gd name="connsiteY0" fmla="*/ 0 h 5638800"/>
              <a:gd name="connsiteX1" fmla="*/ 7480300 w 7480300"/>
              <a:gd name="connsiteY1" fmla="*/ 0 h 5638800"/>
              <a:gd name="connsiteX2" fmla="*/ 7480300 w 7480300"/>
              <a:gd name="connsiteY2" fmla="*/ 5638800 h 5638800"/>
              <a:gd name="connsiteX3" fmla="*/ 0 w 7480300"/>
              <a:gd name="connsiteY3" fmla="*/ 5638800 h 5638800"/>
              <a:gd name="connsiteX4" fmla="*/ 914400 w 7480300"/>
              <a:gd name="connsiteY4" fmla="*/ 0 h 5638800"/>
              <a:gd name="connsiteX0" fmla="*/ 0 w 6565900"/>
              <a:gd name="connsiteY0" fmla="*/ 0 h 5638800"/>
              <a:gd name="connsiteX1" fmla="*/ 6565900 w 6565900"/>
              <a:gd name="connsiteY1" fmla="*/ 0 h 5638800"/>
              <a:gd name="connsiteX2" fmla="*/ 6565900 w 6565900"/>
              <a:gd name="connsiteY2" fmla="*/ 5638800 h 5638800"/>
              <a:gd name="connsiteX3" fmla="*/ 0 w 6565900"/>
              <a:gd name="connsiteY3" fmla="*/ 0 h 5638800"/>
              <a:gd name="connsiteX0" fmla="*/ 652792 w 7218692"/>
              <a:gd name="connsiteY0" fmla="*/ 0 h 5638800"/>
              <a:gd name="connsiteX1" fmla="*/ 7218692 w 7218692"/>
              <a:gd name="connsiteY1" fmla="*/ 0 h 5638800"/>
              <a:gd name="connsiteX2" fmla="*/ 7218692 w 7218692"/>
              <a:gd name="connsiteY2" fmla="*/ 5638800 h 5638800"/>
              <a:gd name="connsiteX3" fmla="*/ 652792 w 7218692"/>
              <a:gd name="connsiteY3" fmla="*/ 0 h 5638800"/>
              <a:gd name="connsiteX0" fmla="*/ 932376 w 7498276"/>
              <a:gd name="connsiteY0" fmla="*/ 0 h 5638800"/>
              <a:gd name="connsiteX1" fmla="*/ 7498276 w 7498276"/>
              <a:gd name="connsiteY1" fmla="*/ 0 h 5638800"/>
              <a:gd name="connsiteX2" fmla="*/ 7498276 w 7498276"/>
              <a:gd name="connsiteY2" fmla="*/ 5638800 h 5638800"/>
              <a:gd name="connsiteX3" fmla="*/ 932376 w 7498276"/>
              <a:gd name="connsiteY3" fmla="*/ 0 h 5638800"/>
              <a:gd name="connsiteX0" fmla="*/ 668091 w 7233991"/>
              <a:gd name="connsiteY0" fmla="*/ 0 h 5638800"/>
              <a:gd name="connsiteX1" fmla="*/ 7233991 w 7233991"/>
              <a:gd name="connsiteY1" fmla="*/ 0 h 5638800"/>
              <a:gd name="connsiteX2" fmla="*/ 7233991 w 7233991"/>
              <a:gd name="connsiteY2" fmla="*/ 5638800 h 5638800"/>
              <a:gd name="connsiteX3" fmla="*/ 668091 w 7233991"/>
              <a:gd name="connsiteY3" fmla="*/ 0 h 5638800"/>
              <a:gd name="connsiteX0" fmla="*/ 481615 w 7047515"/>
              <a:gd name="connsiteY0" fmla="*/ 0 h 5638800"/>
              <a:gd name="connsiteX1" fmla="*/ 7047515 w 7047515"/>
              <a:gd name="connsiteY1" fmla="*/ 0 h 5638800"/>
              <a:gd name="connsiteX2" fmla="*/ 7047515 w 7047515"/>
              <a:gd name="connsiteY2" fmla="*/ 5638800 h 5638800"/>
              <a:gd name="connsiteX3" fmla="*/ 481615 w 7047515"/>
              <a:gd name="connsiteY3" fmla="*/ 0 h 5638800"/>
              <a:gd name="connsiteX0" fmla="*/ 663713 w 7229613"/>
              <a:gd name="connsiteY0" fmla="*/ 0 h 5638800"/>
              <a:gd name="connsiteX1" fmla="*/ 7229613 w 7229613"/>
              <a:gd name="connsiteY1" fmla="*/ 0 h 5638800"/>
              <a:gd name="connsiteX2" fmla="*/ 7229613 w 7229613"/>
              <a:gd name="connsiteY2" fmla="*/ 5638800 h 5638800"/>
              <a:gd name="connsiteX3" fmla="*/ 663713 w 7229613"/>
              <a:gd name="connsiteY3" fmla="*/ 0 h 5638800"/>
              <a:gd name="connsiteX0" fmla="*/ 672079 w 7237979"/>
              <a:gd name="connsiteY0" fmla="*/ 0 h 5638800"/>
              <a:gd name="connsiteX1" fmla="*/ 7237979 w 7237979"/>
              <a:gd name="connsiteY1" fmla="*/ 0 h 5638800"/>
              <a:gd name="connsiteX2" fmla="*/ 7237979 w 7237979"/>
              <a:gd name="connsiteY2" fmla="*/ 5638800 h 5638800"/>
              <a:gd name="connsiteX3" fmla="*/ 672079 w 7237979"/>
              <a:gd name="connsiteY3" fmla="*/ 0 h 5638800"/>
              <a:gd name="connsiteX0" fmla="*/ 51225 w 6617125"/>
              <a:gd name="connsiteY0" fmla="*/ 0 h 5774988"/>
              <a:gd name="connsiteX1" fmla="*/ 6617125 w 6617125"/>
              <a:gd name="connsiteY1" fmla="*/ 0 h 5774988"/>
              <a:gd name="connsiteX2" fmla="*/ 6617125 w 6617125"/>
              <a:gd name="connsiteY2" fmla="*/ 5638800 h 5774988"/>
              <a:gd name="connsiteX3" fmla="*/ 3721525 w 6617125"/>
              <a:gd name="connsiteY3" fmla="*/ 3695700 h 5774988"/>
              <a:gd name="connsiteX4" fmla="*/ 51225 w 6617125"/>
              <a:gd name="connsiteY4" fmla="*/ 0 h 5774988"/>
              <a:gd name="connsiteX0" fmla="*/ 665571 w 7231471"/>
              <a:gd name="connsiteY0" fmla="*/ 0 h 5774988"/>
              <a:gd name="connsiteX1" fmla="*/ 7231471 w 7231471"/>
              <a:gd name="connsiteY1" fmla="*/ 0 h 5774988"/>
              <a:gd name="connsiteX2" fmla="*/ 7231471 w 7231471"/>
              <a:gd name="connsiteY2" fmla="*/ 5638800 h 5774988"/>
              <a:gd name="connsiteX3" fmla="*/ 4335871 w 7231471"/>
              <a:gd name="connsiteY3" fmla="*/ 3695700 h 5774988"/>
              <a:gd name="connsiteX4" fmla="*/ 665571 w 7231471"/>
              <a:gd name="connsiteY4" fmla="*/ 0 h 5774988"/>
              <a:gd name="connsiteX0" fmla="*/ 588313 w 7154213"/>
              <a:gd name="connsiteY0" fmla="*/ 0 h 5774988"/>
              <a:gd name="connsiteX1" fmla="*/ 7154213 w 7154213"/>
              <a:gd name="connsiteY1" fmla="*/ 0 h 5774988"/>
              <a:gd name="connsiteX2" fmla="*/ 7154213 w 7154213"/>
              <a:gd name="connsiteY2" fmla="*/ 5638800 h 5774988"/>
              <a:gd name="connsiteX3" fmla="*/ 4258613 w 7154213"/>
              <a:gd name="connsiteY3" fmla="*/ 3695700 h 5774988"/>
              <a:gd name="connsiteX4" fmla="*/ 588313 w 7154213"/>
              <a:gd name="connsiteY4" fmla="*/ 0 h 5774988"/>
              <a:gd name="connsiteX0" fmla="*/ 587344 w 7153244"/>
              <a:gd name="connsiteY0" fmla="*/ 0 h 5789085"/>
              <a:gd name="connsiteX1" fmla="*/ 7153244 w 7153244"/>
              <a:gd name="connsiteY1" fmla="*/ 0 h 5789085"/>
              <a:gd name="connsiteX2" fmla="*/ 7153244 w 7153244"/>
              <a:gd name="connsiteY2" fmla="*/ 5638800 h 5789085"/>
              <a:gd name="connsiteX3" fmla="*/ 4270344 w 7153244"/>
              <a:gd name="connsiteY3" fmla="*/ 3898900 h 5789085"/>
              <a:gd name="connsiteX4" fmla="*/ 587344 w 7153244"/>
              <a:gd name="connsiteY4" fmla="*/ 0 h 5789085"/>
              <a:gd name="connsiteX0" fmla="*/ 654305 w 7220205"/>
              <a:gd name="connsiteY0" fmla="*/ 0 h 5789085"/>
              <a:gd name="connsiteX1" fmla="*/ 7220205 w 7220205"/>
              <a:gd name="connsiteY1" fmla="*/ 0 h 5789085"/>
              <a:gd name="connsiteX2" fmla="*/ 7220205 w 7220205"/>
              <a:gd name="connsiteY2" fmla="*/ 5638800 h 5789085"/>
              <a:gd name="connsiteX3" fmla="*/ 4337305 w 7220205"/>
              <a:gd name="connsiteY3" fmla="*/ 3898900 h 5789085"/>
              <a:gd name="connsiteX4" fmla="*/ 654305 w 7220205"/>
              <a:gd name="connsiteY4" fmla="*/ 0 h 5789085"/>
              <a:gd name="connsiteX0" fmla="*/ 654305 w 7220205"/>
              <a:gd name="connsiteY0" fmla="*/ 0 h 5638800"/>
              <a:gd name="connsiteX1" fmla="*/ 7220205 w 7220205"/>
              <a:gd name="connsiteY1" fmla="*/ 0 h 5638800"/>
              <a:gd name="connsiteX2" fmla="*/ 7220205 w 7220205"/>
              <a:gd name="connsiteY2" fmla="*/ 5638800 h 5638800"/>
              <a:gd name="connsiteX3" fmla="*/ 4337305 w 7220205"/>
              <a:gd name="connsiteY3" fmla="*/ 3898900 h 5638800"/>
              <a:gd name="connsiteX4" fmla="*/ 654305 w 7220205"/>
              <a:gd name="connsiteY4" fmla="*/ 0 h 5638800"/>
              <a:gd name="connsiteX0" fmla="*/ 668851 w 7234751"/>
              <a:gd name="connsiteY0" fmla="*/ 0 h 5638800"/>
              <a:gd name="connsiteX1" fmla="*/ 7234751 w 7234751"/>
              <a:gd name="connsiteY1" fmla="*/ 0 h 5638800"/>
              <a:gd name="connsiteX2" fmla="*/ 7234751 w 7234751"/>
              <a:gd name="connsiteY2" fmla="*/ 5638800 h 5638800"/>
              <a:gd name="connsiteX3" fmla="*/ 4199451 w 7234751"/>
              <a:gd name="connsiteY3" fmla="*/ 3784600 h 5638800"/>
              <a:gd name="connsiteX4" fmla="*/ 668851 w 7234751"/>
              <a:gd name="connsiteY4" fmla="*/ 0 h 5638800"/>
              <a:gd name="connsiteX0" fmla="*/ 668851 w 7234751"/>
              <a:gd name="connsiteY0" fmla="*/ 0 h 5638800"/>
              <a:gd name="connsiteX1" fmla="*/ 7234751 w 7234751"/>
              <a:gd name="connsiteY1" fmla="*/ 0 h 5638800"/>
              <a:gd name="connsiteX2" fmla="*/ 7234751 w 7234751"/>
              <a:gd name="connsiteY2" fmla="*/ 5638800 h 5638800"/>
              <a:gd name="connsiteX3" fmla="*/ 4199451 w 7234751"/>
              <a:gd name="connsiteY3" fmla="*/ 3784600 h 5638800"/>
              <a:gd name="connsiteX4" fmla="*/ 668851 w 7234751"/>
              <a:gd name="connsiteY4" fmla="*/ 0 h 5638800"/>
              <a:gd name="connsiteX0" fmla="*/ 668851 w 7234751"/>
              <a:gd name="connsiteY0" fmla="*/ 0 h 5638800"/>
              <a:gd name="connsiteX1" fmla="*/ 7234751 w 7234751"/>
              <a:gd name="connsiteY1" fmla="*/ 0 h 5638800"/>
              <a:gd name="connsiteX2" fmla="*/ 7234751 w 7234751"/>
              <a:gd name="connsiteY2" fmla="*/ 5638800 h 5638800"/>
              <a:gd name="connsiteX3" fmla="*/ 4199451 w 7234751"/>
              <a:gd name="connsiteY3" fmla="*/ 3784600 h 5638800"/>
              <a:gd name="connsiteX4" fmla="*/ 668851 w 7234751"/>
              <a:gd name="connsiteY4" fmla="*/ 0 h 5638800"/>
              <a:gd name="connsiteX0" fmla="*/ 973134 w 7539034"/>
              <a:gd name="connsiteY0" fmla="*/ 0 h 5638800"/>
              <a:gd name="connsiteX1" fmla="*/ 7539034 w 7539034"/>
              <a:gd name="connsiteY1" fmla="*/ 0 h 5638800"/>
              <a:gd name="connsiteX2" fmla="*/ 7539034 w 7539034"/>
              <a:gd name="connsiteY2" fmla="*/ 5638800 h 5638800"/>
              <a:gd name="connsiteX3" fmla="*/ 4503734 w 7539034"/>
              <a:gd name="connsiteY3" fmla="*/ 3784600 h 5638800"/>
              <a:gd name="connsiteX4" fmla="*/ 973134 w 7539034"/>
              <a:gd name="connsiteY4" fmla="*/ 0 h 5638800"/>
              <a:gd name="connsiteX0" fmla="*/ 677098 w 7242998"/>
              <a:gd name="connsiteY0" fmla="*/ 0 h 5638800"/>
              <a:gd name="connsiteX1" fmla="*/ 7242998 w 7242998"/>
              <a:gd name="connsiteY1" fmla="*/ 0 h 5638800"/>
              <a:gd name="connsiteX2" fmla="*/ 7242998 w 7242998"/>
              <a:gd name="connsiteY2" fmla="*/ 5638800 h 5638800"/>
              <a:gd name="connsiteX3" fmla="*/ 4207698 w 7242998"/>
              <a:gd name="connsiteY3" fmla="*/ 3784600 h 5638800"/>
              <a:gd name="connsiteX4" fmla="*/ 677098 w 7242998"/>
              <a:gd name="connsiteY4" fmla="*/ 0 h 5638800"/>
              <a:gd name="connsiteX0" fmla="*/ 510917 w 7076817"/>
              <a:gd name="connsiteY0" fmla="*/ 0 h 5638800"/>
              <a:gd name="connsiteX1" fmla="*/ 7076817 w 7076817"/>
              <a:gd name="connsiteY1" fmla="*/ 0 h 5638800"/>
              <a:gd name="connsiteX2" fmla="*/ 7076817 w 7076817"/>
              <a:gd name="connsiteY2" fmla="*/ 5638800 h 5638800"/>
              <a:gd name="connsiteX3" fmla="*/ 4041517 w 7076817"/>
              <a:gd name="connsiteY3" fmla="*/ 3784600 h 5638800"/>
              <a:gd name="connsiteX4" fmla="*/ 510917 w 7076817"/>
              <a:gd name="connsiteY4" fmla="*/ 0 h 5638800"/>
              <a:gd name="connsiteX0" fmla="*/ 670787 w 7236687"/>
              <a:gd name="connsiteY0" fmla="*/ 0 h 5638800"/>
              <a:gd name="connsiteX1" fmla="*/ 7236687 w 7236687"/>
              <a:gd name="connsiteY1" fmla="*/ 0 h 5638800"/>
              <a:gd name="connsiteX2" fmla="*/ 7236687 w 7236687"/>
              <a:gd name="connsiteY2" fmla="*/ 5638800 h 5638800"/>
              <a:gd name="connsiteX3" fmla="*/ 4201387 w 7236687"/>
              <a:gd name="connsiteY3" fmla="*/ 3784600 h 5638800"/>
              <a:gd name="connsiteX4" fmla="*/ 670787 w 7236687"/>
              <a:gd name="connsiteY4" fmla="*/ 0 h 5638800"/>
              <a:gd name="connsiteX0" fmla="*/ 670787 w 7236687"/>
              <a:gd name="connsiteY0" fmla="*/ 0 h 5638800"/>
              <a:gd name="connsiteX1" fmla="*/ 7236687 w 7236687"/>
              <a:gd name="connsiteY1" fmla="*/ 0 h 5638800"/>
              <a:gd name="connsiteX2" fmla="*/ 7236687 w 7236687"/>
              <a:gd name="connsiteY2" fmla="*/ 5638800 h 5638800"/>
              <a:gd name="connsiteX3" fmla="*/ 4201387 w 7236687"/>
              <a:gd name="connsiteY3" fmla="*/ 3784600 h 5638800"/>
              <a:gd name="connsiteX4" fmla="*/ 670787 w 7236687"/>
              <a:gd name="connsiteY4" fmla="*/ 0 h 5638800"/>
              <a:gd name="connsiteX0" fmla="*/ 670787 w 7236687"/>
              <a:gd name="connsiteY0" fmla="*/ 0 h 5638800"/>
              <a:gd name="connsiteX1" fmla="*/ 7236687 w 7236687"/>
              <a:gd name="connsiteY1" fmla="*/ 0 h 5638800"/>
              <a:gd name="connsiteX2" fmla="*/ 7236687 w 7236687"/>
              <a:gd name="connsiteY2" fmla="*/ 5638800 h 5638800"/>
              <a:gd name="connsiteX3" fmla="*/ 4201387 w 7236687"/>
              <a:gd name="connsiteY3" fmla="*/ 3784600 h 5638800"/>
              <a:gd name="connsiteX4" fmla="*/ 670787 w 7236687"/>
              <a:gd name="connsiteY4" fmla="*/ 0 h 5638800"/>
              <a:gd name="connsiteX0" fmla="*/ 670787 w 7236687"/>
              <a:gd name="connsiteY0" fmla="*/ 0 h 5638800"/>
              <a:gd name="connsiteX1" fmla="*/ 7236687 w 7236687"/>
              <a:gd name="connsiteY1" fmla="*/ 0 h 5638800"/>
              <a:gd name="connsiteX2" fmla="*/ 7236687 w 7236687"/>
              <a:gd name="connsiteY2" fmla="*/ 5638800 h 5638800"/>
              <a:gd name="connsiteX3" fmla="*/ 4201387 w 7236687"/>
              <a:gd name="connsiteY3" fmla="*/ 3784600 h 5638800"/>
              <a:gd name="connsiteX4" fmla="*/ 670787 w 7236687"/>
              <a:gd name="connsiteY4" fmla="*/ 0 h 5638800"/>
              <a:gd name="connsiteX0" fmla="*/ 670787 w 7236687"/>
              <a:gd name="connsiteY0" fmla="*/ 0 h 5638800"/>
              <a:gd name="connsiteX1" fmla="*/ 7236687 w 7236687"/>
              <a:gd name="connsiteY1" fmla="*/ 0 h 5638800"/>
              <a:gd name="connsiteX2" fmla="*/ 7236687 w 7236687"/>
              <a:gd name="connsiteY2" fmla="*/ 5638800 h 5638800"/>
              <a:gd name="connsiteX3" fmla="*/ 4201387 w 7236687"/>
              <a:gd name="connsiteY3" fmla="*/ 3784600 h 5638800"/>
              <a:gd name="connsiteX4" fmla="*/ 670787 w 7236687"/>
              <a:gd name="connsiteY4" fmla="*/ 0 h 5638800"/>
              <a:gd name="connsiteX0" fmla="*/ 768522 w 7334422"/>
              <a:gd name="connsiteY0" fmla="*/ 0 h 5638800"/>
              <a:gd name="connsiteX1" fmla="*/ 7334422 w 7334422"/>
              <a:gd name="connsiteY1" fmla="*/ 0 h 5638800"/>
              <a:gd name="connsiteX2" fmla="*/ 7334422 w 7334422"/>
              <a:gd name="connsiteY2" fmla="*/ 5638800 h 5638800"/>
              <a:gd name="connsiteX3" fmla="*/ 4299122 w 7334422"/>
              <a:gd name="connsiteY3" fmla="*/ 3784600 h 5638800"/>
              <a:gd name="connsiteX4" fmla="*/ 768522 w 7334422"/>
              <a:gd name="connsiteY4" fmla="*/ 0 h 563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34422" h="5638800">
                <a:moveTo>
                  <a:pt x="768522" y="0"/>
                </a:moveTo>
                <a:lnTo>
                  <a:pt x="7334422" y="0"/>
                </a:lnTo>
                <a:lnTo>
                  <a:pt x="7334422" y="5638800"/>
                </a:lnTo>
                <a:cubicBezTo>
                  <a:pt x="5023022" y="4044950"/>
                  <a:pt x="4555239" y="3924300"/>
                  <a:pt x="4299122" y="3784600"/>
                </a:cubicBezTo>
                <a:cubicBezTo>
                  <a:pt x="1426805" y="2286000"/>
                  <a:pt x="-1403178" y="2838450"/>
                  <a:pt x="768522" y="0"/>
                </a:cubicBezTo>
                <a:close/>
              </a:path>
            </a:pathLst>
          </a:custGeom>
          <a:gradFill flip="none" rotWithShape="1">
            <a:gsLst>
              <a:gs pos="81000">
                <a:srgbClr val="519DFF"/>
              </a:gs>
              <a:gs pos="0">
                <a:srgbClr val="73EBFE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9" name="图片 8">
            <a:extLst>
              <a:ext uri="{FF2B5EF4-FFF2-40B4-BE49-F238E27FC236}">
                <a16:creationId xmlns="" xmlns:a16="http://schemas.microsoft.com/office/drawing/2014/main" id="{8FE27CA8-E1F6-47D5-85B7-0D796BE2AD1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90877" y="1504950"/>
            <a:ext cx="7143383" cy="4876800"/>
          </a:xfrm>
          <a:prstGeom prst="rect">
            <a:avLst/>
          </a:prstGeom>
        </p:spPr>
      </p:pic>
      <p:grpSp>
        <p:nvGrpSpPr>
          <p:cNvPr id="30" name="组合 29"/>
          <p:cNvGrpSpPr/>
          <p:nvPr/>
        </p:nvGrpSpPr>
        <p:grpSpPr>
          <a:xfrm>
            <a:off x="476250" y="334863"/>
            <a:ext cx="11068050" cy="638570"/>
            <a:chOff x="476250" y="334863"/>
            <a:chExt cx="11068050" cy="638570"/>
          </a:xfrm>
        </p:grpSpPr>
        <p:cxnSp>
          <p:nvCxnSpPr>
            <p:cNvPr id="5" name="直接连接符 4"/>
            <p:cNvCxnSpPr/>
            <p:nvPr/>
          </p:nvCxnSpPr>
          <p:spPr>
            <a:xfrm>
              <a:off x="476250" y="860465"/>
              <a:ext cx="11068050" cy="0"/>
            </a:xfrm>
            <a:prstGeom prst="line">
              <a:avLst/>
            </a:prstGeom>
            <a:ln w="28575">
              <a:solidFill>
                <a:srgbClr val="3965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文本框 5"/>
            <p:cNvSpPr txBox="1"/>
            <p:nvPr/>
          </p:nvSpPr>
          <p:spPr>
            <a:xfrm>
              <a:off x="476250" y="334863"/>
              <a:ext cx="8554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240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2700000" scaled="1"/>
                    <a:tileRect/>
                  </a:gradFill>
                  <a:cs typeface="+mn-ea"/>
                </a:defRPr>
              </a:lvl1pPr>
            </a:lstStyle>
            <a:p>
              <a:r>
                <a:rPr lang="zh-CN" altLang="en-US" dirty="0">
                  <a:sym typeface="+mn-lt"/>
                </a:rPr>
                <a:t>尾页</a:t>
              </a: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5334000" y="365641"/>
              <a:ext cx="1352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cs typeface="+mn-ea"/>
                  <a:sym typeface="+mn-lt"/>
                </a:rPr>
                <a:t>产品介绍</a:t>
              </a: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6516752" y="365641"/>
              <a:ext cx="1352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cs typeface="+mn-ea"/>
                  <a:sym typeface="+mn-lt"/>
                </a:rPr>
                <a:t>关于我们</a:t>
              </a: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7699504" y="365641"/>
              <a:ext cx="1352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cs typeface="+mn-ea"/>
                  <a:sym typeface="+mn-lt"/>
                </a:rPr>
                <a:t>核心技术</a:t>
              </a: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8882256" y="365641"/>
              <a:ext cx="1352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cs typeface="+mn-ea"/>
                  <a:sym typeface="+mn-lt"/>
                </a:rPr>
                <a:t>展望未来</a:t>
              </a:r>
            </a:p>
          </p:txBody>
        </p:sp>
        <p:grpSp>
          <p:nvGrpSpPr>
            <p:cNvPr id="15" name="组合 14"/>
            <p:cNvGrpSpPr/>
            <p:nvPr/>
          </p:nvGrpSpPr>
          <p:grpSpPr>
            <a:xfrm>
              <a:off x="10388529" y="388658"/>
              <a:ext cx="1019101" cy="584775"/>
              <a:chOff x="10758671" y="356615"/>
              <a:chExt cx="1019101" cy="710976"/>
            </a:xfrm>
          </p:grpSpPr>
          <p:sp>
            <p:nvSpPr>
              <p:cNvPr id="8" name="圆角矩形 7"/>
              <p:cNvSpPr/>
              <p:nvPr/>
            </p:nvSpPr>
            <p:spPr>
              <a:xfrm>
                <a:off x="10758671" y="381895"/>
                <a:ext cx="1019101" cy="370580"/>
              </a:xfrm>
              <a:prstGeom prst="roundRect">
                <a:avLst>
                  <a:gd name="adj" fmla="val 50000"/>
                </a:avLst>
              </a:prstGeom>
              <a:noFill/>
              <a:ln w="2222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4" name="文本框 13"/>
              <p:cNvSpPr txBox="1"/>
              <p:nvPr/>
            </p:nvSpPr>
            <p:spPr>
              <a:xfrm>
                <a:off x="10792044" y="356615"/>
                <a:ext cx="952353" cy="7109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600" spc="200" dirty="0">
                    <a:solidFill>
                      <a:schemeClr val="bg1"/>
                    </a:solidFill>
                    <a:cs typeface="+mn-ea"/>
                    <a:sym typeface="+mn-lt"/>
                  </a:rPr>
                  <a:t>START</a:t>
                </a:r>
                <a:endParaRPr lang="zh-CN" altLang="en-US" sz="1600" spc="2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18" name="矩形 17"/>
          <p:cNvSpPr/>
          <p:nvPr/>
        </p:nvSpPr>
        <p:spPr>
          <a:xfrm>
            <a:off x="476250" y="6283284"/>
            <a:ext cx="482490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spc="3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5TH GENERATION MOBILE NETWORKS</a:t>
            </a:r>
            <a:endParaRPr lang="zh-CN" altLang="en-US" sz="1200" spc="3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412982" y="2076185"/>
            <a:ext cx="4743450" cy="2242609"/>
            <a:chOff x="412982" y="2076185"/>
            <a:chExt cx="4743450" cy="2242609"/>
          </a:xfrm>
        </p:grpSpPr>
        <p:sp>
          <p:nvSpPr>
            <p:cNvPr id="3" name="文本框 2"/>
            <p:cNvSpPr txBox="1"/>
            <p:nvPr/>
          </p:nvSpPr>
          <p:spPr>
            <a:xfrm>
              <a:off x="412982" y="2076185"/>
              <a:ext cx="474345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8000" b="1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2700000" scaled="1"/>
                    <a:tileRect/>
                  </a:gradFill>
                  <a:cs typeface="+mn-ea"/>
                  <a:sym typeface="+mn-lt"/>
                </a:rPr>
                <a:t>感谢观看</a:t>
              </a: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476250" y="3353908"/>
              <a:ext cx="3886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spc="1000" dirty="0">
                  <a:cs typeface="+mn-ea"/>
                  <a:sym typeface="+mn-lt"/>
                </a:rPr>
                <a:t>第五代移动通信技术</a:t>
              </a:r>
            </a:p>
          </p:txBody>
        </p:sp>
        <p:grpSp>
          <p:nvGrpSpPr>
            <p:cNvPr id="29" name="组合 28"/>
            <p:cNvGrpSpPr/>
            <p:nvPr/>
          </p:nvGrpSpPr>
          <p:grpSpPr>
            <a:xfrm>
              <a:off x="536952" y="3926126"/>
              <a:ext cx="2737387" cy="392668"/>
              <a:chOff x="552450" y="4056752"/>
              <a:chExt cx="2737387" cy="392668"/>
            </a:xfrm>
          </p:grpSpPr>
          <p:sp>
            <p:nvSpPr>
              <p:cNvPr id="20" name="圆角矩形 19"/>
              <p:cNvSpPr/>
              <p:nvPr/>
            </p:nvSpPr>
            <p:spPr>
              <a:xfrm>
                <a:off x="552450" y="4056752"/>
                <a:ext cx="2737387" cy="392668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gradFill flip="none" rotWithShape="1">
                  <a:gsLst>
                    <a:gs pos="0">
                      <a:srgbClr val="73EBFE"/>
                    </a:gs>
                    <a:gs pos="100000">
                      <a:srgbClr val="3762FF"/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grpSp>
            <p:nvGrpSpPr>
              <p:cNvPr id="28" name="组合 27"/>
              <p:cNvGrpSpPr/>
              <p:nvPr/>
            </p:nvGrpSpPr>
            <p:grpSpPr>
              <a:xfrm>
                <a:off x="693026" y="4101935"/>
                <a:ext cx="654823" cy="307777"/>
                <a:chOff x="693026" y="4101935"/>
                <a:chExt cx="654823" cy="307777"/>
              </a:xfrm>
            </p:grpSpPr>
            <p:sp>
              <p:nvSpPr>
                <p:cNvPr id="21" name="文本框 20"/>
                <p:cNvSpPr txBox="1"/>
                <p:nvPr/>
              </p:nvSpPr>
              <p:spPr>
                <a:xfrm>
                  <a:off x="859098" y="4101935"/>
                  <a:ext cx="48875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1400" dirty="0">
                      <a:gradFill flip="none" rotWithShape="1">
                        <a:gsLst>
                          <a:gs pos="0">
                            <a:srgbClr val="73EBFE"/>
                          </a:gs>
                          <a:gs pos="100000">
                            <a:srgbClr val="3762FF"/>
                          </a:gs>
                        </a:gsLst>
                        <a:lin ang="2700000" scaled="1"/>
                        <a:tileRect/>
                      </a:gradFill>
                      <a:cs typeface="+mn-ea"/>
                      <a:sym typeface="+mn-lt"/>
                    </a:rPr>
                    <a:t>5G</a:t>
                  </a:r>
                  <a:endParaRPr lang="zh-CN" altLang="en-US" sz="1400" dirty="0">
                    <a:gradFill flip="none" rotWithShape="1">
                      <a:gsLst>
                        <a:gs pos="0">
                          <a:srgbClr val="73EBFE"/>
                        </a:gs>
                        <a:gs pos="100000">
                          <a:srgbClr val="3762FF"/>
                        </a:gs>
                      </a:gsLst>
                      <a:lin ang="2700000" scaled="1"/>
                      <a:tileRect/>
                    </a:gradFill>
                    <a:cs typeface="+mn-ea"/>
                    <a:sym typeface="+mn-lt"/>
                  </a:endParaRPr>
                </a:p>
              </p:txBody>
            </p:sp>
            <p:sp>
              <p:nvSpPr>
                <p:cNvPr id="22" name="signal_87314"/>
                <p:cNvSpPr>
                  <a:spLocks noChangeAspect="1"/>
                </p:cNvSpPr>
                <p:nvPr/>
              </p:nvSpPr>
              <p:spPr bwMode="auto">
                <a:xfrm>
                  <a:off x="693026" y="4152534"/>
                  <a:ext cx="210050" cy="205122"/>
                </a:xfrm>
                <a:custGeom>
                  <a:avLst/>
                  <a:gdLst>
                    <a:gd name="connsiteX0" fmla="*/ 297166 w 606929"/>
                    <a:gd name="connsiteY0" fmla="*/ 266554 h 592688"/>
                    <a:gd name="connsiteX1" fmla="*/ 299661 w 606929"/>
                    <a:gd name="connsiteY1" fmla="*/ 267312 h 592688"/>
                    <a:gd name="connsiteX2" fmla="*/ 341311 w 606929"/>
                    <a:gd name="connsiteY2" fmla="*/ 279548 h 592688"/>
                    <a:gd name="connsiteX3" fmla="*/ 321571 w 606929"/>
                    <a:gd name="connsiteY3" fmla="*/ 345167 h 592688"/>
                    <a:gd name="connsiteX4" fmla="*/ 323957 w 606929"/>
                    <a:gd name="connsiteY4" fmla="*/ 426271 h 592688"/>
                    <a:gd name="connsiteX5" fmla="*/ 324174 w 606929"/>
                    <a:gd name="connsiteY5" fmla="*/ 581873 h 592688"/>
                    <a:gd name="connsiteX6" fmla="*/ 294672 w 606929"/>
                    <a:gd name="connsiteY6" fmla="*/ 581873 h 592688"/>
                    <a:gd name="connsiteX7" fmla="*/ 281873 w 606929"/>
                    <a:gd name="connsiteY7" fmla="*/ 426271 h 592688"/>
                    <a:gd name="connsiteX8" fmla="*/ 280897 w 606929"/>
                    <a:gd name="connsiteY8" fmla="*/ 342893 h 592688"/>
                    <a:gd name="connsiteX9" fmla="*/ 257686 w 606929"/>
                    <a:gd name="connsiteY9" fmla="*/ 315389 h 592688"/>
                    <a:gd name="connsiteX10" fmla="*/ 297166 w 606929"/>
                    <a:gd name="connsiteY10" fmla="*/ 266554 h 592688"/>
                    <a:gd name="connsiteX11" fmla="*/ 291638 w 606929"/>
                    <a:gd name="connsiteY11" fmla="*/ 178802 h 592688"/>
                    <a:gd name="connsiteX12" fmla="*/ 426678 w 606929"/>
                    <a:gd name="connsiteY12" fmla="*/ 346589 h 592688"/>
                    <a:gd name="connsiteX13" fmla="*/ 400972 w 606929"/>
                    <a:gd name="connsiteY13" fmla="*/ 361212 h 592688"/>
                    <a:gd name="connsiteX14" fmla="*/ 398477 w 606929"/>
                    <a:gd name="connsiteY14" fmla="*/ 360779 h 592688"/>
                    <a:gd name="connsiteX15" fmla="*/ 384376 w 606929"/>
                    <a:gd name="connsiteY15" fmla="*/ 342148 h 592688"/>
                    <a:gd name="connsiteX16" fmla="*/ 384485 w 606929"/>
                    <a:gd name="connsiteY16" fmla="*/ 341282 h 592688"/>
                    <a:gd name="connsiteX17" fmla="*/ 387739 w 606929"/>
                    <a:gd name="connsiteY17" fmla="*/ 332291 h 592688"/>
                    <a:gd name="connsiteX18" fmla="*/ 386980 w 606929"/>
                    <a:gd name="connsiteY18" fmla="*/ 332399 h 592688"/>
                    <a:gd name="connsiteX19" fmla="*/ 315066 w 606929"/>
                    <a:gd name="connsiteY19" fmla="*/ 220288 h 592688"/>
                    <a:gd name="connsiteX20" fmla="*/ 231981 w 606929"/>
                    <a:gd name="connsiteY20" fmla="*/ 333049 h 592688"/>
                    <a:gd name="connsiteX21" fmla="*/ 202912 w 606929"/>
                    <a:gd name="connsiteY21" fmla="*/ 362079 h 592688"/>
                    <a:gd name="connsiteX22" fmla="*/ 291638 w 606929"/>
                    <a:gd name="connsiteY22" fmla="*/ 178802 h 592688"/>
                    <a:gd name="connsiteX23" fmla="*/ 334958 w 606929"/>
                    <a:gd name="connsiteY23" fmla="*/ 75412 h 592688"/>
                    <a:gd name="connsiteX24" fmla="*/ 478727 w 606929"/>
                    <a:gd name="connsiteY24" fmla="*/ 159886 h 592688"/>
                    <a:gd name="connsiteX25" fmla="*/ 483390 w 606929"/>
                    <a:gd name="connsiteY25" fmla="*/ 413681 h 592688"/>
                    <a:gd name="connsiteX26" fmla="*/ 450530 w 606929"/>
                    <a:gd name="connsiteY26" fmla="*/ 399822 h 592688"/>
                    <a:gd name="connsiteX27" fmla="*/ 294037 w 606929"/>
                    <a:gd name="connsiteY27" fmla="*/ 117984 h 592688"/>
                    <a:gd name="connsiteX28" fmla="*/ 175284 w 606929"/>
                    <a:gd name="connsiteY28" fmla="*/ 407942 h 592688"/>
                    <a:gd name="connsiteX29" fmla="*/ 145894 w 606929"/>
                    <a:gd name="connsiteY29" fmla="*/ 430680 h 592688"/>
                    <a:gd name="connsiteX30" fmla="*/ 274082 w 606929"/>
                    <a:gd name="connsiteY30" fmla="*/ 78031 h 592688"/>
                    <a:gd name="connsiteX31" fmla="*/ 334958 w 606929"/>
                    <a:gd name="connsiteY31" fmla="*/ 75412 h 592688"/>
                    <a:gd name="connsiteX32" fmla="*/ 336418 w 606929"/>
                    <a:gd name="connsiteY32" fmla="*/ 394 h 592688"/>
                    <a:gd name="connsiteX33" fmla="*/ 549115 w 606929"/>
                    <a:gd name="connsiteY33" fmla="*/ 491264 h 592688"/>
                    <a:gd name="connsiteX34" fmla="*/ 512782 w 606929"/>
                    <a:gd name="connsiteY34" fmla="*/ 470039 h 592688"/>
                    <a:gd name="connsiteX35" fmla="*/ 290232 w 606929"/>
                    <a:gd name="connsiteY35" fmla="*/ 44680 h 592688"/>
                    <a:gd name="connsiteX36" fmla="*/ 113015 w 606929"/>
                    <a:gd name="connsiteY36" fmla="*/ 478919 h 592688"/>
                    <a:gd name="connsiteX37" fmla="*/ 84709 w 606929"/>
                    <a:gd name="connsiteY37" fmla="*/ 500793 h 592688"/>
                    <a:gd name="connsiteX38" fmla="*/ 287195 w 606929"/>
                    <a:gd name="connsiteY38" fmla="*/ 1689 h 592688"/>
                    <a:gd name="connsiteX39" fmla="*/ 336418 w 606929"/>
                    <a:gd name="connsiteY39" fmla="*/ 394 h 5926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606929" h="592688">
                      <a:moveTo>
                        <a:pt x="297166" y="266554"/>
                      </a:moveTo>
                      <a:cubicBezTo>
                        <a:pt x="298034" y="266771"/>
                        <a:pt x="298793" y="267095"/>
                        <a:pt x="299661" y="267312"/>
                      </a:cubicBezTo>
                      <a:cubicBezTo>
                        <a:pt x="314304" y="263414"/>
                        <a:pt x="329272" y="265580"/>
                        <a:pt x="341311" y="279548"/>
                      </a:cubicBezTo>
                      <a:cubicBezTo>
                        <a:pt x="359750" y="301204"/>
                        <a:pt x="346192" y="334989"/>
                        <a:pt x="321571" y="345167"/>
                      </a:cubicBezTo>
                      <a:cubicBezTo>
                        <a:pt x="327102" y="370830"/>
                        <a:pt x="323089" y="400608"/>
                        <a:pt x="323957" y="426271"/>
                      </a:cubicBezTo>
                      <a:cubicBezTo>
                        <a:pt x="325692" y="476405"/>
                        <a:pt x="335997" y="532821"/>
                        <a:pt x="324174" y="581873"/>
                      </a:cubicBezTo>
                      <a:cubicBezTo>
                        <a:pt x="320378" y="597357"/>
                        <a:pt x="299444" y="595191"/>
                        <a:pt x="294672" y="581873"/>
                      </a:cubicBezTo>
                      <a:cubicBezTo>
                        <a:pt x="277751" y="534445"/>
                        <a:pt x="283283" y="476297"/>
                        <a:pt x="281873" y="426271"/>
                      </a:cubicBezTo>
                      <a:cubicBezTo>
                        <a:pt x="281114" y="399742"/>
                        <a:pt x="275365" y="369206"/>
                        <a:pt x="280897" y="342893"/>
                      </a:cubicBezTo>
                      <a:cubicBezTo>
                        <a:pt x="269725" y="337263"/>
                        <a:pt x="260831" y="327842"/>
                        <a:pt x="257686" y="315389"/>
                      </a:cubicBezTo>
                      <a:cubicBezTo>
                        <a:pt x="251503" y="290809"/>
                        <a:pt x="270593" y="263089"/>
                        <a:pt x="297166" y="266554"/>
                      </a:cubicBezTo>
                      <a:close/>
                      <a:moveTo>
                        <a:pt x="291638" y="178802"/>
                      </a:moveTo>
                      <a:cubicBezTo>
                        <a:pt x="383834" y="169378"/>
                        <a:pt x="461930" y="256792"/>
                        <a:pt x="426678" y="346589"/>
                      </a:cubicBezTo>
                      <a:cubicBezTo>
                        <a:pt x="422123" y="358071"/>
                        <a:pt x="413012" y="363162"/>
                        <a:pt x="400972" y="361212"/>
                      </a:cubicBezTo>
                      <a:cubicBezTo>
                        <a:pt x="400104" y="361104"/>
                        <a:pt x="399345" y="360887"/>
                        <a:pt x="398477" y="360779"/>
                      </a:cubicBezTo>
                      <a:cubicBezTo>
                        <a:pt x="390993" y="359588"/>
                        <a:pt x="383292" y="349730"/>
                        <a:pt x="384376" y="342148"/>
                      </a:cubicBezTo>
                      <a:cubicBezTo>
                        <a:pt x="384376" y="341931"/>
                        <a:pt x="384376" y="341607"/>
                        <a:pt x="384485" y="341282"/>
                      </a:cubicBezTo>
                      <a:cubicBezTo>
                        <a:pt x="384810" y="338140"/>
                        <a:pt x="386003" y="335107"/>
                        <a:pt x="387739" y="332291"/>
                      </a:cubicBezTo>
                      <a:cubicBezTo>
                        <a:pt x="387414" y="332291"/>
                        <a:pt x="387197" y="332399"/>
                        <a:pt x="386980" y="332399"/>
                      </a:cubicBezTo>
                      <a:cubicBezTo>
                        <a:pt x="422448" y="285497"/>
                        <a:pt x="359646" y="223755"/>
                        <a:pt x="315066" y="220288"/>
                      </a:cubicBezTo>
                      <a:cubicBezTo>
                        <a:pt x="258121" y="215739"/>
                        <a:pt x="186533" y="275856"/>
                        <a:pt x="231981" y="333049"/>
                      </a:cubicBezTo>
                      <a:cubicBezTo>
                        <a:pt x="248251" y="353522"/>
                        <a:pt x="219616" y="382768"/>
                        <a:pt x="202912" y="362079"/>
                      </a:cubicBezTo>
                      <a:cubicBezTo>
                        <a:pt x="141845" y="286905"/>
                        <a:pt x="201610" y="188009"/>
                        <a:pt x="291638" y="178802"/>
                      </a:cubicBezTo>
                      <a:close/>
                      <a:moveTo>
                        <a:pt x="334958" y="75412"/>
                      </a:moveTo>
                      <a:cubicBezTo>
                        <a:pt x="393770" y="78965"/>
                        <a:pt x="445216" y="102555"/>
                        <a:pt x="478727" y="159886"/>
                      </a:cubicBezTo>
                      <a:cubicBezTo>
                        <a:pt x="521999" y="233946"/>
                        <a:pt x="528614" y="339405"/>
                        <a:pt x="483390" y="413681"/>
                      </a:cubicBezTo>
                      <a:cubicBezTo>
                        <a:pt x="472762" y="431005"/>
                        <a:pt x="444999" y="419636"/>
                        <a:pt x="450530" y="399822"/>
                      </a:cubicBezTo>
                      <a:cubicBezTo>
                        <a:pt x="486102" y="271625"/>
                        <a:pt x="469400" y="103584"/>
                        <a:pt x="294037" y="117984"/>
                      </a:cubicBezTo>
                      <a:cubicBezTo>
                        <a:pt x="131904" y="131194"/>
                        <a:pt x="96657" y="285917"/>
                        <a:pt x="175284" y="407942"/>
                      </a:cubicBezTo>
                      <a:cubicBezTo>
                        <a:pt x="186779" y="425808"/>
                        <a:pt x="159884" y="446488"/>
                        <a:pt x="145894" y="430680"/>
                      </a:cubicBezTo>
                      <a:cubicBezTo>
                        <a:pt x="30069" y="299452"/>
                        <a:pt x="100779" y="101093"/>
                        <a:pt x="274082" y="78031"/>
                      </a:cubicBezTo>
                      <a:cubicBezTo>
                        <a:pt x="294931" y="75270"/>
                        <a:pt x="315354" y="74228"/>
                        <a:pt x="334958" y="75412"/>
                      </a:cubicBezTo>
                      <a:close/>
                      <a:moveTo>
                        <a:pt x="336418" y="394"/>
                      </a:moveTo>
                      <a:cubicBezTo>
                        <a:pt x="574083" y="12307"/>
                        <a:pt x="682515" y="292283"/>
                        <a:pt x="549115" y="491264"/>
                      </a:cubicBezTo>
                      <a:cubicBezTo>
                        <a:pt x="534148" y="513571"/>
                        <a:pt x="497707" y="492563"/>
                        <a:pt x="512782" y="470039"/>
                      </a:cubicBezTo>
                      <a:cubicBezTo>
                        <a:pt x="635662" y="286706"/>
                        <a:pt x="529376" y="19665"/>
                        <a:pt x="290232" y="44680"/>
                      </a:cubicBezTo>
                      <a:cubicBezTo>
                        <a:pt x="56836" y="69045"/>
                        <a:pt x="-14637" y="303057"/>
                        <a:pt x="113015" y="478919"/>
                      </a:cubicBezTo>
                      <a:cubicBezTo>
                        <a:pt x="125488" y="495920"/>
                        <a:pt x="98699" y="514654"/>
                        <a:pt x="84709" y="500793"/>
                      </a:cubicBezTo>
                      <a:cubicBezTo>
                        <a:pt x="-102594" y="315836"/>
                        <a:pt x="45556" y="25838"/>
                        <a:pt x="287195" y="1689"/>
                      </a:cubicBezTo>
                      <a:cubicBezTo>
                        <a:pt x="304155" y="-3"/>
                        <a:pt x="320573" y="-400"/>
                        <a:pt x="336418" y="394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73EBFE"/>
                    </a:gs>
                    <a:gs pos="100000">
                      <a:srgbClr val="3762FF"/>
                    </a:gs>
                  </a:gsLst>
                  <a:lin ang="2700000" scaled="1"/>
                  <a:tileRect/>
                </a:gradFill>
                <a:ln>
                  <a:noFill/>
                </a:ln>
              </p:spPr>
              <p:txBody>
                <a:bodyPr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7" name="组合 26"/>
              <p:cNvGrpSpPr/>
              <p:nvPr/>
            </p:nvGrpSpPr>
            <p:grpSpPr>
              <a:xfrm>
                <a:off x="2539547" y="4097249"/>
                <a:ext cx="698307" cy="311674"/>
                <a:chOff x="3233234" y="4091189"/>
                <a:chExt cx="698307" cy="311674"/>
              </a:xfrm>
            </p:grpSpPr>
            <p:sp>
              <p:nvSpPr>
                <p:cNvPr id="23" name="圆角矩形 22"/>
                <p:cNvSpPr/>
                <p:nvPr/>
              </p:nvSpPr>
              <p:spPr>
                <a:xfrm>
                  <a:off x="3233234" y="4091189"/>
                  <a:ext cx="698307" cy="311674"/>
                </a:xfrm>
                <a:prstGeom prst="roundRect">
                  <a:avLst>
                    <a:gd name="adj" fmla="val 50000"/>
                  </a:avLst>
                </a:prstGeom>
                <a:gradFill flip="none" rotWithShape="1">
                  <a:gsLst>
                    <a:gs pos="100000">
                      <a:srgbClr val="3762FF"/>
                    </a:gs>
                    <a:gs pos="0">
                      <a:srgbClr val="73EBFE"/>
                    </a:gs>
                  </a:gsLst>
                  <a:lin ang="2700000" scaled="1"/>
                  <a:tileRect/>
                </a:gradFill>
                <a:ln w="222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noFill/>
                    <a:cs typeface="+mn-ea"/>
                    <a:sym typeface="+mn-lt"/>
                  </a:endParaRPr>
                </a:p>
              </p:txBody>
            </p:sp>
            <p:sp>
              <p:nvSpPr>
                <p:cNvPr id="24" name="文本框 23"/>
                <p:cNvSpPr txBox="1"/>
                <p:nvPr/>
              </p:nvSpPr>
              <p:spPr>
                <a:xfrm>
                  <a:off x="3237997" y="4111435"/>
                  <a:ext cx="480794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1000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Start</a:t>
                  </a:r>
                  <a:endParaRPr lang="zh-CN" altLang="en-US" sz="1000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5" name="椭圆 24"/>
                <p:cNvSpPr/>
                <p:nvPr/>
              </p:nvSpPr>
              <p:spPr>
                <a:xfrm>
                  <a:off x="3669419" y="4141421"/>
                  <a:ext cx="211210" cy="211210"/>
                </a:xfrm>
                <a:prstGeom prst="ellipse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6" name="等腰三角形 25"/>
                <p:cNvSpPr/>
                <p:nvPr/>
              </p:nvSpPr>
              <p:spPr>
                <a:xfrm rot="5400000">
                  <a:off x="3740674" y="4203881"/>
                  <a:ext cx="100098" cy="86291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545697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1106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="" xmlns:a16="http://schemas.microsoft.com/office/drawing/2014/main" id="{C3716F65-B8F1-4BE5-ACB5-FE2C8B8461CF}"/>
              </a:ext>
            </a:extLst>
          </p:cNvPr>
          <p:cNvSpPr/>
          <p:nvPr/>
        </p:nvSpPr>
        <p:spPr>
          <a:xfrm>
            <a:off x="4857578" y="0"/>
            <a:ext cx="7334422" cy="5638800"/>
          </a:xfrm>
          <a:custGeom>
            <a:avLst/>
            <a:gdLst>
              <a:gd name="connsiteX0" fmla="*/ 0 w 7480300"/>
              <a:gd name="connsiteY0" fmla="*/ 0 h 5638800"/>
              <a:gd name="connsiteX1" fmla="*/ 7480300 w 7480300"/>
              <a:gd name="connsiteY1" fmla="*/ 0 h 5638800"/>
              <a:gd name="connsiteX2" fmla="*/ 7480300 w 7480300"/>
              <a:gd name="connsiteY2" fmla="*/ 5638800 h 5638800"/>
              <a:gd name="connsiteX3" fmla="*/ 0 w 7480300"/>
              <a:gd name="connsiteY3" fmla="*/ 5638800 h 5638800"/>
              <a:gd name="connsiteX4" fmla="*/ 0 w 7480300"/>
              <a:gd name="connsiteY4" fmla="*/ 0 h 5638800"/>
              <a:gd name="connsiteX0" fmla="*/ 914400 w 7480300"/>
              <a:gd name="connsiteY0" fmla="*/ 0 h 5638800"/>
              <a:gd name="connsiteX1" fmla="*/ 7480300 w 7480300"/>
              <a:gd name="connsiteY1" fmla="*/ 0 h 5638800"/>
              <a:gd name="connsiteX2" fmla="*/ 7480300 w 7480300"/>
              <a:gd name="connsiteY2" fmla="*/ 5638800 h 5638800"/>
              <a:gd name="connsiteX3" fmla="*/ 0 w 7480300"/>
              <a:gd name="connsiteY3" fmla="*/ 5638800 h 5638800"/>
              <a:gd name="connsiteX4" fmla="*/ 914400 w 7480300"/>
              <a:gd name="connsiteY4" fmla="*/ 0 h 5638800"/>
              <a:gd name="connsiteX0" fmla="*/ 914400 w 7480300"/>
              <a:gd name="connsiteY0" fmla="*/ 0 h 5638800"/>
              <a:gd name="connsiteX1" fmla="*/ 7480300 w 7480300"/>
              <a:gd name="connsiteY1" fmla="*/ 0 h 5638800"/>
              <a:gd name="connsiteX2" fmla="*/ 7480300 w 7480300"/>
              <a:gd name="connsiteY2" fmla="*/ 5638800 h 5638800"/>
              <a:gd name="connsiteX3" fmla="*/ 0 w 7480300"/>
              <a:gd name="connsiteY3" fmla="*/ 5638800 h 5638800"/>
              <a:gd name="connsiteX4" fmla="*/ 914400 w 7480300"/>
              <a:gd name="connsiteY4" fmla="*/ 0 h 5638800"/>
              <a:gd name="connsiteX0" fmla="*/ 0 w 6565900"/>
              <a:gd name="connsiteY0" fmla="*/ 0 h 5638800"/>
              <a:gd name="connsiteX1" fmla="*/ 6565900 w 6565900"/>
              <a:gd name="connsiteY1" fmla="*/ 0 h 5638800"/>
              <a:gd name="connsiteX2" fmla="*/ 6565900 w 6565900"/>
              <a:gd name="connsiteY2" fmla="*/ 5638800 h 5638800"/>
              <a:gd name="connsiteX3" fmla="*/ 0 w 6565900"/>
              <a:gd name="connsiteY3" fmla="*/ 0 h 5638800"/>
              <a:gd name="connsiteX0" fmla="*/ 652792 w 7218692"/>
              <a:gd name="connsiteY0" fmla="*/ 0 h 5638800"/>
              <a:gd name="connsiteX1" fmla="*/ 7218692 w 7218692"/>
              <a:gd name="connsiteY1" fmla="*/ 0 h 5638800"/>
              <a:gd name="connsiteX2" fmla="*/ 7218692 w 7218692"/>
              <a:gd name="connsiteY2" fmla="*/ 5638800 h 5638800"/>
              <a:gd name="connsiteX3" fmla="*/ 652792 w 7218692"/>
              <a:gd name="connsiteY3" fmla="*/ 0 h 5638800"/>
              <a:gd name="connsiteX0" fmla="*/ 932376 w 7498276"/>
              <a:gd name="connsiteY0" fmla="*/ 0 h 5638800"/>
              <a:gd name="connsiteX1" fmla="*/ 7498276 w 7498276"/>
              <a:gd name="connsiteY1" fmla="*/ 0 h 5638800"/>
              <a:gd name="connsiteX2" fmla="*/ 7498276 w 7498276"/>
              <a:gd name="connsiteY2" fmla="*/ 5638800 h 5638800"/>
              <a:gd name="connsiteX3" fmla="*/ 932376 w 7498276"/>
              <a:gd name="connsiteY3" fmla="*/ 0 h 5638800"/>
              <a:gd name="connsiteX0" fmla="*/ 668091 w 7233991"/>
              <a:gd name="connsiteY0" fmla="*/ 0 h 5638800"/>
              <a:gd name="connsiteX1" fmla="*/ 7233991 w 7233991"/>
              <a:gd name="connsiteY1" fmla="*/ 0 h 5638800"/>
              <a:gd name="connsiteX2" fmla="*/ 7233991 w 7233991"/>
              <a:gd name="connsiteY2" fmla="*/ 5638800 h 5638800"/>
              <a:gd name="connsiteX3" fmla="*/ 668091 w 7233991"/>
              <a:gd name="connsiteY3" fmla="*/ 0 h 5638800"/>
              <a:gd name="connsiteX0" fmla="*/ 481615 w 7047515"/>
              <a:gd name="connsiteY0" fmla="*/ 0 h 5638800"/>
              <a:gd name="connsiteX1" fmla="*/ 7047515 w 7047515"/>
              <a:gd name="connsiteY1" fmla="*/ 0 h 5638800"/>
              <a:gd name="connsiteX2" fmla="*/ 7047515 w 7047515"/>
              <a:gd name="connsiteY2" fmla="*/ 5638800 h 5638800"/>
              <a:gd name="connsiteX3" fmla="*/ 481615 w 7047515"/>
              <a:gd name="connsiteY3" fmla="*/ 0 h 5638800"/>
              <a:gd name="connsiteX0" fmla="*/ 663713 w 7229613"/>
              <a:gd name="connsiteY0" fmla="*/ 0 h 5638800"/>
              <a:gd name="connsiteX1" fmla="*/ 7229613 w 7229613"/>
              <a:gd name="connsiteY1" fmla="*/ 0 h 5638800"/>
              <a:gd name="connsiteX2" fmla="*/ 7229613 w 7229613"/>
              <a:gd name="connsiteY2" fmla="*/ 5638800 h 5638800"/>
              <a:gd name="connsiteX3" fmla="*/ 663713 w 7229613"/>
              <a:gd name="connsiteY3" fmla="*/ 0 h 5638800"/>
              <a:gd name="connsiteX0" fmla="*/ 672079 w 7237979"/>
              <a:gd name="connsiteY0" fmla="*/ 0 h 5638800"/>
              <a:gd name="connsiteX1" fmla="*/ 7237979 w 7237979"/>
              <a:gd name="connsiteY1" fmla="*/ 0 h 5638800"/>
              <a:gd name="connsiteX2" fmla="*/ 7237979 w 7237979"/>
              <a:gd name="connsiteY2" fmla="*/ 5638800 h 5638800"/>
              <a:gd name="connsiteX3" fmla="*/ 672079 w 7237979"/>
              <a:gd name="connsiteY3" fmla="*/ 0 h 5638800"/>
              <a:gd name="connsiteX0" fmla="*/ 51225 w 6617125"/>
              <a:gd name="connsiteY0" fmla="*/ 0 h 5774988"/>
              <a:gd name="connsiteX1" fmla="*/ 6617125 w 6617125"/>
              <a:gd name="connsiteY1" fmla="*/ 0 h 5774988"/>
              <a:gd name="connsiteX2" fmla="*/ 6617125 w 6617125"/>
              <a:gd name="connsiteY2" fmla="*/ 5638800 h 5774988"/>
              <a:gd name="connsiteX3" fmla="*/ 3721525 w 6617125"/>
              <a:gd name="connsiteY3" fmla="*/ 3695700 h 5774988"/>
              <a:gd name="connsiteX4" fmla="*/ 51225 w 6617125"/>
              <a:gd name="connsiteY4" fmla="*/ 0 h 5774988"/>
              <a:gd name="connsiteX0" fmla="*/ 665571 w 7231471"/>
              <a:gd name="connsiteY0" fmla="*/ 0 h 5774988"/>
              <a:gd name="connsiteX1" fmla="*/ 7231471 w 7231471"/>
              <a:gd name="connsiteY1" fmla="*/ 0 h 5774988"/>
              <a:gd name="connsiteX2" fmla="*/ 7231471 w 7231471"/>
              <a:gd name="connsiteY2" fmla="*/ 5638800 h 5774988"/>
              <a:gd name="connsiteX3" fmla="*/ 4335871 w 7231471"/>
              <a:gd name="connsiteY3" fmla="*/ 3695700 h 5774988"/>
              <a:gd name="connsiteX4" fmla="*/ 665571 w 7231471"/>
              <a:gd name="connsiteY4" fmla="*/ 0 h 5774988"/>
              <a:gd name="connsiteX0" fmla="*/ 588313 w 7154213"/>
              <a:gd name="connsiteY0" fmla="*/ 0 h 5774988"/>
              <a:gd name="connsiteX1" fmla="*/ 7154213 w 7154213"/>
              <a:gd name="connsiteY1" fmla="*/ 0 h 5774988"/>
              <a:gd name="connsiteX2" fmla="*/ 7154213 w 7154213"/>
              <a:gd name="connsiteY2" fmla="*/ 5638800 h 5774988"/>
              <a:gd name="connsiteX3" fmla="*/ 4258613 w 7154213"/>
              <a:gd name="connsiteY3" fmla="*/ 3695700 h 5774988"/>
              <a:gd name="connsiteX4" fmla="*/ 588313 w 7154213"/>
              <a:gd name="connsiteY4" fmla="*/ 0 h 5774988"/>
              <a:gd name="connsiteX0" fmla="*/ 587344 w 7153244"/>
              <a:gd name="connsiteY0" fmla="*/ 0 h 5789085"/>
              <a:gd name="connsiteX1" fmla="*/ 7153244 w 7153244"/>
              <a:gd name="connsiteY1" fmla="*/ 0 h 5789085"/>
              <a:gd name="connsiteX2" fmla="*/ 7153244 w 7153244"/>
              <a:gd name="connsiteY2" fmla="*/ 5638800 h 5789085"/>
              <a:gd name="connsiteX3" fmla="*/ 4270344 w 7153244"/>
              <a:gd name="connsiteY3" fmla="*/ 3898900 h 5789085"/>
              <a:gd name="connsiteX4" fmla="*/ 587344 w 7153244"/>
              <a:gd name="connsiteY4" fmla="*/ 0 h 5789085"/>
              <a:gd name="connsiteX0" fmla="*/ 654305 w 7220205"/>
              <a:gd name="connsiteY0" fmla="*/ 0 h 5789085"/>
              <a:gd name="connsiteX1" fmla="*/ 7220205 w 7220205"/>
              <a:gd name="connsiteY1" fmla="*/ 0 h 5789085"/>
              <a:gd name="connsiteX2" fmla="*/ 7220205 w 7220205"/>
              <a:gd name="connsiteY2" fmla="*/ 5638800 h 5789085"/>
              <a:gd name="connsiteX3" fmla="*/ 4337305 w 7220205"/>
              <a:gd name="connsiteY3" fmla="*/ 3898900 h 5789085"/>
              <a:gd name="connsiteX4" fmla="*/ 654305 w 7220205"/>
              <a:gd name="connsiteY4" fmla="*/ 0 h 5789085"/>
              <a:gd name="connsiteX0" fmla="*/ 654305 w 7220205"/>
              <a:gd name="connsiteY0" fmla="*/ 0 h 5638800"/>
              <a:gd name="connsiteX1" fmla="*/ 7220205 w 7220205"/>
              <a:gd name="connsiteY1" fmla="*/ 0 h 5638800"/>
              <a:gd name="connsiteX2" fmla="*/ 7220205 w 7220205"/>
              <a:gd name="connsiteY2" fmla="*/ 5638800 h 5638800"/>
              <a:gd name="connsiteX3" fmla="*/ 4337305 w 7220205"/>
              <a:gd name="connsiteY3" fmla="*/ 3898900 h 5638800"/>
              <a:gd name="connsiteX4" fmla="*/ 654305 w 7220205"/>
              <a:gd name="connsiteY4" fmla="*/ 0 h 5638800"/>
              <a:gd name="connsiteX0" fmla="*/ 668851 w 7234751"/>
              <a:gd name="connsiteY0" fmla="*/ 0 h 5638800"/>
              <a:gd name="connsiteX1" fmla="*/ 7234751 w 7234751"/>
              <a:gd name="connsiteY1" fmla="*/ 0 h 5638800"/>
              <a:gd name="connsiteX2" fmla="*/ 7234751 w 7234751"/>
              <a:gd name="connsiteY2" fmla="*/ 5638800 h 5638800"/>
              <a:gd name="connsiteX3" fmla="*/ 4199451 w 7234751"/>
              <a:gd name="connsiteY3" fmla="*/ 3784600 h 5638800"/>
              <a:gd name="connsiteX4" fmla="*/ 668851 w 7234751"/>
              <a:gd name="connsiteY4" fmla="*/ 0 h 5638800"/>
              <a:gd name="connsiteX0" fmla="*/ 668851 w 7234751"/>
              <a:gd name="connsiteY0" fmla="*/ 0 h 5638800"/>
              <a:gd name="connsiteX1" fmla="*/ 7234751 w 7234751"/>
              <a:gd name="connsiteY1" fmla="*/ 0 h 5638800"/>
              <a:gd name="connsiteX2" fmla="*/ 7234751 w 7234751"/>
              <a:gd name="connsiteY2" fmla="*/ 5638800 h 5638800"/>
              <a:gd name="connsiteX3" fmla="*/ 4199451 w 7234751"/>
              <a:gd name="connsiteY3" fmla="*/ 3784600 h 5638800"/>
              <a:gd name="connsiteX4" fmla="*/ 668851 w 7234751"/>
              <a:gd name="connsiteY4" fmla="*/ 0 h 5638800"/>
              <a:gd name="connsiteX0" fmla="*/ 668851 w 7234751"/>
              <a:gd name="connsiteY0" fmla="*/ 0 h 5638800"/>
              <a:gd name="connsiteX1" fmla="*/ 7234751 w 7234751"/>
              <a:gd name="connsiteY1" fmla="*/ 0 h 5638800"/>
              <a:gd name="connsiteX2" fmla="*/ 7234751 w 7234751"/>
              <a:gd name="connsiteY2" fmla="*/ 5638800 h 5638800"/>
              <a:gd name="connsiteX3" fmla="*/ 4199451 w 7234751"/>
              <a:gd name="connsiteY3" fmla="*/ 3784600 h 5638800"/>
              <a:gd name="connsiteX4" fmla="*/ 668851 w 7234751"/>
              <a:gd name="connsiteY4" fmla="*/ 0 h 5638800"/>
              <a:gd name="connsiteX0" fmla="*/ 973134 w 7539034"/>
              <a:gd name="connsiteY0" fmla="*/ 0 h 5638800"/>
              <a:gd name="connsiteX1" fmla="*/ 7539034 w 7539034"/>
              <a:gd name="connsiteY1" fmla="*/ 0 h 5638800"/>
              <a:gd name="connsiteX2" fmla="*/ 7539034 w 7539034"/>
              <a:gd name="connsiteY2" fmla="*/ 5638800 h 5638800"/>
              <a:gd name="connsiteX3" fmla="*/ 4503734 w 7539034"/>
              <a:gd name="connsiteY3" fmla="*/ 3784600 h 5638800"/>
              <a:gd name="connsiteX4" fmla="*/ 973134 w 7539034"/>
              <a:gd name="connsiteY4" fmla="*/ 0 h 5638800"/>
              <a:gd name="connsiteX0" fmla="*/ 677098 w 7242998"/>
              <a:gd name="connsiteY0" fmla="*/ 0 h 5638800"/>
              <a:gd name="connsiteX1" fmla="*/ 7242998 w 7242998"/>
              <a:gd name="connsiteY1" fmla="*/ 0 h 5638800"/>
              <a:gd name="connsiteX2" fmla="*/ 7242998 w 7242998"/>
              <a:gd name="connsiteY2" fmla="*/ 5638800 h 5638800"/>
              <a:gd name="connsiteX3" fmla="*/ 4207698 w 7242998"/>
              <a:gd name="connsiteY3" fmla="*/ 3784600 h 5638800"/>
              <a:gd name="connsiteX4" fmla="*/ 677098 w 7242998"/>
              <a:gd name="connsiteY4" fmla="*/ 0 h 5638800"/>
              <a:gd name="connsiteX0" fmla="*/ 510917 w 7076817"/>
              <a:gd name="connsiteY0" fmla="*/ 0 h 5638800"/>
              <a:gd name="connsiteX1" fmla="*/ 7076817 w 7076817"/>
              <a:gd name="connsiteY1" fmla="*/ 0 h 5638800"/>
              <a:gd name="connsiteX2" fmla="*/ 7076817 w 7076817"/>
              <a:gd name="connsiteY2" fmla="*/ 5638800 h 5638800"/>
              <a:gd name="connsiteX3" fmla="*/ 4041517 w 7076817"/>
              <a:gd name="connsiteY3" fmla="*/ 3784600 h 5638800"/>
              <a:gd name="connsiteX4" fmla="*/ 510917 w 7076817"/>
              <a:gd name="connsiteY4" fmla="*/ 0 h 5638800"/>
              <a:gd name="connsiteX0" fmla="*/ 670787 w 7236687"/>
              <a:gd name="connsiteY0" fmla="*/ 0 h 5638800"/>
              <a:gd name="connsiteX1" fmla="*/ 7236687 w 7236687"/>
              <a:gd name="connsiteY1" fmla="*/ 0 h 5638800"/>
              <a:gd name="connsiteX2" fmla="*/ 7236687 w 7236687"/>
              <a:gd name="connsiteY2" fmla="*/ 5638800 h 5638800"/>
              <a:gd name="connsiteX3" fmla="*/ 4201387 w 7236687"/>
              <a:gd name="connsiteY3" fmla="*/ 3784600 h 5638800"/>
              <a:gd name="connsiteX4" fmla="*/ 670787 w 7236687"/>
              <a:gd name="connsiteY4" fmla="*/ 0 h 5638800"/>
              <a:gd name="connsiteX0" fmla="*/ 670787 w 7236687"/>
              <a:gd name="connsiteY0" fmla="*/ 0 h 5638800"/>
              <a:gd name="connsiteX1" fmla="*/ 7236687 w 7236687"/>
              <a:gd name="connsiteY1" fmla="*/ 0 h 5638800"/>
              <a:gd name="connsiteX2" fmla="*/ 7236687 w 7236687"/>
              <a:gd name="connsiteY2" fmla="*/ 5638800 h 5638800"/>
              <a:gd name="connsiteX3" fmla="*/ 4201387 w 7236687"/>
              <a:gd name="connsiteY3" fmla="*/ 3784600 h 5638800"/>
              <a:gd name="connsiteX4" fmla="*/ 670787 w 7236687"/>
              <a:gd name="connsiteY4" fmla="*/ 0 h 5638800"/>
              <a:gd name="connsiteX0" fmla="*/ 670787 w 7236687"/>
              <a:gd name="connsiteY0" fmla="*/ 0 h 5638800"/>
              <a:gd name="connsiteX1" fmla="*/ 7236687 w 7236687"/>
              <a:gd name="connsiteY1" fmla="*/ 0 h 5638800"/>
              <a:gd name="connsiteX2" fmla="*/ 7236687 w 7236687"/>
              <a:gd name="connsiteY2" fmla="*/ 5638800 h 5638800"/>
              <a:gd name="connsiteX3" fmla="*/ 4201387 w 7236687"/>
              <a:gd name="connsiteY3" fmla="*/ 3784600 h 5638800"/>
              <a:gd name="connsiteX4" fmla="*/ 670787 w 7236687"/>
              <a:gd name="connsiteY4" fmla="*/ 0 h 5638800"/>
              <a:gd name="connsiteX0" fmla="*/ 670787 w 7236687"/>
              <a:gd name="connsiteY0" fmla="*/ 0 h 5638800"/>
              <a:gd name="connsiteX1" fmla="*/ 7236687 w 7236687"/>
              <a:gd name="connsiteY1" fmla="*/ 0 h 5638800"/>
              <a:gd name="connsiteX2" fmla="*/ 7236687 w 7236687"/>
              <a:gd name="connsiteY2" fmla="*/ 5638800 h 5638800"/>
              <a:gd name="connsiteX3" fmla="*/ 4201387 w 7236687"/>
              <a:gd name="connsiteY3" fmla="*/ 3784600 h 5638800"/>
              <a:gd name="connsiteX4" fmla="*/ 670787 w 7236687"/>
              <a:gd name="connsiteY4" fmla="*/ 0 h 5638800"/>
              <a:gd name="connsiteX0" fmla="*/ 670787 w 7236687"/>
              <a:gd name="connsiteY0" fmla="*/ 0 h 5638800"/>
              <a:gd name="connsiteX1" fmla="*/ 7236687 w 7236687"/>
              <a:gd name="connsiteY1" fmla="*/ 0 h 5638800"/>
              <a:gd name="connsiteX2" fmla="*/ 7236687 w 7236687"/>
              <a:gd name="connsiteY2" fmla="*/ 5638800 h 5638800"/>
              <a:gd name="connsiteX3" fmla="*/ 4201387 w 7236687"/>
              <a:gd name="connsiteY3" fmla="*/ 3784600 h 5638800"/>
              <a:gd name="connsiteX4" fmla="*/ 670787 w 7236687"/>
              <a:gd name="connsiteY4" fmla="*/ 0 h 5638800"/>
              <a:gd name="connsiteX0" fmla="*/ 768522 w 7334422"/>
              <a:gd name="connsiteY0" fmla="*/ 0 h 5638800"/>
              <a:gd name="connsiteX1" fmla="*/ 7334422 w 7334422"/>
              <a:gd name="connsiteY1" fmla="*/ 0 h 5638800"/>
              <a:gd name="connsiteX2" fmla="*/ 7334422 w 7334422"/>
              <a:gd name="connsiteY2" fmla="*/ 5638800 h 5638800"/>
              <a:gd name="connsiteX3" fmla="*/ 4299122 w 7334422"/>
              <a:gd name="connsiteY3" fmla="*/ 3784600 h 5638800"/>
              <a:gd name="connsiteX4" fmla="*/ 768522 w 7334422"/>
              <a:gd name="connsiteY4" fmla="*/ 0 h 563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34422" h="5638800">
                <a:moveTo>
                  <a:pt x="768522" y="0"/>
                </a:moveTo>
                <a:lnTo>
                  <a:pt x="7334422" y="0"/>
                </a:lnTo>
                <a:lnTo>
                  <a:pt x="7334422" y="5638800"/>
                </a:lnTo>
                <a:cubicBezTo>
                  <a:pt x="5023022" y="4044950"/>
                  <a:pt x="4555239" y="3924300"/>
                  <a:pt x="4299122" y="3784600"/>
                </a:cubicBezTo>
                <a:cubicBezTo>
                  <a:pt x="1426805" y="2286000"/>
                  <a:pt x="-1403178" y="2838450"/>
                  <a:pt x="768522" y="0"/>
                </a:cubicBezTo>
                <a:close/>
              </a:path>
            </a:pathLst>
          </a:custGeom>
          <a:gradFill flip="none" rotWithShape="1">
            <a:gsLst>
              <a:gs pos="81000">
                <a:srgbClr val="519DFF"/>
              </a:gs>
              <a:gs pos="0">
                <a:srgbClr val="73EBFE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9" name="图片 8">
            <a:extLst>
              <a:ext uri="{FF2B5EF4-FFF2-40B4-BE49-F238E27FC236}">
                <a16:creationId xmlns="" xmlns:a16="http://schemas.microsoft.com/office/drawing/2014/main" id="{8FE27CA8-E1F6-47D5-85B7-0D796BE2AD1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90877" y="1504950"/>
            <a:ext cx="7143383" cy="4876800"/>
          </a:xfrm>
          <a:prstGeom prst="rect">
            <a:avLst/>
          </a:prstGeom>
        </p:spPr>
      </p:pic>
      <p:grpSp>
        <p:nvGrpSpPr>
          <p:cNvPr id="30" name="组合 29"/>
          <p:cNvGrpSpPr/>
          <p:nvPr/>
        </p:nvGrpSpPr>
        <p:grpSpPr>
          <a:xfrm>
            <a:off x="476250" y="334863"/>
            <a:ext cx="11068050" cy="638570"/>
            <a:chOff x="476250" y="334863"/>
            <a:chExt cx="11068050" cy="638570"/>
          </a:xfrm>
        </p:grpSpPr>
        <p:cxnSp>
          <p:nvCxnSpPr>
            <p:cNvPr id="5" name="直接连接符 4"/>
            <p:cNvCxnSpPr/>
            <p:nvPr/>
          </p:nvCxnSpPr>
          <p:spPr>
            <a:xfrm>
              <a:off x="476250" y="860465"/>
              <a:ext cx="11068050" cy="0"/>
            </a:xfrm>
            <a:prstGeom prst="line">
              <a:avLst/>
            </a:prstGeom>
            <a:ln w="28575">
              <a:solidFill>
                <a:srgbClr val="3965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文本框 5"/>
            <p:cNvSpPr txBox="1"/>
            <p:nvPr/>
          </p:nvSpPr>
          <p:spPr>
            <a:xfrm>
              <a:off x="476250" y="334863"/>
              <a:ext cx="115771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b="1" dirty="0">
                  <a:solidFill>
                    <a:srgbClr val="3965FF"/>
                  </a:solidFill>
                  <a:cs typeface="+mn-ea"/>
                  <a:sym typeface="+mn-lt"/>
                </a:rPr>
                <a:t>第一章</a:t>
              </a: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5334000" y="365641"/>
              <a:ext cx="1352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cs typeface="+mn-ea"/>
                  <a:sym typeface="+mn-lt"/>
                </a:rPr>
                <a:t>产品介绍</a:t>
              </a: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6516752" y="365641"/>
              <a:ext cx="1352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cs typeface="+mn-ea"/>
                  <a:sym typeface="+mn-lt"/>
                </a:rPr>
                <a:t>关于我们</a:t>
              </a: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7699504" y="365641"/>
              <a:ext cx="1352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cs typeface="+mn-ea"/>
                  <a:sym typeface="+mn-lt"/>
                </a:rPr>
                <a:t>核心技术</a:t>
              </a: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8882256" y="365641"/>
              <a:ext cx="1352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cs typeface="+mn-ea"/>
                  <a:sym typeface="+mn-lt"/>
                </a:rPr>
                <a:t>展望未来</a:t>
              </a:r>
            </a:p>
          </p:txBody>
        </p:sp>
        <p:grpSp>
          <p:nvGrpSpPr>
            <p:cNvPr id="15" name="组合 14"/>
            <p:cNvGrpSpPr/>
            <p:nvPr/>
          </p:nvGrpSpPr>
          <p:grpSpPr>
            <a:xfrm>
              <a:off x="10388529" y="388658"/>
              <a:ext cx="1019101" cy="584775"/>
              <a:chOff x="10758671" y="356615"/>
              <a:chExt cx="1019101" cy="710976"/>
            </a:xfrm>
          </p:grpSpPr>
          <p:sp>
            <p:nvSpPr>
              <p:cNvPr id="8" name="圆角矩形 7"/>
              <p:cNvSpPr/>
              <p:nvPr/>
            </p:nvSpPr>
            <p:spPr>
              <a:xfrm>
                <a:off x="10758671" y="381895"/>
                <a:ext cx="1019101" cy="370580"/>
              </a:xfrm>
              <a:prstGeom prst="roundRect">
                <a:avLst>
                  <a:gd name="adj" fmla="val 50000"/>
                </a:avLst>
              </a:prstGeom>
              <a:noFill/>
              <a:ln w="2222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4" name="文本框 13"/>
              <p:cNvSpPr txBox="1"/>
              <p:nvPr/>
            </p:nvSpPr>
            <p:spPr>
              <a:xfrm>
                <a:off x="10792044" y="356615"/>
                <a:ext cx="952353" cy="7109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600" spc="200" dirty="0">
                    <a:solidFill>
                      <a:schemeClr val="bg1"/>
                    </a:solidFill>
                    <a:cs typeface="+mn-ea"/>
                    <a:sym typeface="+mn-lt"/>
                  </a:rPr>
                  <a:t>START</a:t>
                </a:r>
                <a:endParaRPr lang="zh-CN" altLang="en-US" sz="1600" spc="2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18" name="矩形 17"/>
          <p:cNvSpPr/>
          <p:nvPr/>
        </p:nvSpPr>
        <p:spPr>
          <a:xfrm>
            <a:off x="476250" y="6283284"/>
            <a:ext cx="482490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spc="3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5TH GENERATION MOBILE NETWORKS</a:t>
            </a:r>
            <a:endParaRPr lang="zh-CN" altLang="en-US" sz="1200" spc="3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601650" y="3090339"/>
            <a:ext cx="3597127" cy="1448039"/>
            <a:chOff x="107081" y="2870755"/>
            <a:chExt cx="3597127" cy="1448039"/>
          </a:xfrm>
        </p:grpSpPr>
        <p:sp>
          <p:nvSpPr>
            <p:cNvPr id="3" name="文本框 2"/>
            <p:cNvSpPr txBox="1"/>
            <p:nvPr/>
          </p:nvSpPr>
          <p:spPr>
            <a:xfrm>
              <a:off x="107081" y="2870755"/>
              <a:ext cx="359712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6000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2700000" scaled="1"/>
                    <a:tileRect/>
                  </a:gradFill>
                  <a:cs typeface="+mn-ea"/>
                  <a:sym typeface="+mn-lt"/>
                </a:rPr>
                <a:t>发展背景</a:t>
              </a:r>
            </a:p>
          </p:txBody>
        </p:sp>
        <p:grpSp>
          <p:nvGrpSpPr>
            <p:cNvPr id="29" name="组合 28"/>
            <p:cNvGrpSpPr/>
            <p:nvPr/>
          </p:nvGrpSpPr>
          <p:grpSpPr>
            <a:xfrm>
              <a:off x="536952" y="3926126"/>
              <a:ext cx="2737387" cy="392668"/>
              <a:chOff x="552450" y="4056752"/>
              <a:chExt cx="2737387" cy="392668"/>
            </a:xfrm>
          </p:grpSpPr>
          <p:sp>
            <p:nvSpPr>
              <p:cNvPr id="20" name="圆角矩形 19"/>
              <p:cNvSpPr/>
              <p:nvPr/>
            </p:nvSpPr>
            <p:spPr>
              <a:xfrm>
                <a:off x="552450" y="4056752"/>
                <a:ext cx="2737387" cy="392668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gradFill flip="none" rotWithShape="1">
                  <a:gsLst>
                    <a:gs pos="0">
                      <a:srgbClr val="73EBFE"/>
                    </a:gs>
                    <a:gs pos="100000">
                      <a:srgbClr val="3762FF"/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grpSp>
            <p:nvGrpSpPr>
              <p:cNvPr id="28" name="组合 27"/>
              <p:cNvGrpSpPr/>
              <p:nvPr/>
            </p:nvGrpSpPr>
            <p:grpSpPr>
              <a:xfrm>
                <a:off x="693026" y="4101935"/>
                <a:ext cx="654823" cy="307777"/>
                <a:chOff x="693026" y="4101935"/>
                <a:chExt cx="654823" cy="307777"/>
              </a:xfrm>
            </p:grpSpPr>
            <p:sp>
              <p:nvSpPr>
                <p:cNvPr id="21" name="文本框 20"/>
                <p:cNvSpPr txBox="1"/>
                <p:nvPr/>
              </p:nvSpPr>
              <p:spPr>
                <a:xfrm>
                  <a:off x="859098" y="4101935"/>
                  <a:ext cx="48875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1400" dirty="0">
                      <a:gradFill flip="none" rotWithShape="1">
                        <a:gsLst>
                          <a:gs pos="0">
                            <a:srgbClr val="73EBFE"/>
                          </a:gs>
                          <a:gs pos="100000">
                            <a:srgbClr val="3762FF"/>
                          </a:gs>
                        </a:gsLst>
                        <a:lin ang="2700000" scaled="1"/>
                        <a:tileRect/>
                      </a:gradFill>
                      <a:cs typeface="+mn-ea"/>
                      <a:sym typeface="+mn-lt"/>
                    </a:rPr>
                    <a:t>5G</a:t>
                  </a:r>
                  <a:endParaRPr lang="zh-CN" altLang="en-US" sz="1400" dirty="0">
                    <a:gradFill flip="none" rotWithShape="1">
                      <a:gsLst>
                        <a:gs pos="0">
                          <a:srgbClr val="73EBFE"/>
                        </a:gs>
                        <a:gs pos="100000">
                          <a:srgbClr val="3762FF"/>
                        </a:gs>
                      </a:gsLst>
                      <a:lin ang="2700000" scaled="1"/>
                      <a:tileRect/>
                    </a:gradFill>
                    <a:cs typeface="+mn-ea"/>
                    <a:sym typeface="+mn-lt"/>
                  </a:endParaRPr>
                </a:p>
              </p:txBody>
            </p:sp>
            <p:sp>
              <p:nvSpPr>
                <p:cNvPr id="22" name="signal_87314"/>
                <p:cNvSpPr>
                  <a:spLocks noChangeAspect="1"/>
                </p:cNvSpPr>
                <p:nvPr/>
              </p:nvSpPr>
              <p:spPr bwMode="auto">
                <a:xfrm>
                  <a:off x="693026" y="4152534"/>
                  <a:ext cx="210050" cy="205122"/>
                </a:xfrm>
                <a:custGeom>
                  <a:avLst/>
                  <a:gdLst>
                    <a:gd name="connsiteX0" fmla="*/ 297166 w 606929"/>
                    <a:gd name="connsiteY0" fmla="*/ 266554 h 592688"/>
                    <a:gd name="connsiteX1" fmla="*/ 299661 w 606929"/>
                    <a:gd name="connsiteY1" fmla="*/ 267312 h 592688"/>
                    <a:gd name="connsiteX2" fmla="*/ 341311 w 606929"/>
                    <a:gd name="connsiteY2" fmla="*/ 279548 h 592688"/>
                    <a:gd name="connsiteX3" fmla="*/ 321571 w 606929"/>
                    <a:gd name="connsiteY3" fmla="*/ 345167 h 592688"/>
                    <a:gd name="connsiteX4" fmla="*/ 323957 w 606929"/>
                    <a:gd name="connsiteY4" fmla="*/ 426271 h 592688"/>
                    <a:gd name="connsiteX5" fmla="*/ 324174 w 606929"/>
                    <a:gd name="connsiteY5" fmla="*/ 581873 h 592688"/>
                    <a:gd name="connsiteX6" fmla="*/ 294672 w 606929"/>
                    <a:gd name="connsiteY6" fmla="*/ 581873 h 592688"/>
                    <a:gd name="connsiteX7" fmla="*/ 281873 w 606929"/>
                    <a:gd name="connsiteY7" fmla="*/ 426271 h 592688"/>
                    <a:gd name="connsiteX8" fmla="*/ 280897 w 606929"/>
                    <a:gd name="connsiteY8" fmla="*/ 342893 h 592688"/>
                    <a:gd name="connsiteX9" fmla="*/ 257686 w 606929"/>
                    <a:gd name="connsiteY9" fmla="*/ 315389 h 592688"/>
                    <a:gd name="connsiteX10" fmla="*/ 297166 w 606929"/>
                    <a:gd name="connsiteY10" fmla="*/ 266554 h 592688"/>
                    <a:gd name="connsiteX11" fmla="*/ 291638 w 606929"/>
                    <a:gd name="connsiteY11" fmla="*/ 178802 h 592688"/>
                    <a:gd name="connsiteX12" fmla="*/ 426678 w 606929"/>
                    <a:gd name="connsiteY12" fmla="*/ 346589 h 592688"/>
                    <a:gd name="connsiteX13" fmla="*/ 400972 w 606929"/>
                    <a:gd name="connsiteY13" fmla="*/ 361212 h 592688"/>
                    <a:gd name="connsiteX14" fmla="*/ 398477 w 606929"/>
                    <a:gd name="connsiteY14" fmla="*/ 360779 h 592688"/>
                    <a:gd name="connsiteX15" fmla="*/ 384376 w 606929"/>
                    <a:gd name="connsiteY15" fmla="*/ 342148 h 592688"/>
                    <a:gd name="connsiteX16" fmla="*/ 384485 w 606929"/>
                    <a:gd name="connsiteY16" fmla="*/ 341282 h 592688"/>
                    <a:gd name="connsiteX17" fmla="*/ 387739 w 606929"/>
                    <a:gd name="connsiteY17" fmla="*/ 332291 h 592688"/>
                    <a:gd name="connsiteX18" fmla="*/ 386980 w 606929"/>
                    <a:gd name="connsiteY18" fmla="*/ 332399 h 592688"/>
                    <a:gd name="connsiteX19" fmla="*/ 315066 w 606929"/>
                    <a:gd name="connsiteY19" fmla="*/ 220288 h 592688"/>
                    <a:gd name="connsiteX20" fmla="*/ 231981 w 606929"/>
                    <a:gd name="connsiteY20" fmla="*/ 333049 h 592688"/>
                    <a:gd name="connsiteX21" fmla="*/ 202912 w 606929"/>
                    <a:gd name="connsiteY21" fmla="*/ 362079 h 592688"/>
                    <a:gd name="connsiteX22" fmla="*/ 291638 w 606929"/>
                    <a:gd name="connsiteY22" fmla="*/ 178802 h 592688"/>
                    <a:gd name="connsiteX23" fmla="*/ 334958 w 606929"/>
                    <a:gd name="connsiteY23" fmla="*/ 75412 h 592688"/>
                    <a:gd name="connsiteX24" fmla="*/ 478727 w 606929"/>
                    <a:gd name="connsiteY24" fmla="*/ 159886 h 592688"/>
                    <a:gd name="connsiteX25" fmla="*/ 483390 w 606929"/>
                    <a:gd name="connsiteY25" fmla="*/ 413681 h 592688"/>
                    <a:gd name="connsiteX26" fmla="*/ 450530 w 606929"/>
                    <a:gd name="connsiteY26" fmla="*/ 399822 h 592688"/>
                    <a:gd name="connsiteX27" fmla="*/ 294037 w 606929"/>
                    <a:gd name="connsiteY27" fmla="*/ 117984 h 592688"/>
                    <a:gd name="connsiteX28" fmla="*/ 175284 w 606929"/>
                    <a:gd name="connsiteY28" fmla="*/ 407942 h 592688"/>
                    <a:gd name="connsiteX29" fmla="*/ 145894 w 606929"/>
                    <a:gd name="connsiteY29" fmla="*/ 430680 h 592688"/>
                    <a:gd name="connsiteX30" fmla="*/ 274082 w 606929"/>
                    <a:gd name="connsiteY30" fmla="*/ 78031 h 592688"/>
                    <a:gd name="connsiteX31" fmla="*/ 334958 w 606929"/>
                    <a:gd name="connsiteY31" fmla="*/ 75412 h 592688"/>
                    <a:gd name="connsiteX32" fmla="*/ 336418 w 606929"/>
                    <a:gd name="connsiteY32" fmla="*/ 394 h 592688"/>
                    <a:gd name="connsiteX33" fmla="*/ 549115 w 606929"/>
                    <a:gd name="connsiteY33" fmla="*/ 491264 h 592688"/>
                    <a:gd name="connsiteX34" fmla="*/ 512782 w 606929"/>
                    <a:gd name="connsiteY34" fmla="*/ 470039 h 592688"/>
                    <a:gd name="connsiteX35" fmla="*/ 290232 w 606929"/>
                    <a:gd name="connsiteY35" fmla="*/ 44680 h 592688"/>
                    <a:gd name="connsiteX36" fmla="*/ 113015 w 606929"/>
                    <a:gd name="connsiteY36" fmla="*/ 478919 h 592688"/>
                    <a:gd name="connsiteX37" fmla="*/ 84709 w 606929"/>
                    <a:gd name="connsiteY37" fmla="*/ 500793 h 592688"/>
                    <a:gd name="connsiteX38" fmla="*/ 287195 w 606929"/>
                    <a:gd name="connsiteY38" fmla="*/ 1689 h 592688"/>
                    <a:gd name="connsiteX39" fmla="*/ 336418 w 606929"/>
                    <a:gd name="connsiteY39" fmla="*/ 394 h 5926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606929" h="592688">
                      <a:moveTo>
                        <a:pt x="297166" y="266554"/>
                      </a:moveTo>
                      <a:cubicBezTo>
                        <a:pt x="298034" y="266771"/>
                        <a:pt x="298793" y="267095"/>
                        <a:pt x="299661" y="267312"/>
                      </a:cubicBezTo>
                      <a:cubicBezTo>
                        <a:pt x="314304" y="263414"/>
                        <a:pt x="329272" y="265580"/>
                        <a:pt x="341311" y="279548"/>
                      </a:cubicBezTo>
                      <a:cubicBezTo>
                        <a:pt x="359750" y="301204"/>
                        <a:pt x="346192" y="334989"/>
                        <a:pt x="321571" y="345167"/>
                      </a:cubicBezTo>
                      <a:cubicBezTo>
                        <a:pt x="327102" y="370830"/>
                        <a:pt x="323089" y="400608"/>
                        <a:pt x="323957" y="426271"/>
                      </a:cubicBezTo>
                      <a:cubicBezTo>
                        <a:pt x="325692" y="476405"/>
                        <a:pt x="335997" y="532821"/>
                        <a:pt x="324174" y="581873"/>
                      </a:cubicBezTo>
                      <a:cubicBezTo>
                        <a:pt x="320378" y="597357"/>
                        <a:pt x="299444" y="595191"/>
                        <a:pt x="294672" y="581873"/>
                      </a:cubicBezTo>
                      <a:cubicBezTo>
                        <a:pt x="277751" y="534445"/>
                        <a:pt x="283283" y="476297"/>
                        <a:pt x="281873" y="426271"/>
                      </a:cubicBezTo>
                      <a:cubicBezTo>
                        <a:pt x="281114" y="399742"/>
                        <a:pt x="275365" y="369206"/>
                        <a:pt x="280897" y="342893"/>
                      </a:cubicBezTo>
                      <a:cubicBezTo>
                        <a:pt x="269725" y="337263"/>
                        <a:pt x="260831" y="327842"/>
                        <a:pt x="257686" y="315389"/>
                      </a:cubicBezTo>
                      <a:cubicBezTo>
                        <a:pt x="251503" y="290809"/>
                        <a:pt x="270593" y="263089"/>
                        <a:pt x="297166" y="266554"/>
                      </a:cubicBezTo>
                      <a:close/>
                      <a:moveTo>
                        <a:pt x="291638" y="178802"/>
                      </a:moveTo>
                      <a:cubicBezTo>
                        <a:pt x="383834" y="169378"/>
                        <a:pt x="461930" y="256792"/>
                        <a:pt x="426678" y="346589"/>
                      </a:cubicBezTo>
                      <a:cubicBezTo>
                        <a:pt x="422123" y="358071"/>
                        <a:pt x="413012" y="363162"/>
                        <a:pt x="400972" y="361212"/>
                      </a:cubicBezTo>
                      <a:cubicBezTo>
                        <a:pt x="400104" y="361104"/>
                        <a:pt x="399345" y="360887"/>
                        <a:pt x="398477" y="360779"/>
                      </a:cubicBezTo>
                      <a:cubicBezTo>
                        <a:pt x="390993" y="359588"/>
                        <a:pt x="383292" y="349730"/>
                        <a:pt x="384376" y="342148"/>
                      </a:cubicBezTo>
                      <a:cubicBezTo>
                        <a:pt x="384376" y="341931"/>
                        <a:pt x="384376" y="341607"/>
                        <a:pt x="384485" y="341282"/>
                      </a:cubicBezTo>
                      <a:cubicBezTo>
                        <a:pt x="384810" y="338140"/>
                        <a:pt x="386003" y="335107"/>
                        <a:pt x="387739" y="332291"/>
                      </a:cubicBezTo>
                      <a:cubicBezTo>
                        <a:pt x="387414" y="332291"/>
                        <a:pt x="387197" y="332399"/>
                        <a:pt x="386980" y="332399"/>
                      </a:cubicBezTo>
                      <a:cubicBezTo>
                        <a:pt x="422448" y="285497"/>
                        <a:pt x="359646" y="223755"/>
                        <a:pt x="315066" y="220288"/>
                      </a:cubicBezTo>
                      <a:cubicBezTo>
                        <a:pt x="258121" y="215739"/>
                        <a:pt x="186533" y="275856"/>
                        <a:pt x="231981" y="333049"/>
                      </a:cubicBezTo>
                      <a:cubicBezTo>
                        <a:pt x="248251" y="353522"/>
                        <a:pt x="219616" y="382768"/>
                        <a:pt x="202912" y="362079"/>
                      </a:cubicBezTo>
                      <a:cubicBezTo>
                        <a:pt x="141845" y="286905"/>
                        <a:pt x="201610" y="188009"/>
                        <a:pt x="291638" y="178802"/>
                      </a:cubicBezTo>
                      <a:close/>
                      <a:moveTo>
                        <a:pt x="334958" y="75412"/>
                      </a:moveTo>
                      <a:cubicBezTo>
                        <a:pt x="393770" y="78965"/>
                        <a:pt x="445216" y="102555"/>
                        <a:pt x="478727" y="159886"/>
                      </a:cubicBezTo>
                      <a:cubicBezTo>
                        <a:pt x="521999" y="233946"/>
                        <a:pt x="528614" y="339405"/>
                        <a:pt x="483390" y="413681"/>
                      </a:cubicBezTo>
                      <a:cubicBezTo>
                        <a:pt x="472762" y="431005"/>
                        <a:pt x="444999" y="419636"/>
                        <a:pt x="450530" y="399822"/>
                      </a:cubicBezTo>
                      <a:cubicBezTo>
                        <a:pt x="486102" y="271625"/>
                        <a:pt x="469400" y="103584"/>
                        <a:pt x="294037" y="117984"/>
                      </a:cubicBezTo>
                      <a:cubicBezTo>
                        <a:pt x="131904" y="131194"/>
                        <a:pt x="96657" y="285917"/>
                        <a:pt x="175284" y="407942"/>
                      </a:cubicBezTo>
                      <a:cubicBezTo>
                        <a:pt x="186779" y="425808"/>
                        <a:pt x="159884" y="446488"/>
                        <a:pt x="145894" y="430680"/>
                      </a:cubicBezTo>
                      <a:cubicBezTo>
                        <a:pt x="30069" y="299452"/>
                        <a:pt x="100779" y="101093"/>
                        <a:pt x="274082" y="78031"/>
                      </a:cubicBezTo>
                      <a:cubicBezTo>
                        <a:pt x="294931" y="75270"/>
                        <a:pt x="315354" y="74228"/>
                        <a:pt x="334958" y="75412"/>
                      </a:cubicBezTo>
                      <a:close/>
                      <a:moveTo>
                        <a:pt x="336418" y="394"/>
                      </a:moveTo>
                      <a:cubicBezTo>
                        <a:pt x="574083" y="12307"/>
                        <a:pt x="682515" y="292283"/>
                        <a:pt x="549115" y="491264"/>
                      </a:cubicBezTo>
                      <a:cubicBezTo>
                        <a:pt x="534148" y="513571"/>
                        <a:pt x="497707" y="492563"/>
                        <a:pt x="512782" y="470039"/>
                      </a:cubicBezTo>
                      <a:cubicBezTo>
                        <a:pt x="635662" y="286706"/>
                        <a:pt x="529376" y="19665"/>
                        <a:pt x="290232" y="44680"/>
                      </a:cubicBezTo>
                      <a:cubicBezTo>
                        <a:pt x="56836" y="69045"/>
                        <a:pt x="-14637" y="303057"/>
                        <a:pt x="113015" y="478919"/>
                      </a:cubicBezTo>
                      <a:cubicBezTo>
                        <a:pt x="125488" y="495920"/>
                        <a:pt x="98699" y="514654"/>
                        <a:pt x="84709" y="500793"/>
                      </a:cubicBezTo>
                      <a:cubicBezTo>
                        <a:pt x="-102594" y="315836"/>
                        <a:pt x="45556" y="25838"/>
                        <a:pt x="287195" y="1689"/>
                      </a:cubicBezTo>
                      <a:cubicBezTo>
                        <a:pt x="304155" y="-3"/>
                        <a:pt x="320573" y="-400"/>
                        <a:pt x="336418" y="394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73EBFE"/>
                    </a:gs>
                    <a:gs pos="100000">
                      <a:srgbClr val="3762FF"/>
                    </a:gs>
                  </a:gsLst>
                  <a:lin ang="2700000" scaled="1"/>
                  <a:tileRect/>
                </a:gradFill>
                <a:ln>
                  <a:noFill/>
                </a:ln>
              </p:spPr>
              <p:txBody>
                <a:bodyPr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7" name="组合 26"/>
              <p:cNvGrpSpPr/>
              <p:nvPr/>
            </p:nvGrpSpPr>
            <p:grpSpPr>
              <a:xfrm>
                <a:off x="2539547" y="4097249"/>
                <a:ext cx="698307" cy="311674"/>
                <a:chOff x="3233234" y="4091189"/>
                <a:chExt cx="698307" cy="311674"/>
              </a:xfrm>
            </p:grpSpPr>
            <p:sp>
              <p:nvSpPr>
                <p:cNvPr id="23" name="圆角矩形 22"/>
                <p:cNvSpPr/>
                <p:nvPr/>
              </p:nvSpPr>
              <p:spPr>
                <a:xfrm>
                  <a:off x="3233234" y="4091189"/>
                  <a:ext cx="698307" cy="311674"/>
                </a:xfrm>
                <a:prstGeom prst="roundRect">
                  <a:avLst>
                    <a:gd name="adj" fmla="val 50000"/>
                  </a:avLst>
                </a:prstGeom>
                <a:gradFill flip="none" rotWithShape="1">
                  <a:gsLst>
                    <a:gs pos="100000">
                      <a:srgbClr val="3762FF"/>
                    </a:gs>
                    <a:gs pos="0">
                      <a:srgbClr val="73EBFE"/>
                    </a:gs>
                  </a:gsLst>
                  <a:lin ang="2700000" scaled="1"/>
                  <a:tileRect/>
                </a:gradFill>
                <a:ln w="222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noFill/>
                    <a:cs typeface="+mn-ea"/>
                    <a:sym typeface="+mn-lt"/>
                  </a:endParaRPr>
                </a:p>
              </p:txBody>
            </p:sp>
            <p:sp>
              <p:nvSpPr>
                <p:cNvPr id="24" name="文本框 23"/>
                <p:cNvSpPr txBox="1"/>
                <p:nvPr/>
              </p:nvSpPr>
              <p:spPr>
                <a:xfrm>
                  <a:off x="3237997" y="4111435"/>
                  <a:ext cx="480794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1000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Start</a:t>
                  </a:r>
                  <a:endParaRPr lang="zh-CN" altLang="en-US" sz="1000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5" name="椭圆 24"/>
                <p:cNvSpPr/>
                <p:nvPr/>
              </p:nvSpPr>
              <p:spPr>
                <a:xfrm>
                  <a:off x="3669419" y="4141421"/>
                  <a:ext cx="211210" cy="211210"/>
                </a:xfrm>
                <a:prstGeom prst="ellipse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6" name="等腰三角形 25"/>
                <p:cNvSpPr/>
                <p:nvPr/>
              </p:nvSpPr>
              <p:spPr>
                <a:xfrm rot="5400000">
                  <a:off x="3740674" y="4203881"/>
                  <a:ext cx="100098" cy="86291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</p:grpSp>
      </p:grpSp>
      <p:grpSp>
        <p:nvGrpSpPr>
          <p:cNvPr id="34" name="组合 33"/>
          <p:cNvGrpSpPr/>
          <p:nvPr/>
        </p:nvGrpSpPr>
        <p:grpSpPr>
          <a:xfrm>
            <a:off x="1372858" y="1654916"/>
            <a:ext cx="1953706" cy="1446550"/>
            <a:chOff x="1894049" y="1550423"/>
            <a:chExt cx="841021" cy="622703"/>
          </a:xfrm>
        </p:grpSpPr>
        <p:sp>
          <p:nvSpPr>
            <p:cNvPr id="35" name="椭圆 34"/>
            <p:cNvSpPr/>
            <p:nvPr/>
          </p:nvSpPr>
          <p:spPr>
            <a:xfrm>
              <a:off x="1937530" y="1898677"/>
              <a:ext cx="797540" cy="267269"/>
            </a:xfrm>
            <a:prstGeom prst="ellipse">
              <a:avLst/>
            </a:prstGeom>
            <a:gradFill flip="none" rotWithShape="1">
              <a:gsLst>
                <a:gs pos="100000">
                  <a:srgbClr val="519DFF"/>
                </a:gs>
                <a:gs pos="0">
                  <a:srgbClr val="73EBFE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innerShdw blurRad="88900">
                <a:prstClr val="black">
                  <a:alpha val="5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800">
                <a:cs typeface="+mn-ea"/>
                <a:sym typeface="+mn-lt"/>
              </a:endParaRP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1894049" y="1550423"/>
              <a:ext cx="783484" cy="622703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  <a:scene3d>
                <a:camera prst="isometricOffAxis1Left">
                  <a:rot lat="1876360" lon="2562399" rev="21591639"/>
                </a:camera>
                <a:lightRig rig="balanced" dir="t"/>
              </a:scene3d>
              <a:sp3d extrusionH="177800" prstMaterial="matte">
                <a:bevelB w="38100" h="38100"/>
                <a:extrusionClr>
                  <a:schemeClr val="bg1"/>
                </a:extrusionClr>
                <a:contourClr>
                  <a:schemeClr val="bg1">
                    <a:lumMod val="75000"/>
                  </a:schemeClr>
                </a:contourClr>
              </a:sp3d>
            </a:bodyPr>
            <a:lstStyle/>
            <a:p>
              <a:pPr algn="ctr"/>
              <a:r>
                <a:rPr lang="en-US" altLang="zh-CN" sz="8800" b="1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5400000" scaled="1"/>
                    <a:tileRect/>
                  </a:gradFill>
                  <a:cs typeface="+mn-ea"/>
                  <a:sym typeface="+mn-lt"/>
                </a:rPr>
                <a:t>01</a:t>
              </a:r>
              <a:endParaRPr lang="zh-CN" altLang="en-US" sz="8800" b="1" dirty="0">
                <a:gradFill flip="none" rotWithShape="1">
                  <a:gsLst>
                    <a:gs pos="100000">
                      <a:srgbClr val="3762FF"/>
                    </a:gs>
                    <a:gs pos="0">
                      <a:srgbClr val="73EBFE"/>
                    </a:gs>
                  </a:gsLst>
                  <a:lin ang="5400000" scaled="1"/>
                  <a:tileRect/>
                </a:gra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57422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451102" y="114300"/>
            <a:ext cx="2382336" cy="830997"/>
            <a:chOff x="2032252" y="1274610"/>
            <a:chExt cx="2382336" cy="830997"/>
          </a:xfrm>
        </p:grpSpPr>
        <p:sp>
          <p:nvSpPr>
            <p:cNvPr id="5" name="文本框 4"/>
            <p:cNvSpPr txBox="1"/>
            <p:nvPr/>
          </p:nvSpPr>
          <p:spPr>
            <a:xfrm>
              <a:off x="2547990" y="1549078"/>
              <a:ext cx="186659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2700000" scaled="1"/>
                    <a:tileRect/>
                  </a:gradFill>
                  <a:cs typeface="+mn-ea"/>
                  <a:sym typeface="+mn-lt"/>
                </a:rPr>
                <a:t>发展背景</a:t>
              </a: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2032252" y="1274610"/>
              <a:ext cx="595562" cy="830997"/>
              <a:chOff x="2038520" y="1396463"/>
              <a:chExt cx="595562" cy="830997"/>
            </a:xfrm>
          </p:grpSpPr>
          <p:sp>
            <p:nvSpPr>
              <p:cNvPr id="7" name="椭圆 6"/>
              <p:cNvSpPr/>
              <p:nvPr/>
            </p:nvSpPr>
            <p:spPr>
              <a:xfrm>
                <a:off x="2038520" y="1928315"/>
                <a:ext cx="595562" cy="223527"/>
              </a:xfrm>
              <a:prstGeom prst="ellipse">
                <a:avLst/>
              </a:prstGeom>
              <a:gradFill flip="none" rotWithShape="1">
                <a:gsLst>
                  <a:gs pos="100000">
                    <a:srgbClr val="519DFF"/>
                  </a:gs>
                  <a:gs pos="0">
                    <a:srgbClr val="73EBFE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innerShdw blurRad="88900">
                  <a:prstClr val="black">
                    <a:alpha val="5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2060204" y="1396463"/>
                <a:ext cx="509471" cy="830997"/>
              </a:xfrm>
              <a:prstGeom prst="rect">
                <a:avLst/>
              </a:prstGeom>
              <a:noFill/>
              <a:effectLst/>
            </p:spPr>
            <p:txBody>
              <a:bodyPr wrap="square" rtlCol="0">
                <a:spAutoFit/>
                <a:scene3d>
                  <a:camera prst="isometricOffAxis1Left">
                    <a:rot lat="1876360" lon="2562399" rev="21591639"/>
                  </a:camera>
                  <a:lightRig rig="balanced" dir="t"/>
                </a:scene3d>
                <a:sp3d extrusionH="101600" prstMaterial="matte">
                  <a:bevelB w="38100" h="38100"/>
                  <a:extrusionClr>
                    <a:schemeClr val="bg1"/>
                  </a:extrusionClr>
                  <a:contourClr>
                    <a:schemeClr val="bg1">
                      <a:lumMod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altLang="zh-CN" sz="4800" b="1" dirty="0">
                    <a:gradFill flip="none" rotWithShape="1">
                      <a:gsLst>
                        <a:gs pos="100000">
                          <a:srgbClr val="3762FF"/>
                        </a:gs>
                        <a:gs pos="0">
                          <a:srgbClr val="73EBFE"/>
                        </a:gs>
                      </a:gsLst>
                      <a:lin ang="5400000" scaled="1"/>
                      <a:tileRect/>
                    </a:gradFill>
                    <a:cs typeface="+mn-ea"/>
                    <a:sym typeface="+mn-lt"/>
                  </a:rPr>
                  <a:t>1</a:t>
                </a:r>
                <a:endParaRPr lang="zh-CN" altLang="en-US" sz="4800" b="1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5400000" scaled="1"/>
                    <a:tileRect/>
                  </a:gra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" name="组合 1">
            <a:extLst>
              <a:ext uri="{FF2B5EF4-FFF2-40B4-BE49-F238E27FC236}">
                <a16:creationId xmlns="" xmlns:a16="http://schemas.microsoft.com/office/drawing/2014/main" id="{BC2BD795-1395-47DE-AB56-0EF2AB6ABD20}"/>
              </a:ext>
            </a:extLst>
          </p:cNvPr>
          <p:cNvGrpSpPr/>
          <p:nvPr/>
        </p:nvGrpSpPr>
        <p:grpSpPr>
          <a:xfrm>
            <a:off x="364800" y="2210250"/>
            <a:ext cx="11462400" cy="4647750"/>
            <a:chOff x="364800" y="2210250"/>
            <a:chExt cx="11462400" cy="4647750"/>
          </a:xfrm>
        </p:grpSpPr>
        <p:sp>
          <p:nvSpPr>
            <p:cNvPr id="43" name="文本框 42">
              <a:extLst>
                <a:ext uri="{FF2B5EF4-FFF2-40B4-BE49-F238E27FC236}">
                  <a16:creationId xmlns="" xmlns:a16="http://schemas.microsoft.com/office/drawing/2014/main" id="{77DEA030-26C2-44EE-A5E9-AE195DDA045E}"/>
                </a:ext>
              </a:extLst>
            </p:cNvPr>
            <p:cNvSpPr txBox="1"/>
            <p:nvPr/>
          </p:nvSpPr>
          <p:spPr>
            <a:xfrm>
              <a:off x="9435907" y="2210250"/>
              <a:ext cx="1165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6401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亿</a:t>
              </a:r>
            </a:p>
          </p:txBody>
        </p:sp>
        <p:sp>
          <p:nvSpPr>
            <p:cNvPr id="44" name="文本框 43">
              <a:extLst>
                <a:ext uri="{FF2B5EF4-FFF2-40B4-BE49-F238E27FC236}">
                  <a16:creationId xmlns="" xmlns:a16="http://schemas.microsoft.com/office/drawing/2014/main" id="{C620817F-6212-420F-A283-481478B17EC3}"/>
                </a:ext>
              </a:extLst>
            </p:cNvPr>
            <p:cNvSpPr txBox="1"/>
            <p:nvPr/>
          </p:nvSpPr>
          <p:spPr>
            <a:xfrm>
              <a:off x="1590390" y="3537787"/>
              <a:ext cx="1165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2312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亿</a:t>
              </a:r>
            </a:p>
          </p:txBody>
        </p:sp>
        <p:sp>
          <p:nvSpPr>
            <p:cNvPr id="45" name="文本框 44">
              <a:extLst>
                <a:ext uri="{FF2B5EF4-FFF2-40B4-BE49-F238E27FC236}">
                  <a16:creationId xmlns="" xmlns:a16="http://schemas.microsoft.com/office/drawing/2014/main" id="{FCD6CC9A-5195-4786-8CE8-A07E3905D2E9}"/>
                </a:ext>
              </a:extLst>
            </p:cNvPr>
            <p:cNvSpPr txBox="1"/>
            <p:nvPr/>
          </p:nvSpPr>
          <p:spPr>
            <a:xfrm>
              <a:off x="3551770" y="4147212"/>
              <a:ext cx="1165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1802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亿</a:t>
              </a:r>
            </a:p>
          </p:txBody>
        </p:sp>
        <p:sp>
          <p:nvSpPr>
            <p:cNvPr id="46" name="文本框 45">
              <a:extLst>
                <a:ext uri="{FF2B5EF4-FFF2-40B4-BE49-F238E27FC236}">
                  <a16:creationId xmlns="" xmlns:a16="http://schemas.microsoft.com/office/drawing/2014/main" id="{AC9AA29D-A081-4505-B77A-A7485F107ACF}"/>
                </a:ext>
              </a:extLst>
            </p:cNvPr>
            <p:cNvSpPr txBox="1"/>
            <p:nvPr/>
          </p:nvSpPr>
          <p:spPr>
            <a:xfrm>
              <a:off x="7474529" y="2676531"/>
              <a:ext cx="1165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5012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亿</a:t>
              </a:r>
            </a:p>
          </p:txBody>
        </p:sp>
        <p:sp>
          <p:nvSpPr>
            <p:cNvPr id="47" name="流程图: 摘录 46">
              <a:extLst>
                <a:ext uri="{FF2B5EF4-FFF2-40B4-BE49-F238E27FC236}">
                  <a16:creationId xmlns="" xmlns:a16="http://schemas.microsoft.com/office/drawing/2014/main" id="{40B255FB-0B6E-4FB3-9843-00B9237A94A6}"/>
                </a:ext>
              </a:extLst>
            </p:cNvPr>
            <p:cNvSpPr/>
            <p:nvPr/>
          </p:nvSpPr>
          <p:spPr>
            <a:xfrm>
              <a:off x="2665437" y="5502806"/>
              <a:ext cx="2938370" cy="1355194"/>
            </a:xfrm>
            <a:prstGeom prst="flowChartExtract">
              <a:avLst/>
            </a:prstGeom>
            <a:gradFill flip="none" rotWithShape="1">
              <a:gsLst>
                <a:gs pos="100000">
                  <a:srgbClr val="3762FF"/>
                </a:gs>
                <a:gs pos="0">
                  <a:srgbClr val="73EBFE"/>
                </a:gs>
              </a:gsLst>
              <a:lin ang="5400000" scaled="1"/>
              <a:tileRect/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8" name="流程图: 摘录 47">
              <a:extLst>
                <a:ext uri="{FF2B5EF4-FFF2-40B4-BE49-F238E27FC236}">
                  <a16:creationId xmlns="" xmlns:a16="http://schemas.microsoft.com/office/drawing/2014/main" id="{304AC272-FDC3-4298-9E1E-35E79A09437D}"/>
                </a:ext>
              </a:extLst>
            </p:cNvPr>
            <p:cNvSpPr/>
            <p:nvPr/>
          </p:nvSpPr>
          <p:spPr>
            <a:xfrm>
              <a:off x="6588196" y="3743367"/>
              <a:ext cx="2938370" cy="3114632"/>
            </a:xfrm>
            <a:prstGeom prst="flowChartExtract">
              <a:avLst/>
            </a:prstGeom>
            <a:gradFill flip="none" rotWithShape="1">
              <a:gsLst>
                <a:gs pos="100000">
                  <a:srgbClr val="3762FF"/>
                </a:gs>
                <a:gs pos="0">
                  <a:srgbClr val="73EBFE"/>
                </a:gs>
              </a:gsLst>
              <a:lin ang="5400000" scaled="1"/>
              <a:tileRect/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9" name="流程图: 摘录 48">
              <a:extLst>
                <a:ext uri="{FF2B5EF4-FFF2-40B4-BE49-F238E27FC236}">
                  <a16:creationId xmlns="" xmlns:a16="http://schemas.microsoft.com/office/drawing/2014/main" id="{B3D0B9CC-0A17-413F-A65D-246AEECABF4A}"/>
                </a:ext>
              </a:extLst>
            </p:cNvPr>
            <p:cNvSpPr/>
            <p:nvPr/>
          </p:nvSpPr>
          <p:spPr>
            <a:xfrm>
              <a:off x="8549574" y="3023061"/>
              <a:ext cx="2938370" cy="3834938"/>
            </a:xfrm>
            <a:prstGeom prst="flowChartExtract">
              <a:avLst/>
            </a:prstGeom>
            <a:gradFill flip="none" rotWithShape="1">
              <a:gsLst>
                <a:gs pos="100000">
                  <a:srgbClr val="3762FF"/>
                </a:gs>
                <a:gs pos="0">
                  <a:srgbClr val="73EBFE"/>
                </a:gs>
              </a:gsLst>
              <a:lin ang="5400000" scaled="1"/>
              <a:tileRect/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50" name="流程图: 摘录 49">
              <a:extLst>
                <a:ext uri="{FF2B5EF4-FFF2-40B4-BE49-F238E27FC236}">
                  <a16:creationId xmlns="" xmlns:a16="http://schemas.microsoft.com/office/drawing/2014/main" id="{BA101A88-95FA-47C2-B6DC-3176653C3DAF}"/>
                </a:ext>
              </a:extLst>
            </p:cNvPr>
            <p:cNvSpPr/>
            <p:nvPr/>
          </p:nvSpPr>
          <p:spPr>
            <a:xfrm>
              <a:off x="704057" y="4968670"/>
              <a:ext cx="2938370" cy="1889329"/>
            </a:xfrm>
            <a:prstGeom prst="flowChartExtract">
              <a:avLst/>
            </a:prstGeom>
            <a:gradFill flip="none" rotWithShape="1">
              <a:gsLst>
                <a:gs pos="100000">
                  <a:srgbClr val="3762FF"/>
                </a:gs>
                <a:gs pos="0">
                  <a:srgbClr val="73EBFE"/>
                </a:gs>
              </a:gsLst>
              <a:lin ang="5400000" scaled="1"/>
              <a:tileRect/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1" name="流程图: 摘录 50">
              <a:extLst>
                <a:ext uri="{FF2B5EF4-FFF2-40B4-BE49-F238E27FC236}">
                  <a16:creationId xmlns="" xmlns:a16="http://schemas.microsoft.com/office/drawing/2014/main" id="{65153BF5-3D2B-4AF7-9821-CD60ADB8A672}"/>
                </a:ext>
              </a:extLst>
            </p:cNvPr>
            <p:cNvSpPr/>
            <p:nvPr/>
          </p:nvSpPr>
          <p:spPr>
            <a:xfrm>
              <a:off x="4626816" y="4440058"/>
              <a:ext cx="2938370" cy="2417941"/>
            </a:xfrm>
            <a:prstGeom prst="flowChartExtract">
              <a:avLst/>
            </a:prstGeom>
            <a:gradFill flip="none" rotWithShape="1">
              <a:gsLst>
                <a:gs pos="100000">
                  <a:srgbClr val="3762FF"/>
                </a:gs>
                <a:gs pos="0">
                  <a:srgbClr val="73EBFE"/>
                </a:gs>
              </a:gsLst>
              <a:lin ang="5400000" scaled="1"/>
              <a:tileRect/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2" name="文本框 51">
              <a:extLst>
                <a:ext uri="{FF2B5EF4-FFF2-40B4-BE49-F238E27FC236}">
                  <a16:creationId xmlns="" xmlns:a16="http://schemas.microsoft.com/office/drawing/2014/main" id="{88375A6F-4238-4AE5-84E6-CA401D26E4A8}"/>
                </a:ext>
              </a:extLst>
            </p:cNvPr>
            <p:cNvSpPr txBox="1"/>
            <p:nvPr/>
          </p:nvSpPr>
          <p:spPr>
            <a:xfrm>
              <a:off x="5513149" y="3343583"/>
              <a:ext cx="1165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3089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亿</a:t>
              </a:r>
            </a:p>
          </p:txBody>
        </p:sp>
        <p:sp>
          <p:nvSpPr>
            <p:cNvPr id="53" name="文本框 52">
              <a:extLst>
                <a:ext uri="{FF2B5EF4-FFF2-40B4-BE49-F238E27FC236}">
                  <a16:creationId xmlns="" xmlns:a16="http://schemas.microsoft.com/office/drawing/2014/main" id="{A86EBFE1-71AE-4396-90ED-D68240E0DD6B}"/>
                </a:ext>
              </a:extLst>
            </p:cNvPr>
            <p:cNvSpPr txBox="1"/>
            <p:nvPr/>
          </p:nvSpPr>
          <p:spPr>
            <a:xfrm>
              <a:off x="9795714" y="6186540"/>
              <a:ext cx="7232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schemeClr val="bg1"/>
                  </a:solidFill>
                  <a:cs typeface="+mn-ea"/>
                  <a:sym typeface="+mn-lt"/>
                </a:rPr>
                <a:t>2029</a:t>
              </a:r>
              <a:endParaRPr lang="zh-CN" altLang="en-US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4" name="文本框 53">
              <a:extLst>
                <a:ext uri="{FF2B5EF4-FFF2-40B4-BE49-F238E27FC236}">
                  <a16:creationId xmlns="" xmlns:a16="http://schemas.microsoft.com/office/drawing/2014/main" id="{E94551A8-78C6-4F19-8CC2-F138A99FBEC0}"/>
                </a:ext>
              </a:extLst>
            </p:cNvPr>
            <p:cNvSpPr txBox="1"/>
            <p:nvPr/>
          </p:nvSpPr>
          <p:spPr>
            <a:xfrm>
              <a:off x="3703687" y="6186540"/>
              <a:ext cx="7232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schemeClr val="bg1"/>
                  </a:solidFill>
                  <a:cs typeface="+mn-ea"/>
                  <a:sym typeface="+mn-lt"/>
                </a:rPr>
                <a:t>2026</a:t>
              </a:r>
              <a:endParaRPr lang="zh-CN" altLang="en-US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5" name="文本框 54">
              <a:extLst>
                <a:ext uri="{FF2B5EF4-FFF2-40B4-BE49-F238E27FC236}">
                  <a16:creationId xmlns="" xmlns:a16="http://schemas.microsoft.com/office/drawing/2014/main" id="{04B81585-3AC1-4A0B-BFC5-222DE94D8364}"/>
                </a:ext>
              </a:extLst>
            </p:cNvPr>
            <p:cNvSpPr txBox="1"/>
            <p:nvPr/>
          </p:nvSpPr>
          <p:spPr>
            <a:xfrm>
              <a:off x="7765039" y="6186540"/>
              <a:ext cx="7232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schemeClr val="bg1"/>
                  </a:solidFill>
                  <a:cs typeface="+mn-ea"/>
                  <a:sym typeface="+mn-lt"/>
                </a:rPr>
                <a:t>2028</a:t>
              </a:r>
              <a:endParaRPr lang="zh-CN" altLang="en-US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cxnSp>
          <p:nvCxnSpPr>
            <p:cNvPr id="56" name="直接连接符 55">
              <a:extLst>
                <a:ext uri="{FF2B5EF4-FFF2-40B4-BE49-F238E27FC236}">
                  <a16:creationId xmlns="" xmlns:a16="http://schemas.microsoft.com/office/drawing/2014/main" id="{0C6F974D-F706-43D8-85DB-A026C97D9765}"/>
                </a:ext>
              </a:extLst>
            </p:cNvPr>
            <p:cNvCxnSpPr/>
            <p:nvPr/>
          </p:nvCxnSpPr>
          <p:spPr>
            <a:xfrm>
              <a:off x="364800" y="6858000"/>
              <a:ext cx="11462400" cy="0"/>
            </a:xfrm>
            <a:prstGeom prst="line">
              <a:avLst/>
            </a:prstGeom>
            <a:ln>
              <a:solidFill>
                <a:srgbClr val="00D26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文本框 56">
              <a:extLst>
                <a:ext uri="{FF2B5EF4-FFF2-40B4-BE49-F238E27FC236}">
                  <a16:creationId xmlns="" xmlns:a16="http://schemas.microsoft.com/office/drawing/2014/main" id="{04490A4B-45FE-4A6B-800A-1F84E8C7444F}"/>
                </a:ext>
              </a:extLst>
            </p:cNvPr>
            <p:cNvSpPr txBox="1"/>
            <p:nvPr/>
          </p:nvSpPr>
          <p:spPr>
            <a:xfrm>
              <a:off x="1833775" y="6186540"/>
              <a:ext cx="7232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schemeClr val="bg1"/>
                  </a:solidFill>
                  <a:cs typeface="+mn-ea"/>
                  <a:sym typeface="+mn-lt"/>
                </a:rPr>
                <a:t>2025</a:t>
              </a:r>
              <a:endParaRPr lang="zh-CN" altLang="en-US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8" name="文本框 57">
              <a:extLst>
                <a:ext uri="{FF2B5EF4-FFF2-40B4-BE49-F238E27FC236}">
                  <a16:creationId xmlns="" xmlns:a16="http://schemas.microsoft.com/office/drawing/2014/main" id="{422111B4-7222-4CED-8221-DB9A6ADD49DE}"/>
                </a:ext>
              </a:extLst>
            </p:cNvPr>
            <p:cNvSpPr txBox="1"/>
            <p:nvPr/>
          </p:nvSpPr>
          <p:spPr>
            <a:xfrm>
              <a:off x="5734363" y="6186540"/>
              <a:ext cx="7232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schemeClr val="bg1"/>
                  </a:solidFill>
                  <a:cs typeface="+mn-ea"/>
                  <a:sym typeface="+mn-lt"/>
                </a:rPr>
                <a:t>2027</a:t>
              </a:r>
              <a:endParaRPr lang="zh-CN" altLang="en-US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cxnSp>
          <p:nvCxnSpPr>
            <p:cNvPr id="59" name="直接连接符 58">
              <a:extLst>
                <a:ext uri="{FF2B5EF4-FFF2-40B4-BE49-F238E27FC236}">
                  <a16:creationId xmlns="" xmlns:a16="http://schemas.microsoft.com/office/drawing/2014/main" id="{4A6676DC-7048-478F-8717-CACD2290F303}"/>
                </a:ext>
              </a:extLst>
            </p:cNvPr>
            <p:cNvCxnSpPr/>
            <p:nvPr/>
          </p:nvCxnSpPr>
          <p:spPr>
            <a:xfrm>
              <a:off x="2173242" y="4212071"/>
              <a:ext cx="0" cy="940217"/>
            </a:xfrm>
            <a:prstGeom prst="line">
              <a:avLst/>
            </a:prstGeom>
            <a:ln>
              <a:solidFill>
                <a:srgbClr val="3762FF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接连接符 59">
              <a:extLst>
                <a:ext uri="{FF2B5EF4-FFF2-40B4-BE49-F238E27FC236}">
                  <a16:creationId xmlns="" xmlns:a16="http://schemas.microsoft.com/office/drawing/2014/main" id="{73095A64-31E7-4E95-9CDE-83F566108292}"/>
                </a:ext>
              </a:extLst>
            </p:cNvPr>
            <p:cNvCxnSpPr/>
            <p:nvPr/>
          </p:nvCxnSpPr>
          <p:spPr>
            <a:xfrm>
              <a:off x="4134622" y="4848023"/>
              <a:ext cx="0" cy="940217"/>
            </a:xfrm>
            <a:prstGeom prst="line">
              <a:avLst/>
            </a:prstGeom>
            <a:ln>
              <a:solidFill>
                <a:srgbClr val="3762FF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接连接符 60">
              <a:extLst>
                <a:ext uri="{FF2B5EF4-FFF2-40B4-BE49-F238E27FC236}">
                  <a16:creationId xmlns="" xmlns:a16="http://schemas.microsoft.com/office/drawing/2014/main" id="{5CB2E4DF-74EA-49ED-8B6E-EFF300BA1A6C}"/>
                </a:ext>
              </a:extLst>
            </p:cNvPr>
            <p:cNvCxnSpPr/>
            <p:nvPr/>
          </p:nvCxnSpPr>
          <p:spPr>
            <a:xfrm>
              <a:off x="6096001" y="3969949"/>
              <a:ext cx="0" cy="940217"/>
            </a:xfrm>
            <a:prstGeom prst="line">
              <a:avLst/>
            </a:prstGeom>
            <a:ln>
              <a:solidFill>
                <a:srgbClr val="3762FF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接连接符 61">
              <a:extLst>
                <a:ext uri="{FF2B5EF4-FFF2-40B4-BE49-F238E27FC236}">
                  <a16:creationId xmlns="" xmlns:a16="http://schemas.microsoft.com/office/drawing/2014/main" id="{FF2B34F7-E090-4691-A44C-A14D93AFFCE0}"/>
                </a:ext>
              </a:extLst>
            </p:cNvPr>
            <p:cNvCxnSpPr/>
            <p:nvPr/>
          </p:nvCxnSpPr>
          <p:spPr>
            <a:xfrm>
              <a:off x="8057381" y="3345686"/>
              <a:ext cx="0" cy="940217"/>
            </a:xfrm>
            <a:prstGeom prst="line">
              <a:avLst/>
            </a:prstGeom>
            <a:ln>
              <a:solidFill>
                <a:srgbClr val="3762FF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接连接符 62">
              <a:extLst>
                <a:ext uri="{FF2B5EF4-FFF2-40B4-BE49-F238E27FC236}">
                  <a16:creationId xmlns="" xmlns:a16="http://schemas.microsoft.com/office/drawing/2014/main" id="{1FF207FD-7FCA-4ED4-B5E1-1BA76D337DB8}"/>
                </a:ext>
              </a:extLst>
            </p:cNvPr>
            <p:cNvCxnSpPr/>
            <p:nvPr/>
          </p:nvCxnSpPr>
          <p:spPr>
            <a:xfrm>
              <a:off x="10018759" y="2803150"/>
              <a:ext cx="0" cy="940217"/>
            </a:xfrm>
            <a:prstGeom prst="line">
              <a:avLst/>
            </a:prstGeom>
            <a:ln>
              <a:solidFill>
                <a:srgbClr val="3762FF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73874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451102" y="114300"/>
            <a:ext cx="2382336" cy="830997"/>
            <a:chOff x="2032252" y="1274610"/>
            <a:chExt cx="2382336" cy="830997"/>
          </a:xfrm>
        </p:grpSpPr>
        <p:sp>
          <p:nvSpPr>
            <p:cNvPr id="5" name="文本框 4"/>
            <p:cNvSpPr txBox="1"/>
            <p:nvPr/>
          </p:nvSpPr>
          <p:spPr>
            <a:xfrm>
              <a:off x="2547990" y="1549078"/>
              <a:ext cx="186659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2700000" scaled="1"/>
                    <a:tileRect/>
                  </a:gradFill>
                  <a:cs typeface="+mn-ea"/>
                  <a:sym typeface="+mn-lt"/>
                </a:rPr>
                <a:t>发展背景</a:t>
              </a: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2032252" y="1274610"/>
              <a:ext cx="595562" cy="830997"/>
              <a:chOff x="2038520" y="1396463"/>
              <a:chExt cx="595562" cy="830997"/>
            </a:xfrm>
          </p:grpSpPr>
          <p:sp>
            <p:nvSpPr>
              <p:cNvPr id="7" name="椭圆 6"/>
              <p:cNvSpPr/>
              <p:nvPr/>
            </p:nvSpPr>
            <p:spPr>
              <a:xfrm>
                <a:off x="2038520" y="1928315"/>
                <a:ext cx="595562" cy="223527"/>
              </a:xfrm>
              <a:prstGeom prst="ellipse">
                <a:avLst/>
              </a:prstGeom>
              <a:gradFill flip="none" rotWithShape="1">
                <a:gsLst>
                  <a:gs pos="100000">
                    <a:srgbClr val="519DFF"/>
                  </a:gs>
                  <a:gs pos="0">
                    <a:srgbClr val="73EBFE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innerShdw blurRad="88900">
                  <a:prstClr val="black">
                    <a:alpha val="5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2060204" y="1396463"/>
                <a:ext cx="509471" cy="830997"/>
              </a:xfrm>
              <a:prstGeom prst="rect">
                <a:avLst/>
              </a:prstGeom>
              <a:noFill/>
              <a:effectLst/>
            </p:spPr>
            <p:txBody>
              <a:bodyPr wrap="square" rtlCol="0">
                <a:spAutoFit/>
                <a:scene3d>
                  <a:camera prst="isometricOffAxis1Left">
                    <a:rot lat="1876360" lon="2562399" rev="21591639"/>
                  </a:camera>
                  <a:lightRig rig="balanced" dir="t"/>
                </a:scene3d>
                <a:sp3d extrusionH="101600" prstMaterial="matte">
                  <a:bevelB w="38100" h="38100"/>
                  <a:extrusionClr>
                    <a:schemeClr val="bg1"/>
                  </a:extrusionClr>
                  <a:contourClr>
                    <a:schemeClr val="bg1">
                      <a:lumMod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altLang="zh-CN" sz="4800" b="1" dirty="0">
                    <a:gradFill flip="none" rotWithShape="1">
                      <a:gsLst>
                        <a:gs pos="100000">
                          <a:srgbClr val="3762FF"/>
                        </a:gs>
                        <a:gs pos="0">
                          <a:srgbClr val="73EBFE"/>
                        </a:gs>
                      </a:gsLst>
                      <a:lin ang="5400000" scaled="1"/>
                      <a:tileRect/>
                    </a:gradFill>
                    <a:cs typeface="+mn-ea"/>
                    <a:sym typeface="+mn-lt"/>
                  </a:rPr>
                  <a:t>1</a:t>
                </a:r>
                <a:endParaRPr lang="zh-CN" altLang="en-US" sz="4800" b="1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5400000" scaled="1"/>
                    <a:tileRect/>
                  </a:gra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2" name="组合 51">
            <a:extLst>
              <a:ext uri="{FF2B5EF4-FFF2-40B4-BE49-F238E27FC236}">
                <a16:creationId xmlns="" xmlns:a16="http://schemas.microsoft.com/office/drawing/2014/main" id="{DFE96E09-4C89-460D-BB46-21C0AF0C3E62}"/>
              </a:ext>
            </a:extLst>
          </p:cNvPr>
          <p:cNvGrpSpPr/>
          <p:nvPr/>
        </p:nvGrpSpPr>
        <p:grpSpPr>
          <a:xfrm>
            <a:off x="3414815" y="400038"/>
            <a:ext cx="2455436" cy="4872369"/>
            <a:chOff x="3414815" y="400038"/>
            <a:chExt cx="2455436" cy="4872369"/>
          </a:xfrm>
        </p:grpSpPr>
        <p:grpSp>
          <p:nvGrpSpPr>
            <p:cNvPr id="29" name="组合 28">
              <a:extLst>
                <a:ext uri="{FF2B5EF4-FFF2-40B4-BE49-F238E27FC236}">
                  <a16:creationId xmlns="" xmlns:a16="http://schemas.microsoft.com/office/drawing/2014/main" id="{4092F721-CE5F-4254-8C44-74F1C4989111}"/>
                </a:ext>
              </a:extLst>
            </p:cNvPr>
            <p:cNvGrpSpPr/>
            <p:nvPr/>
          </p:nvGrpSpPr>
          <p:grpSpPr>
            <a:xfrm>
              <a:off x="3414815" y="400038"/>
              <a:ext cx="2455436" cy="4872369"/>
              <a:chOff x="472786" y="1071069"/>
              <a:chExt cx="2455436" cy="4872369"/>
            </a:xfrm>
          </p:grpSpPr>
          <p:sp>
            <p:nvSpPr>
              <p:cNvPr id="30" name="文本框 29">
                <a:extLst>
                  <a:ext uri="{FF2B5EF4-FFF2-40B4-BE49-F238E27FC236}">
                    <a16:creationId xmlns="" xmlns:a16="http://schemas.microsoft.com/office/drawing/2014/main" id="{42F49F7F-6CBB-46AF-861D-D94BBF818F6E}"/>
                  </a:ext>
                </a:extLst>
              </p:cNvPr>
              <p:cNvSpPr txBox="1"/>
              <p:nvPr/>
            </p:nvSpPr>
            <p:spPr>
              <a:xfrm>
                <a:off x="588770" y="1071069"/>
                <a:ext cx="2223467" cy="22159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algn="ctr">
                  <a:defRPr sz="2800">
                    <a:gradFill flip="none" rotWithShape="1">
                      <a:gsLst>
                        <a:gs pos="100000">
                          <a:srgbClr val="3762FF"/>
                        </a:gs>
                        <a:gs pos="0">
                          <a:srgbClr val="73EBFE"/>
                        </a:gs>
                      </a:gsLst>
                      <a:lin ang="2700000" scaled="1"/>
                      <a:tileRect/>
                    </a:gradFill>
                    <a:latin typeface="字魂59号-创粗黑" panose="00000500000000000000" pitchFamily="2" charset="-122"/>
                    <a:ea typeface="字魂59号-创粗黑" panose="00000500000000000000" pitchFamily="2" charset="-122"/>
                  </a:defRPr>
                </a:lvl1pPr>
              </a:lstStyle>
              <a:p>
                <a:r>
                  <a:rPr lang="en-US" altLang="zh-CN" sz="13800" b="1" dirty="0">
                    <a:latin typeface="+mn-lt"/>
                    <a:ea typeface="+mn-ea"/>
                    <a:cs typeface="+mn-ea"/>
                    <a:sym typeface="+mn-lt"/>
                  </a:rPr>
                  <a:t>02</a:t>
                </a:r>
                <a:endParaRPr lang="zh-CN" altLang="en-US" sz="13800" b="1" dirty="0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1" name="矩形: 圆角 30">
                <a:extLst>
                  <a:ext uri="{FF2B5EF4-FFF2-40B4-BE49-F238E27FC236}">
                    <a16:creationId xmlns="" xmlns:a16="http://schemas.microsoft.com/office/drawing/2014/main" id="{47D2EADA-3A8F-4575-9E94-FB87E3827542}"/>
                  </a:ext>
                </a:extLst>
              </p:cNvPr>
              <p:cNvSpPr/>
              <p:nvPr/>
            </p:nvSpPr>
            <p:spPr>
              <a:xfrm>
                <a:off x="478963" y="2465068"/>
                <a:ext cx="2443084" cy="3467100"/>
              </a:xfrm>
              <a:prstGeom prst="roundRect">
                <a:avLst>
                  <a:gd name="adj" fmla="val 6808"/>
                </a:avLst>
              </a:prstGeom>
              <a:gradFill>
                <a:gsLst>
                  <a:gs pos="100000">
                    <a:srgbClr val="73EBFE">
                      <a:lumMod val="20000"/>
                      <a:lumOff val="80000"/>
                    </a:srgbClr>
                  </a:gs>
                  <a:gs pos="50000">
                    <a:schemeClr val="bg1"/>
                  </a:gs>
                </a:gsLst>
                <a:lin ang="2700000" scaled="1"/>
              </a:gradFill>
              <a:ln w="9525"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outerShdw blurRad="114300" sx="102000" sy="102000" algn="ctr" rotWithShape="0">
                  <a:prstClr val="black">
                    <a:alpha val="18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2" name="矩形 31">
                <a:extLst>
                  <a:ext uri="{FF2B5EF4-FFF2-40B4-BE49-F238E27FC236}">
                    <a16:creationId xmlns="" xmlns:a16="http://schemas.microsoft.com/office/drawing/2014/main" id="{48600569-73EF-4DD9-9C83-576D2D605DEB}"/>
                  </a:ext>
                </a:extLst>
              </p:cNvPr>
              <p:cNvSpPr/>
              <p:nvPr/>
            </p:nvSpPr>
            <p:spPr>
              <a:xfrm>
                <a:off x="838727" y="5100046"/>
                <a:ext cx="172354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zh-CN" altLang="en-US" sz="2400" dirty="0">
                    <a:solidFill>
                      <a:prstClr val="black">
                        <a:lumMod val="85000"/>
                        <a:lumOff val="15000"/>
                      </a:prstClr>
                    </a:solidFill>
                    <a:cs typeface="+mn-ea"/>
                    <a:sym typeface="+mn-lt"/>
                  </a:rPr>
                  <a:t>发展背景</a:t>
                </a:r>
                <a:endParaRPr kumimoji="0" lang="zh-CN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cxnSp>
            <p:nvCxnSpPr>
              <p:cNvPr id="33" name="直接连接符 32">
                <a:extLst>
                  <a:ext uri="{FF2B5EF4-FFF2-40B4-BE49-F238E27FC236}">
                    <a16:creationId xmlns="" xmlns:a16="http://schemas.microsoft.com/office/drawing/2014/main" id="{BF0D6AE3-BB60-4107-A803-4552E2DC6EF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8648" y="4870839"/>
                <a:ext cx="1803708" cy="0"/>
              </a:xfrm>
              <a:prstGeom prst="line">
                <a:avLst/>
              </a:prstGeom>
              <a:ln w="19050">
                <a:gradFill flip="none" rotWithShape="1">
                  <a:gsLst>
                    <a:gs pos="0">
                      <a:schemeClr val="tx1">
                        <a:lumMod val="75000"/>
                        <a:lumOff val="25000"/>
                        <a:alpha val="0"/>
                      </a:schemeClr>
                    </a:gs>
                    <a:gs pos="5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1">
                        <a:lumMod val="75000"/>
                        <a:lumOff val="25000"/>
                        <a:alpha val="0"/>
                      </a:schemeClr>
                    </a:gs>
                  </a:gsLst>
                  <a:lin ang="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任意多边形: 形状 33">
                <a:extLst>
                  <a:ext uri="{FF2B5EF4-FFF2-40B4-BE49-F238E27FC236}">
                    <a16:creationId xmlns="" xmlns:a16="http://schemas.microsoft.com/office/drawing/2014/main" id="{9198154F-C4E7-402E-BBBB-A4E388A22909}"/>
                  </a:ext>
                </a:extLst>
              </p:cNvPr>
              <p:cNvSpPr/>
              <p:nvPr/>
            </p:nvSpPr>
            <p:spPr>
              <a:xfrm>
                <a:off x="472786" y="5796271"/>
                <a:ext cx="2455436" cy="147167"/>
              </a:xfrm>
              <a:custGeom>
                <a:avLst/>
                <a:gdLst>
                  <a:gd name="connsiteX0" fmla="*/ 0 w 2434850"/>
                  <a:gd name="connsiteY0" fmla="*/ 0 h 145933"/>
                  <a:gd name="connsiteX1" fmla="*/ 2434850 w 2434850"/>
                  <a:gd name="connsiteY1" fmla="*/ 0 h 145933"/>
                  <a:gd name="connsiteX2" fmla="*/ 2425897 w 2434850"/>
                  <a:gd name="connsiteY2" fmla="*/ 44350 h 145933"/>
                  <a:gd name="connsiteX3" fmla="*/ 2272642 w 2434850"/>
                  <a:gd name="connsiteY3" fmla="*/ 145933 h 145933"/>
                  <a:gd name="connsiteX4" fmla="*/ 162208 w 2434850"/>
                  <a:gd name="connsiteY4" fmla="*/ 145933 h 145933"/>
                  <a:gd name="connsiteX5" fmla="*/ 8954 w 2434850"/>
                  <a:gd name="connsiteY5" fmla="*/ 44350 h 145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34850" h="145933">
                    <a:moveTo>
                      <a:pt x="0" y="0"/>
                    </a:moveTo>
                    <a:lnTo>
                      <a:pt x="2434850" y="0"/>
                    </a:lnTo>
                    <a:lnTo>
                      <a:pt x="2425897" y="44350"/>
                    </a:lnTo>
                    <a:cubicBezTo>
                      <a:pt x="2400647" y="104046"/>
                      <a:pt x="2341536" y="145933"/>
                      <a:pt x="2272642" y="145933"/>
                    </a:cubicBezTo>
                    <a:lnTo>
                      <a:pt x="162208" y="145933"/>
                    </a:lnTo>
                    <a:cubicBezTo>
                      <a:pt x="93314" y="145933"/>
                      <a:pt x="34203" y="104046"/>
                      <a:pt x="8954" y="44350"/>
                    </a:cubicBezTo>
                    <a:close/>
                  </a:path>
                </a:pathLst>
              </a:custGeom>
              <a:gradFill flip="none" rotWithShape="1">
                <a:gsLst>
                  <a:gs pos="100000">
                    <a:srgbClr val="3762FF"/>
                  </a:gs>
                  <a:gs pos="0">
                    <a:srgbClr val="73EBFE"/>
                  </a:gs>
                </a:gsLst>
                <a:lin ang="0" scaled="1"/>
                <a:tileRect/>
              </a:gra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  <p:sp>
          <p:nvSpPr>
            <p:cNvPr id="47" name="wifi_348171">
              <a:extLst>
                <a:ext uri="{FF2B5EF4-FFF2-40B4-BE49-F238E27FC236}">
                  <a16:creationId xmlns="" xmlns:a16="http://schemas.microsoft.com/office/drawing/2014/main" id="{4FF61BA4-F209-48A7-832D-34F42B81D96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967817" y="2404049"/>
              <a:ext cx="1343257" cy="1341387"/>
            </a:xfrm>
            <a:custGeom>
              <a:avLst/>
              <a:gdLst>
                <a:gd name="connsiteX0" fmla="*/ 303432 w 606933"/>
                <a:gd name="connsiteY0" fmla="*/ 462698 h 606088"/>
                <a:gd name="connsiteX1" fmla="*/ 375127 w 606933"/>
                <a:gd name="connsiteY1" fmla="*/ 534393 h 606088"/>
                <a:gd name="connsiteX2" fmla="*/ 303432 w 606933"/>
                <a:gd name="connsiteY2" fmla="*/ 606088 h 606088"/>
                <a:gd name="connsiteX3" fmla="*/ 231737 w 606933"/>
                <a:gd name="connsiteY3" fmla="*/ 534393 h 606088"/>
                <a:gd name="connsiteX4" fmla="*/ 303432 w 606933"/>
                <a:gd name="connsiteY4" fmla="*/ 462698 h 606088"/>
                <a:gd name="connsiteX5" fmla="*/ 303467 w 606933"/>
                <a:gd name="connsiteY5" fmla="*/ 386134 h 606088"/>
                <a:gd name="connsiteX6" fmla="*/ 423957 w 606933"/>
                <a:gd name="connsiteY6" fmla="*/ 437067 h 606088"/>
                <a:gd name="connsiteX7" fmla="*/ 405850 w 606933"/>
                <a:gd name="connsiteY7" fmla="*/ 454653 h 606088"/>
                <a:gd name="connsiteX8" fmla="*/ 303467 w 606933"/>
                <a:gd name="connsiteY8" fmla="*/ 411312 h 606088"/>
                <a:gd name="connsiteX9" fmla="*/ 201084 w 606933"/>
                <a:gd name="connsiteY9" fmla="*/ 454653 h 606088"/>
                <a:gd name="connsiteX10" fmla="*/ 182976 w 606933"/>
                <a:gd name="connsiteY10" fmla="*/ 437067 h 606088"/>
                <a:gd name="connsiteX11" fmla="*/ 303467 w 606933"/>
                <a:gd name="connsiteY11" fmla="*/ 386134 h 606088"/>
                <a:gd name="connsiteX12" fmla="*/ 303479 w 606933"/>
                <a:gd name="connsiteY12" fmla="*/ 306677 h 606088"/>
                <a:gd name="connsiteX13" fmla="*/ 398522 w 606933"/>
                <a:gd name="connsiteY13" fmla="*/ 325726 h 606088"/>
                <a:gd name="connsiteX14" fmla="*/ 478927 w 606933"/>
                <a:gd name="connsiteY14" fmla="*/ 380852 h 606088"/>
                <a:gd name="connsiteX15" fmla="*/ 460824 w 606933"/>
                <a:gd name="connsiteY15" fmla="*/ 398554 h 606088"/>
                <a:gd name="connsiteX16" fmla="*/ 388700 w 606933"/>
                <a:gd name="connsiteY16" fmla="*/ 349008 h 606088"/>
                <a:gd name="connsiteX17" fmla="*/ 218259 w 606933"/>
                <a:gd name="connsiteY17" fmla="*/ 349008 h 606088"/>
                <a:gd name="connsiteX18" fmla="*/ 146039 w 606933"/>
                <a:gd name="connsiteY18" fmla="*/ 398554 h 606088"/>
                <a:gd name="connsiteX19" fmla="*/ 127935 w 606933"/>
                <a:gd name="connsiteY19" fmla="*/ 380852 h 606088"/>
                <a:gd name="connsiteX20" fmla="*/ 208437 w 606933"/>
                <a:gd name="connsiteY20" fmla="*/ 325726 h 606088"/>
                <a:gd name="connsiteX21" fmla="*/ 303479 w 606933"/>
                <a:gd name="connsiteY21" fmla="*/ 306677 h 606088"/>
                <a:gd name="connsiteX22" fmla="*/ 303467 w 606933"/>
                <a:gd name="connsiteY22" fmla="*/ 227080 h 606088"/>
                <a:gd name="connsiteX23" fmla="*/ 534039 w 606933"/>
                <a:gd name="connsiteY23" fmla="*/ 324555 h 606088"/>
                <a:gd name="connsiteX24" fmla="*/ 515932 w 606933"/>
                <a:gd name="connsiteY24" fmla="*/ 342243 h 606088"/>
                <a:gd name="connsiteX25" fmla="*/ 303467 w 606933"/>
                <a:gd name="connsiteY25" fmla="*/ 252266 h 606088"/>
                <a:gd name="connsiteX26" fmla="*/ 91001 w 606933"/>
                <a:gd name="connsiteY26" fmla="*/ 342243 h 606088"/>
                <a:gd name="connsiteX27" fmla="*/ 72894 w 606933"/>
                <a:gd name="connsiteY27" fmla="*/ 324555 h 606088"/>
                <a:gd name="connsiteX28" fmla="*/ 303467 w 606933"/>
                <a:gd name="connsiteY28" fmla="*/ 227080 h 606088"/>
                <a:gd name="connsiteX29" fmla="*/ 380417 w 606933"/>
                <a:gd name="connsiteY29" fmla="*/ 0 h 606088"/>
                <a:gd name="connsiteX30" fmla="*/ 381573 w 606933"/>
                <a:gd name="connsiteY30" fmla="*/ 0 h 606088"/>
                <a:gd name="connsiteX31" fmla="*/ 527383 w 606933"/>
                <a:gd name="connsiteY31" fmla="*/ 133962 h 606088"/>
                <a:gd name="connsiteX32" fmla="*/ 520834 w 606933"/>
                <a:gd name="connsiteY32" fmla="*/ 184931 h 606088"/>
                <a:gd name="connsiteX33" fmla="*/ 606933 w 606933"/>
                <a:gd name="connsiteY33" fmla="*/ 288696 h 606088"/>
                <a:gd name="connsiteX34" fmla="*/ 500994 w 606933"/>
                <a:gd name="connsiteY34" fmla="*/ 394673 h 606088"/>
                <a:gd name="connsiteX35" fmla="*/ 569758 w 606933"/>
                <a:gd name="connsiteY35" fmla="*/ 324952 h 606088"/>
                <a:gd name="connsiteX36" fmla="*/ 552134 w 606933"/>
                <a:gd name="connsiteY36" fmla="*/ 306968 h 606088"/>
                <a:gd name="connsiteX37" fmla="*/ 303467 w 606933"/>
                <a:gd name="connsiteY37" fmla="*/ 201760 h 606088"/>
                <a:gd name="connsiteX38" fmla="*/ 54799 w 606933"/>
                <a:gd name="connsiteY38" fmla="*/ 306968 h 606088"/>
                <a:gd name="connsiteX39" fmla="*/ 37175 w 606933"/>
                <a:gd name="connsiteY39" fmla="*/ 324952 h 606088"/>
                <a:gd name="connsiteX40" fmla="*/ 105939 w 606933"/>
                <a:gd name="connsiteY40" fmla="*/ 394673 h 606088"/>
                <a:gd name="connsiteX41" fmla="*/ 0 w 606933"/>
                <a:gd name="connsiteY41" fmla="*/ 288696 h 606088"/>
                <a:gd name="connsiteX42" fmla="*/ 63949 w 606933"/>
                <a:gd name="connsiteY42" fmla="*/ 191663 h 606088"/>
                <a:gd name="connsiteX43" fmla="*/ 68764 w 606933"/>
                <a:gd name="connsiteY43" fmla="*/ 138963 h 606088"/>
                <a:gd name="connsiteX44" fmla="*/ 162087 w 606933"/>
                <a:gd name="connsiteY44" fmla="*/ 67702 h 606088"/>
                <a:gd name="connsiteX45" fmla="*/ 243178 w 606933"/>
                <a:gd name="connsiteY45" fmla="*/ 91360 h 606088"/>
                <a:gd name="connsiteX46" fmla="*/ 380417 w 606933"/>
                <a:gd name="connsiteY46" fmla="*/ 0 h 606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606933" h="606088">
                  <a:moveTo>
                    <a:pt x="303432" y="462698"/>
                  </a:moveTo>
                  <a:cubicBezTo>
                    <a:pt x="343028" y="462698"/>
                    <a:pt x="375127" y="494797"/>
                    <a:pt x="375127" y="534393"/>
                  </a:cubicBezTo>
                  <a:cubicBezTo>
                    <a:pt x="375127" y="573989"/>
                    <a:pt x="343028" y="606088"/>
                    <a:pt x="303432" y="606088"/>
                  </a:cubicBezTo>
                  <a:cubicBezTo>
                    <a:pt x="263836" y="606088"/>
                    <a:pt x="231737" y="573989"/>
                    <a:pt x="231737" y="534393"/>
                  </a:cubicBezTo>
                  <a:cubicBezTo>
                    <a:pt x="231737" y="494797"/>
                    <a:pt x="263836" y="462698"/>
                    <a:pt x="303432" y="462698"/>
                  </a:cubicBezTo>
                  <a:close/>
                  <a:moveTo>
                    <a:pt x="303467" y="386134"/>
                  </a:moveTo>
                  <a:cubicBezTo>
                    <a:pt x="348928" y="386134"/>
                    <a:pt x="391788" y="404201"/>
                    <a:pt x="423957" y="437067"/>
                  </a:cubicBezTo>
                  <a:lnTo>
                    <a:pt x="405850" y="454653"/>
                  </a:lnTo>
                  <a:cubicBezTo>
                    <a:pt x="378496" y="426784"/>
                    <a:pt x="342089" y="411312"/>
                    <a:pt x="303467" y="411312"/>
                  </a:cubicBezTo>
                  <a:cubicBezTo>
                    <a:pt x="264748" y="411312"/>
                    <a:pt x="228437" y="426784"/>
                    <a:pt x="201084" y="454653"/>
                  </a:cubicBezTo>
                  <a:lnTo>
                    <a:pt x="182976" y="437067"/>
                  </a:lnTo>
                  <a:cubicBezTo>
                    <a:pt x="215146" y="404201"/>
                    <a:pt x="257910" y="386134"/>
                    <a:pt x="303467" y="386134"/>
                  </a:cubicBezTo>
                  <a:close/>
                  <a:moveTo>
                    <a:pt x="303479" y="306677"/>
                  </a:moveTo>
                  <a:cubicBezTo>
                    <a:pt x="335955" y="306677"/>
                    <a:pt x="368430" y="313027"/>
                    <a:pt x="398522" y="325726"/>
                  </a:cubicBezTo>
                  <a:cubicBezTo>
                    <a:pt x="428565" y="338521"/>
                    <a:pt x="455624" y="357089"/>
                    <a:pt x="478927" y="380852"/>
                  </a:cubicBezTo>
                  <a:lnTo>
                    <a:pt x="460824" y="398554"/>
                  </a:lnTo>
                  <a:cubicBezTo>
                    <a:pt x="439928" y="377100"/>
                    <a:pt x="415662" y="360456"/>
                    <a:pt x="388700" y="349008"/>
                  </a:cubicBezTo>
                  <a:cubicBezTo>
                    <a:pt x="334775" y="326207"/>
                    <a:pt x="272184" y="326207"/>
                    <a:pt x="218259" y="349008"/>
                  </a:cubicBezTo>
                  <a:cubicBezTo>
                    <a:pt x="191297" y="360456"/>
                    <a:pt x="167031" y="377100"/>
                    <a:pt x="146039" y="398554"/>
                  </a:cubicBezTo>
                  <a:lnTo>
                    <a:pt x="127935" y="380852"/>
                  </a:lnTo>
                  <a:cubicBezTo>
                    <a:pt x="151238" y="357089"/>
                    <a:pt x="178297" y="338521"/>
                    <a:pt x="208437" y="325726"/>
                  </a:cubicBezTo>
                  <a:cubicBezTo>
                    <a:pt x="238529" y="313027"/>
                    <a:pt x="271004" y="306677"/>
                    <a:pt x="303479" y="306677"/>
                  </a:cubicBezTo>
                  <a:close/>
                  <a:moveTo>
                    <a:pt x="303467" y="227080"/>
                  </a:moveTo>
                  <a:cubicBezTo>
                    <a:pt x="390533" y="227080"/>
                    <a:pt x="472399" y="261687"/>
                    <a:pt x="534039" y="324555"/>
                  </a:cubicBezTo>
                  <a:lnTo>
                    <a:pt x="515932" y="342243"/>
                  </a:lnTo>
                  <a:cubicBezTo>
                    <a:pt x="459108" y="284181"/>
                    <a:pt x="383695" y="252266"/>
                    <a:pt x="303467" y="252266"/>
                  </a:cubicBezTo>
                  <a:cubicBezTo>
                    <a:pt x="223238" y="252266"/>
                    <a:pt x="147729" y="284181"/>
                    <a:pt x="91001" y="342243"/>
                  </a:cubicBezTo>
                  <a:lnTo>
                    <a:pt x="72894" y="324555"/>
                  </a:lnTo>
                  <a:cubicBezTo>
                    <a:pt x="134438" y="261687"/>
                    <a:pt x="216304" y="227080"/>
                    <a:pt x="303467" y="227080"/>
                  </a:cubicBezTo>
                  <a:close/>
                  <a:moveTo>
                    <a:pt x="380417" y="0"/>
                  </a:moveTo>
                  <a:lnTo>
                    <a:pt x="381573" y="0"/>
                  </a:lnTo>
                  <a:cubicBezTo>
                    <a:pt x="457463" y="481"/>
                    <a:pt x="522856" y="60586"/>
                    <a:pt x="527383" y="133962"/>
                  </a:cubicBezTo>
                  <a:cubicBezTo>
                    <a:pt x="528346" y="151368"/>
                    <a:pt x="526227" y="168583"/>
                    <a:pt x="520834" y="184931"/>
                  </a:cubicBezTo>
                  <a:cubicBezTo>
                    <a:pt x="569758" y="194259"/>
                    <a:pt x="606933" y="237246"/>
                    <a:pt x="606933" y="288696"/>
                  </a:cubicBezTo>
                  <a:cubicBezTo>
                    <a:pt x="606933" y="347166"/>
                    <a:pt x="559357" y="394673"/>
                    <a:pt x="500994" y="394673"/>
                  </a:cubicBezTo>
                  <a:lnTo>
                    <a:pt x="569758" y="324952"/>
                  </a:lnTo>
                  <a:lnTo>
                    <a:pt x="552134" y="306968"/>
                  </a:lnTo>
                  <a:cubicBezTo>
                    <a:pt x="485681" y="239170"/>
                    <a:pt x="397367" y="201760"/>
                    <a:pt x="303467" y="201760"/>
                  </a:cubicBezTo>
                  <a:cubicBezTo>
                    <a:pt x="209470" y="201760"/>
                    <a:pt x="121156" y="239170"/>
                    <a:pt x="54799" y="306968"/>
                  </a:cubicBezTo>
                  <a:lnTo>
                    <a:pt x="37175" y="324952"/>
                  </a:lnTo>
                  <a:lnTo>
                    <a:pt x="105939" y="394673"/>
                  </a:lnTo>
                  <a:cubicBezTo>
                    <a:pt x="47480" y="394673"/>
                    <a:pt x="0" y="347166"/>
                    <a:pt x="0" y="288696"/>
                  </a:cubicBezTo>
                  <a:cubicBezTo>
                    <a:pt x="0" y="245325"/>
                    <a:pt x="26389" y="207915"/>
                    <a:pt x="63949" y="191663"/>
                  </a:cubicBezTo>
                  <a:cubicBezTo>
                    <a:pt x="60963" y="173872"/>
                    <a:pt x="62312" y="156177"/>
                    <a:pt x="68764" y="138963"/>
                  </a:cubicBezTo>
                  <a:cubicBezTo>
                    <a:pt x="83596" y="99630"/>
                    <a:pt x="120096" y="71741"/>
                    <a:pt x="162087" y="67702"/>
                  </a:cubicBezTo>
                  <a:cubicBezTo>
                    <a:pt x="191653" y="65010"/>
                    <a:pt x="220642" y="73569"/>
                    <a:pt x="243178" y="91360"/>
                  </a:cubicBezTo>
                  <a:cubicBezTo>
                    <a:pt x="264655" y="37217"/>
                    <a:pt x="319261" y="0"/>
                    <a:pt x="380417" y="0"/>
                  </a:cubicBezTo>
                  <a:close/>
                </a:path>
              </a:pathLst>
            </a:custGeom>
            <a:gradFill>
              <a:gsLst>
                <a:gs pos="100000">
                  <a:srgbClr val="3762FF"/>
                </a:gs>
                <a:gs pos="0">
                  <a:srgbClr val="73EBFE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53" name="组合 52">
            <a:extLst>
              <a:ext uri="{FF2B5EF4-FFF2-40B4-BE49-F238E27FC236}">
                <a16:creationId xmlns="" xmlns:a16="http://schemas.microsoft.com/office/drawing/2014/main" id="{95486BE6-DE9E-4284-B506-0BE81C1F9D85}"/>
              </a:ext>
            </a:extLst>
          </p:cNvPr>
          <p:cNvGrpSpPr/>
          <p:nvPr/>
        </p:nvGrpSpPr>
        <p:grpSpPr>
          <a:xfrm>
            <a:off x="6255244" y="1091402"/>
            <a:ext cx="2455436" cy="4872369"/>
            <a:chOff x="6255244" y="1091402"/>
            <a:chExt cx="2455436" cy="4872369"/>
          </a:xfrm>
        </p:grpSpPr>
        <p:grpSp>
          <p:nvGrpSpPr>
            <p:cNvPr id="35" name="组合 34">
              <a:extLst>
                <a:ext uri="{FF2B5EF4-FFF2-40B4-BE49-F238E27FC236}">
                  <a16:creationId xmlns="" xmlns:a16="http://schemas.microsoft.com/office/drawing/2014/main" id="{CE5A5E01-5B81-46D9-A3CB-6804E3CF9C26}"/>
                </a:ext>
              </a:extLst>
            </p:cNvPr>
            <p:cNvGrpSpPr/>
            <p:nvPr/>
          </p:nvGrpSpPr>
          <p:grpSpPr>
            <a:xfrm>
              <a:off x="6255244" y="1091402"/>
              <a:ext cx="2455436" cy="4872369"/>
              <a:chOff x="472786" y="1071069"/>
              <a:chExt cx="2455436" cy="4872369"/>
            </a:xfrm>
          </p:grpSpPr>
          <p:sp>
            <p:nvSpPr>
              <p:cNvPr id="36" name="文本框 35">
                <a:extLst>
                  <a:ext uri="{FF2B5EF4-FFF2-40B4-BE49-F238E27FC236}">
                    <a16:creationId xmlns="" xmlns:a16="http://schemas.microsoft.com/office/drawing/2014/main" id="{39E63A99-B4ED-4586-A0D1-DAB14E3EA7CA}"/>
                  </a:ext>
                </a:extLst>
              </p:cNvPr>
              <p:cNvSpPr txBox="1"/>
              <p:nvPr/>
            </p:nvSpPr>
            <p:spPr>
              <a:xfrm>
                <a:off x="588770" y="1071069"/>
                <a:ext cx="2223467" cy="22159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algn="ctr">
                  <a:defRPr sz="2800">
                    <a:gradFill flip="none" rotWithShape="1">
                      <a:gsLst>
                        <a:gs pos="100000">
                          <a:srgbClr val="3762FF"/>
                        </a:gs>
                        <a:gs pos="0">
                          <a:srgbClr val="73EBFE"/>
                        </a:gs>
                      </a:gsLst>
                      <a:lin ang="2700000" scaled="1"/>
                      <a:tileRect/>
                    </a:gradFill>
                    <a:latin typeface="字魂59号-创粗黑" panose="00000500000000000000" pitchFamily="2" charset="-122"/>
                    <a:ea typeface="字魂59号-创粗黑" panose="00000500000000000000" pitchFamily="2" charset="-122"/>
                  </a:defRPr>
                </a:lvl1pPr>
              </a:lstStyle>
              <a:p>
                <a:r>
                  <a:rPr lang="en-US" altLang="zh-CN" sz="13800" b="1" dirty="0">
                    <a:latin typeface="+mn-lt"/>
                    <a:ea typeface="+mn-ea"/>
                    <a:cs typeface="+mn-ea"/>
                    <a:sym typeface="+mn-lt"/>
                  </a:rPr>
                  <a:t>03</a:t>
                </a:r>
                <a:endParaRPr lang="zh-CN" altLang="en-US" sz="13800" b="1" dirty="0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7" name="矩形: 圆角 36">
                <a:extLst>
                  <a:ext uri="{FF2B5EF4-FFF2-40B4-BE49-F238E27FC236}">
                    <a16:creationId xmlns="" xmlns:a16="http://schemas.microsoft.com/office/drawing/2014/main" id="{8DBA80E5-9ADD-47BF-814F-D6F76D669822}"/>
                  </a:ext>
                </a:extLst>
              </p:cNvPr>
              <p:cNvSpPr/>
              <p:nvPr/>
            </p:nvSpPr>
            <p:spPr>
              <a:xfrm>
                <a:off x="478963" y="2465068"/>
                <a:ext cx="2443084" cy="3467100"/>
              </a:xfrm>
              <a:prstGeom prst="roundRect">
                <a:avLst>
                  <a:gd name="adj" fmla="val 6808"/>
                </a:avLst>
              </a:prstGeom>
              <a:gradFill>
                <a:gsLst>
                  <a:gs pos="100000">
                    <a:srgbClr val="73EBFE">
                      <a:lumMod val="20000"/>
                      <a:lumOff val="80000"/>
                    </a:srgbClr>
                  </a:gs>
                  <a:gs pos="50000">
                    <a:schemeClr val="bg1"/>
                  </a:gs>
                </a:gsLst>
                <a:lin ang="2700000" scaled="1"/>
              </a:gradFill>
              <a:ln w="9525"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outerShdw blurRad="114300" sx="102000" sy="102000" algn="ctr" rotWithShape="0">
                  <a:prstClr val="black">
                    <a:alpha val="18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8" name="矩形 37">
                <a:extLst>
                  <a:ext uri="{FF2B5EF4-FFF2-40B4-BE49-F238E27FC236}">
                    <a16:creationId xmlns="" xmlns:a16="http://schemas.microsoft.com/office/drawing/2014/main" id="{4CD8E670-A7B4-4E12-A8E0-E8E0CAB59057}"/>
                  </a:ext>
                </a:extLst>
              </p:cNvPr>
              <p:cNvSpPr/>
              <p:nvPr/>
            </p:nvSpPr>
            <p:spPr>
              <a:xfrm>
                <a:off x="838727" y="5100046"/>
                <a:ext cx="172354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zh-CN" altLang="en-US" sz="2400" dirty="0">
                    <a:solidFill>
                      <a:prstClr val="black">
                        <a:lumMod val="85000"/>
                        <a:lumOff val="15000"/>
                      </a:prstClr>
                    </a:solidFill>
                    <a:cs typeface="+mn-ea"/>
                    <a:sym typeface="+mn-lt"/>
                  </a:rPr>
                  <a:t>发展背景</a:t>
                </a:r>
                <a:endParaRPr kumimoji="0" lang="zh-CN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cxnSp>
            <p:nvCxnSpPr>
              <p:cNvPr id="39" name="直接连接符 38">
                <a:extLst>
                  <a:ext uri="{FF2B5EF4-FFF2-40B4-BE49-F238E27FC236}">
                    <a16:creationId xmlns="" xmlns:a16="http://schemas.microsoft.com/office/drawing/2014/main" id="{3547786E-44C5-42C6-8EDA-690F0F6B09C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8648" y="4870839"/>
                <a:ext cx="1803708" cy="0"/>
              </a:xfrm>
              <a:prstGeom prst="line">
                <a:avLst/>
              </a:prstGeom>
              <a:ln w="19050">
                <a:gradFill flip="none" rotWithShape="1">
                  <a:gsLst>
                    <a:gs pos="0">
                      <a:schemeClr val="tx1">
                        <a:lumMod val="75000"/>
                        <a:lumOff val="25000"/>
                        <a:alpha val="0"/>
                      </a:schemeClr>
                    </a:gs>
                    <a:gs pos="5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1">
                        <a:lumMod val="75000"/>
                        <a:lumOff val="25000"/>
                        <a:alpha val="0"/>
                      </a:schemeClr>
                    </a:gs>
                  </a:gsLst>
                  <a:lin ang="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任意多边形: 形状 39">
                <a:extLst>
                  <a:ext uri="{FF2B5EF4-FFF2-40B4-BE49-F238E27FC236}">
                    <a16:creationId xmlns="" xmlns:a16="http://schemas.microsoft.com/office/drawing/2014/main" id="{3097783B-7D6A-431B-96ED-0D1147469124}"/>
                  </a:ext>
                </a:extLst>
              </p:cNvPr>
              <p:cNvSpPr/>
              <p:nvPr/>
            </p:nvSpPr>
            <p:spPr>
              <a:xfrm>
                <a:off x="472786" y="5796271"/>
                <a:ext cx="2455436" cy="147167"/>
              </a:xfrm>
              <a:custGeom>
                <a:avLst/>
                <a:gdLst>
                  <a:gd name="connsiteX0" fmla="*/ 0 w 2434850"/>
                  <a:gd name="connsiteY0" fmla="*/ 0 h 145933"/>
                  <a:gd name="connsiteX1" fmla="*/ 2434850 w 2434850"/>
                  <a:gd name="connsiteY1" fmla="*/ 0 h 145933"/>
                  <a:gd name="connsiteX2" fmla="*/ 2425897 w 2434850"/>
                  <a:gd name="connsiteY2" fmla="*/ 44350 h 145933"/>
                  <a:gd name="connsiteX3" fmla="*/ 2272642 w 2434850"/>
                  <a:gd name="connsiteY3" fmla="*/ 145933 h 145933"/>
                  <a:gd name="connsiteX4" fmla="*/ 162208 w 2434850"/>
                  <a:gd name="connsiteY4" fmla="*/ 145933 h 145933"/>
                  <a:gd name="connsiteX5" fmla="*/ 8954 w 2434850"/>
                  <a:gd name="connsiteY5" fmla="*/ 44350 h 145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34850" h="145933">
                    <a:moveTo>
                      <a:pt x="0" y="0"/>
                    </a:moveTo>
                    <a:lnTo>
                      <a:pt x="2434850" y="0"/>
                    </a:lnTo>
                    <a:lnTo>
                      <a:pt x="2425897" y="44350"/>
                    </a:lnTo>
                    <a:cubicBezTo>
                      <a:pt x="2400647" y="104046"/>
                      <a:pt x="2341536" y="145933"/>
                      <a:pt x="2272642" y="145933"/>
                    </a:cubicBezTo>
                    <a:lnTo>
                      <a:pt x="162208" y="145933"/>
                    </a:lnTo>
                    <a:cubicBezTo>
                      <a:pt x="93314" y="145933"/>
                      <a:pt x="34203" y="104046"/>
                      <a:pt x="8954" y="44350"/>
                    </a:cubicBezTo>
                    <a:close/>
                  </a:path>
                </a:pathLst>
              </a:custGeom>
              <a:gradFill flip="none" rotWithShape="1">
                <a:gsLst>
                  <a:gs pos="100000">
                    <a:srgbClr val="3762FF"/>
                  </a:gs>
                  <a:gs pos="0">
                    <a:srgbClr val="73EBFE"/>
                  </a:gs>
                </a:gsLst>
                <a:lin ang="0" scaled="1"/>
                <a:tileRect/>
              </a:gra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  <p:sp>
          <p:nvSpPr>
            <p:cNvPr id="48" name="adobe-illustrator_154861">
              <a:extLst>
                <a:ext uri="{FF2B5EF4-FFF2-40B4-BE49-F238E27FC236}">
                  <a16:creationId xmlns="" xmlns:a16="http://schemas.microsoft.com/office/drawing/2014/main" id="{7194878E-2C99-4AF9-A3E9-CBBC318ECB4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811330" y="3246834"/>
              <a:ext cx="1343257" cy="1111714"/>
            </a:xfrm>
            <a:custGeom>
              <a:avLst/>
              <a:gdLst>
                <a:gd name="connsiteX0" fmla="*/ 488377 w 603999"/>
                <a:gd name="connsiteY0" fmla="*/ 147764 h 499886"/>
                <a:gd name="connsiteX1" fmla="*/ 594016 w 603999"/>
                <a:gd name="connsiteY1" fmla="*/ 147764 h 499886"/>
                <a:gd name="connsiteX2" fmla="*/ 600471 w 603999"/>
                <a:gd name="connsiteY2" fmla="*/ 154209 h 499886"/>
                <a:gd name="connsiteX3" fmla="*/ 600471 w 603999"/>
                <a:gd name="connsiteY3" fmla="*/ 493246 h 499886"/>
                <a:gd name="connsiteX4" fmla="*/ 594016 w 603999"/>
                <a:gd name="connsiteY4" fmla="*/ 499886 h 499886"/>
                <a:gd name="connsiteX5" fmla="*/ 488377 w 603999"/>
                <a:gd name="connsiteY5" fmla="*/ 499886 h 499886"/>
                <a:gd name="connsiteX6" fmla="*/ 481921 w 603999"/>
                <a:gd name="connsiteY6" fmla="*/ 493246 h 499886"/>
                <a:gd name="connsiteX7" fmla="*/ 481921 w 603999"/>
                <a:gd name="connsiteY7" fmla="*/ 154209 h 499886"/>
                <a:gd name="connsiteX8" fmla="*/ 488377 w 603999"/>
                <a:gd name="connsiteY8" fmla="*/ 147764 h 499886"/>
                <a:gd name="connsiteX9" fmla="*/ 214995 w 603999"/>
                <a:gd name="connsiteY9" fmla="*/ 129814 h 499886"/>
                <a:gd name="connsiteX10" fmla="*/ 212257 w 603999"/>
                <a:gd name="connsiteY10" fmla="*/ 142313 h 499886"/>
                <a:gd name="connsiteX11" fmla="*/ 198958 w 603999"/>
                <a:gd name="connsiteY11" fmla="*/ 196994 h 499886"/>
                <a:gd name="connsiteX12" fmla="*/ 173535 w 603999"/>
                <a:gd name="connsiteY12" fmla="*/ 287803 h 499886"/>
                <a:gd name="connsiteX13" fmla="*/ 259584 w 603999"/>
                <a:gd name="connsiteY13" fmla="*/ 287803 h 499886"/>
                <a:gd name="connsiteX14" fmla="*/ 232987 w 603999"/>
                <a:gd name="connsiteY14" fmla="*/ 196994 h 499886"/>
                <a:gd name="connsiteX15" fmla="*/ 214995 w 603999"/>
                <a:gd name="connsiteY15" fmla="*/ 129814 h 499886"/>
                <a:gd name="connsiteX16" fmla="*/ 149676 w 603999"/>
                <a:gd name="connsiteY16" fmla="*/ 19476 h 499886"/>
                <a:gd name="connsiteX17" fmla="*/ 288528 w 603999"/>
                <a:gd name="connsiteY17" fmla="*/ 19476 h 499886"/>
                <a:gd name="connsiteX18" fmla="*/ 294786 w 603999"/>
                <a:gd name="connsiteY18" fmla="*/ 23968 h 499886"/>
                <a:gd name="connsiteX19" fmla="*/ 439700 w 603999"/>
                <a:gd name="connsiteY19" fmla="*/ 490512 h 499886"/>
                <a:gd name="connsiteX20" fmla="*/ 440287 w 603999"/>
                <a:gd name="connsiteY20" fmla="*/ 493246 h 499886"/>
                <a:gd name="connsiteX21" fmla="*/ 433638 w 603999"/>
                <a:gd name="connsiteY21" fmla="*/ 499886 h 499886"/>
                <a:gd name="connsiteX22" fmla="*/ 319818 w 603999"/>
                <a:gd name="connsiteY22" fmla="*/ 499886 h 499886"/>
                <a:gd name="connsiteX23" fmla="*/ 313560 w 603999"/>
                <a:gd name="connsiteY23" fmla="*/ 495199 h 499886"/>
                <a:gd name="connsiteX24" fmla="*/ 278749 w 603999"/>
                <a:gd name="connsiteY24" fmla="*/ 379784 h 499886"/>
                <a:gd name="connsiteX25" fmla="*/ 154565 w 603999"/>
                <a:gd name="connsiteY25" fmla="*/ 379784 h 499886"/>
                <a:gd name="connsiteX26" fmla="*/ 122492 w 603999"/>
                <a:gd name="connsiteY26" fmla="*/ 495004 h 499886"/>
                <a:gd name="connsiteX27" fmla="*/ 116234 w 603999"/>
                <a:gd name="connsiteY27" fmla="*/ 499886 h 499886"/>
                <a:gd name="connsiteX28" fmla="*/ 6522 w 603999"/>
                <a:gd name="connsiteY28" fmla="*/ 499886 h 499886"/>
                <a:gd name="connsiteX29" fmla="*/ 1437 w 603999"/>
                <a:gd name="connsiteY29" fmla="*/ 497152 h 499886"/>
                <a:gd name="connsiteX30" fmla="*/ 263 w 603999"/>
                <a:gd name="connsiteY30" fmla="*/ 491489 h 499886"/>
                <a:gd name="connsiteX31" fmla="*/ 143418 w 603999"/>
                <a:gd name="connsiteY31" fmla="*/ 23968 h 499886"/>
                <a:gd name="connsiteX32" fmla="*/ 149676 w 603999"/>
                <a:gd name="connsiteY32" fmla="*/ 19476 h 499886"/>
                <a:gd name="connsiteX33" fmla="*/ 541212 w 603999"/>
                <a:gd name="connsiteY33" fmla="*/ 0 h 499886"/>
                <a:gd name="connsiteX34" fmla="*/ 603999 w 603999"/>
                <a:gd name="connsiteY34" fmla="*/ 59753 h 499886"/>
                <a:gd name="connsiteX35" fmla="*/ 540430 w 603999"/>
                <a:gd name="connsiteY35" fmla="*/ 119115 h 499886"/>
                <a:gd name="connsiteX36" fmla="*/ 495051 w 603999"/>
                <a:gd name="connsiteY36" fmla="*/ 101150 h 499886"/>
                <a:gd name="connsiteX37" fmla="*/ 479207 w 603999"/>
                <a:gd name="connsiteY37" fmla="*/ 59948 h 499886"/>
                <a:gd name="connsiteX38" fmla="*/ 495051 w 603999"/>
                <a:gd name="connsiteY38" fmla="*/ 17965 h 499886"/>
                <a:gd name="connsiteX39" fmla="*/ 541212 w 603999"/>
                <a:gd name="connsiteY39" fmla="*/ 0 h 4998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03999" h="499886">
                  <a:moveTo>
                    <a:pt x="488377" y="147764"/>
                  </a:moveTo>
                  <a:lnTo>
                    <a:pt x="594016" y="147764"/>
                  </a:lnTo>
                  <a:cubicBezTo>
                    <a:pt x="597537" y="147764"/>
                    <a:pt x="600471" y="150694"/>
                    <a:pt x="600471" y="154209"/>
                  </a:cubicBezTo>
                  <a:lnTo>
                    <a:pt x="600471" y="493246"/>
                  </a:lnTo>
                  <a:cubicBezTo>
                    <a:pt x="600471" y="496957"/>
                    <a:pt x="597537" y="499886"/>
                    <a:pt x="594016" y="499886"/>
                  </a:cubicBezTo>
                  <a:lnTo>
                    <a:pt x="488377" y="499886"/>
                  </a:lnTo>
                  <a:cubicBezTo>
                    <a:pt x="484856" y="499886"/>
                    <a:pt x="481921" y="496957"/>
                    <a:pt x="481921" y="493246"/>
                  </a:cubicBezTo>
                  <a:lnTo>
                    <a:pt x="481921" y="154209"/>
                  </a:lnTo>
                  <a:cubicBezTo>
                    <a:pt x="481921" y="150694"/>
                    <a:pt x="484856" y="147764"/>
                    <a:pt x="488377" y="147764"/>
                  </a:cubicBezTo>
                  <a:close/>
                  <a:moveTo>
                    <a:pt x="214995" y="129814"/>
                  </a:moveTo>
                  <a:cubicBezTo>
                    <a:pt x="214017" y="133915"/>
                    <a:pt x="213235" y="138016"/>
                    <a:pt x="212257" y="142313"/>
                  </a:cubicBezTo>
                  <a:cubicBezTo>
                    <a:pt x="207954" y="161060"/>
                    <a:pt x="203652" y="180589"/>
                    <a:pt x="198958" y="196994"/>
                  </a:cubicBezTo>
                  <a:lnTo>
                    <a:pt x="173535" y="287803"/>
                  </a:lnTo>
                  <a:lnTo>
                    <a:pt x="259584" y="287803"/>
                  </a:lnTo>
                  <a:lnTo>
                    <a:pt x="232987" y="196994"/>
                  </a:lnTo>
                  <a:cubicBezTo>
                    <a:pt x="226729" y="176488"/>
                    <a:pt x="220666" y="152273"/>
                    <a:pt x="214995" y="129814"/>
                  </a:cubicBezTo>
                  <a:close/>
                  <a:moveTo>
                    <a:pt x="149676" y="19476"/>
                  </a:moveTo>
                  <a:lnTo>
                    <a:pt x="288528" y="19476"/>
                  </a:lnTo>
                  <a:cubicBezTo>
                    <a:pt x="291461" y="19476"/>
                    <a:pt x="293808" y="21234"/>
                    <a:pt x="294786" y="23968"/>
                  </a:cubicBezTo>
                  <a:lnTo>
                    <a:pt x="439700" y="490512"/>
                  </a:lnTo>
                  <a:cubicBezTo>
                    <a:pt x="440091" y="491489"/>
                    <a:pt x="440287" y="492270"/>
                    <a:pt x="440287" y="493246"/>
                  </a:cubicBezTo>
                  <a:cubicBezTo>
                    <a:pt x="440287" y="496957"/>
                    <a:pt x="437353" y="499886"/>
                    <a:pt x="433638" y="499886"/>
                  </a:cubicBezTo>
                  <a:lnTo>
                    <a:pt x="319818" y="499886"/>
                  </a:lnTo>
                  <a:cubicBezTo>
                    <a:pt x="316885" y="499886"/>
                    <a:pt x="314342" y="497933"/>
                    <a:pt x="313560" y="495199"/>
                  </a:cubicBezTo>
                  <a:lnTo>
                    <a:pt x="278749" y="379784"/>
                  </a:lnTo>
                  <a:lnTo>
                    <a:pt x="154565" y="379784"/>
                  </a:lnTo>
                  <a:lnTo>
                    <a:pt x="122492" y="495004"/>
                  </a:lnTo>
                  <a:cubicBezTo>
                    <a:pt x="121710" y="497933"/>
                    <a:pt x="119168" y="499886"/>
                    <a:pt x="116234" y="499886"/>
                  </a:cubicBezTo>
                  <a:lnTo>
                    <a:pt x="6522" y="499886"/>
                  </a:lnTo>
                  <a:cubicBezTo>
                    <a:pt x="4566" y="499886"/>
                    <a:pt x="2610" y="498910"/>
                    <a:pt x="1437" y="497152"/>
                  </a:cubicBezTo>
                  <a:cubicBezTo>
                    <a:pt x="68" y="495590"/>
                    <a:pt x="-323" y="493442"/>
                    <a:pt x="263" y="491489"/>
                  </a:cubicBezTo>
                  <a:lnTo>
                    <a:pt x="143418" y="23968"/>
                  </a:lnTo>
                  <a:cubicBezTo>
                    <a:pt x="144200" y="21234"/>
                    <a:pt x="146742" y="19476"/>
                    <a:pt x="149676" y="19476"/>
                  </a:cubicBezTo>
                  <a:close/>
                  <a:moveTo>
                    <a:pt x="541212" y="0"/>
                  </a:moveTo>
                  <a:cubicBezTo>
                    <a:pt x="577398" y="0"/>
                    <a:pt x="603217" y="24604"/>
                    <a:pt x="603999" y="59753"/>
                  </a:cubicBezTo>
                  <a:cubicBezTo>
                    <a:pt x="603999" y="94316"/>
                    <a:pt x="577398" y="119115"/>
                    <a:pt x="540430" y="119115"/>
                  </a:cubicBezTo>
                  <a:cubicBezTo>
                    <a:pt x="522630" y="119115"/>
                    <a:pt x="506396" y="112867"/>
                    <a:pt x="495051" y="101150"/>
                  </a:cubicBezTo>
                  <a:cubicBezTo>
                    <a:pt x="484489" y="90410"/>
                    <a:pt x="478816" y="75765"/>
                    <a:pt x="479207" y="59948"/>
                  </a:cubicBezTo>
                  <a:cubicBezTo>
                    <a:pt x="478816" y="43741"/>
                    <a:pt x="484489" y="28900"/>
                    <a:pt x="495051" y="17965"/>
                  </a:cubicBezTo>
                  <a:cubicBezTo>
                    <a:pt x="506396" y="6444"/>
                    <a:pt x="522826" y="0"/>
                    <a:pt x="541212" y="0"/>
                  </a:cubicBezTo>
                  <a:close/>
                </a:path>
              </a:pathLst>
            </a:custGeom>
            <a:gradFill>
              <a:gsLst>
                <a:gs pos="100000">
                  <a:srgbClr val="3762FF"/>
                </a:gs>
                <a:gs pos="0">
                  <a:srgbClr val="73EBFE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54" name="组合 53">
            <a:extLst>
              <a:ext uri="{FF2B5EF4-FFF2-40B4-BE49-F238E27FC236}">
                <a16:creationId xmlns="" xmlns:a16="http://schemas.microsoft.com/office/drawing/2014/main" id="{CC2F7A49-9D5A-4934-9D34-41D11D5E0FDC}"/>
              </a:ext>
            </a:extLst>
          </p:cNvPr>
          <p:cNvGrpSpPr/>
          <p:nvPr/>
        </p:nvGrpSpPr>
        <p:grpSpPr>
          <a:xfrm>
            <a:off x="9095672" y="388768"/>
            <a:ext cx="2455436" cy="4872369"/>
            <a:chOff x="9095672" y="388768"/>
            <a:chExt cx="2455436" cy="4872369"/>
          </a:xfrm>
        </p:grpSpPr>
        <p:grpSp>
          <p:nvGrpSpPr>
            <p:cNvPr id="41" name="组合 40">
              <a:extLst>
                <a:ext uri="{FF2B5EF4-FFF2-40B4-BE49-F238E27FC236}">
                  <a16:creationId xmlns="" xmlns:a16="http://schemas.microsoft.com/office/drawing/2014/main" id="{62B21441-AB54-45CD-B34F-A6E80D84CCE3}"/>
                </a:ext>
              </a:extLst>
            </p:cNvPr>
            <p:cNvGrpSpPr/>
            <p:nvPr/>
          </p:nvGrpSpPr>
          <p:grpSpPr>
            <a:xfrm>
              <a:off x="9095672" y="388768"/>
              <a:ext cx="2455436" cy="4872369"/>
              <a:chOff x="472786" y="1071069"/>
              <a:chExt cx="2455436" cy="4872369"/>
            </a:xfrm>
          </p:grpSpPr>
          <p:sp>
            <p:nvSpPr>
              <p:cNvPr id="42" name="文本框 41">
                <a:extLst>
                  <a:ext uri="{FF2B5EF4-FFF2-40B4-BE49-F238E27FC236}">
                    <a16:creationId xmlns="" xmlns:a16="http://schemas.microsoft.com/office/drawing/2014/main" id="{A91E4418-8BD2-4275-864D-5A9E8D8C3F76}"/>
                  </a:ext>
                </a:extLst>
              </p:cNvPr>
              <p:cNvSpPr txBox="1"/>
              <p:nvPr/>
            </p:nvSpPr>
            <p:spPr>
              <a:xfrm>
                <a:off x="588770" y="1071069"/>
                <a:ext cx="2223467" cy="22159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algn="ctr">
                  <a:defRPr sz="2800">
                    <a:gradFill flip="none" rotWithShape="1">
                      <a:gsLst>
                        <a:gs pos="100000">
                          <a:srgbClr val="3762FF"/>
                        </a:gs>
                        <a:gs pos="0">
                          <a:srgbClr val="73EBFE"/>
                        </a:gs>
                      </a:gsLst>
                      <a:lin ang="2700000" scaled="1"/>
                      <a:tileRect/>
                    </a:gradFill>
                    <a:latin typeface="字魂59号-创粗黑" panose="00000500000000000000" pitchFamily="2" charset="-122"/>
                    <a:ea typeface="字魂59号-创粗黑" panose="00000500000000000000" pitchFamily="2" charset="-122"/>
                  </a:defRPr>
                </a:lvl1pPr>
              </a:lstStyle>
              <a:p>
                <a:r>
                  <a:rPr lang="en-US" altLang="zh-CN" sz="13800" b="1" dirty="0">
                    <a:latin typeface="+mn-lt"/>
                    <a:ea typeface="+mn-ea"/>
                    <a:cs typeface="+mn-ea"/>
                    <a:sym typeface="+mn-lt"/>
                  </a:rPr>
                  <a:t>04</a:t>
                </a:r>
                <a:endParaRPr lang="zh-CN" altLang="en-US" sz="13800" b="1" dirty="0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43" name="矩形: 圆角 42">
                <a:extLst>
                  <a:ext uri="{FF2B5EF4-FFF2-40B4-BE49-F238E27FC236}">
                    <a16:creationId xmlns="" xmlns:a16="http://schemas.microsoft.com/office/drawing/2014/main" id="{AB7C15D5-354B-4AB6-BA10-80330FEA0128}"/>
                  </a:ext>
                </a:extLst>
              </p:cNvPr>
              <p:cNvSpPr/>
              <p:nvPr/>
            </p:nvSpPr>
            <p:spPr>
              <a:xfrm>
                <a:off x="478963" y="2465068"/>
                <a:ext cx="2443084" cy="3467100"/>
              </a:xfrm>
              <a:prstGeom prst="roundRect">
                <a:avLst>
                  <a:gd name="adj" fmla="val 6808"/>
                </a:avLst>
              </a:prstGeom>
              <a:gradFill>
                <a:gsLst>
                  <a:gs pos="100000">
                    <a:srgbClr val="73EBFE">
                      <a:lumMod val="20000"/>
                      <a:lumOff val="80000"/>
                    </a:srgbClr>
                  </a:gs>
                  <a:gs pos="50000">
                    <a:schemeClr val="bg1"/>
                  </a:gs>
                </a:gsLst>
                <a:lin ang="2700000" scaled="1"/>
              </a:gradFill>
              <a:ln w="9525"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outerShdw blurRad="114300" sx="102000" sy="102000" algn="ctr" rotWithShape="0">
                  <a:prstClr val="black">
                    <a:alpha val="18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4" name="矩形 43">
                <a:extLst>
                  <a:ext uri="{FF2B5EF4-FFF2-40B4-BE49-F238E27FC236}">
                    <a16:creationId xmlns="" xmlns:a16="http://schemas.microsoft.com/office/drawing/2014/main" id="{FB82214F-617A-4F95-9A32-76B1E8FED66B}"/>
                  </a:ext>
                </a:extLst>
              </p:cNvPr>
              <p:cNvSpPr/>
              <p:nvPr/>
            </p:nvSpPr>
            <p:spPr>
              <a:xfrm>
                <a:off x="838727" y="5100046"/>
                <a:ext cx="172354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zh-CN" altLang="en-US" sz="2400" dirty="0">
                    <a:solidFill>
                      <a:prstClr val="black">
                        <a:lumMod val="85000"/>
                        <a:lumOff val="15000"/>
                      </a:prstClr>
                    </a:solidFill>
                    <a:cs typeface="+mn-ea"/>
                    <a:sym typeface="+mn-lt"/>
                  </a:rPr>
                  <a:t>发展背景</a:t>
                </a:r>
                <a:endParaRPr kumimoji="0" lang="zh-CN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cxnSp>
            <p:nvCxnSpPr>
              <p:cNvPr id="45" name="直接连接符 44">
                <a:extLst>
                  <a:ext uri="{FF2B5EF4-FFF2-40B4-BE49-F238E27FC236}">
                    <a16:creationId xmlns="" xmlns:a16="http://schemas.microsoft.com/office/drawing/2014/main" id="{173A5240-661E-4B2B-8310-EAD7F4B5F0C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8648" y="4870839"/>
                <a:ext cx="1803708" cy="0"/>
              </a:xfrm>
              <a:prstGeom prst="line">
                <a:avLst/>
              </a:prstGeom>
              <a:ln w="19050">
                <a:gradFill flip="none" rotWithShape="1">
                  <a:gsLst>
                    <a:gs pos="0">
                      <a:schemeClr val="tx1">
                        <a:lumMod val="75000"/>
                        <a:lumOff val="25000"/>
                        <a:alpha val="0"/>
                      </a:schemeClr>
                    </a:gs>
                    <a:gs pos="5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1">
                        <a:lumMod val="75000"/>
                        <a:lumOff val="25000"/>
                        <a:alpha val="0"/>
                      </a:schemeClr>
                    </a:gs>
                  </a:gsLst>
                  <a:lin ang="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任意多边形: 形状 45">
                <a:extLst>
                  <a:ext uri="{FF2B5EF4-FFF2-40B4-BE49-F238E27FC236}">
                    <a16:creationId xmlns="" xmlns:a16="http://schemas.microsoft.com/office/drawing/2014/main" id="{09C86EE2-BACD-453C-8ED3-5CCE42B6BE1C}"/>
                  </a:ext>
                </a:extLst>
              </p:cNvPr>
              <p:cNvSpPr/>
              <p:nvPr/>
            </p:nvSpPr>
            <p:spPr>
              <a:xfrm>
                <a:off x="472786" y="5796271"/>
                <a:ext cx="2455436" cy="147167"/>
              </a:xfrm>
              <a:custGeom>
                <a:avLst/>
                <a:gdLst>
                  <a:gd name="connsiteX0" fmla="*/ 0 w 2434850"/>
                  <a:gd name="connsiteY0" fmla="*/ 0 h 145933"/>
                  <a:gd name="connsiteX1" fmla="*/ 2434850 w 2434850"/>
                  <a:gd name="connsiteY1" fmla="*/ 0 h 145933"/>
                  <a:gd name="connsiteX2" fmla="*/ 2425897 w 2434850"/>
                  <a:gd name="connsiteY2" fmla="*/ 44350 h 145933"/>
                  <a:gd name="connsiteX3" fmla="*/ 2272642 w 2434850"/>
                  <a:gd name="connsiteY3" fmla="*/ 145933 h 145933"/>
                  <a:gd name="connsiteX4" fmla="*/ 162208 w 2434850"/>
                  <a:gd name="connsiteY4" fmla="*/ 145933 h 145933"/>
                  <a:gd name="connsiteX5" fmla="*/ 8954 w 2434850"/>
                  <a:gd name="connsiteY5" fmla="*/ 44350 h 145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34850" h="145933">
                    <a:moveTo>
                      <a:pt x="0" y="0"/>
                    </a:moveTo>
                    <a:lnTo>
                      <a:pt x="2434850" y="0"/>
                    </a:lnTo>
                    <a:lnTo>
                      <a:pt x="2425897" y="44350"/>
                    </a:lnTo>
                    <a:cubicBezTo>
                      <a:pt x="2400647" y="104046"/>
                      <a:pt x="2341536" y="145933"/>
                      <a:pt x="2272642" y="145933"/>
                    </a:cubicBezTo>
                    <a:lnTo>
                      <a:pt x="162208" y="145933"/>
                    </a:lnTo>
                    <a:cubicBezTo>
                      <a:pt x="93314" y="145933"/>
                      <a:pt x="34203" y="104046"/>
                      <a:pt x="8954" y="44350"/>
                    </a:cubicBezTo>
                    <a:close/>
                  </a:path>
                </a:pathLst>
              </a:custGeom>
              <a:gradFill flip="none" rotWithShape="1">
                <a:gsLst>
                  <a:gs pos="100000">
                    <a:srgbClr val="3762FF"/>
                  </a:gs>
                  <a:gs pos="0">
                    <a:srgbClr val="73EBFE"/>
                  </a:gs>
                </a:gsLst>
                <a:lin ang="0" scaled="1"/>
                <a:tileRect/>
              </a:gra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  <p:sp>
          <p:nvSpPr>
            <p:cNvPr id="49" name="fingerprint-information-symbol_25951">
              <a:extLst>
                <a:ext uri="{FF2B5EF4-FFF2-40B4-BE49-F238E27FC236}">
                  <a16:creationId xmlns="" xmlns:a16="http://schemas.microsoft.com/office/drawing/2014/main" id="{B0AF0D36-522D-46B1-AD3A-72C7AA36FEB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9819845" y="2404049"/>
              <a:ext cx="1007084" cy="1343257"/>
            </a:xfrm>
            <a:custGeom>
              <a:avLst/>
              <a:gdLst>
                <a:gd name="connsiteX0" fmla="*/ 216716 w 454727"/>
                <a:gd name="connsiteY0" fmla="*/ 538493 h 606518"/>
                <a:gd name="connsiteX1" fmla="*/ 242395 w 454727"/>
                <a:gd name="connsiteY1" fmla="*/ 566992 h 606518"/>
                <a:gd name="connsiteX2" fmla="*/ 226328 w 454727"/>
                <a:gd name="connsiteY2" fmla="*/ 562696 h 606518"/>
                <a:gd name="connsiteX3" fmla="*/ 174683 w 454727"/>
                <a:gd name="connsiteY3" fmla="*/ 602508 h 606518"/>
                <a:gd name="connsiteX4" fmla="*/ 165359 w 454727"/>
                <a:gd name="connsiteY4" fmla="*/ 606518 h 606518"/>
                <a:gd name="connsiteX5" fmla="*/ 156321 w 454727"/>
                <a:gd name="connsiteY5" fmla="*/ 602938 h 606518"/>
                <a:gd name="connsiteX6" fmla="*/ 156034 w 454727"/>
                <a:gd name="connsiteY6" fmla="*/ 584607 h 606518"/>
                <a:gd name="connsiteX7" fmla="*/ 216716 w 454727"/>
                <a:gd name="connsiteY7" fmla="*/ 538493 h 606518"/>
                <a:gd name="connsiteX8" fmla="*/ 192337 w 454727"/>
                <a:gd name="connsiteY8" fmla="*/ 474067 h 606518"/>
                <a:gd name="connsiteX9" fmla="*/ 198363 w 454727"/>
                <a:gd name="connsiteY9" fmla="*/ 501126 h 606518"/>
                <a:gd name="connsiteX10" fmla="*/ 138535 w 454727"/>
                <a:gd name="connsiteY10" fmla="*/ 543362 h 606518"/>
                <a:gd name="connsiteX11" fmla="*/ 121174 w 454727"/>
                <a:gd name="connsiteY11" fmla="*/ 555961 h 606518"/>
                <a:gd name="connsiteX12" fmla="*/ 113714 w 454727"/>
                <a:gd name="connsiteY12" fmla="*/ 558252 h 606518"/>
                <a:gd name="connsiteX13" fmla="*/ 103097 w 454727"/>
                <a:gd name="connsiteY13" fmla="*/ 552811 h 606518"/>
                <a:gd name="connsiteX14" fmla="*/ 106110 w 454727"/>
                <a:gd name="connsiteY14" fmla="*/ 534772 h 606518"/>
                <a:gd name="connsiteX15" fmla="*/ 123183 w 454727"/>
                <a:gd name="connsiteY15" fmla="*/ 522459 h 606518"/>
                <a:gd name="connsiteX16" fmla="*/ 192337 w 454727"/>
                <a:gd name="connsiteY16" fmla="*/ 474067 h 606518"/>
                <a:gd name="connsiteX17" fmla="*/ 319524 w 454727"/>
                <a:gd name="connsiteY17" fmla="*/ 417544 h 606518"/>
                <a:gd name="connsiteX18" fmla="*/ 343446 w 454727"/>
                <a:gd name="connsiteY18" fmla="*/ 417544 h 606518"/>
                <a:gd name="connsiteX19" fmla="*/ 343446 w 454727"/>
                <a:gd name="connsiteY19" fmla="*/ 518735 h 606518"/>
                <a:gd name="connsiteX20" fmla="*/ 319524 w 454727"/>
                <a:gd name="connsiteY20" fmla="*/ 518735 h 606518"/>
                <a:gd name="connsiteX21" fmla="*/ 209230 w 454727"/>
                <a:gd name="connsiteY21" fmla="*/ 386777 h 606518"/>
                <a:gd name="connsiteX22" fmla="*/ 194604 w 454727"/>
                <a:gd name="connsiteY22" fmla="*/ 425841 h 606518"/>
                <a:gd name="connsiteX23" fmla="*/ 162772 w 454727"/>
                <a:gd name="connsiteY23" fmla="*/ 446589 h 606518"/>
                <a:gd name="connsiteX24" fmla="*/ 70143 w 454727"/>
                <a:gd name="connsiteY24" fmla="*/ 499676 h 606518"/>
                <a:gd name="connsiteX25" fmla="*/ 66845 w 454727"/>
                <a:gd name="connsiteY25" fmla="*/ 500105 h 606518"/>
                <a:gd name="connsiteX26" fmla="*/ 54227 w 454727"/>
                <a:gd name="connsiteY26" fmla="*/ 490518 h 606518"/>
                <a:gd name="connsiteX27" fmla="*/ 63404 w 454727"/>
                <a:gd name="connsiteY27" fmla="*/ 474778 h 606518"/>
                <a:gd name="connsiteX28" fmla="*/ 148433 w 454727"/>
                <a:gd name="connsiteY28" fmla="*/ 424982 h 606518"/>
                <a:gd name="connsiteX29" fmla="*/ 209230 w 454727"/>
                <a:gd name="connsiteY29" fmla="*/ 386777 h 606518"/>
                <a:gd name="connsiteX30" fmla="*/ 331558 w 454727"/>
                <a:gd name="connsiteY30" fmla="*/ 380285 h 606518"/>
                <a:gd name="connsiteX31" fmla="*/ 345492 w 454727"/>
                <a:gd name="connsiteY31" fmla="*/ 394329 h 606518"/>
                <a:gd name="connsiteX32" fmla="*/ 341757 w 454727"/>
                <a:gd name="connsiteY32" fmla="*/ 404073 h 606518"/>
                <a:gd name="connsiteX33" fmla="*/ 331127 w 454727"/>
                <a:gd name="connsiteY33" fmla="*/ 408229 h 606518"/>
                <a:gd name="connsiteX34" fmla="*/ 317336 w 454727"/>
                <a:gd name="connsiteY34" fmla="*/ 394329 h 606518"/>
                <a:gd name="connsiteX35" fmla="*/ 331558 w 454727"/>
                <a:gd name="connsiteY35" fmla="*/ 380285 h 606518"/>
                <a:gd name="connsiteX36" fmla="*/ 329121 w 454727"/>
                <a:gd name="connsiteY36" fmla="*/ 350812 h 606518"/>
                <a:gd name="connsiteX37" fmla="*/ 230327 w 454727"/>
                <a:gd name="connsiteY37" fmla="*/ 449439 h 606518"/>
                <a:gd name="connsiteX38" fmla="*/ 329121 w 454727"/>
                <a:gd name="connsiteY38" fmla="*/ 548066 h 606518"/>
                <a:gd name="connsiteX39" fmla="*/ 428057 w 454727"/>
                <a:gd name="connsiteY39" fmla="*/ 449439 h 606518"/>
                <a:gd name="connsiteX40" fmla="*/ 329121 w 454727"/>
                <a:gd name="connsiteY40" fmla="*/ 350812 h 606518"/>
                <a:gd name="connsiteX41" fmla="*/ 329121 w 454727"/>
                <a:gd name="connsiteY41" fmla="*/ 324044 h 606518"/>
                <a:gd name="connsiteX42" fmla="*/ 454727 w 454727"/>
                <a:gd name="connsiteY42" fmla="*/ 449439 h 606518"/>
                <a:gd name="connsiteX43" fmla="*/ 329121 w 454727"/>
                <a:gd name="connsiteY43" fmla="*/ 574834 h 606518"/>
                <a:gd name="connsiteX44" fmla="*/ 203514 w 454727"/>
                <a:gd name="connsiteY44" fmla="*/ 449439 h 606518"/>
                <a:gd name="connsiteX45" fmla="*/ 329121 w 454727"/>
                <a:gd name="connsiteY45" fmla="*/ 324044 h 606518"/>
                <a:gd name="connsiteX46" fmla="*/ 303154 w 454727"/>
                <a:gd name="connsiteY46" fmla="*/ 306714 h 606518"/>
                <a:gd name="connsiteX47" fmla="*/ 317337 w 454727"/>
                <a:gd name="connsiteY47" fmla="*/ 312454 h 606518"/>
                <a:gd name="connsiteX48" fmla="*/ 293556 w 454727"/>
                <a:gd name="connsiteY48" fmla="*/ 317764 h 606518"/>
                <a:gd name="connsiteX49" fmla="*/ 303154 w 454727"/>
                <a:gd name="connsiteY49" fmla="*/ 306714 h 606518"/>
                <a:gd name="connsiteX50" fmla="*/ 353754 w 454727"/>
                <a:gd name="connsiteY50" fmla="*/ 251348 h 606518"/>
                <a:gd name="connsiteX51" fmla="*/ 368282 w 454727"/>
                <a:gd name="connsiteY51" fmla="*/ 260207 h 606518"/>
                <a:gd name="connsiteX52" fmla="*/ 385050 w 454727"/>
                <a:gd name="connsiteY52" fmla="*/ 291992 h 606518"/>
                <a:gd name="connsiteX53" fmla="*/ 416149 w 454727"/>
                <a:gd name="connsiteY53" fmla="*/ 308887 h 606518"/>
                <a:gd name="connsiteX54" fmla="*/ 420878 w 454727"/>
                <a:gd name="connsiteY54" fmla="*/ 326642 h 606518"/>
                <a:gd name="connsiteX55" fmla="*/ 412853 w 454727"/>
                <a:gd name="connsiteY55" fmla="*/ 332512 h 606518"/>
                <a:gd name="connsiteX56" fmla="*/ 375448 w 454727"/>
                <a:gd name="connsiteY56" fmla="*/ 316333 h 606518"/>
                <a:gd name="connsiteX57" fmla="*/ 343203 w 454727"/>
                <a:gd name="connsiteY57" fmla="*/ 267079 h 606518"/>
                <a:gd name="connsiteX58" fmla="*/ 353754 w 454727"/>
                <a:gd name="connsiteY58" fmla="*/ 251348 h 606518"/>
                <a:gd name="connsiteX59" fmla="*/ 266610 w 454727"/>
                <a:gd name="connsiteY59" fmla="*/ 174138 h 606518"/>
                <a:gd name="connsiteX60" fmla="*/ 276363 w 454727"/>
                <a:gd name="connsiteY60" fmla="*/ 176338 h 606518"/>
                <a:gd name="connsiteX61" fmla="*/ 279375 w 454727"/>
                <a:gd name="connsiteY61" fmla="*/ 194376 h 606518"/>
                <a:gd name="connsiteX62" fmla="*/ 25507 w 454727"/>
                <a:gd name="connsiteY62" fmla="*/ 371311 h 606518"/>
                <a:gd name="connsiteX63" fmla="*/ 25077 w 454727"/>
                <a:gd name="connsiteY63" fmla="*/ 371454 h 606518"/>
                <a:gd name="connsiteX64" fmla="*/ 20631 w 454727"/>
                <a:gd name="connsiteY64" fmla="*/ 372170 h 606518"/>
                <a:gd name="connsiteX65" fmla="*/ 8583 w 454727"/>
                <a:gd name="connsiteY65" fmla="*/ 363867 h 606518"/>
                <a:gd name="connsiteX66" fmla="*/ 16041 w 454727"/>
                <a:gd name="connsiteY66" fmla="*/ 347118 h 606518"/>
                <a:gd name="connsiteX67" fmla="*/ 17045 w 454727"/>
                <a:gd name="connsiteY67" fmla="*/ 346832 h 606518"/>
                <a:gd name="connsiteX68" fmla="*/ 258148 w 454727"/>
                <a:gd name="connsiteY68" fmla="*/ 179345 h 606518"/>
                <a:gd name="connsiteX69" fmla="*/ 266610 w 454727"/>
                <a:gd name="connsiteY69" fmla="*/ 174138 h 606518"/>
                <a:gd name="connsiteX70" fmla="*/ 266540 w 454727"/>
                <a:gd name="connsiteY70" fmla="*/ 112153 h 606518"/>
                <a:gd name="connsiteX71" fmla="*/ 290856 w 454727"/>
                <a:gd name="connsiteY71" fmla="*/ 114316 h 606518"/>
                <a:gd name="connsiteX72" fmla="*/ 335886 w 454727"/>
                <a:gd name="connsiteY72" fmla="*/ 150821 h 606518"/>
                <a:gd name="connsiteX73" fmla="*/ 335313 w 454727"/>
                <a:gd name="connsiteY73" fmla="*/ 220110 h 606518"/>
                <a:gd name="connsiteX74" fmla="*/ 209401 w 454727"/>
                <a:gd name="connsiteY74" fmla="*/ 344227 h 606518"/>
                <a:gd name="connsiteX75" fmla="*/ 42331 w 454727"/>
                <a:gd name="connsiteY75" fmla="*/ 437709 h 606518"/>
                <a:gd name="connsiteX76" fmla="*/ 37168 w 454727"/>
                <a:gd name="connsiteY76" fmla="*/ 438854 h 606518"/>
                <a:gd name="connsiteX77" fmla="*/ 25266 w 454727"/>
                <a:gd name="connsiteY77" fmla="*/ 430980 h 606518"/>
                <a:gd name="connsiteX78" fmla="*/ 32149 w 454727"/>
                <a:gd name="connsiteY78" fmla="*/ 413945 h 606518"/>
                <a:gd name="connsiteX79" fmla="*/ 195347 w 454727"/>
                <a:gd name="connsiteY79" fmla="*/ 322467 h 606518"/>
                <a:gd name="connsiteX80" fmla="*/ 311220 w 454727"/>
                <a:gd name="connsiteY80" fmla="*/ 210375 h 606518"/>
                <a:gd name="connsiteX81" fmla="*/ 312511 w 454727"/>
                <a:gd name="connsiteY81" fmla="*/ 161988 h 606518"/>
                <a:gd name="connsiteX82" fmla="*/ 283255 w 454727"/>
                <a:gd name="connsiteY82" fmla="*/ 139083 h 606518"/>
                <a:gd name="connsiteX83" fmla="*/ 207250 w 454727"/>
                <a:gd name="connsiteY83" fmla="*/ 178594 h 606518"/>
                <a:gd name="connsiteX84" fmla="*/ 100411 w 454727"/>
                <a:gd name="connsiteY84" fmla="*/ 266922 h 606518"/>
                <a:gd name="connsiteX85" fmla="*/ 16374 w 454727"/>
                <a:gd name="connsiteY85" fmla="*/ 303284 h 606518"/>
                <a:gd name="connsiteX86" fmla="*/ 456 w 454727"/>
                <a:gd name="connsiteY86" fmla="*/ 294265 h 606518"/>
                <a:gd name="connsiteX87" fmla="*/ 9491 w 454727"/>
                <a:gd name="connsiteY87" fmla="*/ 278375 h 606518"/>
                <a:gd name="connsiteX88" fmla="*/ 86931 w 454727"/>
                <a:gd name="connsiteY88" fmla="*/ 244876 h 606518"/>
                <a:gd name="connsiteX89" fmla="*/ 187890 w 454727"/>
                <a:gd name="connsiteY89" fmla="*/ 161415 h 606518"/>
                <a:gd name="connsiteX90" fmla="*/ 266540 w 454727"/>
                <a:gd name="connsiteY90" fmla="*/ 112153 h 606518"/>
                <a:gd name="connsiteX91" fmla="*/ 244235 w 454727"/>
                <a:gd name="connsiteY91" fmla="*/ 55341 h 606518"/>
                <a:gd name="connsiteX92" fmla="*/ 257285 w 454727"/>
                <a:gd name="connsiteY92" fmla="*/ 68227 h 606518"/>
                <a:gd name="connsiteX93" fmla="*/ 244235 w 454727"/>
                <a:gd name="connsiteY93" fmla="*/ 81257 h 606518"/>
                <a:gd name="connsiteX94" fmla="*/ 236778 w 454727"/>
                <a:gd name="connsiteY94" fmla="*/ 82402 h 606518"/>
                <a:gd name="connsiteX95" fmla="*/ 205947 w 454727"/>
                <a:gd name="connsiteY95" fmla="*/ 93141 h 606518"/>
                <a:gd name="connsiteX96" fmla="*/ 177123 w 454727"/>
                <a:gd name="connsiteY96" fmla="*/ 111468 h 606518"/>
                <a:gd name="connsiteX97" fmla="*/ 174398 w 454727"/>
                <a:gd name="connsiteY97" fmla="*/ 113616 h 606518"/>
                <a:gd name="connsiteX98" fmla="*/ 171244 w 454727"/>
                <a:gd name="connsiteY98" fmla="*/ 116193 h 606518"/>
                <a:gd name="connsiteX99" fmla="*/ 165364 w 454727"/>
                <a:gd name="connsiteY99" fmla="*/ 121348 h 606518"/>
                <a:gd name="connsiteX100" fmla="*/ 154466 w 454727"/>
                <a:gd name="connsiteY100" fmla="*/ 131657 h 606518"/>
                <a:gd name="connsiteX101" fmla="*/ 135967 w 454727"/>
                <a:gd name="connsiteY101" fmla="*/ 151989 h 606518"/>
                <a:gd name="connsiteX102" fmla="*/ 87927 w 454727"/>
                <a:gd name="connsiteY102" fmla="*/ 199382 h 606518"/>
                <a:gd name="connsiteX103" fmla="*/ 58530 w 454727"/>
                <a:gd name="connsiteY103" fmla="*/ 217280 h 606518"/>
                <a:gd name="connsiteX104" fmla="*/ 21245 w 454727"/>
                <a:gd name="connsiteY104" fmla="*/ 234891 h 606518"/>
                <a:gd name="connsiteX105" fmla="*/ 5328 w 454727"/>
                <a:gd name="connsiteY105" fmla="*/ 225871 h 606518"/>
                <a:gd name="connsiteX106" fmla="*/ 14362 w 454727"/>
                <a:gd name="connsiteY106" fmla="*/ 209978 h 606518"/>
                <a:gd name="connsiteX107" fmla="*/ 25977 w 454727"/>
                <a:gd name="connsiteY107" fmla="*/ 205539 h 606518"/>
                <a:gd name="connsiteX108" fmla="*/ 59390 w 454727"/>
                <a:gd name="connsiteY108" fmla="*/ 187355 h 606518"/>
                <a:gd name="connsiteX109" fmla="*/ 85489 w 454727"/>
                <a:gd name="connsiteY109" fmla="*/ 168025 h 606518"/>
                <a:gd name="connsiteX110" fmla="*/ 109581 w 454727"/>
                <a:gd name="connsiteY110" fmla="*/ 143541 h 606518"/>
                <a:gd name="connsiteX111" fmla="*/ 126502 w 454727"/>
                <a:gd name="connsiteY111" fmla="*/ 123496 h 606518"/>
                <a:gd name="connsiteX112" fmla="*/ 244235 w 454727"/>
                <a:gd name="connsiteY112" fmla="*/ 55341 h 606518"/>
                <a:gd name="connsiteX113" fmla="*/ 231307 w 454727"/>
                <a:gd name="connsiteY113" fmla="*/ 224 h 606518"/>
                <a:gd name="connsiteX114" fmla="*/ 231594 w 454727"/>
                <a:gd name="connsiteY114" fmla="*/ 224 h 606518"/>
                <a:gd name="connsiteX115" fmla="*/ 365382 w 454727"/>
                <a:gd name="connsiteY115" fmla="*/ 82828 h 606518"/>
                <a:gd name="connsiteX116" fmla="*/ 405533 w 454727"/>
                <a:gd name="connsiteY116" fmla="*/ 179748 h 606518"/>
                <a:gd name="connsiteX117" fmla="*/ 406680 w 454727"/>
                <a:gd name="connsiteY117" fmla="*/ 184186 h 606518"/>
                <a:gd name="connsiteX118" fmla="*/ 407397 w 454727"/>
                <a:gd name="connsiteY118" fmla="*/ 186334 h 606518"/>
                <a:gd name="connsiteX119" fmla="*/ 417578 w 454727"/>
                <a:gd name="connsiteY119" fmla="*/ 215825 h 606518"/>
                <a:gd name="connsiteX120" fmla="*/ 419873 w 454727"/>
                <a:gd name="connsiteY120" fmla="*/ 233434 h 606518"/>
                <a:gd name="connsiteX121" fmla="*/ 409405 w 454727"/>
                <a:gd name="connsiteY121" fmla="*/ 238731 h 606518"/>
                <a:gd name="connsiteX122" fmla="*/ 401805 w 454727"/>
                <a:gd name="connsiteY122" fmla="*/ 236297 h 606518"/>
                <a:gd name="connsiteX123" fmla="*/ 382303 w 454727"/>
                <a:gd name="connsiteY123" fmla="*/ 193206 h 606518"/>
                <a:gd name="connsiteX124" fmla="*/ 380439 w 454727"/>
                <a:gd name="connsiteY124" fmla="*/ 186048 h 606518"/>
                <a:gd name="connsiteX125" fmla="*/ 229873 w 454727"/>
                <a:gd name="connsiteY125" fmla="*/ 25993 h 606518"/>
                <a:gd name="connsiteX126" fmla="*/ 52780 w 454727"/>
                <a:gd name="connsiteY126" fmla="*/ 138375 h 606518"/>
                <a:gd name="connsiteX127" fmla="*/ 49768 w 454727"/>
                <a:gd name="connsiteY127" fmla="*/ 142526 h 606518"/>
                <a:gd name="connsiteX128" fmla="*/ 29980 w 454727"/>
                <a:gd name="connsiteY128" fmla="*/ 162283 h 606518"/>
                <a:gd name="connsiteX129" fmla="*/ 10478 w 454727"/>
                <a:gd name="connsiteY129" fmla="*/ 170443 h 606518"/>
                <a:gd name="connsiteX130" fmla="*/ 584 w 454727"/>
                <a:gd name="connsiteY130" fmla="*/ 160565 h 606518"/>
                <a:gd name="connsiteX131" fmla="*/ 5602 w 454727"/>
                <a:gd name="connsiteY131" fmla="*/ 147394 h 606518"/>
                <a:gd name="connsiteX132" fmla="*/ 8614 w 454727"/>
                <a:gd name="connsiteY132" fmla="*/ 145676 h 606518"/>
                <a:gd name="connsiteX133" fmla="*/ 29119 w 454727"/>
                <a:gd name="connsiteY133" fmla="*/ 126779 h 606518"/>
                <a:gd name="connsiteX134" fmla="*/ 32131 w 454727"/>
                <a:gd name="connsiteY134" fmla="*/ 122770 h 606518"/>
                <a:gd name="connsiteX135" fmla="*/ 231307 w 454727"/>
                <a:gd name="connsiteY135" fmla="*/ 224 h 606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</a:cxnLst>
              <a:rect l="l" t="t" r="r" b="b"/>
              <a:pathLst>
                <a:path w="454727" h="606518">
                  <a:moveTo>
                    <a:pt x="216716" y="538493"/>
                  </a:moveTo>
                  <a:cubicBezTo>
                    <a:pt x="223889" y="549091"/>
                    <a:pt x="232640" y="558686"/>
                    <a:pt x="242395" y="566992"/>
                  </a:cubicBezTo>
                  <a:cubicBezTo>
                    <a:pt x="236083" y="563698"/>
                    <a:pt x="230631" y="561980"/>
                    <a:pt x="226328" y="562696"/>
                  </a:cubicBezTo>
                  <a:cubicBezTo>
                    <a:pt x="216716" y="564271"/>
                    <a:pt x="192042" y="584607"/>
                    <a:pt x="174683" y="602508"/>
                  </a:cubicBezTo>
                  <a:cubicBezTo>
                    <a:pt x="172101" y="605229"/>
                    <a:pt x="168802" y="606518"/>
                    <a:pt x="165359" y="606518"/>
                  </a:cubicBezTo>
                  <a:cubicBezTo>
                    <a:pt x="162059" y="606518"/>
                    <a:pt x="158903" y="605372"/>
                    <a:pt x="156321" y="602938"/>
                  </a:cubicBezTo>
                  <a:cubicBezTo>
                    <a:pt x="151156" y="597925"/>
                    <a:pt x="151013" y="589762"/>
                    <a:pt x="156034" y="584607"/>
                  </a:cubicBezTo>
                  <a:cubicBezTo>
                    <a:pt x="162489" y="577876"/>
                    <a:pt x="194050" y="546226"/>
                    <a:pt x="216716" y="538493"/>
                  </a:cubicBezTo>
                  <a:close/>
                  <a:moveTo>
                    <a:pt x="192337" y="474067"/>
                  </a:moveTo>
                  <a:cubicBezTo>
                    <a:pt x="193485" y="483373"/>
                    <a:pt x="195493" y="492393"/>
                    <a:pt x="198363" y="501126"/>
                  </a:cubicBezTo>
                  <a:cubicBezTo>
                    <a:pt x="176698" y="515587"/>
                    <a:pt x="151447" y="533913"/>
                    <a:pt x="138535" y="543362"/>
                  </a:cubicBezTo>
                  <a:cubicBezTo>
                    <a:pt x="131504" y="548516"/>
                    <a:pt x="125478" y="552811"/>
                    <a:pt x="121174" y="555961"/>
                  </a:cubicBezTo>
                  <a:cubicBezTo>
                    <a:pt x="118879" y="557536"/>
                    <a:pt x="116296" y="558252"/>
                    <a:pt x="113714" y="558252"/>
                  </a:cubicBezTo>
                  <a:cubicBezTo>
                    <a:pt x="109553" y="558252"/>
                    <a:pt x="105536" y="556391"/>
                    <a:pt x="103097" y="552811"/>
                  </a:cubicBezTo>
                  <a:cubicBezTo>
                    <a:pt x="98936" y="546941"/>
                    <a:pt x="100371" y="538924"/>
                    <a:pt x="106110" y="534772"/>
                  </a:cubicBezTo>
                  <a:cubicBezTo>
                    <a:pt x="110270" y="531908"/>
                    <a:pt x="116296" y="527470"/>
                    <a:pt x="123183" y="522459"/>
                  </a:cubicBezTo>
                  <a:cubicBezTo>
                    <a:pt x="151878" y="501556"/>
                    <a:pt x="174690" y="485378"/>
                    <a:pt x="192337" y="474067"/>
                  </a:cubicBezTo>
                  <a:close/>
                  <a:moveTo>
                    <a:pt x="319524" y="417544"/>
                  </a:moveTo>
                  <a:lnTo>
                    <a:pt x="343446" y="417544"/>
                  </a:lnTo>
                  <a:lnTo>
                    <a:pt x="343446" y="518735"/>
                  </a:lnTo>
                  <a:lnTo>
                    <a:pt x="319524" y="518735"/>
                  </a:lnTo>
                  <a:close/>
                  <a:moveTo>
                    <a:pt x="209230" y="386777"/>
                  </a:moveTo>
                  <a:cubicBezTo>
                    <a:pt x="202491" y="398797"/>
                    <a:pt x="197615" y="411961"/>
                    <a:pt x="194604" y="425841"/>
                  </a:cubicBezTo>
                  <a:cubicBezTo>
                    <a:pt x="183993" y="432566"/>
                    <a:pt x="172953" y="439864"/>
                    <a:pt x="162772" y="446589"/>
                  </a:cubicBezTo>
                  <a:cubicBezTo>
                    <a:pt x="125348" y="471201"/>
                    <a:pt x="90217" y="494381"/>
                    <a:pt x="70143" y="499676"/>
                  </a:cubicBezTo>
                  <a:cubicBezTo>
                    <a:pt x="68996" y="499962"/>
                    <a:pt x="67849" y="500105"/>
                    <a:pt x="66845" y="500105"/>
                  </a:cubicBezTo>
                  <a:cubicBezTo>
                    <a:pt x="61110" y="500105"/>
                    <a:pt x="55804" y="496385"/>
                    <a:pt x="54227" y="490518"/>
                  </a:cubicBezTo>
                  <a:cubicBezTo>
                    <a:pt x="52363" y="483650"/>
                    <a:pt x="56521" y="476495"/>
                    <a:pt x="63404" y="474778"/>
                  </a:cubicBezTo>
                  <a:cubicBezTo>
                    <a:pt x="79463" y="470485"/>
                    <a:pt x="116027" y="446303"/>
                    <a:pt x="148433" y="424982"/>
                  </a:cubicBezTo>
                  <a:cubicBezTo>
                    <a:pt x="173670" y="408384"/>
                    <a:pt x="193601" y="395506"/>
                    <a:pt x="209230" y="386777"/>
                  </a:cubicBezTo>
                  <a:close/>
                  <a:moveTo>
                    <a:pt x="331558" y="380285"/>
                  </a:moveTo>
                  <a:cubicBezTo>
                    <a:pt x="339602" y="380285"/>
                    <a:pt x="345492" y="386160"/>
                    <a:pt x="345492" y="394329"/>
                  </a:cubicBezTo>
                  <a:cubicBezTo>
                    <a:pt x="345492" y="397911"/>
                    <a:pt x="344199" y="401494"/>
                    <a:pt x="341757" y="404073"/>
                  </a:cubicBezTo>
                  <a:cubicBezTo>
                    <a:pt x="339171" y="406653"/>
                    <a:pt x="335293" y="408229"/>
                    <a:pt x="331127" y="408229"/>
                  </a:cubicBezTo>
                  <a:cubicBezTo>
                    <a:pt x="323226" y="408229"/>
                    <a:pt x="317336" y="402210"/>
                    <a:pt x="317336" y="394329"/>
                  </a:cubicBezTo>
                  <a:cubicBezTo>
                    <a:pt x="317336" y="386304"/>
                    <a:pt x="323370" y="380285"/>
                    <a:pt x="331558" y="380285"/>
                  </a:cubicBezTo>
                  <a:close/>
                  <a:moveTo>
                    <a:pt x="329121" y="350812"/>
                  </a:moveTo>
                  <a:cubicBezTo>
                    <a:pt x="274634" y="350812"/>
                    <a:pt x="230327" y="395044"/>
                    <a:pt x="230327" y="449439"/>
                  </a:cubicBezTo>
                  <a:cubicBezTo>
                    <a:pt x="230327" y="503834"/>
                    <a:pt x="274634" y="548066"/>
                    <a:pt x="329121" y="548066"/>
                  </a:cubicBezTo>
                  <a:cubicBezTo>
                    <a:pt x="383607" y="548066"/>
                    <a:pt x="428057" y="503834"/>
                    <a:pt x="428057" y="449439"/>
                  </a:cubicBezTo>
                  <a:cubicBezTo>
                    <a:pt x="428057" y="395044"/>
                    <a:pt x="383607" y="350812"/>
                    <a:pt x="329121" y="350812"/>
                  </a:cubicBezTo>
                  <a:close/>
                  <a:moveTo>
                    <a:pt x="329121" y="324044"/>
                  </a:moveTo>
                  <a:cubicBezTo>
                    <a:pt x="398520" y="324044"/>
                    <a:pt x="454727" y="380300"/>
                    <a:pt x="454727" y="449439"/>
                  </a:cubicBezTo>
                  <a:cubicBezTo>
                    <a:pt x="454727" y="518578"/>
                    <a:pt x="398520" y="574834"/>
                    <a:pt x="329121" y="574834"/>
                  </a:cubicBezTo>
                  <a:cubicBezTo>
                    <a:pt x="259865" y="574834"/>
                    <a:pt x="203514" y="518578"/>
                    <a:pt x="203514" y="449439"/>
                  </a:cubicBezTo>
                  <a:cubicBezTo>
                    <a:pt x="203514" y="380300"/>
                    <a:pt x="259865" y="324044"/>
                    <a:pt x="329121" y="324044"/>
                  </a:cubicBezTo>
                  <a:close/>
                  <a:moveTo>
                    <a:pt x="303154" y="306714"/>
                  </a:moveTo>
                  <a:cubicBezTo>
                    <a:pt x="309314" y="304992"/>
                    <a:pt x="314328" y="307719"/>
                    <a:pt x="317337" y="312454"/>
                  </a:cubicBezTo>
                  <a:cubicBezTo>
                    <a:pt x="309171" y="313602"/>
                    <a:pt x="301292" y="315324"/>
                    <a:pt x="293556" y="317764"/>
                  </a:cubicBezTo>
                  <a:cubicBezTo>
                    <a:pt x="294129" y="312598"/>
                    <a:pt x="298427" y="308006"/>
                    <a:pt x="303154" y="306714"/>
                  </a:cubicBezTo>
                  <a:close/>
                  <a:moveTo>
                    <a:pt x="353754" y="251348"/>
                  </a:moveTo>
                  <a:cubicBezTo>
                    <a:pt x="360006" y="249612"/>
                    <a:pt x="366921" y="251974"/>
                    <a:pt x="368282" y="260207"/>
                  </a:cubicBezTo>
                  <a:cubicBezTo>
                    <a:pt x="370289" y="272806"/>
                    <a:pt x="375018" y="283688"/>
                    <a:pt x="385050" y="291992"/>
                  </a:cubicBezTo>
                  <a:cubicBezTo>
                    <a:pt x="394079" y="299581"/>
                    <a:pt x="405400" y="304306"/>
                    <a:pt x="416149" y="308887"/>
                  </a:cubicBezTo>
                  <a:cubicBezTo>
                    <a:pt x="422598" y="311608"/>
                    <a:pt x="424031" y="321058"/>
                    <a:pt x="420878" y="326642"/>
                  </a:cubicBezTo>
                  <a:cubicBezTo>
                    <a:pt x="418872" y="329935"/>
                    <a:pt x="416006" y="331796"/>
                    <a:pt x="412853" y="332512"/>
                  </a:cubicBezTo>
                  <a:cubicBezTo>
                    <a:pt x="401388" y="325353"/>
                    <a:pt x="388776" y="319912"/>
                    <a:pt x="375448" y="316333"/>
                  </a:cubicBezTo>
                  <a:cubicBezTo>
                    <a:pt x="359110" y="304735"/>
                    <a:pt x="346929" y="289272"/>
                    <a:pt x="343203" y="267079"/>
                  </a:cubicBezTo>
                  <a:cubicBezTo>
                    <a:pt x="341913" y="258918"/>
                    <a:pt x="347502" y="253084"/>
                    <a:pt x="353754" y="251348"/>
                  </a:cubicBezTo>
                  <a:close/>
                  <a:moveTo>
                    <a:pt x="266610" y="174138"/>
                  </a:moveTo>
                  <a:cubicBezTo>
                    <a:pt x="269909" y="173583"/>
                    <a:pt x="273423" y="174263"/>
                    <a:pt x="276363" y="176338"/>
                  </a:cubicBezTo>
                  <a:cubicBezTo>
                    <a:pt x="282101" y="180490"/>
                    <a:pt x="283535" y="188649"/>
                    <a:pt x="279375" y="194376"/>
                  </a:cubicBezTo>
                  <a:cubicBezTo>
                    <a:pt x="198338" y="307752"/>
                    <a:pt x="53619" y="361577"/>
                    <a:pt x="25507" y="371311"/>
                  </a:cubicBezTo>
                  <a:lnTo>
                    <a:pt x="25077" y="371454"/>
                  </a:lnTo>
                  <a:cubicBezTo>
                    <a:pt x="23643" y="372027"/>
                    <a:pt x="22065" y="372170"/>
                    <a:pt x="20631" y="372170"/>
                  </a:cubicBezTo>
                  <a:cubicBezTo>
                    <a:pt x="15467" y="372170"/>
                    <a:pt x="10447" y="369021"/>
                    <a:pt x="8583" y="363867"/>
                  </a:cubicBezTo>
                  <a:cubicBezTo>
                    <a:pt x="6001" y="357139"/>
                    <a:pt x="9300" y="349695"/>
                    <a:pt x="16041" y="347118"/>
                  </a:cubicBezTo>
                  <a:cubicBezTo>
                    <a:pt x="16184" y="347118"/>
                    <a:pt x="16471" y="346975"/>
                    <a:pt x="17045" y="346832"/>
                  </a:cubicBezTo>
                  <a:cubicBezTo>
                    <a:pt x="44009" y="337527"/>
                    <a:pt x="181844" y="286279"/>
                    <a:pt x="258148" y="179345"/>
                  </a:cubicBezTo>
                  <a:cubicBezTo>
                    <a:pt x="260228" y="176482"/>
                    <a:pt x="263311" y="174693"/>
                    <a:pt x="266610" y="174138"/>
                  </a:cubicBezTo>
                  <a:close/>
                  <a:moveTo>
                    <a:pt x="266540" y="112153"/>
                  </a:moveTo>
                  <a:cubicBezTo>
                    <a:pt x="274956" y="111256"/>
                    <a:pt x="283112" y="111954"/>
                    <a:pt x="290856" y="114316"/>
                  </a:cubicBezTo>
                  <a:cubicBezTo>
                    <a:pt x="311937" y="120758"/>
                    <a:pt x="327569" y="133499"/>
                    <a:pt x="335886" y="150821"/>
                  </a:cubicBezTo>
                  <a:cubicBezTo>
                    <a:pt x="345351" y="170434"/>
                    <a:pt x="345064" y="195630"/>
                    <a:pt x="335313" y="220110"/>
                  </a:cubicBezTo>
                  <a:cubicBezTo>
                    <a:pt x="315809" y="268640"/>
                    <a:pt x="256008" y="314450"/>
                    <a:pt x="209401" y="344227"/>
                  </a:cubicBezTo>
                  <a:cubicBezTo>
                    <a:pt x="177994" y="364269"/>
                    <a:pt x="98834" y="413658"/>
                    <a:pt x="42331" y="437709"/>
                  </a:cubicBezTo>
                  <a:cubicBezTo>
                    <a:pt x="40610" y="438425"/>
                    <a:pt x="38889" y="438854"/>
                    <a:pt x="37168" y="438854"/>
                  </a:cubicBezTo>
                  <a:cubicBezTo>
                    <a:pt x="32149" y="438854"/>
                    <a:pt x="27417" y="435848"/>
                    <a:pt x="25266" y="430980"/>
                  </a:cubicBezTo>
                  <a:cubicBezTo>
                    <a:pt x="22397" y="424395"/>
                    <a:pt x="25552" y="416808"/>
                    <a:pt x="32149" y="413945"/>
                  </a:cubicBezTo>
                  <a:cubicBezTo>
                    <a:pt x="86931" y="390610"/>
                    <a:pt x="164514" y="342223"/>
                    <a:pt x="195347" y="322467"/>
                  </a:cubicBezTo>
                  <a:cubicBezTo>
                    <a:pt x="256869" y="283099"/>
                    <a:pt x="298026" y="243444"/>
                    <a:pt x="311220" y="210375"/>
                  </a:cubicBezTo>
                  <a:cubicBezTo>
                    <a:pt x="318247" y="192767"/>
                    <a:pt x="318820" y="175158"/>
                    <a:pt x="312511" y="161988"/>
                  </a:cubicBezTo>
                  <a:cubicBezTo>
                    <a:pt x="307348" y="151108"/>
                    <a:pt x="297453" y="143377"/>
                    <a:pt x="283255" y="139083"/>
                  </a:cubicBezTo>
                  <a:cubicBezTo>
                    <a:pt x="259163" y="131638"/>
                    <a:pt x="228187" y="154687"/>
                    <a:pt x="207250" y="178594"/>
                  </a:cubicBezTo>
                  <a:cubicBezTo>
                    <a:pt x="206819" y="179023"/>
                    <a:pt x="156197" y="232851"/>
                    <a:pt x="100411" y="266922"/>
                  </a:cubicBezTo>
                  <a:cubicBezTo>
                    <a:pt x="98690" y="268067"/>
                    <a:pt x="59110" y="291688"/>
                    <a:pt x="16374" y="303284"/>
                  </a:cubicBezTo>
                  <a:cubicBezTo>
                    <a:pt x="9491" y="305145"/>
                    <a:pt x="2320" y="301137"/>
                    <a:pt x="456" y="294265"/>
                  </a:cubicBezTo>
                  <a:cubicBezTo>
                    <a:pt x="-1408" y="287394"/>
                    <a:pt x="2607" y="280236"/>
                    <a:pt x="9491" y="278375"/>
                  </a:cubicBezTo>
                  <a:cubicBezTo>
                    <a:pt x="48928" y="267638"/>
                    <a:pt x="86501" y="245019"/>
                    <a:pt x="86931" y="244876"/>
                  </a:cubicBezTo>
                  <a:cubicBezTo>
                    <a:pt x="138414" y="213381"/>
                    <a:pt x="187459" y="161845"/>
                    <a:pt x="187890" y="161415"/>
                  </a:cubicBezTo>
                  <a:cubicBezTo>
                    <a:pt x="213703" y="131889"/>
                    <a:pt x="241291" y="114844"/>
                    <a:pt x="266540" y="112153"/>
                  </a:cubicBezTo>
                  <a:close/>
                  <a:moveTo>
                    <a:pt x="244235" y="55341"/>
                  </a:moveTo>
                  <a:cubicBezTo>
                    <a:pt x="251405" y="54625"/>
                    <a:pt x="257285" y="61784"/>
                    <a:pt x="257285" y="68227"/>
                  </a:cubicBezTo>
                  <a:cubicBezTo>
                    <a:pt x="257285" y="75959"/>
                    <a:pt x="251405" y="80541"/>
                    <a:pt x="244235" y="81257"/>
                  </a:cubicBezTo>
                  <a:cubicBezTo>
                    <a:pt x="241367" y="81543"/>
                    <a:pt x="240507" y="81686"/>
                    <a:pt x="236778" y="82402"/>
                  </a:cubicBezTo>
                  <a:cubicBezTo>
                    <a:pt x="225019" y="84836"/>
                    <a:pt x="215411" y="88273"/>
                    <a:pt x="205947" y="93141"/>
                  </a:cubicBezTo>
                  <a:cubicBezTo>
                    <a:pt x="195765" y="98439"/>
                    <a:pt x="186157" y="104452"/>
                    <a:pt x="177123" y="111468"/>
                  </a:cubicBezTo>
                  <a:cubicBezTo>
                    <a:pt x="176693" y="111898"/>
                    <a:pt x="174685" y="113473"/>
                    <a:pt x="174398" y="113616"/>
                  </a:cubicBezTo>
                  <a:cubicBezTo>
                    <a:pt x="173395" y="114475"/>
                    <a:pt x="172247" y="115334"/>
                    <a:pt x="171244" y="116193"/>
                  </a:cubicBezTo>
                  <a:cubicBezTo>
                    <a:pt x="169236" y="117912"/>
                    <a:pt x="167372" y="119487"/>
                    <a:pt x="165364" y="121348"/>
                  </a:cubicBezTo>
                  <a:cubicBezTo>
                    <a:pt x="161636" y="124641"/>
                    <a:pt x="157907" y="128077"/>
                    <a:pt x="154466" y="131657"/>
                  </a:cubicBezTo>
                  <a:cubicBezTo>
                    <a:pt x="148013" y="138100"/>
                    <a:pt x="141703" y="144830"/>
                    <a:pt x="135967" y="151989"/>
                  </a:cubicBezTo>
                  <a:cubicBezTo>
                    <a:pt x="121627" y="169600"/>
                    <a:pt x="105996" y="185637"/>
                    <a:pt x="87927" y="199382"/>
                  </a:cubicBezTo>
                  <a:cubicBezTo>
                    <a:pt x="78606" y="206398"/>
                    <a:pt x="68568" y="211553"/>
                    <a:pt x="58530" y="217280"/>
                  </a:cubicBezTo>
                  <a:cubicBezTo>
                    <a:pt x="46484" y="224153"/>
                    <a:pt x="34582" y="230882"/>
                    <a:pt x="21245" y="234891"/>
                  </a:cubicBezTo>
                  <a:cubicBezTo>
                    <a:pt x="14505" y="236896"/>
                    <a:pt x="7192" y="232601"/>
                    <a:pt x="5328" y="225871"/>
                  </a:cubicBezTo>
                  <a:cubicBezTo>
                    <a:pt x="3320" y="218998"/>
                    <a:pt x="7622" y="211982"/>
                    <a:pt x="14362" y="209978"/>
                  </a:cubicBezTo>
                  <a:cubicBezTo>
                    <a:pt x="18807" y="208689"/>
                    <a:pt x="22106" y="207400"/>
                    <a:pt x="25977" y="205539"/>
                  </a:cubicBezTo>
                  <a:cubicBezTo>
                    <a:pt x="37306" y="199955"/>
                    <a:pt x="48492" y="193655"/>
                    <a:pt x="59390" y="187355"/>
                  </a:cubicBezTo>
                  <a:cubicBezTo>
                    <a:pt x="69715" y="181484"/>
                    <a:pt x="76742" y="175900"/>
                    <a:pt x="85489" y="168025"/>
                  </a:cubicBezTo>
                  <a:cubicBezTo>
                    <a:pt x="93950" y="160293"/>
                    <a:pt x="102124" y="152132"/>
                    <a:pt x="109581" y="143541"/>
                  </a:cubicBezTo>
                  <a:cubicBezTo>
                    <a:pt x="115317" y="136812"/>
                    <a:pt x="120623" y="129939"/>
                    <a:pt x="126502" y="123496"/>
                  </a:cubicBezTo>
                  <a:cubicBezTo>
                    <a:pt x="157334" y="89418"/>
                    <a:pt x="197486" y="60209"/>
                    <a:pt x="244235" y="55341"/>
                  </a:cubicBezTo>
                  <a:close/>
                  <a:moveTo>
                    <a:pt x="231307" y="224"/>
                  </a:moveTo>
                  <a:cubicBezTo>
                    <a:pt x="231451" y="224"/>
                    <a:pt x="231451" y="224"/>
                    <a:pt x="231594" y="224"/>
                  </a:cubicBezTo>
                  <a:cubicBezTo>
                    <a:pt x="287375" y="4232"/>
                    <a:pt x="332401" y="32006"/>
                    <a:pt x="365382" y="82828"/>
                  </a:cubicBezTo>
                  <a:cubicBezTo>
                    <a:pt x="391050" y="122198"/>
                    <a:pt x="401518" y="164001"/>
                    <a:pt x="405533" y="179748"/>
                  </a:cubicBezTo>
                  <a:cubicBezTo>
                    <a:pt x="405963" y="181466"/>
                    <a:pt x="406393" y="183327"/>
                    <a:pt x="406680" y="184186"/>
                  </a:cubicBezTo>
                  <a:cubicBezTo>
                    <a:pt x="406967" y="184759"/>
                    <a:pt x="407110" y="185475"/>
                    <a:pt x="407397" y="186334"/>
                  </a:cubicBezTo>
                  <a:cubicBezTo>
                    <a:pt x="410265" y="198646"/>
                    <a:pt x="414997" y="212532"/>
                    <a:pt x="417578" y="215825"/>
                  </a:cubicBezTo>
                  <a:cubicBezTo>
                    <a:pt x="422884" y="220120"/>
                    <a:pt x="424031" y="227851"/>
                    <a:pt x="419873" y="233434"/>
                  </a:cubicBezTo>
                  <a:cubicBezTo>
                    <a:pt x="417435" y="236870"/>
                    <a:pt x="413420" y="238731"/>
                    <a:pt x="409405" y="238731"/>
                  </a:cubicBezTo>
                  <a:cubicBezTo>
                    <a:pt x="406824" y="238731"/>
                    <a:pt x="404099" y="238015"/>
                    <a:pt x="401805" y="236297"/>
                  </a:cubicBezTo>
                  <a:cubicBezTo>
                    <a:pt x="392628" y="229712"/>
                    <a:pt x="386175" y="209383"/>
                    <a:pt x="382303" y="193206"/>
                  </a:cubicBezTo>
                  <a:cubicBezTo>
                    <a:pt x="381729" y="191631"/>
                    <a:pt x="381299" y="189483"/>
                    <a:pt x="380439" y="186048"/>
                  </a:cubicBezTo>
                  <a:cubicBezTo>
                    <a:pt x="355345" y="86694"/>
                    <a:pt x="303292" y="31290"/>
                    <a:pt x="229873" y="25993"/>
                  </a:cubicBezTo>
                  <a:cubicBezTo>
                    <a:pt x="140825" y="21555"/>
                    <a:pt x="79164" y="103443"/>
                    <a:pt x="52780" y="138375"/>
                  </a:cubicBezTo>
                  <a:lnTo>
                    <a:pt x="49768" y="142526"/>
                  </a:lnTo>
                  <a:cubicBezTo>
                    <a:pt x="42742" y="151689"/>
                    <a:pt x="35142" y="158417"/>
                    <a:pt x="29980" y="162283"/>
                  </a:cubicBezTo>
                  <a:cubicBezTo>
                    <a:pt x="18365" y="171302"/>
                    <a:pt x="14636" y="171302"/>
                    <a:pt x="10478" y="170443"/>
                  </a:cubicBezTo>
                  <a:cubicBezTo>
                    <a:pt x="5602" y="169298"/>
                    <a:pt x="1731" y="165432"/>
                    <a:pt x="584" y="160565"/>
                  </a:cubicBezTo>
                  <a:cubicBezTo>
                    <a:pt x="-420" y="155697"/>
                    <a:pt x="1444" y="150400"/>
                    <a:pt x="5602" y="147394"/>
                  </a:cubicBezTo>
                  <a:cubicBezTo>
                    <a:pt x="6463" y="146678"/>
                    <a:pt x="7610" y="146106"/>
                    <a:pt x="8614" y="145676"/>
                  </a:cubicBezTo>
                  <a:cubicBezTo>
                    <a:pt x="11912" y="143815"/>
                    <a:pt x="21233" y="137230"/>
                    <a:pt x="29119" y="126779"/>
                  </a:cubicBezTo>
                  <a:lnTo>
                    <a:pt x="32131" y="122770"/>
                  </a:lnTo>
                  <a:cubicBezTo>
                    <a:pt x="60953" y="84546"/>
                    <a:pt x="128493" y="-5073"/>
                    <a:pt x="231307" y="224"/>
                  </a:cubicBezTo>
                  <a:close/>
                </a:path>
              </a:pathLst>
            </a:custGeom>
            <a:gradFill>
              <a:gsLst>
                <a:gs pos="100000">
                  <a:srgbClr val="3762FF"/>
                </a:gs>
                <a:gs pos="0">
                  <a:srgbClr val="73EBFE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51" name="组合 50">
            <a:extLst>
              <a:ext uri="{FF2B5EF4-FFF2-40B4-BE49-F238E27FC236}">
                <a16:creationId xmlns="" xmlns:a16="http://schemas.microsoft.com/office/drawing/2014/main" id="{00AC49E3-4525-4C23-B252-5FFE2FFEEDBD}"/>
              </a:ext>
            </a:extLst>
          </p:cNvPr>
          <p:cNvGrpSpPr/>
          <p:nvPr/>
        </p:nvGrpSpPr>
        <p:grpSpPr>
          <a:xfrm>
            <a:off x="574386" y="1090005"/>
            <a:ext cx="2455436" cy="4872369"/>
            <a:chOff x="574386" y="1090005"/>
            <a:chExt cx="2455436" cy="4872369"/>
          </a:xfrm>
        </p:grpSpPr>
        <p:grpSp>
          <p:nvGrpSpPr>
            <p:cNvPr id="3" name="组合 2">
              <a:extLst>
                <a:ext uri="{FF2B5EF4-FFF2-40B4-BE49-F238E27FC236}">
                  <a16:creationId xmlns="" xmlns:a16="http://schemas.microsoft.com/office/drawing/2014/main" id="{9AE742D1-7691-43E0-8F29-B3FD24BC2C29}"/>
                </a:ext>
              </a:extLst>
            </p:cNvPr>
            <p:cNvGrpSpPr/>
            <p:nvPr/>
          </p:nvGrpSpPr>
          <p:grpSpPr>
            <a:xfrm>
              <a:off x="574386" y="1090005"/>
              <a:ext cx="2455436" cy="4872369"/>
              <a:chOff x="472786" y="1071069"/>
              <a:chExt cx="2455436" cy="4872369"/>
            </a:xfrm>
          </p:grpSpPr>
          <p:sp>
            <p:nvSpPr>
              <p:cNvPr id="9" name="文本框 8">
                <a:extLst>
                  <a:ext uri="{FF2B5EF4-FFF2-40B4-BE49-F238E27FC236}">
                    <a16:creationId xmlns="" xmlns:a16="http://schemas.microsoft.com/office/drawing/2014/main" id="{C676E06D-4779-4B4F-811A-924FBB01200E}"/>
                  </a:ext>
                </a:extLst>
              </p:cNvPr>
              <p:cNvSpPr txBox="1"/>
              <p:nvPr/>
            </p:nvSpPr>
            <p:spPr>
              <a:xfrm>
                <a:off x="588770" y="1071069"/>
                <a:ext cx="2223467" cy="22159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algn="ctr">
                  <a:defRPr sz="2800">
                    <a:gradFill flip="none" rotWithShape="1">
                      <a:gsLst>
                        <a:gs pos="100000">
                          <a:srgbClr val="3762FF"/>
                        </a:gs>
                        <a:gs pos="0">
                          <a:srgbClr val="73EBFE"/>
                        </a:gs>
                      </a:gsLst>
                      <a:lin ang="2700000" scaled="1"/>
                      <a:tileRect/>
                    </a:gradFill>
                    <a:latin typeface="字魂59号-创粗黑" panose="00000500000000000000" pitchFamily="2" charset="-122"/>
                    <a:ea typeface="字魂59号-创粗黑" panose="00000500000000000000" pitchFamily="2" charset="-122"/>
                  </a:defRPr>
                </a:lvl1pPr>
              </a:lstStyle>
              <a:p>
                <a:r>
                  <a:rPr lang="en-US" altLang="zh-CN" sz="13800" b="1" dirty="0">
                    <a:latin typeface="+mn-lt"/>
                    <a:ea typeface="+mn-ea"/>
                    <a:cs typeface="+mn-ea"/>
                    <a:sym typeface="+mn-lt"/>
                  </a:rPr>
                  <a:t>01</a:t>
                </a:r>
                <a:endParaRPr lang="zh-CN" altLang="en-US" sz="13800" b="1" dirty="0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10" name="矩形: 圆角 9">
                <a:extLst>
                  <a:ext uri="{FF2B5EF4-FFF2-40B4-BE49-F238E27FC236}">
                    <a16:creationId xmlns="" xmlns:a16="http://schemas.microsoft.com/office/drawing/2014/main" id="{667B5BD7-63C4-4D2A-82D6-AEC38A1557AD}"/>
                  </a:ext>
                </a:extLst>
              </p:cNvPr>
              <p:cNvSpPr/>
              <p:nvPr/>
            </p:nvSpPr>
            <p:spPr>
              <a:xfrm>
                <a:off x="478963" y="2465068"/>
                <a:ext cx="2443084" cy="3467100"/>
              </a:xfrm>
              <a:prstGeom prst="roundRect">
                <a:avLst>
                  <a:gd name="adj" fmla="val 6808"/>
                </a:avLst>
              </a:prstGeom>
              <a:gradFill>
                <a:gsLst>
                  <a:gs pos="100000">
                    <a:srgbClr val="73EBFE">
                      <a:lumMod val="20000"/>
                      <a:lumOff val="80000"/>
                    </a:srgbClr>
                  </a:gs>
                  <a:gs pos="50000">
                    <a:schemeClr val="bg1"/>
                  </a:gs>
                </a:gsLst>
                <a:lin ang="2700000" scaled="1"/>
              </a:gradFill>
              <a:ln w="9525"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outerShdw blurRad="114300" sx="102000" sy="102000" algn="ctr" rotWithShape="0">
                  <a:prstClr val="black">
                    <a:alpha val="18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1" name="矩形 10">
                <a:extLst>
                  <a:ext uri="{FF2B5EF4-FFF2-40B4-BE49-F238E27FC236}">
                    <a16:creationId xmlns="" xmlns:a16="http://schemas.microsoft.com/office/drawing/2014/main" id="{C0D58C69-5EB0-4103-9B31-E3124438DC99}"/>
                  </a:ext>
                </a:extLst>
              </p:cNvPr>
              <p:cNvSpPr/>
              <p:nvPr/>
            </p:nvSpPr>
            <p:spPr>
              <a:xfrm>
                <a:off x="838727" y="5100046"/>
                <a:ext cx="172354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zh-CN" altLang="en-US" sz="2400" dirty="0">
                    <a:solidFill>
                      <a:prstClr val="black">
                        <a:lumMod val="85000"/>
                        <a:lumOff val="15000"/>
                      </a:prstClr>
                    </a:solidFill>
                    <a:cs typeface="+mn-ea"/>
                    <a:sym typeface="+mn-lt"/>
                  </a:rPr>
                  <a:t>发展背景</a:t>
                </a:r>
                <a:endParaRPr kumimoji="0" lang="zh-CN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cxnSp>
            <p:nvCxnSpPr>
              <p:cNvPr id="12" name="直接连接符 11">
                <a:extLst>
                  <a:ext uri="{FF2B5EF4-FFF2-40B4-BE49-F238E27FC236}">
                    <a16:creationId xmlns="" xmlns:a16="http://schemas.microsoft.com/office/drawing/2014/main" id="{9C1A9A57-6221-4577-8BDA-A4866E65846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8648" y="4870839"/>
                <a:ext cx="1803708" cy="0"/>
              </a:xfrm>
              <a:prstGeom prst="line">
                <a:avLst/>
              </a:prstGeom>
              <a:ln w="19050">
                <a:gradFill flip="none" rotWithShape="1">
                  <a:gsLst>
                    <a:gs pos="0">
                      <a:schemeClr val="tx1">
                        <a:lumMod val="75000"/>
                        <a:lumOff val="25000"/>
                        <a:alpha val="0"/>
                      </a:schemeClr>
                    </a:gs>
                    <a:gs pos="5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1">
                        <a:lumMod val="75000"/>
                        <a:lumOff val="25000"/>
                        <a:alpha val="0"/>
                      </a:schemeClr>
                    </a:gs>
                  </a:gsLst>
                  <a:lin ang="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任意多边形: 形状 12">
                <a:extLst>
                  <a:ext uri="{FF2B5EF4-FFF2-40B4-BE49-F238E27FC236}">
                    <a16:creationId xmlns="" xmlns:a16="http://schemas.microsoft.com/office/drawing/2014/main" id="{A1E00F70-7B83-4863-928D-B83B5B238FEC}"/>
                  </a:ext>
                </a:extLst>
              </p:cNvPr>
              <p:cNvSpPr/>
              <p:nvPr/>
            </p:nvSpPr>
            <p:spPr>
              <a:xfrm>
                <a:off x="472786" y="5796271"/>
                <a:ext cx="2455436" cy="147167"/>
              </a:xfrm>
              <a:custGeom>
                <a:avLst/>
                <a:gdLst>
                  <a:gd name="connsiteX0" fmla="*/ 0 w 2434850"/>
                  <a:gd name="connsiteY0" fmla="*/ 0 h 145933"/>
                  <a:gd name="connsiteX1" fmla="*/ 2434850 w 2434850"/>
                  <a:gd name="connsiteY1" fmla="*/ 0 h 145933"/>
                  <a:gd name="connsiteX2" fmla="*/ 2425897 w 2434850"/>
                  <a:gd name="connsiteY2" fmla="*/ 44350 h 145933"/>
                  <a:gd name="connsiteX3" fmla="*/ 2272642 w 2434850"/>
                  <a:gd name="connsiteY3" fmla="*/ 145933 h 145933"/>
                  <a:gd name="connsiteX4" fmla="*/ 162208 w 2434850"/>
                  <a:gd name="connsiteY4" fmla="*/ 145933 h 145933"/>
                  <a:gd name="connsiteX5" fmla="*/ 8954 w 2434850"/>
                  <a:gd name="connsiteY5" fmla="*/ 44350 h 145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34850" h="145933">
                    <a:moveTo>
                      <a:pt x="0" y="0"/>
                    </a:moveTo>
                    <a:lnTo>
                      <a:pt x="2434850" y="0"/>
                    </a:lnTo>
                    <a:lnTo>
                      <a:pt x="2425897" y="44350"/>
                    </a:lnTo>
                    <a:cubicBezTo>
                      <a:pt x="2400647" y="104046"/>
                      <a:pt x="2341536" y="145933"/>
                      <a:pt x="2272642" y="145933"/>
                    </a:cubicBezTo>
                    <a:lnTo>
                      <a:pt x="162208" y="145933"/>
                    </a:lnTo>
                    <a:cubicBezTo>
                      <a:pt x="93314" y="145933"/>
                      <a:pt x="34203" y="104046"/>
                      <a:pt x="8954" y="44350"/>
                    </a:cubicBezTo>
                    <a:close/>
                  </a:path>
                </a:pathLst>
              </a:custGeom>
              <a:gradFill flip="none" rotWithShape="1">
                <a:gsLst>
                  <a:gs pos="100000">
                    <a:srgbClr val="3762FF"/>
                  </a:gs>
                  <a:gs pos="0">
                    <a:srgbClr val="73EBFE"/>
                  </a:gs>
                </a:gsLst>
                <a:lin ang="0" scaled="1"/>
                <a:tileRect/>
              </a:gra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  <p:sp>
          <p:nvSpPr>
            <p:cNvPr id="50" name="rss-feed-symbol_110">
              <a:extLst>
                <a:ext uri="{FF2B5EF4-FFF2-40B4-BE49-F238E27FC236}">
                  <a16:creationId xmlns="" xmlns:a16="http://schemas.microsoft.com/office/drawing/2014/main" id="{11EFD74A-84C7-49DD-8B25-8266E7D3FDB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229446" y="3105449"/>
              <a:ext cx="1269630" cy="1267743"/>
            </a:xfrm>
            <a:custGeom>
              <a:avLst/>
              <a:gdLst>
                <a:gd name="connsiteX0" fmla="*/ 373273 h 605239"/>
                <a:gd name="connsiteY0" fmla="*/ 373273 h 605239"/>
                <a:gd name="connsiteX1" fmla="*/ 373273 h 605239"/>
                <a:gd name="connsiteY1" fmla="*/ 373273 h 605239"/>
                <a:gd name="connsiteX2" fmla="*/ 373273 h 605239"/>
                <a:gd name="connsiteY2" fmla="*/ 373273 h 605239"/>
                <a:gd name="connsiteX3" fmla="*/ 373273 h 605239"/>
                <a:gd name="connsiteY3" fmla="*/ 373273 h 605239"/>
                <a:gd name="connsiteX4" fmla="*/ 373273 h 605239"/>
                <a:gd name="connsiteY4" fmla="*/ 373273 h 605239"/>
                <a:gd name="connsiteX5" fmla="*/ 373273 h 605239"/>
                <a:gd name="connsiteY5" fmla="*/ 373273 h 605239"/>
                <a:gd name="connsiteX6" fmla="*/ 373273 h 605239"/>
                <a:gd name="connsiteY6" fmla="*/ 373273 h 605239"/>
                <a:gd name="connsiteX7" fmla="*/ 373273 h 605239"/>
                <a:gd name="connsiteY7" fmla="*/ 373273 h 605239"/>
                <a:gd name="connsiteX8" fmla="*/ 373273 h 605239"/>
                <a:gd name="connsiteY8" fmla="*/ 373273 h 605239"/>
                <a:gd name="connsiteX9" fmla="*/ 373273 h 605239"/>
                <a:gd name="connsiteY9" fmla="*/ 373273 h 605239"/>
                <a:gd name="connsiteX10" fmla="*/ 373273 h 605239"/>
                <a:gd name="connsiteY10" fmla="*/ 373273 h 605239"/>
                <a:gd name="connsiteX11" fmla="*/ 373273 h 605239"/>
                <a:gd name="connsiteY11" fmla="*/ 373273 h 605239"/>
                <a:gd name="connsiteX12" fmla="*/ 373273 h 605239"/>
                <a:gd name="connsiteY12" fmla="*/ 373273 h 605239"/>
                <a:gd name="connsiteX13" fmla="*/ 373273 h 605239"/>
                <a:gd name="connsiteY13" fmla="*/ 373273 h 605239"/>
                <a:gd name="connsiteX14" fmla="*/ 373273 h 605239"/>
                <a:gd name="connsiteY14" fmla="*/ 373273 h 605239"/>
                <a:gd name="connsiteX15" fmla="*/ 373273 h 605239"/>
                <a:gd name="connsiteY15" fmla="*/ 373273 h 605239"/>
                <a:gd name="connsiteX16" fmla="*/ 373273 h 605239"/>
                <a:gd name="connsiteY16" fmla="*/ 373273 h 605239"/>
                <a:gd name="connsiteX17" fmla="*/ 373273 h 605239"/>
                <a:gd name="connsiteY17" fmla="*/ 373273 h 605239"/>
                <a:gd name="connsiteX18" fmla="*/ 373273 h 605239"/>
                <a:gd name="connsiteY18" fmla="*/ 373273 h 605239"/>
                <a:gd name="connsiteX19" fmla="*/ 373273 h 605239"/>
                <a:gd name="connsiteY19" fmla="*/ 373273 h 605239"/>
                <a:gd name="connsiteX20" fmla="*/ 373273 h 605239"/>
                <a:gd name="connsiteY20" fmla="*/ 373273 h 605239"/>
                <a:gd name="connsiteX21" fmla="*/ 373273 h 605239"/>
                <a:gd name="connsiteY21" fmla="*/ 373273 h 605239"/>
                <a:gd name="connsiteX22" fmla="*/ 373273 h 605239"/>
                <a:gd name="connsiteY22" fmla="*/ 373273 h 605239"/>
                <a:gd name="connsiteX23" fmla="*/ 373273 h 605239"/>
                <a:gd name="connsiteY23" fmla="*/ 373273 h 605239"/>
                <a:gd name="connsiteX24" fmla="*/ 373273 h 605239"/>
                <a:gd name="connsiteY24" fmla="*/ 373273 h 605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98142" h="597254">
                  <a:moveTo>
                    <a:pt x="88641" y="420268"/>
                  </a:moveTo>
                  <a:cubicBezTo>
                    <a:pt x="137596" y="420268"/>
                    <a:pt x="177282" y="459888"/>
                    <a:pt x="177282" y="508761"/>
                  </a:cubicBezTo>
                  <a:cubicBezTo>
                    <a:pt x="177282" y="557634"/>
                    <a:pt x="137596" y="597254"/>
                    <a:pt x="88641" y="597254"/>
                  </a:cubicBezTo>
                  <a:cubicBezTo>
                    <a:pt x="39686" y="597254"/>
                    <a:pt x="0" y="557634"/>
                    <a:pt x="0" y="508761"/>
                  </a:cubicBezTo>
                  <a:cubicBezTo>
                    <a:pt x="0" y="459888"/>
                    <a:pt x="39686" y="420268"/>
                    <a:pt x="88641" y="420268"/>
                  </a:cubicBezTo>
                  <a:close/>
                  <a:moveTo>
                    <a:pt x="9230" y="195336"/>
                  </a:moveTo>
                  <a:cubicBezTo>
                    <a:pt x="225219" y="195336"/>
                    <a:pt x="400594" y="370484"/>
                    <a:pt x="402440" y="586192"/>
                  </a:cubicBezTo>
                  <a:lnTo>
                    <a:pt x="404286" y="588036"/>
                  </a:lnTo>
                  <a:cubicBezTo>
                    <a:pt x="404286" y="593567"/>
                    <a:pt x="398748" y="597254"/>
                    <a:pt x="393210" y="597254"/>
                  </a:cubicBezTo>
                  <a:lnTo>
                    <a:pt x="280600" y="597254"/>
                  </a:lnTo>
                  <a:cubicBezTo>
                    <a:pt x="275062" y="597254"/>
                    <a:pt x="271370" y="593567"/>
                    <a:pt x="271370" y="588036"/>
                  </a:cubicBezTo>
                  <a:cubicBezTo>
                    <a:pt x="271370" y="444230"/>
                    <a:pt x="153223" y="326236"/>
                    <a:pt x="9230" y="326236"/>
                  </a:cubicBezTo>
                  <a:cubicBezTo>
                    <a:pt x="3692" y="326236"/>
                    <a:pt x="0" y="322549"/>
                    <a:pt x="0" y="317018"/>
                  </a:cubicBezTo>
                  <a:lnTo>
                    <a:pt x="0" y="204555"/>
                  </a:lnTo>
                  <a:cubicBezTo>
                    <a:pt x="0" y="199024"/>
                    <a:pt x="3692" y="195336"/>
                    <a:pt x="9230" y="195336"/>
                  </a:cubicBezTo>
                  <a:close/>
                  <a:moveTo>
                    <a:pt x="9231" y="0"/>
                  </a:moveTo>
                  <a:cubicBezTo>
                    <a:pt x="332301" y="0"/>
                    <a:pt x="596296" y="261760"/>
                    <a:pt x="598142" y="586194"/>
                  </a:cubicBezTo>
                  <a:lnTo>
                    <a:pt x="598142" y="588037"/>
                  </a:lnTo>
                  <a:cubicBezTo>
                    <a:pt x="598142" y="593567"/>
                    <a:pt x="594450" y="597254"/>
                    <a:pt x="588911" y="597254"/>
                  </a:cubicBezTo>
                  <a:lnTo>
                    <a:pt x="472606" y="597254"/>
                  </a:lnTo>
                  <a:cubicBezTo>
                    <a:pt x="468914" y="597254"/>
                    <a:pt x="463375" y="593567"/>
                    <a:pt x="463375" y="588037"/>
                  </a:cubicBezTo>
                  <a:cubicBezTo>
                    <a:pt x="463375" y="337338"/>
                    <a:pt x="260303" y="134567"/>
                    <a:pt x="9231" y="134567"/>
                  </a:cubicBezTo>
                  <a:cubicBezTo>
                    <a:pt x="3692" y="134567"/>
                    <a:pt x="0" y="130880"/>
                    <a:pt x="0" y="125350"/>
                  </a:cubicBezTo>
                  <a:lnTo>
                    <a:pt x="0" y="9217"/>
                  </a:lnTo>
                  <a:cubicBezTo>
                    <a:pt x="0" y="3687"/>
                    <a:pt x="3692" y="0"/>
                    <a:pt x="9231" y="0"/>
                  </a:cubicBezTo>
                  <a:close/>
                </a:path>
              </a:pathLst>
            </a:custGeom>
            <a:gradFill>
              <a:gsLst>
                <a:gs pos="100000">
                  <a:srgbClr val="3762FF"/>
                </a:gs>
                <a:gs pos="0">
                  <a:srgbClr val="73EBFE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60984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组合 45">
            <a:extLst>
              <a:ext uri="{FF2B5EF4-FFF2-40B4-BE49-F238E27FC236}">
                <a16:creationId xmlns="" xmlns:a16="http://schemas.microsoft.com/office/drawing/2014/main" id="{0DB44E39-441C-4F44-A9A0-9C235222DFBE}"/>
              </a:ext>
            </a:extLst>
          </p:cNvPr>
          <p:cNvGrpSpPr/>
          <p:nvPr/>
        </p:nvGrpSpPr>
        <p:grpSpPr>
          <a:xfrm>
            <a:off x="558800" y="1449063"/>
            <a:ext cx="4255905" cy="4762785"/>
            <a:chOff x="558800" y="1449063"/>
            <a:chExt cx="4255905" cy="4762785"/>
          </a:xfrm>
        </p:grpSpPr>
        <p:sp>
          <p:nvSpPr>
            <p:cNvPr id="9" name="矩形: 圆角 8">
              <a:extLst>
                <a:ext uri="{FF2B5EF4-FFF2-40B4-BE49-F238E27FC236}">
                  <a16:creationId xmlns="" xmlns:a16="http://schemas.microsoft.com/office/drawing/2014/main" id="{2A46EC0C-D490-4C9C-8FC7-DE9CB88D76C4}"/>
                </a:ext>
              </a:extLst>
            </p:cNvPr>
            <p:cNvSpPr/>
            <p:nvPr/>
          </p:nvSpPr>
          <p:spPr>
            <a:xfrm>
              <a:off x="804787" y="1449063"/>
              <a:ext cx="3727269" cy="4762785"/>
            </a:xfrm>
            <a:prstGeom prst="roundRect">
              <a:avLst>
                <a:gd name="adj" fmla="val 2056"/>
              </a:avLst>
            </a:prstGeom>
            <a:gradFill flip="none" rotWithShape="1">
              <a:gsLst>
                <a:gs pos="100000">
                  <a:srgbClr val="73EBFE">
                    <a:lumMod val="20000"/>
                    <a:lumOff val="80000"/>
                  </a:srgbClr>
                </a:gs>
                <a:gs pos="0">
                  <a:schemeClr val="bg1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1143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grpSp>
          <p:nvGrpSpPr>
            <p:cNvPr id="31" name="组合 30">
              <a:extLst>
                <a:ext uri="{FF2B5EF4-FFF2-40B4-BE49-F238E27FC236}">
                  <a16:creationId xmlns="" xmlns:a16="http://schemas.microsoft.com/office/drawing/2014/main" id="{C1851CFA-E8F3-41E2-920A-912FE20210BF}"/>
                </a:ext>
              </a:extLst>
            </p:cNvPr>
            <p:cNvGrpSpPr/>
            <p:nvPr/>
          </p:nvGrpSpPr>
          <p:grpSpPr>
            <a:xfrm>
              <a:off x="558800" y="5350660"/>
              <a:ext cx="4255905" cy="602793"/>
              <a:chOff x="558800" y="4690232"/>
              <a:chExt cx="4255905" cy="737759"/>
            </a:xfrm>
          </p:grpSpPr>
          <p:sp>
            <p:nvSpPr>
              <p:cNvPr id="32" name="矩形: 圆角 31">
                <a:extLst>
                  <a:ext uri="{FF2B5EF4-FFF2-40B4-BE49-F238E27FC236}">
                    <a16:creationId xmlns="" xmlns:a16="http://schemas.microsoft.com/office/drawing/2014/main" id="{06CBB1C8-6E81-4178-9A6E-AADA56956F7B}"/>
                  </a:ext>
                </a:extLst>
              </p:cNvPr>
              <p:cNvSpPr/>
              <p:nvPr/>
            </p:nvSpPr>
            <p:spPr>
              <a:xfrm>
                <a:off x="558800" y="4690232"/>
                <a:ext cx="4255905" cy="737759"/>
              </a:xfrm>
              <a:prstGeom prst="roundRect">
                <a:avLst/>
              </a:prstGeom>
              <a:gradFill flip="none" rotWithShape="1">
                <a:gsLst>
                  <a:gs pos="100000">
                    <a:srgbClr val="3762FF"/>
                  </a:gs>
                  <a:gs pos="0">
                    <a:srgbClr val="73EBFE"/>
                  </a:gs>
                </a:gsLst>
                <a:lin ang="0" scaled="1"/>
                <a:tileRect/>
              </a:gra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33" name="文本框 32">
                <a:extLst>
                  <a:ext uri="{FF2B5EF4-FFF2-40B4-BE49-F238E27FC236}">
                    <a16:creationId xmlns="" xmlns:a16="http://schemas.microsoft.com/office/drawing/2014/main" id="{6E885924-379F-40CB-BB61-4C360125C343}"/>
                  </a:ext>
                </a:extLst>
              </p:cNvPr>
              <p:cNvSpPr txBox="1"/>
              <p:nvPr/>
            </p:nvSpPr>
            <p:spPr>
              <a:xfrm>
                <a:off x="891912" y="4750383"/>
                <a:ext cx="3553020" cy="602582"/>
              </a:xfrm>
              <a:prstGeom prst="rect">
                <a:avLst/>
              </a:prstGeom>
              <a:noFill/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zh-CN"/>
                </a:defPPr>
                <a:lvl1pPr algn="ctr">
                  <a:defRPr>
                    <a:solidFill>
                      <a:schemeClr val="lt1"/>
                    </a:solidFill>
                  </a:defRPr>
                </a:lvl1pPr>
                <a:lvl2pPr>
                  <a:defRPr>
                    <a:solidFill>
                      <a:schemeClr val="lt1"/>
                    </a:solidFill>
                  </a:defRPr>
                </a:lvl2pPr>
                <a:lvl3pPr>
                  <a:defRPr>
                    <a:solidFill>
                      <a:schemeClr val="lt1"/>
                    </a:solidFill>
                  </a:defRPr>
                </a:lvl3pPr>
                <a:lvl4pPr>
                  <a:defRPr>
                    <a:solidFill>
                      <a:schemeClr val="lt1"/>
                    </a:solidFill>
                  </a:defRPr>
                </a:lvl4pPr>
                <a:lvl5pPr>
                  <a:defRPr>
                    <a:solidFill>
                      <a:schemeClr val="lt1"/>
                    </a:solidFill>
                  </a:defRPr>
                </a:lvl5pPr>
                <a:lvl6pPr>
                  <a:defRPr>
                    <a:solidFill>
                      <a:schemeClr val="lt1"/>
                    </a:solidFill>
                  </a:defRPr>
                </a:lvl6pPr>
                <a:lvl7pPr>
                  <a:defRPr>
                    <a:solidFill>
                      <a:schemeClr val="lt1"/>
                    </a:solidFill>
                  </a:defRPr>
                </a:lvl7pPr>
                <a:lvl8pPr>
                  <a:defRPr>
                    <a:solidFill>
                      <a:schemeClr val="lt1"/>
                    </a:solidFill>
                  </a:defRPr>
                </a:lvl8pPr>
                <a:lvl9pPr>
                  <a:defRPr>
                    <a:solidFill>
                      <a:schemeClr val="lt1"/>
                    </a:solidFill>
                  </a:defRPr>
                </a:lvl9pPr>
              </a:lstStyle>
              <a:p>
                <a:r>
                  <a:rPr lang="zh-CN" altLang="en-US" sz="2800" dirty="0">
                    <a:cs typeface="+mn-ea"/>
                    <a:sym typeface="+mn-lt"/>
                  </a:rPr>
                  <a:t>发展背景</a:t>
                </a:r>
              </a:p>
            </p:txBody>
          </p:sp>
        </p:grpSp>
      </p:grpSp>
      <p:grpSp>
        <p:nvGrpSpPr>
          <p:cNvPr id="4" name="组合 3"/>
          <p:cNvGrpSpPr/>
          <p:nvPr/>
        </p:nvGrpSpPr>
        <p:grpSpPr>
          <a:xfrm>
            <a:off x="451102" y="114300"/>
            <a:ext cx="2382336" cy="830997"/>
            <a:chOff x="2032252" y="1274610"/>
            <a:chExt cx="2382336" cy="830997"/>
          </a:xfrm>
        </p:grpSpPr>
        <p:sp>
          <p:nvSpPr>
            <p:cNvPr id="5" name="文本框 4"/>
            <p:cNvSpPr txBox="1"/>
            <p:nvPr/>
          </p:nvSpPr>
          <p:spPr>
            <a:xfrm>
              <a:off x="2547990" y="1549078"/>
              <a:ext cx="186659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2700000" scaled="1"/>
                    <a:tileRect/>
                  </a:gradFill>
                  <a:cs typeface="+mn-ea"/>
                  <a:sym typeface="+mn-lt"/>
                </a:rPr>
                <a:t>发展背景</a:t>
              </a: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2032252" y="1274610"/>
              <a:ext cx="595562" cy="830997"/>
              <a:chOff x="2038520" y="1396463"/>
              <a:chExt cx="595562" cy="830997"/>
            </a:xfrm>
          </p:grpSpPr>
          <p:sp>
            <p:nvSpPr>
              <p:cNvPr id="7" name="椭圆 6"/>
              <p:cNvSpPr/>
              <p:nvPr/>
            </p:nvSpPr>
            <p:spPr>
              <a:xfrm>
                <a:off x="2038520" y="1928315"/>
                <a:ext cx="595562" cy="223527"/>
              </a:xfrm>
              <a:prstGeom prst="ellipse">
                <a:avLst/>
              </a:prstGeom>
              <a:gradFill flip="none" rotWithShape="1">
                <a:gsLst>
                  <a:gs pos="100000">
                    <a:srgbClr val="519DFF"/>
                  </a:gs>
                  <a:gs pos="0">
                    <a:srgbClr val="73EBFE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innerShdw blurRad="88900">
                  <a:prstClr val="black">
                    <a:alpha val="5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2060204" y="1396463"/>
                <a:ext cx="509471" cy="830997"/>
              </a:xfrm>
              <a:prstGeom prst="rect">
                <a:avLst/>
              </a:prstGeom>
              <a:noFill/>
              <a:effectLst/>
            </p:spPr>
            <p:txBody>
              <a:bodyPr wrap="square" rtlCol="0">
                <a:spAutoFit/>
                <a:scene3d>
                  <a:camera prst="isometricOffAxis1Left">
                    <a:rot lat="1876360" lon="2562399" rev="21591639"/>
                  </a:camera>
                  <a:lightRig rig="balanced" dir="t"/>
                </a:scene3d>
                <a:sp3d extrusionH="101600" prstMaterial="matte">
                  <a:bevelB w="38100" h="38100"/>
                  <a:extrusionClr>
                    <a:schemeClr val="bg1"/>
                  </a:extrusionClr>
                  <a:contourClr>
                    <a:schemeClr val="bg1">
                      <a:lumMod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altLang="zh-CN" sz="4800" b="1" dirty="0">
                    <a:gradFill flip="none" rotWithShape="1">
                      <a:gsLst>
                        <a:gs pos="100000">
                          <a:srgbClr val="3762FF"/>
                        </a:gs>
                        <a:gs pos="0">
                          <a:srgbClr val="73EBFE"/>
                        </a:gs>
                      </a:gsLst>
                      <a:lin ang="5400000" scaled="1"/>
                      <a:tileRect/>
                    </a:gradFill>
                    <a:cs typeface="+mn-ea"/>
                    <a:sym typeface="+mn-lt"/>
                  </a:rPr>
                  <a:t>1</a:t>
                </a:r>
                <a:endParaRPr lang="zh-CN" altLang="en-US" sz="4800" b="1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5400000" scaled="1"/>
                    <a:tileRect/>
                  </a:gra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" name="组合 2">
            <a:extLst>
              <a:ext uri="{FF2B5EF4-FFF2-40B4-BE49-F238E27FC236}">
                <a16:creationId xmlns="" xmlns:a16="http://schemas.microsoft.com/office/drawing/2014/main" id="{874717AD-4234-4368-A1D9-104878B50A68}"/>
              </a:ext>
            </a:extLst>
          </p:cNvPr>
          <p:cNvGrpSpPr/>
          <p:nvPr/>
        </p:nvGrpSpPr>
        <p:grpSpPr>
          <a:xfrm>
            <a:off x="5367851" y="1495715"/>
            <a:ext cx="2912549" cy="2291272"/>
            <a:chOff x="5367851" y="1495715"/>
            <a:chExt cx="2912549" cy="2291272"/>
          </a:xfrm>
        </p:grpSpPr>
        <p:sp>
          <p:nvSpPr>
            <p:cNvPr id="13" name="文本框 12">
              <a:extLst>
                <a:ext uri="{FF2B5EF4-FFF2-40B4-BE49-F238E27FC236}">
                  <a16:creationId xmlns="" xmlns:a16="http://schemas.microsoft.com/office/drawing/2014/main" id="{B873BBB1-6B7B-415B-865F-4ACE4F92C775}"/>
                </a:ext>
              </a:extLst>
            </p:cNvPr>
            <p:cNvSpPr txBox="1"/>
            <p:nvPr/>
          </p:nvSpPr>
          <p:spPr>
            <a:xfrm>
              <a:off x="5367851" y="2266596"/>
              <a:ext cx="18221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zh-CN" altLang="en-US" sz="2000" b="1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发展背景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" name="文本框 13">
              <a:extLst>
                <a:ext uri="{FF2B5EF4-FFF2-40B4-BE49-F238E27FC236}">
                  <a16:creationId xmlns="" xmlns:a16="http://schemas.microsoft.com/office/drawing/2014/main" id="{A6E2EA10-7923-47D2-A24B-8727C08DFD15}"/>
                </a:ext>
              </a:extLst>
            </p:cNvPr>
            <p:cNvSpPr txBox="1"/>
            <p:nvPr/>
          </p:nvSpPr>
          <p:spPr>
            <a:xfrm>
              <a:off x="5367851" y="1495715"/>
              <a:ext cx="100754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13800" b="1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2700000" scaled="1"/>
                    <a:tileRect/>
                  </a:gradFill>
                  <a:latin typeface="字魂59号-创粗黑" panose="00000500000000000000" pitchFamily="2" charset="-122"/>
                  <a:ea typeface="字魂59号-创粗黑" panose="00000500000000000000" pitchFamily="2" charset="-122"/>
                </a:defRPr>
              </a:lvl1pPr>
            </a:lstStyle>
            <a:p>
              <a:pPr algn="l"/>
              <a:r>
                <a:rPr lang="en-US" altLang="zh-CN" sz="4800" dirty="0">
                  <a:latin typeface="+mn-lt"/>
                  <a:ea typeface="+mn-ea"/>
                  <a:cs typeface="+mn-ea"/>
                  <a:sym typeface="+mn-lt"/>
                </a:rPr>
                <a:t>01</a:t>
              </a:r>
              <a:endParaRPr lang="zh-CN" altLang="en-US" sz="4800" dirty="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2" name="矩形 11">
              <a:extLst>
                <a:ext uri="{FF2B5EF4-FFF2-40B4-BE49-F238E27FC236}">
                  <a16:creationId xmlns="" xmlns:a16="http://schemas.microsoft.com/office/drawing/2014/main" id="{4B7372C6-2BF7-40AF-A56E-0D2A63A64972}"/>
                </a:ext>
              </a:extLst>
            </p:cNvPr>
            <p:cNvSpPr/>
            <p:nvPr/>
          </p:nvSpPr>
          <p:spPr>
            <a:xfrm>
              <a:off x="5389050" y="2590506"/>
              <a:ext cx="2891350" cy="11964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5G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的发展主要有两个驱动力。一方面以长期演进技术为代表的第四代移动通信系统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4G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已全面商用，对下一代技术的讨论提上日程</a:t>
              </a:r>
            </a:p>
          </p:txBody>
        </p:sp>
      </p:grpSp>
      <p:graphicFrame>
        <p:nvGraphicFramePr>
          <p:cNvPr id="30" name="图表 29">
            <a:extLst>
              <a:ext uri="{FF2B5EF4-FFF2-40B4-BE49-F238E27FC236}">
                <a16:creationId xmlns="" xmlns:a16="http://schemas.microsoft.com/office/drawing/2014/main" id="{AF0B260E-6135-43FE-AC96-D63F2981BA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87751337"/>
              </p:ext>
            </p:extLst>
          </p:nvPr>
        </p:nvGraphicFramePr>
        <p:xfrm>
          <a:off x="956404" y="1219765"/>
          <a:ext cx="3480020" cy="38564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34" name="组合 33">
            <a:extLst>
              <a:ext uri="{FF2B5EF4-FFF2-40B4-BE49-F238E27FC236}">
                <a16:creationId xmlns="" xmlns:a16="http://schemas.microsoft.com/office/drawing/2014/main" id="{292CE210-E1F4-4032-A353-FF893E936487}"/>
              </a:ext>
            </a:extLst>
          </p:cNvPr>
          <p:cNvGrpSpPr/>
          <p:nvPr/>
        </p:nvGrpSpPr>
        <p:grpSpPr>
          <a:xfrm>
            <a:off x="8474664" y="1495715"/>
            <a:ext cx="2912549" cy="2291272"/>
            <a:chOff x="5367851" y="1495715"/>
            <a:chExt cx="2912549" cy="2291272"/>
          </a:xfrm>
        </p:grpSpPr>
        <p:sp>
          <p:nvSpPr>
            <p:cNvPr id="35" name="文本框 34">
              <a:extLst>
                <a:ext uri="{FF2B5EF4-FFF2-40B4-BE49-F238E27FC236}">
                  <a16:creationId xmlns="" xmlns:a16="http://schemas.microsoft.com/office/drawing/2014/main" id="{9806D95A-2CA7-4BDB-8B41-69588414B45A}"/>
                </a:ext>
              </a:extLst>
            </p:cNvPr>
            <p:cNvSpPr txBox="1"/>
            <p:nvPr/>
          </p:nvSpPr>
          <p:spPr>
            <a:xfrm>
              <a:off x="5367851" y="2266596"/>
              <a:ext cx="18221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zh-CN" altLang="en-US" sz="2000" b="1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发展背景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6" name="文本框 35">
              <a:extLst>
                <a:ext uri="{FF2B5EF4-FFF2-40B4-BE49-F238E27FC236}">
                  <a16:creationId xmlns="" xmlns:a16="http://schemas.microsoft.com/office/drawing/2014/main" id="{8A2A548D-5AF2-4249-B63B-DD1FDA3302FB}"/>
                </a:ext>
              </a:extLst>
            </p:cNvPr>
            <p:cNvSpPr txBox="1"/>
            <p:nvPr/>
          </p:nvSpPr>
          <p:spPr>
            <a:xfrm>
              <a:off x="5367851" y="1495715"/>
              <a:ext cx="100754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13800" b="1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2700000" scaled="1"/>
                    <a:tileRect/>
                  </a:gradFill>
                  <a:latin typeface="字魂59号-创粗黑" panose="00000500000000000000" pitchFamily="2" charset="-122"/>
                  <a:ea typeface="字魂59号-创粗黑" panose="00000500000000000000" pitchFamily="2" charset="-122"/>
                </a:defRPr>
              </a:lvl1pPr>
            </a:lstStyle>
            <a:p>
              <a:pPr algn="l"/>
              <a:r>
                <a:rPr lang="en-US" altLang="zh-CN" sz="4800" dirty="0">
                  <a:latin typeface="+mn-lt"/>
                  <a:ea typeface="+mn-ea"/>
                  <a:cs typeface="+mn-ea"/>
                  <a:sym typeface="+mn-lt"/>
                </a:rPr>
                <a:t>02</a:t>
              </a:r>
              <a:endParaRPr lang="zh-CN" altLang="en-US" sz="4800" dirty="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7" name="矩形 36">
              <a:extLst>
                <a:ext uri="{FF2B5EF4-FFF2-40B4-BE49-F238E27FC236}">
                  <a16:creationId xmlns="" xmlns:a16="http://schemas.microsoft.com/office/drawing/2014/main" id="{60C858C3-AEDD-4F02-8773-89088E3D647E}"/>
                </a:ext>
              </a:extLst>
            </p:cNvPr>
            <p:cNvSpPr/>
            <p:nvPr/>
          </p:nvSpPr>
          <p:spPr>
            <a:xfrm>
              <a:off x="5389050" y="2590506"/>
              <a:ext cx="2891350" cy="11964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5G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的发展主要有两个驱动力。一方面以长期演进技术为代表的第四代移动通信系统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4G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已全面商用，对下一代技术的讨论提上日程</a:t>
              </a:r>
            </a:p>
          </p:txBody>
        </p:sp>
      </p:grpSp>
      <p:grpSp>
        <p:nvGrpSpPr>
          <p:cNvPr id="38" name="组合 37">
            <a:extLst>
              <a:ext uri="{FF2B5EF4-FFF2-40B4-BE49-F238E27FC236}">
                <a16:creationId xmlns="" xmlns:a16="http://schemas.microsoft.com/office/drawing/2014/main" id="{5BA83DA5-D34B-43AF-967F-59214BE2DA98}"/>
              </a:ext>
            </a:extLst>
          </p:cNvPr>
          <p:cNvGrpSpPr/>
          <p:nvPr/>
        </p:nvGrpSpPr>
        <p:grpSpPr>
          <a:xfrm>
            <a:off x="5363650" y="3920576"/>
            <a:ext cx="2912549" cy="2291272"/>
            <a:chOff x="5367851" y="1495715"/>
            <a:chExt cx="2912549" cy="2291272"/>
          </a:xfrm>
        </p:grpSpPr>
        <p:sp>
          <p:nvSpPr>
            <p:cNvPr id="39" name="文本框 38">
              <a:extLst>
                <a:ext uri="{FF2B5EF4-FFF2-40B4-BE49-F238E27FC236}">
                  <a16:creationId xmlns="" xmlns:a16="http://schemas.microsoft.com/office/drawing/2014/main" id="{B80574EA-3FBF-4B37-AF0C-43049A330693}"/>
                </a:ext>
              </a:extLst>
            </p:cNvPr>
            <p:cNvSpPr txBox="1"/>
            <p:nvPr/>
          </p:nvSpPr>
          <p:spPr>
            <a:xfrm>
              <a:off x="5367851" y="2266596"/>
              <a:ext cx="18221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zh-CN" altLang="en-US" sz="2000" b="1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发展背景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0" name="文本框 39">
              <a:extLst>
                <a:ext uri="{FF2B5EF4-FFF2-40B4-BE49-F238E27FC236}">
                  <a16:creationId xmlns="" xmlns:a16="http://schemas.microsoft.com/office/drawing/2014/main" id="{6FD63CED-FCF5-47D3-B290-2A410462DB5B}"/>
                </a:ext>
              </a:extLst>
            </p:cNvPr>
            <p:cNvSpPr txBox="1"/>
            <p:nvPr/>
          </p:nvSpPr>
          <p:spPr>
            <a:xfrm>
              <a:off x="5367851" y="1495715"/>
              <a:ext cx="100754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13800" b="1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2700000" scaled="1"/>
                    <a:tileRect/>
                  </a:gradFill>
                  <a:latin typeface="字魂59号-创粗黑" panose="00000500000000000000" pitchFamily="2" charset="-122"/>
                  <a:ea typeface="字魂59号-创粗黑" panose="00000500000000000000" pitchFamily="2" charset="-122"/>
                </a:defRPr>
              </a:lvl1pPr>
            </a:lstStyle>
            <a:p>
              <a:pPr algn="l"/>
              <a:r>
                <a:rPr lang="en-US" altLang="zh-CN" sz="4800" dirty="0">
                  <a:latin typeface="+mn-lt"/>
                  <a:ea typeface="+mn-ea"/>
                  <a:cs typeface="+mn-ea"/>
                  <a:sym typeface="+mn-lt"/>
                </a:rPr>
                <a:t>03</a:t>
              </a:r>
              <a:endParaRPr lang="zh-CN" altLang="en-US" sz="4800" dirty="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1" name="矩形 40">
              <a:extLst>
                <a:ext uri="{FF2B5EF4-FFF2-40B4-BE49-F238E27FC236}">
                  <a16:creationId xmlns="" xmlns:a16="http://schemas.microsoft.com/office/drawing/2014/main" id="{39AFC03F-193A-4F3B-A579-6DFE689D4417}"/>
                </a:ext>
              </a:extLst>
            </p:cNvPr>
            <p:cNvSpPr/>
            <p:nvPr/>
          </p:nvSpPr>
          <p:spPr>
            <a:xfrm>
              <a:off x="5389050" y="2590506"/>
              <a:ext cx="2891350" cy="11964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5G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的发展主要有两个驱动力。一方面以长期演进技术为代表的第四代移动通信系统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4G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已全面商用，对下一代技术的讨论提上日程</a:t>
              </a:r>
            </a:p>
          </p:txBody>
        </p:sp>
      </p:grpSp>
      <p:grpSp>
        <p:nvGrpSpPr>
          <p:cNvPr id="42" name="组合 41">
            <a:extLst>
              <a:ext uri="{FF2B5EF4-FFF2-40B4-BE49-F238E27FC236}">
                <a16:creationId xmlns="" xmlns:a16="http://schemas.microsoft.com/office/drawing/2014/main" id="{E7EB4079-5D3B-4669-B3D3-310497D08A88}"/>
              </a:ext>
            </a:extLst>
          </p:cNvPr>
          <p:cNvGrpSpPr/>
          <p:nvPr/>
        </p:nvGrpSpPr>
        <p:grpSpPr>
          <a:xfrm>
            <a:off x="8470463" y="3920576"/>
            <a:ext cx="2912549" cy="2291272"/>
            <a:chOff x="5367851" y="1495715"/>
            <a:chExt cx="2912549" cy="2291272"/>
          </a:xfrm>
        </p:grpSpPr>
        <p:sp>
          <p:nvSpPr>
            <p:cNvPr id="43" name="文本框 42">
              <a:extLst>
                <a:ext uri="{FF2B5EF4-FFF2-40B4-BE49-F238E27FC236}">
                  <a16:creationId xmlns="" xmlns:a16="http://schemas.microsoft.com/office/drawing/2014/main" id="{3C56884B-E315-4D03-A1EA-6E06965F591D}"/>
                </a:ext>
              </a:extLst>
            </p:cNvPr>
            <p:cNvSpPr txBox="1"/>
            <p:nvPr/>
          </p:nvSpPr>
          <p:spPr>
            <a:xfrm>
              <a:off x="5367851" y="2266596"/>
              <a:ext cx="18221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zh-CN" altLang="en-US" sz="2000" b="1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发展背景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4" name="文本框 43">
              <a:extLst>
                <a:ext uri="{FF2B5EF4-FFF2-40B4-BE49-F238E27FC236}">
                  <a16:creationId xmlns="" xmlns:a16="http://schemas.microsoft.com/office/drawing/2014/main" id="{A5237DE1-D480-4372-BBA3-6CEC120F9434}"/>
                </a:ext>
              </a:extLst>
            </p:cNvPr>
            <p:cNvSpPr txBox="1"/>
            <p:nvPr/>
          </p:nvSpPr>
          <p:spPr>
            <a:xfrm>
              <a:off x="5367851" y="1495715"/>
              <a:ext cx="100754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13800" b="1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2700000" scaled="1"/>
                    <a:tileRect/>
                  </a:gradFill>
                  <a:latin typeface="字魂59号-创粗黑" panose="00000500000000000000" pitchFamily="2" charset="-122"/>
                  <a:ea typeface="字魂59号-创粗黑" panose="00000500000000000000" pitchFamily="2" charset="-122"/>
                </a:defRPr>
              </a:lvl1pPr>
            </a:lstStyle>
            <a:p>
              <a:pPr algn="l"/>
              <a:r>
                <a:rPr lang="en-US" altLang="zh-CN" sz="4800" dirty="0">
                  <a:latin typeface="+mn-lt"/>
                  <a:ea typeface="+mn-ea"/>
                  <a:cs typeface="+mn-ea"/>
                  <a:sym typeface="+mn-lt"/>
                </a:rPr>
                <a:t>04</a:t>
              </a:r>
              <a:endParaRPr lang="zh-CN" altLang="en-US" sz="4800" dirty="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5" name="矩形 44">
              <a:extLst>
                <a:ext uri="{FF2B5EF4-FFF2-40B4-BE49-F238E27FC236}">
                  <a16:creationId xmlns="" xmlns:a16="http://schemas.microsoft.com/office/drawing/2014/main" id="{F8E509AF-EDA1-46CF-B5E7-6D31EE7D581B}"/>
                </a:ext>
              </a:extLst>
            </p:cNvPr>
            <p:cNvSpPr/>
            <p:nvPr/>
          </p:nvSpPr>
          <p:spPr>
            <a:xfrm>
              <a:off x="5389050" y="2590506"/>
              <a:ext cx="2891350" cy="11964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5G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的发展主要有两个驱动力。一方面以长期演进技术为代表的第四代移动通信系统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4G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已全面商用，对下一代技术的讨论提上日程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52047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0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="" xmlns:a16="http://schemas.microsoft.com/office/drawing/2014/main" id="{C3716F65-B8F1-4BE5-ACB5-FE2C8B8461CF}"/>
              </a:ext>
            </a:extLst>
          </p:cNvPr>
          <p:cNvSpPr/>
          <p:nvPr/>
        </p:nvSpPr>
        <p:spPr>
          <a:xfrm>
            <a:off x="4857578" y="0"/>
            <a:ext cx="7334422" cy="5638800"/>
          </a:xfrm>
          <a:custGeom>
            <a:avLst/>
            <a:gdLst>
              <a:gd name="connsiteX0" fmla="*/ 0 w 7480300"/>
              <a:gd name="connsiteY0" fmla="*/ 0 h 5638800"/>
              <a:gd name="connsiteX1" fmla="*/ 7480300 w 7480300"/>
              <a:gd name="connsiteY1" fmla="*/ 0 h 5638800"/>
              <a:gd name="connsiteX2" fmla="*/ 7480300 w 7480300"/>
              <a:gd name="connsiteY2" fmla="*/ 5638800 h 5638800"/>
              <a:gd name="connsiteX3" fmla="*/ 0 w 7480300"/>
              <a:gd name="connsiteY3" fmla="*/ 5638800 h 5638800"/>
              <a:gd name="connsiteX4" fmla="*/ 0 w 7480300"/>
              <a:gd name="connsiteY4" fmla="*/ 0 h 5638800"/>
              <a:gd name="connsiteX0" fmla="*/ 914400 w 7480300"/>
              <a:gd name="connsiteY0" fmla="*/ 0 h 5638800"/>
              <a:gd name="connsiteX1" fmla="*/ 7480300 w 7480300"/>
              <a:gd name="connsiteY1" fmla="*/ 0 h 5638800"/>
              <a:gd name="connsiteX2" fmla="*/ 7480300 w 7480300"/>
              <a:gd name="connsiteY2" fmla="*/ 5638800 h 5638800"/>
              <a:gd name="connsiteX3" fmla="*/ 0 w 7480300"/>
              <a:gd name="connsiteY3" fmla="*/ 5638800 h 5638800"/>
              <a:gd name="connsiteX4" fmla="*/ 914400 w 7480300"/>
              <a:gd name="connsiteY4" fmla="*/ 0 h 5638800"/>
              <a:gd name="connsiteX0" fmla="*/ 914400 w 7480300"/>
              <a:gd name="connsiteY0" fmla="*/ 0 h 5638800"/>
              <a:gd name="connsiteX1" fmla="*/ 7480300 w 7480300"/>
              <a:gd name="connsiteY1" fmla="*/ 0 h 5638800"/>
              <a:gd name="connsiteX2" fmla="*/ 7480300 w 7480300"/>
              <a:gd name="connsiteY2" fmla="*/ 5638800 h 5638800"/>
              <a:gd name="connsiteX3" fmla="*/ 0 w 7480300"/>
              <a:gd name="connsiteY3" fmla="*/ 5638800 h 5638800"/>
              <a:gd name="connsiteX4" fmla="*/ 914400 w 7480300"/>
              <a:gd name="connsiteY4" fmla="*/ 0 h 5638800"/>
              <a:gd name="connsiteX0" fmla="*/ 0 w 6565900"/>
              <a:gd name="connsiteY0" fmla="*/ 0 h 5638800"/>
              <a:gd name="connsiteX1" fmla="*/ 6565900 w 6565900"/>
              <a:gd name="connsiteY1" fmla="*/ 0 h 5638800"/>
              <a:gd name="connsiteX2" fmla="*/ 6565900 w 6565900"/>
              <a:gd name="connsiteY2" fmla="*/ 5638800 h 5638800"/>
              <a:gd name="connsiteX3" fmla="*/ 0 w 6565900"/>
              <a:gd name="connsiteY3" fmla="*/ 0 h 5638800"/>
              <a:gd name="connsiteX0" fmla="*/ 652792 w 7218692"/>
              <a:gd name="connsiteY0" fmla="*/ 0 h 5638800"/>
              <a:gd name="connsiteX1" fmla="*/ 7218692 w 7218692"/>
              <a:gd name="connsiteY1" fmla="*/ 0 h 5638800"/>
              <a:gd name="connsiteX2" fmla="*/ 7218692 w 7218692"/>
              <a:gd name="connsiteY2" fmla="*/ 5638800 h 5638800"/>
              <a:gd name="connsiteX3" fmla="*/ 652792 w 7218692"/>
              <a:gd name="connsiteY3" fmla="*/ 0 h 5638800"/>
              <a:gd name="connsiteX0" fmla="*/ 932376 w 7498276"/>
              <a:gd name="connsiteY0" fmla="*/ 0 h 5638800"/>
              <a:gd name="connsiteX1" fmla="*/ 7498276 w 7498276"/>
              <a:gd name="connsiteY1" fmla="*/ 0 h 5638800"/>
              <a:gd name="connsiteX2" fmla="*/ 7498276 w 7498276"/>
              <a:gd name="connsiteY2" fmla="*/ 5638800 h 5638800"/>
              <a:gd name="connsiteX3" fmla="*/ 932376 w 7498276"/>
              <a:gd name="connsiteY3" fmla="*/ 0 h 5638800"/>
              <a:gd name="connsiteX0" fmla="*/ 668091 w 7233991"/>
              <a:gd name="connsiteY0" fmla="*/ 0 h 5638800"/>
              <a:gd name="connsiteX1" fmla="*/ 7233991 w 7233991"/>
              <a:gd name="connsiteY1" fmla="*/ 0 h 5638800"/>
              <a:gd name="connsiteX2" fmla="*/ 7233991 w 7233991"/>
              <a:gd name="connsiteY2" fmla="*/ 5638800 h 5638800"/>
              <a:gd name="connsiteX3" fmla="*/ 668091 w 7233991"/>
              <a:gd name="connsiteY3" fmla="*/ 0 h 5638800"/>
              <a:gd name="connsiteX0" fmla="*/ 481615 w 7047515"/>
              <a:gd name="connsiteY0" fmla="*/ 0 h 5638800"/>
              <a:gd name="connsiteX1" fmla="*/ 7047515 w 7047515"/>
              <a:gd name="connsiteY1" fmla="*/ 0 h 5638800"/>
              <a:gd name="connsiteX2" fmla="*/ 7047515 w 7047515"/>
              <a:gd name="connsiteY2" fmla="*/ 5638800 h 5638800"/>
              <a:gd name="connsiteX3" fmla="*/ 481615 w 7047515"/>
              <a:gd name="connsiteY3" fmla="*/ 0 h 5638800"/>
              <a:gd name="connsiteX0" fmla="*/ 663713 w 7229613"/>
              <a:gd name="connsiteY0" fmla="*/ 0 h 5638800"/>
              <a:gd name="connsiteX1" fmla="*/ 7229613 w 7229613"/>
              <a:gd name="connsiteY1" fmla="*/ 0 h 5638800"/>
              <a:gd name="connsiteX2" fmla="*/ 7229613 w 7229613"/>
              <a:gd name="connsiteY2" fmla="*/ 5638800 h 5638800"/>
              <a:gd name="connsiteX3" fmla="*/ 663713 w 7229613"/>
              <a:gd name="connsiteY3" fmla="*/ 0 h 5638800"/>
              <a:gd name="connsiteX0" fmla="*/ 672079 w 7237979"/>
              <a:gd name="connsiteY0" fmla="*/ 0 h 5638800"/>
              <a:gd name="connsiteX1" fmla="*/ 7237979 w 7237979"/>
              <a:gd name="connsiteY1" fmla="*/ 0 h 5638800"/>
              <a:gd name="connsiteX2" fmla="*/ 7237979 w 7237979"/>
              <a:gd name="connsiteY2" fmla="*/ 5638800 h 5638800"/>
              <a:gd name="connsiteX3" fmla="*/ 672079 w 7237979"/>
              <a:gd name="connsiteY3" fmla="*/ 0 h 5638800"/>
              <a:gd name="connsiteX0" fmla="*/ 51225 w 6617125"/>
              <a:gd name="connsiteY0" fmla="*/ 0 h 5774988"/>
              <a:gd name="connsiteX1" fmla="*/ 6617125 w 6617125"/>
              <a:gd name="connsiteY1" fmla="*/ 0 h 5774988"/>
              <a:gd name="connsiteX2" fmla="*/ 6617125 w 6617125"/>
              <a:gd name="connsiteY2" fmla="*/ 5638800 h 5774988"/>
              <a:gd name="connsiteX3" fmla="*/ 3721525 w 6617125"/>
              <a:gd name="connsiteY3" fmla="*/ 3695700 h 5774988"/>
              <a:gd name="connsiteX4" fmla="*/ 51225 w 6617125"/>
              <a:gd name="connsiteY4" fmla="*/ 0 h 5774988"/>
              <a:gd name="connsiteX0" fmla="*/ 665571 w 7231471"/>
              <a:gd name="connsiteY0" fmla="*/ 0 h 5774988"/>
              <a:gd name="connsiteX1" fmla="*/ 7231471 w 7231471"/>
              <a:gd name="connsiteY1" fmla="*/ 0 h 5774988"/>
              <a:gd name="connsiteX2" fmla="*/ 7231471 w 7231471"/>
              <a:gd name="connsiteY2" fmla="*/ 5638800 h 5774988"/>
              <a:gd name="connsiteX3" fmla="*/ 4335871 w 7231471"/>
              <a:gd name="connsiteY3" fmla="*/ 3695700 h 5774988"/>
              <a:gd name="connsiteX4" fmla="*/ 665571 w 7231471"/>
              <a:gd name="connsiteY4" fmla="*/ 0 h 5774988"/>
              <a:gd name="connsiteX0" fmla="*/ 588313 w 7154213"/>
              <a:gd name="connsiteY0" fmla="*/ 0 h 5774988"/>
              <a:gd name="connsiteX1" fmla="*/ 7154213 w 7154213"/>
              <a:gd name="connsiteY1" fmla="*/ 0 h 5774988"/>
              <a:gd name="connsiteX2" fmla="*/ 7154213 w 7154213"/>
              <a:gd name="connsiteY2" fmla="*/ 5638800 h 5774988"/>
              <a:gd name="connsiteX3" fmla="*/ 4258613 w 7154213"/>
              <a:gd name="connsiteY3" fmla="*/ 3695700 h 5774988"/>
              <a:gd name="connsiteX4" fmla="*/ 588313 w 7154213"/>
              <a:gd name="connsiteY4" fmla="*/ 0 h 5774988"/>
              <a:gd name="connsiteX0" fmla="*/ 587344 w 7153244"/>
              <a:gd name="connsiteY0" fmla="*/ 0 h 5789085"/>
              <a:gd name="connsiteX1" fmla="*/ 7153244 w 7153244"/>
              <a:gd name="connsiteY1" fmla="*/ 0 h 5789085"/>
              <a:gd name="connsiteX2" fmla="*/ 7153244 w 7153244"/>
              <a:gd name="connsiteY2" fmla="*/ 5638800 h 5789085"/>
              <a:gd name="connsiteX3" fmla="*/ 4270344 w 7153244"/>
              <a:gd name="connsiteY3" fmla="*/ 3898900 h 5789085"/>
              <a:gd name="connsiteX4" fmla="*/ 587344 w 7153244"/>
              <a:gd name="connsiteY4" fmla="*/ 0 h 5789085"/>
              <a:gd name="connsiteX0" fmla="*/ 654305 w 7220205"/>
              <a:gd name="connsiteY0" fmla="*/ 0 h 5789085"/>
              <a:gd name="connsiteX1" fmla="*/ 7220205 w 7220205"/>
              <a:gd name="connsiteY1" fmla="*/ 0 h 5789085"/>
              <a:gd name="connsiteX2" fmla="*/ 7220205 w 7220205"/>
              <a:gd name="connsiteY2" fmla="*/ 5638800 h 5789085"/>
              <a:gd name="connsiteX3" fmla="*/ 4337305 w 7220205"/>
              <a:gd name="connsiteY3" fmla="*/ 3898900 h 5789085"/>
              <a:gd name="connsiteX4" fmla="*/ 654305 w 7220205"/>
              <a:gd name="connsiteY4" fmla="*/ 0 h 5789085"/>
              <a:gd name="connsiteX0" fmla="*/ 654305 w 7220205"/>
              <a:gd name="connsiteY0" fmla="*/ 0 h 5638800"/>
              <a:gd name="connsiteX1" fmla="*/ 7220205 w 7220205"/>
              <a:gd name="connsiteY1" fmla="*/ 0 h 5638800"/>
              <a:gd name="connsiteX2" fmla="*/ 7220205 w 7220205"/>
              <a:gd name="connsiteY2" fmla="*/ 5638800 h 5638800"/>
              <a:gd name="connsiteX3" fmla="*/ 4337305 w 7220205"/>
              <a:gd name="connsiteY3" fmla="*/ 3898900 h 5638800"/>
              <a:gd name="connsiteX4" fmla="*/ 654305 w 7220205"/>
              <a:gd name="connsiteY4" fmla="*/ 0 h 5638800"/>
              <a:gd name="connsiteX0" fmla="*/ 668851 w 7234751"/>
              <a:gd name="connsiteY0" fmla="*/ 0 h 5638800"/>
              <a:gd name="connsiteX1" fmla="*/ 7234751 w 7234751"/>
              <a:gd name="connsiteY1" fmla="*/ 0 h 5638800"/>
              <a:gd name="connsiteX2" fmla="*/ 7234751 w 7234751"/>
              <a:gd name="connsiteY2" fmla="*/ 5638800 h 5638800"/>
              <a:gd name="connsiteX3" fmla="*/ 4199451 w 7234751"/>
              <a:gd name="connsiteY3" fmla="*/ 3784600 h 5638800"/>
              <a:gd name="connsiteX4" fmla="*/ 668851 w 7234751"/>
              <a:gd name="connsiteY4" fmla="*/ 0 h 5638800"/>
              <a:gd name="connsiteX0" fmla="*/ 668851 w 7234751"/>
              <a:gd name="connsiteY0" fmla="*/ 0 h 5638800"/>
              <a:gd name="connsiteX1" fmla="*/ 7234751 w 7234751"/>
              <a:gd name="connsiteY1" fmla="*/ 0 h 5638800"/>
              <a:gd name="connsiteX2" fmla="*/ 7234751 w 7234751"/>
              <a:gd name="connsiteY2" fmla="*/ 5638800 h 5638800"/>
              <a:gd name="connsiteX3" fmla="*/ 4199451 w 7234751"/>
              <a:gd name="connsiteY3" fmla="*/ 3784600 h 5638800"/>
              <a:gd name="connsiteX4" fmla="*/ 668851 w 7234751"/>
              <a:gd name="connsiteY4" fmla="*/ 0 h 5638800"/>
              <a:gd name="connsiteX0" fmla="*/ 668851 w 7234751"/>
              <a:gd name="connsiteY0" fmla="*/ 0 h 5638800"/>
              <a:gd name="connsiteX1" fmla="*/ 7234751 w 7234751"/>
              <a:gd name="connsiteY1" fmla="*/ 0 h 5638800"/>
              <a:gd name="connsiteX2" fmla="*/ 7234751 w 7234751"/>
              <a:gd name="connsiteY2" fmla="*/ 5638800 h 5638800"/>
              <a:gd name="connsiteX3" fmla="*/ 4199451 w 7234751"/>
              <a:gd name="connsiteY3" fmla="*/ 3784600 h 5638800"/>
              <a:gd name="connsiteX4" fmla="*/ 668851 w 7234751"/>
              <a:gd name="connsiteY4" fmla="*/ 0 h 5638800"/>
              <a:gd name="connsiteX0" fmla="*/ 973134 w 7539034"/>
              <a:gd name="connsiteY0" fmla="*/ 0 h 5638800"/>
              <a:gd name="connsiteX1" fmla="*/ 7539034 w 7539034"/>
              <a:gd name="connsiteY1" fmla="*/ 0 h 5638800"/>
              <a:gd name="connsiteX2" fmla="*/ 7539034 w 7539034"/>
              <a:gd name="connsiteY2" fmla="*/ 5638800 h 5638800"/>
              <a:gd name="connsiteX3" fmla="*/ 4503734 w 7539034"/>
              <a:gd name="connsiteY3" fmla="*/ 3784600 h 5638800"/>
              <a:gd name="connsiteX4" fmla="*/ 973134 w 7539034"/>
              <a:gd name="connsiteY4" fmla="*/ 0 h 5638800"/>
              <a:gd name="connsiteX0" fmla="*/ 677098 w 7242998"/>
              <a:gd name="connsiteY0" fmla="*/ 0 h 5638800"/>
              <a:gd name="connsiteX1" fmla="*/ 7242998 w 7242998"/>
              <a:gd name="connsiteY1" fmla="*/ 0 h 5638800"/>
              <a:gd name="connsiteX2" fmla="*/ 7242998 w 7242998"/>
              <a:gd name="connsiteY2" fmla="*/ 5638800 h 5638800"/>
              <a:gd name="connsiteX3" fmla="*/ 4207698 w 7242998"/>
              <a:gd name="connsiteY3" fmla="*/ 3784600 h 5638800"/>
              <a:gd name="connsiteX4" fmla="*/ 677098 w 7242998"/>
              <a:gd name="connsiteY4" fmla="*/ 0 h 5638800"/>
              <a:gd name="connsiteX0" fmla="*/ 510917 w 7076817"/>
              <a:gd name="connsiteY0" fmla="*/ 0 h 5638800"/>
              <a:gd name="connsiteX1" fmla="*/ 7076817 w 7076817"/>
              <a:gd name="connsiteY1" fmla="*/ 0 h 5638800"/>
              <a:gd name="connsiteX2" fmla="*/ 7076817 w 7076817"/>
              <a:gd name="connsiteY2" fmla="*/ 5638800 h 5638800"/>
              <a:gd name="connsiteX3" fmla="*/ 4041517 w 7076817"/>
              <a:gd name="connsiteY3" fmla="*/ 3784600 h 5638800"/>
              <a:gd name="connsiteX4" fmla="*/ 510917 w 7076817"/>
              <a:gd name="connsiteY4" fmla="*/ 0 h 5638800"/>
              <a:gd name="connsiteX0" fmla="*/ 670787 w 7236687"/>
              <a:gd name="connsiteY0" fmla="*/ 0 h 5638800"/>
              <a:gd name="connsiteX1" fmla="*/ 7236687 w 7236687"/>
              <a:gd name="connsiteY1" fmla="*/ 0 h 5638800"/>
              <a:gd name="connsiteX2" fmla="*/ 7236687 w 7236687"/>
              <a:gd name="connsiteY2" fmla="*/ 5638800 h 5638800"/>
              <a:gd name="connsiteX3" fmla="*/ 4201387 w 7236687"/>
              <a:gd name="connsiteY3" fmla="*/ 3784600 h 5638800"/>
              <a:gd name="connsiteX4" fmla="*/ 670787 w 7236687"/>
              <a:gd name="connsiteY4" fmla="*/ 0 h 5638800"/>
              <a:gd name="connsiteX0" fmla="*/ 670787 w 7236687"/>
              <a:gd name="connsiteY0" fmla="*/ 0 h 5638800"/>
              <a:gd name="connsiteX1" fmla="*/ 7236687 w 7236687"/>
              <a:gd name="connsiteY1" fmla="*/ 0 h 5638800"/>
              <a:gd name="connsiteX2" fmla="*/ 7236687 w 7236687"/>
              <a:gd name="connsiteY2" fmla="*/ 5638800 h 5638800"/>
              <a:gd name="connsiteX3" fmla="*/ 4201387 w 7236687"/>
              <a:gd name="connsiteY3" fmla="*/ 3784600 h 5638800"/>
              <a:gd name="connsiteX4" fmla="*/ 670787 w 7236687"/>
              <a:gd name="connsiteY4" fmla="*/ 0 h 5638800"/>
              <a:gd name="connsiteX0" fmla="*/ 670787 w 7236687"/>
              <a:gd name="connsiteY0" fmla="*/ 0 h 5638800"/>
              <a:gd name="connsiteX1" fmla="*/ 7236687 w 7236687"/>
              <a:gd name="connsiteY1" fmla="*/ 0 h 5638800"/>
              <a:gd name="connsiteX2" fmla="*/ 7236687 w 7236687"/>
              <a:gd name="connsiteY2" fmla="*/ 5638800 h 5638800"/>
              <a:gd name="connsiteX3" fmla="*/ 4201387 w 7236687"/>
              <a:gd name="connsiteY3" fmla="*/ 3784600 h 5638800"/>
              <a:gd name="connsiteX4" fmla="*/ 670787 w 7236687"/>
              <a:gd name="connsiteY4" fmla="*/ 0 h 5638800"/>
              <a:gd name="connsiteX0" fmla="*/ 670787 w 7236687"/>
              <a:gd name="connsiteY0" fmla="*/ 0 h 5638800"/>
              <a:gd name="connsiteX1" fmla="*/ 7236687 w 7236687"/>
              <a:gd name="connsiteY1" fmla="*/ 0 h 5638800"/>
              <a:gd name="connsiteX2" fmla="*/ 7236687 w 7236687"/>
              <a:gd name="connsiteY2" fmla="*/ 5638800 h 5638800"/>
              <a:gd name="connsiteX3" fmla="*/ 4201387 w 7236687"/>
              <a:gd name="connsiteY3" fmla="*/ 3784600 h 5638800"/>
              <a:gd name="connsiteX4" fmla="*/ 670787 w 7236687"/>
              <a:gd name="connsiteY4" fmla="*/ 0 h 5638800"/>
              <a:gd name="connsiteX0" fmla="*/ 670787 w 7236687"/>
              <a:gd name="connsiteY0" fmla="*/ 0 h 5638800"/>
              <a:gd name="connsiteX1" fmla="*/ 7236687 w 7236687"/>
              <a:gd name="connsiteY1" fmla="*/ 0 h 5638800"/>
              <a:gd name="connsiteX2" fmla="*/ 7236687 w 7236687"/>
              <a:gd name="connsiteY2" fmla="*/ 5638800 h 5638800"/>
              <a:gd name="connsiteX3" fmla="*/ 4201387 w 7236687"/>
              <a:gd name="connsiteY3" fmla="*/ 3784600 h 5638800"/>
              <a:gd name="connsiteX4" fmla="*/ 670787 w 7236687"/>
              <a:gd name="connsiteY4" fmla="*/ 0 h 5638800"/>
              <a:gd name="connsiteX0" fmla="*/ 768522 w 7334422"/>
              <a:gd name="connsiteY0" fmla="*/ 0 h 5638800"/>
              <a:gd name="connsiteX1" fmla="*/ 7334422 w 7334422"/>
              <a:gd name="connsiteY1" fmla="*/ 0 h 5638800"/>
              <a:gd name="connsiteX2" fmla="*/ 7334422 w 7334422"/>
              <a:gd name="connsiteY2" fmla="*/ 5638800 h 5638800"/>
              <a:gd name="connsiteX3" fmla="*/ 4299122 w 7334422"/>
              <a:gd name="connsiteY3" fmla="*/ 3784600 h 5638800"/>
              <a:gd name="connsiteX4" fmla="*/ 768522 w 7334422"/>
              <a:gd name="connsiteY4" fmla="*/ 0 h 563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34422" h="5638800">
                <a:moveTo>
                  <a:pt x="768522" y="0"/>
                </a:moveTo>
                <a:lnTo>
                  <a:pt x="7334422" y="0"/>
                </a:lnTo>
                <a:lnTo>
                  <a:pt x="7334422" y="5638800"/>
                </a:lnTo>
                <a:cubicBezTo>
                  <a:pt x="5023022" y="4044950"/>
                  <a:pt x="4555239" y="3924300"/>
                  <a:pt x="4299122" y="3784600"/>
                </a:cubicBezTo>
                <a:cubicBezTo>
                  <a:pt x="1426805" y="2286000"/>
                  <a:pt x="-1403178" y="2838450"/>
                  <a:pt x="768522" y="0"/>
                </a:cubicBezTo>
                <a:close/>
              </a:path>
            </a:pathLst>
          </a:custGeom>
          <a:gradFill flip="none" rotWithShape="1">
            <a:gsLst>
              <a:gs pos="81000">
                <a:srgbClr val="519DFF"/>
              </a:gs>
              <a:gs pos="0">
                <a:srgbClr val="73EBFE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9" name="图片 8">
            <a:extLst>
              <a:ext uri="{FF2B5EF4-FFF2-40B4-BE49-F238E27FC236}">
                <a16:creationId xmlns="" xmlns:a16="http://schemas.microsoft.com/office/drawing/2014/main" id="{8FE27CA8-E1F6-47D5-85B7-0D796BE2AD1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90877" y="1504950"/>
            <a:ext cx="7143383" cy="4876800"/>
          </a:xfrm>
          <a:prstGeom prst="rect">
            <a:avLst/>
          </a:prstGeom>
        </p:spPr>
      </p:pic>
      <p:grpSp>
        <p:nvGrpSpPr>
          <p:cNvPr id="30" name="组合 29"/>
          <p:cNvGrpSpPr/>
          <p:nvPr/>
        </p:nvGrpSpPr>
        <p:grpSpPr>
          <a:xfrm>
            <a:off x="476250" y="334863"/>
            <a:ext cx="11068050" cy="638570"/>
            <a:chOff x="476250" y="334863"/>
            <a:chExt cx="11068050" cy="638570"/>
          </a:xfrm>
        </p:grpSpPr>
        <p:cxnSp>
          <p:nvCxnSpPr>
            <p:cNvPr id="5" name="直接连接符 4"/>
            <p:cNvCxnSpPr/>
            <p:nvPr/>
          </p:nvCxnSpPr>
          <p:spPr>
            <a:xfrm>
              <a:off x="476250" y="860465"/>
              <a:ext cx="11068050" cy="0"/>
            </a:xfrm>
            <a:prstGeom prst="line">
              <a:avLst/>
            </a:prstGeom>
            <a:ln w="28575">
              <a:solidFill>
                <a:srgbClr val="3965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文本框 5"/>
            <p:cNvSpPr txBox="1"/>
            <p:nvPr/>
          </p:nvSpPr>
          <p:spPr>
            <a:xfrm>
              <a:off x="476250" y="334863"/>
              <a:ext cx="115771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b="1" dirty="0">
                  <a:solidFill>
                    <a:srgbClr val="3965FF"/>
                  </a:solidFill>
                  <a:cs typeface="+mn-ea"/>
                  <a:sym typeface="+mn-lt"/>
                </a:rPr>
                <a:t>第二章</a:t>
              </a: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5334000" y="365641"/>
              <a:ext cx="1352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cs typeface="+mn-ea"/>
                  <a:sym typeface="+mn-lt"/>
                </a:rPr>
                <a:t>产品介绍</a:t>
              </a: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6516752" y="365641"/>
              <a:ext cx="1352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cs typeface="+mn-ea"/>
                  <a:sym typeface="+mn-lt"/>
                </a:rPr>
                <a:t>关于我们</a:t>
              </a: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7699504" y="365641"/>
              <a:ext cx="1352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cs typeface="+mn-ea"/>
                  <a:sym typeface="+mn-lt"/>
                </a:rPr>
                <a:t>核心技术</a:t>
              </a: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8882256" y="365641"/>
              <a:ext cx="1352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cs typeface="+mn-ea"/>
                  <a:sym typeface="+mn-lt"/>
                </a:rPr>
                <a:t>展望未来</a:t>
              </a:r>
            </a:p>
          </p:txBody>
        </p:sp>
        <p:grpSp>
          <p:nvGrpSpPr>
            <p:cNvPr id="15" name="组合 14"/>
            <p:cNvGrpSpPr/>
            <p:nvPr/>
          </p:nvGrpSpPr>
          <p:grpSpPr>
            <a:xfrm>
              <a:off x="10388529" y="388658"/>
              <a:ext cx="1019101" cy="584775"/>
              <a:chOff x="10758671" y="356615"/>
              <a:chExt cx="1019101" cy="710976"/>
            </a:xfrm>
          </p:grpSpPr>
          <p:sp>
            <p:nvSpPr>
              <p:cNvPr id="8" name="圆角矩形 7"/>
              <p:cNvSpPr/>
              <p:nvPr/>
            </p:nvSpPr>
            <p:spPr>
              <a:xfrm>
                <a:off x="10758671" y="381895"/>
                <a:ext cx="1019101" cy="370580"/>
              </a:xfrm>
              <a:prstGeom prst="roundRect">
                <a:avLst>
                  <a:gd name="adj" fmla="val 50000"/>
                </a:avLst>
              </a:prstGeom>
              <a:noFill/>
              <a:ln w="2222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4" name="文本框 13"/>
              <p:cNvSpPr txBox="1"/>
              <p:nvPr/>
            </p:nvSpPr>
            <p:spPr>
              <a:xfrm>
                <a:off x="10792044" y="356615"/>
                <a:ext cx="952353" cy="7109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600" spc="200" dirty="0">
                    <a:solidFill>
                      <a:schemeClr val="bg1"/>
                    </a:solidFill>
                    <a:cs typeface="+mn-ea"/>
                    <a:sym typeface="+mn-lt"/>
                  </a:rPr>
                  <a:t>START</a:t>
                </a:r>
                <a:endParaRPr lang="zh-CN" altLang="en-US" sz="1600" spc="2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18" name="矩形 17"/>
          <p:cNvSpPr/>
          <p:nvPr/>
        </p:nvSpPr>
        <p:spPr>
          <a:xfrm>
            <a:off x="476250" y="6283284"/>
            <a:ext cx="482490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spc="3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5TH GENERATION MOBILE NETWORKS</a:t>
            </a:r>
            <a:endParaRPr lang="zh-CN" altLang="en-US" sz="1200" spc="3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601650" y="3090339"/>
            <a:ext cx="3597127" cy="1448039"/>
            <a:chOff x="107081" y="2870755"/>
            <a:chExt cx="3597127" cy="1448039"/>
          </a:xfrm>
        </p:grpSpPr>
        <p:sp>
          <p:nvSpPr>
            <p:cNvPr id="3" name="文本框 2"/>
            <p:cNvSpPr txBox="1"/>
            <p:nvPr/>
          </p:nvSpPr>
          <p:spPr>
            <a:xfrm>
              <a:off x="107081" y="2870755"/>
              <a:ext cx="359712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6000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2700000" scaled="1"/>
                    <a:tileRect/>
                  </a:gradFill>
                  <a:cs typeface="+mn-ea"/>
                  <a:sym typeface="+mn-lt"/>
                </a:rPr>
                <a:t>基本概念</a:t>
              </a:r>
            </a:p>
          </p:txBody>
        </p:sp>
        <p:grpSp>
          <p:nvGrpSpPr>
            <p:cNvPr id="29" name="组合 28"/>
            <p:cNvGrpSpPr/>
            <p:nvPr/>
          </p:nvGrpSpPr>
          <p:grpSpPr>
            <a:xfrm>
              <a:off x="536952" y="3926126"/>
              <a:ext cx="2737387" cy="392668"/>
              <a:chOff x="552450" y="4056752"/>
              <a:chExt cx="2737387" cy="392668"/>
            </a:xfrm>
          </p:grpSpPr>
          <p:sp>
            <p:nvSpPr>
              <p:cNvPr id="20" name="圆角矩形 19"/>
              <p:cNvSpPr/>
              <p:nvPr/>
            </p:nvSpPr>
            <p:spPr>
              <a:xfrm>
                <a:off x="552450" y="4056752"/>
                <a:ext cx="2737387" cy="392668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gradFill flip="none" rotWithShape="1">
                  <a:gsLst>
                    <a:gs pos="0">
                      <a:srgbClr val="73EBFE"/>
                    </a:gs>
                    <a:gs pos="100000">
                      <a:srgbClr val="3762FF"/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grpSp>
            <p:nvGrpSpPr>
              <p:cNvPr id="28" name="组合 27"/>
              <p:cNvGrpSpPr/>
              <p:nvPr/>
            </p:nvGrpSpPr>
            <p:grpSpPr>
              <a:xfrm>
                <a:off x="693026" y="4101935"/>
                <a:ext cx="654823" cy="307777"/>
                <a:chOff x="693026" y="4101935"/>
                <a:chExt cx="654823" cy="307777"/>
              </a:xfrm>
            </p:grpSpPr>
            <p:sp>
              <p:nvSpPr>
                <p:cNvPr id="21" name="文本框 20"/>
                <p:cNvSpPr txBox="1"/>
                <p:nvPr/>
              </p:nvSpPr>
              <p:spPr>
                <a:xfrm>
                  <a:off x="859098" y="4101935"/>
                  <a:ext cx="48875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1400" dirty="0">
                      <a:gradFill flip="none" rotWithShape="1">
                        <a:gsLst>
                          <a:gs pos="0">
                            <a:srgbClr val="73EBFE"/>
                          </a:gs>
                          <a:gs pos="100000">
                            <a:srgbClr val="3762FF"/>
                          </a:gs>
                        </a:gsLst>
                        <a:lin ang="2700000" scaled="1"/>
                        <a:tileRect/>
                      </a:gradFill>
                      <a:cs typeface="+mn-ea"/>
                      <a:sym typeface="+mn-lt"/>
                    </a:rPr>
                    <a:t>5G</a:t>
                  </a:r>
                  <a:endParaRPr lang="zh-CN" altLang="en-US" sz="1400" dirty="0">
                    <a:gradFill flip="none" rotWithShape="1">
                      <a:gsLst>
                        <a:gs pos="0">
                          <a:srgbClr val="73EBFE"/>
                        </a:gs>
                        <a:gs pos="100000">
                          <a:srgbClr val="3762FF"/>
                        </a:gs>
                      </a:gsLst>
                      <a:lin ang="2700000" scaled="1"/>
                      <a:tileRect/>
                    </a:gradFill>
                    <a:cs typeface="+mn-ea"/>
                    <a:sym typeface="+mn-lt"/>
                  </a:endParaRPr>
                </a:p>
              </p:txBody>
            </p:sp>
            <p:sp>
              <p:nvSpPr>
                <p:cNvPr id="22" name="signal_87314"/>
                <p:cNvSpPr>
                  <a:spLocks noChangeAspect="1"/>
                </p:cNvSpPr>
                <p:nvPr/>
              </p:nvSpPr>
              <p:spPr bwMode="auto">
                <a:xfrm>
                  <a:off x="693026" y="4152534"/>
                  <a:ext cx="210050" cy="205122"/>
                </a:xfrm>
                <a:custGeom>
                  <a:avLst/>
                  <a:gdLst>
                    <a:gd name="connsiteX0" fmla="*/ 297166 w 606929"/>
                    <a:gd name="connsiteY0" fmla="*/ 266554 h 592688"/>
                    <a:gd name="connsiteX1" fmla="*/ 299661 w 606929"/>
                    <a:gd name="connsiteY1" fmla="*/ 267312 h 592688"/>
                    <a:gd name="connsiteX2" fmla="*/ 341311 w 606929"/>
                    <a:gd name="connsiteY2" fmla="*/ 279548 h 592688"/>
                    <a:gd name="connsiteX3" fmla="*/ 321571 w 606929"/>
                    <a:gd name="connsiteY3" fmla="*/ 345167 h 592688"/>
                    <a:gd name="connsiteX4" fmla="*/ 323957 w 606929"/>
                    <a:gd name="connsiteY4" fmla="*/ 426271 h 592688"/>
                    <a:gd name="connsiteX5" fmla="*/ 324174 w 606929"/>
                    <a:gd name="connsiteY5" fmla="*/ 581873 h 592688"/>
                    <a:gd name="connsiteX6" fmla="*/ 294672 w 606929"/>
                    <a:gd name="connsiteY6" fmla="*/ 581873 h 592688"/>
                    <a:gd name="connsiteX7" fmla="*/ 281873 w 606929"/>
                    <a:gd name="connsiteY7" fmla="*/ 426271 h 592688"/>
                    <a:gd name="connsiteX8" fmla="*/ 280897 w 606929"/>
                    <a:gd name="connsiteY8" fmla="*/ 342893 h 592688"/>
                    <a:gd name="connsiteX9" fmla="*/ 257686 w 606929"/>
                    <a:gd name="connsiteY9" fmla="*/ 315389 h 592688"/>
                    <a:gd name="connsiteX10" fmla="*/ 297166 w 606929"/>
                    <a:gd name="connsiteY10" fmla="*/ 266554 h 592688"/>
                    <a:gd name="connsiteX11" fmla="*/ 291638 w 606929"/>
                    <a:gd name="connsiteY11" fmla="*/ 178802 h 592688"/>
                    <a:gd name="connsiteX12" fmla="*/ 426678 w 606929"/>
                    <a:gd name="connsiteY12" fmla="*/ 346589 h 592688"/>
                    <a:gd name="connsiteX13" fmla="*/ 400972 w 606929"/>
                    <a:gd name="connsiteY13" fmla="*/ 361212 h 592688"/>
                    <a:gd name="connsiteX14" fmla="*/ 398477 w 606929"/>
                    <a:gd name="connsiteY14" fmla="*/ 360779 h 592688"/>
                    <a:gd name="connsiteX15" fmla="*/ 384376 w 606929"/>
                    <a:gd name="connsiteY15" fmla="*/ 342148 h 592688"/>
                    <a:gd name="connsiteX16" fmla="*/ 384485 w 606929"/>
                    <a:gd name="connsiteY16" fmla="*/ 341282 h 592688"/>
                    <a:gd name="connsiteX17" fmla="*/ 387739 w 606929"/>
                    <a:gd name="connsiteY17" fmla="*/ 332291 h 592688"/>
                    <a:gd name="connsiteX18" fmla="*/ 386980 w 606929"/>
                    <a:gd name="connsiteY18" fmla="*/ 332399 h 592688"/>
                    <a:gd name="connsiteX19" fmla="*/ 315066 w 606929"/>
                    <a:gd name="connsiteY19" fmla="*/ 220288 h 592688"/>
                    <a:gd name="connsiteX20" fmla="*/ 231981 w 606929"/>
                    <a:gd name="connsiteY20" fmla="*/ 333049 h 592688"/>
                    <a:gd name="connsiteX21" fmla="*/ 202912 w 606929"/>
                    <a:gd name="connsiteY21" fmla="*/ 362079 h 592688"/>
                    <a:gd name="connsiteX22" fmla="*/ 291638 w 606929"/>
                    <a:gd name="connsiteY22" fmla="*/ 178802 h 592688"/>
                    <a:gd name="connsiteX23" fmla="*/ 334958 w 606929"/>
                    <a:gd name="connsiteY23" fmla="*/ 75412 h 592688"/>
                    <a:gd name="connsiteX24" fmla="*/ 478727 w 606929"/>
                    <a:gd name="connsiteY24" fmla="*/ 159886 h 592688"/>
                    <a:gd name="connsiteX25" fmla="*/ 483390 w 606929"/>
                    <a:gd name="connsiteY25" fmla="*/ 413681 h 592688"/>
                    <a:gd name="connsiteX26" fmla="*/ 450530 w 606929"/>
                    <a:gd name="connsiteY26" fmla="*/ 399822 h 592688"/>
                    <a:gd name="connsiteX27" fmla="*/ 294037 w 606929"/>
                    <a:gd name="connsiteY27" fmla="*/ 117984 h 592688"/>
                    <a:gd name="connsiteX28" fmla="*/ 175284 w 606929"/>
                    <a:gd name="connsiteY28" fmla="*/ 407942 h 592688"/>
                    <a:gd name="connsiteX29" fmla="*/ 145894 w 606929"/>
                    <a:gd name="connsiteY29" fmla="*/ 430680 h 592688"/>
                    <a:gd name="connsiteX30" fmla="*/ 274082 w 606929"/>
                    <a:gd name="connsiteY30" fmla="*/ 78031 h 592688"/>
                    <a:gd name="connsiteX31" fmla="*/ 334958 w 606929"/>
                    <a:gd name="connsiteY31" fmla="*/ 75412 h 592688"/>
                    <a:gd name="connsiteX32" fmla="*/ 336418 w 606929"/>
                    <a:gd name="connsiteY32" fmla="*/ 394 h 592688"/>
                    <a:gd name="connsiteX33" fmla="*/ 549115 w 606929"/>
                    <a:gd name="connsiteY33" fmla="*/ 491264 h 592688"/>
                    <a:gd name="connsiteX34" fmla="*/ 512782 w 606929"/>
                    <a:gd name="connsiteY34" fmla="*/ 470039 h 592688"/>
                    <a:gd name="connsiteX35" fmla="*/ 290232 w 606929"/>
                    <a:gd name="connsiteY35" fmla="*/ 44680 h 592688"/>
                    <a:gd name="connsiteX36" fmla="*/ 113015 w 606929"/>
                    <a:gd name="connsiteY36" fmla="*/ 478919 h 592688"/>
                    <a:gd name="connsiteX37" fmla="*/ 84709 w 606929"/>
                    <a:gd name="connsiteY37" fmla="*/ 500793 h 592688"/>
                    <a:gd name="connsiteX38" fmla="*/ 287195 w 606929"/>
                    <a:gd name="connsiteY38" fmla="*/ 1689 h 592688"/>
                    <a:gd name="connsiteX39" fmla="*/ 336418 w 606929"/>
                    <a:gd name="connsiteY39" fmla="*/ 394 h 5926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606929" h="592688">
                      <a:moveTo>
                        <a:pt x="297166" y="266554"/>
                      </a:moveTo>
                      <a:cubicBezTo>
                        <a:pt x="298034" y="266771"/>
                        <a:pt x="298793" y="267095"/>
                        <a:pt x="299661" y="267312"/>
                      </a:cubicBezTo>
                      <a:cubicBezTo>
                        <a:pt x="314304" y="263414"/>
                        <a:pt x="329272" y="265580"/>
                        <a:pt x="341311" y="279548"/>
                      </a:cubicBezTo>
                      <a:cubicBezTo>
                        <a:pt x="359750" y="301204"/>
                        <a:pt x="346192" y="334989"/>
                        <a:pt x="321571" y="345167"/>
                      </a:cubicBezTo>
                      <a:cubicBezTo>
                        <a:pt x="327102" y="370830"/>
                        <a:pt x="323089" y="400608"/>
                        <a:pt x="323957" y="426271"/>
                      </a:cubicBezTo>
                      <a:cubicBezTo>
                        <a:pt x="325692" y="476405"/>
                        <a:pt x="335997" y="532821"/>
                        <a:pt x="324174" y="581873"/>
                      </a:cubicBezTo>
                      <a:cubicBezTo>
                        <a:pt x="320378" y="597357"/>
                        <a:pt x="299444" y="595191"/>
                        <a:pt x="294672" y="581873"/>
                      </a:cubicBezTo>
                      <a:cubicBezTo>
                        <a:pt x="277751" y="534445"/>
                        <a:pt x="283283" y="476297"/>
                        <a:pt x="281873" y="426271"/>
                      </a:cubicBezTo>
                      <a:cubicBezTo>
                        <a:pt x="281114" y="399742"/>
                        <a:pt x="275365" y="369206"/>
                        <a:pt x="280897" y="342893"/>
                      </a:cubicBezTo>
                      <a:cubicBezTo>
                        <a:pt x="269725" y="337263"/>
                        <a:pt x="260831" y="327842"/>
                        <a:pt x="257686" y="315389"/>
                      </a:cubicBezTo>
                      <a:cubicBezTo>
                        <a:pt x="251503" y="290809"/>
                        <a:pt x="270593" y="263089"/>
                        <a:pt x="297166" y="266554"/>
                      </a:cubicBezTo>
                      <a:close/>
                      <a:moveTo>
                        <a:pt x="291638" y="178802"/>
                      </a:moveTo>
                      <a:cubicBezTo>
                        <a:pt x="383834" y="169378"/>
                        <a:pt x="461930" y="256792"/>
                        <a:pt x="426678" y="346589"/>
                      </a:cubicBezTo>
                      <a:cubicBezTo>
                        <a:pt x="422123" y="358071"/>
                        <a:pt x="413012" y="363162"/>
                        <a:pt x="400972" y="361212"/>
                      </a:cubicBezTo>
                      <a:cubicBezTo>
                        <a:pt x="400104" y="361104"/>
                        <a:pt x="399345" y="360887"/>
                        <a:pt x="398477" y="360779"/>
                      </a:cubicBezTo>
                      <a:cubicBezTo>
                        <a:pt x="390993" y="359588"/>
                        <a:pt x="383292" y="349730"/>
                        <a:pt x="384376" y="342148"/>
                      </a:cubicBezTo>
                      <a:cubicBezTo>
                        <a:pt x="384376" y="341931"/>
                        <a:pt x="384376" y="341607"/>
                        <a:pt x="384485" y="341282"/>
                      </a:cubicBezTo>
                      <a:cubicBezTo>
                        <a:pt x="384810" y="338140"/>
                        <a:pt x="386003" y="335107"/>
                        <a:pt x="387739" y="332291"/>
                      </a:cubicBezTo>
                      <a:cubicBezTo>
                        <a:pt x="387414" y="332291"/>
                        <a:pt x="387197" y="332399"/>
                        <a:pt x="386980" y="332399"/>
                      </a:cubicBezTo>
                      <a:cubicBezTo>
                        <a:pt x="422448" y="285497"/>
                        <a:pt x="359646" y="223755"/>
                        <a:pt x="315066" y="220288"/>
                      </a:cubicBezTo>
                      <a:cubicBezTo>
                        <a:pt x="258121" y="215739"/>
                        <a:pt x="186533" y="275856"/>
                        <a:pt x="231981" y="333049"/>
                      </a:cubicBezTo>
                      <a:cubicBezTo>
                        <a:pt x="248251" y="353522"/>
                        <a:pt x="219616" y="382768"/>
                        <a:pt x="202912" y="362079"/>
                      </a:cubicBezTo>
                      <a:cubicBezTo>
                        <a:pt x="141845" y="286905"/>
                        <a:pt x="201610" y="188009"/>
                        <a:pt x="291638" y="178802"/>
                      </a:cubicBezTo>
                      <a:close/>
                      <a:moveTo>
                        <a:pt x="334958" y="75412"/>
                      </a:moveTo>
                      <a:cubicBezTo>
                        <a:pt x="393770" y="78965"/>
                        <a:pt x="445216" y="102555"/>
                        <a:pt x="478727" y="159886"/>
                      </a:cubicBezTo>
                      <a:cubicBezTo>
                        <a:pt x="521999" y="233946"/>
                        <a:pt x="528614" y="339405"/>
                        <a:pt x="483390" y="413681"/>
                      </a:cubicBezTo>
                      <a:cubicBezTo>
                        <a:pt x="472762" y="431005"/>
                        <a:pt x="444999" y="419636"/>
                        <a:pt x="450530" y="399822"/>
                      </a:cubicBezTo>
                      <a:cubicBezTo>
                        <a:pt x="486102" y="271625"/>
                        <a:pt x="469400" y="103584"/>
                        <a:pt x="294037" y="117984"/>
                      </a:cubicBezTo>
                      <a:cubicBezTo>
                        <a:pt x="131904" y="131194"/>
                        <a:pt x="96657" y="285917"/>
                        <a:pt x="175284" y="407942"/>
                      </a:cubicBezTo>
                      <a:cubicBezTo>
                        <a:pt x="186779" y="425808"/>
                        <a:pt x="159884" y="446488"/>
                        <a:pt x="145894" y="430680"/>
                      </a:cubicBezTo>
                      <a:cubicBezTo>
                        <a:pt x="30069" y="299452"/>
                        <a:pt x="100779" y="101093"/>
                        <a:pt x="274082" y="78031"/>
                      </a:cubicBezTo>
                      <a:cubicBezTo>
                        <a:pt x="294931" y="75270"/>
                        <a:pt x="315354" y="74228"/>
                        <a:pt x="334958" y="75412"/>
                      </a:cubicBezTo>
                      <a:close/>
                      <a:moveTo>
                        <a:pt x="336418" y="394"/>
                      </a:moveTo>
                      <a:cubicBezTo>
                        <a:pt x="574083" y="12307"/>
                        <a:pt x="682515" y="292283"/>
                        <a:pt x="549115" y="491264"/>
                      </a:cubicBezTo>
                      <a:cubicBezTo>
                        <a:pt x="534148" y="513571"/>
                        <a:pt x="497707" y="492563"/>
                        <a:pt x="512782" y="470039"/>
                      </a:cubicBezTo>
                      <a:cubicBezTo>
                        <a:pt x="635662" y="286706"/>
                        <a:pt x="529376" y="19665"/>
                        <a:pt x="290232" y="44680"/>
                      </a:cubicBezTo>
                      <a:cubicBezTo>
                        <a:pt x="56836" y="69045"/>
                        <a:pt x="-14637" y="303057"/>
                        <a:pt x="113015" y="478919"/>
                      </a:cubicBezTo>
                      <a:cubicBezTo>
                        <a:pt x="125488" y="495920"/>
                        <a:pt x="98699" y="514654"/>
                        <a:pt x="84709" y="500793"/>
                      </a:cubicBezTo>
                      <a:cubicBezTo>
                        <a:pt x="-102594" y="315836"/>
                        <a:pt x="45556" y="25838"/>
                        <a:pt x="287195" y="1689"/>
                      </a:cubicBezTo>
                      <a:cubicBezTo>
                        <a:pt x="304155" y="-3"/>
                        <a:pt x="320573" y="-400"/>
                        <a:pt x="336418" y="394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73EBFE"/>
                    </a:gs>
                    <a:gs pos="100000">
                      <a:srgbClr val="3762FF"/>
                    </a:gs>
                  </a:gsLst>
                  <a:lin ang="2700000" scaled="1"/>
                  <a:tileRect/>
                </a:gradFill>
                <a:ln>
                  <a:noFill/>
                </a:ln>
              </p:spPr>
              <p:txBody>
                <a:bodyPr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7" name="组合 26"/>
              <p:cNvGrpSpPr/>
              <p:nvPr/>
            </p:nvGrpSpPr>
            <p:grpSpPr>
              <a:xfrm>
                <a:off x="2539547" y="4097249"/>
                <a:ext cx="698307" cy="311674"/>
                <a:chOff x="3233234" y="4091189"/>
                <a:chExt cx="698307" cy="311674"/>
              </a:xfrm>
            </p:grpSpPr>
            <p:sp>
              <p:nvSpPr>
                <p:cNvPr id="23" name="圆角矩形 22"/>
                <p:cNvSpPr/>
                <p:nvPr/>
              </p:nvSpPr>
              <p:spPr>
                <a:xfrm>
                  <a:off x="3233234" y="4091189"/>
                  <a:ext cx="698307" cy="311674"/>
                </a:xfrm>
                <a:prstGeom prst="roundRect">
                  <a:avLst>
                    <a:gd name="adj" fmla="val 50000"/>
                  </a:avLst>
                </a:prstGeom>
                <a:gradFill flip="none" rotWithShape="1">
                  <a:gsLst>
                    <a:gs pos="100000">
                      <a:srgbClr val="3762FF"/>
                    </a:gs>
                    <a:gs pos="0">
                      <a:srgbClr val="73EBFE"/>
                    </a:gs>
                  </a:gsLst>
                  <a:lin ang="2700000" scaled="1"/>
                  <a:tileRect/>
                </a:gradFill>
                <a:ln w="222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noFill/>
                    <a:cs typeface="+mn-ea"/>
                    <a:sym typeface="+mn-lt"/>
                  </a:endParaRPr>
                </a:p>
              </p:txBody>
            </p:sp>
            <p:sp>
              <p:nvSpPr>
                <p:cNvPr id="24" name="文本框 23"/>
                <p:cNvSpPr txBox="1"/>
                <p:nvPr/>
              </p:nvSpPr>
              <p:spPr>
                <a:xfrm>
                  <a:off x="3237997" y="4111435"/>
                  <a:ext cx="480794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1000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Start</a:t>
                  </a:r>
                  <a:endParaRPr lang="zh-CN" altLang="en-US" sz="1000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5" name="椭圆 24"/>
                <p:cNvSpPr/>
                <p:nvPr/>
              </p:nvSpPr>
              <p:spPr>
                <a:xfrm>
                  <a:off x="3669419" y="4141421"/>
                  <a:ext cx="211210" cy="211210"/>
                </a:xfrm>
                <a:prstGeom prst="ellipse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6" name="等腰三角形 25"/>
                <p:cNvSpPr/>
                <p:nvPr/>
              </p:nvSpPr>
              <p:spPr>
                <a:xfrm rot="5400000">
                  <a:off x="3740674" y="4203881"/>
                  <a:ext cx="100098" cy="86291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</p:grpSp>
      </p:grpSp>
      <p:grpSp>
        <p:nvGrpSpPr>
          <p:cNvPr id="34" name="组合 33"/>
          <p:cNvGrpSpPr/>
          <p:nvPr/>
        </p:nvGrpSpPr>
        <p:grpSpPr>
          <a:xfrm>
            <a:off x="1162942" y="1654916"/>
            <a:ext cx="2239878" cy="1446550"/>
            <a:chOff x="1803686" y="1550423"/>
            <a:chExt cx="964211" cy="622703"/>
          </a:xfrm>
        </p:grpSpPr>
        <p:sp>
          <p:nvSpPr>
            <p:cNvPr id="35" name="椭圆 34"/>
            <p:cNvSpPr/>
            <p:nvPr/>
          </p:nvSpPr>
          <p:spPr>
            <a:xfrm>
              <a:off x="1937530" y="1898677"/>
              <a:ext cx="797540" cy="267269"/>
            </a:xfrm>
            <a:prstGeom prst="ellipse">
              <a:avLst/>
            </a:prstGeom>
            <a:gradFill flip="none" rotWithShape="1">
              <a:gsLst>
                <a:gs pos="100000">
                  <a:srgbClr val="519DFF"/>
                </a:gs>
                <a:gs pos="0">
                  <a:srgbClr val="73EBFE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innerShdw blurRad="88900">
                <a:prstClr val="black">
                  <a:alpha val="5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800">
                <a:cs typeface="+mn-ea"/>
                <a:sym typeface="+mn-lt"/>
              </a:endParaRP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1803686" y="1550423"/>
              <a:ext cx="964211" cy="622703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  <a:scene3d>
                <a:camera prst="isometricOffAxis1Left">
                  <a:rot lat="1876360" lon="2562399" rev="21591639"/>
                </a:camera>
                <a:lightRig rig="balanced" dir="t"/>
              </a:scene3d>
              <a:sp3d extrusionH="177800" prstMaterial="matte">
                <a:bevelB w="38100" h="38100"/>
                <a:extrusionClr>
                  <a:schemeClr val="bg1"/>
                </a:extrusionClr>
                <a:contourClr>
                  <a:schemeClr val="bg1">
                    <a:lumMod val="75000"/>
                  </a:schemeClr>
                </a:contourClr>
              </a:sp3d>
            </a:bodyPr>
            <a:lstStyle/>
            <a:p>
              <a:pPr algn="ctr"/>
              <a:r>
                <a:rPr lang="en-US" altLang="zh-CN" sz="8800" b="1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5400000" scaled="1"/>
                    <a:tileRect/>
                  </a:gradFill>
                  <a:cs typeface="+mn-ea"/>
                  <a:sym typeface="+mn-lt"/>
                </a:rPr>
                <a:t>02</a:t>
              </a:r>
              <a:endParaRPr lang="zh-CN" altLang="en-US" sz="8800" b="1" dirty="0">
                <a:gradFill flip="none" rotWithShape="1">
                  <a:gsLst>
                    <a:gs pos="100000">
                      <a:srgbClr val="3762FF"/>
                    </a:gs>
                    <a:gs pos="0">
                      <a:srgbClr val="73EBFE"/>
                    </a:gs>
                  </a:gsLst>
                  <a:lin ang="5400000" scaled="1"/>
                  <a:tileRect/>
                </a:gra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55007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="" xmlns:a16="http://schemas.microsoft.com/office/drawing/2014/main" id="{D2A5E249-446E-4B96-8C45-0D1FBD44106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1000" y="1255156"/>
            <a:ext cx="11430000" cy="3536159"/>
          </a:xfrm>
          <a:prstGeom prst="rect">
            <a:avLst/>
          </a:prstGeom>
        </p:spPr>
      </p:pic>
      <p:grpSp>
        <p:nvGrpSpPr>
          <p:cNvPr id="4" name="组合 3"/>
          <p:cNvGrpSpPr/>
          <p:nvPr/>
        </p:nvGrpSpPr>
        <p:grpSpPr>
          <a:xfrm>
            <a:off x="451102" y="114300"/>
            <a:ext cx="2382336" cy="830997"/>
            <a:chOff x="2032252" y="1274610"/>
            <a:chExt cx="2382336" cy="830997"/>
          </a:xfrm>
        </p:grpSpPr>
        <p:sp>
          <p:nvSpPr>
            <p:cNvPr id="5" name="文本框 4"/>
            <p:cNvSpPr txBox="1"/>
            <p:nvPr/>
          </p:nvSpPr>
          <p:spPr>
            <a:xfrm>
              <a:off x="2547990" y="1549078"/>
              <a:ext cx="186659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2700000" scaled="1"/>
                    <a:tileRect/>
                  </a:gradFill>
                  <a:cs typeface="+mn-ea"/>
                  <a:sym typeface="+mn-lt"/>
                </a:rPr>
                <a:t>基本概念</a:t>
              </a: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2032252" y="1274610"/>
              <a:ext cx="595562" cy="830997"/>
              <a:chOff x="2038520" y="1396463"/>
              <a:chExt cx="595562" cy="830997"/>
            </a:xfrm>
          </p:grpSpPr>
          <p:sp>
            <p:nvSpPr>
              <p:cNvPr id="7" name="椭圆 6"/>
              <p:cNvSpPr/>
              <p:nvPr/>
            </p:nvSpPr>
            <p:spPr>
              <a:xfrm>
                <a:off x="2038520" y="1928315"/>
                <a:ext cx="595562" cy="223527"/>
              </a:xfrm>
              <a:prstGeom prst="ellipse">
                <a:avLst/>
              </a:prstGeom>
              <a:gradFill flip="none" rotWithShape="1">
                <a:gsLst>
                  <a:gs pos="100000">
                    <a:srgbClr val="519DFF"/>
                  </a:gs>
                  <a:gs pos="0">
                    <a:srgbClr val="73EBFE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innerShdw blurRad="88900">
                  <a:prstClr val="black">
                    <a:alpha val="5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2060204" y="1396463"/>
                <a:ext cx="509471" cy="830997"/>
              </a:xfrm>
              <a:prstGeom prst="rect">
                <a:avLst/>
              </a:prstGeom>
              <a:noFill/>
              <a:effectLst/>
            </p:spPr>
            <p:txBody>
              <a:bodyPr wrap="square" rtlCol="0">
                <a:spAutoFit/>
                <a:scene3d>
                  <a:camera prst="isometricOffAxis1Left">
                    <a:rot lat="1876360" lon="2562399" rev="21591639"/>
                  </a:camera>
                  <a:lightRig rig="balanced" dir="t"/>
                </a:scene3d>
                <a:sp3d extrusionH="101600" prstMaterial="matte">
                  <a:bevelB w="38100" h="38100"/>
                  <a:extrusionClr>
                    <a:schemeClr val="bg1"/>
                  </a:extrusionClr>
                  <a:contourClr>
                    <a:schemeClr val="bg1">
                      <a:lumMod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altLang="zh-CN" sz="4800" b="1" dirty="0">
                    <a:gradFill flip="none" rotWithShape="1">
                      <a:gsLst>
                        <a:gs pos="100000">
                          <a:srgbClr val="3762FF"/>
                        </a:gs>
                        <a:gs pos="0">
                          <a:srgbClr val="73EBFE"/>
                        </a:gs>
                      </a:gsLst>
                      <a:lin ang="5400000" scaled="1"/>
                      <a:tileRect/>
                    </a:gradFill>
                    <a:cs typeface="+mn-ea"/>
                    <a:sym typeface="+mn-lt"/>
                  </a:rPr>
                  <a:t>2</a:t>
                </a:r>
                <a:endParaRPr lang="zh-CN" altLang="en-US" sz="4800" b="1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5400000" scaled="1"/>
                    <a:tileRect/>
                  </a:gra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3" name="组合 32">
            <a:extLst>
              <a:ext uri="{FF2B5EF4-FFF2-40B4-BE49-F238E27FC236}">
                <a16:creationId xmlns="" xmlns:a16="http://schemas.microsoft.com/office/drawing/2014/main" id="{7649F514-C935-4FEF-A8D9-80DA193F78D9}"/>
              </a:ext>
            </a:extLst>
          </p:cNvPr>
          <p:cNvGrpSpPr/>
          <p:nvPr/>
        </p:nvGrpSpPr>
        <p:grpSpPr>
          <a:xfrm>
            <a:off x="7341184" y="2438400"/>
            <a:ext cx="4155491" cy="3870325"/>
            <a:chOff x="7341184" y="2438400"/>
            <a:chExt cx="4155491" cy="3870325"/>
          </a:xfrm>
        </p:grpSpPr>
        <p:sp>
          <p:nvSpPr>
            <p:cNvPr id="9" name="矩形: 圆角 8">
              <a:extLst>
                <a:ext uri="{FF2B5EF4-FFF2-40B4-BE49-F238E27FC236}">
                  <a16:creationId xmlns="" xmlns:a16="http://schemas.microsoft.com/office/drawing/2014/main" id="{08926C18-1203-437F-AE57-22080FC165B8}"/>
                </a:ext>
              </a:extLst>
            </p:cNvPr>
            <p:cNvSpPr/>
            <p:nvPr/>
          </p:nvSpPr>
          <p:spPr>
            <a:xfrm>
              <a:off x="7341184" y="2438400"/>
              <a:ext cx="4155491" cy="3870325"/>
            </a:xfrm>
            <a:prstGeom prst="roundRect">
              <a:avLst>
                <a:gd name="adj" fmla="val 2056"/>
              </a:avLst>
            </a:prstGeom>
            <a:gradFill flip="none" rotWithShape="1">
              <a:gsLst>
                <a:gs pos="81000">
                  <a:srgbClr val="519DFF"/>
                </a:gs>
                <a:gs pos="0">
                  <a:srgbClr val="73EBFE"/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1" name="矩形 10">
              <a:extLst>
                <a:ext uri="{FF2B5EF4-FFF2-40B4-BE49-F238E27FC236}">
                  <a16:creationId xmlns="" xmlns:a16="http://schemas.microsoft.com/office/drawing/2014/main" id="{7E40BF7C-CA11-4297-BFB6-911669FA0A59}"/>
                </a:ext>
              </a:extLst>
            </p:cNvPr>
            <p:cNvSpPr/>
            <p:nvPr/>
          </p:nvSpPr>
          <p:spPr>
            <a:xfrm>
              <a:off x="7675493" y="3870415"/>
              <a:ext cx="3486867" cy="175663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bg1"/>
                  </a:solidFill>
                  <a:cs typeface="+mn-ea"/>
                  <a:sym typeface="+mn-lt"/>
                </a:rPr>
                <a:t>与早期的</a:t>
              </a:r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2G</a:t>
              </a:r>
              <a:r>
                <a:rPr lang="zh-CN" altLang="en-US" sz="1400" dirty="0">
                  <a:solidFill>
                    <a:schemeClr val="bg1"/>
                  </a:solidFill>
                  <a:cs typeface="+mn-ea"/>
                  <a:sym typeface="+mn-lt"/>
                </a:rPr>
                <a:t>、</a:t>
              </a:r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3G</a:t>
              </a:r>
              <a:r>
                <a:rPr lang="zh-CN" altLang="en-US" sz="1400" dirty="0">
                  <a:solidFill>
                    <a:schemeClr val="bg1"/>
                  </a:solidFill>
                  <a:cs typeface="+mn-ea"/>
                  <a:sym typeface="+mn-lt"/>
                </a:rPr>
                <a:t>和</a:t>
              </a:r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4G</a:t>
              </a:r>
              <a:r>
                <a:rPr lang="zh-CN" altLang="en-US" sz="1400" dirty="0">
                  <a:solidFill>
                    <a:schemeClr val="bg1"/>
                  </a:solidFill>
                  <a:cs typeface="+mn-ea"/>
                  <a:sym typeface="+mn-lt"/>
                </a:rPr>
                <a:t>移动网络一样，</a:t>
              </a:r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5G</a:t>
              </a:r>
              <a:r>
                <a:rPr lang="zh-CN" altLang="en-US" sz="1400" dirty="0">
                  <a:solidFill>
                    <a:schemeClr val="bg1"/>
                  </a:solidFill>
                  <a:cs typeface="+mn-ea"/>
                  <a:sym typeface="+mn-lt"/>
                </a:rPr>
                <a:t>网络是数字蜂窝网络，在这种网络中，供应商覆盖的服务区域被划分为许多被称为蜂窝的小地理区域。表示声音和图像的模拟信号在手机中被数字化，由模数转换器转换并作为比特流传输</a:t>
              </a:r>
            </a:p>
          </p:txBody>
        </p:sp>
        <p:grpSp>
          <p:nvGrpSpPr>
            <p:cNvPr id="12" name="组合 11">
              <a:extLst>
                <a:ext uri="{FF2B5EF4-FFF2-40B4-BE49-F238E27FC236}">
                  <a16:creationId xmlns="" xmlns:a16="http://schemas.microsoft.com/office/drawing/2014/main" id="{DB6A0AC8-D8BF-4714-9255-F748ACE502BA}"/>
                </a:ext>
              </a:extLst>
            </p:cNvPr>
            <p:cNvGrpSpPr/>
            <p:nvPr/>
          </p:nvGrpSpPr>
          <p:grpSpPr>
            <a:xfrm>
              <a:off x="7556398" y="2674740"/>
              <a:ext cx="3725058" cy="1323439"/>
              <a:chOff x="7556398" y="2795390"/>
              <a:chExt cx="3725058" cy="1323439"/>
            </a:xfrm>
          </p:grpSpPr>
          <p:sp>
            <p:nvSpPr>
              <p:cNvPr id="13" name="文本框 12">
                <a:extLst>
                  <a:ext uri="{FF2B5EF4-FFF2-40B4-BE49-F238E27FC236}">
                    <a16:creationId xmlns="" xmlns:a16="http://schemas.microsoft.com/office/drawing/2014/main" id="{98A9A154-2A6D-428D-A73D-B071FD7D6267}"/>
                  </a:ext>
                </a:extLst>
              </p:cNvPr>
              <p:cNvSpPr txBox="1"/>
              <p:nvPr/>
            </p:nvSpPr>
            <p:spPr>
              <a:xfrm>
                <a:off x="7556398" y="2795390"/>
                <a:ext cx="3725058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8000" dirty="0">
                    <a:solidFill>
                      <a:schemeClr val="bg1"/>
                    </a:solidFill>
                    <a:cs typeface="+mn-ea"/>
                    <a:sym typeface="+mn-lt"/>
                  </a:rPr>
                  <a:t>2029</a:t>
                </a:r>
                <a:endParaRPr lang="zh-CN" altLang="en-US" sz="80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cxnSp>
            <p:nvCxnSpPr>
              <p:cNvPr id="14" name="直接连接符 13">
                <a:extLst>
                  <a:ext uri="{FF2B5EF4-FFF2-40B4-BE49-F238E27FC236}">
                    <a16:creationId xmlns="" xmlns:a16="http://schemas.microsoft.com/office/drawing/2014/main" id="{EA165A6E-7CE7-43F2-9CB1-157E87DB5128}"/>
                  </a:ext>
                </a:extLst>
              </p:cNvPr>
              <p:cNvCxnSpPr/>
              <p:nvPr/>
            </p:nvCxnSpPr>
            <p:spPr>
              <a:xfrm flipH="1">
                <a:off x="7747000" y="3429000"/>
                <a:ext cx="285750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接连接符 14">
                <a:extLst>
                  <a:ext uri="{FF2B5EF4-FFF2-40B4-BE49-F238E27FC236}">
                    <a16:creationId xmlns="" xmlns:a16="http://schemas.microsoft.com/office/drawing/2014/main" id="{D9C4FE10-52D7-4DBC-8524-E2149D714B95}"/>
                  </a:ext>
                </a:extLst>
              </p:cNvPr>
              <p:cNvCxnSpPr/>
              <p:nvPr/>
            </p:nvCxnSpPr>
            <p:spPr>
              <a:xfrm flipH="1">
                <a:off x="10876611" y="3429000"/>
                <a:ext cx="285750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4" name="组合 33">
            <a:extLst>
              <a:ext uri="{FF2B5EF4-FFF2-40B4-BE49-F238E27FC236}">
                <a16:creationId xmlns="" xmlns:a16="http://schemas.microsoft.com/office/drawing/2014/main" id="{2194C9B1-6534-42A2-A92D-D7599D0BC711}"/>
              </a:ext>
            </a:extLst>
          </p:cNvPr>
          <p:cNvGrpSpPr/>
          <p:nvPr/>
        </p:nvGrpSpPr>
        <p:grpSpPr>
          <a:xfrm>
            <a:off x="695325" y="3975457"/>
            <a:ext cx="6213732" cy="1777287"/>
            <a:chOff x="695325" y="3975457"/>
            <a:chExt cx="6213732" cy="1777287"/>
          </a:xfrm>
        </p:grpSpPr>
        <p:sp>
          <p:nvSpPr>
            <p:cNvPr id="18" name="椭圆 17">
              <a:extLst>
                <a:ext uri="{FF2B5EF4-FFF2-40B4-BE49-F238E27FC236}">
                  <a16:creationId xmlns="" xmlns:a16="http://schemas.microsoft.com/office/drawing/2014/main" id="{62B75B0E-DD45-48E8-BA61-9F935BDB1724}"/>
                </a:ext>
              </a:extLst>
            </p:cNvPr>
            <p:cNvSpPr/>
            <p:nvPr/>
          </p:nvSpPr>
          <p:spPr>
            <a:xfrm>
              <a:off x="720725" y="3975457"/>
              <a:ext cx="1777287" cy="1777287"/>
            </a:xfrm>
            <a:prstGeom prst="ellipse">
              <a:avLst/>
            </a:prstGeom>
            <a:gradFill flip="none" rotWithShape="1">
              <a:gsLst>
                <a:gs pos="100000">
                  <a:srgbClr val="73EBFE">
                    <a:lumMod val="20000"/>
                    <a:lumOff val="80000"/>
                  </a:srgbClr>
                </a:gs>
                <a:gs pos="0">
                  <a:schemeClr val="bg1"/>
                </a:gs>
              </a:gsLst>
              <a:lin ang="5400000" scaled="1"/>
              <a:tileRect/>
            </a:gradFill>
            <a:ln>
              <a:noFill/>
            </a:ln>
            <a:effectLst>
              <a:outerShdw dist="63500" dir="5400000" algn="t" rotWithShape="0">
                <a:srgbClr val="3762FF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9" name="Freeform 692">
              <a:extLst>
                <a:ext uri="{FF2B5EF4-FFF2-40B4-BE49-F238E27FC236}">
                  <a16:creationId xmlns="" xmlns:a16="http://schemas.microsoft.com/office/drawing/2014/main" id="{DE5E0CA2-34B6-4699-A70E-91901569EE5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39791" y="4287227"/>
              <a:ext cx="539153" cy="539153"/>
            </a:xfrm>
            <a:custGeom>
              <a:avLst/>
              <a:gdLst>
                <a:gd name="T0" fmla="*/ 176 w 176"/>
                <a:gd name="T1" fmla="*/ 52 h 176"/>
                <a:gd name="T2" fmla="*/ 176 w 176"/>
                <a:gd name="T3" fmla="*/ 50 h 176"/>
                <a:gd name="T4" fmla="*/ 144 w 176"/>
                <a:gd name="T5" fmla="*/ 2 h 176"/>
                <a:gd name="T6" fmla="*/ 36 w 176"/>
                <a:gd name="T7" fmla="*/ 0 h 176"/>
                <a:gd name="T8" fmla="*/ 32 w 176"/>
                <a:gd name="T9" fmla="*/ 2 h 176"/>
                <a:gd name="T10" fmla="*/ 0 w 176"/>
                <a:gd name="T11" fmla="*/ 50 h 176"/>
                <a:gd name="T12" fmla="*/ 0 w 176"/>
                <a:gd name="T13" fmla="*/ 100 h 176"/>
                <a:gd name="T14" fmla="*/ 13 w 176"/>
                <a:gd name="T15" fmla="*/ 104 h 176"/>
                <a:gd name="T16" fmla="*/ 0 w 176"/>
                <a:gd name="T17" fmla="*/ 122 h 176"/>
                <a:gd name="T18" fmla="*/ 0 w 176"/>
                <a:gd name="T19" fmla="*/ 172 h 176"/>
                <a:gd name="T20" fmla="*/ 172 w 176"/>
                <a:gd name="T21" fmla="*/ 176 h 176"/>
                <a:gd name="T22" fmla="*/ 176 w 176"/>
                <a:gd name="T23" fmla="*/ 124 h 176"/>
                <a:gd name="T24" fmla="*/ 176 w 176"/>
                <a:gd name="T25" fmla="*/ 122 h 176"/>
                <a:gd name="T26" fmla="*/ 172 w 176"/>
                <a:gd name="T27" fmla="*/ 104 h 176"/>
                <a:gd name="T28" fmla="*/ 38 w 176"/>
                <a:gd name="T29" fmla="*/ 8 h 176"/>
                <a:gd name="T30" fmla="*/ 165 w 176"/>
                <a:gd name="T31" fmla="*/ 48 h 176"/>
                <a:gd name="T32" fmla="*/ 112 w 176"/>
                <a:gd name="T33" fmla="*/ 52 h 176"/>
                <a:gd name="T34" fmla="*/ 64 w 176"/>
                <a:gd name="T35" fmla="*/ 52 h 176"/>
                <a:gd name="T36" fmla="*/ 11 w 176"/>
                <a:gd name="T37" fmla="*/ 48 h 176"/>
                <a:gd name="T38" fmla="*/ 168 w 176"/>
                <a:gd name="T39" fmla="*/ 168 h 176"/>
                <a:gd name="T40" fmla="*/ 8 w 176"/>
                <a:gd name="T41" fmla="*/ 128 h 176"/>
                <a:gd name="T42" fmla="*/ 88 w 176"/>
                <a:gd name="T43" fmla="*/ 156 h 176"/>
                <a:gd name="T44" fmla="*/ 168 w 176"/>
                <a:gd name="T45" fmla="*/ 128 h 176"/>
                <a:gd name="T46" fmla="*/ 165 w 176"/>
                <a:gd name="T47" fmla="*/ 120 h 176"/>
                <a:gd name="T48" fmla="*/ 112 w 176"/>
                <a:gd name="T49" fmla="*/ 124 h 176"/>
                <a:gd name="T50" fmla="*/ 64 w 176"/>
                <a:gd name="T51" fmla="*/ 124 h 176"/>
                <a:gd name="T52" fmla="*/ 11 w 176"/>
                <a:gd name="T53" fmla="*/ 120 h 176"/>
                <a:gd name="T54" fmla="*/ 154 w 176"/>
                <a:gd name="T55" fmla="*/ 104 h 176"/>
                <a:gd name="T56" fmla="*/ 168 w 176"/>
                <a:gd name="T57" fmla="*/ 96 h 176"/>
                <a:gd name="T58" fmla="*/ 8 w 176"/>
                <a:gd name="T59" fmla="*/ 56 h 176"/>
                <a:gd name="T60" fmla="*/ 88 w 176"/>
                <a:gd name="T61" fmla="*/ 84 h 176"/>
                <a:gd name="T62" fmla="*/ 168 w 176"/>
                <a:gd name="T63" fmla="*/ 5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76" h="176">
                  <a:moveTo>
                    <a:pt x="176" y="100"/>
                  </a:moveTo>
                  <a:cubicBezTo>
                    <a:pt x="176" y="52"/>
                    <a:pt x="176" y="52"/>
                    <a:pt x="176" y="52"/>
                  </a:cubicBezTo>
                  <a:cubicBezTo>
                    <a:pt x="176" y="51"/>
                    <a:pt x="176" y="51"/>
                    <a:pt x="176" y="50"/>
                  </a:cubicBezTo>
                  <a:cubicBezTo>
                    <a:pt x="176" y="50"/>
                    <a:pt x="176" y="50"/>
                    <a:pt x="176" y="50"/>
                  </a:cubicBezTo>
                  <a:cubicBezTo>
                    <a:pt x="144" y="2"/>
                    <a:pt x="144" y="2"/>
                    <a:pt x="144" y="2"/>
                  </a:cubicBezTo>
                  <a:cubicBezTo>
                    <a:pt x="144" y="2"/>
                    <a:pt x="144" y="2"/>
                    <a:pt x="144" y="2"/>
                  </a:cubicBezTo>
                  <a:cubicBezTo>
                    <a:pt x="143" y="1"/>
                    <a:pt x="142" y="0"/>
                    <a:pt x="140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34" y="0"/>
                    <a:pt x="33" y="1"/>
                    <a:pt x="32" y="2"/>
                  </a:cubicBezTo>
                  <a:cubicBezTo>
                    <a:pt x="32" y="2"/>
                    <a:pt x="32" y="2"/>
                    <a:pt x="32" y="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51"/>
                    <a:pt x="0" y="51"/>
                    <a:pt x="0" y="52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2"/>
                    <a:pt x="2" y="104"/>
                    <a:pt x="4" y="104"/>
                  </a:cubicBezTo>
                  <a:cubicBezTo>
                    <a:pt x="13" y="104"/>
                    <a:pt x="13" y="104"/>
                    <a:pt x="13" y="104"/>
                  </a:cubicBezTo>
                  <a:cubicBezTo>
                    <a:pt x="0" y="122"/>
                    <a:pt x="0" y="122"/>
                    <a:pt x="0" y="122"/>
                  </a:cubicBezTo>
                  <a:cubicBezTo>
                    <a:pt x="0" y="122"/>
                    <a:pt x="0" y="122"/>
                    <a:pt x="0" y="122"/>
                  </a:cubicBezTo>
                  <a:cubicBezTo>
                    <a:pt x="0" y="123"/>
                    <a:pt x="0" y="123"/>
                    <a:pt x="0" y="124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0" y="174"/>
                    <a:pt x="2" y="176"/>
                    <a:pt x="4" y="176"/>
                  </a:cubicBezTo>
                  <a:cubicBezTo>
                    <a:pt x="172" y="176"/>
                    <a:pt x="172" y="176"/>
                    <a:pt x="172" y="176"/>
                  </a:cubicBezTo>
                  <a:cubicBezTo>
                    <a:pt x="174" y="176"/>
                    <a:pt x="176" y="174"/>
                    <a:pt x="176" y="172"/>
                  </a:cubicBezTo>
                  <a:cubicBezTo>
                    <a:pt x="176" y="124"/>
                    <a:pt x="176" y="124"/>
                    <a:pt x="176" y="124"/>
                  </a:cubicBezTo>
                  <a:cubicBezTo>
                    <a:pt x="176" y="123"/>
                    <a:pt x="176" y="123"/>
                    <a:pt x="176" y="122"/>
                  </a:cubicBezTo>
                  <a:cubicBezTo>
                    <a:pt x="176" y="122"/>
                    <a:pt x="176" y="122"/>
                    <a:pt x="176" y="122"/>
                  </a:cubicBezTo>
                  <a:cubicBezTo>
                    <a:pt x="163" y="104"/>
                    <a:pt x="163" y="104"/>
                    <a:pt x="163" y="104"/>
                  </a:cubicBezTo>
                  <a:cubicBezTo>
                    <a:pt x="172" y="104"/>
                    <a:pt x="172" y="104"/>
                    <a:pt x="172" y="104"/>
                  </a:cubicBezTo>
                  <a:cubicBezTo>
                    <a:pt x="174" y="104"/>
                    <a:pt x="176" y="102"/>
                    <a:pt x="176" y="100"/>
                  </a:cubicBezTo>
                  <a:close/>
                  <a:moveTo>
                    <a:pt x="38" y="8"/>
                  </a:moveTo>
                  <a:cubicBezTo>
                    <a:pt x="138" y="8"/>
                    <a:pt x="138" y="8"/>
                    <a:pt x="138" y="8"/>
                  </a:cubicBezTo>
                  <a:cubicBezTo>
                    <a:pt x="165" y="48"/>
                    <a:pt x="165" y="48"/>
                    <a:pt x="165" y="48"/>
                  </a:cubicBezTo>
                  <a:cubicBezTo>
                    <a:pt x="116" y="48"/>
                    <a:pt x="116" y="48"/>
                    <a:pt x="116" y="48"/>
                  </a:cubicBezTo>
                  <a:cubicBezTo>
                    <a:pt x="114" y="48"/>
                    <a:pt x="112" y="50"/>
                    <a:pt x="112" y="52"/>
                  </a:cubicBezTo>
                  <a:cubicBezTo>
                    <a:pt x="112" y="65"/>
                    <a:pt x="101" y="76"/>
                    <a:pt x="88" y="76"/>
                  </a:cubicBezTo>
                  <a:cubicBezTo>
                    <a:pt x="75" y="76"/>
                    <a:pt x="64" y="65"/>
                    <a:pt x="64" y="52"/>
                  </a:cubicBezTo>
                  <a:cubicBezTo>
                    <a:pt x="64" y="50"/>
                    <a:pt x="62" y="48"/>
                    <a:pt x="60" y="48"/>
                  </a:cubicBezTo>
                  <a:cubicBezTo>
                    <a:pt x="11" y="48"/>
                    <a:pt x="11" y="48"/>
                    <a:pt x="11" y="48"/>
                  </a:cubicBezTo>
                  <a:lnTo>
                    <a:pt x="38" y="8"/>
                  </a:lnTo>
                  <a:close/>
                  <a:moveTo>
                    <a:pt x="168" y="168"/>
                  </a:moveTo>
                  <a:cubicBezTo>
                    <a:pt x="8" y="168"/>
                    <a:pt x="8" y="168"/>
                    <a:pt x="8" y="168"/>
                  </a:cubicBezTo>
                  <a:cubicBezTo>
                    <a:pt x="8" y="128"/>
                    <a:pt x="8" y="128"/>
                    <a:pt x="8" y="128"/>
                  </a:cubicBezTo>
                  <a:cubicBezTo>
                    <a:pt x="56" y="128"/>
                    <a:pt x="56" y="128"/>
                    <a:pt x="56" y="128"/>
                  </a:cubicBezTo>
                  <a:cubicBezTo>
                    <a:pt x="58" y="144"/>
                    <a:pt x="72" y="156"/>
                    <a:pt x="88" y="156"/>
                  </a:cubicBezTo>
                  <a:cubicBezTo>
                    <a:pt x="104" y="156"/>
                    <a:pt x="118" y="144"/>
                    <a:pt x="120" y="128"/>
                  </a:cubicBezTo>
                  <a:cubicBezTo>
                    <a:pt x="168" y="128"/>
                    <a:pt x="168" y="128"/>
                    <a:pt x="168" y="128"/>
                  </a:cubicBezTo>
                  <a:lnTo>
                    <a:pt x="168" y="168"/>
                  </a:lnTo>
                  <a:close/>
                  <a:moveTo>
                    <a:pt x="165" y="120"/>
                  </a:moveTo>
                  <a:cubicBezTo>
                    <a:pt x="116" y="120"/>
                    <a:pt x="116" y="120"/>
                    <a:pt x="116" y="120"/>
                  </a:cubicBezTo>
                  <a:cubicBezTo>
                    <a:pt x="114" y="120"/>
                    <a:pt x="112" y="122"/>
                    <a:pt x="112" y="124"/>
                  </a:cubicBezTo>
                  <a:cubicBezTo>
                    <a:pt x="112" y="137"/>
                    <a:pt x="101" y="148"/>
                    <a:pt x="88" y="148"/>
                  </a:cubicBezTo>
                  <a:cubicBezTo>
                    <a:pt x="75" y="148"/>
                    <a:pt x="64" y="137"/>
                    <a:pt x="64" y="124"/>
                  </a:cubicBezTo>
                  <a:cubicBezTo>
                    <a:pt x="64" y="122"/>
                    <a:pt x="62" y="120"/>
                    <a:pt x="60" y="120"/>
                  </a:cubicBezTo>
                  <a:cubicBezTo>
                    <a:pt x="11" y="120"/>
                    <a:pt x="11" y="120"/>
                    <a:pt x="11" y="120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154" y="104"/>
                    <a:pt x="154" y="104"/>
                    <a:pt x="154" y="104"/>
                  </a:cubicBezTo>
                  <a:lnTo>
                    <a:pt x="165" y="120"/>
                  </a:lnTo>
                  <a:close/>
                  <a:moveTo>
                    <a:pt x="168" y="96"/>
                  </a:moveTo>
                  <a:cubicBezTo>
                    <a:pt x="8" y="96"/>
                    <a:pt x="8" y="96"/>
                    <a:pt x="8" y="96"/>
                  </a:cubicBezTo>
                  <a:cubicBezTo>
                    <a:pt x="8" y="56"/>
                    <a:pt x="8" y="56"/>
                    <a:pt x="8" y="56"/>
                  </a:cubicBezTo>
                  <a:cubicBezTo>
                    <a:pt x="56" y="56"/>
                    <a:pt x="56" y="56"/>
                    <a:pt x="56" y="56"/>
                  </a:cubicBezTo>
                  <a:cubicBezTo>
                    <a:pt x="58" y="72"/>
                    <a:pt x="72" y="84"/>
                    <a:pt x="88" y="84"/>
                  </a:cubicBezTo>
                  <a:cubicBezTo>
                    <a:pt x="104" y="84"/>
                    <a:pt x="118" y="72"/>
                    <a:pt x="120" y="56"/>
                  </a:cubicBezTo>
                  <a:cubicBezTo>
                    <a:pt x="168" y="56"/>
                    <a:pt x="168" y="56"/>
                    <a:pt x="168" y="56"/>
                  </a:cubicBezTo>
                  <a:lnTo>
                    <a:pt x="168" y="96"/>
                  </a:lnTo>
                  <a:close/>
                </a:path>
              </a:pathLst>
            </a:custGeom>
            <a:gradFill flip="none" rotWithShape="1">
              <a:gsLst>
                <a:gs pos="81000">
                  <a:srgbClr val="519DFF"/>
                </a:gs>
                <a:gs pos="0">
                  <a:srgbClr val="73EBFE"/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lt1"/>
                </a:solidFill>
                <a:cs typeface="+mn-ea"/>
                <a:sym typeface="+mn-lt"/>
              </a:endParaRPr>
            </a:p>
          </p:txBody>
        </p:sp>
        <p:sp>
          <p:nvSpPr>
            <p:cNvPr id="22" name="椭圆 21">
              <a:extLst>
                <a:ext uri="{FF2B5EF4-FFF2-40B4-BE49-F238E27FC236}">
                  <a16:creationId xmlns="" xmlns:a16="http://schemas.microsoft.com/office/drawing/2014/main" id="{A72AB522-EB76-4AB8-8542-D66D11EBCE69}"/>
                </a:ext>
              </a:extLst>
            </p:cNvPr>
            <p:cNvSpPr/>
            <p:nvPr/>
          </p:nvSpPr>
          <p:spPr>
            <a:xfrm>
              <a:off x="2918096" y="3975457"/>
              <a:ext cx="1777287" cy="1777287"/>
            </a:xfrm>
            <a:prstGeom prst="ellipse">
              <a:avLst/>
            </a:prstGeom>
            <a:gradFill flip="none" rotWithShape="1">
              <a:gsLst>
                <a:gs pos="100000">
                  <a:srgbClr val="73EBFE">
                    <a:lumMod val="20000"/>
                    <a:lumOff val="80000"/>
                  </a:srgbClr>
                </a:gs>
                <a:gs pos="0">
                  <a:schemeClr val="bg1"/>
                </a:gs>
              </a:gsLst>
              <a:lin ang="5400000" scaled="1"/>
              <a:tileRect/>
            </a:gradFill>
            <a:ln>
              <a:noFill/>
            </a:ln>
            <a:effectLst>
              <a:outerShdw dist="63500" dir="5400000" algn="t" rotWithShape="0">
                <a:srgbClr val="3762FF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3" name="Freeform 707">
              <a:extLst>
                <a:ext uri="{FF2B5EF4-FFF2-40B4-BE49-F238E27FC236}">
                  <a16:creationId xmlns="" xmlns:a16="http://schemas.microsoft.com/office/drawing/2014/main" id="{A4E360F7-FCC2-49E7-B083-4A996794D51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25518" y="4287227"/>
              <a:ext cx="553346" cy="539153"/>
            </a:xfrm>
            <a:custGeom>
              <a:avLst/>
              <a:gdLst>
                <a:gd name="T0" fmla="*/ 0 w 176"/>
                <a:gd name="T1" fmla="*/ 88 h 176"/>
                <a:gd name="T2" fmla="*/ 176 w 176"/>
                <a:gd name="T3" fmla="*/ 88 h 176"/>
                <a:gd name="T4" fmla="*/ 132 w 176"/>
                <a:gd name="T5" fmla="*/ 21 h 176"/>
                <a:gd name="T6" fmla="*/ 130 w 176"/>
                <a:gd name="T7" fmla="*/ 48 h 176"/>
                <a:gd name="T8" fmla="*/ 123 w 176"/>
                <a:gd name="T9" fmla="*/ 68 h 176"/>
                <a:gd name="T10" fmla="*/ 85 w 176"/>
                <a:gd name="T11" fmla="*/ 26 h 176"/>
                <a:gd name="T12" fmla="*/ 132 w 176"/>
                <a:gd name="T13" fmla="*/ 21 h 176"/>
                <a:gd name="T14" fmla="*/ 138 w 176"/>
                <a:gd name="T15" fmla="*/ 118 h 176"/>
                <a:gd name="T16" fmla="*/ 100 w 176"/>
                <a:gd name="T17" fmla="*/ 119 h 176"/>
                <a:gd name="T18" fmla="*/ 115 w 176"/>
                <a:gd name="T19" fmla="*/ 100 h 176"/>
                <a:gd name="T20" fmla="*/ 101 w 176"/>
                <a:gd name="T21" fmla="*/ 9 h 176"/>
                <a:gd name="T22" fmla="*/ 84 w 176"/>
                <a:gd name="T23" fmla="*/ 8 h 176"/>
                <a:gd name="T24" fmla="*/ 109 w 176"/>
                <a:gd name="T25" fmla="*/ 94 h 176"/>
                <a:gd name="T26" fmla="*/ 88 w 176"/>
                <a:gd name="T27" fmla="*/ 108 h 176"/>
                <a:gd name="T28" fmla="*/ 32 w 176"/>
                <a:gd name="T29" fmla="*/ 97 h 176"/>
                <a:gd name="T30" fmla="*/ 52 w 176"/>
                <a:gd name="T31" fmla="*/ 60 h 176"/>
                <a:gd name="T32" fmla="*/ 63 w 176"/>
                <a:gd name="T33" fmla="*/ 43 h 176"/>
                <a:gd name="T34" fmla="*/ 109 w 176"/>
                <a:gd name="T35" fmla="*/ 94 h 176"/>
                <a:gd name="T36" fmla="*/ 8 w 176"/>
                <a:gd name="T37" fmla="*/ 90 h 176"/>
                <a:gd name="T38" fmla="*/ 20 w 176"/>
                <a:gd name="T39" fmla="*/ 128 h 176"/>
                <a:gd name="T40" fmla="*/ 25 w 176"/>
                <a:gd name="T41" fmla="*/ 93 h 176"/>
                <a:gd name="T42" fmla="*/ 76 w 176"/>
                <a:gd name="T43" fmla="*/ 9 h 176"/>
                <a:gd name="T44" fmla="*/ 58 w 176"/>
                <a:gd name="T45" fmla="*/ 37 h 176"/>
                <a:gd name="T46" fmla="*/ 40 w 176"/>
                <a:gd name="T47" fmla="*/ 48 h 176"/>
                <a:gd name="T48" fmla="*/ 25 w 176"/>
                <a:gd name="T49" fmla="*/ 93 h 176"/>
                <a:gd name="T50" fmla="*/ 28 w 176"/>
                <a:gd name="T51" fmla="*/ 128 h 176"/>
                <a:gd name="T52" fmla="*/ 77 w 176"/>
                <a:gd name="T53" fmla="*/ 124 h 176"/>
                <a:gd name="T54" fmla="*/ 30 w 176"/>
                <a:gd name="T55" fmla="*/ 143 h 176"/>
                <a:gd name="T56" fmla="*/ 88 w 176"/>
                <a:gd name="T57" fmla="*/ 168 h 176"/>
                <a:gd name="T58" fmla="*/ 83 w 176"/>
                <a:gd name="T59" fmla="*/ 131 h 176"/>
                <a:gd name="T60" fmla="*/ 97 w 176"/>
                <a:gd name="T61" fmla="*/ 127 h 176"/>
                <a:gd name="T62" fmla="*/ 149 w 176"/>
                <a:gd name="T63" fmla="*/ 123 h 176"/>
                <a:gd name="T64" fmla="*/ 88 w 176"/>
                <a:gd name="T65" fmla="*/ 168 h 176"/>
                <a:gd name="T66" fmla="*/ 120 w 176"/>
                <a:gd name="T67" fmla="*/ 93 h 176"/>
                <a:gd name="T68" fmla="*/ 132 w 176"/>
                <a:gd name="T69" fmla="*/ 72 h 176"/>
                <a:gd name="T70" fmla="*/ 137 w 176"/>
                <a:gd name="T71" fmla="*/ 49 h 176"/>
                <a:gd name="T72" fmla="*/ 168 w 176"/>
                <a:gd name="T73" fmla="*/ 88 h 176"/>
                <a:gd name="T74" fmla="*/ 150 w 176"/>
                <a:gd name="T75" fmla="*/ 115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76" h="176">
                  <a:moveTo>
                    <a:pt x="88" y="0"/>
                  </a:moveTo>
                  <a:cubicBezTo>
                    <a:pt x="39" y="0"/>
                    <a:pt x="0" y="39"/>
                    <a:pt x="0" y="88"/>
                  </a:cubicBezTo>
                  <a:cubicBezTo>
                    <a:pt x="0" y="137"/>
                    <a:pt x="39" y="176"/>
                    <a:pt x="88" y="176"/>
                  </a:cubicBezTo>
                  <a:cubicBezTo>
                    <a:pt x="137" y="176"/>
                    <a:pt x="176" y="137"/>
                    <a:pt x="176" y="88"/>
                  </a:cubicBezTo>
                  <a:cubicBezTo>
                    <a:pt x="176" y="39"/>
                    <a:pt x="137" y="0"/>
                    <a:pt x="88" y="0"/>
                  </a:cubicBezTo>
                  <a:close/>
                  <a:moveTo>
                    <a:pt x="132" y="21"/>
                  </a:moveTo>
                  <a:cubicBezTo>
                    <a:pt x="132" y="22"/>
                    <a:pt x="132" y="23"/>
                    <a:pt x="132" y="24"/>
                  </a:cubicBezTo>
                  <a:cubicBezTo>
                    <a:pt x="132" y="32"/>
                    <a:pt x="131" y="40"/>
                    <a:pt x="130" y="48"/>
                  </a:cubicBezTo>
                  <a:cubicBezTo>
                    <a:pt x="124" y="49"/>
                    <a:pt x="120" y="54"/>
                    <a:pt x="120" y="60"/>
                  </a:cubicBezTo>
                  <a:cubicBezTo>
                    <a:pt x="120" y="63"/>
                    <a:pt x="121" y="66"/>
                    <a:pt x="123" y="68"/>
                  </a:cubicBezTo>
                  <a:cubicBezTo>
                    <a:pt x="121" y="75"/>
                    <a:pt x="118" y="81"/>
                    <a:pt x="114" y="87"/>
                  </a:cubicBezTo>
                  <a:cubicBezTo>
                    <a:pt x="99" y="70"/>
                    <a:pt x="89" y="49"/>
                    <a:pt x="85" y="26"/>
                  </a:cubicBezTo>
                  <a:cubicBezTo>
                    <a:pt x="94" y="20"/>
                    <a:pt x="104" y="16"/>
                    <a:pt x="115" y="13"/>
                  </a:cubicBezTo>
                  <a:cubicBezTo>
                    <a:pt x="121" y="15"/>
                    <a:pt x="127" y="18"/>
                    <a:pt x="132" y="21"/>
                  </a:cubicBezTo>
                  <a:close/>
                  <a:moveTo>
                    <a:pt x="115" y="100"/>
                  </a:moveTo>
                  <a:cubicBezTo>
                    <a:pt x="122" y="107"/>
                    <a:pt x="130" y="113"/>
                    <a:pt x="138" y="118"/>
                  </a:cubicBezTo>
                  <a:cubicBezTo>
                    <a:pt x="130" y="119"/>
                    <a:pt x="121" y="120"/>
                    <a:pt x="112" y="120"/>
                  </a:cubicBezTo>
                  <a:cubicBezTo>
                    <a:pt x="108" y="120"/>
                    <a:pt x="104" y="120"/>
                    <a:pt x="100" y="119"/>
                  </a:cubicBezTo>
                  <a:cubicBezTo>
                    <a:pt x="100" y="119"/>
                    <a:pt x="100" y="118"/>
                    <a:pt x="100" y="117"/>
                  </a:cubicBezTo>
                  <a:cubicBezTo>
                    <a:pt x="105" y="112"/>
                    <a:pt x="110" y="106"/>
                    <a:pt x="115" y="100"/>
                  </a:cubicBezTo>
                  <a:close/>
                  <a:moveTo>
                    <a:pt x="88" y="8"/>
                  </a:moveTo>
                  <a:cubicBezTo>
                    <a:pt x="92" y="8"/>
                    <a:pt x="97" y="8"/>
                    <a:pt x="101" y="9"/>
                  </a:cubicBezTo>
                  <a:cubicBezTo>
                    <a:pt x="95" y="11"/>
                    <a:pt x="90" y="14"/>
                    <a:pt x="84" y="17"/>
                  </a:cubicBezTo>
                  <a:cubicBezTo>
                    <a:pt x="84" y="14"/>
                    <a:pt x="84" y="11"/>
                    <a:pt x="84" y="8"/>
                  </a:cubicBezTo>
                  <a:cubicBezTo>
                    <a:pt x="85" y="8"/>
                    <a:pt x="87" y="8"/>
                    <a:pt x="88" y="8"/>
                  </a:cubicBezTo>
                  <a:close/>
                  <a:moveTo>
                    <a:pt x="109" y="94"/>
                  </a:moveTo>
                  <a:cubicBezTo>
                    <a:pt x="105" y="100"/>
                    <a:pt x="100" y="105"/>
                    <a:pt x="95" y="110"/>
                  </a:cubicBezTo>
                  <a:cubicBezTo>
                    <a:pt x="93" y="109"/>
                    <a:pt x="91" y="108"/>
                    <a:pt x="88" y="108"/>
                  </a:cubicBezTo>
                  <a:cubicBezTo>
                    <a:pt x="83" y="108"/>
                    <a:pt x="78" y="111"/>
                    <a:pt x="77" y="116"/>
                  </a:cubicBezTo>
                  <a:cubicBezTo>
                    <a:pt x="61" y="112"/>
                    <a:pt x="46" y="106"/>
                    <a:pt x="32" y="97"/>
                  </a:cubicBezTo>
                  <a:cubicBezTo>
                    <a:pt x="36" y="84"/>
                    <a:pt x="42" y="71"/>
                    <a:pt x="49" y="60"/>
                  </a:cubicBezTo>
                  <a:cubicBezTo>
                    <a:pt x="50" y="60"/>
                    <a:pt x="51" y="60"/>
                    <a:pt x="52" y="60"/>
                  </a:cubicBezTo>
                  <a:cubicBezTo>
                    <a:pt x="59" y="60"/>
                    <a:pt x="64" y="55"/>
                    <a:pt x="64" y="48"/>
                  </a:cubicBezTo>
                  <a:cubicBezTo>
                    <a:pt x="64" y="46"/>
                    <a:pt x="64" y="45"/>
                    <a:pt x="63" y="43"/>
                  </a:cubicBezTo>
                  <a:cubicBezTo>
                    <a:pt x="68" y="39"/>
                    <a:pt x="73" y="34"/>
                    <a:pt x="78" y="31"/>
                  </a:cubicBezTo>
                  <a:cubicBezTo>
                    <a:pt x="82" y="55"/>
                    <a:pt x="94" y="77"/>
                    <a:pt x="109" y="94"/>
                  </a:cubicBezTo>
                  <a:close/>
                  <a:moveTo>
                    <a:pt x="20" y="130"/>
                  </a:moveTo>
                  <a:cubicBezTo>
                    <a:pt x="13" y="118"/>
                    <a:pt x="8" y="104"/>
                    <a:pt x="8" y="90"/>
                  </a:cubicBezTo>
                  <a:cubicBezTo>
                    <a:pt x="13" y="94"/>
                    <a:pt x="18" y="97"/>
                    <a:pt x="23" y="101"/>
                  </a:cubicBezTo>
                  <a:cubicBezTo>
                    <a:pt x="21" y="110"/>
                    <a:pt x="20" y="119"/>
                    <a:pt x="20" y="128"/>
                  </a:cubicBezTo>
                  <a:cubicBezTo>
                    <a:pt x="20" y="129"/>
                    <a:pt x="20" y="129"/>
                    <a:pt x="20" y="130"/>
                  </a:cubicBezTo>
                  <a:close/>
                  <a:moveTo>
                    <a:pt x="25" y="93"/>
                  </a:moveTo>
                  <a:cubicBezTo>
                    <a:pt x="19" y="89"/>
                    <a:pt x="14" y="84"/>
                    <a:pt x="9" y="79"/>
                  </a:cubicBezTo>
                  <a:cubicBezTo>
                    <a:pt x="12" y="43"/>
                    <a:pt x="40" y="14"/>
                    <a:pt x="76" y="9"/>
                  </a:cubicBezTo>
                  <a:cubicBezTo>
                    <a:pt x="76" y="13"/>
                    <a:pt x="76" y="17"/>
                    <a:pt x="77" y="22"/>
                  </a:cubicBezTo>
                  <a:cubicBezTo>
                    <a:pt x="70" y="26"/>
                    <a:pt x="63" y="32"/>
                    <a:pt x="58" y="37"/>
                  </a:cubicBezTo>
                  <a:cubicBezTo>
                    <a:pt x="56" y="37"/>
                    <a:pt x="54" y="36"/>
                    <a:pt x="52" y="36"/>
                  </a:cubicBezTo>
                  <a:cubicBezTo>
                    <a:pt x="45" y="36"/>
                    <a:pt x="40" y="41"/>
                    <a:pt x="40" y="48"/>
                  </a:cubicBezTo>
                  <a:cubicBezTo>
                    <a:pt x="40" y="51"/>
                    <a:pt x="41" y="53"/>
                    <a:pt x="43" y="55"/>
                  </a:cubicBezTo>
                  <a:cubicBezTo>
                    <a:pt x="35" y="67"/>
                    <a:pt x="29" y="79"/>
                    <a:pt x="25" y="93"/>
                  </a:cubicBezTo>
                  <a:close/>
                  <a:moveTo>
                    <a:pt x="29" y="142"/>
                  </a:moveTo>
                  <a:cubicBezTo>
                    <a:pt x="28" y="137"/>
                    <a:pt x="28" y="133"/>
                    <a:pt x="28" y="128"/>
                  </a:cubicBezTo>
                  <a:cubicBezTo>
                    <a:pt x="28" y="120"/>
                    <a:pt x="29" y="113"/>
                    <a:pt x="30" y="105"/>
                  </a:cubicBezTo>
                  <a:cubicBezTo>
                    <a:pt x="44" y="114"/>
                    <a:pt x="60" y="120"/>
                    <a:pt x="77" y="124"/>
                  </a:cubicBezTo>
                  <a:cubicBezTo>
                    <a:pt x="77" y="124"/>
                    <a:pt x="77" y="125"/>
                    <a:pt x="77" y="125"/>
                  </a:cubicBezTo>
                  <a:cubicBezTo>
                    <a:pt x="63" y="134"/>
                    <a:pt x="47" y="140"/>
                    <a:pt x="30" y="143"/>
                  </a:cubicBezTo>
                  <a:cubicBezTo>
                    <a:pt x="29" y="142"/>
                    <a:pt x="29" y="142"/>
                    <a:pt x="29" y="142"/>
                  </a:cubicBezTo>
                  <a:close/>
                  <a:moveTo>
                    <a:pt x="88" y="168"/>
                  </a:moveTo>
                  <a:cubicBezTo>
                    <a:pt x="68" y="168"/>
                    <a:pt x="51" y="161"/>
                    <a:pt x="37" y="149"/>
                  </a:cubicBezTo>
                  <a:cubicBezTo>
                    <a:pt x="53" y="146"/>
                    <a:pt x="69" y="140"/>
                    <a:pt x="83" y="131"/>
                  </a:cubicBezTo>
                  <a:cubicBezTo>
                    <a:pt x="84" y="131"/>
                    <a:pt x="86" y="132"/>
                    <a:pt x="88" y="132"/>
                  </a:cubicBezTo>
                  <a:cubicBezTo>
                    <a:pt x="92" y="132"/>
                    <a:pt x="95" y="130"/>
                    <a:pt x="97" y="127"/>
                  </a:cubicBezTo>
                  <a:cubicBezTo>
                    <a:pt x="102" y="128"/>
                    <a:pt x="107" y="128"/>
                    <a:pt x="112" y="128"/>
                  </a:cubicBezTo>
                  <a:cubicBezTo>
                    <a:pt x="125" y="128"/>
                    <a:pt x="137" y="126"/>
                    <a:pt x="149" y="123"/>
                  </a:cubicBezTo>
                  <a:cubicBezTo>
                    <a:pt x="152" y="125"/>
                    <a:pt x="155" y="126"/>
                    <a:pt x="158" y="127"/>
                  </a:cubicBezTo>
                  <a:cubicBezTo>
                    <a:pt x="144" y="152"/>
                    <a:pt x="118" y="168"/>
                    <a:pt x="88" y="168"/>
                  </a:cubicBezTo>
                  <a:close/>
                  <a:moveTo>
                    <a:pt x="150" y="115"/>
                  </a:moveTo>
                  <a:cubicBezTo>
                    <a:pt x="139" y="109"/>
                    <a:pt x="129" y="102"/>
                    <a:pt x="120" y="93"/>
                  </a:cubicBezTo>
                  <a:cubicBezTo>
                    <a:pt x="124" y="87"/>
                    <a:pt x="128" y="79"/>
                    <a:pt x="131" y="72"/>
                  </a:cubicBezTo>
                  <a:cubicBezTo>
                    <a:pt x="131" y="72"/>
                    <a:pt x="132" y="72"/>
                    <a:pt x="132" y="72"/>
                  </a:cubicBezTo>
                  <a:cubicBezTo>
                    <a:pt x="139" y="72"/>
                    <a:pt x="144" y="67"/>
                    <a:pt x="144" y="60"/>
                  </a:cubicBezTo>
                  <a:cubicBezTo>
                    <a:pt x="144" y="55"/>
                    <a:pt x="141" y="51"/>
                    <a:pt x="137" y="49"/>
                  </a:cubicBezTo>
                  <a:cubicBezTo>
                    <a:pt x="139" y="42"/>
                    <a:pt x="140" y="35"/>
                    <a:pt x="140" y="27"/>
                  </a:cubicBezTo>
                  <a:cubicBezTo>
                    <a:pt x="157" y="42"/>
                    <a:pt x="168" y="64"/>
                    <a:pt x="168" y="88"/>
                  </a:cubicBezTo>
                  <a:cubicBezTo>
                    <a:pt x="168" y="96"/>
                    <a:pt x="167" y="103"/>
                    <a:pt x="165" y="111"/>
                  </a:cubicBezTo>
                  <a:cubicBezTo>
                    <a:pt x="160" y="112"/>
                    <a:pt x="155" y="114"/>
                    <a:pt x="150" y="115"/>
                  </a:cubicBezTo>
                  <a:close/>
                </a:path>
              </a:pathLst>
            </a:custGeom>
            <a:gradFill flip="none" rotWithShape="1">
              <a:gsLst>
                <a:gs pos="81000">
                  <a:srgbClr val="519DFF"/>
                </a:gs>
                <a:gs pos="0">
                  <a:srgbClr val="73EBFE"/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lt1"/>
                </a:solidFill>
                <a:cs typeface="+mn-ea"/>
                <a:sym typeface="+mn-lt"/>
              </a:endParaRPr>
            </a:p>
          </p:txBody>
        </p:sp>
        <p:sp>
          <p:nvSpPr>
            <p:cNvPr id="26" name="椭圆 25">
              <a:extLst>
                <a:ext uri="{FF2B5EF4-FFF2-40B4-BE49-F238E27FC236}">
                  <a16:creationId xmlns="" xmlns:a16="http://schemas.microsoft.com/office/drawing/2014/main" id="{81753AAB-112B-49F3-82B9-F9D95C3A7887}"/>
                </a:ext>
              </a:extLst>
            </p:cNvPr>
            <p:cNvSpPr/>
            <p:nvPr/>
          </p:nvSpPr>
          <p:spPr>
            <a:xfrm>
              <a:off x="5115467" y="3975457"/>
              <a:ext cx="1777287" cy="1777287"/>
            </a:xfrm>
            <a:prstGeom prst="ellipse">
              <a:avLst/>
            </a:prstGeom>
            <a:gradFill flip="none" rotWithShape="1">
              <a:gsLst>
                <a:gs pos="100000">
                  <a:srgbClr val="73EBFE">
                    <a:lumMod val="20000"/>
                    <a:lumOff val="80000"/>
                  </a:srgbClr>
                </a:gs>
                <a:gs pos="0">
                  <a:schemeClr val="bg1"/>
                </a:gs>
              </a:gsLst>
              <a:lin ang="5400000" scaled="1"/>
              <a:tileRect/>
            </a:gradFill>
            <a:ln>
              <a:noFill/>
            </a:ln>
            <a:effectLst>
              <a:outerShdw dist="63500" dir="5400000" algn="t" rotWithShape="0">
                <a:srgbClr val="3762FF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7" name="Freeform 689">
              <a:extLst>
                <a:ext uri="{FF2B5EF4-FFF2-40B4-BE49-F238E27FC236}">
                  <a16:creationId xmlns="" xmlns:a16="http://schemas.microsoft.com/office/drawing/2014/main" id="{93A303F8-824D-4AA3-8D03-D0B355E462B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734533" y="4315627"/>
              <a:ext cx="539153" cy="496593"/>
            </a:xfrm>
            <a:custGeom>
              <a:avLst/>
              <a:gdLst>
                <a:gd name="T0" fmla="*/ 64 w 176"/>
                <a:gd name="T1" fmla="*/ 64 h 160"/>
                <a:gd name="T2" fmla="*/ 60 w 176"/>
                <a:gd name="T3" fmla="*/ 68 h 160"/>
                <a:gd name="T4" fmla="*/ 61 w 176"/>
                <a:gd name="T5" fmla="*/ 71 h 160"/>
                <a:gd name="T6" fmla="*/ 85 w 176"/>
                <a:gd name="T7" fmla="*/ 95 h 160"/>
                <a:gd name="T8" fmla="*/ 88 w 176"/>
                <a:gd name="T9" fmla="*/ 96 h 160"/>
                <a:gd name="T10" fmla="*/ 91 w 176"/>
                <a:gd name="T11" fmla="*/ 95 h 160"/>
                <a:gd name="T12" fmla="*/ 115 w 176"/>
                <a:gd name="T13" fmla="*/ 71 h 160"/>
                <a:gd name="T14" fmla="*/ 116 w 176"/>
                <a:gd name="T15" fmla="*/ 68 h 160"/>
                <a:gd name="T16" fmla="*/ 112 w 176"/>
                <a:gd name="T17" fmla="*/ 64 h 160"/>
                <a:gd name="T18" fmla="*/ 109 w 176"/>
                <a:gd name="T19" fmla="*/ 65 h 160"/>
                <a:gd name="T20" fmla="*/ 92 w 176"/>
                <a:gd name="T21" fmla="*/ 82 h 160"/>
                <a:gd name="T22" fmla="*/ 92 w 176"/>
                <a:gd name="T23" fmla="*/ 4 h 160"/>
                <a:gd name="T24" fmla="*/ 88 w 176"/>
                <a:gd name="T25" fmla="*/ 0 h 160"/>
                <a:gd name="T26" fmla="*/ 84 w 176"/>
                <a:gd name="T27" fmla="*/ 4 h 160"/>
                <a:gd name="T28" fmla="*/ 84 w 176"/>
                <a:gd name="T29" fmla="*/ 82 h 160"/>
                <a:gd name="T30" fmla="*/ 67 w 176"/>
                <a:gd name="T31" fmla="*/ 65 h 160"/>
                <a:gd name="T32" fmla="*/ 64 w 176"/>
                <a:gd name="T33" fmla="*/ 64 h 160"/>
                <a:gd name="T34" fmla="*/ 176 w 176"/>
                <a:gd name="T35" fmla="*/ 98 h 160"/>
                <a:gd name="T36" fmla="*/ 176 w 176"/>
                <a:gd name="T37" fmla="*/ 98 h 160"/>
                <a:gd name="T38" fmla="*/ 136 w 176"/>
                <a:gd name="T39" fmla="*/ 18 h 160"/>
                <a:gd name="T40" fmla="*/ 136 w 176"/>
                <a:gd name="T41" fmla="*/ 18 h 160"/>
                <a:gd name="T42" fmla="*/ 132 w 176"/>
                <a:gd name="T43" fmla="*/ 16 h 160"/>
                <a:gd name="T44" fmla="*/ 104 w 176"/>
                <a:gd name="T45" fmla="*/ 16 h 160"/>
                <a:gd name="T46" fmla="*/ 100 w 176"/>
                <a:gd name="T47" fmla="*/ 20 h 160"/>
                <a:gd name="T48" fmla="*/ 104 w 176"/>
                <a:gd name="T49" fmla="*/ 24 h 160"/>
                <a:gd name="T50" fmla="*/ 130 w 176"/>
                <a:gd name="T51" fmla="*/ 24 h 160"/>
                <a:gd name="T52" fmla="*/ 166 w 176"/>
                <a:gd name="T53" fmla="*/ 96 h 160"/>
                <a:gd name="T54" fmla="*/ 116 w 176"/>
                <a:gd name="T55" fmla="*/ 96 h 160"/>
                <a:gd name="T56" fmla="*/ 112 w 176"/>
                <a:gd name="T57" fmla="*/ 100 h 160"/>
                <a:gd name="T58" fmla="*/ 88 w 176"/>
                <a:gd name="T59" fmla="*/ 124 h 160"/>
                <a:gd name="T60" fmla="*/ 64 w 176"/>
                <a:gd name="T61" fmla="*/ 100 h 160"/>
                <a:gd name="T62" fmla="*/ 60 w 176"/>
                <a:gd name="T63" fmla="*/ 96 h 160"/>
                <a:gd name="T64" fmla="*/ 10 w 176"/>
                <a:gd name="T65" fmla="*/ 96 h 160"/>
                <a:gd name="T66" fmla="*/ 46 w 176"/>
                <a:gd name="T67" fmla="*/ 24 h 160"/>
                <a:gd name="T68" fmla="*/ 72 w 176"/>
                <a:gd name="T69" fmla="*/ 24 h 160"/>
                <a:gd name="T70" fmla="*/ 76 w 176"/>
                <a:gd name="T71" fmla="*/ 20 h 160"/>
                <a:gd name="T72" fmla="*/ 72 w 176"/>
                <a:gd name="T73" fmla="*/ 16 h 160"/>
                <a:gd name="T74" fmla="*/ 44 w 176"/>
                <a:gd name="T75" fmla="*/ 16 h 160"/>
                <a:gd name="T76" fmla="*/ 40 w 176"/>
                <a:gd name="T77" fmla="*/ 18 h 160"/>
                <a:gd name="T78" fmla="*/ 40 w 176"/>
                <a:gd name="T79" fmla="*/ 18 h 160"/>
                <a:gd name="T80" fmla="*/ 0 w 176"/>
                <a:gd name="T81" fmla="*/ 98 h 160"/>
                <a:gd name="T82" fmla="*/ 0 w 176"/>
                <a:gd name="T83" fmla="*/ 98 h 160"/>
                <a:gd name="T84" fmla="*/ 0 w 176"/>
                <a:gd name="T85" fmla="*/ 100 h 160"/>
                <a:gd name="T86" fmla="*/ 0 w 176"/>
                <a:gd name="T87" fmla="*/ 156 h 160"/>
                <a:gd name="T88" fmla="*/ 4 w 176"/>
                <a:gd name="T89" fmla="*/ 160 h 160"/>
                <a:gd name="T90" fmla="*/ 172 w 176"/>
                <a:gd name="T91" fmla="*/ 160 h 160"/>
                <a:gd name="T92" fmla="*/ 176 w 176"/>
                <a:gd name="T93" fmla="*/ 156 h 160"/>
                <a:gd name="T94" fmla="*/ 176 w 176"/>
                <a:gd name="T95" fmla="*/ 100 h 160"/>
                <a:gd name="T96" fmla="*/ 176 w 176"/>
                <a:gd name="T97" fmla="*/ 98 h 160"/>
                <a:gd name="T98" fmla="*/ 168 w 176"/>
                <a:gd name="T99" fmla="*/ 152 h 160"/>
                <a:gd name="T100" fmla="*/ 8 w 176"/>
                <a:gd name="T101" fmla="*/ 152 h 160"/>
                <a:gd name="T102" fmla="*/ 8 w 176"/>
                <a:gd name="T103" fmla="*/ 104 h 160"/>
                <a:gd name="T104" fmla="*/ 56 w 176"/>
                <a:gd name="T105" fmla="*/ 104 h 160"/>
                <a:gd name="T106" fmla="*/ 88 w 176"/>
                <a:gd name="T107" fmla="*/ 132 h 160"/>
                <a:gd name="T108" fmla="*/ 120 w 176"/>
                <a:gd name="T109" fmla="*/ 104 h 160"/>
                <a:gd name="T110" fmla="*/ 168 w 176"/>
                <a:gd name="T111" fmla="*/ 104 h 160"/>
                <a:gd name="T112" fmla="*/ 168 w 176"/>
                <a:gd name="T113" fmla="*/ 152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76" h="160">
                  <a:moveTo>
                    <a:pt x="64" y="64"/>
                  </a:moveTo>
                  <a:cubicBezTo>
                    <a:pt x="62" y="64"/>
                    <a:pt x="60" y="66"/>
                    <a:pt x="60" y="68"/>
                  </a:cubicBezTo>
                  <a:cubicBezTo>
                    <a:pt x="60" y="69"/>
                    <a:pt x="60" y="70"/>
                    <a:pt x="61" y="71"/>
                  </a:cubicBezTo>
                  <a:cubicBezTo>
                    <a:pt x="85" y="95"/>
                    <a:pt x="85" y="95"/>
                    <a:pt x="85" y="95"/>
                  </a:cubicBezTo>
                  <a:cubicBezTo>
                    <a:pt x="86" y="96"/>
                    <a:pt x="87" y="96"/>
                    <a:pt x="88" y="96"/>
                  </a:cubicBezTo>
                  <a:cubicBezTo>
                    <a:pt x="89" y="96"/>
                    <a:pt x="90" y="96"/>
                    <a:pt x="91" y="95"/>
                  </a:cubicBezTo>
                  <a:cubicBezTo>
                    <a:pt x="115" y="71"/>
                    <a:pt x="115" y="71"/>
                    <a:pt x="115" y="71"/>
                  </a:cubicBezTo>
                  <a:cubicBezTo>
                    <a:pt x="116" y="70"/>
                    <a:pt x="116" y="69"/>
                    <a:pt x="116" y="68"/>
                  </a:cubicBezTo>
                  <a:cubicBezTo>
                    <a:pt x="116" y="66"/>
                    <a:pt x="114" y="64"/>
                    <a:pt x="112" y="64"/>
                  </a:cubicBezTo>
                  <a:cubicBezTo>
                    <a:pt x="111" y="64"/>
                    <a:pt x="110" y="64"/>
                    <a:pt x="109" y="65"/>
                  </a:cubicBezTo>
                  <a:cubicBezTo>
                    <a:pt x="92" y="82"/>
                    <a:pt x="92" y="82"/>
                    <a:pt x="92" y="82"/>
                  </a:cubicBezTo>
                  <a:cubicBezTo>
                    <a:pt x="92" y="4"/>
                    <a:pt x="92" y="4"/>
                    <a:pt x="92" y="4"/>
                  </a:cubicBezTo>
                  <a:cubicBezTo>
                    <a:pt x="92" y="2"/>
                    <a:pt x="90" y="0"/>
                    <a:pt x="88" y="0"/>
                  </a:cubicBezTo>
                  <a:cubicBezTo>
                    <a:pt x="86" y="0"/>
                    <a:pt x="84" y="2"/>
                    <a:pt x="84" y="4"/>
                  </a:cubicBezTo>
                  <a:cubicBezTo>
                    <a:pt x="84" y="82"/>
                    <a:pt x="84" y="82"/>
                    <a:pt x="84" y="82"/>
                  </a:cubicBezTo>
                  <a:cubicBezTo>
                    <a:pt x="67" y="65"/>
                    <a:pt x="67" y="65"/>
                    <a:pt x="67" y="65"/>
                  </a:cubicBezTo>
                  <a:cubicBezTo>
                    <a:pt x="66" y="64"/>
                    <a:pt x="65" y="64"/>
                    <a:pt x="64" y="64"/>
                  </a:cubicBezTo>
                  <a:close/>
                  <a:moveTo>
                    <a:pt x="176" y="98"/>
                  </a:moveTo>
                  <a:cubicBezTo>
                    <a:pt x="176" y="98"/>
                    <a:pt x="176" y="98"/>
                    <a:pt x="176" y="98"/>
                  </a:cubicBezTo>
                  <a:cubicBezTo>
                    <a:pt x="136" y="18"/>
                    <a:pt x="136" y="18"/>
                    <a:pt x="136" y="18"/>
                  </a:cubicBezTo>
                  <a:cubicBezTo>
                    <a:pt x="136" y="18"/>
                    <a:pt x="136" y="18"/>
                    <a:pt x="136" y="18"/>
                  </a:cubicBezTo>
                  <a:cubicBezTo>
                    <a:pt x="135" y="17"/>
                    <a:pt x="134" y="16"/>
                    <a:pt x="132" y="16"/>
                  </a:cubicBezTo>
                  <a:cubicBezTo>
                    <a:pt x="104" y="16"/>
                    <a:pt x="104" y="16"/>
                    <a:pt x="104" y="16"/>
                  </a:cubicBezTo>
                  <a:cubicBezTo>
                    <a:pt x="102" y="16"/>
                    <a:pt x="100" y="18"/>
                    <a:pt x="100" y="20"/>
                  </a:cubicBezTo>
                  <a:cubicBezTo>
                    <a:pt x="100" y="22"/>
                    <a:pt x="102" y="24"/>
                    <a:pt x="104" y="24"/>
                  </a:cubicBezTo>
                  <a:cubicBezTo>
                    <a:pt x="130" y="24"/>
                    <a:pt x="130" y="24"/>
                    <a:pt x="130" y="24"/>
                  </a:cubicBezTo>
                  <a:cubicBezTo>
                    <a:pt x="166" y="96"/>
                    <a:pt x="166" y="96"/>
                    <a:pt x="166" y="96"/>
                  </a:cubicBezTo>
                  <a:cubicBezTo>
                    <a:pt x="116" y="96"/>
                    <a:pt x="116" y="96"/>
                    <a:pt x="116" y="96"/>
                  </a:cubicBezTo>
                  <a:cubicBezTo>
                    <a:pt x="114" y="96"/>
                    <a:pt x="112" y="98"/>
                    <a:pt x="112" y="100"/>
                  </a:cubicBezTo>
                  <a:cubicBezTo>
                    <a:pt x="112" y="113"/>
                    <a:pt x="101" y="124"/>
                    <a:pt x="88" y="124"/>
                  </a:cubicBezTo>
                  <a:cubicBezTo>
                    <a:pt x="75" y="124"/>
                    <a:pt x="64" y="113"/>
                    <a:pt x="64" y="100"/>
                  </a:cubicBezTo>
                  <a:cubicBezTo>
                    <a:pt x="64" y="98"/>
                    <a:pt x="62" y="96"/>
                    <a:pt x="60" y="96"/>
                  </a:cubicBezTo>
                  <a:cubicBezTo>
                    <a:pt x="10" y="96"/>
                    <a:pt x="10" y="96"/>
                    <a:pt x="10" y="96"/>
                  </a:cubicBezTo>
                  <a:cubicBezTo>
                    <a:pt x="46" y="24"/>
                    <a:pt x="46" y="24"/>
                    <a:pt x="46" y="24"/>
                  </a:cubicBezTo>
                  <a:cubicBezTo>
                    <a:pt x="72" y="24"/>
                    <a:pt x="72" y="24"/>
                    <a:pt x="72" y="24"/>
                  </a:cubicBezTo>
                  <a:cubicBezTo>
                    <a:pt x="74" y="24"/>
                    <a:pt x="76" y="22"/>
                    <a:pt x="76" y="20"/>
                  </a:cubicBezTo>
                  <a:cubicBezTo>
                    <a:pt x="76" y="18"/>
                    <a:pt x="74" y="16"/>
                    <a:pt x="72" y="16"/>
                  </a:cubicBezTo>
                  <a:cubicBezTo>
                    <a:pt x="44" y="16"/>
                    <a:pt x="44" y="16"/>
                    <a:pt x="44" y="16"/>
                  </a:cubicBezTo>
                  <a:cubicBezTo>
                    <a:pt x="42" y="16"/>
                    <a:pt x="41" y="17"/>
                    <a:pt x="40" y="18"/>
                  </a:cubicBezTo>
                  <a:cubicBezTo>
                    <a:pt x="40" y="18"/>
                    <a:pt x="40" y="18"/>
                    <a:pt x="40" y="1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9"/>
                    <a:pt x="0" y="99"/>
                    <a:pt x="0" y="100"/>
                  </a:cubicBezTo>
                  <a:cubicBezTo>
                    <a:pt x="0" y="156"/>
                    <a:pt x="0" y="156"/>
                    <a:pt x="0" y="156"/>
                  </a:cubicBezTo>
                  <a:cubicBezTo>
                    <a:pt x="0" y="158"/>
                    <a:pt x="2" y="160"/>
                    <a:pt x="4" y="160"/>
                  </a:cubicBezTo>
                  <a:cubicBezTo>
                    <a:pt x="172" y="160"/>
                    <a:pt x="172" y="160"/>
                    <a:pt x="172" y="160"/>
                  </a:cubicBezTo>
                  <a:cubicBezTo>
                    <a:pt x="174" y="160"/>
                    <a:pt x="176" y="158"/>
                    <a:pt x="176" y="156"/>
                  </a:cubicBezTo>
                  <a:cubicBezTo>
                    <a:pt x="176" y="100"/>
                    <a:pt x="176" y="100"/>
                    <a:pt x="176" y="100"/>
                  </a:cubicBezTo>
                  <a:cubicBezTo>
                    <a:pt x="176" y="99"/>
                    <a:pt x="176" y="99"/>
                    <a:pt x="176" y="98"/>
                  </a:cubicBezTo>
                  <a:close/>
                  <a:moveTo>
                    <a:pt x="168" y="152"/>
                  </a:moveTo>
                  <a:cubicBezTo>
                    <a:pt x="8" y="152"/>
                    <a:pt x="8" y="152"/>
                    <a:pt x="8" y="152"/>
                  </a:cubicBezTo>
                  <a:cubicBezTo>
                    <a:pt x="8" y="104"/>
                    <a:pt x="8" y="104"/>
                    <a:pt x="8" y="104"/>
                  </a:cubicBezTo>
                  <a:cubicBezTo>
                    <a:pt x="56" y="104"/>
                    <a:pt x="56" y="104"/>
                    <a:pt x="56" y="104"/>
                  </a:cubicBezTo>
                  <a:cubicBezTo>
                    <a:pt x="58" y="120"/>
                    <a:pt x="72" y="132"/>
                    <a:pt x="88" y="132"/>
                  </a:cubicBezTo>
                  <a:cubicBezTo>
                    <a:pt x="104" y="132"/>
                    <a:pt x="118" y="120"/>
                    <a:pt x="120" y="104"/>
                  </a:cubicBezTo>
                  <a:cubicBezTo>
                    <a:pt x="168" y="104"/>
                    <a:pt x="168" y="104"/>
                    <a:pt x="168" y="104"/>
                  </a:cubicBezTo>
                  <a:lnTo>
                    <a:pt x="168" y="152"/>
                  </a:lnTo>
                  <a:close/>
                </a:path>
              </a:pathLst>
            </a:custGeom>
            <a:gradFill flip="none" rotWithShape="1">
              <a:gsLst>
                <a:gs pos="81000">
                  <a:srgbClr val="519DFF"/>
                </a:gs>
                <a:gs pos="0">
                  <a:srgbClr val="73EBFE"/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lt1"/>
                </a:solidFill>
                <a:cs typeface="+mn-ea"/>
                <a:sym typeface="+mn-lt"/>
              </a:endParaRPr>
            </a:p>
          </p:txBody>
        </p:sp>
        <p:sp>
          <p:nvSpPr>
            <p:cNvPr id="30" name="文本框 29">
              <a:extLst>
                <a:ext uri="{FF2B5EF4-FFF2-40B4-BE49-F238E27FC236}">
                  <a16:creationId xmlns="" xmlns:a16="http://schemas.microsoft.com/office/drawing/2014/main" id="{C1FEB07D-2D61-404D-9364-AAF6BD4C7520}"/>
                </a:ext>
              </a:extLst>
            </p:cNvPr>
            <p:cNvSpPr txBox="1"/>
            <p:nvPr/>
          </p:nvSpPr>
          <p:spPr>
            <a:xfrm>
              <a:off x="695325" y="4901119"/>
              <a:ext cx="18221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zh-CN" altLang="en-US" sz="2000" b="1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基本概念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1" name="文本框 30">
              <a:extLst>
                <a:ext uri="{FF2B5EF4-FFF2-40B4-BE49-F238E27FC236}">
                  <a16:creationId xmlns="" xmlns:a16="http://schemas.microsoft.com/office/drawing/2014/main" id="{7C9BB842-413E-463A-BBFC-1608A7F9BDDF}"/>
                </a:ext>
              </a:extLst>
            </p:cNvPr>
            <p:cNvSpPr txBox="1"/>
            <p:nvPr/>
          </p:nvSpPr>
          <p:spPr>
            <a:xfrm>
              <a:off x="2891119" y="4905793"/>
              <a:ext cx="18221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zh-CN" altLang="en-US" sz="2000" b="1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基本概念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2" name="文本框 31">
              <a:extLst>
                <a:ext uri="{FF2B5EF4-FFF2-40B4-BE49-F238E27FC236}">
                  <a16:creationId xmlns="" xmlns:a16="http://schemas.microsoft.com/office/drawing/2014/main" id="{F7162D74-1800-4B96-8F55-D6F62F64026B}"/>
                </a:ext>
              </a:extLst>
            </p:cNvPr>
            <p:cNvSpPr txBox="1"/>
            <p:nvPr/>
          </p:nvSpPr>
          <p:spPr>
            <a:xfrm>
              <a:off x="5086913" y="4901119"/>
              <a:ext cx="18221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zh-CN" altLang="en-US" sz="2000" b="1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基本概念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52222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451102" y="114300"/>
            <a:ext cx="2382336" cy="830997"/>
            <a:chOff x="2032252" y="1274610"/>
            <a:chExt cx="2382336" cy="830997"/>
          </a:xfrm>
        </p:grpSpPr>
        <p:sp>
          <p:nvSpPr>
            <p:cNvPr id="5" name="文本框 4"/>
            <p:cNvSpPr txBox="1"/>
            <p:nvPr/>
          </p:nvSpPr>
          <p:spPr>
            <a:xfrm>
              <a:off x="2547990" y="1549078"/>
              <a:ext cx="186659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2700000" scaled="1"/>
                    <a:tileRect/>
                  </a:gradFill>
                  <a:cs typeface="+mn-ea"/>
                  <a:sym typeface="+mn-lt"/>
                </a:rPr>
                <a:t>基本概念</a:t>
              </a: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2032252" y="1274610"/>
              <a:ext cx="595562" cy="830997"/>
              <a:chOff x="2038520" y="1396463"/>
              <a:chExt cx="595562" cy="830997"/>
            </a:xfrm>
          </p:grpSpPr>
          <p:sp>
            <p:nvSpPr>
              <p:cNvPr id="7" name="椭圆 6"/>
              <p:cNvSpPr/>
              <p:nvPr/>
            </p:nvSpPr>
            <p:spPr>
              <a:xfrm>
                <a:off x="2038520" y="1928315"/>
                <a:ext cx="595562" cy="223527"/>
              </a:xfrm>
              <a:prstGeom prst="ellipse">
                <a:avLst/>
              </a:prstGeom>
              <a:gradFill flip="none" rotWithShape="1">
                <a:gsLst>
                  <a:gs pos="100000">
                    <a:srgbClr val="519DFF"/>
                  </a:gs>
                  <a:gs pos="0">
                    <a:srgbClr val="73EBFE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innerShdw blurRad="88900">
                  <a:prstClr val="black">
                    <a:alpha val="5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2060204" y="1396463"/>
                <a:ext cx="509471" cy="830997"/>
              </a:xfrm>
              <a:prstGeom prst="rect">
                <a:avLst/>
              </a:prstGeom>
              <a:noFill/>
              <a:effectLst/>
            </p:spPr>
            <p:txBody>
              <a:bodyPr wrap="square" rtlCol="0">
                <a:spAutoFit/>
                <a:scene3d>
                  <a:camera prst="isometricOffAxis1Left">
                    <a:rot lat="1876360" lon="2562399" rev="21591639"/>
                  </a:camera>
                  <a:lightRig rig="balanced" dir="t"/>
                </a:scene3d>
                <a:sp3d extrusionH="101600" prstMaterial="matte">
                  <a:bevelB w="38100" h="38100"/>
                  <a:extrusionClr>
                    <a:schemeClr val="bg1"/>
                  </a:extrusionClr>
                  <a:contourClr>
                    <a:schemeClr val="bg1">
                      <a:lumMod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altLang="zh-CN" sz="4800" b="1" dirty="0">
                    <a:gradFill flip="none" rotWithShape="1">
                      <a:gsLst>
                        <a:gs pos="100000">
                          <a:srgbClr val="3762FF"/>
                        </a:gs>
                        <a:gs pos="0">
                          <a:srgbClr val="73EBFE"/>
                        </a:gs>
                      </a:gsLst>
                      <a:lin ang="5400000" scaled="1"/>
                      <a:tileRect/>
                    </a:gradFill>
                    <a:cs typeface="+mn-ea"/>
                    <a:sym typeface="+mn-lt"/>
                  </a:rPr>
                  <a:t>2</a:t>
                </a:r>
                <a:endParaRPr lang="zh-CN" altLang="en-US" sz="4800" b="1" dirty="0">
                  <a:gradFill flip="none" rotWithShape="1">
                    <a:gsLst>
                      <a:gs pos="100000">
                        <a:srgbClr val="3762FF"/>
                      </a:gs>
                      <a:gs pos="0">
                        <a:srgbClr val="73EBFE"/>
                      </a:gs>
                    </a:gsLst>
                    <a:lin ang="5400000" scaled="1"/>
                    <a:tileRect/>
                  </a:gra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2" name="Group 1">
            <a:extLst>
              <a:ext uri="{FF2B5EF4-FFF2-40B4-BE49-F238E27FC236}">
                <a16:creationId xmlns="" xmlns:a16="http://schemas.microsoft.com/office/drawing/2014/main" id="{47A40B4D-DAE2-4636-881B-FBA5B41AC4CB}"/>
              </a:ext>
            </a:extLst>
          </p:cNvPr>
          <p:cNvGrpSpPr/>
          <p:nvPr/>
        </p:nvGrpSpPr>
        <p:grpSpPr>
          <a:xfrm>
            <a:off x="1199064" y="1404091"/>
            <a:ext cx="4392576" cy="2189428"/>
            <a:chOff x="947169" y="1492991"/>
            <a:chExt cx="4392576" cy="2189428"/>
          </a:xfrm>
        </p:grpSpPr>
        <p:sp>
          <p:nvSpPr>
            <p:cNvPr id="33" name="矩形: 圆角 32">
              <a:extLst>
                <a:ext uri="{FF2B5EF4-FFF2-40B4-BE49-F238E27FC236}">
                  <a16:creationId xmlns="" xmlns:a16="http://schemas.microsoft.com/office/drawing/2014/main" id="{6AD99DBA-ACD7-46B6-B4D4-BAD657C46BB7}"/>
                </a:ext>
              </a:extLst>
            </p:cNvPr>
            <p:cNvSpPr/>
            <p:nvPr/>
          </p:nvSpPr>
          <p:spPr>
            <a:xfrm>
              <a:off x="947169" y="1492991"/>
              <a:ext cx="4392576" cy="2189428"/>
            </a:xfrm>
            <a:prstGeom prst="roundRect">
              <a:avLst>
                <a:gd name="adj" fmla="val 6219"/>
              </a:avLst>
            </a:prstGeom>
            <a:solidFill>
              <a:schemeClr val="bg1"/>
            </a:solidFill>
            <a:ln w="9525">
              <a:solidFill>
                <a:schemeClr val="accent1">
                  <a:lumMod val="20000"/>
                  <a:lumOff val="80000"/>
                </a:schemeClr>
              </a:solidFill>
            </a:ln>
            <a:effectLst>
              <a:outerShdw blurRad="114300" sx="102000" sy="102000" algn="ctr" rotWithShape="0">
                <a:prstClr val="black">
                  <a:alpha val="1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34" name="Freeform 460">
              <a:extLst>
                <a:ext uri="{FF2B5EF4-FFF2-40B4-BE49-F238E27FC236}">
                  <a16:creationId xmlns="" xmlns:a16="http://schemas.microsoft.com/office/drawing/2014/main" id="{DD9B0C4D-474D-4DF6-BFF5-46AA379ACB8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49324" y="2079745"/>
              <a:ext cx="987458" cy="986083"/>
            </a:xfrm>
            <a:custGeom>
              <a:avLst/>
              <a:gdLst>
                <a:gd name="connsiteX0" fmla="*/ 303432 w 606933"/>
                <a:gd name="connsiteY0" fmla="*/ 462698 h 606088"/>
                <a:gd name="connsiteX1" fmla="*/ 375127 w 606933"/>
                <a:gd name="connsiteY1" fmla="*/ 534393 h 606088"/>
                <a:gd name="connsiteX2" fmla="*/ 303432 w 606933"/>
                <a:gd name="connsiteY2" fmla="*/ 606088 h 606088"/>
                <a:gd name="connsiteX3" fmla="*/ 231737 w 606933"/>
                <a:gd name="connsiteY3" fmla="*/ 534393 h 606088"/>
                <a:gd name="connsiteX4" fmla="*/ 303432 w 606933"/>
                <a:gd name="connsiteY4" fmla="*/ 462698 h 606088"/>
                <a:gd name="connsiteX5" fmla="*/ 303467 w 606933"/>
                <a:gd name="connsiteY5" fmla="*/ 386134 h 606088"/>
                <a:gd name="connsiteX6" fmla="*/ 423957 w 606933"/>
                <a:gd name="connsiteY6" fmla="*/ 437067 h 606088"/>
                <a:gd name="connsiteX7" fmla="*/ 405850 w 606933"/>
                <a:gd name="connsiteY7" fmla="*/ 454653 h 606088"/>
                <a:gd name="connsiteX8" fmla="*/ 303467 w 606933"/>
                <a:gd name="connsiteY8" fmla="*/ 411312 h 606088"/>
                <a:gd name="connsiteX9" fmla="*/ 201084 w 606933"/>
                <a:gd name="connsiteY9" fmla="*/ 454653 h 606088"/>
                <a:gd name="connsiteX10" fmla="*/ 182976 w 606933"/>
                <a:gd name="connsiteY10" fmla="*/ 437067 h 606088"/>
                <a:gd name="connsiteX11" fmla="*/ 303467 w 606933"/>
                <a:gd name="connsiteY11" fmla="*/ 386134 h 606088"/>
                <a:gd name="connsiteX12" fmla="*/ 303479 w 606933"/>
                <a:gd name="connsiteY12" fmla="*/ 306677 h 606088"/>
                <a:gd name="connsiteX13" fmla="*/ 398522 w 606933"/>
                <a:gd name="connsiteY13" fmla="*/ 325726 h 606088"/>
                <a:gd name="connsiteX14" fmla="*/ 478927 w 606933"/>
                <a:gd name="connsiteY14" fmla="*/ 380852 h 606088"/>
                <a:gd name="connsiteX15" fmla="*/ 460824 w 606933"/>
                <a:gd name="connsiteY15" fmla="*/ 398554 h 606088"/>
                <a:gd name="connsiteX16" fmla="*/ 388700 w 606933"/>
                <a:gd name="connsiteY16" fmla="*/ 349008 h 606088"/>
                <a:gd name="connsiteX17" fmla="*/ 218259 w 606933"/>
                <a:gd name="connsiteY17" fmla="*/ 349008 h 606088"/>
                <a:gd name="connsiteX18" fmla="*/ 146039 w 606933"/>
                <a:gd name="connsiteY18" fmla="*/ 398554 h 606088"/>
                <a:gd name="connsiteX19" fmla="*/ 127935 w 606933"/>
                <a:gd name="connsiteY19" fmla="*/ 380852 h 606088"/>
                <a:gd name="connsiteX20" fmla="*/ 208437 w 606933"/>
                <a:gd name="connsiteY20" fmla="*/ 325726 h 606088"/>
                <a:gd name="connsiteX21" fmla="*/ 303479 w 606933"/>
                <a:gd name="connsiteY21" fmla="*/ 306677 h 606088"/>
                <a:gd name="connsiteX22" fmla="*/ 303467 w 606933"/>
                <a:gd name="connsiteY22" fmla="*/ 227080 h 606088"/>
                <a:gd name="connsiteX23" fmla="*/ 534039 w 606933"/>
                <a:gd name="connsiteY23" fmla="*/ 324555 h 606088"/>
                <a:gd name="connsiteX24" fmla="*/ 515932 w 606933"/>
                <a:gd name="connsiteY24" fmla="*/ 342243 h 606088"/>
                <a:gd name="connsiteX25" fmla="*/ 303467 w 606933"/>
                <a:gd name="connsiteY25" fmla="*/ 252266 h 606088"/>
                <a:gd name="connsiteX26" fmla="*/ 91001 w 606933"/>
                <a:gd name="connsiteY26" fmla="*/ 342243 h 606088"/>
                <a:gd name="connsiteX27" fmla="*/ 72894 w 606933"/>
                <a:gd name="connsiteY27" fmla="*/ 324555 h 606088"/>
                <a:gd name="connsiteX28" fmla="*/ 303467 w 606933"/>
                <a:gd name="connsiteY28" fmla="*/ 227080 h 606088"/>
                <a:gd name="connsiteX29" fmla="*/ 380417 w 606933"/>
                <a:gd name="connsiteY29" fmla="*/ 0 h 606088"/>
                <a:gd name="connsiteX30" fmla="*/ 381573 w 606933"/>
                <a:gd name="connsiteY30" fmla="*/ 0 h 606088"/>
                <a:gd name="connsiteX31" fmla="*/ 527383 w 606933"/>
                <a:gd name="connsiteY31" fmla="*/ 133962 h 606088"/>
                <a:gd name="connsiteX32" fmla="*/ 520834 w 606933"/>
                <a:gd name="connsiteY32" fmla="*/ 184931 h 606088"/>
                <a:gd name="connsiteX33" fmla="*/ 606933 w 606933"/>
                <a:gd name="connsiteY33" fmla="*/ 288696 h 606088"/>
                <a:gd name="connsiteX34" fmla="*/ 500994 w 606933"/>
                <a:gd name="connsiteY34" fmla="*/ 394673 h 606088"/>
                <a:gd name="connsiteX35" fmla="*/ 569758 w 606933"/>
                <a:gd name="connsiteY35" fmla="*/ 324952 h 606088"/>
                <a:gd name="connsiteX36" fmla="*/ 552134 w 606933"/>
                <a:gd name="connsiteY36" fmla="*/ 306968 h 606088"/>
                <a:gd name="connsiteX37" fmla="*/ 303467 w 606933"/>
                <a:gd name="connsiteY37" fmla="*/ 201760 h 606088"/>
                <a:gd name="connsiteX38" fmla="*/ 54799 w 606933"/>
                <a:gd name="connsiteY38" fmla="*/ 306968 h 606088"/>
                <a:gd name="connsiteX39" fmla="*/ 37175 w 606933"/>
                <a:gd name="connsiteY39" fmla="*/ 324952 h 606088"/>
                <a:gd name="connsiteX40" fmla="*/ 105939 w 606933"/>
                <a:gd name="connsiteY40" fmla="*/ 394673 h 606088"/>
                <a:gd name="connsiteX41" fmla="*/ 0 w 606933"/>
                <a:gd name="connsiteY41" fmla="*/ 288696 h 606088"/>
                <a:gd name="connsiteX42" fmla="*/ 63949 w 606933"/>
                <a:gd name="connsiteY42" fmla="*/ 191663 h 606088"/>
                <a:gd name="connsiteX43" fmla="*/ 68764 w 606933"/>
                <a:gd name="connsiteY43" fmla="*/ 138963 h 606088"/>
                <a:gd name="connsiteX44" fmla="*/ 162087 w 606933"/>
                <a:gd name="connsiteY44" fmla="*/ 67702 h 606088"/>
                <a:gd name="connsiteX45" fmla="*/ 243178 w 606933"/>
                <a:gd name="connsiteY45" fmla="*/ 91360 h 606088"/>
                <a:gd name="connsiteX46" fmla="*/ 380417 w 606933"/>
                <a:gd name="connsiteY46" fmla="*/ 0 h 606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606933" h="606088">
                  <a:moveTo>
                    <a:pt x="303432" y="462698"/>
                  </a:moveTo>
                  <a:cubicBezTo>
                    <a:pt x="343028" y="462698"/>
                    <a:pt x="375127" y="494797"/>
                    <a:pt x="375127" y="534393"/>
                  </a:cubicBezTo>
                  <a:cubicBezTo>
                    <a:pt x="375127" y="573989"/>
                    <a:pt x="343028" y="606088"/>
                    <a:pt x="303432" y="606088"/>
                  </a:cubicBezTo>
                  <a:cubicBezTo>
                    <a:pt x="263836" y="606088"/>
                    <a:pt x="231737" y="573989"/>
                    <a:pt x="231737" y="534393"/>
                  </a:cubicBezTo>
                  <a:cubicBezTo>
                    <a:pt x="231737" y="494797"/>
                    <a:pt x="263836" y="462698"/>
                    <a:pt x="303432" y="462698"/>
                  </a:cubicBezTo>
                  <a:close/>
                  <a:moveTo>
                    <a:pt x="303467" y="386134"/>
                  </a:moveTo>
                  <a:cubicBezTo>
                    <a:pt x="348928" y="386134"/>
                    <a:pt x="391788" y="404201"/>
                    <a:pt x="423957" y="437067"/>
                  </a:cubicBezTo>
                  <a:lnTo>
                    <a:pt x="405850" y="454653"/>
                  </a:lnTo>
                  <a:cubicBezTo>
                    <a:pt x="378496" y="426784"/>
                    <a:pt x="342089" y="411312"/>
                    <a:pt x="303467" y="411312"/>
                  </a:cubicBezTo>
                  <a:cubicBezTo>
                    <a:pt x="264748" y="411312"/>
                    <a:pt x="228437" y="426784"/>
                    <a:pt x="201084" y="454653"/>
                  </a:cubicBezTo>
                  <a:lnTo>
                    <a:pt x="182976" y="437067"/>
                  </a:lnTo>
                  <a:cubicBezTo>
                    <a:pt x="215146" y="404201"/>
                    <a:pt x="257910" y="386134"/>
                    <a:pt x="303467" y="386134"/>
                  </a:cubicBezTo>
                  <a:close/>
                  <a:moveTo>
                    <a:pt x="303479" y="306677"/>
                  </a:moveTo>
                  <a:cubicBezTo>
                    <a:pt x="335955" y="306677"/>
                    <a:pt x="368430" y="313027"/>
                    <a:pt x="398522" y="325726"/>
                  </a:cubicBezTo>
                  <a:cubicBezTo>
                    <a:pt x="428565" y="338521"/>
                    <a:pt x="455624" y="357089"/>
                    <a:pt x="478927" y="380852"/>
                  </a:cubicBezTo>
                  <a:lnTo>
                    <a:pt x="460824" y="398554"/>
                  </a:lnTo>
                  <a:cubicBezTo>
                    <a:pt x="439928" y="377100"/>
                    <a:pt x="415662" y="360456"/>
                    <a:pt x="388700" y="349008"/>
                  </a:cubicBezTo>
                  <a:cubicBezTo>
                    <a:pt x="334775" y="326207"/>
                    <a:pt x="272184" y="326207"/>
                    <a:pt x="218259" y="349008"/>
                  </a:cubicBezTo>
                  <a:cubicBezTo>
                    <a:pt x="191297" y="360456"/>
                    <a:pt x="167031" y="377100"/>
                    <a:pt x="146039" y="398554"/>
                  </a:cubicBezTo>
                  <a:lnTo>
                    <a:pt x="127935" y="380852"/>
                  </a:lnTo>
                  <a:cubicBezTo>
                    <a:pt x="151238" y="357089"/>
                    <a:pt x="178297" y="338521"/>
                    <a:pt x="208437" y="325726"/>
                  </a:cubicBezTo>
                  <a:cubicBezTo>
                    <a:pt x="238529" y="313027"/>
                    <a:pt x="271004" y="306677"/>
                    <a:pt x="303479" y="306677"/>
                  </a:cubicBezTo>
                  <a:close/>
                  <a:moveTo>
                    <a:pt x="303467" y="227080"/>
                  </a:moveTo>
                  <a:cubicBezTo>
                    <a:pt x="390533" y="227080"/>
                    <a:pt x="472399" y="261687"/>
                    <a:pt x="534039" y="324555"/>
                  </a:cubicBezTo>
                  <a:lnTo>
                    <a:pt x="515932" y="342243"/>
                  </a:lnTo>
                  <a:cubicBezTo>
                    <a:pt x="459108" y="284181"/>
                    <a:pt x="383695" y="252266"/>
                    <a:pt x="303467" y="252266"/>
                  </a:cubicBezTo>
                  <a:cubicBezTo>
                    <a:pt x="223238" y="252266"/>
                    <a:pt x="147729" y="284181"/>
                    <a:pt x="91001" y="342243"/>
                  </a:cubicBezTo>
                  <a:lnTo>
                    <a:pt x="72894" y="324555"/>
                  </a:lnTo>
                  <a:cubicBezTo>
                    <a:pt x="134438" y="261687"/>
                    <a:pt x="216304" y="227080"/>
                    <a:pt x="303467" y="227080"/>
                  </a:cubicBezTo>
                  <a:close/>
                  <a:moveTo>
                    <a:pt x="380417" y="0"/>
                  </a:moveTo>
                  <a:lnTo>
                    <a:pt x="381573" y="0"/>
                  </a:lnTo>
                  <a:cubicBezTo>
                    <a:pt x="457463" y="481"/>
                    <a:pt x="522856" y="60586"/>
                    <a:pt x="527383" y="133962"/>
                  </a:cubicBezTo>
                  <a:cubicBezTo>
                    <a:pt x="528346" y="151368"/>
                    <a:pt x="526227" y="168583"/>
                    <a:pt x="520834" y="184931"/>
                  </a:cubicBezTo>
                  <a:cubicBezTo>
                    <a:pt x="569758" y="194259"/>
                    <a:pt x="606933" y="237246"/>
                    <a:pt x="606933" y="288696"/>
                  </a:cubicBezTo>
                  <a:cubicBezTo>
                    <a:pt x="606933" y="347166"/>
                    <a:pt x="559357" y="394673"/>
                    <a:pt x="500994" y="394673"/>
                  </a:cubicBezTo>
                  <a:lnTo>
                    <a:pt x="569758" y="324952"/>
                  </a:lnTo>
                  <a:lnTo>
                    <a:pt x="552134" y="306968"/>
                  </a:lnTo>
                  <a:cubicBezTo>
                    <a:pt x="485681" y="239170"/>
                    <a:pt x="397367" y="201760"/>
                    <a:pt x="303467" y="201760"/>
                  </a:cubicBezTo>
                  <a:cubicBezTo>
                    <a:pt x="209470" y="201760"/>
                    <a:pt x="121156" y="239170"/>
                    <a:pt x="54799" y="306968"/>
                  </a:cubicBezTo>
                  <a:lnTo>
                    <a:pt x="37175" y="324952"/>
                  </a:lnTo>
                  <a:lnTo>
                    <a:pt x="105939" y="394673"/>
                  </a:lnTo>
                  <a:cubicBezTo>
                    <a:pt x="47480" y="394673"/>
                    <a:pt x="0" y="347166"/>
                    <a:pt x="0" y="288696"/>
                  </a:cubicBezTo>
                  <a:cubicBezTo>
                    <a:pt x="0" y="245325"/>
                    <a:pt x="26389" y="207915"/>
                    <a:pt x="63949" y="191663"/>
                  </a:cubicBezTo>
                  <a:cubicBezTo>
                    <a:pt x="60963" y="173872"/>
                    <a:pt x="62312" y="156177"/>
                    <a:pt x="68764" y="138963"/>
                  </a:cubicBezTo>
                  <a:cubicBezTo>
                    <a:pt x="83596" y="99630"/>
                    <a:pt x="120096" y="71741"/>
                    <a:pt x="162087" y="67702"/>
                  </a:cubicBezTo>
                  <a:cubicBezTo>
                    <a:pt x="191653" y="65010"/>
                    <a:pt x="220642" y="73569"/>
                    <a:pt x="243178" y="91360"/>
                  </a:cubicBezTo>
                  <a:cubicBezTo>
                    <a:pt x="264655" y="37217"/>
                    <a:pt x="319261" y="0"/>
                    <a:pt x="380417" y="0"/>
                  </a:cubicBezTo>
                  <a:close/>
                </a:path>
              </a:pathLst>
            </a:custGeom>
            <a:gradFill>
              <a:gsLst>
                <a:gs pos="100000">
                  <a:srgbClr val="3762FF"/>
                </a:gs>
                <a:gs pos="0">
                  <a:srgbClr val="73EBFE"/>
                </a:gs>
              </a:gsLst>
              <a:lin ang="27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FE9B3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5" name="文本框 14">
              <a:extLst>
                <a:ext uri="{FF2B5EF4-FFF2-40B4-BE49-F238E27FC236}">
                  <a16:creationId xmlns="" xmlns:a16="http://schemas.microsoft.com/office/drawing/2014/main" id="{108B72FB-C5F5-4648-815C-49CEB4128A94}"/>
                </a:ext>
              </a:extLst>
            </p:cNvPr>
            <p:cNvSpPr txBox="1"/>
            <p:nvPr/>
          </p:nvSpPr>
          <p:spPr>
            <a:xfrm>
              <a:off x="2387859" y="1839505"/>
              <a:ext cx="18221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基本概念</a:t>
              </a:r>
            </a:p>
          </p:txBody>
        </p:sp>
        <p:sp>
          <p:nvSpPr>
            <p:cNvPr id="36" name="矩形 35">
              <a:extLst>
                <a:ext uri="{FF2B5EF4-FFF2-40B4-BE49-F238E27FC236}">
                  <a16:creationId xmlns="" xmlns:a16="http://schemas.microsoft.com/office/drawing/2014/main" id="{3010E2F5-AC8D-4924-A02F-E27300D3C274}"/>
                </a:ext>
              </a:extLst>
            </p:cNvPr>
            <p:cNvSpPr/>
            <p:nvPr/>
          </p:nvSpPr>
          <p:spPr>
            <a:xfrm>
              <a:off x="2387859" y="2207119"/>
              <a:ext cx="2800808" cy="119648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与早期的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2G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、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3G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和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4G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移动网络一样，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5G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网络是数字蜂窝网络，供应商覆盖的服务区域被划分为许多被称为蜂窝的小地理区域</a:t>
              </a:r>
            </a:p>
          </p:txBody>
        </p:sp>
      </p:grpSp>
      <p:grpSp>
        <p:nvGrpSpPr>
          <p:cNvPr id="37" name="Group 16">
            <a:extLst>
              <a:ext uri="{FF2B5EF4-FFF2-40B4-BE49-F238E27FC236}">
                <a16:creationId xmlns="" xmlns:a16="http://schemas.microsoft.com/office/drawing/2014/main" id="{DB1E35AC-52ED-4D51-99D6-0AEBAAB528B8}"/>
              </a:ext>
            </a:extLst>
          </p:cNvPr>
          <p:cNvGrpSpPr/>
          <p:nvPr/>
        </p:nvGrpSpPr>
        <p:grpSpPr>
          <a:xfrm>
            <a:off x="6456864" y="1404091"/>
            <a:ext cx="4392576" cy="2189428"/>
            <a:chOff x="947169" y="1492991"/>
            <a:chExt cx="4392576" cy="2189428"/>
          </a:xfrm>
        </p:grpSpPr>
        <p:sp>
          <p:nvSpPr>
            <p:cNvPr id="38" name="矩形: 圆角 37">
              <a:extLst>
                <a:ext uri="{FF2B5EF4-FFF2-40B4-BE49-F238E27FC236}">
                  <a16:creationId xmlns="" xmlns:a16="http://schemas.microsoft.com/office/drawing/2014/main" id="{C54F174C-F0F1-4743-86F2-8C574D08FBEB}"/>
                </a:ext>
              </a:extLst>
            </p:cNvPr>
            <p:cNvSpPr/>
            <p:nvPr/>
          </p:nvSpPr>
          <p:spPr>
            <a:xfrm>
              <a:off x="947169" y="1492991"/>
              <a:ext cx="4392576" cy="2189428"/>
            </a:xfrm>
            <a:prstGeom prst="roundRect">
              <a:avLst>
                <a:gd name="adj" fmla="val 6219"/>
              </a:avLst>
            </a:prstGeom>
            <a:solidFill>
              <a:schemeClr val="bg1"/>
            </a:solidFill>
            <a:ln w="9525">
              <a:solidFill>
                <a:schemeClr val="accent1">
                  <a:lumMod val="20000"/>
                  <a:lumOff val="80000"/>
                </a:schemeClr>
              </a:solidFill>
            </a:ln>
            <a:effectLst>
              <a:outerShdw blurRad="114300" sx="102000" sy="102000" algn="ctr" rotWithShape="0">
                <a:prstClr val="black">
                  <a:alpha val="1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39" name="Freeform 460">
              <a:extLst>
                <a:ext uri="{FF2B5EF4-FFF2-40B4-BE49-F238E27FC236}">
                  <a16:creationId xmlns="" xmlns:a16="http://schemas.microsoft.com/office/drawing/2014/main" id="{752AF3E6-6DE0-4C04-9659-269EB3ABB27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94672" y="2079058"/>
              <a:ext cx="896761" cy="987458"/>
            </a:xfrm>
            <a:custGeom>
              <a:avLst/>
              <a:gdLst>
                <a:gd name="T0" fmla="*/ 409 w 409"/>
                <a:gd name="T1" fmla="*/ 391 h 451"/>
                <a:gd name="T2" fmla="*/ 409 w 409"/>
                <a:gd name="T3" fmla="*/ 451 h 451"/>
                <a:gd name="T4" fmla="*/ 0 w 409"/>
                <a:gd name="T5" fmla="*/ 451 h 451"/>
                <a:gd name="T6" fmla="*/ 0 w 409"/>
                <a:gd name="T7" fmla="*/ 391 h 451"/>
                <a:gd name="T8" fmla="*/ 54 w 409"/>
                <a:gd name="T9" fmla="*/ 314 h 451"/>
                <a:gd name="T10" fmla="*/ 121 w 409"/>
                <a:gd name="T11" fmla="*/ 282 h 451"/>
                <a:gd name="T12" fmla="*/ 167 w 409"/>
                <a:gd name="T13" fmla="*/ 378 h 451"/>
                <a:gd name="T14" fmla="*/ 190 w 409"/>
                <a:gd name="T15" fmla="*/ 314 h 451"/>
                <a:gd name="T16" fmla="*/ 205 w 409"/>
                <a:gd name="T17" fmla="*/ 316 h 451"/>
                <a:gd name="T18" fmla="*/ 219 w 409"/>
                <a:gd name="T19" fmla="*/ 314 h 451"/>
                <a:gd name="T20" fmla="*/ 241 w 409"/>
                <a:gd name="T21" fmla="*/ 375 h 451"/>
                <a:gd name="T22" fmla="*/ 286 w 409"/>
                <a:gd name="T23" fmla="*/ 281 h 451"/>
                <a:gd name="T24" fmla="*/ 355 w 409"/>
                <a:gd name="T25" fmla="*/ 314 h 451"/>
                <a:gd name="T26" fmla="*/ 409 w 409"/>
                <a:gd name="T27" fmla="*/ 391 h 451"/>
                <a:gd name="T28" fmla="*/ 60 w 409"/>
                <a:gd name="T29" fmla="*/ 181 h 451"/>
                <a:gd name="T30" fmla="*/ 60 w 409"/>
                <a:gd name="T31" fmla="*/ 137 h 451"/>
                <a:gd name="T32" fmla="*/ 70 w 409"/>
                <a:gd name="T33" fmla="*/ 120 h 451"/>
                <a:gd name="T34" fmla="*/ 205 w 409"/>
                <a:gd name="T35" fmla="*/ 0 h 451"/>
                <a:gd name="T36" fmla="*/ 339 w 409"/>
                <a:gd name="T37" fmla="*/ 120 h 451"/>
                <a:gd name="T38" fmla="*/ 349 w 409"/>
                <a:gd name="T39" fmla="*/ 137 h 451"/>
                <a:gd name="T40" fmla="*/ 349 w 409"/>
                <a:gd name="T41" fmla="*/ 181 h 451"/>
                <a:gd name="T42" fmla="*/ 328 w 409"/>
                <a:gd name="T43" fmla="*/ 202 h 451"/>
                <a:gd name="T44" fmla="*/ 307 w 409"/>
                <a:gd name="T45" fmla="*/ 181 h 451"/>
                <a:gd name="T46" fmla="*/ 307 w 409"/>
                <a:gd name="T47" fmla="*/ 172 h 451"/>
                <a:gd name="T48" fmla="*/ 205 w 409"/>
                <a:gd name="T49" fmla="*/ 281 h 451"/>
                <a:gd name="T50" fmla="*/ 102 w 409"/>
                <a:gd name="T51" fmla="*/ 172 h 451"/>
                <a:gd name="T52" fmla="*/ 102 w 409"/>
                <a:gd name="T53" fmla="*/ 181 h 451"/>
                <a:gd name="T54" fmla="*/ 87 w 409"/>
                <a:gd name="T55" fmla="*/ 201 h 451"/>
                <a:gd name="T56" fmla="*/ 140 w 409"/>
                <a:gd name="T57" fmla="*/ 269 h 451"/>
                <a:gd name="T58" fmla="*/ 156 w 409"/>
                <a:gd name="T59" fmla="*/ 271 h 451"/>
                <a:gd name="T60" fmla="*/ 166 w 409"/>
                <a:gd name="T61" fmla="*/ 292 h 451"/>
                <a:gd name="T62" fmla="*/ 143 w 409"/>
                <a:gd name="T63" fmla="*/ 295 h 451"/>
                <a:gd name="T64" fmla="*/ 132 w 409"/>
                <a:gd name="T65" fmla="*/ 280 h 451"/>
                <a:gd name="T66" fmla="*/ 73 w 409"/>
                <a:gd name="T67" fmla="*/ 200 h 451"/>
                <a:gd name="T68" fmla="*/ 60 w 409"/>
                <a:gd name="T69" fmla="*/ 181 h 451"/>
                <a:gd name="T70" fmla="*/ 84 w 409"/>
                <a:gd name="T71" fmla="*/ 115 h 451"/>
                <a:gd name="T72" fmla="*/ 86 w 409"/>
                <a:gd name="T73" fmla="*/ 115 h 451"/>
                <a:gd name="T74" fmla="*/ 89 w 409"/>
                <a:gd name="T75" fmla="*/ 118 h 451"/>
                <a:gd name="T76" fmla="*/ 100 w 409"/>
                <a:gd name="T77" fmla="*/ 128 h 451"/>
                <a:gd name="T78" fmla="*/ 205 w 409"/>
                <a:gd name="T79" fmla="*/ 40 h 451"/>
                <a:gd name="T80" fmla="*/ 309 w 409"/>
                <a:gd name="T81" fmla="*/ 128 h 451"/>
                <a:gd name="T82" fmla="*/ 325 w 409"/>
                <a:gd name="T83" fmla="*/ 117 h 451"/>
                <a:gd name="T84" fmla="*/ 205 w 409"/>
                <a:gd name="T85" fmla="*/ 13 h 451"/>
                <a:gd name="T86" fmla="*/ 84 w 409"/>
                <a:gd name="T87" fmla="*/ 115 h 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9" h="451">
                  <a:moveTo>
                    <a:pt x="409" y="391"/>
                  </a:moveTo>
                  <a:lnTo>
                    <a:pt x="409" y="451"/>
                  </a:lnTo>
                  <a:lnTo>
                    <a:pt x="0" y="451"/>
                  </a:lnTo>
                  <a:lnTo>
                    <a:pt x="0" y="391"/>
                  </a:lnTo>
                  <a:cubicBezTo>
                    <a:pt x="0" y="363"/>
                    <a:pt x="25" y="328"/>
                    <a:pt x="54" y="314"/>
                  </a:cubicBezTo>
                  <a:lnTo>
                    <a:pt x="121" y="282"/>
                  </a:lnTo>
                  <a:lnTo>
                    <a:pt x="167" y="378"/>
                  </a:lnTo>
                  <a:lnTo>
                    <a:pt x="190" y="314"/>
                  </a:lnTo>
                  <a:cubicBezTo>
                    <a:pt x="195" y="315"/>
                    <a:pt x="200" y="316"/>
                    <a:pt x="205" y="316"/>
                  </a:cubicBezTo>
                  <a:cubicBezTo>
                    <a:pt x="209" y="316"/>
                    <a:pt x="214" y="315"/>
                    <a:pt x="219" y="314"/>
                  </a:cubicBezTo>
                  <a:lnTo>
                    <a:pt x="241" y="375"/>
                  </a:lnTo>
                  <a:lnTo>
                    <a:pt x="286" y="281"/>
                  </a:lnTo>
                  <a:lnTo>
                    <a:pt x="355" y="314"/>
                  </a:lnTo>
                  <a:cubicBezTo>
                    <a:pt x="385" y="328"/>
                    <a:pt x="409" y="363"/>
                    <a:pt x="409" y="391"/>
                  </a:cubicBezTo>
                  <a:close/>
                  <a:moveTo>
                    <a:pt x="60" y="181"/>
                  </a:moveTo>
                  <a:lnTo>
                    <a:pt x="60" y="137"/>
                  </a:lnTo>
                  <a:cubicBezTo>
                    <a:pt x="60" y="130"/>
                    <a:pt x="64" y="124"/>
                    <a:pt x="70" y="120"/>
                  </a:cubicBezTo>
                  <a:cubicBezTo>
                    <a:pt x="78" y="53"/>
                    <a:pt x="135" y="0"/>
                    <a:pt x="205" y="0"/>
                  </a:cubicBezTo>
                  <a:cubicBezTo>
                    <a:pt x="274" y="0"/>
                    <a:pt x="331" y="53"/>
                    <a:pt x="339" y="120"/>
                  </a:cubicBezTo>
                  <a:cubicBezTo>
                    <a:pt x="345" y="124"/>
                    <a:pt x="349" y="130"/>
                    <a:pt x="349" y="137"/>
                  </a:cubicBezTo>
                  <a:lnTo>
                    <a:pt x="349" y="181"/>
                  </a:lnTo>
                  <a:cubicBezTo>
                    <a:pt x="349" y="192"/>
                    <a:pt x="339" y="202"/>
                    <a:pt x="328" y="202"/>
                  </a:cubicBezTo>
                  <a:cubicBezTo>
                    <a:pt x="316" y="202"/>
                    <a:pt x="307" y="192"/>
                    <a:pt x="307" y="181"/>
                  </a:cubicBezTo>
                  <a:lnTo>
                    <a:pt x="307" y="172"/>
                  </a:lnTo>
                  <a:cubicBezTo>
                    <a:pt x="296" y="228"/>
                    <a:pt x="254" y="281"/>
                    <a:pt x="205" y="281"/>
                  </a:cubicBezTo>
                  <a:cubicBezTo>
                    <a:pt x="155" y="281"/>
                    <a:pt x="113" y="228"/>
                    <a:pt x="102" y="172"/>
                  </a:cubicBezTo>
                  <a:lnTo>
                    <a:pt x="102" y="181"/>
                  </a:lnTo>
                  <a:cubicBezTo>
                    <a:pt x="102" y="190"/>
                    <a:pt x="96" y="198"/>
                    <a:pt x="87" y="201"/>
                  </a:cubicBezTo>
                  <a:cubicBezTo>
                    <a:pt x="96" y="229"/>
                    <a:pt x="114" y="253"/>
                    <a:pt x="140" y="269"/>
                  </a:cubicBezTo>
                  <a:cubicBezTo>
                    <a:pt x="144" y="268"/>
                    <a:pt x="150" y="268"/>
                    <a:pt x="156" y="271"/>
                  </a:cubicBezTo>
                  <a:cubicBezTo>
                    <a:pt x="165" y="276"/>
                    <a:pt x="170" y="285"/>
                    <a:pt x="166" y="292"/>
                  </a:cubicBezTo>
                  <a:cubicBezTo>
                    <a:pt x="163" y="298"/>
                    <a:pt x="153" y="300"/>
                    <a:pt x="143" y="295"/>
                  </a:cubicBezTo>
                  <a:cubicBezTo>
                    <a:pt x="137" y="292"/>
                    <a:pt x="132" y="286"/>
                    <a:pt x="132" y="280"/>
                  </a:cubicBezTo>
                  <a:cubicBezTo>
                    <a:pt x="103" y="261"/>
                    <a:pt x="82" y="233"/>
                    <a:pt x="73" y="200"/>
                  </a:cubicBezTo>
                  <a:cubicBezTo>
                    <a:pt x="66" y="197"/>
                    <a:pt x="60" y="190"/>
                    <a:pt x="60" y="181"/>
                  </a:cubicBezTo>
                  <a:close/>
                  <a:moveTo>
                    <a:pt x="84" y="115"/>
                  </a:moveTo>
                  <a:cubicBezTo>
                    <a:pt x="85" y="115"/>
                    <a:pt x="85" y="115"/>
                    <a:pt x="86" y="115"/>
                  </a:cubicBezTo>
                  <a:cubicBezTo>
                    <a:pt x="88" y="116"/>
                    <a:pt x="89" y="117"/>
                    <a:pt x="89" y="118"/>
                  </a:cubicBezTo>
                  <a:cubicBezTo>
                    <a:pt x="94" y="120"/>
                    <a:pt x="98" y="124"/>
                    <a:pt x="100" y="128"/>
                  </a:cubicBezTo>
                  <a:cubicBezTo>
                    <a:pt x="106" y="70"/>
                    <a:pt x="150" y="40"/>
                    <a:pt x="205" y="40"/>
                  </a:cubicBezTo>
                  <a:cubicBezTo>
                    <a:pt x="259" y="40"/>
                    <a:pt x="303" y="70"/>
                    <a:pt x="309" y="128"/>
                  </a:cubicBezTo>
                  <a:cubicBezTo>
                    <a:pt x="312" y="122"/>
                    <a:pt x="318" y="118"/>
                    <a:pt x="325" y="117"/>
                  </a:cubicBezTo>
                  <a:cubicBezTo>
                    <a:pt x="316" y="58"/>
                    <a:pt x="266" y="13"/>
                    <a:pt x="205" y="13"/>
                  </a:cubicBezTo>
                  <a:cubicBezTo>
                    <a:pt x="144" y="13"/>
                    <a:pt x="94" y="57"/>
                    <a:pt x="84" y="115"/>
                  </a:cubicBezTo>
                  <a:close/>
                </a:path>
              </a:pathLst>
            </a:custGeom>
            <a:gradFill>
              <a:gsLst>
                <a:gs pos="100000">
                  <a:srgbClr val="3762FF"/>
                </a:gs>
                <a:gs pos="0">
                  <a:srgbClr val="73EBFE"/>
                </a:gs>
              </a:gsLst>
              <a:lin ang="27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FE9B3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0" name="文本框 19">
              <a:extLst>
                <a:ext uri="{FF2B5EF4-FFF2-40B4-BE49-F238E27FC236}">
                  <a16:creationId xmlns="" xmlns:a16="http://schemas.microsoft.com/office/drawing/2014/main" id="{2F87CB67-805C-468E-AF48-374E470FD0E4}"/>
                </a:ext>
              </a:extLst>
            </p:cNvPr>
            <p:cNvSpPr txBox="1"/>
            <p:nvPr/>
          </p:nvSpPr>
          <p:spPr>
            <a:xfrm>
              <a:off x="2387859" y="1839505"/>
              <a:ext cx="18221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基本概念</a:t>
              </a:r>
            </a:p>
          </p:txBody>
        </p:sp>
        <p:sp>
          <p:nvSpPr>
            <p:cNvPr id="41" name="矩形 40">
              <a:extLst>
                <a:ext uri="{FF2B5EF4-FFF2-40B4-BE49-F238E27FC236}">
                  <a16:creationId xmlns="" xmlns:a16="http://schemas.microsoft.com/office/drawing/2014/main" id="{EC519138-B4CE-4704-BC7A-FA5057FA4155}"/>
                </a:ext>
              </a:extLst>
            </p:cNvPr>
            <p:cNvSpPr/>
            <p:nvPr/>
          </p:nvSpPr>
          <p:spPr>
            <a:xfrm>
              <a:off x="2387859" y="2207119"/>
              <a:ext cx="2800808" cy="119648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与早期的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2G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、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3G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和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4G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移动网络一样，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5G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网络是数字蜂窝网络，供应商覆盖的服务区域被划分为许多被称为蜂窝的小地理区域</a:t>
              </a:r>
            </a:p>
          </p:txBody>
        </p:sp>
      </p:grpSp>
      <p:grpSp>
        <p:nvGrpSpPr>
          <p:cNvPr id="42" name="Group 21">
            <a:extLst>
              <a:ext uri="{FF2B5EF4-FFF2-40B4-BE49-F238E27FC236}">
                <a16:creationId xmlns="" xmlns:a16="http://schemas.microsoft.com/office/drawing/2014/main" id="{D943CDAD-891A-4EA3-88D5-001EE2B67201}"/>
              </a:ext>
            </a:extLst>
          </p:cNvPr>
          <p:cNvGrpSpPr/>
          <p:nvPr/>
        </p:nvGrpSpPr>
        <p:grpSpPr>
          <a:xfrm>
            <a:off x="1199064" y="3961133"/>
            <a:ext cx="4392576" cy="2189428"/>
            <a:chOff x="947169" y="1492991"/>
            <a:chExt cx="4392576" cy="2189428"/>
          </a:xfrm>
        </p:grpSpPr>
        <p:sp>
          <p:nvSpPr>
            <p:cNvPr id="43" name="矩形: 圆角 42">
              <a:extLst>
                <a:ext uri="{FF2B5EF4-FFF2-40B4-BE49-F238E27FC236}">
                  <a16:creationId xmlns="" xmlns:a16="http://schemas.microsoft.com/office/drawing/2014/main" id="{102701AC-B4A5-44D6-92EB-1C73FACD1D6B}"/>
                </a:ext>
              </a:extLst>
            </p:cNvPr>
            <p:cNvSpPr/>
            <p:nvPr/>
          </p:nvSpPr>
          <p:spPr>
            <a:xfrm>
              <a:off x="947169" y="1492991"/>
              <a:ext cx="4392576" cy="2189428"/>
            </a:xfrm>
            <a:prstGeom prst="roundRect">
              <a:avLst>
                <a:gd name="adj" fmla="val 6219"/>
              </a:avLst>
            </a:prstGeom>
            <a:solidFill>
              <a:schemeClr val="bg1"/>
            </a:solidFill>
            <a:ln w="9525">
              <a:solidFill>
                <a:schemeClr val="accent1">
                  <a:lumMod val="20000"/>
                  <a:lumOff val="80000"/>
                </a:schemeClr>
              </a:solidFill>
            </a:ln>
            <a:effectLst>
              <a:outerShdw blurRad="114300" sx="102000" sy="102000" algn="ctr" rotWithShape="0">
                <a:prstClr val="black">
                  <a:alpha val="1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44" name="Freeform 460">
              <a:extLst>
                <a:ext uri="{FF2B5EF4-FFF2-40B4-BE49-F238E27FC236}">
                  <a16:creationId xmlns="" xmlns:a16="http://schemas.microsoft.com/office/drawing/2014/main" id="{B898BF61-D01D-4690-A0A3-B76B62B7AC7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479830" y="2079058"/>
              <a:ext cx="526445" cy="987458"/>
            </a:xfrm>
            <a:custGeom>
              <a:avLst/>
              <a:gdLst>
                <a:gd name="T0" fmla="*/ 325000 h 606722"/>
                <a:gd name="T1" fmla="*/ 325000 h 606722"/>
                <a:gd name="T2" fmla="*/ 325000 h 606722"/>
                <a:gd name="T3" fmla="*/ 325000 h 606722"/>
                <a:gd name="T4" fmla="*/ 325000 h 606722"/>
                <a:gd name="T5" fmla="*/ 325000 h 606722"/>
                <a:gd name="T6" fmla="*/ 325000 h 606722"/>
                <a:gd name="T7" fmla="*/ 325000 h 606722"/>
                <a:gd name="T8" fmla="*/ 325000 h 606722"/>
                <a:gd name="T9" fmla="*/ 325000 h 606722"/>
                <a:gd name="T10" fmla="*/ 325000 h 606722"/>
                <a:gd name="T11" fmla="*/ 325000 h 606722"/>
                <a:gd name="T12" fmla="*/ 325000 h 606722"/>
                <a:gd name="T13" fmla="*/ 325000 h 606722"/>
                <a:gd name="T14" fmla="*/ 325000 h 606722"/>
                <a:gd name="T15" fmla="*/ 325000 h 606722"/>
                <a:gd name="T16" fmla="*/ 325000 h 606722"/>
                <a:gd name="T17" fmla="*/ 325000 h 606722"/>
                <a:gd name="T18" fmla="*/ 325000 h 606722"/>
                <a:gd name="T19" fmla="*/ 325000 h 606722"/>
                <a:gd name="T20" fmla="*/ 325000 h 606722"/>
                <a:gd name="T21" fmla="*/ 325000 h 606722"/>
                <a:gd name="T22" fmla="*/ 325000 h 606722"/>
                <a:gd name="T23" fmla="*/ 325000 h 606722"/>
                <a:gd name="T24" fmla="*/ 325000 h 606722"/>
                <a:gd name="T25" fmla="*/ 325000 h 606722"/>
                <a:gd name="T26" fmla="*/ 325000 h 606722"/>
                <a:gd name="T27" fmla="*/ 325000 h 606722"/>
                <a:gd name="T28" fmla="*/ 325000 h 606722"/>
                <a:gd name="T29" fmla="*/ 325000 h 606722"/>
                <a:gd name="T30" fmla="*/ 325000 h 606722"/>
                <a:gd name="T31" fmla="*/ 325000 h 606722"/>
                <a:gd name="T32" fmla="*/ 325000 h 606722"/>
                <a:gd name="T33" fmla="*/ 325000 h 606722"/>
                <a:gd name="T34" fmla="*/ 325000 h 606722"/>
                <a:gd name="T35" fmla="*/ 325000 h 606722"/>
                <a:gd name="T36" fmla="*/ 325000 h 606722"/>
                <a:gd name="T37" fmla="*/ 325000 h 606722"/>
                <a:gd name="T38" fmla="*/ 325000 h 606722"/>
                <a:gd name="T39" fmla="*/ 325000 h 606722"/>
                <a:gd name="T40" fmla="*/ 325000 h 606722"/>
                <a:gd name="T41" fmla="*/ 325000 h 606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26" h="800">
                  <a:moveTo>
                    <a:pt x="426" y="226"/>
                  </a:moveTo>
                  <a:lnTo>
                    <a:pt x="171" y="0"/>
                  </a:lnTo>
                  <a:lnTo>
                    <a:pt x="171" y="290"/>
                  </a:lnTo>
                  <a:lnTo>
                    <a:pt x="56" y="176"/>
                  </a:lnTo>
                  <a:lnTo>
                    <a:pt x="0" y="232"/>
                  </a:lnTo>
                  <a:lnTo>
                    <a:pt x="161" y="393"/>
                  </a:lnTo>
                  <a:lnTo>
                    <a:pt x="0" y="554"/>
                  </a:lnTo>
                  <a:lnTo>
                    <a:pt x="56" y="611"/>
                  </a:lnTo>
                  <a:lnTo>
                    <a:pt x="171" y="497"/>
                  </a:lnTo>
                  <a:lnTo>
                    <a:pt x="171" y="800"/>
                  </a:lnTo>
                  <a:lnTo>
                    <a:pt x="426" y="546"/>
                  </a:lnTo>
                  <a:lnTo>
                    <a:pt x="273" y="392"/>
                  </a:lnTo>
                  <a:lnTo>
                    <a:pt x="426" y="226"/>
                  </a:lnTo>
                  <a:close/>
                  <a:moveTo>
                    <a:pt x="251" y="618"/>
                  </a:moveTo>
                  <a:lnTo>
                    <a:pt x="251" y="483"/>
                  </a:lnTo>
                  <a:lnTo>
                    <a:pt x="315" y="548"/>
                  </a:lnTo>
                  <a:lnTo>
                    <a:pt x="251" y="618"/>
                  </a:lnTo>
                  <a:close/>
                  <a:moveTo>
                    <a:pt x="315" y="228"/>
                  </a:moveTo>
                  <a:lnTo>
                    <a:pt x="251" y="298"/>
                  </a:lnTo>
                  <a:lnTo>
                    <a:pt x="251" y="163"/>
                  </a:lnTo>
                  <a:lnTo>
                    <a:pt x="315" y="228"/>
                  </a:lnTo>
                  <a:close/>
                </a:path>
              </a:pathLst>
            </a:custGeom>
            <a:gradFill>
              <a:gsLst>
                <a:gs pos="100000">
                  <a:srgbClr val="3762FF"/>
                </a:gs>
                <a:gs pos="0">
                  <a:srgbClr val="73EBFE"/>
                </a:gs>
              </a:gsLst>
              <a:lin ang="27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FE9B3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5" name="文本框 24">
              <a:extLst>
                <a:ext uri="{FF2B5EF4-FFF2-40B4-BE49-F238E27FC236}">
                  <a16:creationId xmlns="" xmlns:a16="http://schemas.microsoft.com/office/drawing/2014/main" id="{A86AB420-9F2E-4D54-BE70-E003E6E7A22A}"/>
                </a:ext>
              </a:extLst>
            </p:cNvPr>
            <p:cNvSpPr txBox="1"/>
            <p:nvPr/>
          </p:nvSpPr>
          <p:spPr>
            <a:xfrm>
              <a:off x="2387859" y="1839505"/>
              <a:ext cx="18221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基本概念</a:t>
              </a:r>
            </a:p>
          </p:txBody>
        </p:sp>
        <p:sp>
          <p:nvSpPr>
            <p:cNvPr id="46" name="矩形 45">
              <a:extLst>
                <a:ext uri="{FF2B5EF4-FFF2-40B4-BE49-F238E27FC236}">
                  <a16:creationId xmlns="" xmlns:a16="http://schemas.microsoft.com/office/drawing/2014/main" id="{C9055235-F57E-42A2-90CA-C365D1177FA5}"/>
                </a:ext>
              </a:extLst>
            </p:cNvPr>
            <p:cNvSpPr/>
            <p:nvPr/>
          </p:nvSpPr>
          <p:spPr>
            <a:xfrm>
              <a:off x="2387859" y="2207119"/>
              <a:ext cx="2800808" cy="119648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与早期的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2G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、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3G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和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4G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移动网络一样，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5G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网络是数字蜂窝网络，供应商覆盖的服务区域被划分为许多被称为蜂窝的小地理区域</a:t>
              </a:r>
            </a:p>
          </p:txBody>
        </p:sp>
      </p:grpSp>
      <p:grpSp>
        <p:nvGrpSpPr>
          <p:cNvPr id="47" name="Group 26">
            <a:extLst>
              <a:ext uri="{FF2B5EF4-FFF2-40B4-BE49-F238E27FC236}">
                <a16:creationId xmlns="" xmlns:a16="http://schemas.microsoft.com/office/drawing/2014/main" id="{66F7B572-BC14-4EF6-88BF-0415CB32DBDA}"/>
              </a:ext>
            </a:extLst>
          </p:cNvPr>
          <p:cNvGrpSpPr/>
          <p:nvPr/>
        </p:nvGrpSpPr>
        <p:grpSpPr>
          <a:xfrm>
            <a:off x="6456864" y="3961133"/>
            <a:ext cx="4392576" cy="2189428"/>
            <a:chOff x="947169" y="1492991"/>
            <a:chExt cx="4392576" cy="2189428"/>
          </a:xfrm>
        </p:grpSpPr>
        <p:sp>
          <p:nvSpPr>
            <p:cNvPr id="48" name="矩形: 圆角 47">
              <a:extLst>
                <a:ext uri="{FF2B5EF4-FFF2-40B4-BE49-F238E27FC236}">
                  <a16:creationId xmlns="" xmlns:a16="http://schemas.microsoft.com/office/drawing/2014/main" id="{3BAF5930-36BD-44CD-A58E-FA8DD189CA1F}"/>
                </a:ext>
              </a:extLst>
            </p:cNvPr>
            <p:cNvSpPr/>
            <p:nvPr/>
          </p:nvSpPr>
          <p:spPr>
            <a:xfrm>
              <a:off x="947169" y="1492991"/>
              <a:ext cx="4392576" cy="2189428"/>
            </a:xfrm>
            <a:prstGeom prst="roundRect">
              <a:avLst>
                <a:gd name="adj" fmla="val 6219"/>
              </a:avLst>
            </a:prstGeom>
            <a:solidFill>
              <a:schemeClr val="bg1"/>
            </a:solidFill>
            <a:ln w="9525">
              <a:solidFill>
                <a:schemeClr val="accent1">
                  <a:lumMod val="20000"/>
                  <a:lumOff val="80000"/>
                </a:schemeClr>
              </a:solidFill>
            </a:ln>
            <a:effectLst>
              <a:outerShdw blurRad="114300" sx="102000" sy="102000" algn="ctr" rotWithShape="0">
                <a:prstClr val="black">
                  <a:alpha val="1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49" name="Freeform 460">
              <a:extLst>
                <a:ext uri="{FF2B5EF4-FFF2-40B4-BE49-F238E27FC236}">
                  <a16:creationId xmlns="" xmlns:a16="http://schemas.microsoft.com/office/drawing/2014/main" id="{1170B465-71A5-4E49-B79C-4FFEC78E4C1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49324" y="2087776"/>
              <a:ext cx="987458" cy="970021"/>
            </a:xfrm>
            <a:custGeom>
              <a:avLst/>
              <a:gdLst>
                <a:gd name="connsiteX0" fmla="*/ 481640 w 608504"/>
                <a:gd name="connsiteY0" fmla="*/ 59628 h 597759"/>
                <a:gd name="connsiteX1" fmla="*/ 495026 w 608504"/>
                <a:gd name="connsiteY1" fmla="*/ 72990 h 597759"/>
                <a:gd name="connsiteX2" fmla="*/ 495026 w 608504"/>
                <a:gd name="connsiteY2" fmla="*/ 113268 h 597759"/>
                <a:gd name="connsiteX3" fmla="*/ 535279 w 608504"/>
                <a:gd name="connsiteY3" fmla="*/ 113268 h 597759"/>
                <a:gd name="connsiteX4" fmla="*/ 548665 w 608504"/>
                <a:gd name="connsiteY4" fmla="*/ 126630 h 597759"/>
                <a:gd name="connsiteX5" fmla="*/ 535279 w 608504"/>
                <a:gd name="connsiteY5" fmla="*/ 139992 h 597759"/>
                <a:gd name="connsiteX6" fmla="*/ 495026 w 608504"/>
                <a:gd name="connsiteY6" fmla="*/ 139992 h 597759"/>
                <a:gd name="connsiteX7" fmla="*/ 495026 w 608504"/>
                <a:gd name="connsiteY7" fmla="*/ 180270 h 597759"/>
                <a:gd name="connsiteX8" fmla="*/ 481640 w 608504"/>
                <a:gd name="connsiteY8" fmla="*/ 193632 h 597759"/>
                <a:gd name="connsiteX9" fmla="*/ 468254 w 608504"/>
                <a:gd name="connsiteY9" fmla="*/ 180270 h 597759"/>
                <a:gd name="connsiteX10" fmla="*/ 468254 w 608504"/>
                <a:gd name="connsiteY10" fmla="*/ 139992 h 597759"/>
                <a:gd name="connsiteX11" fmla="*/ 427906 w 608504"/>
                <a:gd name="connsiteY11" fmla="*/ 139992 h 597759"/>
                <a:gd name="connsiteX12" fmla="*/ 414520 w 608504"/>
                <a:gd name="connsiteY12" fmla="*/ 126630 h 597759"/>
                <a:gd name="connsiteX13" fmla="*/ 427906 w 608504"/>
                <a:gd name="connsiteY13" fmla="*/ 113268 h 597759"/>
                <a:gd name="connsiteX14" fmla="*/ 468254 w 608504"/>
                <a:gd name="connsiteY14" fmla="*/ 113268 h 597759"/>
                <a:gd name="connsiteX15" fmla="*/ 468254 w 608504"/>
                <a:gd name="connsiteY15" fmla="*/ 72990 h 597759"/>
                <a:gd name="connsiteX16" fmla="*/ 481640 w 608504"/>
                <a:gd name="connsiteY16" fmla="*/ 59628 h 597759"/>
                <a:gd name="connsiteX17" fmla="*/ 481639 w 608504"/>
                <a:gd name="connsiteY17" fmla="*/ 31782 h 597759"/>
                <a:gd name="connsiteX18" fmla="*/ 386514 w 608504"/>
                <a:gd name="connsiteY18" fmla="*/ 126653 h 597759"/>
                <a:gd name="connsiteX19" fmla="*/ 481639 w 608504"/>
                <a:gd name="connsiteY19" fmla="*/ 221523 h 597759"/>
                <a:gd name="connsiteX20" fmla="*/ 576668 w 608504"/>
                <a:gd name="connsiteY20" fmla="*/ 126653 h 597759"/>
                <a:gd name="connsiteX21" fmla="*/ 481639 w 608504"/>
                <a:gd name="connsiteY21" fmla="*/ 31782 h 597759"/>
                <a:gd name="connsiteX22" fmla="*/ 481639 w 608504"/>
                <a:gd name="connsiteY22" fmla="*/ 0 h 597759"/>
                <a:gd name="connsiteX23" fmla="*/ 608504 w 608504"/>
                <a:gd name="connsiteY23" fmla="*/ 126653 h 597759"/>
                <a:gd name="connsiteX24" fmla="*/ 533360 w 608504"/>
                <a:gd name="connsiteY24" fmla="*/ 242425 h 597759"/>
                <a:gd name="connsiteX25" fmla="*/ 564335 w 608504"/>
                <a:gd name="connsiteY25" fmla="*/ 356288 h 597759"/>
                <a:gd name="connsiteX26" fmla="*/ 302192 w 608504"/>
                <a:gd name="connsiteY26" fmla="*/ 597759 h 597759"/>
                <a:gd name="connsiteX27" fmla="*/ 158118 w 608504"/>
                <a:gd name="connsiteY27" fmla="*/ 558055 h 597759"/>
                <a:gd name="connsiteX28" fmla="*/ 22362 w 608504"/>
                <a:gd name="connsiteY28" fmla="*/ 595278 h 597759"/>
                <a:gd name="connsiteX29" fmla="*/ 17677 w 608504"/>
                <a:gd name="connsiteY29" fmla="*/ 595946 h 597759"/>
                <a:gd name="connsiteX30" fmla="*/ 3815 w 608504"/>
                <a:gd name="connsiteY30" fmla="*/ 589169 h 597759"/>
                <a:gd name="connsiteX31" fmla="*/ 2190 w 608504"/>
                <a:gd name="connsiteY31" fmla="*/ 569699 h 597759"/>
                <a:gd name="connsiteX32" fmla="*/ 64236 w 608504"/>
                <a:gd name="connsiteY32" fmla="*/ 457744 h 597759"/>
                <a:gd name="connsiteX33" fmla="*/ 40049 w 608504"/>
                <a:gd name="connsiteY33" fmla="*/ 356288 h 597759"/>
                <a:gd name="connsiteX34" fmla="*/ 302192 w 608504"/>
                <a:gd name="connsiteY34" fmla="*/ 114818 h 597759"/>
                <a:gd name="connsiteX35" fmla="*/ 354869 w 608504"/>
                <a:gd name="connsiteY35" fmla="*/ 119685 h 597759"/>
                <a:gd name="connsiteX36" fmla="*/ 481639 w 608504"/>
                <a:gd name="connsiteY36" fmla="*/ 0 h 597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08504" h="597759">
                  <a:moveTo>
                    <a:pt x="481640" y="59628"/>
                  </a:moveTo>
                  <a:cubicBezTo>
                    <a:pt x="489003" y="59628"/>
                    <a:pt x="495026" y="65641"/>
                    <a:pt x="495026" y="72990"/>
                  </a:cubicBezTo>
                  <a:lnTo>
                    <a:pt x="495026" y="113268"/>
                  </a:lnTo>
                  <a:lnTo>
                    <a:pt x="535279" y="113268"/>
                  </a:lnTo>
                  <a:cubicBezTo>
                    <a:pt x="542737" y="113268"/>
                    <a:pt x="548665" y="119281"/>
                    <a:pt x="548665" y="126630"/>
                  </a:cubicBezTo>
                  <a:cubicBezTo>
                    <a:pt x="548665" y="134075"/>
                    <a:pt x="542737" y="139992"/>
                    <a:pt x="535279" y="139992"/>
                  </a:cubicBezTo>
                  <a:lnTo>
                    <a:pt x="495026" y="139992"/>
                  </a:lnTo>
                  <a:lnTo>
                    <a:pt x="495026" y="180270"/>
                  </a:lnTo>
                  <a:cubicBezTo>
                    <a:pt x="495026" y="187619"/>
                    <a:pt x="489003" y="193632"/>
                    <a:pt x="481640" y="193632"/>
                  </a:cubicBezTo>
                  <a:cubicBezTo>
                    <a:pt x="474182" y="193632"/>
                    <a:pt x="468254" y="187619"/>
                    <a:pt x="468254" y="180270"/>
                  </a:cubicBezTo>
                  <a:lnTo>
                    <a:pt x="468254" y="139992"/>
                  </a:lnTo>
                  <a:lnTo>
                    <a:pt x="427906" y="139992"/>
                  </a:lnTo>
                  <a:cubicBezTo>
                    <a:pt x="420448" y="139992"/>
                    <a:pt x="414520" y="134075"/>
                    <a:pt x="414520" y="126630"/>
                  </a:cubicBezTo>
                  <a:cubicBezTo>
                    <a:pt x="414520" y="119281"/>
                    <a:pt x="420448" y="113268"/>
                    <a:pt x="427906" y="113268"/>
                  </a:cubicBezTo>
                  <a:lnTo>
                    <a:pt x="468254" y="113268"/>
                  </a:lnTo>
                  <a:lnTo>
                    <a:pt x="468254" y="72990"/>
                  </a:lnTo>
                  <a:cubicBezTo>
                    <a:pt x="468254" y="65641"/>
                    <a:pt x="474182" y="59628"/>
                    <a:pt x="481640" y="59628"/>
                  </a:cubicBezTo>
                  <a:close/>
                  <a:moveTo>
                    <a:pt x="481639" y="31782"/>
                  </a:moveTo>
                  <a:cubicBezTo>
                    <a:pt x="429153" y="31782"/>
                    <a:pt x="386514" y="74350"/>
                    <a:pt x="386514" y="126653"/>
                  </a:cubicBezTo>
                  <a:cubicBezTo>
                    <a:pt x="386514" y="179051"/>
                    <a:pt x="429153" y="221523"/>
                    <a:pt x="481639" y="221523"/>
                  </a:cubicBezTo>
                  <a:cubicBezTo>
                    <a:pt x="534029" y="221523"/>
                    <a:pt x="576668" y="178955"/>
                    <a:pt x="576668" y="126653"/>
                  </a:cubicBezTo>
                  <a:cubicBezTo>
                    <a:pt x="576668" y="74350"/>
                    <a:pt x="534029" y="31782"/>
                    <a:pt x="481639" y="31782"/>
                  </a:cubicBezTo>
                  <a:close/>
                  <a:moveTo>
                    <a:pt x="481639" y="0"/>
                  </a:moveTo>
                  <a:cubicBezTo>
                    <a:pt x="551716" y="0"/>
                    <a:pt x="608504" y="56693"/>
                    <a:pt x="608504" y="126653"/>
                  </a:cubicBezTo>
                  <a:cubicBezTo>
                    <a:pt x="608504" y="178192"/>
                    <a:pt x="577624" y="222573"/>
                    <a:pt x="533360" y="242425"/>
                  </a:cubicBezTo>
                  <a:cubicBezTo>
                    <a:pt x="553150" y="276307"/>
                    <a:pt x="564335" y="315057"/>
                    <a:pt x="564335" y="356288"/>
                  </a:cubicBezTo>
                  <a:cubicBezTo>
                    <a:pt x="564335" y="489718"/>
                    <a:pt x="447031" y="597759"/>
                    <a:pt x="302192" y="597759"/>
                  </a:cubicBezTo>
                  <a:cubicBezTo>
                    <a:pt x="248941" y="597759"/>
                    <a:pt x="199514" y="583156"/>
                    <a:pt x="158118" y="558055"/>
                  </a:cubicBezTo>
                  <a:lnTo>
                    <a:pt x="22362" y="595278"/>
                  </a:lnTo>
                  <a:cubicBezTo>
                    <a:pt x="20832" y="595659"/>
                    <a:pt x="19207" y="595946"/>
                    <a:pt x="17677" y="595946"/>
                  </a:cubicBezTo>
                  <a:cubicBezTo>
                    <a:pt x="12324" y="595946"/>
                    <a:pt x="7161" y="593464"/>
                    <a:pt x="3815" y="589169"/>
                  </a:cubicBezTo>
                  <a:cubicBezTo>
                    <a:pt x="-583" y="583538"/>
                    <a:pt x="-1252" y="575903"/>
                    <a:pt x="2190" y="569699"/>
                  </a:cubicBezTo>
                  <a:lnTo>
                    <a:pt x="64236" y="457744"/>
                  </a:lnTo>
                  <a:cubicBezTo>
                    <a:pt x="48653" y="426916"/>
                    <a:pt x="40049" y="392557"/>
                    <a:pt x="40049" y="356288"/>
                  </a:cubicBezTo>
                  <a:cubicBezTo>
                    <a:pt x="40049" y="222955"/>
                    <a:pt x="157353" y="114818"/>
                    <a:pt x="302192" y="114818"/>
                  </a:cubicBezTo>
                  <a:cubicBezTo>
                    <a:pt x="320261" y="114818"/>
                    <a:pt x="337852" y="116536"/>
                    <a:pt x="354869" y="119685"/>
                  </a:cubicBezTo>
                  <a:cubicBezTo>
                    <a:pt x="358502" y="52971"/>
                    <a:pt x="413856" y="0"/>
                    <a:pt x="481639" y="0"/>
                  </a:cubicBezTo>
                  <a:close/>
                </a:path>
              </a:pathLst>
            </a:custGeom>
            <a:gradFill>
              <a:gsLst>
                <a:gs pos="100000">
                  <a:srgbClr val="3762FF"/>
                </a:gs>
                <a:gs pos="0">
                  <a:srgbClr val="73EBFE"/>
                </a:gs>
              </a:gsLst>
              <a:lin ang="27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FE9B33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0" name="文本框 29">
              <a:extLst>
                <a:ext uri="{FF2B5EF4-FFF2-40B4-BE49-F238E27FC236}">
                  <a16:creationId xmlns="" xmlns:a16="http://schemas.microsoft.com/office/drawing/2014/main" id="{CED63391-A223-4728-A629-FC702C3F2CB3}"/>
                </a:ext>
              </a:extLst>
            </p:cNvPr>
            <p:cNvSpPr txBox="1"/>
            <p:nvPr/>
          </p:nvSpPr>
          <p:spPr>
            <a:xfrm>
              <a:off x="2387859" y="1839505"/>
              <a:ext cx="18221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基本概念</a:t>
              </a:r>
            </a:p>
          </p:txBody>
        </p:sp>
        <p:sp>
          <p:nvSpPr>
            <p:cNvPr id="51" name="矩形 50">
              <a:extLst>
                <a:ext uri="{FF2B5EF4-FFF2-40B4-BE49-F238E27FC236}">
                  <a16:creationId xmlns="" xmlns:a16="http://schemas.microsoft.com/office/drawing/2014/main" id="{7E3816EB-F2A7-4303-BE5F-CB63293158AD}"/>
                </a:ext>
              </a:extLst>
            </p:cNvPr>
            <p:cNvSpPr/>
            <p:nvPr/>
          </p:nvSpPr>
          <p:spPr>
            <a:xfrm>
              <a:off x="2387859" y="2207119"/>
              <a:ext cx="2800808" cy="119648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与早期的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2G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、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3G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和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4G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移动网络一样，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5G</a:t>
              </a: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网络是数字蜂窝网络，供应商覆盖的服务区域被划分为许多被称为蜂窝的小地理区域</a:t>
              </a:r>
            </a:p>
          </p:txBody>
        </p:sp>
      </p:grpSp>
      <p:sp>
        <p:nvSpPr>
          <p:cNvPr id="3" name="TextBox 4">
            <a:extLst>
              <a:ext uri="{FF2B5EF4-FFF2-40B4-BE49-F238E27FC236}">
                <a16:creationId xmlns="" xmlns:a16="http://schemas.microsoft.com/office/drawing/2014/main" id="{7C193DB0-4B56-1392-E412-F3F07DAC4149}"/>
              </a:ext>
            </a:extLst>
          </p:cNvPr>
          <p:cNvSpPr txBox="1"/>
          <p:nvPr/>
        </p:nvSpPr>
        <p:spPr>
          <a:xfrm>
            <a:off x="367290" y="6657946"/>
            <a:ext cx="1440159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 dirty="0">
                <a:solidFill>
                  <a:schemeClr val="bg1"/>
                </a:solidFill>
                <a:latin typeface="微软雅黑" panose="020B0503020204020204" pitchFamily="34" charset="-122"/>
              </a:rPr>
              <a:t>行业</a:t>
            </a:r>
            <a:r>
              <a:rPr lang="en-US" altLang="zh-CN" sz="100" dirty="0">
                <a:solidFill>
                  <a:schemeClr val="bg1"/>
                </a:solidFill>
                <a:latin typeface="微软雅黑" panose="020B0503020204020204" pitchFamily="34" charset="-122"/>
              </a:rPr>
              <a:t>PPT</a:t>
            </a:r>
            <a:r>
              <a:rPr lang="zh-CN" altLang="en-US" sz="100" dirty="0">
                <a:solidFill>
                  <a:schemeClr val="bg1"/>
                </a:solidFill>
                <a:latin typeface="微软雅黑" panose="020B0503020204020204" pitchFamily="34" charset="-122"/>
              </a:rPr>
              <a:t>模板</a:t>
            </a:r>
            <a:r>
              <a:rPr lang="en-US" altLang="zh-CN" sz="100" dirty="0">
                <a:solidFill>
                  <a:schemeClr val="bg1"/>
                </a:solidFill>
                <a:latin typeface="微软雅黑" panose="020B0503020204020204" pitchFamily="34" charset="-122"/>
              </a:rPr>
              <a:t>http://www.1ppt.com/hangye/</a:t>
            </a:r>
          </a:p>
        </p:txBody>
      </p:sp>
    </p:spTree>
    <p:extLst>
      <p:ext uri="{BB962C8B-B14F-4D97-AF65-F5344CB8AC3E}">
        <p14:creationId xmlns:p14="http://schemas.microsoft.com/office/powerpoint/2010/main" val="70917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zxz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sqrhvgo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1858</Words>
  <Application>Microsoft Office PowerPoint</Application>
  <PresentationFormat>宽屏</PresentationFormat>
  <Paragraphs>310</Paragraphs>
  <Slides>26</Slides>
  <Notes>26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26</vt:i4>
      </vt:variant>
    </vt:vector>
  </HeadingPairs>
  <TitlesOfParts>
    <vt:vector size="36" baseType="lpstr">
      <vt:lpstr>Meiryo</vt:lpstr>
      <vt:lpstr>等线</vt:lpstr>
      <vt:lpstr>宋体</vt:lpstr>
      <vt:lpstr>微软雅黑</vt:lpstr>
      <vt:lpstr>Arial</vt:lpstr>
      <vt:lpstr>Calibri</vt:lpstr>
      <vt:lpstr>Calibri Light</vt:lpstr>
      <vt:lpstr>第一PPT，www.1ppt.com</vt:lpstr>
      <vt:lpstr>自定义设计方案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keywords/>
  <dc:description/>
  <cp:lastModifiedBy>kan</cp:lastModifiedBy>
  <cp:revision>57</cp:revision>
  <dcterms:created xsi:type="dcterms:W3CDTF">2019-07-16T11:38:34Z</dcterms:created>
  <dcterms:modified xsi:type="dcterms:W3CDTF">2022-12-29T03:10:12Z</dcterms:modified>
</cp:coreProperties>
</file>