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9" r:id="rId3"/>
  </p:sldMasterIdLst>
  <p:notesMasterIdLst>
    <p:notesMasterId r:id="rId29"/>
  </p:notesMasterIdLst>
  <p:sldIdLst>
    <p:sldId id="259" r:id="rId4"/>
    <p:sldId id="264" r:id="rId5"/>
    <p:sldId id="260" r:id="rId6"/>
    <p:sldId id="261" r:id="rId7"/>
    <p:sldId id="265" r:id="rId8"/>
    <p:sldId id="266" r:id="rId9"/>
    <p:sldId id="267" r:id="rId10"/>
    <p:sldId id="268" r:id="rId11"/>
    <p:sldId id="269" r:id="rId12"/>
    <p:sldId id="283" r:id="rId13"/>
    <p:sldId id="262" r:id="rId14"/>
    <p:sldId id="270" r:id="rId15"/>
    <p:sldId id="271" r:id="rId16"/>
    <p:sldId id="272" r:id="rId17"/>
    <p:sldId id="273" r:id="rId18"/>
    <p:sldId id="274" r:id="rId19"/>
    <p:sldId id="275" r:id="rId20"/>
    <p:sldId id="276" r:id="rId21"/>
    <p:sldId id="263" r:id="rId22"/>
    <p:sldId id="278" r:id="rId23"/>
    <p:sldId id="279" r:id="rId24"/>
    <p:sldId id="281" r:id="rId25"/>
    <p:sldId id="280" r:id="rId26"/>
    <p:sldId id="282" r:id="rId27"/>
    <p:sldId id="284"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8F5"/>
    <a:srgbClr val="165B2F"/>
    <a:srgbClr val="345692"/>
    <a:srgbClr val="17C0D4"/>
    <a:srgbClr val="FFFF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CB295-3E5F-402E-A5AE-DD1D22E5696D}"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465AF-C173-4C22-88A0-C6D387FC0E75}" type="slidenum">
              <a:rPr lang="zh-CN" altLang="en-US" smtClean="0"/>
              <a:t>‹#›</a:t>
            </a:fld>
            <a:endParaRPr lang="zh-CN" altLang="en-US"/>
          </a:p>
        </p:txBody>
      </p:sp>
    </p:spTree>
    <p:extLst>
      <p:ext uri="{BB962C8B-B14F-4D97-AF65-F5344CB8AC3E}">
        <p14:creationId xmlns:p14="http://schemas.microsoft.com/office/powerpoint/2010/main" val="313586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a:t>
            </a:fld>
            <a:endParaRPr lang="zh-CN" altLang="en-US"/>
          </a:p>
        </p:txBody>
      </p:sp>
    </p:spTree>
    <p:extLst>
      <p:ext uri="{BB962C8B-B14F-4D97-AF65-F5344CB8AC3E}">
        <p14:creationId xmlns:p14="http://schemas.microsoft.com/office/powerpoint/2010/main" val="147400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10</a:t>
            </a:fld>
            <a:endParaRPr lang="zh-CN" altLang="en-US"/>
          </a:p>
        </p:txBody>
      </p:sp>
    </p:spTree>
    <p:extLst>
      <p:ext uri="{BB962C8B-B14F-4D97-AF65-F5344CB8AC3E}">
        <p14:creationId xmlns:p14="http://schemas.microsoft.com/office/powerpoint/2010/main" val="284544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11</a:t>
            </a:fld>
            <a:endParaRPr lang="zh-CN" altLang="en-US"/>
          </a:p>
        </p:txBody>
      </p:sp>
    </p:spTree>
    <p:extLst>
      <p:ext uri="{BB962C8B-B14F-4D97-AF65-F5344CB8AC3E}">
        <p14:creationId xmlns:p14="http://schemas.microsoft.com/office/powerpoint/2010/main" val="77059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80465AF-C173-4C22-88A0-C6D387FC0E75}" type="slidenum">
              <a:rPr lang="zh-CN" altLang="en-US" smtClean="0"/>
              <a:t>12</a:t>
            </a:fld>
            <a:endParaRPr lang="zh-CN" altLang="en-US"/>
          </a:p>
        </p:txBody>
      </p:sp>
    </p:spTree>
    <p:extLst>
      <p:ext uri="{BB962C8B-B14F-4D97-AF65-F5344CB8AC3E}">
        <p14:creationId xmlns:p14="http://schemas.microsoft.com/office/powerpoint/2010/main" val="46864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13</a:t>
            </a:fld>
            <a:endParaRPr lang="zh-CN" altLang="en-US"/>
          </a:p>
        </p:txBody>
      </p:sp>
    </p:spTree>
    <p:extLst>
      <p:ext uri="{BB962C8B-B14F-4D97-AF65-F5344CB8AC3E}">
        <p14:creationId xmlns:p14="http://schemas.microsoft.com/office/powerpoint/2010/main" val="354915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14</a:t>
            </a:fld>
            <a:endParaRPr lang="zh-CN" altLang="en-US"/>
          </a:p>
        </p:txBody>
      </p:sp>
    </p:spTree>
    <p:extLst>
      <p:ext uri="{BB962C8B-B14F-4D97-AF65-F5344CB8AC3E}">
        <p14:creationId xmlns:p14="http://schemas.microsoft.com/office/powerpoint/2010/main" val="340059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15</a:t>
            </a:fld>
            <a:endParaRPr lang="zh-CN" altLang="en-US"/>
          </a:p>
        </p:txBody>
      </p:sp>
    </p:spTree>
    <p:extLst>
      <p:ext uri="{BB962C8B-B14F-4D97-AF65-F5344CB8AC3E}">
        <p14:creationId xmlns:p14="http://schemas.microsoft.com/office/powerpoint/2010/main" val="145245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16</a:t>
            </a:fld>
            <a:endParaRPr lang="zh-CN" altLang="en-US"/>
          </a:p>
        </p:txBody>
      </p:sp>
    </p:spTree>
    <p:extLst>
      <p:ext uri="{BB962C8B-B14F-4D97-AF65-F5344CB8AC3E}">
        <p14:creationId xmlns:p14="http://schemas.microsoft.com/office/powerpoint/2010/main" val="3255973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17</a:t>
            </a:fld>
            <a:endParaRPr lang="zh-CN" altLang="en-US"/>
          </a:p>
        </p:txBody>
      </p:sp>
    </p:spTree>
    <p:extLst>
      <p:ext uri="{BB962C8B-B14F-4D97-AF65-F5344CB8AC3E}">
        <p14:creationId xmlns:p14="http://schemas.microsoft.com/office/powerpoint/2010/main" val="3577757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18</a:t>
            </a:fld>
            <a:endParaRPr lang="zh-CN" altLang="en-US"/>
          </a:p>
        </p:txBody>
      </p:sp>
    </p:spTree>
    <p:extLst>
      <p:ext uri="{BB962C8B-B14F-4D97-AF65-F5344CB8AC3E}">
        <p14:creationId xmlns:p14="http://schemas.microsoft.com/office/powerpoint/2010/main" val="23461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19</a:t>
            </a:fld>
            <a:endParaRPr lang="zh-CN" altLang="en-US"/>
          </a:p>
        </p:txBody>
      </p:sp>
    </p:spTree>
    <p:extLst>
      <p:ext uri="{BB962C8B-B14F-4D97-AF65-F5344CB8AC3E}">
        <p14:creationId xmlns:p14="http://schemas.microsoft.com/office/powerpoint/2010/main" val="268738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a:t>
            </a:fld>
            <a:endParaRPr lang="zh-CN" altLang="en-US"/>
          </a:p>
        </p:txBody>
      </p:sp>
    </p:spTree>
    <p:extLst>
      <p:ext uri="{BB962C8B-B14F-4D97-AF65-F5344CB8AC3E}">
        <p14:creationId xmlns:p14="http://schemas.microsoft.com/office/powerpoint/2010/main" val="4159626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20</a:t>
            </a:fld>
            <a:endParaRPr lang="zh-CN" altLang="en-US"/>
          </a:p>
        </p:txBody>
      </p:sp>
    </p:spTree>
    <p:extLst>
      <p:ext uri="{BB962C8B-B14F-4D97-AF65-F5344CB8AC3E}">
        <p14:creationId xmlns:p14="http://schemas.microsoft.com/office/powerpoint/2010/main" val="191256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21</a:t>
            </a:fld>
            <a:endParaRPr lang="zh-CN" altLang="en-US"/>
          </a:p>
        </p:txBody>
      </p:sp>
    </p:spTree>
    <p:extLst>
      <p:ext uri="{BB962C8B-B14F-4D97-AF65-F5344CB8AC3E}">
        <p14:creationId xmlns:p14="http://schemas.microsoft.com/office/powerpoint/2010/main" val="731673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22</a:t>
            </a:fld>
            <a:endParaRPr lang="zh-CN" altLang="en-US"/>
          </a:p>
        </p:txBody>
      </p:sp>
    </p:spTree>
    <p:extLst>
      <p:ext uri="{BB962C8B-B14F-4D97-AF65-F5344CB8AC3E}">
        <p14:creationId xmlns:p14="http://schemas.microsoft.com/office/powerpoint/2010/main" val="2712819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23</a:t>
            </a:fld>
            <a:endParaRPr lang="zh-CN" altLang="en-US"/>
          </a:p>
        </p:txBody>
      </p:sp>
    </p:spTree>
    <p:extLst>
      <p:ext uri="{BB962C8B-B14F-4D97-AF65-F5344CB8AC3E}">
        <p14:creationId xmlns:p14="http://schemas.microsoft.com/office/powerpoint/2010/main" val="3464711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24</a:t>
            </a:fld>
            <a:endParaRPr lang="zh-CN" altLang="en-US"/>
          </a:p>
        </p:txBody>
      </p:sp>
    </p:spTree>
    <p:extLst>
      <p:ext uri="{BB962C8B-B14F-4D97-AF65-F5344CB8AC3E}">
        <p14:creationId xmlns:p14="http://schemas.microsoft.com/office/powerpoint/2010/main" val="3418184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3539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3</a:t>
            </a:fld>
            <a:endParaRPr lang="zh-CN" altLang="en-US"/>
          </a:p>
        </p:txBody>
      </p:sp>
    </p:spTree>
    <p:extLst>
      <p:ext uri="{BB962C8B-B14F-4D97-AF65-F5344CB8AC3E}">
        <p14:creationId xmlns:p14="http://schemas.microsoft.com/office/powerpoint/2010/main" val="412481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4</a:t>
            </a:fld>
            <a:endParaRPr lang="zh-CN" altLang="en-US"/>
          </a:p>
        </p:txBody>
      </p:sp>
    </p:spTree>
    <p:extLst>
      <p:ext uri="{BB962C8B-B14F-4D97-AF65-F5344CB8AC3E}">
        <p14:creationId xmlns:p14="http://schemas.microsoft.com/office/powerpoint/2010/main" val="5785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5</a:t>
            </a:fld>
            <a:endParaRPr lang="zh-CN" altLang="en-US"/>
          </a:p>
        </p:txBody>
      </p:sp>
    </p:spTree>
    <p:extLst>
      <p:ext uri="{BB962C8B-B14F-4D97-AF65-F5344CB8AC3E}">
        <p14:creationId xmlns:p14="http://schemas.microsoft.com/office/powerpoint/2010/main" val="138275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6</a:t>
            </a:fld>
            <a:endParaRPr lang="zh-CN" altLang="en-US"/>
          </a:p>
        </p:txBody>
      </p:sp>
    </p:spTree>
    <p:extLst>
      <p:ext uri="{BB962C8B-B14F-4D97-AF65-F5344CB8AC3E}">
        <p14:creationId xmlns:p14="http://schemas.microsoft.com/office/powerpoint/2010/main" val="318790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7</a:t>
            </a:fld>
            <a:endParaRPr lang="zh-CN" altLang="en-US"/>
          </a:p>
        </p:txBody>
      </p:sp>
    </p:spTree>
    <p:extLst>
      <p:ext uri="{BB962C8B-B14F-4D97-AF65-F5344CB8AC3E}">
        <p14:creationId xmlns:p14="http://schemas.microsoft.com/office/powerpoint/2010/main" val="104819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8</a:t>
            </a:fld>
            <a:endParaRPr lang="zh-CN" altLang="en-US"/>
          </a:p>
        </p:txBody>
      </p:sp>
    </p:spTree>
    <p:extLst>
      <p:ext uri="{BB962C8B-B14F-4D97-AF65-F5344CB8AC3E}">
        <p14:creationId xmlns:p14="http://schemas.microsoft.com/office/powerpoint/2010/main" val="3800748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465AF-C173-4C22-88A0-C6D387FC0E75}" type="slidenum">
              <a:rPr lang="zh-CN" altLang="en-US" smtClean="0"/>
              <a:t>9</a:t>
            </a:fld>
            <a:endParaRPr lang="zh-CN" altLang="en-US"/>
          </a:p>
        </p:txBody>
      </p:sp>
    </p:spTree>
    <p:extLst>
      <p:ext uri="{BB962C8B-B14F-4D97-AF65-F5344CB8AC3E}">
        <p14:creationId xmlns:p14="http://schemas.microsoft.com/office/powerpoint/2010/main" val="125749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764828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798699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865388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8709389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536104" y="64236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42745679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438134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2287025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50142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2022/12/29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669806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36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6941"/>
          </a:xfrm>
          <a:prstGeom prst="rect">
            <a:avLst/>
          </a:prstGeom>
        </p:spPr>
      </p:pic>
    </p:spTree>
    <p:extLst>
      <p:ext uri="{BB962C8B-B14F-4D97-AF65-F5344CB8AC3E}">
        <p14:creationId xmlns:p14="http://schemas.microsoft.com/office/powerpoint/2010/main" val="7992723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761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2957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1099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0078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587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7564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1870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1518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1815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586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6941"/>
          </a:xfrm>
          <a:prstGeom prst="rect">
            <a:avLst/>
          </a:prstGeom>
        </p:spPr>
      </p:pic>
    </p:spTree>
    <p:extLst>
      <p:ext uri="{BB962C8B-B14F-4D97-AF65-F5344CB8AC3E}">
        <p14:creationId xmlns:p14="http://schemas.microsoft.com/office/powerpoint/2010/main" val="20696483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713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020090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390954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440621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639394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590062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3737156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3879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2022/12/29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0579441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4D8A4A93-2265-4864-8529-504B56EEA163}"/>
              </a:ext>
            </a:extLst>
          </p:cNvPr>
          <p:cNvSpPr txBox="1"/>
          <p:nvPr/>
        </p:nvSpPr>
        <p:spPr>
          <a:xfrm>
            <a:off x="2241372" y="1780696"/>
            <a:ext cx="7550150" cy="1323439"/>
          </a:xfrm>
          <a:prstGeom prst="rect">
            <a:avLst/>
          </a:prstGeom>
          <a:noFill/>
        </p:spPr>
        <p:txBody>
          <a:bodyPr wrap="square" rtlCol="0">
            <a:spAutoFit/>
          </a:bodyPr>
          <a:lstStyle/>
          <a:p>
            <a:pPr algn="ctr"/>
            <a:r>
              <a:rPr lang="zh-CN" altLang="en-US" sz="8000" b="1" spc="600" dirty="0">
                <a:solidFill>
                  <a:srgbClr val="165B2F"/>
                </a:solidFill>
                <a:cs typeface="+mn-ea"/>
                <a:sym typeface="+mn-lt"/>
              </a:rPr>
              <a:t>乡村振兴战略</a:t>
            </a:r>
          </a:p>
        </p:txBody>
      </p:sp>
      <p:sp>
        <p:nvSpPr>
          <p:cNvPr id="4" name="文本框 3">
            <a:extLst>
              <a:ext uri="{FF2B5EF4-FFF2-40B4-BE49-F238E27FC236}">
                <a16:creationId xmlns="" xmlns:a16="http://schemas.microsoft.com/office/drawing/2014/main" id="{FDA87D3A-23E5-4CFC-9055-ADD61960D067}"/>
              </a:ext>
            </a:extLst>
          </p:cNvPr>
          <p:cNvSpPr txBox="1"/>
          <p:nvPr/>
        </p:nvSpPr>
        <p:spPr>
          <a:xfrm>
            <a:off x="2241372" y="3239299"/>
            <a:ext cx="7550150" cy="523220"/>
          </a:xfrm>
          <a:prstGeom prst="rect">
            <a:avLst/>
          </a:prstGeom>
          <a:noFill/>
        </p:spPr>
        <p:txBody>
          <a:bodyPr wrap="square" rtlCol="0">
            <a:spAutoFit/>
          </a:bodyPr>
          <a:lstStyle/>
          <a:p>
            <a:pPr algn="ctr"/>
            <a:r>
              <a:rPr lang="zh-CN" altLang="en-US" sz="2800" dirty="0" smtClean="0">
                <a:solidFill>
                  <a:srgbClr val="165B2F"/>
                </a:solidFill>
                <a:cs typeface="+mn-ea"/>
                <a:sym typeface="+mn-lt"/>
              </a:rPr>
              <a:t>全面部</a:t>
            </a:r>
            <a:r>
              <a:rPr lang="zh-CN" altLang="en-US" sz="2800" dirty="0">
                <a:solidFill>
                  <a:srgbClr val="165B2F"/>
                </a:solidFill>
                <a:cs typeface="+mn-ea"/>
                <a:sym typeface="+mn-lt"/>
              </a:rPr>
              <a:t>署实施乡村振兴战略</a:t>
            </a:r>
          </a:p>
        </p:txBody>
      </p:sp>
    </p:spTree>
    <p:extLst>
      <p:ext uri="{BB962C8B-B14F-4D97-AF65-F5344CB8AC3E}">
        <p14:creationId xmlns:p14="http://schemas.microsoft.com/office/powerpoint/2010/main" val="1343298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乡村振兴战略“两个管”</a:t>
            </a:r>
          </a:p>
        </p:txBody>
      </p:sp>
      <p:sp>
        <p:nvSpPr>
          <p:cNvPr id="4" name="矩形: 圆角 22"/>
          <p:cNvSpPr/>
          <p:nvPr/>
        </p:nvSpPr>
        <p:spPr>
          <a:xfrm>
            <a:off x="961571" y="2059308"/>
            <a:ext cx="1800000" cy="1800000"/>
          </a:xfrm>
          <a:prstGeom prst="roundRect">
            <a:avLst>
              <a:gd name="adj" fmla="val 50000"/>
            </a:avLst>
          </a:prstGeom>
          <a:noFill/>
          <a:ln w="635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76744" y="4332091"/>
            <a:ext cx="1569660" cy="646331"/>
          </a:xfrm>
          <a:prstGeom prst="rect">
            <a:avLst/>
          </a:prstGeom>
        </p:spPr>
        <p:txBody>
          <a:bodyPr wrap="none">
            <a:spAutoFit/>
          </a:bodyPr>
          <a:lstStyle/>
          <a:p>
            <a:pPr algn="ctr"/>
            <a:r>
              <a:rPr lang="zh-CN" altLang="en-US" sz="3600" b="1" dirty="0">
                <a:solidFill>
                  <a:srgbClr val="165B2F"/>
                </a:solidFill>
                <a:cs typeface="+mn-ea"/>
                <a:sym typeface="+mn-lt"/>
              </a:rPr>
              <a:t>管长远</a:t>
            </a:r>
          </a:p>
        </p:txBody>
      </p:sp>
      <p:sp>
        <p:nvSpPr>
          <p:cNvPr id="7" name="矩形 6"/>
          <p:cNvSpPr/>
          <p:nvPr/>
        </p:nvSpPr>
        <p:spPr>
          <a:xfrm>
            <a:off x="3343954" y="2032147"/>
            <a:ext cx="7997814" cy="3323987"/>
          </a:xfrm>
          <a:prstGeom prst="rect">
            <a:avLst/>
          </a:prstGeom>
        </p:spPr>
        <p:txBody>
          <a:bodyPr wrap="square">
            <a:spAutoFit/>
          </a:bodyPr>
          <a:lstStyle/>
          <a:p>
            <a:pPr algn="just">
              <a:lnSpc>
                <a:spcPct val="150000"/>
              </a:lnSpc>
            </a:pPr>
            <a:r>
              <a:rPr lang="zh-CN" altLang="en-US" sz="2000" dirty="0">
                <a:solidFill>
                  <a:srgbClr val="165B2F"/>
                </a:solidFill>
                <a:cs typeface="+mn-ea"/>
                <a:sym typeface="+mn-lt"/>
              </a:rPr>
              <a:t>乡村振兴是一场空战，更是一场持久战。作为党和国家的大战略，是一项长期的历史任务。中央一号文件按照党的十九大提出的决胜全面建成小康社会。分两个前段实施第二个百年奋斗目标的战略安排，按照“远粗近细”的原则，对实施乡村振兴战略的三个阶段性目标做了部署。分别是。到</a:t>
            </a:r>
            <a:r>
              <a:rPr lang="en-US" altLang="zh-CN" sz="2000" dirty="0">
                <a:solidFill>
                  <a:srgbClr val="165B2F"/>
                </a:solidFill>
                <a:cs typeface="+mn-ea"/>
                <a:sym typeface="+mn-lt"/>
              </a:rPr>
              <a:t>2020</a:t>
            </a:r>
            <a:r>
              <a:rPr lang="zh-CN" altLang="en-US" sz="2000" dirty="0">
                <a:solidFill>
                  <a:srgbClr val="165B2F"/>
                </a:solidFill>
                <a:cs typeface="+mn-ea"/>
                <a:sym typeface="+mn-lt"/>
              </a:rPr>
              <a:t>年乡村振兴取得重要进展，制度框架和政策体系基本形成，到</a:t>
            </a:r>
            <a:r>
              <a:rPr lang="en-US" altLang="zh-CN" sz="2000" dirty="0">
                <a:solidFill>
                  <a:srgbClr val="165B2F"/>
                </a:solidFill>
                <a:cs typeface="+mn-ea"/>
                <a:sym typeface="+mn-lt"/>
              </a:rPr>
              <a:t>2035</a:t>
            </a:r>
            <a:r>
              <a:rPr lang="zh-CN" altLang="en-US" sz="2000" dirty="0">
                <a:solidFill>
                  <a:srgbClr val="165B2F"/>
                </a:solidFill>
                <a:cs typeface="+mn-ea"/>
                <a:sym typeface="+mn-lt"/>
              </a:rPr>
              <a:t>年 乡村振兴取得重要进展，农业农村现代化基本实现，到</a:t>
            </a:r>
            <a:r>
              <a:rPr lang="en-US" altLang="zh-CN" sz="2000" dirty="0">
                <a:solidFill>
                  <a:srgbClr val="165B2F"/>
                </a:solidFill>
                <a:cs typeface="+mn-ea"/>
                <a:sym typeface="+mn-lt"/>
              </a:rPr>
              <a:t>2050</a:t>
            </a:r>
            <a:r>
              <a:rPr lang="zh-CN" altLang="en-US" sz="2000" dirty="0">
                <a:solidFill>
                  <a:srgbClr val="165B2F"/>
                </a:solidFill>
                <a:cs typeface="+mn-ea"/>
                <a:sym typeface="+mn-lt"/>
              </a:rPr>
              <a:t>年 乡村全面振兴，农业强、农村美、农民富全面实现</a:t>
            </a:r>
          </a:p>
        </p:txBody>
      </p:sp>
    </p:spTree>
    <p:extLst>
      <p:ext uri="{BB962C8B-B14F-4D97-AF65-F5344CB8AC3E}">
        <p14:creationId xmlns:p14="http://schemas.microsoft.com/office/powerpoint/2010/main" val="513753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7"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25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a:t>
            </a:r>
            <a:r>
              <a:rPr lang="en-US" altLang="zh-CN" sz="1200">
                <a:solidFill>
                  <a:srgbClr val="165B2F"/>
                </a:solidFill>
                <a:cs typeface="+mn-ea"/>
                <a:sym typeface="+mn-lt"/>
              </a:rPr>
              <a:t>on a projector </a:t>
            </a:r>
            <a:r>
              <a:rPr lang="en-US" altLang="zh-CN" sz="1200" dirty="0">
                <a:solidFill>
                  <a:srgbClr val="165B2F"/>
                </a:solidFill>
                <a:cs typeface="+mn-ea"/>
                <a:sym typeface="+mn-lt"/>
              </a:rPr>
              <a:t>or computer</a:t>
            </a:r>
          </a:p>
        </p:txBody>
      </p:sp>
      <p:sp>
        <p:nvSpPr>
          <p:cNvPr id="3"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dirty="0">
                <a:solidFill>
                  <a:srgbClr val="165B2F"/>
                </a:solidFill>
                <a:cs typeface="+mn-ea"/>
                <a:sym typeface="+mn-lt"/>
              </a:rPr>
              <a:t>中央一号文件重点解读</a:t>
            </a:r>
          </a:p>
        </p:txBody>
      </p:sp>
      <p:sp>
        <p:nvSpPr>
          <p:cNvPr id="4" name="任意多边形: 形状 5">
            <a:extLst>
              <a:ext uri="{FF2B5EF4-FFF2-40B4-BE49-F238E27FC236}">
                <a16:creationId xmlns="" xmlns:a16="http://schemas.microsoft.com/office/drawing/2014/main" id="{18FC6658-933E-46D8-B4C1-1A16071D45B6}"/>
              </a:ext>
            </a:extLst>
          </p:cNvPr>
          <p:cNvSpPr/>
          <p:nvPr/>
        </p:nvSpPr>
        <p:spPr>
          <a:xfrm>
            <a:off x="3013916" y="2028330"/>
            <a:ext cx="1678620" cy="167862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02</a:t>
            </a:r>
            <a:endParaRPr lang="zh-CN" altLang="en-US" sz="4000" dirty="0">
              <a:cs typeface="+mn-ea"/>
              <a:sym typeface="+mn-lt"/>
            </a:endParaRPr>
          </a:p>
        </p:txBody>
      </p:sp>
    </p:spTree>
    <p:extLst>
      <p:ext uri="{BB962C8B-B14F-4D97-AF65-F5344CB8AC3E}">
        <p14:creationId xmlns:p14="http://schemas.microsoft.com/office/powerpoint/2010/main" val="31129410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亮点一</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670901" y="1778005"/>
            <a:ext cx="3262432" cy="400110"/>
          </a:xfrm>
          <a:prstGeom prst="rect">
            <a:avLst/>
          </a:prstGeom>
          <a:noFill/>
        </p:spPr>
        <p:txBody>
          <a:bodyPr wrap="none" rtlCol="0">
            <a:spAutoFit/>
          </a:bodyPr>
          <a:lstStyle/>
          <a:p>
            <a:pPr algn="dist"/>
            <a:r>
              <a:rPr lang="zh-CN" altLang="en-US" sz="2000" b="1" dirty="0">
                <a:solidFill>
                  <a:schemeClr val="bg1"/>
                </a:solidFill>
                <a:cs typeface="+mn-ea"/>
                <a:sym typeface="+mn-lt"/>
              </a:rPr>
              <a:t>首提乡村经济要多元化发展</a:t>
            </a: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nSpc>
                <a:spcPct val="150000"/>
              </a:lnSpc>
            </a:pPr>
            <a:r>
              <a:rPr lang="zh-CN" altLang="en-US" sz="2800" dirty="0">
                <a:solidFill>
                  <a:srgbClr val="165B2F"/>
                </a:solidFill>
                <a:cs typeface="+mn-ea"/>
                <a:sym typeface="+mn-lt"/>
              </a:rPr>
              <a:t>文件中提出，要培育一批家庭工厂、手工作坊、乡村车间，鼓励在乡村地区兴办环境友好型企业，实现乡村经济多元化，提供更多就业岗位。</a:t>
            </a:r>
          </a:p>
        </p:txBody>
      </p:sp>
      <p:pic>
        <p:nvPicPr>
          <p:cNvPr id="7" name="图片 6">
            <a:extLst>
              <a:ext uri="{FF2B5EF4-FFF2-40B4-BE49-F238E27FC236}">
                <a16:creationId xmlns="" xmlns:a16="http://schemas.microsoft.com/office/drawing/2014/main" id="{D92E2730-A70C-4EFE-B25C-F6AD148987C8}"/>
              </a:ext>
            </a:extLst>
          </p:cNvPr>
          <p:cNvPicPr>
            <a:picLocks noChangeAspect="1"/>
          </p:cNvPicPr>
          <p:nvPr/>
        </p:nvPicPr>
        <p:blipFill rotWithShape="1">
          <a:blip r:embed="rId3"/>
          <a:srcRect l="38310"/>
          <a:stretch/>
        </p:blipFill>
        <p:spPr>
          <a:xfrm>
            <a:off x="7711470" y="2658897"/>
            <a:ext cx="3433162" cy="3022392"/>
          </a:xfrm>
          <a:prstGeom prst="rect">
            <a:avLst/>
          </a:prstGeom>
        </p:spPr>
      </p:pic>
      <p:sp>
        <p:nvSpPr>
          <p:cNvPr id="9" name="TextBox 8"/>
          <p:cNvSpPr txBox="1"/>
          <p:nvPr/>
        </p:nvSpPr>
        <p:spPr>
          <a:xfrm>
            <a:off x="10759604" y="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accent3">
                    <a:lumMod val="60000"/>
                    <a:lumOff val="40000"/>
                  </a:schemeClr>
                </a:solidFill>
                <a:effectLst/>
                <a:uLnTx/>
                <a:uFillTx/>
              </a:rPr>
              <a:t>PPT</a:t>
            </a:r>
            <a:r>
              <a:rPr kumimoji="0" lang="zh-CN" altLang="en-US" sz="100" b="0" i="0" u="none" strike="noStrike" kern="0" cap="none" spc="0" normalizeH="0" baseline="0" noProof="0" dirty="0" smtClean="0">
                <a:ln>
                  <a:noFill/>
                </a:ln>
                <a:solidFill>
                  <a:schemeClr val="accent3">
                    <a:lumMod val="60000"/>
                    <a:lumOff val="40000"/>
                  </a:schemeClr>
                </a:solidFill>
                <a:effectLst/>
                <a:uLnTx/>
                <a:uFillTx/>
              </a:rPr>
              <a:t>下载 </a:t>
            </a:r>
            <a:r>
              <a:rPr kumimoji="0" lang="en-US" altLang="zh-CN" sz="100" b="0" i="0" u="none" strike="noStrike" kern="0" cap="none" spc="0" normalizeH="0" baseline="0" noProof="0" dirty="0" smtClean="0">
                <a:ln>
                  <a:noFill/>
                </a:ln>
                <a:solidFill>
                  <a:schemeClr val="accent3">
                    <a:lumMod val="60000"/>
                    <a:lumOff val="40000"/>
                  </a:schemeClr>
                </a:solidFill>
                <a:effectLst/>
                <a:uLnTx/>
                <a:uFillTx/>
              </a:rPr>
              <a:t>http://www.1ppt.com/xiazai/</a:t>
            </a:r>
          </a:p>
        </p:txBody>
      </p:sp>
    </p:spTree>
    <p:extLst>
      <p:ext uri="{BB962C8B-B14F-4D97-AF65-F5344CB8AC3E}">
        <p14:creationId xmlns:p14="http://schemas.microsoft.com/office/powerpoint/2010/main" val="11954329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亮点二</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542661" y="1778005"/>
            <a:ext cx="3518912" cy="400110"/>
          </a:xfrm>
          <a:prstGeom prst="rect">
            <a:avLst/>
          </a:prstGeom>
          <a:noFill/>
        </p:spPr>
        <p:txBody>
          <a:bodyPr wrap="none" rtlCol="0">
            <a:spAutoFit/>
          </a:bodyPr>
          <a:lstStyle/>
          <a:p>
            <a:pPr algn="dist"/>
            <a:r>
              <a:rPr lang="zh-CN" altLang="en-US" sz="2000" b="1" dirty="0">
                <a:solidFill>
                  <a:schemeClr val="bg1"/>
                </a:solidFill>
                <a:cs typeface="+mn-ea"/>
                <a:sym typeface="+mn-lt"/>
              </a:rPr>
              <a:t>为进城农民保留房和地开绿灯</a:t>
            </a: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文件明确提出，维护进城落户农民土地承包权、宅基地使用权、集体收益分配权，引导进城落户农民依法自愿有偿转让上述权益</a:t>
            </a:r>
          </a:p>
        </p:txBody>
      </p:sp>
      <p:pic>
        <p:nvPicPr>
          <p:cNvPr id="8" name="图片 7">
            <a:extLst>
              <a:ext uri="{FF2B5EF4-FFF2-40B4-BE49-F238E27FC236}">
                <a16:creationId xmlns="" xmlns:a16="http://schemas.microsoft.com/office/drawing/2014/main" id="{ECF31B44-AABE-4071-B25C-760C8A80592A}"/>
              </a:ext>
            </a:extLst>
          </p:cNvPr>
          <p:cNvPicPr>
            <a:picLocks noChangeAspect="1"/>
          </p:cNvPicPr>
          <p:nvPr/>
        </p:nvPicPr>
        <p:blipFill rotWithShape="1">
          <a:blip r:embed="rId3"/>
          <a:srcRect l="33296"/>
          <a:stretch/>
        </p:blipFill>
        <p:spPr>
          <a:xfrm>
            <a:off x="8019961" y="2658897"/>
            <a:ext cx="3433162" cy="3022392"/>
          </a:xfrm>
          <a:prstGeom prst="rect">
            <a:avLst/>
          </a:prstGeom>
        </p:spPr>
      </p:pic>
    </p:spTree>
    <p:extLst>
      <p:ext uri="{BB962C8B-B14F-4D97-AF65-F5344CB8AC3E}">
        <p14:creationId xmlns:p14="http://schemas.microsoft.com/office/powerpoint/2010/main" val="22910815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亮点三</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670901" y="1778005"/>
            <a:ext cx="3262432" cy="400110"/>
          </a:xfrm>
          <a:prstGeom prst="rect">
            <a:avLst/>
          </a:prstGeom>
          <a:noFill/>
        </p:spPr>
        <p:txBody>
          <a:bodyPr wrap="none" rtlCol="0">
            <a:spAutoFit/>
          </a:bodyPr>
          <a:lstStyle/>
          <a:p>
            <a:pPr algn="dist"/>
            <a:r>
              <a:rPr lang="zh-CN" altLang="en-US" sz="2000" b="1" dirty="0">
                <a:solidFill>
                  <a:schemeClr val="bg1"/>
                </a:solidFill>
                <a:cs typeface="+mn-ea"/>
                <a:sym typeface="+mn-lt"/>
              </a:rPr>
              <a:t>为城里人去农村买房划红线</a:t>
            </a:r>
          </a:p>
        </p:txBody>
      </p:sp>
      <p:sp>
        <p:nvSpPr>
          <p:cNvPr id="6" name="矩形 5"/>
          <p:cNvSpPr/>
          <p:nvPr/>
        </p:nvSpPr>
        <p:spPr>
          <a:xfrm>
            <a:off x="1093118" y="2842807"/>
            <a:ext cx="5516230" cy="2654573"/>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文件明确提出，维护进城落户农民土地承包权、宅基地使用权、集体收益分配权，引导进城落户农民依法自愿有偿转让上述权益</a:t>
            </a:r>
          </a:p>
        </p:txBody>
      </p:sp>
      <p:pic>
        <p:nvPicPr>
          <p:cNvPr id="8" name="图片 7">
            <a:extLst>
              <a:ext uri="{FF2B5EF4-FFF2-40B4-BE49-F238E27FC236}">
                <a16:creationId xmlns="" xmlns:a16="http://schemas.microsoft.com/office/drawing/2014/main" id="{613C8A13-F8E6-4F7E-B347-ACCFEC73D5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92"/>
          <a:stretch/>
        </p:blipFill>
        <p:spPr>
          <a:xfrm>
            <a:off x="8176692" y="2658897"/>
            <a:ext cx="3433162" cy="3022392"/>
          </a:xfrm>
          <a:prstGeom prst="rect">
            <a:avLst/>
          </a:prstGeom>
        </p:spPr>
      </p:pic>
    </p:spTree>
    <p:extLst>
      <p:ext uri="{BB962C8B-B14F-4D97-AF65-F5344CB8AC3E}">
        <p14:creationId xmlns:p14="http://schemas.microsoft.com/office/powerpoint/2010/main" val="24947859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亮点四</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414421" y="1778005"/>
            <a:ext cx="3775393" cy="400110"/>
          </a:xfrm>
          <a:prstGeom prst="rect">
            <a:avLst/>
          </a:prstGeom>
          <a:noFill/>
        </p:spPr>
        <p:txBody>
          <a:bodyPr wrap="none" rtlCol="0">
            <a:spAutoFit/>
          </a:bodyPr>
          <a:lstStyle/>
          <a:p>
            <a:pPr algn="dist"/>
            <a:r>
              <a:rPr lang="zh-CN" altLang="en-US" sz="2000" b="1" dirty="0">
                <a:solidFill>
                  <a:schemeClr val="bg1"/>
                </a:solidFill>
                <a:cs typeface="+mn-ea"/>
                <a:sym typeface="+mn-lt"/>
              </a:rPr>
              <a:t>瞄准弄虚作假、搞数字脱贫问题</a:t>
            </a: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文件确定，推行村级小微权利清单制度，加大集成小微权力腐败惩处力度。严厉整治惠农补贴、集体资产管理、土地征收等领域侵害农民利益的不正之风和腐败问题。</a:t>
            </a:r>
          </a:p>
        </p:txBody>
      </p:sp>
      <p:pic>
        <p:nvPicPr>
          <p:cNvPr id="8" name="图片 7">
            <a:extLst>
              <a:ext uri="{FF2B5EF4-FFF2-40B4-BE49-F238E27FC236}">
                <a16:creationId xmlns="" xmlns:a16="http://schemas.microsoft.com/office/drawing/2014/main" id="{0EF98CC3-9054-46AB-9513-499181B00F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65"/>
          <a:stretch/>
        </p:blipFill>
        <p:spPr>
          <a:xfrm>
            <a:off x="8189814" y="2639254"/>
            <a:ext cx="3433162" cy="3022392"/>
          </a:xfrm>
          <a:prstGeom prst="rect">
            <a:avLst/>
          </a:prstGeom>
        </p:spPr>
      </p:pic>
    </p:spTree>
    <p:extLst>
      <p:ext uri="{BB962C8B-B14F-4D97-AF65-F5344CB8AC3E}">
        <p14:creationId xmlns:p14="http://schemas.microsoft.com/office/powerpoint/2010/main" val="8035589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亮点五</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5312103" y="1778005"/>
            <a:ext cx="1980029" cy="400110"/>
          </a:xfrm>
          <a:prstGeom prst="rect">
            <a:avLst/>
          </a:prstGeom>
          <a:noFill/>
        </p:spPr>
        <p:txBody>
          <a:bodyPr wrap="none" rtlCol="0">
            <a:spAutoFit/>
          </a:bodyPr>
          <a:lstStyle/>
          <a:p>
            <a:pPr algn="dist"/>
            <a:r>
              <a:rPr lang="zh-CN" altLang="en-US" sz="2000" b="1" dirty="0">
                <a:solidFill>
                  <a:schemeClr val="bg1"/>
                </a:solidFill>
                <a:cs typeface="+mn-ea"/>
                <a:sym typeface="+mn-lt"/>
              </a:rPr>
              <a:t>管理“微腐败”</a:t>
            </a: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文件确定，推行村级小微权利清单制度，加大集成小微权力腐败惩处力度。严厉整治惠农补贴、集体资产管理、土地征收等领域侵害农民利益的不正之风和腐败问题。</a:t>
            </a:r>
          </a:p>
        </p:txBody>
      </p:sp>
      <p:pic>
        <p:nvPicPr>
          <p:cNvPr id="9" name="图片 8">
            <a:extLst>
              <a:ext uri="{FF2B5EF4-FFF2-40B4-BE49-F238E27FC236}">
                <a16:creationId xmlns="" xmlns:a16="http://schemas.microsoft.com/office/drawing/2014/main" id="{C74161ED-567D-484D-8988-A2C53C429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92"/>
          <a:stretch/>
        </p:blipFill>
        <p:spPr>
          <a:xfrm>
            <a:off x="8046748" y="2714441"/>
            <a:ext cx="3433162" cy="3022392"/>
          </a:xfrm>
          <a:prstGeom prst="rect">
            <a:avLst/>
          </a:prstGeom>
        </p:spPr>
      </p:pic>
    </p:spTree>
    <p:extLst>
      <p:ext uri="{BB962C8B-B14F-4D97-AF65-F5344CB8AC3E}">
        <p14:creationId xmlns:p14="http://schemas.microsoft.com/office/powerpoint/2010/main" val="9450003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亮点六</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5183863" y="1778005"/>
            <a:ext cx="2236510" cy="400110"/>
          </a:xfrm>
          <a:prstGeom prst="rect">
            <a:avLst/>
          </a:prstGeom>
          <a:noFill/>
        </p:spPr>
        <p:txBody>
          <a:bodyPr wrap="none" rtlCol="0">
            <a:spAutoFit/>
          </a:bodyPr>
          <a:lstStyle/>
          <a:p>
            <a:pPr algn="dist"/>
            <a:r>
              <a:rPr lang="zh-CN" altLang="en-US" sz="2000" b="1" dirty="0">
                <a:solidFill>
                  <a:schemeClr val="bg1"/>
                </a:solidFill>
                <a:cs typeface="+mn-ea"/>
                <a:sym typeface="+mn-lt"/>
              </a:rPr>
              <a:t>鼓励工商资本下乡</a:t>
            </a:r>
          </a:p>
        </p:txBody>
      </p:sp>
      <p:sp>
        <p:nvSpPr>
          <p:cNvPr id="6" name="矩形 5"/>
          <p:cNvSpPr/>
          <p:nvPr/>
        </p:nvSpPr>
        <p:spPr>
          <a:xfrm>
            <a:off x="1093118" y="2552132"/>
            <a:ext cx="5516230" cy="3300904"/>
          </a:xfrm>
          <a:prstGeom prst="rect">
            <a:avLst/>
          </a:prstGeom>
        </p:spPr>
        <p:txBody>
          <a:bodyPr wrap="square" lIns="68580" tIns="34290" rIns="68580" bIns="34290">
            <a:spAutoFit/>
          </a:bodyPr>
          <a:lstStyle/>
          <a:p>
            <a:pPr algn="dist">
              <a:lnSpc>
                <a:spcPct val="150000"/>
              </a:lnSpc>
            </a:pPr>
            <a:r>
              <a:rPr lang="zh-CN" altLang="en-US" sz="2800" dirty="0">
                <a:solidFill>
                  <a:srgbClr val="165B2F"/>
                </a:solidFill>
                <a:cs typeface="+mn-ea"/>
                <a:sym typeface="+mn-lt"/>
              </a:rPr>
              <a:t>加快制度鼓励引导工商资本处于乡村振兴的指导意见，落实和完善融资贷款、配套设施建设补助、税费减免、用地等扶持政策，明确政策边界，保护好农民利益。</a:t>
            </a:r>
          </a:p>
        </p:txBody>
      </p:sp>
      <p:pic>
        <p:nvPicPr>
          <p:cNvPr id="8" name="图片 7">
            <a:extLst>
              <a:ext uri="{FF2B5EF4-FFF2-40B4-BE49-F238E27FC236}">
                <a16:creationId xmlns="" xmlns:a16="http://schemas.microsoft.com/office/drawing/2014/main" id="{FD377E95-1264-4D4C-BA1D-D02ABE923F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10"/>
          <a:stretch/>
        </p:blipFill>
        <p:spPr>
          <a:xfrm>
            <a:off x="8019960" y="2639254"/>
            <a:ext cx="3433163" cy="2944262"/>
          </a:xfrm>
          <a:prstGeom prst="rect">
            <a:avLst/>
          </a:prstGeom>
        </p:spPr>
      </p:pic>
    </p:spTree>
    <p:extLst>
      <p:ext uri="{BB962C8B-B14F-4D97-AF65-F5344CB8AC3E}">
        <p14:creationId xmlns:p14="http://schemas.microsoft.com/office/powerpoint/2010/main" val="23505916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733078" y="538959"/>
            <a:ext cx="2379090"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600" b="1" dirty="0">
                <a:solidFill>
                  <a:schemeClr val="bg1"/>
                </a:solidFill>
                <a:cs typeface="+mn-ea"/>
                <a:sym typeface="+mn-lt"/>
              </a:rPr>
              <a:t>亮点七</a:t>
            </a:r>
          </a:p>
        </p:txBody>
      </p:sp>
      <p:sp>
        <p:nvSpPr>
          <p:cNvPr id="3" name="矩形 2"/>
          <p:cNvSpPr/>
          <p:nvPr/>
        </p:nvSpPr>
        <p:spPr>
          <a:xfrm>
            <a:off x="733078" y="2039030"/>
            <a:ext cx="11138080" cy="4121138"/>
          </a:xfrm>
          <a:prstGeom prst="rect">
            <a:avLst/>
          </a:prstGeom>
          <a:noFill/>
          <a:ln>
            <a:solidFill>
              <a:srgbClr val="165B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1"/>
          <p:cNvSpPr/>
          <p:nvPr/>
        </p:nvSpPr>
        <p:spPr>
          <a:xfrm>
            <a:off x="2867695" y="1690883"/>
            <a:ext cx="6868847" cy="600224"/>
          </a:xfrm>
          <a:prstGeom prst="roundRect">
            <a:avLst>
              <a:gd name="adj" fmla="val 48749"/>
            </a:avLst>
          </a:prstGeom>
          <a:solidFill>
            <a:srgbClr val="165B2F"/>
          </a:solidFill>
          <a:ln w="381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文本框 4"/>
          <p:cNvSpPr txBox="1"/>
          <p:nvPr/>
        </p:nvSpPr>
        <p:spPr>
          <a:xfrm>
            <a:off x="4927383" y="1778005"/>
            <a:ext cx="2749471" cy="400110"/>
          </a:xfrm>
          <a:prstGeom prst="rect">
            <a:avLst/>
          </a:prstGeom>
          <a:noFill/>
        </p:spPr>
        <p:txBody>
          <a:bodyPr wrap="none" rtlCol="0">
            <a:spAutoFit/>
          </a:bodyPr>
          <a:lstStyle/>
          <a:p>
            <a:pPr algn="dist"/>
            <a:r>
              <a:rPr lang="zh-CN" altLang="en-US" sz="2000" b="1" dirty="0">
                <a:solidFill>
                  <a:schemeClr val="bg1"/>
                </a:solidFill>
                <a:cs typeface="+mn-ea"/>
                <a:sym typeface="+mn-lt"/>
              </a:rPr>
              <a:t>鼓励各界投身乡村建设</a:t>
            </a:r>
          </a:p>
        </p:txBody>
      </p:sp>
      <p:sp>
        <p:nvSpPr>
          <p:cNvPr id="6" name="矩形 5"/>
          <p:cNvSpPr/>
          <p:nvPr/>
        </p:nvSpPr>
        <p:spPr>
          <a:xfrm>
            <a:off x="895963" y="2212934"/>
            <a:ext cx="6926842" cy="3947234"/>
          </a:xfrm>
          <a:prstGeom prst="rect">
            <a:avLst/>
          </a:prstGeom>
        </p:spPr>
        <p:txBody>
          <a:bodyPr wrap="square" lIns="68580" tIns="34290" rIns="68580" bIns="34290">
            <a:spAutoFit/>
          </a:bodyPr>
          <a:lstStyle/>
          <a:p>
            <a:pPr>
              <a:lnSpc>
                <a:spcPct val="150000"/>
              </a:lnSpc>
            </a:pPr>
            <a:r>
              <a:rPr lang="zh-CN" altLang="en-US" sz="2800" dirty="0">
                <a:solidFill>
                  <a:srgbClr val="165B2F"/>
                </a:solidFill>
                <a:cs typeface="+mn-ea"/>
                <a:sym typeface="+mn-lt"/>
              </a:rPr>
              <a:t>简历有效激励机制，以乡情乡愁为纽带，吸引支持企业家、党政干部、专家学者、医生教师、规划师、建筑师、律师、技能人才等，通过下乡担任志愿者、投资兴业、包村报项目、行医办学、捐资捐物、法律服务等方式服务乡村振兴事业。</a:t>
            </a:r>
          </a:p>
        </p:txBody>
      </p:sp>
      <p:pic>
        <p:nvPicPr>
          <p:cNvPr id="8" name="图片 7">
            <a:extLst>
              <a:ext uri="{FF2B5EF4-FFF2-40B4-BE49-F238E27FC236}">
                <a16:creationId xmlns="" xmlns:a16="http://schemas.microsoft.com/office/drawing/2014/main" id="{D518E3E7-F265-4DBA-B501-28BC4F958A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59"/>
          <a:stretch/>
        </p:blipFill>
        <p:spPr>
          <a:xfrm>
            <a:off x="8130400" y="2552132"/>
            <a:ext cx="3433163" cy="2959354"/>
          </a:xfrm>
          <a:prstGeom prst="rect">
            <a:avLst/>
          </a:prstGeom>
        </p:spPr>
      </p:pic>
    </p:spTree>
    <p:extLst>
      <p:ext uri="{BB962C8B-B14F-4D97-AF65-F5344CB8AC3E}">
        <p14:creationId xmlns:p14="http://schemas.microsoft.com/office/powerpoint/2010/main" val="17343198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3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a:t>
            </a:r>
            <a:r>
              <a:rPr lang="en-US" altLang="zh-CN" sz="1200">
                <a:solidFill>
                  <a:srgbClr val="165B2F"/>
                </a:solidFill>
                <a:cs typeface="+mn-ea"/>
                <a:sym typeface="+mn-lt"/>
              </a:rPr>
              <a:t>on a projector </a:t>
            </a:r>
            <a:r>
              <a:rPr lang="en-US" altLang="zh-CN" sz="1200" dirty="0">
                <a:solidFill>
                  <a:srgbClr val="165B2F"/>
                </a:solidFill>
                <a:cs typeface="+mn-ea"/>
                <a:sym typeface="+mn-lt"/>
              </a:rPr>
              <a:t>or computer</a:t>
            </a:r>
          </a:p>
        </p:txBody>
      </p:sp>
      <p:sp>
        <p:nvSpPr>
          <p:cNvPr id="3"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dirty="0">
                <a:solidFill>
                  <a:srgbClr val="165B2F"/>
                </a:solidFill>
                <a:cs typeface="+mn-ea"/>
                <a:sym typeface="+mn-lt"/>
              </a:rPr>
              <a:t>中央一号文件重点内容</a:t>
            </a:r>
          </a:p>
        </p:txBody>
      </p:sp>
      <p:sp>
        <p:nvSpPr>
          <p:cNvPr id="4" name="任意多边形: 形状 5">
            <a:extLst>
              <a:ext uri="{FF2B5EF4-FFF2-40B4-BE49-F238E27FC236}">
                <a16:creationId xmlns="" xmlns:a16="http://schemas.microsoft.com/office/drawing/2014/main" id="{18FC6658-933E-46D8-B4C1-1A16071D45B6}"/>
              </a:ext>
            </a:extLst>
          </p:cNvPr>
          <p:cNvSpPr/>
          <p:nvPr/>
        </p:nvSpPr>
        <p:spPr>
          <a:xfrm>
            <a:off x="3013916" y="2028330"/>
            <a:ext cx="1678620" cy="167862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03</a:t>
            </a:r>
            <a:endParaRPr lang="zh-CN" altLang="en-US" sz="4000" dirty="0">
              <a:cs typeface="+mn-ea"/>
              <a:sym typeface="+mn-lt"/>
            </a:endParaRPr>
          </a:p>
        </p:txBody>
      </p:sp>
    </p:spTree>
    <p:extLst>
      <p:ext uri="{BB962C8B-B14F-4D97-AF65-F5344CB8AC3E}">
        <p14:creationId xmlns:p14="http://schemas.microsoft.com/office/powerpoint/2010/main" val="399588081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1B5BAF5A-6A5A-4EE0-9687-434B3AD68C00}"/>
              </a:ext>
            </a:extLst>
          </p:cNvPr>
          <p:cNvSpPr/>
          <p:nvPr/>
        </p:nvSpPr>
        <p:spPr>
          <a:xfrm>
            <a:off x="2525486" y="1877429"/>
            <a:ext cx="8736072" cy="2062103"/>
          </a:xfrm>
          <a:prstGeom prst="rect">
            <a:avLst/>
          </a:prstGeom>
        </p:spPr>
        <p:txBody>
          <a:bodyPr wrap="square">
            <a:spAutoFit/>
          </a:bodyPr>
          <a:lstStyle/>
          <a:p>
            <a:pPr>
              <a:lnSpc>
                <a:spcPct val="200000"/>
              </a:lnSpc>
            </a:pPr>
            <a:r>
              <a:rPr lang="zh-CN" altLang="en-US" sz="1600" dirty="0">
                <a:solidFill>
                  <a:srgbClr val="165B2F"/>
                </a:solidFill>
                <a:cs typeface="+mn-ea"/>
                <a:sym typeface="+mn-lt"/>
              </a:rPr>
              <a:t>改革开放以来第</a:t>
            </a:r>
            <a:r>
              <a:rPr lang="en-US" altLang="zh-CN" sz="1600" dirty="0">
                <a:solidFill>
                  <a:srgbClr val="165B2F"/>
                </a:solidFill>
                <a:cs typeface="+mn-ea"/>
                <a:sym typeface="+mn-lt"/>
              </a:rPr>
              <a:t>20</a:t>
            </a:r>
            <a:r>
              <a:rPr lang="zh-CN" altLang="en-US" sz="1600" dirty="0">
                <a:solidFill>
                  <a:srgbClr val="165B2F"/>
                </a:solidFill>
                <a:cs typeface="+mn-ea"/>
                <a:sym typeface="+mn-lt"/>
              </a:rPr>
              <a:t>个、新世纪以来第</a:t>
            </a:r>
            <a:r>
              <a:rPr lang="en-US" altLang="zh-CN" sz="1600" dirty="0">
                <a:solidFill>
                  <a:srgbClr val="165B2F"/>
                </a:solidFill>
                <a:cs typeface="+mn-ea"/>
                <a:sym typeface="+mn-lt"/>
              </a:rPr>
              <a:t>15</a:t>
            </a:r>
            <a:r>
              <a:rPr lang="zh-CN" altLang="en-US" sz="1600" dirty="0">
                <a:solidFill>
                  <a:srgbClr val="165B2F"/>
                </a:solidFill>
                <a:cs typeface="+mn-ea"/>
                <a:sym typeface="+mn-lt"/>
              </a:rPr>
              <a:t>个指导“三农”工作的中央一号文件</a:t>
            </a:r>
            <a:r>
              <a:rPr lang="en-US" altLang="zh-CN" sz="1600" dirty="0">
                <a:solidFill>
                  <a:srgbClr val="165B2F"/>
                </a:solidFill>
                <a:cs typeface="+mn-ea"/>
                <a:sym typeface="+mn-lt"/>
              </a:rPr>
              <a:t>——《</a:t>
            </a:r>
            <a:r>
              <a:rPr lang="zh-CN" altLang="en-US" sz="1600" dirty="0">
                <a:solidFill>
                  <a:srgbClr val="165B2F"/>
                </a:solidFill>
                <a:cs typeface="+mn-ea"/>
                <a:sym typeface="+mn-lt"/>
              </a:rPr>
              <a:t>中国中央国务院关于实施乡村振兴战略的意见</a:t>
            </a:r>
            <a:r>
              <a:rPr lang="en-US" altLang="zh-CN" sz="1600" dirty="0">
                <a:solidFill>
                  <a:srgbClr val="165B2F"/>
                </a:solidFill>
                <a:cs typeface="+mn-ea"/>
                <a:sym typeface="+mn-lt"/>
              </a:rPr>
              <a:t>》</a:t>
            </a:r>
            <a:r>
              <a:rPr lang="zh-CN" altLang="en-US" sz="1600" dirty="0">
                <a:solidFill>
                  <a:srgbClr val="165B2F"/>
                </a:solidFill>
                <a:cs typeface="+mn-ea"/>
                <a:sym typeface="+mn-lt"/>
              </a:rPr>
              <a:t>，</a:t>
            </a:r>
            <a:r>
              <a:rPr lang="en-US" altLang="zh-CN" sz="1600" dirty="0">
                <a:solidFill>
                  <a:srgbClr val="165B2F"/>
                </a:solidFill>
                <a:cs typeface="+mn-ea"/>
                <a:sym typeface="+mn-lt"/>
              </a:rPr>
              <a:t>2018</a:t>
            </a:r>
            <a:r>
              <a:rPr lang="zh-CN" altLang="en-US" sz="1600" dirty="0">
                <a:solidFill>
                  <a:srgbClr val="165B2F"/>
                </a:solidFill>
                <a:cs typeface="+mn-ea"/>
                <a:sym typeface="+mn-lt"/>
              </a:rPr>
              <a:t>年</a:t>
            </a:r>
            <a:r>
              <a:rPr lang="en-US" altLang="zh-CN" sz="1600" dirty="0">
                <a:solidFill>
                  <a:srgbClr val="165B2F"/>
                </a:solidFill>
                <a:cs typeface="+mn-ea"/>
                <a:sym typeface="+mn-lt"/>
              </a:rPr>
              <a:t>2</a:t>
            </a:r>
            <a:r>
              <a:rPr lang="zh-CN" altLang="en-US" sz="1600" dirty="0">
                <a:solidFill>
                  <a:srgbClr val="165B2F"/>
                </a:solidFill>
                <a:cs typeface="+mn-ea"/>
                <a:sym typeface="+mn-lt"/>
              </a:rPr>
              <a:t>月</a:t>
            </a:r>
            <a:r>
              <a:rPr lang="en-US" altLang="zh-CN" sz="1600" dirty="0">
                <a:solidFill>
                  <a:srgbClr val="165B2F"/>
                </a:solidFill>
                <a:cs typeface="+mn-ea"/>
                <a:sym typeface="+mn-lt"/>
              </a:rPr>
              <a:t>4</a:t>
            </a:r>
            <a:r>
              <a:rPr lang="zh-CN" altLang="en-US" sz="1600" dirty="0">
                <a:solidFill>
                  <a:srgbClr val="165B2F"/>
                </a:solidFill>
                <a:cs typeface="+mn-ea"/>
                <a:sym typeface="+mn-lt"/>
              </a:rPr>
              <a:t>日由新华社受权发布。文件按照产业兴旺、生态宜居、乡风文明、治理有效、生活富裕的总要求，对统筹推进农村经济建设、政治建设、文化建设、社会建设、生态文明建设和党的建设作出全面部署。</a:t>
            </a:r>
          </a:p>
        </p:txBody>
      </p:sp>
      <p:grpSp>
        <p:nvGrpSpPr>
          <p:cNvPr id="3" name="组合 6">
            <a:extLst>
              <a:ext uri="{FF2B5EF4-FFF2-40B4-BE49-F238E27FC236}">
                <a16:creationId xmlns="" xmlns:a16="http://schemas.microsoft.com/office/drawing/2014/main" id="{17096443-2315-4EA5-B2B9-E23CF36198FF}"/>
              </a:ext>
            </a:extLst>
          </p:cNvPr>
          <p:cNvGrpSpPr/>
          <p:nvPr/>
        </p:nvGrpSpPr>
        <p:grpSpPr>
          <a:xfrm>
            <a:off x="0" y="332075"/>
            <a:ext cx="4383314" cy="1377950"/>
            <a:chOff x="1" y="317501"/>
            <a:chExt cx="4383314" cy="1377950"/>
          </a:xfrm>
        </p:grpSpPr>
        <p:sp>
          <p:nvSpPr>
            <p:cNvPr id="4" name="矩形 3">
              <a:extLst>
                <a:ext uri="{FF2B5EF4-FFF2-40B4-BE49-F238E27FC236}">
                  <a16:creationId xmlns="" xmlns:a16="http://schemas.microsoft.com/office/drawing/2014/main" id="{872D7831-78E8-47FB-A35C-759A8675E7AF}"/>
                </a:ext>
              </a:extLst>
            </p:cNvPr>
            <p:cNvSpPr/>
            <p:nvPr/>
          </p:nvSpPr>
          <p:spPr>
            <a:xfrm>
              <a:off x="1" y="317501"/>
              <a:ext cx="4383314" cy="1377950"/>
            </a:xfrm>
            <a:prstGeom prst="rect">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 name="文本框 4">
              <a:extLst>
                <a:ext uri="{FF2B5EF4-FFF2-40B4-BE49-F238E27FC236}">
                  <a16:creationId xmlns="" xmlns:a16="http://schemas.microsoft.com/office/drawing/2014/main" id="{94E9C321-E16D-4B7E-A616-7F12553B1C59}"/>
                </a:ext>
              </a:extLst>
            </p:cNvPr>
            <p:cNvSpPr txBox="1"/>
            <p:nvPr/>
          </p:nvSpPr>
          <p:spPr>
            <a:xfrm>
              <a:off x="216355" y="484905"/>
              <a:ext cx="4050846" cy="923330"/>
            </a:xfrm>
            <a:prstGeom prst="rect">
              <a:avLst/>
            </a:prstGeom>
            <a:noFill/>
          </p:spPr>
          <p:txBody>
            <a:bodyPr wrap="square" rtlCol="0">
              <a:spAutoFit/>
            </a:bodyPr>
            <a:lstStyle/>
            <a:p>
              <a:pPr algn="r"/>
              <a:r>
                <a:rPr lang="zh-CN" altLang="en-US" sz="5400" b="1" dirty="0">
                  <a:solidFill>
                    <a:schemeClr val="bg1"/>
                  </a:solidFill>
                  <a:cs typeface="+mn-ea"/>
                  <a:sym typeface="+mn-lt"/>
                </a:rPr>
                <a:t>前  言</a:t>
              </a:r>
            </a:p>
          </p:txBody>
        </p:sp>
      </p:grpSp>
      <p:sp>
        <p:nvSpPr>
          <p:cNvPr id="6" name="文本框 5"/>
          <p:cNvSpPr txBox="1"/>
          <p:nvPr/>
        </p:nvSpPr>
        <p:spPr>
          <a:xfrm>
            <a:off x="5406501" y="1624614"/>
            <a:ext cx="1535837" cy="230832"/>
          </a:xfrm>
          <a:prstGeom prst="rect">
            <a:avLst/>
          </a:prstGeom>
          <a:noFill/>
        </p:spPr>
        <p:txBody>
          <a:bodyPr wrap="square" rtlCol="0">
            <a:spAutoFit/>
          </a:bodyPr>
          <a:lstStyle/>
          <a:p>
            <a:r>
              <a:rPr lang="en-US" altLang="zh-CN" sz="900" dirty="0">
                <a:solidFill>
                  <a:srgbClr val="F6F8F5"/>
                </a:solidFill>
              </a:rPr>
              <a:t>https://www.ypppt.com/</a:t>
            </a:r>
            <a:endParaRPr lang="zh-CN" altLang="en-US" sz="900" dirty="0">
              <a:solidFill>
                <a:srgbClr val="F6F8F5"/>
              </a:solidFill>
            </a:endParaRPr>
          </a:p>
        </p:txBody>
      </p:sp>
    </p:spTree>
    <p:extLst>
      <p:ext uri="{BB962C8B-B14F-4D97-AF65-F5344CB8AC3E}">
        <p14:creationId xmlns:p14="http://schemas.microsoft.com/office/powerpoint/2010/main" val="2621507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8"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6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600" fill="hold"/>
                                        <p:tgtEl>
                                          <p:spTgt spid="2">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三个必然要求</a:t>
            </a:r>
          </a:p>
        </p:txBody>
      </p:sp>
      <p:sp>
        <p:nvSpPr>
          <p:cNvPr id="9" name="矩形 8"/>
          <p:cNvSpPr/>
          <p:nvPr/>
        </p:nvSpPr>
        <p:spPr>
          <a:xfrm>
            <a:off x="1635283" y="1993844"/>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cs typeface="+mn-ea"/>
                <a:sym typeface="+mn-lt"/>
              </a:rPr>
              <a:t>一</a:t>
            </a:r>
          </a:p>
        </p:txBody>
      </p:sp>
      <p:sp>
        <p:nvSpPr>
          <p:cNvPr id="10" name="矩形 9"/>
          <p:cNvSpPr/>
          <p:nvPr/>
        </p:nvSpPr>
        <p:spPr>
          <a:xfrm>
            <a:off x="3858517" y="1993844"/>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1600" dirty="0">
                <a:solidFill>
                  <a:srgbClr val="165B2F"/>
                </a:solidFill>
                <a:cs typeface="+mn-ea"/>
                <a:sym typeface="+mn-lt"/>
              </a:rPr>
              <a:t>是解决人民日益增长的美好生活需要和不平衡不充分的发展之间矛盾的必然要求</a:t>
            </a:r>
          </a:p>
        </p:txBody>
      </p:sp>
      <p:sp>
        <p:nvSpPr>
          <p:cNvPr id="11" name="矩形 10"/>
          <p:cNvSpPr/>
          <p:nvPr/>
        </p:nvSpPr>
        <p:spPr>
          <a:xfrm>
            <a:off x="1635283" y="3452787"/>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cs typeface="+mn-ea"/>
                <a:sym typeface="+mn-lt"/>
              </a:rPr>
              <a:t>二</a:t>
            </a:r>
          </a:p>
        </p:txBody>
      </p:sp>
      <p:sp>
        <p:nvSpPr>
          <p:cNvPr id="12" name="矩形 11"/>
          <p:cNvSpPr/>
          <p:nvPr/>
        </p:nvSpPr>
        <p:spPr>
          <a:xfrm>
            <a:off x="3858517" y="3452787"/>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sz="2400" dirty="0">
                <a:solidFill>
                  <a:srgbClr val="165B2F"/>
                </a:solidFill>
                <a:cs typeface="+mn-ea"/>
                <a:sym typeface="+mn-lt"/>
              </a:rPr>
              <a:t>是实现“两个一百年”奋斗目标的基本要求</a:t>
            </a:r>
          </a:p>
        </p:txBody>
      </p:sp>
      <p:sp>
        <p:nvSpPr>
          <p:cNvPr id="13" name="矩形 12"/>
          <p:cNvSpPr/>
          <p:nvPr/>
        </p:nvSpPr>
        <p:spPr>
          <a:xfrm>
            <a:off x="1635283" y="4911730"/>
            <a:ext cx="2011485" cy="865536"/>
          </a:xfrm>
          <a:prstGeom prst="rect">
            <a:avLst/>
          </a:prstGeom>
          <a:solidFill>
            <a:srgbClr val="165B2F"/>
          </a:solid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cs typeface="+mn-ea"/>
                <a:sym typeface="+mn-lt"/>
              </a:rPr>
              <a:t>三</a:t>
            </a:r>
          </a:p>
        </p:txBody>
      </p:sp>
      <p:sp>
        <p:nvSpPr>
          <p:cNvPr id="14" name="矩形 13"/>
          <p:cNvSpPr/>
          <p:nvPr/>
        </p:nvSpPr>
        <p:spPr>
          <a:xfrm>
            <a:off x="3858517" y="4911730"/>
            <a:ext cx="5977973" cy="865536"/>
          </a:xfrm>
          <a:prstGeom prst="rect">
            <a:avLst/>
          </a:prstGeom>
          <a:noFill/>
          <a:ln w="1905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zh-CN" altLang="en-US" sz="2400" dirty="0">
                <a:solidFill>
                  <a:srgbClr val="165B2F"/>
                </a:solidFill>
                <a:cs typeface="+mn-ea"/>
                <a:sym typeface="+mn-lt"/>
              </a:rPr>
              <a:t>是实现全体人民共同富裕的必然要求。</a:t>
            </a:r>
          </a:p>
        </p:txBody>
      </p:sp>
    </p:spTree>
    <p:extLst>
      <p:ext uri="{BB962C8B-B14F-4D97-AF65-F5344CB8AC3E}">
        <p14:creationId xmlns:p14="http://schemas.microsoft.com/office/powerpoint/2010/main" val="16207449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ppt_x</p:attrName>
                                        </p:attrNameLst>
                                      </p:cBhvr>
                                      <p:tavLst>
                                        <p:tav tm="0">
                                          <p:val>
                                            <p:strVal val="#ppt_x-#ppt_w*1.125000"/>
                                          </p:val>
                                        </p:tav>
                                        <p:tav tm="100000">
                                          <p:val>
                                            <p:strVal val="#ppt_x"/>
                                          </p:val>
                                        </p:tav>
                                      </p:tavLst>
                                    </p:anim>
                                    <p:animEffect transition="in" filter="wipe(right)">
                                      <p:cBhvr>
                                        <p:cTn id="12" dur="500"/>
                                        <p:tgtEl>
                                          <p:spTgt spid="9"/>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right)">
                                      <p:cBhvr>
                                        <p:cTn id="17" dur="500"/>
                                        <p:tgtEl>
                                          <p:spTgt spid="10"/>
                                        </p:tgtEl>
                                      </p:cBhvr>
                                    </p:animEffect>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par>
                          <p:cTn id="23" fill="hold">
                            <p:stCondLst>
                              <p:cond delay="3000"/>
                            </p:stCondLst>
                            <p:childTnLst>
                              <p:par>
                                <p:cTn id="24" presetID="1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ppt_x</p:attrName>
                                        </p:attrNameLst>
                                      </p:cBhvr>
                                      <p:tavLst>
                                        <p:tav tm="0">
                                          <p:val>
                                            <p:strVal val="#ppt_x-#ppt_w*1.125000"/>
                                          </p:val>
                                        </p:tav>
                                        <p:tav tm="100000">
                                          <p:val>
                                            <p:strVal val="#ppt_x"/>
                                          </p:val>
                                        </p:tav>
                                      </p:tavLst>
                                    </p:anim>
                                    <p:animEffect transition="in" filter="wipe(right)">
                                      <p:cBhvr>
                                        <p:cTn id="27" dur="500"/>
                                        <p:tgtEl>
                                          <p:spTgt spid="12"/>
                                        </p:tgtEl>
                                      </p:cBhvr>
                                    </p:animEffect>
                                  </p:childTnLst>
                                </p:cTn>
                              </p:par>
                            </p:childTnLst>
                          </p:cTn>
                        </p:par>
                        <p:par>
                          <p:cTn id="28" fill="hold">
                            <p:stCondLst>
                              <p:cond delay="3500"/>
                            </p:stCondLst>
                            <p:childTnLst>
                              <p:par>
                                <p:cTn id="29" presetID="1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ppt_x</p:attrName>
                                        </p:attrNameLst>
                                      </p:cBhvr>
                                      <p:tavLst>
                                        <p:tav tm="0">
                                          <p:val>
                                            <p:strVal val="#ppt_x-#ppt_w*1.125000"/>
                                          </p:val>
                                        </p:tav>
                                        <p:tav tm="100000">
                                          <p:val>
                                            <p:strVal val="#ppt_x"/>
                                          </p:val>
                                        </p:tav>
                                      </p:tavLst>
                                    </p:anim>
                                    <p:animEffect transition="in" filter="wipe(right)">
                                      <p:cBhvr>
                                        <p:cTn id="32" dur="500"/>
                                        <p:tgtEl>
                                          <p:spTgt spid="13"/>
                                        </p:tgtEl>
                                      </p:cBhvr>
                                    </p:animEffect>
                                  </p:childTnLst>
                                </p:cTn>
                              </p:par>
                            </p:childTnLst>
                          </p:cTn>
                        </p:par>
                        <p:par>
                          <p:cTn id="33" fill="hold">
                            <p:stCondLst>
                              <p:cond delay="4000"/>
                            </p:stCondLst>
                            <p:childTnLst>
                              <p:par>
                                <p:cTn id="34" presetID="1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ppt_x</p:attrName>
                                        </p:attrNameLst>
                                      </p:cBhvr>
                                      <p:tavLst>
                                        <p:tav tm="0">
                                          <p:val>
                                            <p:strVal val="#ppt_x-#ppt_w*1.125000"/>
                                          </p:val>
                                        </p:tav>
                                        <p:tav tm="100000">
                                          <p:val>
                                            <p:strVal val="#ppt_x"/>
                                          </p:val>
                                        </p:tav>
                                      </p:tavLst>
                                    </p:anim>
                                    <p:animEffect transition="in" filter="wipe(righ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目标任务</a:t>
            </a:r>
          </a:p>
        </p:txBody>
      </p:sp>
      <p:sp>
        <p:nvSpPr>
          <p:cNvPr id="3" name="矩形 2">
            <a:extLst>
              <a:ext uri="{FF2B5EF4-FFF2-40B4-BE49-F238E27FC236}">
                <a16:creationId xmlns="" xmlns:a16="http://schemas.microsoft.com/office/drawing/2014/main" id="{DF2DBAA8-9122-46E5-9C5C-63CCAAAE8EEB}"/>
              </a:ext>
            </a:extLst>
          </p:cNvPr>
          <p:cNvSpPr/>
          <p:nvPr/>
        </p:nvSpPr>
        <p:spPr>
          <a:xfrm>
            <a:off x="1524469" y="1476459"/>
            <a:ext cx="9027594" cy="4524315"/>
          </a:xfrm>
          <a:prstGeom prst="rect">
            <a:avLst/>
          </a:prstGeom>
          <a:noFill/>
        </p:spPr>
        <p:txBody>
          <a:bodyPr wrap="square" rtlCol="0">
            <a:spAutoFit/>
          </a:bodyPr>
          <a:lstStyle/>
          <a:p>
            <a:pPr marL="457200" indent="-457200" algn="just">
              <a:lnSpc>
                <a:spcPct val="150000"/>
              </a:lnSpc>
              <a:buFont typeface="Wingdings" charset="2"/>
              <a:buChar char="l"/>
            </a:pPr>
            <a:r>
              <a:rPr lang="zh-CN" altLang="en-US" sz="3200" dirty="0">
                <a:solidFill>
                  <a:srgbClr val="165B2F"/>
                </a:solidFill>
                <a:cs typeface="+mn-ea"/>
                <a:sym typeface="+mn-lt"/>
              </a:rPr>
              <a:t>到</a:t>
            </a:r>
            <a:r>
              <a:rPr lang="en-US" altLang="zh-CN" sz="3200" dirty="0">
                <a:solidFill>
                  <a:srgbClr val="165B2F"/>
                </a:solidFill>
                <a:cs typeface="+mn-ea"/>
                <a:sym typeface="+mn-lt"/>
              </a:rPr>
              <a:t>2020</a:t>
            </a:r>
            <a:r>
              <a:rPr lang="zh-CN" altLang="en-US" sz="3200" dirty="0">
                <a:solidFill>
                  <a:srgbClr val="165B2F"/>
                </a:solidFill>
                <a:cs typeface="+mn-ea"/>
                <a:sym typeface="+mn-lt"/>
              </a:rPr>
              <a:t>年 乡村振兴取得重要进展，制度框架和政策体系基本形成</a:t>
            </a:r>
          </a:p>
          <a:p>
            <a:pPr marL="457200" indent="-457200" algn="just">
              <a:lnSpc>
                <a:spcPct val="150000"/>
              </a:lnSpc>
              <a:buFont typeface="Wingdings" charset="2"/>
              <a:buChar char="l"/>
            </a:pPr>
            <a:r>
              <a:rPr lang="zh-CN" altLang="en-US" sz="3200" dirty="0">
                <a:solidFill>
                  <a:srgbClr val="165B2F"/>
                </a:solidFill>
                <a:cs typeface="+mn-ea"/>
                <a:sym typeface="+mn-lt"/>
              </a:rPr>
              <a:t>到</a:t>
            </a:r>
            <a:r>
              <a:rPr lang="en-US" altLang="zh-CN" sz="3200" dirty="0">
                <a:solidFill>
                  <a:srgbClr val="165B2F"/>
                </a:solidFill>
                <a:cs typeface="+mn-ea"/>
                <a:sym typeface="+mn-lt"/>
              </a:rPr>
              <a:t>2035</a:t>
            </a:r>
            <a:r>
              <a:rPr lang="zh-CN" altLang="en-US" sz="3200" dirty="0">
                <a:solidFill>
                  <a:srgbClr val="165B2F"/>
                </a:solidFill>
                <a:cs typeface="+mn-ea"/>
                <a:sym typeface="+mn-lt"/>
              </a:rPr>
              <a:t>年 乡村振兴取得重要进展，农业农村现代化基本实现</a:t>
            </a:r>
          </a:p>
          <a:p>
            <a:pPr marL="457200" indent="-457200" algn="just">
              <a:lnSpc>
                <a:spcPct val="150000"/>
              </a:lnSpc>
              <a:buFont typeface="Wingdings" charset="2"/>
              <a:buChar char="l"/>
            </a:pPr>
            <a:r>
              <a:rPr lang="zh-CN" altLang="en-US" sz="3200" dirty="0">
                <a:solidFill>
                  <a:srgbClr val="165B2F"/>
                </a:solidFill>
                <a:cs typeface="+mn-ea"/>
                <a:sym typeface="+mn-lt"/>
              </a:rPr>
              <a:t>到</a:t>
            </a:r>
            <a:r>
              <a:rPr lang="en-US" altLang="zh-CN" sz="3200" dirty="0">
                <a:solidFill>
                  <a:srgbClr val="165B2F"/>
                </a:solidFill>
                <a:cs typeface="+mn-ea"/>
                <a:sym typeface="+mn-lt"/>
              </a:rPr>
              <a:t>2050</a:t>
            </a:r>
            <a:r>
              <a:rPr lang="zh-CN" altLang="en-US" sz="3200" dirty="0">
                <a:solidFill>
                  <a:srgbClr val="165B2F"/>
                </a:solidFill>
                <a:cs typeface="+mn-ea"/>
                <a:sym typeface="+mn-lt"/>
              </a:rPr>
              <a:t>年 乡村全面振兴，农业强、农村美、农民富全面实现</a:t>
            </a:r>
          </a:p>
        </p:txBody>
      </p:sp>
    </p:spTree>
    <p:extLst>
      <p:ext uri="{BB962C8B-B14F-4D97-AF65-F5344CB8AC3E}">
        <p14:creationId xmlns:p14="http://schemas.microsoft.com/office/powerpoint/2010/main" val="593835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基本原则</a:t>
            </a:r>
          </a:p>
        </p:txBody>
      </p:sp>
      <p:sp>
        <p:nvSpPr>
          <p:cNvPr id="3" name="矩形 2">
            <a:extLst>
              <a:ext uri="{FF2B5EF4-FFF2-40B4-BE49-F238E27FC236}">
                <a16:creationId xmlns="" xmlns:a16="http://schemas.microsoft.com/office/drawing/2014/main" id="{50DB7444-AC6A-4359-8A23-FA422C2E2C1A}"/>
              </a:ext>
            </a:extLst>
          </p:cNvPr>
          <p:cNvSpPr/>
          <p:nvPr/>
        </p:nvSpPr>
        <p:spPr>
          <a:xfrm>
            <a:off x="5427012" y="1476459"/>
            <a:ext cx="5141394" cy="461664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坚持党管农村工作</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坚持农业农村优先发展</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坚持农民主体地位</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坚持乡村全面振兴</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坚持城乡融合发展</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坚持人与自然和谐共生</a:t>
            </a:r>
          </a:p>
          <a:p>
            <a:pPr marL="457200" indent="-457200" algn="just">
              <a:lnSpc>
                <a:spcPct val="150000"/>
              </a:lnSpc>
              <a:buFont typeface="Arial" panose="020B0604020202020204" pitchFamily="34" charset="0"/>
              <a:buChar char="•"/>
            </a:pPr>
            <a:r>
              <a:rPr lang="zh-CN" altLang="en-US" sz="2800" b="1" dirty="0">
                <a:solidFill>
                  <a:srgbClr val="165B2F"/>
                </a:solidFill>
                <a:cs typeface="+mn-ea"/>
                <a:sym typeface="+mn-lt"/>
              </a:rPr>
              <a:t>坚持因地制宜，循序渐进</a:t>
            </a:r>
          </a:p>
        </p:txBody>
      </p:sp>
      <p:sp>
        <p:nvSpPr>
          <p:cNvPr id="8" name="任意多边形 14"/>
          <p:cNvSpPr/>
          <p:nvPr/>
        </p:nvSpPr>
        <p:spPr>
          <a:xfrm>
            <a:off x="1050764" y="2079308"/>
            <a:ext cx="3537278" cy="3537278"/>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2116024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提升农业发展质量，培训乡村发展新动能</a:t>
            </a:r>
          </a:p>
        </p:txBody>
      </p:sp>
      <p:sp>
        <p:nvSpPr>
          <p:cNvPr id="3" name="矩形 2">
            <a:extLst>
              <a:ext uri="{FF2B5EF4-FFF2-40B4-BE49-F238E27FC236}">
                <a16:creationId xmlns="" xmlns:a16="http://schemas.microsoft.com/office/drawing/2014/main" id="{D43740BA-C173-41F1-9C8F-81AF4324CFAF}"/>
              </a:ext>
            </a:extLst>
          </p:cNvPr>
          <p:cNvSpPr/>
          <p:nvPr/>
        </p:nvSpPr>
        <p:spPr>
          <a:xfrm>
            <a:off x="1524469" y="1171658"/>
            <a:ext cx="9027594" cy="5016758"/>
          </a:xfrm>
          <a:prstGeom prst="rect">
            <a:avLst/>
          </a:prstGeom>
          <a:noFill/>
        </p:spPr>
        <p:txBody>
          <a:bodyPr wrap="square" rtlCol="0">
            <a:spAutoFit/>
          </a:bodyPr>
          <a:lstStyle/>
          <a:p>
            <a:pPr algn="just">
              <a:lnSpc>
                <a:spcPct val="200000"/>
              </a:lnSpc>
            </a:pPr>
            <a:r>
              <a:rPr lang="en-US" altLang="zh-CN" sz="3200" b="1" dirty="0">
                <a:solidFill>
                  <a:srgbClr val="165B2F"/>
                </a:solidFill>
                <a:cs typeface="+mn-ea"/>
                <a:sym typeface="+mn-lt"/>
              </a:rPr>
              <a:t>1</a:t>
            </a:r>
            <a:r>
              <a:rPr lang="zh-CN" altLang="en-US" sz="3200" b="1" dirty="0">
                <a:solidFill>
                  <a:srgbClr val="165B2F"/>
                </a:solidFill>
                <a:cs typeface="+mn-ea"/>
                <a:sym typeface="+mn-lt"/>
              </a:rPr>
              <a:t>、夯实农业生产基础</a:t>
            </a:r>
          </a:p>
          <a:p>
            <a:pPr algn="just">
              <a:lnSpc>
                <a:spcPct val="200000"/>
              </a:lnSpc>
            </a:pPr>
            <a:r>
              <a:rPr lang="en-US" altLang="zh-CN" sz="3200" b="1" dirty="0">
                <a:solidFill>
                  <a:srgbClr val="165B2F"/>
                </a:solidFill>
                <a:cs typeface="+mn-ea"/>
                <a:sym typeface="+mn-lt"/>
              </a:rPr>
              <a:t>2</a:t>
            </a:r>
            <a:r>
              <a:rPr lang="zh-CN" altLang="en-US" sz="3200" b="1" dirty="0">
                <a:solidFill>
                  <a:srgbClr val="165B2F"/>
                </a:solidFill>
                <a:cs typeface="+mn-ea"/>
                <a:sym typeface="+mn-lt"/>
              </a:rPr>
              <a:t>、实施质量兴农战略</a:t>
            </a:r>
          </a:p>
          <a:p>
            <a:pPr algn="just">
              <a:lnSpc>
                <a:spcPct val="200000"/>
              </a:lnSpc>
            </a:pPr>
            <a:r>
              <a:rPr lang="en-US" altLang="zh-CN" sz="3200" b="1" dirty="0">
                <a:solidFill>
                  <a:srgbClr val="165B2F"/>
                </a:solidFill>
                <a:cs typeface="+mn-ea"/>
                <a:sym typeface="+mn-lt"/>
              </a:rPr>
              <a:t>3</a:t>
            </a:r>
            <a:r>
              <a:rPr lang="zh-CN" altLang="en-US" sz="3200" b="1" dirty="0">
                <a:solidFill>
                  <a:srgbClr val="165B2F"/>
                </a:solidFill>
                <a:cs typeface="+mn-ea"/>
                <a:sym typeface="+mn-lt"/>
              </a:rPr>
              <a:t>、构建农村一二三产业融合发展体系</a:t>
            </a:r>
          </a:p>
          <a:p>
            <a:pPr algn="just">
              <a:lnSpc>
                <a:spcPct val="200000"/>
              </a:lnSpc>
            </a:pPr>
            <a:r>
              <a:rPr lang="en-US" altLang="zh-CN" sz="3200" b="1" dirty="0">
                <a:solidFill>
                  <a:srgbClr val="165B2F"/>
                </a:solidFill>
                <a:cs typeface="+mn-ea"/>
                <a:sym typeface="+mn-lt"/>
              </a:rPr>
              <a:t>4</a:t>
            </a:r>
            <a:r>
              <a:rPr lang="zh-CN" altLang="en-US" sz="3200" b="1" dirty="0">
                <a:solidFill>
                  <a:srgbClr val="165B2F"/>
                </a:solidFill>
                <a:cs typeface="+mn-ea"/>
                <a:sym typeface="+mn-lt"/>
              </a:rPr>
              <a:t>、构建农业对外开放新格局</a:t>
            </a:r>
          </a:p>
          <a:p>
            <a:pPr algn="just">
              <a:lnSpc>
                <a:spcPct val="200000"/>
              </a:lnSpc>
            </a:pPr>
            <a:r>
              <a:rPr lang="en-US" altLang="zh-CN" sz="3200" b="1" dirty="0">
                <a:solidFill>
                  <a:srgbClr val="165B2F"/>
                </a:solidFill>
                <a:cs typeface="+mn-ea"/>
                <a:sym typeface="+mn-lt"/>
              </a:rPr>
              <a:t>5</a:t>
            </a:r>
            <a:r>
              <a:rPr lang="zh-CN" altLang="en-US" sz="3200" b="1" dirty="0">
                <a:solidFill>
                  <a:srgbClr val="165B2F"/>
                </a:solidFill>
                <a:cs typeface="+mn-ea"/>
                <a:sym typeface="+mn-lt"/>
              </a:rPr>
              <a:t>、促进小农户和现代农业发展有机衔接</a:t>
            </a:r>
          </a:p>
        </p:txBody>
      </p:sp>
    </p:spTree>
    <p:extLst>
      <p:ext uri="{BB962C8B-B14F-4D97-AF65-F5344CB8AC3E}">
        <p14:creationId xmlns:p14="http://schemas.microsoft.com/office/powerpoint/2010/main" val="17294791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4D8A4A93-2265-4864-8529-504B56EEA163}"/>
              </a:ext>
            </a:extLst>
          </p:cNvPr>
          <p:cNvSpPr txBox="1"/>
          <p:nvPr/>
        </p:nvSpPr>
        <p:spPr>
          <a:xfrm>
            <a:off x="2241372" y="1780696"/>
            <a:ext cx="7550150" cy="1569660"/>
          </a:xfrm>
          <a:prstGeom prst="rect">
            <a:avLst/>
          </a:prstGeom>
          <a:noFill/>
        </p:spPr>
        <p:txBody>
          <a:bodyPr wrap="square" rtlCol="0">
            <a:spAutoFit/>
          </a:bodyPr>
          <a:lstStyle/>
          <a:p>
            <a:pPr algn="ctr"/>
            <a:r>
              <a:rPr lang="zh-CN" altLang="en-US" sz="9600" b="1" spc="600" dirty="0">
                <a:solidFill>
                  <a:srgbClr val="165B2F"/>
                </a:solidFill>
                <a:cs typeface="+mn-ea"/>
                <a:sym typeface="+mn-lt"/>
              </a:rPr>
              <a:t>谢谢观看</a:t>
            </a:r>
          </a:p>
        </p:txBody>
      </p:sp>
      <p:sp>
        <p:nvSpPr>
          <p:cNvPr id="4" name="文本框 3">
            <a:extLst>
              <a:ext uri="{FF2B5EF4-FFF2-40B4-BE49-F238E27FC236}">
                <a16:creationId xmlns="" xmlns:a16="http://schemas.microsoft.com/office/drawing/2014/main" id="{FDA87D3A-23E5-4CFC-9055-ADD61960D067}"/>
              </a:ext>
            </a:extLst>
          </p:cNvPr>
          <p:cNvSpPr txBox="1"/>
          <p:nvPr/>
        </p:nvSpPr>
        <p:spPr>
          <a:xfrm>
            <a:off x="2241372" y="3239299"/>
            <a:ext cx="7550150" cy="400110"/>
          </a:xfrm>
          <a:prstGeom prst="rect">
            <a:avLst/>
          </a:prstGeom>
          <a:noFill/>
        </p:spPr>
        <p:txBody>
          <a:bodyPr wrap="square" rtlCol="0">
            <a:spAutoFit/>
          </a:bodyPr>
          <a:lstStyle/>
          <a:p>
            <a:pPr algn="ctr"/>
            <a:r>
              <a:rPr lang="zh-CN" altLang="en-US" sz="2000" dirty="0">
                <a:solidFill>
                  <a:srgbClr val="165B2F"/>
                </a:solidFill>
                <a:cs typeface="+mn-ea"/>
                <a:sym typeface="+mn-lt"/>
              </a:rPr>
              <a:t>全面部署实施乡村振兴战略</a:t>
            </a:r>
          </a:p>
        </p:txBody>
      </p:sp>
    </p:spTree>
    <p:extLst>
      <p:ext uri="{BB962C8B-B14F-4D97-AF65-F5344CB8AC3E}">
        <p14:creationId xmlns:p14="http://schemas.microsoft.com/office/powerpoint/2010/main" val="597887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0537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a:spLocks noChangeArrowheads="1"/>
          </p:cNvSpPr>
          <p:nvPr/>
        </p:nvSpPr>
        <p:spPr bwMode="auto">
          <a:xfrm>
            <a:off x="4528174" y="598335"/>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3" name="稻壳儿春秋广告/盗版必究        原创来源：http://chn.docer.com/works?userid=199329941#!/work_time"/>
          <p:cNvSpPr/>
          <p:nvPr/>
        </p:nvSpPr>
        <p:spPr>
          <a:xfrm>
            <a:off x="5282346" y="998250"/>
            <a:ext cx="3035935" cy="460375"/>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on a projector or computer</a:t>
            </a:r>
          </a:p>
        </p:txBody>
      </p:sp>
      <p:sp>
        <p:nvSpPr>
          <p:cNvPr id="4" name="稻壳儿春秋广告/盗版必究        原创来源：http://chn.docer.com/works?userid=199329941#!/work_time"/>
          <p:cNvSpPr txBox="1"/>
          <p:nvPr/>
        </p:nvSpPr>
        <p:spPr>
          <a:xfrm>
            <a:off x="5282235" y="557339"/>
            <a:ext cx="3294605" cy="461665"/>
          </a:xfrm>
          <a:prstGeom prst="rect">
            <a:avLst/>
          </a:prstGeom>
          <a:noFill/>
          <a:effectLst/>
        </p:spPr>
        <p:txBody>
          <a:bodyPr wrap="square" rtlCol="0">
            <a:spAutoFit/>
          </a:bodyPr>
          <a:lstStyle/>
          <a:p>
            <a:r>
              <a:rPr lang="zh-CN" altLang="en-US" sz="2400" b="1" dirty="0">
                <a:solidFill>
                  <a:srgbClr val="165B2F"/>
                </a:solidFill>
                <a:cs typeface="+mn-ea"/>
                <a:sym typeface="+mn-lt"/>
              </a:rPr>
              <a:t>中央一号文件重点学习</a:t>
            </a:r>
          </a:p>
        </p:txBody>
      </p:sp>
      <p:sp>
        <p:nvSpPr>
          <p:cNvPr id="5" name="稻壳儿春秋广告/盗版必究        原创来源：http://chn.docer.com/works?userid=199329941#!/work_time"/>
          <p:cNvSpPr>
            <a:spLocks noChangeArrowheads="1"/>
          </p:cNvSpPr>
          <p:nvPr/>
        </p:nvSpPr>
        <p:spPr bwMode="auto">
          <a:xfrm>
            <a:off x="4528064" y="1940532"/>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6" name="稻壳儿春秋广告/盗版必究        原创来源：http://chn.docer.com/works?userid=199329941#!/work_time"/>
          <p:cNvSpPr/>
          <p:nvPr/>
        </p:nvSpPr>
        <p:spPr>
          <a:xfrm>
            <a:off x="5282236" y="2340679"/>
            <a:ext cx="2530475" cy="461665"/>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on a projector or computer</a:t>
            </a:r>
          </a:p>
        </p:txBody>
      </p:sp>
      <p:sp>
        <p:nvSpPr>
          <p:cNvPr id="7" name="稻壳儿春秋广告/盗版必究        原创来源：http://chn.docer.com/works?userid=199329941#!/work_time"/>
          <p:cNvSpPr txBox="1"/>
          <p:nvPr/>
        </p:nvSpPr>
        <p:spPr>
          <a:xfrm>
            <a:off x="5282125" y="1899536"/>
            <a:ext cx="3445185" cy="461665"/>
          </a:xfrm>
          <a:prstGeom prst="rect">
            <a:avLst/>
          </a:prstGeom>
          <a:noFill/>
          <a:effectLst/>
        </p:spPr>
        <p:txBody>
          <a:bodyPr wrap="square" rtlCol="0">
            <a:spAutoFit/>
          </a:bodyPr>
          <a:lstStyle/>
          <a:p>
            <a:r>
              <a:rPr lang="zh-CN" altLang="en-US" sz="2400" b="1" dirty="0">
                <a:solidFill>
                  <a:srgbClr val="165B2F"/>
                </a:solidFill>
                <a:cs typeface="+mn-ea"/>
                <a:sym typeface="+mn-lt"/>
              </a:rPr>
              <a:t>中央一号文件重点解读</a:t>
            </a:r>
          </a:p>
        </p:txBody>
      </p:sp>
      <p:sp>
        <p:nvSpPr>
          <p:cNvPr id="8" name="稻壳儿春秋广告/盗版必究        原创来源：http://chn.docer.com/works?userid=199329941#!/work_time"/>
          <p:cNvSpPr>
            <a:spLocks noChangeArrowheads="1"/>
          </p:cNvSpPr>
          <p:nvPr/>
        </p:nvSpPr>
        <p:spPr bwMode="auto">
          <a:xfrm>
            <a:off x="4528064" y="3282797"/>
            <a:ext cx="693821" cy="693820"/>
          </a:xfrm>
          <a:prstGeom prst="rect">
            <a:avLst/>
          </a:prstGeom>
          <a:solidFill>
            <a:srgbClr val="165B2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9" name="稻壳儿春秋广告/盗版必究        原创来源：http://chn.docer.com/works?userid=199329941#!/work_time"/>
          <p:cNvSpPr/>
          <p:nvPr/>
        </p:nvSpPr>
        <p:spPr>
          <a:xfrm>
            <a:off x="5281923" y="3682593"/>
            <a:ext cx="2506345" cy="461665"/>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on a projector or computer</a:t>
            </a:r>
          </a:p>
        </p:txBody>
      </p:sp>
      <p:sp>
        <p:nvSpPr>
          <p:cNvPr id="10" name="稻壳儿春秋广告/盗版必究        原创来源：http://chn.docer.com/works?userid=199329941#!/work_time"/>
          <p:cNvSpPr txBox="1"/>
          <p:nvPr/>
        </p:nvSpPr>
        <p:spPr>
          <a:xfrm>
            <a:off x="5281923" y="3241801"/>
            <a:ext cx="3445184" cy="461665"/>
          </a:xfrm>
          <a:prstGeom prst="rect">
            <a:avLst/>
          </a:prstGeom>
          <a:noFill/>
          <a:effectLst/>
        </p:spPr>
        <p:txBody>
          <a:bodyPr wrap="square" rtlCol="0">
            <a:spAutoFit/>
          </a:bodyPr>
          <a:lstStyle/>
          <a:p>
            <a:r>
              <a:rPr lang="zh-CN" altLang="en-US" sz="2400" b="1" dirty="0">
                <a:solidFill>
                  <a:srgbClr val="165B2F"/>
                </a:solidFill>
                <a:cs typeface="+mn-ea"/>
                <a:sym typeface="+mn-lt"/>
              </a:rPr>
              <a:t>中央一号文件重点内容</a:t>
            </a:r>
          </a:p>
        </p:txBody>
      </p:sp>
      <p:sp>
        <p:nvSpPr>
          <p:cNvPr id="14" name="5"/>
          <p:cNvSpPr>
            <a:spLocks noChangeArrowheads="1"/>
          </p:cNvSpPr>
          <p:nvPr/>
        </p:nvSpPr>
        <p:spPr bwMode="auto">
          <a:xfrm>
            <a:off x="2211261" y="927729"/>
            <a:ext cx="102592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zh-CN" altLang="en-US" sz="8000" b="1" dirty="0">
                <a:solidFill>
                  <a:srgbClr val="165B2F"/>
                </a:solidFill>
                <a:cs typeface="+mn-ea"/>
                <a:sym typeface="+mn-lt"/>
              </a:rPr>
              <a:t>目</a:t>
            </a:r>
            <a:endParaRPr lang="en-US" altLang="zh-CN" sz="8000" b="1" dirty="0">
              <a:solidFill>
                <a:srgbClr val="165B2F"/>
              </a:solidFill>
              <a:cs typeface="+mn-ea"/>
              <a:sym typeface="+mn-lt"/>
            </a:endParaRPr>
          </a:p>
          <a:p>
            <a:pPr algn="ctr">
              <a:defRPr/>
            </a:pPr>
            <a:r>
              <a:rPr lang="zh-CN" altLang="en-US" sz="8000" b="1" dirty="0">
                <a:solidFill>
                  <a:srgbClr val="165B2F"/>
                </a:solidFill>
                <a:cs typeface="+mn-ea"/>
                <a:sym typeface="+mn-lt"/>
              </a:rPr>
              <a:t>录</a:t>
            </a:r>
          </a:p>
        </p:txBody>
      </p:sp>
    </p:spTree>
    <p:extLst>
      <p:ext uri="{BB962C8B-B14F-4D97-AF65-F5344CB8AC3E}">
        <p14:creationId xmlns:p14="http://schemas.microsoft.com/office/powerpoint/2010/main" val="6971181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6667"/>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P spid="8" grpId="0" animBg="1"/>
      <p:bldP spid="9"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稻壳儿春秋广告/盗版必究        原创来源：http://chn.docer.com/works?userid=199329941#!/work_time"/>
          <p:cNvSpPr/>
          <p:nvPr/>
        </p:nvSpPr>
        <p:spPr>
          <a:xfrm>
            <a:off x="4954976" y="2993178"/>
            <a:ext cx="4864885" cy="276999"/>
          </a:xfrm>
          <a:prstGeom prst="rect">
            <a:avLst/>
          </a:prstGeom>
          <a:effectLst/>
        </p:spPr>
        <p:txBody>
          <a:bodyPr wrap="square">
            <a:spAutoFit/>
          </a:bodyPr>
          <a:lstStyle/>
          <a:p>
            <a:pPr algn="l">
              <a:spcBef>
                <a:spcPct val="0"/>
              </a:spcBef>
            </a:pPr>
            <a:r>
              <a:rPr lang="en-US" altLang="zh-CN" sz="1200" dirty="0">
                <a:solidFill>
                  <a:srgbClr val="165B2F"/>
                </a:solidFill>
                <a:cs typeface="+mn-ea"/>
                <a:sym typeface="+mn-lt"/>
              </a:rPr>
              <a:t>The user can demonstrate </a:t>
            </a:r>
            <a:r>
              <a:rPr lang="en-US" altLang="zh-CN" sz="1200">
                <a:solidFill>
                  <a:srgbClr val="165B2F"/>
                </a:solidFill>
                <a:cs typeface="+mn-ea"/>
                <a:sym typeface="+mn-lt"/>
              </a:rPr>
              <a:t>on a projector </a:t>
            </a:r>
            <a:r>
              <a:rPr lang="en-US" altLang="zh-CN" sz="1200" dirty="0">
                <a:solidFill>
                  <a:srgbClr val="165B2F"/>
                </a:solidFill>
                <a:cs typeface="+mn-ea"/>
                <a:sym typeface="+mn-lt"/>
              </a:rPr>
              <a:t>or computer</a:t>
            </a:r>
          </a:p>
        </p:txBody>
      </p:sp>
      <p:sp>
        <p:nvSpPr>
          <p:cNvPr id="10" name="稻壳儿春秋广告/盗版必究        原创来源：http://chn.docer.com/works?userid=199329941#!/work_time"/>
          <p:cNvSpPr txBox="1"/>
          <p:nvPr/>
        </p:nvSpPr>
        <p:spPr>
          <a:xfrm>
            <a:off x="4954976" y="2333130"/>
            <a:ext cx="5266496" cy="707886"/>
          </a:xfrm>
          <a:prstGeom prst="rect">
            <a:avLst/>
          </a:prstGeom>
          <a:noFill/>
          <a:effectLst/>
        </p:spPr>
        <p:txBody>
          <a:bodyPr wrap="square" rtlCol="0">
            <a:spAutoFit/>
          </a:bodyPr>
          <a:lstStyle/>
          <a:p>
            <a:r>
              <a:rPr lang="zh-CN" altLang="en-US" sz="4000" b="1" dirty="0">
                <a:solidFill>
                  <a:srgbClr val="165B2F"/>
                </a:solidFill>
                <a:cs typeface="+mn-ea"/>
                <a:sym typeface="+mn-lt"/>
              </a:rPr>
              <a:t>中央一号文件重点学习</a:t>
            </a:r>
          </a:p>
        </p:txBody>
      </p:sp>
      <p:sp>
        <p:nvSpPr>
          <p:cNvPr id="11" name="任意多边形: 形状 5">
            <a:extLst>
              <a:ext uri="{FF2B5EF4-FFF2-40B4-BE49-F238E27FC236}">
                <a16:creationId xmlns="" xmlns:a16="http://schemas.microsoft.com/office/drawing/2014/main" id="{18FC6658-933E-46D8-B4C1-1A16071D45B6}"/>
              </a:ext>
            </a:extLst>
          </p:cNvPr>
          <p:cNvSpPr/>
          <p:nvPr/>
        </p:nvSpPr>
        <p:spPr>
          <a:xfrm>
            <a:off x="3013916" y="2028330"/>
            <a:ext cx="1678620" cy="167862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cs typeface="+mn-ea"/>
                <a:sym typeface="+mn-lt"/>
              </a:rPr>
              <a:t>01</a:t>
            </a:r>
            <a:endParaRPr lang="zh-CN" altLang="en-US" sz="4000" dirty="0">
              <a:cs typeface="+mn-ea"/>
              <a:sym typeface="+mn-lt"/>
            </a:endParaRPr>
          </a:p>
        </p:txBody>
      </p:sp>
    </p:spTree>
    <p:extLst>
      <p:ext uri="{BB962C8B-B14F-4D97-AF65-F5344CB8AC3E}">
        <p14:creationId xmlns:p14="http://schemas.microsoft.com/office/powerpoint/2010/main" val="38657250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3466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bg1"/>
                </a:solidFill>
                <a:cs typeface="+mn-ea"/>
                <a:sym typeface="+mn-lt"/>
              </a:rPr>
              <a:t>怎么样才称得上“乡村振兴”</a:t>
            </a:r>
            <a:endParaRPr lang="zh-CN" altLang="en-US" sz="3200" b="1" dirty="0">
              <a:solidFill>
                <a:schemeClr val="bg1"/>
              </a:solidFill>
              <a:cs typeface="+mn-ea"/>
              <a:sym typeface="+mn-lt"/>
            </a:endParaRPr>
          </a:p>
        </p:txBody>
      </p:sp>
      <p:sp>
        <p:nvSpPr>
          <p:cNvPr id="3" name="矩形: 圆角 5"/>
          <p:cNvSpPr/>
          <p:nvPr/>
        </p:nvSpPr>
        <p:spPr>
          <a:xfrm>
            <a:off x="2087360" y="2142055"/>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001758" y="2325928"/>
            <a:ext cx="5837441" cy="707886"/>
          </a:xfrm>
          <a:prstGeom prst="rect">
            <a:avLst/>
          </a:prstGeom>
        </p:spPr>
        <p:txBody>
          <a:bodyPr wrap="square">
            <a:spAutoFit/>
          </a:bodyPr>
          <a:lstStyle/>
          <a:p>
            <a:pPr algn="ctr"/>
            <a:r>
              <a:rPr lang="zh-CN" altLang="en-US" sz="4000" b="1" dirty="0">
                <a:solidFill>
                  <a:srgbClr val="165B2F"/>
                </a:solidFill>
                <a:cs typeface="+mn-ea"/>
                <a:sym typeface="+mn-lt"/>
              </a:rPr>
              <a:t>让农业成为有奔头的产业</a:t>
            </a:r>
          </a:p>
        </p:txBody>
      </p:sp>
      <p:sp>
        <p:nvSpPr>
          <p:cNvPr id="5" name="矩形 4"/>
          <p:cNvSpPr/>
          <p:nvPr/>
        </p:nvSpPr>
        <p:spPr>
          <a:xfrm>
            <a:off x="3001759" y="3569823"/>
            <a:ext cx="7368937" cy="707886"/>
          </a:xfrm>
          <a:prstGeom prst="rect">
            <a:avLst/>
          </a:prstGeom>
        </p:spPr>
        <p:txBody>
          <a:bodyPr wrap="square">
            <a:spAutoFit/>
          </a:bodyPr>
          <a:lstStyle/>
          <a:p>
            <a:r>
              <a:rPr lang="zh-CN" altLang="en-US" sz="4000" b="1" dirty="0">
                <a:solidFill>
                  <a:srgbClr val="165B2F"/>
                </a:solidFill>
                <a:cs typeface="+mn-ea"/>
                <a:sym typeface="+mn-lt"/>
              </a:rPr>
              <a:t>让农民成为有吸引力的职业</a:t>
            </a:r>
          </a:p>
        </p:txBody>
      </p:sp>
      <p:sp>
        <p:nvSpPr>
          <p:cNvPr id="6" name="矩形 5"/>
          <p:cNvSpPr/>
          <p:nvPr/>
        </p:nvSpPr>
        <p:spPr>
          <a:xfrm>
            <a:off x="3001759" y="4852154"/>
            <a:ext cx="7571667" cy="707886"/>
          </a:xfrm>
          <a:prstGeom prst="rect">
            <a:avLst/>
          </a:prstGeom>
        </p:spPr>
        <p:txBody>
          <a:bodyPr wrap="square">
            <a:spAutoFit/>
          </a:bodyPr>
          <a:lstStyle/>
          <a:p>
            <a:r>
              <a:rPr lang="zh-CN" altLang="en-US" sz="4000" b="1" dirty="0">
                <a:solidFill>
                  <a:srgbClr val="165B2F"/>
                </a:solidFill>
                <a:cs typeface="+mn-ea"/>
                <a:sym typeface="+mn-lt"/>
              </a:rPr>
              <a:t>让农村成为安居乐业的美丽家园</a:t>
            </a:r>
          </a:p>
        </p:txBody>
      </p:sp>
      <p:sp>
        <p:nvSpPr>
          <p:cNvPr id="7" name="矩形: 圆角 21"/>
          <p:cNvSpPr/>
          <p:nvPr/>
        </p:nvSpPr>
        <p:spPr>
          <a:xfrm>
            <a:off x="1524469" y="2325928"/>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就是</a:t>
            </a:r>
          </a:p>
        </p:txBody>
      </p:sp>
      <p:sp>
        <p:nvSpPr>
          <p:cNvPr id="8" name="矩形: 圆角 16"/>
          <p:cNvSpPr/>
          <p:nvPr/>
        </p:nvSpPr>
        <p:spPr>
          <a:xfrm>
            <a:off x="2087360" y="3389538"/>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17"/>
          <p:cNvSpPr/>
          <p:nvPr/>
        </p:nvSpPr>
        <p:spPr>
          <a:xfrm>
            <a:off x="1524469" y="3573411"/>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就是</a:t>
            </a:r>
          </a:p>
        </p:txBody>
      </p:sp>
      <p:sp>
        <p:nvSpPr>
          <p:cNvPr id="10" name="矩形: 圆角 18"/>
          <p:cNvSpPr/>
          <p:nvPr/>
        </p:nvSpPr>
        <p:spPr>
          <a:xfrm>
            <a:off x="2087360" y="4668281"/>
            <a:ext cx="8609198" cy="1072043"/>
          </a:xfrm>
          <a:prstGeom prst="roundRect">
            <a:avLst>
              <a:gd name="adj" fmla="val 50000"/>
            </a:avLst>
          </a:prstGeom>
          <a:noFill/>
          <a:ln>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22"/>
          <p:cNvSpPr/>
          <p:nvPr/>
        </p:nvSpPr>
        <p:spPr>
          <a:xfrm>
            <a:off x="1524469" y="4852154"/>
            <a:ext cx="1354158" cy="704298"/>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就是</a:t>
            </a:r>
          </a:p>
        </p:txBody>
      </p:sp>
    </p:spTree>
    <p:extLst>
      <p:ext uri="{BB962C8B-B14F-4D97-AF65-F5344CB8AC3E}">
        <p14:creationId xmlns:p14="http://schemas.microsoft.com/office/powerpoint/2010/main" val="22744946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2500"/>
                                  </p:stCondLst>
                                  <p:childTnLst>
                                    <p:set>
                                      <p:cBhvr>
                                        <p:cTn id="9" dur="1" fill="hold">
                                          <p:stCondLst>
                                            <p:cond delay="0"/>
                                          </p:stCondLst>
                                        </p:cTn>
                                        <p:tgtEl>
                                          <p:spTgt spid="7"/>
                                        </p:tgtEl>
                                        <p:attrNameLst>
                                          <p:attrName>style.visibility</p:attrName>
                                        </p:attrNameLst>
                                      </p:cBhvr>
                                      <p:to>
                                        <p:strVal val="visible"/>
                                      </p:to>
                                    </p:set>
                                    <p:anim calcmode="lin" valueType="num">
                                      <p:cBhvr>
                                        <p:cTn id="10" dur="750" fill="hold"/>
                                        <p:tgtEl>
                                          <p:spTgt spid="7"/>
                                        </p:tgtEl>
                                        <p:attrNameLst>
                                          <p:attrName>ppt_w</p:attrName>
                                        </p:attrNameLst>
                                      </p:cBhvr>
                                      <p:tavLst>
                                        <p:tav tm="0">
                                          <p:val>
                                            <p:fltVal val="0"/>
                                          </p:val>
                                        </p:tav>
                                        <p:tav tm="100000">
                                          <p:val>
                                            <p:strVal val="#ppt_w"/>
                                          </p:val>
                                        </p:tav>
                                      </p:tavLst>
                                    </p:anim>
                                    <p:anim calcmode="lin" valueType="num">
                                      <p:cBhvr>
                                        <p:cTn id="11" dur="750" fill="hold"/>
                                        <p:tgtEl>
                                          <p:spTgt spid="7"/>
                                        </p:tgtEl>
                                        <p:attrNameLst>
                                          <p:attrName>ppt_h</p:attrName>
                                        </p:attrNameLst>
                                      </p:cBhvr>
                                      <p:tavLst>
                                        <p:tav tm="0">
                                          <p:val>
                                            <p:fltVal val="0"/>
                                          </p:val>
                                        </p:tav>
                                        <p:tav tm="100000">
                                          <p:val>
                                            <p:strVal val="#ppt_h"/>
                                          </p:val>
                                        </p:tav>
                                      </p:tavLst>
                                    </p:anim>
                                    <p:animEffect transition="in" filter="fade">
                                      <p:cBhvr>
                                        <p:cTn id="12" dur="750"/>
                                        <p:tgtEl>
                                          <p:spTgt spid="7"/>
                                        </p:tgtEl>
                                      </p:cBhvr>
                                    </p:animEffect>
                                  </p:childTnLst>
                                </p:cTn>
                              </p:par>
                              <p:par>
                                <p:cTn id="13" presetID="53" presetClass="entr" presetSubtype="16" fill="hold" grpId="0" nodeType="withEffect">
                                  <p:stCondLst>
                                    <p:cond delay="2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childTnLst>
                                </p:cTn>
                              </p:par>
                              <p:par>
                                <p:cTn id="18" presetID="53" presetClass="entr" presetSubtype="16" fill="hold" grpId="0" nodeType="withEffect">
                                  <p:stCondLst>
                                    <p:cond delay="25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2" presetClass="entr" presetSubtype="8" fill="hold" grpId="0" nodeType="withEffect">
                                  <p:stCondLst>
                                    <p:cond delay="325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p:tgtEl>
                                          <p:spTgt spid="4"/>
                                        </p:tgtEl>
                                        <p:attrNameLst>
                                          <p:attrName>ppt_x</p:attrName>
                                        </p:attrNameLst>
                                      </p:cBhvr>
                                      <p:tavLst>
                                        <p:tav tm="0">
                                          <p:val>
                                            <p:strVal val="#ppt_x-#ppt_w*1.125000"/>
                                          </p:val>
                                        </p:tav>
                                        <p:tav tm="100000">
                                          <p:val>
                                            <p:strVal val="#ppt_x"/>
                                          </p:val>
                                        </p:tav>
                                      </p:tavLst>
                                    </p:anim>
                                    <p:animEffect transition="in" filter="wipe(right)">
                                      <p:cBhvr>
                                        <p:cTn id="35" dur="1000"/>
                                        <p:tgtEl>
                                          <p:spTgt spid="4"/>
                                        </p:tgtEl>
                                      </p:cBhvr>
                                    </p:animEffect>
                                  </p:childTnLst>
                                </p:cTn>
                              </p:par>
                              <p:par>
                                <p:cTn id="36" presetID="12" presetClass="entr" presetSubtype="8" fill="hold" grpId="0" nodeType="withEffect">
                                  <p:stCondLst>
                                    <p:cond delay="325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1000"/>
                                        <p:tgtEl>
                                          <p:spTgt spid="5"/>
                                        </p:tgtEl>
                                        <p:attrNameLst>
                                          <p:attrName>ppt_x</p:attrName>
                                        </p:attrNameLst>
                                      </p:cBhvr>
                                      <p:tavLst>
                                        <p:tav tm="0">
                                          <p:val>
                                            <p:strVal val="#ppt_x-#ppt_w*1.125000"/>
                                          </p:val>
                                        </p:tav>
                                        <p:tav tm="100000">
                                          <p:val>
                                            <p:strVal val="#ppt_x"/>
                                          </p:val>
                                        </p:tav>
                                      </p:tavLst>
                                    </p:anim>
                                    <p:animEffect transition="in" filter="wipe(right)">
                                      <p:cBhvr>
                                        <p:cTn id="39" dur="1000"/>
                                        <p:tgtEl>
                                          <p:spTgt spid="5"/>
                                        </p:tgtEl>
                                      </p:cBhvr>
                                    </p:animEffect>
                                  </p:childTnLst>
                                </p:cTn>
                              </p:par>
                              <p:par>
                                <p:cTn id="40" presetID="12" presetClass="entr" presetSubtype="8" fill="hold" grpId="0" nodeType="withEffect">
                                  <p:stCondLst>
                                    <p:cond delay="325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0"/>
                                        <p:tgtEl>
                                          <p:spTgt spid="6"/>
                                        </p:tgtEl>
                                        <p:attrNameLst>
                                          <p:attrName>ppt_x</p:attrName>
                                        </p:attrNameLst>
                                      </p:cBhvr>
                                      <p:tavLst>
                                        <p:tav tm="0">
                                          <p:val>
                                            <p:strVal val="#ppt_x-#ppt_w*1.125000"/>
                                          </p:val>
                                        </p:tav>
                                        <p:tav tm="100000">
                                          <p:val>
                                            <p:strVal val="#ppt_x"/>
                                          </p:val>
                                        </p:tav>
                                      </p:tavLst>
                                    </p:anim>
                                    <p:animEffect transition="in" filter="wipe(right)">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5"/>
          <p:cNvSpPr/>
          <p:nvPr/>
        </p:nvSpPr>
        <p:spPr>
          <a:xfrm>
            <a:off x="467512" y="2587700"/>
            <a:ext cx="1800000" cy="18000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总体要求</a:t>
            </a:r>
          </a:p>
        </p:txBody>
      </p:sp>
      <p:grpSp>
        <p:nvGrpSpPr>
          <p:cNvPr id="3" name="组合 12"/>
          <p:cNvGrpSpPr/>
          <p:nvPr/>
        </p:nvGrpSpPr>
        <p:grpSpPr>
          <a:xfrm>
            <a:off x="2267512" y="1026695"/>
            <a:ext cx="953238" cy="5213684"/>
            <a:chOff x="5760282" y="2113261"/>
            <a:chExt cx="675382" cy="3016206"/>
          </a:xfrm>
        </p:grpSpPr>
        <p:sp>
          <p:nvSpPr>
            <p:cNvPr id="4" name="任意多边形: 形状 5"/>
            <p:cNvSpPr/>
            <p:nvPr/>
          </p:nvSpPr>
          <p:spPr>
            <a:xfrm>
              <a:off x="5760282" y="3623665"/>
              <a:ext cx="675382" cy="1505802"/>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marL="0" lvl="0" indent="0" algn="ctr" defTabSz="222250">
                <a:lnSpc>
                  <a:spcPct val="90000"/>
                </a:lnSpc>
                <a:spcBef>
                  <a:spcPct val="0"/>
                </a:spcBef>
                <a:spcAft>
                  <a:spcPct val="35000"/>
                </a:spcAft>
                <a:buNone/>
              </a:pPr>
              <a:endParaRPr lang="zh-CN" altLang="en-US" sz="500" kern="1200">
                <a:cs typeface="+mn-ea"/>
                <a:sym typeface="+mn-lt"/>
              </a:endParaRPr>
            </a:p>
          </p:txBody>
        </p:sp>
        <p:sp>
          <p:nvSpPr>
            <p:cNvPr id="5" name="任意多边形: 形状 6"/>
            <p:cNvSpPr/>
            <p:nvPr/>
          </p:nvSpPr>
          <p:spPr>
            <a:xfrm>
              <a:off x="5760282" y="3575644"/>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33507" tIns="28835" rIns="333506" bIns="28836" numCol="1" spcCol="1270" anchor="ctr" anchorCtr="0">
              <a:noAutofit/>
            </a:bodyPr>
            <a:lstStyle/>
            <a:p>
              <a:pPr marL="0" lvl="0" indent="0" algn="ctr" defTabSz="222250">
                <a:lnSpc>
                  <a:spcPct val="90000"/>
                </a:lnSpc>
                <a:spcBef>
                  <a:spcPct val="0"/>
                </a:spcBef>
                <a:spcAft>
                  <a:spcPct val="35000"/>
                </a:spcAft>
                <a:buNone/>
              </a:pPr>
              <a:endParaRPr lang="zh-CN" altLang="en-US" sz="500" kern="1200">
                <a:cs typeface="+mn-ea"/>
                <a:sym typeface="+mn-lt"/>
              </a:endParaRPr>
            </a:p>
          </p:txBody>
        </p:sp>
        <p:sp>
          <p:nvSpPr>
            <p:cNvPr id="6" name="任意多边形: 形状 7"/>
            <p:cNvSpPr/>
            <p:nvPr/>
          </p:nvSpPr>
          <p:spPr>
            <a:xfrm>
              <a:off x="5760282" y="2113261"/>
              <a:ext cx="675382" cy="1510404"/>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rgbClr val="165B2F"/>
              </a:solidFill>
              <a:prstDash val="sysDash"/>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4057" tIns="607132" rIns="314056" bIns="607132" numCol="1" spcCol="1270" anchor="ctr" anchorCtr="0">
              <a:noAutofit/>
            </a:bodyPr>
            <a:lstStyle/>
            <a:p>
              <a:pPr marL="0" lvl="0" indent="0" algn="ctr" defTabSz="222250">
                <a:lnSpc>
                  <a:spcPct val="90000"/>
                </a:lnSpc>
                <a:spcBef>
                  <a:spcPct val="0"/>
                </a:spcBef>
                <a:spcAft>
                  <a:spcPct val="35000"/>
                </a:spcAft>
                <a:buNone/>
              </a:pPr>
              <a:endParaRPr lang="zh-CN" altLang="en-US" sz="500" kern="1200">
                <a:cs typeface="+mn-ea"/>
                <a:sym typeface="+mn-lt"/>
              </a:endParaRPr>
            </a:p>
          </p:txBody>
        </p:sp>
      </p:grpSp>
      <p:grpSp>
        <p:nvGrpSpPr>
          <p:cNvPr id="10" name="组合 21"/>
          <p:cNvGrpSpPr/>
          <p:nvPr/>
        </p:nvGrpSpPr>
        <p:grpSpPr>
          <a:xfrm>
            <a:off x="3292084" y="5518360"/>
            <a:ext cx="6421877" cy="1032435"/>
            <a:chOff x="3999381" y="4199322"/>
            <a:chExt cx="6421877" cy="1032435"/>
          </a:xfrm>
        </p:grpSpPr>
        <p:sp>
          <p:nvSpPr>
            <p:cNvPr id="11" name="矩形 10"/>
            <p:cNvSpPr/>
            <p:nvPr/>
          </p:nvSpPr>
          <p:spPr>
            <a:xfrm>
              <a:off x="4206135" y="4216094"/>
              <a:ext cx="6096000" cy="1015663"/>
            </a:xfrm>
            <a:prstGeom prst="rect">
              <a:avLst/>
            </a:prstGeom>
          </p:spPr>
          <p:txBody>
            <a:bodyPr>
              <a:spAutoFit/>
            </a:bodyPr>
            <a:lstStyle/>
            <a:p>
              <a:r>
                <a:rPr lang="zh-CN" altLang="en-US" sz="2000" b="1" dirty="0">
                  <a:solidFill>
                    <a:srgbClr val="165B2F"/>
                  </a:solidFill>
                  <a:cs typeface="+mn-ea"/>
                  <a:sym typeface="+mn-lt"/>
                </a:rPr>
                <a:t>新风貌</a:t>
              </a:r>
              <a:endParaRPr lang="en-US" altLang="zh-CN" sz="2000" b="1" dirty="0">
                <a:solidFill>
                  <a:srgbClr val="165B2F"/>
                </a:solidFill>
                <a:cs typeface="+mn-ea"/>
                <a:sym typeface="+mn-lt"/>
              </a:endParaRPr>
            </a:p>
            <a:p>
              <a:r>
                <a:rPr lang="zh-CN" altLang="en-US" sz="2000" dirty="0">
                  <a:solidFill>
                    <a:srgbClr val="165B2F"/>
                  </a:solidFill>
                  <a:cs typeface="+mn-ea"/>
                  <a:sym typeface="+mn-lt"/>
                </a:rPr>
                <a:t>以生活富裕为根本，提高农村民生保障水平 塑造美人乡村</a:t>
              </a:r>
            </a:p>
          </p:txBody>
        </p:sp>
        <p:sp>
          <p:nvSpPr>
            <p:cNvPr id="12"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grpSp>
        <p:nvGrpSpPr>
          <p:cNvPr id="30" name="组合 21"/>
          <p:cNvGrpSpPr/>
          <p:nvPr/>
        </p:nvGrpSpPr>
        <p:grpSpPr>
          <a:xfrm>
            <a:off x="3292084" y="4243558"/>
            <a:ext cx="6421877" cy="1008000"/>
            <a:chOff x="3999381" y="4199322"/>
            <a:chExt cx="6421877" cy="1008000"/>
          </a:xfrm>
        </p:grpSpPr>
        <p:sp>
          <p:nvSpPr>
            <p:cNvPr id="31" name="矩形 30"/>
            <p:cNvSpPr/>
            <p:nvPr/>
          </p:nvSpPr>
          <p:spPr>
            <a:xfrm>
              <a:off x="4206135" y="4357649"/>
              <a:ext cx="6096000" cy="707886"/>
            </a:xfrm>
            <a:prstGeom prst="rect">
              <a:avLst/>
            </a:prstGeom>
          </p:spPr>
          <p:txBody>
            <a:bodyPr>
              <a:spAutoFit/>
            </a:bodyPr>
            <a:lstStyle/>
            <a:p>
              <a:r>
                <a:rPr lang="zh-CN" altLang="en-US" sz="2000" b="1" dirty="0">
                  <a:solidFill>
                    <a:srgbClr val="165B2F"/>
                  </a:solidFill>
                  <a:cs typeface="+mn-ea"/>
                  <a:sym typeface="+mn-lt"/>
                </a:rPr>
                <a:t>新体系</a:t>
              </a:r>
              <a:endParaRPr lang="en-US" altLang="zh-CN" sz="2000" b="1" dirty="0">
                <a:solidFill>
                  <a:srgbClr val="165B2F"/>
                </a:solidFill>
                <a:cs typeface="+mn-ea"/>
                <a:sym typeface="+mn-lt"/>
              </a:endParaRPr>
            </a:p>
            <a:p>
              <a:r>
                <a:rPr lang="zh-CN" altLang="en-US" sz="2000" dirty="0">
                  <a:solidFill>
                    <a:srgbClr val="165B2F"/>
                  </a:solidFill>
                  <a:cs typeface="+mn-ea"/>
                  <a:sym typeface="+mn-lt"/>
                </a:rPr>
                <a:t>以产业兴旺为重点，提升农业发展质量给予乡村发展</a:t>
              </a:r>
            </a:p>
          </p:txBody>
        </p:sp>
        <p:sp>
          <p:nvSpPr>
            <p:cNvPr id="32"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grpSp>
        <p:nvGrpSpPr>
          <p:cNvPr id="33" name="组合 21"/>
          <p:cNvGrpSpPr/>
          <p:nvPr/>
        </p:nvGrpSpPr>
        <p:grpSpPr>
          <a:xfrm>
            <a:off x="3292083" y="2968756"/>
            <a:ext cx="6421877" cy="1008000"/>
            <a:chOff x="3999381" y="4199322"/>
            <a:chExt cx="6421877" cy="1008000"/>
          </a:xfrm>
        </p:grpSpPr>
        <p:sp>
          <p:nvSpPr>
            <p:cNvPr id="34" name="矩形 33"/>
            <p:cNvSpPr/>
            <p:nvPr/>
          </p:nvSpPr>
          <p:spPr>
            <a:xfrm>
              <a:off x="4206135" y="4357649"/>
              <a:ext cx="6096000" cy="707886"/>
            </a:xfrm>
            <a:prstGeom prst="rect">
              <a:avLst/>
            </a:prstGeom>
          </p:spPr>
          <p:txBody>
            <a:bodyPr>
              <a:spAutoFit/>
            </a:bodyPr>
            <a:lstStyle/>
            <a:p>
              <a:r>
                <a:rPr lang="zh-CN" altLang="en-US" sz="2000" b="1" dirty="0">
                  <a:solidFill>
                    <a:srgbClr val="165B2F"/>
                  </a:solidFill>
                  <a:cs typeface="+mn-ea"/>
                  <a:sym typeface="+mn-lt"/>
                </a:rPr>
                <a:t>新动能</a:t>
              </a:r>
              <a:endParaRPr lang="en-US" altLang="zh-CN" sz="2000" b="1" dirty="0">
                <a:solidFill>
                  <a:srgbClr val="165B2F"/>
                </a:solidFill>
                <a:cs typeface="+mn-ea"/>
                <a:sym typeface="+mn-lt"/>
              </a:endParaRPr>
            </a:p>
            <a:p>
              <a:r>
                <a:rPr lang="zh-CN" altLang="en-US" sz="2000" dirty="0">
                  <a:solidFill>
                    <a:srgbClr val="165B2F"/>
                  </a:solidFill>
                  <a:cs typeface="+mn-ea"/>
                  <a:sym typeface="+mn-lt"/>
                </a:rPr>
                <a:t>以产业兴旺为重点，提升农业发展质量给予乡村发展</a:t>
              </a:r>
            </a:p>
          </p:txBody>
        </p:sp>
        <p:sp>
          <p:nvSpPr>
            <p:cNvPr id="35"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grpSp>
        <p:nvGrpSpPr>
          <p:cNvPr id="36" name="组合 21"/>
          <p:cNvGrpSpPr/>
          <p:nvPr/>
        </p:nvGrpSpPr>
        <p:grpSpPr>
          <a:xfrm>
            <a:off x="3292082" y="1818969"/>
            <a:ext cx="6493208" cy="1008000"/>
            <a:chOff x="3999381" y="4199322"/>
            <a:chExt cx="6493208" cy="1008000"/>
          </a:xfrm>
        </p:grpSpPr>
        <p:sp>
          <p:nvSpPr>
            <p:cNvPr id="37" name="矩形 36"/>
            <p:cNvSpPr/>
            <p:nvPr/>
          </p:nvSpPr>
          <p:spPr>
            <a:xfrm>
              <a:off x="4206134" y="4357649"/>
              <a:ext cx="6286455" cy="707886"/>
            </a:xfrm>
            <a:prstGeom prst="rect">
              <a:avLst/>
            </a:prstGeom>
          </p:spPr>
          <p:txBody>
            <a:bodyPr wrap="square">
              <a:spAutoFit/>
            </a:bodyPr>
            <a:lstStyle/>
            <a:p>
              <a:r>
                <a:rPr lang="zh-CN" altLang="en-US" sz="2000" b="1">
                  <a:solidFill>
                    <a:srgbClr val="165B2F"/>
                  </a:solidFill>
                  <a:cs typeface="+mn-ea"/>
                  <a:sym typeface="+mn-lt"/>
                </a:rPr>
                <a:t>新气象</a:t>
              </a:r>
              <a:endParaRPr lang="en-US" altLang="zh-CN" sz="2000" dirty="0">
                <a:solidFill>
                  <a:srgbClr val="165B2F"/>
                </a:solidFill>
                <a:cs typeface="+mn-ea"/>
                <a:sym typeface="+mn-lt"/>
              </a:endParaRPr>
            </a:p>
            <a:p>
              <a:r>
                <a:rPr lang="zh-CN" altLang="en-US" sz="2000" dirty="0">
                  <a:solidFill>
                    <a:srgbClr val="165B2F"/>
                  </a:solidFill>
                  <a:cs typeface="+mn-ea"/>
                  <a:sym typeface="+mn-lt"/>
                </a:rPr>
                <a:t>以乡下文明为保障繁荣兴盛农村文化，焕发乡风格文明</a:t>
              </a:r>
            </a:p>
          </p:txBody>
        </p:sp>
        <p:sp>
          <p:nvSpPr>
            <p:cNvPr id="38"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grpSp>
        <p:nvGrpSpPr>
          <p:cNvPr id="39" name="组合 21"/>
          <p:cNvGrpSpPr/>
          <p:nvPr/>
        </p:nvGrpSpPr>
        <p:grpSpPr>
          <a:xfrm>
            <a:off x="3292081" y="573463"/>
            <a:ext cx="6421877" cy="1008000"/>
            <a:chOff x="3999381" y="4199322"/>
            <a:chExt cx="6421877" cy="1008000"/>
          </a:xfrm>
        </p:grpSpPr>
        <p:sp>
          <p:nvSpPr>
            <p:cNvPr id="40" name="矩形 39"/>
            <p:cNvSpPr/>
            <p:nvPr/>
          </p:nvSpPr>
          <p:spPr>
            <a:xfrm>
              <a:off x="4206135" y="4254696"/>
              <a:ext cx="6096000" cy="923330"/>
            </a:xfrm>
            <a:prstGeom prst="rect">
              <a:avLst/>
            </a:prstGeom>
          </p:spPr>
          <p:txBody>
            <a:bodyPr>
              <a:spAutoFit/>
            </a:bodyPr>
            <a:lstStyle/>
            <a:p>
              <a:r>
                <a:rPr lang="zh-CN" altLang="en-US" b="1" dirty="0">
                  <a:solidFill>
                    <a:srgbClr val="165B2F"/>
                  </a:solidFill>
                  <a:cs typeface="+mn-ea"/>
                  <a:sym typeface="+mn-lt"/>
                </a:rPr>
                <a:t>新格局</a:t>
              </a:r>
              <a:endParaRPr lang="en-US" altLang="zh-CN" b="1" dirty="0">
                <a:solidFill>
                  <a:srgbClr val="165B2F"/>
                </a:solidFill>
                <a:cs typeface="+mn-ea"/>
                <a:sym typeface="+mn-lt"/>
              </a:endParaRPr>
            </a:p>
            <a:p>
              <a:r>
                <a:rPr lang="zh-CN" altLang="en-US" dirty="0">
                  <a:solidFill>
                    <a:srgbClr val="165B2F"/>
                  </a:solidFill>
                  <a:cs typeface="+mn-ea"/>
                  <a:sym typeface="+mn-lt"/>
                </a:rPr>
                <a:t>以产业兴旺为重点，提升农业发展质量给予乡村发展  新动能以生态宜居为关键推进乡村绿色发展</a:t>
              </a:r>
            </a:p>
          </p:txBody>
        </p:sp>
        <p:sp>
          <p:nvSpPr>
            <p:cNvPr id="41" name="矩形: 圆角 17"/>
            <p:cNvSpPr/>
            <p:nvPr/>
          </p:nvSpPr>
          <p:spPr>
            <a:xfrm>
              <a:off x="3999381" y="4199322"/>
              <a:ext cx="6421877" cy="1008000"/>
            </a:xfrm>
            <a:prstGeom prst="roundRect">
              <a:avLst>
                <a:gd name="adj" fmla="val 0"/>
              </a:avLst>
            </a:prstGeom>
            <a:noFill/>
            <a:ln>
              <a:solidFill>
                <a:srgbClr val="165B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65B2F"/>
                </a:solidFill>
                <a:cs typeface="+mn-ea"/>
                <a:sym typeface="+mn-lt"/>
              </a:endParaRPr>
            </a:p>
          </p:txBody>
        </p:sp>
      </p:grpSp>
    </p:spTree>
    <p:extLst>
      <p:ext uri="{BB962C8B-B14F-4D97-AF65-F5344CB8AC3E}">
        <p14:creationId xmlns:p14="http://schemas.microsoft.com/office/powerpoint/2010/main" val="4282686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7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225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nodeType="withEffect">
                                  <p:stCondLst>
                                    <p:cond delay="225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1000"/>
                                        <p:tgtEl>
                                          <p:spTgt spid="30"/>
                                        </p:tgtEl>
                                      </p:cBhvr>
                                    </p:animEffect>
                                  </p:childTnLst>
                                </p:cTn>
                              </p:par>
                              <p:par>
                                <p:cTn id="18" presetID="22" presetClass="entr" presetSubtype="8" fill="hold" nodeType="withEffect">
                                  <p:stCondLst>
                                    <p:cond delay="225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1000"/>
                                        <p:tgtEl>
                                          <p:spTgt spid="33"/>
                                        </p:tgtEl>
                                      </p:cBhvr>
                                    </p:animEffect>
                                  </p:childTnLst>
                                </p:cTn>
                              </p:par>
                              <p:par>
                                <p:cTn id="21" presetID="22" presetClass="entr" presetSubtype="8" fill="hold" nodeType="withEffect">
                                  <p:stCondLst>
                                    <p:cond delay="225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1000"/>
                                        <p:tgtEl>
                                          <p:spTgt spid="36"/>
                                        </p:tgtEl>
                                      </p:cBhvr>
                                    </p:animEffect>
                                  </p:childTnLst>
                                </p:cTn>
                              </p:par>
                              <p:par>
                                <p:cTn id="24" presetID="22" presetClass="entr" presetSubtype="8" fill="hold" nodeType="withEffect">
                                  <p:stCondLst>
                                    <p:cond delay="225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193951"/>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乡村振兴“三步”，怎么走？</a:t>
            </a:r>
          </a:p>
        </p:txBody>
      </p:sp>
      <p:sp>
        <p:nvSpPr>
          <p:cNvPr id="3" name="矩形 2"/>
          <p:cNvSpPr/>
          <p:nvPr/>
        </p:nvSpPr>
        <p:spPr>
          <a:xfrm>
            <a:off x="4984510" y="1114920"/>
            <a:ext cx="5021943" cy="954107"/>
          </a:xfrm>
          <a:prstGeom prst="rect">
            <a:avLst/>
          </a:prstGeom>
        </p:spPr>
        <p:txBody>
          <a:bodyPr wrap="square">
            <a:spAutoFit/>
          </a:bodyPr>
          <a:lstStyle/>
          <a:p>
            <a:r>
              <a:rPr lang="zh-CN" altLang="en-US" sz="2800" b="1" dirty="0">
                <a:solidFill>
                  <a:srgbClr val="165B2F"/>
                </a:solidFill>
                <a:cs typeface="+mn-ea"/>
                <a:sym typeface="+mn-lt"/>
              </a:rPr>
              <a:t>乡村振兴取得重要进展，制度框架和政策体系基本形成</a:t>
            </a:r>
          </a:p>
        </p:txBody>
      </p:sp>
      <p:grpSp>
        <p:nvGrpSpPr>
          <p:cNvPr id="4" name="组合 4"/>
          <p:cNvGrpSpPr/>
          <p:nvPr/>
        </p:nvGrpSpPr>
        <p:grpSpPr>
          <a:xfrm>
            <a:off x="783531" y="718920"/>
            <a:ext cx="3867150" cy="1800000"/>
            <a:chOff x="1807935" y="1679154"/>
            <a:chExt cx="3867150" cy="1800000"/>
          </a:xfrm>
        </p:grpSpPr>
        <p:sp>
          <p:nvSpPr>
            <p:cNvPr id="5"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     到</a:t>
              </a:r>
              <a:r>
                <a:rPr lang="en-US" altLang="zh-CN" sz="2400" b="1" dirty="0">
                  <a:solidFill>
                    <a:schemeClr val="bg1"/>
                  </a:solidFill>
                  <a:cs typeface="+mn-ea"/>
                  <a:sym typeface="+mn-lt"/>
                </a:rPr>
                <a:t>2022</a:t>
              </a:r>
              <a:r>
                <a:rPr lang="zh-CN" altLang="en-US" sz="2400" b="1" dirty="0">
                  <a:solidFill>
                    <a:schemeClr val="bg1"/>
                  </a:solidFill>
                  <a:cs typeface="+mn-ea"/>
                  <a:sym typeface="+mn-lt"/>
                </a:rPr>
                <a:t>年</a:t>
              </a:r>
            </a:p>
          </p:txBody>
        </p:sp>
        <p:sp>
          <p:nvSpPr>
            <p:cNvPr id="7" name="矩形: 圆角 2"/>
            <p:cNvSpPr/>
            <p:nvPr/>
          </p:nvSpPr>
          <p:spPr>
            <a:xfrm>
              <a:off x="1807935" y="167915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矩形 14"/>
          <p:cNvSpPr/>
          <p:nvPr/>
        </p:nvSpPr>
        <p:spPr>
          <a:xfrm>
            <a:off x="4984510" y="3128204"/>
            <a:ext cx="5021943" cy="954107"/>
          </a:xfrm>
          <a:prstGeom prst="rect">
            <a:avLst/>
          </a:prstGeom>
        </p:spPr>
        <p:txBody>
          <a:bodyPr wrap="square">
            <a:spAutoFit/>
          </a:bodyPr>
          <a:lstStyle/>
          <a:p>
            <a:r>
              <a:rPr lang="zh-CN" altLang="en-US" sz="2800" b="1" dirty="0">
                <a:solidFill>
                  <a:srgbClr val="165B2F"/>
                </a:solidFill>
                <a:cs typeface="+mn-ea"/>
                <a:sym typeface="+mn-lt"/>
              </a:rPr>
              <a:t>乡村振兴取得重要进展，农业农村现代化基本实现</a:t>
            </a:r>
          </a:p>
        </p:txBody>
      </p:sp>
      <p:grpSp>
        <p:nvGrpSpPr>
          <p:cNvPr id="16" name="组合 4"/>
          <p:cNvGrpSpPr/>
          <p:nvPr/>
        </p:nvGrpSpPr>
        <p:grpSpPr>
          <a:xfrm>
            <a:off x="783531" y="2732204"/>
            <a:ext cx="3867150" cy="1800000"/>
            <a:chOff x="1807935" y="1679154"/>
            <a:chExt cx="3867150" cy="1800000"/>
          </a:xfrm>
        </p:grpSpPr>
        <p:sp>
          <p:nvSpPr>
            <p:cNvPr id="17"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     到</a:t>
              </a:r>
              <a:r>
                <a:rPr lang="en-US" altLang="zh-CN" sz="2400" b="1" dirty="0">
                  <a:solidFill>
                    <a:schemeClr val="bg1"/>
                  </a:solidFill>
                  <a:cs typeface="+mn-ea"/>
                  <a:sym typeface="+mn-lt"/>
                </a:rPr>
                <a:t>2035</a:t>
              </a:r>
              <a:r>
                <a:rPr lang="zh-CN" altLang="en-US" sz="2400" b="1" dirty="0">
                  <a:solidFill>
                    <a:schemeClr val="bg1"/>
                  </a:solidFill>
                  <a:cs typeface="+mn-ea"/>
                  <a:sym typeface="+mn-lt"/>
                </a:rPr>
                <a:t>年</a:t>
              </a:r>
            </a:p>
          </p:txBody>
        </p:sp>
        <p:sp>
          <p:nvSpPr>
            <p:cNvPr id="19" name="矩形: 圆角 2"/>
            <p:cNvSpPr/>
            <p:nvPr/>
          </p:nvSpPr>
          <p:spPr>
            <a:xfrm>
              <a:off x="1807935" y="167915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矩形 20"/>
          <p:cNvSpPr/>
          <p:nvPr/>
        </p:nvSpPr>
        <p:spPr>
          <a:xfrm>
            <a:off x="4984510" y="5141488"/>
            <a:ext cx="5021943" cy="954107"/>
          </a:xfrm>
          <a:prstGeom prst="rect">
            <a:avLst/>
          </a:prstGeom>
        </p:spPr>
        <p:txBody>
          <a:bodyPr wrap="square">
            <a:spAutoFit/>
          </a:bodyPr>
          <a:lstStyle/>
          <a:p>
            <a:r>
              <a:rPr lang="zh-CN" altLang="en-US" sz="2800" b="1" dirty="0">
                <a:solidFill>
                  <a:srgbClr val="165B2F"/>
                </a:solidFill>
                <a:cs typeface="+mn-ea"/>
                <a:sym typeface="+mn-lt"/>
              </a:rPr>
              <a:t>乡村全面振兴，农业强、农村美、农民富全面实现</a:t>
            </a:r>
          </a:p>
        </p:txBody>
      </p:sp>
      <p:grpSp>
        <p:nvGrpSpPr>
          <p:cNvPr id="22" name="组合 4"/>
          <p:cNvGrpSpPr/>
          <p:nvPr/>
        </p:nvGrpSpPr>
        <p:grpSpPr>
          <a:xfrm>
            <a:off x="783531" y="4745488"/>
            <a:ext cx="3867150" cy="1800000"/>
            <a:chOff x="1807935" y="1679154"/>
            <a:chExt cx="3867150" cy="1800000"/>
          </a:xfrm>
        </p:grpSpPr>
        <p:sp>
          <p:nvSpPr>
            <p:cNvPr id="23" name="圆角矩形 10"/>
            <p:cNvSpPr/>
            <p:nvPr/>
          </p:nvSpPr>
          <p:spPr>
            <a:xfrm>
              <a:off x="3004457" y="2112254"/>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cs typeface="+mn-ea"/>
                  <a:sym typeface="+mn-lt"/>
                </a:rPr>
                <a:t>     到</a:t>
              </a:r>
              <a:r>
                <a:rPr lang="en-US" altLang="zh-CN" sz="2400" b="1" dirty="0">
                  <a:solidFill>
                    <a:schemeClr val="bg1"/>
                  </a:solidFill>
                  <a:cs typeface="+mn-ea"/>
                  <a:sym typeface="+mn-lt"/>
                </a:rPr>
                <a:t>2055</a:t>
              </a:r>
              <a:r>
                <a:rPr lang="zh-CN" altLang="en-US" sz="2400" b="1" dirty="0">
                  <a:solidFill>
                    <a:schemeClr val="bg1"/>
                  </a:solidFill>
                  <a:cs typeface="+mn-ea"/>
                  <a:sym typeface="+mn-lt"/>
                </a:rPr>
                <a:t>年</a:t>
              </a:r>
            </a:p>
          </p:txBody>
        </p:sp>
        <p:sp>
          <p:nvSpPr>
            <p:cNvPr id="25" name="矩形: 圆角 2"/>
            <p:cNvSpPr/>
            <p:nvPr/>
          </p:nvSpPr>
          <p:spPr>
            <a:xfrm>
              <a:off x="1807935" y="1679154"/>
              <a:ext cx="1800000" cy="1800000"/>
            </a:xfrm>
            <a:prstGeom prst="roundRect">
              <a:avLst>
                <a:gd name="adj" fmla="val 50000"/>
              </a:avLst>
            </a:prstGeom>
            <a:solidFill>
              <a:srgbClr val="165B2F"/>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8299497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8" decel="100000"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par>
                                <p:cTn id="12" presetID="22" presetClass="entr" presetSubtype="1" fill="hold" grpId="0" nodeType="withEffect">
                                  <p:stCondLst>
                                    <p:cond delay="175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par>
                                <p:cTn id="15" presetID="2" presetClass="entr" presetSubtype="8" decel="100000"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0-#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175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 presetClass="entr" presetSubtype="8" decel="100000" fill="hold" nodeType="withEffect">
                                  <p:stCondLst>
                                    <p:cond delay="7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1000" fill="hold"/>
                                        <p:tgtEl>
                                          <p:spTgt spid="22"/>
                                        </p:tgtEl>
                                        <p:attrNameLst>
                                          <p:attrName>ppt_x</p:attrName>
                                        </p:attrNameLst>
                                      </p:cBhvr>
                                      <p:tavLst>
                                        <p:tav tm="0">
                                          <p:val>
                                            <p:strVal val="0-#ppt_w/2"/>
                                          </p:val>
                                        </p:tav>
                                        <p:tav tm="100000">
                                          <p:val>
                                            <p:strVal val="#ppt_x"/>
                                          </p:val>
                                        </p:tav>
                                      </p:tavLst>
                                    </p:anim>
                                    <p:anim calcmode="lin" valueType="num">
                                      <p:cBhvr additive="base">
                                        <p:cTn id="25" dur="1000" fill="hold"/>
                                        <p:tgtEl>
                                          <p:spTgt spid="22"/>
                                        </p:tgtEl>
                                        <p:attrNameLst>
                                          <p:attrName>ppt_y</p:attrName>
                                        </p:attrNameLst>
                                      </p:cBhvr>
                                      <p:tavLst>
                                        <p:tav tm="0">
                                          <p:val>
                                            <p:strVal val="#ppt_y"/>
                                          </p:val>
                                        </p:tav>
                                        <p:tav tm="100000">
                                          <p:val>
                                            <p:strVal val="#ppt_y"/>
                                          </p:val>
                                        </p:tav>
                                      </p:tavLst>
                                    </p:anim>
                                  </p:childTnLst>
                                </p:cTn>
                              </p:par>
                              <p:par>
                                <p:cTn id="26" presetID="22" presetClass="entr" presetSubtype="1" fill="hold" grpId="0" nodeType="withEffect">
                                  <p:stCondLst>
                                    <p:cond delay="175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乡村振兴七个基本原则</a:t>
            </a:r>
          </a:p>
        </p:txBody>
      </p:sp>
      <p:sp>
        <p:nvSpPr>
          <p:cNvPr id="3" name="圆角矩形 10"/>
          <p:cNvSpPr/>
          <p:nvPr/>
        </p:nvSpPr>
        <p:spPr>
          <a:xfrm>
            <a:off x="152446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坚持党管农村工作</a:t>
            </a:r>
          </a:p>
        </p:txBody>
      </p:sp>
      <p:sp>
        <p:nvSpPr>
          <p:cNvPr id="4" name="圆角矩形 10"/>
          <p:cNvSpPr/>
          <p:nvPr/>
        </p:nvSpPr>
        <p:spPr>
          <a:xfrm>
            <a:off x="477519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坚持农业农村优先发展</a:t>
            </a:r>
          </a:p>
        </p:txBody>
      </p:sp>
      <p:sp>
        <p:nvSpPr>
          <p:cNvPr id="5" name="圆角矩形 10"/>
          <p:cNvSpPr/>
          <p:nvPr/>
        </p:nvSpPr>
        <p:spPr>
          <a:xfrm>
            <a:off x="8025929" y="2178715"/>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坚持农民主体地位</a:t>
            </a:r>
          </a:p>
        </p:txBody>
      </p:sp>
      <p:sp>
        <p:nvSpPr>
          <p:cNvPr id="6" name="圆角矩形 10"/>
          <p:cNvSpPr/>
          <p:nvPr/>
        </p:nvSpPr>
        <p:spPr>
          <a:xfrm>
            <a:off x="189155"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坚持城乡融合发展</a:t>
            </a:r>
          </a:p>
        </p:txBody>
      </p:sp>
      <p:sp>
        <p:nvSpPr>
          <p:cNvPr id="7" name="圆角矩形 10"/>
          <p:cNvSpPr/>
          <p:nvPr/>
        </p:nvSpPr>
        <p:spPr>
          <a:xfrm>
            <a:off x="3245176"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坚持人与自然和谐共生</a:t>
            </a:r>
          </a:p>
        </p:txBody>
      </p:sp>
      <p:sp>
        <p:nvSpPr>
          <p:cNvPr id="8" name="圆角矩形 10"/>
          <p:cNvSpPr/>
          <p:nvPr/>
        </p:nvSpPr>
        <p:spPr>
          <a:xfrm>
            <a:off x="6301197"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坚持因地制宜循序渐进</a:t>
            </a:r>
          </a:p>
        </p:txBody>
      </p:sp>
      <p:sp>
        <p:nvSpPr>
          <p:cNvPr id="9" name="圆角矩形 10"/>
          <p:cNvSpPr/>
          <p:nvPr/>
        </p:nvSpPr>
        <p:spPr>
          <a:xfrm>
            <a:off x="9357218" y="4063662"/>
            <a:ext cx="2670628" cy="933800"/>
          </a:xfrm>
          <a:prstGeom prst="roundRect">
            <a:avLst>
              <a:gd name="adj" fmla="val 50000"/>
            </a:avLst>
          </a:prstGeom>
          <a:solidFill>
            <a:srgbClr val="165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zh-CN" altLang="en-US" sz="1600" b="1" dirty="0">
                <a:solidFill>
                  <a:schemeClr val="bg1"/>
                </a:solidFill>
                <a:cs typeface="+mn-ea"/>
                <a:sym typeface="+mn-lt"/>
              </a:rPr>
              <a:t>坚持乡村全面振兴</a:t>
            </a:r>
          </a:p>
        </p:txBody>
      </p:sp>
    </p:spTree>
    <p:extLst>
      <p:ext uri="{BB962C8B-B14F-4D97-AF65-F5344CB8AC3E}">
        <p14:creationId xmlns:p14="http://schemas.microsoft.com/office/powerpoint/2010/main" val="31471336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p:cNvSpPr/>
          <p:nvPr/>
        </p:nvSpPr>
        <p:spPr>
          <a:xfrm>
            <a:off x="1524469" y="402498"/>
            <a:ext cx="9172089" cy="623369"/>
          </a:xfrm>
          <a:prstGeom prst="roundRect">
            <a:avLst>
              <a:gd name="adj" fmla="val 50000"/>
            </a:avLst>
          </a:prstGeom>
          <a:solidFill>
            <a:srgbClr val="165B2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bg1"/>
                </a:solidFill>
                <a:cs typeface="+mn-ea"/>
                <a:sym typeface="+mn-lt"/>
              </a:rPr>
              <a:t>乡村振兴战略“两个管”</a:t>
            </a:r>
          </a:p>
        </p:txBody>
      </p:sp>
      <p:sp>
        <p:nvSpPr>
          <p:cNvPr id="4" name="矩形: 圆角 22"/>
          <p:cNvSpPr/>
          <p:nvPr/>
        </p:nvSpPr>
        <p:spPr>
          <a:xfrm>
            <a:off x="961571" y="2059308"/>
            <a:ext cx="1800000" cy="1800000"/>
          </a:xfrm>
          <a:prstGeom prst="roundRect">
            <a:avLst>
              <a:gd name="adj" fmla="val 50000"/>
            </a:avLst>
          </a:prstGeom>
          <a:noFill/>
          <a:ln w="63500">
            <a:solidFill>
              <a:srgbClr val="165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1076743" y="4332091"/>
            <a:ext cx="1569660" cy="646331"/>
          </a:xfrm>
          <a:prstGeom prst="rect">
            <a:avLst/>
          </a:prstGeom>
        </p:spPr>
        <p:txBody>
          <a:bodyPr wrap="none">
            <a:spAutoFit/>
          </a:bodyPr>
          <a:lstStyle/>
          <a:p>
            <a:pPr algn="ctr"/>
            <a:r>
              <a:rPr lang="zh-CN" altLang="en-US" sz="3600" b="1" dirty="0">
                <a:solidFill>
                  <a:srgbClr val="165B2F"/>
                </a:solidFill>
                <a:cs typeface="+mn-ea"/>
                <a:sym typeface="+mn-lt"/>
              </a:rPr>
              <a:t>管全面</a:t>
            </a:r>
          </a:p>
        </p:txBody>
      </p:sp>
      <p:sp>
        <p:nvSpPr>
          <p:cNvPr id="7" name="矩形 6"/>
          <p:cNvSpPr/>
          <p:nvPr/>
        </p:nvSpPr>
        <p:spPr>
          <a:xfrm>
            <a:off x="3343954" y="2032147"/>
            <a:ext cx="7035288" cy="2862322"/>
          </a:xfrm>
          <a:prstGeom prst="rect">
            <a:avLst/>
          </a:prstGeom>
        </p:spPr>
        <p:txBody>
          <a:bodyPr wrap="square">
            <a:spAutoFit/>
          </a:bodyPr>
          <a:lstStyle/>
          <a:p>
            <a:pPr algn="just">
              <a:lnSpc>
                <a:spcPct val="150000"/>
              </a:lnSpc>
            </a:pPr>
            <a:r>
              <a:rPr lang="zh-CN" altLang="en-US" sz="2000" dirty="0">
                <a:solidFill>
                  <a:srgbClr val="165B2F"/>
                </a:solidFill>
                <a:cs typeface="+mn-ea"/>
                <a:sym typeface="+mn-lt"/>
              </a:rPr>
              <a:t>乡村振兴是以农村经济发展为基础，包括农村文化、治理民生。生态在内的乡村发展水平的整体提升，是乡村全面的振兴。韩俊说，今年的文件按照党的十九大提出的“产业兴旺、生态宜居、乡风文明、治理有效、生态富裕”的总要求，对统筹推进农村经济建设、政治建设、文化建设、社会建设、生态文明建设和党的建设，都作出了全面部署。</a:t>
            </a:r>
          </a:p>
        </p:txBody>
      </p:sp>
    </p:spTree>
    <p:extLst>
      <p:ext uri="{BB962C8B-B14F-4D97-AF65-F5344CB8AC3E}">
        <p14:creationId xmlns:p14="http://schemas.microsoft.com/office/powerpoint/2010/main" val="315172430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7"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225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CD4A94D0-3475-4CC0-817B-CF21D28A3296"/>
  <p:tag name="ISPRINGONLINEFOLDERID" val="0"/>
  <p:tag name="ISPRINGONLINEFOLDERPATH" val="内容列表"/>
  <p:tag name="ISPRINGCLOUDFOLDERID" val="0"/>
  <p:tag name="ISPRINGCLOUDFOLDERPATH" val="资源库"/>
  <p:tag name="ISPRING_OUTPUT_FOLDER" val="G:\第十四批\612632"/>
  <p:tag name="ISPRING_PRESENTATION_TITLE" val="5a94a7b63c454"/>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du0myk2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1296</Words>
  <Application>Microsoft Office PowerPoint</Application>
  <PresentationFormat>宽屏</PresentationFormat>
  <Paragraphs>147</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25</vt:i4>
      </vt:variant>
    </vt:vector>
  </HeadingPairs>
  <TitlesOfParts>
    <vt:vector size="36" baseType="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60</cp:revision>
  <dcterms:created xsi:type="dcterms:W3CDTF">2017-08-18T03:02:00Z</dcterms:created>
  <dcterms:modified xsi:type="dcterms:W3CDTF">2022-12-29T08:48:21Z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