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2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0" r:id="rId3"/>
  </p:sldMasterIdLst>
  <p:notesMasterIdLst>
    <p:notesMasterId r:id="rId30"/>
  </p:notesMasterIdLst>
  <p:sldIdLst>
    <p:sldId id="259" r:id="rId4"/>
    <p:sldId id="260" r:id="rId5"/>
    <p:sldId id="261" r:id="rId6"/>
    <p:sldId id="262" r:id="rId7"/>
    <p:sldId id="263" r:id="rId8"/>
    <p:sldId id="264" r:id="rId9"/>
    <p:sldId id="284" r:id="rId10"/>
    <p:sldId id="265" r:id="rId11"/>
    <p:sldId id="266" r:id="rId12"/>
    <p:sldId id="267" r:id="rId13"/>
    <p:sldId id="282" r:id="rId14"/>
    <p:sldId id="268" r:id="rId15"/>
    <p:sldId id="269" r:id="rId16"/>
    <p:sldId id="270" r:id="rId17"/>
    <p:sldId id="271" r:id="rId18"/>
    <p:sldId id="273" r:id="rId19"/>
    <p:sldId id="272" r:id="rId20"/>
    <p:sldId id="274" r:id="rId21"/>
    <p:sldId id="275" r:id="rId22"/>
    <p:sldId id="276" r:id="rId23"/>
    <p:sldId id="277" r:id="rId24"/>
    <p:sldId id="278" r:id="rId25"/>
    <p:sldId id="279" r:id="rId26"/>
    <p:sldId id="280" r:id="rId27"/>
    <p:sldId id="281" r:id="rId28"/>
    <p:sldId id="285"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551" userDrawn="1">
          <p15:clr>
            <a:srgbClr val="A4A3A4"/>
          </p15:clr>
        </p15:guide>
        <p15:guide id="3" pos="7129" userDrawn="1">
          <p15:clr>
            <a:srgbClr val="A4A3A4"/>
          </p15:clr>
        </p15:guide>
        <p15:guide id="4" orient="horz" pos="37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BC2"/>
    <a:srgbClr val="F8CB1E"/>
    <a:srgbClr val="B7010E"/>
    <a:srgbClr val="F8B51F"/>
    <a:srgbClr val="FFF9D2"/>
    <a:srgbClr val="C20316"/>
    <a:srgbClr val="A30013"/>
    <a:srgbClr val="B60016"/>
    <a:srgbClr val="BA1219"/>
    <a:srgbClr val="AA2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2" autoAdjust="0"/>
    <p:restoredTop sz="96314" autoAdjust="0"/>
  </p:normalViewPr>
  <p:slideViewPr>
    <p:cSldViewPr snapToGrid="0">
      <p:cViewPr varScale="1">
        <p:scale>
          <a:sx n="108" d="100"/>
          <a:sy n="108" d="100"/>
        </p:scale>
        <p:origin x="936" y="78"/>
      </p:cViewPr>
      <p:guideLst>
        <p:guide orient="horz" pos="1366"/>
        <p:guide pos="551"/>
        <p:guide pos="7129"/>
        <p:guide orient="horz" pos="37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2022/12/30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extLst>
      <p:ext uri="{BB962C8B-B14F-4D97-AF65-F5344CB8AC3E}">
        <p14:creationId xmlns:p14="http://schemas.microsoft.com/office/powerpoint/2010/main" val="149650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extLst>
      <p:ext uri="{BB962C8B-B14F-4D97-AF65-F5344CB8AC3E}">
        <p14:creationId xmlns:p14="http://schemas.microsoft.com/office/powerpoint/2010/main" val="110861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extLst>
      <p:ext uri="{BB962C8B-B14F-4D97-AF65-F5344CB8AC3E}">
        <p14:creationId xmlns:p14="http://schemas.microsoft.com/office/powerpoint/2010/main" val="209287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extLst>
      <p:ext uri="{BB962C8B-B14F-4D97-AF65-F5344CB8AC3E}">
        <p14:creationId xmlns:p14="http://schemas.microsoft.com/office/powerpoint/2010/main" val="68452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extLst>
      <p:ext uri="{BB962C8B-B14F-4D97-AF65-F5344CB8AC3E}">
        <p14:creationId xmlns:p14="http://schemas.microsoft.com/office/powerpoint/2010/main" val="115919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extLst>
      <p:ext uri="{BB962C8B-B14F-4D97-AF65-F5344CB8AC3E}">
        <p14:creationId xmlns:p14="http://schemas.microsoft.com/office/powerpoint/2010/main" val="420138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extLst>
      <p:ext uri="{BB962C8B-B14F-4D97-AF65-F5344CB8AC3E}">
        <p14:creationId xmlns:p14="http://schemas.microsoft.com/office/powerpoint/2010/main" val="427196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extLst>
      <p:ext uri="{BB962C8B-B14F-4D97-AF65-F5344CB8AC3E}">
        <p14:creationId xmlns:p14="http://schemas.microsoft.com/office/powerpoint/2010/main" val="1949923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extLst>
      <p:ext uri="{BB962C8B-B14F-4D97-AF65-F5344CB8AC3E}">
        <p14:creationId xmlns:p14="http://schemas.microsoft.com/office/powerpoint/2010/main" val="367699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extLst>
      <p:ext uri="{BB962C8B-B14F-4D97-AF65-F5344CB8AC3E}">
        <p14:creationId xmlns:p14="http://schemas.microsoft.com/office/powerpoint/2010/main" val="3532440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extLst>
      <p:ext uri="{BB962C8B-B14F-4D97-AF65-F5344CB8AC3E}">
        <p14:creationId xmlns:p14="http://schemas.microsoft.com/office/powerpoint/2010/main" val="2235598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extLst>
      <p:ext uri="{BB962C8B-B14F-4D97-AF65-F5344CB8AC3E}">
        <p14:creationId xmlns:p14="http://schemas.microsoft.com/office/powerpoint/2010/main" val="172442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extLst>
      <p:ext uri="{BB962C8B-B14F-4D97-AF65-F5344CB8AC3E}">
        <p14:creationId xmlns:p14="http://schemas.microsoft.com/office/powerpoint/2010/main" val="4044645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extLst>
      <p:ext uri="{BB962C8B-B14F-4D97-AF65-F5344CB8AC3E}">
        <p14:creationId xmlns:p14="http://schemas.microsoft.com/office/powerpoint/2010/main" val="2816299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extLst>
      <p:ext uri="{BB962C8B-B14F-4D97-AF65-F5344CB8AC3E}">
        <p14:creationId xmlns:p14="http://schemas.microsoft.com/office/powerpoint/2010/main" val="2272493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extLst>
      <p:ext uri="{BB962C8B-B14F-4D97-AF65-F5344CB8AC3E}">
        <p14:creationId xmlns:p14="http://schemas.microsoft.com/office/powerpoint/2010/main" val="234888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extLst>
      <p:ext uri="{BB962C8B-B14F-4D97-AF65-F5344CB8AC3E}">
        <p14:creationId xmlns:p14="http://schemas.microsoft.com/office/powerpoint/2010/main" val="1117513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extLst>
      <p:ext uri="{BB962C8B-B14F-4D97-AF65-F5344CB8AC3E}">
        <p14:creationId xmlns:p14="http://schemas.microsoft.com/office/powerpoint/2010/main" val="3365704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25</a:t>
            </a:fld>
            <a:endParaRPr lang="zh-CN" altLang="en-US"/>
          </a:p>
        </p:txBody>
      </p:sp>
    </p:spTree>
    <p:extLst>
      <p:ext uri="{BB962C8B-B14F-4D97-AF65-F5344CB8AC3E}">
        <p14:creationId xmlns:p14="http://schemas.microsoft.com/office/powerpoint/2010/main" val="4108625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7389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extLst>
      <p:ext uri="{BB962C8B-B14F-4D97-AF65-F5344CB8AC3E}">
        <p14:creationId xmlns:p14="http://schemas.microsoft.com/office/powerpoint/2010/main" val="272958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extLst>
      <p:ext uri="{BB962C8B-B14F-4D97-AF65-F5344CB8AC3E}">
        <p14:creationId xmlns:p14="http://schemas.microsoft.com/office/powerpoint/2010/main" val="398172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extLst>
      <p:ext uri="{BB962C8B-B14F-4D97-AF65-F5344CB8AC3E}">
        <p14:creationId xmlns:p14="http://schemas.microsoft.com/office/powerpoint/2010/main" val="294539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extLst>
      <p:ext uri="{BB962C8B-B14F-4D97-AF65-F5344CB8AC3E}">
        <p14:creationId xmlns:p14="http://schemas.microsoft.com/office/powerpoint/2010/main" val="45760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extLst>
      <p:ext uri="{BB962C8B-B14F-4D97-AF65-F5344CB8AC3E}">
        <p14:creationId xmlns:p14="http://schemas.microsoft.com/office/powerpoint/2010/main" val="426955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extLst>
      <p:ext uri="{BB962C8B-B14F-4D97-AF65-F5344CB8AC3E}">
        <p14:creationId xmlns:p14="http://schemas.microsoft.com/office/powerpoint/2010/main" val="339004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extLst>
      <p:ext uri="{BB962C8B-B14F-4D97-AF65-F5344CB8AC3E}">
        <p14:creationId xmlns:p14="http://schemas.microsoft.com/office/powerpoint/2010/main" val="2527634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720A956C-D3F4-2A4F-B6CF-504A0966B8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6998" y="-2667000"/>
            <a:ext cx="6858001" cy="12192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747240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080656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849594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651163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53076" y="6545178"/>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1284616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24545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921866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415542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4066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80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D06163-8A1C-3749-9FDE-6D692D8BDE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56" r="5556"/>
          <a:stretch/>
        </p:blipFill>
        <p:spPr>
          <a:xfrm>
            <a:off x="0" y="0"/>
            <a:ext cx="12192000" cy="6858000"/>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DC011E-02A4-2042-B148-8B2AD5405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4566AC-5C93-9543-8557-B37976A71635}"/>
              </a:ext>
            </a:extLst>
          </p:cNvPr>
          <p:cNvSpPr/>
          <p:nvPr userDrawn="1"/>
        </p:nvSpPr>
        <p:spPr>
          <a:xfrm>
            <a:off x="0" y="0"/>
            <a:ext cx="12192000" cy="6858000"/>
          </a:xfrm>
          <a:prstGeom prst="rect">
            <a:avLst/>
          </a:prstGeom>
          <a:solidFill>
            <a:srgbClr val="C0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5641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7710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4014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5738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7246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7889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7358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9938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558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596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747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783766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746222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35014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442746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971783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854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2022/12/30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71863273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tags" Target="../tags/tag5.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0.png"/><Relationship Id="rId5" Type="http://schemas.openxmlformats.org/officeDocument/2006/relationships/tags" Target="../tags/tag53.xml"/><Relationship Id="rId10" Type="http://schemas.openxmlformats.org/officeDocument/2006/relationships/image" Target="../media/image15.png"/><Relationship Id="rId4" Type="http://schemas.openxmlformats.org/officeDocument/2006/relationships/tags" Target="../tags/tag52.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8.xml"/><Relationship Id="rId7" Type="http://schemas.openxmlformats.org/officeDocument/2006/relationships/notesSlide" Target="../notesSlides/notesSlide1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1.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3.xml"/><Relationship Id="rId7" Type="http://schemas.openxmlformats.org/officeDocument/2006/relationships/image" Target="../media/image11.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9.png"/><Relationship Id="rId5" Type="http://schemas.openxmlformats.org/officeDocument/2006/relationships/notesSlide" Target="../notesSlides/notesSlide12.xml"/><Relationship Id="rId4" Type="http://schemas.openxmlformats.org/officeDocument/2006/relationships/slideLayout" Target="../slideLayouts/slideLayout1.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66.xml"/><Relationship Id="rId7" Type="http://schemas.openxmlformats.org/officeDocument/2006/relationships/image" Target="../media/image15.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67.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5.png"/><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5.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notesSlide" Target="../notesSlides/notesSlide15.xml"/><Relationship Id="rId5" Type="http://schemas.openxmlformats.org/officeDocument/2006/relationships/tags" Target="../tags/tag75.xml"/><Relationship Id="rId10" Type="http://schemas.openxmlformats.org/officeDocument/2006/relationships/slideLayout" Target="../slideLayouts/slideLayout1.xml"/><Relationship Id="rId4" Type="http://schemas.openxmlformats.org/officeDocument/2006/relationships/tags" Target="../tags/tag74.xml"/><Relationship Id="rId9" Type="http://schemas.openxmlformats.org/officeDocument/2006/relationships/tags" Target="../tags/tag79.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2.xml"/><Relationship Id="rId7" Type="http://schemas.openxmlformats.org/officeDocument/2006/relationships/notesSlide" Target="../notesSlides/notesSlide1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1.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25.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15.png"/><Relationship Id="rId5" Type="http://schemas.openxmlformats.org/officeDocument/2006/relationships/tags" Target="../tags/tag89.xml"/><Relationship Id="rId10" Type="http://schemas.openxmlformats.org/officeDocument/2006/relationships/notesSlide" Target="../notesSlides/notesSlide17.xml"/><Relationship Id="rId4" Type="http://schemas.openxmlformats.org/officeDocument/2006/relationships/tags" Target="../tags/tag88.xml"/><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5.xml"/><Relationship Id="rId7" Type="http://schemas.openxmlformats.org/officeDocument/2006/relationships/image" Target="../media/image11.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9.png"/><Relationship Id="rId5" Type="http://schemas.openxmlformats.org/officeDocument/2006/relationships/notesSlide" Target="../notesSlides/notesSlide18.xml"/><Relationship Id="rId4" Type="http://schemas.openxmlformats.org/officeDocument/2006/relationships/slideLayout" Target="../slideLayouts/slideLayout1.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image" Target="../media/image26.png"/><Relationship Id="rId2" Type="http://schemas.openxmlformats.org/officeDocument/2006/relationships/tags" Target="../tags/tag97.xml"/><Relationship Id="rId16" Type="http://schemas.openxmlformats.org/officeDocument/2006/relationships/image" Target="../media/image15.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notesSlide" Target="../notesSlides/notesSlide19.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11.xml"/><Relationship Id="rId7" Type="http://schemas.openxmlformats.org/officeDocument/2006/relationships/image" Target="../media/image15.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112.xml"/></Relationships>
</file>

<file path=ppt/slides/_rels/slide21.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5.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tags" Target="../tags/tag116.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19.xml"/><Relationship Id="rId7" Type="http://schemas.openxmlformats.org/officeDocument/2006/relationships/notesSlide" Target="../notesSlides/notesSlide2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1.xml"/><Relationship Id="rId5" Type="http://schemas.openxmlformats.org/officeDocument/2006/relationships/tags" Target="../tags/tag121.xml"/><Relationship Id="rId4" Type="http://schemas.openxmlformats.org/officeDocument/2006/relationships/tags" Target="../tags/tag120.xml"/></Relationships>
</file>

<file path=ppt/slides/_rels/slide23.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slideLayout" Target="../slideLayouts/slideLayout1.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2" Type="http://schemas.openxmlformats.org/officeDocument/2006/relationships/tags" Target="../tags/tag123.xml"/><Relationship Id="rId16" Type="http://schemas.openxmlformats.org/officeDocument/2006/relationships/image" Target="../media/image28.jpe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image" Target="../media/image15.png"/><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8.xml"/><Relationship Id="rId7" Type="http://schemas.openxmlformats.org/officeDocument/2006/relationships/image" Target="../media/image4.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39.xml"/><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8.png"/><Relationship Id="rId5" Type="http://schemas.openxmlformats.org/officeDocument/2006/relationships/tags" Target="../tags/tag13.xml"/><Relationship Id="rId10" Type="http://schemas.openxmlformats.org/officeDocument/2006/relationships/notesSlide" Target="../notesSlides/notesSlide3.xml"/><Relationship Id="rId4" Type="http://schemas.openxmlformats.org/officeDocument/2006/relationships/tags" Target="../tags/tag12.xml"/><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9.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notesSlide" Target="../notesSlides/notesSlide4.xml"/><Relationship Id="rId4" Type="http://schemas.openxmlformats.org/officeDocument/2006/relationships/slideLayout" Target="../slideLayouts/slideLayout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4.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5.pn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slideLayout" Target="../slideLayouts/slideLayout1.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6" Type="http://schemas.openxmlformats.org/officeDocument/2006/relationships/image" Target="../media/image16.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image" Target="../media/image15.png"/><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9.xml"/><Relationship Id="rId7"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18.svg"/><Relationship Id="rId5" Type="http://schemas.openxmlformats.org/officeDocument/2006/relationships/tags" Target="../tags/tag41.xml"/><Relationship Id="rId10" Type="http://schemas.openxmlformats.org/officeDocument/2006/relationships/image" Target="../media/image17.png"/><Relationship Id="rId4" Type="http://schemas.openxmlformats.org/officeDocument/2006/relationships/tags" Target="../tags/tag40.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45.xml"/><Relationship Id="rId7" Type="http://schemas.openxmlformats.org/officeDocument/2006/relationships/slideLayout" Target="../slideLayouts/slideLayout1.xml"/><Relationship Id="rId12" Type="http://schemas.openxmlformats.org/officeDocument/2006/relationships/image" Target="../media/image19.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20.svg"/><Relationship Id="rId5" Type="http://schemas.openxmlformats.org/officeDocument/2006/relationships/tags" Target="../tags/tag47.xml"/><Relationship Id="rId10" Type="http://schemas.openxmlformats.org/officeDocument/2006/relationships/image" Target="../media/image18.png"/><Relationship Id="rId4" Type="http://schemas.openxmlformats.org/officeDocument/2006/relationships/tags" Target="../tags/tag46.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48FB8B-E075-C34F-B5D0-8B30E7A1F9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55859" y="1073398"/>
            <a:ext cx="2439689" cy="5784602"/>
          </a:xfrm>
          <a:prstGeom prst="rect">
            <a:avLst/>
          </a:prstGeom>
        </p:spPr>
      </p:pic>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E1B3689-E755-6D41-A429-46BADD7F3D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3948685"/>
            <a:ext cx="3534770" cy="2909315"/>
          </a:xfrm>
          <a:prstGeom prst="rect">
            <a:avLst/>
          </a:prstGeom>
        </p:spPr>
      </p:pic>
      <p:grpSp>
        <p:nvGrpSpPr>
          <p:cNvPr id="19" name="组合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10D934-1035-DD40-A5AC-4D08472296D1}"/>
              </a:ext>
            </a:extLst>
          </p:cNvPr>
          <p:cNvGrpSpPr/>
          <p:nvPr/>
        </p:nvGrpSpPr>
        <p:grpSpPr>
          <a:xfrm>
            <a:off x="1539250" y="1691997"/>
            <a:ext cx="9113500" cy="2192787"/>
            <a:chOff x="722832" y="663286"/>
            <a:chExt cx="9113500" cy="2192787"/>
          </a:xfrm>
        </p:grpSpPr>
        <p:sp>
          <p:nvSpPr>
            <p:cNvPr id="2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E20AE9-0630-9948-B142-CDBC35FF8CC9}"/>
                </a:ext>
              </a:extLst>
            </p:cNvPr>
            <p:cNvSpPr/>
            <p:nvPr>
              <p:custDataLst>
                <p:tags r:id="rId3"/>
              </p:custDataLst>
            </p:nvPr>
          </p:nvSpPr>
          <p:spPr>
            <a:xfrm>
              <a:off x="722832" y="1609578"/>
              <a:ext cx="9113500" cy="1246495"/>
            </a:xfrm>
            <a:prstGeom prst="rect">
              <a:avLst/>
            </a:prstGeom>
            <a:noFill/>
          </p:spPr>
          <p:txBody>
            <a:bodyPr wrap="square">
              <a:spAutoFit/>
            </a:bodyPr>
            <a:lstStyle/>
            <a:p>
              <a:pPr algn="ctr"/>
              <a:r>
                <a:rPr lang="zh-CN" altLang="en-US" sz="7500" dirty="0">
                  <a:solidFill>
                    <a:srgbClr val="F8CB1E"/>
                  </a:solidFill>
                  <a:latin typeface="方正粗黑宋简体" panose="02000000000000000000" pitchFamily="2" charset="-122"/>
                  <a:ea typeface="方正粗黑宋简体" panose="02000000000000000000" pitchFamily="2" charset="-122"/>
                  <a:cs typeface="+mn-ea"/>
                  <a:sym typeface="+mn-lt"/>
                </a:rPr>
                <a:t>全心全意为人民服务</a:t>
              </a:r>
            </a:p>
          </p:txBody>
        </p:sp>
        <p:sp>
          <p:nvSpPr>
            <p:cNvPr id="2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E0DFE36-870B-1F42-8B5E-D0BB97885363}"/>
                </a:ext>
              </a:extLst>
            </p:cNvPr>
            <p:cNvSpPr/>
            <p:nvPr>
              <p:custDataLst>
                <p:tags r:id="rId4"/>
              </p:custDataLst>
            </p:nvPr>
          </p:nvSpPr>
          <p:spPr>
            <a:xfrm>
              <a:off x="2055120" y="663286"/>
              <a:ext cx="6448926" cy="923330"/>
            </a:xfrm>
            <a:prstGeom prst="rect">
              <a:avLst/>
            </a:prstGeom>
            <a:noFill/>
          </p:spPr>
          <p:txBody>
            <a:bodyPr wrap="square">
              <a:spAutoFit/>
            </a:bodyPr>
            <a:lstStyle/>
            <a:p>
              <a:pPr algn="ctr"/>
              <a:r>
                <a:rPr lang="zh-CN" altLang="en-US" sz="5400" dirty="0">
                  <a:solidFill>
                    <a:srgbClr val="F8CB1E"/>
                  </a:solidFill>
                  <a:latin typeface="方正粗黑宋简体" panose="02000000000000000000" pitchFamily="2" charset="-122"/>
                  <a:ea typeface="方正粗黑宋简体" panose="02000000000000000000" pitchFamily="2" charset="-122"/>
                  <a:cs typeface="+mn-ea"/>
                  <a:sym typeface="+mn-lt"/>
                </a:rPr>
                <a:t>牢记党的宗旨</a:t>
              </a:r>
            </a:p>
          </p:txBody>
        </p:sp>
      </p:grpSp>
      <p:sp>
        <p:nvSpPr>
          <p:cNvPr id="22"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750E86-49D6-5248-877A-5EE8C9A1A68A}"/>
              </a:ext>
            </a:extLst>
          </p:cNvPr>
          <p:cNvSpPr/>
          <p:nvPr>
            <p:custDataLst>
              <p:tags r:id="rId1"/>
            </p:custDataLst>
          </p:nvPr>
        </p:nvSpPr>
        <p:spPr>
          <a:xfrm>
            <a:off x="1409120" y="4044113"/>
            <a:ext cx="9373760" cy="338554"/>
          </a:xfrm>
          <a:prstGeom prst="rect">
            <a:avLst/>
          </a:prstGeom>
        </p:spPr>
        <p:txBody>
          <a:bodyPr wrap="square">
            <a:spAutoFit/>
          </a:bodyPr>
          <a:lstStyle/>
          <a:p>
            <a:pPr algn="ctr"/>
            <a:r>
              <a:rPr lang="en-US" altLang="zh-CN" sz="1600" dirty="0">
                <a:solidFill>
                  <a:srgbClr val="FFC000"/>
                </a:solidFill>
                <a:cs typeface="+mn-ea"/>
                <a:sym typeface="+mn-lt"/>
              </a:rPr>
              <a:t>——</a:t>
            </a:r>
            <a:r>
              <a:rPr lang="zh-CN" altLang="en-US" sz="1600" dirty="0">
                <a:solidFill>
                  <a:srgbClr val="FFC000"/>
                </a:solidFill>
                <a:cs typeface="+mn-ea"/>
                <a:sym typeface="+mn-lt"/>
              </a:rPr>
              <a:t>适用于</a:t>
            </a:r>
            <a:r>
              <a:rPr lang="en-US" altLang="zh-CN" sz="1600" dirty="0" smtClean="0">
                <a:solidFill>
                  <a:srgbClr val="FFC000"/>
                </a:solidFill>
                <a:cs typeface="+mn-ea"/>
                <a:sym typeface="+mn-lt"/>
              </a:rPr>
              <a:t>20XX</a:t>
            </a:r>
            <a:r>
              <a:rPr lang="zh-CN" altLang="en-US" sz="1600" dirty="0" smtClean="0">
                <a:solidFill>
                  <a:srgbClr val="FFC000"/>
                </a:solidFill>
                <a:cs typeface="+mn-ea"/>
                <a:sym typeface="+mn-lt"/>
              </a:rPr>
              <a:t>年</a:t>
            </a:r>
            <a:r>
              <a:rPr lang="zh-CN" altLang="en-US" sz="1600" dirty="0">
                <a:solidFill>
                  <a:srgbClr val="FFC000"/>
                </a:solidFill>
                <a:cs typeface="+mn-ea"/>
                <a:sym typeface="+mn-lt"/>
              </a:rPr>
              <a:t>各党支部</a:t>
            </a:r>
            <a:r>
              <a:rPr lang="en-US" altLang="zh-CN" sz="1600" dirty="0">
                <a:solidFill>
                  <a:srgbClr val="FFC000"/>
                </a:solidFill>
                <a:cs typeface="+mn-ea"/>
                <a:sym typeface="+mn-lt"/>
              </a:rPr>
              <a:t>/</a:t>
            </a:r>
            <a:r>
              <a:rPr lang="zh-CN" altLang="en-US" sz="1600" dirty="0">
                <a:solidFill>
                  <a:srgbClr val="FFC000"/>
                </a:solidFill>
                <a:cs typeface="+mn-ea"/>
                <a:sym typeface="+mn-lt"/>
              </a:rPr>
              <a:t>党组织</a:t>
            </a:r>
            <a:r>
              <a:rPr lang="en-US" altLang="zh-CN" sz="1600" dirty="0">
                <a:solidFill>
                  <a:srgbClr val="FFC000"/>
                </a:solidFill>
                <a:cs typeface="+mn-ea"/>
                <a:sym typeface="+mn-lt"/>
              </a:rPr>
              <a:t>/</a:t>
            </a:r>
            <a:r>
              <a:rPr lang="zh-CN" altLang="en-US" sz="1600" dirty="0">
                <a:solidFill>
                  <a:srgbClr val="FFC000"/>
                </a:solidFill>
                <a:cs typeface="+mn-ea"/>
                <a:sym typeface="+mn-lt"/>
              </a:rPr>
              <a:t>基层党委开展第二批不忘初心牢记使命主题教育学习</a:t>
            </a:r>
            <a:r>
              <a:rPr lang="en-US" altLang="zh-CN" sz="1600" dirty="0">
                <a:solidFill>
                  <a:srgbClr val="FFC000"/>
                </a:solidFill>
                <a:cs typeface="+mn-ea"/>
                <a:sym typeface="+mn-lt"/>
              </a:rPr>
              <a:t>——</a:t>
            </a:r>
            <a:endParaRPr lang="zh-CN" altLang="en-US" sz="1600" dirty="0">
              <a:solidFill>
                <a:srgbClr val="FFC000"/>
              </a:solidFill>
              <a:cs typeface="+mn-ea"/>
              <a:sym typeface="+mn-lt"/>
            </a:endParaRPr>
          </a:p>
        </p:txBody>
      </p:sp>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8EA5AC-0CB0-3E4A-8CB3-7A78725AEC4B}"/>
              </a:ext>
            </a:extLst>
          </p:cNvPr>
          <p:cNvGrpSpPr/>
          <p:nvPr/>
        </p:nvGrpSpPr>
        <p:grpSpPr>
          <a:xfrm>
            <a:off x="4480683" y="1176855"/>
            <a:ext cx="3296949" cy="558800"/>
            <a:chOff x="4480683" y="1530968"/>
            <a:chExt cx="3296949" cy="558800"/>
          </a:xfrm>
        </p:grpSpPr>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80A84B-0BB1-804F-A728-F5C8D9DF472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80683" y="1530968"/>
              <a:ext cx="1435100" cy="558800"/>
            </a:xfrm>
            <a:prstGeom prst="rect">
              <a:avLst/>
            </a:prstGeom>
          </p:spPr>
        </p:pic>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A12961-54A4-244D-B480-CB995C5D634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342532" y="1530968"/>
              <a:ext cx="1435100" cy="558800"/>
            </a:xfrm>
            <a:prstGeom prst="rect">
              <a:avLst/>
            </a:prstGeom>
          </p:spPr>
        </p:pic>
      </p:grpSp>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FEC580-C4A6-A24D-8034-69606B9856EA}"/>
              </a:ext>
            </a:extLst>
          </p:cNvPr>
          <p:cNvGrpSpPr/>
          <p:nvPr/>
        </p:nvGrpSpPr>
        <p:grpSpPr>
          <a:xfrm>
            <a:off x="4198189" y="4637694"/>
            <a:ext cx="4240201" cy="646177"/>
            <a:chOff x="3452602" y="3212989"/>
            <a:chExt cx="3613136" cy="646177"/>
          </a:xfrm>
        </p:grpSpPr>
        <p:sp>
          <p:nvSpPr>
            <p:cNvPr id="28" name="圆角矩形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C1A103-BCD1-2A4B-9754-73B1B27A11A1}"/>
                </a:ext>
              </a:extLst>
            </p:cNvPr>
            <p:cNvSpPr/>
            <p:nvPr/>
          </p:nvSpPr>
          <p:spPr>
            <a:xfrm>
              <a:off x="3452602" y="3212989"/>
              <a:ext cx="3613136" cy="646177"/>
            </a:xfrm>
            <a:prstGeom prst="roundRect">
              <a:avLst>
                <a:gd name="adj" fmla="val 50000"/>
              </a:avLst>
            </a:prstGeom>
            <a:solidFill>
              <a:srgbClr val="F8C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61FBC6-9ADC-5E42-8AD6-9528729D8EC7}"/>
                </a:ext>
              </a:extLst>
            </p:cNvPr>
            <p:cNvSpPr/>
            <p:nvPr>
              <p:custDataLst>
                <p:tags r:id="rId2"/>
              </p:custDataLst>
            </p:nvPr>
          </p:nvSpPr>
          <p:spPr>
            <a:xfrm>
              <a:off x="3452602" y="3336022"/>
              <a:ext cx="3613136" cy="400110"/>
            </a:xfrm>
            <a:prstGeom prst="rect">
              <a:avLst/>
            </a:prstGeom>
          </p:spPr>
          <p:txBody>
            <a:bodyPr wrap="square">
              <a:spAutoFit/>
            </a:bodyPr>
            <a:lstStyle/>
            <a:p>
              <a:pPr algn="ctr"/>
              <a:r>
                <a:rPr lang="zh-CN" altLang="en-US" sz="2000" dirty="0">
                  <a:solidFill>
                    <a:srgbClr val="C00000"/>
                  </a:solidFill>
                  <a:cs typeface="+mn-ea"/>
                  <a:sym typeface="+mn-lt"/>
                </a:rPr>
                <a:t>输入您的党组织名称</a:t>
              </a:r>
              <a:endParaRPr lang="zh-CN" altLang="en-US" sz="2400" dirty="0">
                <a:solidFill>
                  <a:srgbClr val="C00000"/>
                </a:solidFill>
                <a:cs typeface="+mn-ea"/>
                <a:sym typeface="+mn-lt"/>
              </a:endParaRPr>
            </a:p>
          </p:txBody>
        </p:sp>
      </p:grpSp>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608370-39AD-674C-84CD-95F0C6B317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05302" y="4180218"/>
            <a:ext cx="4240201" cy="3297934"/>
          </a:xfrm>
          <a:prstGeom prst="rect">
            <a:avLst/>
          </a:prstGeom>
        </p:spPr>
      </p:pic>
    </p:spTree>
    <p:extLst>
      <p:ext uri="{BB962C8B-B14F-4D97-AF65-F5344CB8AC3E}">
        <p14:creationId xmlns:p14="http://schemas.microsoft.com/office/powerpoint/2010/main" val="20689549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dissolv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FDE399-011A-A844-B146-3C7207BC04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3B1CE2-293B-8142-9F13-DCCAC580359D}"/>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一、信仰和信念是共产党人的政治灵魂</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BF2A805-5B3D-2F4F-9EC0-BE9685D36106}"/>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A4EF37-C4C5-5F47-B28E-1E024E59C676}"/>
              </a:ext>
            </a:extLst>
          </p:cNvPr>
          <p:cNvGrpSpPr/>
          <p:nvPr/>
        </p:nvGrpSpPr>
        <p:grpSpPr>
          <a:xfrm>
            <a:off x="509934" y="1523928"/>
            <a:ext cx="4447077" cy="819916"/>
            <a:chOff x="3452602" y="2795708"/>
            <a:chExt cx="3161522" cy="819916"/>
          </a:xfrm>
        </p:grpSpPr>
        <p:sp>
          <p:nvSpPr>
            <p:cNvPr id="7" name="圆角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371999-C81A-5E44-974D-A69A34411F08}"/>
                </a:ext>
              </a:extLst>
            </p:cNvPr>
            <p:cNvSpPr/>
            <p:nvPr/>
          </p:nvSpPr>
          <p:spPr>
            <a:xfrm>
              <a:off x="3452602" y="2795708"/>
              <a:ext cx="3161522" cy="819916"/>
            </a:xfrm>
            <a:prstGeom prst="roundRect">
              <a:avLst>
                <a:gd name="adj" fmla="val 5000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143885-F660-7446-BDAA-B18D01BA2D9D}"/>
                </a:ext>
              </a:extLst>
            </p:cNvPr>
            <p:cNvSpPr/>
            <p:nvPr>
              <p:custDataLst>
                <p:tags r:id="rId7"/>
              </p:custDataLst>
            </p:nvPr>
          </p:nvSpPr>
          <p:spPr>
            <a:xfrm>
              <a:off x="3452602" y="2974833"/>
              <a:ext cx="3161522" cy="461665"/>
            </a:xfrm>
            <a:prstGeom prst="rect">
              <a:avLst/>
            </a:prstGeom>
          </p:spPr>
          <p:txBody>
            <a:bodyPr wrap="square">
              <a:spAutoFit/>
            </a:bodyPr>
            <a:lstStyle/>
            <a:p>
              <a:pPr algn="ctr"/>
              <a:r>
                <a:rPr lang="zh-CN" altLang="en-US" sz="2400" dirty="0">
                  <a:solidFill>
                    <a:srgbClr val="F8CB1E"/>
                  </a:solidFill>
                  <a:cs typeface="+mn-ea"/>
                  <a:sym typeface="+mn-lt"/>
                </a:rPr>
                <a:t>怎样坚持共产党人的信仰</a:t>
              </a:r>
            </a:p>
          </p:txBody>
        </p:sp>
      </p:grpSp>
      <p:sp>
        <p:nvSpPr>
          <p:cNvPr id="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449696-07F0-DE4D-BB0B-466F19F7FC01}"/>
              </a:ext>
            </a:extLst>
          </p:cNvPr>
          <p:cNvSpPr/>
          <p:nvPr>
            <p:custDataLst>
              <p:tags r:id="rId2"/>
            </p:custDataLst>
          </p:nvPr>
        </p:nvSpPr>
        <p:spPr>
          <a:xfrm>
            <a:off x="5101460" y="1523928"/>
            <a:ext cx="7555759" cy="461665"/>
          </a:xfrm>
          <a:prstGeom prst="rect">
            <a:avLst/>
          </a:prstGeom>
        </p:spPr>
        <p:txBody>
          <a:bodyPr wrap="square">
            <a:spAutoFit/>
          </a:bodyPr>
          <a:lstStyle/>
          <a:p>
            <a:r>
              <a:rPr lang="zh-CN" altLang="en-US" sz="2400" dirty="0">
                <a:solidFill>
                  <a:srgbClr val="C00000"/>
                </a:solidFill>
                <a:cs typeface="+mn-ea"/>
                <a:sym typeface="+mn-lt"/>
              </a:rPr>
              <a:t>政治上的坚定，源于理论上的清醒</a:t>
            </a:r>
          </a:p>
        </p:txBody>
      </p:sp>
      <p:cxnSp>
        <p:nvCxnSpPr>
          <p:cNvPr id="10" name="直线连接符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4CA8B9-331D-AD42-BF2C-5A6969F42184}"/>
              </a:ext>
            </a:extLst>
          </p:cNvPr>
          <p:cNvCxnSpPr>
            <a:cxnSpLocks/>
          </p:cNvCxnSpPr>
          <p:nvPr/>
        </p:nvCxnSpPr>
        <p:spPr>
          <a:xfrm>
            <a:off x="5101460" y="2153556"/>
            <a:ext cx="4716521" cy="0"/>
          </a:xfrm>
          <a:prstGeom prst="line">
            <a:avLst/>
          </a:prstGeom>
          <a:ln w="15875">
            <a:solidFill>
              <a:srgbClr val="B7010E"/>
            </a:solidFill>
          </a:ln>
        </p:spPr>
        <p:style>
          <a:lnRef idx="1">
            <a:schemeClr val="accent1"/>
          </a:lnRef>
          <a:fillRef idx="0">
            <a:schemeClr val="accent1"/>
          </a:fillRef>
          <a:effectRef idx="0">
            <a:schemeClr val="accent1"/>
          </a:effectRef>
          <a:fontRef idx="minor">
            <a:schemeClr val="tx1"/>
          </a:fontRef>
        </p:style>
      </p:cxnSp>
      <p:sp>
        <p:nvSpPr>
          <p:cNvPr id="1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D1A817-A2D1-804D-97BA-1334C81B1115}"/>
              </a:ext>
            </a:extLst>
          </p:cNvPr>
          <p:cNvSpPr/>
          <p:nvPr>
            <p:custDataLst>
              <p:tags r:id="rId3"/>
            </p:custDataLst>
          </p:nvPr>
        </p:nvSpPr>
        <p:spPr>
          <a:xfrm>
            <a:off x="5101460" y="2164718"/>
            <a:ext cx="4624967"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坚定信仰首先是要加强创新理论武装</a:t>
            </a:r>
          </a:p>
        </p:txBody>
      </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143588-C833-1445-8117-239D3EB7DBB9}"/>
              </a:ext>
            </a:extLst>
          </p:cNvPr>
          <p:cNvGrpSpPr/>
          <p:nvPr/>
        </p:nvGrpSpPr>
        <p:grpSpPr>
          <a:xfrm>
            <a:off x="492221" y="2965701"/>
            <a:ext cx="3438096" cy="3574998"/>
            <a:chOff x="3452603" y="2795707"/>
            <a:chExt cx="2444216" cy="3574998"/>
          </a:xfrm>
        </p:grpSpPr>
        <p:sp>
          <p:nvSpPr>
            <p:cNvPr id="16" name="圆角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8BD911-DC33-B147-915D-C654AD1DC44F}"/>
                </a:ext>
              </a:extLst>
            </p:cNvPr>
            <p:cNvSpPr/>
            <p:nvPr/>
          </p:nvSpPr>
          <p:spPr>
            <a:xfrm>
              <a:off x="3452603" y="2795707"/>
              <a:ext cx="2444216" cy="3574998"/>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65155C-B6BA-FB49-8F6E-BFE6394528FA}"/>
                </a:ext>
              </a:extLst>
            </p:cNvPr>
            <p:cNvSpPr/>
            <p:nvPr>
              <p:custDataLst>
                <p:tags r:id="rId6"/>
              </p:custDataLst>
            </p:nvPr>
          </p:nvSpPr>
          <p:spPr>
            <a:xfrm>
              <a:off x="3452603" y="4984953"/>
              <a:ext cx="2444216" cy="830997"/>
            </a:xfrm>
            <a:prstGeom prst="rect">
              <a:avLst/>
            </a:prstGeom>
          </p:spPr>
          <p:txBody>
            <a:bodyPr wrap="square">
              <a:spAutoFit/>
            </a:bodyPr>
            <a:lstStyle/>
            <a:p>
              <a:pPr algn="ctr"/>
              <a:r>
                <a:rPr lang="zh-CN" altLang="en-US" sz="2400" dirty="0">
                  <a:solidFill>
                    <a:srgbClr val="F8CB1E"/>
                  </a:solidFill>
                  <a:cs typeface="+mn-ea"/>
                  <a:sym typeface="+mn-lt"/>
                </a:rPr>
                <a:t>习近平新时代中国</a:t>
              </a:r>
            </a:p>
            <a:p>
              <a:pPr algn="ctr"/>
              <a:r>
                <a:rPr lang="zh-CN" altLang="en-US" sz="2400" dirty="0">
                  <a:solidFill>
                    <a:srgbClr val="F8CB1E"/>
                  </a:solidFill>
                  <a:cs typeface="+mn-ea"/>
                  <a:sym typeface="+mn-lt"/>
                </a:rPr>
                <a:t>特色社会主义思想</a:t>
              </a:r>
            </a:p>
          </p:txBody>
        </p:sp>
      </p:grpSp>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C651C7-99D2-014F-AD70-D90728131EE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36437" y="3297896"/>
            <a:ext cx="1665250" cy="1578904"/>
          </a:xfrm>
          <a:prstGeom prst="rect">
            <a:avLst/>
          </a:prstGeom>
        </p:spPr>
      </p:pic>
      <p:sp>
        <p:nvSpPr>
          <p:cNvPr id="20" name="圆角矩形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86E7C0-2840-B845-8AD0-6148C22884AD}"/>
              </a:ext>
            </a:extLst>
          </p:cNvPr>
          <p:cNvSpPr/>
          <p:nvPr/>
        </p:nvSpPr>
        <p:spPr>
          <a:xfrm>
            <a:off x="4021623" y="2976340"/>
            <a:ext cx="7678155" cy="3564359"/>
          </a:xfrm>
          <a:prstGeom prst="roundRect">
            <a:avLst>
              <a:gd name="adj" fmla="val 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BA718E-FDB6-1947-8F76-DCEFCD050B5D}"/>
              </a:ext>
            </a:extLst>
          </p:cNvPr>
          <p:cNvSpPr/>
          <p:nvPr>
            <p:custDataLst>
              <p:tags r:id="rId4"/>
            </p:custDataLst>
          </p:nvPr>
        </p:nvSpPr>
        <p:spPr>
          <a:xfrm>
            <a:off x="4235325" y="3235519"/>
            <a:ext cx="7464453" cy="787523"/>
          </a:xfrm>
          <a:prstGeom prst="rect">
            <a:avLst/>
          </a:prstGeom>
        </p:spPr>
        <p:txBody>
          <a:bodyPr wrap="square">
            <a:spAutoFit/>
          </a:bodyPr>
          <a:lstStyle/>
          <a:p>
            <a:pPr>
              <a:lnSpc>
                <a:spcPct val="150000"/>
              </a:lnSpc>
            </a:pPr>
            <a:r>
              <a:rPr lang="zh-CN" altLang="en-US" sz="1600" dirty="0">
                <a:solidFill>
                  <a:srgbClr val="C00000"/>
                </a:solidFill>
                <a:cs typeface="+mn-ea"/>
                <a:sym typeface="+mn-lt"/>
              </a:rPr>
              <a:t>是马克思主义中国化最新成果，也是全党全国各族人民为实现中华民族伟大复兴而奋斗的行动指南</a:t>
            </a:r>
          </a:p>
        </p:txBody>
      </p:sp>
      <p:sp>
        <p:nvSpPr>
          <p:cNvPr id="22"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1330EA9-FBBB-8845-AB10-5589093B7256}"/>
              </a:ext>
            </a:extLst>
          </p:cNvPr>
          <p:cNvSpPr/>
          <p:nvPr>
            <p:custDataLst>
              <p:tags r:id="rId5"/>
            </p:custDataLst>
          </p:nvPr>
        </p:nvSpPr>
        <p:spPr>
          <a:xfrm>
            <a:off x="4235325" y="4064084"/>
            <a:ext cx="7464453" cy="1938992"/>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我们要把深入学习贯彻习近平新时代中国特色社会主义思想作为这次主题教育的主线，把学习贯彻习近平新时代中国特色社会主义思想与学习马克思主义经典理论结合起来，在读原著、学原文、悟原理上下功夫。把每个专题学深、学懂、学透，通过学习，进一步增强树立“四个意识”、坚定“四个自信”、做到“两个维护”的思想自觉。</a:t>
            </a:r>
          </a:p>
        </p:txBody>
      </p:sp>
    </p:spTree>
    <p:extLst>
      <p:ext uri="{BB962C8B-B14F-4D97-AF65-F5344CB8AC3E}">
        <p14:creationId xmlns:p14="http://schemas.microsoft.com/office/powerpoint/2010/main" val="38294931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29A38C-FA0D-1E47-8EBE-4D2718C102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29892F-2EE6-034B-ACE9-4F8CD71371D1}"/>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一、信仰和信念是共产党人的政治灵魂</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6840A0-1F1E-4444-B47D-2DC5EE57C2A1}"/>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8614EF-7BD2-594F-AC48-84129F9B8156}"/>
              </a:ext>
            </a:extLst>
          </p:cNvPr>
          <p:cNvGrpSpPr/>
          <p:nvPr/>
        </p:nvGrpSpPr>
        <p:grpSpPr>
          <a:xfrm>
            <a:off x="509934" y="1523928"/>
            <a:ext cx="4447077" cy="819916"/>
            <a:chOff x="3452602" y="2795708"/>
            <a:chExt cx="3161522" cy="819916"/>
          </a:xfrm>
        </p:grpSpPr>
        <p:sp>
          <p:nvSpPr>
            <p:cNvPr id="7" name="圆角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54EDB3-7D6E-474E-A2B1-D7C811BE3F2A}"/>
                </a:ext>
              </a:extLst>
            </p:cNvPr>
            <p:cNvSpPr/>
            <p:nvPr/>
          </p:nvSpPr>
          <p:spPr>
            <a:xfrm>
              <a:off x="3452602" y="2795708"/>
              <a:ext cx="3161522" cy="819916"/>
            </a:xfrm>
            <a:prstGeom prst="roundRect">
              <a:avLst>
                <a:gd name="adj" fmla="val 5000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C3D556-5204-6247-8331-E119E85CDA0B}"/>
                </a:ext>
              </a:extLst>
            </p:cNvPr>
            <p:cNvSpPr/>
            <p:nvPr>
              <p:custDataLst>
                <p:tags r:id="rId5"/>
              </p:custDataLst>
            </p:nvPr>
          </p:nvSpPr>
          <p:spPr>
            <a:xfrm>
              <a:off x="3452602" y="2974833"/>
              <a:ext cx="3161522" cy="461665"/>
            </a:xfrm>
            <a:prstGeom prst="rect">
              <a:avLst/>
            </a:prstGeom>
          </p:spPr>
          <p:txBody>
            <a:bodyPr wrap="square">
              <a:spAutoFit/>
            </a:bodyPr>
            <a:lstStyle/>
            <a:p>
              <a:pPr algn="ctr"/>
              <a:r>
                <a:rPr lang="zh-CN" altLang="en-US" sz="2400" dirty="0">
                  <a:solidFill>
                    <a:srgbClr val="F8CB1E"/>
                  </a:solidFill>
                  <a:cs typeface="+mn-ea"/>
                  <a:sym typeface="+mn-lt"/>
                </a:rPr>
                <a:t>怎样坚持共产党人的信仰</a:t>
              </a:r>
            </a:p>
          </p:txBody>
        </p:sp>
      </p:grpSp>
      <p:sp>
        <p:nvSpPr>
          <p:cNvPr id="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F787F1-29BD-C841-893A-170258A4CA29}"/>
              </a:ext>
            </a:extLst>
          </p:cNvPr>
          <p:cNvSpPr/>
          <p:nvPr>
            <p:custDataLst>
              <p:tags r:id="rId2"/>
            </p:custDataLst>
          </p:nvPr>
        </p:nvSpPr>
        <p:spPr>
          <a:xfrm>
            <a:off x="509934" y="2616488"/>
            <a:ext cx="7555759" cy="461665"/>
          </a:xfrm>
          <a:prstGeom prst="rect">
            <a:avLst/>
          </a:prstGeom>
        </p:spPr>
        <p:txBody>
          <a:bodyPr wrap="square">
            <a:spAutoFit/>
          </a:bodyPr>
          <a:lstStyle/>
          <a:p>
            <a:r>
              <a:rPr lang="zh-CN" altLang="en-US" sz="2400" dirty="0">
                <a:solidFill>
                  <a:srgbClr val="C00000"/>
                </a:solidFill>
                <a:cs typeface="+mn-ea"/>
                <a:sym typeface="+mn-lt"/>
              </a:rPr>
              <a:t>坚定信仰需要在心上学，更需要在事上练</a:t>
            </a:r>
          </a:p>
        </p:txBody>
      </p:sp>
      <p:cxnSp>
        <p:nvCxnSpPr>
          <p:cNvPr id="10" name="直线连接符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859264-4077-C744-9F12-BE00E540BA49}"/>
              </a:ext>
            </a:extLst>
          </p:cNvPr>
          <p:cNvCxnSpPr>
            <a:cxnSpLocks/>
          </p:cNvCxnSpPr>
          <p:nvPr/>
        </p:nvCxnSpPr>
        <p:spPr>
          <a:xfrm>
            <a:off x="509934" y="3246116"/>
            <a:ext cx="7924659" cy="0"/>
          </a:xfrm>
          <a:prstGeom prst="line">
            <a:avLst/>
          </a:prstGeom>
          <a:ln w="15875">
            <a:solidFill>
              <a:srgbClr val="B7010E"/>
            </a:solidFill>
          </a:ln>
        </p:spPr>
        <p:style>
          <a:lnRef idx="1">
            <a:schemeClr val="accent1"/>
          </a:lnRef>
          <a:fillRef idx="0">
            <a:schemeClr val="accent1"/>
          </a:fillRef>
          <a:effectRef idx="0">
            <a:schemeClr val="accent1"/>
          </a:effectRef>
          <a:fontRef idx="minor">
            <a:schemeClr val="tx1"/>
          </a:fontRef>
        </p:style>
      </p:cxnSp>
      <p:sp>
        <p:nvSpPr>
          <p:cNvPr id="1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99BAE4-A66A-F647-8CF8-33DF752B1380}"/>
              </a:ext>
            </a:extLst>
          </p:cNvPr>
          <p:cNvSpPr/>
          <p:nvPr>
            <p:custDataLst>
              <p:tags r:id="rId3"/>
            </p:custDataLst>
          </p:nvPr>
        </p:nvSpPr>
        <p:spPr>
          <a:xfrm>
            <a:off x="509934" y="3343189"/>
            <a:ext cx="8069108"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世界范围内的制度博弈和价值观较量空前激烈，社会思想多元多样多变的特征日益凸显</a:t>
            </a:r>
          </a:p>
        </p:txBody>
      </p:sp>
      <p:sp>
        <p:nvSpPr>
          <p:cNvPr id="14" name="圆角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31779D-3D47-804C-B34D-156B71581A07}"/>
              </a:ext>
            </a:extLst>
          </p:cNvPr>
          <p:cNvSpPr/>
          <p:nvPr/>
        </p:nvSpPr>
        <p:spPr>
          <a:xfrm>
            <a:off x="509934" y="4016484"/>
            <a:ext cx="7678155" cy="2199759"/>
          </a:xfrm>
          <a:prstGeom prst="roundRect">
            <a:avLst>
              <a:gd name="adj" fmla="val 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5"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77DDCB-719D-E64A-9384-D0BE2452DA01}"/>
              </a:ext>
            </a:extLst>
          </p:cNvPr>
          <p:cNvSpPr/>
          <p:nvPr>
            <p:custDataLst>
              <p:tags r:id="rId4"/>
            </p:custDataLst>
          </p:nvPr>
        </p:nvSpPr>
        <p:spPr>
          <a:xfrm>
            <a:off x="723636" y="4126659"/>
            <a:ext cx="7464453" cy="1938992"/>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一些敌对势力加紧对我们进行政治信仰上的颠覆、价值观念上的渗透、生活方式上的侵蚀，妄图扼制中国的发展。我们要认真学习相关领导处变不惊、临危不惧、初心不改、坚如磐石的政治定力，进一步坚定马克思主义信仰，增强政治定力，坚决以党的旗帜为旗帜、以党的方向为方向、以党的意志为意志，时刻把思想认识行动统一到党中央的决策部署上来。</a:t>
            </a:r>
          </a:p>
        </p:txBody>
      </p:sp>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D2115B-2210-8545-8D7C-8CB4F15C51B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34592" y="1523928"/>
            <a:ext cx="3033771" cy="4692315"/>
          </a:xfrm>
          <a:prstGeom prst="rect">
            <a:avLst/>
          </a:prstGeom>
        </p:spPr>
      </p:pic>
      <p:sp>
        <p:nvSpPr>
          <p:cNvPr id="18" name="TextBox 17"/>
          <p:cNvSpPr txBox="1"/>
          <p:nvPr/>
        </p:nvSpPr>
        <p:spPr>
          <a:xfrm>
            <a:off x="467545" y="66177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accent6">
                    <a:lumMod val="40000"/>
                    <a:lumOff val="60000"/>
                  </a:schemeClr>
                </a:solidFill>
                <a:effectLst/>
                <a:uLnTx/>
                <a:uFillTx/>
              </a:rPr>
              <a:t>行业</a:t>
            </a:r>
            <a:r>
              <a:rPr kumimoji="0" lang="en-US" altLang="zh-CN" sz="100" b="0" i="0" u="none" strike="noStrike" kern="0" cap="none" spc="0" normalizeH="0" baseline="0" noProof="0" dirty="0" smtClean="0">
                <a:ln>
                  <a:noFill/>
                </a:ln>
                <a:solidFill>
                  <a:schemeClr val="accent6">
                    <a:lumMod val="40000"/>
                    <a:lumOff val="60000"/>
                  </a:schemeClr>
                </a:solidFill>
                <a:effectLst/>
                <a:uLnTx/>
                <a:uFillTx/>
              </a:rPr>
              <a:t>PPT</a:t>
            </a:r>
            <a:r>
              <a:rPr kumimoji="0" lang="zh-CN" altLang="en-US" sz="100" b="0" i="0" u="none" strike="noStrike" kern="0" cap="none" spc="0" normalizeH="0" baseline="0" noProof="0" dirty="0" smtClean="0">
                <a:ln>
                  <a:noFill/>
                </a:ln>
                <a:solidFill>
                  <a:schemeClr val="accent6">
                    <a:lumMod val="40000"/>
                    <a:lumOff val="60000"/>
                  </a:schemeClr>
                </a:solidFill>
                <a:effectLst/>
                <a:uLnTx/>
                <a:uFillTx/>
              </a:rPr>
              <a:t>模板</a:t>
            </a:r>
            <a:r>
              <a:rPr kumimoji="0" lang="en-US" altLang="zh-CN" sz="100" b="0" i="0" u="none" strike="noStrike" kern="0" cap="none" spc="0" normalizeH="0" baseline="0" noProof="0" dirty="0" smtClean="0">
                <a:ln>
                  <a:noFill/>
                </a:ln>
                <a:solidFill>
                  <a:schemeClr val="accent6">
                    <a:lumMod val="40000"/>
                    <a:lumOff val="60000"/>
                  </a:schemeClr>
                </a:solidFill>
                <a:effectLst/>
                <a:uLnTx/>
                <a:uFillTx/>
              </a:rPr>
              <a:t>http://www.1ppt.com/hangye/</a:t>
            </a:r>
          </a:p>
        </p:txBody>
      </p:sp>
    </p:spTree>
    <p:extLst>
      <p:ext uri="{BB962C8B-B14F-4D97-AF65-F5344CB8AC3E}">
        <p14:creationId xmlns:p14="http://schemas.microsoft.com/office/powerpoint/2010/main" val="25693026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FC13F1-A7FD-4140-B628-7BB1089B4F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731155"/>
            <a:ext cx="12192000" cy="1126845"/>
          </a:xfrm>
          <a:prstGeom prst="rect">
            <a:avLst/>
          </a:prstGeom>
        </p:spPr>
      </p:pic>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C4F010-DA51-B546-AED8-BFD26D559F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4281390"/>
            <a:ext cx="5582653" cy="2576609"/>
          </a:xfrm>
          <a:prstGeom prst="rect">
            <a:avLst/>
          </a:prstGeom>
        </p:spPr>
      </p:pic>
      <p:sp>
        <p:nvSpPr>
          <p:cNvPr id="5"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A1D7B9-5BA6-9D4B-88A0-8CFAF2A7A847}"/>
              </a:ext>
            </a:extLst>
          </p:cNvPr>
          <p:cNvSpPr/>
          <p:nvPr>
            <p:custDataLst>
              <p:tags r:id="rId1"/>
            </p:custDataLst>
          </p:nvPr>
        </p:nvSpPr>
        <p:spPr>
          <a:xfrm>
            <a:off x="1050855" y="1217980"/>
            <a:ext cx="9428816" cy="1015663"/>
          </a:xfrm>
          <a:prstGeom prst="rect">
            <a:avLst/>
          </a:prstGeom>
          <a:noFill/>
        </p:spPr>
        <p:txBody>
          <a:bodyPr wrap="square">
            <a:spAutoFit/>
          </a:bodyPr>
          <a:lstStyle/>
          <a:p>
            <a:r>
              <a:rPr lang="zh-CN" altLang="en-US" sz="6000" dirty="0">
                <a:solidFill>
                  <a:srgbClr val="B7010E"/>
                </a:solidFill>
                <a:cs typeface="+mn-ea"/>
                <a:sym typeface="+mn-lt"/>
              </a:rPr>
              <a:t>第二章</a:t>
            </a:r>
          </a:p>
        </p:txBody>
      </p:sp>
      <p:sp>
        <p:nvSpPr>
          <p:cNvPr id="6"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8647CA-91D5-AA41-B506-980E2FDF7070}"/>
              </a:ext>
            </a:extLst>
          </p:cNvPr>
          <p:cNvSpPr/>
          <p:nvPr>
            <p:custDataLst>
              <p:tags r:id="rId2"/>
            </p:custDataLst>
          </p:nvPr>
        </p:nvSpPr>
        <p:spPr>
          <a:xfrm>
            <a:off x="1050855" y="2649442"/>
            <a:ext cx="9373760" cy="769441"/>
          </a:xfrm>
          <a:prstGeom prst="rect">
            <a:avLst/>
          </a:prstGeom>
        </p:spPr>
        <p:txBody>
          <a:bodyPr wrap="square">
            <a:spAutoFit/>
          </a:bodyPr>
          <a:lstStyle/>
          <a:p>
            <a:r>
              <a:rPr lang="zh-CN" altLang="en-US" sz="4400" b="1" dirty="0">
                <a:solidFill>
                  <a:srgbClr val="C00000"/>
                </a:solidFill>
                <a:cs typeface="+mn-ea"/>
                <a:sym typeface="+mn-lt"/>
              </a:rPr>
              <a:t>必须坚持中国共产党的领导</a:t>
            </a:r>
          </a:p>
        </p:txBody>
      </p:sp>
      <p:cxnSp>
        <p:nvCxnSpPr>
          <p:cNvPr id="7" name="直线连接符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756C32-F40B-D841-9748-6E57C2F99C4D}"/>
              </a:ext>
            </a:extLst>
          </p:cNvPr>
          <p:cNvCxnSpPr/>
          <p:nvPr/>
        </p:nvCxnSpPr>
        <p:spPr>
          <a:xfrm>
            <a:off x="1050855" y="2370025"/>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7022E44-AFDD-CD4F-BDBB-87124A98AC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a:off x="8657230" y="-2178"/>
            <a:ext cx="3534770" cy="2909315"/>
          </a:xfrm>
          <a:prstGeom prst="rect">
            <a:avLst/>
          </a:prstGeom>
        </p:spPr>
      </p:pic>
      <p:sp>
        <p:nvSpPr>
          <p:cNvPr id="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C00033C-7775-D54B-A74B-E8B89DC46313}"/>
              </a:ext>
            </a:extLst>
          </p:cNvPr>
          <p:cNvSpPr/>
          <p:nvPr>
            <p:custDataLst>
              <p:tags r:id="rId3"/>
            </p:custDataLst>
          </p:nvPr>
        </p:nvSpPr>
        <p:spPr>
          <a:xfrm>
            <a:off x="1050855" y="3557175"/>
            <a:ext cx="9373760" cy="338554"/>
          </a:xfrm>
          <a:prstGeom prst="rect">
            <a:avLst/>
          </a:prstGeom>
        </p:spPr>
        <p:txBody>
          <a:bodyPr wrap="square">
            <a:spAutoFit/>
          </a:bodyPr>
          <a:lstStyle/>
          <a:p>
            <a:r>
              <a:rPr lang="zh-CN" altLang="en-US" sz="1600" dirty="0">
                <a:solidFill>
                  <a:srgbClr val="B7010E"/>
                </a:solidFill>
                <a:cs typeface="+mn-ea"/>
                <a:sym typeface="+mn-lt"/>
              </a:rPr>
              <a:t>适用于</a:t>
            </a:r>
            <a:r>
              <a:rPr lang="en-US" altLang="zh-CN" sz="1600" dirty="0">
                <a:solidFill>
                  <a:srgbClr val="B7010E"/>
                </a:solidFill>
                <a:cs typeface="+mn-ea"/>
                <a:sym typeface="+mn-lt"/>
              </a:rPr>
              <a:t>2019</a:t>
            </a:r>
            <a:r>
              <a:rPr lang="zh-CN" altLang="en-US" sz="1600" dirty="0">
                <a:solidFill>
                  <a:srgbClr val="B7010E"/>
                </a:solidFill>
                <a:cs typeface="+mn-ea"/>
                <a:sym typeface="+mn-lt"/>
              </a:rPr>
              <a:t>年各党支部</a:t>
            </a:r>
            <a:r>
              <a:rPr lang="en-US" altLang="zh-CN" sz="1600" dirty="0">
                <a:solidFill>
                  <a:srgbClr val="B7010E"/>
                </a:solidFill>
                <a:cs typeface="+mn-ea"/>
                <a:sym typeface="+mn-lt"/>
              </a:rPr>
              <a:t>/</a:t>
            </a:r>
            <a:r>
              <a:rPr lang="zh-CN" altLang="en-US" sz="1600" dirty="0">
                <a:solidFill>
                  <a:srgbClr val="B7010E"/>
                </a:solidFill>
                <a:cs typeface="+mn-ea"/>
                <a:sym typeface="+mn-lt"/>
              </a:rPr>
              <a:t>党组织</a:t>
            </a:r>
            <a:r>
              <a:rPr lang="en-US" altLang="zh-CN" sz="1600" dirty="0">
                <a:solidFill>
                  <a:srgbClr val="B7010E"/>
                </a:solidFill>
                <a:cs typeface="+mn-ea"/>
                <a:sym typeface="+mn-lt"/>
              </a:rPr>
              <a:t>/</a:t>
            </a:r>
            <a:r>
              <a:rPr lang="zh-CN" altLang="en-US" sz="1600" dirty="0">
                <a:solidFill>
                  <a:srgbClr val="B7010E"/>
                </a:solidFill>
                <a:cs typeface="+mn-ea"/>
                <a:sym typeface="+mn-lt"/>
              </a:rPr>
              <a:t>基层党委开展第二批不忘初心牢记使命主题教育学习</a:t>
            </a:r>
          </a:p>
        </p:txBody>
      </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A21CC3-67DD-3C4B-A672-A0A715B758F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56102" y="4399497"/>
            <a:ext cx="2197100" cy="2260600"/>
          </a:xfrm>
          <a:prstGeom prst="rect">
            <a:avLst/>
          </a:prstGeom>
        </p:spPr>
      </p:pic>
    </p:spTree>
    <p:extLst>
      <p:ext uri="{BB962C8B-B14F-4D97-AF65-F5344CB8AC3E}">
        <p14:creationId xmlns:p14="http://schemas.microsoft.com/office/powerpoint/2010/main" val="4721450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5B19DA-755A-4849-A539-DB6519CE06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BACD348-414C-6B4A-AF0E-940734CE49D7}"/>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二、</a:t>
            </a:r>
            <a:r>
              <a:rPr lang="zh-CN" altLang="en-US" sz="3200" b="1" dirty="0">
                <a:solidFill>
                  <a:srgbClr val="C00000"/>
                </a:solidFill>
                <a:cs typeface="+mn-ea"/>
                <a:sym typeface="+mn-lt"/>
              </a:rPr>
              <a:t>必须坚持中国共产党的领导</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7F9976-8B0A-7F45-8934-BCFE2AE944C5}"/>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4F221A-BD3C-1246-AA54-42673E5F758E}"/>
              </a:ext>
            </a:extLst>
          </p:cNvPr>
          <p:cNvGrpSpPr/>
          <p:nvPr/>
        </p:nvGrpSpPr>
        <p:grpSpPr>
          <a:xfrm>
            <a:off x="509934" y="1523928"/>
            <a:ext cx="4447077" cy="819916"/>
            <a:chOff x="3452602" y="2795708"/>
            <a:chExt cx="3161522" cy="819916"/>
          </a:xfrm>
        </p:grpSpPr>
        <p:sp>
          <p:nvSpPr>
            <p:cNvPr id="7" name="圆角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CF45E8-D212-7443-9F36-B867D43DC3C7}"/>
                </a:ext>
              </a:extLst>
            </p:cNvPr>
            <p:cNvSpPr/>
            <p:nvPr/>
          </p:nvSpPr>
          <p:spPr>
            <a:xfrm>
              <a:off x="3452602" y="2795708"/>
              <a:ext cx="3161522" cy="819916"/>
            </a:xfrm>
            <a:prstGeom prst="roundRect">
              <a:avLst>
                <a:gd name="adj" fmla="val 5000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264BB7-41FD-8C40-96E9-D988314F43CF}"/>
                </a:ext>
              </a:extLst>
            </p:cNvPr>
            <p:cNvSpPr/>
            <p:nvPr>
              <p:custDataLst>
                <p:tags r:id="rId4"/>
              </p:custDataLst>
            </p:nvPr>
          </p:nvSpPr>
          <p:spPr>
            <a:xfrm>
              <a:off x="3452602" y="2974833"/>
              <a:ext cx="3161522" cy="461665"/>
            </a:xfrm>
            <a:prstGeom prst="rect">
              <a:avLst/>
            </a:prstGeom>
          </p:spPr>
          <p:txBody>
            <a:bodyPr wrap="square">
              <a:spAutoFit/>
            </a:bodyPr>
            <a:lstStyle/>
            <a:p>
              <a:pPr algn="ctr"/>
              <a:r>
                <a:rPr lang="zh-CN" altLang="en-US" sz="2400" dirty="0">
                  <a:solidFill>
                    <a:srgbClr val="F8CB1E"/>
                  </a:solidFill>
                  <a:cs typeface="+mn-ea"/>
                  <a:sym typeface="+mn-lt"/>
                </a:rPr>
                <a:t>没有共产党就没有新中国</a:t>
              </a:r>
            </a:p>
          </p:txBody>
        </p:sp>
      </p:grpSp>
      <p:sp>
        <p:nvSpPr>
          <p:cNvPr id="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C4563A-77EC-6A49-BA74-D94783A725C8}"/>
              </a:ext>
            </a:extLst>
          </p:cNvPr>
          <p:cNvSpPr/>
          <p:nvPr>
            <p:custDataLst>
              <p:tags r:id="rId2"/>
            </p:custDataLst>
          </p:nvPr>
        </p:nvSpPr>
        <p:spPr>
          <a:xfrm>
            <a:off x="5194229" y="1679449"/>
            <a:ext cx="7555759" cy="461665"/>
          </a:xfrm>
          <a:prstGeom prst="rect">
            <a:avLst/>
          </a:prstGeom>
        </p:spPr>
        <p:txBody>
          <a:bodyPr wrap="square">
            <a:spAutoFit/>
          </a:bodyPr>
          <a:lstStyle/>
          <a:p>
            <a:r>
              <a:rPr lang="en-US" altLang="zh-CN" sz="2400" dirty="0">
                <a:solidFill>
                  <a:srgbClr val="C00000"/>
                </a:solidFill>
                <a:cs typeface="+mn-ea"/>
                <a:sym typeface="+mn-lt"/>
              </a:rPr>
              <a:t>98</a:t>
            </a:r>
            <a:r>
              <a:rPr lang="zh-CN" altLang="en-US" sz="2400" dirty="0">
                <a:solidFill>
                  <a:srgbClr val="C00000"/>
                </a:solidFill>
                <a:cs typeface="+mn-ea"/>
                <a:sym typeface="+mn-lt"/>
              </a:rPr>
              <a:t>年前，只有</a:t>
            </a:r>
            <a:r>
              <a:rPr lang="en-US" altLang="zh-CN" sz="2400" dirty="0">
                <a:solidFill>
                  <a:srgbClr val="C00000"/>
                </a:solidFill>
                <a:cs typeface="+mn-ea"/>
                <a:sym typeface="+mn-lt"/>
              </a:rPr>
              <a:t>50</a:t>
            </a:r>
            <a:r>
              <a:rPr lang="zh-CN" altLang="en-US" sz="2400" dirty="0">
                <a:solidFill>
                  <a:srgbClr val="C00000"/>
                </a:solidFill>
                <a:cs typeface="+mn-ea"/>
                <a:sym typeface="+mn-lt"/>
              </a:rPr>
              <a:t>多人的小党，用</a:t>
            </a:r>
            <a:r>
              <a:rPr lang="en-US" altLang="zh-CN" sz="2400" dirty="0">
                <a:solidFill>
                  <a:srgbClr val="C00000"/>
                </a:solidFill>
                <a:cs typeface="+mn-ea"/>
                <a:sym typeface="+mn-lt"/>
              </a:rPr>
              <a:t>28</a:t>
            </a:r>
            <a:r>
              <a:rPr lang="zh-CN" altLang="en-US" sz="2400" dirty="0">
                <a:solidFill>
                  <a:srgbClr val="C00000"/>
                </a:solidFill>
                <a:cs typeface="+mn-ea"/>
                <a:sym typeface="+mn-lt"/>
              </a:rPr>
              <a:t>年时间完成</a:t>
            </a:r>
          </a:p>
        </p:txBody>
      </p:sp>
      <p:sp>
        <p:nvSpPr>
          <p:cNvPr id="10" name="圆角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2F6E58-F0FE-2D4D-BC56-3537919F02D4}"/>
              </a:ext>
            </a:extLst>
          </p:cNvPr>
          <p:cNvSpPr/>
          <p:nvPr/>
        </p:nvSpPr>
        <p:spPr>
          <a:xfrm>
            <a:off x="834047" y="2840140"/>
            <a:ext cx="2982566" cy="676798"/>
          </a:xfrm>
          <a:prstGeom prst="roundRect">
            <a:avLst>
              <a:gd name="adj" fmla="val 5000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cs typeface="+mn-ea"/>
                <a:sym typeface="+mn-lt"/>
              </a:rPr>
              <a:t>新民主主义革命</a:t>
            </a:r>
          </a:p>
        </p:txBody>
      </p:sp>
      <p:sp>
        <p:nvSpPr>
          <p:cNvPr id="13" name="圆角矩形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28DBF2-8F0F-EB45-9464-13CAA3C29E6D}"/>
              </a:ext>
            </a:extLst>
          </p:cNvPr>
          <p:cNvSpPr/>
          <p:nvPr/>
        </p:nvSpPr>
        <p:spPr>
          <a:xfrm>
            <a:off x="4092002" y="2840140"/>
            <a:ext cx="2982566" cy="676798"/>
          </a:xfrm>
          <a:prstGeom prst="roundRect">
            <a:avLst>
              <a:gd name="adj" fmla="val 5000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cs typeface="+mn-ea"/>
                <a:sym typeface="+mn-lt"/>
              </a:rPr>
              <a:t>缔造新中国</a:t>
            </a:r>
          </a:p>
        </p:txBody>
      </p:sp>
      <p:sp>
        <p:nvSpPr>
          <p:cNvPr id="14" name="圆角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8A9661-1A8B-BC4E-B4A6-459548E86F32}"/>
              </a:ext>
            </a:extLst>
          </p:cNvPr>
          <p:cNvSpPr/>
          <p:nvPr/>
        </p:nvSpPr>
        <p:spPr>
          <a:xfrm>
            <a:off x="834047" y="3719066"/>
            <a:ext cx="2982566" cy="676798"/>
          </a:xfrm>
          <a:prstGeom prst="roundRect">
            <a:avLst>
              <a:gd name="adj" fmla="val 5000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cs typeface="+mn-ea"/>
                <a:sym typeface="+mn-lt"/>
              </a:rPr>
              <a:t>完成社会主义革命</a:t>
            </a:r>
          </a:p>
        </p:txBody>
      </p:sp>
      <p:sp>
        <p:nvSpPr>
          <p:cNvPr id="15" name="圆角矩形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C1B086-9850-0E4D-8911-A5D0C3573B46}"/>
              </a:ext>
            </a:extLst>
          </p:cNvPr>
          <p:cNvSpPr/>
          <p:nvPr/>
        </p:nvSpPr>
        <p:spPr>
          <a:xfrm>
            <a:off x="7349957" y="2840140"/>
            <a:ext cx="2982566" cy="676798"/>
          </a:xfrm>
          <a:prstGeom prst="roundRect">
            <a:avLst>
              <a:gd name="adj" fmla="val 5000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cs typeface="+mn-ea"/>
                <a:sym typeface="+mn-lt"/>
              </a:rPr>
              <a:t>确立社会主义基本制度</a:t>
            </a:r>
          </a:p>
        </p:txBody>
      </p:sp>
      <p:sp>
        <p:nvSpPr>
          <p:cNvPr id="16" name="圆角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675BD0-8BDC-8649-A305-7276F553CC89}"/>
              </a:ext>
            </a:extLst>
          </p:cNvPr>
          <p:cNvSpPr/>
          <p:nvPr/>
        </p:nvSpPr>
        <p:spPr>
          <a:xfrm>
            <a:off x="4092002" y="3751056"/>
            <a:ext cx="2982566" cy="676798"/>
          </a:xfrm>
          <a:prstGeom prst="roundRect">
            <a:avLst>
              <a:gd name="adj" fmla="val 5000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cs typeface="+mn-ea"/>
                <a:sym typeface="+mn-lt"/>
              </a:rPr>
              <a:t>进行改革开放</a:t>
            </a:r>
          </a:p>
        </p:txBody>
      </p:sp>
      <p:sp>
        <p:nvSpPr>
          <p:cNvPr id="17" name="圆角矩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C44C82-63D3-C44D-B9C6-A51216F18596}"/>
              </a:ext>
            </a:extLst>
          </p:cNvPr>
          <p:cNvSpPr/>
          <p:nvPr/>
        </p:nvSpPr>
        <p:spPr>
          <a:xfrm>
            <a:off x="7349957" y="3751056"/>
            <a:ext cx="2982566" cy="676798"/>
          </a:xfrm>
          <a:prstGeom prst="roundRect">
            <a:avLst>
              <a:gd name="adj" fmla="val 5000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cs typeface="+mn-ea"/>
                <a:sym typeface="+mn-lt"/>
              </a:rPr>
              <a:t>开辟中国特色社会主义道路</a:t>
            </a:r>
          </a:p>
        </p:txBody>
      </p:sp>
      <p:sp>
        <p:nvSpPr>
          <p:cNvPr id="2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C0A830-CF46-2D4A-BABA-9CD6A2934CC9}"/>
              </a:ext>
            </a:extLst>
          </p:cNvPr>
          <p:cNvSpPr/>
          <p:nvPr>
            <p:custDataLst>
              <p:tags r:id="rId3"/>
            </p:custDataLst>
          </p:nvPr>
        </p:nvSpPr>
        <p:spPr>
          <a:xfrm>
            <a:off x="834047" y="4661172"/>
            <a:ext cx="7555759" cy="1200329"/>
          </a:xfrm>
          <a:prstGeom prst="rect">
            <a:avLst/>
          </a:prstGeom>
        </p:spPr>
        <p:txBody>
          <a:bodyPr wrap="square">
            <a:spAutoFit/>
          </a:bodyPr>
          <a:lstStyle/>
          <a:p>
            <a:pPr marL="285750" indent="-285750">
              <a:lnSpc>
                <a:spcPct val="150000"/>
              </a:lnSpc>
              <a:buFont typeface="Wingdings" pitchFamily="2" charset="2"/>
              <a:buChar char="n"/>
            </a:pPr>
            <a:r>
              <a:rPr lang="zh-CN" altLang="en-US" sz="1600" dirty="0">
                <a:solidFill>
                  <a:srgbClr val="C00000"/>
                </a:solidFill>
                <a:cs typeface="+mn-ea"/>
                <a:sym typeface="+mn-lt"/>
              </a:rPr>
              <a:t>用几十年时间走过了西方发达国家几百年的路</a:t>
            </a:r>
          </a:p>
          <a:p>
            <a:pPr marL="285750" indent="-285750">
              <a:lnSpc>
                <a:spcPct val="150000"/>
              </a:lnSpc>
              <a:buFont typeface="Wingdings" pitchFamily="2" charset="2"/>
              <a:buChar char="n"/>
            </a:pPr>
            <a:r>
              <a:rPr lang="zh-CN" altLang="en-US" sz="1600" dirty="0">
                <a:solidFill>
                  <a:srgbClr val="C00000"/>
                </a:solidFill>
                <a:cs typeface="+mn-ea"/>
                <a:sym typeface="+mn-lt"/>
              </a:rPr>
              <a:t>实现了中华民族由不断衰落到根本扭转命运</a:t>
            </a:r>
          </a:p>
          <a:p>
            <a:pPr marL="285750" indent="-285750">
              <a:lnSpc>
                <a:spcPct val="150000"/>
              </a:lnSpc>
              <a:buFont typeface="Wingdings" pitchFamily="2" charset="2"/>
              <a:buChar char="n"/>
            </a:pPr>
            <a:r>
              <a:rPr lang="zh-CN" altLang="en-US" sz="1600" dirty="0">
                <a:solidFill>
                  <a:srgbClr val="C00000"/>
                </a:solidFill>
                <a:cs typeface="+mn-ea"/>
                <a:sym typeface="+mn-lt"/>
              </a:rPr>
              <a:t>实现了中国人民从站起来到富起来、强起来的伟大飞跃</a:t>
            </a:r>
          </a:p>
        </p:txBody>
      </p:sp>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3AED78-C4B3-ED4B-B0B1-EB9ABB32A35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342354" y="3518565"/>
            <a:ext cx="6997771" cy="3423986"/>
          </a:xfrm>
          <a:prstGeom prst="rect">
            <a:avLst/>
          </a:prstGeom>
        </p:spPr>
      </p:pic>
    </p:spTree>
    <p:extLst>
      <p:ext uri="{BB962C8B-B14F-4D97-AF65-F5344CB8AC3E}">
        <p14:creationId xmlns:p14="http://schemas.microsoft.com/office/powerpoint/2010/main" val="14734104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3A47D5-03EA-A042-9F02-AD3EB191CA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30CD03-00B6-7247-8C57-7A6C00EFAEF4}"/>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二、</a:t>
            </a:r>
            <a:r>
              <a:rPr lang="zh-CN" altLang="en-US" sz="3200" b="1" dirty="0">
                <a:solidFill>
                  <a:srgbClr val="C00000"/>
                </a:solidFill>
                <a:cs typeface="+mn-ea"/>
                <a:sym typeface="+mn-lt"/>
              </a:rPr>
              <a:t>必须坚持中国共产党的领导</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8564B5-3B2D-AC42-9C7E-1CD9CE1DBC6C}"/>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sp>
        <p:nvSpPr>
          <p:cNvPr id="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1B4755-054F-7449-B2A3-C47523C62130}"/>
              </a:ext>
            </a:extLst>
          </p:cNvPr>
          <p:cNvSpPr/>
          <p:nvPr>
            <p:custDataLst>
              <p:tags r:id="rId2"/>
            </p:custDataLst>
          </p:nvPr>
        </p:nvSpPr>
        <p:spPr>
          <a:xfrm>
            <a:off x="380170" y="1463505"/>
            <a:ext cx="7555759" cy="1135054"/>
          </a:xfrm>
          <a:prstGeom prst="rect">
            <a:avLst/>
          </a:prstGeom>
        </p:spPr>
        <p:txBody>
          <a:bodyPr wrap="square">
            <a:spAutoFit/>
          </a:bodyPr>
          <a:lstStyle/>
          <a:p>
            <a:pPr>
              <a:lnSpc>
                <a:spcPct val="150000"/>
              </a:lnSpc>
            </a:pPr>
            <a:r>
              <a:rPr lang="zh-CN" altLang="en-US" sz="2400" dirty="0">
                <a:solidFill>
                  <a:srgbClr val="C00000"/>
                </a:solidFill>
                <a:cs typeface="+mn-ea"/>
                <a:sym typeface="+mn-lt"/>
              </a:rPr>
              <a:t>为什么有这样的底气，有这样的力量</a:t>
            </a:r>
            <a:r>
              <a:rPr lang="en-US" altLang="zh-CN" sz="2400" dirty="0">
                <a:solidFill>
                  <a:srgbClr val="C00000"/>
                </a:solidFill>
                <a:cs typeface="+mn-ea"/>
                <a:sym typeface="+mn-lt"/>
              </a:rPr>
              <a:t>?</a:t>
            </a:r>
          </a:p>
          <a:p>
            <a:pPr>
              <a:lnSpc>
                <a:spcPct val="150000"/>
              </a:lnSpc>
            </a:pPr>
            <a:r>
              <a:rPr lang="zh-CN" altLang="en-US" sz="2400" dirty="0">
                <a:solidFill>
                  <a:srgbClr val="C00000"/>
                </a:solidFill>
                <a:cs typeface="+mn-ea"/>
                <a:sym typeface="+mn-lt"/>
              </a:rPr>
              <a:t>中国共产党为什么能够领导中国革命取得最终的胜利</a:t>
            </a:r>
            <a:r>
              <a:rPr lang="en-US" altLang="zh-CN" sz="2400" dirty="0">
                <a:solidFill>
                  <a:srgbClr val="C00000"/>
                </a:solidFill>
                <a:cs typeface="+mn-ea"/>
                <a:sym typeface="+mn-lt"/>
              </a:rPr>
              <a:t>?</a:t>
            </a:r>
            <a:endParaRPr lang="zh-CN" altLang="en-US" sz="2400" dirty="0">
              <a:solidFill>
                <a:srgbClr val="C00000"/>
              </a:solidFill>
              <a:cs typeface="+mn-ea"/>
              <a:sym typeface="+mn-lt"/>
            </a:endParaRPr>
          </a:p>
        </p:txBody>
      </p:sp>
      <p:sp>
        <p:nvSpPr>
          <p:cNvPr id="8" name="圆角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B18109-BA8A-754B-B9D5-0D58AF358BFF}"/>
              </a:ext>
            </a:extLst>
          </p:cNvPr>
          <p:cNvSpPr/>
          <p:nvPr/>
        </p:nvSpPr>
        <p:spPr>
          <a:xfrm>
            <a:off x="380170" y="2884351"/>
            <a:ext cx="9052588" cy="3259771"/>
          </a:xfrm>
          <a:prstGeom prst="roundRect">
            <a:avLst>
              <a:gd name="adj" fmla="val 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23B7C3-B77A-C946-9535-E54D0CC78F04}"/>
              </a:ext>
            </a:extLst>
          </p:cNvPr>
          <p:cNvSpPr/>
          <p:nvPr>
            <p:custDataLst>
              <p:tags r:id="rId3"/>
            </p:custDataLst>
          </p:nvPr>
        </p:nvSpPr>
        <p:spPr>
          <a:xfrm>
            <a:off x="561330" y="3248326"/>
            <a:ext cx="8670941" cy="2308324"/>
          </a:xfrm>
          <a:prstGeom prst="rect">
            <a:avLst/>
          </a:prstGeom>
        </p:spPr>
        <p:txBody>
          <a:bodyPr wrap="square">
            <a:spAutoFit/>
          </a:bodyPr>
          <a:lstStyle/>
          <a:p>
            <a:pPr marL="285750" indent="-285750">
              <a:lnSpc>
                <a:spcPct val="150000"/>
              </a:lnSpc>
              <a:buFont typeface="Wingdings" pitchFamily="2" charset="2"/>
              <a:buChar char="ü"/>
            </a:pPr>
            <a:r>
              <a:rPr lang="zh-CN" altLang="en-US" sz="1600" dirty="0">
                <a:solidFill>
                  <a:schemeClr val="tx1">
                    <a:lumMod val="85000"/>
                    <a:lumOff val="15000"/>
                  </a:schemeClr>
                </a:solidFill>
                <a:cs typeface="+mn-ea"/>
                <a:sym typeface="+mn-lt"/>
              </a:rPr>
              <a:t>说到底是因为中国共产党有马克思主义这样的科学的理论武装，能够通晓社会发展基本规律</a:t>
            </a:r>
            <a:r>
              <a:rPr lang="en-US" altLang="zh-CN" sz="1600" dirty="0">
                <a:solidFill>
                  <a:schemeClr val="tx1">
                    <a:lumMod val="85000"/>
                    <a:lumOff val="15000"/>
                  </a:schemeClr>
                </a:solidFill>
                <a:cs typeface="+mn-ea"/>
                <a:sym typeface="+mn-lt"/>
              </a:rPr>
              <a:t>;</a:t>
            </a:r>
          </a:p>
          <a:p>
            <a:pPr marL="285750" indent="-285750">
              <a:lnSpc>
                <a:spcPct val="150000"/>
              </a:lnSpc>
              <a:buFont typeface="Wingdings" pitchFamily="2" charset="2"/>
              <a:buChar char="ü"/>
            </a:pPr>
            <a:r>
              <a:rPr lang="zh-CN" altLang="en-US" sz="1600" dirty="0">
                <a:solidFill>
                  <a:schemeClr val="tx1">
                    <a:lumMod val="85000"/>
                    <a:lumOff val="15000"/>
                  </a:schemeClr>
                </a:solidFill>
                <a:cs typeface="+mn-ea"/>
                <a:sym typeface="+mn-lt"/>
              </a:rPr>
              <a:t>有理论联系实际的优良传统，能够把经典理论与中国实际相结合，提出解决中国时代课题的方针政策</a:t>
            </a:r>
            <a:r>
              <a:rPr lang="en-US" altLang="zh-CN" sz="1600" dirty="0">
                <a:solidFill>
                  <a:schemeClr val="tx1">
                    <a:lumMod val="85000"/>
                    <a:lumOff val="15000"/>
                  </a:schemeClr>
                </a:solidFill>
                <a:cs typeface="+mn-ea"/>
                <a:sym typeface="+mn-lt"/>
              </a:rPr>
              <a:t>;</a:t>
            </a:r>
          </a:p>
          <a:p>
            <a:pPr marL="285750" indent="-285750">
              <a:lnSpc>
                <a:spcPct val="150000"/>
              </a:lnSpc>
              <a:buFont typeface="Wingdings" pitchFamily="2" charset="2"/>
              <a:buChar char="ü"/>
            </a:pPr>
            <a:r>
              <a:rPr lang="zh-CN" altLang="en-US" sz="1600" dirty="0">
                <a:solidFill>
                  <a:schemeClr val="tx1">
                    <a:lumMod val="85000"/>
                    <a:lumOff val="15000"/>
                  </a:schemeClr>
                </a:solidFill>
                <a:cs typeface="+mn-ea"/>
                <a:sym typeface="+mn-lt"/>
              </a:rPr>
              <a:t>有对民族和人民的无限忠诚和勇于奉献的精神，能够凝聚起绝大多数人的力量共同奋斗。</a:t>
            </a:r>
          </a:p>
          <a:p>
            <a:pPr marL="285750" indent="-285750">
              <a:lnSpc>
                <a:spcPct val="150000"/>
              </a:lnSpc>
              <a:buFont typeface="Wingdings" pitchFamily="2" charset="2"/>
              <a:buChar char="ü"/>
            </a:pPr>
            <a:r>
              <a:rPr lang="zh-CN" altLang="en-US" sz="1600" dirty="0">
                <a:solidFill>
                  <a:schemeClr val="tx1">
                    <a:lumMod val="85000"/>
                    <a:lumOff val="15000"/>
                  </a:schemeClr>
                </a:solidFill>
                <a:cs typeface="+mn-ea"/>
                <a:sym typeface="+mn-lt"/>
              </a:rPr>
              <a:t>依靠这些，中国共产党完成了其他政治力量没有完成的”救亡”使命</a:t>
            </a:r>
            <a:r>
              <a:rPr lang="en-US" altLang="zh-CN" sz="1600" dirty="0">
                <a:solidFill>
                  <a:schemeClr val="tx1">
                    <a:lumMod val="85000"/>
                    <a:lumOff val="15000"/>
                  </a:schemeClr>
                </a:solidFill>
                <a:cs typeface="+mn-ea"/>
                <a:sym typeface="+mn-lt"/>
              </a:rPr>
              <a:t>;</a:t>
            </a:r>
          </a:p>
          <a:p>
            <a:pPr marL="285750" indent="-285750">
              <a:lnSpc>
                <a:spcPct val="150000"/>
              </a:lnSpc>
              <a:buFont typeface="Wingdings" pitchFamily="2" charset="2"/>
              <a:buChar char="ü"/>
            </a:pPr>
            <a:r>
              <a:rPr lang="zh-CN" altLang="en-US" sz="1600" dirty="0">
                <a:solidFill>
                  <a:schemeClr val="tx1">
                    <a:lumMod val="85000"/>
                    <a:lumOff val="15000"/>
                  </a:schemeClr>
                </a:solidFill>
                <a:cs typeface="+mn-ea"/>
                <a:sym typeface="+mn-lt"/>
              </a:rPr>
              <a:t>依靠这些，中国共产党带领人民走出了近代以来国破家亡的泥潭，迎来了民族复兴的曙光。</a:t>
            </a:r>
          </a:p>
        </p:txBody>
      </p:sp>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541C32-BAE1-D14B-868C-C31F341C48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8755933" y="0"/>
            <a:ext cx="4108527" cy="6858000"/>
          </a:xfrm>
          <a:prstGeom prst="rect">
            <a:avLst/>
          </a:prstGeom>
        </p:spPr>
      </p:pic>
    </p:spTree>
    <p:extLst>
      <p:ext uri="{BB962C8B-B14F-4D97-AF65-F5344CB8AC3E}">
        <p14:creationId xmlns:p14="http://schemas.microsoft.com/office/powerpoint/2010/main" val="401630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C1B50F-474F-E345-9771-D058600BA44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888706D-AC27-9B43-ACEC-604A62C75BB4}"/>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二、</a:t>
            </a:r>
            <a:r>
              <a:rPr lang="zh-CN" altLang="en-US" sz="3200" b="1" dirty="0">
                <a:solidFill>
                  <a:srgbClr val="C00000"/>
                </a:solidFill>
                <a:cs typeface="+mn-ea"/>
                <a:sym typeface="+mn-lt"/>
              </a:rPr>
              <a:t>必须坚持中国共产党的领导</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446FD46-CEF3-CA46-AB87-426AC0615CAC}"/>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AF0F24-49AA-C74C-8842-AFF3D0E6D217}"/>
              </a:ext>
            </a:extLst>
          </p:cNvPr>
          <p:cNvGrpSpPr/>
          <p:nvPr/>
        </p:nvGrpSpPr>
        <p:grpSpPr>
          <a:xfrm>
            <a:off x="380170" y="1641501"/>
            <a:ext cx="2924504" cy="933988"/>
            <a:chOff x="3452603" y="2795707"/>
            <a:chExt cx="2444216" cy="933988"/>
          </a:xfrm>
        </p:grpSpPr>
        <p:sp>
          <p:nvSpPr>
            <p:cNvPr id="7" name="圆角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7617FE-17E5-B443-844D-D83C69D787EC}"/>
                </a:ext>
              </a:extLst>
            </p:cNvPr>
            <p:cNvSpPr/>
            <p:nvPr/>
          </p:nvSpPr>
          <p:spPr>
            <a:xfrm>
              <a:off x="3452603" y="2795707"/>
              <a:ext cx="2444216" cy="933988"/>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52E100-44F3-1143-AC3E-B9AA7A819ADA}"/>
                </a:ext>
              </a:extLst>
            </p:cNvPr>
            <p:cNvSpPr/>
            <p:nvPr>
              <p:custDataLst>
                <p:tags r:id="rId9"/>
              </p:custDataLst>
            </p:nvPr>
          </p:nvSpPr>
          <p:spPr>
            <a:xfrm>
              <a:off x="3452603" y="3020156"/>
              <a:ext cx="2444216" cy="461665"/>
            </a:xfrm>
            <a:prstGeom prst="rect">
              <a:avLst/>
            </a:prstGeom>
          </p:spPr>
          <p:txBody>
            <a:bodyPr wrap="square">
              <a:spAutoFit/>
            </a:bodyPr>
            <a:lstStyle/>
            <a:p>
              <a:pPr algn="ctr"/>
              <a:r>
                <a:rPr lang="en-US" altLang="zh-CN" sz="2400" dirty="0">
                  <a:solidFill>
                    <a:srgbClr val="F8CB1E"/>
                  </a:solidFill>
                  <a:cs typeface="+mn-ea"/>
                  <a:sym typeface="+mn-lt"/>
                </a:rPr>
                <a:t>1957</a:t>
              </a:r>
              <a:r>
                <a:rPr lang="zh-CN" altLang="en-US" sz="2400" dirty="0">
                  <a:solidFill>
                    <a:srgbClr val="F8CB1E"/>
                  </a:solidFill>
                  <a:cs typeface="+mn-ea"/>
                  <a:sym typeface="+mn-lt"/>
                </a:rPr>
                <a:t>年</a:t>
              </a:r>
              <a:r>
                <a:rPr lang="en-US" altLang="zh-CN" sz="2400" dirty="0">
                  <a:solidFill>
                    <a:srgbClr val="F8CB1E"/>
                  </a:solidFill>
                  <a:cs typeface="+mn-ea"/>
                  <a:sym typeface="+mn-lt"/>
                </a:rPr>
                <a:t>2</a:t>
              </a:r>
              <a:r>
                <a:rPr lang="zh-CN" altLang="en-US" sz="2400" dirty="0">
                  <a:solidFill>
                    <a:srgbClr val="F8CB1E"/>
                  </a:solidFill>
                  <a:cs typeface="+mn-ea"/>
                  <a:sym typeface="+mn-lt"/>
                </a:rPr>
                <a:t>月</a:t>
              </a:r>
              <a:r>
                <a:rPr lang="en-US" altLang="zh-CN" sz="2400" dirty="0">
                  <a:solidFill>
                    <a:srgbClr val="F8CB1E"/>
                  </a:solidFill>
                  <a:cs typeface="+mn-ea"/>
                  <a:sym typeface="+mn-lt"/>
                </a:rPr>
                <a:t>7</a:t>
              </a:r>
              <a:r>
                <a:rPr lang="zh-CN" altLang="en-US" sz="2400" dirty="0">
                  <a:solidFill>
                    <a:srgbClr val="F8CB1E"/>
                  </a:solidFill>
                  <a:cs typeface="+mn-ea"/>
                  <a:sym typeface="+mn-lt"/>
                </a:rPr>
                <a:t>日</a:t>
              </a:r>
            </a:p>
          </p:txBody>
        </p:sp>
      </p:grpSp>
      <p:grpSp>
        <p:nvGrpSpPr>
          <p:cNvPr id="9" name="组合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C949F6-9AC2-B849-B935-FD113D49A8C7}"/>
              </a:ext>
            </a:extLst>
          </p:cNvPr>
          <p:cNvGrpSpPr/>
          <p:nvPr/>
        </p:nvGrpSpPr>
        <p:grpSpPr>
          <a:xfrm>
            <a:off x="3436190" y="1629788"/>
            <a:ext cx="8162251" cy="933988"/>
            <a:chOff x="3452602" y="2795707"/>
            <a:chExt cx="6821774" cy="933988"/>
          </a:xfrm>
        </p:grpSpPr>
        <p:sp>
          <p:nvSpPr>
            <p:cNvPr id="10" name="圆角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A2A3AA-DC4B-1242-95CC-DBE59112503A}"/>
                </a:ext>
              </a:extLst>
            </p:cNvPr>
            <p:cNvSpPr/>
            <p:nvPr/>
          </p:nvSpPr>
          <p:spPr>
            <a:xfrm>
              <a:off x="3452602" y="2795707"/>
              <a:ext cx="6821774" cy="933988"/>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90711E-91CF-5146-9FE8-7F2171714EEC}"/>
                </a:ext>
              </a:extLst>
            </p:cNvPr>
            <p:cNvSpPr/>
            <p:nvPr>
              <p:custDataLst>
                <p:tags r:id="rId8"/>
              </p:custDataLst>
            </p:nvPr>
          </p:nvSpPr>
          <p:spPr>
            <a:xfrm>
              <a:off x="3546455" y="3043581"/>
              <a:ext cx="6727920" cy="461665"/>
            </a:xfrm>
            <a:prstGeom prst="rect">
              <a:avLst/>
            </a:prstGeom>
          </p:spPr>
          <p:txBody>
            <a:bodyPr wrap="square">
              <a:spAutoFit/>
            </a:bodyPr>
            <a:lstStyle/>
            <a:p>
              <a:r>
                <a:rPr lang="zh-CN" altLang="en-US" sz="2400" dirty="0">
                  <a:solidFill>
                    <a:srgbClr val="C00000"/>
                  </a:solidFill>
                  <a:cs typeface="+mn-ea"/>
                  <a:sym typeface="+mn-lt"/>
                </a:rPr>
                <a:t>毛泽东在</a:t>
              </a:r>
              <a:r>
                <a:rPr lang="en-US" altLang="zh-CN" sz="2400" dirty="0">
                  <a:solidFill>
                    <a:srgbClr val="C00000"/>
                  </a:solidFill>
                  <a:cs typeface="+mn-ea"/>
                  <a:sym typeface="+mn-lt"/>
                </a:rPr>
                <a:t>《</a:t>
              </a:r>
              <a:r>
                <a:rPr lang="zh-CN" altLang="en-US" sz="2400" dirty="0">
                  <a:solidFill>
                    <a:srgbClr val="C00000"/>
                  </a:solidFill>
                  <a:cs typeface="+mn-ea"/>
                  <a:sym typeface="+mn-lt"/>
                </a:rPr>
                <a:t>关于正确处理人民内部矛盾的问题</a:t>
              </a:r>
              <a:r>
                <a:rPr lang="en-US" altLang="zh-CN" sz="2400" dirty="0">
                  <a:solidFill>
                    <a:srgbClr val="C00000"/>
                  </a:solidFill>
                  <a:cs typeface="+mn-ea"/>
                  <a:sym typeface="+mn-lt"/>
                </a:rPr>
                <a:t>》-</a:t>
              </a:r>
              <a:r>
                <a:rPr lang="zh-CN" altLang="en-US" sz="2400" dirty="0">
                  <a:solidFill>
                    <a:srgbClr val="C00000"/>
                  </a:solidFill>
                  <a:cs typeface="+mn-ea"/>
                  <a:sym typeface="+mn-lt"/>
                </a:rPr>
                <a:t>文中指出</a:t>
              </a:r>
            </a:p>
          </p:txBody>
        </p:sp>
      </p:grpSp>
      <p:sp>
        <p:nvSpPr>
          <p:cNvPr id="13"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120136-68AC-364D-8FE4-2C50D9110CA2}"/>
              </a:ext>
            </a:extLst>
          </p:cNvPr>
          <p:cNvSpPr/>
          <p:nvPr>
            <p:custDataLst>
              <p:tags r:id="rId2"/>
            </p:custDataLst>
          </p:nvPr>
        </p:nvSpPr>
        <p:spPr>
          <a:xfrm>
            <a:off x="380170" y="2723077"/>
            <a:ext cx="11037110"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“当人民推翻了帝国主义、封建主义和官僚资本主义的统治之后，中国要向哪里去</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事实已经回答了这个问题</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只有社会主义能够救中国。社会主义制度促进了我国生产力的突飞猛进的发展，这一点， 甚至连国外的敌人也不能不承认了。</a:t>
            </a:r>
          </a:p>
        </p:txBody>
      </p:sp>
      <p:grpSp>
        <p:nvGrpSpPr>
          <p:cNvPr id="14" name="组合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D378AE9-BBBB-DC4C-8746-8A6F317BDF22}"/>
              </a:ext>
            </a:extLst>
          </p:cNvPr>
          <p:cNvGrpSpPr/>
          <p:nvPr/>
        </p:nvGrpSpPr>
        <p:grpSpPr>
          <a:xfrm>
            <a:off x="330998" y="3802063"/>
            <a:ext cx="1913851" cy="607397"/>
            <a:chOff x="3452603" y="2795707"/>
            <a:chExt cx="2444216" cy="933988"/>
          </a:xfrm>
        </p:grpSpPr>
        <p:sp>
          <p:nvSpPr>
            <p:cNvPr id="15" name="圆角矩形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61F49F-73D9-E14B-9B8A-0ACA36718ACD}"/>
                </a:ext>
              </a:extLst>
            </p:cNvPr>
            <p:cNvSpPr/>
            <p:nvPr/>
          </p:nvSpPr>
          <p:spPr>
            <a:xfrm>
              <a:off x="3452603" y="2795707"/>
              <a:ext cx="2444216" cy="933988"/>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6"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EC624D-6873-F54A-85A5-8075717B7B16}"/>
                </a:ext>
              </a:extLst>
            </p:cNvPr>
            <p:cNvSpPr/>
            <p:nvPr>
              <p:custDataLst>
                <p:tags r:id="rId7"/>
              </p:custDataLst>
            </p:nvPr>
          </p:nvSpPr>
          <p:spPr>
            <a:xfrm>
              <a:off x="3452603" y="2907751"/>
              <a:ext cx="2444216" cy="709897"/>
            </a:xfrm>
            <a:prstGeom prst="rect">
              <a:avLst/>
            </a:prstGeom>
          </p:spPr>
          <p:txBody>
            <a:bodyPr wrap="square">
              <a:spAutoFit/>
            </a:bodyPr>
            <a:lstStyle/>
            <a:p>
              <a:pPr algn="ctr"/>
              <a:r>
                <a:rPr lang="en-US" altLang="zh-CN" sz="2400" dirty="0">
                  <a:solidFill>
                    <a:srgbClr val="F8CB1E"/>
                  </a:solidFill>
                  <a:cs typeface="+mn-ea"/>
                  <a:sym typeface="+mn-lt"/>
                </a:rPr>
                <a:t>1949</a:t>
              </a:r>
              <a:endParaRPr lang="zh-CN" altLang="en-US" sz="2400" dirty="0">
                <a:solidFill>
                  <a:srgbClr val="F8CB1E"/>
                </a:solidFill>
                <a:cs typeface="+mn-ea"/>
                <a:sym typeface="+mn-lt"/>
              </a:endParaRPr>
            </a:p>
          </p:txBody>
        </p:sp>
      </p:grpSp>
      <p:grpSp>
        <p:nvGrpSpPr>
          <p:cNvPr id="17" name="组合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8ECD26-F30B-6B44-B5BA-7132ED065A90}"/>
              </a:ext>
            </a:extLst>
          </p:cNvPr>
          <p:cNvGrpSpPr/>
          <p:nvPr/>
        </p:nvGrpSpPr>
        <p:grpSpPr>
          <a:xfrm>
            <a:off x="9684589" y="3791187"/>
            <a:ext cx="1913851" cy="607397"/>
            <a:chOff x="3452603" y="2795707"/>
            <a:chExt cx="2444216" cy="933988"/>
          </a:xfrm>
        </p:grpSpPr>
        <p:sp>
          <p:nvSpPr>
            <p:cNvPr id="18" name="圆角矩形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58BD01-941A-274D-99C3-856FCC033A45}"/>
                </a:ext>
              </a:extLst>
            </p:cNvPr>
            <p:cNvSpPr/>
            <p:nvPr/>
          </p:nvSpPr>
          <p:spPr>
            <a:xfrm>
              <a:off x="3452603" y="2795707"/>
              <a:ext cx="2444216" cy="933988"/>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CE222E-EF51-DE43-8586-D746DFA0BFC0}"/>
                </a:ext>
              </a:extLst>
            </p:cNvPr>
            <p:cNvSpPr/>
            <p:nvPr>
              <p:custDataLst>
                <p:tags r:id="rId6"/>
              </p:custDataLst>
            </p:nvPr>
          </p:nvSpPr>
          <p:spPr>
            <a:xfrm>
              <a:off x="3452603" y="2907751"/>
              <a:ext cx="2444216" cy="709897"/>
            </a:xfrm>
            <a:prstGeom prst="rect">
              <a:avLst/>
            </a:prstGeom>
          </p:spPr>
          <p:txBody>
            <a:bodyPr wrap="square">
              <a:spAutoFit/>
            </a:bodyPr>
            <a:lstStyle/>
            <a:p>
              <a:pPr algn="ctr"/>
              <a:r>
                <a:rPr lang="en-US" altLang="zh-CN" sz="2400" dirty="0">
                  <a:solidFill>
                    <a:srgbClr val="F8CB1E"/>
                  </a:solidFill>
                  <a:cs typeface="+mn-ea"/>
                  <a:sym typeface="+mn-lt"/>
                </a:rPr>
                <a:t>1978</a:t>
              </a:r>
              <a:endParaRPr lang="zh-CN" altLang="en-US" sz="2400" dirty="0">
                <a:solidFill>
                  <a:srgbClr val="F8CB1E"/>
                </a:solidFill>
                <a:cs typeface="+mn-ea"/>
                <a:sym typeface="+mn-lt"/>
              </a:endParaRPr>
            </a:p>
          </p:txBody>
        </p:sp>
      </p:grpSp>
      <p:sp>
        <p:nvSpPr>
          <p:cNvPr id="2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9D6C432-4E13-9A49-B632-CA8D237BFD48}"/>
              </a:ext>
            </a:extLst>
          </p:cNvPr>
          <p:cNvSpPr/>
          <p:nvPr>
            <p:custDataLst>
              <p:tags r:id="rId3"/>
            </p:custDataLst>
          </p:nvPr>
        </p:nvSpPr>
        <p:spPr>
          <a:xfrm>
            <a:off x="2456032" y="3802063"/>
            <a:ext cx="7279935"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经过</a:t>
            </a:r>
            <a:r>
              <a:rPr lang="en-US" altLang="zh-CN" sz="1600" dirty="0">
                <a:solidFill>
                  <a:schemeClr val="tx1">
                    <a:lumMod val="85000"/>
                    <a:lumOff val="15000"/>
                  </a:schemeClr>
                </a:solidFill>
                <a:cs typeface="+mn-ea"/>
                <a:sym typeface="+mn-lt"/>
              </a:rPr>
              <a:t>30</a:t>
            </a:r>
            <a:r>
              <a:rPr lang="zh-CN" altLang="en-US" sz="1600" dirty="0">
                <a:solidFill>
                  <a:schemeClr val="tx1">
                    <a:lumMod val="85000"/>
                    <a:lumOff val="15000"/>
                  </a:schemeClr>
                </a:solidFill>
                <a:cs typeface="+mn-ea"/>
                <a:sym typeface="+mn-lt"/>
              </a:rPr>
              <a:t>年的建设：我们拥有了独立的、比较完整的工业体系和国民经济体系</a:t>
            </a:r>
          </a:p>
        </p:txBody>
      </p:sp>
      <p:cxnSp>
        <p:nvCxnSpPr>
          <p:cNvPr id="21" name="直线连接符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42B6E3-7C64-544C-B4F9-CFEAA8CA6CCA}"/>
              </a:ext>
            </a:extLst>
          </p:cNvPr>
          <p:cNvCxnSpPr>
            <a:cxnSpLocks/>
          </p:cNvCxnSpPr>
          <p:nvPr/>
        </p:nvCxnSpPr>
        <p:spPr>
          <a:xfrm>
            <a:off x="2100666" y="4325717"/>
            <a:ext cx="7583923" cy="0"/>
          </a:xfrm>
          <a:prstGeom prst="line">
            <a:avLst/>
          </a:prstGeom>
          <a:ln w="12700">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B8A7E8-75B9-1040-A4B5-4AE2718B18BB}"/>
              </a:ext>
            </a:extLst>
          </p:cNvPr>
          <p:cNvGrpSpPr/>
          <p:nvPr/>
        </p:nvGrpSpPr>
        <p:grpSpPr>
          <a:xfrm>
            <a:off x="330998" y="4961651"/>
            <a:ext cx="1913851" cy="1206067"/>
            <a:chOff x="3452603" y="2795707"/>
            <a:chExt cx="2444216" cy="933988"/>
          </a:xfrm>
        </p:grpSpPr>
        <p:sp>
          <p:nvSpPr>
            <p:cNvPr id="25" name="圆角矩形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9555E9-A882-E645-8897-077FF1CD9B17}"/>
                </a:ext>
              </a:extLst>
            </p:cNvPr>
            <p:cNvSpPr/>
            <p:nvPr/>
          </p:nvSpPr>
          <p:spPr>
            <a:xfrm>
              <a:off x="3452603" y="2795707"/>
              <a:ext cx="2444216" cy="933988"/>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6"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9B63EE-37D5-4140-8004-2436D6EFE1E5}"/>
                </a:ext>
              </a:extLst>
            </p:cNvPr>
            <p:cNvSpPr/>
            <p:nvPr>
              <p:custDataLst>
                <p:tags r:id="rId5"/>
              </p:custDataLst>
            </p:nvPr>
          </p:nvSpPr>
          <p:spPr>
            <a:xfrm>
              <a:off x="3452603" y="3056619"/>
              <a:ext cx="2444216" cy="357517"/>
            </a:xfrm>
            <a:prstGeom prst="rect">
              <a:avLst/>
            </a:prstGeom>
          </p:spPr>
          <p:txBody>
            <a:bodyPr wrap="square">
              <a:spAutoFit/>
            </a:bodyPr>
            <a:lstStyle/>
            <a:p>
              <a:pPr algn="ctr"/>
              <a:r>
                <a:rPr lang="zh-CN" altLang="en-US" sz="2400" dirty="0">
                  <a:solidFill>
                    <a:srgbClr val="F8CB1E"/>
                  </a:solidFill>
                  <a:cs typeface="+mn-ea"/>
                  <a:sym typeface="+mn-lt"/>
                </a:rPr>
                <a:t>两弹一星</a:t>
              </a:r>
            </a:p>
          </p:txBody>
        </p:sp>
      </p:grpSp>
      <p:sp>
        <p:nvSpPr>
          <p:cNvPr id="27" name="圆角矩形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A66896-F6AD-8D41-9B73-E331FD1294C3}"/>
              </a:ext>
            </a:extLst>
          </p:cNvPr>
          <p:cNvSpPr/>
          <p:nvPr/>
        </p:nvSpPr>
        <p:spPr>
          <a:xfrm>
            <a:off x="2364692" y="4740693"/>
            <a:ext cx="9233748" cy="1689650"/>
          </a:xfrm>
          <a:prstGeom prst="roundRect">
            <a:avLst>
              <a:gd name="adj" fmla="val 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324D9C-224A-414A-9344-3B50C6A23723}"/>
              </a:ext>
            </a:extLst>
          </p:cNvPr>
          <p:cNvSpPr/>
          <p:nvPr>
            <p:custDataLst>
              <p:tags r:id="rId4"/>
            </p:custDataLst>
          </p:nvPr>
        </p:nvSpPr>
        <p:spPr>
          <a:xfrm>
            <a:off x="2545852" y="4813559"/>
            <a:ext cx="8844463" cy="1569660"/>
          </a:xfrm>
          <a:prstGeom prst="rect">
            <a:avLst/>
          </a:prstGeom>
        </p:spPr>
        <p:txBody>
          <a:bodyPr wrap="square">
            <a:spAutoFit/>
          </a:bodyPr>
          <a:lstStyle/>
          <a:p>
            <a:pPr>
              <a:lnSpc>
                <a:spcPct val="150000"/>
              </a:lnSpc>
            </a:pPr>
            <a:r>
              <a:rPr lang="en-US" altLang="zh-CN" sz="1600" dirty="0">
                <a:solidFill>
                  <a:schemeClr val="tx1">
                    <a:lumMod val="85000"/>
                    <a:lumOff val="15000"/>
                  </a:schemeClr>
                </a:solidFill>
                <a:cs typeface="+mn-ea"/>
                <a:sym typeface="+mn-lt"/>
              </a:rPr>
              <a:t>1960</a:t>
            </a:r>
            <a:r>
              <a:rPr lang="zh-CN" altLang="en-US" sz="1600" dirty="0">
                <a:solidFill>
                  <a:schemeClr val="tx1">
                    <a:lumMod val="85000"/>
                    <a:lumOff val="15000"/>
                  </a:schemeClr>
                </a:solidFill>
                <a:cs typeface="+mn-ea"/>
                <a:sym typeface="+mn-lt"/>
              </a:rPr>
              <a:t>年</a:t>
            </a:r>
            <a:r>
              <a:rPr lang="en-US" altLang="zh-CN" sz="1600" dirty="0">
                <a:solidFill>
                  <a:schemeClr val="tx1">
                    <a:lumMod val="85000"/>
                    <a:lumOff val="15000"/>
                  </a:schemeClr>
                </a:solidFill>
                <a:cs typeface="+mn-ea"/>
                <a:sym typeface="+mn-lt"/>
              </a:rPr>
              <a:t>11</a:t>
            </a:r>
            <a:r>
              <a:rPr lang="zh-CN" altLang="en-US" sz="1600" dirty="0">
                <a:solidFill>
                  <a:schemeClr val="tx1">
                    <a:lumMod val="85000"/>
                    <a:lumOff val="15000"/>
                  </a:schemeClr>
                </a:solidFill>
                <a:cs typeface="+mn-ea"/>
                <a:sym typeface="+mn-lt"/>
              </a:rPr>
              <a:t>月</a:t>
            </a:r>
            <a:r>
              <a:rPr lang="en-US" altLang="zh-CN" sz="1600" dirty="0">
                <a:solidFill>
                  <a:schemeClr val="tx1">
                    <a:lumMod val="85000"/>
                    <a:lumOff val="15000"/>
                  </a:schemeClr>
                </a:solidFill>
                <a:cs typeface="+mn-ea"/>
                <a:sym typeface="+mn-lt"/>
              </a:rPr>
              <a:t>5</a:t>
            </a:r>
            <a:r>
              <a:rPr lang="zh-CN" altLang="en-US" sz="1600" dirty="0">
                <a:solidFill>
                  <a:schemeClr val="tx1">
                    <a:lumMod val="85000"/>
                    <a:lumOff val="15000"/>
                  </a:schemeClr>
                </a:solidFill>
                <a:cs typeface="+mn-ea"/>
                <a:sym typeface="+mn-lt"/>
              </a:rPr>
              <a:t>日，中国仿制的第一枚导弹发射成功， </a:t>
            </a:r>
            <a:r>
              <a:rPr lang="en-US" altLang="zh-CN" sz="1600" dirty="0">
                <a:solidFill>
                  <a:schemeClr val="tx1">
                    <a:lumMod val="85000"/>
                    <a:lumOff val="15000"/>
                  </a:schemeClr>
                </a:solidFill>
                <a:cs typeface="+mn-ea"/>
                <a:sym typeface="+mn-lt"/>
              </a:rPr>
              <a:t>1964</a:t>
            </a:r>
            <a:r>
              <a:rPr lang="zh-CN" altLang="en-US" sz="1600" dirty="0">
                <a:solidFill>
                  <a:schemeClr val="tx1">
                    <a:lumMod val="85000"/>
                    <a:lumOff val="15000"/>
                  </a:schemeClr>
                </a:solidFill>
                <a:cs typeface="+mn-ea"/>
                <a:sym typeface="+mn-lt"/>
              </a:rPr>
              <a:t>年</a:t>
            </a:r>
            <a:r>
              <a:rPr lang="en-US" altLang="zh-CN" sz="1600" dirty="0">
                <a:solidFill>
                  <a:schemeClr val="tx1">
                    <a:lumMod val="85000"/>
                    <a:lumOff val="15000"/>
                  </a:schemeClr>
                </a:solidFill>
                <a:cs typeface="+mn-ea"/>
                <a:sym typeface="+mn-lt"/>
              </a:rPr>
              <a:t>10</a:t>
            </a:r>
            <a:r>
              <a:rPr lang="zh-CN" altLang="en-US" sz="1600" dirty="0">
                <a:solidFill>
                  <a:schemeClr val="tx1">
                    <a:lumMod val="85000"/>
                    <a:lumOff val="15000"/>
                  </a:schemeClr>
                </a:solidFill>
                <a:cs typeface="+mn-ea"/>
                <a:sym typeface="+mn-lt"/>
              </a:rPr>
              <a:t>月</a:t>
            </a:r>
            <a:r>
              <a:rPr lang="en-US" altLang="zh-CN" sz="1600" dirty="0">
                <a:solidFill>
                  <a:schemeClr val="tx1">
                    <a:lumMod val="85000"/>
                    <a:lumOff val="15000"/>
                  </a:schemeClr>
                </a:solidFill>
                <a:cs typeface="+mn-ea"/>
                <a:sym typeface="+mn-lt"/>
              </a:rPr>
              <a:t>16</a:t>
            </a:r>
            <a:r>
              <a:rPr lang="zh-CN" altLang="en-US" sz="1600" dirty="0">
                <a:solidFill>
                  <a:schemeClr val="tx1">
                    <a:lumMod val="85000"/>
                    <a:lumOff val="15000"/>
                  </a:schemeClr>
                </a:solidFill>
                <a:cs typeface="+mn-ea"/>
                <a:sym typeface="+mn-lt"/>
              </a:rPr>
              <a:t>日</a:t>
            </a:r>
            <a:r>
              <a:rPr lang="en-US" altLang="zh-CN" sz="1600" dirty="0">
                <a:solidFill>
                  <a:schemeClr val="tx1">
                    <a:lumMod val="85000"/>
                    <a:lumOff val="15000"/>
                  </a:schemeClr>
                </a:solidFill>
                <a:cs typeface="+mn-ea"/>
                <a:sym typeface="+mn-lt"/>
              </a:rPr>
              <a:t>15</a:t>
            </a:r>
            <a:r>
              <a:rPr lang="zh-CN" altLang="en-US" sz="1600" dirty="0">
                <a:solidFill>
                  <a:schemeClr val="tx1">
                    <a:lumMod val="85000"/>
                    <a:lumOff val="15000"/>
                  </a:schemeClr>
                </a:solidFill>
                <a:cs typeface="+mn-ea"/>
                <a:sym typeface="+mn-lt"/>
              </a:rPr>
              <a:t>时中国第一颗原子弹爆炸成功，使中国成为第五个有原子弹的国家</a:t>
            </a:r>
            <a:r>
              <a:rPr lang="en-US" altLang="zh-CN" sz="1600" dirty="0">
                <a:solidFill>
                  <a:schemeClr val="tx1">
                    <a:lumMod val="85000"/>
                    <a:lumOff val="15000"/>
                  </a:schemeClr>
                </a:solidFill>
                <a:cs typeface="+mn-ea"/>
                <a:sym typeface="+mn-lt"/>
              </a:rPr>
              <a:t>; 1967</a:t>
            </a:r>
            <a:r>
              <a:rPr lang="zh-CN" altLang="en-US" sz="1600" dirty="0">
                <a:solidFill>
                  <a:schemeClr val="tx1">
                    <a:lumMod val="85000"/>
                    <a:lumOff val="15000"/>
                  </a:schemeClr>
                </a:solidFill>
                <a:cs typeface="+mn-ea"/>
                <a:sym typeface="+mn-lt"/>
              </a:rPr>
              <a:t>年</a:t>
            </a:r>
            <a:r>
              <a:rPr lang="en-US" altLang="zh-CN" sz="1600" dirty="0">
                <a:solidFill>
                  <a:schemeClr val="tx1">
                    <a:lumMod val="85000"/>
                    <a:lumOff val="15000"/>
                  </a:schemeClr>
                </a:solidFill>
                <a:cs typeface="+mn-ea"/>
                <a:sym typeface="+mn-lt"/>
              </a:rPr>
              <a:t>6</a:t>
            </a:r>
            <a:r>
              <a:rPr lang="zh-CN" altLang="en-US" sz="1600" dirty="0">
                <a:solidFill>
                  <a:schemeClr val="tx1">
                    <a:lumMod val="85000"/>
                    <a:lumOff val="15000"/>
                  </a:schemeClr>
                </a:solidFill>
                <a:cs typeface="+mn-ea"/>
                <a:sym typeface="+mn-lt"/>
              </a:rPr>
              <a:t>月</a:t>
            </a:r>
            <a:r>
              <a:rPr lang="en-US" altLang="zh-CN" sz="1600" dirty="0">
                <a:solidFill>
                  <a:schemeClr val="tx1">
                    <a:lumMod val="85000"/>
                    <a:lumOff val="15000"/>
                  </a:schemeClr>
                </a:solidFill>
                <a:cs typeface="+mn-ea"/>
                <a:sym typeface="+mn-lt"/>
              </a:rPr>
              <a:t>17</a:t>
            </a:r>
            <a:r>
              <a:rPr lang="zh-CN" altLang="en-US" sz="1600" dirty="0">
                <a:solidFill>
                  <a:schemeClr val="tx1">
                    <a:lumMod val="85000"/>
                    <a:lumOff val="15000"/>
                  </a:schemeClr>
                </a:solidFill>
                <a:cs typeface="+mn-ea"/>
                <a:sym typeface="+mn-lt"/>
              </a:rPr>
              <a:t>日上午</a:t>
            </a:r>
            <a:r>
              <a:rPr lang="en-US" altLang="zh-CN" sz="1600" dirty="0">
                <a:solidFill>
                  <a:schemeClr val="tx1">
                    <a:lumMod val="85000"/>
                    <a:lumOff val="15000"/>
                  </a:schemeClr>
                </a:solidFill>
                <a:cs typeface="+mn-ea"/>
                <a:sym typeface="+mn-lt"/>
              </a:rPr>
              <a:t>8</a:t>
            </a:r>
            <a:r>
              <a:rPr lang="zh-CN" altLang="en-US" sz="1600" dirty="0">
                <a:solidFill>
                  <a:schemeClr val="tx1">
                    <a:lumMod val="85000"/>
                    <a:lumOff val="15000"/>
                  </a:schemeClr>
                </a:solidFill>
                <a:cs typeface="+mn-ea"/>
                <a:sym typeface="+mn-lt"/>
              </a:rPr>
              <a:t>时中国第一颗氢弹空爆</a:t>
            </a:r>
          </a:p>
          <a:p>
            <a:pPr>
              <a:lnSpc>
                <a:spcPct val="150000"/>
              </a:lnSpc>
            </a:pPr>
            <a:r>
              <a:rPr lang="zh-CN" altLang="en-US" sz="1600" dirty="0">
                <a:solidFill>
                  <a:schemeClr val="tx1">
                    <a:lumMod val="85000"/>
                    <a:lumOff val="15000"/>
                  </a:schemeClr>
                </a:solidFill>
                <a:cs typeface="+mn-ea"/>
                <a:sym typeface="+mn-lt"/>
              </a:rPr>
              <a:t>试验成功</a:t>
            </a:r>
            <a:r>
              <a:rPr lang="en-US" altLang="zh-CN" sz="1600" dirty="0">
                <a:solidFill>
                  <a:schemeClr val="tx1">
                    <a:lumMod val="85000"/>
                    <a:lumOff val="15000"/>
                  </a:schemeClr>
                </a:solidFill>
                <a:cs typeface="+mn-ea"/>
                <a:sym typeface="+mn-lt"/>
              </a:rPr>
              <a:t>; 1970</a:t>
            </a:r>
            <a:r>
              <a:rPr lang="zh-CN" altLang="en-US" sz="1600" dirty="0">
                <a:solidFill>
                  <a:schemeClr val="tx1">
                    <a:lumMod val="85000"/>
                    <a:lumOff val="15000"/>
                  </a:schemeClr>
                </a:solidFill>
                <a:cs typeface="+mn-ea"/>
                <a:sym typeface="+mn-lt"/>
              </a:rPr>
              <a:t>年</a:t>
            </a:r>
            <a:r>
              <a:rPr lang="en-US" altLang="zh-CN" sz="1600" dirty="0">
                <a:solidFill>
                  <a:schemeClr val="tx1">
                    <a:lumMod val="85000"/>
                    <a:lumOff val="15000"/>
                  </a:schemeClr>
                </a:solidFill>
                <a:cs typeface="+mn-ea"/>
                <a:sym typeface="+mn-lt"/>
              </a:rPr>
              <a:t>4</a:t>
            </a:r>
            <a:r>
              <a:rPr lang="zh-CN" altLang="en-US" sz="1600" dirty="0">
                <a:solidFill>
                  <a:schemeClr val="tx1">
                    <a:lumMod val="85000"/>
                    <a:lumOff val="15000"/>
                  </a:schemeClr>
                </a:solidFill>
                <a:cs typeface="+mn-ea"/>
                <a:sym typeface="+mn-lt"/>
              </a:rPr>
              <a:t>月</a:t>
            </a:r>
            <a:r>
              <a:rPr lang="en-US" altLang="zh-CN" sz="1600" dirty="0">
                <a:solidFill>
                  <a:schemeClr val="tx1">
                    <a:lumMod val="85000"/>
                    <a:lumOff val="15000"/>
                  </a:schemeClr>
                </a:solidFill>
                <a:cs typeface="+mn-ea"/>
                <a:sym typeface="+mn-lt"/>
              </a:rPr>
              <a:t>24</a:t>
            </a:r>
            <a:r>
              <a:rPr lang="zh-CN" altLang="en-US" sz="1600" dirty="0">
                <a:solidFill>
                  <a:schemeClr val="tx1">
                    <a:lumMod val="85000"/>
                    <a:lumOff val="15000"/>
                  </a:schemeClr>
                </a:solidFill>
                <a:cs typeface="+mn-ea"/>
                <a:sym typeface="+mn-lt"/>
              </a:rPr>
              <a:t>日</a:t>
            </a:r>
            <a:r>
              <a:rPr lang="en-US" altLang="zh-CN" sz="1600" dirty="0">
                <a:solidFill>
                  <a:schemeClr val="tx1">
                    <a:lumMod val="85000"/>
                    <a:lumOff val="15000"/>
                  </a:schemeClr>
                </a:solidFill>
                <a:cs typeface="+mn-ea"/>
                <a:sym typeface="+mn-lt"/>
              </a:rPr>
              <a:t>21</a:t>
            </a:r>
            <a:r>
              <a:rPr lang="zh-CN" altLang="en-US" sz="1600" dirty="0">
                <a:solidFill>
                  <a:schemeClr val="tx1">
                    <a:lumMod val="85000"/>
                    <a:lumOff val="15000"/>
                  </a:schemeClr>
                </a:solidFill>
                <a:cs typeface="+mn-ea"/>
                <a:sym typeface="+mn-lt"/>
              </a:rPr>
              <a:t>时中国第一 颗人造卫星发射成功，使中国成为第五个发射人造卫</a:t>
            </a:r>
          </a:p>
          <a:p>
            <a:pPr>
              <a:lnSpc>
                <a:spcPct val="150000"/>
              </a:lnSpc>
            </a:pPr>
            <a:r>
              <a:rPr lang="zh-CN" altLang="en-US" sz="1600" dirty="0">
                <a:solidFill>
                  <a:schemeClr val="tx1">
                    <a:lumMod val="85000"/>
                    <a:lumOff val="15000"/>
                  </a:schemeClr>
                </a:solidFill>
                <a:cs typeface="+mn-ea"/>
                <a:sym typeface="+mn-lt"/>
              </a:rPr>
              <a:t>星的国家。中国的“两弹一</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星” 是</a:t>
            </a:r>
            <a:r>
              <a:rPr lang="en-US" altLang="zh-CN" sz="1600" dirty="0">
                <a:solidFill>
                  <a:schemeClr val="tx1">
                    <a:lumMod val="85000"/>
                    <a:lumOff val="15000"/>
                  </a:schemeClr>
                </a:solidFill>
                <a:cs typeface="+mn-ea"/>
                <a:sym typeface="+mn-lt"/>
              </a:rPr>
              <a:t>20</a:t>
            </a:r>
            <a:r>
              <a:rPr lang="zh-CN" altLang="en-US" sz="1600" dirty="0">
                <a:solidFill>
                  <a:schemeClr val="tx1">
                    <a:lumMod val="85000"/>
                    <a:lumOff val="15000"/>
                  </a:schemeClr>
                </a:solidFill>
                <a:cs typeface="+mn-ea"/>
                <a:sym typeface="+mn-lt"/>
              </a:rPr>
              <a:t>世纪下半叶中华民族创建的辉煌伟业。</a:t>
            </a:r>
          </a:p>
        </p:txBody>
      </p:sp>
    </p:spTree>
    <p:extLst>
      <p:ext uri="{BB962C8B-B14F-4D97-AF65-F5344CB8AC3E}">
        <p14:creationId xmlns:p14="http://schemas.microsoft.com/office/powerpoint/2010/main" val="12586503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ssolve">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20"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EDC1E5-CDAC-B84F-A954-387FB2CA20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A809E1-88D8-E243-9C4A-E6A7058CFCDB}"/>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二、</a:t>
            </a:r>
            <a:r>
              <a:rPr lang="zh-CN" altLang="en-US" sz="3200" b="1" dirty="0">
                <a:solidFill>
                  <a:srgbClr val="C00000"/>
                </a:solidFill>
                <a:cs typeface="+mn-ea"/>
                <a:sym typeface="+mn-lt"/>
              </a:rPr>
              <a:t>必须坚持中国共产党的领导</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1298C1-62DC-7641-9A1E-5E6A1C2B8959}"/>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9BC92B6-6B22-E242-8615-36DEFD2A4261}"/>
              </a:ext>
            </a:extLst>
          </p:cNvPr>
          <p:cNvGrpSpPr/>
          <p:nvPr/>
        </p:nvGrpSpPr>
        <p:grpSpPr>
          <a:xfrm>
            <a:off x="509934" y="1523928"/>
            <a:ext cx="5586066" cy="819916"/>
            <a:chOff x="3452602" y="2795708"/>
            <a:chExt cx="3161522" cy="819916"/>
          </a:xfrm>
        </p:grpSpPr>
        <p:sp>
          <p:nvSpPr>
            <p:cNvPr id="8" name="圆角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7839A7-F0FB-E649-934E-E3A207DB09EE}"/>
                </a:ext>
              </a:extLst>
            </p:cNvPr>
            <p:cNvSpPr/>
            <p:nvPr/>
          </p:nvSpPr>
          <p:spPr>
            <a:xfrm>
              <a:off x="3452602" y="2795708"/>
              <a:ext cx="3161522" cy="819916"/>
            </a:xfrm>
            <a:prstGeom prst="roundRect">
              <a:avLst>
                <a:gd name="adj" fmla="val 5000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6B2628-328F-F647-A10F-D5D908F65BF7}"/>
                </a:ext>
              </a:extLst>
            </p:cNvPr>
            <p:cNvSpPr/>
            <p:nvPr>
              <p:custDataLst>
                <p:tags r:id="rId5"/>
              </p:custDataLst>
            </p:nvPr>
          </p:nvSpPr>
          <p:spPr>
            <a:xfrm>
              <a:off x="3452602" y="2974833"/>
              <a:ext cx="3161522" cy="461665"/>
            </a:xfrm>
            <a:prstGeom prst="rect">
              <a:avLst/>
            </a:prstGeom>
          </p:spPr>
          <p:txBody>
            <a:bodyPr wrap="square">
              <a:spAutoFit/>
            </a:bodyPr>
            <a:lstStyle/>
            <a:p>
              <a:pPr algn="ctr"/>
              <a:r>
                <a:rPr lang="zh-CN" altLang="en-US" sz="2400" dirty="0">
                  <a:solidFill>
                    <a:srgbClr val="F8CB1E"/>
                  </a:solidFill>
                  <a:cs typeface="+mn-ea"/>
                  <a:sym typeface="+mn-lt"/>
                </a:rPr>
                <a:t>只有中国特色社会主义才能发展中国</a:t>
              </a:r>
            </a:p>
          </p:txBody>
        </p:sp>
      </p:grpSp>
      <p:sp>
        <p:nvSpPr>
          <p:cNvPr id="1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989659-9D52-3C44-84C2-FEBD4E83B165}"/>
              </a:ext>
            </a:extLst>
          </p:cNvPr>
          <p:cNvSpPr/>
          <p:nvPr>
            <p:custDataLst>
              <p:tags r:id="rId2"/>
            </p:custDataLst>
          </p:nvPr>
        </p:nvSpPr>
        <p:spPr>
          <a:xfrm>
            <a:off x="509934" y="2517506"/>
            <a:ext cx="7555759"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党的十八大以来，面对国内外错综复杂的局面</a:t>
            </a:r>
          </a:p>
        </p:txBody>
      </p:sp>
      <p:sp>
        <p:nvSpPr>
          <p:cNvPr id="1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9A62482-4329-F545-893C-8B80BDAF4D2C}"/>
              </a:ext>
            </a:extLst>
          </p:cNvPr>
          <p:cNvSpPr/>
          <p:nvPr>
            <p:custDataLst>
              <p:tags r:id="rId3"/>
            </p:custDataLst>
          </p:nvPr>
        </p:nvSpPr>
        <p:spPr>
          <a:xfrm>
            <a:off x="509935" y="4580019"/>
            <a:ext cx="7077982" cy="1938992"/>
          </a:xfrm>
          <a:prstGeom prst="rect">
            <a:avLst/>
          </a:prstGeom>
        </p:spPr>
        <p:txBody>
          <a:bodyPr wrap="square">
            <a:spAutoFit/>
          </a:bodyPr>
          <a:lstStyle/>
          <a:p>
            <a:pPr marL="285750" indent="-285750">
              <a:lnSpc>
                <a:spcPct val="150000"/>
              </a:lnSpc>
              <a:buFont typeface="Wingdings" pitchFamily="2" charset="2"/>
              <a:buChar char="ü"/>
            </a:pPr>
            <a:r>
              <a:rPr lang="en-US" altLang="zh-CN" sz="1600" dirty="0">
                <a:solidFill>
                  <a:schemeClr val="tx1">
                    <a:lumMod val="85000"/>
                    <a:lumOff val="15000"/>
                  </a:schemeClr>
                </a:solidFill>
                <a:cs typeface="+mn-ea"/>
                <a:sym typeface="+mn-lt"/>
              </a:rPr>
              <a:t>1978</a:t>
            </a:r>
            <a:r>
              <a:rPr lang="zh-CN" altLang="en-US" sz="1600" dirty="0">
                <a:solidFill>
                  <a:schemeClr val="tx1">
                    <a:lumMod val="85000"/>
                    <a:lumOff val="15000"/>
                  </a:schemeClr>
                </a:solidFill>
                <a:cs typeface="+mn-ea"/>
                <a:sym typeface="+mn-lt"/>
              </a:rPr>
              <a:t>年，我国国内生产总值是日本的</a:t>
            </a:r>
            <a:r>
              <a:rPr lang="en-US" altLang="zh-CN" sz="1600" dirty="0">
                <a:solidFill>
                  <a:schemeClr val="tx1">
                    <a:lumMod val="85000"/>
                    <a:lumOff val="15000"/>
                  </a:schemeClr>
                </a:solidFill>
                <a:cs typeface="+mn-ea"/>
                <a:sym typeface="+mn-lt"/>
              </a:rPr>
              <a:t>22%</a:t>
            </a:r>
          </a:p>
          <a:p>
            <a:pPr marL="285750" indent="-285750">
              <a:lnSpc>
                <a:spcPct val="150000"/>
              </a:lnSpc>
              <a:buFont typeface="Wingdings" pitchFamily="2" charset="2"/>
              <a:buChar char="ü"/>
            </a:pPr>
            <a:r>
              <a:rPr lang="en-US" altLang="zh-CN" sz="1600" dirty="0">
                <a:solidFill>
                  <a:schemeClr val="tx1">
                    <a:lumMod val="85000"/>
                    <a:lumOff val="15000"/>
                  </a:schemeClr>
                </a:solidFill>
                <a:cs typeface="+mn-ea"/>
                <a:sym typeface="+mn-lt"/>
              </a:rPr>
              <a:t>2018</a:t>
            </a:r>
            <a:r>
              <a:rPr lang="zh-CN" altLang="en-US" sz="1600" dirty="0">
                <a:solidFill>
                  <a:schemeClr val="tx1">
                    <a:lumMod val="85000"/>
                    <a:lumOff val="15000"/>
                  </a:schemeClr>
                </a:solidFill>
                <a:cs typeface="+mn-ea"/>
                <a:sym typeface="+mn-lt"/>
              </a:rPr>
              <a:t>年，我国已经成为世界第二大经济体，国内生产总值是日本的</a:t>
            </a:r>
            <a:r>
              <a:rPr lang="en-US" altLang="zh-CN" sz="1600" dirty="0">
                <a:solidFill>
                  <a:schemeClr val="tx1">
                    <a:lumMod val="85000"/>
                    <a:lumOff val="15000"/>
                  </a:schemeClr>
                </a:solidFill>
                <a:cs typeface="+mn-ea"/>
                <a:sym typeface="+mn-lt"/>
              </a:rPr>
              <a:t>2.7</a:t>
            </a:r>
            <a:r>
              <a:rPr lang="zh-CN" altLang="en-US" sz="1600" dirty="0">
                <a:solidFill>
                  <a:schemeClr val="tx1">
                    <a:lumMod val="85000"/>
                    <a:lumOff val="15000"/>
                  </a:schemeClr>
                </a:solidFill>
                <a:cs typeface="+mn-ea"/>
                <a:sym typeface="+mn-lt"/>
              </a:rPr>
              <a:t>倍</a:t>
            </a:r>
          </a:p>
          <a:p>
            <a:pPr marL="285750" indent="-285750">
              <a:lnSpc>
                <a:spcPct val="150000"/>
              </a:lnSpc>
              <a:buFont typeface="Wingdings" pitchFamily="2" charset="2"/>
              <a:buChar char="ü"/>
            </a:pPr>
            <a:r>
              <a:rPr lang="en-US" altLang="zh-CN" sz="1600" dirty="0">
                <a:solidFill>
                  <a:schemeClr val="tx1">
                    <a:lumMod val="85000"/>
                    <a:lumOff val="15000"/>
                  </a:schemeClr>
                </a:solidFill>
                <a:cs typeface="+mn-ea"/>
                <a:sym typeface="+mn-lt"/>
              </a:rPr>
              <a:t>201 8</a:t>
            </a:r>
            <a:r>
              <a:rPr lang="zh-CN" altLang="en-US" sz="1600" dirty="0">
                <a:solidFill>
                  <a:schemeClr val="tx1">
                    <a:lumMod val="85000"/>
                    <a:lumOff val="15000"/>
                  </a:schemeClr>
                </a:solidFill>
                <a:cs typeface="+mn-ea"/>
                <a:sym typeface="+mn-lt"/>
              </a:rPr>
              <a:t>年的我国人均</a:t>
            </a:r>
            <a:r>
              <a:rPr lang="en" altLang="zh-CN" sz="1600" dirty="0">
                <a:solidFill>
                  <a:schemeClr val="tx1">
                    <a:lumMod val="85000"/>
                    <a:lumOff val="15000"/>
                  </a:schemeClr>
                </a:solidFill>
                <a:cs typeface="+mn-ea"/>
                <a:sym typeface="+mn-lt"/>
              </a:rPr>
              <a:t>GDP</a:t>
            </a:r>
            <a:r>
              <a:rPr lang="zh-CN" altLang="en-US" sz="1600" dirty="0">
                <a:solidFill>
                  <a:schemeClr val="tx1">
                    <a:lumMod val="85000"/>
                    <a:lumOff val="15000"/>
                  </a:schemeClr>
                </a:solidFill>
                <a:cs typeface="+mn-ea"/>
                <a:sym typeface="+mn-lt"/>
              </a:rPr>
              <a:t>达到</a:t>
            </a:r>
            <a:r>
              <a:rPr lang="en-US" altLang="zh-CN" sz="1600" dirty="0">
                <a:solidFill>
                  <a:schemeClr val="tx1">
                    <a:lumMod val="85000"/>
                    <a:lumOff val="15000"/>
                  </a:schemeClr>
                </a:solidFill>
                <a:cs typeface="+mn-ea"/>
                <a:sym typeface="+mn-lt"/>
              </a:rPr>
              <a:t>9780</a:t>
            </a:r>
            <a:r>
              <a:rPr lang="zh-CN" altLang="en-US" sz="1600" dirty="0">
                <a:solidFill>
                  <a:schemeClr val="tx1">
                    <a:lumMod val="85000"/>
                    <a:lumOff val="15000"/>
                  </a:schemeClr>
                </a:solidFill>
                <a:cs typeface="+mn-ea"/>
                <a:sym typeface="+mn-lt"/>
              </a:rPr>
              <a:t>美元，近十四亿人口的大国进入中等收入国家行列</a:t>
            </a:r>
          </a:p>
          <a:p>
            <a:pPr marL="285750" indent="-285750">
              <a:lnSpc>
                <a:spcPct val="150000"/>
              </a:lnSpc>
              <a:buFont typeface="Wingdings" pitchFamily="2" charset="2"/>
              <a:buChar char="ü"/>
            </a:pPr>
            <a:r>
              <a:rPr lang="zh-CN" altLang="en-US" sz="1600" dirty="0">
                <a:solidFill>
                  <a:schemeClr val="tx1">
                    <a:lumMod val="85000"/>
                    <a:lumOff val="15000"/>
                  </a:schemeClr>
                </a:solidFill>
                <a:cs typeface="+mn-ea"/>
                <a:sym typeface="+mn-lt"/>
              </a:rPr>
              <a:t>我国人民过上了几代人梦寐以求的好生活。</a:t>
            </a:r>
          </a:p>
        </p:txBody>
      </p:sp>
      <p:sp>
        <p:nvSpPr>
          <p:cNvPr id="12"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7AF4EA-C32B-FB4F-8644-CECDA891AE64}"/>
              </a:ext>
            </a:extLst>
          </p:cNvPr>
          <p:cNvSpPr/>
          <p:nvPr>
            <p:custDataLst>
              <p:tags r:id="rId4"/>
            </p:custDataLst>
          </p:nvPr>
        </p:nvSpPr>
        <p:spPr>
          <a:xfrm>
            <a:off x="509934" y="3208303"/>
            <a:ext cx="6903838" cy="1200329"/>
          </a:xfrm>
          <a:prstGeom prst="rect">
            <a:avLst/>
          </a:prstGeom>
        </p:spPr>
        <p:txBody>
          <a:bodyPr wrap="square">
            <a:spAutoFit/>
          </a:bodyPr>
          <a:lstStyle/>
          <a:p>
            <a:pPr>
              <a:lnSpc>
                <a:spcPct val="150000"/>
              </a:lnSpc>
            </a:pPr>
            <a:r>
              <a:rPr lang="zh-CN" altLang="en-US" sz="1600" dirty="0">
                <a:solidFill>
                  <a:srgbClr val="C00000"/>
                </a:solidFill>
                <a:cs typeface="+mn-ea"/>
                <a:sym typeface="+mn-lt"/>
              </a:rPr>
              <a:t>以相关领导为核心的党中央带领全党全军全国各族人民总揽战略全局，把握发展大势，推动改革开放和社会主义现代化建设取得历史性成就，发生历史性变革，中国特色社会主，义进入新时代。</a:t>
            </a:r>
          </a:p>
        </p:txBody>
      </p:sp>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505A1B-3869-794D-9496-5B84BFC9195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876673" y="1512366"/>
            <a:ext cx="3385417" cy="4717403"/>
          </a:xfrm>
          <a:prstGeom prst="rect">
            <a:avLst/>
          </a:prstGeom>
        </p:spPr>
      </p:pic>
    </p:spTree>
    <p:extLst>
      <p:ext uri="{BB962C8B-B14F-4D97-AF65-F5344CB8AC3E}">
        <p14:creationId xmlns:p14="http://schemas.microsoft.com/office/powerpoint/2010/main" val="15593820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08B853-00B6-8243-877C-FE13CA5273F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7E41A4-A575-5E46-BE12-3A335B2C8788}"/>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二、</a:t>
            </a:r>
            <a:r>
              <a:rPr lang="zh-CN" altLang="en-US" sz="3200" b="1" dirty="0">
                <a:solidFill>
                  <a:srgbClr val="C00000"/>
                </a:solidFill>
                <a:cs typeface="+mn-ea"/>
                <a:sym typeface="+mn-lt"/>
              </a:rPr>
              <a:t>必须坚持中国共产党的领导</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0F0ADA-946E-D64C-A808-B3BC83A8F559}"/>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BB5509-CA54-3F41-AFB7-28EE4C0735B5}"/>
              </a:ext>
            </a:extLst>
          </p:cNvPr>
          <p:cNvGrpSpPr/>
          <p:nvPr/>
        </p:nvGrpSpPr>
        <p:grpSpPr>
          <a:xfrm>
            <a:off x="509934" y="1523928"/>
            <a:ext cx="5586066" cy="819916"/>
            <a:chOff x="3452602" y="2795708"/>
            <a:chExt cx="3161522" cy="819916"/>
          </a:xfrm>
        </p:grpSpPr>
        <p:sp>
          <p:nvSpPr>
            <p:cNvPr id="7" name="圆角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45AE95-9376-B94D-88FC-7291DA40542F}"/>
                </a:ext>
              </a:extLst>
            </p:cNvPr>
            <p:cNvSpPr/>
            <p:nvPr/>
          </p:nvSpPr>
          <p:spPr>
            <a:xfrm>
              <a:off x="3452602" y="2795708"/>
              <a:ext cx="3161522" cy="819916"/>
            </a:xfrm>
            <a:prstGeom prst="roundRect">
              <a:avLst>
                <a:gd name="adj" fmla="val 5000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E57FDB-B49C-A64F-9068-1B000B17C535}"/>
                </a:ext>
              </a:extLst>
            </p:cNvPr>
            <p:cNvSpPr/>
            <p:nvPr>
              <p:custDataLst>
                <p:tags r:id="rId8"/>
              </p:custDataLst>
            </p:nvPr>
          </p:nvSpPr>
          <p:spPr>
            <a:xfrm>
              <a:off x="3452602" y="2974833"/>
              <a:ext cx="3161522" cy="461665"/>
            </a:xfrm>
            <a:prstGeom prst="rect">
              <a:avLst/>
            </a:prstGeom>
          </p:spPr>
          <p:txBody>
            <a:bodyPr wrap="square">
              <a:spAutoFit/>
            </a:bodyPr>
            <a:lstStyle/>
            <a:p>
              <a:pPr algn="ctr"/>
              <a:r>
                <a:rPr lang="zh-CN" altLang="en-US" sz="2400" dirty="0">
                  <a:solidFill>
                    <a:srgbClr val="F8CB1E"/>
                  </a:solidFill>
                  <a:cs typeface="+mn-ea"/>
                  <a:sym typeface="+mn-lt"/>
                </a:rPr>
                <a:t>只有中国特色社会主义才能发展中国</a:t>
              </a:r>
            </a:p>
          </p:txBody>
        </p:sp>
      </p:grpSp>
      <p:sp>
        <p:nvSpPr>
          <p:cNvPr id="1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C75561-2EB6-7746-8456-2CEC5F457E42}"/>
              </a:ext>
            </a:extLst>
          </p:cNvPr>
          <p:cNvSpPr/>
          <p:nvPr>
            <p:custDataLst>
              <p:tags r:id="rId2"/>
            </p:custDataLst>
          </p:nvPr>
        </p:nvSpPr>
        <p:spPr>
          <a:xfrm>
            <a:off x="6197528" y="1585923"/>
            <a:ext cx="7555759"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强调</a:t>
            </a:r>
            <a:r>
              <a:rPr lang="en-US" altLang="zh-CN" sz="2400" dirty="0">
                <a:solidFill>
                  <a:srgbClr val="C00000"/>
                </a:solidFill>
                <a:cs typeface="+mn-ea"/>
                <a:sym typeface="+mn-lt"/>
              </a:rPr>
              <a:t>:</a:t>
            </a:r>
            <a:endParaRPr lang="zh-CN" altLang="en-US" sz="2400" dirty="0">
              <a:solidFill>
                <a:srgbClr val="C00000"/>
              </a:solidFill>
              <a:cs typeface="+mn-ea"/>
              <a:sym typeface="+mn-lt"/>
            </a:endParaRPr>
          </a:p>
        </p:txBody>
      </p:sp>
      <p:sp>
        <p:nvSpPr>
          <p:cNvPr id="1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A83245-CF30-5C43-B2E2-25FAF53F0D84}"/>
              </a:ext>
            </a:extLst>
          </p:cNvPr>
          <p:cNvSpPr/>
          <p:nvPr>
            <p:custDataLst>
              <p:tags r:id="rId3"/>
            </p:custDataLst>
          </p:nvPr>
        </p:nvSpPr>
        <p:spPr>
          <a:xfrm>
            <a:off x="416143" y="2548963"/>
            <a:ext cx="9083245" cy="418191"/>
          </a:xfrm>
          <a:prstGeom prst="rect">
            <a:avLst/>
          </a:prstGeom>
        </p:spPr>
        <p:txBody>
          <a:bodyPr wrap="square">
            <a:spAutoFit/>
          </a:bodyPr>
          <a:lstStyle/>
          <a:p>
            <a:pPr>
              <a:lnSpc>
                <a:spcPct val="150000"/>
              </a:lnSpc>
            </a:pPr>
            <a:r>
              <a:rPr lang="zh-CN" altLang="en-US" sz="1600" dirty="0">
                <a:solidFill>
                  <a:srgbClr val="C00000"/>
                </a:solidFill>
                <a:cs typeface="+mn-ea"/>
                <a:sym typeface="+mn-lt"/>
              </a:rPr>
              <a:t>当前”摆在我们面前的一项重大历史任务，就是推动中国特色社会主义制度更加成熟更加定型。’</a:t>
            </a:r>
          </a:p>
        </p:txBody>
      </p:sp>
      <p:grpSp>
        <p:nvGrpSpPr>
          <p:cNvPr id="12" name="组合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8EEFAE-ADD2-6842-B65B-964D7435E9C5}"/>
              </a:ext>
            </a:extLst>
          </p:cNvPr>
          <p:cNvGrpSpPr/>
          <p:nvPr/>
        </p:nvGrpSpPr>
        <p:grpSpPr>
          <a:xfrm>
            <a:off x="416143" y="3358115"/>
            <a:ext cx="1543456" cy="933988"/>
            <a:chOff x="3452603" y="2795707"/>
            <a:chExt cx="2444216" cy="933988"/>
          </a:xfrm>
        </p:grpSpPr>
        <p:sp>
          <p:nvSpPr>
            <p:cNvPr id="13" name="圆角矩形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9D2295-7B84-B740-9659-47C4EFA8217F}"/>
                </a:ext>
              </a:extLst>
            </p:cNvPr>
            <p:cNvSpPr/>
            <p:nvPr/>
          </p:nvSpPr>
          <p:spPr>
            <a:xfrm>
              <a:off x="3452603" y="2795707"/>
              <a:ext cx="2444216" cy="933988"/>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71F669-EB86-2542-8E25-5E26B50ACE62}"/>
                </a:ext>
              </a:extLst>
            </p:cNvPr>
            <p:cNvSpPr/>
            <p:nvPr>
              <p:custDataLst>
                <p:tags r:id="rId7"/>
              </p:custDataLst>
            </p:nvPr>
          </p:nvSpPr>
          <p:spPr>
            <a:xfrm>
              <a:off x="3452603" y="3097892"/>
              <a:ext cx="2444216" cy="338554"/>
            </a:xfrm>
            <a:prstGeom prst="rect">
              <a:avLst/>
            </a:prstGeom>
          </p:spPr>
          <p:txBody>
            <a:bodyPr wrap="square">
              <a:spAutoFit/>
            </a:bodyPr>
            <a:lstStyle/>
            <a:p>
              <a:pPr algn="ctr"/>
              <a:r>
                <a:rPr lang="zh-CN" altLang="en-US" sz="1600" dirty="0">
                  <a:solidFill>
                    <a:srgbClr val="F8CB1E"/>
                  </a:solidFill>
                  <a:cs typeface="+mn-ea"/>
                  <a:sym typeface="+mn-lt"/>
                </a:rPr>
                <a:t>一方面</a:t>
              </a:r>
            </a:p>
          </p:txBody>
        </p:sp>
      </p:gr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E68822-2291-4D43-9A93-713050943117}"/>
              </a:ext>
            </a:extLst>
          </p:cNvPr>
          <p:cNvGrpSpPr/>
          <p:nvPr/>
        </p:nvGrpSpPr>
        <p:grpSpPr>
          <a:xfrm>
            <a:off x="2140668" y="3358115"/>
            <a:ext cx="5497837" cy="933988"/>
            <a:chOff x="3452602" y="2795707"/>
            <a:chExt cx="4594934" cy="933988"/>
          </a:xfrm>
        </p:grpSpPr>
        <p:sp>
          <p:nvSpPr>
            <p:cNvPr id="16" name="圆角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6BDA73-1454-304C-A08F-9F9129F1E32F}"/>
                </a:ext>
              </a:extLst>
            </p:cNvPr>
            <p:cNvSpPr/>
            <p:nvPr/>
          </p:nvSpPr>
          <p:spPr>
            <a:xfrm>
              <a:off x="3452602" y="2795707"/>
              <a:ext cx="4594934" cy="933988"/>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1005659-A6F1-0741-9C0E-3CCB6F93832E}"/>
                </a:ext>
              </a:extLst>
            </p:cNvPr>
            <p:cNvSpPr/>
            <p:nvPr>
              <p:custDataLst>
                <p:tags r:id="rId6"/>
              </p:custDataLst>
            </p:nvPr>
          </p:nvSpPr>
          <p:spPr>
            <a:xfrm>
              <a:off x="3546456" y="3109605"/>
              <a:ext cx="4501080" cy="338554"/>
            </a:xfrm>
            <a:prstGeom prst="rect">
              <a:avLst/>
            </a:prstGeom>
          </p:spPr>
          <p:txBody>
            <a:bodyPr wrap="square">
              <a:spAutoFit/>
            </a:bodyPr>
            <a:lstStyle/>
            <a:p>
              <a:r>
                <a:rPr lang="zh-CN" altLang="en-US" sz="1600" dirty="0">
                  <a:solidFill>
                    <a:srgbClr val="C00000"/>
                  </a:solidFill>
                  <a:cs typeface="+mn-ea"/>
                  <a:sym typeface="+mn-lt"/>
                </a:rPr>
                <a:t>我们要高扬中国特色社会主义伟大旗帜</a:t>
              </a:r>
            </a:p>
          </p:txBody>
        </p:sp>
      </p:grpSp>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A285BC9-82EC-E243-B781-8077DE0A5BDD}"/>
              </a:ext>
            </a:extLst>
          </p:cNvPr>
          <p:cNvGrpSpPr/>
          <p:nvPr/>
        </p:nvGrpSpPr>
        <p:grpSpPr>
          <a:xfrm>
            <a:off x="416143" y="4524102"/>
            <a:ext cx="1543456" cy="933988"/>
            <a:chOff x="3452603" y="2795707"/>
            <a:chExt cx="2444216" cy="933988"/>
          </a:xfrm>
        </p:grpSpPr>
        <p:sp>
          <p:nvSpPr>
            <p:cNvPr id="19" name="圆角矩形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9BE1B8-CD4D-C945-9358-5DC9F92FB97F}"/>
                </a:ext>
              </a:extLst>
            </p:cNvPr>
            <p:cNvSpPr/>
            <p:nvPr/>
          </p:nvSpPr>
          <p:spPr>
            <a:xfrm>
              <a:off x="3452603" y="2795707"/>
              <a:ext cx="2444216" cy="933988"/>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A0D495-FCA5-4346-98EA-38043D18AF8D}"/>
                </a:ext>
              </a:extLst>
            </p:cNvPr>
            <p:cNvSpPr/>
            <p:nvPr>
              <p:custDataLst>
                <p:tags r:id="rId5"/>
              </p:custDataLst>
            </p:nvPr>
          </p:nvSpPr>
          <p:spPr>
            <a:xfrm>
              <a:off x="3452603" y="3097892"/>
              <a:ext cx="2444216" cy="338554"/>
            </a:xfrm>
            <a:prstGeom prst="rect">
              <a:avLst/>
            </a:prstGeom>
          </p:spPr>
          <p:txBody>
            <a:bodyPr wrap="square">
              <a:spAutoFit/>
            </a:bodyPr>
            <a:lstStyle/>
            <a:p>
              <a:pPr algn="ctr"/>
              <a:r>
                <a:rPr lang="zh-CN" altLang="en-US" sz="1600" dirty="0">
                  <a:solidFill>
                    <a:srgbClr val="F8CB1E"/>
                  </a:solidFill>
                  <a:cs typeface="+mn-ea"/>
                  <a:sym typeface="+mn-lt"/>
                </a:rPr>
                <a:t>另一方面</a:t>
              </a:r>
            </a:p>
          </p:txBody>
        </p:sp>
      </p:grpSp>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0E7FD3-3306-C54F-9BD7-1C3672C420EE}"/>
              </a:ext>
            </a:extLst>
          </p:cNvPr>
          <p:cNvGrpSpPr/>
          <p:nvPr/>
        </p:nvGrpSpPr>
        <p:grpSpPr>
          <a:xfrm>
            <a:off x="2140668" y="4524102"/>
            <a:ext cx="5497837" cy="933988"/>
            <a:chOff x="3452602" y="2795707"/>
            <a:chExt cx="4594934" cy="933988"/>
          </a:xfrm>
        </p:grpSpPr>
        <p:sp>
          <p:nvSpPr>
            <p:cNvPr id="22" name="圆角矩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8F3CD1-6EC2-7647-AD04-F4844274559C}"/>
                </a:ext>
              </a:extLst>
            </p:cNvPr>
            <p:cNvSpPr/>
            <p:nvPr/>
          </p:nvSpPr>
          <p:spPr>
            <a:xfrm>
              <a:off x="3452602" y="2795707"/>
              <a:ext cx="4594934" cy="933988"/>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3"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C01DC7-ACDA-6B44-82BC-E1B7F0A9D9DC}"/>
                </a:ext>
              </a:extLst>
            </p:cNvPr>
            <p:cNvSpPr/>
            <p:nvPr>
              <p:custDataLst>
                <p:tags r:id="rId4"/>
              </p:custDataLst>
            </p:nvPr>
          </p:nvSpPr>
          <p:spPr>
            <a:xfrm>
              <a:off x="3546456" y="2887265"/>
              <a:ext cx="4501080" cy="787523"/>
            </a:xfrm>
            <a:prstGeom prst="rect">
              <a:avLst/>
            </a:prstGeom>
          </p:spPr>
          <p:txBody>
            <a:bodyPr wrap="square">
              <a:spAutoFit/>
            </a:bodyPr>
            <a:lstStyle/>
            <a:p>
              <a:pPr>
                <a:lnSpc>
                  <a:spcPct val="150000"/>
                </a:lnSpc>
              </a:pPr>
              <a:r>
                <a:rPr lang="zh-CN" altLang="en-US" sz="1600" dirty="0">
                  <a:solidFill>
                    <a:srgbClr val="C00000"/>
                  </a:solidFill>
                  <a:cs typeface="+mn-ea"/>
                  <a:sym typeface="+mn-lt"/>
                </a:rPr>
                <a:t>我们也承认我们的中国特色社会主义制度不是尽善尽美，还要进一步完善和发展。</a:t>
              </a:r>
            </a:p>
          </p:txBody>
        </p:sp>
      </p:grpSp>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FE91A6-A052-034E-927C-1F1C4A230C5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193909" y="2737426"/>
            <a:ext cx="5490254" cy="4693282"/>
          </a:xfrm>
          <a:prstGeom prst="rect">
            <a:avLst/>
          </a:prstGeom>
        </p:spPr>
      </p:pic>
    </p:spTree>
    <p:extLst>
      <p:ext uri="{BB962C8B-B14F-4D97-AF65-F5344CB8AC3E}">
        <p14:creationId xmlns:p14="http://schemas.microsoft.com/office/powerpoint/2010/main" val="24722347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DD0A6E6-9295-224C-AFE1-8AFDF4D14F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731155"/>
            <a:ext cx="12192000" cy="1126845"/>
          </a:xfrm>
          <a:prstGeom prst="rect">
            <a:avLst/>
          </a:prstGeom>
        </p:spPr>
      </p:pic>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F94B32-CE7D-784B-83F3-A5EE2E8719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4281390"/>
            <a:ext cx="5582653" cy="2576609"/>
          </a:xfrm>
          <a:prstGeom prst="rect">
            <a:avLst/>
          </a:prstGeom>
        </p:spPr>
      </p:pic>
      <p:sp>
        <p:nvSpPr>
          <p:cNvPr id="5"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385BC7E-40D9-2E42-8A62-336941A10072}"/>
              </a:ext>
            </a:extLst>
          </p:cNvPr>
          <p:cNvSpPr/>
          <p:nvPr>
            <p:custDataLst>
              <p:tags r:id="rId1"/>
            </p:custDataLst>
          </p:nvPr>
        </p:nvSpPr>
        <p:spPr>
          <a:xfrm>
            <a:off x="1050855" y="1217980"/>
            <a:ext cx="9428816" cy="1015663"/>
          </a:xfrm>
          <a:prstGeom prst="rect">
            <a:avLst/>
          </a:prstGeom>
          <a:noFill/>
        </p:spPr>
        <p:txBody>
          <a:bodyPr wrap="square">
            <a:spAutoFit/>
          </a:bodyPr>
          <a:lstStyle/>
          <a:p>
            <a:r>
              <a:rPr lang="zh-CN" altLang="en-US" sz="6000" dirty="0">
                <a:solidFill>
                  <a:srgbClr val="B7010E"/>
                </a:solidFill>
                <a:cs typeface="+mn-ea"/>
                <a:sym typeface="+mn-lt"/>
              </a:rPr>
              <a:t>第三章</a:t>
            </a:r>
          </a:p>
        </p:txBody>
      </p:sp>
      <p:sp>
        <p:nvSpPr>
          <p:cNvPr id="6"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4C9551-5479-9241-B81B-6DFABA0E4BBB}"/>
              </a:ext>
            </a:extLst>
          </p:cNvPr>
          <p:cNvSpPr/>
          <p:nvPr>
            <p:custDataLst>
              <p:tags r:id="rId2"/>
            </p:custDataLst>
          </p:nvPr>
        </p:nvSpPr>
        <p:spPr>
          <a:xfrm>
            <a:off x="1050855" y="2649442"/>
            <a:ext cx="9373760" cy="769441"/>
          </a:xfrm>
          <a:prstGeom prst="rect">
            <a:avLst/>
          </a:prstGeom>
        </p:spPr>
        <p:txBody>
          <a:bodyPr wrap="square">
            <a:spAutoFit/>
          </a:bodyPr>
          <a:lstStyle/>
          <a:p>
            <a:r>
              <a:rPr lang="zh-CN" altLang="en-US" sz="4400" b="1" dirty="0">
                <a:solidFill>
                  <a:srgbClr val="C00000"/>
                </a:solidFill>
                <a:cs typeface="+mn-ea"/>
                <a:sym typeface="+mn-lt"/>
              </a:rPr>
              <a:t>永远保持对人民的赤子之心</a:t>
            </a:r>
          </a:p>
        </p:txBody>
      </p:sp>
      <p:cxnSp>
        <p:nvCxnSpPr>
          <p:cNvPr id="7" name="直线连接符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F0E06A-CB9E-C044-8192-249D1227E410}"/>
              </a:ext>
            </a:extLst>
          </p:cNvPr>
          <p:cNvCxnSpPr/>
          <p:nvPr/>
        </p:nvCxnSpPr>
        <p:spPr>
          <a:xfrm>
            <a:off x="1050855" y="2370025"/>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DDAA48-4F7C-6642-A9CB-DA9B21A2FA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a:off x="8657230" y="-2178"/>
            <a:ext cx="3534770" cy="2909315"/>
          </a:xfrm>
          <a:prstGeom prst="rect">
            <a:avLst/>
          </a:prstGeom>
        </p:spPr>
      </p:pic>
      <p:sp>
        <p:nvSpPr>
          <p:cNvPr id="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D23207-46E3-4545-ABF0-6633F4C1FA74}"/>
              </a:ext>
            </a:extLst>
          </p:cNvPr>
          <p:cNvSpPr/>
          <p:nvPr>
            <p:custDataLst>
              <p:tags r:id="rId3"/>
            </p:custDataLst>
          </p:nvPr>
        </p:nvSpPr>
        <p:spPr>
          <a:xfrm>
            <a:off x="1050855" y="3557175"/>
            <a:ext cx="9373760" cy="338554"/>
          </a:xfrm>
          <a:prstGeom prst="rect">
            <a:avLst/>
          </a:prstGeom>
        </p:spPr>
        <p:txBody>
          <a:bodyPr wrap="square">
            <a:spAutoFit/>
          </a:bodyPr>
          <a:lstStyle/>
          <a:p>
            <a:r>
              <a:rPr lang="zh-CN" altLang="en-US" sz="1600" dirty="0">
                <a:solidFill>
                  <a:srgbClr val="B7010E"/>
                </a:solidFill>
                <a:cs typeface="+mn-ea"/>
                <a:sym typeface="+mn-lt"/>
              </a:rPr>
              <a:t>适用于</a:t>
            </a:r>
            <a:r>
              <a:rPr lang="en-US" altLang="zh-CN" sz="1600" dirty="0">
                <a:solidFill>
                  <a:srgbClr val="B7010E"/>
                </a:solidFill>
                <a:cs typeface="+mn-ea"/>
                <a:sym typeface="+mn-lt"/>
              </a:rPr>
              <a:t>2019</a:t>
            </a:r>
            <a:r>
              <a:rPr lang="zh-CN" altLang="en-US" sz="1600" dirty="0">
                <a:solidFill>
                  <a:srgbClr val="B7010E"/>
                </a:solidFill>
                <a:cs typeface="+mn-ea"/>
                <a:sym typeface="+mn-lt"/>
              </a:rPr>
              <a:t>年各党支部</a:t>
            </a:r>
            <a:r>
              <a:rPr lang="en-US" altLang="zh-CN" sz="1600" dirty="0">
                <a:solidFill>
                  <a:srgbClr val="B7010E"/>
                </a:solidFill>
                <a:cs typeface="+mn-ea"/>
                <a:sym typeface="+mn-lt"/>
              </a:rPr>
              <a:t>/</a:t>
            </a:r>
            <a:r>
              <a:rPr lang="zh-CN" altLang="en-US" sz="1600" dirty="0">
                <a:solidFill>
                  <a:srgbClr val="B7010E"/>
                </a:solidFill>
                <a:cs typeface="+mn-ea"/>
                <a:sym typeface="+mn-lt"/>
              </a:rPr>
              <a:t>党组织</a:t>
            </a:r>
            <a:r>
              <a:rPr lang="en-US" altLang="zh-CN" sz="1600" dirty="0">
                <a:solidFill>
                  <a:srgbClr val="B7010E"/>
                </a:solidFill>
                <a:cs typeface="+mn-ea"/>
                <a:sym typeface="+mn-lt"/>
              </a:rPr>
              <a:t>/</a:t>
            </a:r>
            <a:r>
              <a:rPr lang="zh-CN" altLang="en-US" sz="1600" dirty="0">
                <a:solidFill>
                  <a:srgbClr val="B7010E"/>
                </a:solidFill>
                <a:cs typeface="+mn-ea"/>
                <a:sym typeface="+mn-lt"/>
              </a:rPr>
              <a:t>基层党委开展第二批不忘初心牢记使命主题教育学习</a:t>
            </a:r>
          </a:p>
        </p:txBody>
      </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3C360D-0A9D-1643-875D-F84B84235FF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56102" y="4399497"/>
            <a:ext cx="2197100" cy="2260600"/>
          </a:xfrm>
          <a:prstGeom prst="rect">
            <a:avLst/>
          </a:prstGeom>
        </p:spPr>
      </p:pic>
    </p:spTree>
    <p:extLst>
      <p:ext uri="{BB962C8B-B14F-4D97-AF65-F5344CB8AC3E}">
        <p14:creationId xmlns:p14="http://schemas.microsoft.com/office/powerpoint/2010/main" val="38373599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996759-180C-8648-B4DE-10C9F6C07B0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6A668D-4DB3-EB47-9561-1C5169755B86}"/>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三、</a:t>
            </a:r>
            <a:r>
              <a:rPr lang="zh-CN" altLang="en-US" sz="3200" b="1" dirty="0">
                <a:solidFill>
                  <a:srgbClr val="C00000"/>
                </a:solidFill>
                <a:cs typeface="+mn-ea"/>
                <a:sym typeface="+mn-lt"/>
              </a:rPr>
              <a:t>永远保持对人民的赤子之心</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7AD037E-978F-304B-A75B-EBEB809C61AB}"/>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C8E09C-6E62-D549-ABD5-B3FE4BCF5F5C}"/>
              </a:ext>
            </a:extLst>
          </p:cNvPr>
          <p:cNvGrpSpPr/>
          <p:nvPr/>
        </p:nvGrpSpPr>
        <p:grpSpPr>
          <a:xfrm>
            <a:off x="908303" y="1752068"/>
            <a:ext cx="907755" cy="802669"/>
            <a:chOff x="3452603" y="2795707"/>
            <a:chExt cx="2100557" cy="802669"/>
          </a:xfrm>
        </p:grpSpPr>
        <p:sp>
          <p:nvSpPr>
            <p:cNvPr id="7" name="圆角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B761E5-3DD4-5342-A540-698BD0D1B35E}"/>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84A626-54AB-6240-898A-B09AB30F311F}"/>
                </a:ext>
              </a:extLst>
            </p:cNvPr>
            <p:cNvSpPr/>
            <p:nvPr>
              <p:custDataLst>
                <p:tags r:id="rId13"/>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全</a:t>
              </a:r>
            </a:p>
          </p:txBody>
        </p:sp>
      </p:grpSp>
      <p:grpSp>
        <p:nvGrpSpPr>
          <p:cNvPr id="33" name="组合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E4AE88-7D9C-2846-A323-1B215568B531}"/>
              </a:ext>
            </a:extLst>
          </p:cNvPr>
          <p:cNvGrpSpPr/>
          <p:nvPr/>
        </p:nvGrpSpPr>
        <p:grpSpPr>
          <a:xfrm>
            <a:off x="2064474" y="1752068"/>
            <a:ext cx="907755" cy="802669"/>
            <a:chOff x="3452603" y="2795707"/>
            <a:chExt cx="2100557" cy="802669"/>
          </a:xfrm>
        </p:grpSpPr>
        <p:sp>
          <p:nvSpPr>
            <p:cNvPr id="34" name="圆角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FE125E-BBBE-984D-9692-9D7B10B36074}"/>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35"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0ED30C-CBB9-314B-A160-B491269E6508}"/>
                </a:ext>
              </a:extLst>
            </p:cNvPr>
            <p:cNvSpPr/>
            <p:nvPr>
              <p:custDataLst>
                <p:tags r:id="rId12"/>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心</a:t>
              </a:r>
            </a:p>
          </p:txBody>
        </p:sp>
      </p:grpSp>
      <p:grpSp>
        <p:nvGrpSpPr>
          <p:cNvPr id="36" name="组合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0A4550-BB18-9245-8628-5684B8448218}"/>
              </a:ext>
            </a:extLst>
          </p:cNvPr>
          <p:cNvGrpSpPr/>
          <p:nvPr/>
        </p:nvGrpSpPr>
        <p:grpSpPr>
          <a:xfrm>
            <a:off x="3220645" y="1752068"/>
            <a:ext cx="907755" cy="802669"/>
            <a:chOff x="3452603" y="2795707"/>
            <a:chExt cx="2100557" cy="802669"/>
          </a:xfrm>
        </p:grpSpPr>
        <p:sp>
          <p:nvSpPr>
            <p:cNvPr id="37" name="圆角矩形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9E0A87-10BE-7545-A233-89D265B214A8}"/>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3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052D23-DA72-4B4D-B0B7-E6E81F030437}"/>
                </a:ext>
              </a:extLst>
            </p:cNvPr>
            <p:cNvSpPr/>
            <p:nvPr>
              <p:custDataLst>
                <p:tags r:id="rId11"/>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全</a:t>
              </a:r>
            </a:p>
          </p:txBody>
        </p:sp>
      </p:grpSp>
      <p:grpSp>
        <p:nvGrpSpPr>
          <p:cNvPr id="39" name="组合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953263C-1C34-B341-9715-B1492B22E583}"/>
              </a:ext>
            </a:extLst>
          </p:cNvPr>
          <p:cNvGrpSpPr/>
          <p:nvPr/>
        </p:nvGrpSpPr>
        <p:grpSpPr>
          <a:xfrm>
            <a:off x="4376816" y="1752068"/>
            <a:ext cx="907755" cy="802669"/>
            <a:chOff x="3452603" y="2795707"/>
            <a:chExt cx="2100557" cy="802669"/>
          </a:xfrm>
        </p:grpSpPr>
        <p:sp>
          <p:nvSpPr>
            <p:cNvPr id="40" name="圆角矩形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287327-DC7F-2E44-B647-9AE2E63C90A8}"/>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4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820A610-F4A3-4A48-A44D-AD260A614F4C}"/>
                </a:ext>
              </a:extLst>
            </p:cNvPr>
            <p:cNvSpPr/>
            <p:nvPr>
              <p:custDataLst>
                <p:tags r:id="rId10"/>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意</a:t>
              </a:r>
            </a:p>
          </p:txBody>
        </p:sp>
      </p:grpSp>
      <p:grpSp>
        <p:nvGrpSpPr>
          <p:cNvPr id="42" name="组合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5ADFC1-2039-5C43-8477-EF436E220267}"/>
              </a:ext>
            </a:extLst>
          </p:cNvPr>
          <p:cNvGrpSpPr/>
          <p:nvPr/>
        </p:nvGrpSpPr>
        <p:grpSpPr>
          <a:xfrm>
            <a:off x="5532987" y="1752068"/>
            <a:ext cx="907755" cy="802669"/>
            <a:chOff x="3452603" y="2795707"/>
            <a:chExt cx="2100557" cy="802669"/>
          </a:xfrm>
        </p:grpSpPr>
        <p:sp>
          <p:nvSpPr>
            <p:cNvPr id="43" name="圆角矩形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14FFC0-4E6B-1C45-A9D4-B7792550C5DA}"/>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4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F62616-E6A6-4E45-BE47-CDE4431E0FCA}"/>
                </a:ext>
              </a:extLst>
            </p:cNvPr>
            <p:cNvSpPr/>
            <p:nvPr>
              <p:custDataLst>
                <p:tags r:id="rId9"/>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为</a:t>
              </a:r>
            </a:p>
          </p:txBody>
        </p:sp>
      </p:grpSp>
      <p:grpSp>
        <p:nvGrpSpPr>
          <p:cNvPr id="45" name="组合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C26CF45-B819-C64B-A7BF-1C1EA9916B99}"/>
              </a:ext>
            </a:extLst>
          </p:cNvPr>
          <p:cNvGrpSpPr/>
          <p:nvPr/>
        </p:nvGrpSpPr>
        <p:grpSpPr>
          <a:xfrm>
            <a:off x="6689158" y="1752068"/>
            <a:ext cx="907755" cy="802669"/>
            <a:chOff x="3452603" y="2795707"/>
            <a:chExt cx="2100557" cy="802669"/>
          </a:xfrm>
        </p:grpSpPr>
        <p:sp>
          <p:nvSpPr>
            <p:cNvPr id="46" name="圆角矩形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95937FB-48EE-944C-8446-B9CA6225C90B}"/>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4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D1E134-4904-5042-8CE1-38A9635BCF10}"/>
                </a:ext>
              </a:extLst>
            </p:cNvPr>
            <p:cNvSpPr/>
            <p:nvPr>
              <p:custDataLst>
                <p:tags r:id="rId8"/>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人</a:t>
              </a:r>
            </a:p>
          </p:txBody>
        </p:sp>
      </p:grpSp>
      <p:grpSp>
        <p:nvGrpSpPr>
          <p:cNvPr id="48" name="组合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96B90E-7F68-F148-BD91-A6F934D763E5}"/>
              </a:ext>
            </a:extLst>
          </p:cNvPr>
          <p:cNvGrpSpPr/>
          <p:nvPr/>
        </p:nvGrpSpPr>
        <p:grpSpPr>
          <a:xfrm>
            <a:off x="7845329" y="1752068"/>
            <a:ext cx="907755" cy="802669"/>
            <a:chOff x="3452603" y="2795707"/>
            <a:chExt cx="2100557" cy="802669"/>
          </a:xfrm>
        </p:grpSpPr>
        <p:sp>
          <p:nvSpPr>
            <p:cNvPr id="49" name="圆角矩形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8C2215-1AFB-9C47-8931-6481977BFB6F}"/>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5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A9879D-D29E-5144-BD3F-C866C691DFEB}"/>
                </a:ext>
              </a:extLst>
            </p:cNvPr>
            <p:cNvSpPr/>
            <p:nvPr>
              <p:custDataLst>
                <p:tags r:id="rId7"/>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民</a:t>
              </a:r>
            </a:p>
          </p:txBody>
        </p:sp>
      </p:grpSp>
      <p:grpSp>
        <p:nvGrpSpPr>
          <p:cNvPr id="51" name="组合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C0FDDF-E279-EF49-B8E8-D6110F5A9279}"/>
              </a:ext>
            </a:extLst>
          </p:cNvPr>
          <p:cNvGrpSpPr/>
          <p:nvPr/>
        </p:nvGrpSpPr>
        <p:grpSpPr>
          <a:xfrm>
            <a:off x="9001500" y="1752068"/>
            <a:ext cx="907755" cy="802669"/>
            <a:chOff x="3452603" y="2795707"/>
            <a:chExt cx="2100557" cy="802669"/>
          </a:xfrm>
        </p:grpSpPr>
        <p:sp>
          <p:nvSpPr>
            <p:cNvPr id="52" name="圆角矩形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8C6314-F95D-5148-B687-464600F5BF85}"/>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53"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D86AF9-65DA-F24B-9F83-E1DD59C69567}"/>
                </a:ext>
              </a:extLst>
            </p:cNvPr>
            <p:cNvSpPr/>
            <p:nvPr>
              <p:custDataLst>
                <p:tags r:id="rId6"/>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服</a:t>
              </a:r>
            </a:p>
          </p:txBody>
        </p:sp>
      </p:grpSp>
      <p:grpSp>
        <p:nvGrpSpPr>
          <p:cNvPr id="54" name="组合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633D4F8-2116-1C46-AC3B-BDECA4B53B85}"/>
              </a:ext>
            </a:extLst>
          </p:cNvPr>
          <p:cNvGrpSpPr/>
          <p:nvPr/>
        </p:nvGrpSpPr>
        <p:grpSpPr>
          <a:xfrm>
            <a:off x="10157671" y="1752068"/>
            <a:ext cx="907755" cy="802669"/>
            <a:chOff x="3452603" y="2795707"/>
            <a:chExt cx="2100557" cy="802669"/>
          </a:xfrm>
        </p:grpSpPr>
        <p:sp>
          <p:nvSpPr>
            <p:cNvPr id="55" name="圆角矩形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A586EF-EBB0-7746-9ABE-5DD69E5EB09A}"/>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56"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474798-3505-C847-AA54-0601D40BF5EE}"/>
                </a:ext>
              </a:extLst>
            </p:cNvPr>
            <p:cNvSpPr/>
            <p:nvPr>
              <p:custDataLst>
                <p:tags r:id="rId5"/>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务</a:t>
              </a:r>
            </a:p>
          </p:txBody>
        </p:sp>
      </p:grpSp>
      <p:sp>
        <p:nvSpPr>
          <p:cNvPr id="5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136580-0CED-2B4F-AB46-E75972632B04}"/>
              </a:ext>
            </a:extLst>
          </p:cNvPr>
          <p:cNvSpPr/>
          <p:nvPr>
            <p:custDataLst>
              <p:tags r:id="rId2"/>
            </p:custDataLst>
          </p:nvPr>
        </p:nvSpPr>
        <p:spPr>
          <a:xfrm>
            <a:off x="1362180" y="2698975"/>
            <a:ext cx="9083245" cy="581057"/>
          </a:xfrm>
          <a:prstGeom prst="rect">
            <a:avLst/>
          </a:prstGeom>
        </p:spPr>
        <p:txBody>
          <a:bodyPr wrap="square">
            <a:spAutoFit/>
          </a:bodyPr>
          <a:lstStyle/>
          <a:p>
            <a:pPr algn="ctr">
              <a:lnSpc>
                <a:spcPct val="150000"/>
              </a:lnSpc>
            </a:pPr>
            <a:r>
              <a:rPr lang="zh-CN" altLang="en-US" sz="2400" dirty="0">
                <a:solidFill>
                  <a:srgbClr val="C00000"/>
                </a:solidFill>
                <a:cs typeface="+mn-ea"/>
                <a:sym typeface="+mn-lt"/>
              </a:rPr>
              <a:t>以人民为中心是我们开展工作的根本出发点</a:t>
            </a:r>
          </a:p>
        </p:txBody>
      </p:sp>
      <p:cxnSp>
        <p:nvCxnSpPr>
          <p:cNvPr id="60" name="直线连接符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5E60E72-A768-1D42-926A-0F2975811732}"/>
              </a:ext>
            </a:extLst>
          </p:cNvPr>
          <p:cNvCxnSpPr/>
          <p:nvPr/>
        </p:nvCxnSpPr>
        <p:spPr>
          <a:xfrm>
            <a:off x="1047389" y="3561893"/>
            <a:ext cx="971282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34E930-73F7-414A-BB7D-CD9E92247FE4}"/>
              </a:ext>
            </a:extLst>
          </p:cNvPr>
          <p:cNvSpPr/>
          <p:nvPr>
            <p:custDataLst>
              <p:tags r:id="rId3"/>
            </p:custDataLst>
          </p:nvPr>
        </p:nvSpPr>
        <p:spPr>
          <a:xfrm>
            <a:off x="380170" y="3679513"/>
            <a:ext cx="11037110" cy="787523"/>
          </a:xfrm>
          <a:prstGeom prst="rect">
            <a:avLst/>
          </a:prstGeom>
        </p:spPr>
        <p:txBody>
          <a:bodyPr wrap="square">
            <a:spAutoFit/>
          </a:bodyPr>
          <a:lstStyle/>
          <a:p>
            <a:pPr algn="ctr">
              <a:lnSpc>
                <a:spcPct val="150000"/>
              </a:lnSpc>
            </a:pP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过开展 “不忘初心、牢记使命”主题教育</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使我们有机会通过与历史的共鸣、与现</a:t>
            </a:r>
          </a:p>
          <a:p>
            <a:pPr algn="ctr">
              <a:lnSpc>
                <a:spcPct val="150000"/>
              </a:lnSpc>
            </a:pPr>
            <a:r>
              <a:rPr lang="zh-CN" altLang="en-US" sz="1600" dirty="0">
                <a:solidFill>
                  <a:schemeClr val="tx1">
                    <a:lumMod val="85000"/>
                    <a:lumOff val="15000"/>
                  </a:schemeClr>
                </a:solidFill>
                <a:cs typeface="+mn-ea"/>
                <a:sym typeface="+mn-lt"/>
              </a:rPr>
              <a:t>实的对话，探寻我们工作的出发点是什么，工作必须依靠谁、为了谁。</a:t>
            </a:r>
          </a:p>
        </p:txBody>
      </p:sp>
      <p:grpSp>
        <p:nvGrpSpPr>
          <p:cNvPr id="62" name="组合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BD3AD3-2843-AB4A-9447-8478AA3EBFFB}"/>
              </a:ext>
            </a:extLst>
          </p:cNvPr>
          <p:cNvGrpSpPr/>
          <p:nvPr/>
        </p:nvGrpSpPr>
        <p:grpSpPr>
          <a:xfrm>
            <a:off x="834047" y="4861286"/>
            <a:ext cx="4058795" cy="819916"/>
            <a:chOff x="3452602" y="2795708"/>
            <a:chExt cx="3161522" cy="819916"/>
          </a:xfrm>
        </p:grpSpPr>
        <p:sp>
          <p:nvSpPr>
            <p:cNvPr id="63" name="圆角矩形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67D35F-AC9D-B14F-9016-66C4A2C252AB}"/>
                </a:ext>
              </a:extLst>
            </p:cNvPr>
            <p:cNvSpPr/>
            <p:nvPr/>
          </p:nvSpPr>
          <p:spPr>
            <a:xfrm>
              <a:off x="3452602" y="2795708"/>
              <a:ext cx="3161522" cy="819916"/>
            </a:xfrm>
            <a:prstGeom prst="roundRect">
              <a:avLst>
                <a:gd name="adj" fmla="val 5000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6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FF2A16-4319-0C42-B19C-441B69AEC76B}"/>
                </a:ext>
              </a:extLst>
            </p:cNvPr>
            <p:cNvSpPr/>
            <p:nvPr>
              <p:custDataLst>
                <p:tags r:id="rId4"/>
              </p:custDataLst>
            </p:nvPr>
          </p:nvSpPr>
          <p:spPr>
            <a:xfrm>
              <a:off x="3452602" y="2974833"/>
              <a:ext cx="3161522" cy="461665"/>
            </a:xfrm>
            <a:prstGeom prst="rect">
              <a:avLst/>
            </a:prstGeom>
          </p:spPr>
          <p:txBody>
            <a:bodyPr wrap="square">
              <a:spAutoFit/>
            </a:bodyPr>
            <a:lstStyle/>
            <a:p>
              <a:pPr algn="ctr"/>
              <a:r>
                <a:rPr lang="en-US" altLang="zh-CN" sz="2400" dirty="0">
                  <a:solidFill>
                    <a:srgbClr val="F8CB1E"/>
                  </a:solidFill>
                  <a:cs typeface="+mn-ea"/>
                  <a:sym typeface="+mn-lt"/>
                </a:rPr>
                <a:t>9000</a:t>
              </a:r>
              <a:r>
                <a:rPr lang="zh-CN" altLang="en-US" sz="2400" dirty="0">
                  <a:solidFill>
                    <a:srgbClr val="F8CB1E"/>
                  </a:solidFill>
                  <a:cs typeface="+mn-ea"/>
                  <a:sym typeface="+mn-lt"/>
                </a:rPr>
                <a:t>多万 全国党员</a:t>
              </a:r>
            </a:p>
          </p:txBody>
        </p:sp>
      </p:grpSp>
      <p:pic>
        <p:nvPicPr>
          <p:cNvPr id="66" name="图片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73B92B-9736-E84B-83B2-28BB1D9680D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321280" y="4786200"/>
            <a:ext cx="6096000" cy="1114778"/>
          </a:xfrm>
          <a:prstGeom prst="rect">
            <a:avLst/>
          </a:prstGeom>
        </p:spPr>
      </p:pic>
    </p:spTree>
    <p:extLst>
      <p:ext uri="{BB962C8B-B14F-4D97-AF65-F5344CB8AC3E}">
        <p14:creationId xmlns:p14="http://schemas.microsoft.com/office/powerpoint/2010/main" val="14122246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dissolv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ssolv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dissolv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dissolv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dissolve">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dissolv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dissolve">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dissolve">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dissolve">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dissolve">
                                      <p:cBhvr>
                                        <p:cTn id="6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7"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ED78BB-D70F-F946-B56D-EB8475D450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16791"/>
            <a:ext cx="3256547" cy="1872202"/>
          </a:xfrm>
          <a:prstGeom prst="rect">
            <a:avLst/>
          </a:prstGeom>
        </p:spPr>
      </p:pic>
      <p:sp>
        <p:nvSpPr>
          <p:cNvPr id="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ED439E2-E1B2-F043-8258-D8065FAEAAF2}"/>
              </a:ext>
            </a:extLst>
          </p:cNvPr>
          <p:cNvSpPr/>
          <p:nvPr>
            <p:custDataLst>
              <p:tags r:id="rId1"/>
            </p:custDataLst>
          </p:nvPr>
        </p:nvSpPr>
        <p:spPr>
          <a:xfrm>
            <a:off x="3396084" y="645061"/>
            <a:ext cx="9428816" cy="1015663"/>
          </a:xfrm>
          <a:prstGeom prst="rect">
            <a:avLst/>
          </a:prstGeom>
          <a:noFill/>
        </p:spPr>
        <p:txBody>
          <a:bodyPr wrap="square">
            <a:spAutoFit/>
          </a:bodyPr>
          <a:lstStyle/>
          <a:p>
            <a:r>
              <a:rPr lang="zh-CN" altLang="en-US" sz="6000" b="1" dirty="0">
                <a:solidFill>
                  <a:srgbClr val="B7010E"/>
                </a:solidFill>
                <a:cs typeface="+mn-ea"/>
                <a:sym typeface="+mn-lt"/>
              </a:rPr>
              <a:t>前 言</a:t>
            </a:r>
          </a:p>
        </p:txBody>
      </p: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B80C01-7F27-0F40-9012-4D0B0CEFC2B3}"/>
              </a:ext>
            </a:extLst>
          </p:cNvPr>
          <p:cNvSpPr/>
          <p:nvPr>
            <p:custDataLst>
              <p:tags r:id="rId2"/>
            </p:custDataLst>
          </p:nvPr>
        </p:nvSpPr>
        <p:spPr>
          <a:xfrm>
            <a:off x="5474926" y="725852"/>
            <a:ext cx="9373760" cy="874407"/>
          </a:xfrm>
          <a:prstGeom prst="rect">
            <a:avLst/>
          </a:prstGeom>
        </p:spPr>
        <p:txBody>
          <a:bodyPr wrap="square">
            <a:spAutoFit/>
          </a:bodyPr>
          <a:lstStyle/>
          <a:p>
            <a:pPr>
              <a:lnSpc>
                <a:spcPct val="150000"/>
              </a:lnSpc>
            </a:pPr>
            <a:r>
              <a:rPr lang="zh-CN" altLang="en-US" dirty="0">
                <a:solidFill>
                  <a:srgbClr val="B7010E"/>
                </a:solidFill>
                <a:cs typeface="+mn-ea"/>
                <a:sym typeface="+mn-lt"/>
              </a:rPr>
              <a:t>不忘初心牢记使命</a:t>
            </a:r>
          </a:p>
          <a:p>
            <a:pPr>
              <a:lnSpc>
                <a:spcPct val="150000"/>
              </a:lnSpc>
            </a:pPr>
            <a:r>
              <a:rPr lang="zh-CN" altLang="en-US" dirty="0">
                <a:solidFill>
                  <a:srgbClr val="B7010E"/>
                </a:solidFill>
                <a:cs typeface="+mn-ea"/>
                <a:sym typeface="+mn-lt"/>
              </a:rPr>
              <a:t>牢记党的宗旨全心全意为人民服务</a:t>
            </a:r>
          </a:p>
        </p:txBody>
      </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53BC39-4819-AD41-9EA9-5394727C22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5731155"/>
            <a:ext cx="12192000" cy="1126845"/>
          </a:xfrm>
          <a:prstGeom prst="rect">
            <a:avLst/>
          </a:prstGeom>
        </p:spPr>
      </p:pic>
      <p:cxnSp>
        <p:nvCxnSpPr>
          <p:cNvPr id="12" name="直线连接符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55250C-A1CC-6C43-9203-0E94CF9AF0EE}"/>
              </a:ext>
            </a:extLst>
          </p:cNvPr>
          <p:cNvCxnSpPr/>
          <p:nvPr/>
        </p:nvCxnSpPr>
        <p:spPr>
          <a:xfrm>
            <a:off x="2679032" y="1797106"/>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0A1DB4-88F1-ED46-8B1C-A6AC5861A7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33496" y="3241039"/>
            <a:ext cx="4348167" cy="3716981"/>
          </a:xfrm>
          <a:prstGeom prst="rect">
            <a:avLst/>
          </a:prstGeom>
        </p:spPr>
      </p:pic>
      <p:sp>
        <p:nvSpPr>
          <p:cNvPr id="15"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33DB212-E152-B244-AEAA-365B0256A00E}"/>
              </a:ext>
            </a:extLst>
          </p:cNvPr>
          <p:cNvSpPr/>
          <p:nvPr>
            <p:custDataLst>
              <p:tags r:id="rId3"/>
            </p:custDataLst>
          </p:nvPr>
        </p:nvSpPr>
        <p:spPr>
          <a:xfrm>
            <a:off x="726756" y="2240007"/>
            <a:ext cx="8288907" cy="3416320"/>
          </a:xfrm>
          <a:prstGeom prst="rect">
            <a:avLst/>
          </a:prstGeom>
        </p:spPr>
        <p:txBody>
          <a:bodyPr wrap="square">
            <a:spAutoFit/>
          </a:bodyPr>
          <a:lstStyle/>
          <a:p>
            <a:pPr indent="457200">
              <a:lnSpc>
                <a:spcPct val="150000"/>
              </a:lnSpc>
            </a:pPr>
            <a:r>
              <a:rPr lang="zh-CN" altLang="en-US" sz="1600" dirty="0">
                <a:solidFill>
                  <a:srgbClr val="B7010E"/>
                </a:solidFill>
                <a:cs typeface="+mn-ea"/>
                <a:sym typeface="+mn-lt"/>
              </a:rPr>
              <a:t>党委书记每年至少讲一次党课。 党课是党员教育的有效载体，也是我们党的良好教育传统。</a:t>
            </a:r>
          </a:p>
          <a:p>
            <a:pPr indent="457200">
              <a:lnSpc>
                <a:spcPct val="150000"/>
              </a:lnSpc>
            </a:pPr>
            <a:r>
              <a:rPr lang="zh-CN" altLang="en-US" sz="1600" dirty="0">
                <a:solidFill>
                  <a:srgbClr val="B7010E"/>
                </a:solidFill>
                <a:cs typeface="+mn-ea"/>
                <a:sym typeface="+mn-lt"/>
              </a:rPr>
              <a:t>党的十九大报告，把”不忘初心，牢记使命”写入了新时代伟大斗争的政治宣言</a:t>
            </a:r>
            <a:r>
              <a:rPr lang="en-US" altLang="zh-CN" sz="1600" dirty="0">
                <a:solidFill>
                  <a:srgbClr val="B7010E"/>
                </a:solidFill>
                <a:cs typeface="+mn-ea"/>
                <a:sym typeface="+mn-lt"/>
              </a:rPr>
              <a:t>,</a:t>
            </a:r>
            <a:r>
              <a:rPr lang="zh-CN" altLang="en-US" sz="1600" dirty="0">
                <a:solidFill>
                  <a:srgbClr val="B7010E"/>
                </a:solidFill>
                <a:cs typeface="+mn-ea"/>
                <a:sym typeface="+mn-lt"/>
              </a:rPr>
              <a:t>相关领导其言谆谆</a:t>
            </a:r>
            <a:r>
              <a:rPr lang="en-US" altLang="zh-CN" sz="1600" dirty="0">
                <a:solidFill>
                  <a:srgbClr val="B7010E"/>
                </a:solidFill>
                <a:cs typeface="+mn-ea"/>
                <a:sym typeface="+mn-lt"/>
              </a:rPr>
              <a:t>:“</a:t>
            </a:r>
            <a:r>
              <a:rPr lang="zh-CN" altLang="en-US" sz="1600" dirty="0">
                <a:solidFill>
                  <a:srgbClr val="B7010E"/>
                </a:solidFill>
                <a:cs typeface="+mn-ea"/>
                <a:sym typeface="+mn-lt"/>
              </a:rPr>
              <a:t>中国共产党人初心和使命，就是为中国人民谋幸福，为中华民族谋复兴。这个初心和使命是激励中国共产党人不断前进的根本动力。”</a:t>
            </a:r>
            <a:endParaRPr lang="en-US" altLang="zh-CN" sz="1600" dirty="0">
              <a:solidFill>
                <a:srgbClr val="B7010E"/>
              </a:solidFill>
              <a:cs typeface="+mn-ea"/>
              <a:sym typeface="+mn-lt"/>
            </a:endParaRPr>
          </a:p>
          <a:p>
            <a:pPr indent="457200">
              <a:lnSpc>
                <a:spcPct val="150000"/>
              </a:lnSpc>
            </a:pPr>
            <a:r>
              <a:rPr lang="zh-CN" altLang="en-US" sz="1600" dirty="0">
                <a:solidFill>
                  <a:srgbClr val="B7010E"/>
                </a:solidFill>
                <a:cs typeface="+mn-ea"/>
                <a:sym typeface="+mn-lt"/>
              </a:rPr>
              <a:t>按照工作安排，结合对</a:t>
            </a:r>
            <a:r>
              <a:rPr lang="en-US" altLang="zh-CN" sz="1600" dirty="0">
                <a:solidFill>
                  <a:srgbClr val="B7010E"/>
                </a:solidFill>
                <a:cs typeface="+mn-ea"/>
                <a:sym typeface="+mn-lt"/>
              </a:rPr>
              <a:t>xxx</a:t>
            </a:r>
            <a:r>
              <a:rPr lang="zh-CN" altLang="en-US" sz="1600" dirty="0">
                <a:solidFill>
                  <a:srgbClr val="B7010E"/>
                </a:solidFill>
                <a:cs typeface="+mn-ea"/>
                <a:sym typeface="+mn-lt"/>
              </a:rPr>
              <a:t>新时代中国特色社会主义思想的学习，对</a:t>
            </a:r>
            <a:r>
              <a:rPr lang="en-US" altLang="zh-CN" sz="1600" dirty="0">
                <a:solidFill>
                  <a:srgbClr val="B7010E"/>
                </a:solidFill>
                <a:cs typeface="+mn-ea"/>
                <a:sym typeface="+mn-lt"/>
              </a:rPr>
              <a:t>"</a:t>
            </a:r>
            <a:r>
              <a:rPr lang="zh-CN" altLang="en-US" sz="1600" dirty="0">
                <a:solidFill>
                  <a:srgbClr val="B7010E"/>
                </a:solidFill>
                <a:cs typeface="+mn-ea"/>
                <a:sym typeface="+mn-lt"/>
              </a:rPr>
              <a:t>不忘初心、牢记使命”主题教育的思考，和近</a:t>
            </a:r>
            <a:r>
              <a:rPr lang="en-US" altLang="zh-CN" sz="1600" dirty="0">
                <a:solidFill>
                  <a:srgbClr val="B7010E"/>
                </a:solidFill>
                <a:cs typeface="+mn-ea"/>
                <a:sym typeface="+mn-lt"/>
              </a:rPr>
              <a:t>-</a:t>
            </a:r>
            <a:r>
              <a:rPr lang="zh-CN" altLang="en-US" sz="1600" dirty="0">
                <a:solidFill>
                  <a:srgbClr val="B7010E"/>
                </a:solidFill>
                <a:cs typeface="+mn-ea"/>
                <a:sym typeface="+mn-lt"/>
              </a:rPr>
              <a:t>段时间的调研，讲一一次专题党课，党课的题目是“牢记党的宗旨，全心全意为人民服务”</a:t>
            </a:r>
            <a:r>
              <a:rPr lang="en-US" altLang="zh-CN" sz="1600" dirty="0">
                <a:solidFill>
                  <a:srgbClr val="B7010E"/>
                </a:solidFill>
                <a:cs typeface="+mn-ea"/>
                <a:sym typeface="+mn-lt"/>
              </a:rPr>
              <a:t>,</a:t>
            </a:r>
            <a:r>
              <a:rPr lang="zh-CN" altLang="en-US" sz="1600" dirty="0">
                <a:solidFill>
                  <a:srgbClr val="B7010E"/>
                </a:solidFill>
                <a:cs typeface="+mn-ea"/>
                <a:sym typeface="+mn-lt"/>
              </a:rPr>
              <a:t>主要从</a:t>
            </a:r>
            <a:r>
              <a:rPr lang="en-US" altLang="zh-CN" sz="1600" dirty="0">
                <a:solidFill>
                  <a:srgbClr val="B7010E"/>
                </a:solidFill>
                <a:cs typeface="+mn-ea"/>
                <a:sym typeface="+mn-lt"/>
              </a:rPr>
              <a:t>"</a:t>
            </a:r>
            <a:r>
              <a:rPr lang="zh-CN" altLang="en-US" sz="1600" dirty="0">
                <a:solidFill>
                  <a:srgbClr val="B7010E"/>
                </a:solidFill>
                <a:cs typeface="+mn-ea"/>
                <a:sym typeface="+mn-lt"/>
              </a:rPr>
              <a:t>信仰的力量”</a:t>
            </a:r>
          </a:p>
          <a:p>
            <a:pPr indent="457200">
              <a:lnSpc>
                <a:spcPct val="150000"/>
              </a:lnSpc>
            </a:pPr>
            <a:r>
              <a:rPr lang="zh-CN" altLang="en-US" sz="1600" dirty="0">
                <a:solidFill>
                  <a:srgbClr val="B7010E"/>
                </a:solidFill>
                <a:cs typeface="+mn-ea"/>
                <a:sym typeface="+mn-lt"/>
              </a:rPr>
              <a:t>“坚持党的领导”</a:t>
            </a:r>
            <a:r>
              <a:rPr lang="en-US" altLang="zh-CN" sz="1600" dirty="0">
                <a:solidFill>
                  <a:srgbClr val="B7010E"/>
                </a:solidFill>
                <a:cs typeface="+mn-ea"/>
                <a:sym typeface="+mn-lt"/>
              </a:rPr>
              <a:t>"</a:t>
            </a:r>
            <a:r>
              <a:rPr lang="zh-CN" altLang="en-US" sz="1600" dirty="0">
                <a:solidFill>
                  <a:srgbClr val="B7010E"/>
                </a:solidFill>
                <a:cs typeface="+mn-ea"/>
                <a:sym typeface="+mn-lt"/>
              </a:rPr>
              <a:t>为人民服务” 三个方面，谈谈认识和体会，同大家交流。</a:t>
            </a:r>
          </a:p>
        </p:txBody>
      </p:sp>
      <p:sp>
        <p:nvSpPr>
          <p:cNvPr id="2" name="文本框 1"/>
          <p:cNvSpPr txBox="1"/>
          <p:nvPr/>
        </p:nvSpPr>
        <p:spPr>
          <a:xfrm>
            <a:off x="4412202" y="284085"/>
            <a:ext cx="1979720" cy="261610"/>
          </a:xfrm>
          <a:prstGeom prst="rect">
            <a:avLst/>
          </a:prstGeom>
          <a:noFill/>
        </p:spPr>
        <p:txBody>
          <a:bodyPr wrap="square" rtlCol="0">
            <a:spAutoFit/>
          </a:bodyPr>
          <a:lstStyle/>
          <a:p>
            <a:r>
              <a:rPr lang="en-US" altLang="zh-CN" sz="1100" dirty="0">
                <a:solidFill>
                  <a:srgbClr val="F5DBC2"/>
                </a:solidFill>
              </a:rPr>
              <a:t>https://www.ypppt.com/</a:t>
            </a:r>
            <a:endParaRPr lang="zh-CN" altLang="en-US" sz="1100" dirty="0">
              <a:solidFill>
                <a:srgbClr val="F5DBC2"/>
              </a:solidFill>
            </a:endParaRPr>
          </a:p>
        </p:txBody>
      </p:sp>
    </p:spTree>
    <p:extLst>
      <p:ext uri="{BB962C8B-B14F-4D97-AF65-F5344CB8AC3E}">
        <p14:creationId xmlns:p14="http://schemas.microsoft.com/office/powerpoint/2010/main" val="12823357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952F5A-2C2E-5E48-86E2-F45229CB20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D789F1-0D61-C947-9103-824FE32D3CC0}"/>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三、</a:t>
            </a:r>
            <a:r>
              <a:rPr lang="zh-CN" altLang="en-US" sz="3200" b="1" dirty="0">
                <a:solidFill>
                  <a:srgbClr val="C00000"/>
                </a:solidFill>
                <a:cs typeface="+mn-ea"/>
                <a:sym typeface="+mn-lt"/>
              </a:rPr>
              <a:t>永远保持对人民的赤子之心</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704500-5075-D84E-8BCE-B9E4EFC10196}"/>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sp>
        <p:nvSpPr>
          <p:cNvPr id="6"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3F08C8-9809-5F4F-85A4-85911F938AF4}"/>
              </a:ext>
            </a:extLst>
          </p:cNvPr>
          <p:cNvSpPr/>
          <p:nvPr>
            <p:custDataLst>
              <p:tags r:id="rId2"/>
            </p:custDataLst>
          </p:nvPr>
        </p:nvSpPr>
        <p:spPr>
          <a:xfrm>
            <a:off x="380170" y="1475732"/>
            <a:ext cx="9083245"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习近平总书记在“不忘初心、牢记使命”主题教育工作会议上强调</a:t>
            </a:r>
          </a:p>
        </p:txBody>
      </p:sp>
      <p:cxnSp>
        <p:nvCxnSpPr>
          <p:cNvPr id="7" name="直线连接符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3901F9-9C67-B64A-856F-6C1EE399F380}"/>
              </a:ext>
            </a:extLst>
          </p:cNvPr>
          <p:cNvCxnSpPr/>
          <p:nvPr/>
        </p:nvCxnSpPr>
        <p:spPr>
          <a:xfrm>
            <a:off x="380170" y="2338650"/>
            <a:ext cx="971282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4FB9C8-3395-0146-820B-E59C8381AAD5}"/>
              </a:ext>
            </a:extLst>
          </p:cNvPr>
          <p:cNvSpPr/>
          <p:nvPr>
            <p:custDataLst>
              <p:tags r:id="rId3"/>
            </p:custDataLst>
          </p:nvPr>
        </p:nvSpPr>
        <p:spPr>
          <a:xfrm>
            <a:off x="380170" y="2456270"/>
            <a:ext cx="7881514" cy="1754326"/>
          </a:xfrm>
          <a:prstGeom prst="rect">
            <a:avLst/>
          </a:prstGeom>
        </p:spPr>
        <p:txBody>
          <a:bodyPr wrap="square">
            <a:spAutoFit/>
          </a:bodyPr>
          <a:lstStyle/>
          <a:p>
            <a:pPr>
              <a:lnSpc>
                <a:spcPct val="150000"/>
              </a:lnSpc>
            </a:pPr>
            <a:r>
              <a:rPr lang="zh-CN" altLang="en-US" sz="2400" dirty="0">
                <a:solidFill>
                  <a:srgbClr val="C00000"/>
                </a:solidFill>
                <a:cs typeface="+mn-ea"/>
                <a:sym typeface="+mn-lt"/>
              </a:rPr>
              <a:t>守初心</a:t>
            </a:r>
            <a:endParaRPr lang="en-US" altLang="zh-CN" sz="2400" dirty="0">
              <a:solidFill>
                <a:srgbClr val="C00000"/>
              </a:solidFill>
              <a:cs typeface="+mn-ea"/>
              <a:sym typeface="+mn-lt"/>
            </a:endParaRPr>
          </a:p>
          <a:p>
            <a:pPr>
              <a:lnSpc>
                <a:spcPct val="150000"/>
              </a:lnSpc>
            </a:pPr>
            <a:r>
              <a:rPr lang="zh-CN" altLang="en-US" sz="1600" dirty="0">
                <a:solidFill>
                  <a:schemeClr val="tx1">
                    <a:lumMod val="85000"/>
                    <a:lumOff val="15000"/>
                  </a:schemeClr>
                </a:solidFill>
                <a:cs typeface="+mn-ea"/>
                <a:sym typeface="+mn-lt"/>
              </a:rPr>
              <a:t>就是要牢记全心全意为人民服务的根本宗旨，以坚定的理想信念坚守初心，牢记人民对美好生活的向往就是我们的奋斗目标，时刻不忘我们党来自人民、根植人民，永远不能脱离群众、轻视群众、漠视群众疾苦。</a:t>
            </a:r>
          </a:p>
        </p:txBody>
      </p:sp>
      <p:sp>
        <p:nvSpPr>
          <p:cNvPr id="1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692B7F-79C2-F74B-B637-D43E84247A41}"/>
              </a:ext>
            </a:extLst>
          </p:cNvPr>
          <p:cNvSpPr/>
          <p:nvPr>
            <p:custDataLst>
              <p:tags r:id="rId4"/>
            </p:custDataLst>
          </p:nvPr>
        </p:nvSpPr>
        <p:spPr>
          <a:xfrm>
            <a:off x="380170" y="4443549"/>
            <a:ext cx="7881514" cy="1384995"/>
          </a:xfrm>
          <a:prstGeom prst="rect">
            <a:avLst/>
          </a:prstGeom>
        </p:spPr>
        <p:txBody>
          <a:bodyPr wrap="square">
            <a:spAutoFit/>
          </a:bodyPr>
          <a:lstStyle/>
          <a:p>
            <a:pPr>
              <a:lnSpc>
                <a:spcPct val="150000"/>
              </a:lnSpc>
            </a:pPr>
            <a:r>
              <a:rPr lang="zh-CN" altLang="en-US" sz="2400" dirty="0">
                <a:solidFill>
                  <a:srgbClr val="C00000"/>
                </a:solidFill>
                <a:cs typeface="+mn-ea"/>
                <a:sym typeface="+mn-lt"/>
              </a:rPr>
              <a:t>重温初心、感悟初心、践行初心，才能将我们党的根本宗</a:t>
            </a:r>
          </a:p>
          <a:p>
            <a:pPr>
              <a:lnSpc>
                <a:spcPct val="150000"/>
              </a:lnSpc>
            </a:pPr>
            <a:r>
              <a:rPr lang="zh-CN" altLang="en-US" sz="1600" dirty="0">
                <a:solidFill>
                  <a:schemeClr val="tx1">
                    <a:lumMod val="85000"/>
                    <a:lumOff val="15000"/>
                  </a:schemeClr>
                </a:solidFill>
                <a:cs typeface="+mn-ea"/>
                <a:sym typeface="+mn-lt"/>
              </a:rPr>
              <a:t>旨和奋斗目标内化于心、外化于行，保持党同人民群众的血肉联系，让党的根基永固、让党的力量永存。</a:t>
            </a:r>
          </a:p>
        </p:txBody>
      </p:sp>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3D7277-DA55-1446-8285-B24D144ED3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61684" y="2365560"/>
            <a:ext cx="4235116" cy="4492440"/>
          </a:xfrm>
          <a:prstGeom prst="rect">
            <a:avLst/>
          </a:prstGeom>
        </p:spPr>
      </p:pic>
    </p:spTree>
    <p:extLst>
      <p:ext uri="{BB962C8B-B14F-4D97-AF65-F5344CB8AC3E}">
        <p14:creationId xmlns:p14="http://schemas.microsoft.com/office/powerpoint/2010/main" val="10998639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9FD0B8-340B-F846-97A0-B6AF7DE566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FDED01-DFE2-324E-8DE5-B99072853F41}"/>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三、</a:t>
            </a:r>
            <a:r>
              <a:rPr lang="zh-CN" altLang="en-US" sz="3200" b="1" dirty="0">
                <a:solidFill>
                  <a:srgbClr val="C00000"/>
                </a:solidFill>
                <a:cs typeface="+mn-ea"/>
                <a:sym typeface="+mn-lt"/>
              </a:rPr>
              <a:t>永远保持对人民的赤子之心</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E4370F-2434-974D-BC71-35437C8D5247}"/>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C23CE8-DB9F-9448-A544-A24C326CB522}"/>
              </a:ext>
            </a:extLst>
          </p:cNvPr>
          <p:cNvGrpSpPr/>
          <p:nvPr/>
        </p:nvGrpSpPr>
        <p:grpSpPr>
          <a:xfrm>
            <a:off x="3840887" y="1489859"/>
            <a:ext cx="4058795" cy="819916"/>
            <a:chOff x="3452602" y="2795708"/>
            <a:chExt cx="3161522" cy="819916"/>
          </a:xfrm>
        </p:grpSpPr>
        <p:sp>
          <p:nvSpPr>
            <p:cNvPr id="7" name="圆角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E6AC92-AE6A-734A-BFE4-1F70EE9E44FB}"/>
                </a:ext>
              </a:extLst>
            </p:cNvPr>
            <p:cNvSpPr/>
            <p:nvPr/>
          </p:nvSpPr>
          <p:spPr>
            <a:xfrm>
              <a:off x="3452602" y="2795708"/>
              <a:ext cx="3161522" cy="819916"/>
            </a:xfrm>
            <a:prstGeom prst="roundRect">
              <a:avLst>
                <a:gd name="adj" fmla="val 5000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9C3545-9328-BC4E-828A-C5EAC572418B}"/>
                </a:ext>
              </a:extLst>
            </p:cNvPr>
            <p:cNvSpPr/>
            <p:nvPr>
              <p:custDataLst>
                <p:tags r:id="rId4"/>
              </p:custDataLst>
            </p:nvPr>
          </p:nvSpPr>
          <p:spPr>
            <a:xfrm>
              <a:off x="3452602" y="2974833"/>
              <a:ext cx="3161522" cy="461665"/>
            </a:xfrm>
            <a:prstGeom prst="rect">
              <a:avLst/>
            </a:prstGeom>
          </p:spPr>
          <p:txBody>
            <a:bodyPr wrap="square">
              <a:spAutoFit/>
            </a:bodyPr>
            <a:lstStyle/>
            <a:p>
              <a:pPr algn="ctr"/>
              <a:r>
                <a:rPr lang="zh-CN" altLang="en-US" sz="2400" dirty="0">
                  <a:solidFill>
                    <a:srgbClr val="F8CB1E"/>
                  </a:solidFill>
                  <a:cs typeface="+mn-ea"/>
                  <a:sym typeface="+mn-lt"/>
                </a:rPr>
                <a:t>开展这次主题教育</a:t>
              </a:r>
            </a:p>
          </p:txBody>
        </p:sp>
      </p:grpSp>
      <p:sp>
        <p:nvSpPr>
          <p:cNvPr id="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9E7104-67C6-B847-8769-8DCEF963E70C}"/>
              </a:ext>
            </a:extLst>
          </p:cNvPr>
          <p:cNvSpPr/>
          <p:nvPr>
            <p:custDataLst>
              <p:tags r:id="rId2"/>
            </p:custDataLst>
          </p:nvPr>
        </p:nvSpPr>
        <p:spPr>
          <a:xfrm>
            <a:off x="497090" y="2342541"/>
            <a:ext cx="10313107" cy="1384995"/>
          </a:xfrm>
          <a:prstGeom prst="rect">
            <a:avLst/>
          </a:prstGeom>
        </p:spPr>
        <p:txBody>
          <a:bodyPr wrap="square">
            <a:spAutoFit/>
          </a:bodyPr>
          <a:lstStyle/>
          <a:p>
            <a:pPr>
              <a:lnSpc>
                <a:spcPct val="150000"/>
              </a:lnSpc>
            </a:pPr>
            <a:r>
              <a:rPr lang="zh-CN" altLang="en-US" sz="2400" dirty="0">
                <a:solidFill>
                  <a:srgbClr val="C00000"/>
                </a:solidFill>
                <a:cs typeface="+mn-ea"/>
                <a:sym typeface="+mn-lt"/>
              </a:rPr>
              <a:t>根本任务</a:t>
            </a:r>
            <a:endParaRPr lang="en-US" altLang="zh-CN" sz="2400" dirty="0">
              <a:solidFill>
                <a:srgbClr val="C00000"/>
              </a:solidFill>
              <a:cs typeface="+mn-ea"/>
              <a:sym typeface="+mn-lt"/>
            </a:endParaRPr>
          </a:p>
          <a:p>
            <a:pPr>
              <a:lnSpc>
                <a:spcPct val="150000"/>
              </a:lnSpc>
            </a:pPr>
            <a:r>
              <a:rPr lang="zh-CN" altLang="en-US" sz="1600" dirty="0">
                <a:solidFill>
                  <a:schemeClr val="tx1">
                    <a:lumMod val="85000"/>
                    <a:lumOff val="15000"/>
                  </a:schemeClr>
                </a:solidFill>
                <a:cs typeface="+mn-ea"/>
                <a:sym typeface="+mn-lt"/>
              </a:rPr>
              <a:t>就是要把深入学习贯彻</a:t>
            </a:r>
            <a:r>
              <a:rPr lang="en-US" altLang="zh-CN" sz="1600" dirty="0">
                <a:solidFill>
                  <a:schemeClr val="tx1">
                    <a:lumMod val="85000"/>
                    <a:lumOff val="15000"/>
                  </a:schemeClr>
                </a:solidFill>
                <a:cs typeface="+mn-ea"/>
                <a:sym typeface="+mn-lt"/>
              </a:rPr>
              <a:t>xxx</a:t>
            </a:r>
            <a:r>
              <a:rPr lang="zh-CN" altLang="en-US" sz="1600" dirty="0">
                <a:solidFill>
                  <a:schemeClr val="tx1">
                    <a:lumMod val="85000"/>
                    <a:lumOff val="15000"/>
                  </a:schemeClr>
                </a:solidFill>
                <a:cs typeface="+mn-ea"/>
                <a:sym typeface="+mn-lt"/>
              </a:rPr>
              <a:t>新时代中国特色社会主义思想锤炼忠诚干净担当的政治品格、团结带领全国各族人民为实现伟大梦想共同奋斗作为根本任务</a:t>
            </a:r>
          </a:p>
        </p:txBody>
      </p:sp>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48C015-728B-2447-AD12-174952311C9E}"/>
              </a:ext>
            </a:extLst>
          </p:cNvPr>
          <p:cNvGrpSpPr/>
          <p:nvPr/>
        </p:nvGrpSpPr>
        <p:grpSpPr>
          <a:xfrm>
            <a:off x="497091" y="3957813"/>
            <a:ext cx="2566952" cy="1726329"/>
            <a:chOff x="3452603" y="2795708"/>
            <a:chExt cx="1999479" cy="1726329"/>
          </a:xfrm>
        </p:grpSpPr>
        <p:sp>
          <p:nvSpPr>
            <p:cNvPr id="12" name="圆角矩形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7DF468-2155-0D4E-BCB7-29B805952D1D}"/>
                </a:ext>
              </a:extLst>
            </p:cNvPr>
            <p:cNvSpPr/>
            <p:nvPr/>
          </p:nvSpPr>
          <p:spPr>
            <a:xfrm>
              <a:off x="3452603" y="2795708"/>
              <a:ext cx="1999479" cy="172632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3"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8C8552-86F9-854A-9F5E-C31C8AAB4246}"/>
                </a:ext>
              </a:extLst>
            </p:cNvPr>
            <p:cNvSpPr/>
            <p:nvPr>
              <p:custDataLst>
                <p:tags r:id="rId3"/>
              </p:custDataLst>
            </p:nvPr>
          </p:nvSpPr>
          <p:spPr>
            <a:xfrm>
              <a:off x="3608800" y="3243373"/>
              <a:ext cx="1687086" cy="830997"/>
            </a:xfrm>
            <a:prstGeom prst="rect">
              <a:avLst/>
            </a:prstGeom>
          </p:spPr>
          <p:txBody>
            <a:bodyPr wrap="square">
              <a:spAutoFit/>
            </a:bodyPr>
            <a:lstStyle/>
            <a:p>
              <a:pPr algn="ctr"/>
              <a:r>
                <a:rPr lang="zh-CN" altLang="en-US" sz="2400" dirty="0">
                  <a:solidFill>
                    <a:srgbClr val="F8CB1E"/>
                  </a:solidFill>
                  <a:cs typeface="+mn-ea"/>
                  <a:sym typeface="+mn-lt"/>
                </a:rPr>
                <a:t>教育引导广大党员干部</a:t>
              </a:r>
            </a:p>
          </p:txBody>
        </p:sp>
      </p:grpSp>
      <p:sp>
        <p:nvSpPr>
          <p:cNvPr id="14" name="圆角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DA2421-D1EE-0C4E-B4B6-4AD46DDD7CAA}"/>
              </a:ext>
            </a:extLst>
          </p:cNvPr>
          <p:cNvSpPr/>
          <p:nvPr/>
        </p:nvSpPr>
        <p:spPr>
          <a:xfrm>
            <a:off x="3264570" y="3998263"/>
            <a:ext cx="3312694" cy="676798"/>
          </a:xfrm>
          <a:prstGeom prst="roundRect">
            <a:avLst>
              <a:gd name="adj" fmla="val 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cs typeface="+mn-ea"/>
                <a:sym typeface="+mn-lt"/>
              </a:rPr>
              <a:t>增强贯彻落实的自觉性和坚定性</a:t>
            </a:r>
          </a:p>
        </p:txBody>
      </p:sp>
      <p:sp>
        <p:nvSpPr>
          <p:cNvPr id="16" name="圆角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A315B8-3E7D-E14E-B1B0-F04422BEEC28}"/>
              </a:ext>
            </a:extLst>
          </p:cNvPr>
          <p:cNvSpPr/>
          <p:nvPr/>
        </p:nvSpPr>
        <p:spPr>
          <a:xfrm>
            <a:off x="6777792" y="3998263"/>
            <a:ext cx="4948986" cy="676798"/>
          </a:xfrm>
          <a:prstGeom prst="roundRect">
            <a:avLst>
              <a:gd name="adj" fmla="val 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cs typeface="+mn-ea"/>
                <a:sym typeface="+mn-lt"/>
              </a:rPr>
              <a:t>加深对习近平新时代中国特色社会主义思想的理解</a:t>
            </a:r>
          </a:p>
        </p:txBody>
      </p:sp>
      <p:sp>
        <p:nvSpPr>
          <p:cNvPr id="17" name="圆角矩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0C12205-03B5-2B4D-B08A-3A344CC8D65B}"/>
              </a:ext>
            </a:extLst>
          </p:cNvPr>
          <p:cNvSpPr/>
          <p:nvPr/>
        </p:nvSpPr>
        <p:spPr>
          <a:xfrm>
            <a:off x="3264570" y="5007344"/>
            <a:ext cx="3312694" cy="676798"/>
          </a:xfrm>
          <a:prstGeom prst="roundRect">
            <a:avLst>
              <a:gd name="adj" fmla="val 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cs typeface="+mn-ea"/>
                <a:sym typeface="+mn-lt"/>
              </a:rPr>
              <a:t>在原有学习的基础上取得新进步</a:t>
            </a:r>
          </a:p>
        </p:txBody>
      </p:sp>
      <p:sp>
        <p:nvSpPr>
          <p:cNvPr id="18" name="圆角矩形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9121C2-9F54-AC42-AC98-48DF83E452AE}"/>
              </a:ext>
            </a:extLst>
          </p:cNvPr>
          <p:cNvSpPr/>
          <p:nvPr/>
        </p:nvSpPr>
        <p:spPr>
          <a:xfrm>
            <a:off x="6777792" y="5007344"/>
            <a:ext cx="4948986" cy="676798"/>
          </a:xfrm>
          <a:prstGeom prst="roundRect">
            <a:avLst>
              <a:gd name="adj" fmla="val 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dirty="0">
                <a:solidFill>
                  <a:srgbClr val="C00000"/>
                </a:solidFill>
                <a:cs typeface="+mn-ea"/>
                <a:sym typeface="+mn-lt"/>
              </a:rPr>
              <a:t>提高运用党的创新理论指导实践、推动工作的能力</a:t>
            </a:r>
          </a:p>
        </p:txBody>
      </p:sp>
    </p:spTree>
    <p:extLst>
      <p:ext uri="{BB962C8B-B14F-4D97-AF65-F5344CB8AC3E}">
        <p14:creationId xmlns:p14="http://schemas.microsoft.com/office/powerpoint/2010/main" val="36212071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EFD09B-5F48-F649-8FCF-E081311D9EC1}"/>
              </a:ext>
            </a:extLst>
          </p:cNvPr>
          <p:cNvSpPr/>
          <p:nvPr/>
        </p:nvSpPr>
        <p:spPr>
          <a:xfrm>
            <a:off x="380170" y="3608731"/>
            <a:ext cx="11186186" cy="2931974"/>
          </a:xfrm>
          <a:prstGeom prst="roundRect">
            <a:avLst>
              <a:gd name="adj" fmla="val 0"/>
            </a:avLst>
          </a:prstGeom>
          <a:noFill/>
          <a:ln>
            <a:solidFill>
              <a:srgbClr val="B7010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596987-1B2F-394B-892E-733A7643A6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B046A4-A614-094F-B8E8-15ECA59F5E5A}"/>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三、</a:t>
            </a:r>
            <a:r>
              <a:rPr lang="zh-CN" altLang="en-US" sz="3200" b="1" dirty="0">
                <a:solidFill>
                  <a:srgbClr val="C00000"/>
                </a:solidFill>
                <a:cs typeface="+mn-ea"/>
                <a:sym typeface="+mn-lt"/>
              </a:rPr>
              <a:t>永远保持对人民的赤子之心</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FE2321-5973-C143-9DDF-FB0F27EEB117}"/>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sp>
        <p:nvSpPr>
          <p:cNvPr id="6"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A0B560-FFF2-734D-BB37-96A7342B81A6}"/>
              </a:ext>
            </a:extLst>
          </p:cNvPr>
          <p:cNvSpPr/>
          <p:nvPr>
            <p:custDataLst>
              <p:tags r:id="rId2"/>
            </p:custDataLst>
          </p:nvPr>
        </p:nvSpPr>
        <p:spPr>
          <a:xfrm>
            <a:off x="380170" y="1409556"/>
            <a:ext cx="11811830" cy="418191"/>
          </a:xfrm>
          <a:prstGeom prst="rect">
            <a:avLst/>
          </a:prstGeom>
        </p:spPr>
        <p:txBody>
          <a:bodyPr wrap="square">
            <a:spAutoFit/>
          </a:bodyPr>
          <a:lstStyle/>
          <a:p>
            <a:pPr>
              <a:lnSpc>
                <a:spcPct val="150000"/>
              </a:lnSpc>
            </a:pPr>
            <a:r>
              <a:rPr lang="zh-CN" altLang="en-US" sz="1600" dirty="0">
                <a:solidFill>
                  <a:srgbClr val="C00000"/>
                </a:solidFill>
                <a:cs typeface="+mn-ea"/>
                <a:sym typeface="+mn-lt"/>
              </a:rPr>
              <a:t>人民是我们党执政的最大底气，是我们共和国的坚实根基，是我们强党兴国的根本所在</a:t>
            </a:r>
          </a:p>
        </p:txBody>
      </p:sp>
      <p:cxnSp>
        <p:nvCxnSpPr>
          <p:cNvPr id="7" name="直线连接符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14851C-BC4E-504B-BDEA-B08CF38176E9}"/>
              </a:ext>
            </a:extLst>
          </p:cNvPr>
          <p:cNvCxnSpPr>
            <a:cxnSpLocks/>
          </p:cNvCxnSpPr>
          <p:nvPr/>
        </p:nvCxnSpPr>
        <p:spPr>
          <a:xfrm>
            <a:off x="380170" y="2000486"/>
            <a:ext cx="1118618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F4041F-F554-B94F-89B7-B81ACE0180EB}"/>
              </a:ext>
            </a:extLst>
          </p:cNvPr>
          <p:cNvSpPr/>
          <p:nvPr>
            <p:custDataLst>
              <p:tags r:id="rId3"/>
            </p:custDataLst>
          </p:nvPr>
        </p:nvSpPr>
        <p:spPr>
          <a:xfrm>
            <a:off x="380170" y="2062344"/>
            <a:ext cx="11186187"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把人民立场作为党的根本政治立场，是我们党区别于其他政党的显著标志。每一个共产党人， 都需要在为民造福中实现自己的价值，在无私奉献中提升人生的境界，坚守人民至上的宗旨信念，践行服务人民的铮铮誓言，把</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以人民为中心”这一思想贯穿到我们的工作中。</a:t>
            </a:r>
          </a:p>
        </p:txBody>
      </p:sp>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EF5D51-D8D8-A246-B52A-8D93BFA5EE81}"/>
              </a:ext>
            </a:extLst>
          </p:cNvPr>
          <p:cNvGrpSpPr/>
          <p:nvPr/>
        </p:nvGrpSpPr>
        <p:grpSpPr>
          <a:xfrm>
            <a:off x="380170" y="3240934"/>
            <a:ext cx="3105345" cy="819916"/>
            <a:chOff x="3452602" y="2795708"/>
            <a:chExt cx="3161522" cy="819916"/>
          </a:xfrm>
        </p:grpSpPr>
        <p:sp>
          <p:nvSpPr>
            <p:cNvPr id="12" name="圆角矩形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79BFF1-82CA-5C42-94DD-F0C0C5999979}"/>
                </a:ext>
              </a:extLst>
            </p:cNvPr>
            <p:cNvSpPr/>
            <p:nvPr/>
          </p:nvSpPr>
          <p:spPr>
            <a:xfrm>
              <a:off x="3452602" y="2795708"/>
              <a:ext cx="3161522" cy="819916"/>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3"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2323D2E-5289-7846-A9B2-93ED3F78C136}"/>
                </a:ext>
              </a:extLst>
            </p:cNvPr>
            <p:cNvSpPr/>
            <p:nvPr>
              <p:custDataLst>
                <p:tags r:id="rId5"/>
              </p:custDataLst>
            </p:nvPr>
          </p:nvSpPr>
          <p:spPr>
            <a:xfrm>
              <a:off x="3452602" y="2974833"/>
              <a:ext cx="3161522" cy="461665"/>
            </a:xfrm>
            <a:prstGeom prst="rect">
              <a:avLst/>
            </a:prstGeom>
          </p:spPr>
          <p:txBody>
            <a:bodyPr wrap="square">
              <a:spAutoFit/>
            </a:bodyPr>
            <a:lstStyle/>
            <a:p>
              <a:pPr algn="ctr"/>
              <a:r>
                <a:rPr lang="zh-CN" altLang="en-US" sz="2400" dirty="0">
                  <a:solidFill>
                    <a:srgbClr val="F8CB1E"/>
                  </a:solidFill>
                  <a:cs typeface="+mn-ea"/>
                  <a:sym typeface="+mn-lt"/>
                </a:rPr>
                <a:t>以人民为中心</a:t>
              </a:r>
            </a:p>
          </p:txBody>
        </p:sp>
      </p:grpSp>
      <p:sp>
        <p:nvSpPr>
          <p:cNvPr id="15"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EE92B8-29F5-2C4E-9FBC-21A3B5C19205}"/>
              </a:ext>
            </a:extLst>
          </p:cNvPr>
          <p:cNvSpPr/>
          <p:nvPr>
            <p:custDataLst>
              <p:tags r:id="rId4"/>
            </p:custDataLst>
          </p:nvPr>
        </p:nvSpPr>
        <p:spPr>
          <a:xfrm>
            <a:off x="561330" y="4239975"/>
            <a:ext cx="11005026" cy="1938992"/>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从国家政权设计的角度讲，就是要保证人民当家作主，这也是我国社会主义民主政治的本质和核心。从近百年来风云激荡的历史看，中国共产党领导人民实行人民民主，就是要保证和支持人民当家作主。保证和支持人民当家作主不是一</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句口号、不是一句空话，必须通过一</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定的制度载体，落实到国家政治生活和社会生活之中。中国共产党人创立人民代表大会制度的初心和使命就是实现人民当家作主。人民代表大会制度的设计和运行、人大及其常委会依法行使职权，都是为了保证和发展人民当家作主，彰显“国家切权力属于人民”的宪法理念。</a:t>
            </a:r>
          </a:p>
        </p:txBody>
      </p:sp>
    </p:spTree>
    <p:extLst>
      <p:ext uri="{BB962C8B-B14F-4D97-AF65-F5344CB8AC3E}">
        <p14:creationId xmlns:p14="http://schemas.microsoft.com/office/powerpoint/2010/main" val="14020399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157ADB-6206-BD4F-A45F-E99D52B2A12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713D5A-E044-1C4E-9140-02A56E0CFCA9}"/>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三、</a:t>
            </a:r>
            <a:r>
              <a:rPr lang="zh-CN" altLang="en-US" sz="3200" b="1" dirty="0">
                <a:solidFill>
                  <a:srgbClr val="C00000"/>
                </a:solidFill>
                <a:cs typeface="+mn-ea"/>
                <a:sym typeface="+mn-lt"/>
              </a:rPr>
              <a:t>永远保持对人民的赤子之心</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C4B667-01F4-4240-912E-6F96ED3BE03F}"/>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4CD9689-7637-154C-AE3A-6402D1CDC9CA}"/>
              </a:ext>
            </a:extLst>
          </p:cNvPr>
          <p:cNvGrpSpPr/>
          <p:nvPr/>
        </p:nvGrpSpPr>
        <p:grpSpPr>
          <a:xfrm>
            <a:off x="1402171" y="1688335"/>
            <a:ext cx="907755" cy="802669"/>
            <a:chOff x="3452603" y="2795707"/>
            <a:chExt cx="2100557" cy="802669"/>
          </a:xfrm>
        </p:grpSpPr>
        <p:sp>
          <p:nvSpPr>
            <p:cNvPr id="7" name="圆角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CD3B79-3334-C646-A05F-534A928FE9D1}"/>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347496-59F2-E840-B05C-411FCBE1504F}"/>
                </a:ext>
              </a:extLst>
            </p:cNvPr>
            <p:cNvSpPr/>
            <p:nvPr>
              <p:custDataLst>
                <p:tags r:id="rId12"/>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为</a:t>
              </a:r>
            </a:p>
          </p:txBody>
        </p:sp>
      </p:grpSp>
      <p:grpSp>
        <p:nvGrpSpPr>
          <p:cNvPr id="9" name="组合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9B31D2F-F20C-BE42-87BC-02284A626CD8}"/>
              </a:ext>
            </a:extLst>
          </p:cNvPr>
          <p:cNvGrpSpPr/>
          <p:nvPr/>
        </p:nvGrpSpPr>
        <p:grpSpPr>
          <a:xfrm>
            <a:off x="6096000" y="1688335"/>
            <a:ext cx="907755" cy="802669"/>
            <a:chOff x="3452603" y="2795707"/>
            <a:chExt cx="2100557" cy="802669"/>
          </a:xfrm>
        </p:grpSpPr>
        <p:sp>
          <p:nvSpPr>
            <p:cNvPr id="10" name="圆角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CE600D9-77D1-484C-BB42-E683F7D5BA36}"/>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441B54-3611-A44D-A438-B73661898626}"/>
                </a:ext>
              </a:extLst>
            </p:cNvPr>
            <p:cNvSpPr/>
            <p:nvPr>
              <p:custDataLst>
                <p:tags r:id="rId11"/>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人</a:t>
              </a:r>
            </a:p>
          </p:txBody>
        </p:sp>
      </p:grpSp>
      <p:grpSp>
        <p:nvGrpSpPr>
          <p:cNvPr id="12" name="组合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ED4F1F-1B4D-4D44-9E69-C6474897DDE5}"/>
              </a:ext>
            </a:extLst>
          </p:cNvPr>
          <p:cNvGrpSpPr/>
          <p:nvPr/>
        </p:nvGrpSpPr>
        <p:grpSpPr>
          <a:xfrm>
            <a:off x="2627487" y="1688335"/>
            <a:ext cx="907755" cy="802669"/>
            <a:chOff x="3452603" y="2795707"/>
            <a:chExt cx="2100557" cy="802669"/>
          </a:xfrm>
        </p:grpSpPr>
        <p:sp>
          <p:nvSpPr>
            <p:cNvPr id="13" name="圆角矩形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FDAF5E-E6B6-F649-BDEB-1E4236D602DE}"/>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50AAEF-024C-F14B-A0BC-0B90B29C868A}"/>
                </a:ext>
              </a:extLst>
            </p:cNvPr>
            <p:cNvSpPr/>
            <p:nvPr>
              <p:custDataLst>
                <p:tags r:id="rId10"/>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民</a:t>
              </a:r>
            </a:p>
          </p:txBody>
        </p:sp>
      </p:gr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AA9A6D-4158-FD4F-BD45-5275C777CD68}"/>
              </a:ext>
            </a:extLst>
          </p:cNvPr>
          <p:cNvGrpSpPr/>
          <p:nvPr/>
        </p:nvGrpSpPr>
        <p:grpSpPr>
          <a:xfrm>
            <a:off x="3783658" y="1688335"/>
            <a:ext cx="907755" cy="802669"/>
            <a:chOff x="3452603" y="2795707"/>
            <a:chExt cx="2100557" cy="802669"/>
          </a:xfrm>
        </p:grpSpPr>
        <p:sp>
          <p:nvSpPr>
            <p:cNvPr id="16" name="圆角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EFE112-DFB2-724A-92D7-9B24B0B46E15}"/>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73F4B8-71DA-6F45-86E4-182BE0E9B8B9}"/>
                </a:ext>
              </a:extLst>
            </p:cNvPr>
            <p:cNvSpPr/>
            <p:nvPr>
              <p:custDataLst>
                <p:tags r:id="rId9"/>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服</a:t>
              </a:r>
            </a:p>
          </p:txBody>
        </p:sp>
      </p:grpSp>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1502A8-34AD-1449-BB2A-C57843174B4B}"/>
              </a:ext>
            </a:extLst>
          </p:cNvPr>
          <p:cNvGrpSpPr/>
          <p:nvPr/>
        </p:nvGrpSpPr>
        <p:grpSpPr>
          <a:xfrm>
            <a:off x="4939829" y="1688335"/>
            <a:ext cx="907755" cy="802669"/>
            <a:chOff x="3452603" y="2795707"/>
            <a:chExt cx="2100557" cy="802669"/>
          </a:xfrm>
        </p:grpSpPr>
        <p:sp>
          <p:nvSpPr>
            <p:cNvPr id="19" name="圆角矩形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380CAD-7B7F-D64A-BF72-93B36FF50DA0}"/>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4CBA7E-4B62-064C-AA70-692D1CB3A1EA}"/>
                </a:ext>
              </a:extLst>
            </p:cNvPr>
            <p:cNvSpPr/>
            <p:nvPr>
              <p:custDataLst>
                <p:tags r:id="rId8"/>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务</a:t>
              </a:r>
            </a:p>
          </p:txBody>
        </p:sp>
      </p:grpSp>
      <p:grpSp>
        <p:nvGrpSpPr>
          <p:cNvPr id="36" name="组合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8F4A09A-573E-DB42-99D9-A10EEB850814}"/>
              </a:ext>
            </a:extLst>
          </p:cNvPr>
          <p:cNvGrpSpPr/>
          <p:nvPr/>
        </p:nvGrpSpPr>
        <p:grpSpPr>
          <a:xfrm>
            <a:off x="9564513" y="1688335"/>
            <a:ext cx="907755" cy="802669"/>
            <a:chOff x="3452603" y="2795707"/>
            <a:chExt cx="2100557" cy="802669"/>
          </a:xfrm>
        </p:grpSpPr>
        <p:sp>
          <p:nvSpPr>
            <p:cNvPr id="37" name="圆角矩形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6A7F3B-7EAE-C74C-B2E6-E7A356A055D9}"/>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3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E96E43-C941-2646-914A-BA098AE2C2B0}"/>
                </a:ext>
              </a:extLst>
            </p:cNvPr>
            <p:cNvSpPr/>
            <p:nvPr>
              <p:custDataLst>
                <p:tags r:id="rId7"/>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题</a:t>
              </a:r>
            </a:p>
          </p:txBody>
        </p:sp>
      </p:grpSp>
      <p:grpSp>
        <p:nvGrpSpPr>
          <p:cNvPr id="39" name="组合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4A6B38-ED82-2640-8817-9D2503CB8D3D}"/>
              </a:ext>
            </a:extLst>
          </p:cNvPr>
          <p:cNvGrpSpPr/>
          <p:nvPr/>
        </p:nvGrpSpPr>
        <p:grpSpPr>
          <a:xfrm>
            <a:off x="7252171" y="1688335"/>
            <a:ext cx="907755" cy="802669"/>
            <a:chOff x="3452603" y="2795707"/>
            <a:chExt cx="2100557" cy="802669"/>
          </a:xfrm>
        </p:grpSpPr>
        <p:sp>
          <p:nvSpPr>
            <p:cNvPr id="40" name="圆角矩形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98D472-4FCF-D448-ABE5-F8A0F1603809}"/>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4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132257-8D84-A540-A1D5-11AED99E6E97}"/>
                </a:ext>
              </a:extLst>
            </p:cNvPr>
            <p:cNvSpPr/>
            <p:nvPr>
              <p:custDataLst>
                <p:tags r:id="rId6"/>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解</a:t>
              </a:r>
            </a:p>
          </p:txBody>
        </p:sp>
      </p:grpSp>
      <p:grpSp>
        <p:nvGrpSpPr>
          <p:cNvPr id="42" name="组合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64E895-4E3F-5D41-B565-29750E29C5E0}"/>
              </a:ext>
            </a:extLst>
          </p:cNvPr>
          <p:cNvGrpSpPr/>
          <p:nvPr/>
        </p:nvGrpSpPr>
        <p:grpSpPr>
          <a:xfrm>
            <a:off x="8408342" y="1688335"/>
            <a:ext cx="907755" cy="802669"/>
            <a:chOff x="3452603" y="2795707"/>
            <a:chExt cx="2100557" cy="802669"/>
          </a:xfrm>
        </p:grpSpPr>
        <p:sp>
          <p:nvSpPr>
            <p:cNvPr id="43" name="圆角矩形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7D7E06-E003-754B-95CD-4121A39908A2}"/>
                </a:ext>
              </a:extLst>
            </p:cNvPr>
            <p:cNvSpPr/>
            <p:nvPr/>
          </p:nvSpPr>
          <p:spPr>
            <a:xfrm>
              <a:off x="3452603" y="2795707"/>
              <a:ext cx="2100557" cy="802669"/>
            </a:xfrm>
            <a:prstGeom prst="roundRect">
              <a:avLst>
                <a:gd name="adj" fmla="val 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4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97971A-0F45-E34E-94AA-4F22C142DA85}"/>
                </a:ext>
              </a:extLst>
            </p:cNvPr>
            <p:cNvSpPr/>
            <p:nvPr>
              <p:custDataLst>
                <p:tags r:id="rId5"/>
              </p:custDataLst>
            </p:nvPr>
          </p:nvSpPr>
          <p:spPr>
            <a:xfrm>
              <a:off x="3452603" y="2939945"/>
              <a:ext cx="2100557" cy="461665"/>
            </a:xfrm>
            <a:prstGeom prst="rect">
              <a:avLst/>
            </a:prstGeom>
          </p:spPr>
          <p:txBody>
            <a:bodyPr wrap="square">
              <a:spAutoFit/>
            </a:bodyPr>
            <a:lstStyle/>
            <a:p>
              <a:pPr algn="ctr"/>
              <a:r>
                <a:rPr lang="zh-CN" altLang="en-US" sz="2400" dirty="0">
                  <a:solidFill>
                    <a:srgbClr val="F8CB1E"/>
                  </a:solidFill>
                  <a:cs typeface="+mn-ea"/>
                  <a:sym typeface="+mn-lt"/>
                </a:rPr>
                <a:t>难</a:t>
              </a:r>
            </a:p>
          </p:txBody>
        </p:sp>
      </p:grpSp>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3E7270-1E08-2841-B5B5-323A304EAEFB}"/>
              </a:ext>
            </a:extLst>
          </p:cNvPr>
          <p:cNvGrpSpPr/>
          <p:nvPr/>
        </p:nvGrpSpPr>
        <p:grpSpPr>
          <a:xfrm>
            <a:off x="1402170" y="2687770"/>
            <a:ext cx="9070098" cy="802669"/>
            <a:chOff x="3452603" y="2795707"/>
            <a:chExt cx="2100557" cy="802669"/>
          </a:xfrm>
        </p:grpSpPr>
        <p:sp>
          <p:nvSpPr>
            <p:cNvPr id="47" name="圆角矩形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E4EE3D-878F-CE4F-886A-5F262C297DCF}"/>
                </a:ext>
              </a:extLst>
            </p:cNvPr>
            <p:cNvSpPr/>
            <p:nvPr/>
          </p:nvSpPr>
          <p:spPr>
            <a:xfrm>
              <a:off x="3452603" y="2795707"/>
              <a:ext cx="2100557" cy="802669"/>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4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D8BE1C-CEDA-FF41-B3C5-29A725303BEB}"/>
                </a:ext>
              </a:extLst>
            </p:cNvPr>
            <p:cNvSpPr/>
            <p:nvPr>
              <p:custDataLst>
                <p:tags r:id="rId4"/>
              </p:custDataLst>
            </p:nvPr>
          </p:nvSpPr>
          <p:spPr>
            <a:xfrm>
              <a:off x="3452603" y="2939945"/>
              <a:ext cx="2100557" cy="461665"/>
            </a:xfrm>
            <a:prstGeom prst="rect">
              <a:avLst/>
            </a:prstGeom>
          </p:spPr>
          <p:txBody>
            <a:bodyPr wrap="square">
              <a:spAutoFit/>
            </a:bodyPr>
            <a:lstStyle/>
            <a:p>
              <a:pPr algn="ctr"/>
              <a:r>
                <a:rPr lang="zh-CN" altLang="en-US" sz="2400" dirty="0">
                  <a:solidFill>
                    <a:srgbClr val="C00000"/>
                  </a:solidFill>
                  <a:cs typeface="+mn-ea"/>
                  <a:sym typeface="+mn-lt"/>
                </a:rPr>
                <a:t>是这次“不忘初心、牢记使命”主题教育的具体目标之意</a:t>
              </a:r>
              <a:endParaRPr lang="en-US" altLang="zh-CN" sz="2400" dirty="0">
                <a:solidFill>
                  <a:srgbClr val="C00000"/>
                </a:solidFill>
                <a:cs typeface="+mn-ea"/>
                <a:sym typeface="+mn-lt"/>
              </a:endParaRPr>
            </a:p>
          </p:txBody>
        </p:sp>
      </p:grpSp>
      <p:sp>
        <p:nvSpPr>
          <p:cNvPr id="4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D4333E-AD89-F54C-862A-718A93AE667E}"/>
              </a:ext>
            </a:extLst>
          </p:cNvPr>
          <p:cNvSpPr/>
          <p:nvPr>
            <p:custDataLst>
              <p:tags r:id="rId2"/>
            </p:custDataLst>
          </p:nvPr>
        </p:nvSpPr>
        <p:spPr>
          <a:xfrm>
            <a:off x="380170" y="3687845"/>
            <a:ext cx="11811830" cy="581057"/>
          </a:xfrm>
          <a:prstGeom prst="rect">
            <a:avLst/>
          </a:prstGeom>
        </p:spPr>
        <p:txBody>
          <a:bodyPr wrap="square">
            <a:spAutoFit/>
          </a:bodyPr>
          <a:lstStyle/>
          <a:p>
            <a:pPr>
              <a:lnSpc>
                <a:spcPct val="150000"/>
              </a:lnSpc>
            </a:pPr>
            <a:r>
              <a:rPr lang="zh-CN" altLang="en-US" sz="2400" dirty="0">
                <a:solidFill>
                  <a:srgbClr val="C00000"/>
                </a:solidFill>
                <a:cs typeface="+mn-ea"/>
                <a:sym typeface="+mn-lt"/>
              </a:rPr>
              <a:t>相关领导在主题教育工作会议上强调</a:t>
            </a:r>
          </a:p>
        </p:txBody>
      </p:sp>
      <p:cxnSp>
        <p:nvCxnSpPr>
          <p:cNvPr id="50" name="直线连接符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BEEC52F-9755-464B-9B78-8D13C0C1B34F}"/>
              </a:ext>
            </a:extLst>
          </p:cNvPr>
          <p:cNvCxnSpPr>
            <a:cxnSpLocks/>
          </p:cNvCxnSpPr>
          <p:nvPr/>
        </p:nvCxnSpPr>
        <p:spPr>
          <a:xfrm>
            <a:off x="380170" y="4487323"/>
            <a:ext cx="605271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7EEBF41-9B1C-CC49-9D18-DE180ED32F07}"/>
              </a:ext>
            </a:extLst>
          </p:cNvPr>
          <p:cNvSpPr/>
          <p:nvPr>
            <p:custDataLst>
              <p:tags r:id="rId3"/>
            </p:custDataLst>
          </p:nvPr>
        </p:nvSpPr>
        <p:spPr>
          <a:xfrm>
            <a:off x="380170" y="4636015"/>
            <a:ext cx="5924377" cy="1569660"/>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重点是教育引导广大党员干部坚守人民立场，树立以人民为中心的发展理念，增进同人民群众的感情，自觉同人民想在一起、干在一起，着力解决群众的操心事、烦心事，以为民谋利、为民尽责的实际成效取信于民</a:t>
            </a:r>
          </a:p>
        </p:txBody>
      </p:sp>
      <p:pic>
        <p:nvPicPr>
          <p:cNvPr id="55" name="图片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837D90-BFD6-0447-B082-C25B630EF06A}"/>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708658" y="3883971"/>
            <a:ext cx="3809999" cy="2311651"/>
          </a:xfrm>
          <a:prstGeom prst="rect">
            <a:avLst/>
          </a:prstGeom>
        </p:spPr>
      </p:pic>
    </p:spTree>
    <p:extLst>
      <p:ext uri="{BB962C8B-B14F-4D97-AF65-F5344CB8AC3E}">
        <p14:creationId xmlns:p14="http://schemas.microsoft.com/office/powerpoint/2010/main" val="35587572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dissolve">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dissolv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dissolv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dissolv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dissolve">
                                      <p:cBhvr>
                                        <p:cTn id="6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9"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8838CB-A771-8944-AC5D-EB1AB72C7DCE}"/>
              </a:ext>
            </a:extLst>
          </p:cNvPr>
          <p:cNvGrpSpPr/>
          <p:nvPr/>
        </p:nvGrpSpPr>
        <p:grpSpPr>
          <a:xfrm>
            <a:off x="2481684" y="1670219"/>
            <a:ext cx="3614316" cy="1063459"/>
            <a:chOff x="3452602" y="2795707"/>
            <a:chExt cx="3613136" cy="1063459"/>
          </a:xfrm>
        </p:grpSpPr>
        <p:sp>
          <p:nvSpPr>
            <p:cNvPr id="7" name="圆角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4AEC10-45DA-3243-85B4-3F634ED42B93}"/>
                </a:ext>
              </a:extLst>
            </p:cNvPr>
            <p:cNvSpPr/>
            <p:nvPr/>
          </p:nvSpPr>
          <p:spPr>
            <a:xfrm>
              <a:off x="3452602" y="2795707"/>
              <a:ext cx="3613136" cy="1063459"/>
            </a:xfrm>
            <a:prstGeom prst="roundRect">
              <a:avLst>
                <a:gd name="adj" fmla="val 16813"/>
              </a:avLst>
            </a:prstGeom>
            <a:solidFill>
              <a:srgbClr val="F8C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F0C49F-38BF-854A-B8C6-C6E7799DF83C}"/>
                </a:ext>
              </a:extLst>
            </p:cNvPr>
            <p:cNvSpPr/>
            <p:nvPr>
              <p:custDataLst>
                <p:tags r:id="rId2"/>
              </p:custDataLst>
            </p:nvPr>
          </p:nvSpPr>
          <p:spPr>
            <a:xfrm>
              <a:off x="3452602" y="3096604"/>
              <a:ext cx="3613136" cy="461665"/>
            </a:xfrm>
            <a:prstGeom prst="rect">
              <a:avLst/>
            </a:prstGeom>
          </p:spPr>
          <p:txBody>
            <a:bodyPr wrap="square">
              <a:spAutoFit/>
            </a:bodyPr>
            <a:lstStyle/>
            <a:p>
              <a:pPr algn="ctr"/>
              <a:r>
                <a:rPr lang="zh-CN" altLang="en-US" sz="2400" b="1" dirty="0">
                  <a:solidFill>
                    <a:srgbClr val="C00000"/>
                  </a:solidFill>
                  <a:cs typeface="+mn-ea"/>
                  <a:sym typeface="+mn-lt"/>
                </a:rPr>
                <a:t>结束语</a:t>
              </a:r>
            </a:p>
          </p:txBody>
        </p:sp>
      </p:grpSp>
      <p:sp>
        <p:nvSpPr>
          <p:cNvPr id="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943A34-97EC-804D-A68C-119C9BF44690}"/>
              </a:ext>
            </a:extLst>
          </p:cNvPr>
          <p:cNvSpPr/>
          <p:nvPr>
            <p:custDataLst>
              <p:tags r:id="rId1"/>
            </p:custDataLst>
          </p:nvPr>
        </p:nvSpPr>
        <p:spPr>
          <a:xfrm>
            <a:off x="540590" y="2980492"/>
            <a:ext cx="8250484" cy="2862322"/>
          </a:xfrm>
          <a:prstGeom prst="rect">
            <a:avLst/>
          </a:prstGeom>
        </p:spPr>
        <p:txBody>
          <a:bodyPr wrap="square">
            <a:spAutoFit/>
          </a:bodyPr>
          <a:lstStyle/>
          <a:p>
            <a:pPr indent="457200">
              <a:lnSpc>
                <a:spcPct val="150000"/>
              </a:lnSpc>
            </a:pPr>
            <a:r>
              <a:rPr lang="zh-CN" altLang="en-US" sz="2400" dirty="0">
                <a:solidFill>
                  <a:srgbClr val="F8CB1E"/>
                </a:solidFill>
                <a:cs typeface="+mn-ea"/>
                <a:sym typeface="+mn-lt"/>
              </a:rPr>
              <a:t>初心凝聚力量，使命催人奋进。</a:t>
            </a:r>
          </a:p>
          <a:p>
            <a:pPr indent="457200">
              <a:lnSpc>
                <a:spcPct val="150000"/>
              </a:lnSpc>
            </a:pPr>
            <a:r>
              <a:rPr lang="zh-CN" altLang="en-US" sz="2400" dirty="0">
                <a:solidFill>
                  <a:srgbClr val="F8CB1E"/>
                </a:solidFill>
                <a:cs typeface="+mn-ea"/>
                <a:sym typeface="+mn-lt"/>
              </a:rPr>
              <a:t>回望过去，我们依靠人民，成就了昨日的辉煌</a:t>
            </a:r>
            <a:r>
              <a:rPr lang="en-US" altLang="zh-CN" sz="2400" dirty="0">
                <a:solidFill>
                  <a:srgbClr val="F8CB1E"/>
                </a:solidFill>
                <a:cs typeface="+mn-ea"/>
                <a:sym typeface="+mn-lt"/>
              </a:rPr>
              <a:t>;</a:t>
            </a:r>
            <a:r>
              <a:rPr lang="zh-CN" altLang="en-US" sz="2400" dirty="0">
                <a:solidFill>
                  <a:srgbClr val="F8CB1E"/>
                </a:solidFill>
                <a:cs typeface="+mn-ea"/>
                <a:sym typeface="+mn-lt"/>
              </a:rPr>
              <a:t>展望未来，我们在以相关领导为核心的党中央</a:t>
            </a:r>
          </a:p>
          <a:p>
            <a:pPr indent="457200">
              <a:lnSpc>
                <a:spcPct val="150000"/>
              </a:lnSpc>
            </a:pPr>
            <a:r>
              <a:rPr lang="zh-CN" altLang="en-US" sz="2400" dirty="0">
                <a:solidFill>
                  <a:srgbClr val="F8CB1E"/>
                </a:solidFill>
                <a:cs typeface="+mn-ea"/>
                <a:sym typeface="+mn-lt"/>
              </a:rPr>
              <a:t>坚强领导下，把近</a:t>
            </a:r>
            <a:r>
              <a:rPr lang="en-US" altLang="zh-CN" sz="2400" dirty="0">
                <a:solidFill>
                  <a:srgbClr val="F8CB1E"/>
                </a:solidFill>
                <a:cs typeface="+mn-ea"/>
                <a:sym typeface="+mn-lt"/>
              </a:rPr>
              <a:t>14</a:t>
            </a:r>
            <a:r>
              <a:rPr lang="zh-CN" altLang="en-US" sz="2400" dirty="0">
                <a:solidFill>
                  <a:srgbClr val="F8CB1E"/>
                </a:solidFill>
                <a:cs typeface="+mn-ea"/>
                <a:sym typeface="+mn-lt"/>
              </a:rPr>
              <a:t>亿人的力量凝聚在一起，风雨无阻、</a:t>
            </a:r>
            <a:r>
              <a:rPr lang="en-US" altLang="zh-CN" sz="2400" dirty="0">
                <a:solidFill>
                  <a:srgbClr val="F8CB1E"/>
                </a:solidFill>
                <a:cs typeface="+mn-ea"/>
                <a:sym typeface="+mn-lt"/>
              </a:rPr>
              <a:t>-</a:t>
            </a:r>
            <a:r>
              <a:rPr lang="zh-CN" altLang="en-US" sz="2400" dirty="0">
                <a:solidFill>
                  <a:srgbClr val="F8CB1E"/>
                </a:solidFill>
                <a:cs typeface="+mn-ea"/>
                <a:sym typeface="+mn-lt"/>
              </a:rPr>
              <a:t>路前行，奔向更加美好的明天。</a:t>
            </a:r>
          </a:p>
        </p:txBody>
      </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6078F7-C243-1E4B-990A-2863D8CBF1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0590" y="1183569"/>
            <a:ext cx="1579813" cy="1625472"/>
          </a:xfrm>
          <a:prstGeom prst="rect">
            <a:avLst/>
          </a:prstGeom>
        </p:spPr>
      </p:pic>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BDE552-34A5-6D43-9AEB-DE10FF04C3B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85300" y="486611"/>
            <a:ext cx="2806700" cy="6654800"/>
          </a:xfrm>
          <a:prstGeom prst="rect">
            <a:avLst/>
          </a:prstGeom>
        </p:spPr>
      </p:pic>
    </p:spTree>
    <p:extLst>
      <p:ext uri="{BB962C8B-B14F-4D97-AF65-F5344CB8AC3E}">
        <p14:creationId xmlns:p14="http://schemas.microsoft.com/office/powerpoint/2010/main" val="7319159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4ECEE5-F690-5547-8986-21D14407BD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55859" y="1073398"/>
            <a:ext cx="2439689" cy="5784602"/>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6EDBF7-F0CC-F54E-90E0-6273644C9C9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3948685"/>
            <a:ext cx="3534770" cy="2909315"/>
          </a:xfrm>
          <a:prstGeom prst="rect">
            <a:avLst/>
          </a:prstGeom>
        </p:spPr>
      </p:pic>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35DF2D-ECBE-9845-99DE-6401AD57C438}"/>
              </a:ext>
            </a:extLst>
          </p:cNvPr>
          <p:cNvGrpSpPr/>
          <p:nvPr/>
        </p:nvGrpSpPr>
        <p:grpSpPr>
          <a:xfrm>
            <a:off x="1539250" y="1691997"/>
            <a:ext cx="9113500" cy="2192787"/>
            <a:chOff x="722832" y="663286"/>
            <a:chExt cx="9113500" cy="2192787"/>
          </a:xfrm>
        </p:grpSpPr>
        <p:sp>
          <p:nvSpPr>
            <p:cNvPr id="1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0EE845-28D4-B54F-A65B-D8ED5AC6DFDF}"/>
                </a:ext>
              </a:extLst>
            </p:cNvPr>
            <p:cNvSpPr/>
            <p:nvPr>
              <p:custDataLst>
                <p:tags r:id="rId3"/>
              </p:custDataLst>
            </p:nvPr>
          </p:nvSpPr>
          <p:spPr>
            <a:xfrm>
              <a:off x="722832" y="1609578"/>
              <a:ext cx="9113500" cy="1246495"/>
            </a:xfrm>
            <a:prstGeom prst="rect">
              <a:avLst/>
            </a:prstGeom>
            <a:noFill/>
          </p:spPr>
          <p:txBody>
            <a:bodyPr wrap="square">
              <a:spAutoFit/>
            </a:bodyPr>
            <a:lstStyle/>
            <a:p>
              <a:pPr algn="ctr"/>
              <a:r>
                <a:rPr lang="zh-CN" altLang="en-US" sz="7500" dirty="0">
                  <a:solidFill>
                    <a:srgbClr val="F8CB1E"/>
                  </a:solidFill>
                  <a:latin typeface="方正粗黑宋简体" panose="02000000000000000000" pitchFamily="2" charset="-122"/>
                  <a:ea typeface="方正粗黑宋简体" panose="02000000000000000000" pitchFamily="2" charset="-122"/>
                  <a:cs typeface="+mn-ea"/>
                  <a:sym typeface="+mn-lt"/>
                </a:rPr>
                <a:t>谢谢您的观看</a:t>
              </a:r>
            </a:p>
          </p:txBody>
        </p:sp>
        <p:sp>
          <p:nvSpPr>
            <p:cNvPr id="2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85E772-1754-1A48-9D8C-535F9B0ABC0A}"/>
                </a:ext>
              </a:extLst>
            </p:cNvPr>
            <p:cNvSpPr/>
            <p:nvPr>
              <p:custDataLst>
                <p:tags r:id="rId4"/>
              </p:custDataLst>
            </p:nvPr>
          </p:nvSpPr>
          <p:spPr>
            <a:xfrm>
              <a:off x="2055120" y="663286"/>
              <a:ext cx="6448926" cy="923330"/>
            </a:xfrm>
            <a:prstGeom prst="rect">
              <a:avLst/>
            </a:prstGeom>
            <a:noFill/>
          </p:spPr>
          <p:txBody>
            <a:bodyPr wrap="square">
              <a:spAutoFit/>
            </a:bodyPr>
            <a:lstStyle/>
            <a:p>
              <a:pPr algn="ctr"/>
              <a:r>
                <a:rPr lang="zh-CN" altLang="en-US" sz="5400" dirty="0">
                  <a:solidFill>
                    <a:srgbClr val="F8CB1E"/>
                  </a:solidFill>
                  <a:latin typeface="方正粗黑宋简体" panose="02000000000000000000" pitchFamily="2" charset="-122"/>
                  <a:ea typeface="方正粗黑宋简体" panose="02000000000000000000" pitchFamily="2" charset="-122"/>
                  <a:cs typeface="+mn-ea"/>
                  <a:sym typeface="+mn-lt"/>
                </a:rPr>
                <a:t>牢记党的宗旨</a:t>
              </a:r>
            </a:p>
          </p:txBody>
        </p:sp>
      </p:grpSp>
      <p:sp>
        <p:nvSpPr>
          <p:cNvPr id="2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5CC2750-D0FF-6E43-82A0-68B9574B439D}"/>
              </a:ext>
            </a:extLst>
          </p:cNvPr>
          <p:cNvSpPr/>
          <p:nvPr>
            <p:custDataLst>
              <p:tags r:id="rId1"/>
            </p:custDataLst>
          </p:nvPr>
        </p:nvSpPr>
        <p:spPr>
          <a:xfrm>
            <a:off x="1409120" y="4044113"/>
            <a:ext cx="9373760" cy="338554"/>
          </a:xfrm>
          <a:prstGeom prst="rect">
            <a:avLst/>
          </a:prstGeom>
        </p:spPr>
        <p:txBody>
          <a:bodyPr wrap="square">
            <a:spAutoFit/>
          </a:bodyPr>
          <a:lstStyle/>
          <a:p>
            <a:pPr algn="ctr"/>
            <a:r>
              <a:rPr lang="en-US" altLang="zh-CN" sz="1600" dirty="0">
                <a:solidFill>
                  <a:srgbClr val="FFC000"/>
                </a:solidFill>
                <a:cs typeface="+mn-ea"/>
                <a:sym typeface="+mn-lt"/>
              </a:rPr>
              <a:t>——</a:t>
            </a:r>
            <a:r>
              <a:rPr lang="zh-CN" altLang="en-US" sz="1600" dirty="0">
                <a:solidFill>
                  <a:srgbClr val="FFC000"/>
                </a:solidFill>
                <a:cs typeface="+mn-ea"/>
                <a:sym typeface="+mn-lt"/>
              </a:rPr>
              <a:t>适用于</a:t>
            </a:r>
            <a:r>
              <a:rPr lang="en-US" altLang="zh-CN" sz="1600" dirty="0" smtClean="0">
                <a:solidFill>
                  <a:srgbClr val="FFC000"/>
                </a:solidFill>
                <a:cs typeface="+mn-ea"/>
                <a:sym typeface="+mn-lt"/>
              </a:rPr>
              <a:t>20XX</a:t>
            </a:r>
            <a:r>
              <a:rPr lang="zh-CN" altLang="en-US" sz="1600" dirty="0" smtClean="0">
                <a:solidFill>
                  <a:srgbClr val="FFC000"/>
                </a:solidFill>
                <a:cs typeface="+mn-ea"/>
                <a:sym typeface="+mn-lt"/>
              </a:rPr>
              <a:t>年</a:t>
            </a:r>
            <a:r>
              <a:rPr lang="zh-CN" altLang="en-US" sz="1600" dirty="0">
                <a:solidFill>
                  <a:srgbClr val="FFC000"/>
                </a:solidFill>
                <a:cs typeface="+mn-ea"/>
                <a:sym typeface="+mn-lt"/>
              </a:rPr>
              <a:t>各党支部</a:t>
            </a:r>
            <a:r>
              <a:rPr lang="en-US" altLang="zh-CN" sz="1600" dirty="0">
                <a:solidFill>
                  <a:srgbClr val="FFC000"/>
                </a:solidFill>
                <a:cs typeface="+mn-ea"/>
                <a:sym typeface="+mn-lt"/>
              </a:rPr>
              <a:t>/</a:t>
            </a:r>
            <a:r>
              <a:rPr lang="zh-CN" altLang="en-US" sz="1600" dirty="0">
                <a:solidFill>
                  <a:srgbClr val="FFC000"/>
                </a:solidFill>
                <a:cs typeface="+mn-ea"/>
                <a:sym typeface="+mn-lt"/>
              </a:rPr>
              <a:t>党组织</a:t>
            </a:r>
            <a:r>
              <a:rPr lang="en-US" altLang="zh-CN" sz="1600" dirty="0">
                <a:solidFill>
                  <a:srgbClr val="FFC000"/>
                </a:solidFill>
                <a:cs typeface="+mn-ea"/>
                <a:sym typeface="+mn-lt"/>
              </a:rPr>
              <a:t>/</a:t>
            </a:r>
            <a:r>
              <a:rPr lang="zh-CN" altLang="en-US" sz="1600" dirty="0">
                <a:solidFill>
                  <a:srgbClr val="FFC000"/>
                </a:solidFill>
                <a:cs typeface="+mn-ea"/>
                <a:sym typeface="+mn-lt"/>
              </a:rPr>
              <a:t>基层党委开展第二批不忘初心牢记使命主题教育学习</a:t>
            </a:r>
            <a:r>
              <a:rPr lang="en-US" altLang="zh-CN" sz="1600" dirty="0">
                <a:solidFill>
                  <a:srgbClr val="FFC000"/>
                </a:solidFill>
                <a:cs typeface="+mn-ea"/>
                <a:sym typeface="+mn-lt"/>
              </a:rPr>
              <a:t>——</a:t>
            </a:r>
            <a:endParaRPr lang="zh-CN" altLang="en-US" sz="1600" dirty="0">
              <a:solidFill>
                <a:srgbClr val="FFC000"/>
              </a:solidFill>
              <a:cs typeface="+mn-ea"/>
              <a:sym typeface="+mn-lt"/>
            </a:endParaRPr>
          </a:p>
        </p:txBody>
      </p:sp>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D509DA-4DD7-2244-A7DE-2B86030B8FEA}"/>
              </a:ext>
            </a:extLst>
          </p:cNvPr>
          <p:cNvGrpSpPr/>
          <p:nvPr/>
        </p:nvGrpSpPr>
        <p:grpSpPr>
          <a:xfrm>
            <a:off x="4198189" y="4637694"/>
            <a:ext cx="4240201" cy="646177"/>
            <a:chOff x="3452602" y="3212989"/>
            <a:chExt cx="3613136" cy="646177"/>
          </a:xfrm>
        </p:grpSpPr>
        <p:sp>
          <p:nvSpPr>
            <p:cNvPr id="26" name="圆角矩形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9513F99-38A9-4E4F-82C5-626340DF7CC1}"/>
                </a:ext>
              </a:extLst>
            </p:cNvPr>
            <p:cNvSpPr/>
            <p:nvPr/>
          </p:nvSpPr>
          <p:spPr>
            <a:xfrm>
              <a:off x="3452602" y="3212989"/>
              <a:ext cx="3613136" cy="646177"/>
            </a:xfrm>
            <a:prstGeom prst="roundRect">
              <a:avLst>
                <a:gd name="adj" fmla="val 50000"/>
              </a:avLst>
            </a:prstGeom>
            <a:solidFill>
              <a:srgbClr val="F8C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131725-81B0-BA42-A9D6-334A6F85F4E3}"/>
                </a:ext>
              </a:extLst>
            </p:cNvPr>
            <p:cNvSpPr/>
            <p:nvPr>
              <p:custDataLst>
                <p:tags r:id="rId2"/>
              </p:custDataLst>
            </p:nvPr>
          </p:nvSpPr>
          <p:spPr>
            <a:xfrm>
              <a:off x="3452602" y="3336022"/>
              <a:ext cx="3613136" cy="400110"/>
            </a:xfrm>
            <a:prstGeom prst="rect">
              <a:avLst/>
            </a:prstGeom>
          </p:spPr>
          <p:txBody>
            <a:bodyPr wrap="square">
              <a:spAutoFit/>
            </a:bodyPr>
            <a:lstStyle/>
            <a:p>
              <a:pPr algn="ctr"/>
              <a:r>
                <a:rPr lang="zh-CN" altLang="en-US" sz="2000" dirty="0">
                  <a:solidFill>
                    <a:srgbClr val="C00000"/>
                  </a:solidFill>
                  <a:cs typeface="+mn-ea"/>
                  <a:sym typeface="+mn-lt"/>
                </a:rPr>
                <a:t>输入您的党组织名称</a:t>
              </a:r>
              <a:endParaRPr lang="zh-CN" altLang="en-US" sz="2400" dirty="0">
                <a:solidFill>
                  <a:srgbClr val="C00000"/>
                </a:solidFill>
                <a:cs typeface="+mn-ea"/>
                <a:sym typeface="+mn-lt"/>
              </a:endParaRPr>
            </a:p>
          </p:txBody>
        </p:sp>
      </p:grpSp>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CD2628-FE42-B944-B69F-8638D7BDFE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05302" y="4180218"/>
            <a:ext cx="4240201" cy="3297934"/>
          </a:xfrm>
          <a:prstGeom prst="rect">
            <a:avLst/>
          </a:prstGeom>
        </p:spPr>
      </p:pic>
    </p:spTree>
    <p:extLst>
      <p:ext uri="{BB962C8B-B14F-4D97-AF65-F5344CB8AC3E}">
        <p14:creationId xmlns:p14="http://schemas.microsoft.com/office/powerpoint/2010/main" val="25876630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0238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37B203-F762-2D4C-9403-F3909DDAC6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216791"/>
            <a:ext cx="3256547" cy="1872202"/>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35EAE7-C317-AF44-AB26-74E0888DE6B4}"/>
              </a:ext>
            </a:extLst>
          </p:cNvPr>
          <p:cNvSpPr/>
          <p:nvPr>
            <p:custDataLst>
              <p:tags r:id="rId1"/>
            </p:custDataLst>
          </p:nvPr>
        </p:nvSpPr>
        <p:spPr>
          <a:xfrm>
            <a:off x="3396084" y="645061"/>
            <a:ext cx="9428816" cy="1015663"/>
          </a:xfrm>
          <a:prstGeom prst="rect">
            <a:avLst/>
          </a:prstGeom>
          <a:noFill/>
        </p:spPr>
        <p:txBody>
          <a:bodyPr wrap="square">
            <a:spAutoFit/>
          </a:bodyPr>
          <a:lstStyle/>
          <a:p>
            <a:r>
              <a:rPr lang="zh-CN" altLang="en-US" sz="6000" b="1" dirty="0">
                <a:solidFill>
                  <a:srgbClr val="B7010E"/>
                </a:solidFill>
                <a:cs typeface="+mn-ea"/>
                <a:sym typeface="+mn-lt"/>
              </a:rPr>
              <a:t>目 录</a:t>
            </a:r>
          </a:p>
        </p:txBody>
      </p:sp>
      <p:sp>
        <p:nvSpPr>
          <p:cNvPr id="5"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AC4A39-9F6F-0647-AFD0-F9EAE760CB6B}"/>
              </a:ext>
            </a:extLst>
          </p:cNvPr>
          <p:cNvSpPr/>
          <p:nvPr>
            <p:custDataLst>
              <p:tags r:id="rId2"/>
            </p:custDataLst>
          </p:nvPr>
        </p:nvSpPr>
        <p:spPr>
          <a:xfrm>
            <a:off x="5474926" y="725852"/>
            <a:ext cx="9373760" cy="874407"/>
          </a:xfrm>
          <a:prstGeom prst="rect">
            <a:avLst/>
          </a:prstGeom>
        </p:spPr>
        <p:txBody>
          <a:bodyPr wrap="square">
            <a:spAutoFit/>
          </a:bodyPr>
          <a:lstStyle/>
          <a:p>
            <a:pPr>
              <a:lnSpc>
                <a:spcPct val="150000"/>
              </a:lnSpc>
            </a:pPr>
            <a:r>
              <a:rPr lang="zh-CN" altLang="en-US" dirty="0">
                <a:solidFill>
                  <a:srgbClr val="B7010E"/>
                </a:solidFill>
                <a:cs typeface="+mn-ea"/>
                <a:sym typeface="+mn-lt"/>
              </a:rPr>
              <a:t>不忘初心牢记使命</a:t>
            </a:r>
          </a:p>
          <a:p>
            <a:pPr>
              <a:lnSpc>
                <a:spcPct val="150000"/>
              </a:lnSpc>
            </a:pPr>
            <a:r>
              <a:rPr lang="zh-CN" altLang="en-US" dirty="0">
                <a:solidFill>
                  <a:srgbClr val="B7010E"/>
                </a:solidFill>
                <a:cs typeface="+mn-ea"/>
                <a:sym typeface="+mn-lt"/>
              </a:rPr>
              <a:t>牢记党的宗旨全心全意为人民服务</a:t>
            </a:r>
          </a:p>
        </p:txBody>
      </p:sp>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028C8B8-5512-E849-8488-EBA42ADB15D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5731155"/>
            <a:ext cx="12192000" cy="1126845"/>
          </a:xfrm>
          <a:prstGeom prst="rect">
            <a:avLst/>
          </a:prstGeom>
        </p:spPr>
      </p:pic>
      <p:cxnSp>
        <p:nvCxnSpPr>
          <p:cNvPr id="7" name="直线连接符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9695EF-169F-E24F-AA12-6BDAEF14EA9F}"/>
              </a:ext>
            </a:extLst>
          </p:cNvPr>
          <p:cNvCxnSpPr/>
          <p:nvPr/>
        </p:nvCxnSpPr>
        <p:spPr>
          <a:xfrm>
            <a:off x="2679032" y="1797106"/>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266545-30AF-714A-9725-1379ABAF2A44}"/>
              </a:ext>
            </a:extLst>
          </p:cNvPr>
          <p:cNvGrpSpPr/>
          <p:nvPr/>
        </p:nvGrpSpPr>
        <p:grpSpPr>
          <a:xfrm>
            <a:off x="992270" y="2536626"/>
            <a:ext cx="1738973" cy="707886"/>
            <a:chOff x="3452602" y="3212989"/>
            <a:chExt cx="5302943" cy="707886"/>
          </a:xfrm>
        </p:grpSpPr>
        <p:sp>
          <p:nvSpPr>
            <p:cNvPr id="11" name="圆角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8703C7-68B8-A04E-8E2A-BB1B24D018DF}"/>
                </a:ext>
              </a:extLst>
            </p:cNvPr>
            <p:cNvSpPr/>
            <p:nvPr/>
          </p:nvSpPr>
          <p:spPr>
            <a:xfrm>
              <a:off x="3452602" y="3212989"/>
              <a:ext cx="5302943" cy="707886"/>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2"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03C2EC-FB60-BC46-A12C-EFC7ED0C4C67}"/>
                </a:ext>
              </a:extLst>
            </p:cNvPr>
            <p:cNvSpPr/>
            <p:nvPr>
              <p:custDataLst>
                <p:tags r:id="rId8"/>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第一章  </a:t>
              </a:r>
            </a:p>
          </p:txBody>
        </p:sp>
      </p:grpSp>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82991C-7A25-C645-95CB-C462E945612D}"/>
              </a:ext>
            </a:extLst>
          </p:cNvPr>
          <p:cNvGrpSpPr/>
          <p:nvPr/>
        </p:nvGrpSpPr>
        <p:grpSpPr>
          <a:xfrm>
            <a:off x="2935370" y="2536626"/>
            <a:ext cx="7347619" cy="707886"/>
            <a:chOff x="3452602" y="3212989"/>
            <a:chExt cx="5302943" cy="707886"/>
          </a:xfrm>
        </p:grpSpPr>
        <p:sp>
          <p:nvSpPr>
            <p:cNvPr id="14" name="圆角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55C536-78CA-B548-B778-3BA8A9C89E1D}"/>
                </a:ext>
              </a:extLst>
            </p:cNvPr>
            <p:cNvSpPr/>
            <p:nvPr/>
          </p:nvSpPr>
          <p:spPr>
            <a:xfrm>
              <a:off x="3452602" y="3212989"/>
              <a:ext cx="5302943" cy="707886"/>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5"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58438E-0CE1-8645-953C-1F73BCE26730}"/>
                </a:ext>
              </a:extLst>
            </p:cNvPr>
            <p:cNvSpPr/>
            <p:nvPr>
              <p:custDataLst>
                <p:tags r:id="rId7"/>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信仰和信念是共产党人的政治灵魂</a:t>
              </a:r>
            </a:p>
          </p:txBody>
        </p:sp>
      </p:gr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FC36E9-40FA-3B4B-88B3-F8D294F0C13B}"/>
              </a:ext>
            </a:extLst>
          </p:cNvPr>
          <p:cNvGrpSpPr/>
          <p:nvPr/>
        </p:nvGrpSpPr>
        <p:grpSpPr>
          <a:xfrm>
            <a:off x="1039630" y="3470546"/>
            <a:ext cx="1738973" cy="707886"/>
            <a:chOff x="3452602" y="3212989"/>
            <a:chExt cx="5302943" cy="707886"/>
          </a:xfrm>
        </p:grpSpPr>
        <p:sp>
          <p:nvSpPr>
            <p:cNvPr id="17" name="圆角矩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2DCE8D-C5CF-8744-8B6A-3A15AFBBC516}"/>
                </a:ext>
              </a:extLst>
            </p:cNvPr>
            <p:cNvSpPr/>
            <p:nvPr/>
          </p:nvSpPr>
          <p:spPr>
            <a:xfrm>
              <a:off x="3452602" y="3212989"/>
              <a:ext cx="5302943" cy="707886"/>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18"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C913C6-A5AE-8B41-8E93-B82E3E1354E1}"/>
                </a:ext>
              </a:extLst>
            </p:cNvPr>
            <p:cNvSpPr/>
            <p:nvPr>
              <p:custDataLst>
                <p:tags r:id="rId6"/>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第二章  </a:t>
              </a:r>
            </a:p>
          </p:txBody>
        </p:sp>
      </p:grpSp>
      <p:grpSp>
        <p:nvGrpSpPr>
          <p:cNvPr id="19" name="组合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C7A2D4-D5BA-0345-9C95-3EAAB2532483}"/>
              </a:ext>
            </a:extLst>
          </p:cNvPr>
          <p:cNvGrpSpPr/>
          <p:nvPr/>
        </p:nvGrpSpPr>
        <p:grpSpPr>
          <a:xfrm>
            <a:off x="2982730" y="3470546"/>
            <a:ext cx="7347619" cy="707886"/>
            <a:chOff x="3452602" y="3212989"/>
            <a:chExt cx="5302943" cy="707886"/>
          </a:xfrm>
        </p:grpSpPr>
        <p:sp>
          <p:nvSpPr>
            <p:cNvPr id="20" name="圆角矩形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D931B5-FA19-F949-8E0D-9CA06366DCAF}"/>
                </a:ext>
              </a:extLst>
            </p:cNvPr>
            <p:cNvSpPr/>
            <p:nvPr/>
          </p:nvSpPr>
          <p:spPr>
            <a:xfrm>
              <a:off x="3452602" y="3212989"/>
              <a:ext cx="5302943" cy="707886"/>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89F751C-DE77-0B4F-86A3-3FEB38E08BAD}"/>
                </a:ext>
              </a:extLst>
            </p:cNvPr>
            <p:cNvSpPr/>
            <p:nvPr>
              <p:custDataLst>
                <p:tags r:id="rId5"/>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新时代必须坚持中国共产党的领导</a:t>
              </a:r>
            </a:p>
          </p:txBody>
        </p:sp>
      </p:grpSp>
      <p:grpSp>
        <p:nvGrpSpPr>
          <p:cNvPr id="22" name="组合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3F8AC7A-6FD8-D041-A47A-B05F6366BEAB}"/>
              </a:ext>
            </a:extLst>
          </p:cNvPr>
          <p:cNvGrpSpPr/>
          <p:nvPr/>
        </p:nvGrpSpPr>
        <p:grpSpPr>
          <a:xfrm>
            <a:off x="1086990" y="4404520"/>
            <a:ext cx="1738973" cy="707886"/>
            <a:chOff x="3452602" y="3212989"/>
            <a:chExt cx="5302943" cy="707886"/>
          </a:xfrm>
        </p:grpSpPr>
        <p:sp>
          <p:nvSpPr>
            <p:cNvPr id="23" name="圆角矩形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3388CFE-895F-2F49-9A2C-F84AAF05C8A0}"/>
                </a:ext>
              </a:extLst>
            </p:cNvPr>
            <p:cNvSpPr/>
            <p:nvPr/>
          </p:nvSpPr>
          <p:spPr>
            <a:xfrm>
              <a:off x="3452602" y="3212989"/>
              <a:ext cx="5302943" cy="707886"/>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55A1A3-47C1-E74C-96BF-6FEA5AD3E325}"/>
                </a:ext>
              </a:extLst>
            </p:cNvPr>
            <p:cNvSpPr/>
            <p:nvPr>
              <p:custDataLst>
                <p:tags r:id="rId4"/>
              </p:custDataLst>
            </p:nvPr>
          </p:nvSpPr>
          <p:spPr>
            <a:xfrm>
              <a:off x="3597025" y="3334774"/>
              <a:ext cx="5158520" cy="461665"/>
            </a:xfrm>
            <a:prstGeom prst="rect">
              <a:avLst/>
            </a:prstGeom>
          </p:spPr>
          <p:txBody>
            <a:bodyPr wrap="square">
              <a:spAutoFit/>
            </a:bodyPr>
            <a:lstStyle/>
            <a:p>
              <a:pPr algn="ctr"/>
              <a:r>
                <a:rPr lang="zh-CN" altLang="en-US" sz="2400" dirty="0">
                  <a:solidFill>
                    <a:schemeClr val="bg1"/>
                  </a:solidFill>
                  <a:cs typeface="+mn-ea"/>
                  <a:sym typeface="+mn-lt"/>
                </a:rPr>
                <a:t>第三章  </a:t>
              </a:r>
            </a:p>
          </p:txBody>
        </p:sp>
      </p:grpSp>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F45A1E-A5C7-C941-B7B9-D6D853A22103}"/>
              </a:ext>
            </a:extLst>
          </p:cNvPr>
          <p:cNvGrpSpPr/>
          <p:nvPr/>
        </p:nvGrpSpPr>
        <p:grpSpPr>
          <a:xfrm>
            <a:off x="3030090" y="4404520"/>
            <a:ext cx="7252899" cy="707886"/>
            <a:chOff x="3452602" y="3212989"/>
            <a:chExt cx="5302943" cy="707886"/>
          </a:xfrm>
        </p:grpSpPr>
        <p:sp>
          <p:nvSpPr>
            <p:cNvPr id="26" name="圆角矩形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DCD4E6-5B0B-F942-B299-E7611B1BB0A1}"/>
                </a:ext>
              </a:extLst>
            </p:cNvPr>
            <p:cNvSpPr/>
            <p:nvPr/>
          </p:nvSpPr>
          <p:spPr>
            <a:xfrm>
              <a:off x="3452602" y="3212989"/>
              <a:ext cx="5302943" cy="707886"/>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cs typeface="+mn-ea"/>
                <a:sym typeface="+mn-lt"/>
              </a:endParaRPr>
            </a:p>
          </p:txBody>
        </p:sp>
        <p:sp>
          <p:nvSpPr>
            <p:cNvPr id="2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7FF126-DD76-4541-833E-6CB78EC4BDB8}"/>
                </a:ext>
              </a:extLst>
            </p:cNvPr>
            <p:cNvSpPr/>
            <p:nvPr>
              <p:custDataLst>
                <p:tags r:id="rId3"/>
              </p:custDataLst>
            </p:nvPr>
          </p:nvSpPr>
          <p:spPr>
            <a:xfrm>
              <a:off x="3597024" y="3334774"/>
              <a:ext cx="5158521" cy="461665"/>
            </a:xfrm>
            <a:prstGeom prst="rect">
              <a:avLst/>
            </a:prstGeom>
          </p:spPr>
          <p:txBody>
            <a:bodyPr wrap="square">
              <a:spAutoFit/>
            </a:bodyPr>
            <a:lstStyle/>
            <a:p>
              <a:pPr algn="ctr"/>
              <a:r>
                <a:rPr lang="zh-CN" altLang="en-US" sz="2400" dirty="0">
                  <a:solidFill>
                    <a:srgbClr val="C00000"/>
                  </a:solidFill>
                  <a:cs typeface="+mn-ea"/>
                  <a:sym typeface="+mn-lt"/>
                </a:rPr>
                <a:t>全心全意为人民服务，永远保持对人民的赤子之心</a:t>
              </a:r>
            </a:p>
          </p:txBody>
        </p:sp>
      </p:grpSp>
    </p:spTree>
    <p:extLst>
      <p:ext uri="{BB962C8B-B14F-4D97-AF65-F5344CB8AC3E}">
        <p14:creationId xmlns:p14="http://schemas.microsoft.com/office/powerpoint/2010/main" val="26341351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ssolv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A03B3E-13FF-FC49-B9F9-DDBE852DC5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731155"/>
            <a:ext cx="12192000" cy="1126845"/>
          </a:xfrm>
          <a:prstGeom prst="rect">
            <a:avLst/>
          </a:prstGeom>
        </p:spPr>
      </p:pic>
      <p:pic>
        <p:nvPicPr>
          <p:cNvPr id="5" name="图片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95D868-5FF7-124D-933A-4C7CCB43F7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4281390"/>
            <a:ext cx="5582653" cy="2576609"/>
          </a:xfrm>
          <a:prstGeom prst="rect">
            <a:avLst/>
          </a:prstGeom>
        </p:spPr>
      </p:pic>
      <p:sp>
        <p:nvSpPr>
          <p:cNvPr id="6"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C9E1AE-5A17-4341-81CB-367644D084E3}"/>
              </a:ext>
            </a:extLst>
          </p:cNvPr>
          <p:cNvSpPr/>
          <p:nvPr>
            <p:custDataLst>
              <p:tags r:id="rId1"/>
            </p:custDataLst>
          </p:nvPr>
        </p:nvSpPr>
        <p:spPr>
          <a:xfrm>
            <a:off x="1050855" y="1217980"/>
            <a:ext cx="9428816" cy="1015663"/>
          </a:xfrm>
          <a:prstGeom prst="rect">
            <a:avLst/>
          </a:prstGeom>
          <a:noFill/>
        </p:spPr>
        <p:txBody>
          <a:bodyPr wrap="square">
            <a:spAutoFit/>
          </a:bodyPr>
          <a:lstStyle/>
          <a:p>
            <a:r>
              <a:rPr lang="zh-CN" altLang="en-US" sz="6000" dirty="0">
                <a:solidFill>
                  <a:srgbClr val="B7010E"/>
                </a:solidFill>
                <a:cs typeface="+mn-ea"/>
                <a:sym typeface="+mn-lt"/>
              </a:rPr>
              <a:t>第一章</a:t>
            </a:r>
          </a:p>
        </p:txBody>
      </p:sp>
      <p:sp>
        <p:nvSpPr>
          <p:cNvPr id="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617629-5CB8-5948-BB42-91F85ABA6208}"/>
              </a:ext>
            </a:extLst>
          </p:cNvPr>
          <p:cNvSpPr/>
          <p:nvPr>
            <p:custDataLst>
              <p:tags r:id="rId2"/>
            </p:custDataLst>
          </p:nvPr>
        </p:nvSpPr>
        <p:spPr>
          <a:xfrm>
            <a:off x="1050855" y="2649442"/>
            <a:ext cx="9373760" cy="769441"/>
          </a:xfrm>
          <a:prstGeom prst="rect">
            <a:avLst/>
          </a:prstGeom>
        </p:spPr>
        <p:txBody>
          <a:bodyPr wrap="square">
            <a:spAutoFit/>
          </a:bodyPr>
          <a:lstStyle/>
          <a:p>
            <a:r>
              <a:rPr lang="zh-CN" altLang="en-US" sz="4400" b="1" dirty="0">
                <a:solidFill>
                  <a:srgbClr val="C00000"/>
                </a:solidFill>
                <a:cs typeface="+mn-ea"/>
                <a:sym typeface="+mn-lt"/>
              </a:rPr>
              <a:t>信仰和信念是共产党人的政治灵魂</a:t>
            </a:r>
          </a:p>
        </p:txBody>
      </p:sp>
      <p:cxnSp>
        <p:nvCxnSpPr>
          <p:cNvPr id="8" name="直线连接符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4A0A73-1CD3-AD42-A888-F5F851B5B01F}"/>
              </a:ext>
            </a:extLst>
          </p:cNvPr>
          <p:cNvCxnSpPr/>
          <p:nvPr/>
        </p:nvCxnSpPr>
        <p:spPr>
          <a:xfrm>
            <a:off x="1050855" y="2370025"/>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86EE76-1E46-3F4C-A2AE-2FC0F6B146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0800000">
            <a:off x="8657230" y="-2178"/>
            <a:ext cx="3534770" cy="2909315"/>
          </a:xfrm>
          <a:prstGeom prst="rect">
            <a:avLst/>
          </a:prstGeom>
        </p:spPr>
      </p:pic>
      <p:sp>
        <p:nvSpPr>
          <p:cNvPr id="1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ED8D9A-3E44-C74C-80AA-5E72E6A297BE}"/>
              </a:ext>
            </a:extLst>
          </p:cNvPr>
          <p:cNvSpPr/>
          <p:nvPr>
            <p:custDataLst>
              <p:tags r:id="rId3"/>
            </p:custDataLst>
          </p:nvPr>
        </p:nvSpPr>
        <p:spPr>
          <a:xfrm>
            <a:off x="1050855" y="3557175"/>
            <a:ext cx="9373760" cy="338554"/>
          </a:xfrm>
          <a:prstGeom prst="rect">
            <a:avLst/>
          </a:prstGeom>
        </p:spPr>
        <p:txBody>
          <a:bodyPr wrap="square">
            <a:spAutoFit/>
          </a:bodyPr>
          <a:lstStyle/>
          <a:p>
            <a:r>
              <a:rPr lang="zh-CN" altLang="en-US" sz="1600" dirty="0">
                <a:solidFill>
                  <a:srgbClr val="B7010E"/>
                </a:solidFill>
                <a:cs typeface="+mn-ea"/>
                <a:sym typeface="+mn-lt"/>
              </a:rPr>
              <a:t>适用于</a:t>
            </a:r>
            <a:r>
              <a:rPr lang="en-US" altLang="zh-CN" sz="1600" dirty="0">
                <a:solidFill>
                  <a:srgbClr val="B7010E"/>
                </a:solidFill>
                <a:cs typeface="+mn-ea"/>
                <a:sym typeface="+mn-lt"/>
              </a:rPr>
              <a:t>2019</a:t>
            </a:r>
            <a:r>
              <a:rPr lang="zh-CN" altLang="en-US" sz="1600" dirty="0">
                <a:solidFill>
                  <a:srgbClr val="B7010E"/>
                </a:solidFill>
                <a:cs typeface="+mn-ea"/>
                <a:sym typeface="+mn-lt"/>
              </a:rPr>
              <a:t>年各党支部</a:t>
            </a:r>
            <a:r>
              <a:rPr lang="en-US" altLang="zh-CN" sz="1600" dirty="0">
                <a:solidFill>
                  <a:srgbClr val="B7010E"/>
                </a:solidFill>
                <a:cs typeface="+mn-ea"/>
                <a:sym typeface="+mn-lt"/>
              </a:rPr>
              <a:t>/</a:t>
            </a:r>
            <a:r>
              <a:rPr lang="zh-CN" altLang="en-US" sz="1600" dirty="0">
                <a:solidFill>
                  <a:srgbClr val="B7010E"/>
                </a:solidFill>
                <a:cs typeface="+mn-ea"/>
                <a:sym typeface="+mn-lt"/>
              </a:rPr>
              <a:t>党组织</a:t>
            </a:r>
            <a:r>
              <a:rPr lang="en-US" altLang="zh-CN" sz="1600" dirty="0">
                <a:solidFill>
                  <a:srgbClr val="B7010E"/>
                </a:solidFill>
                <a:cs typeface="+mn-ea"/>
                <a:sym typeface="+mn-lt"/>
              </a:rPr>
              <a:t>/</a:t>
            </a:r>
            <a:r>
              <a:rPr lang="zh-CN" altLang="en-US" sz="1600" dirty="0">
                <a:solidFill>
                  <a:srgbClr val="B7010E"/>
                </a:solidFill>
                <a:cs typeface="+mn-ea"/>
                <a:sym typeface="+mn-lt"/>
              </a:rPr>
              <a:t>基层党委开展第二批不忘初心牢记使命主题教育学习</a:t>
            </a:r>
          </a:p>
        </p:txBody>
      </p:sp>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331D6A-259B-7D4F-9498-7E72A19558C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56102" y="4399497"/>
            <a:ext cx="2197100" cy="2260600"/>
          </a:xfrm>
          <a:prstGeom prst="rect">
            <a:avLst/>
          </a:prstGeom>
        </p:spPr>
      </p:pic>
    </p:spTree>
    <p:extLst>
      <p:ext uri="{BB962C8B-B14F-4D97-AF65-F5344CB8AC3E}">
        <p14:creationId xmlns:p14="http://schemas.microsoft.com/office/powerpoint/2010/main" val="20038550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0A6689-4C4A-F04A-9267-D82A4B394209}"/>
              </a:ext>
            </a:extLst>
          </p:cNvPr>
          <p:cNvGrpSpPr/>
          <p:nvPr/>
        </p:nvGrpSpPr>
        <p:grpSpPr>
          <a:xfrm>
            <a:off x="2481684" y="1670219"/>
            <a:ext cx="3614316" cy="1063459"/>
            <a:chOff x="3452602" y="2795707"/>
            <a:chExt cx="3613136" cy="1063459"/>
          </a:xfrm>
        </p:grpSpPr>
        <p:sp>
          <p:nvSpPr>
            <p:cNvPr id="4" name="圆角矩形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C84F15-9536-AB4A-8824-892272EC6D03}"/>
                </a:ext>
              </a:extLst>
            </p:cNvPr>
            <p:cNvSpPr/>
            <p:nvPr/>
          </p:nvSpPr>
          <p:spPr>
            <a:xfrm>
              <a:off x="3452602" y="2795707"/>
              <a:ext cx="3613136" cy="1063459"/>
            </a:xfrm>
            <a:prstGeom prst="roundRect">
              <a:avLst>
                <a:gd name="adj" fmla="val 16813"/>
              </a:avLst>
            </a:prstGeom>
            <a:solidFill>
              <a:srgbClr val="F8C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5"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B47D5C-2817-3F47-9F47-5E9B2DB8D0DD}"/>
                </a:ext>
              </a:extLst>
            </p:cNvPr>
            <p:cNvSpPr/>
            <p:nvPr>
              <p:custDataLst>
                <p:tags r:id="rId2"/>
              </p:custDataLst>
            </p:nvPr>
          </p:nvSpPr>
          <p:spPr>
            <a:xfrm>
              <a:off x="3452602" y="3096604"/>
              <a:ext cx="3613136" cy="461665"/>
            </a:xfrm>
            <a:prstGeom prst="rect">
              <a:avLst/>
            </a:prstGeom>
          </p:spPr>
          <p:txBody>
            <a:bodyPr wrap="square">
              <a:spAutoFit/>
            </a:bodyPr>
            <a:lstStyle/>
            <a:p>
              <a:pPr algn="ctr"/>
              <a:r>
                <a:rPr lang="zh-CN" altLang="en-US" sz="2400" b="1" dirty="0">
                  <a:solidFill>
                    <a:srgbClr val="C00000"/>
                  </a:solidFill>
                  <a:cs typeface="+mn-ea"/>
                  <a:sym typeface="+mn-lt"/>
                </a:rPr>
                <a:t>相关领导说</a:t>
              </a:r>
            </a:p>
          </p:txBody>
        </p:sp>
      </p:grpSp>
      <p:sp>
        <p:nvSpPr>
          <p:cNvPr id="6"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1B02E3-F405-EE4A-96FD-E9067A3AB519}"/>
              </a:ext>
            </a:extLst>
          </p:cNvPr>
          <p:cNvSpPr/>
          <p:nvPr>
            <p:custDataLst>
              <p:tags r:id="rId1"/>
            </p:custDataLst>
          </p:nvPr>
        </p:nvSpPr>
        <p:spPr>
          <a:xfrm>
            <a:off x="540590" y="2980492"/>
            <a:ext cx="6036673" cy="2303378"/>
          </a:xfrm>
          <a:prstGeom prst="rect">
            <a:avLst/>
          </a:prstGeom>
        </p:spPr>
        <p:txBody>
          <a:bodyPr wrap="square">
            <a:spAutoFit/>
          </a:bodyPr>
          <a:lstStyle/>
          <a:p>
            <a:pPr indent="457200">
              <a:lnSpc>
                <a:spcPct val="150000"/>
              </a:lnSpc>
            </a:pPr>
            <a:r>
              <a:rPr lang="zh-CN" altLang="en-US" sz="2400" dirty="0">
                <a:solidFill>
                  <a:srgbClr val="F8CB1E"/>
                </a:solidFill>
                <a:cs typeface="+mn-ea"/>
                <a:sym typeface="+mn-lt"/>
              </a:rPr>
              <a:t>“我们共产党人的根本，就是对马克思主义信仰，对共产主义和社会主义的信念，对党人民的忠诚。立根固本，就是要坚定这份信仰”坚定这份信念、坚定这份忠诚。</a:t>
            </a:r>
          </a:p>
        </p:txBody>
      </p:sp>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AB732F-C79C-8D41-9FA2-3435990DB70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75500" y="1574130"/>
            <a:ext cx="5016500" cy="5321300"/>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7CD0C1-A72D-E449-B188-B2B8FEC2D7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0590" y="1183569"/>
            <a:ext cx="1579813" cy="1625472"/>
          </a:xfrm>
          <a:prstGeom prst="rect">
            <a:avLst/>
          </a:prstGeom>
        </p:spPr>
      </p:pic>
    </p:spTree>
    <p:extLst>
      <p:ext uri="{BB962C8B-B14F-4D97-AF65-F5344CB8AC3E}">
        <p14:creationId xmlns:p14="http://schemas.microsoft.com/office/powerpoint/2010/main" val="14356426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4739FA-09DD-0A48-818B-0F857512AA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48F429-F033-CB4A-8E47-659BED8AF11F}"/>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一、信仰和信念是共产党人的政治灵魂</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55B30F-A837-224B-BD36-F04D2042C5A5}"/>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8D2174C-FD8D-4F45-A980-C5819640CEE5}"/>
              </a:ext>
            </a:extLst>
          </p:cNvPr>
          <p:cNvGrpSpPr/>
          <p:nvPr/>
        </p:nvGrpSpPr>
        <p:grpSpPr>
          <a:xfrm>
            <a:off x="673626" y="2020008"/>
            <a:ext cx="2133743" cy="1230154"/>
            <a:chOff x="3452602" y="2795708"/>
            <a:chExt cx="3161522" cy="1230154"/>
          </a:xfrm>
        </p:grpSpPr>
        <p:sp>
          <p:nvSpPr>
            <p:cNvPr id="11" name="圆角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656736-9733-914C-8A67-51FCB2D61788}"/>
                </a:ext>
              </a:extLst>
            </p:cNvPr>
            <p:cNvSpPr/>
            <p:nvPr/>
          </p:nvSpPr>
          <p:spPr>
            <a:xfrm>
              <a:off x="3452602" y="2795708"/>
              <a:ext cx="3161522" cy="1230154"/>
            </a:xfrm>
            <a:prstGeom prst="roundRect">
              <a:avLst>
                <a:gd name="adj" fmla="val 16813"/>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2"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E18F1D-6F75-6240-A22F-8761B2EC367C}"/>
                </a:ext>
              </a:extLst>
            </p:cNvPr>
            <p:cNvSpPr/>
            <p:nvPr>
              <p:custDataLst>
                <p:tags r:id="rId3"/>
              </p:custDataLst>
            </p:nvPr>
          </p:nvSpPr>
          <p:spPr>
            <a:xfrm>
              <a:off x="3452602" y="3173092"/>
              <a:ext cx="3161522" cy="461665"/>
            </a:xfrm>
            <a:prstGeom prst="rect">
              <a:avLst/>
            </a:prstGeom>
          </p:spPr>
          <p:txBody>
            <a:bodyPr wrap="square">
              <a:spAutoFit/>
            </a:bodyPr>
            <a:lstStyle/>
            <a:p>
              <a:pPr algn="ctr"/>
              <a:r>
                <a:rPr lang="zh-CN" altLang="en-US" sz="2400" b="1" dirty="0">
                  <a:solidFill>
                    <a:srgbClr val="F8CB1E"/>
                  </a:solidFill>
                  <a:cs typeface="+mn-ea"/>
                  <a:sym typeface="+mn-lt"/>
                </a:rPr>
                <a:t>什么是信仰</a:t>
              </a:r>
            </a:p>
          </p:txBody>
        </p:sp>
      </p:grpSp>
      <p:sp>
        <p:nvSpPr>
          <p:cNvPr id="13"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F6B11A-35E7-614F-AE6E-7CC27121E5F7}"/>
              </a:ext>
            </a:extLst>
          </p:cNvPr>
          <p:cNvSpPr/>
          <p:nvPr>
            <p:custDataLst>
              <p:tags r:id="rId2"/>
            </p:custDataLst>
          </p:nvPr>
        </p:nvSpPr>
        <p:spPr>
          <a:xfrm>
            <a:off x="2968005" y="2119636"/>
            <a:ext cx="8774959" cy="1002967"/>
          </a:xfrm>
          <a:prstGeom prst="rect">
            <a:avLst/>
          </a:prstGeom>
        </p:spPr>
        <p:txBody>
          <a:bodyPr wrap="square">
            <a:spAutoFit/>
          </a:bodyPr>
          <a:lstStyle/>
          <a:p>
            <a:pPr>
              <a:lnSpc>
                <a:spcPct val="200000"/>
              </a:lnSpc>
            </a:pP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从字面上看， ”信” 是“人”加“言”，就是人说过的话</a:t>
            </a:r>
          </a:p>
          <a:p>
            <a:pPr>
              <a:lnSpc>
                <a:spcPct val="200000"/>
              </a:lnSpc>
            </a:pP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仰”是“人”加“印”，就是人走过的足迹。说的话加上走的路，代表着人的志向和追求。</a:t>
            </a:r>
          </a:p>
        </p:txBody>
      </p:sp>
      <p:sp>
        <p:nvSpPr>
          <p:cNvPr id="15" name="圆角矩形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60B63B-EE07-2747-A032-480B0DFD3460}"/>
              </a:ext>
            </a:extLst>
          </p:cNvPr>
          <p:cNvSpPr/>
          <p:nvPr/>
        </p:nvSpPr>
        <p:spPr>
          <a:xfrm>
            <a:off x="673626" y="3847497"/>
            <a:ext cx="8229742" cy="1534444"/>
          </a:xfrm>
          <a:prstGeom prst="roundRect">
            <a:avLst>
              <a:gd name="adj" fmla="val 8733"/>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rgbClr val="C00000"/>
                </a:solidFill>
                <a:cs typeface="+mn-ea"/>
                <a:sym typeface="+mn-lt"/>
              </a:rPr>
              <a:t>现代汉语词典</a:t>
            </a:r>
            <a:r>
              <a:rPr lang="en-US" altLang="zh-CN" sz="1600" dirty="0">
                <a:solidFill>
                  <a:srgbClr val="C00000"/>
                </a:solidFill>
                <a:cs typeface="+mn-ea"/>
                <a:sym typeface="+mn-lt"/>
              </a:rPr>
              <a:t>》</a:t>
            </a:r>
            <a:r>
              <a:rPr lang="zh-CN" altLang="en-US" sz="1600" dirty="0">
                <a:solidFill>
                  <a:srgbClr val="C00000"/>
                </a:solidFill>
                <a:cs typeface="+mn-ea"/>
                <a:sym typeface="+mn-lt"/>
              </a:rPr>
              <a:t>的解释为</a:t>
            </a:r>
            <a:r>
              <a:rPr lang="en-US" altLang="zh-CN" sz="1600" dirty="0">
                <a:solidFill>
                  <a:srgbClr val="C00000"/>
                </a:solidFill>
                <a:cs typeface="+mn-ea"/>
                <a:sym typeface="+mn-lt"/>
              </a:rPr>
              <a:t>:</a:t>
            </a:r>
          </a:p>
          <a:p>
            <a:pPr>
              <a:lnSpc>
                <a:spcPct val="150000"/>
              </a:lnSpc>
            </a:pPr>
            <a:r>
              <a:rPr lang="zh-CN" altLang="en-US" sz="1600" dirty="0">
                <a:solidFill>
                  <a:srgbClr val="C00000"/>
                </a:solidFill>
                <a:cs typeface="+mn-ea"/>
                <a:sym typeface="+mn-lt"/>
              </a:rPr>
              <a:t>对某人或某种主张、主义、宗教极度相信和尊敬，拿来作为自己行动的榜样或指南。</a:t>
            </a:r>
            <a:endParaRPr lang="en-US" altLang="zh-CN" sz="1600" dirty="0">
              <a:solidFill>
                <a:srgbClr val="C00000"/>
              </a:solidFill>
              <a:cs typeface="+mn-ea"/>
              <a:sym typeface="+mn-lt"/>
            </a:endParaRPr>
          </a:p>
        </p:txBody>
      </p:sp>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E1A62B-0AFF-7441-806E-FA020193AA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5731155"/>
            <a:ext cx="12192000" cy="1126845"/>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EED5E2-DED5-3346-867F-7BAEEDEAD93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056102" y="4399497"/>
            <a:ext cx="2197100" cy="2260600"/>
          </a:xfrm>
          <a:prstGeom prst="rect">
            <a:avLst/>
          </a:prstGeom>
        </p:spPr>
      </p:pic>
    </p:spTree>
    <p:extLst>
      <p:ext uri="{BB962C8B-B14F-4D97-AF65-F5344CB8AC3E}">
        <p14:creationId xmlns:p14="http://schemas.microsoft.com/office/powerpoint/2010/main" val="31609225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CCD2C85-CDD8-B549-9C11-337E3172DAB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E6A0F77-0DBE-AB46-9269-B27BBBF1CCA4}"/>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一、信仰和信念是共产党人的政治灵魂</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A24C37-1C83-FD4D-8EAE-9D0B36A16647}"/>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AA2CAE-3A81-5945-A831-1A75226257A9}"/>
              </a:ext>
            </a:extLst>
          </p:cNvPr>
          <p:cNvCxnSpPr>
            <a:cxnSpLocks/>
          </p:cNvCxnSpPr>
          <p:nvPr/>
        </p:nvCxnSpPr>
        <p:spPr>
          <a:xfrm>
            <a:off x="705710" y="1482057"/>
            <a:ext cx="0" cy="481098"/>
          </a:xfrm>
          <a:prstGeom prst="line">
            <a:avLst/>
          </a:prstGeom>
          <a:ln w="38100">
            <a:solidFill>
              <a:srgbClr val="B7010E"/>
            </a:solidFill>
          </a:ln>
        </p:spPr>
        <p:style>
          <a:lnRef idx="1">
            <a:schemeClr val="accent1"/>
          </a:lnRef>
          <a:fillRef idx="0">
            <a:schemeClr val="accent1"/>
          </a:fillRef>
          <a:effectRef idx="0">
            <a:schemeClr val="accent1"/>
          </a:effectRef>
          <a:fontRef idx="minor">
            <a:schemeClr val="tx1"/>
          </a:fontRef>
        </p:style>
      </p:cxnSp>
      <p:sp>
        <p:nvSpPr>
          <p:cNvPr id="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674522-5002-6A4E-85C1-AB804A392C53}"/>
              </a:ext>
            </a:extLst>
          </p:cNvPr>
          <p:cNvSpPr/>
          <p:nvPr>
            <p:custDataLst>
              <p:tags r:id="rId2"/>
            </p:custDataLst>
          </p:nvPr>
        </p:nvSpPr>
        <p:spPr>
          <a:xfrm>
            <a:off x="866346" y="1491774"/>
            <a:ext cx="1973106" cy="461665"/>
          </a:xfrm>
          <a:prstGeom prst="rect">
            <a:avLst/>
          </a:prstGeom>
        </p:spPr>
        <p:txBody>
          <a:bodyPr wrap="square">
            <a:spAutoFit/>
          </a:bodyPr>
          <a:lstStyle/>
          <a:p>
            <a:r>
              <a:rPr lang="zh-CN" altLang="en-US" sz="2400" dirty="0">
                <a:solidFill>
                  <a:srgbClr val="C00000"/>
                </a:solidFill>
                <a:cs typeface="+mn-ea"/>
                <a:sym typeface="+mn-lt"/>
              </a:rPr>
              <a:t>方志敏</a:t>
            </a:r>
          </a:p>
        </p:txBody>
      </p:sp>
      <p:sp>
        <p:nvSpPr>
          <p:cNvPr id="12"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972F69-3644-394A-AB20-81F4137D5B77}"/>
              </a:ext>
            </a:extLst>
          </p:cNvPr>
          <p:cNvSpPr/>
          <p:nvPr>
            <p:custDataLst>
              <p:tags r:id="rId3"/>
            </p:custDataLst>
          </p:nvPr>
        </p:nvSpPr>
        <p:spPr>
          <a:xfrm>
            <a:off x="2005335" y="1522551"/>
            <a:ext cx="4267592"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烈士英勇就义前，在</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可爱的中国</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中写道</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13"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347AC7-B556-0746-B0D2-7B05ECDCE7CC}"/>
              </a:ext>
            </a:extLst>
          </p:cNvPr>
          <p:cNvSpPr/>
          <p:nvPr>
            <p:custDataLst>
              <p:tags r:id="rId4"/>
            </p:custDataLst>
          </p:nvPr>
        </p:nvSpPr>
        <p:spPr>
          <a:xfrm>
            <a:off x="866345" y="2079629"/>
            <a:ext cx="6031759"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“敌人只能砍下我们的头颅，决不能动摇我们的信仰</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因为我们信仰的主义，乃是宇宙的真理</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cxnSp>
        <p:nvCxnSpPr>
          <p:cNvPr id="14" name="直线连接符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4042B4-E375-424F-A9D3-71003F0D5DF3}"/>
              </a:ext>
            </a:extLst>
          </p:cNvPr>
          <p:cNvCxnSpPr>
            <a:cxnSpLocks/>
          </p:cNvCxnSpPr>
          <p:nvPr/>
        </p:nvCxnSpPr>
        <p:spPr>
          <a:xfrm>
            <a:off x="689935" y="3178968"/>
            <a:ext cx="0" cy="481098"/>
          </a:xfrm>
          <a:prstGeom prst="line">
            <a:avLst/>
          </a:prstGeom>
          <a:ln w="38100">
            <a:solidFill>
              <a:srgbClr val="B7010E"/>
            </a:solidFill>
          </a:ln>
        </p:spPr>
        <p:style>
          <a:lnRef idx="1">
            <a:schemeClr val="accent1"/>
          </a:lnRef>
          <a:fillRef idx="0">
            <a:schemeClr val="accent1"/>
          </a:fillRef>
          <a:effectRef idx="0">
            <a:schemeClr val="accent1"/>
          </a:effectRef>
          <a:fontRef idx="minor">
            <a:schemeClr val="tx1"/>
          </a:fontRef>
        </p:style>
      </p:cxnSp>
      <p:sp>
        <p:nvSpPr>
          <p:cNvPr id="15"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C412B2-99E7-794F-B5F0-08D2F749CE6D}"/>
              </a:ext>
            </a:extLst>
          </p:cNvPr>
          <p:cNvSpPr/>
          <p:nvPr>
            <p:custDataLst>
              <p:tags r:id="rId5"/>
            </p:custDataLst>
          </p:nvPr>
        </p:nvSpPr>
        <p:spPr>
          <a:xfrm>
            <a:off x="850571" y="3188685"/>
            <a:ext cx="1973106" cy="461665"/>
          </a:xfrm>
          <a:prstGeom prst="rect">
            <a:avLst/>
          </a:prstGeom>
        </p:spPr>
        <p:txBody>
          <a:bodyPr wrap="square">
            <a:spAutoFit/>
          </a:bodyPr>
          <a:lstStyle/>
          <a:p>
            <a:r>
              <a:rPr lang="zh-CN" altLang="en-US" sz="2400" dirty="0">
                <a:solidFill>
                  <a:srgbClr val="C00000"/>
                </a:solidFill>
                <a:cs typeface="+mn-ea"/>
                <a:sym typeface="+mn-lt"/>
              </a:rPr>
              <a:t>江竹筠</a:t>
            </a:r>
          </a:p>
        </p:txBody>
      </p:sp>
      <p:sp>
        <p:nvSpPr>
          <p:cNvPr id="16"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CDBBC2-1474-124C-A033-8253769DF298}"/>
              </a:ext>
            </a:extLst>
          </p:cNvPr>
          <p:cNvSpPr/>
          <p:nvPr>
            <p:custDataLst>
              <p:tags r:id="rId6"/>
            </p:custDataLst>
          </p:nvPr>
        </p:nvSpPr>
        <p:spPr>
          <a:xfrm>
            <a:off x="1989560" y="3219462"/>
            <a:ext cx="4267592"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面对敌人的严刑拷打，始终坚贞不屈</a:t>
            </a:r>
          </a:p>
        </p:txBody>
      </p:sp>
      <p:sp>
        <p:nvSpPr>
          <p:cNvPr id="17"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3E993B-1153-FF45-B4E2-4DE511356200}"/>
              </a:ext>
            </a:extLst>
          </p:cNvPr>
          <p:cNvSpPr/>
          <p:nvPr>
            <p:custDataLst>
              <p:tags r:id="rId7"/>
            </p:custDataLst>
          </p:nvPr>
        </p:nvSpPr>
        <p:spPr>
          <a:xfrm>
            <a:off x="850570" y="3776540"/>
            <a:ext cx="6031759"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’毒刑拷打，那是太小的考验，竹签子是竹子做的，共产党员的意志是钢铁铸成的。</a:t>
            </a:r>
          </a:p>
        </p:txBody>
      </p:sp>
      <p:cxnSp>
        <p:nvCxnSpPr>
          <p:cNvPr id="18" name="直线连接符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70B26AE-3DFF-CD4F-A796-8DCE8949A5A7}"/>
              </a:ext>
            </a:extLst>
          </p:cNvPr>
          <p:cNvCxnSpPr>
            <a:cxnSpLocks/>
          </p:cNvCxnSpPr>
          <p:nvPr/>
        </p:nvCxnSpPr>
        <p:spPr>
          <a:xfrm>
            <a:off x="689935" y="4929929"/>
            <a:ext cx="0" cy="481098"/>
          </a:xfrm>
          <a:prstGeom prst="line">
            <a:avLst/>
          </a:prstGeom>
          <a:ln w="38100">
            <a:solidFill>
              <a:srgbClr val="B7010E"/>
            </a:solidFill>
          </a:ln>
        </p:spPr>
        <p:style>
          <a:lnRef idx="1">
            <a:schemeClr val="accent1"/>
          </a:lnRef>
          <a:fillRef idx="0">
            <a:schemeClr val="accent1"/>
          </a:fillRef>
          <a:effectRef idx="0">
            <a:schemeClr val="accent1"/>
          </a:effectRef>
          <a:fontRef idx="minor">
            <a:schemeClr val="tx1"/>
          </a:fontRef>
        </p:style>
      </p:cxnSp>
      <p:sp>
        <p:nvSpPr>
          <p:cNvPr id="19"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8B7409-C1F1-BA42-8DF6-57DFAFCFF19B}"/>
              </a:ext>
            </a:extLst>
          </p:cNvPr>
          <p:cNvSpPr/>
          <p:nvPr>
            <p:custDataLst>
              <p:tags r:id="rId8"/>
            </p:custDataLst>
          </p:nvPr>
        </p:nvSpPr>
        <p:spPr>
          <a:xfrm>
            <a:off x="850571" y="4939646"/>
            <a:ext cx="1973106" cy="461665"/>
          </a:xfrm>
          <a:prstGeom prst="rect">
            <a:avLst/>
          </a:prstGeom>
        </p:spPr>
        <p:txBody>
          <a:bodyPr wrap="square">
            <a:spAutoFit/>
          </a:bodyPr>
          <a:lstStyle/>
          <a:p>
            <a:r>
              <a:rPr lang="zh-CN" altLang="en-US" sz="2400" dirty="0">
                <a:solidFill>
                  <a:srgbClr val="C00000"/>
                </a:solidFill>
                <a:cs typeface="+mn-ea"/>
                <a:sym typeface="+mn-lt"/>
              </a:rPr>
              <a:t>赵一曼</a:t>
            </a:r>
          </a:p>
        </p:txBody>
      </p:sp>
      <p:sp>
        <p:nvSpPr>
          <p:cNvPr id="20"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AEFAB8E-E518-A248-9AC7-71A0E5B54655}"/>
              </a:ext>
            </a:extLst>
          </p:cNvPr>
          <p:cNvSpPr/>
          <p:nvPr>
            <p:custDataLst>
              <p:tags r:id="rId9"/>
            </p:custDataLst>
          </p:nvPr>
        </p:nvSpPr>
        <p:spPr>
          <a:xfrm>
            <a:off x="1989560" y="4970423"/>
            <a:ext cx="4267592" cy="41819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她在留给年仅三岁的儿子的遗书中写道</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21"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D9BB7E5-0152-894D-BEE7-917A52F8AB28}"/>
              </a:ext>
            </a:extLst>
          </p:cNvPr>
          <p:cNvSpPr/>
          <p:nvPr>
            <p:custDataLst>
              <p:tags r:id="rId10"/>
            </p:custDataLst>
          </p:nvPr>
        </p:nvSpPr>
        <p:spPr>
          <a:xfrm>
            <a:off x="850570" y="5527501"/>
            <a:ext cx="6031759" cy="787523"/>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“母亲不用千言万语来教育你，就用实行来教育你。在你长大成人之后，希望不要忘记你的母亲是为国牺牲的</a:t>
            </a: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23"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71425D-14E9-7C4D-AB9C-4CAAC180AC2F}"/>
              </a:ext>
            </a:extLst>
          </p:cNvPr>
          <p:cNvSpPr/>
          <p:nvPr>
            <p:custDataLst>
              <p:tags r:id="rId11"/>
            </p:custDataLst>
          </p:nvPr>
        </p:nvSpPr>
        <p:spPr>
          <a:xfrm>
            <a:off x="6856822" y="1251284"/>
            <a:ext cx="1661993" cy="3418241"/>
          </a:xfrm>
          <a:prstGeom prst="rect">
            <a:avLst/>
          </a:prstGeom>
          <a:noFill/>
        </p:spPr>
        <p:txBody>
          <a:bodyPr vert="eaVert" wrap="square">
            <a:spAutoFit/>
          </a:bodyPr>
          <a:lstStyle/>
          <a:p>
            <a:pPr algn="ctr"/>
            <a:r>
              <a:rPr lang="zh-CN" altLang="en-US" sz="9600" b="1" dirty="0">
                <a:solidFill>
                  <a:srgbClr val="C00000"/>
                </a:solidFill>
                <a:cs typeface="+mn-ea"/>
                <a:sym typeface="+mn-lt"/>
              </a:rPr>
              <a:t>信 仰</a:t>
            </a:r>
          </a:p>
        </p:txBody>
      </p:sp>
      <p:sp>
        <p:nvSpPr>
          <p:cNvPr id="24" name="PA-102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9E4D3D-860C-2846-9E98-227FD02446A6}"/>
              </a:ext>
            </a:extLst>
          </p:cNvPr>
          <p:cNvSpPr/>
          <p:nvPr>
            <p:custDataLst>
              <p:tags r:id="rId12"/>
            </p:custDataLst>
          </p:nvPr>
        </p:nvSpPr>
        <p:spPr>
          <a:xfrm>
            <a:off x="8455199" y="2873769"/>
            <a:ext cx="400110" cy="1491605"/>
          </a:xfrm>
          <a:prstGeom prst="rect">
            <a:avLst/>
          </a:prstGeom>
          <a:noFill/>
        </p:spPr>
        <p:txBody>
          <a:bodyPr vert="eaVert" wrap="square">
            <a:spAutoFit/>
          </a:bodyPr>
          <a:lstStyle/>
          <a:p>
            <a:pPr algn="ctr"/>
            <a:r>
              <a:rPr lang="zh-CN" altLang="en-US" sz="1400" dirty="0">
                <a:solidFill>
                  <a:srgbClr val="C00000"/>
                </a:solidFill>
                <a:cs typeface="+mn-ea"/>
                <a:sym typeface="+mn-lt"/>
              </a:rPr>
              <a:t>做合格党员</a:t>
            </a:r>
          </a:p>
        </p:txBody>
      </p:sp>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CCBB12-6E92-B640-89DC-30575CB5C41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898104" y="1813874"/>
            <a:ext cx="6848625" cy="5209997"/>
          </a:xfrm>
          <a:prstGeom prst="rect">
            <a:avLst/>
          </a:prstGeom>
        </p:spPr>
      </p:pic>
    </p:spTree>
    <p:extLst>
      <p:ext uri="{BB962C8B-B14F-4D97-AF65-F5344CB8AC3E}">
        <p14:creationId xmlns:p14="http://schemas.microsoft.com/office/powerpoint/2010/main" val="18173749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dissolv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3" grpId="0"/>
      <p:bldP spid="15" grpId="0"/>
      <p:bldP spid="16" grpId="0"/>
      <p:bldP spid="17" grpId="0"/>
      <p:bldP spid="19" grpId="0"/>
      <p:bldP spid="20" grpId="0"/>
      <p:bldP spid="21"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182763A4-382F-2849-99C0-50CC435DE0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4"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57AA9016-2A87-A14F-9C0E-BDF6C75A6F7D}"/>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一、信仰和信念是共产党人的政治灵魂</a:t>
            </a:r>
          </a:p>
        </p:txBody>
      </p:sp>
      <p:cxnSp>
        <p:nvCxnSpPr>
          <p:cNvPr id="5" name="直线连接符 4">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8A572FBD-BE80-F348-B82C-A941580BB8EC}"/>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6FD44470-7E99-6948-A09F-3300FB72F4D1}"/>
              </a:ext>
            </a:extLst>
          </p:cNvPr>
          <p:cNvGrpSpPr/>
          <p:nvPr/>
        </p:nvGrpSpPr>
        <p:grpSpPr>
          <a:xfrm>
            <a:off x="509934" y="1685489"/>
            <a:ext cx="2903763" cy="819916"/>
            <a:chOff x="3452602" y="2795708"/>
            <a:chExt cx="3161522" cy="819916"/>
          </a:xfrm>
        </p:grpSpPr>
        <p:sp>
          <p:nvSpPr>
            <p:cNvPr id="10" name="圆角矩形 9">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7862560C-2E9A-FB4C-97E0-3908199D0FBD}"/>
                </a:ext>
              </a:extLst>
            </p:cNvPr>
            <p:cNvSpPr/>
            <p:nvPr/>
          </p:nvSpPr>
          <p:spPr>
            <a:xfrm>
              <a:off x="3452602" y="2795708"/>
              <a:ext cx="3161522" cy="819916"/>
            </a:xfrm>
            <a:prstGeom prst="roundRect">
              <a:avLst>
                <a:gd name="adj" fmla="val 5000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1"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0FE3597D-844B-6743-972A-18A9B50205DE}"/>
                </a:ext>
              </a:extLst>
            </p:cNvPr>
            <p:cNvSpPr/>
            <p:nvPr>
              <p:custDataLst>
                <p:tags r:id="rId6"/>
              </p:custDataLst>
            </p:nvPr>
          </p:nvSpPr>
          <p:spPr>
            <a:xfrm>
              <a:off x="3452602" y="2974833"/>
              <a:ext cx="3161522" cy="461665"/>
            </a:xfrm>
            <a:prstGeom prst="rect">
              <a:avLst/>
            </a:prstGeom>
          </p:spPr>
          <p:txBody>
            <a:bodyPr wrap="square">
              <a:spAutoFit/>
            </a:bodyPr>
            <a:lstStyle/>
            <a:p>
              <a:pPr algn="ctr"/>
              <a:r>
                <a:rPr lang="zh-CN" altLang="en-US" sz="2400" dirty="0">
                  <a:solidFill>
                    <a:srgbClr val="F8CB1E"/>
                  </a:solidFill>
                  <a:cs typeface="+mn-ea"/>
                  <a:sym typeface="+mn-lt"/>
                </a:rPr>
                <a:t>共产党人的信仰</a:t>
              </a:r>
            </a:p>
          </p:txBody>
        </p:sp>
      </p:grpSp>
      <p:sp>
        <p:nvSpPr>
          <p:cNvPr id="12"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A34D2F3B-A370-0745-BF57-510F9C8005BC}"/>
              </a:ext>
            </a:extLst>
          </p:cNvPr>
          <p:cNvSpPr/>
          <p:nvPr>
            <p:custDataLst>
              <p:tags r:id="rId2"/>
            </p:custDataLst>
          </p:nvPr>
        </p:nvSpPr>
        <p:spPr>
          <a:xfrm>
            <a:off x="3641629" y="1864613"/>
            <a:ext cx="7555759" cy="461665"/>
          </a:xfrm>
          <a:prstGeom prst="rect">
            <a:avLst/>
          </a:prstGeom>
        </p:spPr>
        <p:txBody>
          <a:bodyPr wrap="square">
            <a:spAutoFit/>
          </a:bodyPr>
          <a:lstStyle/>
          <a:p>
            <a:r>
              <a:rPr lang="zh-CN" altLang="en-US" sz="2400" dirty="0">
                <a:solidFill>
                  <a:srgbClr val="C00000"/>
                </a:solidFill>
                <a:cs typeface="+mn-ea"/>
                <a:sym typeface="+mn-lt"/>
              </a:rPr>
              <a:t>共产党人信仰建立在马克思主义科学真理的基础上</a:t>
            </a:r>
          </a:p>
        </p:txBody>
      </p:sp>
      <p:cxnSp>
        <p:nvCxnSpPr>
          <p:cNvPr id="18" name="直线连接符 17">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D16908C3-6759-DC4D-97E2-C75D70BDD98E}"/>
              </a:ext>
            </a:extLst>
          </p:cNvPr>
          <p:cNvCxnSpPr>
            <a:cxnSpLocks/>
          </p:cNvCxnSpPr>
          <p:nvPr/>
        </p:nvCxnSpPr>
        <p:spPr>
          <a:xfrm>
            <a:off x="834047" y="3151559"/>
            <a:ext cx="10491679" cy="0"/>
          </a:xfrm>
          <a:prstGeom prst="line">
            <a:avLst/>
          </a:prstGeom>
          <a:ln w="2222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44CC91B5-9EC0-F544-A0A0-E7E05EE3BF5D}"/>
              </a:ext>
            </a:extLst>
          </p:cNvPr>
          <p:cNvGrpSpPr/>
          <p:nvPr/>
        </p:nvGrpSpPr>
        <p:grpSpPr>
          <a:xfrm>
            <a:off x="3292498" y="2741601"/>
            <a:ext cx="5574775" cy="819916"/>
            <a:chOff x="3452602" y="2795708"/>
            <a:chExt cx="3161522" cy="819916"/>
          </a:xfrm>
        </p:grpSpPr>
        <p:sp>
          <p:nvSpPr>
            <p:cNvPr id="21" name="圆角矩形 20">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E63811A8-3E15-9E46-AD3E-75DE12892A64}"/>
                </a:ext>
              </a:extLst>
            </p:cNvPr>
            <p:cNvSpPr/>
            <p:nvPr/>
          </p:nvSpPr>
          <p:spPr>
            <a:xfrm>
              <a:off x="3452602" y="2795708"/>
              <a:ext cx="3161522" cy="819916"/>
            </a:xfrm>
            <a:prstGeom prst="roundRect">
              <a:avLst>
                <a:gd name="adj" fmla="val 5000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2"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228C268B-14D8-0741-BD63-3134CE92FA2E}"/>
                </a:ext>
              </a:extLst>
            </p:cNvPr>
            <p:cNvSpPr/>
            <p:nvPr>
              <p:custDataLst>
                <p:tags r:id="rId5"/>
              </p:custDataLst>
            </p:nvPr>
          </p:nvSpPr>
          <p:spPr>
            <a:xfrm>
              <a:off x="3452602" y="2974833"/>
              <a:ext cx="3161522" cy="461665"/>
            </a:xfrm>
            <a:prstGeom prst="rect">
              <a:avLst/>
            </a:prstGeom>
          </p:spPr>
          <p:txBody>
            <a:bodyPr wrap="square">
              <a:spAutoFit/>
            </a:bodyPr>
            <a:lstStyle/>
            <a:p>
              <a:pPr algn="ctr"/>
              <a:r>
                <a:rPr lang="zh-CN" altLang="en-US" sz="2400" dirty="0">
                  <a:solidFill>
                    <a:srgbClr val="F8CB1E"/>
                  </a:solidFill>
                  <a:cs typeface="+mn-ea"/>
                  <a:sym typeface="+mn-lt"/>
                </a:rPr>
                <a:t>为什么说马克思主义是“真经”？</a:t>
              </a:r>
            </a:p>
          </p:txBody>
        </p:sp>
      </p:grpSp>
      <p:pic>
        <p:nvPicPr>
          <p:cNvPr id="24" name="图形 23" descr="教师">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6931B403-EC39-5F49-985E-9D7C82905DC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11"/>
              </a:ext>
            </a:extLst>
          </a:blip>
          <a:stretch>
            <a:fillRect/>
          </a:stretch>
        </p:blipFill>
        <p:spPr>
          <a:xfrm>
            <a:off x="509934" y="3959064"/>
            <a:ext cx="2426893" cy="2426893"/>
          </a:xfrm>
          <a:prstGeom prst="rect">
            <a:avLst/>
          </a:prstGeom>
        </p:spPr>
      </p:pic>
      <p:sp>
        <p:nvSpPr>
          <p:cNvPr id="25"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652A50BB-2276-F048-8215-7913D955FCEA}"/>
              </a:ext>
            </a:extLst>
          </p:cNvPr>
          <p:cNvSpPr/>
          <p:nvPr>
            <p:custDataLst>
              <p:tags r:id="rId3"/>
            </p:custDataLst>
          </p:nvPr>
        </p:nvSpPr>
        <p:spPr>
          <a:xfrm>
            <a:off x="3292499" y="3920665"/>
            <a:ext cx="4134996" cy="461665"/>
          </a:xfrm>
          <a:prstGeom prst="rect">
            <a:avLst/>
          </a:prstGeom>
        </p:spPr>
        <p:txBody>
          <a:bodyPr wrap="square">
            <a:spAutoFit/>
          </a:bodyPr>
          <a:lstStyle/>
          <a:p>
            <a:r>
              <a:rPr lang="zh-CN" altLang="en-US" sz="2400" dirty="0">
                <a:solidFill>
                  <a:srgbClr val="C00000"/>
                </a:solidFill>
                <a:cs typeface="+mn-ea"/>
                <a:sym typeface="+mn-lt"/>
              </a:rPr>
              <a:t>因为马克思主义是科学真理</a:t>
            </a:r>
          </a:p>
        </p:txBody>
      </p:sp>
      <p:sp>
        <p:nvSpPr>
          <p:cNvPr id="26"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38A9E03A-53C3-7046-8ED9-BF44474A2C58}"/>
              </a:ext>
            </a:extLst>
          </p:cNvPr>
          <p:cNvSpPr/>
          <p:nvPr>
            <p:custDataLst>
              <p:tags r:id="rId4"/>
            </p:custDataLst>
          </p:nvPr>
        </p:nvSpPr>
        <p:spPr>
          <a:xfrm>
            <a:off x="3292498" y="4508520"/>
            <a:ext cx="8033228" cy="1938992"/>
          </a:xfrm>
          <a:prstGeom prst="rect">
            <a:avLst/>
          </a:prstGeom>
        </p:spPr>
        <p:txBody>
          <a:bodyPr wrap="square">
            <a:spAutoFit/>
          </a:bodyPr>
          <a:lstStyle/>
          <a:p>
            <a:pPr>
              <a:lnSpc>
                <a:spcPct val="150000"/>
              </a:lnSpc>
            </a:pPr>
            <a:r>
              <a:rPr lang="zh-CN" altLang="en-US" sz="1600" dirty="0">
                <a:solidFill>
                  <a:schemeClr val="tx1">
                    <a:lumMod val="85000"/>
                    <a:lumOff val="15000"/>
                  </a:schemeClr>
                </a:solidFill>
                <a:cs typeface="+mn-ea"/>
                <a:sym typeface="+mn-lt"/>
              </a:rPr>
              <a:t>他创造性地揭示了人类社会发展规律，为人民指明了实现自由和解放的道路</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创立了人实现自身解放的思想体系，指明了依靠人民推动历史前进的人间正道</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是在人民求解放的实践中形成并丰富发展的，攢引着人民改造世界的行动</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始终站在时代前沿，不断探索时代发展提出的新课题、回应人类社会面临的新挑战。马克思主义是认识世界、改造世界的强大思想武器，一经掌握群众， 就会产生精神变物质的巨大力量。</a:t>
            </a:r>
          </a:p>
        </p:txBody>
      </p:sp>
    </p:spTree>
    <p:extLst>
      <p:ext uri="{BB962C8B-B14F-4D97-AF65-F5344CB8AC3E}">
        <p14:creationId xmlns:p14="http://schemas.microsoft.com/office/powerpoint/2010/main" val="41994640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svg="http://schemas.microsoft.com/office/drawing/2016/SVG/main"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E5981FD5-FA67-4C43-8333-05030F1574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0170" y="317295"/>
            <a:ext cx="907754" cy="933989"/>
          </a:xfrm>
          <a:prstGeom prst="rect">
            <a:avLst/>
          </a:prstGeom>
        </p:spPr>
      </p:pic>
      <p:sp>
        <p:nvSpPr>
          <p:cNvPr id="10"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C31415D9-38FC-814B-AA3E-8E1690176F58}"/>
              </a:ext>
            </a:extLst>
          </p:cNvPr>
          <p:cNvSpPr/>
          <p:nvPr>
            <p:custDataLst>
              <p:tags r:id="rId1"/>
            </p:custDataLst>
          </p:nvPr>
        </p:nvSpPr>
        <p:spPr>
          <a:xfrm>
            <a:off x="1436437" y="317295"/>
            <a:ext cx="9373760" cy="584775"/>
          </a:xfrm>
          <a:prstGeom prst="rect">
            <a:avLst/>
          </a:prstGeom>
        </p:spPr>
        <p:txBody>
          <a:bodyPr wrap="square">
            <a:spAutoFit/>
          </a:bodyPr>
          <a:lstStyle/>
          <a:p>
            <a:r>
              <a:rPr lang="zh-CN" altLang="en-US" sz="3200" dirty="0">
                <a:solidFill>
                  <a:srgbClr val="C00000"/>
                </a:solidFill>
                <a:cs typeface="+mn-ea"/>
                <a:sym typeface="+mn-lt"/>
              </a:rPr>
              <a:t>一、信仰和信念是共产党人的政治灵魂</a:t>
            </a:r>
          </a:p>
        </p:txBody>
      </p:sp>
      <p:cxnSp>
        <p:nvCxnSpPr>
          <p:cNvPr id="11" name="直线连接符 10">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BE207C91-99F1-8241-BDDC-42580F3C4FF0}"/>
              </a:ext>
            </a:extLst>
          </p:cNvPr>
          <p:cNvCxnSpPr/>
          <p:nvPr/>
        </p:nvCxnSpPr>
        <p:spPr>
          <a:xfrm>
            <a:off x="1436437" y="1126518"/>
            <a:ext cx="9512968" cy="0"/>
          </a:xfrm>
          <a:prstGeom prst="line">
            <a:avLst/>
          </a:prstGeom>
          <a:ln w="28575">
            <a:solidFill>
              <a:srgbClr val="B7010E"/>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DCB4363E-B770-0B46-838E-6A1A2C3D5A1F}"/>
              </a:ext>
            </a:extLst>
          </p:cNvPr>
          <p:cNvGrpSpPr/>
          <p:nvPr/>
        </p:nvGrpSpPr>
        <p:grpSpPr>
          <a:xfrm>
            <a:off x="509934" y="1523928"/>
            <a:ext cx="2903763" cy="819916"/>
            <a:chOff x="3452602" y="2795708"/>
            <a:chExt cx="3161522" cy="819916"/>
          </a:xfrm>
        </p:grpSpPr>
        <p:sp>
          <p:nvSpPr>
            <p:cNvPr id="13" name="圆角矩形 1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D73290A9-132E-1044-A72F-A010AF65096A}"/>
                </a:ext>
              </a:extLst>
            </p:cNvPr>
            <p:cNvSpPr/>
            <p:nvPr/>
          </p:nvSpPr>
          <p:spPr>
            <a:xfrm>
              <a:off x="3452602" y="2795708"/>
              <a:ext cx="3161522" cy="819916"/>
            </a:xfrm>
            <a:prstGeom prst="roundRect">
              <a:avLst>
                <a:gd name="adj" fmla="val 5000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14"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FA5DE98C-D41A-A647-BDFD-E843A574AB8D}"/>
                </a:ext>
              </a:extLst>
            </p:cNvPr>
            <p:cNvSpPr/>
            <p:nvPr>
              <p:custDataLst>
                <p:tags r:id="rId6"/>
              </p:custDataLst>
            </p:nvPr>
          </p:nvSpPr>
          <p:spPr>
            <a:xfrm>
              <a:off x="3452602" y="2974833"/>
              <a:ext cx="3161522" cy="461665"/>
            </a:xfrm>
            <a:prstGeom prst="rect">
              <a:avLst/>
            </a:prstGeom>
          </p:spPr>
          <p:txBody>
            <a:bodyPr wrap="square">
              <a:spAutoFit/>
            </a:bodyPr>
            <a:lstStyle/>
            <a:p>
              <a:pPr algn="ctr"/>
              <a:r>
                <a:rPr lang="zh-CN" altLang="en-US" sz="2400" dirty="0">
                  <a:solidFill>
                    <a:srgbClr val="F8CB1E"/>
                  </a:solidFill>
                  <a:cs typeface="+mn-ea"/>
                  <a:sym typeface="+mn-lt"/>
                </a:rPr>
                <a:t>共产党人的信仰</a:t>
              </a:r>
            </a:p>
          </p:txBody>
        </p:sp>
      </p:grpSp>
      <p:sp>
        <p:nvSpPr>
          <p:cNvPr id="15"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BF190797-6098-5F4C-BA12-5F0901E2E3B1}"/>
              </a:ext>
            </a:extLst>
          </p:cNvPr>
          <p:cNvSpPr/>
          <p:nvPr>
            <p:custDataLst>
              <p:tags r:id="rId2"/>
            </p:custDataLst>
          </p:nvPr>
        </p:nvSpPr>
        <p:spPr>
          <a:xfrm>
            <a:off x="3641629" y="1703052"/>
            <a:ext cx="7555759" cy="461665"/>
          </a:xfrm>
          <a:prstGeom prst="rect">
            <a:avLst/>
          </a:prstGeom>
        </p:spPr>
        <p:txBody>
          <a:bodyPr wrap="square">
            <a:spAutoFit/>
          </a:bodyPr>
          <a:lstStyle/>
          <a:p>
            <a:r>
              <a:rPr lang="zh-CN" altLang="en-US" sz="2400" dirty="0">
                <a:solidFill>
                  <a:srgbClr val="C00000"/>
                </a:solidFill>
                <a:cs typeface="+mn-ea"/>
                <a:sym typeface="+mn-lt"/>
              </a:rPr>
              <a:t>共产党人信仰顺应了无数人对美好未来的渴望</a:t>
            </a:r>
          </a:p>
        </p:txBody>
      </p:sp>
      <p:pic>
        <p:nvPicPr>
          <p:cNvPr id="18" name="图形 17" descr="用户">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01275CF9-B526-D14F-BC6C-2E3B40521F6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11"/>
              </a:ext>
            </a:extLst>
          </a:blip>
          <a:stretch>
            <a:fillRect/>
          </a:stretch>
        </p:blipFill>
        <p:spPr>
          <a:xfrm>
            <a:off x="522037" y="2670063"/>
            <a:ext cx="914400" cy="914400"/>
          </a:xfrm>
          <a:prstGeom prst="rect">
            <a:avLst/>
          </a:prstGeom>
        </p:spPr>
      </p:pic>
      <p:sp>
        <p:nvSpPr>
          <p:cNvPr id="19"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430E6EF0-B74D-C449-A58E-9FB373C0DDF7}"/>
              </a:ext>
            </a:extLst>
          </p:cNvPr>
          <p:cNvSpPr/>
          <p:nvPr>
            <p:custDataLst>
              <p:tags r:id="rId3"/>
            </p:custDataLst>
          </p:nvPr>
        </p:nvSpPr>
        <p:spPr>
          <a:xfrm>
            <a:off x="1436437" y="2671981"/>
            <a:ext cx="7555759" cy="461665"/>
          </a:xfrm>
          <a:prstGeom prst="rect">
            <a:avLst/>
          </a:prstGeom>
        </p:spPr>
        <p:txBody>
          <a:bodyPr wrap="square">
            <a:spAutoFit/>
          </a:bodyPr>
          <a:lstStyle/>
          <a:p>
            <a:r>
              <a:rPr lang="zh-CN" altLang="en-US" sz="2400" dirty="0">
                <a:solidFill>
                  <a:srgbClr val="C00000"/>
                </a:solidFill>
                <a:cs typeface="+mn-ea"/>
                <a:sym typeface="+mn-lt"/>
              </a:rPr>
              <a:t>相关领导指出</a:t>
            </a:r>
          </a:p>
        </p:txBody>
      </p:sp>
      <p:cxnSp>
        <p:nvCxnSpPr>
          <p:cNvPr id="20" name="直线连接符 19">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DCEB9858-A0FD-9A47-BF79-75664B79B0A4}"/>
              </a:ext>
            </a:extLst>
          </p:cNvPr>
          <p:cNvCxnSpPr/>
          <p:nvPr/>
        </p:nvCxnSpPr>
        <p:spPr>
          <a:xfrm>
            <a:off x="1436437" y="3262989"/>
            <a:ext cx="9512968" cy="0"/>
          </a:xfrm>
          <a:prstGeom prst="line">
            <a:avLst/>
          </a:prstGeom>
          <a:ln w="15875">
            <a:solidFill>
              <a:srgbClr val="B7010E"/>
            </a:solidFill>
          </a:ln>
        </p:spPr>
        <p:style>
          <a:lnRef idx="1">
            <a:schemeClr val="accent1"/>
          </a:lnRef>
          <a:fillRef idx="0">
            <a:schemeClr val="accent1"/>
          </a:fillRef>
          <a:effectRef idx="0">
            <a:schemeClr val="accent1"/>
          </a:effectRef>
          <a:fontRef idx="minor">
            <a:schemeClr val="tx1"/>
          </a:fontRef>
        </p:style>
      </p:cxnSp>
      <p:sp>
        <p:nvSpPr>
          <p:cNvPr id="21"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67926C9A-D200-AF47-8A2F-1C68BD5EE783}"/>
              </a:ext>
            </a:extLst>
          </p:cNvPr>
          <p:cNvSpPr/>
          <p:nvPr>
            <p:custDataLst>
              <p:tags r:id="rId4"/>
            </p:custDataLst>
          </p:nvPr>
        </p:nvSpPr>
        <p:spPr>
          <a:xfrm>
            <a:off x="1344790" y="3373175"/>
            <a:ext cx="10632049" cy="418191"/>
          </a:xfrm>
          <a:prstGeom prst="rect">
            <a:avLst/>
          </a:prstGeom>
        </p:spPr>
        <p:txBody>
          <a:bodyPr wrap="square">
            <a:spAutoFit/>
          </a:bodyPr>
          <a:lstStyle/>
          <a:p>
            <a:pPr>
              <a:lnSpc>
                <a:spcPct val="150000"/>
              </a:lnSpc>
            </a:pPr>
            <a:r>
              <a:rPr lang="zh-CN" altLang="en-US" sz="1600" i="1" dirty="0">
                <a:solidFill>
                  <a:schemeClr val="tx1">
                    <a:lumMod val="85000"/>
                    <a:lumOff val="15000"/>
                  </a:schemeClr>
                </a:solidFill>
                <a:cs typeface="+mn-ea"/>
                <a:sym typeface="+mn-lt"/>
              </a:rPr>
              <a:t>“无论时代如何变迁、科学如何进步，马克思主义依然显现出科学思想的伟力，依然占据着真理和道义的制高点。</a:t>
            </a:r>
          </a:p>
        </p:txBody>
      </p:sp>
      <p:grpSp>
        <p:nvGrpSpPr>
          <p:cNvPr id="22" name="组合 21">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F53DA71A-6F2C-4449-8071-428A0AFFBEBB}"/>
              </a:ext>
            </a:extLst>
          </p:cNvPr>
          <p:cNvGrpSpPr/>
          <p:nvPr/>
        </p:nvGrpSpPr>
        <p:grpSpPr>
          <a:xfrm>
            <a:off x="509932" y="4091726"/>
            <a:ext cx="7158193" cy="933989"/>
            <a:chOff x="3452601" y="2795708"/>
            <a:chExt cx="7793606" cy="933989"/>
          </a:xfrm>
        </p:grpSpPr>
        <p:sp>
          <p:nvSpPr>
            <p:cNvPr id="23" name="圆角矩形 22">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F4B92EBC-6886-F648-B5EC-C73290F5BA87}"/>
                </a:ext>
              </a:extLst>
            </p:cNvPr>
            <p:cNvSpPr/>
            <p:nvPr/>
          </p:nvSpPr>
          <p:spPr>
            <a:xfrm>
              <a:off x="3452601" y="2795708"/>
              <a:ext cx="7793606" cy="933989"/>
            </a:xfrm>
            <a:prstGeom prst="roundRect">
              <a:avLst>
                <a:gd name="adj" fmla="val 12760"/>
              </a:avLst>
            </a:prstGeom>
            <a:solidFill>
              <a:srgbClr val="B70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4" name="PA-10223">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75F8E023-F288-CE48-AE45-A0652D7237F5}"/>
                </a:ext>
              </a:extLst>
            </p:cNvPr>
            <p:cNvSpPr/>
            <p:nvPr>
              <p:custDataLst>
                <p:tags r:id="rId5"/>
              </p:custDataLst>
            </p:nvPr>
          </p:nvSpPr>
          <p:spPr>
            <a:xfrm>
              <a:off x="3640442" y="3031869"/>
              <a:ext cx="7147359" cy="461665"/>
            </a:xfrm>
            <a:prstGeom prst="rect">
              <a:avLst/>
            </a:prstGeom>
          </p:spPr>
          <p:txBody>
            <a:bodyPr wrap="square">
              <a:spAutoFit/>
            </a:bodyPr>
            <a:lstStyle/>
            <a:p>
              <a:pPr algn="ctr"/>
              <a:r>
                <a:rPr lang="zh-CN" altLang="en-US" sz="2400" dirty="0">
                  <a:solidFill>
                    <a:srgbClr val="F8CB1E"/>
                  </a:solidFill>
                  <a:cs typeface="+mn-ea"/>
                  <a:sym typeface="+mn-lt"/>
                </a:rPr>
                <a:t>马克思、恩格斯在</a:t>
              </a:r>
              <a:r>
                <a:rPr lang="en-US" altLang="zh-CN" sz="2400" dirty="0">
                  <a:solidFill>
                    <a:srgbClr val="F8CB1E"/>
                  </a:solidFill>
                  <a:cs typeface="+mn-ea"/>
                  <a:sym typeface="+mn-lt"/>
                </a:rPr>
                <a:t>《</a:t>
              </a:r>
              <a:r>
                <a:rPr lang="zh-CN" altLang="en-US" sz="2400" dirty="0">
                  <a:solidFill>
                    <a:srgbClr val="F8CB1E"/>
                  </a:solidFill>
                  <a:cs typeface="+mn-ea"/>
                  <a:sym typeface="+mn-lt"/>
                </a:rPr>
                <a:t>共产党宣言</a:t>
              </a:r>
              <a:r>
                <a:rPr lang="en-US" altLang="zh-CN" sz="2400" dirty="0">
                  <a:solidFill>
                    <a:srgbClr val="F8CB1E"/>
                  </a:solidFill>
                  <a:cs typeface="+mn-ea"/>
                  <a:sym typeface="+mn-lt"/>
                </a:rPr>
                <a:t>》</a:t>
              </a:r>
              <a:r>
                <a:rPr lang="zh-CN" altLang="en-US" sz="2400" dirty="0">
                  <a:solidFill>
                    <a:srgbClr val="F8CB1E"/>
                  </a:solidFill>
                  <a:cs typeface="+mn-ea"/>
                  <a:sym typeface="+mn-lt"/>
                </a:rPr>
                <a:t>中明确指出</a:t>
              </a:r>
            </a:p>
          </p:txBody>
        </p:sp>
      </p:grpSp>
      <p:sp>
        <p:nvSpPr>
          <p:cNvPr id="25" name="圆角矩形 24">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7F4BCD02-1A6C-C74E-B4B5-48307F55F973}"/>
              </a:ext>
            </a:extLst>
          </p:cNvPr>
          <p:cNvSpPr/>
          <p:nvPr/>
        </p:nvSpPr>
        <p:spPr>
          <a:xfrm>
            <a:off x="565340" y="5268564"/>
            <a:ext cx="8257818" cy="933990"/>
          </a:xfrm>
          <a:prstGeom prst="roundRect">
            <a:avLst>
              <a:gd name="adj" fmla="val 8733"/>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600" dirty="0">
                <a:solidFill>
                  <a:srgbClr val="C00000"/>
                </a:solidFill>
                <a:cs typeface="+mn-ea"/>
                <a:sym typeface="+mn-lt"/>
              </a:rPr>
              <a:t>"</a:t>
            </a:r>
            <a:r>
              <a:rPr lang="zh-CN" altLang="en-US" sz="1600" dirty="0">
                <a:solidFill>
                  <a:srgbClr val="C00000"/>
                </a:solidFill>
                <a:cs typeface="+mn-ea"/>
                <a:sym typeface="+mn-lt"/>
              </a:rPr>
              <a:t>过去的一切运动都是少数人的或者为少数人谋利益的运动。无产阶级的运动是绝大多数人的、为绝大多数人谋利益的独立的运动。</a:t>
            </a:r>
            <a:endParaRPr lang="en-US" altLang="zh-CN" sz="1600" dirty="0">
              <a:solidFill>
                <a:srgbClr val="C00000"/>
              </a:solidFill>
              <a:cs typeface="+mn-ea"/>
              <a:sym typeface="+mn-lt"/>
            </a:endParaRPr>
          </a:p>
        </p:txBody>
      </p:sp>
      <p:pic>
        <p:nvPicPr>
          <p:cNvPr id="27" name="图片 26">
            <a:extLst>
              <a:ext uri="{FF2B5EF4-FFF2-40B4-BE49-F238E27FC236}">
                <a16:creationId xmlns:a16="http://schemas.microsoft.com/office/drawing/2014/main" xmlns:mc="http://schemas.openxmlformats.org/markup-compatibility/2006" xmlns:p14="http://schemas.microsoft.com/office/powerpoint/2010/main" xmlns:asvg="http://schemas.microsoft.com/office/drawing/2016/SVG/main" xmlns:a14="http://schemas.microsoft.com/office/drawing/2010/main" xmlns="" id="{1FEA1A7E-CC55-FC4A-A51B-9999E39F225D}"/>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182100" y="3773285"/>
            <a:ext cx="3009900" cy="4025900"/>
          </a:xfrm>
          <a:prstGeom prst="rect">
            <a:avLst/>
          </a:prstGeom>
        </p:spPr>
      </p:pic>
    </p:spTree>
    <p:extLst>
      <p:ext uri="{BB962C8B-B14F-4D97-AF65-F5344CB8AC3E}">
        <p14:creationId xmlns:p14="http://schemas.microsoft.com/office/powerpoint/2010/main" val="23982771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svg="http://schemas.microsoft.com/office/drawing/2016/SVG/main"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1" grpId="0"/>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1010"/>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00.xml><?xml version="1.0" encoding="utf-8"?>
<p:tagLst xmlns:a="http://schemas.openxmlformats.org/drawingml/2006/main" xmlns:r="http://schemas.openxmlformats.org/officeDocument/2006/relationships" xmlns:p="http://schemas.openxmlformats.org/presentationml/2006/main">
  <p:tag name="PA" val="v5.2.5"/>
</p:tagLst>
</file>

<file path=ppt/tags/tag101.xml><?xml version="1.0" encoding="utf-8"?>
<p:tagLst xmlns:a="http://schemas.openxmlformats.org/drawingml/2006/main" xmlns:r="http://schemas.openxmlformats.org/officeDocument/2006/relationships" xmlns:p="http://schemas.openxmlformats.org/presentationml/2006/main">
  <p:tag name="PA" val="v5.2.5"/>
</p:tagLst>
</file>

<file path=ppt/tags/tag102.xml><?xml version="1.0" encoding="utf-8"?>
<p:tagLst xmlns:a="http://schemas.openxmlformats.org/drawingml/2006/main" xmlns:r="http://schemas.openxmlformats.org/officeDocument/2006/relationships" xmlns:p="http://schemas.openxmlformats.org/presentationml/2006/main">
  <p:tag name="PA" val="v5.2.5"/>
</p:tagLst>
</file>

<file path=ppt/tags/tag103.xml><?xml version="1.0" encoding="utf-8"?>
<p:tagLst xmlns:a="http://schemas.openxmlformats.org/drawingml/2006/main" xmlns:r="http://schemas.openxmlformats.org/officeDocument/2006/relationships" xmlns:p="http://schemas.openxmlformats.org/presentationml/2006/main">
  <p:tag name="PA" val="v5.2.5"/>
</p:tagLst>
</file>

<file path=ppt/tags/tag104.xml><?xml version="1.0" encoding="utf-8"?>
<p:tagLst xmlns:a="http://schemas.openxmlformats.org/drawingml/2006/main" xmlns:r="http://schemas.openxmlformats.org/officeDocument/2006/relationships" xmlns:p="http://schemas.openxmlformats.org/presentationml/2006/main">
  <p:tag name="PA" val="v5.2.5"/>
</p:tagLst>
</file>

<file path=ppt/tags/tag105.xml><?xml version="1.0" encoding="utf-8"?>
<p:tagLst xmlns:a="http://schemas.openxmlformats.org/drawingml/2006/main" xmlns:r="http://schemas.openxmlformats.org/officeDocument/2006/relationships" xmlns:p="http://schemas.openxmlformats.org/presentationml/2006/main">
  <p:tag name="PA" val="v5.2.5"/>
</p:tagLst>
</file>

<file path=ppt/tags/tag106.xml><?xml version="1.0" encoding="utf-8"?>
<p:tagLst xmlns:a="http://schemas.openxmlformats.org/drawingml/2006/main" xmlns:r="http://schemas.openxmlformats.org/officeDocument/2006/relationships" xmlns:p="http://schemas.openxmlformats.org/presentationml/2006/main">
  <p:tag name="PA" val="v5.2.5"/>
</p:tagLst>
</file>

<file path=ppt/tags/tag107.xml><?xml version="1.0" encoding="utf-8"?>
<p:tagLst xmlns:a="http://schemas.openxmlformats.org/drawingml/2006/main" xmlns:r="http://schemas.openxmlformats.org/officeDocument/2006/relationships" xmlns:p="http://schemas.openxmlformats.org/presentationml/2006/main">
  <p:tag name="PA" val="v5.2.5"/>
</p:tagLst>
</file>

<file path=ppt/tags/tag108.xml><?xml version="1.0" encoding="utf-8"?>
<p:tagLst xmlns:a="http://schemas.openxmlformats.org/drawingml/2006/main" xmlns:r="http://schemas.openxmlformats.org/officeDocument/2006/relationships" xmlns:p="http://schemas.openxmlformats.org/presentationml/2006/main">
  <p:tag name="PA" val="v5.2.5"/>
</p:tagLst>
</file>

<file path=ppt/tags/tag109.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10.xml><?xml version="1.0" encoding="utf-8"?>
<p:tagLst xmlns:a="http://schemas.openxmlformats.org/drawingml/2006/main" xmlns:r="http://schemas.openxmlformats.org/officeDocument/2006/relationships" xmlns:p="http://schemas.openxmlformats.org/presentationml/2006/main">
  <p:tag name="PA" val="v5.2.5"/>
</p:tagLst>
</file>

<file path=ppt/tags/tag111.xml><?xml version="1.0" encoding="utf-8"?>
<p:tagLst xmlns:a="http://schemas.openxmlformats.org/drawingml/2006/main" xmlns:r="http://schemas.openxmlformats.org/officeDocument/2006/relationships" xmlns:p="http://schemas.openxmlformats.org/presentationml/2006/main">
  <p:tag name="PA" val="v5.2.5"/>
</p:tagLst>
</file>

<file path=ppt/tags/tag112.xml><?xml version="1.0" encoding="utf-8"?>
<p:tagLst xmlns:a="http://schemas.openxmlformats.org/drawingml/2006/main" xmlns:r="http://schemas.openxmlformats.org/officeDocument/2006/relationships" xmlns:p="http://schemas.openxmlformats.org/presentationml/2006/main">
  <p:tag name="PA" val="v5.2.5"/>
</p:tagLst>
</file>

<file path=ppt/tags/tag113.xml><?xml version="1.0" encoding="utf-8"?>
<p:tagLst xmlns:a="http://schemas.openxmlformats.org/drawingml/2006/main" xmlns:r="http://schemas.openxmlformats.org/officeDocument/2006/relationships" xmlns:p="http://schemas.openxmlformats.org/presentationml/2006/main">
  <p:tag name="PA" val="v5.2.5"/>
</p:tagLst>
</file>

<file path=ppt/tags/tag114.xml><?xml version="1.0" encoding="utf-8"?>
<p:tagLst xmlns:a="http://schemas.openxmlformats.org/drawingml/2006/main" xmlns:r="http://schemas.openxmlformats.org/officeDocument/2006/relationships" xmlns:p="http://schemas.openxmlformats.org/presentationml/2006/main">
  <p:tag name="PA" val="v5.2.5"/>
</p:tagLst>
</file>

<file path=ppt/tags/tag115.xml><?xml version="1.0" encoding="utf-8"?>
<p:tagLst xmlns:a="http://schemas.openxmlformats.org/drawingml/2006/main" xmlns:r="http://schemas.openxmlformats.org/officeDocument/2006/relationships" xmlns:p="http://schemas.openxmlformats.org/presentationml/2006/main">
  <p:tag name="PA" val="v5.2.5"/>
</p:tagLst>
</file>

<file path=ppt/tags/tag116.xml><?xml version="1.0" encoding="utf-8"?>
<p:tagLst xmlns:a="http://schemas.openxmlformats.org/drawingml/2006/main" xmlns:r="http://schemas.openxmlformats.org/officeDocument/2006/relationships" xmlns:p="http://schemas.openxmlformats.org/presentationml/2006/main">
  <p:tag name="PA" val="v5.2.5"/>
</p:tagLst>
</file>

<file path=ppt/tags/tag117.xml><?xml version="1.0" encoding="utf-8"?>
<p:tagLst xmlns:a="http://schemas.openxmlformats.org/drawingml/2006/main" xmlns:r="http://schemas.openxmlformats.org/officeDocument/2006/relationships" xmlns:p="http://schemas.openxmlformats.org/presentationml/2006/main">
  <p:tag name="PA" val="v5.2.5"/>
</p:tagLst>
</file>

<file path=ppt/tags/tag118.xml><?xml version="1.0" encoding="utf-8"?>
<p:tagLst xmlns:a="http://schemas.openxmlformats.org/drawingml/2006/main" xmlns:r="http://schemas.openxmlformats.org/officeDocument/2006/relationships" xmlns:p="http://schemas.openxmlformats.org/presentationml/2006/main">
  <p:tag name="PA" val="v5.2.5"/>
</p:tagLst>
</file>

<file path=ppt/tags/tag119.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20.xml><?xml version="1.0" encoding="utf-8"?>
<p:tagLst xmlns:a="http://schemas.openxmlformats.org/drawingml/2006/main" xmlns:r="http://schemas.openxmlformats.org/officeDocument/2006/relationships" xmlns:p="http://schemas.openxmlformats.org/presentationml/2006/main">
  <p:tag name="PA" val="v5.2.5"/>
</p:tagLst>
</file>

<file path=ppt/tags/tag121.xml><?xml version="1.0" encoding="utf-8"?>
<p:tagLst xmlns:a="http://schemas.openxmlformats.org/drawingml/2006/main" xmlns:r="http://schemas.openxmlformats.org/officeDocument/2006/relationships" xmlns:p="http://schemas.openxmlformats.org/presentationml/2006/main">
  <p:tag name="PA" val="v5.2.5"/>
</p:tagLst>
</file>

<file path=ppt/tags/tag122.xml><?xml version="1.0" encoding="utf-8"?>
<p:tagLst xmlns:a="http://schemas.openxmlformats.org/drawingml/2006/main" xmlns:r="http://schemas.openxmlformats.org/officeDocument/2006/relationships" xmlns:p="http://schemas.openxmlformats.org/presentationml/2006/main">
  <p:tag name="PA" val="v5.2.5"/>
</p:tagLst>
</file>

<file path=ppt/tags/tag123.xml><?xml version="1.0" encoding="utf-8"?>
<p:tagLst xmlns:a="http://schemas.openxmlformats.org/drawingml/2006/main" xmlns:r="http://schemas.openxmlformats.org/officeDocument/2006/relationships" xmlns:p="http://schemas.openxmlformats.org/presentationml/2006/main">
  <p:tag name="PA" val="v5.2.5"/>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PA" val="v5.2.5"/>
</p:tagLst>
</file>

<file path=ppt/tags/tag127.xml><?xml version="1.0" encoding="utf-8"?>
<p:tagLst xmlns:a="http://schemas.openxmlformats.org/drawingml/2006/main" xmlns:r="http://schemas.openxmlformats.org/officeDocument/2006/relationships" xmlns:p="http://schemas.openxmlformats.org/presentationml/2006/main">
  <p:tag name="PA" val="v5.2.5"/>
</p:tagLst>
</file>

<file path=ppt/tags/tag128.xml><?xml version="1.0" encoding="utf-8"?>
<p:tagLst xmlns:a="http://schemas.openxmlformats.org/drawingml/2006/main" xmlns:r="http://schemas.openxmlformats.org/officeDocument/2006/relationships" xmlns:p="http://schemas.openxmlformats.org/presentationml/2006/main">
  <p:tag name="PA" val="v5.2.5"/>
</p:tagLst>
</file>

<file path=ppt/tags/tag129.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PA" val="v5.2.5"/>
</p:tagLst>
</file>

<file path=ppt/tags/tag133.xml><?xml version="1.0" encoding="utf-8"?>
<p:tagLst xmlns:a="http://schemas.openxmlformats.org/drawingml/2006/main" xmlns:r="http://schemas.openxmlformats.org/officeDocument/2006/relationships" xmlns:p="http://schemas.openxmlformats.org/presentationml/2006/main">
  <p:tag name="PA" val="v5.2.5"/>
</p:tagLst>
</file>

<file path=ppt/tags/tag134.xml><?xml version="1.0" encoding="utf-8"?>
<p:tagLst xmlns:a="http://schemas.openxmlformats.org/drawingml/2006/main" xmlns:r="http://schemas.openxmlformats.org/officeDocument/2006/relationships" xmlns:p="http://schemas.openxmlformats.org/presentationml/2006/main">
  <p:tag name="PA" val="v5.2.5"/>
</p:tagLst>
</file>

<file path=ppt/tags/tag135.xml><?xml version="1.0" encoding="utf-8"?>
<p:tagLst xmlns:a="http://schemas.openxmlformats.org/drawingml/2006/main" xmlns:r="http://schemas.openxmlformats.org/officeDocument/2006/relationships" xmlns:p="http://schemas.openxmlformats.org/presentationml/2006/main">
  <p:tag name="PA" val="v5.2.5"/>
</p:tagLst>
</file>

<file path=ppt/tags/tag136.xml><?xml version="1.0" encoding="utf-8"?>
<p:tagLst xmlns:a="http://schemas.openxmlformats.org/drawingml/2006/main" xmlns:r="http://schemas.openxmlformats.org/officeDocument/2006/relationships" xmlns:p="http://schemas.openxmlformats.org/presentationml/2006/main">
  <p:tag name="PA" val="v5.2.5"/>
</p:tagLst>
</file>

<file path=ppt/tags/tag137.xml><?xml version="1.0" encoding="utf-8"?>
<p:tagLst xmlns:a="http://schemas.openxmlformats.org/drawingml/2006/main" xmlns:r="http://schemas.openxmlformats.org/officeDocument/2006/relationships" xmlns:p="http://schemas.openxmlformats.org/presentationml/2006/main">
  <p:tag name="PA" val="v5.2.5"/>
</p:tagLst>
</file>

<file path=ppt/tags/tag138.xml><?xml version="1.0" encoding="utf-8"?>
<p:tagLst xmlns:a="http://schemas.openxmlformats.org/drawingml/2006/main" xmlns:r="http://schemas.openxmlformats.org/officeDocument/2006/relationships" xmlns:p="http://schemas.openxmlformats.org/presentationml/2006/main">
  <p:tag name="PA" val="v5.2.5"/>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5"/>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nwmcvjme">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2707</TotalTime>
  <Words>2637</Words>
  <Application>Microsoft Office PowerPoint</Application>
  <PresentationFormat>宽屏</PresentationFormat>
  <Paragraphs>213</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等线</vt:lpstr>
      <vt:lpstr>方正粗黑宋简体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286</cp:revision>
  <dcterms:created xsi:type="dcterms:W3CDTF">2017-08-18T03:02:00Z</dcterms:created>
  <dcterms:modified xsi:type="dcterms:W3CDTF">2022-12-30T07:44:40Z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