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72" r:id="rId3"/>
  </p:sldMasterIdLst>
  <p:notesMasterIdLst>
    <p:notesMasterId r:id="rId43"/>
  </p:notesMasterIdLst>
  <p:sldIdLst>
    <p:sldId id="256" r:id="rId4"/>
    <p:sldId id="259" r:id="rId5"/>
    <p:sldId id="346" r:id="rId6"/>
    <p:sldId id="347" r:id="rId7"/>
    <p:sldId id="301" r:id="rId8"/>
    <p:sldId id="302" r:id="rId9"/>
    <p:sldId id="306" r:id="rId10"/>
    <p:sldId id="385" r:id="rId11"/>
    <p:sldId id="307" r:id="rId12"/>
    <p:sldId id="261" r:id="rId13"/>
    <p:sldId id="386" r:id="rId14"/>
    <p:sldId id="263" r:id="rId15"/>
    <p:sldId id="267" r:id="rId16"/>
    <p:sldId id="269" r:id="rId17"/>
    <p:sldId id="387" r:id="rId18"/>
    <p:sldId id="268" r:id="rId19"/>
    <p:sldId id="416" r:id="rId20"/>
    <p:sldId id="417" r:id="rId21"/>
    <p:sldId id="418" r:id="rId22"/>
    <p:sldId id="277" r:id="rId23"/>
    <p:sldId id="419" r:id="rId24"/>
    <p:sldId id="420" r:id="rId25"/>
    <p:sldId id="421" r:id="rId26"/>
    <p:sldId id="422" r:id="rId27"/>
    <p:sldId id="423" r:id="rId28"/>
    <p:sldId id="294" r:id="rId29"/>
    <p:sldId id="424" r:id="rId30"/>
    <p:sldId id="425" r:id="rId31"/>
    <p:sldId id="427" r:id="rId32"/>
    <p:sldId id="308" r:id="rId33"/>
    <p:sldId id="429" r:id="rId34"/>
    <p:sldId id="430" r:id="rId35"/>
    <p:sldId id="431" r:id="rId36"/>
    <p:sldId id="432" r:id="rId37"/>
    <p:sldId id="433" r:id="rId38"/>
    <p:sldId id="434" r:id="rId39"/>
    <p:sldId id="435" r:id="rId40"/>
    <p:sldId id="440" r:id="rId41"/>
    <p:sldId id="441" r:id="rId4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019"/>
    <a:srgbClr val="F38200"/>
    <a:srgbClr val="E97E01"/>
    <a:srgbClr val="12B5B0"/>
    <a:srgbClr val="FFB843"/>
    <a:srgbClr val="60AB6D"/>
    <a:srgbClr val="2FA97A"/>
    <a:srgbClr val="27A779"/>
    <a:srgbClr val="4FB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84FE8-3DA1-42FC-8DE0-28DAA0C174EC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E2BD2-77BF-48EF-87DF-7593EADD1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619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2BD2-77BF-48EF-87DF-7593EADD107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405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534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011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/Users/ADMINI~1/AppData/Local/Temp/picturecompress_20211123103349/output_1.pngoutput_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6280" y="357505"/>
            <a:ext cx="9568180" cy="6500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14="http://schemas.microsoft.com/office/drawing/2010/main" xmlns="">
      <p:transition spd="slow" advTm="2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/Users/ADMINI~1/AppData/Local/Temp/picturecompress_20211123103349/output_1.pngoutput_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08280" y="207645"/>
            <a:ext cx="11775440" cy="6442075"/>
          </a:xfrm>
          <a:prstGeom prst="roundRect">
            <a:avLst>
              <a:gd name="adj" fmla="val 1074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rgbClr val="12B5B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1363345" y="644525"/>
            <a:ext cx="3840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>
              <a:buClrTx/>
              <a:buSzTx/>
              <a:buFontTx/>
              <a:defRPr sz="4800">
                <a:ln w="31750">
                  <a:noFill/>
                </a:ln>
                <a:gradFill>
                  <a:gsLst>
                    <a:gs pos="0">
                      <a:srgbClr val="87D182"/>
                    </a:gs>
                    <a:gs pos="28000">
                      <a:srgbClr val="4FB87C"/>
                    </a:gs>
                    <a:gs pos="71000">
                      <a:srgbClr val="2FA97A"/>
                    </a:gs>
                    <a:gs pos="50000">
                      <a:srgbClr val="27A779"/>
                    </a:gs>
                    <a:gs pos="100000">
                      <a:srgbClr val="60AB6D"/>
                    </a:gs>
                  </a:gsLst>
                  <a:lin ang="5400000" scaled="0"/>
                </a:gradFill>
                <a:effectLst/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>
                <a:sym typeface="+mn-ea"/>
              </a:rPr>
              <a:t>急性呕吐腹泻</a:t>
            </a:r>
          </a:p>
        </p:txBody>
      </p:sp>
      <p:pic>
        <p:nvPicPr>
          <p:cNvPr id="34" name="图片 33" descr="C:/Users/ADMINI~1/AppData/Local/Temp/picturecompress_20211123110612/output_1.pngoutput_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78460" y="358775"/>
            <a:ext cx="1100455" cy="114046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14="http://schemas.microsoft.com/office/drawing/2010/main"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/Users/ADMINI~1/AppData/Local/Temp/picturecompress_20211123103349/output_1.pngoutput_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08280" y="207645"/>
            <a:ext cx="11775440" cy="6442075"/>
          </a:xfrm>
          <a:prstGeom prst="roundRect">
            <a:avLst>
              <a:gd name="adj" fmla="val 1074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rgbClr val="12B5B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1363345" y="644525"/>
            <a:ext cx="1402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>
              <a:buClrTx/>
              <a:buSzTx/>
              <a:buFontTx/>
              <a:defRPr sz="4800">
                <a:ln w="31750">
                  <a:noFill/>
                </a:ln>
                <a:gradFill>
                  <a:gsLst>
                    <a:gs pos="0">
                      <a:srgbClr val="87D182"/>
                    </a:gs>
                    <a:gs pos="28000">
                      <a:srgbClr val="4FB87C"/>
                    </a:gs>
                    <a:gs pos="71000">
                      <a:srgbClr val="2FA97A"/>
                    </a:gs>
                    <a:gs pos="50000">
                      <a:srgbClr val="27A779"/>
                    </a:gs>
                    <a:gs pos="100000">
                      <a:srgbClr val="60AB6D"/>
                    </a:gs>
                  </a:gsLst>
                  <a:lin ang="5400000" scaled="0"/>
                </a:gradFill>
                <a:effectLst/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>
                <a:sym typeface="+mn-ea"/>
              </a:rPr>
              <a:t>中暑</a:t>
            </a:r>
          </a:p>
        </p:txBody>
      </p:sp>
      <p:pic>
        <p:nvPicPr>
          <p:cNvPr id="34" name="图片 33" descr="C:/Users/ADMINI~1/AppData/Local/Temp/picturecompress_20211123110612/output_1.pngoutput_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78460" y="358775"/>
            <a:ext cx="1100455" cy="114046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14="http://schemas.microsoft.com/office/drawing/2010/main"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/Users/ADMINI~1/AppData/Local/Temp/picturecompress_20211123103349/output_1.pngoutput_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08280" y="207645"/>
            <a:ext cx="11775440" cy="6442075"/>
          </a:xfrm>
          <a:prstGeom prst="roundRect">
            <a:avLst>
              <a:gd name="adj" fmla="val 1074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rgbClr val="12B5B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1363345" y="644525"/>
            <a:ext cx="3840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>
              <a:buClrTx/>
              <a:buSzTx/>
              <a:buFontTx/>
              <a:defRPr sz="4800">
                <a:ln w="31750">
                  <a:noFill/>
                </a:ln>
                <a:gradFill>
                  <a:gsLst>
                    <a:gs pos="0">
                      <a:srgbClr val="87D182"/>
                    </a:gs>
                    <a:gs pos="28000">
                      <a:srgbClr val="4FB87C"/>
                    </a:gs>
                    <a:gs pos="71000">
                      <a:srgbClr val="2FA97A"/>
                    </a:gs>
                    <a:gs pos="50000">
                      <a:srgbClr val="27A779"/>
                    </a:gs>
                    <a:gs pos="100000">
                      <a:srgbClr val="60AB6D"/>
                    </a:gs>
                  </a:gsLst>
                  <a:lin ang="5400000" scaled="0"/>
                </a:gradFill>
                <a:effectLst/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>
                <a:sym typeface="+mn-ea"/>
              </a:rPr>
              <a:t>惊厥（抽风）</a:t>
            </a:r>
          </a:p>
        </p:txBody>
      </p:sp>
      <p:pic>
        <p:nvPicPr>
          <p:cNvPr id="34" name="图片 33" descr="C:/Users/ADMINI~1/AppData/Local/Temp/picturecompress_20211123110612/output_1.pngoutput_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78460" y="358775"/>
            <a:ext cx="1100455" cy="114046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14="http://schemas.microsoft.com/office/drawing/2010/main"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699760" y="3198495"/>
            <a:ext cx="309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>
              <a:buClrTx/>
              <a:buSzTx/>
              <a:buFontTx/>
            </a:pPr>
            <a:endParaRPr lang="en-US" altLang="zh-CN" sz="2400" b="1" dirty="0">
              <a:ln w="12700">
                <a:solidFill>
                  <a:schemeClr val="bg1"/>
                </a:solidFill>
              </a:ln>
              <a:gradFill>
                <a:gsLst>
                  <a:gs pos="0">
                    <a:srgbClr val="FFB843"/>
                  </a:gs>
                  <a:gs pos="32000">
                    <a:srgbClr val="F38200"/>
                  </a:gs>
                  <a:gs pos="100000">
                    <a:srgbClr val="E97E0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卢文辉经典粗黑简体" panose="02000000000000000000" charset="-122"/>
              <a:ea typeface="卢文辉经典粗黑简体" panose="02000000000000000000" charset="-122"/>
              <a:cs typeface="卢文辉经典粗黑简体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="">
      <p:transition spd="slow" advTm="2000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="">
      <p:transition spd="slow" advTm="2000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88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="">
      <p:transition spd="slow" advTm="2000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42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="">
      <p:transition spd="slow" advTm="2000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03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="">
      <p:transition spd="slow" advTm="2000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69404" y="650526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54378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="">
      <p:transition spd="slow" advTm="2000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66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="">
      <p:transition spd="slow" advTm="2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/Users/ADMINI~1/AppData/Local/Temp/picturecompress_20211123103349/output_1.pngoutput_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9280" y="168275"/>
            <a:ext cx="10067290" cy="6839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14="http://schemas.microsoft.com/office/drawing/2010/main" xmlns="">
      <p:transition spd="slow" advTm="2000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2022/12/30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982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2022/12/30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41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98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74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36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79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76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39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919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3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/Users/ADMINI~1/AppData/Local/Temp/picturecompress_20211123103349/output_1.pngoutput_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08280" y="207645"/>
            <a:ext cx="11775440" cy="6442075"/>
          </a:xfrm>
          <a:prstGeom prst="roundRect">
            <a:avLst>
              <a:gd name="adj" fmla="val 1074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rgbClr val="12B5B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1363345" y="644525"/>
            <a:ext cx="32308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4800" dirty="0">
                <a:ln w="31750">
                  <a:noFill/>
                </a:ln>
                <a:gradFill>
                  <a:gsLst>
                    <a:gs pos="0">
                      <a:srgbClr val="87D182"/>
                    </a:gs>
                    <a:gs pos="28000">
                      <a:srgbClr val="4FB87C"/>
                    </a:gs>
                    <a:gs pos="71000">
                      <a:srgbClr val="2FA97A"/>
                    </a:gs>
                    <a:gs pos="50000">
                      <a:srgbClr val="27A779"/>
                    </a:gs>
                    <a:gs pos="100000">
                      <a:srgbClr val="60AB6D"/>
                    </a:gs>
                  </a:gsLst>
                  <a:lin ang="5400000" scaled="0"/>
                </a:gradFill>
                <a:effectLst/>
                <a:latin typeface="+mj-ea"/>
                <a:ea typeface="+mj-ea"/>
                <a:sym typeface="+mn-ea"/>
              </a:rPr>
              <a:t>发烧、发热</a:t>
            </a:r>
          </a:p>
        </p:txBody>
      </p:sp>
      <p:pic>
        <p:nvPicPr>
          <p:cNvPr id="34" name="图片 33" descr="C:/Users/ADMINI~1/AppData/Local/Temp/picturecompress_20211123110612/output_1.pngoutput_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78460" y="358775"/>
            <a:ext cx="1100455" cy="114046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14="http://schemas.microsoft.com/office/drawing/2010/main"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26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42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24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093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/Users/ADMINI~1/AppData/Local/Temp/picturecompress_20211123103349/output_1.pngoutput_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08280" y="207645"/>
            <a:ext cx="11775440" cy="6442075"/>
          </a:xfrm>
          <a:prstGeom prst="roundRect">
            <a:avLst>
              <a:gd name="adj" fmla="val 1074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rgbClr val="12B5B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1363345" y="644525"/>
            <a:ext cx="1402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>
              <a:buClrTx/>
              <a:buSzTx/>
              <a:buFontTx/>
              <a:defRPr sz="4800">
                <a:ln w="31750">
                  <a:noFill/>
                </a:ln>
                <a:gradFill>
                  <a:gsLst>
                    <a:gs pos="0">
                      <a:srgbClr val="87D182"/>
                    </a:gs>
                    <a:gs pos="28000">
                      <a:srgbClr val="4FB87C"/>
                    </a:gs>
                    <a:gs pos="71000">
                      <a:srgbClr val="2FA97A"/>
                    </a:gs>
                    <a:gs pos="50000">
                      <a:srgbClr val="27A779"/>
                    </a:gs>
                    <a:gs pos="100000">
                      <a:srgbClr val="60AB6D"/>
                    </a:gs>
                  </a:gsLst>
                  <a:lin ang="5400000" scaled="0"/>
                </a:gradFill>
                <a:effectLst/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>
                <a:sym typeface="+mn-ea"/>
              </a:rPr>
              <a:t>擦伤</a:t>
            </a:r>
          </a:p>
        </p:txBody>
      </p:sp>
      <p:pic>
        <p:nvPicPr>
          <p:cNvPr id="34" name="图片 33" descr="C:/Users/ADMINI~1/AppData/Local/Temp/picturecompress_20211123110612/output_1.pngoutput_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78460" y="358775"/>
            <a:ext cx="1100455" cy="114046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14="http://schemas.microsoft.com/office/drawing/2010/main"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/Users/ADMINI~1/AppData/Local/Temp/picturecompress_20211123103349/output_1.pngoutput_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08280" y="207645"/>
            <a:ext cx="11775440" cy="6442075"/>
          </a:xfrm>
          <a:prstGeom prst="roundRect">
            <a:avLst>
              <a:gd name="adj" fmla="val 1074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rgbClr val="12B5B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1363345" y="644525"/>
            <a:ext cx="2748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>
              <a:buClrTx/>
              <a:buSzTx/>
              <a:buFontTx/>
              <a:defRPr sz="4800">
                <a:ln w="31750">
                  <a:noFill/>
                </a:ln>
                <a:gradFill>
                  <a:gsLst>
                    <a:gs pos="0">
                      <a:srgbClr val="87D182"/>
                    </a:gs>
                    <a:gs pos="28000">
                      <a:srgbClr val="4FB87C"/>
                    </a:gs>
                    <a:gs pos="71000">
                      <a:srgbClr val="2FA97A"/>
                    </a:gs>
                    <a:gs pos="50000">
                      <a:srgbClr val="27A779"/>
                    </a:gs>
                    <a:gs pos="100000">
                      <a:srgbClr val="60AB6D"/>
                    </a:gs>
                  </a:gsLst>
                  <a:lin ang="5400000" scaled="0"/>
                </a:gradFill>
                <a:effectLst/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>
                <a:sym typeface="+mn-ea"/>
              </a:rPr>
              <a:t>磕碰摔伤</a:t>
            </a:r>
          </a:p>
        </p:txBody>
      </p:sp>
      <p:pic>
        <p:nvPicPr>
          <p:cNvPr id="34" name="图片 33" descr="C:/Users/ADMINI~1/AppData/Local/Temp/picturecompress_20211123110612/output_1.pngoutput_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78460" y="358775"/>
            <a:ext cx="1100455" cy="114046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14="http://schemas.microsoft.com/office/drawing/2010/main"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/Users/ADMINI~1/AppData/Local/Temp/picturecompress_20211123103349/output_1.pngoutput_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08280" y="207645"/>
            <a:ext cx="11775440" cy="6442075"/>
          </a:xfrm>
          <a:prstGeom prst="roundRect">
            <a:avLst>
              <a:gd name="adj" fmla="val 1074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rgbClr val="12B5B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1363345" y="644525"/>
            <a:ext cx="1402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>
              <a:buClrTx/>
              <a:buSzTx/>
              <a:buFontTx/>
              <a:defRPr sz="4800">
                <a:ln w="31750">
                  <a:noFill/>
                </a:ln>
                <a:gradFill>
                  <a:gsLst>
                    <a:gs pos="0">
                      <a:srgbClr val="87D182"/>
                    </a:gs>
                    <a:gs pos="28000">
                      <a:srgbClr val="4FB87C"/>
                    </a:gs>
                    <a:gs pos="71000">
                      <a:srgbClr val="2FA97A"/>
                    </a:gs>
                    <a:gs pos="50000">
                      <a:srgbClr val="27A779"/>
                    </a:gs>
                    <a:gs pos="100000">
                      <a:srgbClr val="60AB6D"/>
                    </a:gs>
                  </a:gsLst>
                  <a:lin ang="5400000" scaled="0"/>
                </a:gradFill>
                <a:effectLst/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>
                <a:sym typeface="+mn-ea"/>
              </a:rPr>
              <a:t>扭伤</a:t>
            </a:r>
          </a:p>
        </p:txBody>
      </p:sp>
      <p:pic>
        <p:nvPicPr>
          <p:cNvPr id="34" name="图片 33" descr="C:/Users/ADMINI~1/AppData/Local/Temp/picturecompress_20211123110612/output_1.pngoutput_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78460" y="358775"/>
            <a:ext cx="1100455" cy="114046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14="http://schemas.microsoft.com/office/drawing/2010/main"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/Users/ADMINI~1/AppData/Local/Temp/picturecompress_20211123103349/output_1.pngoutput_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08280" y="207645"/>
            <a:ext cx="11775440" cy="6442075"/>
          </a:xfrm>
          <a:prstGeom prst="roundRect">
            <a:avLst>
              <a:gd name="adj" fmla="val 1074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rgbClr val="12B5B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1363345" y="644525"/>
            <a:ext cx="3840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>
              <a:buClrTx/>
              <a:buSzTx/>
              <a:buFontTx/>
              <a:defRPr sz="4800">
                <a:ln w="31750">
                  <a:noFill/>
                </a:ln>
                <a:gradFill>
                  <a:gsLst>
                    <a:gs pos="0">
                      <a:srgbClr val="87D182"/>
                    </a:gs>
                    <a:gs pos="28000">
                      <a:srgbClr val="4FB87C"/>
                    </a:gs>
                    <a:gs pos="71000">
                      <a:srgbClr val="2FA97A"/>
                    </a:gs>
                    <a:gs pos="50000">
                      <a:srgbClr val="27A779"/>
                    </a:gs>
                    <a:gs pos="100000">
                      <a:srgbClr val="60AB6D"/>
                    </a:gs>
                  </a:gsLst>
                  <a:lin ang="5400000" scaled="0"/>
                </a:gradFill>
                <a:effectLst/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>
                <a:sym typeface="+mn-ea"/>
              </a:rPr>
              <a:t>砸伤或挤压伤</a:t>
            </a:r>
          </a:p>
        </p:txBody>
      </p:sp>
      <p:pic>
        <p:nvPicPr>
          <p:cNvPr id="34" name="图片 33" descr="C:/Users/ADMINI~1/AppData/Local/Temp/picturecompress_20211123110612/output_1.pngoutput_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78460" y="358775"/>
            <a:ext cx="1100455" cy="114046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14="http://schemas.microsoft.com/office/drawing/2010/main"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/Users/ADMINI~1/AppData/Local/Temp/picturecompress_20211123103349/output_1.pngoutput_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08280" y="207645"/>
            <a:ext cx="11775440" cy="6442075"/>
          </a:xfrm>
          <a:prstGeom prst="roundRect">
            <a:avLst>
              <a:gd name="adj" fmla="val 1074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rgbClr val="12B5B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1363345" y="644525"/>
            <a:ext cx="2011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>
              <a:buClrTx/>
              <a:buSzTx/>
              <a:buFontTx/>
              <a:defRPr sz="4800">
                <a:ln w="31750">
                  <a:noFill/>
                </a:ln>
                <a:gradFill>
                  <a:gsLst>
                    <a:gs pos="0">
                      <a:srgbClr val="87D182"/>
                    </a:gs>
                    <a:gs pos="28000">
                      <a:srgbClr val="4FB87C"/>
                    </a:gs>
                    <a:gs pos="71000">
                      <a:srgbClr val="2FA97A"/>
                    </a:gs>
                    <a:gs pos="50000">
                      <a:srgbClr val="27A779"/>
                    </a:gs>
                    <a:gs pos="100000">
                      <a:srgbClr val="60AB6D"/>
                    </a:gs>
                  </a:gsLst>
                  <a:lin ang="5400000" scaled="0"/>
                </a:gradFill>
                <a:effectLst/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>
                <a:sym typeface="+mn-ea"/>
              </a:rPr>
              <a:t>流鼻血</a:t>
            </a:r>
          </a:p>
        </p:txBody>
      </p:sp>
      <p:pic>
        <p:nvPicPr>
          <p:cNvPr id="34" name="图片 33" descr="C:/Users/ADMINI~1/AppData/Local/Temp/picturecompress_20211123110612/output_1.pngoutput_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78460" y="358775"/>
            <a:ext cx="1100455" cy="114046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14="http://schemas.microsoft.com/office/drawing/2010/main"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/Users/ADMINI~1/AppData/Local/Temp/picturecompress_20211123103349/output_1.pngoutput_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08280" y="207645"/>
            <a:ext cx="11775440" cy="6442075"/>
          </a:xfrm>
          <a:prstGeom prst="roundRect">
            <a:avLst>
              <a:gd name="adj" fmla="val 1074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rgbClr val="12B5B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1363345" y="644525"/>
            <a:ext cx="4450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>
              <a:buClrTx/>
              <a:buSzTx/>
              <a:buFontTx/>
              <a:defRPr sz="4800">
                <a:ln w="31750">
                  <a:noFill/>
                </a:ln>
                <a:gradFill>
                  <a:gsLst>
                    <a:gs pos="0">
                      <a:srgbClr val="87D182"/>
                    </a:gs>
                    <a:gs pos="28000">
                      <a:srgbClr val="4FB87C"/>
                    </a:gs>
                    <a:gs pos="71000">
                      <a:srgbClr val="2FA97A"/>
                    </a:gs>
                    <a:gs pos="50000">
                      <a:srgbClr val="27A779"/>
                    </a:gs>
                    <a:gs pos="100000">
                      <a:srgbClr val="60AB6D"/>
                    </a:gs>
                  </a:gsLst>
                  <a:lin ang="5400000" scaled="0"/>
                </a:gradFill>
                <a:effectLst/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>
                <a:sym typeface="+mn-ea"/>
              </a:rPr>
              <a:t>噎食或吞咽异物</a:t>
            </a:r>
          </a:p>
        </p:txBody>
      </p:sp>
      <p:pic>
        <p:nvPicPr>
          <p:cNvPr id="34" name="图片 33" descr="C:/Users/ADMINI~1/AppData/Local/Temp/picturecompress_20211123110612/output_1.pngoutput_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78460" y="358775"/>
            <a:ext cx="1100455" cy="114046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14="http://schemas.microsoft.com/office/drawing/2010/main"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="">
      <p:transition spd="slow" advTm="2000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48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0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3258185" y="2890642"/>
            <a:ext cx="5830570" cy="1154430"/>
            <a:chOff x="5971" y="4805"/>
            <a:chExt cx="9182" cy="1818"/>
          </a:xfrm>
        </p:grpSpPr>
        <p:sp>
          <p:nvSpPr>
            <p:cNvPr id="6" name="文本框 5"/>
            <p:cNvSpPr txBox="1"/>
            <p:nvPr/>
          </p:nvSpPr>
          <p:spPr>
            <a:xfrm rot="60000">
              <a:off x="8246" y="4805"/>
              <a:ext cx="2546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/>
              <a:r>
                <a:rPr lang="zh-CN" altLang="en-US" sz="5400" b="1" dirty="0">
                  <a:ln w="19050">
                    <a:solidFill>
                      <a:schemeClr val="bg1"/>
                    </a:solidFill>
                  </a:ln>
                  <a:gradFill>
                    <a:gsLst>
                      <a:gs pos="0">
                        <a:srgbClr val="FFB843"/>
                      </a:gs>
                      <a:gs pos="32000">
                        <a:srgbClr val="F38200"/>
                      </a:gs>
                      <a:gs pos="100000">
                        <a:srgbClr val="E97E01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急救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 rot="120000">
              <a:off x="10440" y="5169"/>
              <a:ext cx="2482" cy="1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5400" b="1" dirty="0">
                  <a:ln w="19050">
                    <a:solidFill>
                      <a:schemeClr val="bg1"/>
                    </a:solidFill>
                  </a:ln>
                  <a:gradFill>
                    <a:gsLst>
                      <a:gs pos="0">
                        <a:srgbClr val="FFB843"/>
                      </a:gs>
                      <a:gs pos="32000">
                        <a:srgbClr val="F38200"/>
                      </a:gs>
                      <a:gs pos="100000">
                        <a:srgbClr val="E97E01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知识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 rot="21360000">
              <a:off x="5971" y="5140"/>
              <a:ext cx="2482" cy="1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5400" b="1" dirty="0">
                  <a:ln w="19050">
                    <a:solidFill>
                      <a:schemeClr val="bg1"/>
                    </a:solidFill>
                  </a:ln>
                  <a:gradFill>
                    <a:gsLst>
                      <a:gs pos="0">
                        <a:srgbClr val="FFB843"/>
                      </a:gs>
                      <a:gs pos="32000">
                        <a:srgbClr val="F38200"/>
                      </a:gs>
                      <a:gs pos="100000">
                        <a:srgbClr val="E97E01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教师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 rot="180000">
              <a:off x="12671" y="5093"/>
              <a:ext cx="2482" cy="1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5400" b="1" dirty="0">
                  <a:ln w="19050">
                    <a:solidFill>
                      <a:schemeClr val="bg1"/>
                    </a:solidFill>
                  </a:ln>
                  <a:gradFill>
                    <a:gsLst>
                      <a:gs pos="0">
                        <a:srgbClr val="FFB843"/>
                      </a:gs>
                      <a:gs pos="32000">
                        <a:srgbClr val="F38200"/>
                      </a:gs>
                      <a:gs pos="100000">
                        <a:srgbClr val="E97E01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培训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 rot="60000">
            <a:off x="4575175" y="4535170"/>
            <a:ext cx="3829050" cy="10204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ct val="168000"/>
              </a:lnSpc>
            </a:pPr>
            <a:r>
              <a:rPr lang="zh-CN" altLang="en-US" sz="1200">
                <a:cs typeface="+mn-ea"/>
                <a:sym typeface="+mn-lt"/>
              </a:rPr>
              <a:t>周密的防控是预防意外伤害的关键，但当意外事故来临，如何妥善处理意外伤害事故，才能最大程度的降低意外事故带来的危害呢？本文为您讲解！</a:t>
            </a:r>
          </a:p>
        </p:txBody>
      </p:sp>
      <p:pic>
        <p:nvPicPr>
          <p:cNvPr id="34" name="图片 33" descr="C:/Users/ADMINI~1/AppData/Local/Temp/picturecompress_20211123140842/output_1.pngoutput_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2465" y="2400300"/>
            <a:ext cx="3342640" cy="4457700"/>
          </a:xfrm>
          <a:prstGeom prst="rect">
            <a:avLst/>
          </a:prstGeom>
        </p:spPr>
      </p:pic>
      <p:pic>
        <p:nvPicPr>
          <p:cNvPr id="60" name="图片 59" descr="C:/Users/ADMINI~1/AppData/Local/Temp/picturecompress_20211123140842/output_2.pngoutput_2"/>
          <p:cNvPicPr>
            <a:picLocks noChangeAspect="1"/>
          </p:cNvPicPr>
          <p:nvPr/>
        </p:nvPicPr>
        <p:blipFill>
          <a:blip r:embed="rId3" cstate="screen">
            <a:lum bright="-18000"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85" y="-264795"/>
            <a:ext cx="2230755" cy="22307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986" y="1620203"/>
            <a:ext cx="7376799" cy="1975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8001" y="3969644"/>
            <a:ext cx="4974767" cy="829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/>
    </mc:Choice>
    <mc:Fallback xmlns:a14="http://schemas.microsoft.com/office/drawing/2010/main"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 bwMode="auto">
          <a:xfrm>
            <a:off x="1306830" y="2289175"/>
            <a:ext cx="9307195" cy="1863725"/>
          </a:xfrm>
          <a:prstGeom prst="rect">
            <a:avLst/>
          </a:prstGeom>
          <a:noFill/>
          <a:ln w="63500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lvl="0" algn="just" fontAlgn="auto">
              <a:lnSpc>
                <a:spcPct val="180000"/>
              </a:lnSpc>
              <a:buClrTx/>
              <a:buSzTx/>
              <a:buFont typeface="Wingdings" panose="05000000000000000000" pitchFamily="2" charset="2"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1、擦破表皮的伤口很浅、面积较小的伤口。用消毒湿巾或清水，将伤口擦洗干净后，再用碘伏棉球（或酒精棉球）消毒伤口周围皮肤，如有需要可重复消毒一次，之后用纱布或创可贴包扎。</a:t>
            </a:r>
          </a:p>
          <a:p>
            <a:pPr lvl="0" algn="just" fontAlgn="auto">
              <a:lnSpc>
                <a:spcPct val="180000"/>
              </a:lnSpc>
              <a:buClrTx/>
              <a:buSzTx/>
              <a:buFont typeface="Wingdings" panose="05000000000000000000" pitchFamily="2" charset="2"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2、如果擦伤面积比较大、伤口上沾有无法清洗掉的沙粒、污物，或受伤部位肿胀、严重疼痛、周边机体组织破碎、血流不止，或受伤在重要位置（如脸部），应该用消毒纱布覆盖伤口，立即送医院治疗。</a:t>
            </a:r>
          </a:p>
        </p:txBody>
      </p:sp>
      <p:sp>
        <p:nvSpPr>
          <p:cNvPr id="25605" name="文本框 7"/>
          <p:cNvSpPr txBox="1">
            <a:spLocks noChangeArrowheads="1"/>
          </p:cNvSpPr>
          <p:nvPr/>
        </p:nvSpPr>
        <p:spPr bwMode="auto">
          <a:xfrm>
            <a:off x="1306830" y="4152900"/>
            <a:ext cx="9317990" cy="1918335"/>
          </a:xfrm>
          <a:prstGeom prst="rect">
            <a:avLst/>
          </a:prstGeom>
          <a:noFill/>
          <a:ln w="15875" cmpd="sng">
            <a:noFill/>
            <a:prstDash val="lgDash"/>
            <a:miter lim="800000"/>
          </a:ln>
        </p:spPr>
        <p:txBody>
          <a:bodyPr wrap="square">
            <a:spAutoFit/>
          </a:bodyPr>
          <a:lstStyle/>
          <a:p>
            <a:pPr fontAlgn="auto">
              <a:lnSpc>
                <a:spcPct val="18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碘伏棉球或酒精棉球的正确使用：</a:t>
            </a:r>
          </a:p>
          <a:p>
            <a:pPr fontAlgn="auto">
              <a:lnSpc>
                <a:spcPct val="18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1、用瓶身旁边自备的夹子夹出棉球，从伤口中心开始以画圈的形式由内向外消毒。</a:t>
            </a:r>
          </a:p>
          <a:p>
            <a:pPr fontAlgn="auto">
              <a:lnSpc>
                <a:spcPct val="18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2、棉球已经接触过外圈皮肤就不能再擦里圈。</a:t>
            </a:r>
          </a:p>
          <a:p>
            <a:pPr fontAlgn="auto">
              <a:lnSpc>
                <a:spcPct val="18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3、消毒用过后扔掉，如有需要再用夹子取用并重复前面的消毒过程。</a:t>
            </a:r>
          </a:p>
        </p:txBody>
      </p:sp>
      <p:sp>
        <p:nvSpPr>
          <p:cNvPr id="20483" name="文本框 3"/>
          <p:cNvSpPr txBox="1">
            <a:spLocks noChangeArrowheads="1"/>
          </p:cNvSpPr>
          <p:nvPr/>
        </p:nvSpPr>
        <p:spPr bwMode="auto">
          <a:xfrm>
            <a:off x="1306830" y="1863090"/>
            <a:ext cx="166306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处理方法</a:t>
            </a:r>
          </a:p>
        </p:txBody>
      </p:sp>
      <p:pic>
        <p:nvPicPr>
          <p:cNvPr id="2" name="图片 1" descr="C:/Users/ADMINI~1/AppData/Local/Temp/picturecompress_20211123100829/output_50.pngoutput_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890" y="4019550"/>
            <a:ext cx="3207385" cy="2406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5" grpId="1"/>
      <p:bldP spid="20483" grpId="0"/>
      <p:bldP spid="2048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46830" y="2993462"/>
            <a:ext cx="35356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6600" dirty="0">
                <a:ln w="19050">
                  <a:noFill/>
                </a:ln>
                <a:gradFill>
                  <a:gsLst>
                    <a:gs pos="0">
                      <a:srgbClr val="FFB843"/>
                    </a:gs>
                    <a:gs pos="32000">
                      <a:srgbClr val="F38200"/>
                    </a:gs>
                    <a:gs pos="100000">
                      <a:srgbClr val="E97E01"/>
                    </a:gs>
                  </a:gsLst>
                  <a:lin ang="5400000" scaled="0"/>
                </a:gradFill>
                <a:effectLst/>
                <a:cs typeface="+mn-ea"/>
                <a:sym typeface="+mn-lt"/>
              </a:rPr>
              <a:t>磕碰摔伤</a:t>
            </a:r>
          </a:p>
        </p:txBody>
      </p:sp>
      <p:pic>
        <p:nvPicPr>
          <p:cNvPr id="6" name="图片 5" descr="C:/Users/ADMINI~1/AppData/Local/Temp/picturecompress_20211123140842/output_8.pngoutput_8"/>
          <p:cNvPicPr>
            <a:picLocks noChangeAspect="1"/>
          </p:cNvPicPr>
          <p:nvPr/>
        </p:nvPicPr>
        <p:blipFill>
          <a:blip r:embed="rId2" cstate="screen">
            <a:lum bright="-18000"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85" y="-264795"/>
            <a:ext cx="2230755" cy="22307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76" y="4279180"/>
            <a:ext cx="3286029" cy="7498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995" y="2160905"/>
            <a:ext cx="2316480" cy="53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14="http://schemas.microsoft.com/office/drawing/2010/main"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297146" y="2345288"/>
            <a:ext cx="8008144" cy="216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6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磕碰摔伤：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是指身体软组织与钝性物体剧烈撞击后发生的非开放性损伤。表现为局部肿胀和淤血。淤血是由于外力导致皮下毛细血管破裂，血液从毛细血管破裂处渗至皮下，在完整的皮肤上出现青紫肿痛。</a:t>
            </a:r>
          </a:p>
        </p:txBody>
      </p:sp>
      <p:sp>
        <p:nvSpPr>
          <p:cNvPr id="13" name="文本框 13"/>
          <p:cNvSpPr txBox="1">
            <a:spLocks noChangeArrowheads="1"/>
          </p:cNvSpPr>
          <p:nvPr/>
        </p:nvSpPr>
        <p:spPr bwMode="auto">
          <a:xfrm>
            <a:off x="1252220" y="4667885"/>
            <a:ext cx="7858760" cy="916789"/>
          </a:xfrm>
          <a:prstGeom prst="rect">
            <a:avLst/>
          </a:prstGeom>
          <a:noFill/>
          <a:ln w="63500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lvl="0" algn="just">
              <a:lnSpc>
                <a:spcPct val="180000"/>
              </a:lnSpc>
              <a:buClrTx/>
              <a:buSzTx/>
              <a:buFont typeface="Wingdings" panose="05000000000000000000" pitchFamily="2" charset="2"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医用冰袋是一种新颖冷冻介质，其解冻融化时没有水质污染，可反复使用，用于医疗高烧降温退热，消炎止痛，冷敷美容、扭伤、止血、化脓、护肤等辅助理疗。</a:t>
            </a:r>
          </a:p>
        </p:txBody>
      </p:sp>
      <p:sp>
        <p:nvSpPr>
          <p:cNvPr id="14" name="文本框 3"/>
          <p:cNvSpPr txBox="1">
            <a:spLocks noChangeArrowheads="1"/>
          </p:cNvSpPr>
          <p:nvPr/>
        </p:nvSpPr>
        <p:spPr bwMode="auto">
          <a:xfrm>
            <a:off x="1251585" y="4211320"/>
            <a:ext cx="207835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所需医疗药品</a:t>
            </a: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3364230" y="4188460"/>
            <a:ext cx="888365" cy="460375"/>
          </a:xfrm>
          <a:prstGeom prst="rect">
            <a:avLst/>
          </a:prstGeom>
          <a:gradFill>
            <a:gsLst>
              <a:gs pos="0">
                <a:srgbClr val="87D182"/>
              </a:gs>
              <a:gs pos="36000">
                <a:srgbClr val="4FB87C"/>
              </a:gs>
              <a:gs pos="100000">
                <a:srgbClr val="27A779"/>
              </a:gs>
            </a:gsLst>
            <a:lin ang="5400000" scaled="0"/>
          </a:gradFill>
          <a:ln w="28575">
            <a:noFill/>
            <a:miter lim="800000"/>
          </a:ln>
        </p:spPr>
        <p:txBody>
          <a:bodyPr wrap="square" tIns="71755" bIns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zh-CN" sz="2000">
                <a:solidFill>
                  <a:schemeClr val="bg1"/>
                </a:solidFill>
                <a:cs typeface="+mn-ea"/>
                <a:sym typeface="+mn-lt"/>
              </a:rPr>
              <a:t>冰袋</a:t>
            </a:r>
          </a:p>
        </p:txBody>
      </p:sp>
      <p:pic>
        <p:nvPicPr>
          <p:cNvPr id="3" name="图片 2" descr="C:/Users/ADMINI~1/AppData/Local/Temp/picturecompress_20211123100829/output_38.pngoutput_3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4305" y="2508250"/>
            <a:ext cx="2554605" cy="3193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14="http://schemas.microsoft.com/office/drawing/2010/main"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3" grpId="1"/>
      <p:bldP spid="14" grpId="0"/>
      <p:bldP spid="14" grpId="1"/>
      <p:bldP spid="15" grpId="0" bldLvl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 bwMode="auto">
          <a:xfrm>
            <a:off x="1522095" y="2451100"/>
            <a:ext cx="9147175" cy="3636010"/>
          </a:xfrm>
          <a:prstGeom prst="rect">
            <a:avLst/>
          </a:prstGeom>
          <a:noFill/>
          <a:ln w="63500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lvl="0" algn="just" fontAlgn="auto">
              <a:lnSpc>
                <a:spcPct val="180000"/>
              </a:lnSpc>
              <a:buClrTx/>
              <a:buSzTx/>
              <a:buFont typeface="Wingdings" panose="05000000000000000000" pitchFamily="2" charset="2"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1、当幼儿嗑伤碰伤撞伤或摔伤后，立即用手掌紧紧压迫受损部位五分钟，压迫面积要大于受伤面积，这样能直接减少出血，加快凝血过程，预防皮下淤血、水肿。</a:t>
            </a:r>
          </a:p>
          <a:p>
            <a:pPr lvl="0" algn="just" fontAlgn="auto">
              <a:lnSpc>
                <a:spcPct val="180000"/>
              </a:lnSpc>
              <a:buClrTx/>
              <a:buSzTx/>
              <a:buFont typeface="Wingdings" panose="05000000000000000000" pitchFamily="2" charset="2"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2、如果皮肤上已经出现淤血，用毛巾包裹冰袋或凉水浸湿的毛巾冷敷。（注意：不要用冰袋直接冰敷皮肤，以免发生局部冻伤）。</a:t>
            </a:r>
          </a:p>
          <a:p>
            <a:pPr lvl="0" algn="just" fontAlgn="auto">
              <a:lnSpc>
                <a:spcPct val="180000"/>
              </a:lnSpc>
              <a:buClrTx/>
              <a:buSzTx/>
              <a:buFont typeface="Wingdings" panose="05000000000000000000" pitchFamily="2" charset="2"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3、发生淤血后24小时内，用冷敷方式减轻肿胀，冷敷15分钟左右，如果肿胀的比较厉害，则冷敷20分钟，停20分钟，反复进行2-3小时。</a:t>
            </a:r>
          </a:p>
          <a:p>
            <a:pPr lvl="0" algn="just" fontAlgn="auto">
              <a:lnSpc>
                <a:spcPct val="180000"/>
              </a:lnSpc>
              <a:buClrTx/>
              <a:buSzTx/>
              <a:buFont typeface="Wingdings" panose="05000000000000000000" pitchFamily="2" charset="2"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4、瘀血24小时后，可以用温水袋或温水浸湿的毛巾热敷患处，以促进局部血液循环，加速瘀血消散。一般来说，皮下瘀血都能被机体慢慢吸收，时间大约需要2周或更长。</a:t>
            </a:r>
          </a:p>
        </p:txBody>
      </p:sp>
      <p:sp>
        <p:nvSpPr>
          <p:cNvPr id="20483" name="文本框 3"/>
          <p:cNvSpPr txBox="1">
            <a:spLocks noChangeArrowheads="1"/>
          </p:cNvSpPr>
          <p:nvPr/>
        </p:nvSpPr>
        <p:spPr bwMode="auto">
          <a:xfrm>
            <a:off x="1522095" y="2025015"/>
            <a:ext cx="166306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处理方法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17320" y="2608580"/>
            <a:ext cx="6729730" cy="2879090"/>
            <a:chOff x="2655" y="3945"/>
            <a:chExt cx="10598" cy="4534"/>
          </a:xfrm>
        </p:grpSpPr>
        <p:sp>
          <p:nvSpPr>
            <p:cNvPr id="3" name="圆角矩形 2"/>
            <p:cNvSpPr/>
            <p:nvPr/>
          </p:nvSpPr>
          <p:spPr>
            <a:xfrm>
              <a:off x="6715" y="4188"/>
              <a:ext cx="2273" cy="781"/>
            </a:xfrm>
            <a:prstGeom prst="roundRect">
              <a:avLst/>
            </a:prstGeom>
            <a:gradFill>
              <a:gsLst>
                <a:gs pos="0">
                  <a:srgbClr val="87D182"/>
                </a:gs>
                <a:gs pos="36000">
                  <a:srgbClr val="4FB87C"/>
                </a:gs>
                <a:gs pos="100000">
                  <a:srgbClr val="27A77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722" name="文本框 2"/>
            <p:cNvSpPr txBox="1">
              <a:spLocks noChangeArrowheads="1"/>
            </p:cNvSpPr>
            <p:nvPr/>
          </p:nvSpPr>
          <p:spPr bwMode="auto">
            <a:xfrm>
              <a:off x="6715" y="4242"/>
              <a:ext cx="2272" cy="7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特别提醒</a:t>
              </a:r>
            </a:p>
          </p:txBody>
        </p:sp>
        <p:sp>
          <p:nvSpPr>
            <p:cNvPr id="8" name="文本框 7"/>
            <p:cNvSpPr txBox="1"/>
            <p:nvPr/>
          </p:nvSpPr>
          <p:spPr bwMode="auto">
            <a:xfrm>
              <a:off x="2745" y="4804"/>
              <a:ext cx="10396" cy="3633"/>
            </a:xfrm>
            <a:prstGeom prst="rect">
              <a:avLst/>
            </a:prstGeom>
            <a:noFill/>
            <a:ln w="63500">
              <a:noFill/>
              <a:prstDash val="sysDot"/>
              <a:miter lim="800000"/>
            </a:ln>
          </p:spPr>
          <p:txBody>
            <a:bodyPr wrap="square">
              <a:spAutoFit/>
            </a:bodyPr>
            <a:lstStyle/>
            <a:p>
              <a:pPr lvl="0" algn="just">
                <a:lnSpc>
                  <a:spcPct val="180000"/>
                </a:lnSpc>
                <a:buClrTx/>
                <a:buSzTx/>
                <a:buFont typeface="Wingdings" panose="05000000000000000000" pitchFamily="2" charset="2"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儿童在幼儿园发生头部磕碰摔伤，即使没有造成瘀血或开放性损伤，也要提醒家长对孩子进行密切观察72小时，如孩子出现恶心、呕吐、嗜睡、没精神或异常烦躁、哭闹，则应及时到医院就诊，以免延误可能存在的脑部损伤。</a:t>
              </a:r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2655" y="3945"/>
              <a:ext cx="10599" cy="4535"/>
            </a:xfrm>
            <a:prstGeom prst="roundRect">
              <a:avLst>
                <a:gd name="adj" fmla="val 1768"/>
              </a:avLst>
            </a:prstGeom>
            <a:noFill/>
            <a:ln>
              <a:gradFill>
                <a:gsLst>
                  <a:gs pos="0">
                    <a:srgbClr val="87D182"/>
                  </a:gs>
                  <a:gs pos="47000">
                    <a:srgbClr val="4FB87C"/>
                  </a:gs>
                  <a:gs pos="76000">
                    <a:srgbClr val="27A779"/>
                  </a:gs>
                  <a:gs pos="100000">
                    <a:srgbClr val="2FA97A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" name="图片 4" descr="C:/Users/ADMINI~1/AppData/Local/Temp/picturecompress_20211123100829/output_44.pngoutput_4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877"/>
          <a:stretch>
            <a:fillRect/>
          </a:stretch>
        </p:blipFill>
        <p:spPr>
          <a:xfrm flipH="1">
            <a:off x="8785860" y="2217420"/>
            <a:ext cx="2810510" cy="3743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14="http://schemas.microsoft.com/office/drawing/2010/main"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46830" y="2984584"/>
            <a:ext cx="18592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6600" dirty="0">
                <a:ln w="19050">
                  <a:noFill/>
                </a:ln>
                <a:gradFill>
                  <a:gsLst>
                    <a:gs pos="0">
                      <a:srgbClr val="FFB843"/>
                    </a:gs>
                    <a:gs pos="32000">
                      <a:srgbClr val="F38200"/>
                    </a:gs>
                    <a:gs pos="100000">
                      <a:srgbClr val="E97E01"/>
                    </a:gs>
                  </a:gsLst>
                  <a:lin ang="5400000" scaled="0"/>
                </a:gradFill>
                <a:effectLst/>
                <a:cs typeface="+mn-ea"/>
                <a:sym typeface="+mn-lt"/>
              </a:rPr>
              <a:t>扭伤</a:t>
            </a:r>
          </a:p>
        </p:txBody>
      </p:sp>
      <p:pic>
        <p:nvPicPr>
          <p:cNvPr id="6" name="图片 5" descr="C:/Users/ADMINI~1/AppData/Local/Temp/picturecompress_20211123140842/output_9.pngoutput_9"/>
          <p:cNvPicPr>
            <a:picLocks noChangeAspect="1"/>
          </p:cNvPicPr>
          <p:nvPr/>
        </p:nvPicPr>
        <p:blipFill>
          <a:blip r:embed="rId2" cstate="screen">
            <a:lum bright="-18000"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85" y="-264795"/>
            <a:ext cx="2230755" cy="2230755"/>
          </a:xfrm>
          <a:prstGeom prst="rect">
            <a:avLst/>
          </a:prstGeom>
        </p:spPr>
      </p:pic>
      <p:pic>
        <p:nvPicPr>
          <p:cNvPr id="2" name="图片 1" descr="C:/Users/ADMINI~1/AppData/Local/Temp/picturecompress_20211123140842/output_10.pngoutput_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6110" y="2966756"/>
            <a:ext cx="1169035" cy="11690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76" y="4279180"/>
            <a:ext cx="3286029" cy="7498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7325" y="2138045"/>
            <a:ext cx="2316480" cy="53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14="http://schemas.microsoft.com/office/drawing/2010/main"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348105" y="2160905"/>
            <a:ext cx="8754110" cy="1666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磕碰摔伤：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在外力作用下，使关节发生超出正常范围的活动，造成四肢关节或身体部分软组织（如肌肉、肌腱、韧带、血管等）的损伤，而无骨折、脱臼、皮肉破损）等情况。主要表现为损伤部位疼痛肿胀和关节活动受限。</a:t>
            </a:r>
          </a:p>
        </p:txBody>
      </p:sp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1348105" y="3990975"/>
            <a:ext cx="207835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所需医疗药品</a:t>
            </a:r>
          </a:p>
        </p:txBody>
      </p:sp>
      <p:sp>
        <p:nvSpPr>
          <p:cNvPr id="3" name="文本框 2"/>
          <p:cNvSpPr txBox="1"/>
          <p:nvPr/>
        </p:nvSpPr>
        <p:spPr bwMode="auto">
          <a:xfrm>
            <a:off x="1430020" y="4530090"/>
            <a:ext cx="2147570" cy="460375"/>
          </a:xfrm>
          <a:prstGeom prst="rect">
            <a:avLst/>
          </a:prstGeom>
          <a:gradFill>
            <a:gsLst>
              <a:gs pos="0">
                <a:srgbClr val="87D182"/>
              </a:gs>
              <a:gs pos="36000">
                <a:srgbClr val="4FB87C"/>
              </a:gs>
              <a:gs pos="100000">
                <a:srgbClr val="27A779"/>
              </a:gs>
            </a:gsLst>
            <a:lin ang="5400000" scaled="0"/>
          </a:gradFill>
          <a:ln w="28575">
            <a:noFill/>
            <a:miter lim="800000"/>
          </a:ln>
        </p:spPr>
        <p:txBody>
          <a:bodyPr wrap="square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zh-CN" sz="2000">
                <a:solidFill>
                  <a:schemeClr val="bg1"/>
                </a:solidFill>
                <a:cs typeface="+mn-ea"/>
                <a:sym typeface="+mn-lt"/>
              </a:rPr>
              <a:t>云南白药气雾剂</a:t>
            </a:r>
          </a:p>
        </p:txBody>
      </p:sp>
      <p:sp>
        <p:nvSpPr>
          <p:cNvPr id="16" name="文本框 16"/>
          <p:cNvSpPr txBox="1">
            <a:spLocks noChangeArrowheads="1"/>
          </p:cNvSpPr>
          <p:nvPr/>
        </p:nvSpPr>
        <p:spPr bwMode="auto">
          <a:xfrm>
            <a:off x="4950460" y="4530090"/>
            <a:ext cx="1597025" cy="460375"/>
          </a:xfrm>
          <a:prstGeom prst="rect">
            <a:avLst/>
          </a:prstGeom>
          <a:gradFill>
            <a:gsLst>
              <a:gs pos="0">
                <a:srgbClr val="87D182"/>
              </a:gs>
              <a:gs pos="36000">
                <a:srgbClr val="4FB87C"/>
              </a:gs>
              <a:gs pos="100000">
                <a:srgbClr val="27A779"/>
              </a:gs>
            </a:gsLst>
            <a:lin ang="5400000" scaled="0"/>
          </a:gradFill>
          <a:ln w="28575">
            <a:noFill/>
            <a:miter lim="800000"/>
          </a:ln>
        </p:spPr>
        <p:txBody>
          <a:bodyPr wrap="square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zh-CN" sz="2000">
                <a:solidFill>
                  <a:schemeClr val="bg1"/>
                </a:solidFill>
                <a:cs typeface="+mn-ea"/>
                <a:sym typeface="+mn-lt"/>
              </a:rPr>
              <a:t>跌打万花油</a:t>
            </a:r>
          </a:p>
        </p:txBody>
      </p:sp>
      <p:sp>
        <p:nvSpPr>
          <p:cNvPr id="20" name="文本框 21"/>
          <p:cNvSpPr txBox="1">
            <a:spLocks noChangeArrowheads="1"/>
          </p:cNvSpPr>
          <p:nvPr/>
        </p:nvSpPr>
        <p:spPr bwMode="auto">
          <a:xfrm>
            <a:off x="3740150" y="4530090"/>
            <a:ext cx="1047750" cy="459740"/>
          </a:xfrm>
          <a:prstGeom prst="rect">
            <a:avLst/>
          </a:prstGeom>
          <a:gradFill>
            <a:gsLst>
              <a:gs pos="0">
                <a:srgbClr val="87D182"/>
              </a:gs>
              <a:gs pos="36000">
                <a:srgbClr val="4FB87C"/>
              </a:gs>
              <a:gs pos="100000">
                <a:srgbClr val="27A779"/>
              </a:gs>
            </a:gsLst>
            <a:lin ang="5400000" scaled="0"/>
          </a:gradFill>
          <a:ln w="28575">
            <a:noFill/>
            <a:miter lim="800000"/>
          </a:ln>
        </p:spPr>
        <p:txBody>
          <a:bodyPr wrap="square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zh-CN" sz="2000">
                <a:solidFill>
                  <a:schemeClr val="bg1"/>
                </a:solidFill>
                <a:cs typeface="+mn-ea"/>
                <a:sym typeface="+mn-lt"/>
              </a:rPr>
              <a:t>活络油</a:t>
            </a:r>
          </a:p>
        </p:txBody>
      </p:sp>
      <p:sp>
        <p:nvSpPr>
          <p:cNvPr id="4" name="文本框 21"/>
          <p:cNvSpPr txBox="1">
            <a:spLocks noChangeArrowheads="1"/>
          </p:cNvSpPr>
          <p:nvPr/>
        </p:nvSpPr>
        <p:spPr bwMode="auto">
          <a:xfrm>
            <a:off x="6710045" y="4530090"/>
            <a:ext cx="810260" cy="459740"/>
          </a:xfrm>
          <a:prstGeom prst="rect">
            <a:avLst/>
          </a:prstGeom>
          <a:gradFill>
            <a:gsLst>
              <a:gs pos="0">
                <a:srgbClr val="87D182"/>
              </a:gs>
              <a:gs pos="36000">
                <a:srgbClr val="4FB87C"/>
              </a:gs>
              <a:gs pos="100000">
                <a:srgbClr val="27A779"/>
              </a:gs>
            </a:gsLst>
            <a:lin ang="5400000" scaled="0"/>
          </a:gradFill>
          <a:ln w="28575">
            <a:noFill/>
            <a:miter lim="800000"/>
          </a:ln>
        </p:spPr>
        <p:txBody>
          <a:bodyPr wrap="square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zh-CN" sz="2000">
                <a:solidFill>
                  <a:schemeClr val="bg1"/>
                </a:solidFill>
                <a:cs typeface="+mn-ea"/>
                <a:sym typeface="+mn-lt"/>
              </a:rPr>
              <a:t>冰袋</a:t>
            </a:r>
          </a:p>
        </p:txBody>
      </p:sp>
      <p:pic>
        <p:nvPicPr>
          <p:cNvPr id="6" name="图片 5" descr="C:/Users/ADMINI~1/AppData/Local/Temp/picturecompress_20211123100829/output_17.pngoutput_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480" y="3528060"/>
            <a:ext cx="2949575" cy="2212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14="http://schemas.microsoft.com/office/drawing/2010/main"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" grpId="0"/>
      <p:bldP spid="2" grpId="1"/>
      <p:bldP spid="3" grpId="0" bldLvl="0" animBg="1"/>
      <p:bldP spid="3" grpId="1" animBg="1"/>
      <p:bldP spid="16" grpId="0" bldLvl="0" animBg="1"/>
      <p:bldP spid="16" grpId="1" animBg="1"/>
      <p:bldP spid="20" grpId="0" bldLvl="0" animBg="1"/>
      <p:bldP spid="20" grpId="1" animBg="1"/>
      <p:bldP spid="4" grpId="0" bldLvl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 bwMode="auto">
          <a:xfrm>
            <a:off x="1371600" y="2573655"/>
            <a:ext cx="8046085" cy="3046095"/>
          </a:xfrm>
          <a:prstGeom prst="rect">
            <a:avLst/>
          </a:prstGeom>
          <a:noFill/>
          <a:ln w="63500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lvl="0" algn="just" fontAlgn="auto">
              <a:lnSpc>
                <a:spcPct val="200000"/>
              </a:lnSpc>
              <a:buClrTx/>
              <a:buSzTx/>
              <a:buFont typeface="Wingdings" panose="05000000000000000000" pitchFamily="2" charset="2"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1、将扭伤的儿童平躺在床上，抬高患处，受伤后24小时内，先冷敷，敷20分钟停20分钟，冷敷可以达到镇痛消肿的效果。受伤第2天后，改用热敷促进肿胀消退，也可用跌打万花油或活络油帮孩子轻揉受伤处。</a:t>
            </a:r>
          </a:p>
          <a:p>
            <a:pPr lvl="0" algn="just" fontAlgn="auto">
              <a:lnSpc>
                <a:spcPct val="200000"/>
              </a:lnSpc>
              <a:buClrTx/>
              <a:buSzTx/>
              <a:buFont typeface="Wingdings" panose="05000000000000000000" pitchFamily="2" charset="2"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2、在患处垫上棉花，再用绷带将患处绑起来，注意不要绑得太紧，这样不利于血液循环。</a:t>
            </a:r>
          </a:p>
          <a:p>
            <a:pPr lvl="0" algn="just" fontAlgn="auto">
              <a:lnSpc>
                <a:spcPct val="200000"/>
              </a:lnSpc>
              <a:buClrTx/>
              <a:buSzTx/>
              <a:buFont typeface="Wingdings" panose="05000000000000000000" pitchFamily="2" charset="2"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3、不要随意按摩或推拿受伤部位，如果儿童的患处畸形或剧烈的疼痛，说明儿童的病情不只限于扭伤，可能发生了骨折，这样应马上送医院治疗。</a:t>
            </a:r>
          </a:p>
        </p:txBody>
      </p:sp>
      <p:sp>
        <p:nvSpPr>
          <p:cNvPr id="20483" name="文本框 3"/>
          <p:cNvSpPr txBox="1">
            <a:spLocks noChangeArrowheads="1"/>
          </p:cNvSpPr>
          <p:nvPr/>
        </p:nvSpPr>
        <p:spPr bwMode="auto">
          <a:xfrm>
            <a:off x="1371600" y="2148840"/>
            <a:ext cx="166306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处理方法</a:t>
            </a:r>
          </a:p>
        </p:txBody>
      </p:sp>
      <p:pic>
        <p:nvPicPr>
          <p:cNvPr id="3" name="图片 2" descr="C:/Users/ADMINI~1/AppData/Local/Temp/picturecompress_20211123100829/output_18.pngoutput_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29775" y="1515745"/>
            <a:ext cx="2816225" cy="5014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14="http://schemas.microsoft.com/office/drawing/2010/main"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47800" y="2399665"/>
            <a:ext cx="6730365" cy="3407410"/>
            <a:chOff x="2655" y="3945"/>
            <a:chExt cx="10599" cy="5366"/>
          </a:xfrm>
        </p:grpSpPr>
        <p:sp>
          <p:nvSpPr>
            <p:cNvPr id="3" name="圆角矩形 2"/>
            <p:cNvSpPr/>
            <p:nvPr/>
          </p:nvSpPr>
          <p:spPr>
            <a:xfrm>
              <a:off x="6715" y="4188"/>
              <a:ext cx="2273" cy="781"/>
            </a:xfrm>
            <a:prstGeom prst="roundRect">
              <a:avLst/>
            </a:prstGeom>
            <a:gradFill>
              <a:gsLst>
                <a:gs pos="0">
                  <a:srgbClr val="87D182"/>
                </a:gs>
                <a:gs pos="36000">
                  <a:srgbClr val="4FB87C"/>
                </a:gs>
                <a:gs pos="100000">
                  <a:srgbClr val="27A77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722" name="文本框 2"/>
            <p:cNvSpPr txBox="1">
              <a:spLocks noChangeArrowheads="1"/>
            </p:cNvSpPr>
            <p:nvPr/>
          </p:nvSpPr>
          <p:spPr bwMode="auto">
            <a:xfrm>
              <a:off x="6715" y="4242"/>
              <a:ext cx="2272" cy="7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特别提醒</a:t>
              </a:r>
            </a:p>
          </p:txBody>
        </p:sp>
        <p:sp>
          <p:nvSpPr>
            <p:cNvPr id="8" name="文本框 7"/>
            <p:cNvSpPr txBox="1"/>
            <p:nvPr/>
          </p:nvSpPr>
          <p:spPr bwMode="auto">
            <a:xfrm>
              <a:off x="2773" y="4805"/>
              <a:ext cx="10363" cy="4506"/>
            </a:xfrm>
            <a:prstGeom prst="rect">
              <a:avLst/>
            </a:prstGeom>
            <a:noFill/>
            <a:ln w="63500">
              <a:noFill/>
              <a:prstDash val="sysDot"/>
              <a:miter lim="800000"/>
            </a:ln>
          </p:spPr>
          <p:txBody>
            <a:bodyPr wrap="square">
              <a:spAutoFit/>
            </a:bodyPr>
            <a:lstStyle/>
            <a:p>
              <a:pPr lvl="0" algn="just">
                <a:lnSpc>
                  <a:spcPct val="180000"/>
                </a:lnSpc>
                <a:buClrTx/>
                <a:buSzTx/>
                <a:buFont typeface="Wingdings" panose="05000000000000000000" pitchFamily="2" charset="2"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一般情况下，即使幼儿受伤哭闹后自行恢复活动能力，我们也无法判断是否伴有骨折，很多情况下脱臼和骨折会被误认为是普通扭伤。所以正确的做法应该是安抚孩子情绪的同时，尽量保持孩子患处不动，可以喷云南白药气雾剂缓解疼痛，及时通知家长带幼儿到医院进一步检查。</a:t>
              </a:r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2655" y="3945"/>
              <a:ext cx="10599" cy="5366"/>
            </a:xfrm>
            <a:prstGeom prst="roundRect">
              <a:avLst>
                <a:gd name="adj" fmla="val 1768"/>
              </a:avLst>
            </a:prstGeom>
            <a:noFill/>
            <a:ln>
              <a:gradFill>
                <a:gsLst>
                  <a:gs pos="0">
                    <a:srgbClr val="87D182"/>
                  </a:gs>
                  <a:gs pos="47000">
                    <a:srgbClr val="4FB87C"/>
                  </a:gs>
                  <a:gs pos="76000">
                    <a:srgbClr val="27A779"/>
                  </a:gs>
                  <a:gs pos="100000">
                    <a:srgbClr val="2FA97A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" name="图片 4" descr="C:/Users/ADMINI~1/AppData/Local/Temp/picturecompress_20211123100829/output_44.pngoutput_4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877"/>
          <a:stretch>
            <a:fillRect/>
          </a:stretch>
        </p:blipFill>
        <p:spPr>
          <a:xfrm flipH="1">
            <a:off x="8552180" y="1845310"/>
            <a:ext cx="3115310" cy="4150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14="http://schemas.microsoft.com/office/drawing/2010/main"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46830" y="2940162"/>
            <a:ext cx="52120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6600" dirty="0">
                <a:ln w="19050">
                  <a:noFill/>
                </a:ln>
                <a:gradFill>
                  <a:gsLst>
                    <a:gs pos="0">
                      <a:srgbClr val="FFB843"/>
                    </a:gs>
                    <a:gs pos="32000">
                      <a:srgbClr val="F38200"/>
                    </a:gs>
                    <a:gs pos="100000">
                      <a:srgbClr val="E97E01"/>
                    </a:gs>
                  </a:gsLst>
                  <a:lin ang="5400000" scaled="0"/>
                </a:gradFill>
                <a:effectLst/>
                <a:cs typeface="+mn-ea"/>
                <a:sym typeface="+mn-lt"/>
              </a:rPr>
              <a:t>砸伤或挤压伤</a:t>
            </a:r>
          </a:p>
        </p:txBody>
      </p:sp>
      <p:pic>
        <p:nvPicPr>
          <p:cNvPr id="6" name="图片 5" descr="C:/Users/ADMINI~1/AppData/Local/Temp/picturecompress_20211123140842/output_11.pngoutput_11"/>
          <p:cNvPicPr>
            <a:picLocks noChangeAspect="1"/>
          </p:cNvPicPr>
          <p:nvPr/>
        </p:nvPicPr>
        <p:blipFill>
          <a:blip r:embed="rId2" cstate="screen">
            <a:lum bright="-18000"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85" y="-264795"/>
            <a:ext cx="2230755" cy="22307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76" y="4279180"/>
            <a:ext cx="3286029" cy="7498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325" y="2212975"/>
            <a:ext cx="2316480" cy="53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14="http://schemas.microsoft.com/office/drawing/2010/main"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3"/>
          <p:cNvSpPr txBox="1">
            <a:spLocks noChangeArrowheads="1"/>
          </p:cNvSpPr>
          <p:nvPr/>
        </p:nvSpPr>
        <p:spPr bwMode="auto">
          <a:xfrm rot="16200000">
            <a:off x="4879598" y="-43180"/>
            <a:ext cx="800219" cy="4972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square">
            <a:spAutoFit/>
          </a:bodyPr>
          <a:lstStyle/>
          <a:p>
            <a:pPr algn="dist"/>
            <a:r>
              <a:rPr lang="zh-CN" altLang="en-US" sz="4000" b="1" dirty="0">
                <a:ln w="19050">
                  <a:solidFill>
                    <a:schemeClr val="bg1"/>
                  </a:solidFill>
                </a:ln>
                <a:gradFill>
                  <a:gsLst>
                    <a:gs pos="0">
                      <a:srgbClr val="87D182"/>
                    </a:gs>
                    <a:gs pos="28000">
                      <a:srgbClr val="4FB87C"/>
                    </a:gs>
                    <a:gs pos="71000">
                      <a:srgbClr val="2FA97A"/>
                    </a:gs>
                    <a:gs pos="50000">
                      <a:srgbClr val="27A779"/>
                    </a:gs>
                    <a:gs pos="100000">
                      <a:srgbClr val="60AB6D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面对突发事件的原则</a:t>
            </a:r>
          </a:p>
        </p:txBody>
      </p:sp>
      <p:sp>
        <p:nvSpPr>
          <p:cNvPr id="15363" name="文本框 4"/>
          <p:cNvSpPr txBox="1">
            <a:spLocks noChangeArrowheads="1"/>
          </p:cNvSpPr>
          <p:nvPr/>
        </p:nvSpPr>
        <p:spPr bwMode="auto">
          <a:xfrm>
            <a:off x="2537460" y="3064510"/>
            <a:ext cx="634111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>
                <a:ln w="12700">
                  <a:solidFill>
                    <a:schemeClr val="bg1"/>
                  </a:solidFill>
                </a:ln>
                <a:gradFill>
                  <a:gsLst>
                    <a:gs pos="0">
                      <a:srgbClr val="FFB843"/>
                    </a:gs>
                    <a:gs pos="32000">
                      <a:srgbClr val="F38200"/>
                    </a:gs>
                    <a:gs pos="100000">
                      <a:srgbClr val="E97E0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沉着冷静 正确判断伤势严重情况</a:t>
            </a:r>
          </a:p>
        </p:txBody>
      </p:sp>
      <p:sp>
        <p:nvSpPr>
          <p:cNvPr id="15365" name="文本框 8"/>
          <p:cNvSpPr txBox="1">
            <a:spLocks noChangeArrowheads="1"/>
          </p:cNvSpPr>
          <p:nvPr/>
        </p:nvSpPr>
        <p:spPr bwMode="auto">
          <a:xfrm>
            <a:off x="3847465" y="3716655"/>
            <a:ext cx="5031105" cy="7439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dist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3200" b="1" dirty="0">
                <a:ln w="12700">
                  <a:solidFill>
                    <a:schemeClr val="bg1"/>
                  </a:solidFill>
                </a:ln>
                <a:gradFill>
                  <a:gsLst>
                    <a:gs pos="0">
                      <a:srgbClr val="FFB843"/>
                    </a:gs>
                    <a:gs pos="32000">
                      <a:srgbClr val="F38200"/>
                    </a:gs>
                    <a:gs pos="100000">
                      <a:srgbClr val="E97E0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采取措施 但不能盲目处理</a:t>
            </a:r>
          </a:p>
        </p:txBody>
      </p:sp>
      <p:pic>
        <p:nvPicPr>
          <p:cNvPr id="4" name="图片 3" descr="C:/Users/ADMINI~1/AppData/Local/Temp/picturecompress_20211123140842/output_3.pngoutput_3"/>
          <p:cNvPicPr>
            <a:picLocks noChangeAspect="1"/>
          </p:cNvPicPr>
          <p:nvPr/>
        </p:nvPicPr>
        <p:blipFill>
          <a:blip r:embed="rId2" cstate="screen">
            <a:lum bright="-18000"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85" y="-264795"/>
            <a:ext cx="2230755" cy="22307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565" y="4431915"/>
            <a:ext cx="3042168" cy="13900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14="http://schemas.microsoft.com/office/drawing/2010/main"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2" grpId="1"/>
      <p:bldP spid="15363" grpId="0"/>
      <p:bldP spid="15363" grpId="1"/>
      <p:bldP spid="15365" grpId="0"/>
      <p:bldP spid="1536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179195" y="2196465"/>
            <a:ext cx="486346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幼儿被砸伤或挤伤时，处理方法与磕碰摔伤的处理方法相同，24小时内要用冷敷，24小时后才用热敷。对于砸伤的患处，如果没有皮肤损伤，可以不进行包扎，因为绷带缠得太紧会增加伤痛。如果发现幼儿的手指在挤伤后，呈现紫色的话，那有可能出现了骨折，应尽快就医。</a:t>
            </a:r>
          </a:p>
        </p:txBody>
      </p:sp>
      <p:sp>
        <p:nvSpPr>
          <p:cNvPr id="14" name="文本框 3"/>
          <p:cNvSpPr txBox="1">
            <a:spLocks noChangeArrowheads="1"/>
          </p:cNvSpPr>
          <p:nvPr/>
        </p:nvSpPr>
        <p:spPr bwMode="auto">
          <a:xfrm>
            <a:off x="6473190" y="2414270"/>
            <a:ext cx="207835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所需医疗药品</a:t>
            </a: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8585835" y="2391410"/>
            <a:ext cx="888365" cy="460375"/>
          </a:xfrm>
          <a:prstGeom prst="rect">
            <a:avLst/>
          </a:prstGeom>
          <a:gradFill>
            <a:gsLst>
              <a:gs pos="0">
                <a:srgbClr val="87D182"/>
              </a:gs>
              <a:gs pos="36000">
                <a:srgbClr val="4FB87C"/>
              </a:gs>
              <a:gs pos="100000">
                <a:srgbClr val="27A779"/>
              </a:gs>
            </a:gsLst>
            <a:lin ang="5400000" scaled="0"/>
          </a:gradFill>
          <a:ln w="28575">
            <a:noFill/>
            <a:miter lim="800000"/>
          </a:ln>
        </p:spPr>
        <p:txBody>
          <a:bodyPr wrap="square" tIns="71755" bIns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zh-CN" sz="2000">
                <a:solidFill>
                  <a:schemeClr val="bg1"/>
                </a:solidFill>
                <a:cs typeface="+mn-ea"/>
                <a:sym typeface="+mn-lt"/>
              </a:rPr>
              <a:t>冰袋</a:t>
            </a:r>
          </a:p>
        </p:txBody>
      </p:sp>
      <p:pic>
        <p:nvPicPr>
          <p:cNvPr id="4" name="图片 3" descr="C:/Users/ADMINI~1/AppData/Local/Temp/picturecompress_20211123100829/output_17.pngoutput_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900" y="2391410"/>
            <a:ext cx="5696585" cy="4272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 bldLvl="0" animBg="1"/>
      <p:bldP spid="1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46830" y="2993426"/>
            <a:ext cx="26974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6600" dirty="0">
                <a:ln w="19050">
                  <a:noFill/>
                </a:ln>
                <a:gradFill>
                  <a:gsLst>
                    <a:gs pos="0">
                      <a:srgbClr val="FFB843"/>
                    </a:gs>
                    <a:gs pos="32000">
                      <a:srgbClr val="F38200"/>
                    </a:gs>
                    <a:gs pos="100000">
                      <a:srgbClr val="E97E01"/>
                    </a:gs>
                  </a:gsLst>
                  <a:lin ang="5400000" scaled="0"/>
                </a:gradFill>
                <a:effectLst/>
                <a:cs typeface="+mn-ea"/>
                <a:sym typeface="+mn-lt"/>
              </a:rPr>
              <a:t>流鼻血</a:t>
            </a:r>
          </a:p>
        </p:txBody>
      </p:sp>
      <p:pic>
        <p:nvPicPr>
          <p:cNvPr id="6" name="图片 5" descr="C:/Users/ADMINI~1/AppData/Local/Temp/picturecompress_20211123140842/output_12.pngoutput_12"/>
          <p:cNvPicPr>
            <a:picLocks noChangeAspect="1"/>
          </p:cNvPicPr>
          <p:nvPr/>
        </p:nvPicPr>
        <p:blipFill>
          <a:blip r:embed="rId2" cstate="screen">
            <a:lum bright="-18000"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85" y="-264795"/>
            <a:ext cx="2230755" cy="2230755"/>
          </a:xfrm>
          <a:prstGeom prst="rect">
            <a:avLst/>
          </a:prstGeom>
        </p:spPr>
      </p:pic>
      <p:pic>
        <p:nvPicPr>
          <p:cNvPr id="2" name="图片 1" descr="C:/Users/ADMINI~1/AppData/Local/Temp/picturecompress_20211123140842/output_13.pngoutput_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680" y="2931196"/>
            <a:ext cx="1169035" cy="11690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76" y="4279180"/>
            <a:ext cx="3286029" cy="7498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4465" y="2159635"/>
            <a:ext cx="2316480" cy="53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14="http://schemas.microsoft.com/office/drawing/2010/main"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367155" y="2538095"/>
            <a:ext cx="5755640" cy="1113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流鼻血：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原因很多，如外伤、挖鼻孔、气候异常、鼻炎、鼻病、各种原因的血小板减少、发热等。</a:t>
            </a:r>
          </a:p>
        </p:txBody>
      </p:sp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1367155" y="3933825"/>
            <a:ext cx="207835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所需医疗药品</a:t>
            </a:r>
          </a:p>
        </p:txBody>
      </p:sp>
      <p:sp>
        <p:nvSpPr>
          <p:cNvPr id="16" name="文本框 16"/>
          <p:cNvSpPr txBox="1">
            <a:spLocks noChangeArrowheads="1"/>
          </p:cNvSpPr>
          <p:nvPr/>
        </p:nvSpPr>
        <p:spPr bwMode="auto">
          <a:xfrm>
            <a:off x="4438650" y="3933190"/>
            <a:ext cx="1284605" cy="460375"/>
          </a:xfrm>
          <a:prstGeom prst="rect">
            <a:avLst/>
          </a:prstGeom>
          <a:gradFill>
            <a:gsLst>
              <a:gs pos="0">
                <a:srgbClr val="87D182"/>
              </a:gs>
              <a:gs pos="36000">
                <a:srgbClr val="4FB87C"/>
              </a:gs>
              <a:gs pos="100000">
                <a:srgbClr val="27A779"/>
              </a:gs>
            </a:gsLst>
            <a:lin ang="5400000" scaled="0"/>
          </a:gradFill>
          <a:ln w="28575">
            <a:noFill/>
            <a:miter lim="800000"/>
          </a:ln>
        </p:spPr>
        <p:txBody>
          <a:bodyPr wrap="square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zh-CN" sz="2000">
                <a:solidFill>
                  <a:schemeClr val="bg1"/>
                </a:solidFill>
                <a:cs typeface="+mn-ea"/>
                <a:sym typeface="+mn-lt"/>
              </a:rPr>
              <a:t>脱脂棉球</a:t>
            </a:r>
          </a:p>
        </p:txBody>
      </p:sp>
      <p:sp>
        <p:nvSpPr>
          <p:cNvPr id="4" name="文本框 21"/>
          <p:cNvSpPr txBox="1">
            <a:spLocks noChangeArrowheads="1"/>
          </p:cNvSpPr>
          <p:nvPr/>
        </p:nvSpPr>
        <p:spPr bwMode="auto">
          <a:xfrm>
            <a:off x="3476625" y="3933825"/>
            <a:ext cx="810260" cy="459740"/>
          </a:xfrm>
          <a:prstGeom prst="rect">
            <a:avLst/>
          </a:prstGeom>
          <a:gradFill>
            <a:gsLst>
              <a:gs pos="0">
                <a:srgbClr val="87D182"/>
              </a:gs>
              <a:gs pos="36000">
                <a:srgbClr val="4FB87C"/>
              </a:gs>
              <a:gs pos="100000">
                <a:srgbClr val="27A779"/>
              </a:gs>
            </a:gsLst>
            <a:lin ang="5400000" scaled="0"/>
          </a:gradFill>
          <a:ln w="28575">
            <a:noFill/>
            <a:miter lim="800000"/>
          </a:ln>
        </p:spPr>
        <p:txBody>
          <a:bodyPr wrap="square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zh-CN" sz="2000">
                <a:solidFill>
                  <a:schemeClr val="bg1"/>
                </a:solidFill>
                <a:cs typeface="+mn-ea"/>
                <a:sym typeface="+mn-lt"/>
              </a:rPr>
              <a:t>冰袋</a:t>
            </a:r>
          </a:p>
        </p:txBody>
      </p:sp>
      <p:pic>
        <p:nvPicPr>
          <p:cNvPr id="5" name="图片 4" descr="C:/Users/ADMINI~1/AppData/Local/Temp/picturecompress_20211123100829/output_25.pngoutput_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28155" y="1988185"/>
            <a:ext cx="3839845" cy="3896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" grpId="0"/>
      <p:bldP spid="2" grpId="1"/>
      <p:bldP spid="16" grpId="0" bldLvl="0" animBg="1"/>
      <p:bldP spid="16" grpId="1" animBg="1"/>
      <p:bldP spid="4" grpId="0" bldLvl="0" animBg="1"/>
      <p:bldP spid="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 bwMode="auto">
          <a:xfrm>
            <a:off x="1437005" y="2456815"/>
            <a:ext cx="9317355" cy="3538220"/>
          </a:xfrm>
          <a:prstGeom prst="rect">
            <a:avLst/>
          </a:prstGeom>
          <a:noFill/>
          <a:ln w="63500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lvl="0" algn="just" fontAlgn="auto">
              <a:lnSpc>
                <a:spcPct val="200000"/>
              </a:lnSpc>
              <a:buClrTx/>
              <a:buSzTx/>
              <a:buFont typeface="Wingdings" panose="05000000000000000000" pitchFamily="2" charset="2"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1、发生鼻出血的时候，不要让孩子仰头或低头，因为仰头会使血液流进口腔或者误入气管造成危险，低头会也造成头部充血，也不利于止血。</a:t>
            </a:r>
          </a:p>
          <a:p>
            <a:pPr lvl="0" algn="just" fontAlgn="auto">
              <a:lnSpc>
                <a:spcPct val="200000"/>
              </a:lnSpc>
              <a:buClrTx/>
              <a:buSzTx/>
              <a:buFont typeface="Wingdings" panose="05000000000000000000" pitchFamily="2" charset="2"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2、小一点的孩子可以抱着，让孩子的上半身成直立或者半直立状态，大一些的孩子就让孩子坐直，头放正平视前方，老师用手指捏住孩子鼻子中部5-10分钟即可止血。</a:t>
            </a:r>
          </a:p>
          <a:p>
            <a:pPr lvl="0" algn="just" fontAlgn="auto">
              <a:lnSpc>
                <a:spcPct val="200000"/>
              </a:lnSpc>
              <a:buClrTx/>
              <a:buSzTx/>
              <a:buFont typeface="Wingdings" panose="05000000000000000000" pitchFamily="2" charset="2"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、按压的同时可以用毛巾包裹住冰块（或退热贴）冰敷孩子的前额或后颈，告诉孩子流进嘴里的血不要咽下去，要吐出来，因为咽下血液可能会刺激胃部引起呕吐。也可以在按压的同时用脱脂棉球堵塞流血的鼻孔，防止孩子看到出血恐惧。确定止血后取出棉球，以免影响孩子呼吸(流血量不大可不用）</a:t>
            </a:r>
          </a:p>
        </p:txBody>
      </p:sp>
      <p:sp>
        <p:nvSpPr>
          <p:cNvPr id="20483" name="文本框 3"/>
          <p:cNvSpPr txBox="1">
            <a:spLocks noChangeArrowheads="1"/>
          </p:cNvSpPr>
          <p:nvPr/>
        </p:nvSpPr>
        <p:spPr bwMode="auto">
          <a:xfrm>
            <a:off x="1437005" y="2032000"/>
            <a:ext cx="166306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处理方法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764665" y="2532380"/>
            <a:ext cx="6236970" cy="2938145"/>
            <a:chOff x="3103" y="3945"/>
            <a:chExt cx="9822" cy="4627"/>
          </a:xfrm>
        </p:grpSpPr>
        <p:sp>
          <p:nvSpPr>
            <p:cNvPr id="3" name="圆角矩形 2"/>
            <p:cNvSpPr/>
            <p:nvPr/>
          </p:nvSpPr>
          <p:spPr>
            <a:xfrm>
              <a:off x="6715" y="4188"/>
              <a:ext cx="2273" cy="781"/>
            </a:xfrm>
            <a:prstGeom prst="roundRect">
              <a:avLst/>
            </a:prstGeom>
            <a:gradFill>
              <a:gsLst>
                <a:gs pos="0">
                  <a:srgbClr val="87D182"/>
                </a:gs>
                <a:gs pos="36000">
                  <a:srgbClr val="4FB87C"/>
                </a:gs>
                <a:gs pos="100000">
                  <a:srgbClr val="27A77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722" name="文本框 2"/>
            <p:cNvSpPr txBox="1">
              <a:spLocks noChangeArrowheads="1"/>
            </p:cNvSpPr>
            <p:nvPr/>
          </p:nvSpPr>
          <p:spPr bwMode="auto">
            <a:xfrm>
              <a:off x="6715" y="4242"/>
              <a:ext cx="2272" cy="7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特别提醒</a:t>
              </a:r>
            </a:p>
          </p:txBody>
        </p:sp>
        <p:sp>
          <p:nvSpPr>
            <p:cNvPr id="8" name="文本框 7"/>
            <p:cNvSpPr txBox="1"/>
            <p:nvPr/>
          </p:nvSpPr>
          <p:spPr bwMode="auto">
            <a:xfrm>
              <a:off x="3267" y="4883"/>
              <a:ext cx="9494" cy="3633"/>
            </a:xfrm>
            <a:prstGeom prst="rect">
              <a:avLst/>
            </a:prstGeom>
            <a:noFill/>
            <a:ln w="63500">
              <a:noFill/>
              <a:prstDash val="sysDot"/>
              <a:miter lim="800000"/>
            </a:ln>
          </p:spPr>
          <p:txBody>
            <a:bodyPr wrap="square">
              <a:spAutoFit/>
            </a:bodyPr>
            <a:lstStyle/>
            <a:p>
              <a:pPr lvl="0" algn="just">
                <a:lnSpc>
                  <a:spcPct val="180000"/>
                </a:lnSpc>
                <a:buClrTx/>
                <a:buSzTx/>
                <a:buFont typeface="Wingdings" panose="05000000000000000000" pitchFamily="2" charset="2"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鼻血止住后，鼻孔中多有凝血块，不要急于将它弄出，尽量避免用力打喷嚏和用力揉，防止再出血。</a:t>
              </a:r>
            </a:p>
            <a:p>
              <a:pPr lvl="0" algn="just">
                <a:lnSpc>
                  <a:spcPct val="180000"/>
                </a:lnSpc>
                <a:buClrTx/>
                <a:buSzTx/>
                <a:buFont typeface="Wingdings" panose="05000000000000000000" pitchFamily="2" charset="2"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如流鼻血现象反复出现或者止血困难，应立即送医院诊治，以免延误病情或忽略可能存在的血液系统疾病。</a:t>
              </a:r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3103" y="3945"/>
              <a:ext cx="9822" cy="4627"/>
            </a:xfrm>
            <a:prstGeom prst="roundRect">
              <a:avLst>
                <a:gd name="adj" fmla="val 1768"/>
              </a:avLst>
            </a:prstGeom>
            <a:noFill/>
            <a:ln>
              <a:gradFill>
                <a:gsLst>
                  <a:gs pos="0">
                    <a:srgbClr val="87D182"/>
                  </a:gs>
                  <a:gs pos="47000">
                    <a:srgbClr val="4FB87C"/>
                  </a:gs>
                  <a:gs pos="76000">
                    <a:srgbClr val="27A779"/>
                  </a:gs>
                  <a:gs pos="100000">
                    <a:srgbClr val="2FA97A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" name="图片 4" descr="C:/Users/ADMINI~1/AppData/Local/Temp/picturecompress_20211123100829/output_44.pngoutput_4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877"/>
          <a:stretch>
            <a:fillRect/>
          </a:stretch>
        </p:blipFill>
        <p:spPr>
          <a:xfrm flipH="1">
            <a:off x="8379460" y="2093595"/>
            <a:ext cx="2812415" cy="3747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14="http://schemas.microsoft.com/office/drawing/2010/main"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99840" y="3064546"/>
            <a:ext cx="49834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5400" dirty="0">
                <a:ln w="19050">
                  <a:noFill/>
                </a:ln>
                <a:gradFill>
                  <a:gsLst>
                    <a:gs pos="0">
                      <a:srgbClr val="FFB843"/>
                    </a:gs>
                    <a:gs pos="32000">
                      <a:srgbClr val="F38200"/>
                    </a:gs>
                    <a:gs pos="100000">
                      <a:srgbClr val="E97E01"/>
                    </a:gs>
                  </a:gsLst>
                  <a:lin ang="5400000" scaled="0"/>
                </a:gradFill>
                <a:effectLst/>
                <a:cs typeface="+mn-ea"/>
                <a:sym typeface="+mn-lt"/>
              </a:rPr>
              <a:t>噎食或吞咽异物</a:t>
            </a:r>
          </a:p>
        </p:txBody>
      </p:sp>
      <p:pic>
        <p:nvPicPr>
          <p:cNvPr id="6" name="图片 5" descr="C:/Users/ADMINI~1/AppData/Local/Temp/picturecompress_20211123140842/output_14.pngoutput_14"/>
          <p:cNvPicPr>
            <a:picLocks noChangeAspect="1"/>
          </p:cNvPicPr>
          <p:nvPr/>
        </p:nvPicPr>
        <p:blipFill>
          <a:blip r:embed="rId2" cstate="screen">
            <a:lum bright="-18000"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85" y="-264795"/>
            <a:ext cx="2230755" cy="22307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76" y="4279180"/>
            <a:ext cx="3286029" cy="7498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335" y="2136140"/>
            <a:ext cx="2316480" cy="53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14="http://schemas.microsoft.com/office/drawing/2010/main"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文本框 8"/>
          <p:cNvSpPr txBox="1">
            <a:spLocks noChangeArrowheads="1"/>
          </p:cNvSpPr>
          <p:nvPr/>
        </p:nvSpPr>
        <p:spPr bwMode="auto">
          <a:xfrm>
            <a:off x="1121410" y="3672840"/>
            <a:ext cx="10002520" cy="1002967"/>
          </a:xfrm>
          <a:prstGeom prst="rect">
            <a:avLst/>
          </a:prstGeom>
          <a:noFill/>
          <a:ln w="63500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buClrTx/>
              <a:buSzTx/>
              <a:buFont typeface="Wingdings" panose="05000000000000000000" pitchFamily="2" charset="2"/>
            </a:pPr>
            <a:r>
              <a:rPr lang="zh-CN" altLang="en-US" sz="1600">
                <a:solidFill>
                  <a:schemeClr val="tx1"/>
                </a:solidFill>
                <a:cs typeface="+mn-ea"/>
                <a:sym typeface="+mn-lt"/>
              </a:rPr>
              <a:t>（1）曲起一条腿，用膝盖或凳子抵住孩子的心窝，面朝下，拍打孩子的背部。</a:t>
            </a:r>
          </a:p>
          <a:p>
            <a:pPr lvl="0" algn="just">
              <a:lnSpc>
                <a:spcPct val="200000"/>
              </a:lnSpc>
              <a:buClrTx/>
              <a:buSzTx/>
              <a:buFont typeface="Wingdings" panose="05000000000000000000" pitchFamily="2" charset="2"/>
            </a:pPr>
            <a:r>
              <a:rPr lang="zh-CN" altLang="en-US" sz="1600">
                <a:solidFill>
                  <a:schemeClr val="tx1"/>
                </a:solidFill>
                <a:cs typeface="+mn-ea"/>
                <a:sym typeface="+mn-lt"/>
              </a:rPr>
              <a:t>（2）如还是无法吐出，将孩子从后面抱起，头朝下；用拳头抵住孩子心窝，然后用力挤压。(哈姆立克急救法）</a:t>
            </a:r>
          </a:p>
        </p:txBody>
      </p:sp>
      <p:sp>
        <p:nvSpPr>
          <p:cNvPr id="49158" name="文本框 7"/>
          <p:cNvSpPr txBox="1">
            <a:spLocks noChangeArrowheads="1"/>
          </p:cNvSpPr>
          <p:nvPr/>
        </p:nvSpPr>
        <p:spPr bwMode="auto">
          <a:xfrm>
            <a:off x="3014345" y="3107055"/>
            <a:ext cx="7380605" cy="5227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buClrTx/>
              <a:buSzTx/>
              <a:buFontTx/>
              <a:buNone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（小玩具或玩具零件、糖果、钮扣、果核或坚果类的食物）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45235" y="3248025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小而硬的东西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1379220" y="2505075"/>
            <a:ext cx="2983230" cy="460375"/>
          </a:xfrm>
          <a:prstGeom prst="roundRect">
            <a:avLst/>
          </a:prstGeom>
          <a:gradFill>
            <a:gsLst>
              <a:gs pos="0">
                <a:srgbClr val="87D182"/>
              </a:gs>
              <a:gs pos="36000">
                <a:srgbClr val="4FB87C"/>
              </a:gs>
              <a:gs pos="100000">
                <a:srgbClr val="27A779"/>
              </a:gs>
            </a:gsLst>
            <a:lin ang="5400000" scaled="0"/>
          </a:gradFill>
          <a:ln w="28575">
            <a:noFill/>
            <a:miter lim="800000"/>
          </a:ln>
        </p:spPr>
        <p:txBody>
          <a:bodyPr wrap="square" tIns="36195" bIns="107950">
            <a:noAutofit/>
          </a:bodyPr>
          <a:lstStyle/>
          <a:p>
            <a:pPr lvl="0" algn="dist">
              <a:buClrTx/>
              <a:buSzTx/>
              <a:buFontTx/>
            </a:pPr>
            <a:r>
              <a:rPr lang="zh-CN" altLang="zh-CN" sz="2400">
                <a:solidFill>
                  <a:schemeClr val="bg1"/>
                </a:solidFill>
                <a:cs typeface="+mn-ea"/>
                <a:sym typeface="+mn-lt"/>
              </a:rPr>
              <a:t>噎食或吞咽急救方法</a:t>
            </a:r>
          </a:p>
        </p:txBody>
      </p:sp>
      <p:pic>
        <p:nvPicPr>
          <p:cNvPr id="4" name="图片 3" descr="303b32313535373135333bd2bdc1c6d7c9d1a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4="http://schemas.microsoft.com/office/powerpoint/2010/main" xmlns:mc="http://schemas.openxmlformats.org/markup-compatibility/2006" xmlns:a14="http://schemas.microsoft.com/office/drawing/2010/main" xmlns="" r:embed="rId3"/>
              </a:ext>
            </a:extLst>
          </a:blip>
          <a:stretch>
            <a:fillRect/>
          </a:stretch>
        </p:blipFill>
        <p:spPr>
          <a:xfrm>
            <a:off x="9631680" y="3042920"/>
            <a:ext cx="1307465" cy="1307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svg="http://schemas.microsoft.com/office/drawing/2016/SVG/main" xmlns:a14="http://schemas.microsoft.com/office/drawing/2010/main"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  <p:bldP spid="49158" grpId="1"/>
      <p:bldP spid="2" grpId="0"/>
      <p:bldP spid="2" grpId="1"/>
      <p:bldP spid="15" grpId="0" bldLvl="0" animBg="1"/>
      <p:bldP spid="1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578610" y="2447290"/>
            <a:ext cx="9047480" cy="3456940"/>
            <a:chOff x="2570" y="3854"/>
            <a:chExt cx="14248" cy="5444"/>
          </a:xfrm>
        </p:grpSpPr>
        <p:grpSp>
          <p:nvGrpSpPr>
            <p:cNvPr id="5" name="组合 4"/>
            <p:cNvGrpSpPr/>
            <p:nvPr/>
          </p:nvGrpSpPr>
          <p:grpSpPr>
            <a:xfrm>
              <a:off x="7753" y="4110"/>
              <a:ext cx="3694" cy="780"/>
              <a:chOff x="6182" y="4097"/>
              <a:chExt cx="3694" cy="780"/>
            </a:xfrm>
          </p:grpSpPr>
          <p:sp>
            <p:nvSpPr>
              <p:cNvPr id="3" name="圆角矩形 2"/>
              <p:cNvSpPr/>
              <p:nvPr/>
            </p:nvSpPr>
            <p:spPr>
              <a:xfrm>
                <a:off x="6182" y="4097"/>
                <a:ext cx="3694" cy="781"/>
              </a:xfrm>
              <a:prstGeom prst="roundRect">
                <a:avLst/>
              </a:prstGeom>
              <a:gradFill>
                <a:gsLst>
                  <a:gs pos="0">
                    <a:srgbClr val="87D182"/>
                  </a:gs>
                  <a:gs pos="36000">
                    <a:srgbClr val="4FB87C"/>
                  </a:gs>
                  <a:gs pos="100000">
                    <a:srgbClr val="27A779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722" name="文本框 2"/>
              <p:cNvSpPr txBox="1">
                <a:spLocks noChangeArrowheads="1"/>
              </p:cNvSpPr>
              <p:nvPr/>
            </p:nvSpPr>
            <p:spPr bwMode="auto">
              <a:xfrm>
                <a:off x="6182" y="4151"/>
                <a:ext cx="3694" cy="72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>
                <a:sp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哈姆立克急救法</a:t>
                </a:r>
              </a:p>
            </p:txBody>
          </p:sp>
        </p:grpSp>
        <p:sp>
          <p:nvSpPr>
            <p:cNvPr id="8" name="文本框 7"/>
            <p:cNvSpPr txBox="1"/>
            <p:nvPr/>
          </p:nvSpPr>
          <p:spPr bwMode="auto">
            <a:xfrm>
              <a:off x="2734" y="4792"/>
              <a:ext cx="14085" cy="4506"/>
            </a:xfrm>
            <a:prstGeom prst="rect">
              <a:avLst/>
            </a:prstGeom>
            <a:noFill/>
            <a:ln w="63500">
              <a:noFill/>
              <a:prstDash val="sysDot"/>
              <a:miter lim="800000"/>
            </a:ln>
          </p:spPr>
          <p:txBody>
            <a:bodyPr wrap="square">
              <a:spAutoFit/>
            </a:bodyPr>
            <a:lstStyle/>
            <a:p>
              <a:pPr lvl="0" algn="just">
                <a:lnSpc>
                  <a:spcPct val="180000"/>
                </a:lnSpc>
                <a:buClrTx/>
                <a:buSzTx/>
                <a:buFont typeface="Wingdings" panose="05000000000000000000" pitchFamily="2" charset="2"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哈姆立克法：清醒儿可采取坐或站位，抢救者站在病人背后，双臂环抱病人，一只手握拳，使拇指掌关节突出点顶住病人的腹部正中线脐上部位，另一只手的手掌压在拳头上，连续快速向内、向上推压冲击6-10次(注意不要伤其肋骨，噎食严重者可仰卧位)，抢救者按上面方法冲击脐上部位，这样冲击上腹部等于突然压力迅速增大，肺内空气被迫排出，使阻塞气管的食物上移，并被驱出。</a:t>
              </a:r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2570" y="3854"/>
              <a:ext cx="14249" cy="5445"/>
            </a:xfrm>
            <a:prstGeom prst="roundRect">
              <a:avLst>
                <a:gd name="adj" fmla="val 1768"/>
              </a:avLst>
            </a:prstGeom>
            <a:noFill/>
            <a:ln>
              <a:gradFill>
                <a:gsLst>
                  <a:gs pos="0">
                    <a:srgbClr val="87D182"/>
                  </a:gs>
                  <a:gs pos="47000">
                    <a:srgbClr val="4FB87C"/>
                  </a:gs>
                  <a:gs pos="76000">
                    <a:srgbClr val="27A779"/>
                  </a:gs>
                  <a:gs pos="100000">
                    <a:srgbClr val="2FA97A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文本框 8"/>
          <p:cNvSpPr txBox="1">
            <a:spLocks noChangeArrowheads="1"/>
          </p:cNvSpPr>
          <p:nvPr/>
        </p:nvSpPr>
        <p:spPr bwMode="auto">
          <a:xfrm>
            <a:off x="1054735" y="2510790"/>
            <a:ext cx="8387715" cy="1495409"/>
          </a:xfrm>
          <a:prstGeom prst="rect">
            <a:avLst/>
          </a:prstGeom>
          <a:noFill/>
          <a:ln w="63500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buClrTx/>
              <a:buSzTx/>
              <a:buFont typeface="Wingdings" panose="05000000000000000000" pitchFamily="2" charset="2"/>
            </a:pPr>
            <a:r>
              <a:rPr lang="zh-CN" altLang="en-US" sz="1600">
                <a:solidFill>
                  <a:schemeClr val="tx1"/>
                </a:solidFill>
                <a:cs typeface="+mn-ea"/>
                <a:sym typeface="+mn-lt"/>
              </a:rPr>
              <a:t>（1）让孩子侧躺；</a:t>
            </a:r>
          </a:p>
          <a:p>
            <a:pPr lvl="0" algn="just">
              <a:lnSpc>
                <a:spcPct val="200000"/>
              </a:lnSpc>
              <a:buClrTx/>
              <a:buSzTx/>
              <a:buFont typeface="Wingdings" panose="05000000000000000000" pitchFamily="2" charset="2"/>
            </a:pPr>
            <a:r>
              <a:rPr lang="zh-CN" altLang="en-US" sz="1600">
                <a:solidFill>
                  <a:schemeClr val="tx1"/>
                </a:solidFill>
                <a:cs typeface="+mn-ea"/>
                <a:sym typeface="+mn-lt"/>
              </a:rPr>
              <a:t>（2）要孩子将嘴巴张开，如果您可以看到噎在喉咙里的东西的话，请用手指将东西抠出来；</a:t>
            </a:r>
          </a:p>
          <a:p>
            <a:pPr lvl="0" algn="just">
              <a:lnSpc>
                <a:spcPct val="200000"/>
              </a:lnSpc>
              <a:buClrTx/>
              <a:buSzTx/>
              <a:buFont typeface="Wingdings" panose="05000000000000000000" pitchFamily="2" charset="2"/>
            </a:pPr>
            <a:r>
              <a:rPr lang="zh-CN" altLang="en-US" sz="1600">
                <a:solidFill>
                  <a:schemeClr val="tx1"/>
                </a:solidFill>
                <a:cs typeface="+mn-ea"/>
                <a:sym typeface="+mn-lt"/>
              </a:rPr>
              <a:t>（3）看不到时，用手挠舌根部，使其呕吐。</a:t>
            </a:r>
          </a:p>
        </p:txBody>
      </p:sp>
      <p:sp>
        <p:nvSpPr>
          <p:cNvPr id="49158" name="文本框 7"/>
          <p:cNvSpPr txBox="1">
            <a:spLocks noChangeArrowheads="1"/>
          </p:cNvSpPr>
          <p:nvPr/>
        </p:nvSpPr>
        <p:spPr bwMode="auto">
          <a:xfrm>
            <a:off x="2947670" y="1998345"/>
            <a:ext cx="7997825" cy="5227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buClrTx/>
              <a:buSzTx/>
              <a:buFontTx/>
              <a:buNone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（“汤圆”、“年糕”或者误吞“香口胶”等等黏性比较强的食物）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78560" y="2139315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软而粘的东西</a:t>
            </a:r>
          </a:p>
        </p:txBody>
      </p:sp>
      <p:sp>
        <p:nvSpPr>
          <p:cNvPr id="3" name="文本框 8"/>
          <p:cNvSpPr txBox="1">
            <a:spLocks noChangeArrowheads="1"/>
          </p:cNvSpPr>
          <p:nvPr/>
        </p:nvSpPr>
        <p:spPr bwMode="auto">
          <a:xfrm>
            <a:off x="1054735" y="4730750"/>
            <a:ext cx="8398510" cy="1002967"/>
          </a:xfrm>
          <a:prstGeom prst="rect">
            <a:avLst/>
          </a:prstGeom>
          <a:noFill/>
          <a:ln w="63500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buClrTx/>
              <a:buSzTx/>
              <a:buFont typeface="Wingdings" panose="05000000000000000000" pitchFamily="2" charset="2"/>
            </a:pPr>
            <a:r>
              <a:rPr lang="zh-CN" altLang="en-US" sz="1600">
                <a:solidFill>
                  <a:schemeClr val="tx1"/>
                </a:solidFill>
                <a:cs typeface="+mn-ea"/>
                <a:sym typeface="+mn-lt"/>
              </a:rPr>
              <a:t>（1）让孩子的嘴巴张开，如果可以看得到鱼刺的位置，就用小镊子将鱼刺夹出。</a:t>
            </a:r>
          </a:p>
          <a:p>
            <a:pPr lvl="0" algn="just">
              <a:lnSpc>
                <a:spcPct val="200000"/>
              </a:lnSpc>
              <a:buClrTx/>
              <a:buSzTx/>
              <a:buFont typeface="Wingdings" panose="05000000000000000000" pitchFamily="2" charset="2"/>
            </a:pPr>
            <a:r>
              <a:rPr lang="zh-CN" altLang="en-US" sz="1600">
                <a:solidFill>
                  <a:schemeClr val="tx1"/>
                </a:solidFill>
                <a:cs typeface="+mn-ea"/>
                <a:sym typeface="+mn-lt"/>
              </a:rPr>
              <a:t>（2）如果无法看到或无法取出时，立即送往医院就诊。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48080" y="4368165"/>
            <a:ext cx="42024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吞进了鱼刺，被卡在了食道里</a:t>
            </a:r>
          </a:p>
        </p:txBody>
      </p:sp>
      <p:pic>
        <p:nvPicPr>
          <p:cNvPr id="6" name="图片 5" descr="C:/Users/ADMINI~1/AppData/Local/Temp/picturecompress_20211123100829/output_31.pngoutput_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885" y="2317115"/>
            <a:ext cx="4237355" cy="4237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14="http://schemas.microsoft.com/office/drawing/2010/main"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  <p:bldP spid="49158" grpId="1"/>
      <p:bldP spid="2" grpId="0"/>
      <p:bldP spid="2" grpId="1"/>
      <p:bldP spid="4" grpId="0"/>
      <p:bldP spid="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99840" y="3055668"/>
            <a:ext cx="49815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dirty="0">
                <a:ln w="19050">
                  <a:noFill/>
                </a:ln>
                <a:gradFill>
                  <a:gsLst>
                    <a:gs pos="0">
                      <a:srgbClr val="FFB843"/>
                    </a:gs>
                    <a:gs pos="32000">
                      <a:srgbClr val="F38200"/>
                    </a:gs>
                    <a:gs pos="100000">
                      <a:srgbClr val="E97E01"/>
                    </a:gs>
                  </a:gsLst>
                  <a:lin ang="5400000" scaled="0"/>
                </a:gradFill>
                <a:effectLst/>
                <a:cs typeface="+mn-ea"/>
                <a:sym typeface="+mn-lt"/>
              </a:rPr>
              <a:t>急性呕吐腹泻</a:t>
            </a:r>
          </a:p>
        </p:txBody>
      </p:sp>
      <p:pic>
        <p:nvPicPr>
          <p:cNvPr id="6" name="图片 5" descr="C:/Users/ADMINI~1/AppData/Local/Temp/picturecompress_20211123140842/output_15.pngoutput_15"/>
          <p:cNvPicPr>
            <a:picLocks noChangeAspect="1"/>
          </p:cNvPicPr>
          <p:nvPr/>
        </p:nvPicPr>
        <p:blipFill>
          <a:blip r:embed="rId2" cstate="screen">
            <a:lum bright="-18000"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85" y="-264795"/>
            <a:ext cx="2230755" cy="22307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76" y="4279180"/>
            <a:ext cx="3286029" cy="74987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275" y="2161540"/>
            <a:ext cx="2316480" cy="53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14="http://schemas.microsoft.com/office/drawing/2010/main"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96210" y="2381250"/>
            <a:ext cx="6800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dirty="0">
                <a:ln w="19050">
                  <a:noFill/>
                </a:ln>
                <a:gradFill>
                  <a:gsLst>
                    <a:gs pos="0">
                      <a:srgbClr val="FFB843"/>
                    </a:gs>
                    <a:gs pos="32000">
                      <a:srgbClr val="F38200"/>
                    </a:gs>
                    <a:gs pos="100000">
                      <a:srgbClr val="E97E01"/>
                    </a:gs>
                  </a:gsLst>
                  <a:lin ang="5400000" scaled="0"/>
                </a:gradFill>
                <a:effectLst/>
                <a:cs typeface="+mn-ea"/>
                <a:sym typeface="+mn-lt"/>
              </a:rPr>
              <a:t>1</a:t>
            </a:r>
            <a:r>
              <a:rPr lang="zh-CN" altLang="en-US" sz="2800" dirty="0">
                <a:ln w="19050">
                  <a:noFill/>
                </a:ln>
                <a:gradFill>
                  <a:gsLst>
                    <a:gs pos="0">
                      <a:srgbClr val="FFB843"/>
                    </a:gs>
                    <a:gs pos="32000">
                      <a:srgbClr val="F38200"/>
                    </a:gs>
                    <a:gs pos="100000">
                      <a:srgbClr val="E97E01"/>
                    </a:gs>
                  </a:gsLst>
                  <a:lin ang="5400000" scaled="0"/>
                </a:gradFill>
                <a:effectLst/>
                <a:cs typeface="+mn-ea"/>
                <a:sym typeface="+mn-lt"/>
              </a:rPr>
              <a:t>、发烧、发热 </a:t>
            </a:r>
            <a:r>
              <a:rPr lang="en-US" altLang="zh-CN" sz="2800" dirty="0">
                <a:ln w="19050">
                  <a:noFill/>
                </a:ln>
                <a:gradFill>
                  <a:gsLst>
                    <a:gs pos="0">
                      <a:srgbClr val="FFB843"/>
                    </a:gs>
                    <a:gs pos="32000">
                      <a:srgbClr val="F38200"/>
                    </a:gs>
                    <a:gs pos="100000">
                      <a:srgbClr val="E97E01"/>
                    </a:gs>
                  </a:gsLst>
                  <a:lin ang="5400000" scaled="0"/>
                </a:gradFill>
                <a:effectLst/>
                <a:cs typeface="+mn-ea"/>
                <a:sym typeface="+mn-lt"/>
              </a:rPr>
              <a:t>2</a:t>
            </a:r>
            <a:r>
              <a:rPr lang="zh-CN" altLang="en-US" sz="2800" dirty="0">
                <a:ln w="19050">
                  <a:noFill/>
                </a:ln>
                <a:gradFill>
                  <a:gsLst>
                    <a:gs pos="0">
                      <a:srgbClr val="FFB843"/>
                    </a:gs>
                    <a:gs pos="32000">
                      <a:srgbClr val="F38200"/>
                    </a:gs>
                    <a:gs pos="100000">
                      <a:srgbClr val="E97E01"/>
                    </a:gs>
                  </a:gsLst>
                  <a:lin ang="5400000" scaled="0"/>
                </a:gradFill>
                <a:effectLst/>
                <a:cs typeface="+mn-ea"/>
                <a:sym typeface="+mn-lt"/>
              </a:rPr>
              <a:t>、擦伤 </a:t>
            </a:r>
            <a:r>
              <a:rPr lang="en-US" altLang="zh-CN" sz="2800" dirty="0">
                <a:ln w="19050">
                  <a:noFill/>
                </a:ln>
                <a:gradFill>
                  <a:gsLst>
                    <a:gs pos="0">
                      <a:srgbClr val="FFB843"/>
                    </a:gs>
                    <a:gs pos="32000">
                      <a:srgbClr val="F38200"/>
                    </a:gs>
                    <a:gs pos="100000">
                      <a:srgbClr val="E97E01"/>
                    </a:gs>
                  </a:gsLst>
                  <a:lin ang="5400000" scaled="0"/>
                </a:gradFill>
                <a:effectLst/>
                <a:cs typeface="+mn-ea"/>
                <a:sym typeface="+mn-lt"/>
              </a:rPr>
              <a:t>3</a:t>
            </a:r>
            <a:r>
              <a:rPr lang="zh-CN" altLang="en-US" sz="2800" dirty="0">
                <a:ln w="19050">
                  <a:noFill/>
                </a:ln>
                <a:gradFill>
                  <a:gsLst>
                    <a:gs pos="0">
                      <a:srgbClr val="FFB843"/>
                    </a:gs>
                    <a:gs pos="32000">
                      <a:srgbClr val="F38200"/>
                    </a:gs>
                    <a:gs pos="100000">
                      <a:srgbClr val="E97E01"/>
                    </a:gs>
                  </a:gsLst>
                  <a:lin ang="5400000" scaled="0"/>
                </a:gradFill>
                <a:effectLst/>
                <a:cs typeface="+mn-ea"/>
                <a:sym typeface="+mn-lt"/>
              </a:rPr>
              <a:t>、磕碰摔伤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978785" y="3141345"/>
            <a:ext cx="6593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dirty="0">
                <a:ln w="19050">
                  <a:noFill/>
                </a:ln>
                <a:gradFill>
                  <a:gsLst>
                    <a:gs pos="0">
                      <a:srgbClr val="FFB843"/>
                    </a:gs>
                    <a:gs pos="32000">
                      <a:srgbClr val="F38200"/>
                    </a:gs>
                    <a:gs pos="100000">
                      <a:srgbClr val="E97E01"/>
                    </a:gs>
                  </a:gsLst>
                  <a:lin ang="5400000" scaled="0"/>
                </a:gradFill>
                <a:effectLst/>
                <a:cs typeface="+mn-ea"/>
                <a:sym typeface="+mn-lt"/>
              </a:rPr>
              <a:t>4、扭伤 5</a:t>
            </a:r>
            <a:r>
              <a:rPr lang="zh-CN" altLang="en-US" sz="2800" dirty="0">
                <a:ln w="19050">
                  <a:noFill/>
                </a:ln>
                <a:gradFill>
                  <a:gsLst>
                    <a:gs pos="0">
                      <a:srgbClr val="FFB843"/>
                    </a:gs>
                    <a:gs pos="32000">
                      <a:srgbClr val="F38200"/>
                    </a:gs>
                    <a:gs pos="100000">
                      <a:srgbClr val="E97E01"/>
                    </a:gs>
                  </a:gsLst>
                  <a:lin ang="5400000" scaled="0"/>
                </a:gradFill>
                <a:effectLst/>
                <a:cs typeface="+mn-ea"/>
                <a:sym typeface="+mn-lt"/>
              </a:rPr>
              <a:t>、砸伤或挤压伤 </a:t>
            </a:r>
            <a:r>
              <a:rPr lang="en-US" altLang="zh-CN" sz="2800" dirty="0">
                <a:ln w="19050">
                  <a:noFill/>
                </a:ln>
                <a:gradFill>
                  <a:gsLst>
                    <a:gs pos="0">
                      <a:srgbClr val="FFB843"/>
                    </a:gs>
                    <a:gs pos="32000">
                      <a:srgbClr val="F38200"/>
                    </a:gs>
                    <a:gs pos="100000">
                      <a:srgbClr val="E97E01"/>
                    </a:gs>
                  </a:gsLst>
                  <a:lin ang="5400000" scaled="0"/>
                </a:gradFill>
                <a:effectLst/>
                <a:cs typeface="+mn-ea"/>
                <a:sym typeface="+mn-lt"/>
              </a:rPr>
              <a:t>6</a:t>
            </a:r>
            <a:r>
              <a:rPr lang="zh-CN" altLang="en-US" sz="2800" dirty="0">
                <a:ln w="19050">
                  <a:noFill/>
                </a:ln>
                <a:gradFill>
                  <a:gsLst>
                    <a:gs pos="0">
                      <a:srgbClr val="FFB843"/>
                    </a:gs>
                    <a:gs pos="32000">
                      <a:srgbClr val="F38200"/>
                    </a:gs>
                    <a:gs pos="100000">
                      <a:srgbClr val="E97E01"/>
                    </a:gs>
                  </a:gsLst>
                  <a:lin ang="5400000" scaled="0"/>
                </a:gradFill>
                <a:effectLst/>
                <a:cs typeface="+mn-ea"/>
                <a:sym typeface="+mn-lt"/>
              </a:rPr>
              <a:t>、流鼻血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433445" y="3942080"/>
            <a:ext cx="66287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dirty="0">
                <a:ln w="19050">
                  <a:noFill/>
                </a:ln>
                <a:gradFill>
                  <a:gsLst>
                    <a:gs pos="0">
                      <a:srgbClr val="FFB843"/>
                    </a:gs>
                    <a:gs pos="32000">
                      <a:srgbClr val="F38200"/>
                    </a:gs>
                    <a:gs pos="100000">
                      <a:srgbClr val="E97E01"/>
                    </a:gs>
                  </a:gsLst>
                  <a:lin ang="5400000" scaled="0"/>
                </a:gradFill>
                <a:effectLst/>
                <a:cs typeface="+mn-ea"/>
                <a:sym typeface="+mn-lt"/>
              </a:rPr>
              <a:t>7、噎食或吞咽异物 8</a:t>
            </a:r>
            <a:r>
              <a:rPr lang="zh-CN" altLang="en-US" sz="2800" dirty="0">
                <a:ln w="19050">
                  <a:noFill/>
                </a:ln>
                <a:gradFill>
                  <a:gsLst>
                    <a:gs pos="0">
                      <a:srgbClr val="FFB843"/>
                    </a:gs>
                    <a:gs pos="32000">
                      <a:srgbClr val="F38200"/>
                    </a:gs>
                    <a:gs pos="100000">
                      <a:srgbClr val="E97E01"/>
                    </a:gs>
                  </a:gsLst>
                  <a:lin ang="5400000" scaled="0"/>
                </a:gradFill>
                <a:effectLst/>
                <a:cs typeface="+mn-ea"/>
                <a:sym typeface="+mn-lt"/>
              </a:rPr>
              <a:t>、急性呕吐腹泻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48200" y="4700270"/>
            <a:ext cx="463460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dirty="0">
                <a:ln w="19050">
                  <a:noFill/>
                </a:ln>
                <a:gradFill>
                  <a:gsLst>
                    <a:gs pos="0">
                      <a:srgbClr val="FFB843"/>
                    </a:gs>
                    <a:gs pos="32000">
                      <a:srgbClr val="F38200"/>
                    </a:gs>
                    <a:gs pos="100000">
                      <a:srgbClr val="E97E01"/>
                    </a:gs>
                  </a:gsLst>
                  <a:lin ang="5400000" scaled="0"/>
                </a:gradFill>
                <a:effectLst/>
                <a:cs typeface="+mn-ea"/>
                <a:sym typeface="+mn-lt"/>
              </a:rPr>
              <a:t>9</a:t>
            </a:r>
            <a:r>
              <a:rPr lang="zh-CN" altLang="en-US" sz="2800" dirty="0">
                <a:ln w="19050">
                  <a:noFill/>
                </a:ln>
                <a:gradFill>
                  <a:gsLst>
                    <a:gs pos="0">
                      <a:srgbClr val="FFB843"/>
                    </a:gs>
                    <a:gs pos="32000">
                      <a:srgbClr val="F38200"/>
                    </a:gs>
                    <a:gs pos="100000">
                      <a:srgbClr val="E97E01"/>
                    </a:gs>
                  </a:gsLst>
                  <a:lin ang="5400000" scaled="0"/>
                </a:gradFill>
                <a:effectLst/>
                <a:cs typeface="+mn-ea"/>
                <a:sym typeface="+mn-lt"/>
              </a:rPr>
              <a:t>、中暑 </a:t>
            </a:r>
            <a:r>
              <a:rPr lang="en-US" altLang="zh-CN" sz="2800" dirty="0">
                <a:ln w="19050">
                  <a:noFill/>
                </a:ln>
                <a:gradFill>
                  <a:gsLst>
                    <a:gs pos="0">
                      <a:srgbClr val="FFB843"/>
                    </a:gs>
                    <a:gs pos="32000">
                      <a:srgbClr val="F38200"/>
                    </a:gs>
                    <a:gs pos="100000">
                      <a:srgbClr val="E97E01"/>
                    </a:gs>
                  </a:gsLst>
                  <a:lin ang="5400000" scaled="0"/>
                </a:gradFill>
                <a:effectLst/>
                <a:cs typeface="+mn-ea"/>
                <a:sym typeface="+mn-lt"/>
              </a:rPr>
              <a:t>10</a:t>
            </a:r>
            <a:r>
              <a:rPr lang="zh-CN" altLang="en-US" sz="2800" dirty="0">
                <a:ln w="19050">
                  <a:noFill/>
                </a:ln>
                <a:gradFill>
                  <a:gsLst>
                    <a:gs pos="0">
                      <a:srgbClr val="FFB843"/>
                    </a:gs>
                    <a:gs pos="32000">
                      <a:srgbClr val="F38200"/>
                    </a:gs>
                    <a:gs pos="100000">
                      <a:srgbClr val="E97E01"/>
                    </a:gs>
                  </a:gsLst>
                  <a:lin ang="5400000" scaled="0"/>
                </a:gradFill>
                <a:effectLst/>
                <a:cs typeface="+mn-ea"/>
                <a:sym typeface="+mn-lt"/>
              </a:rPr>
              <a:t>、惊厥（抽风）</a:t>
            </a:r>
          </a:p>
        </p:txBody>
      </p:sp>
      <p:pic>
        <p:nvPicPr>
          <p:cNvPr id="9" name="图片 8" descr="C:/Users/ADMINI~1/AppData/Local/Temp/picturecompress_20211123140842/output_4.pngoutput_4"/>
          <p:cNvPicPr>
            <a:picLocks noChangeAspect="1"/>
          </p:cNvPicPr>
          <p:nvPr/>
        </p:nvPicPr>
        <p:blipFill>
          <a:blip r:embed="rId2" cstate="screen">
            <a:lum bright="-18000"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85" y="-264795"/>
            <a:ext cx="2230755" cy="223075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138" y="1267920"/>
            <a:ext cx="1707028" cy="1012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14="http://schemas.microsoft.com/office/drawing/2010/main"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文本框 7"/>
          <p:cNvSpPr txBox="1">
            <a:spLocks noChangeArrowheads="1"/>
          </p:cNvSpPr>
          <p:nvPr/>
        </p:nvSpPr>
        <p:spPr bwMode="auto">
          <a:xfrm>
            <a:off x="1229360" y="2786380"/>
            <a:ext cx="9855835" cy="961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fontAlgn="auto">
              <a:lnSpc>
                <a:spcPct val="168000"/>
              </a:lnSpc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有食物中毒、季节性病毒感染、急性胃肠炎等。急性胃肠炎的症状有恶心、呕吐、腹泻，个别幼儿还伴有发热。当呕吐、腹泻次数过多时还会发生口渴、精神萎靡、嗜睡等早期脱水症状。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1580515" y="3736340"/>
            <a:ext cx="8448040" cy="1925955"/>
          </a:xfrm>
          <a:prstGeom prst="rect">
            <a:avLst/>
          </a:prstGeom>
          <a:noFill/>
          <a:ln w="76200">
            <a:noFill/>
            <a:miter lim="800000"/>
          </a:ln>
          <a:effectLst/>
        </p:spPr>
        <p:txBody>
          <a:bodyPr wrap="square" lIns="179705" rIns="36195" bIns="107950">
            <a:spAutoFit/>
          </a:bodyPr>
          <a:lstStyle/>
          <a:p>
            <a:pPr marL="342900" indent="-342900" fontAlgn="auto">
              <a:lnSpc>
                <a:spcPct val="180000"/>
              </a:lnSpc>
              <a:buFont typeface="+mj-lt"/>
              <a:buAutoNum type="alphaLcParenR"/>
            </a:pPr>
            <a:r>
              <a:rPr lang="zh-CN" altLang="en-US" sz="1600">
                <a:cs typeface="+mn-ea"/>
                <a:sym typeface="+mn-lt"/>
              </a:rPr>
              <a:t>注意避免呕吐物被幼儿误吸入呼吸道，造成呼吸困难。</a:t>
            </a:r>
          </a:p>
          <a:p>
            <a:pPr marL="342900" indent="-342900" fontAlgn="auto">
              <a:lnSpc>
                <a:spcPct val="180000"/>
              </a:lnSpc>
              <a:buFont typeface="+mj-lt"/>
              <a:buAutoNum type="alphaLcParenR"/>
            </a:pPr>
            <a:r>
              <a:rPr lang="zh-CN" altLang="en-US" sz="1600">
                <a:cs typeface="+mn-ea"/>
                <a:sym typeface="+mn-lt"/>
              </a:rPr>
              <a:t>呕吐的幼儿应采取</a:t>
            </a:r>
            <a:r>
              <a:rPr lang="zh-CN" altLang="en-US" sz="1600" b="1">
                <a:cs typeface="+mn-ea"/>
                <a:sym typeface="+mn-lt"/>
              </a:rPr>
              <a:t>侧卧位或坐位</a:t>
            </a:r>
            <a:r>
              <a:rPr lang="zh-CN" altLang="en-US" sz="1600">
                <a:cs typeface="+mn-ea"/>
                <a:sym typeface="+mn-lt"/>
              </a:rPr>
              <a:t>，避免幼儿处于仰卧状态，避免头部过分前倾。</a:t>
            </a:r>
          </a:p>
          <a:p>
            <a:pPr marL="342900" indent="-342900" fontAlgn="auto">
              <a:lnSpc>
                <a:spcPct val="180000"/>
              </a:lnSpc>
              <a:buFont typeface="+mj-lt"/>
              <a:buAutoNum type="alphaLcParenR"/>
            </a:pPr>
            <a:r>
              <a:rPr lang="zh-CN" altLang="en-US" sz="1600">
                <a:cs typeface="+mn-ea"/>
                <a:sym typeface="+mn-lt"/>
              </a:rPr>
              <a:t>呕吐后要用</a:t>
            </a:r>
            <a:r>
              <a:rPr lang="zh-CN" altLang="en-US" sz="1600" b="1">
                <a:cs typeface="+mn-ea"/>
                <a:sym typeface="+mn-lt"/>
              </a:rPr>
              <a:t>温开水漱口</a:t>
            </a:r>
            <a:r>
              <a:rPr lang="zh-CN" altLang="en-US" sz="1600">
                <a:cs typeface="+mn-ea"/>
                <a:sym typeface="+mn-lt"/>
              </a:rPr>
              <a:t>。</a:t>
            </a:r>
          </a:p>
          <a:p>
            <a:pPr marL="342900" indent="-342900" fontAlgn="auto">
              <a:lnSpc>
                <a:spcPct val="180000"/>
              </a:lnSpc>
              <a:buFont typeface="+mj-lt"/>
              <a:buAutoNum type="alphaLcParenR"/>
            </a:pPr>
            <a:r>
              <a:rPr lang="zh-CN" altLang="en-US" sz="1600">
                <a:cs typeface="+mn-ea"/>
                <a:sym typeface="+mn-lt"/>
              </a:rPr>
              <a:t>呕吐停止或减轻后，给患儿喝少量</a:t>
            </a:r>
            <a:r>
              <a:rPr lang="zh-CN" altLang="en-US" sz="1600" b="1">
                <a:solidFill>
                  <a:schemeClr val="tx1"/>
                </a:solidFill>
                <a:cs typeface="+mn-ea"/>
                <a:sym typeface="+mn-lt"/>
              </a:rPr>
              <a:t>淡盐水</a:t>
            </a:r>
            <a:r>
              <a:rPr lang="zh-CN" altLang="en-US" sz="1600">
                <a:cs typeface="+mn-ea"/>
                <a:sym typeface="+mn-lt"/>
              </a:rPr>
              <a:t>。</a:t>
            </a: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1315085" y="2244725"/>
            <a:ext cx="5319395" cy="537845"/>
          </a:xfrm>
          <a:prstGeom prst="roundRect">
            <a:avLst/>
          </a:prstGeom>
          <a:gradFill>
            <a:gsLst>
              <a:gs pos="0">
                <a:srgbClr val="87D182"/>
              </a:gs>
              <a:gs pos="36000">
                <a:srgbClr val="4FB87C"/>
              </a:gs>
              <a:gs pos="100000">
                <a:srgbClr val="27A779"/>
              </a:gs>
            </a:gsLst>
            <a:lin ang="5400000" scaled="0"/>
          </a:gradFill>
          <a:ln w="28575">
            <a:noFill/>
            <a:miter lim="800000"/>
          </a:ln>
        </p:spPr>
        <p:txBody>
          <a:bodyPr wrap="square" tIns="71755" bIns="36195">
            <a:noAutofit/>
          </a:bodyPr>
          <a:lstStyle/>
          <a:p>
            <a:pPr lvl="0" algn="dist">
              <a:buClrTx/>
              <a:buSzTx/>
              <a:buFontTx/>
            </a:pPr>
            <a:r>
              <a:rPr lang="zh-CN" altLang="zh-CN" sz="2400">
                <a:solidFill>
                  <a:schemeClr val="bg1"/>
                </a:solidFill>
                <a:cs typeface="+mn-ea"/>
                <a:sym typeface="+mn-lt"/>
              </a:rPr>
              <a:t>造成幼儿呕吐、腹泻的原因比较复杂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83402" y="3918585"/>
            <a:ext cx="615553" cy="16630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2800" dirty="0">
                <a:ln w="31750">
                  <a:noFill/>
                </a:ln>
                <a:gradFill>
                  <a:gsLst>
                    <a:gs pos="0">
                      <a:srgbClr val="87D182"/>
                    </a:gs>
                    <a:gs pos="28000">
                      <a:srgbClr val="4FB87C"/>
                    </a:gs>
                    <a:gs pos="71000">
                      <a:srgbClr val="2FA97A"/>
                    </a:gs>
                    <a:gs pos="50000">
                      <a:srgbClr val="27A779"/>
                    </a:gs>
                    <a:gs pos="100000">
                      <a:srgbClr val="60AB6D"/>
                    </a:gs>
                  </a:gsLst>
                  <a:lin ang="5400000" scaled="0"/>
                </a:gradFill>
                <a:effectLst/>
                <a:cs typeface="+mn-ea"/>
                <a:sym typeface="+mn-lt"/>
              </a:rPr>
              <a:t>急救知识</a:t>
            </a:r>
          </a:p>
        </p:txBody>
      </p:sp>
      <p:pic>
        <p:nvPicPr>
          <p:cNvPr id="6" name="图片 5" descr="51miz-E1220268-ABF4F12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6140" y="3587750"/>
            <a:ext cx="3167380" cy="2375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14="http://schemas.microsoft.com/office/drawing/2010/main"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  <p:bldP spid="54278" grpId="1"/>
      <p:bldP spid="15" grpId="0" bldLvl="0" animBg="1"/>
      <p:bldP spid="15" grpId="1" animBg="1"/>
      <p:bldP spid="4" grpId="0"/>
      <p:bldP spid="4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462780" y="2321560"/>
            <a:ext cx="1442720" cy="495300"/>
            <a:chOff x="5744" y="4231"/>
            <a:chExt cx="2272" cy="780"/>
          </a:xfrm>
        </p:grpSpPr>
        <p:sp>
          <p:nvSpPr>
            <p:cNvPr id="7" name="圆角矩形 6"/>
            <p:cNvSpPr/>
            <p:nvPr/>
          </p:nvSpPr>
          <p:spPr>
            <a:xfrm>
              <a:off x="5744" y="4231"/>
              <a:ext cx="2273" cy="781"/>
            </a:xfrm>
            <a:prstGeom prst="roundRect">
              <a:avLst/>
            </a:prstGeom>
            <a:gradFill>
              <a:gsLst>
                <a:gs pos="0">
                  <a:srgbClr val="87D182"/>
                </a:gs>
                <a:gs pos="36000">
                  <a:srgbClr val="4FB87C"/>
                </a:gs>
                <a:gs pos="100000">
                  <a:srgbClr val="27A77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 txBox="1">
              <a:spLocks noChangeArrowheads="1"/>
            </p:cNvSpPr>
            <p:nvPr/>
          </p:nvSpPr>
          <p:spPr bwMode="auto">
            <a:xfrm>
              <a:off x="5744" y="4285"/>
              <a:ext cx="2272" cy="7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特别提醒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282700" y="3108960"/>
            <a:ext cx="7745730" cy="2296160"/>
            <a:chOff x="2020" y="4896"/>
            <a:chExt cx="12198" cy="3616"/>
          </a:xfrm>
        </p:grpSpPr>
        <p:sp>
          <p:nvSpPr>
            <p:cNvPr id="11" name="圆角矩形 10"/>
            <p:cNvSpPr/>
            <p:nvPr/>
          </p:nvSpPr>
          <p:spPr>
            <a:xfrm>
              <a:off x="2020" y="4924"/>
              <a:ext cx="12199" cy="3589"/>
            </a:xfrm>
            <a:prstGeom prst="roundRect">
              <a:avLst>
                <a:gd name="adj" fmla="val 1768"/>
              </a:avLst>
            </a:prstGeom>
            <a:noFill/>
            <a:ln>
              <a:gradFill>
                <a:gsLst>
                  <a:gs pos="0">
                    <a:srgbClr val="87D182"/>
                  </a:gs>
                  <a:gs pos="47000">
                    <a:srgbClr val="4FB87C"/>
                  </a:gs>
                  <a:gs pos="76000">
                    <a:srgbClr val="27A779"/>
                  </a:gs>
                  <a:gs pos="100000">
                    <a:srgbClr val="2FA97A"/>
                  </a:gs>
                </a:gsLst>
                <a:lin ang="5400000" scaled="1"/>
              </a:gra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 bwMode="auto">
            <a:xfrm>
              <a:off x="10887" y="4896"/>
              <a:ext cx="3133" cy="3536"/>
            </a:xfrm>
            <a:prstGeom prst="rect">
              <a:avLst/>
            </a:prstGeom>
            <a:noFill/>
            <a:ln w="63500">
              <a:noFill/>
              <a:prstDash val="sysDot"/>
              <a:miter lim="800000"/>
            </a:ln>
          </p:spPr>
          <p:txBody>
            <a:bodyPr wrap="square">
              <a:spAutoFit/>
            </a:bodyPr>
            <a:lstStyle/>
            <a:p>
              <a:pPr lvl="0" algn="just" fontAlgn="auto">
                <a:lnSpc>
                  <a:spcPct val="200000"/>
                </a:lnSpc>
                <a:buClrTx/>
                <a:buSzTx/>
                <a:buFont typeface="Wingdings" panose="05000000000000000000" pitchFamily="2" charset="2"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2、当多数小儿同时出现相同症状时，要及时上报防疫部门查找原因，防止食物中毒和传染病在幼儿园大面积的流行。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132" y="4896"/>
              <a:ext cx="5352" cy="3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fontAlgn="auto">
                <a:lnSpc>
                  <a:spcPct val="200000"/>
                </a:lnSpc>
                <a:buClrTx/>
                <a:buSzTx/>
                <a:buFont typeface="Wingdings" panose="05000000000000000000" pitchFamily="2" charset="2"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1、当幼儿出现呕吐腹泻时，首先要安抚幼儿的情绪，多喂幼儿温开水，食用易消化的流质食物，对幼儿的呕吐物、腹泻物要及时清理、消毒。对便盆、便器用消毒液清洗、浸泡，并与健康儿童隔离。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26" y="4896"/>
              <a:ext cx="3301" cy="3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fontAlgn="auto">
                <a:lnSpc>
                  <a:spcPct val="200000"/>
                </a:lnSpc>
                <a:buClrTx/>
                <a:buSzTx/>
                <a:buFont typeface="Wingdings" panose="05000000000000000000" pitchFamily="2" charset="2"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3、对腹泻、呕吐较严重的小儿要及时送医院治疗，必要时留取吃过的食物样本到医院做进一步的化验、诊断、处理。</a:t>
              </a:r>
            </a:p>
          </p:txBody>
        </p:sp>
      </p:grpSp>
      <p:pic>
        <p:nvPicPr>
          <p:cNvPr id="16" name="图片 15" descr="C:/Users/ADMINI~1/AppData/Local/Temp/picturecompress_20211123100829/output_44.pngoutput_4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877"/>
          <a:stretch>
            <a:fillRect/>
          </a:stretch>
        </p:blipFill>
        <p:spPr>
          <a:xfrm flipH="1">
            <a:off x="9273540" y="2514600"/>
            <a:ext cx="2576195" cy="3433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14="http://schemas.microsoft.com/office/drawing/2010/main"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99840" y="3046790"/>
            <a:ext cx="19018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dirty="0">
                <a:ln w="19050">
                  <a:noFill/>
                </a:ln>
                <a:gradFill>
                  <a:gsLst>
                    <a:gs pos="0">
                      <a:srgbClr val="FFB843"/>
                    </a:gs>
                    <a:gs pos="32000">
                      <a:srgbClr val="F38200"/>
                    </a:gs>
                    <a:gs pos="100000">
                      <a:srgbClr val="E97E01"/>
                    </a:gs>
                  </a:gsLst>
                  <a:lin ang="5400000" scaled="0"/>
                </a:gradFill>
                <a:effectLst/>
                <a:cs typeface="+mn-ea"/>
                <a:sym typeface="+mn-lt"/>
              </a:rPr>
              <a:t>中暑</a:t>
            </a:r>
          </a:p>
        </p:txBody>
      </p:sp>
      <p:pic>
        <p:nvPicPr>
          <p:cNvPr id="6" name="图片 5" descr="C:/Users/ADMINI~1/AppData/Local/Temp/picturecompress_20211123140842/output_16.pngoutput_16"/>
          <p:cNvPicPr>
            <a:picLocks noChangeAspect="1"/>
          </p:cNvPicPr>
          <p:nvPr/>
        </p:nvPicPr>
        <p:blipFill>
          <a:blip r:embed="rId2" cstate="screen">
            <a:lum bright="-18000"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85" y="-264795"/>
            <a:ext cx="2230755" cy="2230755"/>
          </a:xfrm>
          <a:prstGeom prst="rect">
            <a:avLst/>
          </a:prstGeom>
        </p:spPr>
      </p:pic>
      <p:pic>
        <p:nvPicPr>
          <p:cNvPr id="2" name="图片 1" descr="C:/Users/ADMINI~1/AppData/Local/Temp/picturecompress_20211123140842/output_17.pngoutput_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6110" y="2949000"/>
            <a:ext cx="1169035" cy="11690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76" y="4279180"/>
            <a:ext cx="3286029" cy="7498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9700" y="2174240"/>
            <a:ext cx="2316480" cy="53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14="http://schemas.microsoft.com/office/drawing/2010/main"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348105" y="2169795"/>
            <a:ext cx="8754110" cy="1113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中暑症状：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体温增高可达40℃以上，因出汗过多而丢失大量盐分引起肌肉酸痛甚至痉挛，严重的可有抽风、昏迷、血压下降、皮肤出血等。</a:t>
            </a:r>
          </a:p>
        </p:txBody>
      </p:sp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1348105" y="3502025"/>
            <a:ext cx="207835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所需医疗药品</a:t>
            </a:r>
          </a:p>
        </p:txBody>
      </p:sp>
      <p:sp>
        <p:nvSpPr>
          <p:cNvPr id="4" name="文本框 21"/>
          <p:cNvSpPr txBox="1">
            <a:spLocks noChangeArrowheads="1"/>
          </p:cNvSpPr>
          <p:nvPr/>
        </p:nvSpPr>
        <p:spPr bwMode="auto">
          <a:xfrm>
            <a:off x="1428750" y="4094480"/>
            <a:ext cx="810260" cy="459740"/>
          </a:xfrm>
          <a:prstGeom prst="rect">
            <a:avLst/>
          </a:prstGeom>
          <a:gradFill>
            <a:gsLst>
              <a:gs pos="0">
                <a:srgbClr val="87D182"/>
              </a:gs>
              <a:gs pos="36000">
                <a:srgbClr val="4FB87C"/>
              </a:gs>
              <a:gs pos="100000">
                <a:srgbClr val="27A779"/>
              </a:gs>
            </a:gsLst>
            <a:lin ang="5400000" scaled="0"/>
          </a:gradFill>
          <a:ln w="28575">
            <a:noFill/>
            <a:miter lim="800000"/>
          </a:ln>
        </p:spPr>
        <p:txBody>
          <a:bodyPr wrap="square" tIns="71755" bIns="71755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zh-CN" sz="2000">
                <a:solidFill>
                  <a:schemeClr val="bg1"/>
                </a:solidFill>
                <a:cs typeface="+mn-ea"/>
                <a:sym typeface="+mn-lt"/>
              </a:rPr>
              <a:t>冰块</a:t>
            </a:r>
          </a:p>
        </p:txBody>
      </p:sp>
      <p:sp>
        <p:nvSpPr>
          <p:cNvPr id="5" name="文本框 21"/>
          <p:cNvSpPr txBox="1">
            <a:spLocks noChangeArrowheads="1"/>
          </p:cNvSpPr>
          <p:nvPr/>
        </p:nvSpPr>
        <p:spPr bwMode="auto">
          <a:xfrm>
            <a:off x="2369820" y="4094480"/>
            <a:ext cx="810260" cy="459740"/>
          </a:xfrm>
          <a:prstGeom prst="rect">
            <a:avLst/>
          </a:prstGeom>
          <a:gradFill>
            <a:gsLst>
              <a:gs pos="0">
                <a:srgbClr val="87D182"/>
              </a:gs>
              <a:gs pos="36000">
                <a:srgbClr val="4FB87C"/>
              </a:gs>
              <a:gs pos="100000">
                <a:srgbClr val="27A779"/>
              </a:gs>
            </a:gsLst>
            <a:lin ang="5400000" scaled="0"/>
          </a:gradFill>
          <a:ln w="28575">
            <a:noFill/>
            <a:miter lim="800000"/>
          </a:ln>
        </p:spPr>
        <p:txBody>
          <a:bodyPr wrap="square" tIns="71755" bIns="71755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zh-CN" sz="2000">
                <a:solidFill>
                  <a:schemeClr val="bg1"/>
                </a:solidFill>
                <a:cs typeface="+mn-ea"/>
                <a:sym typeface="+mn-lt"/>
              </a:rPr>
              <a:t>酒精</a:t>
            </a:r>
          </a:p>
        </p:txBody>
      </p:sp>
      <p:sp>
        <p:nvSpPr>
          <p:cNvPr id="6" name="文本框 21"/>
          <p:cNvSpPr txBox="1">
            <a:spLocks noChangeArrowheads="1"/>
          </p:cNvSpPr>
          <p:nvPr/>
        </p:nvSpPr>
        <p:spPr bwMode="auto">
          <a:xfrm>
            <a:off x="3310890" y="4094480"/>
            <a:ext cx="810260" cy="459740"/>
          </a:xfrm>
          <a:prstGeom prst="rect">
            <a:avLst/>
          </a:prstGeom>
          <a:gradFill>
            <a:gsLst>
              <a:gs pos="0">
                <a:srgbClr val="87D182"/>
              </a:gs>
              <a:gs pos="36000">
                <a:srgbClr val="4FB87C"/>
              </a:gs>
              <a:gs pos="100000">
                <a:srgbClr val="27A779"/>
              </a:gs>
            </a:gsLst>
            <a:lin ang="5400000" scaled="0"/>
          </a:gradFill>
          <a:ln w="28575">
            <a:noFill/>
            <a:miter lim="800000"/>
          </a:ln>
        </p:spPr>
        <p:txBody>
          <a:bodyPr wrap="square" tIns="71755" bIns="71755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zh-CN" sz="2000">
                <a:solidFill>
                  <a:schemeClr val="bg1"/>
                </a:solidFill>
                <a:cs typeface="+mn-ea"/>
                <a:sym typeface="+mn-lt"/>
              </a:rPr>
              <a:t>冷水</a:t>
            </a:r>
          </a:p>
        </p:txBody>
      </p:sp>
      <p:sp>
        <p:nvSpPr>
          <p:cNvPr id="7" name="文本框 21"/>
          <p:cNvSpPr txBox="1">
            <a:spLocks noChangeArrowheads="1"/>
          </p:cNvSpPr>
          <p:nvPr/>
        </p:nvSpPr>
        <p:spPr bwMode="auto">
          <a:xfrm>
            <a:off x="4251960" y="4094480"/>
            <a:ext cx="810260" cy="459740"/>
          </a:xfrm>
          <a:prstGeom prst="rect">
            <a:avLst/>
          </a:prstGeom>
          <a:gradFill>
            <a:gsLst>
              <a:gs pos="0">
                <a:srgbClr val="87D182"/>
              </a:gs>
              <a:gs pos="36000">
                <a:srgbClr val="4FB87C"/>
              </a:gs>
              <a:gs pos="100000">
                <a:srgbClr val="27A779"/>
              </a:gs>
            </a:gsLst>
            <a:lin ang="5400000" scaled="0"/>
          </a:gradFill>
          <a:ln w="28575">
            <a:noFill/>
            <a:miter lim="800000"/>
          </a:ln>
        </p:spPr>
        <p:txBody>
          <a:bodyPr wrap="square" tIns="71755" bIns="71755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zh-CN" sz="2000">
                <a:solidFill>
                  <a:schemeClr val="bg1"/>
                </a:solidFill>
                <a:cs typeface="+mn-ea"/>
                <a:sym typeface="+mn-lt"/>
              </a:rPr>
              <a:t>冰袋</a:t>
            </a:r>
          </a:p>
        </p:txBody>
      </p:sp>
      <p:sp>
        <p:nvSpPr>
          <p:cNvPr id="8" name="文本框 21"/>
          <p:cNvSpPr txBox="1">
            <a:spLocks noChangeArrowheads="1"/>
          </p:cNvSpPr>
          <p:nvPr/>
        </p:nvSpPr>
        <p:spPr bwMode="auto">
          <a:xfrm>
            <a:off x="5193030" y="4094480"/>
            <a:ext cx="810260" cy="459740"/>
          </a:xfrm>
          <a:prstGeom prst="rect">
            <a:avLst/>
          </a:prstGeom>
          <a:gradFill>
            <a:gsLst>
              <a:gs pos="0">
                <a:srgbClr val="87D182"/>
              </a:gs>
              <a:gs pos="36000">
                <a:srgbClr val="4FB87C"/>
              </a:gs>
              <a:gs pos="100000">
                <a:srgbClr val="27A779"/>
              </a:gs>
            </a:gsLst>
            <a:lin ang="5400000" scaled="0"/>
          </a:gradFill>
          <a:ln w="28575">
            <a:noFill/>
            <a:miter lim="800000"/>
          </a:ln>
        </p:spPr>
        <p:txBody>
          <a:bodyPr wrap="square" tIns="71755" bIns="71755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zh-CN" sz="2000">
                <a:solidFill>
                  <a:schemeClr val="bg1"/>
                </a:solidFill>
                <a:cs typeface="+mn-ea"/>
                <a:sym typeface="+mn-lt"/>
              </a:rPr>
              <a:t>风扇</a:t>
            </a:r>
          </a:p>
        </p:txBody>
      </p:sp>
      <p:sp>
        <p:nvSpPr>
          <p:cNvPr id="9" name="文本框 21"/>
          <p:cNvSpPr txBox="1">
            <a:spLocks noChangeArrowheads="1"/>
          </p:cNvSpPr>
          <p:nvPr/>
        </p:nvSpPr>
        <p:spPr bwMode="auto">
          <a:xfrm>
            <a:off x="6134100" y="4094480"/>
            <a:ext cx="810260" cy="459740"/>
          </a:xfrm>
          <a:prstGeom prst="rect">
            <a:avLst/>
          </a:prstGeom>
          <a:gradFill>
            <a:gsLst>
              <a:gs pos="0">
                <a:srgbClr val="87D182"/>
              </a:gs>
              <a:gs pos="36000">
                <a:srgbClr val="4FB87C"/>
              </a:gs>
              <a:gs pos="100000">
                <a:srgbClr val="27A779"/>
              </a:gs>
            </a:gsLst>
            <a:lin ang="5400000" scaled="0"/>
          </a:gradFill>
          <a:ln w="28575">
            <a:noFill/>
            <a:miter lim="800000"/>
          </a:ln>
        </p:spPr>
        <p:txBody>
          <a:bodyPr wrap="square" tIns="71755" bIns="71755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zh-CN" sz="2000">
                <a:solidFill>
                  <a:schemeClr val="bg1"/>
                </a:solidFill>
                <a:cs typeface="+mn-ea"/>
                <a:sym typeface="+mn-lt"/>
              </a:rPr>
              <a:t>空调</a:t>
            </a:r>
          </a:p>
        </p:txBody>
      </p:sp>
      <p:sp>
        <p:nvSpPr>
          <p:cNvPr id="11" name="文本框 21"/>
          <p:cNvSpPr txBox="1">
            <a:spLocks noChangeArrowheads="1"/>
          </p:cNvSpPr>
          <p:nvPr/>
        </p:nvSpPr>
        <p:spPr bwMode="auto">
          <a:xfrm>
            <a:off x="7075170" y="4094480"/>
            <a:ext cx="1199515" cy="459740"/>
          </a:xfrm>
          <a:prstGeom prst="rect">
            <a:avLst/>
          </a:prstGeom>
          <a:gradFill>
            <a:gsLst>
              <a:gs pos="0">
                <a:srgbClr val="87D182"/>
              </a:gs>
              <a:gs pos="36000">
                <a:srgbClr val="4FB87C"/>
              </a:gs>
              <a:gs pos="100000">
                <a:srgbClr val="27A779"/>
              </a:gs>
            </a:gsLst>
            <a:lin ang="5400000" scaled="0"/>
          </a:gradFill>
          <a:ln w="28575">
            <a:noFill/>
            <a:miter lim="800000"/>
          </a:ln>
        </p:spPr>
        <p:txBody>
          <a:bodyPr wrap="square" tIns="71755" bIns="71755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zh-CN" sz="2000">
                <a:solidFill>
                  <a:schemeClr val="bg1"/>
                </a:solidFill>
                <a:cs typeface="+mn-ea"/>
                <a:sym typeface="+mn-lt"/>
              </a:rPr>
              <a:t>清凉饮料</a:t>
            </a:r>
          </a:p>
        </p:txBody>
      </p:sp>
      <p:pic>
        <p:nvPicPr>
          <p:cNvPr id="12" name="图片 11" descr="51miz-E1218289-C78ABDE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2768600"/>
            <a:ext cx="2296160" cy="2296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14="http://schemas.microsoft.com/office/drawing/2010/main"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" grpId="0"/>
      <p:bldP spid="2" grpId="1"/>
      <p:bldP spid="4" grpId="0" bldLvl="0" animBg="1"/>
      <p:bldP spid="4" grpId="1" animBg="1"/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1" grpId="0" bldLvl="0" animBg="1"/>
      <p:bldP spid="1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 bwMode="auto">
          <a:xfrm>
            <a:off x="1181735" y="2477135"/>
            <a:ext cx="9866630" cy="3046095"/>
          </a:xfrm>
          <a:prstGeom prst="rect">
            <a:avLst/>
          </a:prstGeom>
          <a:noFill/>
          <a:ln w="63500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lvl="0" algn="just" fontAlgn="auto">
              <a:lnSpc>
                <a:spcPct val="200000"/>
              </a:lnSpc>
              <a:buClrTx/>
              <a:buSzTx/>
              <a:buFont typeface="Wingdings" panose="05000000000000000000" pitchFamily="2" charset="2"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、马上将幼儿转移到阴凉的地方或室内，脱去幼儿衣物，注意保持宝宝呼吸道通畅，然后用冷水、冰块、冰袋或酒精擦体，或用低于体温3-5℃的温水洗澡，或在患儿腋下、腹股沟放冰袋，争取使体温降到38℃以下。</a:t>
            </a:r>
          </a:p>
          <a:p>
            <a:pPr lvl="0" algn="just" fontAlgn="auto">
              <a:lnSpc>
                <a:spcPct val="200000"/>
              </a:lnSpc>
              <a:buClrTx/>
              <a:buSzTx/>
              <a:buFont typeface="Wingdings" panose="05000000000000000000" pitchFamily="2" charset="2"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2、可以用电扇及空调等降低环境温度。</a:t>
            </a:r>
          </a:p>
          <a:p>
            <a:pPr lvl="0" algn="just" fontAlgn="auto">
              <a:lnSpc>
                <a:spcPct val="200000"/>
              </a:lnSpc>
              <a:buClrTx/>
              <a:buSzTx/>
              <a:buFont typeface="Wingdings" panose="05000000000000000000" pitchFamily="2" charset="2"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3、多让幼儿喝水，或每隔10到15分钟喝一些清凉饮料，幼儿的饮料不能含咖啡因；但幼儿有呕吐或意识不清的情况时不要喂，以防意外事故发生；</a:t>
            </a:r>
          </a:p>
          <a:p>
            <a:pPr lvl="0" algn="just" fontAlgn="auto">
              <a:lnSpc>
                <a:spcPct val="200000"/>
              </a:lnSpc>
              <a:buClrTx/>
              <a:buSzTx/>
              <a:buFont typeface="Wingdings" panose="05000000000000000000" pitchFamily="2" charset="2"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4、重症者赶快送医院治疗。</a:t>
            </a:r>
          </a:p>
        </p:txBody>
      </p:sp>
      <p:sp>
        <p:nvSpPr>
          <p:cNvPr id="20483" name="文本框 3"/>
          <p:cNvSpPr txBox="1">
            <a:spLocks noChangeArrowheads="1"/>
          </p:cNvSpPr>
          <p:nvPr/>
        </p:nvSpPr>
        <p:spPr bwMode="auto">
          <a:xfrm>
            <a:off x="1181735" y="2052320"/>
            <a:ext cx="166306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处理方法</a:t>
            </a:r>
          </a:p>
        </p:txBody>
      </p:sp>
      <p:pic>
        <p:nvPicPr>
          <p:cNvPr id="3" name="图片 2" descr="资源 95@8x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0" y="3580130"/>
            <a:ext cx="284480" cy="584200"/>
          </a:xfrm>
          <a:prstGeom prst="rect">
            <a:avLst/>
          </a:prstGeom>
        </p:spPr>
      </p:pic>
      <p:pic>
        <p:nvPicPr>
          <p:cNvPr id="4" name="图片 3" descr="资源 96@8x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2870" y="3701415"/>
            <a:ext cx="490855" cy="266700"/>
          </a:xfrm>
          <a:prstGeom prst="rect">
            <a:avLst/>
          </a:prstGeom>
        </p:spPr>
      </p:pic>
      <p:pic>
        <p:nvPicPr>
          <p:cNvPr id="5" name="图片 4" descr="资源 97@8x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385" y="3580130"/>
            <a:ext cx="565150" cy="509905"/>
          </a:xfrm>
          <a:prstGeom prst="rect">
            <a:avLst/>
          </a:prstGeom>
        </p:spPr>
      </p:pic>
      <p:pic>
        <p:nvPicPr>
          <p:cNvPr id="6" name="图片 5" descr="资源 98@8x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2725" y="3709670"/>
            <a:ext cx="463550" cy="307975"/>
          </a:xfrm>
          <a:prstGeom prst="rect">
            <a:avLst/>
          </a:prstGeom>
        </p:spPr>
      </p:pic>
      <p:pic>
        <p:nvPicPr>
          <p:cNvPr id="7" name="图片 6" descr="资源 99@8x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335" y="3652520"/>
            <a:ext cx="342900" cy="365125"/>
          </a:xfrm>
          <a:prstGeom prst="rect">
            <a:avLst/>
          </a:prstGeom>
        </p:spPr>
      </p:pic>
      <p:pic>
        <p:nvPicPr>
          <p:cNvPr id="8" name="图片 7" descr="资源 100@8x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9520" y="3685540"/>
            <a:ext cx="492125" cy="298450"/>
          </a:xfrm>
          <a:prstGeom prst="rect">
            <a:avLst/>
          </a:prstGeom>
        </p:spPr>
      </p:pic>
      <p:pic>
        <p:nvPicPr>
          <p:cNvPr id="9" name="图片 8" descr="资源 90@8x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600" y="4736465"/>
            <a:ext cx="309880" cy="457200"/>
          </a:xfrm>
          <a:prstGeom prst="rect">
            <a:avLst/>
          </a:prstGeom>
        </p:spPr>
      </p:pic>
      <p:pic>
        <p:nvPicPr>
          <p:cNvPr id="10" name="图片 9" descr="资源 91@8x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1570" y="4736465"/>
            <a:ext cx="446405" cy="373380"/>
          </a:xfrm>
          <a:prstGeom prst="rect">
            <a:avLst/>
          </a:prstGeom>
        </p:spPr>
      </p:pic>
      <p:pic>
        <p:nvPicPr>
          <p:cNvPr id="11" name="图片 10" descr="资源 92@8x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065" y="4736465"/>
            <a:ext cx="476250" cy="469900"/>
          </a:xfrm>
          <a:prstGeom prst="rect">
            <a:avLst/>
          </a:prstGeom>
        </p:spPr>
      </p:pic>
      <p:pic>
        <p:nvPicPr>
          <p:cNvPr id="12" name="图片 11" descr="资源 93@8x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8405" y="4736465"/>
            <a:ext cx="455930" cy="527050"/>
          </a:xfrm>
          <a:prstGeom prst="rect">
            <a:avLst/>
          </a:prstGeom>
        </p:spPr>
      </p:pic>
      <p:pic>
        <p:nvPicPr>
          <p:cNvPr id="13" name="图片 12" descr="资源 94@8x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25" y="4736465"/>
            <a:ext cx="490855" cy="501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14="http://schemas.microsoft.com/office/drawing/2010/main"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99840" y="3011218"/>
            <a:ext cx="43897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dirty="0">
                <a:ln w="19050">
                  <a:noFill/>
                </a:ln>
                <a:gradFill>
                  <a:gsLst>
                    <a:gs pos="0">
                      <a:srgbClr val="FFB843"/>
                    </a:gs>
                    <a:gs pos="32000">
                      <a:srgbClr val="F38200"/>
                    </a:gs>
                    <a:gs pos="100000">
                      <a:srgbClr val="E97E01"/>
                    </a:gs>
                  </a:gsLst>
                  <a:lin ang="5400000" scaled="0"/>
                </a:gradFill>
                <a:effectLst/>
                <a:cs typeface="+mn-ea"/>
                <a:sym typeface="+mn-lt"/>
              </a:rPr>
              <a:t>惊厥（抽风）</a:t>
            </a:r>
          </a:p>
        </p:txBody>
      </p:sp>
      <p:pic>
        <p:nvPicPr>
          <p:cNvPr id="6" name="图片 5" descr="C:/Users/ADMINI~1/AppData/Local/Temp/picturecompress_20211123140842/output_18.pngoutput_18"/>
          <p:cNvPicPr>
            <a:picLocks noChangeAspect="1"/>
          </p:cNvPicPr>
          <p:nvPr/>
        </p:nvPicPr>
        <p:blipFill>
          <a:blip r:embed="rId2" cstate="screen">
            <a:lum bright="-18000"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85" y="-264795"/>
            <a:ext cx="2230755" cy="22307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454" y="4279180"/>
            <a:ext cx="4438273" cy="7498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125" y="2116455"/>
            <a:ext cx="2316480" cy="53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14="http://schemas.microsoft.com/office/drawing/2010/main"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338580" y="2406015"/>
            <a:ext cx="9514205" cy="1113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惊厥症状：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症状表现为眼睛向上翻，或者眼睛凝视，牙关紧闭，面色发青发紫，双手握拳，关节向里收，全身肌肉强直性收缩。抽搐的时间为数十秒到几分钟不等。</a:t>
            </a:r>
          </a:p>
        </p:txBody>
      </p:sp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1338580" y="3862705"/>
            <a:ext cx="207835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所需医疗药品</a:t>
            </a:r>
          </a:p>
        </p:txBody>
      </p:sp>
      <p:sp>
        <p:nvSpPr>
          <p:cNvPr id="4" name="文本框 21"/>
          <p:cNvSpPr txBox="1">
            <a:spLocks noChangeArrowheads="1"/>
          </p:cNvSpPr>
          <p:nvPr/>
        </p:nvSpPr>
        <p:spPr bwMode="auto">
          <a:xfrm>
            <a:off x="3451860" y="3818255"/>
            <a:ext cx="1000125" cy="459740"/>
          </a:xfrm>
          <a:prstGeom prst="rect">
            <a:avLst/>
          </a:prstGeom>
          <a:gradFill>
            <a:gsLst>
              <a:gs pos="0">
                <a:srgbClr val="87D182"/>
              </a:gs>
              <a:gs pos="36000">
                <a:srgbClr val="4FB87C"/>
              </a:gs>
              <a:gs pos="100000">
                <a:srgbClr val="27A779"/>
              </a:gs>
            </a:gsLst>
            <a:lin ang="5400000" scaled="0"/>
          </a:gradFill>
          <a:ln w="28575">
            <a:noFill/>
            <a:miter lim="800000"/>
          </a:ln>
        </p:spPr>
        <p:txBody>
          <a:bodyPr wrap="square" tIns="71755" bIns="71755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zh-CN" sz="2000">
                <a:solidFill>
                  <a:schemeClr val="bg1"/>
                </a:solidFill>
                <a:cs typeface="+mn-ea"/>
                <a:sym typeface="+mn-lt"/>
              </a:rPr>
              <a:t>退烧药</a:t>
            </a:r>
          </a:p>
        </p:txBody>
      </p:sp>
      <p:sp>
        <p:nvSpPr>
          <p:cNvPr id="5" name="文本框 21"/>
          <p:cNvSpPr txBox="1">
            <a:spLocks noChangeArrowheads="1"/>
          </p:cNvSpPr>
          <p:nvPr/>
        </p:nvSpPr>
        <p:spPr bwMode="auto">
          <a:xfrm>
            <a:off x="4601845" y="3818255"/>
            <a:ext cx="1000125" cy="459740"/>
          </a:xfrm>
          <a:prstGeom prst="rect">
            <a:avLst/>
          </a:prstGeom>
          <a:gradFill>
            <a:gsLst>
              <a:gs pos="0">
                <a:srgbClr val="87D182"/>
              </a:gs>
              <a:gs pos="36000">
                <a:srgbClr val="4FB87C"/>
              </a:gs>
              <a:gs pos="100000">
                <a:srgbClr val="27A779"/>
              </a:gs>
            </a:gsLst>
            <a:lin ang="5400000" scaled="0"/>
          </a:gradFill>
          <a:ln w="28575">
            <a:noFill/>
            <a:miter lim="800000"/>
          </a:ln>
        </p:spPr>
        <p:txBody>
          <a:bodyPr wrap="square" tIns="71755" bIns="71755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zh-CN" sz="2000">
                <a:solidFill>
                  <a:schemeClr val="bg1"/>
                </a:solidFill>
                <a:cs typeface="+mn-ea"/>
                <a:sym typeface="+mn-lt"/>
              </a:rPr>
              <a:t>退热贴</a:t>
            </a:r>
          </a:p>
        </p:txBody>
      </p:sp>
      <p:sp>
        <p:nvSpPr>
          <p:cNvPr id="6" name="文本框 21"/>
          <p:cNvSpPr txBox="1">
            <a:spLocks noChangeArrowheads="1"/>
          </p:cNvSpPr>
          <p:nvPr/>
        </p:nvSpPr>
        <p:spPr bwMode="auto">
          <a:xfrm>
            <a:off x="5751195" y="3818255"/>
            <a:ext cx="810260" cy="459740"/>
          </a:xfrm>
          <a:prstGeom prst="rect">
            <a:avLst/>
          </a:prstGeom>
          <a:gradFill>
            <a:gsLst>
              <a:gs pos="0">
                <a:srgbClr val="87D182"/>
              </a:gs>
              <a:gs pos="36000">
                <a:srgbClr val="4FB87C"/>
              </a:gs>
              <a:gs pos="100000">
                <a:srgbClr val="27A779"/>
              </a:gs>
            </a:gsLst>
            <a:lin ang="5400000" scaled="0"/>
          </a:gradFill>
          <a:ln w="28575">
            <a:noFill/>
            <a:miter lim="800000"/>
          </a:ln>
        </p:spPr>
        <p:txBody>
          <a:bodyPr wrap="square" tIns="71755" bIns="71755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zh-CN" sz="2000">
                <a:solidFill>
                  <a:schemeClr val="bg1"/>
                </a:solidFill>
                <a:cs typeface="+mn-ea"/>
                <a:sym typeface="+mn-lt"/>
              </a:rPr>
              <a:t>冰袋</a:t>
            </a:r>
          </a:p>
        </p:txBody>
      </p:sp>
      <p:pic>
        <p:nvPicPr>
          <p:cNvPr id="13" name="图片 12" descr="51miz-E1221097-6946A07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630" y="3450590"/>
            <a:ext cx="1338580" cy="1004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14="http://schemas.microsoft.com/office/drawing/2010/main"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" grpId="0"/>
      <p:bldP spid="2" grpId="1"/>
      <p:bldP spid="4" grpId="0" bldLvl="0" animBg="1"/>
      <p:bldP spid="4" grpId="1" animBg="1"/>
      <p:bldP spid="5" grpId="0" bldLvl="0" animBg="1"/>
      <p:bldP spid="5" grpId="1" animBg="1"/>
      <p:bldP spid="6" grpId="0" bldLvl="0" animBg="1"/>
      <p:bldP spid="6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 bwMode="auto">
          <a:xfrm>
            <a:off x="1452880" y="2695575"/>
            <a:ext cx="8147685" cy="2553335"/>
          </a:xfrm>
          <a:prstGeom prst="rect">
            <a:avLst/>
          </a:prstGeom>
          <a:noFill/>
          <a:ln w="63500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lvl="0" algn="just" fontAlgn="auto">
              <a:lnSpc>
                <a:spcPct val="200000"/>
              </a:lnSpc>
              <a:buClrTx/>
              <a:buSzTx/>
              <a:buFont typeface="Wingdings" panose="05000000000000000000" pitchFamily="2" charset="2"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1、让患儿平卧，头偏向一侧，及时清除口腔中的分泌物以防止吸入而窒息，并松解衣服，以防影响呼吸而加重缺氧。清理干净后在上、下牙齿间可填垫毛巾或手帕，防止舌咬伤。</a:t>
            </a:r>
          </a:p>
          <a:p>
            <a:pPr lvl="0" algn="just" fontAlgn="auto">
              <a:lnSpc>
                <a:spcPct val="200000"/>
              </a:lnSpc>
              <a:buClrTx/>
              <a:buSzTx/>
              <a:buFont typeface="Wingdings" panose="05000000000000000000" pitchFamily="2" charset="2"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2、控制惊厥。用手指捏、按压患儿的人中（鼻口上3/1下3/2处）两三分钟，并保持周围环境的安静，尽量少搬动患儿，减少不必要的刺激。</a:t>
            </a:r>
          </a:p>
          <a:p>
            <a:pPr lvl="0" algn="just" fontAlgn="auto">
              <a:lnSpc>
                <a:spcPct val="200000"/>
              </a:lnSpc>
              <a:buClrTx/>
              <a:buSzTx/>
              <a:buFont typeface="Wingdings" panose="05000000000000000000" pitchFamily="2" charset="2"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3、给予头部和身体物理降温。</a:t>
            </a:r>
          </a:p>
        </p:txBody>
      </p:sp>
      <p:sp>
        <p:nvSpPr>
          <p:cNvPr id="20483" name="文本框 3"/>
          <p:cNvSpPr txBox="1">
            <a:spLocks noChangeArrowheads="1"/>
          </p:cNvSpPr>
          <p:nvPr/>
        </p:nvSpPr>
        <p:spPr bwMode="auto">
          <a:xfrm>
            <a:off x="1452880" y="2270760"/>
            <a:ext cx="166306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处理方法</a:t>
            </a:r>
          </a:p>
        </p:txBody>
      </p:sp>
      <p:pic>
        <p:nvPicPr>
          <p:cNvPr id="4" name="图片 3" descr="51miz-E1220260-740AD2A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03360" y="2431415"/>
            <a:ext cx="2740660" cy="3952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14="http://schemas.microsoft.com/office/drawing/2010/main"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3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3258185" y="2890642"/>
            <a:ext cx="5830570" cy="1154430"/>
            <a:chOff x="5971" y="4805"/>
            <a:chExt cx="9182" cy="1818"/>
          </a:xfrm>
        </p:grpSpPr>
        <p:sp>
          <p:nvSpPr>
            <p:cNvPr id="6" name="文本框 5"/>
            <p:cNvSpPr txBox="1"/>
            <p:nvPr/>
          </p:nvSpPr>
          <p:spPr>
            <a:xfrm rot="60000">
              <a:off x="8246" y="4805"/>
              <a:ext cx="2546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/>
              <a:r>
                <a:rPr lang="zh-CN" altLang="en-US" sz="5400" b="1" dirty="0">
                  <a:ln w="19050">
                    <a:solidFill>
                      <a:prstClr val="white"/>
                    </a:solidFill>
                  </a:ln>
                  <a:gradFill>
                    <a:gsLst>
                      <a:gs pos="0">
                        <a:srgbClr val="FFB843"/>
                      </a:gs>
                      <a:gs pos="32000">
                        <a:srgbClr val="F38200"/>
                      </a:gs>
                      <a:gs pos="100000">
                        <a:srgbClr val="E97E01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急救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 rot="120000">
              <a:off x="10440" y="5169"/>
              <a:ext cx="2482" cy="1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b="1" dirty="0">
                  <a:ln w="19050">
                    <a:solidFill>
                      <a:prstClr val="white"/>
                    </a:solidFill>
                  </a:ln>
                  <a:gradFill>
                    <a:gsLst>
                      <a:gs pos="0">
                        <a:srgbClr val="FFB843"/>
                      </a:gs>
                      <a:gs pos="32000">
                        <a:srgbClr val="F38200"/>
                      </a:gs>
                      <a:gs pos="100000">
                        <a:srgbClr val="E97E01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知识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 rot="21360000">
              <a:off x="5971" y="5140"/>
              <a:ext cx="2482" cy="1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b="1" dirty="0">
                  <a:ln w="19050">
                    <a:solidFill>
                      <a:prstClr val="white"/>
                    </a:solidFill>
                  </a:ln>
                  <a:gradFill>
                    <a:gsLst>
                      <a:gs pos="0">
                        <a:srgbClr val="FFB843"/>
                      </a:gs>
                      <a:gs pos="32000">
                        <a:srgbClr val="F38200"/>
                      </a:gs>
                      <a:gs pos="100000">
                        <a:srgbClr val="E97E01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教师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 rot="180000">
              <a:off x="12671" y="5093"/>
              <a:ext cx="2482" cy="1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b="1" dirty="0">
                  <a:ln w="19050">
                    <a:solidFill>
                      <a:prstClr val="white"/>
                    </a:solidFill>
                  </a:ln>
                  <a:gradFill>
                    <a:gsLst>
                      <a:gs pos="0">
                        <a:srgbClr val="FFB843"/>
                      </a:gs>
                      <a:gs pos="32000">
                        <a:srgbClr val="F38200"/>
                      </a:gs>
                      <a:gs pos="100000">
                        <a:srgbClr val="E97E01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培训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 rot="60000">
            <a:off x="4575175" y="4535170"/>
            <a:ext cx="3829050" cy="10204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68000"/>
              </a:lnSpc>
            </a:pPr>
            <a:r>
              <a:rPr lang="zh-CN" altLang="en-US" sz="1200">
                <a:solidFill>
                  <a:prstClr val="black"/>
                </a:solidFill>
                <a:cs typeface="+mn-ea"/>
                <a:sym typeface="+mn-lt"/>
              </a:rPr>
              <a:t>周密的防控是预防意外伤害的关键，但当意外事故来临，如何妥善处理意外伤害事故，才能最大程度的降低意外事故带来的危害呢？本文为您讲解！</a:t>
            </a:r>
          </a:p>
        </p:txBody>
      </p:sp>
      <p:pic>
        <p:nvPicPr>
          <p:cNvPr id="34" name="图片 33" descr="C:/Users/ADMINI~1/AppData/Local/Temp/picturecompress_20211123140842/output_1.pngoutput_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2465" y="2400300"/>
            <a:ext cx="3342640" cy="4457700"/>
          </a:xfrm>
          <a:prstGeom prst="rect">
            <a:avLst/>
          </a:prstGeom>
        </p:spPr>
      </p:pic>
      <p:pic>
        <p:nvPicPr>
          <p:cNvPr id="60" name="图片 59" descr="C:/Users/ADMINI~1/AppData/Local/Temp/picturecompress_20211123140842/output_2.pngoutput_2"/>
          <p:cNvPicPr>
            <a:picLocks noChangeAspect="1"/>
          </p:cNvPicPr>
          <p:nvPr/>
        </p:nvPicPr>
        <p:blipFill>
          <a:blip r:embed="rId3" cstate="screen">
            <a:lum bright="-18000"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85" y="-264795"/>
            <a:ext cx="2230755" cy="22307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986" y="1620203"/>
            <a:ext cx="7376799" cy="1975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8001" y="3969644"/>
            <a:ext cx="4974767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1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/>
    </mc:Choice>
    <mc:Fallback xmlns:a14="http://schemas.microsoft.com/office/drawing/2010/main"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23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46830" y="3011218"/>
            <a:ext cx="43738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6600" dirty="0">
                <a:ln w="19050">
                  <a:noFill/>
                </a:ln>
                <a:gradFill>
                  <a:gsLst>
                    <a:gs pos="0">
                      <a:srgbClr val="FFB843"/>
                    </a:gs>
                    <a:gs pos="32000">
                      <a:srgbClr val="F38200"/>
                    </a:gs>
                    <a:gs pos="100000">
                      <a:srgbClr val="E97E01"/>
                    </a:gs>
                  </a:gsLst>
                  <a:lin ang="5400000" scaled="0"/>
                </a:gradFill>
                <a:effectLst/>
                <a:cs typeface="+mn-ea"/>
                <a:sym typeface="+mn-lt"/>
              </a:rPr>
              <a:t>发烧、发热</a:t>
            </a:r>
          </a:p>
        </p:txBody>
      </p:sp>
      <p:pic>
        <p:nvPicPr>
          <p:cNvPr id="6" name="图片 5" descr="C:/Users/ADMINI~1/AppData/Local/Temp/picturecompress_20211123140842/output_5.pngoutput_5"/>
          <p:cNvPicPr>
            <a:picLocks noChangeAspect="1"/>
          </p:cNvPicPr>
          <p:nvPr/>
        </p:nvPicPr>
        <p:blipFill>
          <a:blip r:embed="rId2" cstate="screen">
            <a:lum bright="-18000"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85" y="-264795"/>
            <a:ext cx="2230755" cy="223075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780" y="4260067"/>
            <a:ext cx="3286029" cy="7498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850" y="2221230"/>
            <a:ext cx="2316480" cy="53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14="http://schemas.microsoft.com/office/drawing/2010/main"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1263650" y="2172335"/>
            <a:ext cx="8535035" cy="1668149"/>
          </a:xfrm>
          <a:prstGeom prst="rect">
            <a:avLst/>
          </a:prstGeom>
          <a:noFill/>
          <a:ln w="76200" cmpd="tri">
            <a:noFill/>
            <a:miter lim="800000"/>
          </a:ln>
        </p:spPr>
        <p:txBody>
          <a:bodyPr wrap="square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发烧的症状：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额头发热、头晕头痛，乏力倦怠，食欲不振等情况。</a:t>
            </a:r>
          </a:p>
          <a:p>
            <a:pPr fontAlgn="auto">
              <a:lnSpc>
                <a:spcPct val="16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严重时不仅浑身疼痛，甚至烧到意识模糊、发生抽搐、有时还有冷的感觉。</a:t>
            </a:r>
          </a:p>
        </p:txBody>
      </p:sp>
      <p:sp>
        <p:nvSpPr>
          <p:cNvPr id="18439" name="文本框 3"/>
          <p:cNvSpPr txBox="1">
            <a:spLocks noChangeArrowheads="1"/>
          </p:cNvSpPr>
          <p:nvPr/>
        </p:nvSpPr>
        <p:spPr bwMode="auto">
          <a:xfrm>
            <a:off x="1263650" y="3289300"/>
            <a:ext cx="9342120" cy="2061210"/>
          </a:xfrm>
          <a:prstGeom prst="rect">
            <a:avLst/>
          </a:prstGeom>
          <a:noFill/>
          <a:ln w="63500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algn="just" fontAlgn="auto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正常幼儿腋表体温为36℃～37℃，腋表如超过37.4℃可认为是发热。</a:t>
            </a:r>
          </a:p>
          <a:p>
            <a:pPr algn="just" fontAlgn="auto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发热是由于病原菌引起的（细菌、病毒、支原体等），当这些病原菌侵入机体后，机体的防御系统为保护机体，可作出各种保护机体的反应来抵御病原菌，发热就是其中的一种抵御反应。</a:t>
            </a:r>
          </a:p>
          <a:p>
            <a:pPr algn="just" fontAlgn="auto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发热并不是一个坏现象，说明机体正在与病原菌作斗争，所以很消耗人得体力，病人就会嗜睡、乏力。</a:t>
            </a:r>
          </a:p>
        </p:txBody>
      </p:sp>
      <p:pic>
        <p:nvPicPr>
          <p:cNvPr id="3" name="图片 2" descr="C:/Users/ADMINI~1/AppData/Local/Temp/picturecompress_20211123100829/output_57.pngoutput_5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4310" y="2172335"/>
            <a:ext cx="1737360" cy="1737360"/>
          </a:xfrm>
          <a:prstGeom prst="rect">
            <a:avLst/>
          </a:prstGeom>
        </p:spPr>
      </p:pic>
      <p:sp>
        <p:nvSpPr>
          <p:cNvPr id="19458" name="文本框 3"/>
          <p:cNvSpPr txBox="1">
            <a:spLocks noChangeArrowheads="1"/>
          </p:cNvSpPr>
          <p:nvPr/>
        </p:nvSpPr>
        <p:spPr bwMode="auto">
          <a:xfrm>
            <a:off x="1231265" y="5485130"/>
            <a:ext cx="209169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所需药品工具</a:t>
            </a:r>
          </a:p>
        </p:txBody>
      </p:sp>
      <p:sp>
        <p:nvSpPr>
          <p:cNvPr id="19459" name="文本框 16"/>
          <p:cNvSpPr txBox="1">
            <a:spLocks noChangeArrowheads="1"/>
          </p:cNvSpPr>
          <p:nvPr/>
        </p:nvSpPr>
        <p:spPr bwMode="auto">
          <a:xfrm>
            <a:off x="3336290" y="5507990"/>
            <a:ext cx="1442085" cy="398780"/>
          </a:xfrm>
          <a:prstGeom prst="rect">
            <a:avLst/>
          </a:prstGeom>
          <a:gradFill>
            <a:gsLst>
              <a:gs pos="0">
                <a:srgbClr val="87D182"/>
              </a:gs>
              <a:gs pos="36000">
                <a:srgbClr val="4FB87C"/>
              </a:gs>
              <a:gs pos="100000">
                <a:srgbClr val="27A779"/>
              </a:gs>
            </a:gsLst>
            <a:lin ang="5400000" scaled="0"/>
          </a:gradFill>
          <a:ln w="2857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zh-CN" sz="2000">
                <a:solidFill>
                  <a:schemeClr val="bg1"/>
                </a:solidFill>
                <a:cs typeface="+mn-ea"/>
                <a:sym typeface="+mn-lt"/>
              </a:rPr>
              <a:t>体温计</a:t>
            </a:r>
          </a:p>
        </p:txBody>
      </p:sp>
      <p:sp>
        <p:nvSpPr>
          <p:cNvPr id="19460" name="文本框 17"/>
          <p:cNvSpPr txBox="1">
            <a:spLocks noChangeArrowheads="1"/>
          </p:cNvSpPr>
          <p:nvPr/>
        </p:nvSpPr>
        <p:spPr bwMode="auto">
          <a:xfrm>
            <a:off x="4940300" y="5507990"/>
            <a:ext cx="1491615" cy="398780"/>
          </a:xfrm>
          <a:prstGeom prst="rect">
            <a:avLst/>
          </a:prstGeom>
          <a:gradFill>
            <a:gsLst>
              <a:gs pos="0">
                <a:srgbClr val="87D182"/>
              </a:gs>
              <a:gs pos="36000">
                <a:srgbClr val="4FB87C"/>
              </a:gs>
              <a:gs pos="100000">
                <a:srgbClr val="27A779"/>
              </a:gs>
            </a:gsLst>
            <a:lin ang="5400000" scaled="0"/>
          </a:gradFill>
          <a:ln w="28575">
            <a:noFill/>
            <a:miter lim="800000"/>
          </a:ln>
        </p:spPr>
        <p:txBody>
          <a:bodyPr wrap="square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zh-CN" sz="2000">
                <a:solidFill>
                  <a:schemeClr val="bg1"/>
                </a:solidFill>
                <a:cs typeface="+mn-ea"/>
                <a:sym typeface="+mn-lt"/>
              </a:rPr>
              <a:t>退热贴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663953" y="958788"/>
            <a:ext cx="1935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ln w="12700">
                  <a:solidFill>
                    <a:schemeClr val="bg1"/>
                  </a:solidFill>
                </a:ln>
                <a:solidFill>
                  <a:srgbClr val="FFFFFF"/>
                </a:solidFill>
                <a:latin typeface="卢文辉经典粗黑简体" panose="02000000000000000000" charset="-122"/>
                <a:ea typeface="卢文辉经典粗黑简体" panose="02000000000000000000" charset="-122"/>
                <a:cs typeface="卢文辉经典粗黑简体" panose="02000000000000000000" charset="-122"/>
                <a:sym typeface="+mn-ea"/>
              </a:rPr>
              <a:t>https://www.ypppt.com/</a:t>
            </a:r>
            <a:endParaRPr lang="zh-CN" altLang="en-US" sz="900" dirty="0">
              <a:ln w="12700">
                <a:solidFill>
                  <a:schemeClr val="bg1"/>
                </a:solidFill>
              </a:ln>
              <a:solidFill>
                <a:srgbClr val="FFFFFF"/>
              </a:solidFill>
              <a:latin typeface="卢文辉经典粗黑简体" panose="02000000000000000000" charset="-122"/>
              <a:ea typeface="卢文辉经典粗黑简体" panose="02000000000000000000" charset="-122"/>
              <a:cs typeface="卢文辉经典粗黑简体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14="http://schemas.microsoft.com/office/drawing/2010/main"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4" grpId="1"/>
      <p:bldP spid="19458" grpId="0"/>
      <p:bldP spid="19458" grpId="1"/>
      <p:bldP spid="19459" grpId="0" bldLvl="0" animBg="1"/>
      <p:bldP spid="19459" grpId="1" animBg="1"/>
      <p:bldP spid="19460" grpId="0" bldLvl="0" animBg="1"/>
      <p:bldP spid="1946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文本框 3"/>
          <p:cNvSpPr txBox="1">
            <a:spLocks noChangeArrowheads="1"/>
          </p:cNvSpPr>
          <p:nvPr/>
        </p:nvSpPr>
        <p:spPr bwMode="auto">
          <a:xfrm>
            <a:off x="802005" y="2085340"/>
            <a:ext cx="166306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处理方法</a:t>
            </a:r>
          </a:p>
        </p:txBody>
      </p:sp>
      <p:sp>
        <p:nvSpPr>
          <p:cNvPr id="3" name="文本框 2"/>
          <p:cNvSpPr txBox="1"/>
          <p:nvPr/>
        </p:nvSpPr>
        <p:spPr bwMode="auto">
          <a:xfrm>
            <a:off x="802005" y="2515870"/>
            <a:ext cx="10587990" cy="3399790"/>
          </a:xfrm>
          <a:prstGeom prst="rect">
            <a:avLst/>
          </a:prstGeom>
          <a:noFill/>
          <a:ln w="63500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lvl="0" algn="just" fontAlgn="auto">
              <a:lnSpc>
                <a:spcPct val="168000"/>
              </a:lnSpc>
              <a:buClrTx/>
              <a:buSzTx/>
              <a:buFont typeface="Wingdings" panose="05000000000000000000" pitchFamily="2" charset="2"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1、适当减少衣服，帮宝宝散热。</a:t>
            </a:r>
          </a:p>
          <a:p>
            <a:pPr lvl="0" algn="just" fontAlgn="auto">
              <a:lnSpc>
                <a:spcPct val="168000"/>
              </a:lnSpc>
              <a:buClrTx/>
              <a:buSzTx/>
              <a:buFont typeface="Wingdings" panose="05000000000000000000" pitchFamily="2" charset="2"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2、用37℃左右的温水为宝宝进行擦浴，主要集中在腋下、脖子、腹股沟。可稍微用一点力，皮肤微微发红即可，不要用太大力，幼儿的皮肤娇嫩，避免擦伤。擦浴的时间控制在半个小时左右。</a:t>
            </a:r>
          </a:p>
          <a:p>
            <a:pPr lvl="0" algn="just" fontAlgn="auto">
              <a:lnSpc>
                <a:spcPct val="168000"/>
              </a:lnSpc>
              <a:buClrTx/>
              <a:buSzTx/>
              <a:buFont typeface="Wingdings" panose="05000000000000000000" pitchFamily="2" charset="2"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3、多给孩子喝水：孩子发烧体温过高，身体会极度缺水。可多给孩子喝温开水，让水来调节体温，帮助孩子发汗，喝水既有退烧的功效还可以补充孩子体内的水分，防止虚脱。</a:t>
            </a:r>
          </a:p>
          <a:p>
            <a:pPr lvl="0" algn="just" fontAlgn="auto">
              <a:lnSpc>
                <a:spcPct val="168000"/>
              </a:lnSpc>
              <a:buClrTx/>
              <a:buSzTx/>
              <a:buFont typeface="Wingdings" panose="05000000000000000000" pitchFamily="2" charset="2"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4、毛巾冷敷头部：将毛巾在水里浸湿后，拧干折叠放在孩子的前额上，每五分钟更换一次。注意：毛巾不可拧得太干，只要不滴水就行；水温不可太凉，一般在20—30度为宜。</a:t>
            </a:r>
          </a:p>
          <a:p>
            <a:pPr lvl="0" algn="just" fontAlgn="auto">
              <a:lnSpc>
                <a:spcPct val="168000"/>
              </a:lnSpc>
              <a:buClrTx/>
              <a:buSzTx/>
              <a:buFont typeface="Wingdings" panose="05000000000000000000" pitchFamily="2" charset="2"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5、额头贴退热贴：如果孩子体温不是太高，精神状态也不错，可以用退热贴直接粘在孩子额头上，起到降温的作用。</a:t>
            </a:r>
          </a:p>
        </p:txBody>
      </p:sp>
      <p:pic>
        <p:nvPicPr>
          <p:cNvPr id="2" name="图片 1" descr="303b32303131373138323bcec2b6c8bcc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4="http://schemas.microsoft.com/office/powerpoint/2010/main" xmlns:mc="http://schemas.openxmlformats.org/markup-compatibility/2006" xmlns:a14="http://schemas.microsoft.com/office/drawing/2010/main" xmlns="" r:embed="rId3"/>
              </a:ext>
            </a:extLst>
          </a:blip>
          <a:stretch>
            <a:fillRect/>
          </a:stretch>
        </p:blipFill>
        <p:spPr>
          <a:xfrm>
            <a:off x="3932555" y="2156460"/>
            <a:ext cx="942975" cy="942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svg="http://schemas.microsoft.com/office/drawing/2016/SVG/main" xmlns:a14="http://schemas.microsoft.com/office/drawing/2010/main"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2"/>
          <p:cNvSpPr txBox="1">
            <a:spLocks noChangeArrowheads="1"/>
          </p:cNvSpPr>
          <p:nvPr/>
        </p:nvSpPr>
        <p:spPr bwMode="auto">
          <a:xfrm>
            <a:off x="1523365" y="2553335"/>
            <a:ext cx="143954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园所处理</a:t>
            </a:r>
          </a:p>
        </p:txBody>
      </p:sp>
      <p:sp>
        <p:nvSpPr>
          <p:cNvPr id="9" name="文本框 8"/>
          <p:cNvSpPr txBox="1"/>
          <p:nvPr/>
        </p:nvSpPr>
        <p:spPr bwMode="auto">
          <a:xfrm>
            <a:off x="1523365" y="3013710"/>
            <a:ext cx="6038850" cy="2061210"/>
          </a:xfrm>
          <a:prstGeom prst="rect">
            <a:avLst/>
          </a:prstGeom>
          <a:noFill/>
          <a:ln w="63500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lvl="0" algn="just" fontAlgn="auto">
              <a:lnSpc>
                <a:spcPct val="200000"/>
              </a:lnSpc>
              <a:buClrTx/>
              <a:buSzTx/>
              <a:buFont typeface="Wingdings" panose="05000000000000000000" pitchFamily="2" charset="2"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1、用体温计半小时左右测一次体温，如果幼儿体温有37.3-38度之间，精神状态也不错，可以用退热贴直接粘在孩子额头上，起到降温的作用。并给幼儿多喝温开水。同时通知家长接回。</a:t>
            </a:r>
          </a:p>
          <a:p>
            <a:pPr lvl="0" algn="just" fontAlgn="auto">
              <a:lnSpc>
                <a:spcPct val="200000"/>
              </a:lnSpc>
              <a:buClrTx/>
              <a:buSzTx/>
              <a:buFont typeface="Wingdings" panose="05000000000000000000" pitchFamily="2" charset="2"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2、如幼儿温度在38.5-39度以上时，通知家长接回并带幼儿就诊。</a:t>
            </a:r>
          </a:p>
        </p:txBody>
      </p:sp>
      <p:pic>
        <p:nvPicPr>
          <p:cNvPr id="3" name="图片 2" descr="C:/Users/ADMINI~1/AppData/Local/Temp/picturecompress_20211123100829/output_58.pngoutput_5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020" y="2038350"/>
            <a:ext cx="3408680" cy="3408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14="http://schemas.microsoft.com/office/drawing/2010/main"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46830" y="3002340"/>
            <a:ext cx="18592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6600" dirty="0">
                <a:ln w="19050">
                  <a:noFill/>
                </a:ln>
                <a:gradFill>
                  <a:gsLst>
                    <a:gs pos="0">
                      <a:srgbClr val="FFB843"/>
                    </a:gs>
                    <a:gs pos="32000">
                      <a:srgbClr val="F38200"/>
                    </a:gs>
                    <a:gs pos="100000">
                      <a:srgbClr val="E97E01"/>
                    </a:gs>
                  </a:gsLst>
                  <a:lin ang="5400000" scaled="0"/>
                </a:gradFill>
                <a:effectLst/>
                <a:cs typeface="+mn-ea"/>
                <a:sym typeface="+mn-lt"/>
              </a:rPr>
              <a:t>擦伤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3994150" y="2199640"/>
            <a:ext cx="2309495" cy="531495"/>
            <a:chOff x="11253" y="6789"/>
            <a:chExt cx="3637" cy="837"/>
          </a:xfrm>
        </p:grpSpPr>
        <p:sp>
          <p:nvSpPr>
            <p:cNvPr id="21" name="椭圆 20"/>
            <p:cNvSpPr/>
            <p:nvPr/>
          </p:nvSpPr>
          <p:spPr>
            <a:xfrm>
              <a:off x="12201" y="6789"/>
              <a:ext cx="793" cy="794"/>
            </a:xfrm>
            <a:prstGeom prst="ellipse">
              <a:avLst/>
            </a:prstGeom>
            <a:gradFill>
              <a:gsLst>
                <a:gs pos="0">
                  <a:srgbClr val="27A779"/>
                </a:gs>
                <a:gs pos="57000">
                  <a:srgbClr val="4FB87C"/>
                </a:gs>
                <a:gs pos="100000">
                  <a:srgbClr val="87D18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1253" y="6789"/>
              <a:ext cx="793" cy="794"/>
            </a:xfrm>
            <a:prstGeom prst="ellipse">
              <a:avLst/>
            </a:prstGeom>
            <a:gradFill>
              <a:gsLst>
                <a:gs pos="0">
                  <a:srgbClr val="27A779"/>
                </a:gs>
                <a:gs pos="57000">
                  <a:srgbClr val="4FB87C"/>
                </a:gs>
                <a:gs pos="100000">
                  <a:srgbClr val="87D18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3149" y="6789"/>
              <a:ext cx="793" cy="794"/>
            </a:xfrm>
            <a:prstGeom prst="ellipse">
              <a:avLst/>
            </a:prstGeom>
            <a:gradFill>
              <a:gsLst>
                <a:gs pos="0">
                  <a:srgbClr val="27A779"/>
                </a:gs>
                <a:gs pos="57000">
                  <a:srgbClr val="4FB87C"/>
                </a:gs>
                <a:gs pos="100000">
                  <a:srgbClr val="87D18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14097" y="6789"/>
              <a:ext cx="793" cy="794"/>
            </a:xfrm>
            <a:prstGeom prst="ellipse">
              <a:avLst/>
            </a:prstGeom>
            <a:gradFill>
              <a:gsLst>
                <a:gs pos="0">
                  <a:srgbClr val="27A779"/>
                </a:gs>
                <a:gs pos="57000">
                  <a:srgbClr val="4FB87C"/>
                </a:gs>
                <a:gs pos="100000">
                  <a:srgbClr val="87D18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1253" y="6804"/>
              <a:ext cx="363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bg1"/>
                  </a:solidFill>
                  <a:cs typeface="+mn-ea"/>
                  <a:sym typeface="+mn-lt"/>
                </a:rPr>
                <a:t>第二部分</a:t>
              </a:r>
            </a:p>
          </p:txBody>
        </p:sp>
      </p:grpSp>
      <p:pic>
        <p:nvPicPr>
          <p:cNvPr id="6" name="图片 5" descr="C:/Users/ADMINI~1/AppData/Local/Temp/picturecompress_20211123140842/output_6.pngoutput_6"/>
          <p:cNvPicPr>
            <a:picLocks noChangeAspect="1"/>
          </p:cNvPicPr>
          <p:nvPr/>
        </p:nvPicPr>
        <p:blipFill>
          <a:blip r:embed="rId2" cstate="screen">
            <a:lum bright="-18000"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85" y="-264795"/>
            <a:ext cx="2230755" cy="2230755"/>
          </a:xfrm>
          <a:prstGeom prst="rect">
            <a:avLst/>
          </a:prstGeom>
        </p:spPr>
      </p:pic>
      <p:pic>
        <p:nvPicPr>
          <p:cNvPr id="2" name="图片 1" descr="C:/Users/ADMINI~1/AppData/Local/Temp/picturecompress_20211123140842/output_7.pngoutput_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6110" y="2993390"/>
            <a:ext cx="1169035" cy="11690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76" y="4279180"/>
            <a:ext cx="3286029" cy="749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14="http://schemas.microsoft.com/office/drawing/2010/main"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639570" y="2075180"/>
            <a:ext cx="8612505" cy="1113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60000"/>
              </a:lnSpc>
              <a:buClrTx/>
              <a:buSzTx/>
              <a:buNone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擦伤：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是因皮肤和粗糙表面摩擦导致的。擦伤有不同的严重程度，轻一些的可能只是皮肤发红，严重的话表皮会破损、出血、露出皮下组织。</a:t>
            </a:r>
          </a:p>
        </p:txBody>
      </p:sp>
      <p:sp>
        <p:nvSpPr>
          <p:cNvPr id="14" name="文本框 3"/>
          <p:cNvSpPr txBox="1">
            <a:spLocks noChangeArrowheads="1"/>
          </p:cNvSpPr>
          <p:nvPr/>
        </p:nvSpPr>
        <p:spPr bwMode="auto">
          <a:xfrm>
            <a:off x="1628140" y="3426460"/>
            <a:ext cx="207835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所需医疗药品</a:t>
            </a: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1710054" y="4073030"/>
            <a:ext cx="1407160" cy="460375"/>
          </a:xfrm>
          <a:prstGeom prst="rect">
            <a:avLst/>
          </a:prstGeom>
          <a:gradFill>
            <a:gsLst>
              <a:gs pos="0">
                <a:srgbClr val="87D182"/>
              </a:gs>
              <a:gs pos="36000">
                <a:srgbClr val="4FB87C"/>
              </a:gs>
              <a:gs pos="100000">
                <a:srgbClr val="27A779"/>
              </a:gs>
            </a:gsLst>
            <a:lin ang="5400000" scaled="0"/>
          </a:gradFill>
          <a:ln w="28575">
            <a:noFill/>
            <a:miter lim="800000"/>
          </a:ln>
        </p:spPr>
        <p:txBody>
          <a:bodyPr wrap="square" tIns="71755" bIns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zh-CN" sz="2000">
                <a:solidFill>
                  <a:schemeClr val="bg1"/>
                </a:solidFill>
                <a:cs typeface="+mn-ea"/>
                <a:sym typeface="+mn-lt"/>
              </a:rPr>
              <a:t>消毒湿巾</a:t>
            </a:r>
          </a:p>
        </p:txBody>
      </p:sp>
      <p:sp>
        <p:nvSpPr>
          <p:cNvPr id="16" name="文本框 16"/>
          <p:cNvSpPr txBox="1">
            <a:spLocks noChangeArrowheads="1"/>
          </p:cNvSpPr>
          <p:nvPr/>
        </p:nvSpPr>
        <p:spPr bwMode="auto">
          <a:xfrm>
            <a:off x="5058410" y="4072255"/>
            <a:ext cx="1408430" cy="460375"/>
          </a:xfrm>
          <a:prstGeom prst="rect">
            <a:avLst/>
          </a:prstGeom>
          <a:gradFill>
            <a:gsLst>
              <a:gs pos="0">
                <a:srgbClr val="87D182"/>
              </a:gs>
              <a:gs pos="36000">
                <a:srgbClr val="4FB87C"/>
              </a:gs>
              <a:gs pos="100000">
                <a:srgbClr val="27A779"/>
              </a:gs>
            </a:gsLst>
            <a:lin ang="5400000" scaled="0"/>
          </a:gradFill>
          <a:ln w="28575">
            <a:noFill/>
            <a:miter lim="800000"/>
          </a:ln>
        </p:spPr>
        <p:txBody>
          <a:bodyPr wrap="square" tIns="71755" bIns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zh-CN" sz="2000">
                <a:solidFill>
                  <a:schemeClr val="bg1"/>
                </a:solidFill>
                <a:cs typeface="+mn-ea"/>
                <a:sym typeface="+mn-lt"/>
              </a:rPr>
              <a:t>碘伏棉球</a:t>
            </a:r>
          </a:p>
        </p:txBody>
      </p:sp>
      <p:sp>
        <p:nvSpPr>
          <p:cNvPr id="17" name="文本框 17"/>
          <p:cNvSpPr txBox="1">
            <a:spLocks noChangeArrowheads="1"/>
          </p:cNvSpPr>
          <p:nvPr/>
        </p:nvSpPr>
        <p:spPr bwMode="auto">
          <a:xfrm>
            <a:off x="1710055" y="4776470"/>
            <a:ext cx="1407160" cy="461010"/>
          </a:xfrm>
          <a:prstGeom prst="rect">
            <a:avLst/>
          </a:prstGeom>
          <a:gradFill>
            <a:gsLst>
              <a:gs pos="0">
                <a:srgbClr val="87D182"/>
              </a:gs>
              <a:gs pos="36000">
                <a:srgbClr val="4FB87C"/>
              </a:gs>
              <a:gs pos="100000">
                <a:srgbClr val="27A779"/>
              </a:gs>
            </a:gsLst>
            <a:lin ang="5400000" scaled="0"/>
          </a:gradFill>
          <a:ln w="28575">
            <a:noFill/>
            <a:miter lim="800000"/>
          </a:ln>
        </p:spPr>
        <p:txBody>
          <a:bodyPr wrap="square" tIns="71755" bIns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zh-CN" sz="2000">
                <a:solidFill>
                  <a:schemeClr val="bg1"/>
                </a:solidFill>
                <a:cs typeface="+mn-ea"/>
                <a:sym typeface="+mn-lt"/>
              </a:rPr>
              <a:t>酒精棉球</a:t>
            </a:r>
          </a:p>
        </p:txBody>
      </p:sp>
      <p:sp>
        <p:nvSpPr>
          <p:cNvPr id="18" name="文本框 17"/>
          <p:cNvSpPr txBox="1"/>
          <p:nvPr/>
        </p:nvSpPr>
        <p:spPr bwMode="auto">
          <a:xfrm>
            <a:off x="3349625" y="4776470"/>
            <a:ext cx="1407160" cy="460375"/>
          </a:xfrm>
          <a:prstGeom prst="rect">
            <a:avLst/>
          </a:prstGeom>
          <a:gradFill>
            <a:gsLst>
              <a:gs pos="0">
                <a:srgbClr val="87D182"/>
              </a:gs>
              <a:gs pos="36000">
                <a:srgbClr val="4FB87C"/>
              </a:gs>
              <a:gs pos="100000">
                <a:srgbClr val="27A779"/>
              </a:gs>
            </a:gsLst>
            <a:lin ang="5400000" scaled="0"/>
          </a:gradFill>
          <a:ln w="28575">
            <a:noFill/>
            <a:miter lim="800000"/>
          </a:ln>
        </p:spPr>
        <p:txBody>
          <a:bodyPr wrap="square" tIns="71755" bIns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zh-CN" sz="2000">
                <a:solidFill>
                  <a:schemeClr val="bg1"/>
                </a:solidFill>
                <a:cs typeface="+mn-ea"/>
                <a:sym typeface="+mn-lt"/>
              </a:rPr>
              <a:t>创可贴</a:t>
            </a:r>
          </a:p>
        </p:txBody>
      </p:sp>
      <p:sp>
        <p:nvSpPr>
          <p:cNvPr id="19" name="文本框 19"/>
          <p:cNvSpPr txBox="1">
            <a:spLocks noChangeArrowheads="1"/>
          </p:cNvSpPr>
          <p:nvPr/>
        </p:nvSpPr>
        <p:spPr bwMode="auto">
          <a:xfrm>
            <a:off x="5058410" y="4776470"/>
            <a:ext cx="1409065" cy="461010"/>
          </a:xfrm>
          <a:prstGeom prst="rect">
            <a:avLst/>
          </a:prstGeom>
          <a:gradFill>
            <a:gsLst>
              <a:gs pos="0">
                <a:srgbClr val="87D182"/>
              </a:gs>
              <a:gs pos="36000">
                <a:srgbClr val="4FB87C"/>
              </a:gs>
              <a:gs pos="100000">
                <a:srgbClr val="27A779"/>
              </a:gs>
            </a:gsLst>
            <a:lin ang="5400000" scaled="0"/>
          </a:gradFill>
          <a:ln w="28575">
            <a:noFill/>
            <a:miter lim="800000"/>
          </a:ln>
        </p:spPr>
        <p:txBody>
          <a:bodyPr wrap="square" tIns="71755" bIns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zh-CN" sz="2000">
                <a:solidFill>
                  <a:schemeClr val="bg1"/>
                </a:solidFill>
                <a:cs typeface="+mn-ea"/>
                <a:sym typeface="+mn-lt"/>
              </a:rPr>
              <a:t>医用纱布</a:t>
            </a:r>
          </a:p>
        </p:txBody>
      </p:sp>
      <p:sp>
        <p:nvSpPr>
          <p:cNvPr id="20" name="文本框 21"/>
          <p:cNvSpPr txBox="1">
            <a:spLocks noChangeArrowheads="1"/>
          </p:cNvSpPr>
          <p:nvPr/>
        </p:nvSpPr>
        <p:spPr bwMode="auto">
          <a:xfrm>
            <a:off x="3349625" y="4072890"/>
            <a:ext cx="1407795" cy="459740"/>
          </a:xfrm>
          <a:prstGeom prst="rect">
            <a:avLst/>
          </a:prstGeom>
          <a:gradFill>
            <a:gsLst>
              <a:gs pos="0">
                <a:srgbClr val="87D182"/>
              </a:gs>
              <a:gs pos="36000">
                <a:srgbClr val="4FB87C"/>
              </a:gs>
              <a:gs pos="100000">
                <a:srgbClr val="27A779"/>
              </a:gs>
            </a:gsLst>
            <a:lin ang="5400000" scaled="0"/>
          </a:gradFill>
          <a:ln w="28575">
            <a:noFill/>
            <a:miter lim="800000"/>
          </a:ln>
        </p:spPr>
        <p:txBody>
          <a:bodyPr wrap="square" tIns="71755" bIns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zh-CN" sz="2000">
                <a:solidFill>
                  <a:schemeClr val="bg1"/>
                </a:solidFill>
                <a:cs typeface="+mn-ea"/>
                <a:sym typeface="+mn-lt"/>
              </a:rPr>
              <a:t>消毒棉签</a:t>
            </a:r>
          </a:p>
        </p:txBody>
      </p:sp>
      <p:pic>
        <p:nvPicPr>
          <p:cNvPr id="2" name="图片 1" descr="51miz-E928449-DAEE77F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3905" y="3625850"/>
            <a:ext cx="1307465" cy="1668145"/>
          </a:xfrm>
          <a:prstGeom prst="rect">
            <a:avLst/>
          </a:prstGeom>
        </p:spPr>
      </p:pic>
      <p:pic>
        <p:nvPicPr>
          <p:cNvPr id="3" name="图片 2" descr="51miz-E838647-7599685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3090" y="3249295"/>
            <a:ext cx="3372485" cy="20447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10055" y="671274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wipe/>
      </p:transition>
    </mc:Choice>
    <mc:Fallback xmlns:a14="http://schemas.microsoft.com/office/drawing/2010/main"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v012whd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lvl="0" algn="l">
          <a:buClrTx/>
          <a:buSzTx/>
          <a:buFontTx/>
          <a:defRPr lang="en-US" altLang="zh-CN" sz="2400" b="1" dirty="0">
            <a:ln w="12700">
              <a:solidFill>
                <a:schemeClr val="bg1"/>
              </a:solidFill>
            </a:ln>
            <a:gradFill>
              <a:gsLst>
                <a:gs pos="0">
                  <a:srgbClr val="FFB843"/>
                </a:gs>
                <a:gs pos="32000">
                  <a:srgbClr val="F38200"/>
                </a:gs>
                <a:gs pos="100000">
                  <a:srgbClr val="E97E01"/>
                </a:gs>
              </a:gsLst>
              <a:lin ang="5400000" scaled="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卢文辉经典粗黑简体" panose="02000000000000000000" charset="-122"/>
            <a:ea typeface="卢文辉经典粗黑简体" panose="02000000000000000000" charset="-122"/>
            <a:cs typeface="卢文辉经典粗黑简体" panose="02000000000000000000" charset="-122"/>
            <a:sym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2870</Words>
  <Application>Microsoft Office PowerPoint</Application>
  <PresentationFormat>宽屏</PresentationFormat>
  <Paragraphs>159</Paragraphs>
  <Slides>39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39</vt:i4>
      </vt:variant>
    </vt:vector>
  </HeadingPairs>
  <TitlesOfParts>
    <vt:vector size="51" baseType="lpstr">
      <vt:lpstr>Meiryo</vt:lpstr>
      <vt:lpstr>等线</vt:lpstr>
      <vt:lpstr>卢文辉经典粗黑简体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32</cp:revision>
  <dcterms:created xsi:type="dcterms:W3CDTF">2021-08-24T09:41:00Z</dcterms:created>
  <dcterms:modified xsi:type="dcterms:W3CDTF">2022-12-30T08:06:48Z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