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87" r:id="rId4"/>
    <p:sldId id="292" r:id="rId5"/>
    <p:sldId id="257" r:id="rId6"/>
    <p:sldId id="264" r:id="rId7"/>
    <p:sldId id="295" r:id="rId8"/>
    <p:sldId id="296" r:id="rId9"/>
    <p:sldId id="289" r:id="rId10"/>
    <p:sldId id="294" r:id="rId11"/>
    <p:sldId id="297" r:id="rId12"/>
    <p:sldId id="298" r:id="rId13"/>
    <p:sldId id="290" r:id="rId14"/>
    <p:sldId id="293"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88" r:id="rId28"/>
    <p:sldId id="31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8FA"/>
    <a:srgbClr val="FEFDF8"/>
    <a:srgbClr val="FFEDC2"/>
    <a:srgbClr val="D10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snapToGrid="0" showGuides="1">
      <p:cViewPr varScale="1">
        <p:scale>
          <a:sx n="106" d="100"/>
          <a:sy n="106" d="100"/>
        </p:scale>
        <p:origin x="6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1000107D-A159-4E19-825B-2969F9BDD278}" type="datetimeFigureOut">
              <a:rPr lang="zh-CN" altLang="en-US" smtClean="0"/>
              <a:pPr/>
              <a:t>2022/12/31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FA245546-1062-4274-AA17-07C00578BAEB}" type="slidenum">
              <a:rPr lang="zh-CN" altLang="en-US" smtClean="0"/>
              <a:pPr/>
              <a:t>‹#›</a:t>
            </a:fld>
            <a:endParaRPr lang="zh-CN" altLang="en-US" dirty="0"/>
          </a:p>
        </p:txBody>
      </p:sp>
    </p:spTree>
    <p:extLst>
      <p:ext uri="{BB962C8B-B14F-4D97-AF65-F5344CB8AC3E}">
        <p14:creationId xmlns:p14="http://schemas.microsoft.com/office/powerpoint/2010/main" val="9233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a:t>
            </a:fld>
            <a:endParaRPr lang="zh-CN" altLang="en-US"/>
          </a:p>
        </p:txBody>
      </p:sp>
    </p:spTree>
    <p:extLst>
      <p:ext uri="{BB962C8B-B14F-4D97-AF65-F5344CB8AC3E}">
        <p14:creationId xmlns:p14="http://schemas.microsoft.com/office/powerpoint/2010/main" val="165740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10</a:t>
            </a:fld>
            <a:endParaRPr lang="zh-CN" altLang="en-US"/>
          </a:p>
        </p:txBody>
      </p:sp>
    </p:spTree>
    <p:extLst>
      <p:ext uri="{BB962C8B-B14F-4D97-AF65-F5344CB8AC3E}">
        <p14:creationId xmlns:p14="http://schemas.microsoft.com/office/powerpoint/2010/main" val="389628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A245546-1062-4274-AA17-07C00578BAEB}" type="slidenum">
              <a:rPr lang="zh-CN" altLang="en-US" smtClean="0"/>
              <a:t>11</a:t>
            </a:fld>
            <a:endParaRPr lang="zh-CN" altLang="en-US"/>
          </a:p>
        </p:txBody>
      </p:sp>
    </p:spTree>
    <p:extLst>
      <p:ext uri="{BB962C8B-B14F-4D97-AF65-F5344CB8AC3E}">
        <p14:creationId xmlns:p14="http://schemas.microsoft.com/office/powerpoint/2010/main" val="137361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12</a:t>
            </a:fld>
            <a:endParaRPr lang="zh-CN" altLang="en-US"/>
          </a:p>
        </p:txBody>
      </p:sp>
    </p:spTree>
    <p:extLst>
      <p:ext uri="{BB962C8B-B14F-4D97-AF65-F5344CB8AC3E}">
        <p14:creationId xmlns:p14="http://schemas.microsoft.com/office/powerpoint/2010/main" val="399014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13</a:t>
            </a:fld>
            <a:endParaRPr lang="zh-CN" altLang="en-US"/>
          </a:p>
        </p:txBody>
      </p:sp>
    </p:spTree>
    <p:extLst>
      <p:ext uri="{BB962C8B-B14F-4D97-AF65-F5344CB8AC3E}">
        <p14:creationId xmlns:p14="http://schemas.microsoft.com/office/powerpoint/2010/main" val="3076183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14</a:t>
            </a:fld>
            <a:endParaRPr lang="zh-CN" altLang="en-US"/>
          </a:p>
        </p:txBody>
      </p:sp>
    </p:spTree>
    <p:extLst>
      <p:ext uri="{BB962C8B-B14F-4D97-AF65-F5344CB8AC3E}">
        <p14:creationId xmlns:p14="http://schemas.microsoft.com/office/powerpoint/2010/main" val="228958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15</a:t>
            </a:fld>
            <a:endParaRPr lang="zh-CN" altLang="en-US"/>
          </a:p>
        </p:txBody>
      </p:sp>
    </p:spTree>
    <p:extLst>
      <p:ext uri="{BB962C8B-B14F-4D97-AF65-F5344CB8AC3E}">
        <p14:creationId xmlns:p14="http://schemas.microsoft.com/office/powerpoint/2010/main" val="328586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16</a:t>
            </a:fld>
            <a:endParaRPr lang="zh-CN" altLang="en-US"/>
          </a:p>
        </p:txBody>
      </p:sp>
    </p:spTree>
    <p:extLst>
      <p:ext uri="{BB962C8B-B14F-4D97-AF65-F5344CB8AC3E}">
        <p14:creationId xmlns:p14="http://schemas.microsoft.com/office/powerpoint/2010/main" val="20582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17</a:t>
            </a:fld>
            <a:endParaRPr lang="zh-CN" altLang="en-US"/>
          </a:p>
        </p:txBody>
      </p:sp>
    </p:spTree>
    <p:extLst>
      <p:ext uri="{BB962C8B-B14F-4D97-AF65-F5344CB8AC3E}">
        <p14:creationId xmlns:p14="http://schemas.microsoft.com/office/powerpoint/2010/main" val="25658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18</a:t>
            </a:fld>
            <a:endParaRPr lang="zh-CN" altLang="en-US"/>
          </a:p>
        </p:txBody>
      </p:sp>
    </p:spTree>
    <p:extLst>
      <p:ext uri="{BB962C8B-B14F-4D97-AF65-F5344CB8AC3E}">
        <p14:creationId xmlns:p14="http://schemas.microsoft.com/office/powerpoint/2010/main" val="145106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19</a:t>
            </a:fld>
            <a:endParaRPr lang="zh-CN" altLang="en-US"/>
          </a:p>
        </p:txBody>
      </p:sp>
    </p:spTree>
    <p:extLst>
      <p:ext uri="{BB962C8B-B14F-4D97-AF65-F5344CB8AC3E}">
        <p14:creationId xmlns:p14="http://schemas.microsoft.com/office/powerpoint/2010/main" val="284161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a:t>
            </a:fld>
            <a:endParaRPr lang="zh-CN" altLang="en-US"/>
          </a:p>
        </p:txBody>
      </p:sp>
    </p:spTree>
    <p:extLst>
      <p:ext uri="{BB962C8B-B14F-4D97-AF65-F5344CB8AC3E}">
        <p14:creationId xmlns:p14="http://schemas.microsoft.com/office/powerpoint/2010/main" val="62391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20</a:t>
            </a:fld>
            <a:endParaRPr lang="zh-CN" altLang="en-US"/>
          </a:p>
        </p:txBody>
      </p:sp>
    </p:spTree>
    <p:extLst>
      <p:ext uri="{BB962C8B-B14F-4D97-AF65-F5344CB8AC3E}">
        <p14:creationId xmlns:p14="http://schemas.microsoft.com/office/powerpoint/2010/main" val="388320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21</a:t>
            </a:fld>
            <a:endParaRPr lang="zh-CN" altLang="en-US"/>
          </a:p>
        </p:txBody>
      </p:sp>
    </p:spTree>
    <p:extLst>
      <p:ext uri="{BB962C8B-B14F-4D97-AF65-F5344CB8AC3E}">
        <p14:creationId xmlns:p14="http://schemas.microsoft.com/office/powerpoint/2010/main" val="276270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22</a:t>
            </a:fld>
            <a:endParaRPr lang="zh-CN" altLang="en-US"/>
          </a:p>
        </p:txBody>
      </p:sp>
    </p:spTree>
    <p:extLst>
      <p:ext uri="{BB962C8B-B14F-4D97-AF65-F5344CB8AC3E}">
        <p14:creationId xmlns:p14="http://schemas.microsoft.com/office/powerpoint/2010/main" val="32503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23</a:t>
            </a:fld>
            <a:endParaRPr lang="zh-CN" altLang="en-US"/>
          </a:p>
        </p:txBody>
      </p:sp>
    </p:spTree>
    <p:extLst>
      <p:ext uri="{BB962C8B-B14F-4D97-AF65-F5344CB8AC3E}">
        <p14:creationId xmlns:p14="http://schemas.microsoft.com/office/powerpoint/2010/main" val="142652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24</a:t>
            </a:fld>
            <a:endParaRPr lang="zh-CN" altLang="en-US"/>
          </a:p>
        </p:txBody>
      </p:sp>
    </p:spTree>
    <p:extLst>
      <p:ext uri="{BB962C8B-B14F-4D97-AF65-F5344CB8AC3E}">
        <p14:creationId xmlns:p14="http://schemas.microsoft.com/office/powerpoint/2010/main" val="166703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25</a:t>
            </a:fld>
            <a:endParaRPr lang="zh-CN" altLang="en-US"/>
          </a:p>
        </p:txBody>
      </p:sp>
    </p:spTree>
    <p:extLst>
      <p:ext uri="{BB962C8B-B14F-4D97-AF65-F5344CB8AC3E}">
        <p14:creationId xmlns:p14="http://schemas.microsoft.com/office/powerpoint/2010/main" val="2994369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2601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3</a:t>
            </a:fld>
            <a:endParaRPr lang="zh-CN" altLang="en-US"/>
          </a:p>
        </p:txBody>
      </p:sp>
    </p:spTree>
    <p:extLst>
      <p:ext uri="{BB962C8B-B14F-4D97-AF65-F5344CB8AC3E}">
        <p14:creationId xmlns:p14="http://schemas.microsoft.com/office/powerpoint/2010/main" val="60686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4</a:t>
            </a:fld>
            <a:endParaRPr lang="zh-CN" altLang="en-US"/>
          </a:p>
        </p:txBody>
      </p:sp>
    </p:spTree>
    <p:extLst>
      <p:ext uri="{BB962C8B-B14F-4D97-AF65-F5344CB8AC3E}">
        <p14:creationId xmlns:p14="http://schemas.microsoft.com/office/powerpoint/2010/main" val="275838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5</a:t>
            </a:fld>
            <a:endParaRPr lang="zh-CN" altLang="en-US"/>
          </a:p>
        </p:txBody>
      </p:sp>
    </p:spTree>
    <p:extLst>
      <p:ext uri="{BB962C8B-B14F-4D97-AF65-F5344CB8AC3E}">
        <p14:creationId xmlns:p14="http://schemas.microsoft.com/office/powerpoint/2010/main" val="414680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6</a:t>
            </a:fld>
            <a:endParaRPr lang="zh-CN" altLang="en-US"/>
          </a:p>
        </p:txBody>
      </p:sp>
    </p:spTree>
    <p:extLst>
      <p:ext uri="{BB962C8B-B14F-4D97-AF65-F5344CB8AC3E}">
        <p14:creationId xmlns:p14="http://schemas.microsoft.com/office/powerpoint/2010/main" val="113830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7</a:t>
            </a:fld>
            <a:endParaRPr lang="zh-CN" altLang="en-US"/>
          </a:p>
        </p:txBody>
      </p:sp>
    </p:spTree>
    <p:extLst>
      <p:ext uri="{BB962C8B-B14F-4D97-AF65-F5344CB8AC3E}">
        <p14:creationId xmlns:p14="http://schemas.microsoft.com/office/powerpoint/2010/main" val="329594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8</a:t>
            </a:fld>
            <a:endParaRPr lang="zh-CN" altLang="en-US"/>
          </a:p>
        </p:txBody>
      </p:sp>
    </p:spTree>
    <p:extLst>
      <p:ext uri="{BB962C8B-B14F-4D97-AF65-F5344CB8AC3E}">
        <p14:creationId xmlns:p14="http://schemas.microsoft.com/office/powerpoint/2010/main" val="97473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9</a:t>
            </a:fld>
            <a:endParaRPr lang="zh-CN" altLang="en-US"/>
          </a:p>
        </p:txBody>
      </p:sp>
    </p:spTree>
    <p:extLst>
      <p:ext uri="{BB962C8B-B14F-4D97-AF65-F5344CB8AC3E}">
        <p14:creationId xmlns:p14="http://schemas.microsoft.com/office/powerpoint/2010/main" val="49321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568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50345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1544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462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694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8615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19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242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608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195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835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tds-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6055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237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8119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292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0281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0401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134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3ABCF43-29F3-4584-9371-D53F28AC25F2}"/>
              </a:ext>
            </a:extLst>
          </p:cNvPr>
          <p:cNvPicPr>
            <a:picLocks noChangeAspect="1"/>
          </p:cNvPicPr>
          <p:nvPr userDrawn="1"/>
        </p:nvPicPr>
        <p:blipFill>
          <a:blip r:embed="rId2">
            <a:alphaModFix amt="28000"/>
          </a:blip>
          <a:stretch>
            <a:fillRect/>
          </a:stretch>
        </p:blipFill>
        <p:spPr>
          <a:xfrm>
            <a:off x="0" y="0"/>
            <a:ext cx="12192000" cy="6857999"/>
          </a:xfrm>
          <a:prstGeom prst="rect">
            <a:avLst/>
          </a:prstGeom>
        </p:spPr>
      </p:pic>
      <p:sp>
        <p:nvSpPr>
          <p:cNvPr id="5" name="Freeform 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9B2FC539-CDF9-4CE9-B3D1-D6A6EB3D166A}"/>
              </a:ext>
            </a:extLst>
          </p:cNvPr>
          <p:cNvSpPr/>
          <p:nvPr userDrawn="1"/>
        </p:nvSpPr>
        <p:spPr bwMode="auto">
          <a:xfrm>
            <a:off x="0" y="6721478"/>
            <a:ext cx="10372256" cy="136522"/>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ndParaRPr>
          </a:p>
        </p:txBody>
      </p:sp>
      <p:sp>
        <p:nvSpPr>
          <p:cNvPr id="7" name="Freeform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EB20160-D781-484B-AC83-F6CEAF4418E6}"/>
              </a:ext>
            </a:extLst>
          </p:cNvPr>
          <p:cNvSpPr/>
          <p:nvPr userDrawn="1"/>
        </p:nvSpPr>
        <p:spPr bwMode="auto">
          <a:xfrm>
            <a:off x="10337503" y="6613780"/>
            <a:ext cx="1859297" cy="244220"/>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D4D4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9" name="Rectangle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4E24FA3-7699-4EAA-9369-183F3EC807CB}"/>
              </a:ext>
            </a:extLst>
          </p:cNvPr>
          <p:cNvSpPr>
            <a:spLocks noChangeArrowheads="1"/>
          </p:cNvSpPr>
          <p:nvPr userDrawn="1"/>
        </p:nvSpPr>
        <p:spPr bwMode="auto">
          <a:xfrm>
            <a:off x="10566400" y="6610252"/>
            <a:ext cx="1384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fontAlgn="base">
              <a:spcBef>
                <a:spcPct val="0"/>
              </a:spcBef>
              <a:spcAft>
                <a:spcPct val="0"/>
              </a:spcAft>
            </a:pPr>
            <a:r>
              <a:rPr lang="zh-CN" altLang="en-US" sz="1400" dirty="0" smtClean="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rPr>
              <a:t>第         </a:t>
            </a:r>
            <a:r>
              <a:rPr lang="zh-CN" altLang="en-US" sz="1400" dirty="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rPr>
              <a:t>页</a:t>
            </a:r>
            <a:endParaRPr lang="zh-CN" altLang="en-US" sz="1600" dirty="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endParaRPr>
          </a:p>
        </p:txBody>
      </p:sp>
      <p:sp>
        <p:nvSpPr>
          <p:cNvPr id="11" name="TextBox 1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CB55271-2D8A-43D1-ADEE-6E102C1BF250}"/>
              </a:ext>
            </a:extLst>
          </p:cNvPr>
          <p:cNvSpPr txBox="1"/>
          <p:nvPr userDrawn="1"/>
        </p:nvSpPr>
        <p:spPr>
          <a:xfrm>
            <a:off x="10397656" y="6589396"/>
            <a:ext cx="1578444" cy="307777"/>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fld id="{9BCBF865-A225-49B7-8C06-A3D8CF7C3037}" type="slidenum">
              <a:rPr lang="zh-CN" altLang="en-US" sz="1400" smtClean="0">
                <a:solidFill>
                  <a:srgbClr val="FFFFFF"/>
                </a:solidFill>
                <a:latin typeface="字魂95号-手刻宋" panose="00000500000000000000" pitchFamily="2" charset="-122"/>
                <a:ea typeface="字魂95号-手刻宋" panose="00000500000000000000" pitchFamily="2" charset="-122"/>
              </a:rPr>
              <a:pPr algn="ctr" fontAlgn="base">
                <a:spcBef>
                  <a:spcPct val="0"/>
                </a:spcBef>
                <a:spcAft>
                  <a:spcPct val="0"/>
                </a:spcAft>
                <a:buFont typeface="Arial" panose="020B0604020202020204" pitchFamily="34" charset="0"/>
                <a:buNone/>
              </a:pPr>
              <a:t>‹#›</a:t>
            </a:fld>
            <a:endParaRPr lang="zh-CN" altLang="en-US" sz="1400" dirty="0">
              <a:solidFill>
                <a:srgbClr val="FFFFFF"/>
              </a:solidFill>
              <a:latin typeface="字魂95号-手刻宋" panose="00000500000000000000" pitchFamily="2" charset="-122"/>
              <a:ea typeface="字魂95号-手刻宋" panose="00000500000000000000" pitchFamily="2" charset="-122"/>
            </a:endParaRPr>
          </a:p>
        </p:txBody>
      </p:sp>
      <p:grpSp>
        <p:nvGrpSpPr>
          <p:cNvPr id="12" name="Group 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143EF13-E59B-4A0D-852C-9A21C68C9E17}"/>
              </a:ext>
            </a:extLst>
          </p:cNvPr>
          <p:cNvGrpSpPr>
            <a:grpSpLocks noChangeAspect="1"/>
          </p:cNvGrpSpPr>
          <p:nvPr userDrawn="1"/>
        </p:nvGrpSpPr>
        <p:grpSpPr bwMode="auto">
          <a:xfrm>
            <a:off x="501787" y="297843"/>
            <a:ext cx="768113" cy="717408"/>
            <a:chOff x="3500" y="1216"/>
            <a:chExt cx="1939" cy="1811"/>
          </a:xfrm>
        </p:grpSpPr>
        <p:sp>
          <p:nvSpPr>
            <p:cNvPr id="13" name="AutoShape 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599FB8B-9BD9-4AA9-AD7D-582C1AA40530}"/>
                </a:ext>
              </a:extLst>
            </p:cNvPr>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Oval 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09B9310-A85A-4DD6-B28C-0F5F769EBB57}"/>
                </a:ext>
              </a:extLst>
            </p:cNvPr>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A000444-8DA3-45B4-A146-1175377CA5CC}"/>
                </a:ext>
              </a:extLst>
            </p:cNvPr>
            <p:cNvSpPr>
              <a:spLocks/>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3EF2928-0543-4561-BD05-98C337D8AB1E}"/>
                </a:ext>
              </a:extLst>
            </p:cNvPr>
            <p:cNvSpPr>
              <a:spLocks/>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9A02D909-3A42-4745-A61F-D587E413BFA7}"/>
                </a:ext>
              </a:extLst>
            </p:cNvPr>
            <p:cNvSpPr>
              <a:spLocks/>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 name="图形 1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2CC322C-D364-4232-949F-85880F0487B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4"/>
              </a:ext>
            </a:extLst>
          </a:blip>
          <a:stretch>
            <a:fillRect/>
          </a:stretch>
        </p:blipFill>
        <p:spPr>
          <a:xfrm>
            <a:off x="920028" y="442912"/>
            <a:ext cx="294410" cy="294410"/>
          </a:xfrm>
          <a:prstGeom prst="rect">
            <a:avLst/>
          </a:prstGeom>
        </p:spPr>
      </p:pic>
      <p:pic>
        <p:nvPicPr>
          <p:cNvPr id="19" name="图形 1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1AFD301-1A3D-49F2-9D87-594887EA6BB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6"/>
              </a:ext>
            </a:extLst>
          </a:blip>
          <a:stretch>
            <a:fillRect/>
          </a:stretch>
        </p:blipFill>
        <p:spPr>
          <a:xfrm>
            <a:off x="648566" y="538162"/>
            <a:ext cx="56284" cy="56284"/>
          </a:xfrm>
          <a:prstGeom prst="rect">
            <a:avLst/>
          </a:prstGeom>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4="http://schemas.microsoft.com/office/drawing/2010/main" xmlns:a16="http://schemas.microsoft.com/office/drawing/2014/main"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10591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10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7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18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4561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00940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055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13205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 Type="http://schemas.openxmlformats.org/officeDocument/2006/relationships/tags" Target="../tags/tag9.xml"/><Relationship Id="rId21" Type="http://schemas.openxmlformats.org/officeDocument/2006/relationships/tags" Target="../tags/tag27.xml"/><Relationship Id="rId34" Type="http://schemas.openxmlformats.org/officeDocument/2006/relationships/notesSlide" Target="../notesSlides/notesSlide10.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slideLayout" Target="../slideLayouts/slideLayout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8"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41.xml"/><Relationship Id="rId7"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7.xml"/><Relationship Id="rId7" Type="http://schemas.openxmlformats.org/officeDocument/2006/relationships/image" Target="../media/image20.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48.xml"/><Relationship Id="rId9"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ichitds1" descr="http://news.youth.cn/images/20190222banner01.jpg">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310E1B-CC75-4C03-9302-05D454F128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87CF0A-2B0F-434F-922C-EEBFD98CA5E3}"/>
              </a:ext>
            </a:extLst>
          </p:cNvPr>
          <p:cNvPicPr>
            <a:picLocks noChangeAspect="1"/>
          </p:cNvPicPr>
          <p:nvPr/>
        </p:nvPicPr>
        <p:blipFill rotWithShape="1">
          <a:blip r:embed="rId4" cstate="screen">
            <a:alphaModFix amt="83000"/>
            <a:extLst>
              <a:ext uri="{28A0092B-C50C-407E-A947-70E740481C1C}">
                <a14:useLocalDpi xmlns:a14="http://schemas.microsoft.com/office/drawing/2010/main"/>
              </a:ext>
            </a:extLst>
          </a:blip>
          <a:srcRect t="-1535"/>
          <a:stretch/>
        </p:blipFill>
        <p:spPr>
          <a:xfrm>
            <a:off x="0" y="0"/>
            <a:ext cx="12192000" cy="6858000"/>
          </a:xfrm>
          <a:custGeom>
            <a:avLst/>
            <a:gdLst>
              <a:gd name="connsiteX0" fmla="*/ 0 w 12192000"/>
              <a:gd name="connsiteY0" fmla="*/ 0 h 6687358"/>
              <a:gd name="connsiteX1" fmla="*/ 12192000 w 12192000"/>
              <a:gd name="connsiteY1" fmla="*/ 0 h 6687358"/>
              <a:gd name="connsiteX2" fmla="*/ 12192000 w 12192000"/>
              <a:gd name="connsiteY2" fmla="*/ 6687358 h 6687358"/>
              <a:gd name="connsiteX3" fmla="*/ 0 w 12192000"/>
              <a:gd name="connsiteY3" fmla="*/ 6687358 h 6687358"/>
            </a:gdLst>
            <a:ahLst/>
            <a:cxnLst>
              <a:cxn ang="0">
                <a:pos x="connsiteX0" y="connsiteY0"/>
              </a:cxn>
              <a:cxn ang="0">
                <a:pos x="connsiteX1" y="connsiteY1"/>
              </a:cxn>
              <a:cxn ang="0">
                <a:pos x="connsiteX2" y="connsiteY2"/>
              </a:cxn>
              <a:cxn ang="0">
                <a:pos x="connsiteX3" y="connsiteY3"/>
              </a:cxn>
            </a:cxnLst>
            <a:rect l="l" t="t" r="r" b="b"/>
            <a:pathLst>
              <a:path w="12192000" h="6687358">
                <a:moveTo>
                  <a:pt x="0" y="0"/>
                </a:moveTo>
                <a:lnTo>
                  <a:pt x="12192000" y="0"/>
                </a:lnTo>
                <a:lnTo>
                  <a:pt x="12192000" y="6687358"/>
                </a:lnTo>
                <a:lnTo>
                  <a:pt x="0" y="6687358"/>
                </a:lnTo>
                <a:close/>
              </a:path>
            </a:pathLst>
          </a:custGeom>
        </p:spPr>
      </p:pic>
      <p:pic>
        <p:nvPicPr>
          <p:cNvPr id="11" name="Aichitds4" descr="图片包含 游戏机,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F89AD0-885B-41DD-B274-D5186F43F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650" y="777053"/>
            <a:ext cx="1581150" cy="1288059"/>
          </a:xfrm>
          <a:prstGeom prst="rect">
            <a:avLst/>
          </a:prstGeom>
        </p:spPr>
      </p:pic>
      <p:sp>
        <p:nvSpPr>
          <p:cNvPr id="34"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D799AB-B837-4F70-AA94-21F30AFF01A6}"/>
              </a:ext>
            </a:extLst>
          </p:cNvPr>
          <p:cNvSpPr/>
          <p:nvPr/>
        </p:nvSpPr>
        <p:spPr>
          <a:xfrm flipH="1">
            <a:off x="881776" y="2459628"/>
            <a:ext cx="9417963" cy="1200329"/>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algn="ctr" fontAlgn="base">
              <a:defRPr/>
            </a:pPr>
            <a:r>
              <a:rPr lang="zh-CN" altLang="en-US" sz="7200" dirty="0">
                <a:gradFill>
                  <a:gsLst>
                    <a:gs pos="0">
                      <a:prstClr val="white"/>
                    </a:gs>
                    <a:gs pos="100000">
                      <a:srgbClr val="FFFF00"/>
                    </a:gs>
                  </a:gsLst>
                  <a:lin ang="5400000" scaled="1"/>
                </a:gradFill>
                <a:latin typeface="方正粗黑宋简体" panose="02000000000000000000" pitchFamily="2" charset="-122"/>
                <a:ea typeface="方正粗黑宋简体" panose="02000000000000000000" pitchFamily="2" charset="-122"/>
                <a:cs typeface="+mn-ea"/>
                <a:sym typeface="+mn-lt"/>
              </a:rPr>
              <a:t>基层组织选举工作条例</a:t>
            </a:r>
          </a:p>
        </p:txBody>
      </p:sp>
      <p:sp>
        <p:nvSpPr>
          <p:cNvPr id="36"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41F859-3644-4306-A9A3-9762A0820A96}"/>
              </a:ext>
            </a:extLst>
          </p:cNvPr>
          <p:cNvSpPr txBox="1"/>
          <p:nvPr/>
        </p:nvSpPr>
        <p:spPr>
          <a:xfrm>
            <a:off x="2291881" y="1307120"/>
            <a:ext cx="3139697" cy="400110"/>
          </a:xfrm>
          <a:prstGeom prst="rect">
            <a:avLst/>
          </a:prstGeom>
          <a:noFill/>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EFDF8"/>
                </a:solidFill>
                <a:effectLst/>
                <a:uLnTx/>
                <a:uFillTx/>
                <a:cs typeface="+mn-ea"/>
                <a:sym typeface="+mn-lt"/>
              </a:rPr>
              <a:t>中国共产党</a:t>
            </a:r>
            <a:endParaRPr kumimoji="0" lang="en-US" altLang="zh-CN" sz="2000" b="0" i="0" u="none" strike="noStrike" kern="1200" cap="none" spc="0" normalizeH="0" baseline="0" noProof="0" dirty="0">
              <a:ln>
                <a:noFill/>
              </a:ln>
              <a:solidFill>
                <a:srgbClr val="FEFDF8"/>
              </a:solidFill>
              <a:effectLst/>
              <a:uLnTx/>
              <a:uFillTx/>
              <a:cs typeface="+mn-ea"/>
              <a:sym typeface="+mn-lt"/>
            </a:endParaRPr>
          </a:p>
        </p:txBody>
      </p:sp>
      <p:sp>
        <p:nvSpPr>
          <p:cNvPr id="37"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68B63A-505E-4C3A-B5F6-B5ADDC3CDD02}"/>
              </a:ext>
            </a:extLst>
          </p:cNvPr>
          <p:cNvSpPr txBox="1"/>
          <p:nvPr/>
        </p:nvSpPr>
        <p:spPr>
          <a:xfrm>
            <a:off x="2291881" y="1615706"/>
            <a:ext cx="2435987" cy="307777"/>
          </a:xfrm>
          <a:prstGeom prst="rect">
            <a:avLst/>
          </a:prstGeom>
          <a:noFill/>
          <a:effectLst/>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EFDF8"/>
                </a:solidFill>
                <a:effectLst/>
                <a:uLnTx/>
                <a:uFillTx/>
                <a:cs typeface="+mn-ea"/>
                <a:sym typeface="+mn-lt"/>
              </a:rPr>
              <a:t>Communist Party of China</a:t>
            </a:r>
            <a:endParaRPr kumimoji="0" lang="zh-CN" altLang="en-US" sz="1400" b="0" i="0" u="none" strike="noStrike" kern="1200" cap="none" spc="0" normalizeH="0" baseline="0" noProof="0" dirty="0">
              <a:ln>
                <a:noFill/>
              </a:ln>
              <a:solidFill>
                <a:srgbClr val="FEFDF8"/>
              </a:solidFill>
              <a:effectLst/>
              <a:uLnTx/>
              <a:uFillTx/>
              <a:cs typeface="+mn-ea"/>
              <a:sym typeface="+mn-lt"/>
            </a:endParaRPr>
          </a:p>
        </p:txBody>
      </p:sp>
      <p:sp>
        <p:nvSpPr>
          <p:cNvPr id="40"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047454-3DD0-4797-BE82-5DA825BCF0D5}"/>
              </a:ext>
            </a:extLst>
          </p:cNvPr>
          <p:cNvSpPr txBox="1">
            <a:spLocks noChangeArrowheads="1"/>
          </p:cNvSpPr>
          <p:nvPr/>
        </p:nvSpPr>
        <p:spPr bwMode="auto">
          <a:xfrm>
            <a:off x="1174557" y="3730723"/>
            <a:ext cx="8832401"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base">
              <a:spcBef>
                <a:spcPct val="0"/>
              </a:spcBef>
              <a:spcAft>
                <a:spcPct val="0"/>
              </a:spcAft>
            </a:pP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完整解读</a:t>
            </a:r>
            <a:r>
              <a:rPr lang="en-US" altLang="zh-CN" sz="1910" b="0" dirty="0">
                <a:solidFill>
                  <a:srgbClr val="FEFDF8"/>
                </a:solidFill>
                <a:latin typeface="+mn-lt"/>
                <a:ea typeface="+mn-ea"/>
                <a:cs typeface="+mn-ea"/>
                <a:sym typeface="+mn-lt"/>
              </a:rPr>
              <a:t>2020</a:t>
            </a:r>
            <a:r>
              <a:rPr lang="zh-CN" altLang="en-US" sz="1910" b="0" dirty="0">
                <a:solidFill>
                  <a:srgbClr val="FEFDF8"/>
                </a:solidFill>
                <a:latin typeface="+mn-lt"/>
                <a:ea typeface="+mn-ea"/>
                <a:cs typeface="+mn-ea"/>
                <a:sym typeface="+mn-lt"/>
              </a:rPr>
              <a:t>年</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中国共产党基层组织选举工作条例</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重点内容</a:t>
            </a:r>
            <a:r>
              <a:rPr lang="en-US" altLang="zh-CN" sz="1910" b="0" dirty="0">
                <a:solidFill>
                  <a:srgbClr val="FEFDF8"/>
                </a:solidFill>
                <a:latin typeface="+mn-lt"/>
                <a:ea typeface="+mn-ea"/>
                <a:cs typeface="+mn-ea"/>
                <a:sym typeface="+mn-lt"/>
              </a:rPr>
              <a:t>————</a:t>
            </a:r>
            <a:endParaRPr lang="zh-CN" altLang="en-US" sz="1910" b="0" dirty="0">
              <a:solidFill>
                <a:srgbClr val="FEFDF8"/>
              </a:solidFill>
              <a:latin typeface="+mn-lt"/>
              <a:ea typeface="+mn-ea"/>
              <a:cs typeface="+mn-ea"/>
              <a:sym typeface="+mn-lt"/>
            </a:endParaRPr>
          </a:p>
        </p:txBody>
      </p:sp>
      <p:sp>
        <p:nvSpPr>
          <p:cNvPr id="41"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9BD08A-C275-44C3-9D77-35ED3B38B202}"/>
              </a:ext>
            </a:extLst>
          </p:cNvPr>
          <p:cNvSpPr/>
          <p:nvPr/>
        </p:nvSpPr>
        <p:spPr>
          <a:xfrm>
            <a:off x="1290998" y="4681144"/>
            <a:ext cx="2236318" cy="29735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主讲人：代用名</a:t>
            </a:r>
          </a:p>
        </p:txBody>
      </p:sp>
      <p:sp>
        <p:nvSpPr>
          <p:cNvPr id="42"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24BC3E-7FF4-4887-91F1-D182A013B476}"/>
              </a:ext>
            </a:extLst>
          </p:cNvPr>
          <p:cNvSpPr/>
          <p:nvPr/>
        </p:nvSpPr>
        <p:spPr>
          <a:xfrm>
            <a:off x="3980919" y="4683374"/>
            <a:ext cx="2236318" cy="29289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时间：</a:t>
            </a:r>
            <a:r>
              <a:rPr lang="en-US" altLang="zh-CN" sz="1400" dirty="0" smtClean="0">
                <a:solidFill>
                  <a:srgbClr val="FEFDF8"/>
                </a:solidFill>
                <a:cs typeface="+mn-ea"/>
                <a:sym typeface="+mn-lt"/>
              </a:rPr>
              <a:t>20XX</a:t>
            </a:r>
            <a:r>
              <a:rPr lang="zh-CN" altLang="en-US" sz="1400" dirty="0" smtClean="0">
                <a:solidFill>
                  <a:srgbClr val="FEFDF8"/>
                </a:solidFill>
                <a:cs typeface="+mn-ea"/>
                <a:sym typeface="+mn-lt"/>
              </a:rPr>
              <a:t>年</a:t>
            </a:r>
            <a:r>
              <a:rPr lang="en-US" altLang="zh-CN" sz="1400" dirty="0">
                <a:solidFill>
                  <a:srgbClr val="FEFDF8"/>
                </a:solidFill>
                <a:cs typeface="+mn-ea"/>
                <a:sym typeface="+mn-lt"/>
              </a:rPr>
              <a:t>XX</a:t>
            </a:r>
            <a:r>
              <a:rPr lang="zh-CN" altLang="en-US" sz="1400" dirty="0">
                <a:solidFill>
                  <a:srgbClr val="FEFDF8"/>
                </a:solidFill>
                <a:cs typeface="+mn-ea"/>
                <a:sym typeface="+mn-lt"/>
              </a:rPr>
              <a:t>月</a:t>
            </a:r>
            <a:r>
              <a:rPr lang="en-US" altLang="zh-CN" sz="1400" dirty="0">
                <a:solidFill>
                  <a:srgbClr val="FEFDF8"/>
                </a:solidFill>
                <a:cs typeface="+mn-ea"/>
                <a:sym typeface="+mn-lt"/>
              </a:rPr>
              <a:t>XX</a:t>
            </a:r>
            <a:r>
              <a:rPr lang="zh-CN" altLang="en-US" sz="1400" dirty="0">
                <a:solidFill>
                  <a:srgbClr val="FEFDF8"/>
                </a:solidFill>
                <a:cs typeface="+mn-ea"/>
                <a:sym typeface="+mn-lt"/>
              </a:rPr>
              <a:t>日</a:t>
            </a:r>
          </a:p>
        </p:txBody>
      </p:sp>
      <p:sp>
        <p:nvSpPr>
          <p:cNvPr id="45" name="Aichitds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32336A-6DB6-46AB-9975-D6D1D0D0D5FA}"/>
              </a:ext>
            </a:extLst>
          </p:cNvPr>
          <p:cNvSpPr/>
          <p:nvPr/>
        </p:nvSpPr>
        <p:spPr>
          <a:xfrm>
            <a:off x="3621009" y="4696713"/>
            <a:ext cx="266217" cy="266217"/>
          </a:xfrm>
          <a:prstGeom prst="star5">
            <a:avLst/>
          </a:prstGeom>
          <a:noFill/>
          <a:ln>
            <a:solidFill>
              <a:srgbClr val="FE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EFDF8"/>
              </a:solidFill>
              <a:effectLst/>
              <a:uLnTx/>
              <a:uFillTx/>
              <a:cs typeface="+mn-ea"/>
              <a:sym typeface="+mn-lt"/>
            </a:endParaRPr>
          </a:p>
        </p:txBody>
      </p:sp>
    </p:spTree>
    <p:extLst>
      <p:ext uri="{BB962C8B-B14F-4D97-AF65-F5344CB8AC3E}">
        <p14:creationId xmlns:p14="http://schemas.microsoft.com/office/powerpoint/2010/main" val="841649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decel="4600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9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childTnLst>
                          </p:cTn>
                        </p:par>
                        <p:par>
                          <p:cTn id="23" fill="hold">
                            <p:stCondLst>
                              <p:cond delay="3300"/>
                            </p:stCondLst>
                            <p:childTnLst>
                              <p:par>
                                <p:cTn id="24" presetID="3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 calcmode="lin" valueType="num">
                                      <p:cBhvr>
                                        <p:cTn id="28" dur="500" fill="hold"/>
                                        <p:tgtEl>
                                          <p:spTgt spid="45"/>
                                        </p:tgtEl>
                                        <p:attrNameLst>
                                          <p:attrName>style.rotation</p:attrName>
                                        </p:attrNameLst>
                                      </p:cBhvr>
                                      <p:tavLst>
                                        <p:tav tm="0">
                                          <p:val>
                                            <p:fltVal val="90"/>
                                          </p:val>
                                        </p:tav>
                                        <p:tav tm="100000">
                                          <p:val>
                                            <p:fltVal val="0"/>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0" grpId="0"/>
      <p:bldP spid="41" grpId="0" animBg="1"/>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6"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1ED697-3061-4402-8C21-4E3CDF98EDD2}"/>
              </a:ext>
            </a:extLst>
          </p:cNvPr>
          <p:cNvSpPr/>
          <p:nvPr/>
        </p:nvSpPr>
        <p:spPr>
          <a:xfrm>
            <a:off x="6007200" y="1958834"/>
            <a:ext cx="5364001" cy="1172629"/>
          </a:xfrm>
          <a:prstGeom prst="rect">
            <a:avLst/>
          </a:prstGeom>
        </p:spPr>
        <p:txBody>
          <a:bodyPr wrap="square">
            <a:spAutoFit/>
          </a:bodyPr>
          <a:lstStyle/>
          <a:p>
            <a:pPr algn="just">
              <a:lnSpc>
                <a:spcPct val="130000"/>
              </a:lnSpc>
            </a:pPr>
            <a:r>
              <a:rPr lang="zh-CN" altLang="en-US" dirty="0">
                <a:cs typeface="+mn-ea"/>
                <a:sym typeface="+mn-lt"/>
              </a:rPr>
              <a:t>要正向激励，对贯彻条例的先进做法，要有正确的引导，该表扬的表扬，该树立典型的要大张旗鼓的宣传，认真总结推广好经验、好做法。</a:t>
            </a:r>
          </a:p>
        </p:txBody>
      </p:sp>
      <p:sp>
        <p:nvSpPr>
          <p:cNvPr id="28"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C5702F-E84A-4839-8976-19C983451E5D}"/>
              </a:ext>
            </a:extLst>
          </p:cNvPr>
          <p:cNvSpPr/>
          <p:nvPr/>
        </p:nvSpPr>
        <p:spPr>
          <a:xfrm>
            <a:off x="6082670" y="3429000"/>
            <a:ext cx="4943564" cy="1172629"/>
          </a:xfrm>
          <a:prstGeom prst="rect">
            <a:avLst/>
          </a:prstGeom>
        </p:spPr>
        <p:txBody>
          <a:bodyPr wrap="square">
            <a:spAutoFit/>
          </a:bodyPr>
          <a:lstStyle/>
          <a:p>
            <a:pPr algn="just">
              <a:lnSpc>
                <a:spcPct val="130000"/>
              </a:lnSpc>
            </a:pPr>
            <a:r>
              <a:rPr lang="zh-CN" altLang="en-US" dirty="0">
                <a:cs typeface="+mn-ea"/>
                <a:sym typeface="+mn-lt"/>
              </a:rPr>
              <a:t>要敢于较真儿，对条例落实中存在的各种弄虚作假问题要加强监督，该通报的要通报，该问责的要问责，绝不能姑息。</a:t>
            </a:r>
          </a:p>
        </p:txBody>
      </p:sp>
      <p:grpSp>
        <p:nvGrpSpPr>
          <p:cNvPr id="29"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05F9EB-E240-4006-82BD-31C0F66F598F}"/>
              </a:ext>
            </a:extLst>
          </p:cNvPr>
          <p:cNvGrpSpPr/>
          <p:nvPr>
            <p:custDataLst>
              <p:tags r:id="rId1"/>
            </p:custDataLst>
          </p:nvPr>
        </p:nvGrpSpPr>
        <p:grpSpPr>
          <a:xfrm>
            <a:off x="939911" y="2149414"/>
            <a:ext cx="4320769" cy="3008841"/>
            <a:chOff x="717401" y="2297656"/>
            <a:chExt cx="4703956" cy="3275680"/>
          </a:xfrm>
          <a:solidFill>
            <a:srgbClr val="C00000"/>
          </a:solidFill>
        </p:grpSpPr>
        <p:grpSp>
          <p:nvGrpSpPr>
            <p:cNvPr id="30" name="组合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037ED3-17EF-4A72-8510-933108F16DA0}"/>
                </a:ext>
              </a:extLst>
            </p:cNvPr>
            <p:cNvGrpSpPr/>
            <p:nvPr/>
          </p:nvGrpSpPr>
          <p:grpSpPr>
            <a:xfrm>
              <a:off x="717401" y="2297656"/>
              <a:ext cx="4703956" cy="3275680"/>
              <a:chOff x="598113" y="1970088"/>
              <a:chExt cx="3670300" cy="2555876"/>
            </a:xfrm>
            <a:grpFill/>
          </p:grpSpPr>
          <p:sp>
            <p:nvSpPr>
              <p:cNvPr id="32"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236837-9E5A-49BE-B3FA-6EBDD3A0BD6A}"/>
                  </a:ext>
                </a:extLst>
              </p:cNvPr>
              <p:cNvSpPr/>
              <p:nvPr>
                <p:custDataLst>
                  <p:tags r:id="rId3"/>
                </p:custDataLst>
              </p:nvPr>
            </p:nvSpPr>
            <p:spPr bwMode="auto">
              <a:xfrm>
                <a:off x="834650" y="3784601"/>
                <a:ext cx="269875" cy="228600"/>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3"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59A2FF-7F53-44BC-96D7-12636EBE9A90}"/>
                  </a:ext>
                </a:extLst>
              </p:cNvPr>
              <p:cNvSpPr/>
              <p:nvPr>
                <p:custDataLst>
                  <p:tags r:id="rId4"/>
                </p:custDataLst>
              </p:nvPr>
            </p:nvSpPr>
            <p:spPr bwMode="auto">
              <a:xfrm>
                <a:off x="691775" y="4024313"/>
                <a:ext cx="514350" cy="131763"/>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4" name="Aichitds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811060-2CFA-4B47-8963-D8D30D70CAB7}"/>
                  </a:ext>
                </a:extLst>
              </p:cNvPr>
              <p:cNvSpPr/>
              <p:nvPr>
                <p:custDataLst>
                  <p:tags r:id="rId5"/>
                </p:custDataLst>
              </p:nvPr>
            </p:nvSpPr>
            <p:spPr bwMode="auto">
              <a:xfrm>
                <a:off x="1420438" y="3784601"/>
                <a:ext cx="269875" cy="228600"/>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7" name="Aichitds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86074B-522A-4484-9B18-BE7F2C0A0633}"/>
                  </a:ext>
                </a:extLst>
              </p:cNvPr>
              <p:cNvSpPr/>
              <p:nvPr>
                <p:custDataLst>
                  <p:tags r:id="rId6"/>
                </p:custDataLst>
              </p:nvPr>
            </p:nvSpPr>
            <p:spPr bwMode="auto">
              <a:xfrm>
                <a:off x="1279150" y="4024313"/>
                <a:ext cx="512763" cy="131763"/>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8" name="Aichitds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5E0A77-09B6-4DD6-9810-D0AB054CA52F}"/>
                  </a:ext>
                </a:extLst>
              </p:cNvPr>
              <p:cNvSpPr/>
              <p:nvPr>
                <p:custDataLst>
                  <p:tags r:id="rId7"/>
                </p:custDataLst>
              </p:nvPr>
            </p:nvSpPr>
            <p:spPr bwMode="auto">
              <a:xfrm>
                <a:off x="2018925" y="3784601"/>
                <a:ext cx="269875" cy="228600"/>
              </a:xfrm>
              <a:custGeom>
                <a:avLst/>
                <a:gdLst>
                  <a:gd name="T0" fmla="*/ 152 w 180"/>
                  <a:gd name="T1" fmla="*/ 152 h 152"/>
                  <a:gd name="T2" fmla="*/ 153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7 w 180"/>
                  <a:gd name="T15" fmla="*/ 152 h 152"/>
                  <a:gd name="T16" fmla="*/ 152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2" y="152"/>
                    </a:moveTo>
                    <a:cubicBezTo>
                      <a:pt x="152" y="152"/>
                      <a:pt x="153" y="152"/>
                      <a:pt x="153" y="152"/>
                    </a:cubicBezTo>
                    <a:cubicBezTo>
                      <a:pt x="154" y="152"/>
                      <a:pt x="154" y="152"/>
                      <a:pt x="155" y="152"/>
                    </a:cubicBezTo>
                    <a:cubicBezTo>
                      <a:pt x="170" y="136"/>
                      <a:pt x="180" y="114"/>
                      <a:pt x="180" y="90"/>
                    </a:cubicBezTo>
                    <a:cubicBezTo>
                      <a:pt x="180" y="40"/>
                      <a:pt x="139" y="0"/>
                      <a:pt x="90" y="0"/>
                    </a:cubicBezTo>
                    <a:cubicBezTo>
                      <a:pt x="40" y="0"/>
                      <a:pt x="0" y="40"/>
                      <a:pt x="0" y="90"/>
                    </a:cubicBezTo>
                    <a:cubicBezTo>
                      <a:pt x="0" y="114"/>
                      <a:pt x="9" y="136"/>
                      <a:pt x="25" y="152"/>
                    </a:cubicBezTo>
                    <a:cubicBezTo>
                      <a:pt x="147" y="152"/>
                      <a:pt x="147" y="152"/>
                      <a:pt x="147" y="152"/>
                    </a:cubicBezTo>
                    <a:cubicBezTo>
                      <a:pt x="149" y="152"/>
                      <a:pt x="150" y="152"/>
                      <a:pt x="152"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9" name="Aichitds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8FBF09-6136-43D9-A334-6C4335D0BDA4}"/>
                  </a:ext>
                </a:extLst>
              </p:cNvPr>
              <p:cNvSpPr/>
              <p:nvPr>
                <p:custDataLst>
                  <p:tags r:id="rId8"/>
                </p:custDataLst>
              </p:nvPr>
            </p:nvSpPr>
            <p:spPr bwMode="auto">
              <a:xfrm>
                <a:off x="1876050" y="4024313"/>
                <a:ext cx="512763" cy="131763"/>
              </a:xfrm>
              <a:custGeom>
                <a:avLst/>
                <a:gdLst>
                  <a:gd name="T0" fmla="*/ 318 w 343"/>
                  <a:gd name="T1" fmla="*/ 43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4" y="24"/>
                      <a:pt x="288" y="13"/>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48" y="16"/>
                      <a:pt x="23" y="36"/>
                      <a:pt x="5" y="76"/>
                    </a:cubicBezTo>
                    <a:cubicBezTo>
                      <a:pt x="3" y="80"/>
                      <a:pt x="2" y="84"/>
                      <a:pt x="0" y="88"/>
                    </a:cubicBezTo>
                    <a:cubicBezTo>
                      <a:pt x="343" y="88"/>
                      <a:pt x="343" y="88"/>
                      <a:pt x="343" y="88"/>
                    </a:cubicBezTo>
                    <a:cubicBezTo>
                      <a:pt x="336"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0" name="Aichitds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5515E9-753D-4BBD-B84D-ACEF1E54245F}"/>
                  </a:ext>
                </a:extLst>
              </p:cNvPr>
              <p:cNvSpPr/>
              <p:nvPr>
                <p:custDataLst>
                  <p:tags r:id="rId9"/>
                </p:custDataLst>
              </p:nvPr>
            </p:nvSpPr>
            <p:spPr bwMode="auto">
              <a:xfrm>
                <a:off x="3763588" y="3784601"/>
                <a:ext cx="269875" cy="228600"/>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1" name="Aichitds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965215-4DF3-41C1-A50C-1C767D99E77E}"/>
                  </a:ext>
                </a:extLst>
              </p:cNvPr>
              <p:cNvSpPr/>
              <p:nvPr>
                <p:custDataLst>
                  <p:tags r:id="rId10"/>
                </p:custDataLst>
              </p:nvPr>
            </p:nvSpPr>
            <p:spPr bwMode="auto">
              <a:xfrm>
                <a:off x="3661988"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2" name="Aichitds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5F0B27-4A15-4039-89E0-E60A29EF1F59}"/>
                  </a:ext>
                </a:extLst>
              </p:cNvPr>
              <p:cNvSpPr/>
              <p:nvPr>
                <p:custDataLst>
                  <p:tags r:id="rId11"/>
                </p:custDataLst>
              </p:nvPr>
            </p:nvSpPr>
            <p:spPr bwMode="auto">
              <a:xfrm>
                <a:off x="3177800" y="3784601"/>
                <a:ext cx="268288" cy="228600"/>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3" name="Aichitds5-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47405B-320A-4197-ADC9-FBD72C27CA75}"/>
                  </a:ext>
                </a:extLst>
              </p:cNvPr>
              <p:cNvSpPr/>
              <p:nvPr>
                <p:custDataLst>
                  <p:tags r:id="rId12"/>
                </p:custDataLst>
              </p:nvPr>
            </p:nvSpPr>
            <p:spPr bwMode="auto">
              <a:xfrm>
                <a:off x="3076200"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4" name="Aichitds5-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1B86D0-996B-4CED-9F8D-2CA8DAC01528}"/>
                  </a:ext>
                </a:extLst>
              </p:cNvPr>
              <p:cNvSpPr/>
              <p:nvPr>
                <p:custDataLst>
                  <p:tags r:id="rId13"/>
                </p:custDataLst>
              </p:nvPr>
            </p:nvSpPr>
            <p:spPr bwMode="auto">
              <a:xfrm>
                <a:off x="2579313" y="3784601"/>
                <a:ext cx="268288" cy="228600"/>
              </a:xfrm>
              <a:custGeom>
                <a:avLst/>
                <a:gdLst>
                  <a:gd name="T0" fmla="*/ 28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27 w 180"/>
                  <a:gd name="T15" fmla="*/ 152 h 152"/>
                  <a:gd name="T16" fmla="*/ 28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8" y="152"/>
                    </a:moveTo>
                    <a:cubicBezTo>
                      <a:pt x="29" y="152"/>
                      <a:pt x="31" y="152"/>
                      <a:pt x="32" y="152"/>
                    </a:cubicBezTo>
                    <a:cubicBezTo>
                      <a:pt x="155"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26" y="152"/>
                      <a:pt x="26" y="152"/>
                      <a:pt x="27" y="152"/>
                    </a:cubicBezTo>
                    <a:cubicBezTo>
                      <a:pt x="27" y="152"/>
                      <a:pt x="27" y="152"/>
                      <a:pt x="2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5" name="Aichitds5-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38CF6E-6145-4664-B385-DA80C284D96F}"/>
                  </a:ext>
                </a:extLst>
              </p:cNvPr>
              <p:cNvSpPr/>
              <p:nvPr>
                <p:custDataLst>
                  <p:tags r:id="rId14"/>
                </p:custDataLst>
              </p:nvPr>
            </p:nvSpPr>
            <p:spPr bwMode="auto">
              <a:xfrm>
                <a:off x="2479300"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4" y="16"/>
                      <a:pt x="275" y="7"/>
                    </a:cubicBezTo>
                    <a:cubicBezTo>
                      <a:pt x="262" y="1"/>
                      <a:pt x="252" y="0"/>
                      <a:pt x="249" y="0"/>
                    </a:cubicBezTo>
                    <a:cubicBezTo>
                      <a:pt x="247" y="0"/>
                      <a:pt x="245" y="0"/>
                      <a:pt x="244" y="0"/>
                    </a:cubicBezTo>
                    <a:cubicBezTo>
                      <a:pt x="99" y="0"/>
                      <a:pt x="99" y="0"/>
                      <a:pt x="99" y="0"/>
                    </a:cubicBezTo>
                    <a:cubicBezTo>
                      <a:pt x="97" y="0"/>
                      <a:pt x="96" y="0"/>
                      <a:pt x="94" y="0"/>
                    </a:cubicBezTo>
                    <a:cubicBezTo>
                      <a:pt x="91" y="0"/>
                      <a:pt x="81" y="1"/>
                      <a:pt x="68" y="7"/>
                    </a:cubicBezTo>
                    <a:cubicBezTo>
                      <a:pt x="55" y="13"/>
                      <a:pt x="39" y="24"/>
                      <a:pt x="25" y="43"/>
                    </a:cubicBezTo>
                    <a:cubicBezTo>
                      <a:pt x="16" y="55"/>
                      <a:pt x="7" y="69"/>
                      <a:pt x="0" y="88"/>
                    </a:cubicBezTo>
                    <a:cubicBezTo>
                      <a:pt x="343" y="88"/>
                      <a:pt x="343" y="88"/>
                      <a:pt x="343" y="88"/>
                    </a:cubicBezTo>
                    <a:cubicBezTo>
                      <a:pt x="341" y="84"/>
                      <a:pt x="339"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6" name="Aichitds5-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457EDE-EFC2-4598-8B20-DC03280B9DE6}"/>
                  </a:ext>
                </a:extLst>
              </p:cNvPr>
              <p:cNvSpPr/>
              <p:nvPr>
                <p:custDataLst>
                  <p:tags r:id="rId15"/>
                </p:custDataLst>
              </p:nvPr>
            </p:nvSpPr>
            <p:spPr bwMode="auto">
              <a:xfrm>
                <a:off x="961650" y="3544888"/>
                <a:ext cx="220663" cy="220663"/>
              </a:xfrm>
              <a:custGeom>
                <a:avLst/>
                <a:gdLst>
                  <a:gd name="T0" fmla="*/ 74 w 148"/>
                  <a:gd name="T1" fmla="*/ 148 h 148"/>
                  <a:gd name="T2" fmla="*/ 122 w 148"/>
                  <a:gd name="T3" fmla="*/ 131 h 148"/>
                  <a:gd name="T4" fmla="*/ 139 w 148"/>
                  <a:gd name="T5" fmla="*/ 110 h 148"/>
                  <a:gd name="T6" fmla="*/ 148 w 148"/>
                  <a:gd name="T7" fmla="*/ 74 h 148"/>
                  <a:gd name="T8" fmla="*/ 74 w 148"/>
                  <a:gd name="T9" fmla="*/ 0 h 148"/>
                  <a:gd name="T10" fmla="*/ 0 w 148"/>
                  <a:gd name="T11" fmla="*/ 74 h 148"/>
                  <a:gd name="T12" fmla="*/ 74 w 148"/>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74" y="148"/>
                    </a:moveTo>
                    <a:cubicBezTo>
                      <a:pt x="92" y="148"/>
                      <a:pt x="109" y="142"/>
                      <a:pt x="122" y="131"/>
                    </a:cubicBezTo>
                    <a:cubicBezTo>
                      <a:pt x="126" y="123"/>
                      <a:pt x="132" y="116"/>
                      <a:pt x="139" y="110"/>
                    </a:cubicBezTo>
                    <a:cubicBezTo>
                      <a:pt x="145" y="99"/>
                      <a:pt x="148" y="87"/>
                      <a:pt x="148" y="74"/>
                    </a:cubicBezTo>
                    <a:cubicBezTo>
                      <a:pt x="148" y="33"/>
                      <a:pt x="115" y="0"/>
                      <a:pt x="74" y="0"/>
                    </a:cubicBezTo>
                    <a:cubicBezTo>
                      <a:pt x="33" y="0"/>
                      <a:pt x="0" y="33"/>
                      <a:pt x="0" y="74"/>
                    </a:cubicBezTo>
                    <a:cubicBezTo>
                      <a:pt x="0" y="115"/>
                      <a:pt x="33" y="148"/>
                      <a:pt x="74"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7" name="Aichitds5-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6859C5-54C8-4469-AD48-8200FA392ADC}"/>
                  </a:ext>
                </a:extLst>
              </p:cNvPr>
              <p:cNvSpPr/>
              <p:nvPr>
                <p:custDataLst>
                  <p:tags r:id="rId16"/>
                </p:custDataLst>
              </p:nvPr>
            </p:nvSpPr>
            <p:spPr bwMode="auto">
              <a:xfrm>
                <a:off x="1302963" y="3544888"/>
                <a:ext cx="220663" cy="220663"/>
              </a:xfrm>
              <a:custGeom>
                <a:avLst/>
                <a:gdLst>
                  <a:gd name="T0" fmla="*/ 60 w 148"/>
                  <a:gd name="T1" fmla="*/ 147 h 148"/>
                  <a:gd name="T2" fmla="*/ 74 w 148"/>
                  <a:gd name="T3" fmla="*/ 148 h 148"/>
                  <a:gd name="T4" fmla="*/ 148 w 148"/>
                  <a:gd name="T5" fmla="*/ 74 h 148"/>
                  <a:gd name="T6" fmla="*/ 74 w 148"/>
                  <a:gd name="T7" fmla="*/ 0 h 148"/>
                  <a:gd name="T8" fmla="*/ 0 w 148"/>
                  <a:gd name="T9" fmla="*/ 74 h 148"/>
                  <a:gd name="T10" fmla="*/ 2 w 148"/>
                  <a:gd name="T11" fmla="*/ 90 h 148"/>
                  <a:gd name="T12" fmla="*/ 60 w 148"/>
                  <a:gd name="T13" fmla="*/ 147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60" y="147"/>
                    </a:moveTo>
                    <a:cubicBezTo>
                      <a:pt x="65" y="148"/>
                      <a:pt x="70" y="148"/>
                      <a:pt x="74" y="148"/>
                    </a:cubicBezTo>
                    <a:cubicBezTo>
                      <a:pt x="115" y="148"/>
                      <a:pt x="148" y="115"/>
                      <a:pt x="148" y="74"/>
                    </a:cubicBezTo>
                    <a:cubicBezTo>
                      <a:pt x="148" y="33"/>
                      <a:pt x="115" y="0"/>
                      <a:pt x="74" y="0"/>
                    </a:cubicBezTo>
                    <a:cubicBezTo>
                      <a:pt x="34" y="0"/>
                      <a:pt x="0" y="33"/>
                      <a:pt x="0" y="74"/>
                    </a:cubicBezTo>
                    <a:cubicBezTo>
                      <a:pt x="0" y="80"/>
                      <a:pt x="1" y="85"/>
                      <a:pt x="2" y="90"/>
                    </a:cubicBezTo>
                    <a:cubicBezTo>
                      <a:pt x="29" y="99"/>
                      <a:pt x="51" y="120"/>
                      <a:pt x="6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8" name="Aichitds5-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005B48-D8DE-4BE4-9A60-D5F6F1A08020}"/>
                  </a:ext>
                </a:extLst>
              </p:cNvPr>
              <p:cNvSpPr/>
              <p:nvPr>
                <p:custDataLst>
                  <p:tags r:id="rId17"/>
                </p:custDataLst>
              </p:nvPr>
            </p:nvSpPr>
            <p:spPr bwMode="auto">
              <a:xfrm>
                <a:off x="1645863" y="3544888"/>
                <a:ext cx="220663" cy="214313"/>
              </a:xfrm>
              <a:custGeom>
                <a:avLst/>
                <a:gdLst>
                  <a:gd name="T0" fmla="*/ 136 w 148"/>
                  <a:gd name="T1" fmla="*/ 86 h 144"/>
                  <a:gd name="T2" fmla="*/ 147 w 148"/>
                  <a:gd name="T3" fmla="*/ 86 h 144"/>
                  <a:gd name="T4" fmla="*/ 148 w 148"/>
                  <a:gd name="T5" fmla="*/ 74 h 144"/>
                  <a:gd name="T6" fmla="*/ 74 w 148"/>
                  <a:gd name="T7" fmla="*/ 0 h 144"/>
                  <a:gd name="T8" fmla="*/ 0 w 148"/>
                  <a:gd name="T9" fmla="*/ 74 h 144"/>
                  <a:gd name="T10" fmla="*/ 50 w 148"/>
                  <a:gd name="T11" fmla="*/ 144 h 144"/>
                  <a:gd name="T12" fmla="*/ 136 w 148"/>
                  <a:gd name="T13" fmla="*/ 86 h 144"/>
                </a:gdLst>
                <a:ahLst/>
                <a:cxnLst>
                  <a:cxn ang="0">
                    <a:pos x="T0" y="T1"/>
                  </a:cxn>
                  <a:cxn ang="0">
                    <a:pos x="T2" y="T3"/>
                  </a:cxn>
                  <a:cxn ang="0">
                    <a:pos x="T4" y="T5"/>
                  </a:cxn>
                  <a:cxn ang="0">
                    <a:pos x="T6" y="T7"/>
                  </a:cxn>
                  <a:cxn ang="0">
                    <a:pos x="T8" y="T9"/>
                  </a:cxn>
                  <a:cxn ang="0">
                    <a:pos x="T10" y="T11"/>
                  </a:cxn>
                  <a:cxn ang="0">
                    <a:pos x="T12" y="T13"/>
                  </a:cxn>
                </a:cxnLst>
                <a:rect l="0" t="0" r="r" b="b"/>
                <a:pathLst>
                  <a:path w="148" h="144">
                    <a:moveTo>
                      <a:pt x="136" y="86"/>
                    </a:moveTo>
                    <a:cubicBezTo>
                      <a:pt x="139" y="86"/>
                      <a:pt x="143" y="86"/>
                      <a:pt x="147" y="86"/>
                    </a:cubicBezTo>
                    <a:cubicBezTo>
                      <a:pt x="148" y="82"/>
                      <a:pt x="148" y="78"/>
                      <a:pt x="148" y="74"/>
                    </a:cubicBezTo>
                    <a:cubicBezTo>
                      <a:pt x="148" y="33"/>
                      <a:pt x="115" y="0"/>
                      <a:pt x="74" y="0"/>
                    </a:cubicBezTo>
                    <a:cubicBezTo>
                      <a:pt x="33" y="0"/>
                      <a:pt x="0" y="33"/>
                      <a:pt x="0" y="74"/>
                    </a:cubicBezTo>
                    <a:cubicBezTo>
                      <a:pt x="0" y="106"/>
                      <a:pt x="21" y="134"/>
                      <a:pt x="50" y="144"/>
                    </a:cubicBezTo>
                    <a:cubicBezTo>
                      <a:pt x="63" y="110"/>
                      <a:pt x="97" y="86"/>
                      <a:pt x="13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9" name="Aichitds5-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9F2FE4-FFB4-4159-A925-C5E832F4728A}"/>
                  </a:ext>
                </a:extLst>
              </p:cNvPr>
              <p:cNvSpPr>
                <a:spLocks noChangeArrowheads="1"/>
              </p:cNvSpPr>
              <p:nvPr>
                <p:custDataLst>
                  <p:tags r:id="rId18"/>
                </p:custDataLst>
              </p:nvPr>
            </p:nvSpPr>
            <p:spPr bwMode="auto">
              <a:xfrm>
                <a:off x="1987175" y="3544888"/>
                <a:ext cx="222250" cy="220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0" name="Aichitds5-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133B3E-6142-4276-84EF-001571A240BE}"/>
                  </a:ext>
                </a:extLst>
              </p:cNvPr>
              <p:cNvSpPr/>
              <p:nvPr>
                <p:custDataLst>
                  <p:tags r:id="rId19"/>
                </p:custDataLst>
              </p:nvPr>
            </p:nvSpPr>
            <p:spPr bwMode="auto">
              <a:xfrm>
                <a:off x="2328488" y="3544888"/>
                <a:ext cx="222250" cy="169863"/>
              </a:xfrm>
              <a:custGeom>
                <a:avLst/>
                <a:gdLst>
                  <a:gd name="T0" fmla="*/ 137 w 148"/>
                  <a:gd name="T1" fmla="*/ 114 h 114"/>
                  <a:gd name="T2" fmla="*/ 148 w 148"/>
                  <a:gd name="T3" fmla="*/ 74 h 114"/>
                  <a:gd name="T4" fmla="*/ 74 w 148"/>
                  <a:gd name="T5" fmla="*/ 0 h 114"/>
                  <a:gd name="T6" fmla="*/ 0 w 148"/>
                  <a:gd name="T7" fmla="*/ 74 h 114"/>
                  <a:gd name="T8" fmla="*/ 9 w 148"/>
                  <a:gd name="T9" fmla="*/ 109 h 114"/>
                  <a:gd name="T10" fmla="*/ 70 w 148"/>
                  <a:gd name="T11" fmla="*/ 86 h 114"/>
                  <a:gd name="T12" fmla="*/ 137 w 148"/>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7" y="114"/>
                    </a:moveTo>
                    <a:cubicBezTo>
                      <a:pt x="144" y="102"/>
                      <a:pt x="148" y="89"/>
                      <a:pt x="148" y="74"/>
                    </a:cubicBezTo>
                    <a:cubicBezTo>
                      <a:pt x="148" y="33"/>
                      <a:pt x="115" y="0"/>
                      <a:pt x="74" y="0"/>
                    </a:cubicBezTo>
                    <a:cubicBezTo>
                      <a:pt x="33" y="0"/>
                      <a:pt x="0" y="33"/>
                      <a:pt x="0" y="74"/>
                    </a:cubicBezTo>
                    <a:cubicBezTo>
                      <a:pt x="0" y="87"/>
                      <a:pt x="3" y="98"/>
                      <a:pt x="9" y="109"/>
                    </a:cubicBezTo>
                    <a:cubicBezTo>
                      <a:pt x="25" y="94"/>
                      <a:pt x="46" y="86"/>
                      <a:pt x="70" y="86"/>
                    </a:cubicBezTo>
                    <a:cubicBezTo>
                      <a:pt x="96" y="86"/>
                      <a:pt x="120" y="96"/>
                      <a:pt x="137"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1" name="Aichitds5-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D99D4C-04D6-4442-8B8B-2B4E3104A612}"/>
                  </a:ext>
                </a:extLst>
              </p:cNvPr>
              <p:cNvSpPr>
                <a:spLocks noChangeArrowheads="1"/>
              </p:cNvSpPr>
              <p:nvPr>
                <p:custDataLst>
                  <p:tags r:id="rId20"/>
                </p:custDataLst>
              </p:nvPr>
            </p:nvSpPr>
            <p:spPr bwMode="auto">
              <a:xfrm>
                <a:off x="2671388" y="3544888"/>
                <a:ext cx="222250" cy="220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2" name="Aichitds5-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2B1F15-1452-491E-9D18-FE29966CF125}"/>
                  </a:ext>
                </a:extLst>
              </p:cNvPr>
              <p:cNvSpPr/>
              <p:nvPr>
                <p:custDataLst>
                  <p:tags r:id="rId21"/>
                </p:custDataLst>
              </p:nvPr>
            </p:nvSpPr>
            <p:spPr bwMode="auto">
              <a:xfrm>
                <a:off x="3012700" y="3544888"/>
                <a:ext cx="220663" cy="217488"/>
              </a:xfrm>
              <a:custGeom>
                <a:avLst/>
                <a:gdLst>
                  <a:gd name="T0" fmla="*/ 148 w 148"/>
                  <a:gd name="T1" fmla="*/ 74 h 146"/>
                  <a:gd name="T2" fmla="*/ 74 w 148"/>
                  <a:gd name="T3" fmla="*/ 0 h 146"/>
                  <a:gd name="T4" fmla="*/ 0 w 148"/>
                  <a:gd name="T5" fmla="*/ 74 h 146"/>
                  <a:gd name="T6" fmla="*/ 1 w 148"/>
                  <a:gd name="T7" fmla="*/ 86 h 146"/>
                  <a:gd name="T8" fmla="*/ 4 w 148"/>
                  <a:gd name="T9" fmla="*/ 86 h 146"/>
                  <a:gd name="T10" fmla="*/ 91 w 148"/>
                  <a:gd name="T11" fmla="*/ 146 h 146"/>
                  <a:gd name="T12" fmla="*/ 148 w 14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48" h="146">
                    <a:moveTo>
                      <a:pt x="148" y="74"/>
                    </a:moveTo>
                    <a:cubicBezTo>
                      <a:pt x="148" y="33"/>
                      <a:pt x="115" y="0"/>
                      <a:pt x="74" y="0"/>
                    </a:cubicBezTo>
                    <a:cubicBezTo>
                      <a:pt x="33" y="0"/>
                      <a:pt x="0" y="33"/>
                      <a:pt x="0" y="74"/>
                    </a:cubicBezTo>
                    <a:cubicBezTo>
                      <a:pt x="0" y="78"/>
                      <a:pt x="1" y="82"/>
                      <a:pt x="1" y="86"/>
                    </a:cubicBezTo>
                    <a:cubicBezTo>
                      <a:pt x="2" y="86"/>
                      <a:pt x="3" y="86"/>
                      <a:pt x="4" y="86"/>
                    </a:cubicBezTo>
                    <a:cubicBezTo>
                      <a:pt x="44" y="86"/>
                      <a:pt x="78" y="111"/>
                      <a:pt x="91" y="146"/>
                    </a:cubicBezTo>
                    <a:cubicBezTo>
                      <a:pt x="124" y="139"/>
                      <a:pt x="148" y="109"/>
                      <a:pt x="14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3" name="Aichitds5-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001C1A-ED8E-46A7-BC96-A5E314951A13}"/>
                  </a:ext>
                </a:extLst>
              </p:cNvPr>
              <p:cNvSpPr/>
              <p:nvPr>
                <p:custDataLst>
                  <p:tags r:id="rId22"/>
                </p:custDataLst>
              </p:nvPr>
            </p:nvSpPr>
            <p:spPr bwMode="auto">
              <a:xfrm>
                <a:off x="3355600" y="3544888"/>
                <a:ext cx="220663" cy="220663"/>
              </a:xfrm>
              <a:custGeom>
                <a:avLst/>
                <a:gdLst>
                  <a:gd name="T0" fmla="*/ 147 w 148"/>
                  <a:gd name="T1" fmla="*/ 88 h 148"/>
                  <a:gd name="T2" fmla="*/ 148 w 148"/>
                  <a:gd name="T3" fmla="*/ 74 h 148"/>
                  <a:gd name="T4" fmla="*/ 74 w 148"/>
                  <a:gd name="T5" fmla="*/ 0 h 148"/>
                  <a:gd name="T6" fmla="*/ 0 w 148"/>
                  <a:gd name="T7" fmla="*/ 74 h 148"/>
                  <a:gd name="T8" fmla="*/ 74 w 148"/>
                  <a:gd name="T9" fmla="*/ 148 h 148"/>
                  <a:gd name="T10" fmla="*/ 79 w 148"/>
                  <a:gd name="T11" fmla="*/ 148 h 148"/>
                  <a:gd name="T12" fmla="*/ 147 w 148"/>
                  <a:gd name="T13" fmla="*/ 8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147" y="88"/>
                    </a:moveTo>
                    <a:cubicBezTo>
                      <a:pt x="147" y="83"/>
                      <a:pt x="148" y="79"/>
                      <a:pt x="148" y="74"/>
                    </a:cubicBezTo>
                    <a:cubicBezTo>
                      <a:pt x="148" y="33"/>
                      <a:pt x="115" y="0"/>
                      <a:pt x="74" y="0"/>
                    </a:cubicBezTo>
                    <a:cubicBezTo>
                      <a:pt x="33" y="0"/>
                      <a:pt x="0" y="33"/>
                      <a:pt x="0" y="74"/>
                    </a:cubicBezTo>
                    <a:cubicBezTo>
                      <a:pt x="0" y="115"/>
                      <a:pt x="33" y="148"/>
                      <a:pt x="74" y="148"/>
                    </a:cubicBezTo>
                    <a:cubicBezTo>
                      <a:pt x="76" y="148"/>
                      <a:pt x="77" y="148"/>
                      <a:pt x="79" y="148"/>
                    </a:cubicBezTo>
                    <a:cubicBezTo>
                      <a:pt x="89" y="118"/>
                      <a:pt x="115" y="95"/>
                      <a:pt x="14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4" name="Aichitds5-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ABF39C-EFBB-4A54-80EA-4E872343D652}"/>
                  </a:ext>
                </a:extLst>
              </p:cNvPr>
              <p:cNvSpPr/>
              <p:nvPr>
                <p:custDataLst>
                  <p:tags r:id="rId23"/>
                </p:custDataLst>
              </p:nvPr>
            </p:nvSpPr>
            <p:spPr bwMode="auto">
              <a:xfrm>
                <a:off x="3684213" y="3544888"/>
                <a:ext cx="222250" cy="220663"/>
              </a:xfrm>
              <a:custGeom>
                <a:avLst/>
                <a:gdLst>
                  <a:gd name="T0" fmla="*/ 0 w 148"/>
                  <a:gd name="T1" fmla="*/ 74 h 148"/>
                  <a:gd name="T2" fmla="*/ 9 w 148"/>
                  <a:gd name="T3" fmla="*/ 110 h 148"/>
                  <a:gd name="T4" fmla="*/ 26 w 148"/>
                  <a:gd name="T5" fmla="*/ 131 h 148"/>
                  <a:gd name="T6" fmla="*/ 74 w 148"/>
                  <a:gd name="T7" fmla="*/ 148 h 148"/>
                  <a:gd name="T8" fmla="*/ 148 w 148"/>
                  <a:gd name="T9" fmla="*/ 74 h 148"/>
                  <a:gd name="T10" fmla="*/ 74 w 148"/>
                  <a:gd name="T11" fmla="*/ 0 h 148"/>
                  <a:gd name="T12" fmla="*/ 0 w 148"/>
                  <a:gd name="T13" fmla="*/ 74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0" y="74"/>
                    </a:moveTo>
                    <a:cubicBezTo>
                      <a:pt x="0" y="87"/>
                      <a:pt x="3" y="99"/>
                      <a:pt x="9" y="110"/>
                    </a:cubicBezTo>
                    <a:cubicBezTo>
                      <a:pt x="16" y="116"/>
                      <a:pt x="21" y="123"/>
                      <a:pt x="26" y="131"/>
                    </a:cubicBezTo>
                    <a:cubicBezTo>
                      <a:pt x="39" y="142"/>
                      <a:pt x="56" y="148"/>
                      <a:pt x="74" y="148"/>
                    </a:cubicBezTo>
                    <a:cubicBezTo>
                      <a:pt x="115" y="148"/>
                      <a:pt x="148" y="115"/>
                      <a:pt x="148" y="74"/>
                    </a:cubicBezTo>
                    <a:cubicBezTo>
                      <a:pt x="148" y="33"/>
                      <a:pt x="115" y="0"/>
                      <a:pt x="74" y="0"/>
                    </a:cubicBezTo>
                    <a:cubicBezTo>
                      <a:pt x="33" y="0"/>
                      <a:pt x="0" y="33"/>
                      <a:pt x="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5" name="Aichitds5-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4A1EBB-EC76-4291-9BF8-F06CF54F7A05}"/>
                  </a:ext>
                </a:extLst>
              </p:cNvPr>
              <p:cNvSpPr>
                <a:spLocks noChangeArrowheads="1"/>
              </p:cNvSpPr>
              <p:nvPr>
                <p:custDataLst>
                  <p:tags r:id="rId24"/>
                </p:custDataLst>
              </p:nvPr>
            </p:nvSpPr>
            <p:spPr bwMode="auto">
              <a:xfrm>
                <a:off x="1136275"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6" name="Aichitds5-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16DC5A-B871-490D-A038-0FCC15712266}"/>
                  </a:ext>
                </a:extLst>
              </p:cNvPr>
              <p:cNvSpPr>
                <a:spLocks noChangeArrowheads="1"/>
              </p:cNvSpPr>
              <p:nvPr>
                <p:custDataLst>
                  <p:tags r:id="rId25"/>
                </p:custDataLst>
              </p:nvPr>
            </p:nvSpPr>
            <p:spPr bwMode="auto">
              <a:xfrm>
                <a:off x="1722063"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7" name="Aichitds5-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CFBDD7-B6DC-4D31-962E-859181AFD65D}"/>
                  </a:ext>
                </a:extLst>
              </p:cNvPr>
              <p:cNvSpPr>
                <a:spLocks noChangeArrowheads="1"/>
              </p:cNvSpPr>
              <p:nvPr>
                <p:custDataLst>
                  <p:tags r:id="rId26"/>
                </p:custDataLst>
              </p:nvPr>
            </p:nvSpPr>
            <p:spPr bwMode="auto">
              <a:xfrm>
                <a:off x="2306263" y="3684588"/>
                <a:ext cx="254000"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8" name="Aichitds5-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292E59-BB7A-4A33-A059-3898C98CD05F}"/>
                  </a:ext>
                </a:extLst>
              </p:cNvPr>
              <p:cNvSpPr>
                <a:spLocks noChangeArrowheads="1"/>
              </p:cNvSpPr>
              <p:nvPr>
                <p:custDataLst>
                  <p:tags r:id="rId27"/>
                </p:custDataLst>
              </p:nvPr>
            </p:nvSpPr>
            <p:spPr bwMode="auto">
              <a:xfrm>
                <a:off x="2893638"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9" name="Aichitds5-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02A91B-8A60-4CE6-9D52-711E24C72E9E}"/>
                  </a:ext>
                </a:extLst>
              </p:cNvPr>
              <p:cNvSpPr>
                <a:spLocks noChangeArrowheads="1"/>
              </p:cNvSpPr>
              <p:nvPr>
                <p:custDataLst>
                  <p:tags r:id="rId28"/>
                </p:custDataLst>
              </p:nvPr>
            </p:nvSpPr>
            <p:spPr bwMode="auto">
              <a:xfrm>
                <a:off x="3477838"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0" name="Aichitds5-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92480B-5731-44F4-B456-975D818BFE77}"/>
                  </a:ext>
                </a:extLst>
              </p:cNvPr>
              <p:cNvSpPr>
                <a:spLocks noChangeArrowheads="1"/>
              </p:cNvSpPr>
              <p:nvPr>
                <p:custDataLst>
                  <p:tags r:id="rId29"/>
                </p:custDataLst>
              </p:nvPr>
            </p:nvSpPr>
            <p:spPr bwMode="auto">
              <a:xfrm>
                <a:off x="598113" y="4175126"/>
                <a:ext cx="3670300" cy="350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1" name="Aichitds5-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3F9E85-4404-45B0-86D6-D08097AB0A3C}"/>
                  </a:ext>
                </a:extLst>
              </p:cNvPr>
              <p:cNvSpPr/>
              <p:nvPr>
                <p:custDataLst>
                  <p:tags r:id="rId30"/>
                </p:custDataLst>
              </p:nvPr>
            </p:nvSpPr>
            <p:spPr bwMode="auto">
              <a:xfrm>
                <a:off x="1128338" y="1970088"/>
                <a:ext cx="2611438" cy="1233488"/>
              </a:xfrm>
              <a:custGeom>
                <a:avLst/>
                <a:gdLst>
                  <a:gd name="T0" fmla="*/ 286 w 1645"/>
                  <a:gd name="T1" fmla="*/ 770 h 777"/>
                  <a:gd name="T2" fmla="*/ 286 w 1645"/>
                  <a:gd name="T3" fmla="*/ 739 h 777"/>
                  <a:gd name="T4" fmla="*/ 37 w 1645"/>
                  <a:gd name="T5" fmla="*/ 739 h 777"/>
                  <a:gd name="T6" fmla="*/ 37 w 1645"/>
                  <a:gd name="T7" fmla="*/ 38 h 777"/>
                  <a:gd name="T8" fmla="*/ 1607 w 1645"/>
                  <a:gd name="T9" fmla="*/ 38 h 777"/>
                  <a:gd name="T10" fmla="*/ 1607 w 1645"/>
                  <a:gd name="T11" fmla="*/ 739 h 777"/>
                  <a:gd name="T12" fmla="*/ 396 w 1645"/>
                  <a:gd name="T13" fmla="*/ 739 h 777"/>
                  <a:gd name="T14" fmla="*/ 396 w 1645"/>
                  <a:gd name="T15" fmla="*/ 770 h 777"/>
                  <a:gd name="T16" fmla="*/ 396 w 1645"/>
                  <a:gd name="T17" fmla="*/ 777 h 777"/>
                  <a:gd name="T18" fmla="*/ 1645 w 1645"/>
                  <a:gd name="T19" fmla="*/ 777 h 777"/>
                  <a:gd name="T20" fmla="*/ 1645 w 1645"/>
                  <a:gd name="T21" fmla="*/ 0 h 777"/>
                  <a:gd name="T22" fmla="*/ 0 w 1645"/>
                  <a:gd name="T23" fmla="*/ 0 h 777"/>
                  <a:gd name="T24" fmla="*/ 0 w 1645"/>
                  <a:gd name="T25" fmla="*/ 777 h 777"/>
                  <a:gd name="T26" fmla="*/ 286 w 1645"/>
                  <a:gd name="T27" fmla="*/ 777 h 777"/>
                  <a:gd name="T28" fmla="*/ 286 w 1645"/>
                  <a:gd name="T29" fmla="*/ 77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5" h="777">
                    <a:moveTo>
                      <a:pt x="286" y="770"/>
                    </a:moveTo>
                    <a:lnTo>
                      <a:pt x="286" y="739"/>
                    </a:lnTo>
                    <a:lnTo>
                      <a:pt x="37" y="739"/>
                    </a:lnTo>
                    <a:lnTo>
                      <a:pt x="37" y="38"/>
                    </a:lnTo>
                    <a:lnTo>
                      <a:pt x="1607" y="38"/>
                    </a:lnTo>
                    <a:lnTo>
                      <a:pt x="1607" y="739"/>
                    </a:lnTo>
                    <a:lnTo>
                      <a:pt x="396" y="739"/>
                    </a:lnTo>
                    <a:lnTo>
                      <a:pt x="396" y="770"/>
                    </a:lnTo>
                    <a:lnTo>
                      <a:pt x="396" y="777"/>
                    </a:lnTo>
                    <a:lnTo>
                      <a:pt x="1645" y="777"/>
                    </a:lnTo>
                    <a:lnTo>
                      <a:pt x="1645" y="0"/>
                    </a:lnTo>
                    <a:lnTo>
                      <a:pt x="0" y="0"/>
                    </a:lnTo>
                    <a:lnTo>
                      <a:pt x="0" y="777"/>
                    </a:lnTo>
                    <a:lnTo>
                      <a:pt x="286" y="777"/>
                    </a:lnTo>
                    <a:lnTo>
                      <a:pt x="286" y="7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2" name="Aichitds5-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5DE8BB-85EF-4C48-A169-A5AE36C21F61}"/>
                  </a:ext>
                </a:extLst>
              </p:cNvPr>
              <p:cNvSpPr/>
              <p:nvPr>
                <p:custDataLst>
                  <p:tags r:id="rId31"/>
                </p:custDataLst>
              </p:nvPr>
            </p:nvSpPr>
            <p:spPr bwMode="auto">
              <a:xfrm>
                <a:off x="1525213" y="2892426"/>
                <a:ext cx="417513" cy="611188"/>
              </a:xfrm>
              <a:custGeom>
                <a:avLst/>
                <a:gdLst>
                  <a:gd name="T0" fmla="*/ 147 w 279"/>
                  <a:gd name="T1" fmla="*/ 86 h 409"/>
                  <a:gd name="T2" fmla="*/ 274 w 279"/>
                  <a:gd name="T3" fmla="*/ 26 h 409"/>
                  <a:gd name="T4" fmla="*/ 252 w 279"/>
                  <a:gd name="T5" fmla="*/ 6 h 409"/>
                  <a:gd name="T6" fmla="*/ 144 w 279"/>
                  <a:gd name="T7" fmla="*/ 56 h 409"/>
                  <a:gd name="T8" fmla="*/ 132 w 279"/>
                  <a:gd name="T9" fmla="*/ 58 h 409"/>
                  <a:gd name="T10" fmla="*/ 130 w 279"/>
                  <a:gd name="T11" fmla="*/ 58 h 409"/>
                  <a:gd name="T12" fmla="*/ 61 w 279"/>
                  <a:gd name="T13" fmla="*/ 58 h 409"/>
                  <a:gd name="T14" fmla="*/ 15 w 279"/>
                  <a:gd name="T15" fmla="*/ 84 h 409"/>
                  <a:gd name="T16" fmla="*/ 0 w 279"/>
                  <a:gd name="T17" fmla="*/ 116 h 409"/>
                  <a:gd name="T18" fmla="*/ 1 w 279"/>
                  <a:gd name="T19" fmla="*/ 124 h 409"/>
                  <a:gd name="T20" fmla="*/ 35 w 279"/>
                  <a:gd name="T21" fmla="*/ 151 h 409"/>
                  <a:gd name="T22" fmla="*/ 104 w 279"/>
                  <a:gd name="T23" fmla="*/ 154 h 409"/>
                  <a:gd name="T24" fmla="*/ 101 w 279"/>
                  <a:gd name="T25" fmla="*/ 124 h 409"/>
                  <a:gd name="T26" fmla="*/ 36 w 279"/>
                  <a:gd name="T27" fmla="*/ 120 h 409"/>
                  <a:gd name="T28" fmla="*/ 30 w 279"/>
                  <a:gd name="T29" fmla="*/ 116 h 409"/>
                  <a:gd name="T30" fmla="*/ 30 w 279"/>
                  <a:gd name="T31" fmla="*/ 116 h 409"/>
                  <a:gd name="T32" fmla="*/ 46 w 279"/>
                  <a:gd name="T33" fmla="*/ 96 h 409"/>
                  <a:gd name="T34" fmla="*/ 73 w 279"/>
                  <a:gd name="T35" fmla="*/ 121 h 409"/>
                  <a:gd name="T36" fmla="*/ 89 w 279"/>
                  <a:gd name="T37" fmla="*/ 121 h 409"/>
                  <a:gd name="T38" fmla="*/ 78 w 279"/>
                  <a:gd name="T39" fmla="*/ 86 h 409"/>
                  <a:gd name="T40" fmla="*/ 115 w 279"/>
                  <a:gd name="T41" fmla="*/ 86 h 409"/>
                  <a:gd name="T42" fmla="*/ 104 w 279"/>
                  <a:gd name="T43" fmla="*/ 120 h 409"/>
                  <a:gd name="T44" fmla="*/ 104 w 279"/>
                  <a:gd name="T45" fmla="*/ 158 h 409"/>
                  <a:gd name="T46" fmla="*/ 104 w 279"/>
                  <a:gd name="T47" fmla="*/ 171 h 409"/>
                  <a:gd name="T48" fmla="*/ 89 w 279"/>
                  <a:gd name="T49" fmla="*/ 159 h 409"/>
                  <a:gd name="T50" fmla="*/ 46 w 279"/>
                  <a:gd name="T51" fmla="*/ 157 h 409"/>
                  <a:gd name="T52" fmla="*/ 46 w 279"/>
                  <a:gd name="T53" fmla="*/ 201 h 409"/>
                  <a:gd name="T54" fmla="*/ 69 w 279"/>
                  <a:gd name="T55" fmla="*/ 409 h 409"/>
                  <a:gd name="T56" fmla="*/ 92 w 279"/>
                  <a:gd name="T57" fmla="*/ 216 h 409"/>
                  <a:gd name="T58" fmla="*/ 101 w 279"/>
                  <a:gd name="T59" fmla="*/ 385 h 409"/>
                  <a:gd name="T60" fmla="*/ 147 w 279"/>
                  <a:gd name="T61" fmla="*/ 385 h 409"/>
                  <a:gd name="T62" fmla="*/ 147 w 279"/>
                  <a:gd name="T63" fmla="*/ 16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409">
                    <a:moveTo>
                      <a:pt x="147" y="165"/>
                    </a:moveTo>
                    <a:cubicBezTo>
                      <a:pt x="147" y="86"/>
                      <a:pt x="147" y="86"/>
                      <a:pt x="147" y="86"/>
                    </a:cubicBezTo>
                    <a:cubicBezTo>
                      <a:pt x="157" y="84"/>
                      <a:pt x="170" y="81"/>
                      <a:pt x="185" y="77"/>
                    </a:cubicBezTo>
                    <a:cubicBezTo>
                      <a:pt x="214" y="68"/>
                      <a:pt x="248" y="54"/>
                      <a:pt x="274" y="26"/>
                    </a:cubicBezTo>
                    <a:cubicBezTo>
                      <a:pt x="279" y="20"/>
                      <a:pt x="279" y="11"/>
                      <a:pt x="273" y="5"/>
                    </a:cubicBezTo>
                    <a:cubicBezTo>
                      <a:pt x="267" y="0"/>
                      <a:pt x="257" y="0"/>
                      <a:pt x="252" y="6"/>
                    </a:cubicBezTo>
                    <a:cubicBezTo>
                      <a:pt x="233" y="27"/>
                      <a:pt x="202" y="40"/>
                      <a:pt x="177" y="48"/>
                    </a:cubicBezTo>
                    <a:cubicBezTo>
                      <a:pt x="164" y="52"/>
                      <a:pt x="152" y="54"/>
                      <a:pt x="144" y="56"/>
                    </a:cubicBezTo>
                    <a:cubicBezTo>
                      <a:pt x="140" y="57"/>
                      <a:pt x="136" y="57"/>
                      <a:pt x="134" y="57"/>
                    </a:cubicBezTo>
                    <a:cubicBezTo>
                      <a:pt x="133" y="57"/>
                      <a:pt x="132" y="58"/>
                      <a:pt x="132" y="58"/>
                    </a:cubicBezTo>
                    <a:cubicBezTo>
                      <a:pt x="131" y="58"/>
                      <a:pt x="131" y="58"/>
                      <a:pt x="131" y="58"/>
                    </a:cubicBezTo>
                    <a:cubicBezTo>
                      <a:pt x="131" y="58"/>
                      <a:pt x="131" y="58"/>
                      <a:pt x="130" y="58"/>
                    </a:cubicBezTo>
                    <a:cubicBezTo>
                      <a:pt x="62" y="58"/>
                      <a:pt x="62" y="58"/>
                      <a:pt x="62" y="58"/>
                    </a:cubicBezTo>
                    <a:cubicBezTo>
                      <a:pt x="62" y="58"/>
                      <a:pt x="61" y="58"/>
                      <a:pt x="61" y="58"/>
                    </a:cubicBezTo>
                    <a:cubicBezTo>
                      <a:pt x="53" y="58"/>
                      <a:pt x="47" y="60"/>
                      <a:pt x="41" y="63"/>
                    </a:cubicBezTo>
                    <a:cubicBezTo>
                      <a:pt x="32" y="68"/>
                      <a:pt x="22" y="75"/>
                      <a:pt x="15" y="84"/>
                    </a:cubicBezTo>
                    <a:cubicBezTo>
                      <a:pt x="11" y="88"/>
                      <a:pt x="8" y="93"/>
                      <a:pt x="5" y="98"/>
                    </a:cubicBezTo>
                    <a:cubicBezTo>
                      <a:pt x="2" y="103"/>
                      <a:pt x="0" y="109"/>
                      <a:pt x="0" y="116"/>
                    </a:cubicBezTo>
                    <a:cubicBezTo>
                      <a:pt x="0" y="119"/>
                      <a:pt x="1" y="121"/>
                      <a:pt x="1" y="124"/>
                    </a:cubicBezTo>
                    <a:cubicBezTo>
                      <a:pt x="1" y="124"/>
                      <a:pt x="1" y="124"/>
                      <a:pt x="1" y="124"/>
                    </a:cubicBezTo>
                    <a:cubicBezTo>
                      <a:pt x="3" y="129"/>
                      <a:pt x="6" y="135"/>
                      <a:pt x="10" y="139"/>
                    </a:cubicBezTo>
                    <a:cubicBezTo>
                      <a:pt x="16" y="145"/>
                      <a:pt x="25" y="149"/>
                      <a:pt x="35" y="151"/>
                    </a:cubicBezTo>
                    <a:cubicBezTo>
                      <a:pt x="46" y="154"/>
                      <a:pt x="58" y="155"/>
                      <a:pt x="74" y="155"/>
                    </a:cubicBezTo>
                    <a:cubicBezTo>
                      <a:pt x="83" y="155"/>
                      <a:pt x="93" y="155"/>
                      <a:pt x="104" y="154"/>
                    </a:cubicBezTo>
                    <a:cubicBezTo>
                      <a:pt x="112" y="153"/>
                      <a:pt x="118" y="146"/>
                      <a:pt x="118" y="138"/>
                    </a:cubicBezTo>
                    <a:cubicBezTo>
                      <a:pt x="117" y="129"/>
                      <a:pt x="110" y="123"/>
                      <a:pt x="101" y="124"/>
                    </a:cubicBezTo>
                    <a:cubicBezTo>
                      <a:pt x="91" y="125"/>
                      <a:pt x="82" y="125"/>
                      <a:pt x="74" y="125"/>
                    </a:cubicBezTo>
                    <a:cubicBezTo>
                      <a:pt x="55" y="125"/>
                      <a:pt x="43" y="123"/>
                      <a:pt x="36" y="120"/>
                    </a:cubicBezTo>
                    <a:cubicBezTo>
                      <a:pt x="33" y="119"/>
                      <a:pt x="32" y="118"/>
                      <a:pt x="31" y="117"/>
                    </a:cubicBezTo>
                    <a:cubicBezTo>
                      <a:pt x="30" y="116"/>
                      <a:pt x="30" y="116"/>
                      <a:pt x="30" y="116"/>
                    </a:cubicBezTo>
                    <a:cubicBezTo>
                      <a:pt x="30" y="116"/>
                      <a:pt x="30" y="116"/>
                      <a:pt x="30" y="116"/>
                    </a:cubicBezTo>
                    <a:cubicBezTo>
                      <a:pt x="30" y="116"/>
                      <a:pt x="30" y="116"/>
                      <a:pt x="30" y="116"/>
                    </a:cubicBezTo>
                    <a:cubicBezTo>
                      <a:pt x="30" y="115"/>
                      <a:pt x="31" y="113"/>
                      <a:pt x="33" y="109"/>
                    </a:cubicBezTo>
                    <a:cubicBezTo>
                      <a:pt x="36" y="105"/>
                      <a:pt x="41" y="100"/>
                      <a:pt x="46" y="96"/>
                    </a:cubicBezTo>
                    <a:cubicBezTo>
                      <a:pt x="46" y="119"/>
                      <a:pt x="46" y="119"/>
                      <a:pt x="46" y="119"/>
                    </a:cubicBezTo>
                    <a:cubicBezTo>
                      <a:pt x="51" y="120"/>
                      <a:pt x="60" y="121"/>
                      <a:pt x="73" y="121"/>
                    </a:cubicBezTo>
                    <a:cubicBezTo>
                      <a:pt x="74" y="121"/>
                      <a:pt x="74" y="121"/>
                      <a:pt x="74" y="121"/>
                    </a:cubicBezTo>
                    <a:cubicBezTo>
                      <a:pt x="79" y="121"/>
                      <a:pt x="84" y="121"/>
                      <a:pt x="89" y="121"/>
                    </a:cubicBezTo>
                    <a:cubicBezTo>
                      <a:pt x="89" y="103"/>
                      <a:pt x="89" y="103"/>
                      <a:pt x="89" y="103"/>
                    </a:cubicBezTo>
                    <a:cubicBezTo>
                      <a:pt x="83" y="100"/>
                      <a:pt x="78" y="94"/>
                      <a:pt x="78" y="86"/>
                    </a:cubicBezTo>
                    <a:cubicBezTo>
                      <a:pt x="78" y="76"/>
                      <a:pt x="86" y="68"/>
                      <a:pt x="96" y="68"/>
                    </a:cubicBezTo>
                    <a:cubicBezTo>
                      <a:pt x="107" y="68"/>
                      <a:pt x="115" y="76"/>
                      <a:pt x="115" y="86"/>
                    </a:cubicBezTo>
                    <a:cubicBezTo>
                      <a:pt x="115" y="94"/>
                      <a:pt x="110" y="100"/>
                      <a:pt x="104" y="103"/>
                    </a:cubicBezTo>
                    <a:cubicBezTo>
                      <a:pt x="104" y="120"/>
                      <a:pt x="104" y="120"/>
                      <a:pt x="104" y="120"/>
                    </a:cubicBezTo>
                    <a:cubicBezTo>
                      <a:pt x="113" y="121"/>
                      <a:pt x="121" y="128"/>
                      <a:pt x="121" y="137"/>
                    </a:cubicBezTo>
                    <a:cubicBezTo>
                      <a:pt x="122" y="148"/>
                      <a:pt x="115" y="157"/>
                      <a:pt x="104" y="158"/>
                    </a:cubicBezTo>
                    <a:cubicBezTo>
                      <a:pt x="104" y="158"/>
                      <a:pt x="104" y="158"/>
                      <a:pt x="104" y="158"/>
                    </a:cubicBezTo>
                    <a:cubicBezTo>
                      <a:pt x="104" y="171"/>
                      <a:pt x="104" y="171"/>
                      <a:pt x="104" y="171"/>
                    </a:cubicBezTo>
                    <a:cubicBezTo>
                      <a:pt x="89" y="171"/>
                      <a:pt x="89" y="171"/>
                      <a:pt x="89" y="171"/>
                    </a:cubicBezTo>
                    <a:cubicBezTo>
                      <a:pt x="89" y="159"/>
                      <a:pt x="89" y="159"/>
                      <a:pt x="89" y="159"/>
                    </a:cubicBezTo>
                    <a:cubicBezTo>
                      <a:pt x="84" y="159"/>
                      <a:pt x="79" y="159"/>
                      <a:pt x="74" y="159"/>
                    </a:cubicBezTo>
                    <a:cubicBezTo>
                      <a:pt x="63" y="159"/>
                      <a:pt x="54" y="158"/>
                      <a:pt x="46" y="157"/>
                    </a:cubicBezTo>
                    <a:cubicBezTo>
                      <a:pt x="46" y="165"/>
                      <a:pt x="46" y="165"/>
                      <a:pt x="46" y="165"/>
                    </a:cubicBezTo>
                    <a:cubicBezTo>
                      <a:pt x="46" y="201"/>
                      <a:pt x="46" y="201"/>
                      <a:pt x="46" y="201"/>
                    </a:cubicBezTo>
                    <a:cubicBezTo>
                      <a:pt x="46" y="385"/>
                      <a:pt x="46" y="385"/>
                      <a:pt x="46" y="385"/>
                    </a:cubicBezTo>
                    <a:cubicBezTo>
                      <a:pt x="46" y="398"/>
                      <a:pt x="56" y="409"/>
                      <a:pt x="69" y="409"/>
                    </a:cubicBezTo>
                    <a:cubicBezTo>
                      <a:pt x="82" y="409"/>
                      <a:pt x="92" y="398"/>
                      <a:pt x="92" y="385"/>
                    </a:cubicBezTo>
                    <a:cubicBezTo>
                      <a:pt x="92" y="216"/>
                      <a:pt x="92" y="216"/>
                      <a:pt x="92" y="216"/>
                    </a:cubicBezTo>
                    <a:cubicBezTo>
                      <a:pt x="101" y="216"/>
                      <a:pt x="101" y="216"/>
                      <a:pt x="101" y="216"/>
                    </a:cubicBezTo>
                    <a:cubicBezTo>
                      <a:pt x="101" y="385"/>
                      <a:pt x="101" y="385"/>
                      <a:pt x="101" y="385"/>
                    </a:cubicBezTo>
                    <a:cubicBezTo>
                      <a:pt x="101" y="398"/>
                      <a:pt x="111" y="409"/>
                      <a:pt x="124" y="409"/>
                    </a:cubicBezTo>
                    <a:cubicBezTo>
                      <a:pt x="137" y="409"/>
                      <a:pt x="147" y="398"/>
                      <a:pt x="147" y="385"/>
                    </a:cubicBezTo>
                    <a:cubicBezTo>
                      <a:pt x="147" y="201"/>
                      <a:pt x="147" y="201"/>
                      <a:pt x="147" y="201"/>
                    </a:cubicBezTo>
                    <a:lnTo>
                      <a:pt x="147"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3" name="Aichitds5-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9F80BB-60AA-4574-92EF-AC61854C76F0}"/>
                  </a:ext>
                </a:extLst>
              </p:cNvPr>
              <p:cNvSpPr>
                <a:spLocks noChangeArrowheads="1"/>
              </p:cNvSpPr>
              <p:nvPr>
                <p:custDataLst>
                  <p:tags r:id="rId32"/>
                </p:custDataLst>
              </p:nvPr>
            </p:nvSpPr>
            <p:spPr bwMode="auto">
              <a:xfrm>
                <a:off x="1606175" y="2835276"/>
                <a:ext cx="1270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grpSp>
        <p:sp>
          <p:nvSpPr>
            <p:cNvPr id="31" name="Aichitds5-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F7EBBA-DD3A-49B7-A369-DEF3870C3473}"/>
                </a:ext>
              </a:extLst>
            </p:cNvPr>
            <p:cNvSpPr/>
            <p:nvPr>
              <p:custDataLst>
                <p:tags r:id="rId2"/>
              </p:custDataLst>
            </p:nvPr>
          </p:nvSpPr>
          <p:spPr>
            <a:xfrm>
              <a:off x="1616657" y="2555368"/>
              <a:ext cx="2973680" cy="1005216"/>
            </a:xfrm>
            <a:prstGeom prst="rect">
              <a:avLst/>
            </a:prstGeom>
            <a:noFill/>
          </p:spPr>
          <p:txBody>
            <a:bodyPr wrap="square">
              <a:spAutoFit/>
            </a:bodyPr>
            <a:lstStyle/>
            <a:p>
              <a:pPr algn="r"/>
              <a:r>
                <a:rPr lang="zh-CN" altLang="en-US" b="1" dirty="0">
                  <a:solidFill>
                    <a:srgbClr val="C00000"/>
                  </a:solidFill>
                  <a:cs typeface="+mn-ea"/>
                  <a:sym typeface="+mn-lt"/>
                </a:rPr>
                <a:t>三是加强监督考核，激励担当作为，确保各项规定落地落实</a:t>
              </a:r>
            </a:p>
          </p:txBody>
        </p:sp>
      </p:grpSp>
      <p:grpSp>
        <p:nvGrpSpPr>
          <p:cNvPr id="64"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FCC78D-3EEB-470D-9AE3-773E8C38265E}"/>
              </a:ext>
            </a:extLst>
          </p:cNvPr>
          <p:cNvGrpSpPr/>
          <p:nvPr/>
        </p:nvGrpSpPr>
        <p:grpSpPr>
          <a:xfrm>
            <a:off x="5564661" y="2737011"/>
            <a:ext cx="5765554" cy="416119"/>
            <a:chOff x="3950414" y="2339840"/>
            <a:chExt cx="5765554" cy="416119"/>
          </a:xfrm>
        </p:grpSpPr>
        <p:sp>
          <p:nvSpPr>
            <p:cNvPr id="65" name="Aichitds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9C78DF-88C5-4158-BA35-98A6B1AF90EE}"/>
                </a:ext>
              </a:extLst>
            </p:cNvPr>
            <p:cNvSpPr/>
            <p:nvPr/>
          </p:nvSpPr>
          <p:spPr>
            <a:xfrm>
              <a:off x="3950414" y="2339840"/>
              <a:ext cx="401554" cy="401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cxnSp>
          <p:nvCxnSpPr>
            <p:cNvPr id="66" name="Aichitds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93570C-708A-4D48-BD97-D77F63D5994D}"/>
                </a:ext>
              </a:extLst>
            </p:cNvPr>
            <p:cNvCxnSpPr>
              <a:cxnSpLocks/>
            </p:cNvCxnSpPr>
            <p:nvPr/>
          </p:nvCxnSpPr>
          <p:spPr>
            <a:xfrm>
              <a:off x="4351968" y="2726830"/>
              <a:ext cx="5364000" cy="29129"/>
            </a:xfrm>
            <a:prstGeom prst="line">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0"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5BD5D2-8C8B-4D60-9B53-D07E1111C242}"/>
              </a:ext>
            </a:extLst>
          </p:cNvPr>
          <p:cNvGrpSpPr/>
          <p:nvPr/>
        </p:nvGrpSpPr>
        <p:grpSpPr>
          <a:xfrm>
            <a:off x="5591930" y="4216251"/>
            <a:ext cx="5765554" cy="416119"/>
            <a:chOff x="3950414" y="2339840"/>
            <a:chExt cx="5765554" cy="416119"/>
          </a:xfrm>
        </p:grpSpPr>
        <p:sp>
          <p:nvSpPr>
            <p:cNvPr id="71"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66AF3A-E306-4716-89AF-4F8732BDE178}"/>
                </a:ext>
              </a:extLst>
            </p:cNvPr>
            <p:cNvSpPr/>
            <p:nvPr/>
          </p:nvSpPr>
          <p:spPr>
            <a:xfrm>
              <a:off x="3950414" y="2339840"/>
              <a:ext cx="401554" cy="401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cs typeface="+mn-ea"/>
                  <a:sym typeface="+mn-lt"/>
                </a:rPr>
                <a:t>2</a:t>
              </a:r>
              <a:endParaRPr lang="zh-CN" altLang="en-US" sz="2800" dirty="0">
                <a:solidFill>
                  <a:schemeClr val="bg1"/>
                </a:solidFill>
                <a:cs typeface="+mn-ea"/>
                <a:sym typeface="+mn-lt"/>
              </a:endParaRPr>
            </a:p>
          </p:txBody>
        </p:sp>
        <p:cxnSp>
          <p:nvCxnSpPr>
            <p:cNvPr id="72"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39B515-7339-45E8-966B-21F50FA3FD99}"/>
                </a:ext>
              </a:extLst>
            </p:cNvPr>
            <p:cNvCxnSpPr>
              <a:cxnSpLocks/>
            </p:cNvCxnSpPr>
            <p:nvPr/>
          </p:nvCxnSpPr>
          <p:spPr>
            <a:xfrm>
              <a:off x="4351968" y="2726830"/>
              <a:ext cx="5364000" cy="29129"/>
            </a:xfrm>
            <a:prstGeom prst="line">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745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42"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逐条解读</a:t>
            </a:r>
          </a:p>
        </p:txBody>
      </p:sp>
      <p:sp>
        <p:nvSpPr>
          <p:cNvPr id="6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500" b="1" i="0" u="none" strike="noStrike" kern="1200" cap="none" spc="0" normalizeH="0" baseline="0" noProof="0" dirty="0">
                <a:ln>
                  <a:noFill/>
                </a:ln>
                <a:solidFill>
                  <a:srgbClr val="C00000"/>
                </a:solidFill>
                <a:effectLst/>
                <a:uLnTx/>
                <a:uFillTx/>
                <a:cs typeface="+mn-ea"/>
                <a:sym typeface="+mn-lt"/>
              </a:rPr>
              <a:t>3</a:t>
            </a:r>
            <a:endParaRPr kumimoji="0" lang="zh-CN" altLang="zh-CN" sz="12500" b="1" i="0" u="none" strike="noStrike" kern="1200" cap="none" spc="0" normalizeH="0" baseline="0" noProof="0" dirty="0">
              <a:ln>
                <a:noFill/>
              </a:ln>
              <a:solidFill>
                <a:srgbClr val="C00000"/>
              </a:solidFill>
              <a:effectLst/>
              <a:uLnTx/>
              <a:uFillTx/>
              <a:cs typeface="+mn-ea"/>
              <a:sym typeface="+mn-lt"/>
            </a:endParaRPr>
          </a:p>
        </p:txBody>
      </p:sp>
      <p:sp>
        <p:nvSpPr>
          <p:cNvPr id="6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a:t>
            </a:r>
            <a:r>
              <a:rPr lang="zh-CN" altLang="en-US" sz="2800" dirty="0">
                <a:solidFill>
                  <a:srgbClr val="C00000"/>
                </a:solidFill>
                <a:cs typeface="+mn-ea"/>
                <a:sym typeface="+mn-lt"/>
              </a:rPr>
              <a:t>三</a:t>
            </a:r>
            <a:r>
              <a:rPr kumimoji="0" lang="zh-CN" altLang="en-US" sz="2800" i="0" u="none" strike="noStrike" kern="1200" cap="none" spc="0" normalizeH="0" baseline="0" noProof="0" dirty="0">
                <a:ln>
                  <a:noFill/>
                </a:ln>
                <a:solidFill>
                  <a:srgbClr val="C00000"/>
                </a:solidFill>
                <a:effectLst/>
                <a:uLnTx/>
                <a:uFillTx/>
                <a:cs typeface="+mn-ea"/>
                <a:sym typeface="+mn-lt"/>
              </a:rPr>
              <a:t>部分</a:t>
            </a:r>
          </a:p>
        </p:txBody>
      </p:sp>
      <p:sp>
        <p:nvSpPr>
          <p:cNvPr id="6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59"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BE2F5B-780D-4012-8A97-48D273CC2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643019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cxnSp>
        <p:nvCxnSpPr>
          <p:cNvPr id="29"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0919E5-3293-49CF-AB31-8300E949BDA8}"/>
              </a:ext>
            </a:extLst>
          </p:cNvPr>
          <p:cNvCxnSpPr>
            <a:cxnSpLocks noChangeShapeType="1"/>
          </p:cNvCxnSpPr>
          <p:nvPr/>
        </p:nvCxnSpPr>
        <p:spPr bwMode="auto">
          <a:xfrm>
            <a:off x="3638285" y="2770698"/>
            <a:ext cx="7488729" cy="0"/>
          </a:xfrm>
          <a:prstGeom prst="line">
            <a:avLst/>
          </a:prstGeom>
          <a:noFill/>
          <a:ln w="19050" cmpd="sng">
            <a:solidFill>
              <a:srgbClr val="C00000"/>
            </a:solidFill>
            <a:prstDash val="sysDash"/>
            <a:round/>
            <a:headEnd/>
            <a:tailEnd type="triangle"/>
          </a:ln>
        </p:spPr>
      </p:cxnSp>
      <p:sp>
        <p:nvSpPr>
          <p:cNvPr id="3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4F51C1-2E05-4F51-A57B-487AA0DFB714}"/>
              </a:ext>
            </a:extLst>
          </p:cNvPr>
          <p:cNvSpPr/>
          <p:nvPr/>
        </p:nvSpPr>
        <p:spPr>
          <a:xfrm>
            <a:off x="4022742" y="2317170"/>
            <a:ext cx="7097185" cy="375903"/>
          </a:xfrm>
          <a:prstGeom prst="rect">
            <a:avLst/>
          </a:prstGeom>
        </p:spPr>
        <p:txBody>
          <a:bodyPr wrap="square" lIns="105571" tIns="52784" rIns="105571" bIns="52784">
            <a:spAutoFit/>
          </a:bodyPr>
          <a:lstStyle/>
          <a:p>
            <a:pPr lvl="0">
              <a:lnSpc>
                <a:spcPts val="2100"/>
              </a:lnSpc>
              <a:buClr>
                <a:srgbClr val="C00000"/>
              </a:buClr>
              <a:defRPr/>
            </a:pPr>
            <a:r>
              <a:rPr lang="zh-CN" altLang="en-US" sz="2000" b="1" dirty="0">
                <a:solidFill>
                  <a:srgbClr val="E7E6E6">
                    <a:lumMod val="25000"/>
                  </a:srgbClr>
                </a:solidFill>
                <a:cs typeface="+mn-ea"/>
                <a:sym typeface="+mn-lt"/>
              </a:rPr>
              <a:t>中国共产党基层组织选举工作条例</a:t>
            </a:r>
          </a:p>
        </p:txBody>
      </p:sp>
      <p:grpSp>
        <p:nvGrpSpPr>
          <p:cNvPr id="3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D4485A-3988-43F9-BEC5-94F6861EC3E4}"/>
              </a:ext>
            </a:extLst>
          </p:cNvPr>
          <p:cNvGrpSpPr>
            <a:grpSpLocks/>
          </p:cNvGrpSpPr>
          <p:nvPr/>
        </p:nvGrpSpPr>
        <p:grpSpPr bwMode="auto">
          <a:xfrm>
            <a:off x="4056750" y="3007881"/>
            <a:ext cx="325065" cy="338134"/>
            <a:chOff x="0" y="0"/>
            <a:chExt cx="763788" cy="763788"/>
          </a:xfrm>
        </p:grpSpPr>
        <p:sp>
          <p:nvSpPr>
            <p:cNvPr id="32"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D91508-B22B-4815-8A4E-2E879749CC13}"/>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33"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2C9C68-A1F4-4433-A899-E8D29F416C75}"/>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34"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AAC261-E263-4026-9FA0-E566F36B0F4B}"/>
              </a:ext>
            </a:extLst>
          </p:cNvPr>
          <p:cNvSpPr txBox="1"/>
          <p:nvPr/>
        </p:nvSpPr>
        <p:spPr>
          <a:xfrm>
            <a:off x="4381815" y="2967065"/>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第一章　总则</a:t>
            </a:r>
          </a:p>
        </p:txBody>
      </p:sp>
      <p:grpSp>
        <p:nvGrpSpPr>
          <p:cNvPr id="37"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254224-E17A-4805-A799-D6DC53853F65}"/>
              </a:ext>
            </a:extLst>
          </p:cNvPr>
          <p:cNvGrpSpPr>
            <a:grpSpLocks/>
          </p:cNvGrpSpPr>
          <p:nvPr/>
        </p:nvGrpSpPr>
        <p:grpSpPr bwMode="auto">
          <a:xfrm>
            <a:off x="4056750" y="3474164"/>
            <a:ext cx="325065" cy="338134"/>
            <a:chOff x="0" y="0"/>
            <a:chExt cx="763788" cy="763788"/>
          </a:xfrm>
        </p:grpSpPr>
        <p:sp>
          <p:nvSpPr>
            <p:cNvPr id="38"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B6004E-FC67-4A15-90F1-202F33DAD632}"/>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39"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66F447-193E-4B9A-B084-9BD2E78866DA}"/>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0"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C4E78A-F41E-4CEC-97BB-A5D40F352A6E}"/>
              </a:ext>
            </a:extLst>
          </p:cNvPr>
          <p:cNvSpPr txBox="1"/>
          <p:nvPr/>
        </p:nvSpPr>
        <p:spPr>
          <a:xfrm>
            <a:off x="4381815" y="3433348"/>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第二章　代表的产生</a:t>
            </a:r>
          </a:p>
        </p:txBody>
      </p:sp>
      <p:grpSp>
        <p:nvGrpSpPr>
          <p:cNvPr id="41"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1BA9CF-F70B-4A4C-BEE8-05C17986306D}"/>
              </a:ext>
            </a:extLst>
          </p:cNvPr>
          <p:cNvGrpSpPr>
            <a:grpSpLocks/>
          </p:cNvGrpSpPr>
          <p:nvPr/>
        </p:nvGrpSpPr>
        <p:grpSpPr bwMode="auto">
          <a:xfrm>
            <a:off x="4056750" y="3941756"/>
            <a:ext cx="325065" cy="338134"/>
            <a:chOff x="0" y="0"/>
            <a:chExt cx="763788" cy="763788"/>
          </a:xfrm>
        </p:grpSpPr>
        <p:sp>
          <p:nvSpPr>
            <p:cNvPr id="42" name="Aichitds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AA13DF-5575-4C9E-A1D9-CC2E63ADC835}"/>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43" name="Aichitds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F296F5-60C7-4D78-8D8D-4EDFF97EB5CE}"/>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4"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E3DD56-23A2-4256-A59F-A8EF0AA4F6B5}"/>
              </a:ext>
            </a:extLst>
          </p:cNvPr>
          <p:cNvSpPr txBox="1"/>
          <p:nvPr/>
        </p:nvSpPr>
        <p:spPr>
          <a:xfrm>
            <a:off x="4381815" y="3900940"/>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第三章　委员会的产生</a:t>
            </a:r>
          </a:p>
        </p:txBody>
      </p:sp>
      <p:grpSp>
        <p:nvGrpSpPr>
          <p:cNvPr id="45" name="Aichitds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00986C-2B44-4B6B-8F3C-3C9EE58A9F9C}"/>
              </a:ext>
            </a:extLst>
          </p:cNvPr>
          <p:cNvGrpSpPr>
            <a:grpSpLocks/>
          </p:cNvGrpSpPr>
          <p:nvPr/>
        </p:nvGrpSpPr>
        <p:grpSpPr bwMode="auto">
          <a:xfrm>
            <a:off x="4056750" y="4415905"/>
            <a:ext cx="325065" cy="338134"/>
            <a:chOff x="0" y="0"/>
            <a:chExt cx="763788" cy="763788"/>
          </a:xfrm>
        </p:grpSpPr>
        <p:sp>
          <p:nvSpPr>
            <p:cNvPr id="46" name="Aichitds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65494F-5DA8-45DD-ADE5-3038781285F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47" name="Aichitds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22AE47-BE63-4E3E-8DD8-88B93D167D07}"/>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8" name="Aichitds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AB7F82-82A0-4793-B0E9-3170E3187AA7}"/>
              </a:ext>
            </a:extLst>
          </p:cNvPr>
          <p:cNvSpPr txBox="1"/>
          <p:nvPr/>
        </p:nvSpPr>
        <p:spPr>
          <a:xfrm>
            <a:off x="4381815" y="4375089"/>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第四章　选举的实施</a:t>
            </a:r>
          </a:p>
        </p:txBody>
      </p:sp>
      <p:grpSp>
        <p:nvGrpSpPr>
          <p:cNvPr id="49" name="Aichitds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1958B6-AF8E-42FD-97DA-4F3071DFC4D4}"/>
              </a:ext>
            </a:extLst>
          </p:cNvPr>
          <p:cNvGrpSpPr>
            <a:grpSpLocks/>
          </p:cNvGrpSpPr>
          <p:nvPr/>
        </p:nvGrpSpPr>
        <p:grpSpPr bwMode="auto">
          <a:xfrm>
            <a:off x="7046693" y="3059145"/>
            <a:ext cx="325065" cy="338134"/>
            <a:chOff x="0" y="0"/>
            <a:chExt cx="763788" cy="763788"/>
          </a:xfrm>
        </p:grpSpPr>
        <p:sp>
          <p:nvSpPr>
            <p:cNvPr id="50" name="Aichitds1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736364-CF87-41AF-A38B-12F54DE94E62}"/>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1" name="Aichitds1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C95F83-888B-4407-A5B6-0CB19356568A}"/>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2" name="Aichitds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860E2E-ED00-4F5D-BB95-FD08DC3C8D54}"/>
              </a:ext>
            </a:extLst>
          </p:cNvPr>
          <p:cNvSpPr txBox="1"/>
          <p:nvPr/>
        </p:nvSpPr>
        <p:spPr>
          <a:xfrm>
            <a:off x="7371758" y="3018329"/>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第五章　呈报审批</a:t>
            </a:r>
          </a:p>
        </p:txBody>
      </p:sp>
      <p:grpSp>
        <p:nvGrpSpPr>
          <p:cNvPr id="53" name="Aichitds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9CC4C6-E31D-4154-9497-BA9F436DBA00}"/>
              </a:ext>
            </a:extLst>
          </p:cNvPr>
          <p:cNvGrpSpPr>
            <a:grpSpLocks/>
          </p:cNvGrpSpPr>
          <p:nvPr/>
        </p:nvGrpSpPr>
        <p:grpSpPr bwMode="auto">
          <a:xfrm>
            <a:off x="7046693" y="3480060"/>
            <a:ext cx="325065" cy="338134"/>
            <a:chOff x="0" y="0"/>
            <a:chExt cx="763788" cy="763788"/>
          </a:xfrm>
        </p:grpSpPr>
        <p:sp>
          <p:nvSpPr>
            <p:cNvPr id="54" name="Aichitds1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53483A-2AC4-49BB-9C00-F6543C46364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5" name="Aichitds1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954827-B24B-41E0-9D28-7ADD803B0CD1}"/>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6" name="Aichitds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D3C5BC-7573-4582-B347-4C5DC0DB97D7}"/>
              </a:ext>
            </a:extLst>
          </p:cNvPr>
          <p:cNvSpPr txBox="1"/>
          <p:nvPr/>
        </p:nvSpPr>
        <p:spPr>
          <a:xfrm>
            <a:off x="7371758" y="3439244"/>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第六章　纪律和监督</a:t>
            </a:r>
          </a:p>
        </p:txBody>
      </p:sp>
      <p:grpSp>
        <p:nvGrpSpPr>
          <p:cNvPr id="57" name="Aichitds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5972AD-5ECB-4AAA-9AF0-D9FAB43CABBC}"/>
              </a:ext>
            </a:extLst>
          </p:cNvPr>
          <p:cNvGrpSpPr>
            <a:grpSpLocks/>
          </p:cNvGrpSpPr>
          <p:nvPr/>
        </p:nvGrpSpPr>
        <p:grpSpPr bwMode="auto">
          <a:xfrm>
            <a:off x="7046693" y="3915488"/>
            <a:ext cx="325065" cy="338134"/>
            <a:chOff x="0" y="0"/>
            <a:chExt cx="763788" cy="763788"/>
          </a:xfrm>
        </p:grpSpPr>
        <p:sp>
          <p:nvSpPr>
            <p:cNvPr id="58" name="Aichitds1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C46BB8-5B4E-44BD-88F0-3F25ADAE888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9" name="Aichitds1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1E60B1-4431-4642-A5AE-6728513A14DB}"/>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60" name="Aichitds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C40F40-0BCD-458C-BA66-1F4D4643DF0D}"/>
              </a:ext>
            </a:extLst>
          </p:cNvPr>
          <p:cNvSpPr txBox="1"/>
          <p:nvPr/>
        </p:nvSpPr>
        <p:spPr>
          <a:xfrm>
            <a:off x="7371758" y="3874672"/>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第七章　附则</a:t>
            </a:r>
          </a:p>
        </p:txBody>
      </p:sp>
      <p:pic>
        <p:nvPicPr>
          <p:cNvPr id="62" name="Aichitds19" descr="图片包含 游戏机, 食物,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972643-5269-4449-BA97-C890D0DBD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318" y="1683659"/>
            <a:ext cx="3243182" cy="3992554"/>
          </a:xfrm>
          <a:prstGeom prst="rect">
            <a:avLst/>
          </a:prstGeom>
        </p:spPr>
      </p:pic>
    </p:spTree>
    <p:extLst>
      <p:ext uri="{BB962C8B-B14F-4D97-AF65-F5344CB8AC3E}">
        <p14:creationId xmlns:p14="http://schemas.microsoft.com/office/powerpoint/2010/main" val="249603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3" presetClass="entr" presetSubtype="16" fill="hold" grpId="0" nodeType="with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200" fill="hold"/>
                                            <p:tgtEl>
                                              <p:spTgt spid="30"/>
                                            </p:tgtEl>
                                            <p:attrNameLst>
                                              <p:attrName>ppt_w</p:attrName>
                                            </p:attrNameLst>
                                          </p:cBhvr>
                                          <p:tavLst>
                                            <p:tav tm="0">
                                              <p:val>
                                                <p:fltVal val="0"/>
                                              </p:val>
                                            </p:tav>
                                            <p:tav tm="100000">
                                              <p:val>
                                                <p:strVal val="#ppt_w"/>
                                              </p:val>
                                            </p:tav>
                                          </p:tavLst>
                                        </p:anim>
                                        <p:anim calcmode="lin" valueType="num">
                                          <p:cBhvr>
                                            <p:cTn id="26" dur="2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3230"/>
                                </p:stCondLst>
                                <p:childTnLst>
                                  <p:par>
                                    <p:cTn id="28" presetID="53" presetClass="entr" presetSubtype="16"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73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4230"/>
                                </p:stCondLst>
                                <p:childTnLst>
                                  <p:par>
                                    <p:cTn id="46" presetID="53" presetClass="entr" presetSubtype="16"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73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5230"/>
                                </p:stCondLst>
                                <p:childTnLst>
                                  <p:par>
                                    <p:cTn id="64" presetID="53" presetClass="entr" presetSubtype="16"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5730"/>
                                </p:stCondLst>
                                <p:childTnLst>
                                  <p:par>
                                    <p:cTn id="73" presetID="53"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6230"/>
                                </p:stCondLst>
                                <p:childTnLst>
                                  <p:par>
                                    <p:cTn id="82" presetID="53" presetClass="entr" presetSubtype="16"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 presetClass="entr" presetSubtype="4" fill="hold" nodeType="withEffect" p14:presetBounceEnd="42000">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14:bounceEnd="42000">
                                          <p:cBhvr additive="base">
                                            <p:cTn id="92" dur="500" fill="hold"/>
                                            <p:tgtEl>
                                              <p:spTgt spid="62"/>
                                            </p:tgtEl>
                                            <p:attrNameLst>
                                              <p:attrName>ppt_x</p:attrName>
                                            </p:attrNameLst>
                                          </p:cBhvr>
                                          <p:tavLst>
                                            <p:tav tm="0">
                                              <p:val>
                                                <p:strVal val="#ppt_x"/>
                                              </p:val>
                                            </p:tav>
                                            <p:tav tm="100000">
                                              <p:val>
                                                <p:strVal val="#ppt_x"/>
                                              </p:val>
                                            </p:tav>
                                          </p:tavLst>
                                        </p:anim>
                                        <p:anim calcmode="lin" valueType="num" p14:bounceEnd="42000">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0" grpId="0"/>
          <p:bldP spid="34" grpId="0"/>
          <p:bldP spid="40" grpId="0"/>
          <p:bldP spid="44" grpId="0"/>
          <p:bldP spid="48" grpId="0"/>
          <p:bldP spid="52" grpId="0"/>
          <p:bldP spid="56" grpId="0"/>
          <p:bldP spid="60"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3" presetClass="entr" presetSubtype="16" fill="hold" grpId="0" nodeType="with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200" fill="hold"/>
                                            <p:tgtEl>
                                              <p:spTgt spid="30"/>
                                            </p:tgtEl>
                                            <p:attrNameLst>
                                              <p:attrName>ppt_w</p:attrName>
                                            </p:attrNameLst>
                                          </p:cBhvr>
                                          <p:tavLst>
                                            <p:tav tm="0">
                                              <p:val>
                                                <p:fltVal val="0"/>
                                              </p:val>
                                            </p:tav>
                                            <p:tav tm="100000">
                                              <p:val>
                                                <p:strVal val="#ppt_w"/>
                                              </p:val>
                                            </p:tav>
                                          </p:tavLst>
                                        </p:anim>
                                        <p:anim calcmode="lin" valueType="num">
                                          <p:cBhvr>
                                            <p:cTn id="26" dur="2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3230"/>
                                </p:stCondLst>
                                <p:childTnLst>
                                  <p:par>
                                    <p:cTn id="28" presetID="53" presetClass="entr" presetSubtype="16"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73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4230"/>
                                </p:stCondLst>
                                <p:childTnLst>
                                  <p:par>
                                    <p:cTn id="46" presetID="53" presetClass="entr" presetSubtype="16"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73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5230"/>
                                </p:stCondLst>
                                <p:childTnLst>
                                  <p:par>
                                    <p:cTn id="64" presetID="53" presetClass="entr" presetSubtype="16"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5730"/>
                                </p:stCondLst>
                                <p:childTnLst>
                                  <p:par>
                                    <p:cTn id="73" presetID="53"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6230"/>
                                </p:stCondLst>
                                <p:childTnLst>
                                  <p:par>
                                    <p:cTn id="82" presetID="53" presetClass="entr" presetSubtype="16"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 presetClass="entr" presetSubtype="4"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0" grpId="0"/>
          <p:bldP spid="34" grpId="0"/>
          <p:bldP spid="40" grpId="0"/>
          <p:bldP spid="44" grpId="0"/>
          <p:bldP spid="48" grpId="0"/>
          <p:bldP spid="52" grpId="0"/>
          <p:bldP spid="56" grpId="0"/>
          <p:bldP spid="6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4"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E6DCD4-E74B-4655-96A0-689F0398683B}"/>
              </a:ext>
            </a:extLst>
          </p:cNvPr>
          <p:cNvGrpSpPr/>
          <p:nvPr/>
        </p:nvGrpSpPr>
        <p:grpSpPr>
          <a:xfrm>
            <a:off x="739207" y="1678336"/>
            <a:ext cx="2089659" cy="369332"/>
            <a:chOff x="2018601" y="1017030"/>
            <a:chExt cx="2089659" cy="369332"/>
          </a:xfrm>
        </p:grpSpPr>
        <p:sp>
          <p:nvSpPr>
            <p:cNvPr id="5"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209B3B-69E5-4709-9CC3-1CE9EBB17F8E}"/>
                </a:ext>
              </a:extLst>
            </p:cNvPr>
            <p:cNvSpPr/>
            <p:nvPr/>
          </p:nvSpPr>
          <p:spPr>
            <a:xfrm>
              <a:off x="2018601" y="1023592"/>
              <a:ext cx="2089659" cy="341535"/>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3A0ECC-AE4B-4EEB-9590-C39625B34691}"/>
                </a:ext>
              </a:extLst>
            </p:cNvPr>
            <p:cNvSpPr/>
            <p:nvPr/>
          </p:nvSpPr>
          <p:spPr>
            <a:xfrm>
              <a:off x="2156385" y="1017030"/>
              <a:ext cx="896399" cy="369332"/>
            </a:xfrm>
            <a:prstGeom prst="rect">
              <a:avLst/>
            </a:prstGeom>
          </p:spPr>
          <p:txBody>
            <a:bodyPr wrap="none">
              <a:spAutoFit/>
            </a:bodyPr>
            <a:lstStyle/>
            <a:p>
              <a:pPr algn="ctr"/>
              <a:r>
                <a:rPr lang="zh-CN" altLang="en-US" b="1" dirty="0">
                  <a:solidFill>
                    <a:schemeClr val="bg1"/>
                  </a:solidFill>
                  <a:cs typeface="+mn-ea"/>
                  <a:sym typeface="+mn-lt"/>
                </a:rPr>
                <a:t>第一条</a:t>
              </a:r>
            </a:p>
          </p:txBody>
        </p:sp>
      </p:grpSp>
      <p:grpSp>
        <p:nvGrpSpPr>
          <p:cNvPr id="7"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A6CA93-1CF2-495A-806B-C51D5867D185}"/>
              </a:ext>
            </a:extLst>
          </p:cNvPr>
          <p:cNvGrpSpPr/>
          <p:nvPr/>
        </p:nvGrpSpPr>
        <p:grpSpPr>
          <a:xfrm>
            <a:off x="777761" y="4508622"/>
            <a:ext cx="2089659" cy="369332"/>
            <a:chOff x="2018601" y="1017030"/>
            <a:chExt cx="2089659" cy="369332"/>
          </a:xfrm>
        </p:grpSpPr>
        <p:sp>
          <p:nvSpPr>
            <p:cNvPr id="8"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582ABC-0D1B-403E-B18F-2419F58AE8D3}"/>
                </a:ext>
              </a:extLst>
            </p:cNvPr>
            <p:cNvSpPr/>
            <p:nvPr/>
          </p:nvSpPr>
          <p:spPr>
            <a:xfrm>
              <a:off x="2018601" y="1023592"/>
              <a:ext cx="2089659" cy="341535"/>
            </a:xfrm>
            <a:prstGeom prst="parallelogram">
              <a:avLst/>
            </a:prstGeom>
            <a:solidFill>
              <a:schemeClr val="bg1">
                <a:lumMod val="85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ADCDC1-51D9-4C3F-88E2-D00295117807}"/>
                </a:ext>
              </a:extLst>
            </p:cNvPr>
            <p:cNvSpPr/>
            <p:nvPr/>
          </p:nvSpPr>
          <p:spPr>
            <a:xfrm>
              <a:off x="2156385" y="1017030"/>
              <a:ext cx="896399" cy="369332"/>
            </a:xfrm>
            <a:prstGeom prst="rect">
              <a:avLst/>
            </a:prstGeom>
          </p:spPr>
          <p:txBody>
            <a:bodyPr wrap="none">
              <a:spAutoFit/>
            </a:bodyPr>
            <a:lstStyle/>
            <a:p>
              <a:pPr algn="ctr"/>
              <a:r>
                <a:rPr lang="zh-CN" altLang="en-US" b="1" dirty="0">
                  <a:cs typeface="+mn-ea"/>
                  <a:sym typeface="+mn-lt"/>
                </a:rPr>
                <a:t>第一条</a:t>
              </a:r>
            </a:p>
          </p:txBody>
        </p:sp>
      </p:grpSp>
      <p:sp>
        <p:nvSpPr>
          <p:cNvPr id="10"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3176D5-3148-4D1A-A504-25359ED30E0F}"/>
              </a:ext>
            </a:extLst>
          </p:cNvPr>
          <p:cNvSpPr/>
          <p:nvPr/>
        </p:nvSpPr>
        <p:spPr>
          <a:xfrm>
            <a:off x="655046" y="2078743"/>
            <a:ext cx="9925868" cy="1532727"/>
          </a:xfrm>
          <a:prstGeom prst="rect">
            <a:avLst/>
          </a:prstGeom>
        </p:spPr>
        <p:txBody>
          <a:bodyPr wrap="square">
            <a:spAutoFit/>
          </a:bodyPr>
          <a:lstStyle/>
          <a:p>
            <a:pPr algn="just">
              <a:lnSpc>
                <a:spcPct val="130000"/>
              </a:lnSpc>
              <a:buClr>
                <a:srgbClr val="FF0000"/>
              </a:buClr>
            </a:pPr>
            <a:r>
              <a:rPr lang="zh-CN" altLang="en-US" dirty="0">
                <a:solidFill>
                  <a:srgbClr val="C00000"/>
                </a:solidFill>
                <a:cs typeface="+mn-ea"/>
                <a:sym typeface="+mn-lt"/>
              </a:rPr>
              <a:t>为了深入贯彻习近平新时代中国特色社会主义思想，贯彻落实新时代党的建设总要求和新时代党的组织路线，坚持和加强党的全面领导，坚持党要管党、全面从严治党，</a:t>
            </a:r>
            <a:r>
              <a:rPr lang="zh-CN" altLang="en-US" dirty="0">
                <a:cs typeface="+mn-ea"/>
                <a:sym typeface="+mn-lt"/>
              </a:rPr>
              <a:t>健全党的民主集中制，完善党内选举制度，</a:t>
            </a:r>
            <a:r>
              <a:rPr lang="zh-CN" altLang="en-US" dirty="0">
                <a:solidFill>
                  <a:srgbClr val="C00000"/>
                </a:solidFill>
                <a:cs typeface="+mn-ea"/>
                <a:sym typeface="+mn-lt"/>
              </a:rPr>
              <a:t>增强基层党组织政治功能，提升基层党组织组织力，</a:t>
            </a:r>
            <a:r>
              <a:rPr lang="zh-CN" altLang="en-US" dirty="0">
                <a:cs typeface="+mn-ea"/>
                <a:sym typeface="+mn-lt"/>
              </a:rPr>
              <a:t>根据</a:t>
            </a:r>
            <a:r>
              <a:rPr lang="en-US" altLang="zh-CN" dirty="0">
                <a:cs typeface="+mn-ea"/>
                <a:sym typeface="+mn-lt"/>
              </a:rPr>
              <a:t>《</a:t>
            </a:r>
            <a:r>
              <a:rPr lang="zh-CN" altLang="en-US" dirty="0">
                <a:cs typeface="+mn-ea"/>
                <a:sym typeface="+mn-lt"/>
              </a:rPr>
              <a:t>中国共产党章程</a:t>
            </a:r>
            <a:r>
              <a:rPr lang="en-US" altLang="zh-CN" dirty="0">
                <a:cs typeface="+mn-ea"/>
                <a:sym typeface="+mn-lt"/>
              </a:rPr>
              <a:t>》</a:t>
            </a:r>
            <a:r>
              <a:rPr lang="zh-CN" altLang="en-US" dirty="0">
                <a:cs typeface="+mn-ea"/>
                <a:sym typeface="+mn-lt"/>
              </a:rPr>
              <a:t>和有关党内法规，制定本条例。</a:t>
            </a:r>
          </a:p>
        </p:txBody>
      </p:sp>
      <p:sp>
        <p:nvSpPr>
          <p:cNvPr id="11"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6A3F46-2DB0-4DE8-8CBC-2ED1B93A9C20}"/>
              </a:ext>
            </a:extLst>
          </p:cNvPr>
          <p:cNvSpPr/>
          <p:nvPr/>
        </p:nvSpPr>
        <p:spPr>
          <a:xfrm>
            <a:off x="741739" y="4971704"/>
            <a:ext cx="10158489" cy="417358"/>
          </a:xfrm>
          <a:prstGeom prst="rect">
            <a:avLst/>
          </a:prstGeom>
        </p:spPr>
        <p:txBody>
          <a:bodyPr wrap="square">
            <a:spAutoFit/>
          </a:bodyPr>
          <a:lstStyle/>
          <a:p>
            <a:pPr algn="just">
              <a:lnSpc>
                <a:spcPct val="130000"/>
              </a:lnSpc>
              <a:buClr>
                <a:srgbClr val="FF0000"/>
              </a:buClr>
            </a:pPr>
            <a:r>
              <a:rPr lang="zh-CN" altLang="en-US" dirty="0">
                <a:cs typeface="+mn-ea"/>
                <a:sym typeface="+mn-lt"/>
              </a:rPr>
              <a:t>为健全党的民主集中制，完善党内选举制度，根据</a:t>
            </a:r>
            <a:r>
              <a:rPr lang="en-US" altLang="zh-CN" dirty="0">
                <a:cs typeface="+mn-ea"/>
                <a:sym typeface="+mn-lt"/>
              </a:rPr>
              <a:t>《</a:t>
            </a:r>
            <a:r>
              <a:rPr lang="zh-CN" altLang="en-US" dirty="0">
                <a:cs typeface="+mn-ea"/>
                <a:sym typeface="+mn-lt"/>
              </a:rPr>
              <a:t>中国共产党章程</a:t>
            </a:r>
            <a:r>
              <a:rPr lang="en-US" altLang="zh-CN" dirty="0">
                <a:cs typeface="+mn-ea"/>
                <a:sym typeface="+mn-lt"/>
              </a:rPr>
              <a:t>》</a:t>
            </a:r>
            <a:r>
              <a:rPr lang="zh-CN" altLang="en-US" dirty="0">
                <a:cs typeface="+mn-ea"/>
                <a:sym typeface="+mn-lt"/>
              </a:rPr>
              <a:t>，制定本条例。</a:t>
            </a:r>
          </a:p>
        </p:txBody>
      </p:sp>
      <p:cxnSp>
        <p:nvCxnSpPr>
          <p:cNvPr id="17"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9DC889-5B40-46B7-A395-36B9A889C8AB}"/>
              </a:ext>
            </a:extLst>
          </p:cNvPr>
          <p:cNvCxnSpPr/>
          <p:nvPr/>
        </p:nvCxnSpPr>
        <p:spPr bwMode="auto">
          <a:xfrm>
            <a:off x="739207" y="4032965"/>
            <a:ext cx="456083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648215-0FF3-4CB3-B7E6-CF0B7B2A371A}"/>
              </a:ext>
            </a:extLst>
          </p:cNvPr>
          <p:cNvCxnSpPr/>
          <p:nvPr/>
        </p:nvCxnSpPr>
        <p:spPr bwMode="auto">
          <a:xfrm>
            <a:off x="6913975" y="4032965"/>
            <a:ext cx="456083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2E8F1F-43CA-4D71-9A37-5322A7ED5B65}"/>
              </a:ext>
            </a:extLst>
          </p:cNvPr>
          <p:cNvGrpSpPr/>
          <p:nvPr/>
        </p:nvGrpSpPr>
        <p:grpSpPr>
          <a:xfrm rot="5400000">
            <a:off x="5476873" y="3644997"/>
            <a:ext cx="1238254" cy="667969"/>
            <a:chOff x="5342643" y="2167172"/>
            <a:chExt cx="1238254" cy="667969"/>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F2D40C-2DEA-49BA-AD93-766CCBC94835}"/>
                </a:ext>
              </a:extLst>
            </p:cNvPr>
            <p:cNvGrpSpPr/>
            <p:nvPr/>
          </p:nvGrpSpPr>
          <p:grpSpPr>
            <a:xfrm flipH="1">
              <a:off x="5342643" y="2167172"/>
              <a:ext cx="1238252" cy="667969"/>
              <a:chOff x="917266" y="1944008"/>
              <a:chExt cx="855814" cy="461665"/>
            </a:xfrm>
          </p:grpSpPr>
          <p:sp>
            <p:nvSpPr>
              <p:cNvPr id="30" name="Aichitds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DFB35C-1546-4E12-9B90-901F1B3B550C}"/>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31" name="Aichitds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605AD0-1D6F-4C7C-8429-9D2E0C29A632}"/>
                  </a:ext>
                </a:extLst>
              </p:cNvPr>
              <p:cNvSpPr>
                <a:spLocks noChangeArrowheads="1"/>
              </p:cNvSpPr>
              <p:nvPr/>
            </p:nvSpPr>
            <p:spPr bwMode="auto">
              <a:xfrm>
                <a:off x="917266" y="2006829"/>
                <a:ext cx="328692" cy="39884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29" name="Aichitds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E343F8-7843-44B6-80D8-D65C5F520241}"/>
                </a:ext>
              </a:extLst>
            </p:cNvPr>
            <p:cNvSpPr/>
            <p:nvPr/>
          </p:nvSpPr>
          <p:spPr>
            <a:xfrm>
              <a:off x="5755030" y="2308076"/>
              <a:ext cx="825867" cy="477054"/>
            </a:xfrm>
            <a:prstGeom prst="rect">
              <a:avLst/>
            </a:prstGeom>
          </p:spPr>
          <p:txBody>
            <a:bodyPr wrap="none">
              <a:spAutoFit/>
            </a:bodyPr>
            <a:lstStyle/>
            <a:p>
              <a:r>
                <a:rPr lang="zh-CN" altLang="en-US" sz="2500" dirty="0">
                  <a:solidFill>
                    <a:schemeClr val="bg1"/>
                  </a:solidFill>
                  <a:cs typeface="+mn-ea"/>
                  <a:sym typeface="+mn-lt"/>
                </a:rPr>
                <a:t>修订</a:t>
              </a:r>
            </a:p>
          </p:txBody>
        </p:sp>
      </p:grpSp>
    </p:spTree>
    <p:extLst>
      <p:ext uri="{BB962C8B-B14F-4D97-AF65-F5344CB8AC3E}">
        <p14:creationId xmlns:p14="http://schemas.microsoft.com/office/powerpoint/2010/main" val="406278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par>
                                <p:cTn id="19" presetID="1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p:stCondLst>
                              <p:cond delay="273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13"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02CB1C-4278-449B-AA82-337A5E785C27}"/>
              </a:ext>
            </a:extLst>
          </p:cNvPr>
          <p:cNvSpPr txBox="1"/>
          <p:nvPr/>
        </p:nvSpPr>
        <p:spPr>
          <a:xfrm>
            <a:off x="4034972" y="4445099"/>
            <a:ext cx="8779318" cy="966547"/>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zh-CN" altLang="en-US" sz="2000" b="0" i="0" u="none" strike="noStrike" kern="1200" cap="none" spc="0" normalizeH="0" baseline="0" noProof="0" dirty="0">
                <a:ln>
                  <a:noFill/>
                </a:ln>
                <a:solidFill>
                  <a:srgbClr val="C00000"/>
                </a:solidFill>
                <a:effectLst/>
                <a:uLnTx/>
                <a:uFillTx/>
                <a:cs typeface="+mn-ea"/>
                <a:sym typeface="+mn-lt"/>
              </a:rPr>
              <a:t>如需延期或者提前进行换届选举，应当报上级党组织批准。</a:t>
            </a:r>
            <a:endParaRPr kumimoji="0" lang="en-US" altLang="zh-CN" sz="2000" b="0" i="0" u="none" strike="noStrike" kern="1200" cap="none" spc="0" normalizeH="0" baseline="0" noProof="0" dirty="0">
              <a:ln>
                <a:noFill/>
              </a:ln>
              <a:solidFill>
                <a:srgbClr val="C00000"/>
              </a:solidFill>
              <a:effectLst/>
              <a:uLnTx/>
              <a:uFillTx/>
              <a:cs typeface="+mn-ea"/>
              <a:sym typeface="+mn-lt"/>
            </a:endParaRPr>
          </a:p>
          <a:p>
            <a:pPr marR="0" lvl="0" algn="l" defTabSz="914400" rtl="0" eaLnBrk="1" fontAlgn="auto" latinLnBrk="0" hangingPunct="1">
              <a:lnSpc>
                <a:spcPct val="150000"/>
              </a:lnSpc>
              <a:spcBef>
                <a:spcPts val="0"/>
              </a:spcBef>
              <a:spcAft>
                <a:spcPts val="0"/>
              </a:spcAft>
              <a:buClrTx/>
              <a:buSzTx/>
              <a:tabLst/>
              <a:defRPr/>
            </a:pPr>
            <a:r>
              <a:rPr kumimoji="0" lang="zh-CN" altLang="en-US" sz="2000" b="0" i="0" u="none" strike="noStrike" kern="1200" cap="none" spc="0" normalizeH="0" baseline="0" noProof="0" dirty="0">
                <a:ln>
                  <a:noFill/>
                </a:ln>
                <a:solidFill>
                  <a:srgbClr val="C00000"/>
                </a:solidFill>
                <a:effectLst/>
                <a:uLnTx/>
                <a:uFillTx/>
                <a:cs typeface="+mn-ea"/>
                <a:sym typeface="+mn-lt"/>
              </a:rPr>
              <a:t>延长或者提前期限一般不超过</a:t>
            </a:r>
            <a:r>
              <a:rPr kumimoji="0" lang="en-US" altLang="zh-CN" sz="2000" b="0" i="0" u="none" strike="noStrike" kern="1200" cap="none" spc="0" normalizeH="0" baseline="0" noProof="0" dirty="0">
                <a:ln>
                  <a:noFill/>
                </a:ln>
                <a:solidFill>
                  <a:srgbClr val="C00000"/>
                </a:solidFill>
                <a:effectLst/>
                <a:uLnTx/>
                <a:uFillTx/>
                <a:cs typeface="+mn-ea"/>
                <a:sym typeface="+mn-lt"/>
              </a:rPr>
              <a:t>1</a:t>
            </a:r>
            <a:r>
              <a:rPr kumimoji="0" lang="zh-CN" altLang="en-US" sz="2000" b="0" i="0" u="none" strike="noStrike" kern="1200" cap="none" spc="0" normalizeH="0" baseline="0" noProof="0" dirty="0">
                <a:ln>
                  <a:noFill/>
                </a:ln>
                <a:solidFill>
                  <a:srgbClr val="C00000"/>
                </a:solidFill>
                <a:effectLst/>
                <a:uLnTx/>
                <a:uFillTx/>
                <a:cs typeface="+mn-ea"/>
                <a:sym typeface="+mn-lt"/>
              </a:rPr>
              <a:t>年。</a:t>
            </a:r>
          </a:p>
        </p:txBody>
      </p:sp>
      <p:grpSp>
        <p:nvGrpSpPr>
          <p:cNvPr id="15"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22DFDC-0B5A-44E8-B9D0-3F3A48FF6CCC}"/>
              </a:ext>
            </a:extLst>
          </p:cNvPr>
          <p:cNvGrpSpPr/>
          <p:nvPr/>
        </p:nvGrpSpPr>
        <p:grpSpPr>
          <a:xfrm>
            <a:off x="3615569" y="1431897"/>
            <a:ext cx="7858335" cy="908861"/>
            <a:chOff x="3396499" y="1795364"/>
            <a:chExt cx="7858335" cy="908861"/>
          </a:xfrm>
        </p:grpSpPr>
        <p:sp>
          <p:nvSpPr>
            <p:cNvPr id="16"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E7C858-6FF0-4857-86DF-61C5D4433FD3}"/>
                </a:ext>
              </a:extLst>
            </p:cNvPr>
            <p:cNvSpPr/>
            <p:nvPr/>
          </p:nvSpPr>
          <p:spPr>
            <a:xfrm>
              <a:off x="3603624" y="1795364"/>
              <a:ext cx="7651210" cy="908861"/>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17"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710B8-2459-4F7F-8051-4F9200C19EF5}"/>
                </a:ext>
              </a:extLst>
            </p:cNvPr>
            <p:cNvSpPr/>
            <p:nvPr/>
          </p:nvSpPr>
          <p:spPr>
            <a:xfrm>
              <a:off x="3810749" y="1865417"/>
              <a:ext cx="7444085" cy="777457"/>
            </a:xfrm>
            <a:prstGeom prst="rect">
              <a:avLst/>
            </a:prstGeom>
          </p:spPr>
          <p:txBody>
            <a:bodyPr wrap="square">
              <a:spAutoFit/>
            </a:bodyPr>
            <a:lstStyle/>
            <a:p>
              <a:pPr algn="just">
                <a:lnSpc>
                  <a:spcPct val="130000"/>
                </a:lnSpc>
              </a:pPr>
              <a:r>
                <a:rPr lang="zh-CN" altLang="en-US" dirty="0">
                  <a:cs typeface="+mn-ea"/>
                  <a:sym typeface="+mn-lt"/>
                </a:rPr>
                <a:t>为了深入贯彻习近平新时代中国特色社会主义思想，贯彻落实新时代党的建设总要求和新时代党的组织路线，坚持和加强党的全面领导</a:t>
              </a:r>
              <a:r>
                <a:rPr lang="en-US" altLang="zh-CN" dirty="0">
                  <a:cs typeface="+mn-ea"/>
                  <a:sym typeface="+mn-lt"/>
                </a:rPr>
                <a:t>…..</a:t>
              </a:r>
              <a:endParaRPr lang="zh-CN" altLang="en-US" dirty="0">
                <a:cs typeface="+mn-ea"/>
                <a:sym typeface="+mn-lt"/>
              </a:endParaRPr>
            </a:p>
          </p:txBody>
        </p:sp>
        <p:sp>
          <p:nvSpPr>
            <p:cNvPr id="18" name="Aichitds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54D824-0EB0-433B-90EB-621D3903F543}"/>
                </a:ext>
              </a:extLst>
            </p:cNvPr>
            <p:cNvSpPr/>
            <p:nvPr/>
          </p:nvSpPr>
          <p:spPr>
            <a:xfrm>
              <a:off x="3396499" y="2031932"/>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sp>
        <p:nvSpPr>
          <p:cNvPr id="20"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C2E5BF-9FFC-4EA6-9FF7-6B68EBCC30B1}"/>
              </a:ext>
            </a:extLst>
          </p:cNvPr>
          <p:cNvSpPr/>
          <p:nvPr/>
        </p:nvSpPr>
        <p:spPr>
          <a:xfrm>
            <a:off x="861004" y="1898074"/>
            <a:ext cx="2114550" cy="341786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0" cap="none" spc="0" normalizeH="0" baseline="0" noProof="0" dirty="0">
                <a:ln>
                  <a:noFill/>
                </a:ln>
                <a:gradFill>
                  <a:gsLst>
                    <a:gs pos="24000">
                      <a:prstClr val="white"/>
                    </a:gs>
                    <a:gs pos="84000">
                      <a:srgbClr val="FFFF00"/>
                    </a:gs>
                  </a:gsLst>
                  <a:lin ang="5400000" scaled="1"/>
                </a:gradFill>
                <a:effectLst/>
                <a:uLnTx/>
                <a:uFillTx/>
                <a:cs typeface="+mn-ea"/>
                <a:sym typeface="+mn-lt"/>
              </a:rPr>
              <a:t>逐条解读</a:t>
            </a:r>
            <a:endParaRPr kumimoji="0" lang="en-US" altLang="zh-CN" sz="6000" b="1" i="0" u="none" strike="noStrike" kern="0" cap="none" spc="0" normalizeH="0" baseline="0" noProof="0" dirty="0">
              <a:ln>
                <a:noFill/>
              </a:ln>
              <a:gradFill>
                <a:gsLst>
                  <a:gs pos="24000">
                    <a:prstClr val="white"/>
                  </a:gs>
                  <a:gs pos="84000">
                    <a:srgbClr val="FFFF00"/>
                  </a:gs>
                </a:gsLst>
                <a:lin ang="5400000" scaled="1"/>
              </a:gradFill>
              <a:effectLst/>
              <a:uLnTx/>
              <a:uFillTx/>
              <a:cs typeface="+mn-ea"/>
              <a:sym typeface="+mn-lt"/>
            </a:endParaRPr>
          </a:p>
        </p:txBody>
      </p:sp>
      <p:sp>
        <p:nvSpPr>
          <p:cNvPr id="2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5F52A0-844A-4638-8163-9177012C2EB2}"/>
              </a:ext>
            </a:extLst>
          </p:cNvPr>
          <p:cNvSpPr/>
          <p:nvPr/>
        </p:nvSpPr>
        <p:spPr>
          <a:xfrm>
            <a:off x="3167116" y="3424484"/>
            <a:ext cx="342124" cy="342124"/>
          </a:xfrm>
          <a:prstGeom prst="chevron">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black"/>
              </a:solidFill>
              <a:cs typeface="+mn-ea"/>
              <a:sym typeface="+mn-lt"/>
            </a:endParaRPr>
          </a:p>
        </p:txBody>
      </p:sp>
      <p:grpSp>
        <p:nvGrpSpPr>
          <p:cNvPr id="2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A1D2B3-E046-42EB-ADA3-701C8DD22360}"/>
              </a:ext>
            </a:extLst>
          </p:cNvPr>
          <p:cNvGrpSpPr/>
          <p:nvPr/>
        </p:nvGrpSpPr>
        <p:grpSpPr>
          <a:xfrm>
            <a:off x="3615569" y="2485030"/>
            <a:ext cx="7858335" cy="1195180"/>
            <a:chOff x="3396499" y="1795365"/>
            <a:chExt cx="7858335" cy="1195180"/>
          </a:xfrm>
        </p:grpSpPr>
        <p:sp>
          <p:nvSpPr>
            <p:cNvPr id="24"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F27134-874B-4CE0-9F51-CEC3CD11F0DA}"/>
                </a:ext>
              </a:extLst>
            </p:cNvPr>
            <p:cNvSpPr/>
            <p:nvPr/>
          </p:nvSpPr>
          <p:spPr>
            <a:xfrm>
              <a:off x="3603624" y="1795365"/>
              <a:ext cx="7651210" cy="1150952"/>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25"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F1C9BD-CC06-4540-83CB-DD1D9FD30531}"/>
                </a:ext>
              </a:extLst>
            </p:cNvPr>
            <p:cNvSpPr/>
            <p:nvPr/>
          </p:nvSpPr>
          <p:spPr>
            <a:xfrm>
              <a:off x="3810749" y="1817916"/>
              <a:ext cx="7444085" cy="1172629"/>
            </a:xfrm>
            <a:prstGeom prst="rect">
              <a:avLst/>
            </a:prstGeom>
          </p:spPr>
          <p:txBody>
            <a:bodyPr wrap="square">
              <a:spAutoFit/>
            </a:bodyPr>
            <a:lstStyle/>
            <a:p>
              <a:pPr algn="just">
                <a:lnSpc>
                  <a:spcPct val="130000"/>
                </a:lnSpc>
              </a:pPr>
              <a:r>
                <a:rPr lang="zh-CN" altLang="en-US" dirty="0">
                  <a:cs typeface="+mn-ea"/>
                  <a:sym typeface="+mn-lt"/>
                </a:rPr>
                <a:t>本条例适用于企业、农村、机关、学校、科研院所、街道社区、社会组织和其他基层单位设立的党的委员会、总支部委员会、支部委员会（含不设委员会的党支部），以及党的基层纪律检查委员会的选举工作。</a:t>
              </a:r>
            </a:p>
          </p:txBody>
        </p:sp>
        <p:sp>
          <p:nvSpPr>
            <p:cNvPr id="26" name="Aichitds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B16B81-C6B8-43A5-AF91-044C773272F9}"/>
                </a:ext>
              </a:extLst>
            </p:cNvPr>
            <p:cNvSpPr/>
            <p:nvPr/>
          </p:nvSpPr>
          <p:spPr>
            <a:xfrm>
              <a:off x="3396499" y="2138809"/>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grpSp>
        <p:nvGrpSpPr>
          <p:cNvPr id="27"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E80C74-C616-47C5-9C96-778B4D7F52DB}"/>
              </a:ext>
            </a:extLst>
          </p:cNvPr>
          <p:cNvGrpSpPr/>
          <p:nvPr/>
        </p:nvGrpSpPr>
        <p:grpSpPr>
          <a:xfrm>
            <a:off x="3615569" y="3780253"/>
            <a:ext cx="7858335" cy="2039975"/>
            <a:chOff x="3396499" y="1795364"/>
            <a:chExt cx="7858335" cy="2039975"/>
          </a:xfrm>
        </p:grpSpPr>
        <p:sp>
          <p:nvSpPr>
            <p:cNvPr id="28" name="Aichitds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750C79-6563-45E9-9640-C665E75ADD32}"/>
                </a:ext>
              </a:extLst>
            </p:cNvPr>
            <p:cNvSpPr/>
            <p:nvPr/>
          </p:nvSpPr>
          <p:spPr>
            <a:xfrm>
              <a:off x="3603624" y="1795364"/>
              <a:ext cx="7651210" cy="2039975"/>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29" name="Aichitds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A6F6EE-5CAC-4255-B9B8-31DFC2207B5C}"/>
                </a:ext>
              </a:extLst>
            </p:cNvPr>
            <p:cNvSpPr/>
            <p:nvPr/>
          </p:nvSpPr>
          <p:spPr>
            <a:xfrm>
              <a:off x="3810749" y="1912196"/>
              <a:ext cx="7444085" cy="417358"/>
            </a:xfrm>
            <a:prstGeom prst="rect">
              <a:avLst/>
            </a:prstGeom>
          </p:spPr>
          <p:txBody>
            <a:bodyPr wrap="square">
              <a:spAutoFit/>
            </a:bodyPr>
            <a:lstStyle/>
            <a:p>
              <a:pPr algn="just">
                <a:lnSpc>
                  <a:spcPct val="130000"/>
                </a:lnSpc>
              </a:pPr>
              <a:r>
                <a:rPr lang="zh-CN" altLang="en-US" dirty="0">
                  <a:cs typeface="+mn-ea"/>
                  <a:sym typeface="+mn-lt"/>
                </a:rPr>
                <a:t>党的基层组织设立的委员会任期届满应当按期进行换届选举。</a:t>
              </a:r>
            </a:p>
          </p:txBody>
        </p:sp>
        <p:sp>
          <p:nvSpPr>
            <p:cNvPr id="30" name="Aichitds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BBFC93-F1E4-4976-B3C2-D3DCE19BDB87}"/>
                </a:ext>
              </a:extLst>
            </p:cNvPr>
            <p:cNvSpPr/>
            <p:nvPr/>
          </p:nvSpPr>
          <p:spPr>
            <a:xfrm>
              <a:off x="3396499" y="2487152"/>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spTree>
    <p:extLst>
      <p:ext uri="{BB962C8B-B14F-4D97-AF65-F5344CB8AC3E}">
        <p14:creationId xmlns:p14="http://schemas.microsoft.com/office/powerpoint/2010/main" val="251124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30"/>
                            </p:stCondLst>
                            <p:childTnLst>
                              <p:par>
                                <p:cTn id="26" presetID="1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childTnLst>
                          </p:cTn>
                        </p:par>
                        <p:par>
                          <p:cTn id="30" fill="hold">
                            <p:stCondLst>
                              <p:cond delay="4230"/>
                            </p:stCondLst>
                            <p:childTnLst>
                              <p:par>
                                <p:cTn id="31" presetID="18" presetClass="entr" presetSubtype="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500"/>
                                        <p:tgtEl>
                                          <p:spTgt spid="15"/>
                                        </p:tgtEl>
                                      </p:cBhvr>
                                    </p:animEffect>
                                  </p:childTnLst>
                                </p:cTn>
                              </p:par>
                            </p:childTnLst>
                          </p:cTn>
                        </p:par>
                        <p:par>
                          <p:cTn id="34" fill="hold">
                            <p:stCondLst>
                              <p:cond delay="4730"/>
                            </p:stCondLst>
                            <p:childTnLst>
                              <p:par>
                                <p:cTn id="35" presetID="18" presetClass="entr" presetSubtype="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Right)">
                                      <p:cBhvr>
                                        <p:cTn id="37" dur="500"/>
                                        <p:tgtEl>
                                          <p:spTgt spid="23"/>
                                        </p:tgtEl>
                                      </p:cBhvr>
                                    </p:animEffect>
                                  </p:childTnLst>
                                </p:cTn>
                              </p:par>
                            </p:childTnLst>
                          </p:cTn>
                        </p:par>
                        <p:par>
                          <p:cTn id="38" fill="hold">
                            <p:stCondLst>
                              <p:cond delay="5230"/>
                            </p:stCondLst>
                            <p:childTnLst>
                              <p:par>
                                <p:cTn id="39" presetID="18" presetClass="entr" presetSubtype="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trips(downRigh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3"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7"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614CF9-E826-4F15-8B38-7FE5957907FA}"/>
              </a:ext>
            </a:extLst>
          </p:cNvPr>
          <p:cNvSpPr/>
          <p:nvPr/>
        </p:nvSpPr>
        <p:spPr>
          <a:xfrm>
            <a:off x="1274347" y="2044700"/>
            <a:ext cx="9881333" cy="1239515"/>
          </a:xfrm>
          <a:prstGeom prst="rect">
            <a:avLst/>
          </a:prstGeom>
          <a:noFill/>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8"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9CF093-5049-4396-943C-220C4980F9FA}"/>
              </a:ext>
            </a:extLst>
          </p:cNvPr>
          <p:cNvSpPr/>
          <p:nvPr/>
        </p:nvSpPr>
        <p:spPr>
          <a:xfrm>
            <a:off x="1274347" y="1805871"/>
            <a:ext cx="2110662" cy="477657"/>
          </a:xfrm>
          <a:prstGeom prst="roundRect">
            <a:avLst>
              <a:gd name="adj" fmla="val 50000"/>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FFFFFF"/>
                </a:solidFill>
                <a:cs typeface="+mn-ea"/>
                <a:sym typeface="+mn-lt"/>
              </a:rPr>
              <a:t>代表的名额</a:t>
            </a:r>
            <a:endParaRPr kumimoji="0" lang="zh-CN" altLang="en-US" sz="2000" b="0" i="0" u="none" strike="noStrike" kern="1200" cap="none" spc="0" normalizeH="0" baseline="0" noProof="0" dirty="0">
              <a:ln>
                <a:noFill/>
              </a:ln>
              <a:solidFill>
                <a:srgbClr val="FFFFFF"/>
              </a:solidFill>
              <a:effectLst/>
              <a:uLnTx/>
              <a:uFillTx/>
              <a:cs typeface="+mn-ea"/>
              <a:sym typeface="+mn-lt"/>
            </a:endParaRPr>
          </a:p>
        </p:txBody>
      </p:sp>
      <p:sp>
        <p:nvSpPr>
          <p:cNvPr id="9"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C5A663-E75F-4653-9972-FFD5CB57AA43}"/>
              </a:ext>
            </a:extLst>
          </p:cNvPr>
          <p:cNvSpPr>
            <a:spLocks noChangeArrowheads="1"/>
          </p:cNvSpPr>
          <p:nvPr/>
        </p:nvSpPr>
        <p:spPr bwMode="auto">
          <a:xfrm>
            <a:off x="1384300" y="2386684"/>
            <a:ext cx="9702800" cy="777449"/>
          </a:xfrm>
          <a:prstGeom prst="rect">
            <a:avLst/>
          </a:prstGeom>
          <a:noFill/>
          <a:ln w="9525">
            <a:noFill/>
            <a:miter lim="800000"/>
            <a:headEnd/>
            <a:tailEnd/>
          </a:ln>
        </p:spPr>
        <p:txBody>
          <a:bodyPr wrap="square" lIns="91431" tIns="45716" rIns="91431" bIns="45716">
            <a:spAutoFit/>
          </a:bodyPr>
          <a:lstStyle/>
          <a:p>
            <a:pPr marR="0" lvl="0" indent="0" algn="just" fontAlgn="base">
              <a:lnSpc>
                <a:spcPct val="130000"/>
              </a:lnSpc>
              <a:spcBef>
                <a:spcPct val="0"/>
              </a:spcBef>
              <a:spcAft>
                <a:spcPts val="500"/>
              </a:spcAft>
              <a:buClrTx/>
              <a:buSzTx/>
              <a:buFontTx/>
              <a:buNone/>
              <a:tabLst/>
              <a:defRPr/>
            </a:pPr>
            <a:r>
              <a:rPr lang="zh-CN" altLang="en-US" dirty="0">
                <a:cs typeface="+mn-ea"/>
                <a:sym typeface="+mn-lt"/>
              </a:rPr>
              <a:t>一般为</a:t>
            </a:r>
            <a:r>
              <a:rPr lang="en-US" altLang="zh-CN" dirty="0">
                <a:cs typeface="+mn-ea"/>
                <a:sym typeface="+mn-lt"/>
              </a:rPr>
              <a:t>100</a:t>
            </a:r>
            <a:r>
              <a:rPr lang="zh-CN" altLang="en-US" dirty="0">
                <a:cs typeface="+mn-ea"/>
                <a:sym typeface="+mn-lt"/>
              </a:rPr>
              <a:t>名至</a:t>
            </a:r>
            <a:r>
              <a:rPr lang="en-US" altLang="zh-CN" dirty="0">
                <a:cs typeface="+mn-ea"/>
                <a:sym typeface="+mn-lt"/>
              </a:rPr>
              <a:t>200</a:t>
            </a:r>
            <a:r>
              <a:rPr lang="zh-CN" altLang="en-US" dirty="0">
                <a:cs typeface="+mn-ea"/>
                <a:sym typeface="+mn-lt"/>
              </a:rPr>
              <a:t>名，最多不超过</a:t>
            </a:r>
            <a:r>
              <a:rPr lang="en-US" altLang="zh-CN" dirty="0">
                <a:cs typeface="+mn-ea"/>
                <a:sym typeface="+mn-lt"/>
              </a:rPr>
              <a:t>300</a:t>
            </a:r>
            <a:r>
              <a:rPr lang="zh-CN" altLang="en-US" dirty="0">
                <a:cs typeface="+mn-ea"/>
                <a:sym typeface="+mn-lt"/>
              </a:rPr>
              <a:t>名。具体名额由召集党员代表大会的党组织按照有利于党员了解和直接参与党内事务，有利于讨论决定问题的原则确定，报上级党组织批准。</a:t>
            </a:r>
          </a:p>
        </p:txBody>
      </p:sp>
      <p:grpSp>
        <p:nvGrpSpPr>
          <p:cNvPr id="49"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BF4D2F-315B-41E8-9171-CF19CA0FFB16}"/>
              </a:ext>
            </a:extLst>
          </p:cNvPr>
          <p:cNvGrpSpPr>
            <a:grpSpLocks/>
          </p:cNvGrpSpPr>
          <p:nvPr/>
        </p:nvGrpSpPr>
        <p:grpSpPr bwMode="auto">
          <a:xfrm>
            <a:off x="1562537" y="3748081"/>
            <a:ext cx="325065" cy="338134"/>
            <a:chOff x="0" y="0"/>
            <a:chExt cx="763788" cy="763788"/>
          </a:xfrm>
        </p:grpSpPr>
        <p:sp>
          <p:nvSpPr>
            <p:cNvPr id="50" name="Aichitds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E776DB-E3DB-4AC7-9040-ABFB1740FF45}"/>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1" name="Aichitds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1209B0-571C-4401-824A-ABDBCAB1D522}"/>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2"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B131B-AD3B-4E70-B0CA-A24E6C125FB8}"/>
              </a:ext>
            </a:extLst>
          </p:cNvPr>
          <p:cNvSpPr txBox="1"/>
          <p:nvPr/>
        </p:nvSpPr>
        <p:spPr>
          <a:xfrm>
            <a:off x="1887602" y="3656007"/>
            <a:ext cx="9262998" cy="777457"/>
          </a:xfrm>
          <a:prstGeom prst="rect">
            <a:avLst/>
          </a:prstGeom>
          <a:noFill/>
        </p:spPr>
        <p:txBody>
          <a:bodyPr wrap="square" rtlCol="0">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代表名额的分配根据所辖党组织数量、党员人数和代表具有广泛性的原则确定。优化代表结构，确保生产和工作一线代表比例。</a:t>
            </a:r>
          </a:p>
        </p:txBody>
      </p:sp>
      <p:grpSp>
        <p:nvGrpSpPr>
          <p:cNvPr id="53"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899A6D-1FE6-4A70-BF76-7B598983FDC4}"/>
              </a:ext>
            </a:extLst>
          </p:cNvPr>
          <p:cNvGrpSpPr>
            <a:grpSpLocks/>
          </p:cNvGrpSpPr>
          <p:nvPr/>
        </p:nvGrpSpPr>
        <p:grpSpPr bwMode="auto">
          <a:xfrm>
            <a:off x="1562537" y="4600190"/>
            <a:ext cx="325065" cy="338134"/>
            <a:chOff x="0" y="0"/>
            <a:chExt cx="763788" cy="763788"/>
          </a:xfrm>
        </p:grpSpPr>
        <p:sp>
          <p:nvSpPr>
            <p:cNvPr id="54" name="Aichitds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F70338-15D7-4C8C-B8B1-1AD777389306}"/>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5" name="Aichitds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BEBF2E-848F-47A2-950C-4CB1870A84F3}"/>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6"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31DC049-487B-41A0-BBCF-7F3E4DEA5659}"/>
              </a:ext>
            </a:extLst>
          </p:cNvPr>
          <p:cNvSpPr txBox="1"/>
          <p:nvPr/>
        </p:nvSpPr>
        <p:spPr>
          <a:xfrm>
            <a:off x="1887602" y="4508116"/>
            <a:ext cx="9250298" cy="777457"/>
          </a:xfrm>
          <a:prstGeom prst="rect">
            <a:avLst/>
          </a:prstGeom>
          <a:noFill/>
        </p:spPr>
        <p:txBody>
          <a:bodyPr wrap="square" rtlCol="0">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大型国有企业、高等学校召开党员代表大会，其二级企业、直属单位党组织隶属其他地方或者单位党组织，且党员人数较多的，可以适当分配一定代表名额。</a:t>
            </a:r>
          </a:p>
        </p:txBody>
      </p:sp>
    </p:spTree>
    <p:extLst>
      <p:ext uri="{BB962C8B-B14F-4D97-AF65-F5344CB8AC3E}">
        <p14:creationId xmlns:p14="http://schemas.microsoft.com/office/powerpoint/2010/main" val="2197198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14:presetBounceEnd="56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6000">
                                          <p:cBhvr additive="base">
                                            <p:cTn id="22" dur="5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750"/>
                                            <p:tgtEl>
                                              <p:spTgt spid="9"/>
                                            </p:tgtEl>
                                          </p:cBhvr>
                                        </p:animEffect>
                                      </p:childTnLst>
                                    </p:cTn>
                                  </p:par>
                                </p:childTnLst>
                              </p:cTn>
                            </p:par>
                            <p:par>
                              <p:cTn id="32" fill="hold">
                                <p:stCondLst>
                                  <p:cond delay="448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980"/>
                                </p:stCondLst>
                                <p:childTnLst>
                                  <p:par>
                                    <p:cTn id="42" presetID="53" presetClass="entr" presetSubtype="16"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animBg="1"/>
          <p:bldP spid="9" grpId="0"/>
          <p:bldP spid="52" grpId="0"/>
          <p:bldP spid="5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750"/>
                                            <p:tgtEl>
                                              <p:spTgt spid="9"/>
                                            </p:tgtEl>
                                          </p:cBhvr>
                                        </p:animEffect>
                                      </p:childTnLst>
                                    </p:cTn>
                                  </p:par>
                                </p:childTnLst>
                              </p:cTn>
                            </p:par>
                            <p:par>
                              <p:cTn id="32" fill="hold">
                                <p:stCondLst>
                                  <p:cond delay="448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980"/>
                                </p:stCondLst>
                                <p:childTnLst>
                                  <p:par>
                                    <p:cTn id="42" presetID="53" presetClass="entr" presetSubtype="16"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animBg="1"/>
          <p:bldP spid="9" grpId="0"/>
          <p:bldP spid="52" grpId="0"/>
          <p:bldP spid="5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9"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8E2246-E7CA-4F84-A62C-6F833747EA48}"/>
              </a:ext>
            </a:extLst>
          </p:cNvPr>
          <p:cNvSpPr>
            <a:spLocks noChangeArrowheads="1"/>
          </p:cNvSpPr>
          <p:nvPr/>
        </p:nvSpPr>
        <p:spPr bwMode="auto">
          <a:xfrm>
            <a:off x="1108593" y="3054547"/>
            <a:ext cx="9374448" cy="37445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2200"/>
              </a:lnSpc>
              <a:spcBef>
                <a:spcPct val="0"/>
              </a:spcBef>
              <a:spcAft>
                <a:spcPts val="500"/>
              </a:spcAft>
              <a:buClrTx/>
              <a:buSzTx/>
              <a:buFontTx/>
              <a:buNone/>
              <a:tabLst/>
              <a:defRPr/>
            </a:pPr>
            <a:r>
              <a:rPr kumimoji="0" lang="zh-CN" altLang="en-US" sz="2400" b="0" i="0" u="none" strike="noStrike" kern="1200" cap="none" spc="0" normalizeH="0" baseline="0" noProof="0" dirty="0">
                <a:ln>
                  <a:noFill/>
                </a:ln>
                <a:solidFill>
                  <a:srgbClr val="4D4D4D"/>
                </a:solidFill>
                <a:effectLst/>
                <a:uLnTx/>
                <a:uFillTx/>
                <a:cs typeface="+mn-ea"/>
                <a:sym typeface="+mn-lt"/>
              </a:rPr>
              <a:t>代表产生的主要程序是：</a:t>
            </a:r>
          </a:p>
        </p:txBody>
      </p:sp>
      <p:sp>
        <p:nvSpPr>
          <p:cNvPr id="1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3C4220-1D55-401A-B61F-2A68395EF4CA}"/>
              </a:ext>
            </a:extLst>
          </p:cNvPr>
          <p:cNvSpPr/>
          <p:nvPr/>
        </p:nvSpPr>
        <p:spPr>
          <a:xfrm>
            <a:off x="1877752" y="3562040"/>
            <a:ext cx="9374448" cy="41735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从党支部开始推荐提名。根据多数党组织和党员的意见，提出代表候选人推荐人选。</a:t>
            </a:r>
          </a:p>
        </p:txBody>
      </p:sp>
      <p:grpSp>
        <p:nvGrpSpPr>
          <p:cNvPr id="1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083F1E-59BB-41D6-95AD-FDB31ADC66D4}"/>
              </a:ext>
            </a:extLst>
          </p:cNvPr>
          <p:cNvGrpSpPr>
            <a:grpSpLocks/>
          </p:cNvGrpSpPr>
          <p:nvPr/>
        </p:nvGrpSpPr>
        <p:grpSpPr bwMode="auto">
          <a:xfrm>
            <a:off x="1450930" y="3584980"/>
            <a:ext cx="368817" cy="366150"/>
            <a:chOff x="0" y="0"/>
            <a:chExt cx="763" cy="768"/>
          </a:xfrm>
          <a:solidFill>
            <a:srgbClr val="C00000"/>
          </a:solidFill>
        </p:grpSpPr>
        <p:sp>
          <p:nvSpPr>
            <p:cNvPr id="12"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8C9EBC-AEFC-4E36-A4A8-7C34B557C287}"/>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3"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F51132-0741-41AE-9207-053B13D7F78D}"/>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1</a:t>
              </a:r>
            </a:p>
          </p:txBody>
        </p:sp>
      </p:grpSp>
      <p:sp>
        <p:nvSpPr>
          <p:cNvPr id="14"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2CAF9A-2F91-467E-B9CB-1F4EED9824F2}"/>
              </a:ext>
            </a:extLst>
          </p:cNvPr>
          <p:cNvSpPr/>
          <p:nvPr/>
        </p:nvSpPr>
        <p:spPr>
          <a:xfrm>
            <a:off x="1877752" y="4012423"/>
            <a:ext cx="8233715" cy="77745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选举单位就代表候选人推荐人选与上级党组织沟通，提出代表候选人初步人选。采取适当方式加强审核把关，可以对代表候选人初步人选在一定范围内公示。</a:t>
            </a:r>
          </a:p>
        </p:txBody>
      </p:sp>
      <p:grpSp>
        <p:nvGrpSpPr>
          <p:cNvPr id="15"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29263B-C32F-49EF-81E8-B63EF5943BFB}"/>
              </a:ext>
            </a:extLst>
          </p:cNvPr>
          <p:cNvGrpSpPr>
            <a:grpSpLocks/>
          </p:cNvGrpSpPr>
          <p:nvPr/>
        </p:nvGrpSpPr>
        <p:grpSpPr bwMode="auto">
          <a:xfrm>
            <a:off x="1450930" y="4251263"/>
            <a:ext cx="368817" cy="366150"/>
            <a:chOff x="0" y="0"/>
            <a:chExt cx="763" cy="768"/>
          </a:xfrm>
          <a:solidFill>
            <a:srgbClr val="C00000"/>
          </a:solidFill>
        </p:grpSpPr>
        <p:sp>
          <p:nvSpPr>
            <p:cNvPr id="16"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35B241-4CD5-4EC4-9521-1DF9D94D3B05}"/>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BFED3E-0730-4EB4-BDB5-ABA7C7877061}"/>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2</a:t>
              </a:r>
            </a:p>
          </p:txBody>
        </p:sp>
      </p:grpSp>
      <p:sp>
        <p:nvSpPr>
          <p:cNvPr id="18"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217898-C36F-4783-AC36-BC5D3A1C2D4E}"/>
              </a:ext>
            </a:extLst>
          </p:cNvPr>
          <p:cNvSpPr/>
          <p:nvPr/>
        </p:nvSpPr>
        <p:spPr>
          <a:xfrm>
            <a:off x="1877752" y="4921586"/>
            <a:ext cx="8688648" cy="41735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选举单位研究确定代表候选人预备人选，报召开党员代表大会的党的基层委员会审查。</a:t>
            </a:r>
          </a:p>
        </p:txBody>
      </p:sp>
      <p:grpSp>
        <p:nvGrpSpPr>
          <p:cNvPr id="19"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65D630-33C3-4D03-8B5A-0A9D155895F9}"/>
              </a:ext>
            </a:extLst>
          </p:cNvPr>
          <p:cNvGrpSpPr>
            <a:grpSpLocks/>
          </p:cNvGrpSpPr>
          <p:nvPr/>
        </p:nvGrpSpPr>
        <p:grpSpPr bwMode="auto">
          <a:xfrm>
            <a:off x="1450930" y="4944526"/>
            <a:ext cx="368817" cy="366150"/>
            <a:chOff x="0" y="0"/>
            <a:chExt cx="763" cy="768"/>
          </a:xfrm>
          <a:solidFill>
            <a:srgbClr val="C00000"/>
          </a:solidFill>
        </p:grpSpPr>
        <p:sp>
          <p:nvSpPr>
            <p:cNvPr id="20" name="Aichitds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C7DC84-559D-454A-8B7F-28B796AE9A42}"/>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1" name="Aichitds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41C7FB-9AEA-4A12-9C0E-764B9266B1F5}"/>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3</a:t>
              </a:r>
            </a:p>
          </p:txBody>
        </p:sp>
      </p:grpSp>
      <p:sp>
        <p:nvSpPr>
          <p:cNvPr id="22"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C4AF12-B8E9-4D05-A0E7-A866315F32DD}"/>
              </a:ext>
            </a:extLst>
          </p:cNvPr>
          <p:cNvSpPr/>
          <p:nvPr/>
        </p:nvSpPr>
        <p:spPr>
          <a:xfrm>
            <a:off x="1877752" y="5583054"/>
            <a:ext cx="8233715" cy="77745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选举单位召开党员大会或者党员代表大会，根据多数选举人的意见确定候选人，进行选举。</a:t>
            </a:r>
          </a:p>
        </p:txBody>
      </p:sp>
      <p:grpSp>
        <p:nvGrpSpPr>
          <p:cNvPr id="23" name="Aichitds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AD39C3-D6EB-459C-A004-8CF41E43C2E7}"/>
              </a:ext>
            </a:extLst>
          </p:cNvPr>
          <p:cNvGrpSpPr>
            <a:grpSpLocks/>
          </p:cNvGrpSpPr>
          <p:nvPr/>
        </p:nvGrpSpPr>
        <p:grpSpPr bwMode="auto">
          <a:xfrm>
            <a:off x="1450930" y="5605994"/>
            <a:ext cx="368817" cy="366150"/>
            <a:chOff x="0" y="0"/>
            <a:chExt cx="763" cy="768"/>
          </a:xfrm>
          <a:solidFill>
            <a:srgbClr val="C00000"/>
          </a:solidFill>
        </p:grpSpPr>
        <p:sp>
          <p:nvSpPr>
            <p:cNvPr id="24" name="Aichitds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3E9226-C140-4363-969A-8EAFE8E716C5}"/>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5" name="Aichitds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9116E9-9C52-4332-BDDA-646257E606E1}"/>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4</a:t>
              </a:r>
            </a:p>
          </p:txBody>
        </p:sp>
      </p:grpSp>
      <p:sp>
        <p:nvSpPr>
          <p:cNvPr id="27" name="Aichitds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682B41-9396-40D5-80A6-0772E5066EAF}"/>
              </a:ext>
            </a:extLst>
          </p:cNvPr>
          <p:cNvSpPr/>
          <p:nvPr/>
        </p:nvSpPr>
        <p:spPr>
          <a:xfrm>
            <a:off x="1231901" y="1542113"/>
            <a:ext cx="5932928" cy="523864"/>
          </a:xfrm>
          <a:custGeom>
            <a:avLst/>
            <a:gdLst>
              <a:gd name="connsiteX0" fmla="*/ 0 w 4574546"/>
              <a:gd name="connsiteY0" fmla="*/ 0 h 523864"/>
              <a:gd name="connsiteX1" fmla="*/ 335278 w 4574546"/>
              <a:gd name="connsiteY1" fmla="*/ 0 h 523864"/>
              <a:gd name="connsiteX2" fmla="*/ 457198 w 4574546"/>
              <a:gd name="connsiteY2" fmla="*/ 0 h 523864"/>
              <a:gd name="connsiteX3" fmla="*/ 4574546 w 4574546"/>
              <a:gd name="connsiteY3" fmla="*/ 0 h 523864"/>
              <a:gd name="connsiteX4" fmla="*/ 4574546 w 4574546"/>
              <a:gd name="connsiteY4" fmla="*/ 416582 h 523864"/>
              <a:gd name="connsiteX5" fmla="*/ 457198 w 4574546"/>
              <a:gd name="connsiteY5" fmla="*/ 416582 h 523864"/>
              <a:gd name="connsiteX6" fmla="*/ 457198 w 4574546"/>
              <a:gd name="connsiteY6" fmla="*/ 419091 h 523864"/>
              <a:gd name="connsiteX7" fmla="*/ 228599 w 4574546"/>
              <a:gd name="connsiteY7" fmla="*/ 523864 h 523864"/>
              <a:gd name="connsiteX8" fmla="*/ 0 w 4574546"/>
              <a:gd name="connsiteY8" fmla="*/ 419091 h 5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546" h="523864">
                <a:moveTo>
                  <a:pt x="0" y="0"/>
                </a:moveTo>
                <a:lnTo>
                  <a:pt x="335278" y="0"/>
                </a:lnTo>
                <a:lnTo>
                  <a:pt x="457198" y="0"/>
                </a:lnTo>
                <a:lnTo>
                  <a:pt x="4574546" y="0"/>
                </a:lnTo>
                <a:lnTo>
                  <a:pt x="4574546" y="416582"/>
                </a:lnTo>
                <a:lnTo>
                  <a:pt x="457198" y="416582"/>
                </a:lnTo>
                <a:lnTo>
                  <a:pt x="457198" y="419091"/>
                </a:lnTo>
                <a:lnTo>
                  <a:pt x="228599" y="523864"/>
                </a:lnTo>
                <a:lnTo>
                  <a:pt x="0" y="41909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a:ln>
                  <a:noFill/>
                </a:ln>
                <a:solidFill>
                  <a:prstClr val="white"/>
                </a:solidFill>
                <a:effectLst/>
                <a:uLnTx/>
                <a:uFillTx/>
                <a:cs typeface="+mn-ea"/>
                <a:sym typeface="+mn-lt"/>
              </a:rPr>
              <a:t>第九条</a:t>
            </a:r>
            <a:endParaRPr kumimoji="0" lang="zh-CN" altLang="en-US" sz="2000" b="1" i="0" u="none" strike="noStrike" kern="0" cap="none" spc="300" normalizeH="0" baseline="0" noProof="0" dirty="0">
              <a:ln>
                <a:noFill/>
              </a:ln>
              <a:solidFill>
                <a:prstClr val="white"/>
              </a:solidFill>
              <a:effectLst/>
              <a:uLnTx/>
              <a:uFillTx/>
              <a:cs typeface="+mn-ea"/>
              <a:sym typeface="+mn-lt"/>
            </a:endParaRPr>
          </a:p>
        </p:txBody>
      </p:sp>
      <p:sp>
        <p:nvSpPr>
          <p:cNvPr id="29" name="Aichitds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194831-CE9F-499A-BEC2-8EAB2060E925}"/>
              </a:ext>
            </a:extLst>
          </p:cNvPr>
          <p:cNvSpPr/>
          <p:nvPr/>
        </p:nvSpPr>
        <p:spPr>
          <a:xfrm>
            <a:off x="1165284" y="2100991"/>
            <a:ext cx="7281123" cy="794610"/>
          </a:xfrm>
          <a:prstGeom prst="roundRect">
            <a:avLst>
              <a:gd name="adj" fmla="val 3955"/>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0" i="0" u="none" strike="noStrike" kern="1200" cap="none" spc="0" normalizeH="0" baseline="0" noProof="0">
              <a:ln>
                <a:noFill/>
              </a:ln>
              <a:solidFill>
                <a:srgbClr val="E7E6E6">
                  <a:lumMod val="25000"/>
                </a:srgbClr>
              </a:solidFill>
              <a:effectLst/>
              <a:uLnTx/>
              <a:uFillTx/>
              <a:cs typeface="+mn-ea"/>
              <a:sym typeface="+mn-lt"/>
            </a:endParaRPr>
          </a:p>
        </p:txBody>
      </p:sp>
      <p:sp>
        <p:nvSpPr>
          <p:cNvPr id="30" name="Aichitds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80B25A-9DF5-4217-BC11-B1EEB45FF5C7}"/>
              </a:ext>
            </a:extLst>
          </p:cNvPr>
          <p:cNvSpPr/>
          <p:nvPr/>
        </p:nvSpPr>
        <p:spPr>
          <a:xfrm>
            <a:off x="1499432" y="2296467"/>
            <a:ext cx="6918137" cy="431624"/>
          </a:xfrm>
          <a:prstGeom prst="rect">
            <a:avLst/>
          </a:prstGeom>
        </p:spPr>
        <p:txBody>
          <a:bodyPr wrap="square" lIns="105571" tIns="52784" rIns="105571" bIns="52784">
            <a:spAutoFit/>
          </a:bodyPr>
          <a:lstStyle/>
          <a:p>
            <a:pPr lvl="0" indent="-285750" algn="just">
              <a:lnSpc>
                <a:spcPct val="130000"/>
              </a:lnSpc>
              <a:buFont typeface="Wingdings" panose="05000000000000000000" pitchFamily="2" charset="2"/>
              <a:buChar char="l"/>
              <a:defRPr/>
            </a:pPr>
            <a:r>
              <a:rPr lang="zh-CN" altLang="en-US" dirty="0">
                <a:cs typeface="+mn-ea"/>
                <a:sym typeface="+mn-lt"/>
              </a:rPr>
              <a:t>代表候选人的差额不少于应选人数的</a:t>
            </a:r>
            <a:r>
              <a:rPr lang="en-US" altLang="zh-CN" dirty="0">
                <a:cs typeface="+mn-ea"/>
                <a:sym typeface="+mn-lt"/>
              </a:rPr>
              <a:t>20%</a:t>
            </a:r>
            <a:r>
              <a:rPr lang="zh-CN" altLang="en-US" dirty="0">
                <a:cs typeface="+mn-ea"/>
                <a:sym typeface="+mn-lt"/>
              </a:rPr>
              <a:t>。</a:t>
            </a:r>
          </a:p>
        </p:txBody>
      </p:sp>
    </p:spTree>
    <p:extLst>
      <p:ext uri="{BB962C8B-B14F-4D97-AF65-F5344CB8AC3E}">
        <p14:creationId xmlns:p14="http://schemas.microsoft.com/office/powerpoint/2010/main" val="672999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750"/>
                                        <p:tgtEl>
                                          <p:spTgt spid="9"/>
                                        </p:tgtEl>
                                      </p:cBhvr>
                                    </p:animEffect>
                                  </p:childTnLst>
                                </p:cTn>
                              </p:par>
                            </p:childTnLst>
                          </p:cTn>
                        </p:par>
                        <p:par>
                          <p:cTn id="23" fill="hold">
                            <p:stCondLst>
                              <p:cond delay="348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98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4480"/>
                            </p:stCondLst>
                            <p:childTnLst>
                              <p:par>
                                <p:cTn id="42" presetID="53"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par>
                          <p:cTn id="50" fill="hold">
                            <p:stCondLst>
                              <p:cond delay="4980"/>
                            </p:stCondLst>
                            <p:childTnLst>
                              <p:par>
                                <p:cTn id="51" presetID="53" presetClass="entr" presetSubtype="16"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par>
                          <p:cTn id="59" fill="hold">
                            <p:stCondLst>
                              <p:cond delay="5480"/>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480"/>
                            </p:stCondLst>
                            <p:childTnLst>
                              <p:par>
                                <p:cTn id="66" presetID="2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9" grpId="0"/>
      <p:bldP spid="10" grpId="0"/>
      <p:bldP spid="14" grpId="0"/>
      <p:bldP spid="18" grpId="0"/>
      <p:bldP spid="22" grpId="0"/>
      <p:bldP spid="2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4"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2CF16B-0A48-42CF-9570-A6D5268622F7}"/>
              </a:ext>
            </a:extLst>
          </p:cNvPr>
          <p:cNvSpPr/>
          <p:nvPr/>
        </p:nvSpPr>
        <p:spPr>
          <a:xfrm>
            <a:off x="1274347" y="1640845"/>
            <a:ext cx="9881333" cy="858515"/>
          </a:xfrm>
          <a:prstGeom prst="rect">
            <a:avLst/>
          </a:prstGeom>
          <a:noFill/>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5"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575E1B-9F80-43C8-A254-A06E8E91C481}"/>
              </a:ext>
            </a:extLst>
          </p:cNvPr>
          <p:cNvSpPr/>
          <p:nvPr/>
        </p:nvSpPr>
        <p:spPr>
          <a:xfrm>
            <a:off x="1274347" y="1402016"/>
            <a:ext cx="2110662" cy="477657"/>
          </a:xfrm>
          <a:prstGeom prst="roundRect">
            <a:avLst>
              <a:gd name="adj" fmla="val 50000"/>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cs typeface="+mn-ea"/>
                <a:sym typeface="+mn-lt"/>
              </a:rPr>
              <a:t>第十一条</a:t>
            </a:r>
          </a:p>
        </p:txBody>
      </p:sp>
      <p:sp>
        <p:nvSpPr>
          <p:cNvPr id="6"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E8D9B3-74B8-4739-8AA1-ED8035E91C04}"/>
              </a:ext>
            </a:extLst>
          </p:cNvPr>
          <p:cNvSpPr>
            <a:spLocks noChangeArrowheads="1"/>
          </p:cNvSpPr>
          <p:nvPr/>
        </p:nvSpPr>
        <p:spPr bwMode="auto">
          <a:xfrm>
            <a:off x="1543206" y="1982829"/>
            <a:ext cx="9374448" cy="417350"/>
          </a:xfrm>
          <a:prstGeom prst="rect">
            <a:avLst/>
          </a:prstGeom>
          <a:noFill/>
          <a:ln w="9525">
            <a:noFill/>
            <a:miter lim="800000"/>
            <a:headEnd/>
            <a:tailEnd/>
          </a:ln>
        </p:spPr>
        <p:txBody>
          <a:bodyPr wrap="square" lIns="91431" tIns="45716" rIns="91431" bIns="45716">
            <a:spAutoFit/>
          </a:bodyPr>
          <a:lstStyle/>
          <a:p>
            <a:pPr marR="0" lvl="0" indent="0" algn="just" fontAlgn="base">
              <a:lnSpc>
                <a:spcPct val="130000"/>
              </a:lnSpc>
              <a:spcBef>
                <a:spcPct val="0"/>
              </a:spcBef>
              <a:spcAft>
                <a:spcPts val="500"/>
              </a:spcAft>
              <a:buClrTx/>
              <a:buSzTx/>
              <a:buFontTx/>
              <a:buNone/>
              <a:tabLst/>
              <a:defRPr/>
            </a:pPr>
            <a:r>
              <a:rPr lang="zh-CN" altLang="en-US" dirty="0">
                <a:cs typeface="+mn-ea"/>
                <a:sym typeface="+mn-lt"/>
              </a:rPr>
              <a:t>上届党的委员会成立代表资格审查小组，负责对代表的产生程序和资格进行审查。</a:t>
            </a:r>
          </a:p>
        </p:txBody>
      </p:sp>
      <p:sp>
        <p:nvSpPr>
          <p:cNvPr id="17"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044FB5-59E9-4FBD-84E0-ED2822153B23}"/>
              </a:ext>
            </a:extLst>
          </p:cNvPr>
          <p:cNvSpPr/>
          <p:nvPr/>
        </p:nvSpPr>
        <p:spPr>
          <a:xfrm>
            <a:off x="3701143" y="3184236"/>
            <a:ext cx="6734627" cy="1172629"/>
          </a:xfrm>
          <a:prstGeom prst="rect">
            <a:avLst/>
          </a:prstGeom>
        </p:spPr>
        <p:txBody>
          <a:bodyPr wrap="square">
            <a:spAutoFit/>
          </a:bodyPr>
          <a:lstStyle/>
          <a:p>
            <a:pPr algn="just">
              <a:lnSpc>
                <a:spcPct val="130000"/>
              </a:lnSpc>
            </a:pPr>
            <a:r>
              <a:rPr lang="zh-CN" altLang="en-US" dirty="0">
                <a:cs typeface="+mn-ea"/>
                <a:sym typeface="+mn-lt"/>
              </a:rPr>
              <a:t>代表的产生不符合规定程序的，应当责成原选举单位重新进行选举；</a:t>
            </a:r>
          </a:p>
          <a:p>
            <a:pPr algn="just">
              <a:lnSpc>
                <a:spcPct val="130000"/>
              </a:lnSpc>
            </a:pPr>
            <a:r>
              <a:rPr lang="zh-CN" altLang="en-US" dirty="0">
                <a:cs typeface="+mn-ea"/>
                <a:sym typeface="+mn-lt"/>
              </a:rPr>
              <a:t>代表不具备资格的，应当责成原选举单位撤换。</a:t>
            </a:r>
          </a:p>
        </p:txBody>
      </p:sp>
      <p:sp>
        <p:nvSpPr>
          <p:cNvPr id="18"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A06D6D-40B5-45D5-BFAE-C8CCAD683194}"/>
              </a:ext>
            </a:extLst>
          </p:cNvPr>
          <p:cNvSpPr/>
          <p:nvPr/>
        </p:nvSpPr>
        <p:spPr>
          <a:xfrm>
            <a:off x="1295320" y="2727036"/>
            <a:ext cx="9779080" cy="3611042"/>
          </a:xfrm>
          <a:prstGeom prst="roundRect">
            <a:avLst/>
          </a:prstGeom>
          <a:noFill/>
          <a:ln w="57150">
            <a:solidFill>
              <a:srgbClr val="CF0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38D523-4AD0-4BC0-8CAC-2EC2780D2761}"/>
              </a:ext>
            </a:extLst>
          </p:cNvPr>
          <p:cNvGrpSpPr>
            <a:grpSpLocks noChangeAspect="1"/>
          </p:cNvGrpSpPr>
          <p:nvPr/>
        </p:nvGrpSpPr>
        <p:grpSpPr bwMode="auto">
          <a:xfrm>
            <a:off x="2304609" y="4678712"/>
            <a:ext cx="867579" cy="1005930"/>
            <a:chOff x="473" y="2875"/>
            <a:chExt cx="602" cy="698"/>
          </a:xfrm>
        </p:grpSpPr>
        <p:sp>
          <p:nvSpPr>
            <p:cNvPr id="20" name="Aichitds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BDC634-4700-4E89-8AC6-14AB2168D7C8}"/>
                </a:ext>
              </a:extLst>
            </p:cNvPr>
            <p:cNvSpPr>
              <a:spLocks noChangeAspect="1" noChangeArrowheads="1" noTextEdit="1"/>
            </p:cNvSpPr>
            <p:nvPr/>
          </p:nvSpPr>
          <p:spPr bwMode="auto">
            <a:xfrm>
              <a:off x="473" y="2875"/>
              <a:ext cx="601"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Aichitds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4C546F-4580-4069-B084-30BC6CCBA0B0}"/>
                </a:ext>
              </a:extLst>
            </p:cNvPr>
            <p:cNvSpPr/>
            <p:nvPr/>
          </p:nvSpPr>
          <p:spPr bwMode="auto">
            <a:xfrm>
              <a:off x="473" y="3199"/>
              <a:ext cx="602" cy="374"/>
            </a:xfrm>
            <a:custGeom>
              <a:avLst/>
              <a:gdLst>
                <a:gd name="T0" fmla="*/ 440 w 442"/>
                <a:gd name="T1" fmla="*/ 218 h 275"/>
                <a:gd name="T2" fmla="*/ 442 w 442"/>
                <a:gd name="T3" fmla="*/ 215 h 275"/>
                <a:gd name="T4" fmla="*/ 442 w 442"/>
                <a:gd name="T5" fmla="*/ 211 h 275"/>
                <a:gd name="T6" fmla="*/ 395 w 442"/>
                <a:gd name="T7" fmla="*/ 77 h 275"/>
                <a:gd name="T8" fmla="*/ 273 w 442"/>
                <a:gd name="T9" fmla="*/ 0 h 275"/>
                <a:gd name="T10" fmla="*/ 257 w 442"/>
                <a:gd name="T11" fmla="*/ 24 h 275"/>
                <a:gd name="T12" fmla="*/ 273 w 442"/>
                <a:gd name="T13" fmla="*/ 28 h 275"/>
                <a:gd name="T14" fmla="*/ 234 w 442"/>
                <a:gd name="T15" fmla="*/ 146 h 275"/>
                <a:gd name="T16" fmla="*/ 229 w 442"/>
                <a:gd name="T17" fmla="*/ 63 h 275"/>
                <a:gd name="T18" fmla="*/ 221 w 442"/>
                <a:gd name="T19" fmla="*/ 66 h 275"/>
                <a:gd name="T20" fmla="*/ 213 w 442"/>
                <a:gd name="T21" fmla="*/ 63 h 275"/>
                <a:gd name="T22" fmla="*/ 207 w 442"/>
                <a:gd name="T23" fmla="*/ 150 h 275"/>
                <a:gd name="T24" fmla="*/ 168 w 442"/>
                <a:gd name="T25" fmla="*/ 28 h 275"/>
                <a:gd name="T26" fmla="*/ 186 w 442"/>
                <a:gd name="T27" fmla="*/ 24 h 275"/>
                <a:gd name="T28" fmla="*/ 170 w 442"/>
                <a:gd name="T29" fmla="*/ 1 h 275"/>
                <a:gd name="T30" fmla="*/ 47 w 442"/>
                <a:gd name="T31" fmla="*/ 77 h 275"/>
                <a:gd name="T32" fmla="*/ 0 w 442"/>
                <a:gd name="T33" fmla="*/ 211 h 275"/>
                <a:gd name="T34" fmla="*/ 0 w 442"/>
                <a:gd name="T35" fmla="*/ 215 h 275"/>
                <a:gd name="T36" fmla="*/ 3 w 442"/>
                <a:gd name="T37" fmla="*/ 218 h 275"/>
                <a:gd name="T38" fmla="*/ 84 w 442"/>
                <a:gd name="T39" fmla="*/ 253 h 275"/>
                <a:gd name="T40" fmla="*/ 89 w 442"/>
                <a:gd name="T41" fmla="*/ 253 h 275"/>
                <a:gd name="T42" fmla="*/ 160 w 442"/>
                <a:gd name="T43" fmla="*/ 275 h 275"/>
                <a:gd name="T44" fmla="*/ 282 w 442"/>
                <a:gd name="T45" fmla="*/ 275 h 275"/>
                <a:gd name="T46" fmla="*/ 353 w 442"/>
                <a:gd name="T47" fmla="*/ 253 h 275"/>
                <a:gd name="T48" fmla="*/ 358 w 442"/>
                <a:gd name="T49" fmla="*/ 253 h 275"/>
                <a:gd name="T50" fmla="*/ 358 w 442"/>
                <a:gd name="T51" fmla="*/ 253 h 275"/>
                <a:gd name="T52" fmla="*/ 440 w 442"/>
                <a:gd name="T5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2" h="275">
                  <a:moveTo>
                    <a:pt x="440" y="218"/>
                  </a:moveTo>
                  <a:cubicBezTo>
                    <a:pt x="442" y="215"/>
                    <a:pt x="442" y="215"/>
                    <a:pt x="442" y="215"/>
                  </a:cubicBezTo>
                  <a:cubicBezTo>
                    <a:pt x="442" y="211"/>
                    <a:pt x="442" y="211"/>
                    <a:pt x="442" y="211"/>
                  </a:cubicBezTo>
                  <a:cubicBezTo>
                    <a:pt x="442" y="176"/>
                    <a:pt x="430" y="123"/>
                    <a:pt x="395" y="77"/>
                  </a:cubicBezTo>
                  <a:cubicBezTo>
                    <a:pt x="372" y="47"/>
                    <a:pt x="336" y="11"/>
                    <a:pt x="273" y="0"/>
                  </a:cubicBezTo>
                  <a:cubicBezTo>
                    <a:pt x="257" y="24"/>
                    <a:pt x="257" y="24"/>
                    <a:pt x="257" y="24"/>
                  </a:cubicBezTo>
                  <a:cubicBezTo>
                    <a:pt x="262" y="25"/>
                    <a:pt x="268" y="27"/>
                    <a:pt x="273" y="28"/>
                  </a:cubicBezTo>
                  <a:cubicBezTo>
                    <a:pt x="234" y="146"/>
                    <a:pt x="234" y="146"/>
                    <a:pt x="234" y="146"/>
                  </a:cubicBezTo>
                  <a:cubicBezTo>
                    <a:pt x="229" y="63"/>
                    <a:pt x="229" y="63"/>
                    <a:pt x="229" y="63"/>
                  </a:cubicBezTo>
                  <a:cubicBezTo>
                    <a:pt x="226" y="65"/>
                    <a:pt x="223" y="66"/>
                    <a:pt x="221" y="66"/>
                  </a:cubicBezTo>
                  <a:cubicBezTo>
                    <a:pt x="219" y="66"/>
                    <a:pt x="216" y="65"/>
                    <a:pt x="213" y="63"/>
                  </a:cubicBezTo>
                  <a:cubicBezTo>
                    <a:pt x="207" y="150"/>
                    <a:pt x="207" y="150"/>
                    <a:pt x="207" y="150"/>
                  </a:cubicBezTo>
                  <a:cubicBezTo>
                    <a:pt x="168" y="28"/>
                    <a:pt x="168" y="28"/>
                    <a:pt x="168" y="28"/>
                  </a:cubicBezTo>
                  <a:cubicBezTo>
                    <a:pt x="174" y="27"/>
                    <a:pt x="180" y="25"/>
                    <a:pt x="186" y="24"/>
                  </a:cubicBezTo>
                  <a:cubicBezTo>
                    <a:pt x="170" y="1"/>
                    <a:pt x="170" y="1"/>
                    <a:pt x="170" y="1"/>
                  </a:cubicBezTo>
                  <a:cubicBezTo>
                    <a:pt x="104" y="12"/>
                    <a:pt x="70" y="47"/>
                    <a:pt x="47" y="77"/>
                  </a:cubicBezTo>
                  <a:cubicBezTo>
                    <a:pt x="13" y="123"/>
                    <a:pt x="0" y="176"/>
                    <a:pt x="0" y="211"/>
                  </a:cubicBezTo>
                  <a:cubicBezTo>
                    <a:pt x="0" y="215"/>
                    <a:pt x="0" y="215"/>
                    <a:pt x="0" y="215"/>
                  </a:cubicBezTo>
                  <a:cubicBezTo>
                    <a:pt x="3" y="218"/>
                    <a:pt x="3" y="218"/>
                    <a:pt x="3" y="218"/>
                  </a:cubicBezTo>
                  <a:cubicBezTo>
                    <a:pt x="26" y="249"/>
                    <a:pt x="64" y="253"/>
                    <a:pt x="84" y="253"/>
                  </a:cubicBezTo>
                  <a:cubicBezTo>
                    <a:pt x="86" y="253"/>
                    <a:pt x="88" y="253"/>
                    <a:pt x="89" y="253"/>
                  </a:cubicBezTo>
                  <a:cubicBezTo>
                    <a:pt x="105" y="265"/>
                    <a:pt x="133" y="272"/>
                    <a:pt x="160" y="275"/>
                  </a:cubicBezTo>
                  <a:cubicBezTo>
                    <a:pt x="282" y="275"/>
                    <a:pt x="282" y="275"/>
                    <a:pt x="282" y="275"/>
                  </a:cubicBezTo>
                  <a:cubicBezTo>
                    <a:pt x="309" y="272"/>
                    <a:pt x="337" y="265"/>
                    <a:pt x="353" y="253"/>
                  </a:cubicBezTo>
                  <a:cubicBezTo>
                    <a:pt x="354" y="253"/>
                    <a:pt x="356" y="253"/>
                    <a:pt x="358" y="253"/>
                  </a:cubicBezTo>
                  <a:cubicBezTo>
                    <a:pt x="358" y="253"/>
                    <a:pt x="358" y="253"/>
                    <a:pt x="358" y="253"/>
                  </a:cubicBezTo>
                  <a:cubicBezTo>
                    <a:pt x="379" y="253"/>
                    <a:pt x="416" y="249"/>
                    <a:pt x="440" y="2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Aichitds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D34DE4-5CEA-4AD1-AD81-0DA1418D4804}"/>
                </a:ext>
              </a:extLst>
            </p:cNvPr>
            <p:cNvSpPr/>
            <p:nvPr/>
          </p:nvSpPr>
          <p:spPr bwMode="auto">
            <a:xfrm>
              <a:off x="746" y="3227"/>
              <a:ext cx="57" cy="56"/>
            </a:xfrm>
            <a:custGeom>
              <a:avLst/>
              <a:gdLst>
                <a:gd name="T0" fmla="*/ 0 w 42"/>
                <a:gd name="T1" fmla="*/ 15 h 41"/>
                <a:gd name="T2" fmla="*/ 21 w 42"/>
                <a:gd name="T3" fmla="*/ 41 h 41"/>
                <a:gd name="T4" fmla="*/ 42 w 42"/>
                <a:gd name="T5" fmla="*/ 13 h 41"/>
                <a:gd name="T6" fmla="*/ 21 w 42"/>
                <a:gd name="T7" fmla="*/ 0 h 41"/>
                <a:gd name="T8" fmla="*/ 0 w 42"/>
                <a:gd name="T9" fmla="*/ 15 h 41"/>
              </a:gdLst>
              <a:ahLst/>
              <a:cxnLst>
                <a:cxn ang="0">
                  <a:pos x="T0" y="T1"/>
                </a:cxn>
                <a:cxn ang="0">
                  <a:pos x="T2" y="T3"/>
                </a:cxn>
                <a:cxn ang="0">
                  <a:pos x="T4" y="T5"/>
                </a:cxn>
                <a:cxn ang="0">
                  <a:pos x="T6" y="T7"/>
                </a:cxn>
                <a:cxn ang="0">
                  <a:pos x="T8" y="T9"/>
                </a:cxn>
              </a:cxnLst>
              <a:rect l="0" t="0" r="r" b="b"/>
              <a:pathLst>
                <a:path w="42" h="41">
                  <a:moveTo>
                    <a:pt x="0" y="15"/>
                  </a:moveTo>
                  <a:cubicBezTo>
                    <a:pt x="0" y="20"/>
                    <a:pt x="14" y="41"/>
                    <a:pt x="21" y="41"/>
                  </a:cubicBezTo>
                  <a:cubicBezTo>
                    <a:pt x="29" y="41"/>
                    <a:pt x="42" y="18"/>
                    <a:pt x="42" y="13"/>
                  </a:cubicBezTo>
                  <a:cubicBezTo>
                    <a:pt x="21" y="0"/>
                    <a:pt x="21" y="0"/>
                    <a:pt x="21" y="0"/>
                  </a:cubicBezTo>
                  <a:cubicBezTo>
                    <a:pt x="21" y="0"/>
                    <a:pt x="0" y="13"/>
                    <a:pt x="0"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Aichitds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1EE976-4DE1-4B68-A997-CA5159FBAE8F}"/>
                </a:ext>
              </a:extLst>
            </p:cNvPr>
            <p:cNvSpPr>
              <a:spLocks noEditPoints="1"/>
            </p:cNvSpPr>
            <p:nvPr/>
          </p:nvSpPr>
          <p:spPr bwMode="auto">
            <a:xfrm>
              <a:off x="624" y="2875"/>
              <a:ext cx="293" cy="343"/>
            </a:xfrm>
            <a:custGeom>
              <a:avLst/>
              <a:gdLst>
                <a:gd name="T0" fmla="*/ 3 w 215"/>
                <a:gd name="T1" fmla="*/ 144 h 252"/>
                <a:gd name="T2" fmla="*/ 13 w 215"/>
                <a:gd name="T3" fmla="*/ 159 h 252"/>
                <a:gd name="T4" fmla="*/ 107 w 215"/>
                <a:gd name="T5" fmla="*/ 252 h 252"/>
                <a:gd name="T6" fmla="*/ 202 w 215"/>
                <a:gd name="T7" fmla="*/ 159 h 252"/>
                <a:gd name="T8" fmla="*/ 212 w 215"/>
                <a:gd name="T9" fmla="*/ 144 h 252"/>
                <a:gd name="T10" fmla="*/ 209 w 215"/>
                <a:gd name="T11" fmla="*/ 127 h 252"/>
                <a:gd name="T12" fmla="*/ 210 w 215"/>
                <a:gd name="T13" fmla="*/ 122 h 252"/>
                <a:gd name="T14" fmla="*/ 211 w 215"/>
                <a:gd name="T15" fmla="*/ 113 h 252"/>
                <a:gd name="T16" fmla="*/ 111 w 215"/>
                <a:gd name="T17" fmla="*/ 0 h 252"/>
                <a:gd name="T18" fmla="*/ 4 w 215"/>
                <a:gd name="T19" fmla="*/ 109 h 252"/>
                <a:gd name="T20" fmla="*/ 5 w 215"/>
                <a:gd name="T21" fmla="*/ 118 h 252"/>
                <a:gd name="T22" fmla="*/ 6 w 215"/>
                <a:gd name="T23" fmla="*/ 127 h 252"/>
                <a:gd name="T24" fmla="*/ 3 w 215"/>
                <a:gd name="T25" fmla="*/ 144 h 252"/>
                <a:gd name="T26" fmla="*/ 16 w 215"/>
                <a:gd name="T27" fmla="*/ 117 h 252"/>
                <a:gd name="T28" fmla="*/ 88 w 215"/>
                <a:gd name="T29" fmla="*/ 106 h 252"/>
                <a:gd name="T30" fmla="*/ 133 w 215"/>
                <a:gd name="T31" fmla="*/ 85 h 252"/>
                <a:gd name="T32" fmla="*/ 168 w 215"/>
                <a:gd name="T33" fmla="*/ 106 h 252"/>
                <a:gd name="T34" fmla="*/ 197 w 215"/>
                <a:gd name="T35" fmla="*/ 115 h 252"/>
                <a:gd name="T36" fmla="*/ 195 w 215"/>
                <a:gd name="T37" fmla="*/ 138 h 252"/>
                <a:gd name="T38" fmla="*/ 194 w 215"/>
                <a:gd name="T39" fmla="*/ 140 h 252"/>
                <a:gd name="T40" fmla="*/ 194 w 215"/>
                <a:gd name="T41" fmla="*/ 147 h 252"/>
                <a:gd name="T42" fmla="*/ 193 w 215"/>
                <a:gd name="T43" fmla="*/ 160 h 252"/>
                <a:gd name="T44" fmla="*/ 107 w 215"/>
                <a:gd name="T45" fmla="*/ 243 h 252"/>
                <a:gd name="T46" fmla="*/ 26 w 215"/>
                <a:gd name="T47" fmla="*/ 169 h 252"/>
                <a:gd name="T48" fmla="*/ 16 w 215"/>
                <a:gd name="T49" fmla="*/ 1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252">
                  <a:moveTo>
                    <a:pt x="3" y="144"/>
                  </a:moveTo>
                  <a:cubicBezTo>
                    <a:pt x="4" y="152"/>
                    <a:pt x="9" y="158"/>
                    <a:pt x="13" y="159"/>
                  </a:cubicBezTo>
                  <a:cubicBezTo>
                    <a:pt x="30" y="212"/>
                    <a:pt x="68" y="252"/>
                    <a:pt x="107" y="252"/>
                  </a:cubicBezTo>
                  <a:cubicBezTo>
                    <a:pt x="149" y="252"/>
                    <a:pt x="186" y="214"/>
                    <a:pt x="202" y="159"/>
                  </a:cubicBezTo>
                  <a:cubicBezTo>
                    <a:pt x="207" y="158"/>
                    <a:pt x="211" y="152"/>
                    <a:pt x="212" y="144"/>
                  </a:cubicBezTo>
                  <a:cubicBezTo>
                    <a:pt x="214" y="136"/>
                    <a:pt x="212" y="130"/>
                    <a:pt x="209" y="127"/>
                  </a:cubicBezTo>
                  <a:cubicBezTo>
                    <a:pt x="209" y="125"/>
                    <a:pt x="209" y="124"/>
                    <a:pt x="210" y="122"/>
                  </a:cubicBezTo>
                  <a:cubicBezTo>
                    <a:pt x="210" y="119"/>
                    <a:pt x="211" y="116"/>
                    <a:pt x="211" y="113"/>
                  </a:cubicBezTo>
                  <a:cubicBezTo>
                    <a:pt x="215" y="64"/>
                    <a:pt x="191" y="0"/>
                    <a:pt x="111" y="0"/>
                  </a:cubicBezTo>
                  <a:cubicBezTo>
                    <a:pt x="33" y="0"/>
                    <a:pt x="0" y="52"/>
                    <a:pt x="4" y="109"/>
                  </a:cubicBezTo>
                  <a:cubicBezTo>
                    <a:pt x="4" y="112"/>
                    <a:pt x="5" y="115"/>
                    <a:pt x="5" y="118"/>
                  </a:cubicBezTo>
                  <a:cubicBezTo>
                    <a:pt x="5" y="121"/>
                    <a:pt x="6" y="124"/>
                    <a:pt x="6" y="127"/>
                  </a:cubicBezTo>
                  <a:cubicBezTo>
                    <a:pt x="3" y="130"/>
                    <a:pt x="1" y="137"/>
                    <a:pt x="3" y="144"/>
                  </a:cubicBezTo>
                  <a:close/>
                  <a:moveTo>
                    <a:pt x="16" y="117"/>
                  </a:moveTo>
                  <a:cubicBezTo>
                    <a:pt x="31" y="120"/>
                    <a:pt x="68" y="119"/>
                    <a:pt x="88" y="106"/>
                  </a:cubicBezTo>
                  <a:cubicBezTo>
                    <a:pt x="109" y="93"/>
                    <a:pt x="133" y="85"/>
                    <a:pt x="133" y="85"/>
                  </a:cubicBezTo>
                  <a:cubicBezTo>
                    <a:pt x="133" y="85"/>
                    <a:pt x="140" y="93"/>
                    <a:pt x="168" y="106"/>
                  </a:cubicBezTo>
                  <a:cubicBezTo>
                    <a:pt x="179" y="110"/>
                    <a:pt x="189" y="114"/>
                    <a:pt x="197" y="115"/>
                  </a:cubicBezTo>
                  <a:cubicBezTo>
                    <a:pt x="198" y="115"/>
                    <a:pt x="197" y="126"/>
                    <a:pt x="195" y="138"/>
                  </a:cubicBezTo>
                  <a:cubicBezTo>
                    <a:pt x="195" y="139"/>
                    <a:pt x="194" y="139"/>
                    <a:pt x="194" y="140"/>
                  </a:cubicBezTo>
                  <a:cubicBezTo>
                    <a:pt x="194" y="143"/>
                    <a:pt x="194" y="145"/>
                    <a:pt x="194" y="147"/>
                  </a:cubicBezTo>
                  <a:cubicBezTo>
                    <a:pt x="193" y="152"/>
                    <a:pt x="193" y="157"/>
                    <a:pt x="193" y="160"/>
                  </a:cubicBezTo>
                  <a:cubicBezTo>
                    <a:pt x="177" y="210"/>
                    <a:pt x="145" y="243"/>
                    <a:pt x="107" y="243"/>
                  </a:cubicBezTo>
                  <a:cubicBezTo>
                    <a:pt x="75" y="243"/>
                    <a:pt x="43" y="212"/>
                    <a:pt x="26" y="169"/>
                  </a:cubicBezTo>
                  <a:cubicBezTo>
                    <a:pt x="25" y="155"/>
                    <a:pt x="15" y="116"/>
                    <a:pt x="16" y="11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4"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F4598A-94F0-4905-89F7-3CDD2EF83D7B}"/>
              </a:ext>
            </a:extLst>
          </p:cNvPr>
          <p:cNvGrpSpPr>
            <a:grpSpLocks noChangeAspect="1"/>
          </p:cNvGrpSpPr>
          <p:nvPr/>
        </p:nvGrpSpPr>
        <p:grpSpPr bwMode="auto">
          <a:xfrm>
            <a:off x="2261066" y="3184236"/>
            <a:ext cx="867579" cy="1005930"/>
            <a:chOff x="473" y="2875"/>
            <a:chExt cx="602" cy="698"/>
          </a:xfrm>
        </p:grpSpPr>
        <p:sp>
          <p:nvSpPr>
            <p:cNvPr id="25" name="Aichitds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D01144-FD55-4ECF-A5EE-D3547D8D6998}"/>
                </a:ext>
              </a:extLst>
            </p:cNvPr>
            <p:cNvSpPr>
              <a:spLocks noChangeAspect="1" noChangeArrowheads="1" noTextEdit="1"/>
            </p:cNvSpPr>
            <p:nvPr/>
          </p:nvSpPr>
          <p:spPr bwMode="auto">
            <a:xfrm>
              <a:off x="473" y="2875"/>
              <a:ext cx="601"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Aichitds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3CBE04-713F-4233-9821-4142550A2932}"/>
                </a:ext>
              </a:extLst>
            </p:cNvPr>
            <p:cNvSpPr/>
            <p:nvPr/>
          </p:nvSpPr>
          <p:spPr bwMode="auto">
            <a:xfrm>
              <a:off x="473" y="3199"/>
              <a:ext cx="602" cy="374"/>
            </a:xfrm>
            <a:custGeom>
              <a:avLst/>
              <a:gdLst>
                <a:gd name="T0" fmla="*/ 440 w 442"/>
                <a:gd name="T1" fmla="*/ 218 h 275"/>
                <a:gd name="T2" fmla="*/ 442 w 442"/>
                <a:gd name="T3" fmla="*/ 215 h 275"/>
                <a:gd name="T4" fmla="*/ 442 w 442"/>
                <a:gd name="T5" fmla="*/ 211 h 275"/>
                <a:gd name="T6" fmla="*/ 395 w 442"/>
                <a:gd name="T7" fmla="*/ 77 h 275"/>
                <a:gd name="T8" fmla="*/ 273 w 442"/>
                <a:gd name="T9" fmla="*/ 0 h 275"/>
                <a:gd name="T10" fmla="*/ 257 w 442"/>
                <a:gd name="T11" fmla="*/ 24 h 275"/>
                <a:gd name="T12" fmla="*/ 273 w 442"/>
                <a:gd name="T13" fmla="*/ 28 h 275"/>
                <a:gd name="T14" fmla="*/ 234 w 442"/>
                <a:gd name="T15" fmla="*/ 146 h 275"/>
                <a:gd name="T16" fmla="*/ 229 w 442"/>
                <a:gd name="T17" fmla="*/ 63 h 275"/>
                <a:gd name="T18" fmla="*/ 221 w 442"/>
                <a:gd name="T19" fmla="*/ 66 h 275"/>
                <a:gd name="T20" fmla="*/ 213 w 442"/>
                <a:gd name="T21" fmla="*/ 63 h 275"/>
                <a:gd name="T22" fmla="*/ 207 w 442"/>
                <a:gd name="T23" fmla="*/ 150 h 275"/>
                <a:gd name="T24" fmla="*/ 168 w 442"/>
                <a:gd name="T25" fmla="*/ 28 h 275"/>
                <a:gd name="T26" fmla="*/ 186 w 442"/>
                <a:gd name="T27" fmla="*/ 24 h 275"/>
                <a:gd name="T28" fmla="*/ 170 w 442"/>
                <a:gd name="T29" fmla="*/ 1 h 275"/>
                <a:gd name="T30" fmla="*/ 47 w 442"/>
                <a:gd name="T31" fmla="*/ 77 h 275"/>
                <a:gd name="T32" fmla="*/ 0 w 442"/>
                <a:gd name="T33" fmla="*/ 211 h 275"/>
                <a:gd name="T34" fmla="*/ 0 w 442"/>
                <a:gd name="T35" fmla="*/ 215 h 275"/>
                <a:gd name="T36" fmla="*/ 3 w 442"/>
                <a:gd name="T37" fmla="*/ 218 h 275"/>
                <a:gd name="T38" fmla="*/ 84 w 442"/>
                <a:gd name="T39" fmla="*/ 253 h 275"/>
                <a:gd name="T40" fmla="*/ 89 w 442"/>
                <a:gd name="T41" fmla="*/ 253 h 275"/>
                <a:gd name="T42" fmla="*/ 160 w 442"/>
                <a:gd name="T43" fmla="*/ 275 h 275"/>
                <a:gd name="T44" fmla="*/ 282 w 442"/>
                <a:gd name="T45" fmla="*/ 275 h 275"/>
                <a:gd name="T46" fmla="*/ 353 w 442"/>
                <a:gd name="T47" fmla="*/ 253 h 275"/>
                <a:gd name="T48" fmla="*/ 358 w 442"/>
                <a:gd name="T49" fmla="*/ 253 h 275"/>
                <a:gd name="T50" fmla="*/ 358 w 442"/>
                <a:gd name="T51" fmla="*/ 253 h 275"/>
                <a:gd name="T52" fmla="*/ 440 w 442"/>
                <a:gd name="T5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2" h="275">
                  <a:moveTo>
                    <a:pt x="440" y="218"/>
                  </a:moveTo>
                  <a:cubicBezTo>
                    <a:pt x="442" y="215"/>
                    <a:pt x="442" y="215"/>
                    <a:pt x="442" y="215"/>
                  </a:cubicBezTo>
                  <a:cubicBezTo>
                    <a:pt x="442" y="211"/>
                    <a:pt x="442" y="211"/>
                    <a:pt x="442" y="211"/>
                  </a:cubicBezTo>
                  <a:cubicBezTo>
                    <a:pt x="442" y="176"/>
                    <a:pt x="430" y="123"/>
                    <a:pt x="395" y="77"/>
                  </a:cubicBezTo>
                  <a:cubicBezTo>
                    <a:pt x="372" y="47"/>
                    <a:pt x="336" y="11"/>
                    <a:pt x="273" y="0"/>
                  </a:cubicBezTo>
                  <a:cubicBezTo>
                    <a:pt x="257" y="24"/>
                    <a:pt x="257" y="24"/>
                    <a:pt x="257" y="24"/>
                  </a:cubicBezTo>
                  <a:cubicBezTo>
                    <a:pt x="262" y="25"/>
                    <a:pt x="268" y="27"/>
                    <a:pt x="273" y="28"/>
                  </a:cubicBezTo>
                  <a:cubicBezTo>
                    <a:pt x="234" y="146"/>
                    <a:pt x="234" y="146"/>
                    <a:pt x="234" y="146"/>
                  </a:cubicBezTo>
                  <a:cubicBezTo>
                    <a:pt x="229" y="63"/>
                    <a:pt x="229" y="63"/>
                    <a:pt x="229" y="63"/>
                  </a:cubicBezTo>
                  <a:cubicBezTo>
                    <a:pt x="226" y="65"/>
                    <a:pt x="223" y="66"/>
                    <a:pt x="221" y="66"/>
                  </a:cubicBezTo>
                  <a:cubicBezTo>
                    <a:pt x="219" y="66"/>
                    <a:pt x="216" y="65"/>
                    <a:pt x="213" y="63"/>
                  </a:cubicBezTo>
                  <a:cubicBezTo>
                    <a:pt x="207" y="150"/>
                    <a:pt x="207" y="150"/>
                    <a:pt x="207" y="150"/>
                  </a:cubicBezTo>
                  <a:cubicBezTo>
                    <a:pt x="168" y="28"/>
                    <a:pt x="168" y="28"/>
                    <a:pt x="168" y="28"/>
                  </a:cubicBezTo>
                  <a:cubicBezTo>
                    <a:pt x="174" y="27"/>
                    <a:pt x="180" y="25"/>
                    <a:pt x="186" y="24"/>
                  </a:cubicBezTo>
                  <a:cubicBezTo>
                    <a:pt x="170" y="1"/>
                    <a:pt x="170" y="1"/>
                    <a:pt x="170" y="1"/>
                  </a:cubicBezTo>
                  <a:cubicBezTo>
                    <a:pt x="104" y="12"/>
                    <a:pt x="70" y="47"/>
                    <a:pt x="47" y="77"/>
                  </a:cubicBezTo>
                  <a:cubicBezTo>
                    <a:pt x="13" y="123"/>
                    <a:pt x="0" y="176"/>
                    <a:pt x="0" y="211"/>
                  </a:cubicBezTo>
                  <a:cubicBezTo>
                    <a:pt x="0" y="215"/>
                    <a:pt x="0" y="215"/>
                    <a:pt x="0" y="215"/>
                  </a:cubicBezTo>
                  <a:cubicBezTo>
                    <a:pt x="3" y="218"/>
                    <a:pt x="3" y="218"/>
                    <a:pt x="3" y="218"/>
                  </a:cubicBezTo>
                  <a:cubicBezTo>
                    <a:pt x="26" y="249"/>
                    <a:pt x="64" y="253"/>
                    <a:pt x="84" y="253"/>
                  </a:cubicBezTo>
                  <a:cubicBezTo>
                    <a:pt x="86" y="253"/>
                    <a:pt x="88" y="253"/>
                    <a:pt x="89" y="253"/>
                  </a:cubicBezTo>
                  <a:cubicBezTo>
                    <a:pt x="105" y="265"/>
                    <a:pt x="133" y="272"/>
                    <a:pt x="160" y="275"/>
                  </a:cubicBezTo>
                  <a:cubicBezTo>
                    <a:pt x="282" y="275"/>
                    <a:pt x="282" y="275"/>
                    <a:pt x="282" y="275"/>
                  </a:cubicBezTo>
                  <a:cubicBezTo>
                    <a:pt x="309" y="272"/>
                    <a:pt x="337" y="265"/>
                    <a:pt x="353" y="253"/>
                  </a:cubicBezTo>
                  <a:cubicBezTo>
                    <a:pt x="354" y="253"/>
                    <a:pt x="356" y="253"/>
                    <a:pt x="358" y="253"/>
                  </a:cubicBezTo>
                  <a:cubicBezTo>
                    <a:pt x="358" y="253"/>
                    <a:pt x="358" y="253"/>
                    <a:pt x="358" y="253"/>
                  </a:cubicBezTo>
                  <a:cubicBezTo>
                    <a:pt x="379" y="253"/>
                    <a:pt x="416" y="249"/>
                    <a:pt x="440" y="2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Aichitds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60DA31-9169-4BB4-A59E-7272AD5F1C6F}"/>
                </a:ext>
              </a:extLst>
            </p:cNvPr>
            <p:cNvSpPr/>
            <p:nvPr/>
          </p:nvSpPr>
          <p:spPr bwMode="auto">
            <a:xfrm>
              <a:off x="746" y="3227"/>
              <a:ext cx="57" cy="56"/>
            </a:xfrm>
            <a:custGeom>
              <a:avLst/>
              <a:gdLst>
                <a:gd name="T0" fmla="*/ 0 w 42"/>
                <a:gd name="T1" fmla="*/ 15 h 41"/>
                <a:gd name="T2" fmla="*/ 21 w 42"/>
                <a:gd name="T3" fmla="*/ 41 h 41"/>
                <a:gd name="T4" fmla="*/ 42 w 42"/>
                <a:gd name="T5" fmla="*/ 13 h 41"/>
                <a:gd name="T6" fmla="*/ 21 w 42"/>
                <a:gd name="T7" fmla="*/ 0 h 41"/>
                <a:gd name="T8" fmla="*/ 0 w 42"/>
                <a:gd name="T9" fmla="*/ 15 h 41"/>
              </a:gdLst>
              <a:ahLst/>
              <a:cxnLst>
                <a:cxn ang="0">
                  <a:pos x="T0" y="T1"/>
                </a:cxn>
                <a:cxn ang="0">
                  <a:pos x="T2" y="T3"/>
                </a:cxn>
                <a:cxn ang="0">
                  <a:pos x="T4" y="T5"/>
                </a:cxn>
                <a:cxn ang="0">
                  <a:pos x="T6" y="T7"/>
                </a:cxn>
                <a:cxn ang="0">
                  <a:pos x="T8" y="T9"/>
                </a:cxn>
              </a:cxnLst>
              <a:rect l="0" t="0" r="r" b="b"/>
              <a:pathLst>
                <a:path w="42" h="41">
                  <a:moveTo>
                    <a:pt x="0" y="15"/>
                  </a:moveTo>
                  <a:cubicBezTo>
                    <a:pt x="0" y="20"/>
                    <a:pt x="14" y="41"/>
                    <a:pt x="21" y="41"/>
                  </a:cubicBezTo>
                  <a:cubicBezTo>
                    <a:pt x="29" y="41"/>
                    <a:pt x="42" y="18"/>
                    <a:pt x="42" y="13"/>
                  </a:cubicBezTo>
                  <a:cubicBezTo>
                    <a:pt x="21" y="0"/>
                    <a:pt x="21" y="0"/>
                    <a:pt x="21" y="0"/>
                  </a:cubicBezTo>
                  <a:cubicBezTo>
                    <a:pt x="21" y="0"/>
                    <a:pt x="0" y="13"/>
                    <a:pt x="0"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Aichitds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20FCFC-1FB8-4F54-876D-3D1B6C0796D3}"/>
                </a:ext>
              </a:extLst>
            </p:cNvPr>
            <p:cNvSpPr>
              <a:spLocks noEditPoints="1"/>
            </p:cNvSpPr>
            <p:nvPr/>
          </p:nvSpPr>
          <p:spPr bwMode="auto">
            <a:xfrm>
              <a:off x="624" y="2875"/>
              <a:ext cx="293" cy="343"/>
            </a:xfrm>
            <a:custGeom>
              <a:avLst/>
              <a:gdLst>
                <a:gd name="T0" fmla="*/ 3 w 215"/>
                <a:gd name="T1" fmla="*/ 144 h 252"/>
                <a:gd name="T2" fmla="*/ 13 w 215"/>
                <a:gd name="T3" fmla="*/ 159 h 252"/>
                <a:gd name="T4" fmla="*/ 107 w 215"/>
                <a:gd name="T5" fmla="*/ 252 h 252"/>
                <a:gd name="T6" fmla="*/ 202 w 215"/>
                <a:gd name="T7" fmla="*/ 159 h 252"/>
                <a:gd name="T8" fmla="*/ 212 w 215"/>
                <a:gd name="T9" fmla="*/ 144 h 252"/>
                <a:gd name="T10" fmla="*/ 209 w 215"/>
                <a:gd name="T11" fmla="*/ 127 h 252"/>
                <a:gd name="T12" fmla="*/ 210 w 215"/>
                <a:gd name="T13" fmla="*/ 122 h 252"/>
                <a:gd name="T14" fmla="*/ 211 w 215"/>
                <a:gd name="T15" fmla="*/ 113 h 252"/>
                <a:gd name="T16" fmla="*/ 111 w 215"/>
                <a:gd name="T17" fmla="*/ 0 h 252"/>
                <a:gd name="T18" fmla="*/ 4 w 215"/>
                <a:gd name="T19" fmla="*/ 109 h 252"/>
                <a:gd name="T20" fmla="*/ 5 w 215"/>
                <a:gd name="T21" fmla="*/ 118 h 252"/>
                <a:gd name="T22" fmla="*/ 6 w 215"/>
                <a:gd name="T23" fmla="*/ 127 h 252"/>
                <a:gd name="T24" fmla="*/ 3 w 215"/>
                <a:gd name="T25" fmla="*/ 144 h 252"/>
                <a:gd name="T26" fmla="*/ 16 w 215"/>
                <a:gd name="T27" fmla="*/ 117 h 252"/>
                <a:gd name="T28" fmla="*/ 88 w 215"/>
                <a:gd name="T29" fmla="*/ 106 h 252"/>
                <a:gd name="T30" fmla="*/ 133 w 215"/>
                <a:gd name="T31" fmla="*/ 85 h 252"/>
                <a:gd name="T32" fmla="*/ 168 w 215"/>
                <a:gd name="T33" fmla="*/ 106 h 252"/>
                <a:gd name="T34" fmla="*/ 197 w 215"/>
                <a:gd name="T35" fmla="*/ 115 h 252"/>
                <a:gd name="T36" fmla="*/ 195 w 215"/>
                <a:gd name="T37" fmla="*/ 138 h 252"/>
                <a:gd name="T38" fmla="*/ 194 w 215"/>
                <a:gd name="T39" fmla="*/ 140 h 252"/>
                <a:gd name="T40" fmla="*/ 194 w 215"/>
                <a:gd name="T41" fmla="*/ 147 h 252"/>
                <a:gd name="T42" fmla="*/ 193 w 215"/>
                <a:gd name="T43" fmla="*/ 160 h 252"/>
                <a:gd name="T44" fmla="*/ 107 w 215"/>
                <a:gd name="T45" fmla="*/ 243 h 252"/>
                <a:gd name="T46" fmla="*/ 26 w 215"/>
                <a:gd name="T47" fmla="*/ 169 h 252"/>
                <a:gd name="T48" fmla="*/ 16 w 215"/>
                <a:gd name="T49" fmla="*/ 1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252">
                  <a:moveTo>
                    <a:pt x="3" y="144"/>
                  </a:moveTo>
                  <a:cubicBezTo>
                    <a:pt x="4" y="152"/>
                    <a:pt x="9" y="158"/>
                    <a:pt x="13" y="159"/>
                  </a:cubicBezTo>
                  <a:cubicBezTo>
                    <a:pt x="30" y="212"/>
                    <a:pt x="68" y="252"/>
                    <a:pt x="107" y="252"/>
                  </a:cubicBezTo>
                  <a:cubicBezTo>
                    <a:pt x="149" y="252"/>
                    <a:pt x="186" y="214"/>
                    <a:pt x="202" y="159"/>
                  </a:cubicBezTo>
                  <a:cubicBezTo>
                    <a:pt x="207" y="158"/>
                    <a:pt x="211" y="152"/>
                    <a:pt x="212" y="144"/>
                  </a:cubicBezTo>
                  <a:cubicBezTo>
                    <a:pt x="214" y="136"/>
                    <a:pt x="212" y="130"/>
                    <a:pt x="209" y="127"/>
                  </a:cubicBezTo>
                  <a:cubicBezTo>
                    <a:pt x="209" y="125"/>
                    <a:pt x="209" y="124"/>
                    <a:pt x="210" y="122"/>
                  </a:cubicBezTo>
                  <a:cubicBezTo>
                    <a:pt x="210" y="119"/>
                    <a:pt x="211" y="116"/>
                    <a:pt x="211" y="113"/>
                  </a:cubicBezTo>
                  <a:cubicBezTo>
                    <a:pt x="215" y="64"/>
                    <a:pt x="191" y="0"/>
                    <a:pt x="111" y="0"/>
                  </a:cubicBezTo>
                  <a:cubicBezTo>
                    <a:pt x="33" y="0"/>
                    <a:pt x="0" y="52"/>
                    <a:pt x="4" y="109"/>
                  </a:cubicBezTo>
                  <a:cubicBezTo>
                    <a:pt x="4" y="112"/>
                    <a:pt x="5" y="115"/>
                    <a:pt x="5" y="118"/>
                  </a:cubicBezTo>
                  <a:cubicBezTo>
                    <a:pt x="5" y="121"/>
                    <a:pt x="6" y="124"/>
                    <a:pt x="6" y="127"/>
                  </a:cubicBezTo>
                  <a:cubicBezTo>
                    <a:pt x="3" y="130"/>
                    <a:pt x="1" y="137"/>
                    <a:pt x="3" y="144"/>
                  </a:cubicBezTo>
                  <a:close/>
                  <a:moveTo>
                    <a:pt x="16" y="117"/>
                  </a:moveTo>
                  <a:cubicBezTo>
                    <a:pt x="31" y="120"/>
                    <a:pt x="68" y="119"/>
                    <a:pt x="88" y="106"/>
                  </a:cubicBezTo>
                  <a:cubicBezTo>
                    <a:pt x="109" y="93"/>
                    <a:pt x="133" y="85"/>
                    <a:pt x="133" y="85"/>
                  </a:cubicBezTo>
                  <a:cubicBezTo>
                    <a:pt x="133" y="85"/>
                    <a:pt x="140" y="93"/>
                    <a:pt x="168" y="106"/>
                  </a:cubicBezTo>
                  <a:cubicBezTo>
                    <a:pt x="179" y="110"/>
                    <a:pt x="189" y="114"/>
                    <a:pt x="197" y="115"/>
                  </a:cubicBezTo>
                  <a:cubicBezTo>
                    <a:pt x="198" y="115"/>
                    <a:pt x="197" y="126"/>
                    <a:pt x="195" y="138"/>
                  </a:cubicBezTo>
                  <a:cubicBezTo>
                    <a:pt x="195" y="139"/>
                    <a:pt x="194" y="139"/>
                    <a:pt x="194" y="140"/>
                  </a:cubicBezTo>
                  <a:cubicBezTo>
                    <a:pt x="194" y="143"/>
                    <a:pt x="194" y="145"/>
                    <a:pt x="194" y="147"/>
                  </a:cubicBezTo>
                  <a:cubicBezTo>
                    <a:pt x="193" y="152"/>
                    <a:pt x="193" y="157"/>
                    <a:pt x="193" y="160"/>
                  </a:cubicBezTo>
                  <a:cubicBezTo>
                    <a:pt x="177" y="210"/>
                    <a:pt x="145" y="243"/>
                    <a:pt x="107" y="243"/>
                  </a:cubicBezTo>
                  <a:cubicBezTo>
                    <a:pt x="75" y="243"/>
                    <a:pt x="43" y="212"/>
                    <a:pt x="26" y="169"/>
                  </a:cubicBezTo>
                  <a:cubicBezTo>
                    <a:pt x="25" y="155"/>
                    <a:pt x="15" y="116"/>
                    <a:pt x="16" y="11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29"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BFFD60-198B-4507-9144-44BFCCA2F7AA}"/>
              </a:ext>
            </a:extLst>
          </p:cNvPr>
          <p:cNvSpPr/>
          <p:nvPr/>
        </p:nvSpPr>
        <p:spPr>
          <a:xfrm>
            <a:off x="3701143" y="4809836"/>
            <a:ext cx="6734627" cy="777457"/>
          </a:xfrm>
          <a:prstGeom prst="rect">
            <a:avLst/>
          </a:prstGeom>
        </p:spPr>
        <p:txBody>
          <a:bodyPr wrap="square">
            <a:spAutoFit/>
          </a:bodyPr>
          <a:lstStyle/>
          <a:p>
            <a:pPr algn="just">
              <a:lnSpc>
                <a:spcPct val="130000"/>
              </a:lnSpc>
            </a:pPr>
            <a:r>
              <a:rPr lang="zh-CN" altLang="en-US" dirty="0">
                <a:cs typeface="+mn-ea"/>
                <a:sym typeface="+mn-lt"/>
              </a:rPr>
              <a:t>代表资格审查小组应当向党员代表大会预备会议报告审查情况。</a:t>
            </a:r>
          </a:p>
          <a:p>
            <a:pPr algn="just">
              <a:lnSpc>
                <a:spcPct val="130000"/>
              </a:lnSpc>
            </a:pPr>
            <a:r>
              <a:rPr lang="zh-CN" altLang="en-US" dirty="0">
                <a:cs typeface="+mn-ea"/>
                <a:sym typeface="+mn-lt"/>
              </a:rPr>
              <a:t>经审查通过后的代表，获得正式资格。</a:t>
            </a:r>
          </a:p>
        </p:txBody>
      </p:sp>
    </p:spTree>
    <p:extLst>
      <p:ext uri="{BB962C8B-B14F-4D97-AF65-F5344CB8AC3E}">
        <p14:creationId xmlns:p14="http://schemas.microsoft.com/office/powerpoint/2010/main" val="678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14:presetBounceEnd="56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56000">
                                          <p:cBhvr additive="base">
                                            <p:cTn id="22" dur="5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7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 grpId="0" animBg="1"/>
          <p:bldP spid="5" grpId="0" animBg="1"/>
          <p:bldP spid="6" grpId="0"/>
          <p:bldP spid="17" grpId="0"/>
          <p:bldP spid="18" grpId="0" animBg="1"/>
          <p:bldP spid="29"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7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 grpId="0" animBg="1"/>
          <p:bldP spid="5" grpId="0" animBg="1"/>
          <p:bldP spid="6" grpId="0"/>
          <p:bldP spid="17" grpId="0"/>
          <p:bldP spid="18" grpId="0" animBg="1"/>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7"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C0D00C-B120-4997-9998-69B6203B6AFB}"/>
              </a:ext>
            </a:extLst>
          </p:cNvPr>
          <p:cNvSpPr>
            <a:spLocks noChangeArrowheads="1"/>
          </p:cNvSpPr>
          <p:nvPr/>
        </p:nvSpPr>
        <p:spPr bwMode="auto">
          <a:xfrm>
            <a:off x="1459829" y="4074526"/>
            <a:ext cx="10125173" cy="1093700"/>
          </a:xfrm>
          <a:prstGeom prst="rect">
            <a:avLst/>
          </a:prstGeom>
          <a:solidFill>
            <a:srgbClr val="F2F2F2">
              <a:alpha val="60000"/>
            </a:srgbClr>
          </a:solidFill>
          <a:ln w="9525">
            <a:solidFill>
              <a:srgbClr val="B8B8B8"/>
            </a:solidFill>
            <a:miter lim="800000"/>
            <a:headEnd/>
            <a:tailEnd/>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10F52A-0202-4BBB-83F5-7D1A63EB1F0E}"/>
              </a:ext>
            </a:extLst>
          </p:cNvPr>
          <p:cNvSpPr txBox="1"/>
          <p:nvPr/>
        </p:nvSpPr>
        <p:spPr>
          <a:xfrm>
            <a:off x="2241057" y="4180639"/>
            <a:ext cx="8524616" cy="777457"/>
          </a:xfrm>
          <a:prstGeom prst="rect">
            <a:avLst/>
          </a:prstGeom>
          <a:noFill/>
        </p:spPr>
        <p:txBody>
          <a:bodyPr wrap="square" rtlCol="0">
            <a:spAutoFit/>
          </a:bodyPr>
          <a:lstStyle/>
          <a:p>
            <a:pPr marR="0" lvl="0" indent="0" algn="just" fontAlgn="auto">
              <a:lnSpc>
                <a:spcPct val="130000"/>
              </a:lnSpc>
              <a:spcBef>
                <a:spcPts val="0"/>
              </a:spcBef>
              <a:spcAft>
                <a:spcPts val="0"/>
              </a:spcAft>
              <a:buClr>
                <a:srgbClr val="C00000"/>
              </a:buClr>
              <a:buSzTx/>
              <a:buFontTx/>
              <a:buNone/>
              <a:tabLst/>
              <a:defRPr/>
            </a:pPr>
            <a:r>
              <a:rPr lang="zh-CN" altLang="en-US" dirty="0">
                <a:solidFill>
                  <a:srgbClr val="C00000"/>
                </a:solidFill>
                <a:cs typeface="+mn-ea"/>
                <a:sym typeface="+mn-lt"/>
              </a:rPr>
              <a:t>不同领域、不同类型和不同层级党的基层组织，其委员候选人的条件，根据党中央精神和上级党组织要求，可以结合实际情况进一步细化。</a:t>
            </a:r>
          </a:p>
        </p:txBody>
      </p:sp>
      <p:grpSp>
        <p:nvGrpSpPr>
          <p:cNvPr id="9"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4F4045-BA27-4790-A734-5C2987BECA23}"/>
              </a:ext>
            </a:extLst>
          </p:cNvPr>
          <p:cNvGrpSpPr>
            <a:grpSpLocks noChangeAspect="1"/>
          </p:cNvGrpSpPr>
          <p:nvPr/>
        </p:nvGrpSpPr>
        <p:grpSpPr bwMode="auto">
          <a:xfrm>
            <a:off x="1198147" y="3889889"/>
            <a:ext cx="822052" cy="1427356"/>
            <a:chOff x="912" y="1846"/>
            <a:chExt cx="311" cy="540"/>
          </a:xfrm>
          <a:solidFill>
            <a:srgbClr val="C00000"/>
          </a:solidFill>
        </p:grpSpPr>
        <p:sp>
          <p:nvSpPr>
            <p:cNvPr id="10"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E6C41D-5327-491A-967E-05D3B8EB21E0}"/>
                </a:ext>
              </a:extLst>
            </p:cNvPr>
            <p:cNvSpPr>
              <a:spLocks/>
            </p:cNvSpPr>
            <p:nvPr/>
          </p:nvSpPr>
          <p:spPr bwMode="auto">
            <a:xfrm>
              <a:off x="975" y="1846"/>
              <a:ext cx="86" cy="108"/>
            </a:xfrm>
            <a:custGeom>
              <a:avLst/>
              <a:gdLst>
                <a:gd name="T0" fmla="*/ 2 w 19"/>
                <a:gd name="T1" fmla="*/ 16 h 24"/>
                <a:gd name="T2" fmla="*/ 2 w 19"/>
                <a:gd name="T3" fmla="*/ 16 h 24"/>
                <a:gd name="T4" fmla="*/ 2 w 19"/>
                <a:gd name="T5" fmla="*/ 17 h 24"/>
                <a:gd name="T6" fmla="*/ 5 w 19"/>
                <a:gd name="T7" fmla="*/ 22 h 24"/>
                <a:gd name="T8" fmla="*/ 7 w 19"/>
                <a:gd name="T9" fmla="*/ 23 h 24"/>
                <a:gd name="T10" fmla="*/ 9 w 19"/>
                <a:gd name="T11" fmla="*/ 24 h 24"/>
                <a:gd name="T12" fmla="*/ 9 w 19"/>
                <a:gd name="T13" fmla="*/ 24 h 24"/>
                <a:gd name="T14" fmla="*/ 9 w 19"/>
                <a:gd name="T15" fmla="*/ 24 h 24"/>
                <a:gd name="T16" fmla="*/ 9 w 19"/>
                <a:gd name="T17" fmla="*/ 24 h 24"/>
                <a:gd name="T18" fmla="*/ 9 w 19"/>
                <a:gd name="T19" fmla="*/ 24 h 24"/>
                <a:gd name="T20" fmla="*/ 12 w 19"/>
                <a:gd name="T21" fmla="*/ 23 h 24"/>
                <a:gd name="T22" fmla="*/ 13 w 19"/>
                <a:gd name="T23" fmla="*/ 22 h 24"/>
                <a:gd name="T24" fmla="*/ 17 w 19"/>
                <a:gd name="T25" fmla="*/ 17 h 24"/>
                <a:gd name="T26" fmla="*/ 17 w 19"/>
                <a:gd name="T27" fmla="*/ 16 h 24"/>
                <a:gd name="T28" fmla="*/ 17 w 19"/>
                <a:gd name="T29" fmla="*/ 16 h 24"/>
                <a:gd name="T30" fmla="*/ 19 w 19"/>
                <a:gd name="T31" fmla="*/ 15 h 24"/>
                <a:gd name="T32" fmla="*/ 19 w 19"/>
                <a:gd name="T33" fmla="*/ 13 h 24"/>
                <a:gd name="T34" fmla="*/ 18 w 19"/>
                <a:gd name="T35" fmla="*/ 11 h 24"/>
                <a:gd name="T36" fmla="*/ 17 w 19"/>
                <a:gd name="T37" fmla="*/ 11 h 24"/>
                <a:gd name="T38" fmla="*/ 17 w 19"/>
                <a:gd name="T39" fmla="*/ 11 h 24"/>
                <a:gd name="T40" fmla="*/ 18 w 19"/>
                <a:gd name="T41" fmla="*/ 8 h 24"/>
                <a:gd name="T42" fmla="*/ 17 w 19"/>
                <a:gd name="T43" fmla="*/ 5 h 24"/>
                <a:gd name="T44" fmla="*/ 17 w 19"/>
                <a:gd name="T45" fmla="*/ 5 h 24"/>
                <a:gd name="T46" fmla="*/ 10 w 19"/>
                <a:gd name="T47" fmla="*/ 0 h 24"/>
                <a:gd name="T48" fmla="*/ 5 w 19"/>
                <a:gd name="T49" fmla="*/ 2 h 24"/>
                <a:gd name="T50" fmla="*/ 3 w 19"/>
                <a:gd name="T51" fmla="*/ 5 h 24"/>
                <a:gd name="T52" fmla="*/ 1 w 19"/>
                <a:gd name="T53" fmla="*/ 8 h 24"/>
                <a:gd name="T54" fmla="*/ 2 w 19"/>
                <a:gd name="T55" fmla="*/ 11 h 24"/>
                <a:gd name="T56" fmla="*/ 2 w 19"/>
                <a:gd name="T57" fmla="*/ 11 h 24"/>
                <a:gd name="T58" fmla="*/ 1 w 19"/>
                <a:gd name="T59" fmla="*/ 11 h 24"/>
                <a:gd name="T60" fmla="*/ 0 w 19"/>
                <a:gd name="T61" fmla="*/ 13 h 24"/>
                <a:gd name="T62" fmla="*/ 0 w 19"/>
                <a:gd name="T63" fmla="*/ 15 h 24"/>
                <a:gd name="T64" fmla="*/ 2 w 19"/>
                <a:gd name="T6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24">
                  <a:moveTo>
                    <a:pt x="2" y="16"/>
                  </a:moveTo>
                  <a:cubicBezTo>
                    <a:pt x="2" y="16"/>
                    <a:pt x="2" y="16"/>
                    <a:pt x="2" y="16"/>
                  </a:cubicBezTo>
                  <a:cubicBezTo>
                    <a:pt x="2" y="17"/>
                    <a:pt x="2" y="17"/>
                    <a:pt x="2" y="17"/>
                  </a:cubicBezTo>
                  <a:cubicBezTo>
                    <a:pt x="2" y="20"/>
                    <a:pt x="3" y="22"/>
                    <a:pt x="5" y="22"/>
                  </a:cubicBezTo>
                  <a:cubicBezTo>
                    <a:pt x="7" y="23"/>
                    <a:pt x="7" y="23"/>
                    <a:pt x="7" y="23"/>
                  </a:cubicBezTo>
                  <a:cubicBezTo>
                    <a:pt x="8"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10" y="24"/>
                    <a:pt x="11" y="24"/>
                    <a:pt x="12" y="23"/>
                  </a:cubicBezTo>
                  <a:cubicBezTo>
                    <a:pt x="13" y="22"/>
                    <a:pt x="13" y="22"/>
                    <a:pt x="13" y="22"/>
                  </a:cubicBezTo>
                  <a:cubicBezTo>
                    <a:pt x="16" y="22"/>
                    <a:pt x="17" y="20"/>
                    <a:pt x="17" y="17"/>
                  </a:cubicBezTo>
                  <a:cubicBezTo>
                    <a:pt x="17" y="16"/>
                    <a:pt x="17" y="16"/>
                    <a:pt x="17" y="16"/>
                  </a:cubicBezTo>
                  <a:cubicBezTo>
                    <a:pt x="17" y="16"/>
                    <a:pt x="17" y="16"/>
                    <a:pt x="17" y="16"/>
                  </a:cubicBezTo>
                  <a:cubicBezTo>
                    <a:pt x="18" y="16"/>
                    <a:pt x="19" y="16"/>
                    <a:pt x="19" y="15"/>
                  </a:cubicBezTo>
                  <a:cubicBezTo>
                    <a:pt x="19" y="13"/>
                    <a:pt x="19" y="13"/>
                    <a:pt x="19" y="13"/>
                  </a:cubicBezTo>
                  <a:cubicBezTo>
                    <a:pt x="19" y="12"/>
                    <a:pt x="18" y="11"/>
                    <a:pt x="18" y="11"/>
                  </a:cubicBezTo>
                  <a:cubicBezTo>
                    <a:pt x="17" y="11"/>
                    <a:pt x="17" y="11"/>
                    <a:pt x="17" y="11"/>
                  </a:cubicBezTo>
                  <a:cubicBezTo>
                    <a:pt x="17" y="11"/>
                    <a:pt x="17" y="11"/>
                    <a:pt x="17" y="11"/>
                  </a:cubicBezTo>
                  <a:cubicBezTo>
                    <a:pt x="18" y="10"/>
                    <a:pt x="18" y="9"/>
                    <a:pt x="18" y="8"/>
                  </a:cubicBezTo>
                  <a:cubicBezTo>
                    <a:pt x="18" y="7"/>
                    <a:pt x="18" y="6"/>
                    <a:pt x="17" y="5"/>
                  </a:cubicBezTo>
                  <a:cubicBezTo>
                    <a:pt x="17" y="5"/>
                    <a:pt x="17" y="5"/>
                    <a:pt x="17" y="5"/>
                  </a:cubicBezTo>
                  <a:cubicBezTo>
                    <a:pt x="17" y="2"/>
                    <a:pt x="14" y="0"/>
                    <a:pt x="10" y="0"/>
                  </a:cubicBezTo>
                  <a:cubicBezTo>
                    <a:pt x="8" y="0"/>
                    <a:pt x="6" y="1"/>
                    <a:pt x="5" y="2"/>
                  </a:cubicBezTo>
                  <a:cubicBezTo>
                    <a:pt x="4" y="3"/>
                    <a:pt x="3" y="4"/>
                    <a:pt x="3" y="5"/>
                  </a:cubicBezTo>
                  <a:cubicBezTo>
                    <a:pt x="2" y="6"/>
                    <a:pt x="1" y="7"/>
                    <a:pt x="1" y="8"/>
                  </a:cubicBezTo>
                  <a:cubicBezTo>
                    <a:pt x="1" y="9"/>
                    <a:pt x="1" y="10"/>
                    <a:pt x="2" y="11"/>
                  </a:cubicBezTo>
                  <a:cubicBezTo>
                    <a:pt x="2" y="11"/>
                    <a:pt x="2" y="11"/>
                    <a:pt x="2" y="11"/>
                  </a:cubicBezTo>
                  <a:cubicBezTo>
                    <a:pt x="1" y="11"/>
                    <a:pt x="1" y="11"/>
                    <a:pt x="1" y="11"/>
                  </a:cubicBezTo>
                  <a:cubicBezTo>
                    <a:pt x="1" y="11"/>
                    <a:pt x="0" y="12"/>
                    <a:pt x="0" y="13"/>
                  </a:cubicBezTo>
                  <a:cubicBezTo>
                    <a:pt x="0" y="15"/>
                    <a:pt x="0" y="15"/>
                    <a:pt x="0" y="15"/>
                  </a:cubicBezTo>
                  <a:cubicBezTo>
                    <a:pt x="1" y="16"/>
                    <a:pt x="1"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1"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BF3F59-FDDD-494C-B2A7-A16411425014}"/>
                </a:ext>
              </a:extLst>
            </p:cNvPr>
            <p:cNvSpPr>
              <a:spLocks/>
            </p:cNvSpPr>
            <p:nvPr/>
          </p:nvSpPr>
          <p:spPr bwMode="auto">
            <a:xfrm>
              <a:off x="912" y="1949"/>
              <a:ext cx="248" cy="387"/>
            </a:xfrm>
            <a:custGeom>
              <a:avLst/>
              <a:gdLst>
                <a:gd name="T0" fmla="*/ 55 w 55"/>
                <a:gd name="T1" fmla="*/ 28 h 86"/>
                <a:gd name="T2" fmla="*/ 46 w 55"/>
                <a:gd name="T3" fmla="*/ 23 h 86"/>
                <a:gd name="T4" fmla="*/ 45 w 55"/>
                <a:gd name="T5" fmla="*/ 11 h 86"/>
                <a:gd name="T6" fmla="*/ 39 w 55"/>
                <a:gd name="T7" fmla="*/ 5 h 86"/>
                <a:gd name="T8" fmla="*/ 34 w 55"/>
                <a:gd name="T9" fmla="*/ 3 h 86"/>
                <a:gd name="T10" fmla="*/ 35 w 55"/>
                <a:gd name="T11" fmla="*/ 2 h 86"/>
                <a:gd name="T12" fmla="*/ 30 w 55"/>
                <a:gd name="T13" fmla="*/ 0 h 86"/>
                <a:gd name="T14" fmla="*/ 26 w 55"/>
                <a:gd name="T15" fmla="*/ 21 h 86"/>
                <a:gd name="T16" fmla="*/ 25 w 55"/>
                <a:gd name="T17" fmla="*/ 5 h 86"/>
                <a:gd name="T18" fmla="*/ 26 w 55"/>
                <a:gd name="T19" fmla="*/ 4 h 86"/>
                <a:gd name="T20" fmla="*/ 26 w 55"/>
                <a:gd name="T21" fmla="*/ 2 h 86"/>
                <a:gd name="T22" fmla="*/ 21 w 55"/>
                <a:gd name="T23" fmla="*/ 2 h 86"/>
                <a:gd name="T24" fmla="*/ 21 w 55"/>
                <a:gd name="T25" fmla="*/ 4 h 86"/>
                <a:gd name="T26" fmla="*/ 22 w 55"/>
                <a:gd name="T27" fmla="*/ 5 h 86"/>
                <a:gd name="T28" fmla="*/ 21 w 55"/>
                <a:gd name="T29" fmla="*/ 21 h 86"/>
                <a:gd name="T30" fmla="*/ 17 w 55"/>
                <a:gd name="T31" fmla="*/ 0 h 86"/>
                <a:gd name="T32" fmla="*/ 12 w 55"/>
                <a:gd name="T33" fmla="*/ 2 h 86"/>
                <a:gd name="T34" fmla="*/ 13 w 55"/>
                <a:gd name="T35" fmla="*/ 3 h 86"/>
                <a:gd name="T36" fmla="*/ 8 w 55"/>
                <a:gd name="T37" fmla="*/ 5 h 86"/>
                <a:gd name="T38" fmla="*/ 2 w 55"/>
                <a:gd name="T39" fmla="*/ 11 h 86"/>
                <a:gd name="T40" fmla="*/ 0 w 55"/>
                <a:gd name="T41" fmla="*/ 43 h 86"/>
                <a:gd name="T42" fmla="*/ 9 w 55"/>
                <a:gd name="T43" fmla="*/ 43 h 86"/>
                <a:gd name="T44" fmla="*/ 10 w 55"/>
                <a:gd name="T45" fmla="*/ 15 h 86"/>
                <a:gd name="T46" fmla="*/ 11 w 55"/>
                <a:gd name="T47" fmla="*/ 16 h 86"/>
                <a:gd name="T48" fmla="*/ 11 w 55"/>
                <a:gd name="T49" fmla="*/ 35 h 86"/>
                <a:gd name="T50" fmla="*/ 11 w 55"/>
                <a:gd name="T51" fmla="*/ 48 h 86"/>
                <a:gd name="T52" fmla="*/ 12 w 55"/>
                <a:gd name="T53" fmla="*/ 48 h 86"/>
                <a:gd name="T54" fmla="*/ 14 w 55"/>
                <a:gd name="T55" fmla="*/ 86 h 86"/>
                <a:gd name="T56" fmla="*/ 22 w 55"/>
                <a:gd name="T57" fmla="*/ 86 h 86"/>
                <a:gd name="T58" fmla="*/ 23 w 55"/>
                <a:gd name="T59" fmla="*/ 48 h 86"/>
                <a:gd name="T60" fmla="*/ 24 w 55"/>
                <a:gd name="T61" fmla="*/ 48 h 86"/>
                <a:gd name="T62" fmla="*/ 25 w 55"/>
                <a:gd name="T63" fmla="*/ 86 h 86"/>
                <a:gd name="T64" fmla="*/ 33 w 55"/>
                <a:gd name="T65" fmla="*/ 86 h 86"/>
                <a:gd name="T66" fmla="*/ 36 w 55"/>
                <a:gd name="T67" fmla="*/ 48 h 86"/>
                <a:gd name="T68" fmla="*/ 37 w 55"/>
                <a:gd name="T69" fmla="*/ 48 h 86"/>
                <a:gd name="T70" fmla="*/ 36 w 55"/>
                <a:gd name="T71" fmla="*/ 35 h 86"/>
                <a:gd name="T72" fmla="*/ 36 w 55"/>
                <a:gd name="T73" fmla="*/ 16 h 86"/>
                <a:gd name="T74" fmla="*/ 37 w 55"/>
                <a:gd name="T75" fmla="*/ 15 h 86"/>
                <a:gd name="T76" fmla="*/ 38 w 55"/>
                <a:gd name="T77" fmla="*/ 30 h 86"/>
                <a:gd name="T78" fmla="*/ 51 w 55"/>
                <a:gd name="T79" fmla="*/ 37 h 86"/>
                <a:gd name="T80" fmla="*/ 55 w 55"/>
                <a:gd name="T8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86">
                  <a:moveTo>
                    <a:pt x="55" y="28"/>
                  </a:moveTo>
                  <a:cubicBezTo>
                    <a:pt x="46" y="23"/>
                    <a:pt x="46" y="23"/>
                    <a:pt x="46" y="23"/>
                  </a:cubicBezTo>
                  <a:cubicBezTo>
                    <a:pt x="46" y="18"/>
                    <a:pt x="45" y="14"/>
                    <a:pt x="45" y="11"/>
                  </a:cubicBezTo>
                  <a:cubicBezTo>
                    <a:pt x="44" y="7"/>
                    <a:pt x="42" y="6"/>
                    <a:pt x="39" y="5"/>
                  </a:cubicBezTo>
                  <a:cubicBezTo>
                    <a:pt x="34" y="3"/>
                    <a:pt x="34" y="3"/>
                    <a:pt x="34" y="3"/>
                  </a:cubicBezTo>
                  <a:cubicBezTo>
                    <a:pt x="35" y="2"/>
                    <a:pt x="35" y="2"/>
                    <a:pt x="35" y="2"/>
                  </a:cubicBezTo>
                  <a:cubicBezTo>
                    <a:pt x="35" y="2"/>
                    <a:pt x="32" y="1"/>
                    <a:pt x="30" y="0"/>
                  </a:cubicBezTo>
                  <a:cubicBezTo>
                    <a:pt x="26" y="21"/>
                    <a:pt x="26" y="21"/>
                    <a:pt x="26" y="21"/>
                  </a:cubicBezTo>
                  <a:cubicBezTo>
                    <a:pt x="25" y="5"/>
                    <a:pt x="25" y="5"/>
                    <a:pt x="25" y="5"/>
                  </a:cubicBezTo>
                  <a:cubicBezTo>
                    <a:pt x="25" y="5"/>
                    <a:pt x="26" y="5"/>
                    <a:pt x="26" y="4"/>
                  </a:cubicBezTo>
                  <a:cubicBezTo>
                    <a:pt x="26" y="2"/>
                    <a:pt x="26" y="2"/>
                    <a:pt x="26" y="2"/>
                  </a:cubicBezTo>
                  <a:cubicBezTo>
                    <a:pt x="21" y="2"/>
                    <a:pt x="21" y="2"/>
                    <a:pt x="21" y="2"/>
                  </a:cubicBezTo>
                  <a:cubicBezTo>
                    <a:pt x="21" y="4"/>
                    <a:pt x="21" y="4"/>
                    <a:pt x="21" y="4"/>
                  </a:cubicBezTo>
                  <a:cubicBezTo>
                    <a:pt x="21" y="5"/>
                    <a:pt x="22" y="5"/>
                    <a:pt x="22" y="5"/>
                  </a:cubicBezTo>
                  <a:cubicBezTo>
                    <a:pt x="21" y="21"/>
                    <a:pt x="21" y="21"/>
                    <a:pt x="21" y="21"/>
                  </a:cubicBezTo>
                  <a:cubicBezTo>
                    <a:pt x="17" y="0"/>
                    <a:pt x="17" y="0"/>
                    <a:pt x="17" y="0"/>
                  </a:cubicBezTo>
                  <a:cubicBezTo>
                    <a:pt x="15" y="1"/>
                    <a:pt x="12" y="2"/>
                    <a:pt x="12" y="2"/>
                  </a:cubicBezTo>
                  <a:cubicBezTo>
                    <a:pt x="13" y="3"/>
                    <a:pt x="13" y="3"/>
                    <a:pt x="13" y="3"/>
                  </a:cubicBezTo>
                  <a:cubicBezTo>
                    <a:pt x="8" y="5"/>
                    <a:pt x="8" y="5"/>
                    <a:pt x="8" y="5"/>
                  </a:cubicBezTo>
                  <a:cubicBezTo>
                    <a:pt x="5" y="6"/>
                    <a:pt x="4" y="7"/>
                    <a:pt x="2" y="11"/>
                  </a:cubicBezTo>
                  <a:cubicBezTo>
                    <a:pt x="1" y="18"/>
                    <a:pt x="0" y="34"/>
                    <a:pt x="0" y="43"/>
                  </a:cubicBezTo>
                  <a:cubicBezTo>
                    <a:pt x="9" y="43"/>
                    <a:pt x="9" y="43"/>
                    <a:pt x="9" y="43"/>
                  </a:cubicBezTo>
                  <a:cubicBezTo>
                    <a:pt x="9" y="35"/>
                    <a:pt x="9" y="21"/>
                    <a:pt x="10" y="15"/>
                  </a:cubicBezTo>
                  <a:cubicBezTo>
                    <a:pt x="10" y="15"/>
                    <a:pt x="11" y="15"/>
                    <a:pt x="11" y="16"/>
                  </a:cubicBezTo>
                  <a:cubicBezTo>
                    <a:pt x="11" y="17"/>
                    <a:pt x="11" y="30"/>
                    <a:pt x="11" y="35"/>
                  </a:cubicBezTo>
                  <a:cubicBezTo>
                    <a:pt x="11" y="48"/>
                    <a:pt x="11" y="48"/>
                    <a:pt x="11" y="48"/>
                  </a:cubicBezTo>
                  <a:cubicBezTo>
                    <a:pt x="12" y="48"/>
                    <a:pt x="12" y="48"/>
                    <a:pt x="12" y="48"/>
                  </a:cubicBezTo>
                  <a:cubicBezTo>
                    <a:pt x="14" y="86"/>
                    <a:pt x="14" y="86"/>
                    <a:pt x="14" y="86"/>
                  </a:cubicBezTo>
                  <a:cubicBezTo>
                    <a:pt x="22" y="86"/>
                    <a:pt x="22" y="86"/>
                    <a:pt x="22" y="86"/>
                  </a:cubicBezTo>
                  <a:cubicBezTo>
                    <a:pt x="23" y="48"/>
                    <a:pt x="23" y="48"/>
                    <a:pt x="23" y="48"/>
                  </a:cubicBezTo>
                  <a:cubicBezTo>
                    <a:pt x="24" y="48"/>
                    <a:pt x="24" y="48"/>
                    <a:pt x="24" y="48"/>
                  </a:cubicBezTo>
                  <a:cubicBezTo>
                    <a:pt x="25" y="86"/>
                    <a:pt x="25" y="86"/>
                    <a:pt x="25" y="86"/>
                  </a:cubicBezTo>
                  <a:cubicBezTo>
                    <a:pt x="33" y="86"/>
                    <a:pt x="33" y="86"/>
                    <a:pt x="33" y="86"/>
                  </a:cubicBezTo>
                  <a:cubicBezTo>
                    <a:pt x="36" y="48"/>
                    <a:pt x="36" y="48"/>
                    <a:pt x="36" y="48"/>
                  </a:cubicBezTo>
                  <a:cubicBezTo>
                    <a:pt x="37" y="48"/>
                    <a:pt x="37" y="48"/>
                    <a:pt x="37" y="48"/>
                  </a:cubicBezTo>
                  <a:cubicBezTo>
                    <a:pt x="36" y="35"/>
                    <a:pt x="36" y="35"/>
                    <a:pt x="36" y="35"/>
                  </a:cubicBezTo>
                  <a:cubicBezTo>
                    <a:pt x="36" y="30"/>
                    <a:pt x="36" y="17"/>
                    <a:pt x="36" y="16"/>
                  </a:cubicBezTo>
                  <a:cubicBezTo>
                    <a:pt x="36" y="15"/>
                    <a:pt x="37" y="15"/>
                    <a:pt x="37" y="15"/>
                  </a:cubicBezTo>
                  <a:cubicBezTo>
                    <a:pt x="37" y="18"/>
                    <a:pt x="38" y="25"/>
                    <a:pt x="38" y="30"/>
                  </a:cubicBezTo>
                  <a:cubicBezTo>
                    <a:pt x="51" y="37"/>
                    <a:pt x="51" y="37"/>
                    <a:pt x="51" y="37"/>
                  </a:cubicBezTo>
                  <a:cubicBezTo>
                    <a:pt x="51" y="33"/>
                    <a:pt x="52" y="30"/>
                    <a:pt x="5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2" name="Aichitds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3A0DD2-7E65-40B3-9D3B-E6DD0A8FCE4D}"/>
                </a:ext>
              </a:extLst>
            </p:cNvPr>
            <p:cNvSpPr>
              <a:spLocks/>
            </p:cNvSpPr>
            <p:nvPr/>
          </p:nvSpPr>
          <p:spPr bwMode="auto">
            <a:xfrm>
              <a:off x="916" y="2147"/>
              <a:ext cx="32" cy="45"/>
            </a:xfrm>
            <a:custGeom>
              <a:avLst/>
              <a:gdLst>
                <a:gd name="T0" fmla="*/ 6 w 7"/>
                <a:gd name="T1" fmla="*/ 0 h 10"/>
                <a:gd name="T2" fmla="*/ 0 w 7"/>
                <a:gd name="T3" fmla="*/ 0 h 10"/>
                <a:gd name="T4" fmla="*/ 0 w 7"/>
                <a:gd name="T5" fmla="*/ 7 h 10"/>
                <a:gd name="T6" fmla="*/ 3 w 7"/>
                <a:gd name="T7" fmla="*/ 10 h 10"/>
                <a:gd name="T8" fmla="*/ 4 w 7"/>
                <a:gd name="T9" fmla="*/ 10 h 10"/>
                <a:gd name="T10" fmla="*/ 6 w 7"/>
                <a:gd name="T11" fmla="*/ 9 h 10"/>
                <a:gd name="T12" fmla="*/ 6 w 7"/>
                <a:gd name="T13" fmla="*/ 9 h 10"/>
                <a:gd name="T14" fmla="*/ 7 w 7"/>
                <a:gd name="T15" fmla="*/ 7 h 10"/>
                <a:gd name="T16" fmla="*/ 7 w 7"/>
                <a:gd name="T17" fmla="*/ 5 h 10"/>
                <a:gd name="T18" fmla="*/ 6 w 7"/>
                <a:gd name="T19" fmla="*/ 2 h 10"/>
                <a:gd name="T20" fmla="*/ 6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6" y="0"/>
                  </a:moveTo>
                  <a:cubicBezTo>
                    <a:pt x="0" y="0"/>
                    <a:pt x="0" y="0"/>
                    <a:pt x="0" y="0"/>
                  </a:cubicBezTo>
                  <a:cubicBezTo>
                    <a:pt x="0" y="7"/>
                    <a:pt x="0" y="7"/>
                    <a:pt x="0" y="7"/>
                  </a:cubicBezTo>
                  <a:cubicBezTo>
                    <a:pt x="0" y="9"/>
                    <a:pt x="1" y="10"/>
                    <a:pt x="3" y="10"/>
                  </a:cubicBezTo>
                  <a:cubicBezTo>
                    <a:pt x="4" y="10"/>
                    <a:pt x="4" y="10"/>
                    <a:pt x="4" y="10"/>
                  </a:cubicBezTo>
                  <a:cubicBezTo>
                    <a:pt x="5" y="10"/>
                    <a:pt x="5" y="9"/>
                    <a:pt x="6" y="9"/>
                  </a:cubicBezTo>
                  <a:cubicBezTo>
                    <a:pt x="6" y="9"/>
                    <a:pt x="6" y="9"/>
                    <a:pt x="6" y="9"/>
                  </a:cubicBezTo>
                  <a:cubicBezTo>
                    <a:pt x="7" y="9"/>
                    <a:pt x="7" y="8"/>
                    <a:pt x="7" y="7"/>
                  </a:cubicBezTo>
                  <a:cubicBezTo>
                    <a:pt x="7" y="5"/>
                    <a:pt x="7" y="5"/>
                    <a:pt x="7" y="5"/>
                  </a:cubicBezTo>
                  <a:cubicBezTo>
                    <a:pt x="6" y="2"/>
                    <a:pt x="6" y="2"/>
                    <a:pt x="6" y="2"/>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3" name="Aichitds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4C9013-085C-497A-AB61-21231DBEF940}"/>
                </a:ext>
              </a:extLst>
            </p:cNvPr>
            <p:cNvSpPr>
              <a:spLocks/>
            </p:cNvSpPr>
            <p:nvPr/>
          </p:nvSpPr>
          <p:spPr bwMode="auto">
            <a:xfrm>
              <a:off x="1024" y="2345"/>
              <a:ext cx="59" cy="41"/>
            </a:xfrm>
            <a:custGeom>
              <a:avLst/>
              <a:gdLst>
                <a:gd name="T0" fmla="*/ 7 w 13"/>
                <a:gd name="T1" fmla="*/ 0 h 9"/>
                <a:gd name="T2" fmla="*/ 6 w 13"/>
                <a:gd name="T3" fmla="*/ 0 h 9"/>
                <a:gd name="T4" fmla="*/ 0 w 13"/>
                <a:gd name="T5" fmla="*/ 0 h 9"/>
                <a:gd name="T6" fmla="*/ 0 w 13"/>
                <a:gd name="T7" fmla="*/ 2 h 9"/>
                <a:gd name="T8" fmla="*/ 0 w 13"/>
                <a:gd name="T9" fmla="*/ 3 h 9"/>
                <a:gd name="T10" fmla="*/ 6 w 13"/>
                <a:gd name="T11" fmla="*/ 8 h 9"/>
                <a:gd name="T12" fmla="*/ 9 w 13"/>
                <a:gd name="T13" fmla="*/ 9 h 9"/>
                <a:gd name="T14" fmla="*/ 11 w 13"/>
                <a:gd name="T15" fmla="*/ 9 h 9"/>
                <a:gd name="T16" fmla="*/ 12 w 13"/>
                <a:gd name="T17" fmla="*/ 7 h 9"/>
                <a:gd name="T18" fmla="*/ 7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0"/>
                  </a:moveTo>
                  <a:cubicBezTo>
                    <a:pt x="7" y="0"/>
                    <a:pt x="6" y="0"/>
                    <a:pt x="6" y="0"/>
                  </a:cubicBezTo>
                  <a:cubicBezTo>
                    <a:pt x="0" y="0"/>
                    <a:pt x="0" y="0"/>
                    <a:pt x="0" y="0"/>
                  </a:cubicBezTo>
                  <a:cubicBezTo>
                    <a:pt x="0" y="2"/>
                    <a:pt x="0" y="2"/>
                    <a:pt x="0" y="2"/>
                  </a:cubicBezTo>
                  <a:cubicBezTo>
                    <a:pt x="0" y="3"/>
                    <a:pt x="0" y="3"/>
                    <a:pt x="0" y="3"/>
                  </a:cubicBezTo>
                  <a:cubicBezTo>
                    <a:pt x="6" y="8"/>
                    <a:pt x="6" y="8"/>
                    <a:pt x="6" y="8"/>
                  </a:cubicBezTo>
                  <a:cubicBezTo>
                    <a:pt x="7" y="9"/>
                    <a:pt x="8" y="9"/>
                    <a:pt x="9" y="9"/>
                  </a:cubicBezTo>
                  <a:cubicBezTo>
                    <a:pt x="11" y="9"/>
                    <a:pt x="11" y="9"/>
                    <a:pt x="11" y="9"/>
                  </a:cubicBezTo>
                  <a:cubicBezTo>
                    <a:pt x="12" y="9"/>
                    <a:pt x="13" y="8"/>
                    <a:pt x="12" y="7"/>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4" name="Aichitds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CC22D3-F63E-42A6-BBC3-75B8778D7D09}"/>
                </a:ext>
              </a:extLst>
            </p:cNvPr>
            <p:cNvSpPr>
              <a:spLocks/>
            </p:cNvSpPr>
            <p:nvPr/>
          </p:nvSpPr>
          <p:spPr bwMode="auto">
            <a:xfrm>
              <a:off x="952" y="2345"/>
              <a:ext cx="59" cy="41"/>
            </a:xfrm>
            <a:custGeom>
              <a:avLst/>
              <a:gdLst>
                <a:gd name="T0" fmla="*/ 6 w 13"/>
                <a:gd name="T1" fmla="*/ 0 h 9"/>
                <a:gd name="T2" fmla="*/ 1 w 13"/>
                <a:gd name="T3" fmla="*/ 7 h 9"/>
                <a:gd name="T4" fmla="*/ 2 w 13"/>
                <a:gd name="T5" fmla="*/ 9 h 9"/>
                <a:gd name="T6" fmla="*/ 4 w 13"/>
                <a:gd name="T7" fmla="*/ 9 h 9"/>
                <a:gd name="T8" fmla="*/ 7 w 13"/>
                <a:gd name="T9" fmla="*/ 8 h 9"/>
                <a:gd name="T10" fmla="*/ 13 w 13"/>
                <a:gd name="T11" fmla="*/ 3 h 9"/>
                <a:gd name="T12" fmla="*/ 13 w 13"/>
                <a:gd name="T13" fmla="*/ 2 h 9"/>
                <a:gd name="T14" fmla="*/ 13 w 13"/>
                <a:gd name="T15" fmla="*/ 0 h 9"/>
                <a:gd name="T16" fmla="*/ 7 w 13"/>
                <a:gd name="T17" fmla="*/ 0 h 9"/>
                <a:gd name="T18" fmla="*/ 6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6" y="0"/>
                  </a:moveTo>
                  <a:cubicBezTo>
                    <a:pt x="1" y="7"/>
                    <a:pt x="1" y="7"/>
                    <a:pt x="1" y="7"/>
                  </a:cubicBezTo>
                  <a:cubicBezTo>
                    <a:pt x="0" y="8"/>
                    <a:pt x="1" y="9"/>
                    <a:pt x="2" y="9"/>
                  </a:cubicBezTo>
                  <a:cubicBezTo>
                    <a:pt x="4" y="9"/>
                    <a:pt x="4" y="9"/>
                    <a:pt x="4" y="9"/>
                  </a:cubicBezTo>
                  <a:cubicBezTo>
                    <a:pt x="5" y="9"/>
                    <a:pt x="6" y="9"/>
                    <a:pt x="7" y="8"/>
                  </a:cubicBezTo>
                  <a:cubicBezTo>
                    <a:pt x="13" y="3"/>
                    <a:pt x="13" y="3"/>
                    <a:pt x="13" y="3"/>
                  </a:cubicBezTo>
                  <a:cubicBezTo>
                    <a:pt x="13" y="3"/>
                    <a:pt x="13" y="3"/>
                    <a:pt x="13" y="2"/>
                  </a:cubicBezTo>
                  <a:cubicBezTo>
                    <a:pt x="13" y="0"/>
                    <a:pt x="13" y="0"/>
                    <a:pt x="13" y="0"/>
                  </a:cubicBezTo>
                  <a:cubicBezTo>
                    <a:pt x="7" y="0"/>
                    <a:pt x="7" y="0"/>
                    <a:pt x="7"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Aichitds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E84BA3-FBC5-4D46-B033-172B035903FB}"/>
                </a:ext>
              </a:extLst>
            </p:cNvPr>
            <p:cNvSpPr>
              <a:spLocks/>
            </p:cNvSpPr>
            <p:nvPr/>
          </p:nvSpPr>
          <p:spPr bwMode="auto">
            <a:xfrm>
              <a:off x="1151" y="2084"/>
              <a:ext cx="72" cy="54"/>
            </a:xfrm>
            <a:custGeom>
              <a:avLst/>
              <a:gdLst>
                <a:gd name="T0" fmla="*/ 15 w 16"/>
                <a:gd name="T1" fmla="*/ 9 h 12"/>
                <a:gd name="T2" fmla="*/ 15 w 16"/>
                <a:gd name="T3" fmla="*/ 9 h 12"/>
                <a:gd name="T4" fmla="*/ 15 w 16"/>
                <a:gd name="T5" fmla="*/ 8 h 12"/>
                <a:gd name="T6" fmla="*/ 14 w 16"/>
                <a:gd name="T7" fmla="*/ 7 h 12"/>
                <a:gd name="T8" fmla="*/ 9 w 16"/>
                <a:gd name="T9" fmla="*/ 4 h 12"/>
                <a:gd name="T10" fmla="*/ 6 w 16"/>
                <a:gd name="T11" fmla="*/ 6 h 12"/>
                <a:gd name="T12" fmla="*/ 8 w 16"/>
                <a:gd name="T13" fmla="*/ 4 h 12"/>
                <a:gd name="T14" fmla="*/ 8 w 16"/>
                <a:gd name="T15" fmla="*/ 4 h 12"/>
                <a:gd name="T16" fmla="*/ 8 w 16"/>
                <a:gd name="T17" fmla="*/ 4 h 12"/>
                <a:gd name="T18" fmla="*/ 8 w 16"/>
                <a:gd name="T19" fmla="*/ 4 h 12"/>
                <a:gd name="T20" fmla="*/ 8 w 16"/>
                <a:gd name="T21" fmla="*/ 4 h 12"/>
                <a:gd name="T22" fmla="*/ 9 w 16"/>
                <a:gd name="T23" fmla="*/ 4 h 12"/>
                <a:gd name="T24" fmla="*/ 12 w 16"/>
                <a:gd name="T25" fmla="*/ 4 h 12"/>
                <a:gd name="T26" fmla="*/ 13 w 16"/>
                <a:gd name="T27" fmla="*/ 3 h 12"/>
                <a:gd name="T28" fmla="*/ 12 w 16"/>
                <a:gd name="T29" fmla="*/ 1 h 12"/>
                <a:gd name="T30" fmla="*/ 7 w 16"/>
                <a:gd name="T31" fmla="*/ 1 h 12"/>
                <a:gd name="T32" fmla="*/ 4 w 16"/>
                <a:gd name="T33" fmla="*/ 1 h 12"/>
                <a:gd name="T34" fmla="*/ 3 w 16"/>
                <a:gd name="T35" fmla="*/ 0 h 12"/>
                <a:gd name="T36" fmla="*/ 0 w 16"/>
                <a:gd name="T37" fmla="*/ 5 h 12"/>
                <a:gd name="T38" fmla="*/ 1 w 16"/>
                <a:gd name="T39" fmla="*/ 6 h 12"/>
                <a:gd name="T40" fmla="*/ 1 w 16"/>
                <a:gd name="T41" fmla="*/ 6 h 12"/>
                <a:gd name="T42" fmla="*/ 3 w 16"/>
                <a:gd name="T43" fmla="*/ 8 h 12"/>
                <a:gd name="T44" fmla="*/ 11 w 16"/>
                <a:gd name="T45" fmla="*/ 12 h 12"/>
                <a:gd name="T46" fmla="*/ 13 w 16"/>
                <a:gd name="T47" fmla="*/ 11 h 12"/>
                <a:gd name="T48" fmla="*/ 14 w 16"/>
                <a:gd name="T49" fmla="*/ 11 h 12"/>
                <a:gd name="T50" fmla="*/ 16 w 16"/>
                <a:gd name="T51" fmla="*/ 11 h 12"/>
                <a:gd name="T52" fmla="*/ 16 w 16"/>
                <a:gd name="T53" fmla="*/ 10 h 12"/>
                <a:gd name="T54" fmla="*/ 15 w 16"/>
                <a:gd name="T5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2">
                  <a:moveTo>
                    <a:pt x="15" y="9"/>
                  </a:moveTo>
                  <a:cubicBezTo>
                    <a:pt x="15" y="9"/>
                    <a:pt x="15" y="9"/>
                    <a:pt x="15" y="9"/>
                  </a:cubicBezTo>
                  <a:cubicBezTo>
                    <a:pt x="15" y="8"/>
                    <a:pt x="15" y="8"/>
                    <a:pt x="15" y="8"/>
                  </a:cubicBezTo>
                  <a:cubicBezTo>
                    <a:pt x="15" y="8"/>
                    <a:pt x="15" y="7"/>
                    <a:pt x="14" y="7"/>
                  </a:cubicBezTo>
                  <a:cubicBezTo>
                    <a:pt x="9" y="4"/>
                    <a:pt x="9" y="4"/>
                    <a:pt x="9" y="4"/>
                  </a:cubicBezTo>
                  <a:cubicBezTo>
                    <a:pt x="8" y="7"/>
                    <a:pt x="6" y="6"/>
                    <a:pt x="6" y="6"/>
                  </a:cubicBezTo>
                  <a:cubicBezTo>
                    <a:pt x="8" y="5"/>
                    <a:pt x="8" y="4"/>
                    <a:pt x="8"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12" y="4"/>
                    <a:pt x="12" y="4"/>
                    <a:pt x="12" y="4"/>
                  </a:cubicBezTo>
                  <a:cubicBezTo>
                    <a:pt x="12" y="4"/>
                    <a:pt x="13" y="4"/>
                    <a:pt x="13" y="3"/>
                  </a:cubicBezTo>
                  <a:cubicBezTo>
                    <a:pt x="13" y="2"/>
                    <a:pt x="13" y="2"/>
                    <a:pt x="12" y="1"/>
                  </a:cubicBezTo>
                  <a:cubicBezTo>
                    <a:pt x="7" y="1"/>
                    <a:pt x="7" y="1"/>
                    <a:pt x="7" y="1"/>
                  </a:cubicBezTo>
                  <a:cubicBezTo>
                    <a:pt x="7" y="0"/>
                    <a:pt x="5" y="0"/>
                    <a:pt x="4" y="1"/>
                  </a:cubicBezTo>
                  <a:cubicBezTo>
                    <a:pt x="3" y="0"/>
                    <a:pt x="3" y="0"/>
                    <a:pt x="3" y="0"/>
                  </a:cubicBezTo>
                  <a:cubicBezTo>
                    <a:pt x="1" y="1"/>
                    <a:pt x="0" y="2"/>
                    <a:pt x="0" y="5"/>
                  </a:cubicBezTo>
                  <a:cubicBezTo>
                    <a:pt x="1" y="6"/>
                    <a:pt x="1" y="6"/>
                    <a:pt x="1" y="6"/>
                  </a:cubicBezTo>
                  <a:cubicBezTo>
                    <a:pt x="1" y="6"/>
                    <a:pt x="1" y="6"/>
                    <a:pt x="1" y="6"/>
                  </a:cubicBezTo>
                  <a:cubicBezTo>
                    <a:pt x="1" y="7"/>
                    <a:pt x="2" y="8"/>
                    <a:pt x="3" y="8"/>
                  </a:cubicBezTo>
                  <a:cubicBezTo>
                    <a:pt x="11" y="12"/>
                    <a:pt x="11" y="12"/>
                    <a:pt x="11" y="12"/>
                  </a:cubicBezTo>
                  <a:cubicBezTo>
                    <a:pt x="12" y="12"/>
                    <a:pt x="13" y="12"/>
                    <a:pt x="13" y="11"/>
                  </a:cubicBezTo>
                  <a:cubicBezTo>
                    <a:pt x="14" y="11"/>
                    <a:pt x="14" y="11"/>
                    <a:pt x="14" y="11"/>
                  </a:cubicBezTo>
                  <a:cubicBezTo>
                    <a:pt x="15" y="12"/>
                    <a:pt x="15" y="11"/>
                    <a:pt x="16" y="11"/>
                  </a:cubicBezTo>
                  <a:cubicBezTo>
                    <a:pt x="16" y="10"/>
                    <a:pt x="16" y="10"/>
                    <a:pt x="16" y="10"/>
                  </a:cubicBezTo>
                  <a:cubicBezTo>
                    <a:pt x="16" y="10"/>
                    <a:pt x="16" y="9"/>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28"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539637-647C-48C2-82CF-10B02A906A34}"/>
              </a:ext>
            </a:extLst>
          </p:cNvPr>
          <p:cNvSpPr/>
          <p:nvPr/>
        </p:nvSpPr>
        <p:spPr>
          <a:xfrm>
            <a:off x="996416" y="2996518"/>
            <a:ext cx="10199168" cy="417358"/>
          </a:xfrm>
          <a:prstGeom prst="rect">
            <a:avLst/>
          </a:prstGeom>
        </p:spPr>
        <p:txBody>
          <a:bodyPr wrap="square">
            <a:spAutoFit/>
          </a:bodyPr>
          <a:lstStyle/>
          <a:p>
            <a:pPr algn="ctr">
              <a:lnSpc>
                <a:spcPct val="130000"/>
              </a:lnSpc>
            </a:pPr>
            <a:r>
              <a:rPr lang="zh-CN" altLang="en-US" dirty="0">
                <a:cs typeface="+mn-ea"/>
                <a:sym typeface="+mn-lt"/>
              </a:rPr>
              <a:t>设立的委员会委员候选人，按照德才兼备、以德为先和班子结构合理的原则提名。</a:t>
            </a:r>
          </a:p>
        </p:txBody>
      </p:sp>
      <p:grpSp>
        <p:nvGrpSpPr>
          <p:cNvPr id="29"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11DAF1-1272-4B54-A9B3-46369985104F}"/>
              </a:ext>
            </a:extLst>
          </p:cNvPr>
          <p:cNvGrpSpPr/>
          <p:nvPr/>
        </p:nvGrpSpPr>
        <p:grpSpPr>
          <a:xfrm>
            <a:off x="2640000" y="1677719"/>
            <a:ext cx="6912000" cy="1404416"/>
            <a:chOff x="2583835" y="1755029"/>
            <a:chExt cx="6912000" cy="1404416"/>
          </a:xfrm>
        </p:grpSpPr>
        <p:cxnSp>
          <p:nvCxnSpPr>
            <p:cNvPr id="30"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156FA7-9905-41F7-9D82-97A922ADD929}"/>
                </a:ext>
              </a:extLst>
            </p:cNvPr>
            <p:cNvCxnSpPr/>
            <p:nvPr>
              <p:custDataLst>
                <p:tags r:id="rId1"/>
              </p:custDataLst>
            </p:nvPr>
          </p:nvCxnSpPr>
          <p:spPr>
            <a:xfrm>
              <a:off x="2583835" y="2539081"/>
              <a:ext cx="6912000" cy="0"/>
            </a:xfrm>
            <a:prstGeom prst="line">
              <a:avLst/>
            </a:prstGeom>
            <a:noFill/>
            <a:ln w="9525" cap="flat" cmpd="sng" algn="ctr">
              <a:solidFill>
                <a:srgbClr val="C00000"/>
              </a:solidFill>
              <a:prstDash val="solid"/>
            </a:ln>
            <a:effectLst/>
          </p:spPr>
        </p:cxnSp>
        <p:sp>
          <p:nvSpPr>
            <p:cNvPr id="31"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233147-3675-49BE-BDF4-2AA976B87414}"/>
                </a:ext>
              </a:extLst>
            </p:cNvPr>
            <p:cNvSpPr/>
            <p:nvPr>
              <p:custDataLst>
                <p:tags r:id="rId2"/>
              </p:custDataLst>
            </p:nvPr>
          </p:nvSpPr>
          <p:spPr>
            <a:xfrm>
              <a:off x="3963404" y="2636225"/>
              <a:ext cx="4435974" cy="523220"/>
            </a:xfrm>
            <a:prstGeom prst="rect">
              <a:avLst/>
            </a:prstGeom>
            <a:noFill/>
            <a:ln>
              <a:noFill/>
            </a:ln>
          </p:spPr>
          <p:txBody>
            <a:bodyPr wrap="square">
              <a:spAutoFit/>
            </a:bodyPr>
            <a:lstStyle/>
            <a:p>
              <a:pPr algn="ctr">
                <a:defRPr/>
              </a:pPr>
              <a:r>
                <a:rPr lang="zh-CN" altLang="en-US" sz="2800" b="1" dirty="0">
                  <a:solidFill>
                    <a:srgbClr val="C00000"/>
                  </a:solidFill>
                  <a:cs typeface="+mn-ea"/>
                  <a:sym typeface="+mn-lt"/>
                </a:rPr>
                <a:t>党的基层组织</a:t>
              </a:r>
            </a:p>
          </p:txBody>
        </p:sp>
        <p:grpSp>
          <p:nvGrpSpPr>
            <p:cNvPr id="32" name="PA-10221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3936EE-893E-4FAC-BCCA-4C74BB443B6F}"/>
                </a:ext>
              </a:extLst>
            </p:cNvPr>
            <p:cNvGrpSpPr>
              <a:grpSpLocks noChangeAspect="1"/>
            </p:cNvGrpSpPr>
            <p:nvPr>
              <p:custDataLst>
                <p:tags r:id="rId3"/>
              </p:custDataLst>
            </p:nvPr>
          </p:nvGrpSpPr>
          <p:grpSpPr bwMode="auto">
            <a:xfrm>
              <a:off x="3654091" y="1755029"/>
              <a:ext cx="5140325" cy="698500"/>
              <a:chOff x="1003" y="1955"/>
              <a:chExt cx="3238" cy="440"/>
            </a:xfrm>
          </p:grpSpPr>
          <p:sp>
            <p:nvSpPr>
              <p:cNvPr id="33" name="Aichitds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9B34F7-1105-45DF-B2B0-DCE20304748E}"/>
                  </a:ext>
                </a:extLst>
              </p:cNvPr>
              <p:cNvSpPr>
                <a:spLocks noEditPoints="1"/>
              </p:cNvSpPr>
              <p:nvPr>
                <p:custDataLst>
                  <p:tags r:id="rId4"/>
                </p:custDataLst>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34" name="Aichitds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04B40B-7230-498D-B9CA-35C594B9664C}"/>
                  </a:ext>
                </a:extLst>
              </p:cNvPr>
              <p:cNvSpPr>
                <a:spLocks noEditPoints="1"/>
              </p:cNvSpPr>
              <p:nvPr>
                <p:custDataLst>
                  <p:tags r:id="rId5"/>
                </p:custDataLst>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37" name="Aichitds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03EDE0-9B2D-410D-8DA1-1B1F2F45BAB3}"/>
                  </a:ext>
                </a:extLst>
              </p:cNvPr>
              <p:cNvSpPr>
                <a:spLocks noChangeArrowheads="1"/>
              </p:cNvSpPr>
              <p:nvPr>
                <p:custDataLst>
                  <p:tags r:id="rId6"/>
                </p:custDataLst>
              </p:nvPr>
            </p:nvSpPr>
            <p:spPr bwMode="auto">
              <a:xfrm>
                <a:off x="2595" y="2058"/>
                <a:ext cx="55" cy="56"/>
              </a:xfrm>
              <a:prstGeom prst="ellipse">
                <a:avLst/>
              </a:prstGeom>
              <a:solidFill>
                <a:srgbClr val="FFFFFF"/>
              </a:solidFill>
              <a:ln w="23813"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spTree>
    <p:extLst>
      <p:ext uri="{BB962C8B-B14F-4D97-AF65-F5344CB8AC3E}">
        <p14:creationId xmlns:p14="http://schemas.microsoft.com/office/powerpoint/2010/main" val="192599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73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1"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CE5431-ACF8-4E99-B83B-5D9EFC219C24}"/>
              </a:ext>
            </a:extLst>
          </p:cNvPr>
          <p:cNvSpPr txBox="1">
            <a:spLocks noChangeArrowheads="1"/>
          </p:cNvSpPr>
          <p:nvPr/>
        </p:nvSpPr>
        <p:spPr bwMode="auto">
          <a:xfrm>
            <a:off x="3571199" y="1883903"/>
            <a:ext cx="1045292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latin typeface="+mn-lt"/>
                <a:ea typeface="+mn-ea"/>
                <a:cs typeface="+mn-ea"/>
                <a:sym typeface="+mn-lt"/>
              </a:rPr>
              <a:t>有选举权的到会人数不少于应到会人数的五分之四，会议有效。</a:t>
            </a:r>
          </a:p>
        </p:txBody>
      </p:sp>
      <p:sp>
        <p:nvSpPr>
          <p:cNvPr id="22"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970A61-9E56-4F45-9D77-4733CE2809CD}"/>
              </a:ext>
            </a:extLst>
          </p:cNvPr>
          <p:cNvSpPr/>
          <p:nvPr/>
        </p:nvSpPr>
        <p:spPr>
          <a:xfrm>
            <a:off x="0" y="1713213"/>
            <a:ext cx="3454047" cy="719137"/>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dirty="0">
                <a:solidFill>
                  <a:schemeClr val="bg1"/>
                </a:solidFill>
                <a:cs typeface="+mn-ea"/>
                <a:sym typeface="+mn-lt"/>
              </a:rPr>
              <a:t>进行选举时</a:t>
            </a:r>
          </a:p>
        </p:txBody>
      </p:sp>
      <p:sp>
        <p:nvSpPr>
          <p:cNvPr id="23"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321B6B-F7AB-4050-94BC-3830FB2C6B38}"/>
              </a:ext>
            </a:extLst>
          </p:cNvPr>
          <p:cNvSpPr>
            <a:spLocks noEditPoints="1"/>
          </p:cNvSpPr>
          <p:nvPr/>
        </p:nvSpPr>
        <p:spPr bwMode="auto">
          <a:xfrm>
            <a:off x="1035604" y="3147415"/>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24"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1D4A54-3677-4BC1-A653-2CB7B71E3849}"/>
              </a:ext>
            </a:extLst>
          </p:cNvPr>
          <p:cNvSpPr>
            <a:spLocks noEditPoints="1"/>
          </p:cNvSpPr>
          <p:nvPr/>
        </p:nvSpPr>
        <p:spPr bwMode="auto">
          <a:xfrm>
            <a:off x="1035604" y="4315340"/>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26"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D67522-3FDC-486B-9395-8EE4B5ADDC49}"/>
              </a:ext>
            </a:extLst>
          </p:cNvPr>
          <p:cNvSpPr/>
          <p:nvPr/>
        </p:nvSpPr>
        <p:spPr>
          <a:xfrm>
            <a:off x="1737784" y="3068710"/>
            <a:ext cx="9349316" cy="777457"/>
          </a:xfrm>
          <a:prstGeom prst="rect">
            <a:avLst/>
          </a:prstGeom>
        </p:spPr>
        <p:txBody>
          <a:bodyPr wrap="square">
            <a:spAutoFit/>
          </a:bodyPr>
          <a:lstStyle/>
          <a:p>
            <a:pPr algn="just">
              <a:lnSpc>
                <a:spcPct val="130000"/>
              </a:lnSpc>
            </a:pPr>
            <a:r>
              <a:rPr lang="zh-CN" altLang="en-US" dirty="0">
                <a:cs typeface="+mn-ea"/>
                <a:sym typeface="+mn-lt"/>
              </a:rPr>
              <a:t>召开党员代表大会进行选举，由大会主席团主持。大会主席团成员由上届党的委员会或者各代表团（组）从代表中提名，经全体代表酝酿讨论，提交党员代表大会预备会议表决通过。</a:t>
            </a:r>
          </a:p>
        </p:txBody>
      </p:sp>
      <p:sp>
        <p:nvSpPr>
          <p:cNvPr id="27"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A81587-E88C-4146-B065-35F4C58C6460}"/>
              </a:ext>
            </a:extLst>
          </p:cNvPr>
          <p:cNvSpPr/>
          <p:nvPr/>
        </p:nvSpPr>
        <p:spPr>
          <a:xfrm>
            <a:off x="1737784" y="4274735"/>
            <a:ext cx="9514416" cy="1172629"/>
          </a:xfrm>
          <a:prstGeom prst="rect">
            <a:avLst/>
          </a:prstGeom>
        </p:spPr>
        <p:txBody>
          <a:bodyPr wrap="square">
            <a:spAutoFit/>
          </a:bodyPr>
          <a:lstStyle/>
          <a:p>
            <a:pPr algn="just">
              <a:lnSpc>
                <a:spcPct val="130000"/>
              </a:lnSpc>
            </a:pPr>
            <a:r>
              <a:rPr lang="zh-CN" altLang="en-US" dirty="0">
                <a:cs typeface="+mn-ea"/>
                <a:sym typeface="+mn-lt"/>
              </a:rPr>
              <a:t>委员会第一次全体会议选举常务委员会委员和书记、副书记，召开党员代表大会的，由大会主席团指定</a:t>
            </a:r>
            <a:r>
              <a:rPr lang="en-US" altLang="zh-CN" dirty="0">
                <a:cs typeface="+mn-ea"/>
                <a:sym typeface="+mn-lt"/>
              </a:rPr>
              <a:t>1</a:t>
            </a:r>
            <a:r>
              <a:rPr lang="zh-CN" altLang="en-US" dirty="0">
                <a:cs typeface="+mn-ea"/>
                <a:sym typeface="+mn-lt"/>
              </a:rPr>
              <a:t>名新选出的委员主持；召开党员大会的，由上届委员会推荐</a:t>
            </a:r>
            <a:r>
              <a:rPr lang="en-US" altLang="zh-CN" dirty="0">
                <a:cs typeface="+mn-ea"/>
                <a:sym typeface="+mn-lt"/>
              </a:rPr>
              <a:t>1</a:t>
            </a:r>
            <a:r>
              <a:rPr lang="zh-CN" altLang="en-US" dirty="0">
                <a:cs typeface="+mn-ea"/>
                <a:sym typeface="+mn-lt"/>
              </a:rPr>
              <a:t>名新当选的委员主持。</a:t>
            </a:r>
          </a:p>
        </p:txBody>
      </p:sp>
      <p:pic>
        <p:nvPicPr>
          <p:cNvPr id="29"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3F0B64-D854-45E4-94A3-9966C2C20C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70" y="5603359"/>
            <a:ext cx="12214557" cy="131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957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par>
                          <p:cTn id="23" fill="hold">
                            <p:stCondLst>
                              <p:cond delay="373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4730"/>
                            </p:stCondLst>
                            <p:childTnLst>
                              <p:par>
                                <p:cTn id="30" presetID="1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00"/>
                                        <p:tgtEl>
                                          <p:spTgt spid="22"/>
                                        </p:tgtEl>
                                        <p:attrNameLst>
                                          <p:attrName>ppt_x</p:attrName>
                                        </p:attrNameLst>
                                      </p:cBhvr>
                                      <p:tavLst>
                                        <p:tav tm="0">
                                          <p:val>
                                            <p:strVal val="#ppt_x-#ppt_w*1.125000"/>
                                          </p:val>
                                        </p:tav>
                                        <p:tav tm="100000">
                                          <p:val>
                                            <p:strVal val="#ppt_x"/>
                                          </p:val>
                                        </p:tav>
                                      </p:tavLst>
                                    </p:anim>
                                    <p:animEffect transition="in" filter="wipe(right)">
                                      <p:cBhvr>
                                        <p:cTn id="33" dur="700"/>
                                        <p:tgtEl>
                                          <p:spTgt spid="22"/>
                                        </p:tgtEl>
                                      </p:cBhvr>
                                    </p:animEffect>
                                  </p:childTnLst>
                                </p:cTn>
                              </p:par>
                            </p:childTnLst>
                          </p:cTn>
                        </p:par>
                        <p:par>
                          <p:cTn id="34" fill="hold">
                            <p:stCondLst>
                              <p:cond delay="543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593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6930"/>
                            </p:stCondLst>
                            <p:childTnLst>
                              <p:par>
                                <p:cTn id="45" presetID="53"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743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1" grpId="0"/>
      <p:bldP spid="22" grpId="0" animBg="1"/>
      <p:bldP spid="23" grpId="0" animBg="1"/>
      <p:bldP spid="24"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前言导读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9"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5105C2-E733-4B4D-814D-8E4F8B91683B}"/>
              </a:ext>
            </a:extLst>
          </p:cNvPr>
          <p:cNvSpPr/>
          <p:nvPr/>
        </p:nvSpPr>
        <p:spPr>
          <a:xfrm>
            <a:off x="0" y="2388961"/>
            <a:ext cx="12192000" cy="23295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396404-2FCA-4A6E-B4CC-229B3D9275DE}"/>
              </a:ext>
            </a:extLst>
          </p:cNvPr>
          <p:cNvSpPr/>
          <p:nvPr/>
        </p:nvSpPr>
        <p:spPr>
          <a:xfrm>
            <a:off x="921885" y="2891124"/>
            <a:ext cx="6707640" cy="1532727"/>
          </a:xfrm>
          <a:prstGeom prst="rect">
            <a:avLst/>
          </a:prstGeom>
        </p:spPr>
        <p:txBody>
          <a:bodyPr wrap="square">
            <a:spAutoFit/>
          </a:bodyPr>
          <a:lstStyle/>
          <a:p>
            <a:pPr algn="just">
              <a:lnSpc>
                <a:spcPct val="130000"/>
              </a:lnSpc>
            </a:pPr>
            <a:r>
              <a:rPr lang="zh-CN" altLang="en-US" dirty="0">
                <a:cs typeface="+mn-ea"/>
                <a:sym typeface="+mn-lt"/>
              </a:rPr>
              <a:t>通知指出，</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以习近平新时代中国特色社会主义思想为指导，以党章为根本遵循，深入贯彻党的十九大和十九届二中、三中、四中全会精神，贯彻落实新时代党的建设总要求和新时代党的组织路线</a:t>
            </a:r>
          </a:p>
        </p:txBody>
      </p:sp>
      <p:sp>
        <p:nvSpPr>
          <p:cNvPr id="12"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5CC23E5-AA5F-4EDD-AE8E-1A008E408693}"/>
              </a:ext>
            </a:extLst>
          </p:cNvPr>
          <p:cNvSpPr/>
          <p:nvPr/>
        </p:nvSpPr>
        <p:spPr>
          <a:xfrm>
            <a:off x="810373" y="1592401"/>
            <a:ext cx="4801314" cy="646331"/>
          </a:xfrm>
          <a:prstGeom prst="rect">
            <a:avLst/>
          </a:prstGeom>
        </p:spPr>
        <p:txBody>
          <a:bodyPr wrap="none">
            <a:spAutoFit/>
          </a:bodyPr>
          <a:lstStyle/>
          <a:p>
            <a:r>
              <a:rPr lang="zh-CN" altLang="en-US" sz="3600" dirty="0">
                <a:solidFill>
                  <a:srgbClr val="C00000"/>
                </a:solidFill>
                <a:cs typeface="+mn-ea"/>
                <a:sym typeface="+mn-lt"/>
              </a:rPr>
              <a:t>近日，中共中央印发了</a:t>
            </a:r>
          </a:p>
        </p:txBody>
      </p:sp>
      <p:pic>
        <p:nvPicPr>
          <p:cNvPr id="19"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4B9400-8CFA-408A-AF6C-33061D47374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067075" y="1296665"/>
            <a:ext cx="3067650" cy="4250798"/>
          </a:xfrm>
          <a:prstGeom prst="rect">
            <a:avLst/>
          </a:prstGeom>
        </p:spPr>
      </p:pic>
      <p:sp>
        <p:nvSpPr>
          <p:cNvPr id="21"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50384C-9C0D-4525-BA68-236429834693}"/>
              </a:ext>
            </a:extLst>
          </p:cNvPr>
          <p:cNvSpPr/>
          <p:nvPr>
            <p:custDataLst>
              <p:tags r:id="rId1"/>
            </p:custDataLst>
          </p:nvPr>
        </p:nvSpPr>
        <p:spPr>
          <a:xfrm flipV="1">
            <a:off x="969509" y="4877258"/>
            <a:ext cx="6507615" cy="468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dirty="0">
              <a:solidFill>
                <a:srgbClr val="FFFFFF"/>
              </a:solidFill>
              <a:cs typeface="+mn-ea"/>
              <a:sym typeface="+mn-lt"/>
            </a:endParaRPr>
          </a:p>
        </p:txBody>
      </p:sp>
      <p:sp>
        <p:nvSpPr>
          <p:cNvPr id="22"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499FB4-181D-4A99-BD6A-FDB08C842614}"/>
              </a:ext>
            </a:extLst>
          </p:cNvPr>
          <p:cNvSpPr/>
          <p:nvPr/>
        </p:nvSpPr>
        <p:spPr>
          <a:xfrm>
            <a:off x="929467" y="5054302"/>
            <a:ext cx="4339650" cy="369332"/>
          </a:xfrm>
          <a:prstGeom prst="rect">
            <a:avLst/>
          </a:prstGeom>
        </p:spPr>
        <p:txBody>
          <a:bodyPr wrap="none">
            <a:spAutoFit/>
          </a:bodyPr>
          <a:lstStyle/>
          <a:p>
            <a:r>
              <a:rPr lang="zh-CN" altLang="en-US" dirty="0">
                <a:solidFill>
                  <a:srgbClr val="C00000"/>
                </a:solidFill>
                <a:cs typeface="+mn-ea"/>
                <a:sym typeface="+mn-lt"/>
              </a:rPr>
              <a:t>是新时代基层党组织选举工作的基本遵循</a:t>
            </a:r>
          </a:p>
        </p:txBody>
      </p:sp>
      <p:sp>
        <p:nvSpPr>
          <p:cNvPr id="24"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BEE922-356F-4025-ADC2-276C3AFA0CAD}"/>
              </a:ext>
            </a:extLst>
          </p:cNvPr>
          <p:cNvSpPr/>
          <p:nvPr/>
        </p:nvSpPr>
        <p:spPr>
          <a:xfrm>
            <a:off x="929467" y="2450802"/>
            <a:ext cx="3647152" cy="369332"/>
          </a:xfrm>
          <a:prstGeom prst="rect">
            <a:avLst/>
          </a:prstGeom>
        </p:spPr>
        <p:txBody>
          <a:bodyPr wrap="none">
            <a:spAutoFit/>
          </a:bodyPr>
          <a:lstStyle/>
          <a:p>
            <a:r>
              <a:rPr lang="zh-CN" altLang="en-US" dirty="0">
                <a:solidFill>
                  <a:srgbClr val="C00000"/>
                </a:solidFill>
                <a:cs typeface="+mn-ea"/>
                <a:sym typeface="+mn-lt"/>
              </a:rPr>
              <a:t>中国共产党基层组织选举工作条例</a:t>
            </a:r>
          </a:p>
        </p:txBody>
      </p:sp>
      <p:sp>
        <p:nvSpPr>
          <p:cNvPr id="2" name="文本框 1"/>
          <p:cNvSpPr txBox="1"/>
          <p:nvPr/>
        </p:nvSpPr>
        <p:spPr>
          <a:xfrm>
            <a:off x="4218915" y="865397"/>
            <a:ext cx="1982709" cy="261610"/>
          </a:xfrm>
          <a:prstGeom prst="rect">
            <a:avLst/>
          </a:prstGeom>
          <a:noFill/>
        </p:spPr>
        <p:txBody>
          <a:bodyPr wrap="square" rtlCol="0">
            <a:spAutoFit/>
          </a:bodyPr>
          <a:lstStyle/>
          <a:p>
            <a:r>
              <a:rPr lang="en-US" altLang="zh-CN" sz="1100" dirty="0">
                <a:solidFill>
                  <a:srgbClr val="FAF8FA"/>
                </a:solidFill>
              </a:rPr>
              <a:t>https://www.ypppt.com/</a:t>
            </a:r>
            <a:endParaRPr lang="zh-CN" altLang="en-US" sz="1100" dirty="0">
              <a:solidFill>
                <a:srgbClr val="FAF8FA"/>
              </a:solidFill>
            </a:endParaRPr>
          </a:p>
        </p:txBody>
      </p:sp>
    </p:spTree>
    <p:extLst>
      <p:ext uri="{BB962C8B-B14F-4D97-AF65-F5344CB8AC3E}">
        <p14:creationId xmlns:p14="http://schemas.microsoft.com/office/powerpoint/2010/main" val="2417937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6"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943FF7-9E36-4AF3-B151-D47902B46080}"/>
              </a:ext>
            </a:extLst>
          </p:cNvPr>
          <p:cNvSpPr>
            <a:spLocks noChangeArrowheads="1"/>
          </p:cNvSpPr>
          <p:nvPr/>
        </p:nvSpPr>
        <p:spPr bwMode="auto">
          <a:xfrm>
            <a:off x="1717377" y="1366469"/>
            <a:ext cx="9612474" cy="37445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2200"/>
              </a:lnSpc>
              <a:spcBef>
                <a:spcPct val="0"/>
              </a:spcBef>
              <a:spcAft>
                <a:spcPts val="500"/>
              </a:spcAft>
              <a:buClrTx/>
              <a:buSzTx/>
              <a:buFontTx/>
              <a:buNone/>
              <a:tabLst/>
              <a:defRPr/>
            </a:pPr>
            <a:r>
              <a:rPr kumimoji="0" lang="zh-CN" altLang="en-US" sz="2400" b="0" i="0" u="none" strike="noStrike" kern="1200" cap="none" spc="0" normalizeH="0" baseline="0" noProof="0" dirty="0">
                <a:ln>
                  <a:noFill/>
                </a:ln>
                <a:solidFill>
                  <a:srgbClr val="4D4D4D"/>
                </a:solidFill>
                <a:effectLst/>
                <a:uLnTx/>
                <a:uFillTx/>
                <a:cs typeface="+mn-ea"/>
                <a:sym typeface="+mn-lt"/>
              </a:rPr>
              <a:t>选举设监票人，负责对选举全过程进行监督。</a:t>
            </a:r>
          </a:p>
        </p:txBody>
      </p:sp>
      <p:grpSp>
        <p:nvGrpSpPr>
          <p:cNvPr id="18"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45C27F-A93A-4DB2-9EC2-CCDCDD3562A1}"/>
              </a:ext>
            </a:extLst>
          </p:cNvPr>
          <p:cNvGrpSpPr/>
          <p:nvPr/>
        </p:nvGrpSpPr>
        <p:grpSpPr>
          <a:xfrm>
            <a:off x="934538" y="4253970"/>
            <a:ext cx="9370739" cy="1087000"/>
            <a:chOff x="965815" y="4092360"/>
            <a:chExt cx="9370739" cy="1087000"/>
          </a:xfrm>
        </p:grpSpPr>
        <p:grpSp>
          <p:nvGrpSpPr>
            <p:cNvPr id="19"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1ABA7C-DED1-433A-B65D-B3D36CA92013}"/>
                </a:ext>
              </a:extLst>
            </p:cNvPr>
            <p:cNvGrpSpPr/>
            <p:nvPr/>
          </p:nvGrpSpPr>
          <p:grpSpPr>
            <a:xfrm>
              <a:off x="965815" y="4092360"/>
              <a:ext cx="9370739" cy="1087000"/>
              <a:chOff x="949774" y="2662385"/>
              <a:chExt cx="9370739" cy="1087000"/>
            </a:xfrm>
          </p:grpSpPr>
          <p:sp>
            <p:nvSpPr>
              <p:cNvPr id="21"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51ED00-4DC8-46D2-8F84-EED4DDA3722C}"/>
                  </a:ext>
                </a:extLst>
              </p:cNvPr>
              <p:cNvSpPr/>
              <p:nvPr/>
            </p:nvSpPr>
            <p:spPr>
              <a:xfrm rot="10800000">
                <a:off x="949774" y="2662385"/>
                <a:ext cx="9370739" cy="1087000"/>
              </a:xfrm>
              <a:prstGeom prst="notchedRightArrow">
                <a:avLst>
                  <a:gd name="adj1" fmla="val 100000"/>
                  <a:gd name="adj2" fmla="val 46000"/>
                </a:avLst>
              </a:prstGeom>
              <a:solidFill>
                <a:srgbClr val="FE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cs typeface="+mn-ea"/>
                  <a:sym typeface="+mn-lt"/>
                </a:endParaRPr>
              </a:p>
            </p:txBody>
          </p:sp>
          <p:sp>
            <p:nvSpPr>
              <p:cNvPr id="22"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2ECAFA-7170-46BF-A51E-1EFE48892800}"/>
                  </a:ext>
                </a:extLst>
              </p:cNvPr>
              <p:cNvSpPr>
                <a:spLocks noChangeAspect="1"/>
              </p:cNvSpPr>
              <p:nvPr/>
            </p:nvSpPr>
            <p:spPr>
              <a:xfrm>
                <a:off x="1337222" y="2858763"/>
                <a:ext cx="694248" cy="694244"/>
              </a:xfrm>
              <a:prstGeom prst="ellipse">
                <a:avLst/>
              </a:prstGeom>
              <a:solidFill>
                <a:schemeClr val="accent2">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cs typeface="+mn-ea"/>
                    <a:sym typeface="+mn-lt"/>
                  </a:rPr>
                  <a:t>02</a:t>
                </a:r>
              </a:p>
            </p:txBody>
          </p:sp>
        </p:grpSp>
        <p:sp>
          <p:nvSpPr>
            <p:cNvPr id="20" name="Aichitds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2FBD58-3C17-4C22-90AA-82B139734231}"/>
                </a:ext>
              </a:extLst>
            </p:cNvPr>
            <p:cNvSpPr>
              <a:spLocks noChangeArrowheads="1"/>
            </p:cNvSpPr>
            <p:nvPr/>
          </p:nvSpPr>
          <p:spPr bwMode="auto">
            <a:xfrm>
              <a:off x="2135210" y="4262678"/>
              <a:ext cx="7550766" cy="7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lnSpc>
                  <a:spcPct val="130000"/>
                </a:lnSpc>
              </a:pPr>
              <a:r>
                <a:rPr lang="zh-CN" altLang="en-US" dirty="0">
                  <a:cs typeface="+mn-ea"/>
                  <a:sym typeface="+mn-lt"/>
                </a:rPr>
                <a:t>选举的监票人，从不是书记、副书记、常务委员会委员候选人的委员中推选，经全体委员表决通过。</a:t>
              </a:r>
            </a:p>
          </p:txBody>
        </p:sp>
      </p:grpSp>
      <p:sp>
        <p:nvSpPr>
          <p:cNvPr id="23"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95D3FB-8715-4247-9D13-96C0816B0C59}"/>
              </a:ext>
            </a:extLst>
          </p:cNvPr>
          <p:cNvSpPr/>
          <p:nvPr/>
        </p:nvSpPr>
        <p:spPr>
          <a:xfrm rot="5400000">
            <a:off x="11082205" y="4796090"/>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7" dirty="0">
              <a:solidFill>
                <a:schemeClr val="bg1"/>
              </a:solidFill>
              <a:cs typeface="+mn-ea"/>
              <a:sym typeface="+mn-lt"/>
            </a:endParaRPr>
          </a:p>
        </p:txBody>
      </p:sp>
      <p:sp>
        <p:nvSpPr>
          <p:cNvPr id="24"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189BF4-DEDA-4909-AF39-E837B736391D}"/>
              </a:ext>
            </a:extLst>
          </p:cNvPr>
          <p:cNvSpPr/>
          <p:nvPr/>
        </p:nvSpPr>
        <p:spPr>
          <a:xfrm rot="5400000">
            <a:off x="10541699" y="372214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zh-CN" altLang="en-US" sz="3200" dirty="0">
                <a:solidFill>
                  <a:schemeClr val="bg1"/>
                </a:solidFill>
                <a:cs typeface="+mn-ea"/>
                <a:sym typeface="+mn-lt"/>
              </a:rPr>
              <a:t>委员会</a:t>
            </a:r>
            <a:endParaRPr lang="en-US" sz="3200" dirty="0">
              <a:solidFill>
                <a:schemeClr val="bg1"/>
              </a:solidFill>
              <a:cs typeface="+mn-ea"/>
              <a:sym typeface="+mn-lt"/>
            </a:endParaRPr>
          </a:p>
        </p:txBody>
      </p:sp>
      <p:grpSp>
        <p:nvGrpSpPr>
          <p:cNvPr id="25"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BDDBB9-E29D-4ACA-B2DA-083E394C8B89}"/>
              </a:ext>
            </a:extLst>
          </p:cNvPr>
          <p:cNvGrpSpPr/>
          <p:nvPr/>
        </p:nvGrpSpPr>
        <p:grpSpPr>
          <a:xfrm>
            <a:off x="1839402" y="2341998"/>
            <a:ext cx="9370739" cy="1087001"/>
            <a:chOff x="1839402" y="2848723"/>
            <a:chExt cx="9370739" cy="1087001"/>
          </a:xfrm>
        </p:grpSpPr>
        <p:grpSp>
          <p:nvGrpSpPr>
            <p:cNvPr id="26"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DF5391-B749-45D6-B9A1-BCFD8496B690}"/>
                </a:ext>
              </a:extLst>
            </p:cNvPr>
            <p:cNvGrpSpPr/>
            <p:nvPr/>
          </p:nvGrpSpPr>
          <p:grpSpPr>
            <a:xfrm>
              <a:off x="1839402" y="2848723"/>
              <a:ext cx="9370739" cy="1087001"/>
              <a:chOff x="1855445" y="1397359"/>
              <a:chExt cx="9370739" cy="1087001"/>
            </a:xfrm>
          </p:grpSpPr>
          <p:sp>
            <p:nvSpPr>
              <p:cNvPr id="28"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77F915-0E94-4C0D-B5B1-161B23B73870}"/>
                  </a:ext>
                </a:extLst>
              </p:cNvPr>
              <p:cNvSpPr/>
              <p:nvPr/>
            </p:nvSpPr>
            <p:spPr>
              <a:xfrm>
                <a:off x="1855445" y="1397359"/>
                <a:ext cx="9370739" cy="1087001"/>
              </a:xfrm>
              <a:prstGeom prst="notchedRightArrow">
                <a:avLst>
                  <a:gd name="adj1" fmla="val 100000"/>
                  <a:gd name="adj2" fmla="val 46001"/>
                </a:avLst>
              </a:prstGeom>
              <a:solidFill>
                <a:srgbClr val="FE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cs typeface="+mn-ea"/>
                  <a:sym typeface="+mn-lt"/>
                </a:endParaRPr>
              </a:p>
            </p:txBody>
          </p:sp>
          <p:sp>
            <p:nvSpPr>
              <p:cNvPr id="29"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B77F44-4F89-4D07-81B4-396515172A64}"/>
                  </a:ext>
                </a:extLst>
              </p:cNvPr>
              <p:cNvSpPr>
                <a:spLocks noChangeAspect="1"/>
              </p:cNvSpPr>
              <p:nvPr/>
            </p:nvSpPr>
            <p:spPr>
              <a:xfrm>
                <a:off x="10150853" y="1593737"/>
                <a:ext cx="694248" cy="694244"/>
              </a:xfrm>
              <a:prstGeom prst="ellipse">
                <a:avLst/>
              </a:prstGeom>
              <a:solidFill>
                <a:schemeClr val="accent2">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cs typeface="+mn-ea"/>
                    <a:sym typeface="+mn-lt"/>
                  </a:rPr>
                  <a:t>01</a:t>
                </a:r>
              </a:p>
            </p:txBody>
          </p:sp>
        </p:grpSp>
        <p:sp>
          <p:nvSpPr>
            <p:cNvPr id="27" name="Aichitds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71C9AD-32DE-49AA-8B25-F5989CB319C7}"/>
                </a:ext>
              </a:extLst>
            </p:cNvPr>
            <p:cNvSpPr>
              <a:spLocks noChangeArrowheads="1"/>
            </p:cNvSpPr>
            <p:nvPr/>
          </p:nvSpPr>
          <p:spPr bwMode="auto">
            <a:xfrm>
              <a:off x="2439275" y="2943501"/>
              <a:ext cx="7550766"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r>
                <a:rPr lang="zh-CN" altLang="en-US" dirty="0">
                  <a:cs typeface="+mn-ea"/>
                  <a:sym typeface="+mn-lt"/>
                </a:rPr>
                <a:t>或者党员代表大会选举的监票人，由全体党员或者各代表团（组）从不是候选人的党员或者代表中推选，经党员大会、党员代表大会或者大会主席团会议表决通过。</a:t>
              </a:r>
            </a:p>
          </p:txBody>
        </p:sp>
      </p:grpSp>
      <p:sp>
        <p:nvSpPr>
          <p:cNvPr id="30"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B21DBD-1F69-4DDA-AA12-A40BAB0FA029}"/>
              </a:ext>
            </a:extLst>
          </p:cNvPr>
          <p:cNvSpPr/>
          <p:nvPr/>
        </p:nvSpPr>
        <p:spPr>
          <a:xfrm rot="16200000">
            <a:off x="524105" y="1817895"/>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r>
              <a:rPr lang="zh-CN" altLang="en-US" sz="2800" b="1" dirty="0">
                <a:solidFill>
                  <a:schemeClr val="bg1"/>
                </a:solidFill>
                <a:cs typeface="+mn-ea"/>
                <a:sym typeface="+mn-lt"/>
              </a:rPr>
              <a:t>党员大会</a:t>
            </a:r>
            <a:endParaRPr lang="en-US" sz="2800" b="1" dirty="0">
              <a:solidFill>
                <a:schemeClr val="bg1"/>
              </a:solidFill>
              <a:cs typeface="+mn-ea"/>
              <a:sym typeface="+mn-lt"/>
            </a:endParaRPr>
          </a:p>
        </p:txBody>
      </p:sp>
    </p:spTree>
    <p:extLst>
      <p:ext uri="{BB962C8B-B14F-4D97-AF65-F5344CB8AC3E}">
        <p14:creationId xmlns:p14="http://schemas.microsoft.com/office/powerpoint/2010/main" val="251684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750"/>
                                            <p:tgtEl>
                                              <p:spTgt spid="6"/>
                                            </p:tgtEl>
                                          </p:cBhvr>
                                        </p:animEffect>
                                      </p:childTnLst>
                                    </p:cTn>
                                  </p:par>
                                </p:childTnLst>
                              </p:cTn>
                            </p:par>
                            <p:par>
                              <p:cTn id="23" fill="hold">
                                <p:stCondLst>
                                  <p:cond delay="3480"/>
                                </p:stCondLst>
                                <p:childTnLst>
                                  <p:par>
                                    <p:cTn id="24" presetID="2" presetClass="entr" presetSubtype="8" fill="hold" grpId="0" nodeType="afterEffect" p14:presetBounceEnd="50000">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14:bounceEnd="50000">
                                          <p:cBhvr additive="base">
                                            <p:cTn id="26" dur="7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27" dur="7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4180"/>
                                </p:stCondLst>
                                <p:childTnLst>
                                  <p:par>
                                    <p:cTn id="29" presetID="2" presetClass="entr" presetSubtype="2" fill="hold" nodeType="afterEffect" p14:presetBounceEnd="50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50000">
                                          <p:cBhvr additive="base">
                                            <p:cTn id="31" dur="7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32" dur="7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880"/>
                                </p:stCondLst>
                                <p:childTnLst>
                                  <p:par>
                                    <p:cTn id="34" presetID="2" presetClass="entr" presetSubtype="2" fill="hold" grpId="0" nodeType="afterEffect" p14:presetBounceEnd="50000">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14:bounceEnd="50000">
                                          <p:cBhvr additive="base">
                                            <p:cTn id="36" dur="7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7" dur="7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5580"/>
                                </p:stCondLst>
                                <p:childTnLst>
                                  <p:par>
                                    <p:cTn id="39" presetID="2" presetClass="entr" presetSubtype="8" fill="hold" nodeType="afterEffect" p14:presetBounceEnd="50000">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14:bounceEnd="50000">
                                          <p:cBhvr additive="base">
                                            <p:cTn id="41" dur="7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4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 grpId="0"/>
          <p:bldP spid="24" grpId="0" animBg="1"/>
          <p:bldP spid="30"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750"/>
                                            <p:tgtEl>
                                              <p:spTgt spid="6"/>
                                            </p:tgtEl>
                                          </p:cBhvr>
                                        </p:animEffect>
                                      </p:childTnLst>
                                    </p:cTn>
                                  </p:par>
                                </p:childTnLst>
                              </p:cTn>
                            </p:par>
                            <p:par>
                              <p:cTn id="23" fill="hold">
                                <p:stCondLst>
                                  <p:cond delay="3480"/>
                                </p:stCondLst>
                                <p:childTnLst>
                                  <p:par>
                                    <p:cTn id="24" presetID="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700" fill="hold"/>
                                            <p:tgtEl>
                                              <p:spTgt spid="30"/>
                                            </p:tgtEl>
                                            <p:attrNameLst>
                                              <p:attrName>ppt_x</p:attrName>
                                            </p:attrNameLst>
                                          </p:cBhvr>
                                          <p:tavLst>
                                            <p:tav tm="0">
                                              <p:val>
                                                <p:strVal val="0-#ppt_w/2"/>
                                              </p:val>
                                            </p:tav>
                                            <p:tav tm="100000">
                                              <p:val>
                                                <p:strVal val="#ppt_x"/>
                                              </p:val>
                                            </p:tav>
                                          </p:tavLst>
                                        </p:anim>
                                        <p:anim calcmode="lin" valueType="num">
                                          <p:cBhvr additive="base">
                                            <p:cTn id="27" dur="7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418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00" fill="hold"/>
                                            <p:tgtEl>
                                              <p:spTgt spid="25"/>
                                            </p:tgtEl>
                                            <p:attrNameLst>
                                              <p:attrName>ppt_x</p:attrName>
                                            </p:attrNameLst>
                                          </p:cBhvr>
                                          <p:tavLst>
                                            <p:tav tm="0">
                                              <p:val>
                                                <p:strVal val="1+#ppt_w/2"/>
                                              </p:val>
                                            </p:tav>
                                            <p:tav tm="100000">
                                              <p:val>
                                                <p:strVal val="#ppt_x"/>
                                              </p:val>
                                            </p:tav>
                                          </p:tavLst>
                                        </p:anim>
                                        <p:anim calcmode="lin" valueType="num">
                                          <p:cBhvr additive="base">
                                            <p:cTn id="32" dur="7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880"/>
                                </p:stCondLst>
                                <p:childTnLst>
                                  <p:par>
                                    <p:cTn id="34" presetID="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700" fill="hold"/>
                                            <p:tgtEl>
                                              <p:spTgt spid="24"/>
                                            </p:tgtEl>
                                            <p:attrNameLst>
                                              <p:attrName>ppt_x</p:attrName>
                                            </p:attrNameLst>
                                          </p:cBhvr>
                                          <p:tavLst>
                                            <p:tav tm="0">
                                              <p:val>
                                                <p:strVal val="1+#ppt_w/2"/>
                                              </p:val>
                                            </p:tav>
                                            <p:tav tm="100000">
                                              <p:val>
                                                <p:strVal val="#ppt_x"/>
                                              </p:val>
                                            </p:tav>
                                          </p:tavLst>
                                        </p:anim>
                                        <p:anim calcmode="lin" valueType="num">
                                          <p:cBhvr additive="base">
                                            <p:cTn id="37" dur="7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5580"/>
                                </p:stCondLst>
                                <p:childTnLst>
                                  <p:par>
                                    <p:cTn id="39" presetID="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00" fill="hold"/>
                                            <p:tgtEl>
                                              <p:spTgt spid="18"/>
                                            </p:tgtEl>
                                            <p:attrNameLst>
                                              <p:attrName>ppt_x</p:attrName>
                                            </p:attrNameLst>
                                          </p:cBhvr>
                                          <p:tavLst>
                                            <p:tav tm="0">
                                              <p:val>
                                                <p:strVal val="0-#ppt_w/2"/>
                                              </p:val>
                                            </p:tav>
                                            <p:tav tm="100000">
                                              <p:val>
                                                <p:strVal val="#ppt_x"/>
                                              </p:val>
                                            </p:tav>
                                          </p:tavLst>
                                        </p:anim>
                                        <p:anim calcmode="lin" valueType="num">
                                          <p:cBhvr additive="base">
                                            <p:cTn id="4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 grpId="0"/>
          <p:bldP spid="24" grpId="0" animBg="1"/>
          <p:bldP spid="3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10"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09ED20-CB92-47CD-AFAA-A8AB82192FFB}"/>
              </a:ext>
            </a:extLst>
          </p:cNvPr>
          <p:cNvSpPr/>
          <p:nvPr/>
        </p:nvSpPr>
        <p:spPr>
          <a:xfrm>
            <a:off x="710467" y="4476520"/>
            <a:ext cx="10771066" cy="920979"/>
          </a:xfrm>
          <a:prstGeom prst="rect">
            <a:avLst/>
          </a:prstGeom>
          <a:solidFill>
            <a:schemeClr val="accent1">
              <a:lumMod val="20000"/>
              <a:lumOff val="80000"/>
              <a:alpha val="38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E22973-3467-4A5C-A73A-65C85D0B246D}"/>
              </a:ext>
            </a:extLst>
          </p:cNvPr>
          <p:cNvSpPr>
            <a:spLocks noChangeArrowheads="1"/>
          </p:cNvSpPr>
          <p:nvPr/>
        </p:nvSpPr>
        <p:spPr bwMode="auto">
          <a:xfrm>
            <a:off x="870663" y="4615619"/>
            <a:ext cx="10450674" cy="416581"/>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2800"/>
              </a:lnSpc>
              <a:spcBef>
                <a:spcPct val="0"/>
              </a:spcBef>
              <a:spcAft>
                <a:spcPts val="500"/>
              </a:spcAft>
              <a:buClrTx/>
              <a:buSzTx/>
              <a:buFontTx/>
              <a:buNone/>
              <a:tabLst/>
              <a:defRPr/>
            </a:pPr>
            <a:r>
              <a:rPr kumimoji="0" lang="zh-CN" altLang="en-US" sz="1800" b="0" i="0" u="none" strike="noStrike" kern="1200" cap="none" spc="0" normalizeH="0" baseline="0" noProof="0" dirty="0">
                <a:ln>
                  <a:noFill/>
                </a:ln>
                <a:solidFill>
                  <a:srgbClr val="4D4D4D"/>
                </a:solidFill>
                <a:effectLst/>
                <a:uLnTx/>
                <a:uFillTx/>
                <a:cs typeface="+mn-ea"/>
                <a:sym typeface="+mn-lt"/>
              </a:rPr>
              <a:t>选出的委员，报上级党组织备案；常务委员会委员和书记、副书记，报上级党组织批准。</a:t>
            </a:r>
            <a:endParaRPr kumimoji="0" lang="zh-CN" altLang="en-US" sz="2400" b="0" i="0" u="none" strike="noStrike" kern="1200" cap="none" spc="0" normalizeH="0" baseline="0" noProof="0" dirty="0">
              <a:ln>
                <a:noFill/>
              </a:ln>
              <a:solidFill>
                <a:srgbClr val="FFFFFF"/>
              </a:solidFill>
              <a:effectLst/>
              <a:highlight>
                <a:srgbClr val="FF0000"/>
              </a:highlight>
              <a:uLnTx/>
              <a:uFillTx/>
              <a:cs typeface="+mn-ea"/>
              <a:sym typeface="+mn-lt"/>
            </a:endParaRPr>
          </a:p>
        </p:txBody>
      </p:sp>
      <p:grpSp>
        <p:nvGrpSpPr>
          <p:cNvPr id="13"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09596D-02DE-4396-B918-BF0779CD548C}"/>
              </a:ext>
            </a:extLst>
          </p:cNvPr>
          <p:cNvGrpSpPr/>
          <p:nvPr/>
        </p:nvGrpSpPr>
        <p:grpSpPr>
          <a:xfrm>
            <a:off x="870663" y="5151972"/>
            <a:ext cx="10450674" cy="404112"/>
            <a:chOff x="-718574" y="2471581"/>
            <a:chExt cx="848194" cy="880381"/>
          </a:xfrm>
        </p:grpSpPr>
        <p:sp>
          <p:nvSpPr>
            <p:cNvPr id="14"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3A91E3-FC7A-40DB-8406-08DE22F3EAA4}"/>
                </a:ext>
              </a:extLst>
            </p:cNvPr>
            <p:cNvSpPr>
              <a:spLocks noChangeArrowheads="1"/>
            </p:cNvSpPr>
            <p:nvPr/>
          </p:nvSpPr>
          <p:spPr bwMode="auto">
            <a:xfrm>
              <a:off x="-718574" y="2471581"/>
              <a:ext cx="848194"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prstClr val="black"/>
                </a:solidFill>
                <a:effectLst/>
                <a:uLnTx/>
                <a:uFillTx/>
                <a:cs typeface="+mn-ea"/>
                <a:sym typeface="+mn-lt"/>
              </a:endParaRPr>
            </a:p>
          </p:txBody>
        </p:sp>
        <p:sp>
          <p:nvSpPr>
            <p:cNvPr id="15"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D6BC50-E3B8-40FB-AE39-4AC0D2414263}"/>
                </a:ext>
              </a:extLst>
            </p:cNvPr>
            <p:cNvSpPr>
              <a:spLocks noChangeArrowheads="1"/>
            </p:cNvSpPr>
            <p:nvPr/>
          </p:nvSpPr>
          <p:spPr bwMode="auto">
            <a:xfrm>
              <a:off x="-703778" y="2531171"/>
              <a:ext cx="825340" cy="73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rPr>
                <a:t>纪律检查委员会选出的常务委员会委员和书记、副书记，经同级党的委员会通过后，报上级党组织批准。</a:t>
              </a:r>
            </a:p>
          </p:txBody>
        </p:sp>
      </p:grpSp>
      <p:sp>
        <p:nvSpPr>
          <p:cNvPr id="16"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986746-0BF0-4F54-A772-638FA9B5FE8E}"/>
              </a:ext>
            </a:extLst>
          </p:cNvPr>
          <p:cNvSpPr/>
          <p:nvPr/>
        </p:nvSpPr>
        <p:spPr>
          <a:xfrm>
            <a:off x="3912775" y="1754442"/>
            <a:ext cx="7537103" cy="2256188"/>
          </a:xfrm>
          <a:prstGeom prst="rect">
            <a:avLst/>
          </a:prstGeom>
          <a:noFill/>
          <a:ln w="19050" cap="flat" cmpd="sng" algn="ctr">
            <a:solidFill>
              <a:schemeClr val="accent1"/>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grpSp>
        <p:nvGrpSpPr>
          <p:cNvPr id="17"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C64F90-8248-4E84-9A1C-A24EFE1DC725}"/>
              </a:ext>
            </a:extLst>
          </p:cNvPr>
          <p:cNvGrpSpPr/>
          <p:nvPr/>
        </p:nvGrpSpPr>
        <p:grpSpPr>
          <a:xfrm>
            <a:off x="696153" y="1947042"/>
            <a:ext cx="4152727" cy="1870987"/>
            <a:chOff x="539354" y="1076620"/>
            <a:chExt cx="3114545" cy="1403240"/>
          </a:xfrm>
        </p:grpSpPr>
        <p:sp>
          <p:nvSpPr>
            <p:cNvPr id="18"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7C68D4-C512-4B75-86DA-AD5138FA883A}"/>
                </a:ext>
              </a:extLst>
            </p:cNvPr>
            <p:cNvSpPr/>
            <p:nvPr/>
          </p:nvSpPr>
          <p:spPr>
            <a:xfrm>
              <a:off x="539354" y="1257581"/>
              <a:ext cx="2412467" cy="1041318"/>
            </a:xfrm>
            <a:prstGeom prst="rect">
              <a:avLst/>
            </a:prstGeom>
            <a:solidFill>
              <a:srgbClr val="C00000"/>
            </a:solidFill>
            <a:ln w="25400"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sp>
          <p:nvSpPr>
            <p:cNvPr id="19"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4A54AF-D53F-41A6-95C5-A1D0E5B35471}"/>
                </a:ext>
              </a:extLst>
            </p:cNvPr>
            <p:cNvSpPr/>
            <p:nvPr/>
          </p:nvSpPr>
          <p:spPr>
            <a:xfrm>
              <a:off x="2249744" y="1076620"/>
              <a:ext cx="1404155" cy="140324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solidFill>
                <a:srgbClr val="C00000"/>
              </a:solidFill>
              <a:prstDash val="solid"/>
              <a:miter lim="800000"/>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sp>
          <p:nvSpPr>
            <p:cNvPr id="20" name="Aichitds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306863-092E-467F-96FB-20106DC24A91}"/>
                </a:ext>
              </a:extLst>
            </p:cNvPr>
            <p:cNvSpPr txBox="1"/>
            <p:nvPr/>
          </p:nvSpPr>
          <p:spPr bwMode="auto">
            <a:xfrm>
              <a:off x="548309" y="1356944"/>
              <a:ext cx="1733948" cy="762706"/>
            </a:xfrm>
            <a:prstGeom prst="rect">
              <a:avLst/>
            </a:prstGeom>
            <a:noFill/>
          </p:spPr>
          <p:txBody>
            <a:bodyPr wrap="none" lIns="192000" tIns="0" rIns="192000" bIns="0" anchor="ctr" anchorCtr="0">
              <a:noAutofit/>
            </a:bodyPr>
            <a:lstStyle/>
            <a:p>
              <a:pPr lvl="0" algn="ctr" defTabSz="1219170">
                <a:defRPr/>
              </a:pPr>
              <a:r>
                <a:rPr lang="zh-CN" altLang="en-US" sz="2800" b="1" dirty="0">
                  <a:solidFill>
                    <a:schemeClr val="bg1"/>
                  </a:solidFill>
                  <a:cs typeface="+mn-ea"/>
                  <a:sym typeface="+mn-lt"/>
                </a:rPr>
                <a:t>新一届党</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21"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29B235-6089-4237-BB52-EC97E3D9B135}"/>
              </a:ext>
            </a:extLst>
          </p:cNvPr>
          <p:cNvSpPr>
            <a:spLocks/>
          </p:cNvSpPr>
          <p:nvPr/>
        </p:nvSpPr>
        <p:spPr bwMode="auto">
          <a:xfrm>
            <a:off x="5057532" y="2267551"/>
            <a:ext cx="6075690" cy="155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2000" tIns="0" rIns="192000" bIns="0" anchor="t" anchorCtr="0">
            <a:noAutofit/>
          </a:bodyPr>
          <a:lstStyle/>
          <a:p>
            <a:pPr algn="just">
              <a:lnSpc>
                <a:spcPct val="130000"/>
              </a:lnSpc>
            </a:pPr>
            <a:r>
              <a:rPr lang="zh-CN" altLang="en-US" dirty="0">
                <a:cs typeface="+mn-ea"/>
                <a:sym typeface="+mn-lt"/>
              </a:rPr>
              <a:t>的委员会和纪律检查委员会委员、常务委员会委员和书记、副书记候选人预备人选，一般于召开党员大会或者党员代表大会</a:t>
            </a:r>
            <a:r>
              <a:rPr lang="en-US" altLang="zh-CN" dirty="0">
                <a:cs typeface="+mn-ea"/>
                <a:sym typeface="+mn-lt"/>
              </a:rPr>
              <a:t>1</a:t>
            </a:r>
            <a:r>
              <a:rPr lang="zh-CN" altLang="en-US" dirty="0">
                <a:cs typeface="+mn-ea"/>
                <a:sym typeface="+mn-lt"/>
              </a:rPr>
              <a:t>个月前，报有审批权限的上级党组织审批。</a:t>
            </a:r>
          </a:p>
        </p:txBody>
      </p:sp>
    </p:spTree>
    <p:extLst>
      <p:ext uri="{BB962C8B-B14F-4D97-AF65-F5344CB8AC3E}">
        <p14:creationId xmlns:p14="http://schemas.microsoft.com/office/powerpoint/2010/main" val="4228354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323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750"/>
                                        <p:tgtEl>
                                          <p:spTgt spid="12"/>
                                        </p:tgtEl>
                                      </p:cBhvr>
                                    </p:animEffect>
                                  </p:childTnLst>
                                </p:cTn>
                              </p:par>
                            </p:childTnLst>
                          </p:cTn>
                        </p:par>
                        <p:par>
                          <p:cTn id="27" fill="hold">
                            <p:stCondLst>
                              <p:cond delay="398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00" fill="hold"/>
                                        <p:tgtEl>
                                          <p:spTgt spid="17"/>
                                        </p:tgtEl>
                                        <p:attrNameLst>
                                          <p:attrName>ppt_x</p:attrName>
                                        </p:attrNameLst>
                                      </p:cBhvr>
                                      <p:tavLst>
                                        <p:tav tm="0">
                                          <p:val>
                                            <p:strVal val="0-#ppt_w/2"/>
                                          </p:val>
                                        </p:tav>
                                        <p:tav tm="100000">
                                          <p:val>
                                            <p:strVal val="#ppt_x"/>
                                          </p:val>
                                        </p:tav>
                                      </p:tavLst>
                                    </p:anim>
                                    <p:anim calcmode="lin" valueType="num">
                                      <p:cBhvr additive="base">
                                        <p:cTn id="37" dur="7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7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animBg="1"/>
      <p:bldP spid="12" grpId="0"/>
      <p:bldP spid="16"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8"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940C6B-4D34-4452-8EC2-556AA2BDF6AA}"/>
              </a:ext>
            </a:extLst>
          </p:cNvPr>
          <p:cNvSpPr/>
          <p:nvPr/>
        </p:nvSpPr>
        <p:spPr>
          <a:xfrm>
            <a:off x="1369911" y="1444238"/>
            <a:ext cx="3196363" cy="1362461"/>
          </a:xfrm>
          <a:prstGeom prst="roundRect">
            <a:avLst>
              <a:gd name="adj" fmla="val 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gradFill>
                  <a:gsLst>
                    <a:gs pos="0">
                      <a:srgbClr val="FFFFFF"/>
                    </a:gs>
                    <a:gs pos="100000">
                      <a:srgbClr val="FFFF00"/>
                    </a:gs>
                  </a:gsLst>
                  <a:lin ang="5400000" scaled="1"/>
                </a:gradFill>
                <a:effectLst/>
                <a:uLnTx/>
                <a:uFillTx/>
                <a:cs typeface="+mn-ea"/>
                <a:sym typeface="+mn-lt"/>
              </a:rPr>
              <a:t>落实全面从严治党责任</a:t>
            </a:r>
            <a:endParaRPr kumimoji="0" lang="zh-CN" altLang="en-US" sz="2000" b="1" i="0" u="none" strike="noStrike" kern="1200" cap="none" spc="0" normalizeH="0" baseline="0" noProof="0" dirty="0">
              <a:ln>
                <a:noFill/>
              </a:ln>
              <a:gradFill>
                <a:gsLst>
                  <a:gs pos="0">
                    <a:srgbClr val="FFFFFF"/>
                  </a:gs>
                  <a:gs pos="100000">
                    <a:srgbClr val="FFFF00"/>
                  </a:gs>
                </a:gsLst>
                <a:lin ang="5400000" scaled="1"/>
              </a:gradFill>
              <a:effectLst/>
              <a:uLnTx/>
              <a:uFillTx/>
              <a:cs typeface="+mn-ea"/>
              <a:sym typeface="+mn-lt"/>
            </a:endParaRPr>
          </a:p>
        </p:txBody>
      </p:sp>
      <p:sp>
        <p:nvSpPr>
          <p:cNvPr id="1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51948-509A-49B9-9A57-F69085B0CF44}"/>
              </a:ext>
            </a:extLst>
          </p:cNvPr>
          <p:cNvSpPr txBox="1">
            <a:spLocks/>
          </p:cNvSpPr>
          <p:nvPr/>
        </p:nvSpPr>
        <p:spPr>
          <a:xfrm>
            <a:off x="1431523" y="3571565"/>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严禁</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85C9AE-CC82-4F30-96A8-E5C99106D405}"/>
              </a:ext>
            </a:extLst>
          </p:cNvPr>
          <p:cNvSpPr/>
          <p:nvPr/>
        </p:nvSpPr>
        <p:spPr>
          <a:xfrm>
            <a:off x="2446596" y="3597166"/>
            <a:ext cx="647705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A1A3E7-C8B3-4A5F-B765-A34CA82B18D3}"/>
              </a:ext>
            </a:extLst>
          </p:cNvPr>
          <p:cNvSpPr txBox="1">
            <a:spLocks/>
          </p:cNvSpPr>
          <p:nvPr/>
        </p:nvSpPr>
        <p:spPr>
          <a:xfrm>
            <a:off x="2679360" y="3651350"/>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拉帮结派、拉票贿选、跑风漏气等非组织行为</a:t>
            </a:r>
          </a:p>
        </p:txBody>
      </p:sp>
      <p:sp>
        <p:nvSpPr>
          <p:cNvPr id="1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BD0B2C-61F3-4805-9335-F9FDB7531DAE}"/>
              </a:ext>
            </a:extLst>
          </p:cNvPr>
          <p:cNvSpPr txBox="1">
            <a:spLocks/>
          </p:cNvSpPr>
          <p:nvPr/>
        </p:nvSpPr>
        <p:spPr>
          <a:xfrm>
            <a:off x="1431523" y="4308023"/>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严防</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4"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CF5B56-2912-4A4A-ADF5-7C4CFE71F31D}"/>
              </a:ext>
            </a:extLst>
          </p:cNvPr>
          <p:cNvSpPr/>
          <p:nvPr/>
        </p:nvSpPr>
        <p:spPr>
          <a:xfrm>
            <a:off x="2446596" y="4333624"/>
            <a:ext cx="693552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647E93-1DBF-4CCD-ACFA-B11D4B5A1455}"/>
              </a:ext>
            </a:extLst>
          </p:cNvPr>
          <p:cNvSpPr txBox="1">
            <a:spLocks/>
          </p:cNvSpPr>
          <p:nvPr/>
        </p:nvSpPr>
        <p:spPr>
          <a:xfrm>
            <a:off x="2679360" y="4387808"/>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黑恶势力、宗族势力、宗教势力干扰破坏选举</a:t>
            </a:r>
          </a:p>
        </p:txBody>
      </p:sp>
      <p:sp>
        <p:nvSpPr>
          <p:cNvPr id="16"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B26FF8-75A9-424E-A7B6-E2C3DACF9DA1}"/>
              </a:ext>
            </a:extLst>
          </p:cNvPr>
          <p:cNvSpPr txBox="1">
            <a:spLocks/>
          </p:cNvSpPr>
          <p:nvPr/>
        </p:nvSpPr>
        <p:spPr>
          <a:xfrm>
            <a:off x="1431523" y="5039920"/>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强化</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7" name="Aichitds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812747-3963-41C3-8A5B-AEC035B0C2B5}"/>
              </a:ext>
            </a:extLst>
          </p:cNvPr>
          <p:cNvSpPr/>
          <p:nvPr/>
        </p:nvSpPr>
        <p:spPr>
          <a:xfrm>
            <a:off x="2446596" y="5065521"/>
            <a:ext cx="647705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Aichitds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98E8E3-0062-4CDF-B06C-5ADF62D438D5}"/>
              </a:ext>
            </a:extLst>
          </p:cNvPr>
          <p:cNvSpPr txBox="1">
            <a:spLocks/>
          </p:cNvSpPr>
          <p:nvPr/>
        </p:nvSpPr>
        <p:spPr>
          <a:xfrm>
            <a:off x="2679360" y="5119705"/>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监督检查和责任追究，确保选举工作风清气正。</a:t>
            </a:r>
          </a:p>
        </p:txBody>
      </p:sp>
      <p:grpSp>
        <p:nvGrpSpPr>
          <p:cNvPr id="20" name="Aichitds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113F5E-AF30-479C-98B5-FD0121906809}"/>
              </a:ext>
            </a:extLst>
          </p:cNvPr>
          <p:cNvGrpSpPr/>
          <p:nvPr/>
        </p:nvGrpSpPr>
        <p:grpSpPr>
          <a:xfrm>
            <a:off x="4615732" y="1360432"/>
            <a:ext cx="7028803" cy="1211233"/>
            <a:chOff x="2736249" y="2393215"/>
            <a:chExt cx="7028803" cy="1211233"/>
          </a:xfrm>
        </p:grpSpPr>
        <p:sp>
          <p:nvSpPr>
            <p:cNvPr id="21" name="Aichitds1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0E2243-36E2-499B-8D82-7C27B1F26521}"/>
                </a:ext>
              </a:extLst>
            </p:cNvPr>
            <p:cNvSpPr/>
            <p:nvPr/>
          </p:nvSpPr>
          <p:spPr>
            <a:xfrm>
              <a:off x="3252643" y="2393215"/>
              <a:ext cx="5951239"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a:ln>
                  <a:noFill/>
                </a:ln>
                <a:solidFill>
                  <a:srgbClr val="FFFFFF"/>
                </a:solidFill>
                <a:effectLst/>
                <a:uLnTx/>
                <a:uFillTx/>
                <a:cs typeface="+mn-ea"/>
                <a:sym typeface="+mn-lt"/>
              </a:endParaRPr>
            </a:p>
          </p:txBody>
        </p:sp>
        <p:sp>
          <p:nvSpPr>
            <p:cNvPr id="22" name="Aichitds1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E138CF-7AAB-46D0-93EC-11566C069087}"/>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23" name="Aichitds1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5BC2D6-9013-400A-A686-ACD2DEA6C933}"/>
                </a:ext>
              </a:extLst>
            </p:cNvPr>
            <p:cNvSpPr>
              <a:spLocks noChangeArrowheads="1"/>
            </p:cNvSpPr>
            <p:nvPr/>
          </p:nvSpPr>
          <p:spPr bwMode="auto">
            <a:xfrm flipV="1">
              <a:off x="8914753" y="2789899"/>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24" name="Aichitds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AC9C08-5128-44A5-9AAC-C23121CE87AA}"/>
              </a:ext>
            </a:extLst>
          </p:cNvPr>
          <p:cNvSpPr>
            <a:spLocks noChangeArrowheads="1"/>
          </p:cNvSpPr>
          <p:nvPr/>
        </p:nvSpPr>
        <p:spPr bwMode="auto">
          <a:xfrm>
            <a:off x="5306852" y="1407453"/>
            <a:ext cx="5722847" cy="1172621"/>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加强对党的基层组织选举工作的领导，坚持教育在先、警示在先、预防在先，严肃政治纪律、组织纪律以及换届工作纪律要求</a:t>
            </a:r>
            <a:r>
              <a:rPr lang="en-US" altLang="zh-CN" dirty="0">
                <a:cs typeface="+mn-ea"/>
                <a:sym typeface="+mn-lt"/>
              </a:rPr>
              <a:t>……</a:t>
            </a:r>
            <a:endParaRPr lang="zh-CN" altLang="en-US" dirty="0">
              <a:cs typeface="+mn-ea"/>
              <a:sym typeface="+mn-lt"/>
            </a:endParaRPr>
          </a:p>
        </p:txBody>
      </p:sp>
      <p:cxnSp>
        <p:nvCxnSpPr>
          <p:cNvPr id="25" name="Aichitds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0554A7-7586-4986-9D58-EC0B227C557F}"/>
              </a:ext>
            </a:extLst>
          </p:cNvPr>
          <p:cNvCxnSpPr>
            <a:cxnSpLocks/>
          </p:cNvCxnSpPr>
          <p:nvPr/>
        </p:nvCxnSpPr>
        <p:spPr>
          <a:xfrm>
            <a:off x="4912885" y="2821487"/>
            <a:ext cx="6004439" cy="0"/>
          </a:xfrm>
          <a:prstGeom prst="line">
            <a:avLst/>
          </a:prstGeom>
          <a:ln>
            <a:solidFill>
              <a:schemeClr val="tx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3" name="Aichitds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FA5E4C-C110-40EE-9F47-79AAAF9E2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4126" y="2543175"/>
            <a:ext cx="3051080" cy="4314825"/>
          </a:xfrm>
          <a:prstGeom prst="rect">
            <a:avLst/>
          </a:prstGeom>
        </p:spPr>
      </p:pic>
    </p:spTree>
    <p:extLst>
      <p:ext uri="{BB962C8B-B14F-4D97-AF65-F5344CB8AC3E}">
        <p14:creationId xmlns:p14="http://schemas.microsoft.com/office/powerpoint/2010/main" val="3216265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1" fill="hold" grpId="0" nodeType="afterEffect" p14:presetBounceEnd="44000">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14:bounceEnd="44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28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780"/>
                                </p:stCondLst>
                                <p:childTnLst>
                                  <p:par>
                                    <p:cTn id="32" presetID="2" presetClass="entr" presetSubtype="1" fill="hold" grpId="0" nodeType="afterEffect" p14:presetBounceEnd="44000">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14:bounceEnd="44000">
                                          <p:cBhvr additive="base">
                                            <p:cTn id="34"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par>
                              <p:cTn id="36" fill="hold">
                                <p:stCondLst>
                                  <p:cond delay="433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4830"/>
                                </p:stCondLst>
                                <p:childTnLst>
                                  <p:par>
                                    <p:cTn id="44" presetID="2" presetClass="entr" presetSubtype="1" fill="hold" grpId="0" nodeType="afterEffect" p14:presetBounceEnd="44000">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14:bounceEnd="44000">
                                          <p:cBhvr additive="base">
                                            <p:cTn id="46"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38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88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750"/>
                                            <p:tgtEl>
                                              <p:spTgt spid="24"/>
                                            </p:tgtEl>
                                          </p:cBhvr>
                                        </p:animEffect>
                                      </p:childTnLst>
                                    </p:cTn>
                                  </p:par>
                                </p:childTnLst>
                              </p:cTn>
                            </p:par>
                            <p:par>
                              <p:cTn id="62" fill="hold">
                                <p:stCondLst>
                                  <p:cond delay="663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animBg="1"/>
          <p:bldP spid="12" grpId="0"/>
          <p:bldP spid="13" grpId="0"/>
          <p:bldP spid="14" grpId="0" animBg="1"/>
          <p:bldP spid="15" grpId="0"/>
          <p:bldP spid="16" grpId="0"/>
          <p:bldP spid="17" grpId="0" animBg="1"/>
          <p:bldP spid="18" grpId="0"/>
          <p:bldP spid="2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1"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28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780"/>
                                </p:stCondLst>
                                <p:childTnLst>
                                  <p:par>
                                    <p:cTn id="32" presetID="2" presetClass="entr" presetSubtype="1" fill="hold" grpId="0" nodeType="after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par>
                              <p:cTn id="36" fill="hold">
                                <p:stCondLst>
                                  <p:cond delay="433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4830"/>
                                </p:stCondLst>
                                <p:childTnLst>
                                  <p:par>
                                    <p:cTn id="44" presetID="2" presetClass="entr" presetSubtype="1"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38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88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750"/>
                                            <p:tgtEl>
                                              <p:spTgt spid="24"/>
                                            </p:tgtEl>
                                          </p:cBhvr>
                                        </p:animEffect>
                                      </p:childTnLst>
                                    </p:cTn>
                                  </p:par>
                                </p:childTnLst>
                              </p:cTn>
                            </p:par>
                            <p:par>
                              <p:cTn id="62" fill="hold">
                                <p:stCondLst>
                                  <p:cond delay="663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animBg="1"/>
          <p:bldP spid="12" grpId="0"/>
          <p:bldP spid="13" grpId="0"/>
          <p:bldP spid="14" grpId="0" animBg="1"/>
          <p:bldP spid="15" grpId="0"/>
          <p:bldP spid="16" grpId="0"/>
          <p:bldP spid="17" grpId="0" animBg="1"/>
          <p:bldP spid="18" grpId="0"/>
          <p:bldP spid="2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10"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6BCAA6-57D8-4ABF-8AC2-4DCA2740E72E}"/>
              </a:ext>
            </a:extLst>
          </p:cNvPr>
          <p:cNvGrpSpPr/>
          <p:nvPr/>
        </p:nvGrpSpPr>
        <p:grpSpPr>
          <a:xfrm>
            <a:off x="3007768" y="4192364"/>
            <a:ext cx="8236765" cy="1211233"/>
            <a:chOff x="2736249" y="2351038"/>
            <a:chExt cx="8236765" cy="1211233"/>
          </a:xfrm>
        </p:grpSpPr>
        <p:sp>
          <p:nvSpPr>
            <p:cNvPr id="11"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BDEA45-C556-4BAF-98C5-C39E36DB5549}"/>
                </a:ext>
              </a:extLst>
            </p:cNvPr>
            <p:cNvSpPr/>
            <p:nvPr/>
          </p:nvSpPr>
          <p:spPr>
            <a:xfrm>
              <a:off x="3200026" y="2351038"/>
              <a:ext cx="7347838"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dirty="0">
                <a:ln>
                  <a:noFill/>
                </a:ln>
                <a:solidFill>
                  <a:srgbClr val="FFFFFF"/>
                </a:solidFill>
                <a:effectLst/>
                <a:uLnTx/>
                <a:uFillTx/>
                <a:cs typeface="+mn-ea"/>
                <a:sym typeface="+mn-lt"/>
              </a:endParaRPr>
            </a:p>
          </p:txBody>
        </p:sp>
        <p:sp>
          <p:nvSpPr>
            <p:cNvPr id="12"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67FCB0-F9E7-4C86-83F9-6A691EB22E41}"/>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13" name="Aichitds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70EA81-63AA-4E85-AD9E-84FEA302D932}"/>
                </a:ext>
              </a:extLst>
            </p:cNvPr>
            <p:cNvSpPr>
              <a:spLocks noChangeArrowheads="1"/>
            </p:cNvSpPr>
            <p:nvPr/>
          </p:nvSpPr>
          <p:spPr bwMode="auto">
            <a:xfrm flipV="1">
              <a:off x="10122715" y="2716295"/>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14"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5AF61-C309-466F-B13E-5665D0E995CD}"/>
              </a:ext>
            </a:extLst>
          </p:cNvPr>
          <p:cNvSpPr>
            <a:spLocks noChangeArrowheads="1"/>
          </p:cNvSpPr>
          <p:nvPr/>
        </p:nvSpPr>
        <p:spPr bwMode="auto">
          <a:xfrm>
            <a:off x="3850901" y="4380299"/>
            <a:ext cx="6760283" cy="777449"/>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中国人民解放军和中国人民武装警察部队党的基层组织的选举，由中央军事委员会根据本条例的精神作出规定。</a:t>
            </a:r>
          </a:p>
        </p:txBody>
      </p:sp>
      <p:grpSp>
        <p:nvGrpSpPr>
          <p:cNvPr id="15"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426E13-C460-45E3-A651-9A2E196B00B9}"/>
              </a:ext>
            </a:extLst>
          </p:cNvPr>
          <p:cNvGrpSpPr/>
          <p:nvPr/>
        </p:nvGrpSpPr>
        <p:grpSpPr>
          <a:xfrm>
            <a:off x="607408" y="4241148"/>
            <a:ext cx="3279861" cy="1179966"/>
            <a:chOff x="1428287" y="4271369"/>
            <a:chExt cx="3279861" cy="1179966"/>
          </a:xfrm>
        </p:grpSpPr>
        <p:sp>
          <p:nvSpPr>
            <p:cNvPr id="16"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4BEC42-CE93-4BFE-8ADD-495E8713C81D}"/>
                </a:ext>
              </a:extLst>
            </p:cNvPr>
            <p:cNvSpPr txBox="1"/>
            <p:nvPr/>
          </p:nvSpPr>
          <p:spPr>
            <a:xfrm>
              <a:off x="1428287" y="4403254"/>
              <a:ext cx="327986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dirty="0">
                  <a:ln>
                    <a:noFill/>
                  </a:ln>
                  <a:solidFill>
                    <a:srgbClr val="C00000"/>
                  </a:solidFill>
                  <a:effectLst/>
                  <a:uLnTx/>
                  <a:uFillTx/>
                  <a:cs typeface="+mn-ea"/>
                  <a:sym typeface="+mn-lt"/>
                </a:rPr>
                <a:t>第三十九条</a:t>
              </a:r>
            </a:p>
          </p:txBody>
        </p:sp>
        <p:sp>
          <p:nvSpPr>
            <p:cNvPr id="17"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C5D066-5D29-4B90-8EC1-F3045BE68D17}"/>
                </a:ext>
              </a:extLst>
            </p:cNvPr>
            <p:cNvSpPr>
              <a:spLocks/>
            </p:cNvSpPr>
            <p:nvPr/>
          </p:nvSpPr>
          <p:spPr bwMode="auto">
            <a:xfrm>
              <a:off x="2117834" y="4271369"/>
              <a:ext cx="1845207" cy="66672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18" name="Aichitds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04850B-FFA9-4554-96B9-0C74F4909179}"/>
                </a:ext>
              </a:extLst>
            </p:cNvPr>
            <p:cNvSpPr txBox="1"/>
            <p:nvPr/>
          </p:nvSpPr>
          <p:spPr>
            <a:xfrm>
              <a:off x="2061851" y="4928115"/>
              <a:ext cx="20264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300" normalizeH="0" baseline="0" noProof="0" dirty="0">
                  <a:ln>
                    <a:noFill/>
                  </a:ln>
                  <a:solidFill>
                    <a:srgbClr val="C00000"/>
                  </a:solidFill>
                  <a:effectLst/>
                  <a:uLnTx/>
                  <a:uFillTx/>
                  <a:cs typeface="+mn-ea"/>
                  <a:sym typeface="+mn-lt"/>
                </a:rPr>
                <a:t>完整解读</a:t>
              </a:r>
              <a:r>
                <a:rPr kumimoji="0" lang="en-US" altLang="zh-CN" sz="1400" b="0" i="0" u="none" strike="noStrike" kern="0" cap="none" spc="300" normalizeH="0" baseline="0" noProof="0" dirty="0">
                  <a:ln>
                    <a:noFill/>
                  </a:ln>
                  <a:solidFill>
                    <a:srgbClr val="C00000"/>
                  </a:solidFill>
                  <a:effectLst/>
                  <a:uLnTx/>
                  <a:uFillTx/>
                  <a:cs typeface="+mn-ea"/>
                  <a:sym typeface="+mn-lt"/>
                </a:rPr>
                <a:t>2020</a:t>
              </a:r>
              <a:r>
                <a:rPr kumimoji="0" lang="zh-CN" altLang="en-US" sz="1400" b="0" i="0" u="none" strike="noStrike" kern="0" cap="none" spc="300" normalizeH="0" baseline="0" noProof="0" dirty="0">
                  <a:ln>
                    <a:noFill/>
                  </a:ln>
                  <a:solidFill>
                    <a:srgbClr val="C00000"/>
                  </a:solidFill>
                  <a:effectLst/>
                  <a:uLnTx/>
                  <a:uFillTx/>
                  <a:cs typeface="+mn-ea"/>
                  <a:sym typeface="+mn-lt"/>
                </a:rPr>
                <a:t>年</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条例</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重点内容</a:t>
              </a:r>
            </a:p>
          </p:txBody>
        </p:sp>
      </p:grpSp>
      <p:grpSp>
        <p:nvGrpSpPr>
          <p:cNvPr id="19"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5F1A34-3C51-4AFB-B9E9-53B5494299EA}"/>
              </a:ext>
            </a:extLst>
          </p:cNvPr>
          <p:cNvGrpSpPr/>
          <p:nvPr/>
        </p:nvGrpSpPr>
        <p:grpSpPr>
          <a:xfrm>
            <a:off x="3007768" y="2003163"/>
            <a:ext cx="8236765" cy="1211233"/>
            <a:chOff x="2736249" y="2351038"/>
            <a:chExt cx="8236765" cy="1211233"/>
          </a:xfrm>
        </p:grpSpPr>
        <p:sp>
          <p:nvSpPr>
            <p:cNvPr id="20" name="Aichitds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112F41-5F32-4E95-8631-1390509C4C5B}"/>
                </a:ext>
              </a:extLst>
            </p:cNvPr>
            <p:cNvSpPr/>
            <p:nvPr/>
          </p:nvSpPr>
          <p:spPr>
            <a:xfrm>
              <a:off x="3200026" y="2351038"/>
              <a:ext cx="7347838"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dirty="0">
                <a:ln>
                  <a:noFill/>
                </a:ln>
                <a:solidFill>
                  <a:srgbClr val="FFFFFF"/>
                </a:solidFill>
                <a:effectLst/>
                <a:uLnTx/>
                <a:uFillTx/>
                <a:cs typeface="+mn-ea"/>
                <a:sym typeface="+mn-lt"/>
              </a:endParaRPr>
            </a:p>
          </p:txBody>
        </p:sp>
        <p:sp>
          <p:nvSpPr>
            <p:cNvPr id="21" name="Aichitds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CB0F8E-D6A7-4872-94E5-47AA97547367}"/>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22" name="Aichitds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BF1A9D-186D-4FBB-B7DF-69C62ED06545}"/>
                </a:ext>
              </a:extLst>
            </p:cNvPr>
            <p:cNvSpPr>
              <a:spLocks noChangeArrowheads="1"/>
            </p:cNvSpPr>
            <p:nvPr/>
          </p:nvSpPr>
          <p:spPr bwMode="auto">
            <a:xfrm flipV="1">
              <a:off x="10122715" y="2716295"/>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2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7EFFCF-8690-4027-BD30-D420F7E347C3}"/>
              </a:ext>
            </a:extLst>
          </p:cNvPr>
          <p:cNvSpPr>
            <a:spLocks noChangeArrowheads="1"/>
          </p:cNvSpPr>
          <p:nvPr/>
        </p:nvSpPr>
        <p:spPr bwMode="auto">
          <a:xfrm>
            <a:off x="3850901" y="2191098"/>
            <a:ext cx="6760283" cy="777449"/>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选举单位应当根据本条例制定选举办法，经党员大会或者党员代表大会讨论通过后执行。</a:t>
            </a:r>
          </a:p>
        </p:txBody>
      </p:sp>
      <p:grpSp>
        <p:nvGrpSpPr>
          <p:cNvPr id="24"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2CAF8F-7FA2-4996-AF5F-E91720766F93}"/>
              </a:ext>
            </a:extLst>
          </p:cNvPr>
          <p:cNvGrpSpPr/>
          <p:nvPr/>
        </p:nvGrpSpPr>
        <p:grpSpPr>
          <a:xfrm>
            <a:off x="607408" y="2051947"/>
            <a:ext cx="3279861" cy="1179966"/>
            <a:chOff x="1428287" y="4271369"/>
            <a:chExt cx="3279861" cy="1179966"/>
          </a:xfrm>
        </p:grpSpPr>
        <p:sp>
          <p:nvSpPr>
            <p:cNvPr id="25" name="Aichitds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44548E-CDF6-4621-BE97-597B88FB23BE}"/>
                </a:ext>
              </a:extLst>
            </p:cNvPr>
            <p:cNvSpPr txBox="1"/>
            <p:nvPr/>
          </p:nvSpPr>
          <p:spPr>
            <a:xfrm>
              <a:off x="1428287" y="4403254"/>
              <a:ext cx="327986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dirty="0">
                  <a:ln>
                    <a:noFill/>
                  </a:ln>
                  <a:solidFill>
                    <a:srgbClr val="C00000"/>
                  </a:solidFill>
                  <a:effectLst/>
                  <a:uLnTx/>
                  <a:uFillTx/>
                  <a:cs typeface="+mn-ea"/>
                  <a:sym typeface="+mn-lt"/>
                </a:rPr>
                <a:t>第三十八条</a:t>
              </a:r>
            </a:p>
          </p:txBody>
        </p:sp>
        <p:sp>
          <p:nvSpPr>
            <p:cNvPr id="26" name="Aichitds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77D154-03C1-4751-B4CA-71A7D04A7C26}"/>
                </a:ext>
              </a:extLst>
            </p:cNvPr>
            <p:cNvSpPr>
              <a:spLocks/>
            </p:cNvSpPr>
            <p:nvPr/>
          </p:nvSpPr>
          <p:spPr bwMode="auto">
            <a:xfrm>
              <a:off x="2117834" y="4271369"/>
              <a:ext cx="1845207" cy="66672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27" name="Aichitds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D09061-E09E-4AB1-8DA5-85766ED3FD78}"/>
                </a:ext>
              </a:extLst>
            </p:cNvPr>
            <p:cNvSpPr txBox="1"/>
            <p:nvPr/>
          </p:nvSpPr>
          <p:spPr>
            <a:xfrm>
              <a:off x="2061851" y="4928115"/>
              <a:ext cx="20264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300" normalizeH="0" baseline="0" noProof="0" dirty="0">
                  <a:ln>
                    <a:noFill/>
                  </a:ln>
                  <a:solidFill>
                    <a:srgbClr val="C00000"/>
                  </a:solidFill>
                  <a:effectLst/>
                  <a:uLnTx/>
                  <a:uFillTx/>
                  <a:cs typeface="+mn-ea"/>
                  <a:sym typeface="+mn-lt"/>
                </a:rPr>
                <a:t>完整解读</a:t>
              </a:r>
              <a:r>
                <a:rPr kumimoji="0" lang="en-US" altLang="zh-CN" sz="1400" b="0" i="0" u="none" strike="noStrike" kern="0" cap="none" spc="300" normalizeH="0" baseline="0" noProof="0" dirty="0">
                  <a:ln>
                    <a:noFill/>
                  </a:ln>
                  <a:solidFill>
                    <a:srgbClr val="C00000"/>
                  </a:solidFill>
                  <a:effectLst/>
                  <a:uLnTx/>
                  <a:uFillTx/>
                  <a:cs typeface="+mn-ea"/>
                  <a:sym typeface="+mn-lt"/>
                </a:rPr>
                <a:t>2020</a:t>
              </a:r>
              <a:r>
                <a:rPr kumimoji="0" lang="zh-CN" altLang="en-US" sz="1400" b="0" i="0" u="none" strike="noStrike" kern="0" cap="none" spc="300" normalizeH="0" baseline="0" noProof="0" dirty="0">
                  <a:ln>
                    <a:noFill/>
                  </a:ln>
                  <a:solidFill>
                    <a:srgbClr val="C00000"/>
                  </a:solidFill>
                  <a:effectLst/>
                  <a:uLnTx/>
                  <a:uFillTx/>
                  <a:cs typeface="+mn-ea"/>
                  <a:sym typeface="+mn-lt"/>
                </a:rPr>
                <a:t>年</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条例</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重点内容</a:t>
              </a:r>
            </a:p>
          </p:txBody>
        </p:sp>
      </p:grpSp>
    </p:spTree>
    <p:extLst>
      <p:ext uri="{BB962C8B-B14F-4D97-AF65-F5344CB8AC3E}">
        <p14:creationId xmlns:p14="http://schemas.microsoft.com/office/powerpoint/2010/main" val="3370723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14:presetBounceEnd="36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36000">
                                          <p:cBhvr additive="base">
                                            <p:cTn id="22" dur="500" fill="hold"/>
                                            <p:tgtEl>
                                              <p:spTgt spid="15"/>
                                            </p:tgtEl>
                                            <p:attrNameLst>
                                              <p:attrName>ppt_x</p:attrName>
                                            </p:attrNameLst>
                                          </p:cBhvr>
                                          <p:tavLst>
                                            <p:tav tm="0">
                                              <p:val>
                                                <p:strVal val="0-#ppt_w/2"/>
                                              </p:val>
                                            </p:tav>
                                            <p:tav tm="100000">
                                              <p:val>
                                                <p:strVal val="#ppt_x"/>
                                              </p:val>
                                            </p:tav>
                                          </p:tavLst>
                                        </p:anim>
                                        <p:anim calcmode="lin" valueType="num" p14:bounceEnd="36000">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750"/>
                                            <p:tgtEl>
                                              <p:spTgt spid="14"/>
                                            </p:tgtEl>
                                          </p:cBhvr>
                                        </p:animEffect>
                                      </p:childTnLst>
                                    </p:cTn>
                                  </p:par>
                                </p:childTnLst>
                              </p:cTn>
                            </p:par>
                            <p:par>
                              <p:cTn id="31" fill="hold">
                                <p:stCondLst>
                                  <p:cond delay="3980"/>
                                </p:stCondLst>
                                <p:childTnLst>
                                  <p:par>
                                    <p:cTn id="32" presetID="2" presetClass="entr" presetSubtype="8" fill="hold" nodeType="afterEffect" p14:presetBounceEnd="36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36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36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48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4" grpId="0"/>
          <p:bldP spid="23"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750"/>
                                            <p:tgtEl>
                                              <p:spTgt spid="14"/>
                                            </p:tgtEl>
                                          </p:cBhvr>
                                        </p:animEffect>
                                      </p:childTnLst>
                                    </p:cTn>
                                  </p:par>
                                </p:childTnLst>
                              </p:cTn>
                            </p:par>
                            <p:par>
                              <p:cTn id="31" fill="hold">
                                <p:stCondLst>
                                  <p:cond delay="3980"/>
                                </p:stCondLst>
                                <p:childTnLst>
                                  <p:par>
                                    <p:cTn id="32" presetID="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48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4" grpId="0"/>
          <p:bldP spid="2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E964FFE-B3CB-44DE-9409-98F27B18598A}"/>
              </a:ext>
            </a:extLst>
          </p:cNvPr>
          <p:cNvSpPr txBox="1"/>
          <p:nvPr/>
        </p:nvSpPr>
        <p:spPr>
          <a:xfrm>
            <a:off x="1326357" y="465287"/>
            <a:ext cx="1137444"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结束语</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7" name="Aichitds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C62CBAE-E08A-43B9-BB06-D4C74BD21FFF}"/>
              </a:ext>
            </a:extLst>
          </p:cNvPr>
          <p:cNvGrpSpPr/>
          <p:nvPr/>
        </p:nvGrpSpPr>
        <p:grpSpPr>
          <a:xfrm>
            <a:off x="4628739" y="1553589"/>
            <a:ext cx="789106" cy="813439"/>
            <a:chOff x="2246919" y="1303464"/>
            <a:chExt cx="1813891" cy="1869826"/>
          </a:xfrm>
        </p:grpSpPr>
        <p:pic>
          <p:nvPicPr>
            <p:cNvPr id="8" name="Aichitds3-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7F94DD2-CB4C-4450-B018-DE9CD5364575}"/>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2246919" y="1364258"/>
              <a:ext cx="1813891" cy="1809032"/>
            </a:xfrm>
            <a:prstGeom prst="rect">
              <a:avLst/>
            </a:prstGeom>
          </p:spPr>
        </p:pic>
        <p:sp>
          <p:nvSpPr>
            <p:cNvPr id="9" name="Aichitds3-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9EF9B369-DFB6-457A-B2B7-7F8C9E806041}"/>
                </a:ext>
              </a:extLst>
            </p:cNvPr>
            <p:cNvSpPr txBox="1"/>
            <p:nvPr>
              <p:custDataLst>
                <p:tags r:id="rId4"/>
              </p:custDataLst>
            </p:nvPr>
          </p:nvSpPr>
          <p:spPr>
            <a:xfrm>
              <a:off x="2285281" y="1303464"/>
              <a:ext cx="1512168" cy="1768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00000"/>
                  </a:solidFill>
                  <a:effectLst/>
                  <a:uLnTx/>
                  <a:uFillTx/>
                  <a:cs typeface="+mn-ea"/>
                  <a:sym typeface="+mn-lt"/>
                </a:rPr>
                <a:t>制</a:t>
              </a:r>
            </a:p>
          </p:txBody>
        </p:sp>
      </p:grpSp>
      <p:grpSp>
        <p:nvGrpSpPr>
          <p:cNvPr id="10" name="Aichitds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AE56B2D-A1CF-46D4-AD89-F16D015D7C09}"/>
              </a:ext>
            </a:extLst>
          </p:cNvPr>
          <p:cNvGrpSpPr/>
          <p:nvPr/>
        </p:nvGrpSpPr>
        <p:grpSpPr>
          <a:xfrm>
            <a:off x="5663066" y="1553589"/>
            <a:ext cx="789106" cy="813439"/>
            <a:chOff x="2246919" y="1303464"/>
            <a:chExt cx="1813891" cy="1869826"/>
          </a:xfrm>
        </p:grpSpPr>
        <p:pic>
          <p:nvPicPr>
            <p:cNvPr id="11" name="Aichitds4-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69AE4A9-6242-4E8F-AF56-717C75B41FBF}"/>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2246919" y="1364258"/>
              <a:ext cx="1813891" cy="1809032"/>
            </a:xfrm>
            <a:prstGeom prst="rect">
              <a:avLst/>
            </a:prstGeom>
          </p:spPr>
        </p:pic>
        <p:sp>
          <p:nvSpPr>
            <p:cNvPr id="12" name="Aichitds4-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3F4107E-7E23-466B-BE5F-0C2B6E8DF7FC}"/>
                </a:ext>
              </a:extLst>
            </p:cNvPr>
            <p:cNvSpPr txBox="1"/>
            <p:nvPr>
              <p:custDataLst>
                <p:tags r:id="rId2"/>
              </p:custDataLst>
            </p:nvPr>
          </p:nvSpPr>
          <p:spPr>
            <a:xfrm>
              <a:off x="2285281" y="1303464"/>
              <a:ext cx="1512168" cy="1768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00000"/>
                  </a:solidFill>
                  <a:effectLst/>
                  <a:uLnTx/>
                  <a:uFillTx/>
                  <a:cs typeface="+mn-ea"/>
                  <a:sym typeface="+mn-lt"/>
                </a:rPr>
                <a:t>定</a:t>
              </a:r>
            </a:p>
          </p:txBody>
        </p:sp>
      </p:grpSp>
      <p:grpSp>
        <p:nvGrpSpPr>
          <p:cNvPr id="13" name="Aichitds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87BB5AE-9FB0-4504-805F-46F4647D3147}"/>
              </a:ext>
            </a:extLst>
          </p:cNvPr>
          <p:cNvGrpSpPr/>
          <p:nvPr/>
        </p:nvGrpSpPr>
        <p:grpSpPr>
          <a:xfrm>
            <a:off x="4523727" y="2522424"/>
            <a:ext cx="6746534" cy="3029291"/>
            <a:chOff x="791205" y="2439125"/>
            <a:chExt cx="4601886" cy="3886571"/>
          </a:xfrm>
        </p:grpSpPr>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28B9235A-3317-46DE-AF53-A00D5555BD93}"/>
                </a:ext>
              </a:extLst>
            </p:cNvPr>
            <p:cNvGrpSpPr/>
            <p:nvPr/>
          </p:nvGrpSpPr>
          <p:grpSpPr>
            <a:xfrm>
              <a:off x="791205" y="2439125"/>
              <a:ext cx="4601886" cy="3886571"/>
              <a:chOff x="4661019" y="1097051"/>
              <a:chExt cx="2993973" cy="2964153"/>
            </a:xfrm>
          </p:grpSpPr>
          <p:sp>
            <p:nvSpPr>
              <p:cNvPr id="22" name="Aichitds5-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9B7AD7F-5DBA-47FC-8159-B899771F4D81}"/>
                  </a:ext>
                </a:extLst>
              </p:cNvPr>
              <p:cNvSpPr/>
              <p:nvPr/>
            </p:nvSpPr>
            <p:spPr>
              <a:xfrm>
                <a:off x="4661019" y="1097051"/>
                <a:ext cx="2993973" cy="2964153"/>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1" i="0" u="none" strike="noStrike" kern="0" cap="none" spc="0" normalizeH="0" baseline="0" noProof="0" dirty="0">
                  <a:ln>
                    <a:noFill/>
                  </a:ln>
                  <a:solidFill>
                    <a:prstClr val="white"/>
                  </a:solidFill>
                  <a:effectLst/>
                  <a:uLnTx/>
                  <a:uFillTx/>
                  <a:cs typeface="+mn-ea"/>
                  <a:sym typeface="+mn-lt"/>
                </a:endParaRPr>
              </a:p>
            </p:txBody>
          </p:sp>
          <p:sp>
            <p:nvSpPr>
              <p:cNvPr id="23" name="Aichitds5-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DC28F4D-1542-4B5D-B6BC-4D1CD70B5120}"/>
                  </a:ext>
                </a:extLst>
              </p:cNvPr>
              <p:cNvSpPr/>
              <p:nvPr/>
            </p:nvSpPr>
            <p:spPr>
              <a:xfrm>
                <a:off x="4696565" y="1182902"/>
                <a:ext cx="2919377" cy="2778887"/>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1" i="0" u="none" strike="noStrike" kern="0" cap="none" spc="0" normalizeH="0" baseline="0" noProof="0" dirty="0">
                  <a:ln>
                    <a:noFill/>
                  </a:ln>
                  <a:solidFill>
                    <a:prstClr val="white"/>
                  </a:solidFill>
                  <a:effectLst/>
                  <a:uLnTx/>
                  <a:uFillTx/>
                  <a:cs typeface="+mn-ea"/>
                  <a:sym typeface="+mn-lt"/>
                </a:endParaRPr>
              </a:p>
            </p:txBody>
          </p:sp>
        </p:grpSp>
        <p:cxnSp>
          <p:nvCxnSpPr>
            <p:cNvPr id="15" name="Aichitds5-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918319DC-AAAF-40C8-8D90-74ADC65F785C}"/>
                </a:ext>
              </a:extLst>
            </p:cNvPr>
            <p:cNvCxnSpPr>
              <a:cxnSpLocks/>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Aichitds5-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6036912-E856-4906-8EF6-AED0AE0BF604}"/>
                </a:ext>
              </a:extLst>
            </p:cNvPr>
            <p:cNvCxnSpPr>
              <a:cxnSpLocks/>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Aichitds5-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4BFE76C-B6EF-41EB-9C88-62C0C548F337}"/>
                </a:ext>
              </a:extLst>
            </p:cNvPr>
            <p:cNvCxnSpPr>
              <a:cxnSpLocks/>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Aichitds5-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50E4BDB-2951-45B3-8C55-AD6B37733B73}"/>
                </a:ext>
              </a:extLst>
            </p:cNvPr>
            <p:cNvCxnSpPr>
              <a:cxnSpLocks/>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Aichitds5-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C5D6646-3625-405C-84E0-F38BC0764436}"/>
                </a:ext>
              </a:extLst>
            </p:cNvPr>
            <p:cNvCxnSpPr>
              <a:cxnSpLocks/>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Aichitds5-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3B305CC-C585-4B4B-AB19-F9EC9E4DBDA2}"/>
                </a:ext>
              </a:extLst>
            </p:cNvPr>
            <p:cNvCxnSpPr>
              <a:cxnSpLocks/>
            </p:cNvCxnSpPr>
            <p:nvPr/>
          </p:nvCxnSpPr>
          <p:spPr>
            <a:xfrm>
              <a:off x="969223" y="5297683"/>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Aichitds5-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66C3026-7FCA-4D4A-8225-B78131EE42FE}"/>
                </a:ext>
              </a:extLst>
            </p:cNvPr>
            <p:cNvCxnSpPr>
              <a:cxnSpLocks/>
            </p:cNvCxnSpPr>
            <p:nvPr/>
          </p:nvCxnSpPr>
          <p:spPr>
            <a:xfrm>
              <a:off x="969223" y="5770211"/>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 name="Aichitds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795ACF9-3445-4CC9-87B4-48F8B2D2FED4}"/>
              </a:ext>
            </a:extLst>
          </p:cNvPr>
          <p:cNvSpPr/>
          <p:nvPr/>
        </p:nvSpPr>
        <p:spPr>
          <a:xfrm>
            <a:off x="4864028" y="3328022"/>
            <a:ext cx="6231743" cy="1440297"/>
          </a:xfrm>
          <a:prstGeom prst="rect">
            <a:avLst/>
          </a:prstGeom>
        </p:spPr>
        <p:txBody>
          <a:bodyPr wrap="square" lIns="105571" tIns="52784" rIns="105571" bIns="52784">
            <a:spAutoFit/>
          </a:bodyPr>
          <a:lstStyle/>
          <a:p>
            <a:pPr lvl="0">
              <a:lnSpc>
                <a:spcPts val="2600"/>
              </a:lnSpc>
              <a:buClr>
                <a:srgbClr val="C00000"/>
              </a:buClr>
              <a:defRPr/>
            </a:pPr>
            <a:r>
              <a:rPr lang="zh-CN" altLang="en-US" sz="1400" dirty="0">
                <a:solidFill>
                  <a:srgbClr val="44546A">
                    <a:lumMod val="50000"/>
                  </a:srgbClr>
                </a:solidFill>
                <a:cs typeface="+mn-ea"/>
                <a:sym typeface="+mn-lt"/>
              </a:rPr>
              <a:t>是落实党要管党、全面从严治党要求，有益于全体党员进一步增强忧患意识，强化管党治党理念。</a:t>
            </a:r>
            <a:endParaRPr lang="en-US" altLang="zh-CN" sz="1400" dirty="0">
              <a:solidFill>
                <a:srgbClr val="44546A">
                  <a:lumMod val="50000"/>
                </a:srgbClr>
              </a:solidFill>
              <a:cs typeface="+mn-ea"/>
              <a:sym typeface="+mn-lt"/>
            </a:endParaRPr>
          </a:p>
          <a:p>
            <a:pPr lvl="0">
              <a:lnSpc>
                <a:spcPts val="2600"/>
              </a:lnSpc>
              <a:buClr>
                <a:srgbClr val="C00000"/>
              </a:buClr>
              <a:defRPr/>
            </a:pPr>
            <a:r>
              <a:rPr lang="zh-CN" altLang="en-US" sz="1400" dirty="0">
                <a:solidFill>
                  <a:srgbClr val="44546A">
                    <a:lumMod val="50000"/>
                  </a:srgbClr>
                </a:solidFill>
                <a:cs typeface="+mn-ea"/>
                <a:sym typeface="+mn-lt"/>
              </a:rPr>
              <a:t>自觉把从严治党贯穿于党的建设全过程，努力形成一心一意谋发展、聚精会神抓党建的良好局面，凝聚起推动改革发展的强大正能量。</a:t>
            </a:r>
          </a:p>
        </p:txBody>
      </p:sp>
      <p:grpSp>
        <p:nvGrpSpPr>
          <p:cNvPr id="25" name="Aichitds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AE9B0DD-87BB-44EA-8542-5370B79E0DB7}"/>
              </a:ext>
            </a:extLst>
          </p:cNvPr>
          <p:cNvGrpSpPr/>
          <p:nvPr/>
        </p:nvGrpSpPr>
        <p:grpSpPr>
          <a:xfrm>
            <a:off x="1144435" y="1973532"/>
            <a:ext cx="3085171" cy="3671390"/>
            <a:chOff x="1098634" y="2884617"/>
            <a:chExt cx="2560628" cy="3047178"/>
          </a:xfrm>
          <a:solidFill>
            <a:schemeClr val="accent1"/>
          </a:solidFill>
        </p:grpSpPr>
        <p:grpSp>
          <p:nvGrpSpPr>
            <p:cNvPr id="26" name="图形 2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709D82E-E4A9-4F39-B032-8AB2E10FC989}"/>
                </a:ext>
              </a:extLst>
            </p:cNvPr>
            <p:cNvGrpSpPr/>
            <p:nvPr/>
          </p:nvGrpSpPr>
          <p:grpSpPr>
            <a:xfrm>
              <a:off x="1098634" y="2884617"/>
              <a:ext cx="2560628" cy="3047178"/>
              <a:chOff x="1098634" y="2884617"/>
              <a:chExt cx="2560628" cy="3047178"/>
            </a:xfrm>
            <a:solidFill>
              <a:schemeClr val="accent1"/>
            </a:solidFill>
          </p:grpSpPr>
          <p:sp>
            <p:nvSpPr>
              <p:cNvPr id="39" name="Aichitds7-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44379C1-C8C6-4BB5-A008-A941A2D5E8D2}"/>
                  </a:ext>
                </a:extLst>
              </p:cNvPr>
              <p:cNvSpPr/>
              <p:nvPr/>
            </p:nvSpPr>
            <p:spPr>
              <a:xfrm>
                <a:off x="1235866" y="2884617"/>
                <a:ext cx="2152050" cy="2651076"/>
              </a:xfrm>
              <a:custGeom>
                <a:avLst/>
                <a:gdLst>
                  <a:gd name="connsiteX0" fmla="*/ 2177001 w 2152050"/>
                  <a:gd name="connsiteY0" fmla="*/ 2679147 h 2651076"/>
                  <a:gd name="connsiteX1" fmla="*/ 274464 w 2152050"/>
                  <a:gd name="connsiteY1" fmla="*/ 2679147 h 2651076"/>
                  <a:gd name="connsiteX2" fmla="*/ 137232 w 2152050"/>
                  <a:gd name="connsiteY2" fmla="*/ 2541914 h 2651076"/>
                  <a:gd name="connsiteX3" fmla="*/ 137232 w 2152050"/>
                  <a:gd name="connsiteY3" fmla="*/ 137232 h 2651076"/>
                  <a:gd name="connsiteX4" fmla="*/ 0 w 2152050"/>
                  <a:gd name="connsiteY4" fmla="*/ 0 h 2651076"/>
                  <a:gd name="connsiteX5" fmla="*/ 2030413 w 2152050"/>
                  <a:gd name="connsiteY5" fmla="*/ 0 h 2651076"/>
                  <a:gd name="connsiteX6" fmla="*/ 2177001 w 2152050"/>
                  <a:gd name="connsiteY6" fmla="*/ 146589 h 2651076"/>
                  <a:gd name="connsiteX7" fmla="*/ 2177001 w 2152050"/>
                  <a:gd name="connsiteY7" fmla="*/ 2679147 h 265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50" h="2651076">
                    <a:moveTo>
                      <a:pt x="2177001" y="2679147"/>
                    </a:moveTo>
                    <a:lnTo>
                      <a:pt x="274464" y="2679147"/>
                    </a:lnTo>
                    <a:cubicBezTo>
                      <a:pt x="199610" y="2679147"/>
                      <a:pt x="137232" y="2616768"/>
                      <a:pt x="137232" y="2541914"/>
                    </a:cubicBezTo>
                    <a:lnTo>
                      <a:pt x="137232" y="137232"/>
                    </a:lnTo>
                    <a:lnTo>
                      <a:pt x="0" y="0"/>
                    </a:lnTo>
                    <a:lnTo>
                      <a:pt x="2030413" y="0"/>
                    </a:lnTo>
                    <a:cubicBezTo>
                      <a:pt x="2111504" y="0"/>
                      <a:pt x="2177001" y="65497"/>
                      <a:pt x="2177001" y="146589"/>
                    </a:cubicBezTo>
                    <a:lnTo>
                      <a:pt x="2177001" y="2679147"/>
                    </a:lnTo>
                    <a:close/>
                  </a:path>
                </a:pathLst>
              </a:custGeom>
              <a:solidFill>
                <a:srgbClr val="FFFFFF"/>
              </a:solidFill>
              <a:ln w="3110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0" name="Aichitds7-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D747FC1-39D2-4501-8B82-0148819F8AED}"/>
                  </a:ext>
                </a:extLst>
              </p:cNvPr>
              <p:cNvSpPr/>
              <p:nvPr/>
            </p:nvSpPr>
            <p:spPr>
              <a:xfrm>
                <a:off x="1098634" y="2884617"/>
                <a:ext cx="249513" cy="249513"/>
              </a:xfrm>
              <a:custGeom>
                <a:avLst/>
                <a:gdLst>
                  <a:gd name="connsiteX0" fmla="*/ 274464 w 249513"/>
                  <a:gd name="connsiteY0" fmla="*/ 261989 h 249513"/>
                  <a:gd name="connsiteX1" fmla="*/ 274464 w 249513"/>
                  <a:gd name="connsiteY1" fmla="*/ 137232 h 249513"/>
                  <a:gd name="connsiteX2" fmla="*/ 137232 w 249513"/>
                  <a:gd name="connsiteY2" fmla="*/ 0 h 249513"/>
                  <a:gd name="connsiteX3" fmla="*/ 0 w 249513"/>
                  <a:gd name="connsiteY3" fmla="*/ 137232 h 249513"/>
                  <a:gd name="connsiteX4" fmla="*/ 3119 w 249513"/>
                  <a:gd name="connsiteY4" fmla="*/ 265108 h 249513"/>
                  <a:gd name="connsiteX5" fmla="*/ 274464 w 249513"/>
                  <a:gd name="connsiteY5" fmla="*/ 265108 h 2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13" h="249513">
                    <a:moveTo>
                      <a:pt x="274464" y="261989"/>
                    </a:moveTo>
                    <a:lnTo>
                      <a:pt x="274464" y="137232"/>
                    </a:lnTo>
                    <a:cubicBezTo>
                      <a:pt x="274464" y="62378"/>
                      <a:pt x="212086" y="0"/>
                      <a:pt x="137232" y="0"/>
                    </a:cubicBezTo>
                    <a:cubicBezTo>
                      <a:pt x="62378" y="0"/>
                      <a:pt x="0" y="62378"/>
                      <a:pt x="0" y="137232"/>
                    </a:cubicBezTo>
                    <a:lnTo>
                      <a:pt x="3119" y="265108"/>
                    </a:lnTo>
                    <a:lnTo>
                      <a:pt x="274464" y="265108"/>
                    </a:lnTo>
                    <a:close/>
                  </a:path>
                </a:pathLst>
              </a:custGeom>
              <a:solidFill>
                <a:srgbClr val="C000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Aichitds7-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9DAA8D5-701D-4F80-B0EC-DBBE3CAA600D}"/>
                  </a:ext>
                </a:extLst>
              </p:cNvPr>
              <p:cNvSpPr/>
              <p:nvPr/>
            </p:nvSpPr>
            <p:spPr>
              <a:xfrm>
                <a:off x="1507212" y="5139591"/>
                <a:ext cx="2152050" cy="405459"/>
              </a:xfrm>
              <a:custGeom>
                <a:avLst/>
                <a:gdLst>
                  <a:gd name="connsiteX0" fmla="*/ 137232 w 2152050"/>
                  <a:gd name="connsiteY0" fmla="*/ 0 h 405458"/>
                  <a:gd name="connsiteX1" fmla="*/ 137232 w 2152050"/>
                  <a:gd name="connsiteY1" fmla="*/ 286940 h 405458"/>
                  <a:gd name="connsiteX2" fmla="*/ 0 w 2152050"/>
                  <a:gd name="connsiteY2" fmla="*/ 424172 h 405458"/>
                  <a:gd name="connsiteX3" fmla="*/ 0 w 2152050"/>
                  <a:gd name="connsiteY3" fmla="*/ 424172 h 405458"/>
                  <a:gd name="connsiteX4" fmla="*/ 2039769 w 2152050"/>
                  <a:gd name="connsiteY4" fmla="*/ 424172 h 405458"/>
                  <a:gd name="connsiteX5" fmla="*/ 2177002 w 2152050"/>
                  <a:gd name="connsiteY5" fmla="*/ 286940 h 405458"/>
                  <a:gd name="connsiteX6" fmla="*/ 2177002 w 2152050"/>
                  <a:gd name="connsiteY6" fmla="*/ 0 h 405458"/>
                  <a:gd name="connsiteX7" fmla="*/ 137232 w 2152050"/>
                  <a:gd name="connsiteY7" fmla="*/ 0 h 40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50" h="405458">
                    <a:moveTo>
                      <a:pt x="137232" y="0"/>
                    </a:moveTo>
                    <a:lnTo>
                      <a:pt x="137232" y="286940"/>
                    </a:lnTo>
                    <a:cubicBezTo>
                      <a:pt x="137232" y="361794"/>
                      <a:pt x="74854" y="424172"/>
                      <a:pt x="0" y="424172"/>
                    </a:cubicBezTo>
                    <a:cubicBezTo>
                      <a:pt x="0" y="424172"/>
                      <a:pt x="0" y="424172"/>
                      <a:pt x="0" y="424172"/>
                    </a:cubicBezTo>
                    <a:lnTo>
                      <a:pt x="2039769" y="424172"/>
                    </a:lnTo>
                    <a:cubicBezTo>
                      <a:pt x="2114623" y="424172"/>
                      <a:pt x="2177002" y="361794"/>
                      <a:pt x="2177002" y="286940"/>
                    </a:cubicBezTo>
                    <a:lnTo>
                      <a:pt x="2177002" y="0"/>
                    </a:lnTo>
                    <a:lnTo>
                      <a:pt x="137232" y="0"/>
                    </a:lnTo>
                    <a:close/>
                  </a:path>
                </a:pathLst>
              </a:custGeom>
              <a:solidFill>
                <a:srgbClr val="C000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2" name="Aichitds7-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388955B-1015-4FCB-852B-6B9FDFF3FADE}"/>
                  </a:ext>
                </a:extLst>
              </p:cNvPr>
              <p:cNvSpPr/>
              <p:nvPr/>
            </p:nvSpPr>
            <p:spPr>
              <a:xfrm>
                <a:off x="1547757" y="3470973"/>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6784"/>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Aichitds7-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7948DA1-8375-422D-9C0B-696AB9F98F7B}"/>
                  </a:ext>
                </a:extLst>
              </p:cNvPr>
              <p:cNvSpPr/>
              <p:nvPr/>
            </p:nvSpPr>
            <p:spPr>
              <a:xfrm>
                <a:off x="1547757" y="3826529"/>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Aichitds7-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EB832E4-F59E-4FC2-B615-959417F72E43}"/>
                  </a:ext>
                </a:extLst>
              </p:cNvPr>
              <p:cNvSpPr/>
              <p:nvPr/>
            </p:nvSpPr>
            <p:spPr>
              <a:xfrm>
                <a:off x="1547757" y="4178966"/>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Aichitds7-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1F4191D-922E-4D9E-A944-3AE93958EC13}"/>
                  </a:ext>
                </a:extLst>
              </p:cNvPr>
              <p:cNvSpPr/>
              <p:nvPr/>
            </p:nvSpPr>
            <p:spPr>
              <a:xfrm>
                <a:off x="1547757" y="4531403"/>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Aichitds7-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CC58C782-E5C0-480C-BFF9-7E88AF2A076B}"/>
                  </a:ext>
                </a:extLst>
              </p:cNvPr>
              <p:cNvSpPr/>
              <p:nvPr/>
            </p:nvSpPr>
            <p:spPr>
              <a:xfrm>
                <a:off x="2461599" y="4886959"/>
                <a:ext cx="748539" cy="31189"/>
              </a:xfrm>
              <a:custGeom>
                <a:avLst/>
                <a:gdLst>
                  <a:gd name="connsiteX0" fmla="*/ 742301 w 748539"/>
                  <a:gd name="connsiteY0" fmla="*/ 43665 h 31189"/>
                  <a:gd name="connsiteX1" fmla="*/ 21832 w 748539"/>
                  <a:gd name="connsiteY1" fmla="*/ 43665 h 31189"/>
                  <a:gd name="connsiteX2" fmla="*/ 0 w 748539"/>
                  <a:gd name="connsiteY2" fmla="*/ 21833 h 31189"/>
                  <a:gd name="connsiteX3" fmla="*/ 0 w 748539"/>
                  <a:gd name="connsiteY3" fmla="*/ 21833 h 31189"/>
                  <a:gd name="connsiteX4" fmla="*/ 21832 w 748539"/>
                  <a:gd name="connsiteY4" fmla="*/ 0 h 31189"/>
                  <a:gd name="connsiteX5" fmla="*/ 742301 w 748539"/>
                  <a:gd name="connsiteY5" fmla="*/ 0 h 31189"/>
                  <a:gd name="connsiteX6" fmla="*/ 764134 w 748539"/>
                  <a:gd name="connsiteY6" fmla="*/ 21833 h 31189"/>
                  <a:gd name="connsiteX7" fmla="*/ 764134 w 748539"/>
                  <a:gd name="connsiteY7" fmla="*/ 21833 h 31189"/>
                  <a:gd name="connsiteX8" fmla="*/ 742301 w 748539"/>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539" h="31189">
                    <a:moveTo>
                      <a:pt x="742301" y="43665"/>
                    </a:moveTo>
                    <a:lnTo>
                      <a:pt x="21832" y="43665"/>
                    </a:lnTo>
                    <a:cubicBezTo>
                      <a:pt x="9357" y="43665"/>
                      <a:pt x="0" y="34308"/>
                      <a:pt x="0" y="21833"/>
                    </a:cubicBezTo>
                    <a:lnTo>
                      <a:pt x="0" y="21833"/>
                    </a:lnTo>
                    <a:cubicBezTo>
                      <a:pt x="0" y="9357"/>
                      <a:pt x="9357" y="0"/>
                      <a:pt x="21832" y="0"/>
                    </a:cubicBezTo>
                    <a:lnTo>
                      <a:pt x="742301" y="0"/>
                    </a:lnTo>
                    <a:cubicBezTo>
                      <a:pt x="754777" y="0"/>
                      <a:pt x="764134" y="9357"/>
                      <a:pt x="764134" y="21833"/>
                    </a:cubicBezTo>
                    <a:lnTo>
                      <a:pt x="764134" y="21833"/>
                    </a:lnTo>
                    <a:cubicBezTo>
                      <a:pt x="764134" y="31189"/>
                      <a:pt x="754777" y="43665"/>
                      <a:pt x="742301"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Aichitds7-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70297F6-B1CD-4B66-AA1C-B944F9B4F134}"/>
                  </a:ext>
                </a:extLst>
              </p:cNvPr>
              <p:cNvSpPr/>
              <p:nvPr/>
            </p:nvSpPr>
            <p:spPr>
              <a:xfrm>
                <a:off x="2056140" y="3258887"/>
                <a:ext cx="748539" cy="31189"/>
              </a:xfrm>
              <a:custGeom>
                <a:avLst/>
                <a:gdLst>
                  <a:gd name="connsiteX0" fmla="*/ 742301 w 748539"/>
                  <a:gd name="connsiteY0" fmla="*/ 46784 h 31189"/>
                  <a:gd name="connsiteX1" fmla="*/ 21832 w 748539"/>
                  <a:gd name="connsiteY1" fmla="*/ 46784 h 31189"/>
                  <a:gd name="connsiteX2" fmla="*/ 0 w 748539"/>
                  <a:gd name="connsiteY2" fmla="*/ 24951 h 31189"/>
                  <a:gd name="connsiteX3" fmla="*/ 0 w 748539"/>
                  <a:gd name="connsiteY3" fmla="*/ 21832 h 31189"/>
                  <a:gd name="connsiteX4" fmla="*/ 21832 w 748539"/>
                  <a:gd name="connsiteY4" fmla="*/ 0 h 31189"/>
                  <a:gd name="connsiteX5" fmla="*/ 742301 w 748539"/>
                  <a:gd name="connsiteY5" fmla="*/ 0 h 31189"/>
                  <a:gd name="connsiteX6" fmla="*/ 764134 w 748539"/>
                  <a:gd name="connsiteY6" fmla="*/ 21832 h 31189"/>
                  <a:gd name="connsiteX7" fmla="*/ 764134 w 748539"/>
                  <a:gd name="connsiteY7" fmla="*/ 24951 h 31189"/>
                  <a:gd name="connsiteX8" fmla="*/ 742301 w 748539"/>
                  <a:gd name="connsiteY8" fmla="*/ 46784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539" h="31189">
                    <a:moveTo>
                      <a:pt x="742301" y="46784"/>
                    </a:moveTo>
                    <a:lnTo>
                      <a:pt x="21832" y="46784"/>
                    </a:lnTo>
                    <a:cubicBezTo>
                      <a:pt x="9357" y="46784"/>
                      <a:pt x="0" y="37427"/>
                      <a:pt x="0" y="24951"/>
                    </a:cubicBezTo>
                    <a:lnTo>
                      <a:pt x="0" y="21832"/>
                    </a:lnTo>
                    <a:cubicBezTo>
                      <a:pt x="0" y="9357"/>
                      <a:pt x="9357" y="0"/>
                      <a:pt x="21832" y="0"/>
                    </a:cubicBezTo>
                    <a:lnTo>
                      <a:pt x="742301" y="0"/>
                    </a:lnTo>
                    <a:cubicBezTo>
                      <a:pt x="754777" y="0"/>
                      <a:pt x="764134" y="9357"/>
                      <a:pt x="764134" y="21832"/>
                    </a:cubicBezTo>
                    <a:lnTo>
                      <a:pt x="764134" y="24951"/>
                    </a:lnTo>
                    <a:cubicBezTo>
                      <a:pt x="764134" y="37427"/>
                      <a:pt x="754777" y="46784"/>
                      <a:pt x="742301" y="46784"/>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Aichitds7-10">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5EED4B4-FD55-4DA9-9B07-620B2863598B}"/>
                  </a:ext>
                </a:extLst>
              </p:cNvPr>
              <p:cNvSpPr/>
              <p:nvPr/>
            </p:nvSpPr>
            <p:spPr>
              <a:xfrm>
                <a:off x="1550876" y="4356744"/>
                <a:ext cx="1497078" cy="31189"/>
              </a:xfrm>
              <a:custGeom>
                <a:avLst/>
                <a:gdLst>
                  <a:gd name="connsiteX0" fmla="*/ 1487722 w 1497078"/>
                  <a:gd name="connsiteY0" fmla="*/ 43665 h 31189"/>
                  <a:gd name="connsiteX1" fmla="*/ 21832 w 1497078"/>
                  <a:gd name="connsiteY1" fmla="*/ 43665 h 31189"/>
                  <a:gd name="connsiteX2" fmla="*/ 0 w 1497078"/>
                  <a:gd name="connsiteY2" fmla="*/ 21832 h 31189"/>
                  <a:gd name="connsiteX3" fmla="*/ 0 w 1497078"/>
                  <a:gd name="connsiteY3" fmla="*/ 21832 h 31189"/>
                  <a:gd name="connsiteX4" fmla="*/ 21832 w 1497078"/>
                  <a:gd name="connsiteY4" fmla="*/ 0 h 31189"/>
                  <a:gd name="connsiteX5" fmla="*/ 1487722 w 1497078"/>
                  <a:gd name="connsiteY5" fmla="*/ 0 h 31189"/>
                  <a:gd name="connsiteX6" fmla="*/ 1509554 w 1497078"/>
                  <a:gd name="connsiteY6" fmla="*/ 21832 h 31189"/>
                  <a:gd name="connsiteX7" fmla="*/ 1509554 w 1497078"/>
                  <a:gd name="connsiteY7" fmla="*/ 21832 h 31189"/>
                  <a:gd name="connsiteX8" fmla="*/ 1487722 w 1497078"/>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078" h="31189">
                    <a:moveTo>
                      <a:pt x="1487722" y="43665"/>
                    </a:moveTo>
                    <a:lnTo>
                      <a:pt x="21832" y="43665"/>
                    </a:lnTo>
                    <a:cubicBezTo>
                      <a:pt x="9357" y="43665"/>
                      <a:pt x="0" y="34308"/>
                      <a:pt x="0" y="21832"/>
                    </a:cubicBezTo>
                    <a:lnTo>
                      <a:pt x="0" y="21832"/>
                    </a:lnTo>
                    <a:cubicBezTo>
                      <a:pt x="0" y="9357"/>
                      <a:pt x="9357" y="0"/>
                      <a:pt x="21832" y="0"/>
                    </a:cubicBezTo>
                    <a:lnTo>
                      <a:pt x="1487722" y="0"/>
                    </a:lnTo>
                    <a:cubicBezTo>
                      <a:pt x="1500197" y="0"/>
                      <a:pt x="1509554" y="9357"/>
                      <a:pt x="1509554" y="21832"/>
                    </a:cubicBezTo>
                    <a:lnTo>
                      <a:pt x="1509554" y="21832"/>
                    </a:lnTo>
                    <a:cubicBezTo>
                      <a:pt x="1509554" y="34308"/>
                      <a:pt x="1500197" y="43665"/>
                      <a:pt x="1487722"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Aichitds7-1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A067F91-A22E-4515-B85A-825B6065A7F2}"/>
                  </a:ext>
                </a:extLst>
              </p:cNvPr>
              <p:cNvSpPr/>
              <p:nvPr/>
            </p:nvSpPr>
            <p:spPr>
              <a:xfrm>
                <a:off x="1550876" y="3998069"/>
                <a:ext cx="1091620" cy="31189"/>
              </a:xfrm>
              <a:custGeom>
                <a:avLst/>
                <a:gdLst>
                  <a:gd name="connsiteX0" fmla="*/ 1094739 w 1091619"/>
                  <a:gd name="connsiteY0" fmla="*/ 46784 h 31189"/>
                  <a:gd name="connsiteX1" fmla="*/ 21832 w 1091619"/>
                  <a:gd name="connsiteY1" fmla="*/ 46784 h 31189"/>
                  <a:gd name="connsiteX2" fmla="*/ 0 w 1091619"/>
                  <a:gd name="connsiteY2" fmla="*/ 24951 h 31189"/>
                  <a:gd name="connsiteX3" fmla="*/ 0 w 1091619"/>
                  <a:gd name="connsiteY3" fmla="*/ 21832 h 31189"/>
                  <a:gd name="connsiteX4" fmla="*/ 21832 w 1091619"/>
                  <a:gd name="connsiteY4" fmla="*/ 0 h 31189"/>
                  <a:gd name="connsiteX5" fmla="*/ 1094739 w 1091619"/>
                  <a:gd name="connsiteY5" fmla="*/ 0 h 31189"/>
                  <a:gd name="connsiteX6" fmla="*/ 1116571 w 1091619"/>
                  <a:gd name="connsiteY6" fmla="*/ 21832 h 31189"/>
                  <a:gd name="connsiteX7" fmla="*/ 1116571 w 1091619"/>
                  <a:gd name="connsiteY7" fmla="*/ 24951 h 31189"/>
                  <a:gd name="connsiteX8" fmla="*/ 1094739 w 1091619"/>
                  <a:gd name="connsiteY8" fmla="*/ 46784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619" h="31189">
                    <a:moveTo>
                      <a:pt x="1094739" y="46784"/>
                    </a:moveTo>
                    <a:lnTo>
                      <a:pt x="21832" y="46784"/>
                    </a:lnTo>
                    <a:cubicBezTo>
                      <a:pt x="9357" y="46784"/>
                      <a:pt x="0" y="37427"/>
                      <a:pt x="0" y="24951"/>
                    </a:cubicBezTo>
                    <a:lnTo>
                      <a:pt x="0" y="21832"/>
                    </a:lnTo>
                    <a:cubicBezTo>
                      <a:pt x="0" y="9357"/>
                      <a:pt x="9357" y="0"/>
                      <a:pt x="21832" y="0"/>
                    </a:cubicBezTo>
                    <a:lnTo>
                      <a:pt x="1094739" y="0"/>
                    </a:lnTo>
                    <a:cubicBezTo>
                      <a:pt x="1107214" y="0"/>
                      <a:pt x="1116571" y="9357"/>
                      <a:pt x="1116571" y="21832"/>
                    </a:cubicBezTo>
                    <a:lnTo>
                      <a:pt x="1116571" y="24951"/>
                    </a:lnTo>
                    <a:cubicBezTo>
                      <a:pt x="1116571" y="37427"/>
                      <a:pt x="1107214" y="46784"/>
                      <a:pt x="1094739" y="46784"/>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Aichitds7-1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CAF5AEE-86F3-485A-BA14-E151AA2CA078}"/>
                  </a:ext>
                </a:extLst>
              </p:cNvPr>
              <p:cNvSpPr/>
              <p:nvPr/>
            </p:nvSpPr>
            <p:spPr>
              <a:xfrm>
                <a:off x="1550876" y="3648751"/>
                <a:ext cx="1372322" cy="31189"/>
              </a:xfrm>
              <a:custGeom>
                <a:avLst/>
                <a:gdLst>
                  <a:gd name="connsiteX0" fmla="*/ 1375441 w 1372321"/>
                  <a:gd name="connsiteY0" fmla="*/ 43665 h 31189"/>
                  <a:gd name="connsiteX1" fmla="*/ 21832 w 1372321"/>
                  <a:gd name="connsiteY1" fmla="*/ 43665 h 31189"/>
                  <a:gd name="connsiteX2" fmla="*/ 0 w 1372321"/>
                  <a:gd name="connsiteY2" fmla="*/ 21832 h 31189"/>
                  <a:gd name="connsiteX3" fmla="*/ 0 w 1372321"/>
                  <a:gd name="connsiteY3" fmla="*/ 21832 h 31189"/>
                  <a:gd name="connsiteX4" fmla="*/ 21832 w 1372321"/>
                  <a:gd name="connsiteY4" fmla="*/ 0 h 31189"/>
                  <a:gd name="connsiteX5" fmla="*/ 1375441 w 1372321"/>
                  <a:gd name="connsiteY5" fmla="*/ 0 h 31189"/>
                  <a:gd name="connsiteX6" fmla="*/ 1397273 w 1372321"/>
                  <a:gd name="connsiteY6" fmla="*/ 21832 h 31189"/>
                  <a:gd name="connsiteX7" fmla="*/ 1397273 w 1372321"/>
                  <a:gd name="connsiteY7" fmla="*/ 21832 h 31189"/>
                  <a:gd name="connsiteX8" fmla="*/ 1375441 w 1372321"/>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321" h="31189">
                    <a:moveTo>
                      <a:pt x="1375441" y="43665"/>
                    </a:moveTo>
                    <a:lnTo>
                      <a:pt x="21832" y="43665"/>
                    </a:lnTo>
                    <a:cubicBezTo>
                      <a:pt x="9357" y="43665"/>
                      <a:pt x="0" y="34308"/>
                      <a:pt x="0" y="21832"/>
                    </a:cubicBezTo>
                    <a:lnTo>
                      <a:pt x="0" y="21832"/>
                    </a:lnTo>
                    <a:cubicBezTo>
                      <a:pt x="0" y="9357"/>
                      <a:pt x="9357" y="0"/>
                      <a:pt x="21832" y="0"/>
                    </a:cubicBezTo>
                    <a:lnTo>
                      <a:pt x="1375441" y="0"/>
                    </a:lnTo>
                    <a:cubicBezTo>
                      <a:pt x="1387916" y="0"/>
                      <a:pt x="1397273" y="9357"/>
                      <a:pt x="1397273" y="21832"/>
                    </a:cubicBezTo>
                    <a:lnTo>
                      <a:pt x="1397273" y="21832"/>
                    </a:lnTo>
                    <a:cubicBezTo>
                      <a:pt x="1397273" y="34308"/>
                      <a:pt x="1387916" y="43665"/>
                      <a:pt x="1375441"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Aichitds7-1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DDC32AD-492C-4200-B179-17CF40A5130D}"/>
                  </a:ext>
                </a:extLst>
              </p:cNvPr>
              <p:cNvSpPr/>
              <p:nvPr/>
            </p:nvSpPr>
            <p:spPr>
              <a:xfrm>
                <a:off x="2483432" y="5401580"/>
                <a:ext cx="280702" cy="530215"/>
              </a:xfrm>
              <a:custGeom>
                <a:avLst/>
                <a:gdLst>
                  <a:gd name="connsiteX0" fmla="*/ 290059 w 280702"/>
                  <a:gd name="connsiteY0" fmla="*/ 539572 h 530215"/>
                  <a:gd name="connsiteX1" fmla="*/ 140351 w 280702"/>
                  <a:gd name="connsiteY1" fmla="*/ 396102 h 530215"/>
                  <a:gd name="connsiteX2" fmla="*/ 0 w 280702"/>
                  <a:gd name="connsiteY2" fmla="*/ 539572 h 530215"/>
                  <a:gd name="connsiteX3" fmla="*/ 0 w 280702"/>
                  <a:gd name="connsiteY3" fmla="*/ 0 h 530215"/>
                  <a:gd name="connsiteX4" fmla="*/ 290059 w 280702"/>
                  <a:gd name="connsiteY4" fmla="*/ 0 h 53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02" h="530215">
                    <a:moveTo>
                      <a:pt x="290059" y="539572"/>
                    </a:moveTo>
                    <a:lnTo>
                      <a:pt x="140351" y="396102"/>
                    </a:lnTo>
                    <a:lnTo>
                      <a:pt x="0" y="539572"/>
                    </a:lnTo>
                    <a:lnTo>
                      <a:pt x="0" y="0"/>
                    </a:lnTo>
                    <a:lnTo>
                      <a:pt x="290059" y="0"/>
                    </a:lnTo>
                    <a:close/>
                  </a:path>
                </a:pathLst>
              </a:custGeom>
              <a:solidFill>
                <a:srgbClr val="C8462D"/>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Aichitds7-1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294EE23A-FA5E-4CC7-9477-7A714EDBE659}"/>
                  </a:ext>
                </a:extLst>
              </p:cNvPr>
              <p:cNvSpPr/>
              <p:nvPr/>
            </p:nvSpPr>
            <p:spPr>
              <a:xfrm>
                <a:off x="2483432" y="5382866"/>
                <a:ext cx="280702" cy="155946"/>
              </a:xfrm>
              <a:custGeom>
                <a:avLst/>
                <a:gdLst>
                  <a:gd name="connsiteX0" fmla="*/ 290059 w 280702"/>
                  <a:gd name="connsiteY0" fmla="*/ 0 h 155945"/>
                  <a:gd name="connsiteX1" fmla="*/ 0 w 280702"/>
                  <a:gd name="connsiteY1" fmla="*/ 0 h 155945"/>
                  <a:gd name="connsiteX2" fmla="*/ 0 w 280702"/>
                  <a:gd name="connsiteY2" fmla="*/ 93567 h 155945"/>
                  <a:gd name="connsiteX3" fmla="*/ 146589 w 280702"/>
                  <a:gd name="connsiteY3" fmla="*/ 180897 h 155945"/>
                  <a:gd name="connsiteX4" fmla="*/ 293178 w 280702"/>
                  <a:gd name="connsiteY4" fmla="*/ 93567 h 155945"/>
                  <a:gd name="connsiteX5" fmla="*/ 293178 w 280702"/>
                  <a:gd name="connsiteY5" fmla="*/ 0 h 1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02" h="155945">
                    <a:moveTo>
                      <a:pt x="290059" y="0"/>
                    </a:moveTo>
                    <a:lnTo>
                      <a:pt x="0" y="0"/>
                    </a:lnTo>
                    <a:lnTo>
                      <a:pt x="0" y="93567"/>
                    </a:lnTo>
                    <a:cubicBezTo>
                      <a:pt x="28070" y="146589"/>
                      <a:pt x="81092" y="180897"/>
                      <a:pt x="146589" y="180897"/>
                    </a:cubicBezTo>
                    <a:cubicBezTo>
                      <a:pt x="208967" y="180897"/>
                      <a:pt x="265108" y="146589"/>
                      <a:pt x="293178" y="93567"/>
                    </a:cubicBezTo>
                    <a:lnTo>
                      <a:pt x="293178" y="0"/>
                    </a:lnTo>
                    <a:close/>
                  </a:path>
                </a:pathLst>
              </a:custGeom>
              <a:solidFill>
                <a:srgbClr val="872D1E"/>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Aichitds7-1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235CD8BD-0BD4-4567-89E0-C72E62241D28}"/>
                  </a:ext>
                </a:extLst>
              </p:cNvPr>
              <p:cNvSpPr/>
              <p:nvPr/>
            </p:nvSpPr>
            <p:spPr>
              <a:xfrm>
                <a:off x="2461599" y="5155186"/>
                <a:ext cx="311891" cy="311891"/>
              </a:xfrm>
              <a:custGeom>
                <a:avLst/>
                <a:gdLst>
                  <a:gd name="connsiteX0" fmla="*/ 330605 w 311891"/>
                  <a:gd name="connsiteY0" fmla="*/ 165302 h 311891"/>
                  <a:gd name="connsiteX1" fmla="*/ 165302 w 311891"/>
                  <a:gd name="connsiteY1" fmla="*/ 330605 h 311891"/>
                  <a:gd name="connsiteX2" fmla="*/ 0 w 311891"/>
                  <a:gd name="connsiteY2" fmla="*/ 165302 h 311891"/>
                  <a:gd name="connsiteX3" fmla="*/ 165302 w 311891"/>
                  <a:gd name="connsiteY3" fmla="*/ 0 h 311891"/>
                  <a:gd name="connsiteX4" fmla="*/ 330605 w 311891"/>
                  <a:gd name="connsiteY4" fmla="*/ 165302 h 31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91" h="311891">
                    <a:moveTo>
                      <a:pt x="330605" y="165302"/>
                    </a:moveTo>
                    <a:cubicBezTo>
                      <a:pt x="330605" y="256596"/>
                      <a:pt x="256596" y="330605"/>
                      <a:pt x="165302" y="330605"/>
                    </a:cubicBezTo>
                    <a:cubicBezTo>
                      <a:pt x="74008" y="330605"/>
                      <a:pt x="0" y="256596"/>
                      <a:pt x="0" y="165302"/>
                    </a:cubicBezTo>
                    <a:cubicBezTo>
                      <a:pt x="0" y="74008"/>
                      <a:pt x="74008" y="0"/>
                      <a:pt x="165302" y="0"/>
                    </a:cubicBezTo>
                    <a:cubicBezTo>
                      <a:pt x="256596" y="0"/>
                      <a:pt x="330605" y="74008"/>
                      <a:pt x="330605" y="165302"/>
                    </a:cubicBez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Aichitds7-1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0C42695-AD83-4EEB-B062-1A9F46902FBD}"/>
                  </a:ext>
                </a:extLst>
              </p:cNvPr>
              <p:cNvSpPr/>
              <p:nvPr/>
            </p:nvSpPr>
            <p:spPr>
              <a:xfrm>
                <a:off x="2470956" y="5164543"/>
                <a:ext cx="311891" cy="311891"/>
              </a:xfrm>
              <a:custGeom>
                <a:avLst/>
                <a:gdLst>
                  <a:gd name="connsiteX0" fmla="*/ 311891 w 311891"/>
                  <a:gd name="connsiteY0" fmla="*/ 155946 h 311891"/>
                  <a:gd name="connsiteX1" fmla="*/ 155946 w 311891"/>
                  <a:gd name="connsiteY1" fmla="*/ 311891 h 311891"/>
                  <a:gd name="connsiteX2" fmla="*/ 0 w 311891"/>
                  <a:gd name="connsiteY2" fmla="*/ 155946 h 311891"/>
                  <a:gd name="connsiteX3" fmla="*/ 155946 w 311891"/>
                  <a:gd name="connsiteY3" fmla="*/ 0 h 311891"/>
                  <a:gd name="connsiteX4" fmla="*/ 311891 w 311891"/>
                  <a:gd name="connsiteY4" fmla="*/ 155946 h 31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91" h="311891">
                    <a:moveTo>
                      <a:pt x="311891" y="155946"/>
                    </a:moveTo>
                    <a:cubicBezTo>
                      <a:pt x="311891" y="242072"/>
                      <a:pt x="242072" y="311891"/>
                      <a:pt x="155946" y="311891"/>
                    </a:cubicBezTo>
                    <a:cubicBezTo>
                      <a:pt x="69819" y="311891"/>
                      <a:pt x="0" y="242072"/>
                      <a:pt x="0" y="155946"/>
                    </a:cubicBezTo>
                    <a:cubicBezTo>
                      <a:pt x="0" y="69819"/>
                      <a:pt x="69819" y="0"/>
                      <a:pt x="155946" y="0"/>
                    </a:cubicBezTo>
                    <a:cubicBezTo>
                      <a:pt x="242072" y="0"/>
                      <a:pt x="311891" y="69819"/>
                      <a:pt x="311891" y="155946"/>
                    </a:cubicBezTo>
                    <a:close/>
                  </a:path>
                </a:pathLst>
              </a:custGeom>
              <a:solidFill>
                <a:schemeClr val="bg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7" name="图形 2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CDC69B7B-761E-4B7D-82FD-B399AFBD0D71}"/>
                </a:ext>
              </a:extLst>
            </p:cNvPr>
            <p:cNvGrpSpPr/>
            <p:nvPr/>
          </p:nvGrpSpPr>
          <p:grpSpPr>
            <a:xfrm>
              <a:off x="1098634" y="3514638"/>
              <a:ext cx="155946" cy="1871348"/>
              <a:chOff x="1098634" y="3514638"/>
              <a:chExt cx="155946" cy="1871348"/>
            </a:xfrm>
            <a:solidFill>
              <a:schemeClr val="accent1"/>
            </a:solidFill>
          </p:grpSpPr>
          <p:sp>
            <p:nvSpPr>
              <p:cNvPr id="28" name="Aichitds7-1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4E99703-28ED-489D-A6AD-6559F49F913E}"/>
                  </a:ext>
                </a:extLst>
              </p:cNvPr>
              <p:cNvSpPr/>
              <p:nvPr/>
            </p:nvSpPr>
            <p:spPr>
              <a:xfrm>
                <a:off x="1098634" y="3658107"/>
                <a:ext cx="155946" cy="1465889"/>
              </a:xfrm>
              <a:custGeom>
                <a:avLst/>
                <a:gdLst>
                  <a:gd name="connsiteX0" fmla="*/ 0 w 155945"/>
                  <a:gd name="connsiteY0" fmla="*/ 0 h 1465889"/>
                  <a:gd name="connsiteX1" fmla="*/ 174659 w 155945"/>
                  <a:gd name="connsiteY1" fmla="*/ 0 h 1465889"/>
                  <a:gd name="connsiteX2" fmla="*/ 174659 w 155945"/>
                  <a:gd name="connsiteY2" fmla="*/ 1493959 h 1465889"/>
                  <a:gd name="connsiteX3" fmla="*/ 0 w 155945"/>
                  <a:gd name="connsiteY3" fmla="*/ 1493959 h 1465889"/>
                </a:gdLst>
                <a:ahLst/>
                <a:cxnLst>
                  <a:cxn ang="0">
                    <a:pos x="connsiteX0" y="connsiteY0"/>
                  </a:cxn>
                  <a:cxn ang="0">
                    <a:pos x="connsiteX1" y="connsiteY1"/>
                  </a:cxn>
                  <a:cxn ang="0">
                    <a:pos x="connsiteX2" y="connsiteY2"/>
                  </a:cxn>
                  <a:cxn ang="0">
                    <a:pos x="connsiteX3" y="connsiteY3"/>
                  </a:cxn>
                </a:cxnLst>
                <a:rect l="l" t="t" r="r" b="b"/>
                <a:pathLst>
                  <a:path w="155945" h="1465889">
                    <a:moveTo>
                      <a:pt x="0" y="0"/>
                    </a:moveTo>
                    <a:lnTo>
                      <a:pt x="174659" y="0"/>
                    </a:lnTo>
                    <a:lnTo>
                      <a:pt x="174659" y="1493959"/>
                    </a:lnTo>
                    <a:lnTo>
                      <a:pt x="0" y="1493959"/>
                    </a:lnTo>
                    <a:close/>
                  </a:path>
                </a:pathLst>
              </a:custGeom>
              <a:solidFill>
                <a:srgbClr val="50555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Aichitds7-1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930BA8F-0C41-440F-A3BE-ABD8A64DC642}"/>
                  </a:ext>
                </a:extLst>
              </p:cNvPr>
              <p:cNvSpPr/>
              <p:nvPr/>
            </p:nvSpPr>
            <p:spPr>
              <a:xfrm>
                <a:off x="1098634" y="5173899"/>
                <a:ext cx="155946" cy="218324"/>
              </a:xfrm>
              <a:custGeom>
                <a:avLst/>
                <a:gdLst>
                  <a:gd name="connsiteX0" fmla="*/ 0 w 155945"/>
                  <a:gd name="connsiteY0" fmla="*/ 0 h 218323"/>
                  <a:gd name="connsiteX1" fmla="*/ 71735 w 155945"/>
                  <a:gd name="connsiteY1" fmla="*/ 233919 h 218323"/>
                  <a:gd name="connsiteX2" fmla="*/ 106043 w 155945"/>
                  <a:gd name="connsiteY2" fmla="*/ 233919 h 218323"/>
                  <a:gd name="connsiteX3" fmla="*/ 174659 w 155945"/>
                  <a:gd name="connsiteY3" fmla="*/ 0 h 218323"/>
                </a:gdLst>
                <a:ahLst/>
                <a:cxnLst>
                  <a:cxn ang="0">
                    <a:pos x="connsiteX0" y="connsiteY0"/>
                  </a:cxn>
                  <a:cxn ang="0">
                    <a:pos x="connsiteX1" y="connsiteY1"/>
                  </a:cxn>
                  <a:cxn ang="0">
                    <a:pos x="connsiteX2" y="connsiteY2"/>
                  </a:cxn>
                  <a:cxn ang="0">
                    <a:pos x="connsiteX3" y="connsiteY3"/>
                  </a:cxn>
                </a:cxnLst>
                <a:rect l="l" t="t" r="r" b="b"/>
                <a:pathLst>
                  <a:path w="155945" h="218323">
                    <a:moveTo>
                      <a:pt x="0" y="0"/>
                    </a:moveTo>
                    <a:lnTo>
                      <a:pt x="71735" y="233919"/>
                    </a:lnTo>
                    <a:lnTo>
                      <a:pt x="106043" y="233919"/>
                    </a:lnTo>
                    <a:lnTo>
                      <a:pt x="174659" y="0"/>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Aichitds7-1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D2B8986-0718-48E4-A9BF-859DD2491B48}"/>
                  </a:ext>
                </a:extLst>
              </p:cNvPr>
              <p:cNvSpPr/>
              <p:nvPr/>
            </p:nvSpPr>
            <p:spPr>
              <a:xfrm>
                <a:off x="1098634" y="3514638"/>
                <a:ext cx="155946" cy="93567"/>
              </a:xfrm>
              <a:custGeom>
                <a:avLst/>
                <a:gdLst>
                  <a:gd name="connsiteX0" fmla="*/ 174659 w 155945"/>
                  <a:gd name="connsiteY0" fmla="*/ 102924 h 93567"/>
                  <a:gd name="connsiteX1" fmla="*/ 174659 w 155945"/>
                  <a:gd name="connsiteY1" fmla="*/ 87330 h 93567"/>
                  <a:gd name="connsiteX2" fmla="*/ 87330 w 155945"/>
                  <a:gd name="connsiteY2" fmla="*/ 0 h 93567"/>
                  <a:gd name="connsiteX3" fmla="*/ 0 w 155945"/>
                  <a:gd name="connsiteY3" fmla="*/ 87330 h 93567"/>
                  <a:gd name="connsiteX4" fmla="*/ 0 w 155945"/>
                  <a:gd name="connsiteY4" fmla="*/ 102924 h 93567"/>
                  <a:gd name="connsiteX5" fmla="*/ 174659 w 155945"/>
                  <a:gd name="connsiteY5" fmla="*/ 102924 h 9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45" h="93567">
                    <a:moveTo>
                      <a:pt x="174659" y="102924"/>
                    </a:moveTo>
                    <a:lnTo>
                      <a:pt x="174659" y="87330"/>
                    </a:lnTo>
                    <a:cubicBezTo>
                      <a:pt x="174659" y="40546"/>
                      <a:pt x="134113" y="0"/>
                      <a:pt x="87330" y="0"/>
                    </a:cubicBezTo>
                    <a:cubicBezTo>
                      <a:pt x="40546" y="0"/>
                      <a:pt x="0" y="40546"/>
                      <a:pt x="0" y="87330"/>
                    </a:cubicBezTo>
                    <a:lnTo>
                      <a:pt x="0" y="102924"/>
                    </a:lnTo>
                    <a:lnTo>
                      <a:pt x="174659" y="102924"/>
                    </a:lnTo>
                    <a:close/>
                  </a:path>
                </a:pathLst>
              </a:custGeom>
              <a:solidFill>
                <a:srgbClr val="50555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Aichitds7-20">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EFD8D63-1428-46F7-A467-0CE431199D3D}"/>
                  </a:ext>
                </a:extLst>
              </p:cNvPr>
              <p:cNvSpPr/>
              <p:nvPr/>
            </p:nvSpPr>
            <p:spPr>
              <a:xfrm>
                <a:off x="1098634" y="4690468"/>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373C4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Aichitds7-2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1CE6D70-CEE1-42EE-AF58-27107FFF4BC3}"/>
                  </a:ext>
                </a:extLst>
              </p:cNvPr>
              <p:cNvSpPr/>
              <p:nvPr/>
            </p:nvSpPr>
            <p:spPr>
              <a:xfrm>
                <a:off x="1098634" y="5145829"/>
                <a:ext cx="155946" cy="31189"/>
              </a:xfrm>
              <a:custGeom>
                <a:avLst/>
                <a:gdLst>
                  <a:gd name="connsiteX0" fmla="*/ 0 w 155945"/>
                  <a:gd name="connsiteY0" fmla="*/ 0 h 0"/>
                  <a:gd name="connsiteX1" fmla="*/ 174659 w 155945"/>
                  <a:gd name="connsiteY1" fmla="*/ 0 h 0"/>
                  <a:gd name="connsiteX2" fmla="*/ 174659 w 155945"/>
                  <a:gd name="connsiteY2" fmla="*/ 28070 h 0"/>
                  <a:gd name="connsiteX3" fmla="*/ 0 w 155945"/>
                  <a:gd name="connsiteY3" fmla="*/ 28070 h 0"/>
                </a:gdLst>
                <a:ahLst/>
                <a:cxnLst>
                  <a:cxn ang="0">
                    <a:pos x="connsiteX0" y="connsiteY0"/>
                  </a:cxn>
                  <a:cxn ang="0">
                    <a:pos x="connsiteX1" y="connsiteY1"/>
                  </a:cxn>
                  <a:cxn ang="0">
                    <a:pos x="connsiteX2" y="connsiteY2"/>
                  </a:cxn>
                  <a:cxn ang="0">
                    <a:pos x="connsiteX3" y="connsiteY3"/>
                  </a:cxn>
                </a:cxnLst>
                <a:rect l="l" t="t" r="r" b="b"/>
                <a:pathLst>
                  <a:path w="155945">
                    <a:moveTo>
                      <a:pt x="0" y="0"/>
                    </a:moveTo>
                    <a:lnTo>
                      <a:pt x="174659" y="0"/>
                    </a:lnTo>
                    <a:lnTo>
                      <a:pt x="174659" y="28070"/>
                    </a:lnTo>
                    <a:lnTo>
                      <a:pt x="0" y="28070"/>
                    </a:lnTo>
                    <a:close/>
                  </a:path>
                </a:pathLst>
              </a:custGeom>
              <a:solidFill>
                <a:srgbClr val="EA9D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Aichitds7-2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E28664C-6B86-406D-BDBD-B28EC16E9AD3}"/>
                  </a:ext>
                </a:extLst>
              </p:cNvPr>
              <p:cNvSpPr/>
              <p:nvPr/>
            </p:nvSpPr>
            <p:spPr>
              <a:xfrm>
                <a:off x="1098634" y="4671754"/>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Aichitds7-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C2551D9-69D2-49A0-B3C2-7C7165E8104F}"/>
                  </a:ext>
                </a:extLst>
              </p:cNvPr>
              <p:cNvSpPr/>
              <p:nvPr/>
            </p:nvSpPr>
            <p:spPr>
              <a:xfrm>
                <a:off x="1098634" y="3617562"/>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373C4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Aichitds7-2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4EBDC32-E9DF-4998-90A8-7E047D10700B}"/>
                  </a:ext>
                </a:extLst>
              </p:cNvPr>
              <p:cNvSpPr/>
              <p:nvPr/>
            </p:nvSpPr>
            <p:spPr>
              <a:xfrm>
                <a:off x="1098634" y="3595729"/>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Aichitds7-2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0A4F11F-1A20-44F5-AFF6-ED700193953F}"/>
                  </a:ext>
                </a:extLst>
              </p:cNvPr>
              <p:cNvSpPr/>
              <p:nvPr/>
            </p:nvSpPr>
            <p:spPr>
              <a:xfrm>
                <a:off x="1120466" y="3620681"/>
                <a:ext cx="31189" cy="499026"/>
              </a:xfrm>
              <a:custGeom>
                <a:avLst/>
                <a:gdLst>
                  <a:gd name="connsiteX0" fmla="*/ 0 w 31189"/>
                  <a:gd name="connsiteY0" fmla="*/ 499026 h 499026"/>
                  <a:gd name="connsiteX1" fmla="*/ 0 w 31189"/>
                  <a:gd name="connsiteY1" fmla="*/ 21832 h 499026"/>
                  <a:gd name="connsiteX2" fmla="*/ 21832 w 31189"/>
                  <a:gd name="connsiteY2" fmla="*/ 0 h 499026"/>
                  <a:gd name="connsiteX3" fmla="*/ 21832 w 31189"/>
                  <a:gd name="connsiteY3" fmla="*/ 0 h 499026"/>
                  <a:gd name="connsiteX4" fmla="*/ 43665 w 31189"/>
                  <a:gd name="connsiteY4" fmla="*/ 21832 h 499026"/>
                  <a:gd name="connsiteX5" fmla="*/ 43665 w 31189"/>
                  <a:gd name="connsiteY5" fmla="*/ 499026 h 499026"/>
                  <a:gd name="connsiteX6" fmla="*/ 21832 w 31189"/>
                  <a:gd name="connsiteY6" fmla="*/ 520858 h 499026"/>
                  <a:gd name="connsiteX7" fmla="*/ 21832 w 31189"/>
                  <a:gd name="connsiteY7" fmla="*/ 520858 h 499026"/>
                  <a:gd name="connsiteX8" fmla="*/ 0 w 31189"/>
                  <a:gd name="connsiteY8" fmla="*/ 499026 h 49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89" h="499026">
                    <a:moveTo>
                      <a:pt x="0" y="499026"/>
                    </a:moveTo>
                    <a:lnTo>
                      <a:pt x="0" y="21832"/>
                    </a:lnTo>
                    <a:cubicBezTo>
                      <a:pt x="0" y="9357"/>
                      <a:pt x="9357" y="0"/>
                      <a:pt x="21832" y="0"/>
                    </a:cubicBezTo>
                    <a:lnTo>
                      <a:pt x="21832" y="0"/>
                    </a:lnTo>
                    <a:cubicBezTo>
                      <a:pt x="34308" y="0"/>
                      <a:pt x="43665" y="9357"/>
                      <a:pt x="43665" y="21832"/>
                    </a:cubicBezTo>
                    <a:lnTo>
                      <a:pt x="43665" y="499026"/>
                    </a:lnTo>
                    <a:cubicBezTo>
                      <a:pt x="43665" y="511502"/>
                      <a:pt x="34308" y="520858"/>
                      <a:pt x="21832" y="520858"/>
                    </a:cubicBezTo>
                    <a:lnTo>
                      <a:pt x="21832" y="520858"/>
                    </a:lnTo>
                    <a:cubicBezTo>
                      <a:pt x="9357" y="520858"/>
                      <a:pt x="0" y="511502"/>
                      <a:pt x="0" y="499026"/>
                    </a:cubicBez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58" name="Aichitds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444FA3B-D294-4055-A217-B1E903A93495}"/>
              </a:ext>
            </a:extLst>
          </p:cNvPr>
          <p:cNvSpPr/>
          <p:nvPr/>
        </p:nvSpPr>
        <p:spPr>
          <a:xfrm>
            <a:off x="6502329" y="2004047"/>
            <a:ext cx="4794322" cy="417710"/>
          </a:xfrm>
          <a:prstGeom prst="rect">
            <a:avLst/>
          </a:prstGeom>
        </p:spPr>
        <p:txBody>
          <a:bodyPr wrap="square" lIns="105571" tIns="52784" rIns="105571" bIns="52784">
            <a:spAutoFit/>
          </a:bodyPr>
          <a:lstStyle/>
          <a:p>
            <a:pPr lvl="0" algn="dist">
              <a:lnSpc>
                <a:spcPts val="2600"/>
              </a:lnSpc>
              <a:buClr>
                <a:srgbClr val="C00000"/>
              </a:buClr>
              <a:defRPr/>
            </a:pPr>
            <a:r>
              <a:rPr lang="en-US" altLang="zh-CN" sz="2000" b="1" dirty="0">
                <a:solidFill>
                  <a:srgbClr val="C00000"/>
                </a:solidFill>
                <a:cs typeface="+mn-ea"/>
                <a:sym typeface="+mn-lt"/>
              </a:rPr>
              <a:t>《</a:t>
            </a:r>
            <a:r>
              <a:rPr lang="zh-CN" altLang="en-US" sz="2000" b="1" dirty="0">
                <a:solidFill>
                  <a:srgbClr val="C00000"/>
                </a:solidFill>
                <a:cs typeface="+mn-ea"/>
                <a:sym typeface="+mn-lt"/>
              </a:rPr>
              <a:t>中国共产党基层组织选举工作条例</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59" name="Aichitds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3EF1D3B-CD07-4EAC-97A3-5B1A4AA8D232}"/>
              </a:ext>
            </a:extLst>
          </p:cNvPr>
          <p:cNvSpPr/>
          <p:nvPr/>
        </p:nvSpPr>
        <p:spPr>
          <a:xfrm>
            <a:off x="6502328" y="1661147"/>
            <a:ext cx="6231743" cy="399371"/>
          </a:xfrm>
          <a:prstGeom prst="rect">
            <a:avLst/>
          </a:prstGeom>
        </p:spPr>
        <p:txBody>
          <a:bodyPr wrap="square" lIns="105571" tIns="52784" rIns="105571" bIns="52784">
            <a:spAutoFit/>
          </a:bodyPr>
          <a:lstStyle/>
          <a:p>
            <a:pPr lvl="0">
              <a:lnSpc>
                <a:spcPts val="2600"/>
              </a:lnSpc>
              <a:buClr>
                <a:srgbClr val="C00000"/>
              </a:buClr>
              <a:defRPr/>
            </a:pPr>
            <a:r>
              <a:rPr lang="zh-CN" altLang="en-US" sz="1400" dirty="0">
                <a:solidFill>
                  <a:srgbClr val="44546A">
                    <a:lumMod val="50000"/>
                  </a:srgbClr>
                </a:solidFill>
                <a:cs typeface="+mn-ea"/>
                <a:sym typeface="+mn-lt"/>
              </a:rPr>
              <a:t>和实施</a:t>
            </a:r>
          </a:p>
        </p:txBody>
      </p:sp>
      <p:pic>
        <p:nvPicPr>
          <p:cNvPr id="2" name="Aichitds10">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A280309-78B8-4B99-9E66-4D68EC14B93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9"/>
              </a:ext>
            </a:extLst>
          </a:blip>
          <a:stretch>
            <a:fillRect/>
          </a:stretch>
        </p:blipFill>
        <p:spPr>
          <a:xfrm>
            <a:off x="1797106" y="2225059"/>
            <a:ext cx="294410" cy="294410"/>
          </a:xfrm>
          <a:prstGeom prst="rect">
            <a:avLst/>
          </a:prstGeom>
        </p:spPr>
      </p:pic>
    </p:spTree>
    <p:extLst>
      <p:ext uri="{BB962C8B-B14F-4D97-AF65-F5344CB8AC3E}">
        <p14:creationId xmlns:p14="http://schemas.microsoft.com/office/powerpoint/2010/main" val="97104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2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670"/>
                                </p:stCondLst>
                                <p:childTnLst>
                                  <p:par>
                                    <p:cTn id="20" presetID="2" presetClass="entr" presetSubtype="8" fill="hold" nodeType="afterEffect" p14:presetBounceEnd="58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58000">
                                          <p:cBhvr additive="base">
                                            <p:cTn id="22" dur="5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170"/>
                                </p:stCondLst>
                                <p:childTnLst>
                                  <p:par>
                                    <p:cTn id="25" presetID="23" presetClass="entr" presetSubtype="27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2/3*#ppt_w"/>
                                              </p:val>
                                            </p:tav>
                                            <p:tav tm="100000">
                                              <p:val>
                                                <p:strVal val="#ppt_w"/>
                                              </p:val>
                                            </p:tav>
                                          </p:tavLst>
                                        </p:anim>
                                        <p:anim calcmode="lin" valueType="num">
                                          <p:cBhvr>
                                            <p:cTn id="28" dur="500" fill="hold"/>
                                            <p:tgtEl>
                                              <p:spTgt spid="7"/>
                                            </p:tgtEl>
                                            <p:attrNameLst>
                                              <p:attrName>ppt_h</p:attrName>
                                            </p:attrNameLst>
                                          </p:cBhvr>
                                          <p:tavLst>
                                            <p:tav tm="0">
                                              <p:val>
                                                <p:strVal val="2/3*#ppt_h"/>
                                              </p:val>
                                            </p:tav>
                                            <p:tav tm="100000">
                                              <p:val>
                                                <p:strVal val="#ppt_h"/>
                                              </p:val>
                                            </p:tav>
                                          </p:tavLst>
                                        </p:anim>
                                      </p:childTnLst>
                                    </p:cTn>
                                  </p:par>
                                  <p:par>
                                    <p:cTn id="29" presetID="23" presetClass="entr" presetSubtype="272" fill="hold"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par>
                              <p:cTn id="33" fill="hold">
                                <p:stCondLst>
                                  <p:cond delay="387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58" grpId="0"/>
          <p:bldP spid="59" grpId="0"/>
        </p:bldLst>
      </p:timing>
    </mc:Choice>
    <mc:Fallback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2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67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170"/>
                                </p:stCondLst>
                                <p:childTnLst>
                                  <p:par>
                                    <p:cTn id="25" presetID="23" presetClass="entr" presetSubtype="27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2/3*#ppt_w"/>
                                              </p:val>
                                            </p:tav>
                                            <p:tav tm="100000">
                                              <p:val>
                                                <p:strVal val="#ppt_w"/>
                                              </p:val>
                                            </p:tav>
                                          </p:tavLst>
                                        </p:anim>
                                        <p:anim calcmode="lin" valueType="num">
                                          <p:cBhvr>
                                            <p:cTn id="28" dur="500" fill="hold"/>
                                            <p:tgtEl>
                                              <p:spTgt spid="7"/>
                                            </p:tgtEl>
                                            <p:attrNameLst>
                                              <p:attrName>ppt_h</p:attrName>
                                            </p:attrNameLst>
                                          </p:cBhvr>
                                          <p:tavLst>
                                            <p:tav tm="0">
                                              <p:val>
                                                <p:strVal val="2/3*#ppt_h"/>
                                              </p:val>
                                            </p:tav>
                                            <p:tav tm="100000">
                                              <p:val>
                                                <p:strVal val="#ppt_h"/>
                                              </p:val>
                                            </p:tav>
                                          </p:tavLst>
                                        </p:anim>
                                      </p:childTnLst>
                                    </p:cTn>
                                  </p:par>
                                  <p:par>
                                    <p:cTn id="29" presetID="23" presetClass="entr" presetSubtype="272" fill="hold"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par>
                              <p:cTn id="33" fill="hold">
                                <p:stCondLst>
                                  <p:cond delay="387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58" grpId="0"/>
          <p:bldP spid="5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ichitds1" descr="http://news.youth.cn/images/20190222banner01.jpg">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310E1B-CC75-4C03-9302-05D454F128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87CF0A-2B0F-434F-922C-EEBFD98CA5E3}"/>
              </a:ext>
            </a:extLst>
          </p:cNvPr>
          <p:cNvPicPr>
            <a:picLocks noChangeAspect="1"/>
          </p:cNvPicPr>
          <p:nvPr/>
        </p:nvPicPr>
        <p:blipFill rotWithShape="1">
          <a:blip r:embed="rId4" cstate="screen">
            <a:alphaModFix amt="83000"/>
            <a:extLst>
              <a:ext uri="{28A0092B-C50C-407E-A947-70E740481C1C}">
                <a14:useLocalDpi xmlns:a14="http://schemas.microsoft.com/office/drawing/2010/main"/>
              </a:ext>
            </a:extLst>
          </a:blip>
          <a:srcRect t="-1535"/>
          <a:stretch/>
        </p:blipFill>
        <p:spPr>
          <a:xfrm>
            <a:off x="0" y="0"/>
            <a:ext cx="12192000" cy="6858000"/>
          </a:xfrm>
          <a:custGeom>
            <a:avLst/>
            <a:gdLst>
              <a:gd name="connsiteX0" fmla="*/ 0 w 12192000"/>
              <a:gd name="connsiteY0" fmla="*/ 0 h 6687358"/>
              <a:gd name="connsiteX1" fmla="*/ 12192000 w 12192000"/>
              <a:gd name="connsiteY1" fmla="*/ 0 h 6687358"/>
              <a:gd name="connsiteX2" fmla="*/ 12192000 w 12192000"/>
              <a:gd name="connsiteY2" fmla="*/ 6687358 h 6687358"/>
              <a:gd name="connsiteX3" fmla="*/ 0 w 12192000"/>
              <a:gd name="connsiteY3" fmla="*/ 6687358 h 6687358"/>
            </a:gdLst>
            <a:ahLst/>
            <a:cxnLst>
              <a:cxn ang="0">
                <a:pos x="connsiteX0" y="connsiteY0"/>
              </a:cxn>
              <a:cxn ang="0">
                <a:pos x="connsiteX1" y="connsiteY1"/>
              </a:cxn>
              <a:cxn ang="0">
                <a:pos x="connsiteX2" y="connsiteY2"/>
              </a:cxn>
              <a:cxn ang="0">
                <a:pos x="connsiteX3" y="connsiteY3"/>
              </a:cxn>
            </a:cxnLst>
            <a:rect l="l" t="t" r="r" b="b"/>
            <a:pathLst>
              <a:path w="12192000" h="6687358">
                <a:moveTo>
                  <a:pt x="0" y="0"/>
                </a:moveTo>
                <a:lnTo>
                  <a:pt x="12192000" y="0"/>
                </a:lnTo>
                <a:lnTo>
                  <a:pt x="12192000" y="6687358"/>
                </a:lnTo>
                <a:lnTo>
                  <a:pt x="0" y="6687358"/>
                </a:lnTo>
                <a:close/>
              </a:path>
            </a:pathLst>
          </a:custGeom>
        </p:spPr>
      </p:pic>
      <p:pic>
        <p:nvPicPr>
          <p:cNvPr id="11" name="Aichitds3" descr="图片包含 游戏机,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F89AD0-885B-41DD-B274-D5186F43F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650" y="777053"/>
            <a:ext cx="1581150" cy="1288059"/>
          </a:xfrm>
          <a:prstGeom prst="rect">
            <a:avLst/>
          </a:prstGeom>
        </p:spPr>
      </p:pic>
      <p:sp>
        <p:nvSpPr>
          <p:cNvPr id="34"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D799AB-B837-4F70-AA94-21F30AFF01A6}"/>
              </a:ext>
            </a:extLst>
          </p:cNvPr>
          <p:cNvSpPr/>
          <p:nvPr/>
        </p:nvSpPr>
        <p:spPr>
          <a:xfrm flipH="1">
            <a:off x="881776" y="2459628"/>
            <a:ext cx="9417963" cy="1200329"/>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algn="ctr" fontAlgn="base">
              <a:defRPr/>
            </a:pPr>
            <a:r>
              <a:rPr lang="zh-CN" altLang="en-US" sz="7200" dirty="0">
                <a:gradFill>
                  <a:gsLst>
                    <a:gs pos="0">
                      <a:prstClr val="white"/>
                    </a:gs>
                    <a:gs pos="100000">
                      <a:srgbClr val="FFFF00"/>
                    </a:gs>
                  </a:gsLst>
                  <a:lin ang="5400000" scaled="1"/>
                </a:gradFill>
                <a:latin typeface="方正粗黑宋简体" panose="02000000000000000000" pitchFamily="2" charset="-122"/>
                <a:ea typeface="方正粗黑宋简体" panose="02000000000000000000" pitchFamily="2" charset="-122"/>
                <a:cs typeface="+mn-ea"/>
                <a:sym typeface="+mn-lt"/>
              </a:rPr>
              <a:t>感谢您的聆听下回再见</a:t>
            </a:r>
          </a:p>
        </p:txBody>
      </p:sp>
      <p:sp>
        <p:nvSpPr>
          <p:cNvPr id="36"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41F859-3644-4306-A9A3-9762A0820A96}"/>
              </a:ext>
            </a:extLst>
          </p:cNvPr>
          <p:cNvSpPr txBox="1"/>
          <p:nvPr/>
        </p:nvSpPr>
        <p:spPr>
          <a:xfrm>
            <a:off x="2291881" y="1307120"/>
            <a:ext cx="3139697" cy="400110"/>
          </a:xfrm>
          <a:prstGeom prst="rect">
            <a:avLst/>
          </a:prstGeom>
          <a:noFill/>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EFDF8"/>
                </a:solidFill>
                <a:effectLst/>
                <a:uLnTx/>
                <a:uFillTx/>
                <a:cs typeface="+mn-ea"/>
                <a:sym typeface="+mn-lt"/>
              </a:rPr>
              <a:t>中国共产党</a:t>
            </a:r>
            <a:endParaRPr kumimoji="0" lang="en-US" altLang="zh-CN" sz="2000" b="0" i="0" u="none" strike="noStrike" kern="1200" cap="none" spc="0" normalizeH="0" baseline="0" noProof="0" dirty="0">
              <a:ln>
                <a:noFill/>
              </a:ln>
              <a:solidFill>
                <a:srgbClr val="FEFDF8"/>
              </a:solidFill>
              <a:effectLst/>
              <a:uLnTx/>
              <a:uFillTx/>
              <a:cs typeface="+mn-ea"/>
              <a:sym typeface="+mn-lt"/>
            </a:endParaRPr>
          </a:p>
        </p:txBody>
      </p:sp>
      <p:sp>
        <p:nvSpPr>
          <p:cNvPr id="37"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68B63A-505E-4C3A-B5F6-B5ADDC3CDD02}"/>
              </a:ext>
            </a:extLst>
          </p:cNvPr>
          <p:cNvSpPr txBox="1"/>
          <p:nvPr/>
        </p:nvSpPr>
        <p:spPr>
          <a:xfrm>
            <a:off x="2291881" y="1615706"/>
            <a:ext cx="2435987" cy="307777"/>
          </a:xfrm>
          <a:prstGeom prst="rect">
            <a:avLst/>
          </a:prstGeom>
          <a:noFill/>
          <a:effectLst/>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EFDF8"/>
                </a:solidFill>
                <a:effectLst/>
                <a:uLnTx/>
                <a:uFillTx/>
                <a:cs typeface="+mn-ea"/>
                <a:sym typeface="+mn-lt"/>
              </a:rPr>
              <a:t>Communist Party of China</a:t>
            </a:r>
            <a:endParaRPr kumimoji="0" lang="zh-CN" altLang="en-US" sz="1400" b="0" i="0" u="none" strike="noStrike" kern="1200" cap="none" spc="0" normalizeH="0" baseline="0" noProof="0" dirty="0">
              <a:ln>
                <a:noFill/>
              </a:ln>
              <a:solidFill>
                <a:srgbClr val="FEFDF8"/>
              </a:solidFill>
              <a:effectLst/>
              <a:uLnTx/>
              <a:uFillTx/>
              <a:cs typeface="+mn-ea"/>
              <a:sym typeface="+mn-lt"/>
            </a:endParaRPr>
          </a:p>
        </p:txBody>
      </p:sp>
      <p:sp>
        <p:nvSpPr>
          <p:cNvPr id="40"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047454-3DD0-4797-BE82-5DA825BCF0D5}"/>
              </a:ext>
            </a:extLst>
          </p:cNvPr>
          <p:cNvSpPr txBox="1">
            <a:spLocks noChangeArrowheads="1"/>
          </p:cNvSpPr>
          <p:nvPr/>
        </p:nvSpPr>
        <p:spPr bwMode="auto">
          <a:xfrm>
            <a:off x="1174557" y="3730723"/>
            <a:ext cx="8832401"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base">
              <a:spcBef>
                <a:spcPct val="0"/>
              </a:spcBef>
              <a:spcAft>
                <a:spcPct val="0"/>
              </a:spcAft>
            </a:pP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完整解读</a:t>
            </a:r>
            <a:r>
              <a:rPr lang="en-US" altLang="zh-CN" sz="1910" b="0" dirty="0">
                <a:solidFill>
                  <a:srgbClr val="FEFDF8"/>
                </a:solidFill>
                <a:latin typeface="+mn-lt"/>
                <a:ea typeface="+mn-ea"/>
                <a:cs typeface="+mn-ea"/>
                <a:sym typeface="+mn-lt"/>
              </a:rPr>
              <a:t>2020</a:t>
            </a:r>
            <a:r>
              <a:rPr lang="zh-CN" altLang="en-US" sz="1910" b="0" dirty="0">
                <a:solidFill>
                  <a:srgbClr val="FEFDF8"/>
                </a:solidFill>
                <a:latin typeface="+mn-lt"/>
                <a:ea typeface="+mn-ea"/>
                <a:cs typeface="+mn-ea"/>
                <a:sym typeface="+mn-lt"/>
              </a:rPr>
              <a:t>年</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中国共产党基层组织选举工作条例</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重点内容</a:t>
            </a:r>
            <a:r>
              <a:rPr lang="en-US" altLang="zh-CN" sz="1910" b="0" dirty="0">
                <a:solidFill>
                  <a:srgbClr val="FEFDF8"/>
                </a:solidFill>
                <a:latin typeface="+mn-lt"/>
                <a:ea typeface="+mn-ea"/>
                <a:cs typeface="+mn-ea"/>
                <a:sym typeface="+mn-lt"/>
              </a:rPr>
              <a:t>————</a:t>
            </a:r>
            <a:endParaRPr lang="zh-CN" altLang="en-US" sz="1910" b="0" dirty="0">
              <a:solidFill>
                <a:srgbClr val="FEFDF8"/>
              </a:solidFill>
              <a:latin typeface="+mn-lt"/>
              <a:ea typeface="+mn-ea"/>
              <a:cs typeface="+mn-ea"/>
              <a:sym typeface="+mn-lt"/>
            </a:endParaRPr>
          </a:p>
        </p:txBody>
      </p:sp>
      <p:sp>
        <p:nvSpPr>
          <p:cNvPr id="41"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9BD08A-C275-44C3-9D77-35ED3B38B202}"/>
              </a:ext>
            </a:extLst>
          </p:cNvPr>
          <p:cNvSpPr/>
          <p:nvPr/>
        </p:nvSpPr>
        <p:spPr>
          <a:xfrm>
            <a:off x="1290998" y="4681144"/>
            <a:ext cx="2236318" cy="29735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主讲人：代用名</a:t>
            </a:r>
          </a:p>
        </p:txBody>
      </p:sp>
      <p:sp>
        <p:nvSpPr>
          <p:cNvPr id="42"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24BC3E-7FF4-4887-91F1-D182A013B476}"/>
              </a:ext>
            </a:extLst>
          </p:cNvPr>
          <p:cNvSpPr/>
          <p:nvPr/>
        </p:nvSpPr>
        <p:spPr>
          <a:xfrm>
            <a:off x="3980919" y="4683374"/>
            <a:ext cx="2236318" cy="29289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时间：</a:t>
            </a:r>
            <a:r>
              <a:rPr lang="en-US" altLang="zh-CN" sz="1400" dirty="0" smtClean="0">
                <a:solidFill>
                  <a:srgbClr val="FEFDF8"/>
                </a:solidFill>
                <a:cs typeface="+mn-ea"/>
                <a:sym typeface="+mn-lt"/>
              </a:rPr>
              <a:t>20XX</a:t>
            </a:r>
            <a:r>
              <a:rPr lang="zh-CN" altLang="en-US" sz="1400" dirty="0" smtClean="0">
                <a:solidFill>
                  <a:srgbClr val="FEFDF8"/>
                </a:solidFill>
                <a:cs typeface="+mn-ea"/>
                <a:sym typeface="+mn-lt"/>
              </a:rPr>
              <a:t>年</a:t>
            </a:r>
            <a:r>
              <a:rPr lang="en-US" altLang="zh-CN" sz="1400" dirty="0">
                <a:solidFill>
                  <a:srgbClr val="FEFDF8"/>
                </a:solidFill>
                <a:cs typeface="+mn-ea"/>
                <a:sym typeface="+mn-lt"/>
              </a:rPr>
              <a:t>XX</a:t>
            </a:r>
            <a:r>
              <a:rPr lang="zh-CN" altLang="en-US" sz="1400" dirty="0">
                <a:solidFill>
                  <a:srgbClr val="FEFDF8"/>
                </a:solidFill>
                <a:cs typeface="+mn-ea"/>
                <a:sym typeface="+mn-lt"/>
              </a:rPr>
              <a:t>月</a:t>
            </a:r>
            <a:r>
              <a:rPr lang="en-US" altLang="zh-CN" sz="1400" dirty="0">
                <a:solidFill>
                  <a:srgbClr val="FEFDF8"/>
                </a:solidFill>
                <a:cs typeface="+mn-ea"/>
                <a:sym typeface="+mn-lt"/>
              </a:rPr>
              <a:t>XX</a:t>
            </a:r>
            <a:r>
              <a:rPr lang="zh-CN" altLang="en-US" sz="1400" dirty="0">
                <a:solidFill>
                  <a:srgbClr val="FEFDF8"/>
                </a:solidFill>
                <a:cs typeface="+mn-ea"/>
                <a:sym typeface="+mn-lt"/>
              </a:rPr>
              <a:t>日</a:t>
            </a:r>
          </a:p>
        </p:txBody>
      </p:sp>
      <p:sp>
        <p:nvSpPr>
          <p:cNvPr id="45"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32336A-6DB6-46AB-9975-D6D1D0D0D5FA}"/>
              </a:ext>
            </a:extLst>
          </p:cNvPr>
          <p:cNvSpPr/>
          <p:nvPr/>
        </p:nvSpPr>
        <p:spPr>
          <a:xfrm>
            <a:off x="3621009" y="4696713"/>
            <a:ext cx="266217" cy="266217"/>
          </a:xfrm>
          <a:prstGeom prst="star5">
            <a:avLst/>
          </a:prstGeom>
          <a:noFill/>
          <a:ln>
            <a:solidFill>
              <a:srgbClr val="FE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EFDF8"/>
              </a:solidFill>
              <a:effectLst/>
              <a:uLnTx/>
              <a:uFillTx/>
              <a:cs typeface="+mn-ea"/>
              <a:sym typeface="+mn-lt"/>
            </a:endParaRPr>
          </a:p>
        </p:txBody>
      </p:sp>
    </p:spTree>
    <p:extLst>
      <p:ext uri="{BB962C8B-B14F-4D97-AF65-F5344CB8AC3E}">
        <p14:creationId xmlns:p14="http://schemas.microsoft.com/office/powerpoint/2010/main" val="139201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decel="4600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9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childTnLst>
                          </p:cTn>
                        </p:par>
                        <p:par>
                          <p:cTn id="23" fill="hold">
                            <p:stCondLst>
                              <p:cond delay="3300"/>
                            </p:stCondLst>
                            <p:childTnLst>
                              <p:par>
                                <p:cTn id="24" presetID="3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 calcmode="lin" valueType="num">
                                      <p:cBhvr>
                                        <p:cTn id="28" dur="500" fill="hold"/>
                                        <p:tgtEl>
                                          <p:spTgt spid="45"/>
                                        </p:tgtEl>
                                        <p:attrNameLst>
                                          <p:attrName>style.rotation</p:attrName>
                                        </p:attrNameLst>
                                      </p:cBhvr>
                                      <p:tavLst>
                                        <p:tav tm="0">
                                          <p:val>
                                            <p:fltVal val="90"/>
                                          </p:val>
                                        </p:tav>
                                        <p:tav tm="100000">
                                          <p:val>
                                            <p:fltVal val="0"/>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0" grpId="0"/>
      <p:bldP spid="41" grpId="0" animBg="1"/>
      <p:bldP spid="42"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996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BB491C-EA68-4FD9-806D-DB8418C95075}"/>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2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C09CC0-0473-4B15-BB7C-56F83D6D10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48115" y="0"/>
            <a:ext cx="3743885" cy="3556000"/>
          </a:xfrm>
          <a:prstGeom prst="rect">
            <a:avLst/>
          </a:prstGeom>
        </p:spPr>
      </p:pic>
      <p:sp>
        <p:nvSpPr>
          <p:cNvPr id="34"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401F23-7AD2-4C85-B63E-9E8858AD03F7}"/>
              </a:ext>
            </a:extLst>
          </p:cNvPr>
          <p:cNvSpPr txBox="1"/>
          <p:nvPr/>
        </p:nvSpPr>
        <p:spPr>
          <a:xfrm>
            <a:off x="-204583" y="466397"/>
            <a:ext cx="41385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cs typeface="+mn-ea"/>
                <a:sym typeface="+mn-lt"/>
              </a:rPr>
              <a:t>目录</a:t>
            </a:r>
            <a:endParaRPr kumimoji="0" lang="en-US" altLang="zh-CN" sz="4400" b="1" i="0" u="none" strike="noStrike" kern="1200" cap="none" spc="0" normalizeH="0" baseline="0" noProof="0" dirty="0">
              <a:ln>
                <a:noFill/>
              </a:ln>
              <a:solidFill>
                <a:srgbClr val="C0000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cs typeface="+mn-ea"/>
                <a:sym typeface="+mn-lt"/>
              </a:rPr>
              <a:t>CONTENTE</a:t>
            </a:r>
          </a:p>
        </p:txBody>
      </p:sp>
      <p:sp>
        <p:nvSpPr>
          <p:cNvPr id="38"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829FAC-BFF3-47B4-AE8F-CDC8F745806A}"/>
              </a:ext>
            </a:extLst>
          </p:cNvPr>
          <p:cNvSpPr>
            <a:spLocks noChangeShapeType="1"/>
          </p:cNvSpPr>
          <p:nvPr/>
        </p:nvSpPr>
        <p:spPr bwMode="auto">
          <a:xfrm flipH="1">
            <a:off x="1045028" y="1666726"/>
            <a:ext cx="7590972" cy="0"/>
          </a:xfrm>
          <a:prstGeom prst="line">
            <a:avLst/>
          </a:prstGeom>
          <a:noFill/>
          <a:ln w="1905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
        <p:nvSpPr>
          <p:cNvPr id="39"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8A4127-9FE3-4B23-B9BD-ED39D8946703}"/>
              </a:ext>
            </a:extLst>
          </p:cNvPr>
          <p:cNvSpPr txBox="1">
            <a:spLocks noChangeArrowheads="1"/>
          </p:cNvSpPr>
          <p:nvPr/>
        </p:nvSpPr>
        <p:spPr bwMode="auto">
          <a:xfrm>
            <a:off x="3026978" y="1267978"/>
            <a:ext cx="5612197" cy="323165"/>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lvl="0" algn="dist" eaLnBrk="1" hangingPunct="1">
              <a:defRPr/>
            </a:pPr>
            <a:r>
              <a:rPr lang="zh-CN" altLang="en-US" sz="1500" dirty="0">
                <a:solidFill>
                  <a:srgbClr val="570101"/>
                </a:solidFill>
                <a:latin typeface="+mn-lt"/>
                <a:ea typeface="+mn-ea"/>
                <a:cs typeface="+mn-ea"/>
                <a:sym typeface="+mn-lt"/>
              </a:rPr>
              <a:t>完整解读</a:t>
            </a:r>
            <a:r>
              <a:rPr lang="en-US" altLang="zh-CN" sz="1500" dirty="0">
                <a:solidFill>
                  <a:srgbClr val="570101"/>
                </a:solidFill>
                <a:latin typeface="+mn-lt"/>
                <a:ea typeface="+mn-ea"/>
                <a:cs typeface="+mn-ea"/>
                <a:sym typeface="+mn-lt"/>
              </a:rPr>
              <a:t>2020</a:t>
            </a:r>
            <a:r>
              <a:rPr lang="zh-CN" altLang="en-US" sz="1500" dirty="0">
                <a:solidFill>
                  <a:srgbClr val="570101"/>
                </a:solidFill>
                <a:latin typeface="+mn-lt"/>
                <a:ea typeface="+mn-ea"/>
                <a:cs typeface="+mn-ea"/>
                <a:sym typeface="+mn-lt"/>
              </a:rPr>
              <a:t>年</a:t>
            </a:r>
            <a:r>
              <a:rPr lang="en-US" altLang="zh-CN" sz="1500" dirty="0">
                <a:solidFill>
                  <a:srgbClr val="570101"/>
                </a:solidFill>
                <a:latin typeface="+mn-lt"/>
                <a:ea typeface="+mn-ea"/>
                <a:cs typeface="+mn-ea"/>
                <a:sym typeface="+mn-lt"/>
              </a:rPr>
              <a:t>《</a:t>
            </a:r>
            <a:r>
              <a:rPr lang="zh-CN" altLang="en-US" sz="1500" dirty="0">
                <a:solidFill>
                  <a:srgbClr val="570101"/>
                </a:solidFill>
                <a:latin typeface="+mn-lt"/>
                <a:ea typeface="+mn-ea"/>
                <a:cs typeface="+mn-ea"/>
                <a:sym typeface="+mn-lt"/>
              </a:rPr>
              <a:t>中国共产党基层组织选举工作条例</a:t>
            </a:r>
            <a:r>
              <a:rPr lang="en-US" altLang="zh-CN" sz="1500" dirty="0">
                <a:solidFill>
                  <a:srgbClr val="570101"/>
                </a:solidFill>
                <a:latin typeface="+mn-lt"/>
                <a:ea typeface="+mn-ea"/>
                <a:cs typeface="+mn-ea"/>
                <a:sym typeface="+mn-lt"/>
              </a:rPr>
              <a:t>》</a:t>
            </a:r>
            <a:r>
              <a:rPr lang="zh-CN" altLang="en-US" sz="1500" dirty="0">
                <a:solidFill>
                  <a:srgbClr val="570101"/>
                </a:solidFill>
                <a:latin typeface="+mn-lt"/>
                <a:ea typeface="+mn-ea"/>
                <a:cs typeface="+mn-ea"/>
                <a:sym typeface="+mn-lt"/>
              </a:rPr>
              <a:t>重点内容</a:t>
            </a:r>
          </a:p>
        </p:txBody>
      </p:sp>
      <p:sp>
        <p:nvSpPr>
          <p:cNvPr id="41"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859E2C-0406-455B-8362-BDC026406423}"/>
              </a:ext>
            </a:extLst>
          </p:cNvPr>
          <p:cNvSpPr/>
          <p:nvPr/>
        </p:nvSpPr>
        <p:spPr>
          <a:xfrm>
            <a:off x="2087952" y="2468307"/>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主要意义</a:t>
            </a:r>
          </a:p>
        </p:txBody>
      </p:sp>
      <p:sp>
        <p:nvSpPr>
          <p:cNvPr id="44"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9C116F-0454-47B4-8351-F3AA1A679421}"/>
              </a:ext>
            </a:extLst>
          </p:cNvPr>
          <p:cNvSpPr/>
          <p:nvPr/>
        </p:nvSpPr>
        <p:spPr>
          <a:xfrm>
            <a:off x="2087952" y="3669607"/>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具体要求</a:t>
            </a:r>
          </a:p>
        </p:txBody>
      </p:sp>
      <p:sp>
        <p:nvSpPr>
          <p:cNvPr id="47"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5C09C7-4EE7-4B31-89CB-B42253F2D0E2}"/>
              </a:ext>
            </a:extLst>
          </p:cNvPr>
          <p:cNvSpPr/>
          <p:nvPr/>
        </p:nvSpPr>
        <p:spPr>
          <a:xfrm>
            <a:off x="2087952" y="4927578"/>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逐条解读</a:t>
            </a:r>
          </a:p>
        </p:txBody>
      </p:sp>
      <p:pic>
        <p:nvPicPr>
          <p:cNvPr id="49"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2C0168-D527-4A76-B669-4C14ABE6B1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286500"/>
            <a:ext cx="12192000" cy="571499"/>
          </a:xfrm>
          <a:prstGeom prst="rect">
            <a:avLst/>
          </a:prstGeom>
        </p:spPr>
      </p:pic>
      <p:sp>
        <p:nvSpPr>
          <p:cNvPr id="50"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A50BE1-B7CF-4336-93F8-DC3AB04519EE}"/>
              </a:ext>
            </a:extLst>
          </p:cNvPr>
          <p:cNvSpPr/>
          <p:nvPr/>
        </p:nvSpPr>
        <p:spPr bwMode="auto">
          <a:xfrm>
            <a:off x="2290124" y="2123886"/>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1" name="Aichitds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2772DC-EDD4-4082-9AD0-48D2FEADF942}"/>
              </a:ext>
            </a:extLst>
          </p:cNvPr>
          <p:cNvSpPr/>
          <p:nvPr/>
        </p:nvSpPr>
        <p:spPr bwMode="auto">
          <a:xfrm>
            <a:off x="2290124" y="3324099"/>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2" name="Aichitds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1F1B32-08E0-4C59-B66C-40A9D82C9850}"/>
              </a:ext>
            </a:extLst>
          </p:cNvPr>
          <p:cNvSpPr/>
          <p:nvPr/>
        </p:nvSpPr>
        <p:spPr bwMode="auto">
          <a:xfrm>
            <a:off x="2290124" y="4575653"/>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3" name="Aichitds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715FC6-0D98-4BD1-AE58-33364BCDCE92}"/>
              </a:ext>
            </a:extLst>
          </p:cNvPr>
          <p:cNvSpPr>
            <a:spLocks noChangeArrowheads="1"/>
          </p:cNvSpPr>
          <p:nvPr/>
        </p:nvSpPr>
        <p:spPr bwMode="auto">
          <a:xfrm>
            <a:off x="614316" y="1981682"/>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01</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
        <p:nvSpPr>
          <p:cNvPr id="54" name="Aichitds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8AAA43-191B-46BB-8EF7-024FD9BEDB01}"/>
              </a:ext>
            </a:extLst>
          </p:cNvPr>
          <p:cNvSpPr>
            <a:spLocks noChangeArrowheads="1"/>
          </p:cNvSpPr>
          <p:nvPr/>
        </p:nvSpPr>
        <p:spPr bwMode="auto">
          <a:xfrm>
            <a:off x="614316" y="3183394"/>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02</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
        <p:nvSpPr>
          <p:cNvPr id="55" name="Aichitds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AA5FF5-F67A-4D5D-9019-2ED07145EB50}"/>
              </a:ext>
            </a:extLst>
          </p:cNvPr>
          <p:cNvSpPr>
            <a:spLocks noChangeArrowheads="1"/>
          </p:cNvSpPr>
          <p:nvPr/>
        </p:nvSpPr>
        <p:spPr bwMode="auto">
          <a:xfrm>
            <a:off x="614316" y="4385107"/>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03</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Tree>
    <p:extLst>
      <p:ext uri="{BB962C8B-B14F-4D97-AF65-F5344CB8AC3E}">
        <p14:creationId xmlns:p14="http://schemas.microsoft.com/office/powerpoint/2010/main" val="666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2" presetClass="entr" presetSubtype="2" fill="hold" grpId="0" nodeType="withEffect" p14:presetBounceEnd="100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100000">
                                          <p:cBhvr additive="base">
                                            <p:cTn id="19" dur="500" fill="hold"/>
                                            <p:tgtEl>
                                              <p:spTgt spid="38"/>
                                            </p:tgtEl>
                                            <p:attrNameLst>
                                              <p:attrName>ppt_x</p:attrName>
                                            </p:attrNameLst>
                                          </p:cBhvr>
                                          <p:tavLst>
                                            <p:tav tm="0">
                                              <p:val>
                                                <p:strVal val="1+#ppt_w/2"/>
                                              </p:val>
                                            </p:tav>
                                            <p:tav tm="100000">
                                              <p:val>
                                                <p:strVal val="#ppt_x"/>
                                              </p:val>
                                            </p:tav>
                                          </p:tavLst>
                                        </p:anim>
                                        <p:anim calcmode="lin" valueType="num" p14:bounceEnd="100000">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07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3020"/>
                                </p:stCondLst>
                                <p:childTnLst>
                                  <p:par>
                                    <p:cTn id="43" presetID="23" presetClass="entr" presetSubtype="32" fill="hold" grpId="0" nodeType="afterEffect">
                                      <p:stCondLst>
                                        <p:cond delay="0"/>
                                      </p:stCondLst>
                                      <p:iterate type="lt">
                                        <p:tmPct val="0"/>
                                      </p:iterate>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strVal val="4*#ppt_w"/>
                                              </p:val>
                                            </p:tav>
                                            <p:tav tm="100000">
                                              <p:val>
                                                <p:strVal val="#ppt_w"/>
                                              </p:val>
                                            </p:tav>
                                          </p:tavLst>
                                        </p:anim>
                                        <p:anim calcmode="lin" valueType="num">
                                          <p:cBhvr>
                                            <p:cTn id="46" dur="500" fill="hold"/>
                                            <p:tgtEl>
                                              <p:spTgt spid="53"/>
                                            </p:tgtEl>
                                            <p:attrNameLst>
                                              <p:attrName>ppt_h</p:attrName>
                                            </p:attrNameLst>
                                          </p:cBhvr>
                                          <p:tavLst>
                                            <p:tav tm="0">
                                              <p:val>
                                                <p:strVal val="4*#ppt_h"/>
                                              </p:val>
                                            </p:tav>
                                            <p:tav tm="100000">
                                              <p:val>
                                                <p:strVal val="#ppt_h"/>
                                              </p:val>
                                            </p:tav>
                                          </p:tavLst>
                                        </p:anim>
                                      </p:childTnLst>
                                    </p:cTn>
                                  </p:par>
                                </p:childTnLst>
                              </p:cTn>
                            </p:par>
                            <p:par>
                              <p:cTn id="47" fill="hold">
                                <p:stCondLst>
                                  <p:cond delay="3520"/>
                                </p:stCondLst>
                                <p:childTnLst>
                                  <p:par>
                                    <p:cTn id="48" presetID="23" presetClass="entr" presetSubtype="32" fill="hold" grpId="0" nodeType="afterEffect">
                                      <p:stCondLst>
                                        <p:cond delay="0"/>
                                      </p:stCondLst>
                                      <p:iterate type="lt">
                                        <p:tmPct val="0"/>
                                      </p:iterate>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strVal val="4*#ppt_w"/>
                                              </p:val>
                                            </p:tav>
                                            <p:tav tm="100000">
                                              <p:val>
                                                <p:strVal val="#ppt_w"/>
                                              </p:val>
                                            </p:tav>
                                          </p:tavLst>
                                        </p:anim>
                                        <p:anim calcmode="lin" valueType="num">
                                          <p:cBhvr>
                                            <p:cTn id="51" dur="500" fill="hold"/>
                                            <p:tgtEl>
                                              <p:spTgt spid="54"/>
                                            </p:tgtEl>
                                            <p:attrNameLst>
                                              <p:attrName>ppt_h</p:attrName>
                                            </p:attrNameLst>
                                          </p:cBhvr>
                                          <p:tavLst>
                                            <p:tav tm="0">
                                              <p:val>
                                                <p:strVal val="4*#ppt_h"/>
                                              </p:val>
                                            </p:tav>
                                            <p:tav tm="100000">
                                              <p:val>
                                                <p:strVal val="#ppt_h"/>
                                              </p:val>
                                            </p:tav>
                                          </p:tavLst>
                                        </p:anim>
                                      </p:childTnLst>
                                    </p:cTn>
                                  </p:par>
                                </p:childTnLst>
                              </p:cTn>
                            </p:par>
                            <p:par>
                              <p:cTn id="52" fill="hold">
                                <p:stCondLst>
                                  <p:cond delay="4020"/>
                                </p:stCondLst>
                                <p:childTnLst>
                                  <p:par>
                                    <p:cTn id="53" presetID="23" presetClass="entr" presetSubtype="32" fill="hold" grpId="0" nodeType="afterEffect">
                                      <p:stCondLst>
                                        <p:cond delay="0"/>
                                      </p:stCondLst>
                                      <p:iterate type="lt">
                                        <p:tmPct val="0"/>
                                      </p:iterate>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strVal val="4*#ppt_w"/>
                                              </p:val>
                                            </p:tav>
                                            <p:tav tm="100000">
                                              <p:val>
                                                <p:strVal val="#ppt_w"/>
                                              </p:val>
                                            </p:tav>
                                          </p:tavLst>
                                        </p:anim>
                                        <p:anim calcmode="lin" valueType="num">
                                          <p:cBhvr>
                                            <p:cTn id="56" dur="500" fill="hold"/>
                                            <p:tgtEl>
                                              <p:spTgt spid="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P spid="50" grpId="0" animBg="1"/>
          <p:bldP spid="51" grpId="0" animBg="1"/>
          <p:bldP spid="52" grpId="0" animBg="1"/>
          <p:bldP spid="53" grpId="0"/>
          <p:bldP spid="54" grpId="0"/>
          <p:bldP spid="55"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07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3020"/>
                                </p:stCondLst>
                                <p:childTnLst>
                                  <p:par>
                                    <p:cTn id="43" presetID="23" presetClass="entr" presetSubtype="32" fill="hold" grpId="0" nodeType="afterEffect">
                                      <p:stCondLst>
                                        <p:cond delay="0"/>
                                      </p:stCondLst>
                                      <p:iterate type="lt">
                                        <p:tmPct val="0"/>
                                      </p:iterate>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strVal val="4*#ppt_w"/>
                                              </p:val>
                                            </p:tav>
                                            <p:tav tm="100000">
                                              <p:val>
                                                <p:strVal val="#ppt_w"/>
                                              </p:val>
                                            </p:tav>
                                          </p:tavLst>
                                        </p:anim>
                                        <p:anim calcmode="lin" valueType="num">
                                          <p:cBhvr>
                                            <p:cTn id="46" dur="500" fill="hold"/>
                                            <p:tgtEl>
                                              <p:spTgt spid="53"/>
                                            </p:tgtEl>
                                            <p:attrNameLst>
                                              <p:attrName>ppt_h</p:attrName>
                                            </p:attrNameLst>
                                          </p:cBhvr>
                                          <p:tavLst>
                                            <p:tav tm="0">
                                              <p:val>
                                                <p:strVal val="4*#ppt_h"/>
                                              </p:val>
                                            </p:tav>
                                            <p:tav tm="100000">
                                              <p:val>
                                                <p:strVal val="#ppt_h"/>
                                              </p:val>
                                            </p:tav>
                                          </p:tavLst>
                                        </p:anim>
                                      </p:childTnLst>
                                    </p:cTn>
                                  </p:par>
                                </p:childTnLst>
                              </p:cTn>
                            </p:par>
                            <p:par>
                              <p:cTn id="47" fill="hold">
                                <p:stCondLst>
                                  <p:cond delay="3520"/>
                                </p:stCondLst>
                                <p:childTnLst>
                                  <p:par>
                                    <p:cTn id="48" presetID="23" presetClass="entr" presetSubtype="32" fill="hold" grpId="0" nodeType="afterEffect">
                                      <p:stCondLst>
                                        <p:cond delay="0"/>
                                      </p:stCondLst>
                                      <p:iterate type="lt">
                                        <p:tmPct val="0"/>
                                      </p:iterate>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strVal val="4*#ppt_w"/>
                                              </p:val>
                                            </p:tav>
                                            <p:tav tm="100000">
                                              <p:val>
                                                <p:strVal val="#ppt_w"/>
                                              </p:val>
                                            </p:tav>
                                          </p:tavLst>
                                        </p:anim>
                                        <p:anim calcmode="lin" valueType="num">
                                          <p:cBhvr>
                                            <p:cTn id="51" dur="500" fill="hold"/>
                                            <p:tgtEl>
                                              <p:spTgt spid="54"/>
                                            </p:tgtEl>
                                            <p:attrNameLst>
                                              <p:attrName>ppt_h</p:attrName>
                                            </p:attrNameLst>
                                          </p:cBhvr>
                                          <p:tavLst>
                                            <p:tav tm="0">
                                              <p:val>
                                                <p:strVal val="4*#ppt_h"/>
                                              </p:val>
                                            </p:tav>
                                            <p:tav tm="100000">
                                              <p:val>
                                                <p:strVal val="#ppt_h"/>
                                              </p:val>
                                            </p:tav>
                                          </p:tavLst>
                                        </p:anim>
                                      </p:childTnLst>
                                    </p:cTn>
                                  </p:par>
                                </p:childTnLst>
                              </p:cTn>
                            </p:par>
                            <p:par>
                              <p:cTn id="52" fill="hold">
                                <p:stCondLst>
                                  <p:cond delay="4020"/>
                                </p:stCondLst>
                                <p:childTnLst>
                                  <p:par>
                                    <p:cTn id="53" presetID="23" presetClass="entr" presetSubtype="32" fill="hold" grpId="0" nodeType="afterEffect">
                                      <p:stCondLst>
                                        <p:cond delay="0"/>
                                      </p:stCondLst>
                                      <p:iterate type="lt">
                                        <p:tmPct val="0"/>
                                      </p:iterate>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strVal val="4*#ppt_w"/>
                                              </p:val>
                                            </p:tav>
                                            <p:tav tm="100000">
                                              <p:val>
                                                <p:strVal val="#ppt_w"/>
                                              </p:val>
                                            </p:tav>
                                          </p:tavLst>
                                        </p:anim>
                                        <p:anim calcmode="lin" valueType="num">
                                          <p:cBhvr>
                                            <p:cTn id="56" dur="500" fill="hold"/>
                                            <p:tgtEl>
                                              <p:spTgt spid="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P spid="50" grpId="0" animBg="1"/>
          <p:bldP spid="51" grpId="0" animBg="1"/>
          <p:bldP spid="52" grpId="0" animBg="1"/>
          <p:bldP spid="53" grpId="0"/>
          <p:bldP spid="54" grpId="0"/>
          <p:bldP spid="5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主要意义</a:t>
            </a:r>
          </a:p>
        </p:txBody>
      </p:sp>
      <p:sp>
        <p:nvSpPr>
          <p:cNvPr id="6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500" b="1" i="0" u="none" strike="noStrike" kern="1200" cap="none" spc="0" normalizeH="0" baseline="0" noProof="0" dirty="0">
                <a:ln>
                  <a:noFill/>
                </a:ln>
                <a:solidFill>
                  <a:srgbClr val="C00000"/>
                </a:solidFill>
                <a:effectLst/>
                <a:uLnTx/>
                <a:uFillTx/>
                <a:cs typeface="+mn-ea"/>
                <a:sym typeface="+mn-lt"/>
              </a:rPr>
              <a:t>1</a:t>
            </a:r>
          </a:p>
        </p:txBody>
      </p:sp>
      <p:sp>
        <p:nvSpPr>
          <p:cNvPr id="6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第一部分</a:t>
            </a:r>
          </a:p>
        </p:txBody>
      </p:sp>
      <p:sp>
        <p:nvSpPr>
          <p:cNvPr id="6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78"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77B818-63D5-43BC-AD3A-B3B95B7B99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59623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主要意义</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2"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A7125F-012C-4500-A154-7FB7D35EEC2F}"/>
              </a:ext>
            </a:extLst>
          </p:cNvPr>
          <p:cNvSpPr/>
          <p:nvPr/>
        </p:nvSpPr>
        <p:spPr>
          <a:xfrm>
            <a:off x="729775" y="2906646"/>
            <a:ext cx="1665971" cy="1665971"/>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3"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D37C42-F70F-48EF-9FA3-B2428F8EC71D}"/>
              </a:ext>
            </a:extLst>
          </p:cNvPr>
          <p:cNvGrpSpPr/>
          <p:nvPr/>
        </p:nvGrpSpPr>
        <p:grpSpPr>
          <a:xfrm>
            <a:off x="2344623" y="4076802"/>
            <a:ext cx="8897807" cy="417412"/>
            <a:chOff x="-214003" y="3643336"/>
            <a:chExt cx="8897807" cy="417412"/>
          </a:xfrm>
        </p:grpSpPr>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C76139-554F-44C1-8272-3B264CCCFD10}"/>
                </a:ext>
              </a:extLst>
            </p:cNvPr>
            <p:cNvGrpSpPr/>
            <p:nvPr/>
          </p:nvGrpSpPr>
          <p:grpSpPr>
            <a:xfrm>
              <a:off x="24780" y="3886762"/>
              <a:ext cx="8659024" cy="173986"/>
              <a:chOff x="1030398" y="4682325"/>
              <a:chExt cx="8659024" cy="173986"/>
            </a:xfrm>
          </p:grpSpPr>
          <p:cxnSp>
            <p:nvCxnSpPr>
              <p:cNvPr id="26"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F37F98-42F6-4E40-A34F-67C910D9FB5B}"/>
                  </a:ext>
                </a:extLst>
              </p:cNvPr>
              <p:cNvCxnSpPr>
                <a:cxnSpLocks/>
                <a:endCxn id="27" idx="2"/>
              </p:cNvCxnSpPr>
              <p:nvPr/>
            </p:nvCxnSpPr>
            <p:spPr>
              <a:xfrm>
                <a:off x="1030398" y="4769318"/>
                <a:ext cx="848503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747470-FFA9-4067-9429-17BA2E14783F}"/>
                  </a:ext>
                </a:extLst>
              </p:cNvPr>
              <p:cNvSpPr/>
              <p:nvPr/>
            </p:nvSpPr>
            <p:spPr>
              <a:xfrm>
                <a:off x="9515436"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cxnSp>
          <p:nvCxnSpPr>
            <p:cNvPr id="25" name="Aichitds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650EB2-C21B-4CA0-806B-AE9B63759CB6}"/>
                </a:ext>
              </a:extLst>
            </p:cNvPr>
            <p:cNvCxnSpPr/>
            <p:nvPr/>
          </p:nvCxnSpPr>
          <p:spPr>
            <a:xfrm>
              <a:off x="-21400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B8C022-2354-4BB6-B77B-50ADACEF7EED}"/>
              </a:ext>
            </a:extLst>
          </p:cNvPr>
          <p:cNvGrpSpPr/>
          <p:nvPr/>
        </p:nvGrpSpPr>
        <p:grpSpPr>
          <a:xfrm>
            <a:off x="2583406" y="1634451"/>
            <a:ext cx="4269390" cy="492394"/>
            <a:chOff x="866719" y="1106437"/>
            <a:chExt cx="4269390" cy="492394"/>
          </a:xfrm>
        </p:grpSpPr>
        <p:sp>
          <p:nvSpPr>
            <p:cNvPr id="29"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B90E19-318C-4A7D-99BA-C4EE5BC9B4BB}"/>
                </a:ext>
              </a:extLst>
            </p:cNvPr>
            <p:cNvSpPr/>
            <p:nvPr/>
          </p:nvSpPr>
          <p:spPr>
            <a:xfrm>
              <a:off x="955406" y="1115195"/>
              <a:ext cx="4180703"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0"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6E0565-8967-403A-BFBF-EC15E995700A}"/>
                </a:ext>
              </a:extLst>
            </p:cNvPr>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endParaRPr kumimoji="0" lang="zh-CN" altLang="en-US" sz="2400" i="0" u="none" strike="noStrike" kern="1200" cap="none" spc="0" normalizeH="0" baseline="0" noProof="0" dirty="0">
                <a:ln>
                  <a:noFill/>
                </a:ln>
                <a:solidFill>
                  <a:srgbClr val="FFFF00"/>
                </a:solidFill>
                <a:effectLst/>
                <a:uLnTx/>
                <a:uFillTx/>
                <a:latin typeface="+mn-lt"/>
                <a:ea typeface="+mn-ea"/>
                <a:cs typeface="+mn-ea"/>
                <a:sym typeface="+mn-lt"/>
              </a:endParaRPr>
            </a:p>
          </p:txBody>
        </p:sp>
        <p:sp>
          <p:nvSpPr>
            <p:cNvPr id="31" name="Aichitds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1C1EAB-8EFD-4CCD-A9AF-AD7CB96BBD9E}"/>
                </a:ext>
              </a:extLst>
            </p:cNvPr>
            <p:cNvSpPr>
              <a:spLocks noChangeArrowheads="1"/>
            </p:cNvSpPr>
            <p:nvPr/>
          </p:nvSpPr>
          <p:spPr bwMode="auto">
            <a:xfrm>
              <a:off x="3076399" y="1115195"/>
              <a:ext cx="8034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lang="zh-CN" altLang="en-US" sz="2400" b="1" dirty="0">
                  <a:gradFill>
                    <a:gsLst>
                      <a:gs pos="0">
                        <a:prstClr val="white"/>
                      </a:gs>
                      <a:gs pos="100000">
                        <a:srgbClr val="FFFF00"/>
                      </a:gs>
                    </a:gsLst>
                    <a:lin ang="5400000" scaled="1"/>
                  </a:gradFill>
                  <a:cs typeface="+mn-ea"/>
                  <a:sym typeface="+mn-lt"/>
                </a:rPr>
                <a:t>落实</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endParaRPr>
            </a:p>
          </p:txBody>
        </p:sp>
      </p:grpSp>
      <p:sp>
        <p:nvSpPr>
          <p:cNvPr id="3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B45F41-FCA8-419E-BBA9-36FCB3C885B0}"/>
              </a:ext>
            </a:extLst>
          </p:cNvPr>
          <p:cNvSpPr/>
          <p:nvPr>
            <p:custDataLst>
              <p:tags r:id="rId1"/>
            </p:custDataLst>
          </p:nvPr>
        </p:nvSpPr>
        <p:spPr>
          <a:xfrm>
            <a:off x="3547189" y="2116741"/>
            <a:ext cx="6557471" cy="417358"/>
          </a:xfrm>
          <a:prstGeom prst="rect">
            <a:avLst/>
          </a:prstGeom>
          <a:noFill/>
        </p:spPr>
        <p:txBody>
          <a:bodyPr wrap="square" rtlCol="0">
            <a:spAutoFit/>
          </a:bodyPr>
          <a:lstStyle/>
          <a:p>
            <a:pPr algn="just">
              <a:lnSpc>
                <a:spcPct val="130000"/>
              </a:lnSpc>
            </a:pPr>
            <a:r>
              <a:rPr lang="zh-CN" altLang="en-US" dirty="0">
                <a:cs typeface="+mn-ea"/>
                <a:sym typeface="+mn-lt"/>
              </a:rPr>
              <a:t>党要管党、全面从严治党要求</a:t>
            </a:r>
          </a:p>
        </p:txBody>
      </p:sp>
      <p:grpSp>
        <p:nvGrpSpPr>
          <p:cNvPr id="3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3F6307-3519-403A-8147-76D06B812B7F}"/>
              </a:ext>
            </a:extLst>
          </p:cNvPr>
          <p:cNvGrpSpPr/>
          <p:nvPr/>
        </p:nvGrpSpPr>
        <p:grpSpPr>
          <a:xfrm>
            <a:off x="2583406" y="2669472"/>
            <a:ext cx="4269390" cy="492394"/>
            <a:chOff x="866719" y="1106437"/>
            <a:chExt cx="4269390" cy="492394"/>
          </a:xfrm>
        </p:grpSpPr>
        <p:sp>
          <p:nvSpPr>
            <p:cNvPr id="34" name="Aichitds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B82848-DFCC-4EED-8764-EC34FCBB6D49}"/>
                </a:ext>
              </a:extLst>
            </p:cNvPr>
            <p:cNvSpPr/>
            <p:nvPr/>
          </p:nvSpPr>
          <p:spPr>
            <a:xfrm>
              <a:off x="955406" y="1115195"/>
              <a:ext cx="4180703"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7" name="Aichitds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E80CE-0673-4B51-A526-6C42FAA16E99}"/>
                </a:ext>
              </a:extLst>
            </p:cNvPr>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endParaRPr kumimoji="0" lang="zh-CN" altLang="en-US" sz="2400" i="0" u="none" strike="noStrike" kern="1200" cap="none" spc="0" normalizeH="0" baseline="0" noProof="0" dirty="0">
                <a:ln>
                  <a:noFill/>
                </a:ln>
                <a:solidFill>
                  <a:srgbClr val="FFFF00"/>
                </a:solidFill>
                <a:effectLst/>
                <a:uLnTx/>
                <a:uFillTx/>
                <a:latin typeface="+mn-lt"/>
                <a:ea typeface="+mn-ea"/>
                <a:cs typeface="+mn-ea"/>
                <a:sym typeface="+mn-lt"/>
              </a:endParaRPr>
            </a:p>
          </p:txBody>
        </p:sp>
        <p:sp>
          <p:nvSpPr>
            <p:cNvPr id="38" name="Aichitds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452765-A6E2-465C-B981-1470F882131B}"/>
                </a:ext>
              </a:extLst>
            </p:cNvPr>
            <p:cNvSpPr>
              <a:spLocks noChangeArrowheads="1"/>
            </p:cNvSpPr>
            <p:nvPr/>
          </p:nvSpPr>
          <p:spPr bwMode="auto">
            <a:xfrm>
              <a:off x="3076399" y="1115195"/>
              <a:ext cx="8034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lang="zh-CN" altLang="en-US" sz="2400" b="1" dirty="0">
                  <a:gradFill>
                    <a:gsLst>
                      <a:gs pos="0">
                        <a:prstClr val="white"/>
                      </a:gs>
                      <a:gs pos="100000">
                        <a:srgbClr val="FFFF00"/>
                      </a:gs>
                    </a:gsLst>
                    <a:lin ang="5400000" scaled="1"/>
                  </a:gradFill>
                  <a:cs typeface="+mn-ea"/>
                  <a:sym typeface="+mn-lt"/>
                </a:rPr>
                <a:t>发扬</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endParaRPr>
            </a:p>
          </p:txBody>
        </p:sp>
      </p:grpSp>
      <p:sp>
        <p:nvSpPr>
          <p:cNvPr id="3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597381-CAE2-4913-8A1B-0153F643D96F}"/>
              </a:ext>
            </a:extLst>
          </p:cNvPr>
          <p:cNvSpPr/>
          <p:nvPr>
            <p:custDataLst>
              <p:tags r:id="rId2"/>
            </p:custDataLst>
          </p:nvPr>
        </p:nvSpPr>
        <p:spPr>
          <a:xfrm>
            <a:off x="3547189" y="3128012"/>
            <a:ext cx="6557471" cy="1172629"/>
          </a:xfrm>
          <a:prstGeom prst="rect">
            <a:avLst/>
          </a:prstGeom>
          <a:noFill/>
        </p:spPr>
        <p:txBody>
          <a:bodyPr wrap="square" rtlCol="0">
            <a:spAutoFit/>
          </a:bodyPr>
          <a:lstStyle/>
          <a:p>
            <a:pPr indent="-285750" algn="just">
              <a:lnSpc>
                <a:spcPct val="130000"/>
              </a:lnSpc>
              <a:buFont typeface="Wingdings" panose="05000000000000000000" pitchFamily="2" charset="2"/>
              <a:buChar char="l"/>
            </a:pPr>
            <a:r>
              <a:rPr lang="zh-CN" altLang="en-US" dirty="0">
                <a:cs typeface="+mn-ea"/>
                <a:sym typeface="+mn-lt"/>
              </a:rPr>
              <a:t>党内民主、尊重党员民主权利、规范基层党组织选举的具体举措。有益于充分发扬党内民主，凸显党员主体地位，保障党员民主权利，调动各级党组织和广大党员的主动性创造性。</a:t>
            </a:r>
          </a:p>
        </p:txBody>
      </p:sp>
      <p:sp>
        <p:nvSpPr>
          <p:cNvPr id="40"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03E44C-FDBD-4102-B4A5-86C4DB826A30}"/>
              </a:ext>
            </a:extLst>
          </p:cNvPr>
          <p:cNvSpPr/>
          <p:nvPr/>
        </p:nvSpPr>
        <p:spPr>
          <a:xfrm>
            <a:off x="811129" y="3331160"/>
            <a:ext cx="1482128" cy="769441"/>
          </a:xfrm>
          <a:prstGeom prst="rect">
            <a:avLst/>
          </a:prstGeom>
        </p:spPr>
        <p:txBody>
          <a:bodyPr wrap="square">
            <a:spAutoFit/>
          </a:bodyPr>
          <a:lstStyle/>
          <a:p>
            <a:pPr algn="ctr"/>
            <a:r>
              <a:rPr lang="zh-CN" altLang="en-US" sz="2200" dirty="0">
                <a:solidFill>
                  <a:srgbClr val="960000"/>
                </a:solidFill>
                <a:cs typeface="+mn-ea"/>
                <a:sym typeface="+mn-lt"/>
              </a:rPr>
              <a:t>制定和实施</a:t>
            </a:r>
            <a:r>
              <a:rPr lang="en-US" altLang="zh-CN" sz="2200" dirty="0">
                <a:solidFill>
                  <a:srgbClr val="960000"/>
                </a:solidFill>
                <a:cs typeface="+mn-ea"/>
                <a:sym typeface="+mn-lt"/>
              </a:rPr>
              <a:t>《</a:t>
            </a:r>
            <a:r>
              <a:rPr lang="zh-CN" altLang="en-US" sz="2200" dirty="0">
                <a:solidFill>
                  <a:srgbClr val="960000"/>
                </a:solidFill>
                <a:cs typeface="+mn-ea"/>
                <a:sym typeface="+mn-lt"/>
              </a:rPr>
              <a:t>条例</a:t>
            </a:r>
            <a:r>
              <a:rPr lang="en-US" altLang="zh-CN" sz="2200" dirty="0">
                <a:solidFill>
                  <a:srgbClr val="960000"/>
                </a:solidFill>
                <a:cs typeface="+mn-ea"/>
                <a:sym typeface="+mn-lt"/>
              </a:rPr>
              <a:t>》</a:t>
            </a:r>
          </a:p>
        </p:txBody>
      </p:sp>
      <p:sp>
        <p:nvSpPr>
          <p:cNvPr id="41"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15CBDD-C35E-434E-A457-6AF670DFA67E}"/>
              </a:ext>
            </a:extLst>
          </p:cNvPr>
          <p:cNvSpPr/>
          <p:nvPr>
            <p:custDataLst>
              <p:tags r:id="rId3"/>
            </p:custDataLst>
          </p:nvPr>
        </p:nvSpPr>
        <p:spPr>
          <a:xfrm>
            <a:off x="2423533" y="4587202"/>
            <a:ext cx="8644911" cy="1172629"/>
          </a:xfrm>
          <a:prstGeom prst="rect">
            <a:avLst/>
          </a:prstGeom>
          <a:noFill/>
        </p:spPr>
        <p:txBody>
          <a:bodyPr wrap="square" rtlCol="0">
            <a:spAutoFit/>
          </a:bodyPr>
          <a:lstStyle/>
          <a:p>
            <a:pPr algn="just">
              <a:lnSpc>
                <a:spcPct val="130000"/>
              </a:lnSpc>
            </a:pPr>
            <a:r>
              <a:rPr lang="zh-CN" altLang="en-US" dirty="0">
                <a:cs typeface="+mn-ea"/>
                <a:sym typeface="+mn-lt"/>
              </a:rPr>
              <a:t>有益于全体党员进一步增强忧患意识，强化管党治党理念，自觉把从严治党贯穿于党的建设全过程，努力形成一心一意谋发展、聚精会神抓党建的良好局面，凝聚起推动改革发展的强大正能量。</a:t>
            </a:r>
          </a:p>
        </p:txBody>
      </p:sp>
    </p:spTree>
    <p:extLst>
      <p:ext uri="{BB962C8B-B14F-4D97-AF65-F5344CB8AC3E}">
        <p14:creationId xmlns:p14="http://schemas.microsoft.com/office/powerpoint/2010/main" val="318132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5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3230"/>
                            </p:stCondLst>
                            <p:childTnLst>
                              <p:par>
                                <p:cTn id="26" presetID="21"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500"/>
                                        <p:tgtEl>
                                          <p:spTgt spid="22"/>
                                        </p:tgtEl>
                                      </p:cBhvr>
                                    </p:animEffect>
                                  </p:childTnLst>
                                </p:cTn>
                              </p:par>
                            </p:childTnLst>
                          </p:cTn>
                        </p:par>
                        <p:par>
                          <p:cTn id="29" fill="hold">
                            <p:stCondLst>
                              <p:cond delay="3730"/>
                            </p:stCondLst>
                            <p:childTnLst>
                              <p:par>
                                <p:cTn id="30" presetID="2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423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4730"/>
                            </p:stCondLst>
                            <p:childTnLst>
                              <p:par>
                                <p:cTn id="39" presetID="31" presetClass="entr" presetSubtype="0" fill="hold" grpId="0" nodeType="afterEffect">
                                  <p:stCondLst>
                                    <p:cond delay="0"/>
                                  </p:stCondLst>
                                  <p:iterate type="lt">
                                    <p:tmPct val="575"/>
                                  </p:iterate>
                                  <p:childTnLst>
                                    <p:set>
                                      <p:cBhvr>
                                        <p:cTn id="40" dur="1" fill="hold">
                                          <p:stCondLst>
                                            <p:cond delay="0"/>
                                          </p:stCondLst>
                                        </p:cTn>
                                        <p:tgtEl>
                                          <p:spTgt spid="32"/>
                                        </p:tgtEl>
                                        <p:attrNameLst>
                                          <p:attrName>style.visibility</p:attrName>
                                        </p:attrNameLst>
                                      </p:cBhvr>
                                      <p:to>
                                        <p:strVal val="visible"/>
                                      </p:to>
                                    </p:set>
                                    <p:anim calcmode="lin" valueType="num">
                                      <p:cBhvr>
                                        <p:cTn id="41" dur="750" fill="hold"/>
                                        <p:tgtEl>
                                          <p:spTgt spid="32"/>
                                        </p:tgtEl>
                                        <p:attrNameLst>
                                          <p:attrName>ppt_w</p:attrName>
                                        </p:attrNameLst>
                                      </p:cBhvr>
                                      <p:tavLst>
                                        <p:tav tm="0">
                                          <p:val>
                                            <p:fltVal val="0"/>
                                          </p:val>
                                        </p:tav>
                                        <p:tav tm="100000">
                                          <p:val>
                                            <p:strVal val="#ppt_w"/>
                                          </p:val>
                                        </p:tav>
                                      </p:tavLst>
                                    </p:anim>
                                    <p:anim calcmode="lin" valueType="num">
                                      <p:cBhvr>
                                        <p:cTn id="42" dur="750" fill="hold"/>
                                        <p:tgtEl>
                                          <p:spTgt spid="32"/>
                                        </p:tgtEl>
                                        <p:attrNameLst>
                                          <p:attrName>ppt_h</p:attrName>
                                        </p:attrNameLst>
                                      </p:cBhvr>
                                      <p:tavLst>
                                        <p:tav tm="0">
                                          <p:val>
                                            <p:fltVal val="0"/>
                                          </p:val>
                                        </p:tav>
                                        <p:tav tm="100000">
                                          <p:val>
                                            <p:strVal val="#ppt_h"/>
                                          </p:val>
                                        </p:tav>
                                      </p:tavLst>
                                    </p:anim>
                                    <p:anim calcmode="lin" valueType="num">
                                      <p:cBhvr>
                                        <p:cTn id="43" dur="750" fill="hold"/>
                                        <p:tgtEl>
                                          <p:spTgt spid="32"/>
                                        </p:tgtEl>
                                        <p:attrNameLst>
                                          <p:attrName>style.rotation</p:attrName>
                                        </p:attrNameLst>
                                      </p:cBhvr>
                                      <p:tavLst>
                                        <p:tav tm="0">
                                          <p:val>
                                            <p:fltVal val="90"/>
                                          </p:val>
                                        </p:tav>
                                        <p:tav tm="100000">
                                          <p:val>
                                            <p:fltVal val="0"/>
                                          </p:val>
                                        </p:tav>
                                      </p:tavLst>
                                    </p:anim>
                                    <p:animEffect transition="in" filter="fade">
                                      <p:cBhvr>
                                        <p:cTn id="44" dur="750"/>
                                        <p:tgtEl>
                                          <p:spTgt spid="32"/>
                                        </p:tgtEl>
                                      </p:cBhvr>
                                    </p:animEffect>
                                  </p:childTnLst>
                                </p:cTn>
                              </p:par>
                            </p:childTnLst>
                          </p:cTn>
                        </p:par>
                        <p:par>
                          <p:cTn id="45" fill="hold">
                            <p:stCondLst>
                              <p:cond delay="5532"/>
                            </p:stCondLst>
                            <p:childTnLst>
                              <p:par>
                                <p:cTn id="46" presetID="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childTnLst>
                          </p:cTn>
                        </p:par>
                        <p:par>
                          <p:cTn id="50" fill="hold">
                            <p:stCondLst>
                              <p:cond delay="6032"/>
                            </p:stCondLst>
                            <p:childTnLst>
                              <p:par>
                                <p:cTn id="51" presetID="31" presetClass="entr" presetSubtype="0" fill="hold" grpId="0" nodeType="afterEffect">
                                  <p:stCondLst>
                                    <p:cond delay="0"/>
                                  </p:stCondLst>
                                  <p:iterate type="lt">
                                    <p:tmPct val="575"/>
                                  </p:iterate>
                                  <p:childTnLst>
                                    <p:set>
                                      <p:cBhvr>
                                        <p:cTn id="52" dur="1" fill="hold">
                                          <p:stCondLst>
                                            <p:cond delay="0"/>
                                          </p:stCondLst>
                                        </p:cTn>
                                        <p:tgtEl>
                                          <p:spTgt spid="39"/>
                                        </p:tgtEl>
                                        <p:attrNameLst>
                                          <p:attrName>style.visibility</p:attrName>
                                        </p:attrNameLst>
                                      </p:cBhvr>
                                      <p:to>
                                        <p:strVal val="visible"/>
                                      </p:to>
                                    </p:set>
                                    <p:anim calcmode="lin" valueType="num">
                                      <p:cBhvr>
                                        <p:cTn id="53" dur="750" fill="hold"/>
                                        <p:tgtEl>
                                          <p:spTgt spid="39"/>
                                        </p:tgtEl>
                                        <p:attrNameLst>
                                          <p:attrName>ppt_w</p:attrName>
                                        </p:attrNameLst>
                                      </p:cBhvr>
                                      <p:tavLst>
                                        <p:tav tm="0">
                                          <p:val>
                                            <p:fltVal val="0"/>
                                          </p:val>
                                        </p:tav>
                                        <p:tav tm="100000">
                                          <p:val>
                                            <p:strVal val="#ppt_w"/>
                                          </p:val>
                                        </p:tav>
                                      </p:tavLst>
                                    </p:anim>
                                    <p:anim calcmode="lin" valueType="num">
                                      <p:cBhvr>
                                        <p:cTn id="54" dur="750" fill="hold"/>
                                        <p:tgtEl>
                                          <p:spTgt spid="39"/>
                                        </p:tgtEl>
                                        <p:attrNameLst>
                                          <p:attrName>ppt_h</p:attrName>
                                        </p:attrNameLst>
                                      </p:cBhvr>
                                      <p:tavLst>
                                        <p:tav tm="0">
                                          <p:val>
                                            <p:fltVal val="0"/>
                                          </p:val>
                                        </p:tav>
                                        <p:tav tm="100000">
                                          <p:val>
                                            <p:strVal val="#ppt_h"/>
                                          </p:val>
                                        </p:tav>
                                      </p:tavLst>
                                    </p:anim>
                                    <p:anim calcmode="lin" valueType="num">
                                      <p:cBhvr>
                                        <p:cTn id="55" dur="750" fill="hold"/>
                                        <p:tgtEl>
                                          <p:spTgt spid="39"/>
                                        </p:tgtEl>
                                        <p:attrNameLst>
                                          <p:attrName>style.rotation</p:attrName>
                                        </p:attrNameLst>
                                      </p:cBhvr>
                                      <p:tavLst>
                                        <p:tav tm="0">
                                          <p:val>
                                            <p:fltVal val="90"/>
                                          </p:val>
                                        </p:tav>
                                        <p:tav tm="100000">
                                          <p:val>
                                            <p:fltVal val="0"/>
                                          </p:val>
                                        </p:tav>
                                      </p:tavLst>
                                    </p:anim>
                                    <p:animEffect transition="in" filter="fade">
                                      <p:cBhvr>
                                        <p:cTn id="56" dur="750"/>
                                        <p:tgtEl>
                                          <p:spTgt spid="39"/>
                                        </p:tgtEl>
                                      </p:cBhvr>
                                    </p:animEffect>
                                  </p:childTnLst>
                                </p:cTn>
                              </p:par>
                            </p:childTnLst>
                          </p:cTn>
                        </p:par>
                        <p:par>
                          <p:cTn id="57" fill="hold">
                            <p:stCondLst>
                              <p:cond delay="7118"/>
                            </p:stCondLst>
                            <p:childTnLst>
                              <p:par>
                                <p:cTn id="58" presetID="22" presetClass="entr" presetSubtype="1"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2" grpId="0" animBg="1"/>
      <p:bldP spid="32"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主要意义</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4"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086A2D-E370-4EE8-8D7F-895C41F4CEF2}"/>
              </a:ext>
            </a:extLst>
          </p:cNvPr>
          <p:cNvGrpSpPr/>
          <p:nvPr/>
        </p:nvGrpSpPr>
        <p:grpSpPr>
          <a:xfrm>
            <a:off x="1373074" y="1650565"/>
            <a:ext cx="903606" cy="461665"/>
            <a:chOff x="869474" y="1944008"/>
            <a:chExt cx="903606" cy="461665"/>
          </a:xfrm>
        </p:grpSpPr>
        <p:sp>
          <p:nvSpPr>
            <p:cNvPr id="5"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CC4907-7455-4DF9-BC37-4B03B16FB6B3}"/>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35092C-2F4C-4C6E-9ABD-79AE94E3EC77}"/>
                </a:ext>
              </a:extLst>
            </p:cNvPr>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7"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1D0D21-E44D-460D-ACA5-9310CBCED708}"/>
              </a:ext>
            </a:extLst>
          </p:cNvPr>
          <p:cNvSpPr/>
          <p:nvPr/>
        </p:nvSpPr>
        <p:spPr>
          <a:xfrm>
            <a:off x="2276680" y="1558232"/>
            <a:ext cx="3533670" cy="523220"/>
          </a:xfrm>
          <a:prstGeom prst="rect">
            <a:avLst/>
          </a:prstGeom>
        </p:spPr>
        <p:txBody>
          <a:bodyPr wrap="square">
            <a:spAutoFit/>
          </a:bodyPr>
          <a:lstStyle/>
          <a:p>
            <a:pPr algn="just" defTabSz="1219170"/>
            <a:r>
              <a:rPr lang="zh-CN" altLang="en-US" sz="2800" b="1" dirty="0">
                <a:solidFill>
                  <a:srgbClr val="C00000"/>
                </a:solidFill>
                <a:cs typeface="+mn-ea"/>
                <a:sym typeface="+mn-lt"/>
              </a:rPr>
              <a:t>制定和实施</a:t>
            </a:r>
            <a:r>
              <a:rPr lang="en-US" altLang="zh-CN" sz="2800" b="1" dirty="0">
                <a:solidFill>
                  <a:srgbClr val="C00000"/>
                </a:solidFill>
                <a:cs typeface="+mn-ea"/>
                <a:sym typeface="+mn-lt"/>
              </a:rPr>
              <a:t>《</a:t>
            </a:r>
            <a:r>
              <a:rPr lang="zh-CN" altLang="en-US" sz="2800" b="1" dirty="0">
                <a:solidFill>
                  <a:srgbClr val="C00000"/>
                </a:solidFill>
                <a:cs typeface="+mn-ea"/>
                <a:sym typeface="+mn-lt"/>
              </a:rPr>
              <a:t>条例</a:t>
            </a:r>
            <a:r>
              <a:rPr lang="en-US" altLang="zh-CN" sz="2800" b="1" dirty="0">
                <a:solidFill>
                  <a:srgbClr val="C00000"/>
                </a:solidFill>
                <a:cs typeface="+mn-ea"/>
                <a:sym typeface="+mn-lt"/>
              </a:rPr>
              <a:t>》</a:t>
            </a:r>
            <a:endParaRPr lang="zh-CN" altLang="zh-CN" sz="2800" b="1" dirty="0">
              <a:solidFill>
                <a:srgbClr val="C00000"/>
              </a:solidFill>
              <a:cs typeface="+mn-ea"/>
              <a:sym typeface="+mn-lt"/>
            </a:endParaRPr>
          </a:p>
        </p:txBody>
      </p:sp>
      <p:sp>
        <p:nvSpPr>
          <p:cNvPr id="8"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777DAE-6E28-4184-A45F-6B4303B69C5C}"/>
              </a:ext>
            </a:extLst>
          </p:cNvPr>
          <p:cNvSpPr/>
          <p:nvPr/>
        </p:nvSpPr>
        <p:spPr>
          <a:xfrm>
            <a:off x="1373074" y="2305123"/>
            <a:ext cx="9358426" cy="1555925"/>
          </a:xfrm>
          <a:prstGeom prst="rect">
            <a:avLst/>
          </a:prstGeom>
          <a:solidFill>
            <a:srgbClr val="FEFDF8"/>
          </a:solidFill>
          <a:ln w="12700" cap="flat" cmpd="sng" algn="ctr">
            <a:solidFill>
              <a:schemeClr val="accent1"/>
            </a:solidFill>
            <a:prstDash val="solid"/>
          </a:ln>
          <a:effectLst/>
        </p:spPr>
        <p:txBody>
          <a:bodyPr lIns="180000" rIns="180000" rtlCol="0" anchor="ctr"/>
          <a:lstStyle/>
          <a:p>
            <a:pPr lvl="0" algn="just">
              <a:lnSpc>
                <a:spcPct val="130000"/>
              </a:lnSpc>
            </a:pPr>
            <a:r>
              <a:rPr lang="zh-CN" altLang="en-US" dirty="0">
                <a:cs typeface="+mn-ea"/>
                <a:sym typeface="+mn-lt"/>
              </a:rPr>
              <a:t>有益于对增强基层党组织政治功能和组织力，把基层党组织建设成为宣传党的主张、贯彻党的决定、领导基层治理、团结动员群众、推动改革发展的坚强战斗堡垒，巩固党长期执政的组织基础。</a:t>
            </a:r>
          </a:p>
        </p:txBody>
      </p:sp>
      <p:grpSp>
        <p:nvGrpSpPr>
          <p:cNvPr id="15"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4EFA57-426D-4884-AC48-84EB5C8E2BB4}"/>
              </a:ext>
            </a:extLst>
          </p:cNvPr>
          <p:cNvGrpSpPr/>
          <p:nvPr/>
        </p:nvGrpSpPr>
        <p:grpSpPr>
          <a:xfrm>
            <a:off x="1437887" y="4021085"/>
            <a:ext cx="903606" cy="461665"/>
            <a:chOff x="869474" y="1944008"/>
            <a:chExt cx="903606" cy="461665"/>
          </a:xfrm>
        </p:grpSpPr>
        <p:sp>
          <p:nvSpPr>
            <p:cNvPr id="16" name="Aichitds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4D6607-9625-40D8-B63B-8DDBCD051D5D}"/>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7" name="Aichitds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A6B0DF-C2BC-436F-B794-03B85ECD3134}"/>
                </a:ext>
              </a:extLst>
            </p:cNvPr>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8"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6E3AD9-019D-4409-BE7B-5AAED7B31ADE}"/>
              </a:ext>
            </a:extLst>
          </p:cNvPr>
          <p:cNvSpPr/>
          <p:nvPr/>
        </p:nvSpPr>
        <p:spPr>
          <a:xfrm>
            <a:off x="2303392" y="4043052"/>
            <a:ext cx="8821807" cy="453457"/>
          </a:xfrm>
          <a:prstGeom prst="rect">
            <a:avLst/>
          </a:prstGeom>
        </p:spPr>
        <p:txBody>
          <a:bodyPr wrap="square">
            <a:spAutoFit/>
          </a:bodyPr>
          <a:lstStyle/>
          <a:p>
            <a:pPr algn="just">
              <a:lnSpc>
                <a:spcPct val="130000"/>
              </a:lnSpc>
            </a:pPr>
            <a:r>
              <a:rPr lang="zh-CN" altLang="en-US" sz="2000" dirty="0">
                <a:solidFill>
                  <a:srgbClr val="C00000"/>
                </a:solidFill>
                <a:cs typeface="+mn-ea"/>
                <a:sym typeface="+mn-lt"/>
              </a:rPr>
              <a:t>基层党组织是党的组织体系中的精神末梢，是党的组织体系的重要基石。</a:t>
            </a:r>
            <a:endParaRPr lang="zh-CN" altLang="zh-CN" sz="2000" dirty="0">
              <a:solidFill>
                <a:srgbClr val="C00000"/>
              </a:solidFill>
              <a:cs typeface="+mn-ea"/>
              <a:sym typeface="+mn-lt"/>
            </a:endParaRPr>
          </a:p>
        </p:txBody>
      </p:sp>
      <p:sp>
        <p:nvSpPr>
          <p:cNvPr id="1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13410F-E9DD-4C27-99F5-1DB24E9DC406}"/>
              </a:ext>
            </a:extLst>
          </p:cNvPr>
          <p:cNvSpPr txBox="1"/>
          <p:nvPr/>
        </p:nvSpPr>
        <p:spPr>
          <a:xfrm>
            <a:off x="1678659" y="5089877"/>
            <a:ext cx="7312729" cy="777457"/>
          </a:xfrm>
          <a:prstGeom prst="rect">
            <a:avLst/>
          </a:prstGeom>
          <a:noFill/>
        </p:spPr>
        <p:txBody>
          <a:bodyPr wrap="square" rtlCol="0">
            <a:spAutoFit/>
          </a:bodyPr>
          <a:lstStyle/>
          <a:p>
            <a:pPr lvl="0" algn="just">
              <a:lnSpc>
                <a:spcPct val="130000"/>
              </a:lnSpc>
            </a:pPr>
            <a:r>
              <a:rPr lang="zh-CN" altLang="en-US" dirty="0">
                <a:cs typeface="+mn-ea"/>
                <a:sym typeface="+mn-lt"/>
              </a:rPr>
              <a:t>完善党的组织体系，推动全面从严治党向基层延伸，进一步加强党的建设，就必须要抓好基层党建工作固本培元，锲而不舍、久久为功。</a:t>
            </a:r>
          </a:p>
        </p:txBody>
      </p:sp>
      <p:sp>
        <p:nvSpPr>
          <p:cNvPr id="20" name="Aichitds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1900E8-1C15-483A-B164-4FC5D5193F3D}"/>
              </a:ext>
            </a:extLst>
          </p:cNvPr>
          <p:cNvSpPr/>
          <p:nvPr/>
        </p:nvSpPr>
        <p:spPr>
          <a:xfrm>
            <a:off x="1430016" y="5009359"/>
            <a:ext cx="8768084" cy="1036409"/>
          </a:xfrm>
          <a:custGeom>
            <a:avLst/>
            <a:gdLst>
              <a:gd name="connsiteX0" fmla="*/ 0 w 8768084"/>
              <a:gd name="connsiteY0" fmla="*/ 0 h 1036409"/>
              <a:gd name="connsiteX1" fmla="*/ 8768084 w 8768084"/>
              <a:gd name="connsiteY1" fmla="*/ 0 h 1036409"/>
              <a:gd name="connsiteX2" fmla="*/ 8768084 w 8768084"/>
              <a:gd name="connsiteY2" fmla="*/ 1036409 h 1036409"/>
              <a:gd name="connsiteX3" fmla="*/ 0 w 8768084"/>
              <a:gd name="connsiteY3" fmla="*/ 1036409 h 1036409"/>
              <a:gd name="connsiteX4" fmla="*/ 0 w 8768084"/>
              <a:gd name="connsiteY4" fmla="*/ 0 h 1036409"/>
              <a:gd name="connsiteX0" fmla="*/ 0 w 8768084"/>
              <a:gd name="connsiteY0" fmla="*/ 0 h 1036409"/>
              <a:gd name="connsiteX1" fmla="*/ 8768084 w 8768084"/>
              <a:gd name="connsiteY1" fmla="*/ 0 h 1036409"/>
              <a:gd name="connsiteX2" fmla="*/ 8310884 w 8768084"/>
              <a:gd name="connsiteY2" fmla="*/ 1011009 h 1036409"/>
              <a:gd name="connsiteX3" fmla="*/ 0 w 8768084"/>
              <a:gd name="connsiteY3" fmla="*/ 1036409 h 1036409"/>
              <a:gd name="connsiteX4" fmla="*/ 0 w 8768084"/>
              <a:gd name="connsiteY4" fmla="*/ 0 h 103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084" h="1036409">
                <a:moveTo>
                  <a:pt x="0" y="0"/>
                </a:moveTo>
                <a:lnTo>
                  <a:pt x="8768084" y="0"/>
                </a:lnTo>
                <a:lnTo>
                  <a:pt x="8310884" y="1011009"/>
                </a:lnTo>
                <a:lnTo>
                  <a:pt x="0" y="1036409"/>
                </a:lnTo>
                <a:lnTo>
                  <a:pt x="0" y="0"/>
                </a:lnTo>
                <a:close/>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Aichitds10" descr="图片包含 游戏机, 旗子&#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230850-B4F0-492C-BA63-26C38CE7538F}"/>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8838059" y="4330700"/>
            <a:ext cx="1982598" cy="1982598"/>
          </a:xfrm>
          <a:prstGeom prst="rect">
            <a:avLst/>
          </a:prstGeom>
        </p:spPr>
      </p:pic>
      <p:sp>
        <p:nvSpPr>
          <p:cNvPr id="23" name="TextBox 22"/>
          <p:cNvSpPr txBox="1"/>
          <p:nvPr/>
        </p:nvSpPr>
        <p:spPr>
          <a:xfrm>
            <a:off x="503088" y="669989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C00000"/>
                </a:solidFill>
                <a:effectLst/>
                <a:uLnTx/>
                <a:uFillTx/>
              </a:rPr>
              <a:t>行业</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a:t>
            </a:r>
            <a:r>
              <a:rPr kumimoji="0" lang="en-US" altLang="zh-CN" sz="100" b="0" i="0" u="none" strike="noStrike" kern="0" cap="none" spc="0" normalizeH="0" baseline="0" noProof="0" dirty="0" smtClean="0">
                <a:ln>
                  <a:noFill/>
                </a:ln>
                <a:solidFill>
                  <a:srgbClr val="C00000"/>
                </a:solidFill>
                <a:effectLst/>
                <a:uLnTx/>
                <a:uFillTx/>
              </a:rPr>
              <a:t>http://www.1ppt.com/hangye/</a:t>
            </a:r>
          </a:p>
        </p:txBody>
      </p:sp>
    </p:spTree>
    <p:extLst>
      <p:ext uri="{BB962C8B-B14F-4D97-AF65-F5344CB8AC3E}">
        <p14:creationId xmlns:p14="http://schemas.microsoft.com/office/powerpoint/2010/main" val="366169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par>
                          <p:cTn id="30" fill="hold">
                            <p:stCondLst>
                              <p:cond delay="423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73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230"/>
                            </p:stCondLst>
                            <p:childTnLst>
                              <p:par>
                                <p:cTn id="40" presetID="52"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9">
                                            <p:txEl>
                                              <p:pRg st="0" end="0"/>
                                            </p:txEl>
                                          </p:spTgt>
                                        </p:tgtEl>
                                      </p:cBhvr>
                                    </p:animEffect>
                                  </p:childTnLst>
                                </p:cTn>
                              </p:par>
                            </p:childTnLst>
                          </p:cTn>
                        </p:par>
                        <p:par>
                          <p:cTn id="55" fill="hold">
                            <p:stCondLst>
                              <p:cond delay="8680"/>
                            </p:stCondLst>
                            <p:childTnLst>
                              <p:par>
                                <p:cTn id="56" presetID="2" presetClass="entr" presetSubtype="3"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p:bldP spid="8" grpId="0" animBg="1"/>
      <p:bldP spid="18" grpId="0"/>
      <p:bldP spid="19" grpId="0" build="p"/>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具体要求</a:t>
            </a:r>
          </a:p>
        </p:txBody>
      </p:sp>
      <p:sp>
        <p:nvSpPr>
          <p:cNvPr id="61"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500" b="1" i="0" u="none" strike="noStrike" kern="1200" cap="none" spc="0" normalizeH="0" baseline="0" noProof="0" dirty="0">
                <a:ln>
                  <a:noFill/>
                </a:ln>
                <a:solidFill>
                  <a:srgbClr val="C00000"/>
                </a:solidFill>
                <a:effectLst/>
                <a:uLnTx/>
                <a:uFillTx/>
                <a:cs typeface="+mn-ea"/>
                <a:sym typeface="+mn-lt"/>
              </a:rPr>
              <a:t>2</a:t>
            </a:r>
            <a:endParaRPr kumimoji="0" lang="zh-CN" altLang="zh-CN" sz="12500" b="1" i="0" u="none" strike="noStrike" kern="1200" cap="none" spc="0" normalizeH="0" baseline="0" noProof="0" dirty="0">
              <a:ln>
                <a:noFill/>
              </a:ln>
              <a:solidFill>
                <a:srgbClr val="C00000"/>
              </a:solidFill>
              <a:effectLst/>
              <a:uLnTx/>
              <a:uFillTx/>
              <a:cs typeface="+mn-ea"/>
              <a:sym typeface="+mn-lt"/>
            </a:endParaRPr>
          </a:p>
        </p:txBody>
      </p:sp>
      <p:sp>
        <p:nvSpPr>
          <p:cNvPr id="62"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a:t>
            </a:r>
            <a:r>
              <a:rPr lang="zh-CN" altLang="en-US" sz="2800" dirty="0">
                <a:solidFill>
                  <a:srgbClr val="C00000"/>
                </a:solidFill>
                <a:cs typeface="+mn-ea"/>
                <a:sym typeface="+mn-lt"/>
              </a:rPr>
              <a:t>二</a:t>
            </a:r>
            <a:r>
              <a:rPr kumimoji="0" lang="zh-CN" altLang="en-US" sz="2800" i="0" u="none" strike="noStrike" kern="1200" cap="none" spc="0" normalizeH="0" baseline="0" noProof="0" dirty="0">
                <a:ln>
                  <a:noFill/>
                </a:ln>
                <a:solidFill>
                  <a:srgbClr val="C00000"/>
                </a:solidFill>
                <a:effectLst/>
                <a:uLnTx/>
                <a:uFillTx/>
                <a:cs typeface="+mn-ea"/>
                <a:sym typeface="+mn-lt"/>
              </a:rPr>
              <a:t>部分</a:t>
            </a:r>
          </a:p>
        </p:txBody>
      </p:sp>
      <p:sp>
        <p:nvSpPr>
          <p:cNvPr id="69"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68" name="Aichitds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BCB377-89EB-47E0-959D-7B8136A188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376417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pic>
        <p:nvPicPr>
          <p:cNvPr id="23" name="Aichitds3" descr="图片包含 游戏机, 旗子&#10;&#10;描述已自动生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8E826D-96E7-4D82-AC41-F7D4AAD8228D}"/>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6987055" y="1363911"/>
            <a:ext cx="4791978" cy="4791978"/>
          </a:xfrm>
          <a:prstGeom prst="rect">
            <a:avLst/>
          </a:prstGeom>
        </p:spPr>
      </p:pic>
      <p:grpSp>
        <p:nvGrpSpPr>
          <p:cNvPr id="24"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D3ECFB-F3AF-4808-ACBD-A429069A616A}"/>
              </a:ext>
            </a:extLst>
          </p:cNvPr>
          <p:cNvGrpSpPr/>
          <p:nvPr/>
        </p:nvGrpSpPr>
        <p:grpSpPr>
          <a:xfrm>
            <a:off x="872162" y="1686831"/>
            <a:ext cx="7932510" cy="683344"/>
            <a:chOff x="1862815" y="1560856"/>
            <a:chExt cx="7932510" cy="683344"/>
          </a:xfrm>
        </p:grpSpPr>
        <p:sp>
          <p:nvSpPr>
            <p:cNvPr id="25"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EABB19-5CE3-4948-9765-686EE5CA95CF}"/>
                </a:ext>
              </a:extLst>
            </p:cNvPr>
            <p:cNvSpPr/>
            <p:nvPr/>
          </p:nvSpPr>
          <p:spPr>
            <a:xfrm>
              <a:off x="1862815" y="1560856"/>
              <a:ext cx="6778510" cy="683344"/>
            </a:xfrm>
            <a:prstGeom prst="parallelogram">
              <a:avLst/>
            </a:prstGeom>
            <a:gradFill flip="none" rotWithShape="1">
              <a:gsLst>
                <a:gs pos="0">
                  <a:srgbClr val="F6C381"/>
                </a:gs>
                <a:gs pos="100000">
                  <a:srgbClr val="F6C381">
                    <a:alpha val="0"/>
                  </a:srgbClr>
                </a:gs>
              </a:gsLst>
              <a:lin ang="0" scaled="1"/>
              <a:tileRect/>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6"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AF784A-6974-4D39-9723-46A0F14F7EA0}"/>
                </a:ext>
              </a:extLst>
            </p:cNvPr>
            <p:cNvSpPr txBox="1"/>
            <p:nvPr/>
          </p:nvSpPr>
          <p:spPr>
            <a:xfrm>
              <a:off x="2508819" y="1692239"/>
              <a:ext cx="72865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dirty="0">
                  <a:cs typeface="+mn-ea"/>
                  <a:sym typeface="+mn-lt"/>
                </a:rPr>
                <a:t>为确保</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落地落实，需着重从以下几方面抓好贯彻。</a:t>
              </a:r>
            </a:p>
          </p:txBody>
        </p:sp>
        <p:sp>
          <p:nvSpPr>
            <p:cNvPr id="27" name="Aichitds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C81D54-1D43-46EE-81B2-96E9DC267AE1}"/>
                </a:ext>
              </a:extLst>
            </p:cNvPr>
            <p:cNvSpPr>
              <a:spLocks/>
            </p:cNvSpPr>
            <p:nvPr/>
          </p:nvSpPr>
          <p:spPr bwMode="auto">
            <a:xfrm>
              <a:off x="2293998" y="179699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sp>
        <p:nvSpPr>
          <p:cNvPr id="28"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DDE245-556C-43F6-976D-215175301772}"/>
              </a:ext>
            </a:extLst>
          </p:cNvPr>
          <p:cNvSpPr/>
          <p:nvPr/>
        </p:nvSpPr>
        <p:spPr>
          <a:xfrm>
            <a:off x="1059543" y="2859314"/>
            <a:ext cx="5369985" cy="766600"/>
          </a:xfrm>
          <a:prstGeom prst="roundRect">
            <a:avLst>
              <a:gd name="adj" fmla="val 0"/>
            </a:avLst>
          </a:prstGeom>
          <a:solidFill>
            <a:srgbClr val="C00000"/>
          </a:solidFill>
          <a:ln w="25400" cap="flat" cmpd="sng" algn="ctr">
            <a:solidFill>
              <a:schemeClr val="accent1"/>
            </a:solidFill>
            <a:prstDash val="solid"/>
          </a:ln>
          <a:effectLst/>
        </p:spPr>
        <p:txBody>
          <a:bodyPr rtlCol="0" anchor="ctr"/>
          <a:lstStyle/>
          <a:p>
            <a:pPr lvl="0" algn="ctr">
              <a:lnSpc>
                <a:spcPct val="130000"/>
              </a:lnSpc>
              <a:defRPr/>
            </a:pPr>
            <a:r>
              <a:rPr lang="zh-CN" altLang="en-US" dirty="0">
                <a:solidFill>
                  <a:schemeClr val="bg1"/>
                </a:solidFill>
                <a:cs typeface="+mn-ea"/>
                <a:sym typeface="+mn-lt"/>
              </a:rPr>
              <a:t>一是加强组织领导，落实主体责任</a:t>
            </a:r>
            <a:endParaRPr lang="en-US" altLang="zh-CN" dirty="0">
              <a:solidFill>
                <a:schemeClr val="bg1"/>
              </a:solidFill>
              <a:cs typeface="+mn-ea"/>
              <a:sym typeface="+mn-lt"/>
            </a:endParaRPr>
          </a:p>
          <a:p>
            <a:pPr lvl="0" algn="ctr">
              <a:lnSpc>
                <a:spcPct val="130000"/>
              </a:lnSpc>
              <a:defRPr/>
            </a:pPr>
            <a:r>
              <a:rPr lang="zh-CN" altLang="en-US" dirty="0">
                <a:solidFill>
                  <a:schemeClr val="bg1"/>
                </a:solidFill>
                <a:cs typeface="+mn-ea"/>
                <a:sym typeface="+mn-lt"/>
              </a:rPr>
              <a:t>全面压紧压实各级职责</a:t>
            </a:r>
          </a:p>
        </p:txBody>
      </p:sp>
      <p:sp>
        <p:nvSpPr>
          <p:cNvPr id="29"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A1AB6C-77CA-4CAF-B935-920A7C9CD9E2}"/>
              </a:ext>
            </a:extLst>
          </p:cNvPr>
          <p:cNvSpPr/>
          <p:nvPr/>
        </p:nvSpPr>
        <p:spPr>
          <a:xfrm>
            <a:off x="872162" y="3837067"/>
            <a:ext cx="6096000" cy="2252924"/>
          </a:xfrm>
          <a:prstGeom prst="rect">
            <a:avLst/>
          </a:prstGeom>
        </p:spPr>
        <p:txBody>
          <a:bodyPr>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各级党组织要切实发挥一把手以上率下、以身作则的作用，带头学</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切实将条例内容学懂弄通，指导基层选举工作，同时通过层层压实责任，带动各级党组织学习好、贯彻好条例精神，确保广大党员真正了解基层选举相关规定，切实发扬民主集中制，教育引导党员和代表正确行使民主权利，保证选举工作平稳有序。</a:t>
            </a:r>
          </a:p>
        </p:txBody>
      </p:sp>
    </p:spTree>
    <p:extLst>
      <p:ext uri="{BB962C8B-B14F-4D97-AF65-F5344CB8AC3E}">
        <p14:creationId xmlns:p14="http://schemas.microsoft.com/office/powerpoint/2010/main" val="85703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3"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730"/>
                                </p:stCondLst>
                                <p:childTnLst>
                                  <p:par>
                                    <p:cTn id="29" presetID="2" presetClass="entr" presetSubtype="8" fill="hold" grpId="0" nodeType="afterEffect" p14:presetBounceEnd="56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6000">
                                          <p:cBhvr additive="base">
                                            <p:cTn id="31" dur="5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423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8" grpId="0" animBg="1"/>
          <p:bldP spid="29"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3"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730"/>
                                </p:stCondLst>
                                <p:childTnLst>
                                  <p:par>
                                    <p:cTn id="29" presetID="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423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8" grpId="0" animBg="1"/>
          <p:bldP spid="2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0" name="Aichitds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406586-FB07-48D9-9AF7-2CC1BA6843E7}"/>
              </a:ext>
            </a:extLst>
          </p:cNvPr>
          <p:cNvSpPr txBox="1"/>
          <p:nvPr/>
        </p:nvSpPr>
        <p:spPr>
          <a:xfrm>
            <a:off x="1799253" y="1575459"/>
            <a:ext cx="9652517" cy="621773"/>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lnSpc>
                <a:spcPct val="150000"/>
              </a:lnSpc>
            </a:pPr>
            <a:r>
              <a:rPr lang="zh-CN" altLang="en-US" sz="2600" b="0" dirty="0">
                <a:solidFill>
                  <a:srgbClr val="C00000"/>
                </a:solidFill>
                <a:latin typeface="+mn-lt"/>
                <a:ea typeface="+mn-ea"/>
                <a:cs typeface="+mn-ea"/>
                <a:sym typeface="+mn-lt"/>
              </a:rPr>
              <a:t>二是加强业务培训，提升专业素质，打造精锐党务干部队伍</a:t>
            </a:r>
          </a:p>
        </p:txBody>
      </p:sp>
      <p:grpSp>
        <p:nvGrpSpPr>
          <p:cNvPr id="21" name="Aichitds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9BE06F-D830-4C44-BD34-B4118464F0BE}"/>
              </a:ext>
            </a:extLst>
          </p:cNvPr>
          <p:cNvGrpSpPr/>
          <p:nvPr/>
        </p:nvGrpSpPr>
        <p:grpSpPr>
          <a:xfrm>
            <a:off x="884762" y="1694493"/>
            <a:ext cx="903606" cy="461665"/>
            <a:chOff x="869474" y="1944008"/>
            <a:chExt cx="903606" cy="461665"/>
          </a:xfrm>
        </p:grpSpPr>
        <p:sp>
          <p:nvSpPr>
            <p:cNvPr id="22" name="Aichitds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5C0C8E-F575-4896-B223-5245F26C373A}"/>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3" name="Aichitds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FDFCA6-1DB8-4DDC-9706-EF1160900BEC}"/>
                </a:ext>
              </a:extLst>
            </p:cNvPr>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nvGrpSpPr>
          <p:cNvPr id="24" name="Aichitds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86ECF1-CF2A-4736-977F-6F1F5F4EF29A}"/>
              </a:ext>
            </a:extLst>
          </p:cNvPr>
          <p:cNvGrpSpPr/>
          <p:nvPr/>
        </p:nvGrpSpPr>
        <p:grpSpPr>
          <a:xfrm>
            <a:off x="866961" y="2602891"/>
            <a:ext cx="501650" cy="330200"/>
            <a:chOff x="2762976" y="2497837"/>
            <a:chExt cx="501650" cy="330200"/>
          </a:xfrm>
        </p:grpSpPr>
        <p:sp>
          <p:nvSpPr>
            <p:cNvPr id="25" name="Aichitds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8B7F2D-7F76-478C-8322-B08E0A29A98C}"/>
                </a:ext>
              </a:extLst>
            </p:cNvPr>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6" name="Aichitds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CC3B5C-A15B-4E39-BEF4-107CD81C1787}"/>
                </a:ext>
              </a:extLst>
            </p:cNvPr>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7" name="Aichitds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68B9F5-E2A6-4D4C-96E7-8A4C5EAEAF07}"/>
                </a:ext>
              </a:extLst>
            </p:cNvPr>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28" name="Aichitds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27F058-3D76-420B-9381-4957D8C5976C}"/>
              </a:ext>
            </a:extLst>
          </p:cNvPr>
          <p:cNvGrpSpPr>
            <a:grpSpLocks/>
          </p:cNvGrpSpPr>
          <p:nvPr/>
        </p:nvGrpSpPr>
        <p:grpSpPr bwMode="auto">
          <a:xfrm>
            <a:off x="1374961" y="2489567"/>
            <a:ext cx="9870973" cy="2189309"/>
            <a:chOff x="0" y="190605"/>
            <a:chExt cx="9867894" cy="2186824"/>
          </a:xfrm>
        </p:grpSpPr>
        <p:sp>
          <p:nvSpPr>
            <p:cNvPr id="29" name="Aichitds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8C1571-068E-4002-BEFF-DB919B76E531}"/>
                </a:ext>
              </a:extLst>
            </p:cNvPr>
            <p:cNvSpPr>
              <a:spLocks noChangeArrowheads="1"/>
            </p:cNvSpPr>
            <p:nvPr/>
          </p:nvSpPr>
          <p:spPr bwMode="auto">
            <a:xfrm>
              <a:off x="81384" y="190605"/>
              <a:ext cx="9786510" cy="2186824"/>
            </a:xfrm>
            <a:prstGeom prst="roundRect">
              <a:avLst>
                <a:gd name="adj" fmla="val 8176"/>
              </a:avLst>
            </a:prstGeom>
            <a:noFill/>
            <a:ln w="19050">
              <a:solidFill>
                <a:srgbClr val="F17475">
                  <a:lumMod val="75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0" name="Aichitds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485F91-AA62-4E29-B018-6D229371FEAB}"/>
                </a:ext>
              </a:extLst>
            </p:cNvPr>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31" name="Aichitds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B3893D-6AA1-488C-95C5-BF5F5711B873}"/>
              </a:ext>
            </a:extLst>
          </p:cNvPr>
          <p:cNvSpPr/>
          <p:nvPr/>
        </p:nvSpPr>
        <p:spPr>
          <a:xfrm>
            <a:off x="1550953" y="2779014"/>
            <a:ext cx="9564353" cy="1338828"/>
          </a:xfrm>
          <a:prstGeom prst="rect">
            <a:avLst/>
          </a:prstGeom>
        </p:spPr>
        <p:txBody>
          <a:bodyPr wrap="square">
            <a:spAutoFit/>
          </a:bodyPr>
          <a:lstStyle/>
          <a:p>
            <a:pPr indent="-285750" algn="just">
              <a:lnSpc>
                <a:spcPct val="150000"/>
              </a:lnSpc>
              <a:buFont typeface="Wingdings" panose="05000000000000000000" pitchFamily="2" charset="2"/>
              <a:buChar char="l"/>
            </a:pPr>
            <a:r>
              <a:rPr lang="zh-CN" altLang="en-US" dirty="0">
                <a:cs typeface="+mn-ea"/>
                <a:sym typeface="+mn-lt"/>
              </a:rPr>
              <a:t>各级党组织需把基层选举业务培训当成一项重点工作，通过开展形式多样的培训，如条例解读宣讲会、条例知识竞赛、交流座谈会等，确保条例内容深入每一名党务干部的头脑中，全面提升党务干部能力素质，更有效的组织基层选举，为基层党组织选出符合标准的能者。</a:t>
            </a:r>
          </a:p>
        </p:txBody>
      </p:sp>
      <p:sp>
        <p:nvSpPr>
          <p:cNvPr id="33" name="Aichitds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511C88-6DD1-4D3F-9EB9-415AAF59EF86}"/>
              </a:ext>
            </a:extLst>
          </p:cNvPr>
          <p:cNvSpPr/>
          <p:nvPr/>
        </p:nvSpPr>
        <p:spPr>
          <a:xfrm>
            <a:off x="0" y="4924813"/>
            <a:ext cx="12192000" cy="1226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700" b="0" i="0" u="none" strike="noStrike" kern="1200" cap="none" spc="0" normalizeH="0" baseline="0" noProof="0">
                <a:ln>
                  <a:noFill/>
                </a:ln>
                <a:solidFill>
                  <a:prstClr val="white"/>
                </a:solidFill>
                <a:effectLst/>
                <a:uLnTx/>
                <a:uFillTx/>
                <a:cs typeface="+mn-ea"/>
                <a:sym typeface="+mn-lt"/>
              </a:rPr>
              <a:t>从而能够带领党组织发挥战斗堡垒作用</a:t>
            </a:r>
            <a:endParaRPr kumimoji="0" lang="zh-CN" altLang="en-US" sz="27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70451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fltVal val="0.5"/>
                                          </p:val>
                                        </p:tav>
                                        <p:tav tm="100000">
                                          <p:val>
                                            <p:strVal val="#ppt_x"/>
                                          </p:val>
                                        </p:tav>
                                      </p:tavLst>
                                    </p:anim>
                                    <p:anim calcmode="lin" valueType="num">
                                      <p:cBhvr>
                                        <p:cTn id="31" dur="500" fill="hold"/>
                                        <p:tgtEl>
                                          <p:spTgt spid="20"/>
                                        </p:tgtEl>
                                        <p:attrNameLst>
                                          <p:attrName>ppt_y</p:attrName>
                                        </p:attrNameLst>
                                      </p:cBhvr>
                                      <p:tavLst>
                                        <p:tav tm="0">
                                          <p:val>
                                            <p:fltVal val="0.5"/>
                                          </p:val>
                                        </p:tav>
                                        <p:tav tm="100000">
                                          <p:val>
                                            <p:strVal val="#ppt_y"/>
                                          </p:val>
                                        </p:tav>
                                      </p:tavLst>
                                    </p:anim>
                                  </p:childTnLst>
                                </p:cTn>
                              </p:par>
                            </p:childTnLst>
                          </p:cTn>
                        </p:par>
                        <p:par>
                          <p:cTn id="32" fill="hold">
                            <p:stCondLst>
                              <p:cond delay="4980"/>
                            </p:stCondLst>
                            <p:childTnLst>
                              <p:par>
                                <p:cTn id="33" presetID="1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ppt_x</p:attrName>
                                        </p:attrNameLst>
                                      </p:cBhvr>
                                      <p:tavLst>
                                        <p:tav tm="0">
                                          <p:val>
                                            <p:strVal val="#ppt_x-#ppt_w*1.125000"/>
                                          </p:val>
                                        </p:tav>
                                        <p:tav tm="100000">
                                          <p:val>
                                            <p:strVal val="#ppt_x"/>
                                          </p:val>
                                        </p:tav>
                                      </p:tavLst>
                                    </p:anim>
                                    <p:animEffect transition="in" filter="wipe(right)">
                                      <p:cBhvr>
                                        <p:cTn id="36" dur="500"/>
                                        <p:tgtEl>
                                          <p:spTgt spid="24"/>
                                        </p:tgtEl>
                                      </p:cBhvr>
                                    </p:animEffect>
                                  </p:childTnLst>
                                </p:cTn>
                              </p:par>
                            </p:childTnLst>
                          </p:cTn>
                        </p:par>
                        <p:par>
                          <p:cTn id="37" fill="hold">
                            <p:stCondLst>
                              <p:cond delay="548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98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4.1.3"/>
</p:tagLst>
</file>

<file path=ppt/tags/tag46.xml><?xml version="1.0" encoding="utf-8"?>
<p:tagLst xmlns:a="http://schemas.openxmlformats.org/drawingml/2006/main" xmlns:r="http://schemas.openxmlformats.org/officeDocument/2006/relationships" xmlns:p="http://schemas.openxmlformats.org/presentationml/2006/main">
  <p:tag name="PA" val="v4.1.3"/>
</p:tagLst>
</file>

<file path=ppt/tags/tag47.xml><?xml version="1.0" encoding="utf-8"?>
<p:tagLst xmlns:a="http://schemas.openxmlformats.org/drawingml/2006/main" xmlns:r="http://schemas.openxmlformats.org/officeDocument/2006/relationships" xmlns:p="http://schemas.openxmlformats.org/presentationml/2006/main">
  <p:tag name="PA" val="v4.1.3"/>
</p:tagLst>
</file>

<file path=ppt/tags/tag48.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cwg4v4c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2283</Words>
  <Application>Microsoft Office PowerPoint</Application>
  <PresentationFormat>宽屏</PresentationFormat>
  <Paragraphs>222</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26</vt:i4>
      </vt:variant>
    </vt:vector>
  </HeadingPairs>
  <TitlesOfParts>
    <vt:vector size="39" baseType="lpstr">
      <vt:lpstr>Meiryo</vt:lpstr>
      <vt:lpstr>阿里巴巴普惠体</vt:lpstr>
      <vt:lpstr>方正粗黑宋简体</vt:lpstr>
      <vt:lpstr>宋体</vt:lpstr>
      <vt:lpstr>微软雅黑</vt:lpstr>
      <vt:lpstr>字魂95号-手刻宋</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109</cp:revision>
  <dcterms:created xsi:type="dcterms:W3CDTF">2020-05-26T08:20:33Z</dcterms:created>
  <dcterms:modified xsi:type="dcterms:W3CDTF">2022-12-31T00:51:38Z</dcterms:modified>
</cp:coreProperties>
</file>