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9.xml" ContentType="application/vnd.openxmlformats-officedocument.presentationml.notesSlide+xml"/>
  <Override PartName="/ppt/tags/tag87.xml" ContentType="application/vnd.openxmlformats-officedocument.presentationml.tags+xml"/>
  <Override PartName="/ppt/notesSlides/notesSlide2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30"/>
  </p:notesMasterIdLst>
  <p:sldIdLst>
    <p:sldId id="259" r:id="rId4"/>
    <p:sldId id="260"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1" r:id="rId24"/>
    <p:sldId id="280" r:id="rId25"/>
    <p:sldId id="282" r:id="rId26"/>
    <p:sldId id="274" r:id="rId27"/>
    <p:sldId id="258" r:id="rId28"/>
    <p:sldId id="283"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2AE"/>
    <a:srgbClr val="A91F26"/>
    <a:srgbClr val="8B181D"/>
    <a:srgbClr val="FFF9D2"/>
    <a:srgbClr val="FF9300"/>
    <a:srgbClr val="FAEED8"/>
    <a:srgbClr val="C20316"/>
    <a:srgbClr val="AA2E28"/>
    <a:srgbClr val="C7020C"/>
    <a:srgbClr val="E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6314" autoAdjust="0"/>
  </p:normalViewPr>
  <p:slideViewPr>
    <p:cSldViewPr snapToGrid="0">
      <p:cViewPr varScale="1">
        <p:scale>
          <a:sx n="108" d="100"/>
          <a:sy n="108" d="100"/>
        </p:scale>
        <p:origin x="73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310DE-BEEE-9B42-AA0A-2EF9B0B0C13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353106CB-CC92-BD47-92CC-3D0791A00897}">
      <dgm:prSet custT="1"/>
      <dgm:spPr>
        <a:solidFill>
          <a:srgbClr val="A91F26"/>
        </a:solidFill>
      </dgm:spPr>
      <dgm:t>
        <a:bodyPr/>
        <a:lstStyle/>
        <a:p>
          <a:pPr>
            <a:lnSpc>
              <a:spcPct val="150000"/>
            </a:lnSpc>
          </a:pPr>
          <a:r>
            <a:rPr lang="zh-CN" altLang="en-US" sz="1400" b="0" i="0">
              <a:latin typeface="+mn-lt"/>
              <a:ea typeface="+mn-ea"/>
              <a:cs typeface="+mn-ea"/>
              <a:sym typeface="+mn-lt"/>
            </a:rPr>
            <a:t>明确对党员进行日常监督的方式和内容。</a:t>
          </a:r>
        </a:p>
      </dgm:t>
    </dgm:pt>
    <dgm:pt modelId="{538E66FD-D11E-7F4E-B31F-AF7D86C97289}" type="parTrans" cxnId="{F2DDFEB5-AF09-9D4A-9DD6-508FB0D3B190}">
      <dgm:prSet/>
      <dgm:spPr/>
      <dgm:t>
        <a:bodyPr/>
        <a:lstStyle/>
        <a:p>
          <a:pPr>
            <a:lnSpc>
              <a:spcPct val="150000"/>
            </a:lnSpc>
          </a:pPr>
          <a:endParaRPr lang="zh-CN" altLang="en-US" sz="1400" b="0" i="0">
            <a:latin typeface="仓耳玄三M W05" panose="02020400000000000000" pitchFamily="18" charset="-122"/>
            <a:ea typeface="仓耳玄三M W05" panose="02020400000000000000" pitchFamily="18" charset="-122"/>
          </a:endParaRPr>
        </a:p>
      </dgm:t>
    </dgm:pt>
    <dgm:pt modelId="{9C5665D5-D521-D548-9587-0A899E55D8D5}" type="sibTrans" cxnId="{F2DDFEB5-AF09-9D4A-9DD6-508FB0D3B190}">
      <dgm:prSet/>
      <dgm:spPr/>
      <dgm:t>
        <a:bodyPr/>
        <a:lstStyle/>
        <a:p>
          <a:pPr>
            <a:lnSpc>
              <a:spcPct val="150000"/>
            </a:lnSpc>
          </a:pPr>
          <a:endParaRPr lang="zh-CN" altLang="en-US" sz="1400" b="0" i="0">
            <a:latin typeface="仓耳玄三M W05" panose="02020400000000000000" pitchFamily="18" charset="-122"/>
            <a:ea typeface="仓耳玄三M W05" panose="02020400000000000000" pitchFamily="18" charset="-122"/>
          </a:endParaRPr>
        </a:p>
      </dgm:t>
    </dgm:pt>
    <dgm:pt modelId="{0E13BDD3-9B3C-8642-8ECB-B294CAACA0A3}">
      <dgm:prSet custT="1"/>
      <dgm:spPr>
        <a:solidFill>
          <a:srgbClr val="A91F26"/>
        </a:solidFill>
      </dgm:spPr>
      <dgm:t>
        <a:bodyPr/>
        <a:lstStyle/>
        <a:p>
          <a:pPr>
            <a:lnSpc>
              <a:spcPct val="150000"/>
            </a:lnSpc>
          </a:pPr>
          <a:r>
            <a:rPr lang="zh-CN" altLang="en-US" sz="1400" b="0" i="0">
              <a:latin typeface="+mn-lt"/>
              <a:ea typeface="+mn-ea"/>
              <a:cs typeface="+mn-ea"/>
              <a:sym typeface="+mn-lt"/>
            </a:rPr>
            <a:t>明确进行提醒谈话的情形。</a:t>
          </a:r>
        </a:p>
      </dgm:t>
    </dgm:pt>
    <dgm:pt modelId="{0DA3C621-8005-364B-87D1-881627A3221A}" type="parTrans" cxnId="{316DE8AD-2205-604B-8EB6-755D0CBB17A3}">
      <dgm:prSet/>
      <dgm:spPr/>
      <dgm:t>
        <a:bodyPr/>
        <a:lstStyle/>
        <a:p>
          <a:pPr>
            <a:lnSpc>
              <a:spcPct val="150000"/>
            </a:lnSpc>
          </a:pPr>
          <a:endParaRPr lang="zh-CN" altLang="en-US" sz="1400" b="0" i="0">
            <a:latin typeface="仓耳玄三M W05" panose="02020400000000000000" pitchFamily="18" charset="-122"/>
            <a:ea typeface="仓耳玄三M W05" panose="02020400000000000000" pitchFamily="18" charset="-122"/>
          </a:endParaRPr>
        </a:p>
      </dgm:t>
    </dgm:pt>
    <dgm:pt modelId="{D7790A6B-88E7-9C4E-AA29-E361BFBAB557}" type="sibTrans" cxnId="{316DE8AD-2205-604B-8EB6-755D0CBB17A3}">
      <dgm:prSet/>
      <dgm:spPr/>
      <dgm:t>
        <a:bodyPr/>
        <a:lstStyle/>
        <a:p>
          <a:pPr>
            <a:lnSpc>
              <a:spcPct val="150000"/>
            </a:lnSpc>
          </a:pPr>
          <a:endParaRPr lang="zh-CN" altLang="en-US" sz="1400" b="0" i="0">
            <a:latin typeface="仓耳玄三M W05" panose="02020400000000000000" pitchFamily="18" charset="-122"/>
            <a:ea typeface="仓耳玄三M W05" panose="02020400000000000000" pitchFamily="18" charset="-122"/>
          </a:endParaRPr>
        </a:p>
      </dgm:t>
    </dgm:pt>
    <dgm:pt modelId="{5E81F402-895D-A841-BBC4-70C5353AF371}">
      <dgm:prSet custT="1"/>
      <dgm:spPr>
        <a:solidFill>
          <a:srgbClr val="A91F26"/>
        </a:solidFill>
      </dgm:spPr>
      <dgm:t>
        <a:bodyPr/>
        <a:lstStyle/>
        <a:p>
          <a:pPr>
            <a:lnSpc>
              <a:spcPct val="150000"/>
            </a:lnSpc>
          </a:pPr>
          <a:r>
            <a:rPr lang="zh-CN" altLang="en-US" sz="1400" b="0" i="0">
              <a:latin typeface="+mn-lt"/>
              <a:ea typeface="+mn-ea"/>
              <a:cs typeface="+mn-ea"/>
              <a:sym typeface="+mn-lt"/>
            </a:rPr>
            <a:t>明确开展批评教育的具体情形和要求。</a:t>
          </a:r>
        </a:p>
      </dgm:t>
    </dgm:pt>
    <dgm:pt modelId="{3A0347A8-2071-B943-8B7B-C2A746D09E4E}" type="parTrans" cxnId="{54323AA8-CB39-9944-88CA-BF2583F2DCB2}">
      <dgm:prSet/>
      <dgm:spPr/>
      <dgm:t>
        <a:bodyPr/>
        <a:lstStyle/>
        <a:p>
          <a:pPr>
            <a:lnSpc>
              <a:spcPct val="150000"/>
            </a:lnSpc>
          </a:pPr>
          <a:endParaRPr lang="zh-CN" altLang="en-US" sz="1400" b="0" i="0">
            <a:latin typeface="仓耳玄三M W05" panose="02020400000000000000" pitchFamily="18" charset="-122"/>
            <a:ea typeface="仓耳玄三M W05" panose="02020400000000000000" pitchFamily="18" charset="-122"/>
          </a:endParaRPr>
        </a:p>
      </dgm:t>
    </dgm:pt>
    <dgm:pt modelId="{65A55119-3FE4-4F4C-A16C-07F6E2AB808C}" type="sibTrans" cxnId="{54323AA8-CB39-9944-88CA-BF2583F2DCB2}">
      <dgm:prSet/>
      <dgm:spPr/>
      <dgm:t>
        <a:bodyPr/>
        <a:lstStyle/>
        <a:p>
          <a:pPr>
            <a:lnSpc>
              <a:spcPct val="150000"/>
            </a:lnSpc>
          </a:pPr>
          <a:endParaRPr lang="zh-CN" altLang="en-US" sz="1400" b="0" i="0">
            <a:latin typeface="仓耳玄三M W05" panose="02020400000000000000" pitchFamily="18" charset="-122"/>
            <a:ea typeface="仓耳玄三M W05" panose="02020400000000000000" pitchFamily="18" charset="-122"/>
          </a:endParaRPr>
        </a:p>
      </dgm:t>
    </dgm:pt>
    <dgm:pt modelId="{384A6EDF-3DD9-AC4F-BBB9-DDD2F7F03CEB}">
      <dgm:prSet custT="1"/>
      <dgm:spPr>
        <a:solidFill>
          <a:srgbClr val="A91F26"/>
        </a:solidFill>
      </dgm:spPr>
      <dgm:t>
        <a:bodyPr/>
        <a:lstStyle/>
        <a:p>
          <a:pPr>
            <a:lnSpc>
              <a:spcPct val="100000"/>
            </a:lnSpc>
          </a:pPr>
          <a:r>
            <a:rPr lang="zh-CN" altLang="en-US" sz="1400" b="0" i="0" dirty="0">
              <a:latin typeface="+mn-lt"/>
              <a:ea typeface="+mn-ea"/>
              <a:cs typeface="+mn-ea"/>
              <a:sym typeface="+mn-lt"/>
            </a:rPr>
            <a:t>分别对限期改正、劝其退党或除名等组织处置，进一步细化适用情形和要求，为党组织稳妥有序开展组织处置工作提供法规依据。</a:t>
          </a:r>
        </a:p>
      </dgm:t>
    </dgm:pt>
    <dgm:pt modelId="{DAA61211-9320-5B41-A7FC-23CFC0479976}" type="parTrans" cxnId="{D45C5C65-C38E-E640-931C-3F5CA2AB919E}">
      <dgm:prSet/>
      <dgm:spPr/>
      <dgm:t>
        <a:bodyPr/>
        <a:lstStyle/>
        <a:p>
          <a:pPr>
            <a:lnSpc>
              <a:spcPct val="150000"/>
            </a:lnSpc>
          </a:pPr>
          <a:endParaRPr lang="zh-CN" altLang="en-US" sz="1400" b="0" i="0">
            <a:latin typeface="仓耳玄三M W05" panose="02020400000000000000" pitchFamily="18" charset="-122"/>
            <a:ea typeface="仓耳玄三M W05" panose="02020400000000000000" pitchFamily="18" charset="-122"/>
          </a:endParaRPr>
        </a:p>
      </dgm:t>
    </dgm:pt>
    <dgm:pt modelId="{923D7ED4-9025-174D-BA91-8FC71A806F54}" type="sibTrans" cxnId="{D45C5C65-C38E-E640-931C-3F5CA2AB919E}">
      <dgm:prSet/>
      <dgm:spPr/>
      <dgm:t>
        <a:bodyPr/>
        <a:lstStyle/>
        <a:p>
          <a:pPr>
            <a:lnSpc>
              <a:spcPct val="150000"/>
            </a:lnSpc>
          </a:pPr>
          <a:endParaRPr lang="zh-CN" altLang="en-US" sz="1400" b="0" i="0">
            <a:latin typeface="仓耳玄三M W05" panose="02020400000000000000" pitchFamily="18" charset="-122"/>
            <a:ea typeface="仓耳玄三M W05" panose="02020400000000000000" pitchFamily="18" charset="-122"/>
          </a:endParaRPr>
        </a:p>
      </dgm:t>
    </dgm:pt>
    <dgm:pt modelId="{0E5EE41A-A7DC-484F-8E1F-F239C281C64A}">
      <dgm:prSet/>
      <dgm:spPr/>
      <dgm:t>
        <a:bodyPr/>
        <a:lstStyle/>
        <a:p>
          <a:endParaRPr lang="zh-CN" altLang="en-US">
            <a:latin typeface="+mn-lt"/>
            <a:ea typeface="+mn-ea"/>
            <a:cs typeface="+mn-ea"/>
            <a:sym typeface="+mn-lt"/>
          </a:endParaRPr>
        </a:p>
      </dgm:t>
    </dgm:pt>
    <dgm:pt modelId="{4C06E182-AE79-4349-983B-9B5237FA3161}" type="parTrans" cxnId="{F9434D6D-387A-DC4D-BF88-2F71A975A456}">
      <dgm:prSet/>
      <dgm:spPr/>
      <dgm:t>
        <a:bodyPr/>
        <a:lstStyle/>
        <a:p>
          <a:endParaRPr lang="zh-CN" altLang="en-US">
            <a:latin typeface="仓耳玄三M W05" panose="02020400000000000000" pitchFamily="18" charset="-122"/>
            <a:ea typeface="仓耳玄三M W05" panose="02020400000000000000" pitchFamily="18" charset="-122"/>
          </a:endParaRPr>
        </a:p>
      </dgm:t>
    </dgm:pt>
    <dgm:pt modelId="{AB0DEAC2-4E8E-AA41-9DB0-FBCFCC5E6876}" type="sibTrans" cxnId="{F9434D6D-387A-DC4D-BF88-2F71A975A456}">
      <dgm:prSet/>
      <dgm:spPr/>
      <dgm:t>
        <a:bodyPr/>
        <a:lstStyle/>
        <a:p>
          <a:endParaRPr lang="zh-CN" altLang="en-US">
            <a:latin typeface="仓耳玄三M W05" panose="02020400000000000000" pitchFamily="18" charset="-122"/>
            <a:ea typeface="仓耳玄三M W05" panose="02020400000000000000" pitchFamily="18" charset="-122"/>
          </a:endParaRPr>
        </a:p>
      </dgm:t>
    </dgm:pt>
    <dgm:pt modelId="{79591D3E-3029-E349-9ED0-54C6AF187EBA}" type="pres">
      <dgm:prSet presAssocID="{C43310DE-BEEE-9B42-AA0A-2EF9B0B0C139}" presName="matrix" presStyleCnt="0">
        <dgm:presLayoutVars>
          <dgm:chMax val="1"/>
          <dgm:dir/>
          <dgm:resizeHandles val="exact"/>
        </dgm:presLayoutVars>
      </dgm:prSet>
      <dgm:spPr/>
      <dgm:t>
        <a:bodyPr/>
        <a:lstStyle/>
        <a:p>
          <a:endParaRPr lang="zh-CN" altLang="en-US"/>
        </a:p>
      </dgm:t>
    </dgm:pt>
    <dgm:pt modelId="{B8BE6E58-BAC3-2B42-AF49-85612D196B79}" type="pres">
      <dgm:prSet presAssocID="{C43310DE-BEEE-9B42-AA0A-2EF9B0B0C139}" presName="diamond" presStyleLbl="bgShp" presStyleIdx="0" presStyleCnt="1"/>
      <dgm:spPr>
        <a:solidFill>
          <a:srgbClr val="8B181D"/>
        </a:solidFill>
      </dgm:spPr>
    </dgm:pt>
    <dgm:pt modelId="{C60270DB-7F93-CC41-9252-2FF974E67D1E}" type="pres">
      <dgm:prSet presAssocID="{C43310DE-BEEE-9B42-AA0A-2EF9B0B0C139}" presName="quad1" presStyleLbl="node1" presStyleIdx="0" presStyleCnt="4" custScaleX="140481" custLinFactX="-60543" custLinFactNeighborX="-100000" custLinFactNeighborY="1114">
        <dgm:presLayoutVars>
          <dgm:chMax val="0"/>
          <dgm:chPref val="0"/>
          <dgm:bulletEnabled val="1"/>
        </dgm:presLayoutVars>
      </dgm:prSet>
      <dgm:spPr/>
      <dgm:t>
        <a:bodyPr/>
        <a:lstStyle/>
        <a:p>
          <a:endParaRPr lang="zh-CN" altLang="en-US"/>
        </a:p>
      </dgm:t>
    </dgm:pt>
    <dgm:pt modelId="{2EFF66E8-5D05-4D40-9730-0127B936488B}" type="pres">
      <dgm:prSet presAssocID="{C43310DE-BEEE-9B42-AA0A-2EF9B0B0C139}" presName="quad2" presStyleLbl="node1" presStyleIdx="1" presStyleCnt="4" custScaleX="140481" custLinFactX="34535" custLinFactNeighborX="100000" custLinFactNeighborY="1114">
        <dgm:presLayoutVars>
          <dgm:chMax val="0"/>
          <dgm:chPref val="0"/>
          <dgm:bulletEnabled val="1"/>
        </dgm:presLayoutVars>
      </dgm:prSet>
      <dgm:spPr/>
      <dgm:t>
        <a:bodyPr/>
        <a:lstStyle/>
        <a:p>
          <a:endParaRPr lang="zh-CN" altLang="en-US"/>
        </a:p>
      </dgm:t>
    </dgm:pt>
    <dgm:pt modelId="{B35064AF-1403-F243-AA3F-19E63539972B}" type="pres">
      <dgm:prSet presAssocID="{C43310DE-BEEE-9B42-AA0A-2EF9B0B0C139}" presName="quad3" presStyleLbl="node1" presStyleIdx="2" presStyleCnt="4" custScaleX="140481" custLinFactX="-60543" custLinFactNeighborX="-100000" custLinFactNeighborY="1114">
        <dgm:presLayoutVars>
          <dgm:chMax val="0"/>
          <dgm:chPref val="0"/>
          <dgm:bulletEnabled val="1"/>
        </dgm:presLayoutVars>
      </dgm:prSet>
      <dgm:spPr/>
      <dgm:t>
        <a:bodyPr/>
        <a:lstStyle/>
        <a:p>
          <a:endParaRPr lang="zh-CN" altLang="en-US"/>
        </a:p>
      </dgm:t>
    </dgm:pt>
    <dgm:pt modelId="{37495226-2847-B74E-B405-8FA6E31A23BC}" type="pres">
      <dgm:prSet presAssocID="{C43310DE-BEEE-9B42-AA0A-2EF9B0B0C139}" presName="quad4" presStyleLbl="node1" presStyleIdx="3" presStyleCnt="4" custScaleX="140481" custLinFactX="34535" custLinFactNeighborX="100000" custLinFactNeighborY="1114">
        <dgm:presLayoutVars>
          <dgm:chMax val="0"/>
          <dgm:chPref val="0"/>
          <dgm:bulletEnabled val="1"/>
        </dgm:presLayoutVars>
      </dgm:prSet>
      <dgm:spPr/>
      <dgm:t>
        <a:bodyPr/>
        <a:lstStyle/>
        <a:p>
          <a:endParaRPr lang="zh-CN" altLang="en-US"/>
        </a:p>
      </dgm:t>
    </dgm:pt>
  </dgm:ptLst>
  <dgm:cxnLst>
    <dgm:cxn modelId="{D45C5C65-C38E-E640-931C-3F5CA2AB919E}" srcId="{C43310DE-BEEE-9B42-AA0A-2EF9B0B0C139}" destId="{384A6EDF-3DD9-AC4F-BBB9-DDD2F7F03CEB}" srcOrd="3" destOrd="0" parTransId="{DAA61211-9320-5B41-A7FC-23CFC0479976}" sibTransId="{923D7ED4-9025-174D-BA91-8FC71A806F54}"/>
    <dgm:cxn modelId="{87AA142A-AA40-8745-BD6F-3F80C95AC4FA}" type="presOf" srcId="{C43310DE-BEEE-9B42-AA0A-2EF9B0B0C139}" destId="{79591D3E-3029-E349-9ED0-54C6AF187EBA}" srcOrd="0" destOrd="0" presId="urn:microsoft.com/office/officeart/2005/8/layout/matrix3"/>
    <dgm:cxn modelId="{D33980B0-7F54-FB43-A7F4-F9211D52CF5E}" type="presOf" srcId="{5E81F402-895D-A841-BBC4-70C5353AF371}" destId="{B35064AF-1403-F243-AA3F-19E63539972B}" srcOrd="0" destOrd="0" presId="urn:microsoft.com/office/officeart/2005/8/layout/matrix3"/>
    <dgm:cxn modelId="{316DE8AD-2205-604B-8EB6-755D0CBB17A3}" srcId="{C43310DE-BEEE-9B42-AA0A-2EF9B0B0C139}" destId="{0E13BDD3-9B3C-8642-8ECB-B294CAACA0A3}" srcOrd="1" destOrd="0" parTransId="{0DA3C621-8005-364B-87D1-881627A3221A}" sibTransId="{D7790A6B-88E7-9C4E-AA29-E361BFBAB557}"/>
    <dgm:cxn modelId="{1F667464-3DF8-8C4E-8496-C80A9366DF35}" type="presOf" srcId="{0E13BDD3-9B3C-8642-8ECB-B294CAACA0A3}" destId="{2EFF66E8-5D05-4D40-9730-0127B936488B}" srcOrd="0" destOrd="0" presId="urn:microsoft.com/office/officeart/2005/8/layout/matrix3"/>
    <dgm:cxn modelId="{DBBC5F3C-2192-A14C-819D-323060DAD25F}" type="presOf" srcId="{384A6EDF-3DD9-AC4F-BBB9-DDD2F7F03CEB}" destId="{37495226-2847-B74E-B405-8FA6E31A23BC}" srcOrd="0" destOrd="0" presId="urn:microsoft.com/office/officeart/2005/8/layout/matrix3"/>
    <dgm:cxn modelId="{54323AA8-CB39-9944-88CA-BF2583F2DCB2}" srcId="{C43310DE-BEEE-9B42-AA0A-2EF9B0B0C139}" destId="{5E81F402-895D-A841-BBC4-70C5353AF371}" srcOrd="2" destOrd="0" parTransId="{3A0347A8-2071-B943-8B7B-C2A746D09E4E}" sibTransId="{65A55119-3FE4-4F4C-A16C-07F6E2AB808C}"/>
    <dgm:cxn modelId="{F2DDFEB5-AF09-9D4A-9DD6-508FB0D3B190}" srcId="{C43310DE-BEEE-9B42-AA0A-2EF9B0B0C139}" destId="{353106CB-CC92-BD47-92CC-3D0791A00897}" srcOrd="0" destOrd="0" parTransId="{538E66FD-D11E-7F4E-B31F-AF7D86C97289}" sibTransId="{9C5665D5-D521-D548-9587-0A899E55D8D5}"/>
    <dgm:cxn modelId="{36B8A614-4E0A-2C4D-B7A6-BF52138C755F}" type="presOf" srcId="{353106CB-CC92-BD47-92CC-3D0791A00897}" destId="{C60270DB-7F93-CC41-9252-2FF974E67D1E}" srcOrd="0" destOrd="0" presId="urn:microsoft.com/office/officeart/2005/8/layout/matrix3"/>
    <dgm:cxn modelId="{F9434D6D-387A-DC4D-BF88-2F71A975A456}" srcId="{C43310DE-BEEE-9B42-AA0A-2EF9B0B0C139}" destId="{0E5EE41A-A7DC-484F-8E1F-F239C281C64A}" srcOrd="4" destOrd="0" parTransId="{4C06E182-AE79-4349-983B-9B5237FA3161}" sibTransId="{AB0DEAC2-4E8E-AA41-9DB0-FBCFCC5E6876}"/>
    <dgm:cxn modelId="{32C5FC1D-D537-3942-892D-C5C1F8315956}" type="presParOf" srcId="{79591D3E-3029-E349-9ED0-54C6AF187EBA}" destId="{B8BE6E58-BAC3-2B42-AF49-85612D196B79}" srcOrd="0" destOrd="0" presId="urn:microsoft.com/office/officeart/2005/8/layout/matrix3"/>
    <dgm:cxn modelId="{53384D76-E743-5A4D-9F73-42FF7D69BCEC}" type="presParOf" srcId="{79591D3E-3029-E349-9ED0-54C6AF187EBA}" destId="{C60270DB-7F93-CC41-9252-2FF974E67D1E}" srcOrd="1" destOrd="0" presId="urn:microsoft.com/office/officeart/2005/8/layout/matrix3"/>
    <dgm:cxn modelId="{A9D13781-4434-ED4D-BCA3-09C073B39694}" type="presParOf" srcId="{79591D3E-3029-E349-9ED0-54C6AF187EBA}" destId="{2EFF66E8-5D05-4D40-9730-0127B936488B}" srcOrd="2" destOrd="0" presId="urn:microsoft.com/office/officeart/2005/8/layout/matrix3"/>
    <dgm:cxn modelId="{3EC2CAD3-D500-F441-8205-7B74F6D8269C}" type="presParOf" srcId="{79591D3E-3029-E349-9ED0-54C6AF187EBA}" destId="{B35064AF-1403-F243-AA3F-19E63539972B}" srcOrd="3" destOrd="0" presId="urn:microsoft.com/office/officeart/2005/8/layout/matrix3"/>
    <dgm:cxn modelId="{F9F232E6-DCDD-B64C-B91B-884590D685DC}" type="presParOf" srcId="{79591D3E-3029-E349-9ED0-54C6AF187EBA}" destId="{37495226-2847-B74E-B405-8FA6E31A23BC}"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4B1564-DAD3-7246-8BE8-F678A4B2464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zh-CN" altLang="en-US"/>
        </a:p>
      </dgm:t>
    </dgm:pt>
    <dgm:pt modelId="{72BA347D-F06A-8440-89C7-8259CB12893C}">
      <dgm:prSet/>
      <dgm:spPr>
        <a:solidFill>
          <a:srgbClr val="A91F26"/>
        </a:solidFill>
      </dgm:spPr>
      <dgm:t>
        <a:bodyPr/>
        <a:lstStyle/>
        <a:p>
          <a:r>
            <a:rPr lang="zh-CN" b="0" i="0" dirty="0">
              <a:solidFill>
                <a:schemeClr val="bg1"/>
              </a:solidFill>
              <a:latin typeface="+mn-lt"/>
              <a:ea typeface="+mn-ea"/>
              <a:cs typeface="+mn-ea"/>
              <a:sym typeface="+mn-lt"/>
            </a:rPr>
            <a:t>强化流出地、流入地党组织共管责任</a:t>
          </a:r>
          <a:r>
            <a:rPr lang="en-US" b="0" i="0" dirty="0">
              <a:solidFill>
                <a:schemeClr val="bg1"/>
              </a:solidFill>
              <a:latin typeface="+mn-lt"/>
              <a:ea typeface="+mn-ea"/>
              <a:cs typeface="+mn-ea"/>
              <a:sym typeface="+mn-lt"/>
            </a:rPr>
            <a:t>;</a:t>
          </a:r>
          <a:endParaRPr lang="zh-CN" b="0" i="0" dirty="0">
            <a:solidFill>
              <a:schemeClr val="bg1"/>
            </a:solidFill>
            <a:latin typeface="+mn-lt"/>
            <a:ea typeface="+mn-ea"/>
            <a:cs typeface="+mn-ea"/>
            <a:sym typeface="+mn-lt"/>
          </a:endParaRPr>
        </a:p>
      </dgm:t>
    </dgm:pt>
    <dgm:pt modelId="{E9534574-61B5-734D-A68F-44C91E789B71}" type="parTrans" cxnId="{A262FA6A-90B1-1741-9B92-F899187DE823}">
      <dgm:prSet/>
      <dgm:spPr/>
      <dgm:t>
        <a:bodyPr/>
        <a:lstStyle/>
        <a:p>
          <a:endParaRPr lang="zh-CN" altLang="en-US" b="0" i="0">
            <a:latin typeface="仓耳玄三M W05" panose="02020400000000000000" pitchFamily="18" charset="-122"/>
            <a:ea typeface="仓耳玄三M W05" panose="02020400000000000000" pitchFamily="18" charset="-122"/>
          </a:endParaRPr>
        </a:p>
      </dgm:t>
    </dgm:pt>
    <dgm:pt modelId="{8990894F-A139-9B47-8FE5-37D9F2B4003A}" type="sibTrans" cxnId="{A262FA6A-90B1-1741-9B92-F899187DE823}">
      <dgm:prSet/>
      <dgm:spPr/>
      <dgm:t>
        <a:bodyPr/>
        <a:lstStyle/>
        <a:p>
          <a:endParaRPr lang="zh-CN" altLang="en-US" b="0" i="0">
            <a:latin typeface="仓耳玄三M W05" panose="02020400000000000000" pitchFamily="18" charset="-122"/>
            <a:ea typeface="仓耳玄三M W05" panose="02020400000000000000" pitchFamily="18" charset="-122"/>
          </a:endParaRPr>
        </a:p>
      </dgm:t>
    </dgm:pt>
    <dgm:pt modelId="{A38869F2-54E7-2846-8373-24A9F229D232}">
      <dgm:prSet/>
      <dgm:spPr>
        <a:solidFill>
          <a:srgbClr val="A91F26"/>
        </a:solidFill>
      </dgm:spPr>
      <dgm:t>
        <a:bodyPr/>
        <a:lstStyle/>
        <a:p>
          <a:r>
            <a:rPr lang="zh-CN" b="0" i="0" dirty="0">
              <a:solidFill>
                <a:schemeClr val="bg1"/>
              </a:solidFill>
              <a:latin typeface="+mn-lt"/>
              <a:ea typeface="+mn-ea"/>
              <a:cs typeface="+mn-ea"/>
              <a:sym typeface="+mn-lt"/>
            </a:rPr>
            <a:t>对流动党员分类管理提出要求。</a:t>
          </a:r>
        </a:p>
      </dgm:t>
    </dgm:pt>
    <dgm:pt modelId="{B4400993-0375-9D40-80E6-E7F37F1908BD}" type="parTrans" cxnId="{5A38F018-444B-4E42-89BE-5E0D37E61080}">
      <dgm:prSet/>
      <dgm:spPr/>
      <dgm:t>
        <a:bodyPr/>
        <a:lstStyle/>
        <a:p>
          <a:endParaRPr lang="zh-CN" altLang="en-US" b="0" i="0">
            <a:latin typeface="仓耳玄三M W05" panose="02020400000000000000" pitchFamily="18" charset="-122"/>
            <a:ea typeface="仓耳玄三M W05" panose="02020400000000000000" pitchFamily="18" charset="-122"/>
          </a:endParaRPr>
        </a:p>
      </dgm:t>
    </dgm:pt>
    <dgm:pt modelId="{13AEFC04-5E10-C849-83D5-9E5991352C89}" type="sibTrans" cxnId="{5A38F018-444B-4E42-89BE-5E0D37E61080}">
      <dgm:prSet/>
      <dgm:spPr/>
      <dgm:t>
        <a:bodyPr/>
        <a:lstStyle/>
        <a:p>
          <a:endParaRPr lang="zh-CN" altLang="en-US" b="0" i="0">
            <a:latin typeface="仓耳玄三M W05" panose="02020400000000000000" pitchFamily="18" charset="-122"/>
            <a:ea typeface="仓耳玄三M W05" panose="02020400000000000000" pitchFamily="18" charset="-122"/>
          </a:endParaRPr>
        </a:p>
      </dgm:t>
    </dgm:pt>
    <dgm:pt modelId="{3EF38AEB-646F-3042-9A55-54E0BEF68299}">
      <dgm:prSet/>
      <dgm:spPr>
        <a:solidFill>
          <a:srgbClr val="A91F26"/>
        </a:solidFill>
      </dgm:spPr>
      <dgm:t>
        <a:bodyPr/>
        <a:lstStyle/>
        <a:p>
          <a:r>
            <a:rPr lang="zh-CN" b="0" i="0">
              <a:solidFill>
                <a:schemeClr val="bg1"/>
              </a:solidFill>
              <a:latin typeface="+mn-lt"/>
              <a:ea typeface="+mn-ea"/>
              <a:cs typeface="+mn-ea"/>
              <a:sym typeface="+mn-lt"/>
            </a:rPr>
            <a:t>组织流动党员过好党的组织生活</a:t>
          </a:r>
          <a:r>
            <a:rPr lang="en-US" b="0" i="0">
              <a:solidFill>
                <a:schemeClr val="bg1"/>
              </a:solidFill>
              <a:latin typeface="+mn-lt"/>
              <a:ea typeface="+mn-ea"/>
              <a:cs typeface="+mn-ea"/>
              <a:sym typeface="+mn-lt"/>
            </a:rPr>
            <a:t>;</a:t>
          </a:r>
          <a:endParaRPr lang="zh-CN" b="0" i="0">
            <a:solidFill>
              <a:schemeClr val="bg1"/>
            </a:solidFill>
            <a:latin typeface="+mn-lt"/>
            <a:ea typeface="+mn-ea"/>
            <a:cs typeface="+mn-ea"/>
            <a:sym typeface="+mn-lt"/>
          </a:endParaRPr>
        </a:p>
      </dgm:t>
    </dgm:pt>
    <dgm:pt modelId="{B0A9C503-2CFD-F245-A00E-1A0DEB31449A}" type="parTrans" cxnId="{D6A0C146-CEAA-384A-A746-B3F625C8B040}">
      <dgm:prSet/>
      <dgm:spPr/>
      <dgm:t>
        <a:bodyPr/>
        <a:lstStyle/>
        <a:p>
          <a:endParaRPr lang="zh-CN" altLang="en-US" b="0" i="0">
            <a:latin typeface="仓耳玄三M W05" panose="02020400000000000000" pitchFamily="18" charset="-122"/>
            <a:ea typeface="仓耳玄三M W05" panose="02020400000000000000" pitchFamily="18" charset="-122"/>
          </a:endParaRPr>
        </a:p>
      </dgm:t>
    </dgm:pt>
    <dgm:pt modelId="{B340F93A-44C0-7C49-9A24-A2F83960E6F3}" type="sibTrans" cxnId="{D6A0C146-CEAA-384A-A746-B3F625C8B040}">
      <dgm:prSet/>
      <dgm:spPr/>
      <dgm:t>
        <a:bodyPr/>
        <a:lstStyle/>
        <a:p>
          <a:endParaRPr lang="zh-CN" altLang="en-US" b="0" i="0">
            <a:latin typeface="仓耳玄三M W05" panose="02020400000000000000" pitchFamily="18" charset="-122"/>
            <a:ea typeface="仓耳玄三M W05" panose="02020400000000000000" pitchFamily="18" charset="-122"/>
          </a:endParaRPr>
        </a:p>
      </dgm:t>
    </dgm:pt>
    <dgm:pt modelId="{3D6BAE92-8980-0242-9740-406C4C999E4B}" type="pres">
      <dgm:prSet presAssocID="{814B1564-DAD3-7246-8BE8-F678A4B2464F}" presName="compositeShape" presStyleCnt="0">
        <dgm:presLayoutVars>
          <dgm:chMax val="7"/>
          <dgm:dir/>
          <dgm:resizeHandles val="exact"/>
        </dgm:presLayoutVars>
      </dgm:prSet>
      <dgm:spPr/>
      <dgm:t>
        <a:bodyPr/>
        <a:lstStyle/>
        <a:p>
          <a:endParaRPr lang="zh-CN" altLang="en-US"/>
        </a:p>
      </dgm:t>
    </dgm:pt>
    <dgm:pt modelId="{67619BFF-44FA-6641-BAD4-292A25A16CF5}" type="pres">
      <dgm:prSet presAssocID="{72BA347D-F06A-8440-89C7-8259CB12893C}" presName="circ1" presStyleLbl="vennNode1" presStyleIdx="0" presStyleCnt="3"/>
      <dgm:spPr/>
      <dgm:t>
        <a:bodyPr/>
        <a:lstStyle/>
        <a:p>
          <a:endParaRPr lang="zh-CN" altLang="en-US"/>
        </a:p>
      </dgm:t>
    </dgm:pt>
    <dgm:pt modelId="{08741699-956B-A04B-A157-002426CEFE65}" type="pres">
      <dgm:prSet presAssocID="{72BA347D-F06A-8440-89C7-8259CB12893C}" presName="circ1Tx" presStyleLbl="revTx" presStyleIdx="0" presStyleCnt="0">
        <dgm:presLayoutVars>
          <dgm:chMax val="0"/>
          <dgm:chPref val="0"/>
          <dgm:bulletEnabled val="1"/>
        </dgm:presLayoutVars>
      </dgm:prSet>
      <dgm:spPr/>
      <dgm:t>
        <a:bodyPr/>
        <a:lstStyle/>
        <a:p>
          <a:endParaRPr lang="zh-CN" altLang="en-US"/>
        </a:p>
      </dgm:t>
    </dgm:pt>
    <dgm:pt modelId="{67856526-F648-244A-B697-7410CC7D0695}" type="pres">
      <dgm:prSet presAssocID="{A38869F2-54E7-2846-8373-24A9F229D232}" presName="circ2" presStyleLbl="vennNode1" presStyleIdx="1" presStyleCnt="3"/>
      <dgm:spPr/>
      <dgm:t>
        <a:bodyPr/>
        <a:lstStyle/>
        <a:p>
          <a:endParaRPr lang="zh-CN" altLang="en-US"/>
        </a:p>
      </dgm:t>
    </dgm:pt>
    <dgm:pt modelId="{6FD14213-AA3E-0A4E-B22D-460E4B2EE85C}" type="pres">
      <dgm:prSet presAssocID="{A38869F2-54E7-2846-8373-24A9F229D232}" presName="circ2Tx" presStyleLbl="revTx" presStyleIdx="0" presStyleCnt="0">
        <dgm:presLayoutVars>
          <dgm:chMax val="0"/>
          <dgm:chPref val="0"/>
          <dgm:bulletEnabled val="1"/>
        </dgm:presLayoutVars>
      </dgm:prSet>
      <dgm:spPr/>
      <dgm:t>
        <a:bodyPr/>
        <a:lstStyle/>
        <a:p>
          <a:endParaRPr lang="zh-CN" altLang="en-US"/>
        </a:p>
      </dgm:t>
    </dgm:pt>
    <dgm:pt modelId="{8DCAB11D-461E-B141-8399-1EF2187130C7}" type="pres">
      <dgm:prSet presAssocID="{3EF38AEB-646F-3042-9A55-54E0BEF68299}" presName="circ3" presStyleLbl="vennNode1" presStyleIdx="2" presStyleCnt="3"/>
      <dgm:spPr/>
      <dgm:t>
        <a:bodyPr/>
        <a:lstStyle/>
        <a:p>
          <a:endParaRPr lang="zh-CN" altLang="en-US"/>
        </a:p>
      </dgm:t>
    </dgm:pt>
    <dgm:pt modelId="{D02452CD-C15B-5843-B6D4-CFA77BA2BB6E}" type="pres">
      <dgm:prSet presAssocID="{3EF38AEB-646F-3042-9A55-54E0BEF68299}" presName="circ3Tx" presStyleLbl="revTx" presStyleIdx="0" presStyleCnt="0">
        <dgm:presLayoutVars>
          <dgm:chMax val="0"/>
          <dgm:chPref val="0"/>
          <dgm:bulletEnabled val="1"/>
        </dgm:presLayoutVars>
      </dgm:prSet>
      <dgm:spPr/>
      <dgm:t>
        <a:bodyPr/>
        <a:lstStyle/>
        <a:p>
          <a:endParaRPr lang="zh-CN" altLang="en-US"/>
        </a:p>
      </dgm:t>
    </dgm:pt>
  </dgm:ptLst>
  <dgm:cxnLst>
    <dgm:cxn modelId="{81D68396-EBDE-084A-972C-873336751100}" type="presOf" srcId="{A38869F2-54E7-2846-8373-24A9F229D232}" destId="{6FD14213-AA3E-0A4E-B22D-460E4B2EE85C}" srcOrd="1" destOrd="0" presId="urn:microsoft.com/office/officeart/2005/8/layout/venn1"/>
    <dgm:cxn modelId="{37A41992-0815-B24F-891D-0ECC450894AC}" type="presOf" srcId="{72BA347D-F06A-8440-89C7-8259CB12893C}" destId="{67619BFF-44FA-6641-BAD4-292A25A16CF5}" srcOrd="0" destOrd="0" presId="urn:microsoft.com/office/officeart/2005/8/layout/venn1"/>
    <dgm:cxn modelId="{4FEA3FA8-DDF7-884E-8861-8D363A1BF9AC}" type="presOf" srcId="{3EF38AEB-646F-3042-9A55-54E0BEF68299}" destId="{8DCAB11D-461E-B141-8399-1EF2187130C7}" srcOrd="0" destOrd="0" presId="urn:microsoft.com/office/officeart/2005/8/layout/venn1"/>
    <dgm:cxn modelId="{CE46185A-41C9-6A44-9B98-306F4C1AFD0C}" type="presOf" srcId="{814B1564-DAD3-7246-8BE8-F678A4B2464F}" destId="{3D6BAE92-8980-0242-9740-406C4C999E4B}" srcOrd="0" destOrd="0" presId="urn:microsoft.com/office/officeart/2005/8/layout/venn1"/>
    <dgm:cxn modelId="{0BB0F59A-DCA3-D849-80BC-F7EF9ED2199C}" type="presOf" srcId="{A38869F2-54E7-2846-8373-24A9F229D232}" destId="{67856526-F648-244A-B697-7410CC7D0695}" srcOrd="0" destOrd="0" presId="urn:microsoft.com/office/officeart/2005/8/layout/venn1"/>
    <dgm:cxn modelId="{835C7A71-F7B4-964A-80D3-68497720CA67}" type="presOf" srcId="{3EF38AEB-646F-3042-9A55-54E0BEF68299}" destId="{D02452CD-C15B-5843-B6D4-CFA77BA2BB6E}" srcOrd="1" destOrd="0" presId="urn:microsoft.com/office/officeart/2005/8/layout/venn1"/>
    <dgm:cxn modelId="{D6A0C146-CEAA-384A-A746-B3F625C8B040}" srcId="{814B1564-DAD3-7246-8BE8-F678A4B2464F}" destId="{3EF38AEB-646F-3042-9A55-54E0BEF68299}" srcOrd="2" destOrd="0" parTransId="{B0A9C503-2CFD-F245-A00E-1A0DEB31449A}" sibTransId="{B340F93A-44C0-7C49-9A24-A2F83960E6F3}"/>
    <dgm:cxn modelId="{A262FA6A-90B1-1741-9B92-F899187DE823}" srcId="{814B1564-DAD3-7246-8BE8-F678A4B2464F}" destId="{72BA347D-F06A-8440-89C7-8259CB12893C}" srcOrd="0" destOrd="0" parTransId="{E9534574-61B5-734D-A68F-44C91E789B71}" sibTransId="{8990894F-A139-9B47-8FE5-37D9F2B4003A}"/>
    <dgm:cxn modelId="{3B1723F0-479A-BB4E-8211-FDA6BEF2907E}" type="presOf" srcId="{72BA347D-F06A-8440-89C7-8259CB12893C}" destId="{08741699-956B-A04B-A157-002426CEFE65}" srcOrd="1" destOrd="0" presId="urn:microsoft.com/office/officeart/2005/8/layout/venn1"/>
    <dgm:cxn modelId="{5A38F018-444B-4E42-89BE-5E0D37E61080}" srcId="{814B1564-DAD3-7246-8BE8-F678A4B2464F}" destId="{A38869F2-54E7-2846-8373-24A9F229D232}" srcOrd="1" destOrd="0" parTransId="{B4400993-0375-9D40-80E6-E7F37F1908BD}" sibTransId="{13AEFC04-5E10-C849-83D5-9E5991352C89}"/>
    <dgm:cxn modelId="{66DA9AA6-C80B-0347-80E6-355AD3D5AFFD}" type="presParOf" srcId="{3D6BAE92-8980-0242-9740-406C4C999E4B}" destId="{67619BFF-44FA-6641-BAD4-292A25A16CF5}" srcOrd="0" destOrd="0" presId="urn:microsoft.com/office/officeart/2005/8/layout/venn1"/>
    <dgm:cxn modelId="{04262B24-BA87-3A47-8590-C94AEF07A494}" type="presParOf" srcId="{3D6BAE92-8980-0242-9740-406C4C999E4B}" destId="{08741699-956B-A04B-A157-002426CEFE65}" srcOrd="1" destOrd="0" presId="urn:microsoft.com/office/officeart/2005/8/layout/venn1"/>
    <dgm:cxn modelId="{14BA4AE4-2376-FD4A-A752-37C022831871}" type="presParOf" srcId="{3D6BAE92-8980-0242-9740-406C4C999E4B}" destId="{67856526-F648-244A-B697-7410CC7D0695}" srcOrd="2" destOrd="0" presId="urn:microsoft.com/office/officeart/2005/8/layout/venn1"/>
    <dgm:cxn modelId="{D3D60479-3F8D-1E49-86DD-6C01DA090D98}" type="presParOf" srcId="{3D6BAE92-8980-0242-9740-406C4C999E4B}" destId="{6FD14213-AA3E-0A4E-B22D-460E4B2EE85C}" srcOrd="3" destOrd="0" presId="urn:microsoft.com/office/officeart/2005/8/layout/venn1"/>
    <dgm:cxn modelId="{7A6DAB17-6D5C-1846-9256-899E8E43A496}" type="presParOf" srcId="{3D6BAE92-8980-0242-9740-406C4C999E4B}" destId="{8DCAB11D-461E-B141-8399-1EF2187130C7}" srcOrd="4" destOrd="0" presId="urn:microsoft.com/office/officeart/2005/8/layout/venn1"/>
    <dgm:cxn modelId="{111CA426-638D-2F49-B20A-9657495CBDDE}" type="presParOf" srcId="{3D6BAE92-8980-0242-9740-406C4C999E4B}" destId="{D02452CD-C15B-5843-B6D4-CFA77BA2BB6E}" srcOrd="5"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E6E58-BAC3-2B42-AF49-85612D196B79}">
      <dsp:nvSpPr>
        <dsp:cNvPr id="0" name=""/>
        <dsp:cNvSpPr/>
      </dsp:nvSpPr>
      <dsp:spPr>
        <a:xfrm>
          <a:off x="1870777" y="0"/>
          <a:ext cx="4765329" cy="4765329"/>
        </a:xfrm>
        <a:prstGeom prst="diamond">
          <a:avLst/>
        </a:prstGeom>
        <a:solidFill>
          <a:srgbClr val="8B181D"/>
        </a:solidFill>
        <a:ln>
          <a:noFill/>
        </a:ln>
        <a:effectLst/>
      </dsp:spPr>
      <dsp:style>
        <a:lnRef idx="0">
          <a:scrgbClr r="0" g="0" b="0"/>
        </a:lnRef>
        <a:fillRef idx="1">
          <a:scrgbClr r="0" g="0" b="0"/>
        </a:fillRef>
        <a:effectRef idx="0">
          <a:scrgbClr r="0" g="0" b="0"/>
        </a:effectRef>
        <a:fontRef idx="minor"/>
      </dsp:style>
    </dsp:sp>
    <dsp:sp modelId="{C60270DB-7F93-CC41-9252-2FF974E67D1E}">
      <dsp:nvSpPr>
        <dsp:cNvPr id="0" name=""/>
        <dsp:cNvSpPr/>
      </dsp:nvSpPr>
      <dsp:spPr>
        <a:xfrm>
          <a:off x="0" y="473409"/>
          <a:ext cx="2610808" cy="1858478"/>
        </a:xfrm>
        <a:prstGeom prst="roundRect">
          <a:avLst/>
        </a:prstGeom>
        <a:solidFill>
          <a:srgbClr val="A91F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ct val="35000"/>
            </a:spcAft>
          </a:pPr>
          <a:r>
            <a:rPr lang="zh-CN" altLang="en-US" sz="1400" b="0" i="0" kern="1200">
              <a:latin typeface="+mn-lt"/>
              <a:ea typeface="+mn-ea"/>
              <a:cs typeface="+mn-ea"/>
              <a:sym typeface="+mn-lt"/>
            </a:rPr>
            <a:t>明确对党员进行日常监督的方式和内容。</a:t>
          </a:r>
        </a:p>
      </dsp:txBody>
      <dsp:txXfrm>
        <a:off x="90723" y="564132"/>
        <a:ext cx="2429362" cy="1677032"/>
      </dsp:txXfrm>
    </dsp:sp>
    <dsp:sp modelId="{2EFF66E8-5D05-4D40-9730-0127B936488B}">
      <dsp:nvSpPr>
        <dsp:cNvPr id="0" name=""/>
        <dsp:cNvSpPr/>
      </dsp:nvSpPr>
      <dsp:spPr>
        <a:xfrm>
          <a:off x="5896075" y="473409"/>
          <a:ext cx="2610808" cy="1858478"/>
        </a:xfrm>
        <a:prstGeom prst="roundRect">
          <a:avLst/>
        </a:prstGeom>
        <a:solidFill>
          <a:srgbClr val="A91F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ct val="35000"/>
            </a:spcAft>
          </a:pPr>
          <a:r>
            <a:rPr lang="zh-CN" altLang="en-US" sz="1400" b="0" i="0" kern="1200">
              <a:latin typeface="+mn-lt"/>
              <a:ea typeface="+mn-ea"/>
              <a:cs typeface="+mn-ea"/>
              <a:sym typeface="+mn-lt"/>
            </a:rPr>
            <a:t>明确进行提醒谈话的情形。</a:t>
          </a:r>
        </a:p>
      </dsp:txBody>
      <dsp:txXfrm>
        <a:off x="5986798" y="564132"/>
        <a:ext cx="2429362" cy="1677032"/>
      </dsp:txXfrm>
    </dsp:sp>
    <dsp:sp modelId="{B35064AF-1403-F243-AA3F-19E63539972B}">
      <dsp:nvSpPr>
        <dsp:cNvPr id="0" name=""/>
        <dsp:cNvSpPr/>
      </dsp:nvSpPr>
      <dsp:spPr>
        <a:xfrm>
          <a:off x="0" y="2474847"/>
          <a:ext cx="2610808" cy="1858478"/>
        </a:xfrm>
        <a:prstGeom prst="roundRect">
          <a:avLst/>
        </a:prstGeom>
        <a:solidFill>
          <a:srgbClr val="A91F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ct val="35000"/>
            </a:spcAft>
          </a:pPr>
          <a:r>
            <a:rPr lang="zh-CN" altLang="en-US" sz="1400" b="0" i="0" kern="1200">
              <a:latin typeface="+mn-lt"/>
              <a:ea typeface="+mn-ea"/>
              <a:cs typeface="+mn-ea"/>
              <a:sym typeface="+mn-lt"/>
            </a:rPr>
            <a:t>明确开展批评教育的具体情形和要求。</a:t>
          </a:r>
        </a:p>
      </dsp:txBody>
      <dsp:txXfrm>
        <a:off x="90723" y="2565570"/>
        <a:ext cx="2429362" cy="1677032"/>
      </dsp:txXfrm>
    </dsp:sp>
    <dsp:sp modelId="{37495226-2847-B74E-B405-8FA6E31A23BC}">
      <dsp:nvSpPr>
        <dsp:cNvPr id="0" name=""/>
        <dsp:cNvSpPr/>
      </dsp:nvSpPr>
      <dsp:spPr>
        <a:xfrm>
          <a:off x="5896075" y="2474847"/>
          <a:ext cx="2610808" cy="1858478"/>
        </a:xfrm>
        <a:prstGeom prst="roundRect">
          <a:avLst/>
        </a:prstGeom>
        <a:solidFill>
          <a:srgbClr val="A91F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zh-CN" altLang="en-US" sz="1400" b="0" i="0" kern="1200" dirty="0">
              <a:latin typeface="+mn-lt"/>
              <a:ea typeface="+mn-ea"/>
              <a:cs typeface="+mn-ea"/>
              <a:sym typeface="+mn-lt"/>
            </a:rPr>
            <a:t>分别对限期改正、劝其退党或除名等组织处置，进一步细化适用情形和要求，为党组织稳妥有序开展组织处置工作提供法规依据。</a:t>
          </a:r>
        </a:p>
      </dsp:txBody>
      <dsp:txXfrm>
        <a:off x="5986798" y="2565570"/>
        <a:ext cx="2429362" cy="1677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19BFF-44FA-6641-BAD4-292A25A16CF5}">
      <dsp:nvSpPr>
        <dsp:cNvPr id="0" name=""/>
        <dsp:cNvSpPr/>
      </dsp:nvSpPr>
      <dsp:spPr>
        <a:xfrm>
          <a:off x="1383028" y="42764"/>
          <a:ext cx="2052682" cy="2052682"/>
        </a:xfrm>
        <a:prstGeom prst="ellipse">
          <a:avLst/>
        </a:prstGeom>
        <a:solidFill>
          <a:srgbClr val="A91F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zh-CN" sz="1500" b="0" i="0" kern="1200" dirty="0">
              <a:solidFill>
                <a:schemeClr val="bg1"/>
              </a:solidFill>
              <a:latin typeface="+mn-lt"/>
              <a:ea typeface="+mn-ea"/>
              <a:cs typeface="+mn-ea"/>
              <a:sym typeface="+mn-lt"/>
            </a:rPr>
            <a:t>强化流出地、流入地党组织共管责任</a:t>
          </a:r>
          <a:r>
            <a:rPr lang="en-US" sz="1500" b="0" i="0" kern="1200" dirty="0">
              <a:solidFill>
                <a:schemeClr val="bg1"/>
              </a:solidFill>
              <a:latin typeface="+mn-lt"/>
              <a:ea typeface="+mn-ea"/>
              <a:cs typeface="+mn-ea"/>
              <a:sym typeface="+mn-lt"/>
            </a:rPr>
            <a:t>;</a:t>
          </a:r>
          <a:endParaRPr lang="zh-CN" sz="1500" b="0" i="0" kern="1200" dirty="0">
            <a:solidFill>
              <a:schemeClr val="bg1"/>
            </a:solidFill>
            <a:latin typeface="+mn-lt"/>
            <a:ea typeface="+mn-ea"/>
            <a:cs typeface="+mn-ea"/>
            <a:sym typeface="+mn-lt"/>
          </a:endParaRPr>
        </a:p>
      </dsp:txBody>
      <dsp:txXfrm>
        <a:off x="1656719" y="401983"/>
        <a:ext cx="1505300" cy="923706"/>
      </dsp:txXfrm>
    </dsp:sp>
    <dsp:sp modelId="{67856526-F648-244A-B697-7410CC7D0695}">
      <dsp:nvSpPr>
        <dsp:cNvPr id="0" name=""/>
        <dsp:cNvSpPr/>
      </dsp:nvSpPr>
      <dsp:spPr>
        <a:xfrm>
          <a:off x="2123705" y="1325690"/>
          <a:ext cx="2052682" cy="2052682"/>
        </a:xfrm>
        <a:prstGeom prst="ellipse">
          <a:avLst/>
        </a:prstGeom>
        <a:solidFill>
          <a:srgbClr val="A91F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zh-CN" sz="1500" b="0" i="0" kern="1200" dirty="0">
              <a:solidFill>
                <a:schemeClr val="bg1"/>
              </a:solidFill>
              <a:latin typeface="+mn-lt"/>
              <a:ea typeface="+mn-ea"/>
              <a:cs typeface="+mn-ea"/>
              <a:sym typeface="+mn-lt"/>
            </a:rPr>
            <a:t>对流动党员分类管理提出要求。</a:t>
          </a:r>
        </a:p>
      </dsp:txBody>
      <dsp:txXfrm>
        <a:off x="2751483" y="1855966"/>
        <a:ext cx="1231609" cy="1128975"/>
      </dsp:txXfrm>
    </dsp:sp>
    <dsp:sp modelId="{8DCAB11D-461E-B141-8399-1EF2187130C7}">
      <dsp:nvSpPr>
        <dsp:cNvPr id="0" name=""/>
        <dsp:cNvSpPr/>
      </dsp:nvSpPr>
      <dsp:spPr>
        <a:xfrm>
          <a:off x="642352" y="1325690"/>
          <a:ext cx="2052682" cy="2052682"/>
        </a:xfrm>
        <a:prstGeom prst="ellipse">
          <a:avLst/>
        </a:prstGeom>
        <a:solidFill>
          <a:srgbClr val="A91F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zh-CN" sz="1500" b="0" i="0" kern="1200">
              <a:solidFill>
                <a:schemeClr val="bg1"/>
              </a:solidFill>
              <a:latin typeface="+mn-lt"/>
              <a:ea typeface="+mn-ea"/>
              <a:cs typeface="+mn-ea"/>
              <a:sym typeface="+mn-lt"/>
            </a:rPr>
            <a:t>组织流动党员过好党的组织生活</a:t>
          </a:r>
          <a:r>
            <a:rPr lang="en-US" sz="1500" b="0" i="0" kern="1200">
              <a:solidFill>
                <a:schemeClr val="bg1"/>
              </a:solidFill>
              <a:latin typeface="+mn-lt"/>
              <a:ea typeface="+mn-ea"/>
              <a:cs typeface="+mn-ea"/>
              <a:sym typeface="+mn-lt"/>
            </a:rPr>
            <a:t>;</a:t>
          </a:r>
          <a:endParaRPr lang="zh-CN" sz="1500" b="0" i="0" kern="1200">
            <a:solidFill>
              <a:schemeClr val="bg1"/>
            </a:solidFill>
            <a:latin typeface="+mn-lt"/>
            <a:ea typeface="+mn-ea"/>
            <a:cs typeface="+mn-ea"/>
            <a:sym typeface="+mn-lt"/>
          </a:endParaRPr>
        </a:p>
      </dsp:txBody>
      <dsp:txXfrm>
        <a:off x="835646" y="1855966"/>
        <a:ext cx="1231609" cy="112897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4FFC7-6341-475F-8678-3C1CA1B389B6}" type="datetimeFigureOut">
              <a:rPr lang="zh-CN" altLang="en-US" smtClean="0"/>
              <a:t>2022/12/31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AAFF4-04C5-4C7D-AC36-5805127D17D8}" type="slidenum">
              <a:rPr lang="zh-CN" altLang="en-US" smtClean="0"/>
              <a:t>‹#›</a:t>
            </a:fld>
            <a:endParaRPr lang="zh-CN" altLang="en-US"/>
          </a:p>
        </p:txBody>
      </p:sp>
    </p:spTree>
    <p:extLst>
      <p:ext uri="{BB962C8B-B14F-4D97-AF65-F5344CB8AC3E}">
        <p14:creationId xmlns:p14="http://schemas.microsoft.com/office/powerpoint/2010/main" val="133957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1</a:t>
            </a:fld>
            <a:endParaRPr lang="zh-CN" altLang="en-US"/>
          </a:p>
        </p:txBody>
      </p:sp>
    </p:spTree>
    <p:extLst>
      <p:ext uri="{BB962C8B-B14F-4D97-AF65-F5344CB8AC3E}">
        <p14:creationId xmlns:p14="http://schemas.microsoft.com/office/powerpoint/2010/main" val="233949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10</a:t>
            </a:fld>
            <a:endParaRPr lang="zh-CN" altLang="en-US"/>
          </a:p>
        </p:txBody>
      </p:sp>
    </p:spTree>
    <p:extLst>
      <p:ext uri="{BB962C8B-B14F-4D97-AF65-F5344CB8AC3E}">
        <p14:creationId xmlns:p14="http://schemas.microsoft.com/office/powerpoint/2010/main" val="171623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11</a:t>
            </a:fld>
            <a:endParaRPr lang="zh-CN" altLang="en-US"/>
          </a:p>
        </p:txBody>
      </p:sp>
    </p:spTree>
    <p:extLst>
      <p:ext uri="{BB962C8B-B14F-4D97-AF65-F5344CB8AC3E}">
        <p14:creationId xmlns:p14="http://schemas.microsoft.com/office/powerpoint/2010/main" val="2684550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12</a:t>
            </a:fld>
            <a:endParaRPr lang="zh-CN" altLang="en-US"/>
          </a:p>
        </p:txBody>
      </p:sp>
    </p:spTree>
    <p:extLst>
      <p:ext uri="{BB962C8B-B14F-4D97-AF65-F5344CB8AC3E}">
        <p14:creationId xmlns:p14="http://schemas.microsoft.com/office/powerpoint/2010/main" val="1156043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13</a:t>
            </a:fld>
            <a:endParaRPr lang="zh-CN" altLang="en-US"/>
          </a:p>
        </p:txBody>
      </p:sp>
    </p:spTree>
    <p:extLst>
      <p:ext uri="{BB962C8B-B14F-4D97-AF65-F5344CB8AC3E}">
        <p14:creationId xmlns:p14="http://schemas.microsoft.com/office/powerpoint/2010/main" val="203610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14</a:t>
            </a:fld>
            <a:endParaRPr lang="zh-CN" altLang="en-US"/>
          </a:p>
        </p:txBody>
      </p:sp>
    </p:spTree>
    <p:extLst>
      <p:ext uri="{BB962C8B-B14F-4D97-AF65-F5344CB8AC3E}">
        <p14:creationId xmlns:p14="http://schemas.microsoft.com/office/powerpoint/2010/main" val="211425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15</a:t>
            </a:fld>
            <a:endParaRPr lang="zh-CN" altLang="en-US"/>
          </a:p>
        </p:txBody>
      </p:sp>
    </p:spTree>
    <p:extLst>
      <p:ext uri="{BB962C8B-B14F-4D97-AF65-F5344CB8AC3E}">
        <p14:creationId xmlns:p14="http://schemas.microsoft.com/office/powerpoint/2010/main" val="2565680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16</a:t>
            </a:fld>
            <a:endParaRPr lang="zh-CN" altLang="en-US"/>
          </a:p>
        </p:txBody>
      </p:sp>
    </p:spTree>
    <p:extLst>
      <p:ext uri="{BB962C8B-B14F-4D97-AF65-F5344CB8AC3E}">
        <p14:creationId xmlns:p14="http://schemas.microsoft.com/office/powerpoint/2010/main" val="2778834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17</a:t>
            </a:fld>
            <a:endParaRPr lang="zh-CN" altLang="en-US"/>
          </a:p>
        </p:txBody>
      </p:sp>
    </p:spTree>
    <p:extLst>
      <p:ext uri="{BB962C8B-B14F-4D97-AF65-F5344CB8AC3E}">
        <p14:creationId xmlns:p14="http://schemas.microsoft.com/office/powerpoint/2010/main" val="1916450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18</a:t>
            </a:fld>
            <a:endParaRPr lang="zh-CN" altLang="en-US"/>
          </a:p>
        </p:txBody>
      </p:sp>
    </p:spTree>
    <p:extLst>
      <p:ext uri="{BB962C8B-B14F-4D97-AF65-F5344CB8AC3E}">
        <p14:creationId xmlns:p14="http://schemas.microsoft.com/office/powerpoint/2010/main" val="1416656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19</a:t>
            </a:fld>
            <a:endParaRPr lang="zh-CN" altLang="en-US"/>
          </a:p>
        </p:txBody>
      </p:sp>
    </p:spTree>
    <p:extLst>
      <p:ext uri="{BB962C8B-B14F-4D97-AF65-F5344CB8AC3E}">
        <p14:creationId xmlns:p14="http://schemas.microsoft.com/office/powerpoint/2010/main" val="264249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2</a:t>
            </a:fld>
            <a:endParaRPr lang="zh-CN" altLang="en-US"/>
          </a:p>
        </p:txBody>
      </p:sp>
    </p:spTree>
    <p:extLst>
      <p:ext uri="{BB962C8B-B14F-4D97-AF65-F5344CB8AC3E}">
        <p14:creationId xmlns:p14="http://schemas.microsoft.com/office/powerpoint/2010/main" val="296170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20</a:t>
            </a:fld>
            <a:endParaRPr lang="zh-CN" altLang="en-US"/>
          </a:p>
        </p:txBody>
      </p:sp>
    </p:spTree>
    <p:extLst>
      <p:ext uri="{BB962C8B-B14F-4D97-AF65-F5344CB8AC3E}">
        <p14:creationId xmlns:p14="http://schemas.microsoft.com/office/powerpoint/2010/main" val="4127906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21</a:t>
            </a:fld>
            <a:endParaRPr lang="zh-CN" altLang="en-US"/>
          </a:p>
        </p:txBody>
      </p:sp>
    </p:spTree>
    <p:extLst>
      <p:ext uri="{BB962C8B-B14F-4D97-AF65-F5344CB8AC3E}">
        <p14:creationId xmlns:p14="http://schemas.microsoft.com/office/powerpoint/2010/main" val="3772823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22</a:t>
            </a:fld>
            <a:endParaRPr lang="zh-CN" altLang="en-US"/>
          </a:p>
        </p:txBody>
      </p:sp>
    </p:spTree>
    <p:extLst>
      <p:ext uri="{BB962C8B-B14F-4D97-AF65-F5344CB8AC3E}">
        <p14:creationId xmlns:p14="http://schemas.microsoft.com/office/powerpoint/2010/main" val="761017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23</a:t>
            </a:fld>
            <a:endParaRPr lang="zh-CN" altLang="en-US"/>
          </a:p>
        </p:txBody>
      </p:sp>
    </p:spTree>
    <p:extLst>
      <p:ext uri="{BB962C8B-B14F-4D97-AF65-F5344CB8AC3E}">
        <p14:creationId xmlns:p14="http://schemas.microsoft.com/office/powerpoint/2010/main" val="156779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24</a:t>
            </a:fld>
            <a:endParaRPr lang="zh-CN" altLang="en-US"/>
          </a:p>
        </p:txBody>
      </p:sp>
    </p:spTree>
    <p:extLst>
      <p:ext uri="{BB962C8B-B14F-4D97-AF65-F5344CB8AC3E}">
        <p14:creationId xmlns:p14="http://schemas.microsoft.com/office/powerpoint/2010/main" val="54948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25</a:t>
            </a:fld>
            <a:endParaRPr lang="zh-CN" altLang="en-US"/>
          </a:p>
        </p:txBody>
      </p:sp>
    </p:spTree>
    <p:extLst>
      <p:ext uri="{BB962C8B-B14F-4D97-AF65-F5344CB8AC3E}">
        <p14:creationId xmlns:p14="http://schemas.microsoft.com/office/powerpoint/2010/main" val="2812013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6141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3</a:t>
            </a:fld>
            <a:endParaRPr lang="zh-CN" altLang="en-US"/>
          </a:p>
        </p:txBody>
      </p:sp>
    </p:spTree>
    <p:extLst>
      <p:ext uri="{BB962C8B-B14F-4D97-AF65-F5344CB8AC3E}">
        <p14:creationId xmlns:p14="http://schemas.microsoft.com/office/powerpoint/2010/main" val="226218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4</a:t>
            </a:fld>
            <a:endParaRPr lang="zh-CN" altLang="en-US"/>
          </a:p>
        </p:txBody>
      </p:sp>
    </p:spTree>
    <p:extLst>
      <p:ext uri="{BB962C8B-B14F-4D97-AF65-F5344CB8AC3E}">
        <p14:creationId xmlns:p14="http://schemas.microsoft.com/office/powerpoint/2010/main" val="33909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5</a:t>
            </a:fld>
            <a:endParaRPr lang="zh-CN" altLang="en-US"/>
          </a:p>
        </p:txBody>
      </p:sp>
    </p:spTree>
    <p:extLst>
      <p:ext uri="{BB962C8B-B14F-4D97-AF65-F5344CB8AC3E}">
        <p14:creationId xmlns:p14="http://schemas.microsoft.com/office/powerpoint/2010/main" val="253889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6</a:t>
            </a:fld>
            <a:endParaRPr lang="zh-CN" altLang="en-US"/>
          </a:p>
        </p:txBody>
      </p:sp>
    </p:spTree>
    <p:extLst>
      <p:ext uri="{BB962C8B-B14F-4D97-AF65-F5344CB8AC3E}">
        <p14:creationId xmlns:p14="http://schemas.microsoft.com/office/powerpoint/2010/main" val="152074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7</a:t>
            </a:fld>
            <a:endParaRPr lang="zh-CN" altLang="en-US"/>
          </a:p>
        </p:txBody>
      </p:sp>
    </p:spTree>
    <p:extLst>
      <p:ext uri="{BB962C8B-B14F-4D97-AF65-F5344CB8AC3E}">
        <p14:creationId xmlns:p14="http://schemas.microsoft.com/office/powerpoint/2010/main" val="409695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8</a:t>
            </a:fld>
            <a:endParaRPr lang="zh-CN" altLang="en-US"/>
          </a:p>
        </p:txBody>
      </p:sp>
    </p:spTree>
    <p:extLst>
      <p:ext uri="{BB962C8B-B14F-4D97-AF65-F5344CB8AC3E}">
        <p14:creationId xmlns:p14="http://schemas.microsoft.com/office/powerpoint/2010/main" val="1369625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EDAAFF4-04C5-4C7D-AC36-5805127D17D8}" type="slidenum">
              <a:rPr lang="zh-CN" altLang="en-US" smtClean="0"/>
              <a:t>9</a:t>
            </a:fld>
            <a:endParaRPr lang="zh-CN" altLang="en-US"/>
          </a:p>
        </p:txBody>
      </p:sp>
    </p:spTree>
    <p:extLst>
      <p:ext uri="{BB962C8B-B14F-4D97-AF65-F5344CB8AC3E}">
        <p14:creationId xmlns:p14="http://schemas.microsoft.com/office/powerpoint/2010/main" val="1949127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F930242-0ECE-F74E-9A9B-E6B4033E8E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4" y="0"/>
            <a:ext cx="12188432" cy="6858000"/>
          </a:xfrm>
          <a:prstGeom prst="rect">
            <a:avLst/>
          </a:prstGeom>
        </p:spPr>
      </p:pic>
      <p:sp>
        <p:nvSpPr>
          <p:cNvPr id="4" name="同侧圆角矩形 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8CE5023A-3A61-394D-ABD6-8E40A6C64CE5}"/>
              </a:ext>
            </a:extLst>
          </p:cNvPr>
          <p:cNvSpPr/>
          <p:nvPr userDrawn="1"/>
        </p:nvSpPr>
        <p:spPr>
          <a:xfrm>
            <a:off x="354419" y="313660"/>
            <a:ext cx="11483162" cy="6544340"/>
          </a:xfrm>
          <a:prstGeom prst="round2SameRect">
            <a:avLst>
              <a:gd name="adj1" fmla="val 5916"/>
              <a:gd name="adj2" fmla="val 0"/>
            </a:avLst>
          </a:prstGeom>
          <a:solidFill>
            <a:srgbClr val="E3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625004" y="64163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8141642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3570222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8671033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2022/12/31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45446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2022/12/31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418815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19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612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2979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2089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184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5C74F4-EDAD-ED48-931C-CCC851E12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8432" cy="6858000"/>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8785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6151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2623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6264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8974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9203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291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957235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657284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469017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640050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9713563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3" r:id="rId4"/>
    <p:sldLayoutId id="2147483651" r:id="rId5"/>
    <p:sldLayoutId id="2147483655" r:id="rId6"/>
    <p:sldLayoutId id="2147483656" r:id="rId7"/>
    <p:sldLayoutId id="2147483657" r:id="rId8"/>
    <p:sldLayoutId id="2147483658" r:id="rId9"/>
    <p:sldLayoutId id="2147483659" r:id="rId10"/>
    <p:sldLayoutId id="2147483660" r:id="rId11"/>
    <p:sldLayoutId id="2147483661"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5810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2022/12/31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12683216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3.jpeg"/><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4.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54.xml"/></Relationships>
</file>

<file path=ppt/slides/_rels/slide1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5.pn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0.xml"/><Relationship Id="rId7" Type="http://schemas.openxmlformats.org/officeDocument/2006/relationships/image" Target="../media/image16.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3.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9.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8.jpe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xml"/><Relationship Id="rId7" Type="http://schemas.openxmlformats.org/officeDocument/2006/relationships/diagramQuickStyle" Target="../diagrams/quickStyle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0.png"/><Relationship Id="rId4" Type="http://schemas.openxmlformats.org/officeDocument/2006/relationships/notesSlide" Target="../notesSlides/notesSlide16.xml"/><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21.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74.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diagramDrawing" Target="../diagrams/drawing2.xml"/><Relationship Id="rId3" Type="http://schemas.openxmlformats.org/officeDocument/2006/relationships/tags" Target="../tags/tag77.xml"/><Relationship Id="rId7" Type="http://schemas.openxmlformats.org/officeDocument/2006/relationships/notesSlide" Target="../notesSlides/notesSlide18.xml"/><Relationship Id="rId12" Type="http://schemas.openxmlformats.org/officeDocument/2006/relationships/diagramColors" Target="../diagrams/colors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1.xml"/><Relationship Id="rId11" Type="http://schemas.openxmlformats.org/officeDocument/2006/relationships/diagramQuickStyle" Target="../diagrams/quickStyle2.xml"/><Relationship Id="rId5" Type="http://schemas.openxmlformats.org/officeDocument/2006/relationships/tags" Target="../tags/tag79.xml"/><Relationship Id="rId10" Type="http://schemas.openxmlformats.org/officeDocument/2006/relationships/diagramLayout" Target="../diagrams/layout2.xml"/><Relationship Id="rId4" Type="http://schemas.openxmlformats.org/officeDocument/2006/relationships/tags" Target="../tags/tag78.xml"/><Relationship Id="rId9"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23.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6.sv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24.png"/><Relationship Id="rId5" Type="http://schemas.openxmlformats.org/officeDocument/2006/relationships/notesSlide" Target="../notesSlides/notesSlide23.xml"/><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25.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slideLayout" Target="../slideLayouts/slideLayout1.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6" Type="http://schemas.openxmlformats.org/officeDocument/2006/relationships/image" Target="../media/image4.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6.pn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8.xml"/><Relationship Id="rId7" Type="http://schemas.openxmlformats.org/officeDocument/2006/relationships/image" Target="../media/image11.sv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notesSlide" Target="../notesSlides/notesSlide6.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Layout" Target="../slideLayouts/slideLayout1.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s>
</file>

<file path=ppt/slides/_rels/slide7.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12.png"/><Relationship Id="rId5" Type="http://schemas.openxmlformats.org/officeDocument/2006/relationships/tags" Target="../tags/tag33.xml"/><Relationship Id="rId10" Type="http://schemas.openxmlformats.org/officeDocument/2006/relationships/notesSlide" Target="../notesSlides/notesSlide7.xml"/><Relationship Id="rId4" Type="http://schemas.openxmlformats.org/officeDocument/2006/relationships/tags" Target="../tags/tag32.xml"/><Relationship Id="rId9"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notesSlide" Target="../notesSlides/notesSlide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slideLayout" Target="../slideLayouts/slideLayout1.xml"/><Relationship Id="rId5" Type="http://schemas.openxmlformats.org/officeDocument/2006/relationships/tags" Target="../tags/tag4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A798ED-63CE-A044-93EA-976504E6B64D}"/>
              </a:ext>
            </a:extLst>
          </p:cNvPr>
          <p:cNvSpPr/>
          <p:nvPr/>
        </p:nvSpPr>
        <p:spPr>
          <a:xfrm>
            <a:off x="1673171" y="2105561"/>
            <a:ext cx="8845659" cy="1323439"/>
          </a:xfrm>
          <a:prstGeom prst="rect">
            <a:avLst/>
          </a:prstGeom>
        </p:spPr>
        <p:txBody>
          <a:bodyPr wrap="square">
            <a:spAutoFit/>
          </a:bodyPr>
          <a:lstStyle/>
          <a:p>
            <a:pPr algn="ctr" defTabSz="914400" fontAlgn="base">
              <a:spcBef>
                <a:spcPct val="0"/>
              </a:spcBef>
              <a:spcAft>
                <a:spcPct val="0"/>
              </a:spcAft>
              <a:defRPr/>
            </a:pPr>
            <a:r>
              <a:rPr lang="zh-CN" altLang="en-US" sz="8000" kern="0" dirty="0">
                <a:ln w="3175">
                  <a:noFill/>
                </a:ln>
                <a:gradFill>
                  <a:gsLst>
                    <a:gs pos="0">
                      <a:srgbClr val="FFF9D2"/>
                    </a:gs>
                    <a:gs pos="100000">
                      <a:srgbClr val="FFF9D2">
                        <a:alpha val="57000"/>
                      </a:srgbClr>
                    </a:gs>
                  </a:gsLst>
                  <a:lin ang="5400000" scaled="1"/>
                </a:gradFill>
                <a:latin typeface="方正粗黑宋简体" panose="02000000000000000000" pitchFamily="2" charset="-122"/>
                <a:ea typeface="方正粗黑宋简体" panose="02000000000000000000" pitchFamily="2" charset="-122"/>
                <a:cs typeface="+mn-ea"/>
                <a:sym typeface="+mn-lt"/>
              </a:rPr>
              <a:t>党员教育管理工作</a:t>
            </a:r>
            <a:endParaRPr lang="en-US" altLang="zh-CN" sz="8000" kern="0" dirty="0">
              <a:ln w="12700" cap="flat">
                <a:noFill/>
                <a:miter lim="800000"/>
              </a:ln>
              <a:gradFill>
                <a:gsLst>
                  <a:gs pos="0">
                    <a:srgbClr val="FFF9D2"/>
                  </a:gs>
                  <a:gs pos="100000">
                    <a:srgbClr val="FFF9D2">
                      <a:alpha val="57000"/>
                    </a:srgbClr>
                  </a:gs>
                </a:gsLst>
                <a:lin ang="5400000" scaled="1"/>
              </a:gradFill>
              <a:latin typeface="方正粗黑宋简体" panose="02000000000000000000" pitchFamily="2" charset="-122"/>
              <a:ea typeface="方正粗黑宋简体" panose="02000000000000000000" pitchFamily="2" charset="-122"/>
              <a:cs typeface="+mn-ea"/>
              <a:sym typeface="+mn-lt"/>
            </a:endParaRPr>
          </a:p>
        </p:txBody>
      </p:sp>
      <p:sp>
        <p:nvSpPr>
          <p:cNvPr id="7" name="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833C93-27DE-5C41-8C02-A0B5EC938CD9}"/>
              </a:ext>
            </a:extLst>
          </p:cNvPr>
          <p:cNvSpPr/>
          <p:nvPr/>
        </p:nvSpPr>
        <p:spPr>
          <a:xfrm>
            <a:off x="1838383" y="3526762"/>
            <a:ext cx="8515234" cy="461665"/>
          </a:xfrm>
          <a:prstGeom prst="rect">
            <a:avLst/>
          </a:prstGeom>
        </p:spPr>
        <p:txBody>
          <a:bodyPr wrap="square">
            <a:spAutoFit/>
          </a:bodyPr>
          <a:lstStyle/>
          <a:p>
            <a:pPr algn="ctr" defTabSz="914400" fontAlgn="base">
              <a:spcBef>
                <a:spcPct val="0"/>
              </a:spcBef>
              <a:spcAft>
                <a:spcPct val="0"/>
              </a:spcAft>
              <a:defRPr/>
            </a:pPr>
            <a:r>
              <a:rPr lang="en-US" altLang="zh-CN" sz="2400" kern="0" dirty="0">
                <a:ln w="3175">
                  <a:noFill/>
                </a:ln>
                <a:solidFill>
                  <a:srgbClr val="FFF9D2"/>
                </a:solidFill>
                <a:cs typeface="+mn-ea"/>
                <a:sym typeface="+mn-lt"/>
              </a:rPr>
              <a:t>——</a:t>
            </a:r>
            <a:r>
              <a:rPr lang="zh-CN" altLang="en-US" sz="2400" kern="0" dirty="0">
                <a:ln w="3175">
                  <a:noFill/>
                </a:ln>
                <a:solidFill>
                  <a:srgbClr val="FFF9D2"/>
                </a:solidFill>
                <a:cs typeface="+mn-ea"/>
                <a:sym typeface="+mn-lt"/>
              </a:rPr>
              <a:t>深入学习</a:t>
            </a:r>
            <a:r>
              <a:rPr lang="en-US" altLang="zh-CN" sz="2400" kern="0" dirty="0">
                <a:ln w="3175">
                  <a:noFill/>
                </a:ln>
                <a:solidFill>
                  <a:srgbClr val="FFF9D2"/>
                </a:solidFill>
                <a:cs typeface="+mn-ea"/>
                <a:sym typeface="+mn-lt"/>
              </a:rPr>
              <a:t>《</a:t>
            </a:r>
            <a:r>
              <a:rPr lang="zh-CN" altLang="en-US" sz="2400" kern="0" dirty="0">
                <a:ln w="3175">
                  <a:noFill/>
                </a:ln>
                <a:solidFill>
                  <a:srgbClr val="FFF9D2"/>
                </a:solidFill>
                <a:cs typeface="+mn-ea"/>
                <a:sym typeface="+mn-lt"/>
              </a:rPr>
              <a:t>中国共产党党员教育管理工作条例</a:t>
            </a:r>
            <a:r>
              <a:rPr lang="en-US" altLang="zh-CN" sz="2400" kern="0" dirty="0">
                <a:ln w="3175">
                  <a:noFill/>
                </a:ln>
                <a:solidFill>
                  <a:srgbClr val="FFF9D2"/>
                </a:solidFill>
                <a:cs typeface="+mn-ea"/>
                <a:sym typeface="+mn-lt"/>
              </a:rPr>
              <a:t>》</a:t>
            </a:r>
            <a:endParaRPr lang="en-US" altLang="zh-CN" sz="2400" kern="0" dirty="0">
              <a:ln w="12700" cap="flat">
                <a:noFill/>
                <a:miter lim="800000"/>
              </a:ln>
              <a:solidFill>
                <a:srgbClr val="FFF9D2"/>
              </a:solidFill>
              <a:cs typeface="+mn-ea"/>
              <a:sym typeface="+mn-lt"/>
            </a:endParaRPr>
          </a:p>
        </p:txBody>
      </p:sp>
      <p:pic>
        <p:nvPicPr>
          <p:cNvPr id="9" name="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057230A-CEFB-564B-9DD7-7E59198962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2868" y="610268"/>
            <a:ext cx="1286264" cy="1323439"/>
          </a:xfrm>
          <a:prstGeom prst="rect">
            <a:avLst/>
          </a:prstGeom>
        </p:spPr>
      </p:pic>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E4E252-2BCC-D048-9379-F3D4F7F331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455426"/>
            <a:ext cx="12192000" cy="2418210"/>
          </a:xfrm>
          <a:prstGeom prst="rect">
            <a:avLst/>
          </a:prstGeom>
        </p:spPr>
      </p:pic>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8D9552-6C7A-3249-B4D3-9C097437E7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5532" y="-52139"/>
            <a:ext cx="5046468" cy="3578901"/>
          </a:xfrm>
          <a:prstGeom prst="rect">
            <a:avLst/>
          </a:prstGeom>
        </p:spPr>
      </p:pic>
      <p:pic>
        <p:nvPicPr>
          <p:cNvPr id="30" name="图片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49FAE9-52AF-A44C-A2B0-0A11D73D22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19" y="3429000"/>
            <a:ext cx="3078444" cy="3429000"/>
          </a:xfrm>
          <a:prstGeom prst="rect">
            <a:avLst/>
          </a:prstGeom>
        </p:spPr>
      </p:pic>
      <p:pic>
        <p:nvPicPr>
          <p:cNvPr id="32" name="图片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54BA2C-C152-8740-BD62-C29A2F40F6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5897895"/>
            <a:ext cx="12192000" cy="954436"/>
          </a:xfrm>
          <a:prstGeom prst="rect">
            <a:avLst/>
          </a:prstGeom>
        </p:spPr>
      </p:pic>
      <p:pic>
        <p:nvPicPr>
          <p:cNvPr id="33" name="图片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984CA52-4AFB-A841-99DA-B9B2EC3C824A}"/>
              </a:ext>
            </a:extLst>
          </p:cNvPr>
          <p:cNvPicPr>
            <a:picLocks noChangeAspect="1"/>
          </p:cNvPicPr>
          <p:nvPr/>
        </p:nvPicPr>
        <p:blipFill>
          <a:blip r:embed="rId8"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rot="506187">
            <a:off x="5092594" y="4315741"/>
            <a:ext cx="7449263" cy="3678267"/>
          </a:xfrm>
          <a:prstGeom prst="rect">
            <a:avLst/>
          </a:prstGeom>
        </p:spPr>
      </p:pic>
      <p:sp>
        <p:nvSpPr>
          <p:cNvPr id="13" name="圆角矩形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C9A2B2-C7DE-C540-914E-41D7350B0982}"/>
              </a:ext>
            </a:extLst>
          </p:cNvPr>
          <p:cNvSpPr/>
          <p:nvPr/>
        </p:nvSpPr>
        <p:spPr>
          <a:xfrm>
            <a:off x="4299349" y="4205738"/>
            <a:ext cx="3593302" cy="499376"/>
          </a:xfrm>
          <a:prstGeom prst="roundRect">
            <a:avLst>
              <a:gd name="adj" fmla="val 50000"/>
            </a:avLst>
          </a:prstGeom>
          <a:no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9D2"/>
              </a:solidFill>
              <a:cs typeface="+mn-ea"/>
              <a:sym typeface="+mn-lt"/>
            </a:endParaRPr>
          </a:p>
        </p:txBody>
      </p:sp>
      <p:sp>
        <p:nvSpPr>
          <p:cNvPr id="14" name="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CD70D5-64C3-8D4F-8845-9089E6112134}"/>
              </a:ext>
            </a:extLst>
          </p:cNvPr>
          <p:cNvSpPr/>
          <p:nvPr/>
        </p:nvSpPr>
        <p:spPr>
          <a:xfrm>
            <a:off x="4727289" y="4286149"/>
            <a:ext cx="2737422" cy="338554"/>
          </a:xfrm>
          <a:prstGeom prst="rect">
            <a:avLst/>
          </a:prstGeom>
        </p:spPr>
        <p:txBody>
          <a:bodyPr wrap="square">
            <a:spAutoFit/>
          </a:bodyPr>
          <a:lstStyle/>
          <a:p>
            <a:pPr algn="ctr" defTabSz="914400" fontAlgn="base">
              <a:spcBef>
                <a:spcPct val="0"/>
              </a:spcBef>
              <a:spcAft>
                <a:spcPct val="0"/>
              </a:spcAft>
              <a:defRPr/>
            </a:pPr>
            <a:r>
              <a:rPr lang="zh-CN" altLang="en-US" sz="1600" kern="0" dirty="0">
                <a:ln w="3175">
                  <a:noFill/>
                </a:ln>
                <a:solidFill>
                  <a:srgbClr val="FFF9D2"/>
                </a:solidFill>
                <a:cs typeface="+mn-ea"/>
                <a:sym typeface="+mn-lt"/>
              </a:rPr>
              <a:t>在此输入您的党组织名称</a:t>
            </a:r>
            <a:endParaRPr lang="en-US" altLang="zh-CN" sz="1600" kern="0" dirty="0">
              <a:ln w="3175">
                <a:noFill/>
              </a:ln>
              <a:solidFill>
                <a:srgbClr val="FFF9D2"/>
              </a:solidFill>
              <a:cs typeface="+mn-ea"/>
              <a:sym typeface="+mn-lt"/>
            </a:endParaRPr>
          </a:p>
        </p:txBody>
      </p:sp>
    </p:spTree>
    <p:extLst>
      <p:ext uri="{BB962C8B-B14F-4D97-AF65-F5344CB8AC3E}">
        <p14:creationId xmlns:p14="http://schemas.microsoft.com/office/powerpoint/2010/main" val="20689549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1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E903CE-1BDB-1844-A2C0-9230D3ACEF77}"/>
              </a:ext>
            </a:extLst>
          </p:cNvPr>
          <p:cNvGrpSpPr/>
          <p:nvPr/>
        </p:nvGrpSpPr>
        <p:grpSpPr>
          <a:xfrm>
            <a:off x="7621168" y="1812568"/>
            <a:ext cx="3912226" cy="3127375"/>
            <a:chOff x="7621168" y="1812568"/>
            <a:chExt cx="3912226" cy="3127375"/>
          </a:xfrm>
        </p:grpSpPr>
        <p:sp>
          <p:nvSpPr>
            <p:cNvPr id="11" name="圆角矩形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8D7931-3EDA-2E46-90A7-24D23FBDAD3D}"/>
                </a:ext>
              </a:extLst>
            </p:cNvPr>
            <p:cNvSpPr/>
            <p:nvPr/>
          </p:nvSpPr>
          <p:spPr>
            <a:xfrm>
              <a:off x="7621168" y="1812568"/>
              <a:ext cx="3912226" cy="3127375"/>
            </a:xfrm>
            <a:prstGeom prst="roundRect">
              <a:avLst>
                <a:gd name="adj" fmla="val 0"/>
              </a:avLst>
            </a:prstGeom>
            <a:solidFill>
              <a:srgbClr val="A9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7"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705BD8-F9B9-A445-BC6E-65F94AE6443A}"/>
                </a:ext>
              </a:extLst>
            </p:cNvPr>
            <p:cNvSpPr/>
            <p:nvPr>
              <p:custDataLst>
                <p:tags r:id="rId3"/>
              </p:custDataLst>
            </p:nvPr>
          </p:nvSpPr>
          <p:spPr>
            <a:xfrm>
              <a:off x="8988828" y="2064902"/>
              <a:ext cx="2240914" cy="2677656"/>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综合考虑问题性质、情节轻重和本人态度，规定了提醒谈话、批评教育、限期改正、劝其退党或除名等</a:t>
              </a:r>
              <a:r>
                <a:rPr lang="en-US" altLang="zh-CN" sz="1400" kern="0" dirty="0">
                  <a:ln w="3175">
                    <a:noFill/>
                  </a:ln>
                  <a:solidFill>
                    <a:schemeClr val="bg1"/>
                  </a:solidFill>
                  <a:cs typeface="+mn-ea"/>
                  <a:sym typeface="+mn-lt"/>
                </a:rPr>
                <a:t>4</a:t>
              </a:r>
              <a:r>
                <a:rPr lang="zh-CN" altLang="en-US" sz="1400" kern="0" dirty="0">
                  <a:ln w="3175">
                    <a:noFill/>
                  </a:ln>
                  <a:solidFill>
                    <a:schemeClr val="bg1"/>
                  </a:solidFill>
                  <a:cs typeface="+mn-ea"/>
                  <a:sym typeface="+mn-lt"/>
                </a:rPr>
                <a:t>种教育管理和组织处置方式，由轻及重、层层递进，既从严要求，又体现组织关怀。</a:t>
              </a:r>
              <a:endParaRPr lang="en-US" altLang="zh-CN" sz="1400" kern="0" dirty="0">
                <a:ln w="3175">
                  <a:noFill/>
                </a:ln>
                <a:solidFill>
                  <a:schemeClr val="bg1"/>
                </a:solidFill>
                <a:cs typeface="+mn-ea"/>
                <a:sym typeface="+mn-lt"/>
              </a:endParaRPr>
            </a:p>
          </p:txBody>
        </p:sp>
      </p:grpSp>
      <p:sp>
        <p:nvSpPr>
          <p:cNvPr id="8" name="延迟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DE2B38-95E0-7C4D-AE6C-3BC4785FECC5}"/>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2</a:t>
            </a:r>
            <a:endParaRPr kumimoji="1" lang="zh-CN" altLang="en-US" sz="3200" b="1" i="1" dirty="0">
              <a:cs typeface="+mn-ea"/>
              <a:sym typeface="+mn-lt"/>
            </a:endParaRPr>
          </a:p>
        </p:txBody>
      </p:sp>
      <p:sp>
        <p:nvSpPr>
          <p:cNvPr id="10"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BDE73C-FEDA-CB46-A9F4-A1843DE4EFFA}"/>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新时代党员教育管理工作的管理监督和组织处置</a:t>
            </a:r>
          </a:p>
        </p:txBody>
      </p:sp>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39AC4D-6BB3-654C-BED3-7243DD33859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44776" y="1800225"/>
            <a:ext cx="5740400" cy="4381279"/>
          </a:xfrm>
          <a:prstGeom prst="rect">
            <a:avLst/>
          </a:prstGeom>
        </p:spPr>
      </p:pic>
      <p:grpSp>
        <p:nvGrpSpPr>
          <p:cNvPr id="2" name="组合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74AB05-AC25-D044-B0A3-A12267C8FF32}"/>
              </a:ext>
            </a:extLst>
          </p:cNvPr>
          <p:cNvGrpSpPr/>
          <p:nvPr/>
        </p:nvGrpSpPr>
        <p:grpSpPr>
          <a:xfrm>
            <a:off x="658606" y="2397136"/>
            <a:ext cx="3337661" cy="4122197"/>
            <a:chOff x="658606" y="2397136"/>
            <a:chExt cx="3337661" cy="4122197"/>
          </a:xfrm>
        </p:grpSpPr>
        <p:sp>
          <p:nvSpPr>
            <p:cNvPr id="13" name="圆角矩形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095D10-A3FF-8B49-8370-875D6CD43D6A}"/>
                </a:ext>
              </a:extLst>
            </p:cNvPr>
            <p:cNvSpPr/>
            <p:nvPr/>
          </p:nvSpPr>
          <p:spPr>
            <a:xfrm>
              <a:off x="658606" y="2397136"/>
              <a:ext cx="3337661" cy="4122197"/>
            </a:xfrm>
            <a:prstGeom prst="roundRect">
              <a:avLst>
                <a:gd name="adj" fmla="val 0"/>
              </a:avLst>
            </a:prstGeom>
            <a:solidFill>
              <a:srgbClr val="A9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8"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183733-B0AD-BC47-9C86-24ECEF35F85D}"/>
                </a:ext>
              </a:extLst>
            </p:cNvPr>
            <p:cNvSpPr/>
            <p:nvPr>
              <p:custDataLst>
                <p:tags r:id="rId2"/>
              </p:custDataLst>
            </p:nvPr>
          </p:nvSpPr>
          <p:spPr>
            <a:xfrm>
              <a:off x="956088" y="3146881"/>
              <a:ext cx="2755084" cy="2677656"/>
            </a:xfrm>
            <a:prstGeom prst="rect">
              <a:avLst/>
            </a:prstGeom>
          </p:spPr>
          <p:txBody>
            <a:bodyPr wrap="square">
              <a:spAutoFit/>
            </a:bodyPr>
            <a:lstStyle/>
            <a:p>
              <a:pPr defTabSz="914400" fontAlgn="base">
                <a:lnSpc>
                  <a:spcPct val="150000"/>
                </a:lnSpc>
                <a:spcBef>
                  <a:spcPct val="0"/>
                </a:spcBef>
                <a:spcAft>
                  <a:spcPct val="0"/>
                </a:spcAft>
                <a:defRPr/>
              </a:pPr>
              <a:r>
                <a:rPr lang="en-US" altLang="zh-CN" sz="1400" kern="0" dirty="0">
                  <a:ln w="3175">
                    <a:noFill/>
                  </a:ln>
                  <a:solidFill>
                    <a:schemeClr val="bg1"/>
                  </a:solidFill>
                  <a:cs typeface="+mn-ea"/>
                  <a:sym typeface="+mn-lt"/>
                </a:rPr>
                <a:t>《</a:t>
              </a:r>
              <a:r>
                <a:rPr lang="zh-CN" altLang="en-US" sz="1400" kern="0" dirty="0">
                  <a:ln w="3175">
                    <a:noFill/>
                  </a:ln>
                  <a:solidFill>
                    <a:schemeClr val="bg1"/>
                  </a:solidFill>
                  <a:cs typeface="+mn-ea"/>
                  <a:sym typeface="+mn-lt"/>
                </a:rPr>
                <a:t>中国共产党党员教育管理工作条例</a:t>
              </a:r>
              <a:r>
                <a:rPr lang="en-US" altLang="zh-CN" sz="1400" kern="0" dirty="0">
                  <a:ln w="3175">
                    <a:noFill/>
                  </a:ln>
                  <a:solidFill>
                    <a:schemeClr val="bg1"/>
                  </a:solidFill>
                  <a:cs typeface="+mn-ea"/>
                  <a:sym typeface="+mn-lt"/>
                </a:rPr>
                <a:t>》</a:t>
              </a:r>
              <a:r>
                <a:rPr lang="zh-CN" altLang="en-US" sz="1400" kern="0" dirty="0">
                  <a:ln w="3175">
                    <a:noFill/>
                  </a:ln>
                  <a:solidFill>
                    <a:schemeClr val="bg1"/>
                  </a:solidFill>
                  <a:cs typeface="+mn-ea"/>
                  <a:sym typeface="+mn-lt"/>
                </a:rPr>
                <a:t>依据党章规定，与</a:t>
              </a:r>
              <a:r>
                <a:rPr lang="en-US" altLang="zh-CN" sz="1400" kern="0" dirty="0">
                  <a:ln w="3175">
                    <a:noFill/>
                  </a:ln>
                  <a:solidFill>
                    <a:schemeClr val="bg1"/>
                  </a:solidFill>
                  <a:cs typeface="+mn-ea"/>
                  <a:sym typeface="+mn-lt"/>
                </a:rPr>
                <a:t>《</a:t>
              </a:r>
              <a:r>
                <a:rPr lang="zh-CN" altLang="en-US" sz="1400" kern="0" dirty="0">
                  <a:ln w="3175">
                    <a:noFill/>
                  </a:ln>
                  <a:solidFill>
                    <a:schemeClr val="bg1"/>
                  </a:solidFill>
                  <a:cs typeface="+mn-ea"/>
                  <a:sym typeface="+mn-lt"/>
                </a:rPr>
                <a:t>中国共产党纪律处分条例</a:t>
              </a:r>
              <a:r>
                <a:rPr lang="en-US" altLang="zh-CN" sz="1400" kern="0" dirty="0">
                  <a:ln w="3175">
                    <a:noFill/>
                  </a:ln>
                  <a:solidFill>
                    <a:schemeClr val="bg1"/>
                  </a:solidFill>
                  <a:cs typeface="+mn-ea"/>
                  <a:sym typeface="+mn-lt"/>
                </a:rPr>
                <a:t>》《</a:t>
              </a:r>
              <a:r>
                <a:rPr lang="zh-CN" altLang="en-US" sz="1400" kern="0" dirty="0">
                  <a:ln w="3175">
                    <a:noFill/>
                  </a:ln>
                  <a:solidFill>
                    <a:schemeClr val="bg1"/>
                  </a:solidFill>
                  <a:cs typeface="+mn-ea"/>
                  <a:sym typeface="+mn-lt"/>
                </a:rPr>
                <a:t>中国共产 党党内监督条例</a:t>
              </a:r>
              <a:r>
                <a:rPr lang="en-US" altLang="zh-CN" sz="1400" kern="0" dirty="0">
                  <a:ln w="3175">
                    <a:noFill/>
                  </a:ln>
                  <a:solidFill>
                    <a:schemeClr val="bg1"/>
                  </a:solidFill>
                  <a:cs typeface="+mn-ea"/>
                  <a:sym typeface="+mn-lt"/>
                </a:rPr>
                <a:t>》</a:t>
              </a:r>
              <a:r>
                <a:rPr lang="zh-CN" altLang="en-US" sz="1400" kern="0" dirty="0">
                  <a:ln w="3175">
                    <a:noFill/>
                  </a:ln>
                  <a:solidFill>
                    <a:schemeClr val="bg1"/>
                  </a:solidFill>
                  <a:cs typeface="+mn-ea"/>
                  <a:sym typeface="+mn-lt"/>
                </a:rPr>
                <a:t>相衔接，坚持党员政治标准和基本条件，坚持抓早抓小、防微杜渐，坚持立足教育、区别对待，对在党员日常监督中发现问题的</a:t>
              </a:r>
              <a:endParaRPr lang="en-US" altLang="zh-CN" sz="1400" kern="0" dirty="0">
                <a:ln w="3175">
                  <a:noFill/>
                </a:ln>
                <a:solidFill>
                  <a:schemeClr val="bg1"/>
                </a:solidFill>
                <a:cs typeface="+mn-ea"/>
                <a:sym typeface="+mn-lt"/>
              </a:endParaRPr>
            </a:p>
          </p:txBody>
        </p:sp>
      </p:grpSp>
    </p:spTree>
    <p:extLst>
      <p:ext uri="{BB962C8B-B14F-4D97-AF65-F5344CB8AC3E}">
        <p14:creationId xmlns:p14="http://schemas.microsoft.com/office/powerpoint/2010/main" val="36033330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延迟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57C0BE-21AB-1944-B029-D05B4931115C}"/>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2</a:t>
            </a:r>
            <a:endParaRPr kumimoji="1" lang="zh-CN" altLang="en-US" sz="3200" b="1" i="1" dirty="0">
              <a:cs typeface="+mn-ea"/>
              <a:sym typeface="+mn-lt"/>
            </a:endParaRPr>
          </a:p>
        </p:txBody>
      </p:sp>
      <p:sp>
        <p:nvSpPr>
          <p:cNvPr id="27"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9F7F09-FD28-E847-976A-0950FA13C915}"/>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新时代党员教育管理工作的管理监督和组织处置</a:t>
            </a:r>
          </a:p>
        </p:txBody>
      </p:sp>
      <p:pic>
        <p:nvPicPr>
          <p:cNvPr id="9" name="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8BB71E-5C56-DA49-878A-A2C64DEC93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150866" y="0"/>
            <a:ext cx="6156888" cy="6858000"/>
          </a:xfrm>
          <a:prstGeom prst="rect">
            <a:avLst/>
          </a:prstGeom>
        </p:spPr>
      </p:pic>
      <p:sp>
        <p:nvSpPr>
          <p:cNvPr id="10"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60406B-2209-E741-B6CB-0320D734BF77}"/>
              </a:ext>
            </a:extLst>
          </p:cNvPr>
          <p:cNvSpPr/>
          <p:nvPr>
            <p:custDataLst>
              <p:tags r:id="rId2"/>
            </p:custDataLst>
          </p:nvPr>
        </p:nvSpPr>
        <p:spPr>
          <a:xfrm>
            <a:off x="757237" y="2074940"/>
            <a:ext cx="4809766"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2400" b="1" kern="0" dirty="0">
                <a:ln w="3175">
                  <a:noFill/>
                </a:ln>
                <a:solidFill>
                  <a:srgbClr val="A91F26"/>
                </a:solidFill>
                <a:cs typeface="+mn-ea"/>
                <a:sym typeface="+mn-lt"/>
              </a:rPr>
              <a:t>党员日常管理、监督与组织处理</a:t>
            </a:r>
          </a:p>
        </p:txBody>
      </p:sp>
      <p:sp>
        <p:nvSpPr>
          <p:cNvPr id="11" name="圆角矩形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7EFA14-39C8-634D-B34B-5716EDA69DFA}"/>
              </a:ext>
            </a:extLst>
          </p:cNvPr>
          <p:cNvSpPr/>
          <p:nvPr/>
        </p:nvSpPr>
        <p:spPr>
          <a:xfrm>
            <a:off x="757236" y="2724658"/>
            <a:ext cx="5283900" cy="1579805"/>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2"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7B4668-5AD2-4241-B1B3-A6659B523AB2}"/>
              </a:ext>
            </a:extLst>
          </p:cNvPr>
          <p:cNvSpPr/>
          <p:nvPr>
            <p:custDataLst>
              <p:tags r:id="rId3"/>
            </p:custDataLst>
          </p:nvPr>
        </p:nvSpPr>
        <p:spPr>
          <a:xfrm>
            <a:off x="1164850" y="3099062"/>
            <a:ext cx="3911085"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条例</a:t>
            </a: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第五章党籍和党员组织关系管理</a:t>
            </a:r>
          </a:p>
        </p:txBody>
      </p:sp>
      <p:sp>
        <p:nvSpPr>
          <p:cNvPr id="13"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D62B9F-16EF-5542-92D5-65780559AF0A}"/>
              </a:ext>
            </a:extLst>
          </p:cNvPr>
          <p:cNvSpPr/>
          <p:nvPr>
            <p:custDataLst>
              <p:tags r:id="rId4"/>
            </p:custDataLst>
          </p:nvPr>
        </p:nvSpPr>
        <p:spPr>
          <a:xfrm>
            <a:off x="757236" y="4526023"/>
            <a:ext cx="4856950" cy="1319977"/>
          </a:xfrm>
          <a:prstGeom prst="rect">
            <a:avLst/>
          </a:prstGeom>
        </p:spPr>
        <p:txBody>
          <a:bodyPr wrap="square">
            <a:spAutoFit/>
          </a:bodyPr>
          <a:lstStyle/>
          <a:p>
            <a:pPr marL="285750" indent="-285750" defTabSz="914400" fontAlgn="base">
              <a:lnSpc>
                <a:spcPct val="20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明确取得党籍、停止党籍、除名和恢复党籍</a:t>
            </a:r>
            <a:r>
              <a:rPr lang="en-US" altLang="zh-CN" sz="1400" kern="0" dirty="0">
                <a:ln w="3175">
                  <a:noFill/>
                </a:ln>
                <a:solidFill>
                  <a:schemeClr val="tx1">
                    <a:lumMod val="85000"/>
                    <a:lumOff val="15000"/>
                  </a:schemeClr>
                </a:solidFill>
                <a:cs typeface="+mn-ea"/>
                <a:sym typeface="+mn-lt"/>
              </a:rPr>
              <a:t>;</a:t>
            </a:r>
          </a:p>
          <a:p>
            <a:pPr marL="285750" indent="-285750" defTabSz="914400" fontAlgn="base">
              <a:lnSpc>
                <a:spcPct val="20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党员组织关系管理</a:t>
            </a:r>
            <a:r>
              <a:rPr lang="en-US" altLang="zh-CN" sz="1400" kern="0" dirty="0">
                <a:ln w="3175">
                  <a:noFill/>
                </a:ln>
                <a:solidFill>
                  <a:schemeClr val="tx1">
                    <a:lumMod val="85000"/>
                    <a:lumOff val="15000"/>
                  </a:schemeClr>
                </a:solidFill>
                <a:cs typeface="+mn-ea"/>
                <a:sym typeface="+mn-lt"/>
              </a:rPr>
              <a:t>;</a:t>
            </a:r>
          </a:p>
          <a:p>
            <a:pPr marL="285750" indent="-285750" defTabSz="914400" fontAlgn="base">
              <a:lnSpc>
                <a:spcPct val="20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建立党员档案、实行党员档案电子化管理。</a:t>
            </a:r>
          </a:p>
        </p:txBody>
      </p:sp>
      <p:sp>
        <p:nvSpPr>
          <p:cNvPr id="14" name="圆角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65E8D4-CACF-FC4B-A89A-C59B825451BC}"/>
              </a:ext>
            </a:extLst>
          </p:cNvPr>
          <p:cNvSpPr/>
          <p:nvPr/>
        </p:nvSpPr>
        <p:spPr>
          <a:xfrm>
            <a:off x="757236" y="1917921"/>
            <a:ext cx="5283900" cy="789903"/>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Tree>
    <p:extLst>
      <p:ext uri="{BB962C8B-B14F-4D97-AF65-F5344CB8AC3E}">
        <p14:creationId xmlns:p14="http://schemas.microsoft.com/office/powerpoint/2010/main" val="32445117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延迟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058BB0F-D498-7442-9C67-ACFF873DA442}"/>
              </a:ext>
            </a:extLst>
          </p:cNvPr>
          <p:cNvSpPr/>
          <p:nvPr/>
        </p:nvSpPr>
        <p:spPr>
          <a:xfrm>
            <a:off x="371474" y="550962"/>
            <a:ext cx="771525" cy="814387"/>
          </a:xfrm>
          <a:prstGeom prst="flowChartDela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2</a:t>
            </a:r>
            <a:endParaRPr kumimoji="1" lang="zh-CN" altLang="en-US" sz="3200" b="1" i="1" dirty="0">
              <a:cs typeface="+mn-ea"/>
              <a:sym typeface="+mn-lt"/>
            </a:endParaRPr>
          </a:p>
        </p:txBody>
      </p:sp>
      <p:sp>
        <p:nvSpPr>
          <p:cNvPr id="24"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8EF179-6B82-124A-B1AB-27A027899F05}"/>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C00000"/>
                </a:solidFill>
                <a:cs typeface="+mn-ea"/>
                <a:sym typeface="+mn-lt"/>
              </a:rPr>
              <a:t>新时代党员教育管理工作的管理监督和组织处置</a:t>
            </a:r>
          </a:p>
        </p:txBody>
      </p:sp>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FAC379-F992-40CB-8A34-DCB546A00C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2678" y="1928036"/>
            <a:ext cx="4536995" cy="4929963"/>
          </a:xfrm>
          <a:prstGeom prst="rect">
            <a:avLst/>
          </a:prstGeom>
        </p:spPr>
      </p:pic>
      <p:sp>
        <p:nvSpPr>
          <p:cNvPr id="8" name="圆角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3524F5-E437-A941-8344-9A463DC4DFC7}"/>
              </a:ext>
            </a:extLst>
          </p:cNvPr>
          <p:cNvSpPr/>
          <p:nvPr/>
        </p:nvSpPr>
        <p:spPr>
          <a:xfrm>
            <a:off x="834077" y="2318210"/>
            <a:ext cx="7523114" cy="1051898"/>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9"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77CE7EC-C3BB-D148-94E8-102CB77B1718}"/>
              </a:ext>
            </a:extLst>
          </p:cNvPr>
          <p:cNvSpPr/>
          <p:nvPr>
            <p:custDataLst>
              <p:tags r:id="rId2"/>
            </p:custDataLst>
          </p:nvPr>
        </p:nvSpPr>
        <p:spPr>
          <a:xfrm>
            <a:off x="1508323" y="2613326"/>
            <a:ext cx="5842000"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条例</a:t>
            </a: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第六章党员监督和组织处置</a:t>
            </a:r>
          </a:p>
        </p:txBody>
      </p:sp>
      <p:sp>
        <p:nvSpPr>
          <p:cNvPr id="10"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37A6EF7-2F60-734C-84C3-1124C07BFAB5}"/>
              </a:ext>
            </a:extLst>
          </p:cNvPr>
          <p:cNvSpPr/>
          <p:nvPr>
            <p:custDataLst>
              <p:tags r:id="rId3"/>
            </p:custDataLst>
          </p:nvPr>
        </p:nvSpPr>
        <p:spPr>
          <a:xfrm>
            <a:off x="1301526" y="3665224"/>
            <a:ext cx="4285661" cy="2246769"/>
          </a:xfrm>
          <a:prstGeom prst="rect">
            <a:avLst/>
          </a:prstGeom>
        </p:spPr>
        <p:txBody>
          <a:bodyPr wrap="square">
            <a:spAutoFit/>
          </a:bodyPr>
          <a:lstStyle/>
          <a:p>
            <a:pPr marL="285750" indent="-285750" defTabSz="914400" fontAlgn="base">
              <a:lnSpc>
                <a:spcPct val="20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明确监督方式、内容和目的</a:t>
            </a:r>
            <a:r>
              <a:rPr lang="en-US" altLang="zh-CN" sz="1400" kern="0" dirty="0">
                <a:ln w="3175">
                  <a:noFill/>
                </a:ln>
                <a:solidFill>
                  <a:schemeClr val="tx1">
                    <a:lumMod val="85000"/>
                    <a:lumOff val="15000"/>
                  </a:schemeClr>
                </a:solidFill>
                <a:cs typeface="+mn-ea"/>
                <a:sym typeface="+mn-lt"/>
              </a:rPr>
              <a:t>;</a:t>
            </a:r>
          </a:p>
          <a:p>
            <a:pPr marL="285750" indent="-285750" defTabSz="914400" fontAlgn="base">
              <a:lnSpc>
                <a:spcPct val="20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明确限期改正</a:t>
            </a:r>
            <a:r>
              <a:rPr lang="en-US" altLang="zh-CN" sz="1400" kern="0" dirty="0">
                <a:ln w="3175">
                  <a:noFill/>
                </a:ln>
                <a:solidFill>
                  <a:schemeClr val="tx1">
                    <a:lumMod val="85000"/>
                    <a:lumOff val="15000"/>
                  </a:schemeClr>
                </a:solidFill>
                <a:cs typeface="+mn-ea"/>
                <a:sym typeface="+mn-lt"/>
              </a:rPr>
              <a:t>;</a:t>
            </a:r>
          </a:p>
          <a:p>
            <a:pPr marL="285750" indent="-285750" defTabSz="914400" fontAlgn="base">
              <a:lnSpc>
                <a:spcPct val="20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对于四个不的行为”，及时进行批评教育</a:t>
            </a:r>
            <a:r>
              <a:rPr lang="en-US" altLang="zh-CN" sz="1400" kern="0" dirty="0">
                <a:ln w="3175">
                  <a:noFill/>
                </a:ln>
                <a:solidFill>
                  <a:schemeClr val="tx1">
                    <a:lumMod val="85000"/>
                    <a:lumOff val="15000"/>
                  </a:schemeClr>
                </a:solidFill>
                <a:cs typeface="+mn-ea"/>
                <a:sym typeface="+mn-lt"/>
              </a:rPr>
              <a:t>;</a:t>
            </a:r>
          </a:p>
          <a:p>
            <a:pPr marL="285750" indent="-285750" defTabSz="914400" fontAlgn="base">
              <a:lnSpc>
                <a:spcPct val="20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有六种情形”的予以除名处置。</a:t>
            </a:r>
            <a:endParaRPr lang="en-US" altLang="zh-CN" sz="1400" kern="0" dirty="0">
              <a:ln w="3175">
                <a:noFill/>
              </a:ln>
              <a:solidFill>
                <a:schemeClr val="tx1">
                  <a:lumMod val="85000"/>
                  <a:lumOff val="15000"/>
                </a:schemeClr>
              </a:solidFill>
              <a:cs typeface="+mn-ea"/>
              <a:sym typeface="+mn-lt"/>
            </a:endParaRPr>
          </a:p>
          <a:p>
            <a:pPr marL="285750" indent="-285750" defTabSz="914400" fontAlgn="base">
              <a:lnSpc>
                <a:spcPct val="20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有苗头性倾向性问题的，及时进行提醒谈话</a:t>
            </a:r>
            <a:r>
              <a:rPr lang="en-US" altLang="zh-CN" sz="1400" kern="0" dirty="0">
                <a:ln w="3175">
                  <a:noFill/>
                </a:ln>
                <a:solidFill>
                  <a:schemeClr val="tx1">
                    <a:lumMod val="85000"/>
                    <a:lumOff val="15000"/>
                  </a:schemeClr>
                </a:solidFill>
                <a:cs typeface="+mn-ea"/>
                <a:sym typeface="+mn-lt"/>
              </a:rPr>
              <a:t>;</a:t>
            </a:r>
          </a:p>
        </p:txBody>
      </p:sp>
    </p:spTree>
    <p:extLst>
      <p:ext uri="{BB962C8B-B14F-4D97-AF65-F5344CB8AC3E}">
        <p14:creationId xmlns:p14="http://schemas.microsoft.com/office/powerpoint/2010/main" val="36109563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延迟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FFA604E-6C58-E94A-B94D-23923591E704}"/>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2</a:t>
            </a:r>
            <a:endParaRPr kumimoji="1" lang="zh-CN" altLang="en-US" sz="3200" b="1" i="1" dirty="0">
              <a:cs typeface="+mn-ea"/>
              <a:sym typeface="+mn-lt"/>
            </a:endParaRPr>
          </a:p>
        </p:txBody>
      </p:sp>
      <p:sp>
        <p:nvSpPr>
          <p:cNvPr id="14"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4E3BF4-2093-ED4E-9FF6-E8C4F36ABC56}"/>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新时代党员教育管理工作的管理监督和组织处置</a:t>
            </a:r>
          </a:p>
        </p:txBody>
      </p:sp>
      <p:sp>
        <p:nvSpPr>
          <p:cNvPr id="13" name="圆角矩形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B53353B-E0F7-E840-B487-C3CEC62FDFBA}"/>
              </a:ext>
            </a:extLst>
          </p:cNvPr>
          <p:cNvSpPr/>
          <p:nvPr/>
        </p:nvSpPr>
        <p:spPr>
          <a:xfrm>
            <a:off x="568792" y="1815668"/>
            <a:ext cx="3845118" cy="4763763"/>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5"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882C9BD-C553-3047-B2C8-F5FEE64AA9C6}"/>
              </a:ext>
            </a:extLst>
          </p:cNvPr>
          <p:cNvSpPr/>
          <p:nvPr>
            <p:custDataLst>
              <p:tags r:id="rId2"/>
            </p:custDataLst>
          </p:nvPr>
        </p:nvSpPr>
        <p:spPr>
          <a:xfrm>
            <a:off x="847816" y="3856747"/>
            <a:ext cx="1762516"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chemeClr val="bg1"/>
                </a:solidFill>
                <a:cs typeface="+mn-ea"/>
                <a:sym typeface="+mn-lt"/>
              </a:rPr>
              <a:t>党建</a:t>
            </a:r>
          </a:p>
        </p:txBody>
      </p:sp>
      <p:sp>
        <p:nvSpPr>
          <p:cNvPr id="18" name="圆角矩形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667588-A48A-1A46-963D-F03FE5BEA691}"/>
              </a:ext>
            </a:extLst>
          </p:cNvPr>
          <p:cNvSpPr/>
          <p:nvPr/>
        </p:nvSpPr>
        <p:spPr>
          <a:xfrm>
            <a:off x="4796452" y="1815668"/>
            <a:ext cx="6358300" cy="2269678"/>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9"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DFFD23-1686-9741-9588-2BA4DB48DB0D}"/>
              </a:ext>
            </a:extLst>
          </p:cNvPr>
          <p:cNvSpPr/>
          <p:nvPr>
            <p:custDataLst>
              <p:tags r:id="rId3"/>
            </p:custDataLst>
          </p:nvPr>
        </p:nvSpPr>
        <p:spPr>
          <a:xfrm>
            <a:off x="5222115" y="2040076"/>
            <a:ext cx="5124432" cy="1708160"/>
          </a:xfrm>
          <a:prstGeom prst="rect">
            <a:avLst/>
          </a:prstGeom>
        </p:spPr>
        <p:txBody>
          <a:bodyPr wrap="square">
            <a:spAutoFit/>
          </a:bodyPr>
          <a:lstStyle/>
          <a:p>
            <a:pPr defTabSz="914400" fontAlgn="base">
              <a:lnSpc>
                <a:spcPct val="150000"/>
              </a:lnSpc>
              <a:spcBef>
                <a:spcPct val="0"/>
              </a:spcBef>
              <a:spcAft>
                <a:spcPct val="0"/>
              </a:spcAft>
              <a:defRPr/>
            </a:pPr>
            <a:r>
              <a:rPr lang="en-US" altLang="zh-CN" sz="1400" kern="0" dirty="0">
                <a:ln w="3175">
                  <a:noFill/>
                </a:ln>
                <a:solidFill>
                  <a:schemeClr val="tx1">
                    <a:lumMod val="95000"/>
                    <a:lumOff val="5000"/>
                  </a:schemeClr>
                </a:solidFill>
                <a:cs typeface="+mn-ea"/>
                <a:sym typeface="+mn-lt"/>
              </a:rPr>
              <a:t>《</a:t>
            </a:r>
            <a:r>
              <a:rPr lang="zh-CN" altLang="en-US" sz="1400" kern="0" dirty="0">
                <a:ln w="3175">
                  <a:noFill/>
                </a:ln>
                <a:solidFill>
                  <a:schemeClr val="tx1">
                    <a:lumMod val="95000"/>
                    <a:lumOff val="5000"/>
                  </a:schemeClr>
                </a:solidFill>
                <a:cs typeface="+mn-ea"/>
                <a:sym typeface="+mn-lt"/>
              </a:rPr>
              <a:t>条例</a:t>
            </a:r>
            <a:r>
              <a:rPr lang="en-US" altLang="zh-CN" sz="1400" kern="0" dirty="0">
                <a:ln w="3175">
                  <a:noFill/>
                </a:ln>
                <a:solidFill>
                  <a:schemeClr val="tx1">
                    <a:lumMod val="95000"/>
                    <a:lumOff val="5000"/>
                  </a:schemeClr>
                </a:solidFill>
                <a:cs typeface="+mn-ea"/>
                <a:sym typeface="+mn-lt"/>
              </a:rPr>
              <a:t>》</a:t>
            </a:r>
            <a:r>
              <a:rPr lang="zh-CN" altLang="en-US" sz="1400" kern="0" dirty="0">
                <a:ln w="3175">
                  <a:noFill/>
                </a:ln>
                <a:solidFill>
                  <a:schemeClr val="tx1">
                    <a:lumMod val="95000"/>
                    <a:lumOff val="5000"/>
                  </a:schemeClr>
                </a:solidFill>
                <a:cs typeface="+mn-ea"/>
                <a:sym typeface="+mn-lt"/>
              </a:rPr>
              <a:t>第二十四条规定，对因私出国并在国外长期定居的党员和出国学习研究超过</a:t>
            </a:r>
            <a:r>
              <a:rPr lang="en-US" altLang="zh-CN" sz="1400" kern="0" dirty="0">
                <a:ln w="3175">
                  <a:noFill/>
                </a:ln>
                <a:solidFill>
                  <a:schemeClr val="tx1">
                    <a:lumMod val="95000"/>
                    <a:lumOff val="5000"/>
                  </a:schemeClr>
                </a:solidFill>
                <a:cs typeface="+mn-ea"/>
                <a:sym typeface="+mn-lt"/>
              </a:rPr>
              <a:t>5</a:t>
            </a:r>
            <a:r>
              <a:rPr lang="zh-CN" altLang="en-US" sz="1400" kern="0" dirty="0">
                <a:ln w="3175">
                  <a:noFill/>
                </a:ln>
                <a:solidFill>
                  <a:schemeClr val="tx1">
                    <a:lumMod val="95000"/>
                    <a:lumOff val="5000"/>
                  </a:schemeClr>
                </a:solidFill>
                <a:cs typeface="+mn-ea"/>
                <a:sym typeface="+mn-lt"/>
              </a:rPr>
              <a:t>年时间仍未返回的党员，一般予以停止党籍</a:t>
            </a:r>
            <a:r>
              <a:rPr lang="en-US" altLang="zh-CN" sz="1400" kern="0" dirty="0">
                <a:ln w="3175">
                  <a:noFill/>
                </a:ln>
                <a:solidFill>
                  <a:schemeClr val="tx1">
                    <a:lumMod val="95000"/>
                    <a:lumOff val="5000"/>
                  </a:schemeClr>
                </a:solidFill>
                <a:cs typeface="+mn-ea"/>
                <a:sym typeface="+mn-lt"/>
              </a:rPr>
              <a:t>;</a:t>
            </a:r>
            <a:r>
              <a:rPr lang="zh-CN" altLang="en-US" sz="1400" kern="0" dirty="0">
                <a:ln w="3175">
                  <a:noFill/>
                </a:ln>
                <a:solidFill>
                  <a:schemeClr val="tx1">
                    <a:lumMod val="95000"/>
                    <a:lumOff val="5000"/>
                  </a:schemeClr>
                </a:solidFill>
                <a:cs typeface="+mn-ea"/>
                <a:sym typeface="+mn-lt"/>
              </a:rPr>
              <a:t>对与党组织失去联系</a:t>
            </a:r>
            <a:r>
              <a:rPr lang="en-US" altLang="zh-CN" sz="1400" kern="0" dirty="0">
                <a:ln w="3175">
                  <a:noFill/>
                </a:ln>
                <a:solidFill>
                  <a:schemeClr val="tx1">
                    <a:lumMod val="95000"/>
                    <a:lumOff val="5000"/>
                  </a:schemeClr>
                </a:solidFill>
                <a:cs typeface="+mn-ea"/>
                <a:sym typeface="+mn-lt"/>
              </a:rPr>
              <a:t>6</a:t>
            </a:r>
            <a:r>
              <a:rPr lang="zh-CN" altLang="en-US" sz="1400" kern="0" dirty="0">
                <a:ln w="3175">
                  <a:noFill/>
                </a:ln>
                <a:solidFill>
                  <a:schemeClr val="tx1">
                    <a:lumMod val="95000"/>
                    <a:lumOff val="5000"/>
                  </a:schemeClr>
                </a:solidFill>
                <a:cs typeface="+mn-ea"/>
                <a:sym typeface="+mn-lt"/>
              </a:rPr>
              <a:t>个月以上、通过各种方式查找仍然没有取得联系的党员，予以停止党籍。对停止党籍的党员，符合条件的，可以按照规定程序恢复党籍。</a:t>
            </a:r>
            <a:endParaRPr lang="en-US" altLang="zh-CN" sz="1400" kern="0" dirty="0">
              <a:ln w="3175">
                <a:noFill/>
              </a:ln>
              <a:solidFill>
                <a:schemeClr val="tx1">
                  <a:lumMod val="95000"/>
                  <a:lumOff val="5000"/>
                </a:schemeClr>
              </a:solidFill>
              <a:cs typeface="+mn-ea"/>
              <a:sym typeface="+mn-lt"/>
            </a:endParaRPr>
          </a:p>
        </p:txBody>
      </p:sp>
      <p:sp>
        <p:nvSpPr>
          <p:cNvPr id="20" name="圆角矩形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ABD75F5-A842-7940-ACC7-DFFD5982B100}"/>
              </a:ext>
            </a:extLst>
          </p:cNvPr>
          <p:cNvSpPr/>
          <p:nvPr/>
        </p:nvSpPr>
        <p:spPr>
          <a:xfrm>
            <a:off x="4796452" y="2068099"/>
            <a:ext cx="45719" cy="1788648"/>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pic>
        <p:nvPicPr>
          <p:cNvPr id="21" name="图片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2E7DB8E-DEB7-6C49-835A-7CB8EF95BFB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72200" y="4309754"/>
            <a:ext cx="6382552" cy="2269678"/>
          </a:xfrm>
          <a:prstGeom prst="rect">
            <a:avLst/>
          </a:prstGeom>
        </p:spPr>
      </p:pic>
      <p:sp>
        <p:nvSpPr>
          <p:cNvPr id="22"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8ADB7D-92F7-624D-A035-1BEA52AF5B0C}"/>
              </a:ext>
            </a:extLst>
          </p:cNvPr>
          <p:cNvSpPr/>
          <p:nvPr>
            <p:custDataLst>
              <p:tags r:id="rId4"/>
            </p:custDataLst>
          </p:nvPr>
        </p:nvSpPr>
        <p:spPr>
          <a:xfrm>
            <a:off x="847816" y="4573884"/>
            <a:ext cx="3115933" cy="1384995"/>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经党支部党员大会通过、基层党委审批接收的预备党员，自通过之日起，即取得党籍。严格党籍管理是党员管理的基本内容。</a:t>
            </a:r>
            <a:endParaRPr lang="en-US" altLang="zh-CN" sz="1400" kern="0" dirty="0">
              <a:ln w="3175">
                <a:noFill/>
              </a:ln>
              <a:solidFill>
                <a:schemeClr val="bg1"/>
              </a:solidFill>
              <a:cs typeface="+mn-ea"/>
              <a:sym typeface="+mn-lt"/>
            </a:endParaRPr>
          </a:p>
        </p:txBody>
      </p:sp>
      <p:pic>
        <p:nvPicPr>
          <p:cNvPr id="23" name="图片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CF0E82-56C2-4047-80C1-28F3136BD4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99314" y="2225113"/>
            <a:ext cx="1585801" cy="1631634"/>
          </a:xfrm>
          <a:prstGeom prst="rect">
            <a:avLst/>
          </a:prstGeom>
        </p:spPr>
      </p:pic>
    </p:spTree>
    <p:extLst>
      <p:ext uri="{BB962C8B-B14F-4D97-AF65-F5344CB8AC3E}">
        <p14:creationId xmlns:p14="http://schemas.microsoft.com/office/powerpoint/2010/main" val="2284448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1+#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8" grpId="0" animBg="1"/>
      <p:bldP spid="19" grpId="0"/>
      <p:bldP spid="20"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延迟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7D03EC-3F21-EE41-8952-A8E80A17C73B}"/>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2</a:t>
            </a:r>
            <a:endParaRPr kumimoji="1" lang="zh-CN" altLang="en-US" sz="3200" b="1" i="1" dirty="0">
              <a:cs typeface="+mn-ea"/>
              <a:sym typeface="+mn-lt"/>
            </a:endParaRPr>
          </a:p>
        </p:txBody>
      </p:sp>
      <p:sp>
        <p:nvSpPr>
          <p:cNvPr id="14"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E6745C2-0F0E-7544-B1C1-964FE3DB60C7}"/>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新时代党员教育管理工作的管理监督和组织处置</a:t>
            </a:r>
          </a:p>
        </p:txBody>
      </p:sp>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E90363-1BDC-444A-A8B4-31210C3CFA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4439790"/>
            <a:ext cx="12192000" cy="2418210"/>
          </a:xfrm>
          <a:prstGeom prst="rect">
            <a:avLst/>
          </a:prstGeom>
        </p:spPr>
      </p:pic>
      <p:sp>
        <p:nvSpPr>
          <p:cNvPr id="10" name="圆角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3AC2B3C-ECA5-F045-BC22-E4A2F27724A7}"/>
              </a:ext>
            </a:extLst>
          </p:cNvPr>
          <p:cNvSpPr/>
          <p:nvPr/>
        </p:nvSpPr>
        <p:spPr>
          <a:xfrm>
            <a:off x="856717" y="1785978"/>
            <a:ext cx="10285415" cy="1465787"/>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1"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AE48E0-F9A5-904B-92BD-AB9D73847C58}"/>
              </a:ext>
            </a:extLst>
          </p:cNvPr>
          <p:cNvSpPr/>
          <p:nvPr>
            <p:custDataLst>
              <p:tags r:id="rId2"/>
            </p:custDataLst>
          </p:nvPr>
        </p:nvSpPr>
        <p:spPr>
          <a:xfrm>
            <a:off x="1142999" y="2103372"/>
            <a:ext cx="1811338"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2400" b="1" kern="0" dirty="0">
                <a:ln w="3175">
                  <a:noFill/>
                </a:ln>
                <a:solidFill>
                  <a:schemeClr val="bg1"/>
                </a:solidFill>
                <a:cs typeface="+mn-ea"/>
                <a:sym typeface="+mn-lt"/>
              </a:rPr>
              <a:t>党员组</a:t>
            </a:r>
            <a:endParaRPr lang="en-US" altLang="zh-CN" sz="2400" b="1" kern="0" dirty="0">
              <a:ln w="3175">
                <a:noFill/>
              </a:ln>
              <a:solidFill>
                <a:schemeClr val="bg1"/>
              </a:solidFill>
              <a:cs typeface="+mn-ea"/>
              <a:sym typeface="+mn-lt"/>
            </a:endParaRPr>
          </a:p>
          <a:p>
            <a:pPr algn="ctr" fontAlgn="base">
              <a:spcBef>
                <a:spcPct val="0"/>
              </a:spcBef>
              <a:spcAft>
                <a:spcPct val="0"/>
              </a:spcAft>
              <a:defRPr/>
            </a:pPr>
            <a:r>
              <a:rPr lang="zh-CN" altLang="en-US" sz="2400" b="1" kern="0" dirty="0">
                <a:ln w="3175">
                  <a:noFill/>
                </a:ln>
                <a:solidFill>
                  <a:schemeClr val="bg1"/>
                </a:solidFill>
                <a:cs typeface="+mn-ea"/>
                <a:sym typeface="+mn-lt"/>
              </a:rPr>
              <a:t>织关系</a:t>
            </a:r>
          </a:p>
        </p:txBody>
      </p:sp>
      <p:sp>
        <p:nvSpPr>
          <p:cNvPr id="12"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98412F-D713-6541-A0BE-97AB05E9572D}"/>
              </a:ext>
            </a:extLst>
          </p:cNvPr>
          <p:cNvSpPr/>
          <p:nvPr>
            <p:custDataLst>
              <p:tags r:id="rId3"/>
            </p:custDataLst>
          </p:nvPr>
        </p:nvSpPr>
        <p:spPr>
          <a:xfrm>
            <a:off x="4027115" y="2213287"/>
            <a:ext cx="5710238" cy="700576"/>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党员组织关系是指党员对党的基层组织的隶属关系。党员组织关系管理是党员管理的一项重要制度安排。</a:t>
            </a:r>
            <a:endParaRPr lang="en-US" altLang="zh-CN" sz="1400" kern="0" dirty="0">
              <a:ln w="3175">
                <a:noFill/>
              </a:ln>
              <a:solidFill>
                <a:schemeClr val="bg1"/>
              </a:solidFill>
              <a:cs typeface="+mn-ea"/>
              <a:sym typeface="+mn-lt"/>
            </a:endParaRPr>
          </a:p>
        </p:txBody>
      </p:sp>
      <p:sp>
        <p:nvSpPr>
          <p:cNvPr id="16"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0A013B-2E87-EA4C-ADF2-BD73FC655EF2}"/>
              </a:ext>
            </a:extLst>
          </p:cNvPr>
          <p:cNvSpPr/>
          <p:nvPr>
            <p:custDataLst>
              <p:tags r:id="rId4"/>
            </p:custDataLst>
          </p:nvPr>
        </p:nvSpPr>
        <p:spPr>
          <a:xfrm>
            <a:off x="1779900" y="3544076"/>
            <a:ext cx="8632199" cy="1061829"/>
          </a:xfrm>
          <a:prstGeom prst="rect">
            <a:avLst/>
          </a:prstGeom>
        </p:spPr>
        <p:txBody>
          <a:bodyPr wrap="square">
            <a:spAutoFit/>
          </a:bodyPr>
          <a:lstStyle/>
          <a:p>
            <a:pPr algn="ctr" defTabSz="914400" fontAlgn="base">
              <a:lnSpc>
                <a:spcPct val="150000"/>
              </a:lnSpc>
              <a:spcBef>
                <a:spcPct val="0"/>
              </a:spcBef>
              <a:spcAft>
                <a:spcPct val="0"/>
              </a:spcAft>
              <a:defRPr/>
            </a:pPr>
            <a:r>
              <a:rPr lang="en-US" altLang="zh-CN" sz="1400" kern="0" dirty="0">
                <a:ln w="3175">
                  <a:noFill/>
                </a:ln>
                <a:solidFill>
                  <a:schemeClr val="tx1">
                    <a:lumMod val="95000"/>
                    <a:lumOff val="5000"/>
                  </a:schemeClr>
                </a:solidFill>
                <a:cs typeface="+mn-ea"/>
                <a:sym typeface="+mn-lt"/>
              </a:rPr>
              <a:t>《</a:t>
            </a:r>
            <a:r>
              <a:rPr lang="zh-CN" altLang="en-US" sz="1400" kern="0" dirty="0">
                <a:ln w="3175">
                  <a:noFill/>
                </a:ln>
                <a:solidFill>
                  <a:schemeClr val="tx1">
                    <a:lumMod val="95000"/>
                    <a:lumOff val="5000"/>
                  </a:schemeClr>
                </a:solidFill>
                <a:cs typeface="+mn-ea"/>
                <a:sym typeface="+mn-lt"/>
              </a:rPr>
              <a:t>条例</a:t>
            </a:r>
            <a:r>
              <a:rPr lang="en-US" altLang="zh-CN" sz="1400" kern="0" dirty="0">
                <a:ln w="3175">
                  <a:noFill/>
                </a:ln>
                <a:solidFill>
                  <a:schemeClr val="tx1">
                    <a:lumMod val="95000"/>
                    <a:lumOff val="5000"/>
                  </a:schemeClr>
                </a:solidFill>
                <a:cs typeface="+mn-ea"/>
                <a:sym typeface="+mn-lt"/>
              </a:rPr>
              <a:t>》</a:t>
            </a:r>
            <a:r>
              <a:rPr lang="zh-CN" altLang="en-US" sz="1400" kern="0" dirty="0">
                <a:ln w="3175">
                  <a:noFill/>
                </a:ln>
                <a:solidFill>
                  <a:schemeClr val="tx1">
                    <a:lumMod val="95000"/>
                    <a:lumOff val="5000"/>
                  </a:schemeClr>
                </a:solidFill>
                <a:cs typeface="+mn-ea"/>
                <a:sym typeface="+mn-lt"/>
              </a:rPr>
              <a:t>第二十五条分别对理顺党员组织关系、转移和接收党员组织关系等作出规定，特别是规定具有审批预备党员权限的基层党委，可以在全国范围直接相互转移和接收党员组织关系。这一规定，进一步强化了基层党组织对党员的管理职责，为党员转接组织关系提供了便利。</a:t>
            </a:r>
            <a:endParaRPr lang="en-US" altLang="zh-CN" sz="1400" kern="0" dirty="0">
              <a:ln w="3175">
                <a:noFill/>
              </a:ln>
              <a:solidFill>
                <a:schemeClr val="tx1">
                  <a:lumMod val="95000"/>
                  <a:lumOff val="5000"/>
                </a:schemeClr>
              </a:solidFill>
              <a:cs typeface="+mn-ea"/>
              <a:sym typeface="+mn-lt"/>
            </a:endParaRPr>
          </a:p>
        </p:txBody>
      </p:sp>
      <p:sp>
        <p:nvSpPr>
          <p:cNvPr id="17" name="圆角矩形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79C5B4-0F89-C34F-B9F6-D5E7EFB8E30C}"/>
              </a:ext>
            </a:extLst>
          </p:cNvPr>
          <p:cNvSpPr/>
          <p:nvPr/>
        </p:nvSpPr>
        <p:spPr>
          <a:xfrm>
            <a:off x="3240619" y="2083270"/>
            <a:ext cx="45719" cy="98275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Tree>
    <p:extLst>
      <p:ext uri="{BB962C8B-B14F-4D97-AF65-F5344CB8AC3E}">
        <p14:creationId xmlns:p14="http://schemas.microsoft.com/office/powerpoint/2010/main" val="25958034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延迟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658710-F898-EB4C-A05D-9BA947AD673E}"/>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2</a:t>
            </a:r>
            <a:endParaRPr kumimoji="1" lang="zh-CN" altLang="en-US" sz="3200" b="1" i="1" dirty="0">
              <a:cs typeface="+mn-ea"/>
              <a:sym typeface="+mn-lt"/>
            </a:endParaRPr>
          </a:p>
        </p:txBody>
      </p:sp>
      <p:sp>
        <p:nvSpPr>
          <p:cNvPr id="12"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7F3B69-EE8F-3543-B15E-199EF0B8EC55}"/>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新时代党员教育管理工作的管理监督和组织处置</a:t>
            </a:r>
          </a:p>
        </p:txBody>
      </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29B50B-1E5F-4A4F-B32A-1EFDEF1BDAD8}"/>
              </a:ext>
            </a:extLst>
          </p:cNvPr>
          <p:cNvGrpSpPr/>
          <p:nvPr/>
        </p:nvGrpSpPr>
        <p:grpSpPr>
          <a:xfrm>
            <a:off x="6369654" y="1891826"/>
            <a:ext cx="4679349" cy="4034841"/>
            <a:chOff x="6369654" y="1891826"/>
            <a:chExt cx="4679349" cy="4034841"/>
          </a:xfrm>
        </p:grpSpPr>
        <p:sp>
          <p:nvSpPr>
            <p:cNvPr id="16" name="圆角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C99A06F-F959-1C47-B8B5-30E6096811A9}"/>
                </a:ext>
              </a:extLst>
            </p:cNvPr>
            <p:cNvSpPr/>
            <p:nvPr/>
          </p:nvSpPr>
          <p:spPr>
            <a:xfrm>
              <a:off x="6369654" y="1891826"/>
              <a:ext cx="4679349" cy="4034841"/>
            </a:xfrm>
            <a:prstGeom prst="roundRect">
              <a:avLst>
                <a:gd name="adj" fmla="val 0"/>
              </a:avLst>
            </a:prstGeom>
            <a:solidFill>
              <a:srgbClr val="A91F26"/>
            </a:solid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7"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A26060-8B77-DA4B-B27D-71376AD3D295}"/>
                </a:ext>
              </a:extLst>
            </p:cNvPr>
            <p:cNvSpPr/>
            <p:nvPr>
              <p:custDataLst>
                <p:tags r:id="rId3"/>
              </p:custDataLst>
            </p:nvPr>
          </p:nvSpPr>
          <p:spPr>
            <a:xfrm>
              <a:off x="6550724" y="4301758"/>
              <a:ext cx="4394417" cy="1061829"/>
            </a:xfrm>
            <a:prstGeom prst="rect">
              <a:avLst/>
            </a:prstGeom>
          </p:spPr>
          <p:txBody>
            <a:bodyPr wrap="square">
              <a:spAutoFit/>
            </a:bodyPr>
            <a:lstStyle/>
            <a:p>
              <a:pPr defTabSz="914400" fontAlgn="base">
                <a:lnSpc>
                  <a:spcPct val="150000"/>
                </a:lnSpc>
                <a:spcBef>
                  <a:spcPct val="0"/>
                </a:spcBef>
                <a:spcAft>
                  <a:spcPct val="0"/>
                </a:spcAft>
                <a:defRPr/>
              </a:pPr>
              <a:r>
                <a:rPr lang="en-US" altLang="zh-CN" sz="1400" kern="0" dirty="0">
                  <a:ln w="3175">
                    <a:noFill/>
                  </a:ln>
                  <a:solidFill>
                    <a:schemeClr val="bg1"/>
                  </a:solidFill>
                  <a:cs typeface="+mn-ea"/>
                  <a:sym typeface="+mn-lt"/>
                </a:rPr>
                <a:t>《</a:t>
              </a:r>
              <a:r>
                <a:rPr lang="zh-CN" altLang="en-US" sz="1400" kern="0" dirty="0">
                  <a:ln w="3175">
                    <a:noFill/>
                  </a:ln>
                  <a:solidFill>
                    <a:schemeClr val="bg1"/>
                  </a:solidFill>
                  <a:cs typeface="+mn-ea"/>
                  <a:sym typeface="+mn-lt"/>
                </a:rPr>
                <a:t>条例</a:t>
              </a:r>
              <a:r>
                <a:rPr lang="en-US" altLang="zh-CN" sz="1400" kern="0" dirty="0">
                  <a:ln w="3175">
                    <a:noFill/>
                  </a:ln>
                  <a:solidFill>
                    <a:schemeClr val="bg1"/>
                  </a:solidFill>
                  <a:cs typeface="+mn-ea"/>
                  <a:sym typeface="+mn-lt"/>
                </a:rPr>
                <a:t>》</a:t>
              </a:r>
              <a:r>
                <a:rPr lang="zh-CN" altLang="en-US" sz="1400" kern="0" dirty="0">
                  <a:ln w="3175">
                    <a:noFill/>
                  </a:ln>
                  <a:solidFill>
                    <a:schemeClr val="bg1"/>
                  </a:solidFill>
                  <a:cs typeface="+mn-ea"/>
                  <a:sym typeface="+mn-lt"/>
                </a:rPr>
                <a:t>设专章</a:t>
              </a:r>
              <a:r>
                <a:rPr lang="en-US" altLang="zh-CN" sz="1400" kern="0" dirty="0">
                  <a:ln w="3175">
                    <a:noFill/>
                  </a:ln>
                  <a:solidFill>
                    <a:schemeClr val="bg1"/>
                  </a:solidFill>
                  <a:cs typeface="+mn-ea"/>
                  <a:sym typeface="+mn-lt"/>
                </a:rPr>
                <a:t>(</a:t>
              </a:r>
              <a:r>
                <a:rPr lang="zh-CN" altLang="en-US" sz="1400" kern="0" dirty="0">
                  <a:ln w="3175">
                    <a:noFill/>
                  </a:ln>
                  <a:solidFill>
                    <a:schemeClr val="bg1"/>
                  </a:solidFill>
                  <a:cs typeface="+mn-ea"/>
                  <a:sym typeface="+mn-lt"/>
                </a:rPr>
                <a:t>第六章</a:t>
              </a:r>
              <a:r>
                <a:rPr lang="en-US" altLang="zh-CN" sz="1400" kern="0" dirty="0">
                  <a:ln w="3175">
                    <a:noFill/>
                  </a:ln>
                  <a:solidFill>
                    <a:schemeClr val="bg1"/>
                  </a:solidFill>
                  <a:cs typeface="+mn-ea"/>
                  <a:sym typeface="+mn-lt"/>
                </a:rPr>
                <a:t>)</a:t>
              </a:r>
              <a:r>
                <a:rPr lang="zh-CN" altLang="en-US" sz="1400" kern="0" dirty="0">
                  <a:ln w="3175">
                    <a:noFill/>
                  </a:ln>
                  <a:solidFill>
                    <a:schemeClr val="bg1"/>
                  </a:solidFill>
                  <a:cs typeface="+mn-ea"/>
                  <a:sym typeface="+mn-lt"/>
                </a:rPr>
                <a:t>对党员监督和组织处置作出规范，的是通过抓好日常性管理监督和组织处置，保持党员队伍先进性和纯洁性，不断维护党的肌体健康。</a:t>
              </a:r>
              <a:endParaRPr lang="en-US" altLang="zh-CN" sz="1400" kern="0" dirty="0">
                <a:ln w="3175">
                  <a:noFill/>
                </a:ln>
                <a:solidFill>
                  <a:schemeClr val="bg1"/>
                </a:solidFill>
                <a:cs typeface="+mn-ea"/>
                <a:sym typeface="+mn-lt"/>
              </a:endParaRPr>
            </a:p>
          </p:txBody>
        </p:sp>
        <p:pic>
          <p:nvPicPr>
            <p:cNvPr id="18" name="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E2AD0D-5C6C-3949-84BD-2DE162DF46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69654" y="1891826"/>
              <a:ext cx="4679347" cy="2019774"/>
            </a:xfrm>
            <a:prstGeom prst="rect">
              <a:avLst/>
            </a:prstGeom>
            <a:ln>
              <a:solidFill>
                <a:srgbClr val="A91F26"/>
              </a:solidFill>
            </a:ln>
          </p:spPr>
        </p:pic>
      </p:grpSp>
      <p:grpSp>
        <p:nvGrpSpPr>
          <p:cNvPr id="2" name="组合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D573A4-9976-AE4B-A7BB-C47CB3A8078D}"/>
              </a:ext>
            </a:extLst>
          </p:cNvPr>
          <p:cNvGrpSpPr/>
          <p:nvPr/>
        </p:nvGrpSpPr>
        <p:grpSpPr>
          <a:xfrm>
            <a:off x="1142997" y="1891826"/>
            <a:ext cx="4679351" cy="4034841"/>
            <a:chOff x="1142997" y="1891826"/>
            <a:chExt cx="4679351" cy="4034841"/>
          </a:xfrm>
        </p:grpSpPr>
        <p:sp>
          <p:nvSpPr>
            <p:cNvPr id="11" name="圆角矩形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0298CB-F6F8-AA46-97A1-F9624AC11362}"/>
                </a:ext>
              </a:extLst>
            </p:cNvPr>
            <p:cNvSpPr/>
            <p:nvPr/>
          </p:nvSpPr>
          <p:spPr>
            <a:xfrm>
              <a:off x="1142999" y="1891826"/>
              <a:ext cx="4679349" cy="4034841"/>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5"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C79378-8F36-7E43-9A22-AA64BE772349}"/>
                </a:ext>
              </a:extLst>
            </p:cNvPr>
            <p:cNvSpPr/>
            <p:nvPr>
              <p:custDataLst>
                <p:tags r:id="rId2"/>
              </p:custDataLst>
            </p:nvPr>
          </p:nvSpPr>
          <p:spPr>
            <a:xfrm>
              <a:off x="1324069" y="4301758"/>
              <a:ext cx="4394417" cy="1384995"/>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95000"/>
                      <a:lumOff val="5000"/>
                    </a:schemeClr>
                  </a:solidFill>
                  <a:cs typeface="+mn-ea"/>
                  <a:sym typeface="+mn-lt"/>
                </a:rPr>
                <a:t>党的十八大以来，我们党加强党员队伍管理的一个鲜明特点，是管在日常、严在经常，从最基础环节、最基本工作抓起，把全面从严治党要求落实到每个支部、每名党员。</a:t>
              </a:r>
              <a:endParaRPr lang="en-US" altLang="zh-CN" sz="1400" kern="0" dirty="0">
                <a:ln w="3175">
                  <a:noFill/>
                </a:ln>
                <a:solidFill>
                  <a:schemeClr val="tx1">
                    <a:lumMod val="95000"/>
                    <a:lumOff val="5000"/>
                  </a:schemeClr>
                </a:solidFill>
                <a:cs typeface="+mn-ea"/>
                <a:sym typeface="+mn-lt"/>
              </a:endParaRPr>
            </a:p>
          </p:txBody>
        </p:sp>
        <p:pic>
          <p:nvPicPr>
            <p:cNvPr id="19" name="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BCDC74-41A6-9246-93BB-977EEE2A30C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42997" y="1891826"/>
              <a:ext cx="4679349" cy="2019774"/>
            </a:xfrm>
            <a:prstGeom prst="rect">
              <a:avLst/>
            </a:prstGeom>
            <a:ln>
              <a:solidFill>
                <a:srgbClr val="A91F26"/>
              </a:solidFill>
            </a:ln>
          </p:spPr>
        </p:pic>
      </p:grpSp>
    </p:spTree>
    <p:extLst>
      <p:ext uri="{BB962C8B-B14F-4D97-AF65-F5344CB8AC3E}">
        <p14:creationId xmlns:p14="http://schemas.microsoft.com/office/powerpoint/2010/main" val="12998098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延迟 9">
            <a:extLst>
              <a:ext uri="{FF2B5EF4-FFF2-40B4-BE49-F238E27FC236}">
                <a16:creationId xmlns:a16="http://schemas.microsoft.com/office/drawing/2014/main" xmlns:mc="http://schemas.openxmlformats.org/markup-compatibility/2006" xmlns:a14="http://schemas.microsoft.com/office/drawing/2010/main" xmlns:dgm="http://schemas.openxmlformats.org/drawingml/2006/diagram" xmlns:p14="http://schemas.microsoft.com/office/powerpoint/2010/main" xmlns="" id="{DCD44DAC-428E-8744-A711-128295A8CCFF}"/>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2</a:t>
            </a:r>
            <a:endParaRPr kumimoji="1" lang="zh-CN" altLang="en-US" sz="3200" b="1" i="1" dirty="0">
              <a:cs typeface="+mn-ea"/>
              <a:sym typeface="+mn-lt"/>
            </a:endParaRPr>
          </a:p>
        </p:txBody>
      </p:sp>
      <p:sp>
        <p:nvSpPr>
          <p:cNvPr id="12" name="PA-矩形 6">
            <a:extLst>
              <a:ext uri="{FF2B5EF4-FFF2-40B4-BE49-F238E27FC236}">
                <a16:creationId xmlns:a16="http://schemas.microsoft.com/office/drawing/2014/main" xmlns:mc="http://schemas.openxmlformats.org/markup-compatibility/2006" xmlns:a14="http://schemas.microsoft.com/office/drawing/2010/main" xmlns:dgm="http://schemas.openxmlformats.org/drawingml/2006/diagram" xmlns:p14="http://schemas.microsoft.com/office/powerpoint/2010/main" xmlns="" id="{1F80E02D-2868-DC41-9A12-AF13D5CA170D}"/>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新时代党员教育管理工作的管理监督和组织处置</a:t>
            </a:r>
          </a:p>
        </p:txBody>
      </p:sp>
      <p:graphicFrame>
        <p:nvGraphicFramePr>
          <p:cNvPr id="7" name="图示 6">
            <a:extLst>
              <a:ext uri="{FF2B5EF4-FFF2-40B4-BE49-F238E27FC236}">
                <a16:creationId xmlns:a16="http://schemas.microsoft.com/office/drawing/2014/main" xmlns:mc="http://schemas.openxmlformats.org/markup-compatibility/2006" xmlns:a14="http://schemas.microsoft.com/office/drawing/2010/main" xmlns:dgm="http://schemas.openxmlformats.org/drawingml/2006/diagram" xmlns:p14="http://schemas.microsoft.com/office/powerpoint/2010/main" xmlns="" id="{C3525CA4-7D61-4048-824E-51414D588A3C}"/>
              </a:ext>
            </a:extLst>
          </p:cNvPr>
          <p:cNvGraphicFramePr/>
          <p:nvPr>
            <p:extLst>
              <p:ext uri="{D42A27DB-BD31-4B8C-83A1-F6EECF244321}">
                <p14:modId xmlns:p14="http://schemas.microsoft.com/office/powerpoint/2010/main" val="3338316647"/>
              </p:ext>
            </p:extLst>
          </p:nvPr>
        </p:nvGraphicFramePr>
        <p:xfrm>
          <a:off x="1842558" y="1479649"/>
          <a:ext cx="8506884" cy="47653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PA-矩形 6">
            <a:extLst>
              <a:ext uri="{FF2B5EF4-FFF2-40B4-BE49-F238E27FC236}">
                <a16:creationId xmlns:a16="http://schemas.microsoft.com/office/drawing/2014/main" xmlns:mc="http://schemas.openxmlformats.org/markup-compatibility/2006" xmlns:a14="http://schemas.microsoft.com/office/drawing/2010/main" xmlns:dgm="http://schemas.openxmlformats.org/drawingml/2006/diagram" xmlns:p14="http://schemas.microsoft.com/office/powerpoint/2010/main" xmlns="" id="{BCAB6E5A-D14B-BE4D-A9CC-3A87984699DE}"/>
              </a:ext>
            </a:extLst>
          </p:cNvPr>
          <p:cNvSpPr/>
          <p:nvPr>
            <p:custDataLst>
              <p:tags r:id="rId2"/>
            </p:custDataLst>
          </p:nvPr>
        </p:nvSpPr>
        <p:spPr>
          <a:xfrm>
            <a:off x="4774406" y="3862313"/>
            <a:ext cx="2643188"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条例</a:t>
            </a: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第六章从以下方面作出规定</a:t>
            </a:r>
            <a:r>
              <a:rPr lang="en-US" altLang="zh-CN" sz="2400" b="1" kern="0" dirty="0">
                <a:ln w="3175">
                  <a:noFill/>
                </a:ln>
                <a:solidFill>
                  <a:schemeClr val="bg1"/>
                </a:solidFill>
                <a:cs typeface="+mn-ea"/>
                <a:sym typeface="+mn-lt"/>
              </a:rPr>
              <a:t>:</a:t>
            </a:r>
            <a:endParaRPr lang="zh-CN" altLang="en-US" sz="2400" b="1" kern="0" dirty="0">
              <a:ln w="3175">
                <a:noFill/>
              </a:ln>
              <a:solidFill>
                <a:schemeClr val="bg1"/>
              </a:solidFill>
              <a:cs typeface="+mn-ea"/>
              <a:sym typeface="+mn-lt"/>
            </a:endParaRPr>
          </a:p>
        </p:txBody>
      </p:sp>
      <p:pic>
        <p:nvPicPr>
          <p:cNvPr id="9" name="图片 8">
            <a:extLst>
              <a:ext uri="{FF2B5EF4-FFF2-40B4-BE49-F238E27FC236}">
                <a16:creationId xmlns:a16="http://schemas.microsoft.com/office/drawing/2014/main" xmlns:mc="http://schemas.openxmlformats.org/markup-compatibility/2006" xmlns:a14="http://schemas.microsoft.com/office/drawing/2010/main" xmlns:dgm="http://schemas.openxmlformats.org/drawingml/2006/diagram" xmlns:p14="http://schemas.microsoft.com/office/powerpoint/2010/main" xmlns="" id="{A59AA15E-C63E-274B-A6E0-3CEB61A416E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89999" y="2406062"/>
            <a:ext cx="1212001" cy="1247030"/>
          </a:xfrm>
          <a:prstGeom prst="rect">
            <a:avLst/>
          </a:prstGeom>
        </p:spPr>
      </p:pic>
    </p:spTree>
    <p:extLst>
      <p:ext uri="{BB962C8B-B14F-4D97-AF65-F5344CB8AC3E}">
        <p14:creationId xmlns:p14="http://schemas.microsoft.com/office/powerpoint/2010/main" val="13586131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dgm="http://schemas.openxmlformats.org/drawingml/2006/diagram"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7" grpId="0">
        <p:bldAsOne/>
      </p:bldGraphic>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延迟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7988A6-EE57-7E46-80ED-7D0B42ABF1B3}"/>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2</a:t>
            </a:r>
            <a:endParaRPr kumimoji="1" lang="zh-CN" altLang="en-US" sz="3200" b="1" i="1" dirty="0">
              <a:cs typeface="+mn-ea"/>
              <a:sym typeface="+mn-lt"/>
            </a:endParaRPr>
          </a:p>
        </p:txBody>
      </p:sp>
      <p:sp>
        <p:nvSpPr>
          <p:cNvPr id="15"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3A1DCE-4859-B443-8580-65404F58F6B5}"/>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新时代党员教育管理工作的管理监督和组织处置</a:t>
            </a:r>
          </a:p>
        </p:txBody>
      </p:sp>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EC09E5D-8585-0F49-BAB2-7839BC2BDF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85300" y="727322"/>
            <a:ext cx="2806700" cy="6654800"/>
          </a:xfrm>
          <a:prstGeom prst="rect">
            <a:avLst/>
          </a:prstGeom>
        </p:spPr>
      </p:pic>
      <p:sp>
        <p:nvSpPr>
          <p:cNvPr id="14" name="圆角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8D5ED4-9832-B341-A521-53F66FB09C63}"/>
              </a:ext>
            </a:extLst>
          </p:cNvPr>
          <p:cNvSpPr/>
          <p:nvPr/>
        </p:nvSpPr>
        <p:spPr>
          <a:xfrm>
            <a:off x="986366" y="2416820"/>
            <a:ext cx="8123767" cy="3174842"/>
          </a:xfrm>
          <a:prstGeom prst="roundRect">
            <a:avLst>
              <a:gd name="adj" fmla="val 2879"/>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6" name="圆角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405E09-AFE6-804D-9146-C55D7D81B24D}"/>
              </a:ext>
            </a:extLst>
          </p:cNvPr>
          <p:cNvSpPr/>
          <p:nvPr/>
        </p:nvSpPr>
        <p:spPr>
          <a:xfrm>
            <a:off x="371474" y="2084398"/>
            <a:ext cx="9113311" cy="664845"/>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7"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8F4F6F-ACD7-C246-8E4C-B8B79C7BEEB8}"/>
              </a:ext>
            </a:extLst>
          </p:cNvPr>
          <p:cNvSpPr/>
          <p:nvPr>
            <p:custDataLst>
              <p:tags r:id="rId2"/>
            </p:custDataLst>
          </p:nvPr>
        </p:nvSpPr>
        <p:spPr>
          <a:xfrm>
            <a:off x="850899" y="2169301"/>
            <a:ext cx="789144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2400" b="1" kern="0" dirty="0">
                <a:ln w="3175">
                  <a:noFill/>
                </a:ln>
                <a:solidFill>
                  <a:schemeClr val="bg1"/>
                </a:solidFill>
                <a:cs typeface="+mn-ea"/>
                <a:sym typeface="+mn-lt"/>
              </a:rPr>
              <a:t>党员具有下列情形之一的，按照规定程序给予除名处置</a:t>
            </a:r>
            <a:r>
              <a:rPr lang="en-US" altLang="zh-CN" sz="2400" b="1" kern="0" dirty="0">
                <a:ln w="3175">
                  <a:noFill/>
                </a:ln>
                <a:solidFill>
                  <a:schemeClr val="bg1"/>
                </a:solidFill>
                <a:cs typeface="+mn-ea"/>
                <a:sym typeface="+mn-lt"/>
              </a:rPr>
              <a:t>:</a:t>
            </a:r>
            <a:endParaRPr lang="zh-CN" altLang="en-US" sz="2400" b="1" kern="0" dirty="0">
              <a:ln w="3175">
                <a:noFill/>
              </a:ln>
              <a:solidFill>
                <a:schemeClr val="bg1"/>
              </a:solidFill>
              <a:cs typeface="+mn-ea"/>
              <a:sym typeface="+mn-lt"/>
            </a:endParaRPr>
          </a:p>
        </p:txBody>
      </p:sp>
      <p:sp>
        <p:nvSpPr>
          <p:cNvPr id="19"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16AE17-0A01-3B45-AEA1-418575C8C0BF}"/>
              </a:ext>
            </a:extLst>
          </p:cNvPr>
          <p:cNvSpPr/>
          <p:nvPr>
            <p:custDataLst>
              <p:tags r:id="rId3"/>
            </p:custDataLst>
          </p:nvPr>
        </p:nvSpPr>
        <p:spPr>
          <a:xfrm>
            <a:off x="1223433" y="2981143"/>
            <a:ext cx="7310967" cy="2354491"/>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p"/>
              <a:defRPr/>
            </a:pPr>
            <a:r>
              <a:rPr lang="zh-CN" altLang="en-US" sz="1400" kern="0" dirty="0">
                <a:ln w="3175">
                  <a:noFill/>
                </a:ln>
                <a:solidFill>
                  <a:schemeClr val="tx1">
                    <a:lumMod val="85000"/>
                    <a:lumOff val="15000"/>
                  </a:schemeClr>
                </a:solidFill>
                <a:cs typeface="+mn-ea"/>
                <a:sym typeface="+mn-lt"/>
              </a:rPr>
              <a:t>理想信念缺失，政治立场动摇，已经丧失党员条件的，予以除名</a:t>
            </a:r>
            <a:r>
              <a:rPr lang="en-US" altLang="zh-CN" sz="1400" kern="0" dirty="0">
                <a:ln w="3175">
                  <a:noFill/>
                </a:ln>
                <a:solidFill>
                  <a:schemeClr val="tx1">
                    <a:lumMod val="85000"/>
                    <a:lumOff val="15000"/>
                  </a:schemeClr>
                </a:solidFill>
                <a:cs typeface="+mn-ea"/>
                <a:sym typeface="+mn-lt"/>
              </a:rPr>
              <a:t>;</a:t>
            </a:r>
          </a:p>
          <a:p>
            <a:pPr marL="285750" indent="-285750" defTabSz="914400" fontAlgn="base">
              <a:lnSpc>
                <a:spcPct val="150000"/>
              </a:lnSpc>
              <a:spcBef>
                <a:spcPct val="0"/>
              </a:spcBef>
              <a:spcAft>
                <a:spcPct val="0"/>
              </a:spcAft>
              <a:buFont typeface="Wingdings" pitchFamily="2" charset="2"/>
              <a:buChar char="p"/>
              <a:defRPr/>
            </a:pPr>
            <a:r>
              <a:rPr lang="zh-CN" altLang="en-US" sz="1400" kern="0" dirty="0">
                <a:ln w="3175">
                  <a:noFill/>
                </a:ln>
                <a:solidFill>
                  <a:schemeClr val="tx1">
                    <a:lumMod val="85000"/>
                    <a:lumOff val="15000"/>
                  </a:schemeClr>
                </a:solidFill>
                <a:cs typeface="+mn-ea"/>
                <a:sym typeface="+mn-lt"/>
              </a:rPr>
              <a:t>信仰宗教，经党组织帮助教育仍没有转变的，劝其退党，劝而不退的予以除名</a:t>
            </a:r>
            <a:r>
              <a:rPr lang="en-US" altLang="zh-CN" sz="1400" kern="0" dirty="0">
                <a:ln w="3175">
                  <a:noFill/>
                </a:ln>
                <a:solidFill>
                  <a:schemeClr val="tx1">
                    <a:lumMod val="85000"/>
                    <a:lumOff val="15000"/>
                  </a:schemeClr>
                </a:solidFill>
                <a:cs typeface="+mn-ea"/>
                <a:sym typeface="+mn-lt"/>
              </a:rPr>
              <a:t>;</a:t>
            </a:r>
          </a:p>
          <a:p>
            <a:pPr marL="285750" indent="-285750" defTabSz="914400" fontAlgn="base">
              <a:lnSpc>
                <a:spcPct val="150000"/>
              </a:lnSpc>
              <a:spcBef>
                <a:spcPct val="0"/>
              </a:spcBef>
              <a:spcAft>
                <a:spcPct val="0"/>
              </a:spcAft>
              <a:buFont typeface="Wingdings" pitchFamily="2" charset="2"/>
              <a:buChar char="p"/>
              <a:defRPr/>
            </a:pPr>
            <a:r>
              <a:rPr lang="zh-CN" altLang="en-US" sz="1400" kern="0" dirty="0">
                <a:ln w="3175">
                  <a:noFill/>
                </a:ln>
                <a:solidFill>
                  <a:schemeClr val="tx1">
                    <a:lumMod val="85000"/>
                    <a:lumOff val="15000"/>
                  </a:schemeClr>
                </a:solidFill>
                <a:cs typeface="+mn-ea"/>
                <a:sym typeface="+mn-lt"/>
              </a:rPr>
              <a:t>因思想蜕化提出退党，经教育后仍然坚持退党的，予以除名</a:t>
            </a:r>
            <a:r>
              <a:rPr lang="en-US" altLang="zh-CN" sz="1400" kern="0" dirty="0">
                <a:ln w="3175">
                  <a:noFill/>
                </a:ln>
                <a:solidFill>
                  <a:schemeClr val="tx1">
                    <a:lumMod val="85000"/>
                    <a:lumOff val="15000"/>
                  </a:schemeClr>
                </a:solidFill>
                <a:cs typeface="+mn-ea"/>
                <a:sym typeface="+mn-lt"/>
              </a:rPr>
              <a:t>;</a:t>
            </a:r>
          </a:p>
          <a:p>
            <a:pPr marL="285750" indent="-285750" defTabSz="914400" fontAlgn="base">
              <a:lnSpc>
                <a:spcPct val="150000"/>
              </a:lnSpc>
              <a:spcBef>
                <a:spcPct val="0"/>
              </a:spcBef>
              <a:spcAft>
                <a:spcPct val="0"/>
              </a:spcAft>
              <a:buFont typeface="Wingdings" pitchFamily="2" charset="2"/>
              <a:buChar char="p"/>
              <a:defRPr/>
            </a:pPr>
            <a:r>
              <a:rPr lang="zh-CN" altLang="en-US" sz="1400" kern="0" dirty="0">
                <a:ln w="3175">
                  <a:noFill/>
                </a:ln>
                <a:solidFill>
                  <a:schemeClr val="tx1">
                    <a:lumMod val="85000"/>
                    <a:lumOff val="15000"/>
                  </a:schemeClr>
                </a:solidFill>
                <a:cs typeface="+mn-ea"/>
                <a:sym typeface="+mn-lt"/>
              </a:rPr>
              <a:t>为了达到个人目的以退党相要挟，经教育不改的，劝其退党，劝而不退的予以除名</a:t>
            </a:r>
            <a:r>
              <a:rPr lang="en-US" altLang="zh-CN" sz="1400" kern="0" dirty="0">
                <a:ln w="3175">
                  <a:noFill/>
                </a:ln>
                <a:solidFill>
                  <a:schemeClr val="tx1">
                    <a:lumMod val="85000"/>
                    <a:lumOff val="15000"/>
                  </a:schemeClr>
                </a:solidFill>
                <a:cs typeface="+mn-ea"/>
                <a:sym typeface="+mn-lt"/>
              </a:rPr>
              <a:t>;</a:t>
            </a:r>
          </a:p>
          <a:p>
            <a:pPr marL="285750" indent="-285750" defTabSz="914400" fontAlgn="base">
              <a:lnSpc>
                <a:spcPct val="150000"/>
              </a:lnSpc>
              <a:spcBef>
                <a:spcPct val="0"/>
              </a:spcBef>
              <a:spcAft>
                <a:spcPct val="0"/>
              </a:spcAft>
              <a:buFont typeface="Wingdings" pitchFamily="2" charset="2"/>
              <a:buChar char="p"/>
              <a:defRPr/>
            </a:pPr>
            <a:r>
              <a:rPr lang="zh-CN" altLang="en-US" sz="1400" kern="0" dirty="0">
                <a:ln w="3175">
                  <a:noFill/>
                </a:ln>
                <a:solidFill>
                  <a:schemeClr val="tx1">
                    <a:lumMod val="85000"/>
                    <a:lumOff val="15000"/>
                  </a:schemeClr>
                </a:solidFill>
                <a:cs typeface="+mn-ea"/>
                <a:sym typeface="+mn-lt"/>
              </a:rPr>
              <a:t>限期改正期满后仍无转变的，劝其退党，劝而不退的予以除名</a:t>
            </a:r>
            <a:r>
              <a:rPr lang="en-US" altLang="zh-CN" sz="1400" kern="0" dirty="0">
                <a:ln w="3175">
                  <a:noFill/>
                </a:ln>
                <a:solidFill>
                  <a:schemeClr val="tx1">
                    <a:lumMod val="85000"/>
                    <a:lumOff val="15000"/>
                  </a:schemeClr>
                </a:solidFill>
                <a:cs typeface="+mn-ea"/>
                <a:sym typeface="+mn-lt"/>
              </a:rPr>
              <a:t>;</a:t>
            </a:r>
          </a:p>
          <a:p>
            <a:pPr marL="285750" indent="-285750" defTabSz="914400" fontAlgn="base">
              <a:lnSpc>
                <a:spcPct val="150000"/>
              </a:lnSpc>
              <a:spcBef>
                <a:spcPct val="0"/>
              </a:spcBef>
              <a:spcAft>
                <a:spcPct val="0"/>
              </a:spcAft>
              <a:buFont typeface="Wingdings" pitchFamily="2" charset="2"/>
              <a:buChar char="p"/>
              <a:defRPr/>
            </a:pPr>
            <a:r>
              <a:rPr lang="zh-CN" altLang="en-US" sz="1400" kern="0" dirty="0">
                <a:ln w="3175">
                  <a:noFill/>
                </a:ln>
                <a:solidFill>
                  <a:schemeClr val="tx1">
                    <a:lumMod val="85000"/>
                    <a:lumOff val="15000"/>
                  </a:schemeClr>
                </a:solidFill>
                <a:cs typeface="+mn-ea"/>
                <a:sym typeface="+mn-lt"/>
              </a:rPr>
              <a:t>没有正当理由，连续</a:t>
            </a:r>
            <a:r>
              <a:rPr lang="en-US" altLang="zh-CN" sz="1400" kern="0" dirty="0">
                <a:ln w="3175">
                  <a:noFill/>
                </a:ln>
                <a:solidFill>
                  <a:schemeClr val="tx1">
                    <a:lumMod val="85000"/>
                    <a:lumOff val="15000"/>
                  </a:schemeClr>
                </a:solidFill>
                <a:cs typeface="+mn-ea"/>
                <a:sym typeface="+mn-lt"/>
              </a:rPr>
              <a:t>6</a:t>
            </a:r>
            <a:r>
              <a:rPr lang="zh-CN" altLang="en-US" sz="1400" kern="0" dirty="0">
                <a:ln w="3175">
                  <a:noFill/>
                </a:ln>
                <a:solidFill>
                  <a:schemeClr val="tx1">
                    <a:lumMod val="85000"/>
                    <a:lumOff val="15000"/>
                  </a:schemeClr>
                </a:solidFill>
                <a:cs typeface="+mn-ea"/>
                <a:sym typeface="+mn-lt"/>
              </a:rPr>
              <a:t>个月不参加党的组织生活，或者不交纳党费，或者不做党所分配的工作，按照自行脱党予以除名。</a:t>
            </a:r>
            <a:endParaRPr lang="en-US" altLang="zh-CN" sz="1400" kern="0" dirty="0">
              <a:ln w="3175">
                <a:noFill/>
              </a:ln>
              <a:solidFill>
                <a:schemeClr val="tx1">
                  <a:lumMod val="85000"/>
                  <a:lumOff val="15000"/>
                </a:schemeClr>
              </a:solidFill>
              <a:cs typeface="+mn-ea"/>
              <a:sym typeface="+mn-lt"/>
            </a:endParaRPr>
          </a:p>
        </p:txBody>
      </p:sp>
      <p:sp>
        <p:nvSpPr>
          <p:cNvPr id="20"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D9F38A-1EE5-3E4E-9EB2-0CDBF7CF7A85}"/>
              </a:ext>
            </a:extLst>
          </p:cNvPr>
          <p:cNvSpPr/>
          <p:nvPr>
            <p:custDataLst>
              <p:tags r:id="rId4"/>
            </p:custDataLst>
          </p:nvPr>
        </p:nvSpPr>
        <p:spPr>
          <a:xfrm>
            <a:off x="1922448" y="5770130"/>
            <a:ext cx="7310967" cy="377411"/>
          </a:xfrm>
          <a:prstGeom prst="rect">
            <a:avLst/>
          </a:prstGeom>
        </p:spPr>
        <p:txBody>
          <a:bodyPr wrap="square">
            <a:spAutoFit/>
          </a:bodyPr>
          <a:lstStyle/>
          <a:p>
            <a:pPr algn="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对违犯党纪的党员，按照</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中国共产党纪律处分条例</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规定给予党纪处分。</a:t>
            </a:r>
            <a:endParaRPr lang="en-US" altLang="zh-CN" sz="1400" kern="0" dirty="0">
              <a:ln w="3175">
                <a:noFill/>
              </a:ln>
              <a:solidFill>
                <a:schemeClr val="tx1">
                  <a:lumMod val="85000"/>
                  <a:lumOff val="15000"/>
                </a:schemeClr>
              </a:solidFill>
              <a:cs typeface="+mn-ea"/>
              <a:sym typeface="+mn-lt"/>
            </a:endParaRPr>
          </a:p>
        </p:txBody>
      </p:sp>
    </p:spTree>
    <p:extLst>
      <p:ext uri="{BB962C8B-B14F-4D97-AF65-F5344CB8AC3E}">
        <p14:creationId xmlns:p14="http://schemas.microsoft.com/office/powerpoint/2010/main" val="40755809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延迟 19">
            <a:extLst>
              <a:ext uri="{FF2B5EF4-FFF2-40B4-BE49-F238E27FC236}">
                <a16:creationId xmlns:a16="http://schemas.microsoft.com/office/drawing/2014/main" xmlns:mc="http://schemas.openxmlformats.org/markup-compatibility/2006" xmlns:dgm="http://schemas.openxmlformats.org/drawingml/2006/diagram" xmlns:p14="http://schemas.microsoft.com/office/powerpoint/2010/main" xmlns:a14="http://schemas.microsoft.com/office/drawing/2010/main" xmlns="" id="{8AF65181-92DA-0248-9620-390E4C19B374}"/>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2</a:t>
            </a:r>
            <a:endParaRPr kumimoji="1" lang="zh-CN" altLang="en-US" sz="3200" b="1" i="1" dirty="0">
              <a:cs typeface="+mn-ea"/>
              <a:sym typeface="+mn-lt"/>
            </a:endParaRPr>
          </a:p>
        </p:txBody>
      </p:sp>
      <p:sp>
        <p:nvSpPr>
          <p:cNvPr id="21" name="PA-矩形 6">
            <a:extLst>
              <a:ext uri="{FF2B5EF4-FFF2-40B4-BE49-F238E27FC236}">
                <a16:creationId xmlns:a16="http://schemas.microsoft.com/office/drawing/2014/main" xmlns:mc="http://schemas.openxmlformats.org/markup-compatibility/2006" xmlns:dgm="http://schemas.openxmlformats.org/drawingml/2006/diagram" xmlns:p14="http://schemas.microsoft.com/office/powerpoint/2010/main" xmlns:a14="http://schemas.microsoft.com/office/drawing/2010/main" xmlns="" id="{77C57A17-DAD0-724E-812B-832919FB9681}"/>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新时代党员教育管理工作的管理监督和组织处置</a:t>
            </a:r>
          </a:p>
        </p:txBody>
      </p:sp>
      <p:pic>
        <p:nvPicPr>
          <p:cNvPr id="24" name="图片 23">
            <a:extLst>
              <a:ext uri="{FF2B5EF4-FFF2-40B4-BE49-F238E27FC236}">
                <a16:creationId xmlns:a16="http://schemas.microsoft.com/office/drawing/2014/main" xmlns:mc="http://schemas.openxmlformats.org/markup-compatibility/2006" xmlns:dgm="http://schemas.openxmlformats.org/drawingml/2006/diagram" xmlns:p14="http://schemas.microsoft.com/office/powerpoint/2010/main" xmlns:a14="http://schemas.microsoft.com/office/drawing/2010/main" xmlns="" id="{7D726178-25A1-D242-B91B-1B1E5B4A87D7}"/>
              </a:ext>
            </a:extLst>
          </p:cNvPr>
          <p:cNvPicPr>
            <a:picLocks noChangeAspect="1"/>
          </p:cNvPicPr>
          <p:nvPr/>
        </p:nvPicPr>
        <p:blipFill rotWithShape="1">
          <a:blip r:embed="rId8"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6981292" y="1202542"/>
            <a:ext cx="4295879" cy="1413191"/>
          </a:xfrm>
          <a:prstGeom prst="rect">
            <a:avLst/>
          </a:prstGeom>
        </p:spPr>
      </p:pic>
      <p:sp>
        <p:nvSpPr>
          <p:cNvPr id="13" name="圆角矩形 12">
            <a:extLst>
              <a:ext uri="{FF2B5EF4-FFF2-40B4-BE49-F238E27FC236}">
                <a16:creationId xmlns:a16="http://schemas.microsoft.com/office/drawing/2014/main" xmlns:mc="http://schemas.openxmlformats.org/markup-compatibility/2006" xmlns:dgm="http://schemas.openxmlformats.org/drawingml/2006/diagram" xmlns:p14="http://schemas.microsoft.com/office/powerpoint/2010/main" xmlns:a14="http://schemas.microsoft.com/office/drawing/2010/main" xmlns="" id="{DFBBC6C3-ACC0-1647-801E-88FA97018033}"/>
              </a:ext>
            </a:extLst>
          </p:cNvPr>
          <p:cNvSpPr/>
          <p:nvPr/>
        </p:nvSpPr>
        <p:spPr>
          <a:xfrm>
            <a:off x="6981293" y="2615733"/>
            <a:ext cx="4247874" cy="1413191"/>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4" name="PA-矩形 6">
            <a:extLst>
              <a:ext uri="{FF2B5EF4-FFF2-40B4-BE49-F238E27FC236}">
                <a16:creationId xmlns:a16="http://schemas.microsoft.com/office/drawing/2014/main" xmlns:mc="http://schemas.openxmlformats.org/markup-compatibility/2006" xmlns:dgm="http://schemas.openxmlformats.org/drawingml/2006/diagram" xmlns:p14="http://schemas.microsoft.com/office/powerpoint/2010/main" xmlns:a14="http://schemas.microsoft.com/office/drawing/2010/main" xmlns="" id="{D364AB86-3F4B-5045-8DE1-82DFCD2EE826}"/>
              </a:ext>
            </a:extLst>
          </p:cNvPr>
          <p:cNvSpPr/>
          <p:nvPr>
            <p:custDataLst>
              <p:tags r:id="rId2"/>
            </p:custDataLst>
          </p:nvPr>
        </p:nvSpPr>
        <p:spPr>
          <a:xfrm>
            <a:off x="7274966" y="2847773"/>
            <a:ext cx="3184624"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chemeClr val="bg1"/>
                </a:solidFill>
                <a:cs typeface="+mn-ea"/>
                <a:sym typeface="+mn-lt"/>
              </a:rPr>
              <a:t>流动党员管理</a:t>
            </a:r>
          </a:p>
        </p:txBody>
      </p:sp>
      <p:sp>
        <p:nvSpPr>
          <p:cNvPr id="15" name="PA-10226">
            <a:extLst>
              <a:ext uri="{FF2B5EF4-FFF2-40B4-BE49-F238E27FC236}">
                <a16:creationId xmlns:a16="http://schemas.microsoft.com/office/drawing/2014/main" xmlns:mc="http://schemas.openxmlformats.org/markup-compatibility/2006" xmlns:dgm="http://schemas.openxmlformats.org/drawingml/2006/diagram" xmlns:p14="http://schemas.microsoft.com/office/powerpoint/2010/main" xmlns:a14="http://schemas.microsoft.com/office/drawing/2010/main" xmlns="" id="{B838135B-2D9F-D84A-97C9-21353B3DCF84}"/>
              </a:ext>
            </a:extLst>
          </p:cNvPr>
          <p:cNvSpPr/>
          <p:nvPr>
            <p:custDataLst>
              <p:tags r:id="rId3"/>
            </p:custDataLst>
          </p:nvPr>
        </p:nvSpPr>
        <p:spPr>
          <a:xfrm>
            <a:off x="7274966" y="3361204"/>
            <a:ext cx="3677711" cy="377411"/>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流动党员是党员队伍的重要组成部分。</a:t>
            </a:r>
            <a:endParaRPr lang="en-US" altLang="zh-CN" sz="1400" kern="0" dirty="0">
              <a:ln w="3175">
                <a:noFill/>
              </a:ln>
              <a:solidFill>
                <a:schemeClr val="bg1"/>
              </a:solidFill>
              <a:cs typeface="+mn-ea"/>
              <a:sym typeface="+mn-lt"/>
            </a:endParaRPr>
          </a:p>
        </p:txBody>
      </p:sp>
      <p:sp>
        <p:nvSpPr>
          <p:cNvPr id="17" name="圆角矩形 16">
            <a:extLst>
              <a:ext uri="{FF2B5EF4-FFF2-40B4-BE49-F238E27FC236}">
                <a16:creationId xmlns:a16="http://schemas.microsoft.com/office/drawing/2014/main" xmlns:mc="http://schemas.openxmlformats.org/markup-compatibility/2006" xmlns:dgm="http://schemas.openxmlformats.org/drawingml/2006/diagram" xmlns:p14="http://schemas.microsoft.com/office/powerpoint/2010/main" xmlns:a14="http://schemas.microsoft.com/office/drawing/2010/main" xmlns="" id="{F09C4BD2-EB47-0D45-AAF1-BE7351A6D645}"/>
              </a:ext>
            </a:extLst>
          </p:cNvPr>
          <p:cNvSpPr/>
          <p:nvPr/>
        </p:nvSpPr>
        <p:spPr>
          <a:xfrm>
            <a:off x="694793" y="1713882"/>
            <a:ext cx="953559" cy="4258293"/>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8" name="PA-矩形 6">
            <a:extLst>
              <a:ext uri="{FF2B5EF4-FFF2-40B4-BE49-F238E27FC236}">
                <a16:creationId xmlns:a16="http://schemas.microsoft.com/office/drawing/2014/main" xmlns:mc="http://schemas.openxmlformats.org/markup-compatibility/2006" xmlns:dgm="http://schemas.openxmlformats.org/drawingml/2006/diagram" xmlns:p14="http://schemas.microsoft.com/office/powerpoint/2010/main" xmlns:a14="http://schemas.microsoft.com/office/drawing/2010/main" xmlns="" id="{BD64F47E-0F97-BC44-A1BD-46B58DF0B923}"/>
              </a:ext>
            </a:extLst>
          </p:cNvPr>
          <p:cNvSpPr/>
          <p:nvPr>
            <p:custDataLst>
              <p:tags r:id="rId4"/>
            </p:custDataLst>
          </p:nvPr>
        </p:nvSpPr>
        <p:spPr>
          <a:xfrm>
            <a:off x="962833" y="2897300"/>
            <a:ext cx="553998" cy="1891455"/>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2400" b="1" kern="0" dirty="0">
                <a:ln w="3175">
                  <a:noFill/>
                </a:ln>
                <a:solidFill>
                  <a:schemeClr val="bg1"/>
                </a:solidFill>
                <a:cs typeface="+mn-ea"/>
                <a:sym typeface="+mn-lt"/>
              </a:rPr>
              <a:t>三个方面</a:t>
            </a:r>
          </a:p>
        </p:txBody>
      </p:sp>
      <p:graphicFrame>
        <p:nvGraphicFramePr>
          <p:cNvPr id="19" name="图示 18">
            <a:extLst>
              <a:ext uri="{FF2B5EF4-FFF2-40B4-BE49-F238E27FC236}">
                <a16:creationId xmlns:a16="http://schemas.microsoft.com/office/drawing/2014/main" xmlns:mc="http://schemas.openxmlformats.org/markup-compatibility/2006" xmlns:dgm="http://schemas.openxmlformats.org/drawingml/2006/diagram" xmlns:p14="http://schemas.microsoft.com/office/powerpoint/2010/main" xmlns:a14="http://schemas.microsoft.com/office/drawing/2010/main" xmlns="" id="{81F45968-4F96-0F41-8F77-3619DA659617}"/>
              </a:ext>
            </a:extLst>
          </p:cNvPr>
          <p:cNvGraphicFramePr/>
          <p:nvPr>
            <p:extLst>
              <p:ext uri="{D42A27DB-BD31-4B8C-83A1-F6EECF244321}">
                <p14:modId xmlns:p14="http://schemas.microsoft.com/office/powerpoint/2010/main" val="3033465361"/>
              </p:ext>
            </p:extLst>
          </p:nvPr>
        </p:nvGraphicFramePr>
        <p:xfrm>
          <a:off x="1469206" y="2031990"/>
          <a:ext cx="4818740" cy="34211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3" name="PA-10226">
            <a:extLst>
              <a:ext uri="{FF2B5EF4-FFF2-40B4-BE49-F238E27FC236}">
                <a16:creationId xmlns:a16="http://schemas.microsoft.com/office/drawing/2014/main" xmlns:mc="http://schemas.openxmlformats.org/markup-compatibility/2006" xmlns:dgm="http://schemas.openxmlformats.org/drawingml/2006/diagram" xmlns:p14="http://schemas.microsoft.com/office/powerpoint/2010/main" xmlns:a14="http://schemas.microsoft.com/office/drawing/2010/main" xmlns="" id="{113FE009-59FB-A240-8B77-F9B740286718}"/>
              </a:ext>
            </a:extLst>
          </p:cNvPr>
          <p:cNvSpPr/>
          <p:nvPr>
            <p:custDataLst>
              <p:tags r:id="rId5"/>
            </p:custDataLst>
          </p:nvPr>
        </p:nvSpPr>
        <p:spPr>
          <a:xfrm>
            <a:off x="6967121" y="4209431"/>
            <a:ext cx="4262046" cy="1384995"/>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针对一一些基层党组织对流动党员管理责任落实不够、流动党员参加组织生活难等问题，着眼让每名流动党员都纳入党组织有效管理，</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条例</a:t>
            </a:r>
            <a:r>
              <a:rPr lang="en-US" altLang="zh-CN" sz="1400" kern="0" dirty="0">
                <a:ln w="3175">
                  <a:noFill/>
                </a:ln>
                <a:solidFill>
                  <a:schemeClr val="tx1">
                    <a:lumMod val="85000"/>
                    <a:lumOff val="15000"/>
                  </a:schemeClr>
                </a:solidFill>
                <a:cs typeface="+mn-ea"/>
                <a:sym typeface="+mn-lt"/>
              </a:rPr>
              <a:t>》 </a:t>
            </a:r>
            <a:r>
              <a:rPr lang="zh-CN" altLang="en-US" sz="1400" kern="0" dirty="0">
                <a:ln w="3175">
                  <a:noFill/>
                </a:ln>
                <a:solidFill>
                  <a:schemeClr val="tx1">
                    <a:lumMod val="85000"/>
                    <a:lumOff val="15000"/>
                  </a:schemeClr>
                </a:solidFill>
                <a:cs typeface="+mn-ea"/>
                <a:sym typeface="+mn-lt"/>
              </a:rPr>
              <a:t>从三个方面作出规定。</a:t>
            </a:r>
            <a:endParaRPr lang="en-US" altLang="zh-CN" sz="1400" kern="0" dirty="0">
              <a:ln w="3175">
                <a:noFill/>
              </a:ln>
              <a:solidFill>
                <a:schemeClr val="tx1">
                  <a:lumMod val="85000"/>
                  <a:lumOff val="15000"/>
                </a:schemeClr>
              </a:solidFill>
              <a:cs typeface="+mn-ea"/>
              <a:sym typeface="+mn-lt"/>
            </a:endParaRPr>
          </a:p>
        </p:txBody>
      </p:sp>
      <p:sp>
        <p:nvSpPr>
          <p:cNvPr id="25" name="圆角矩形 24">
            <a:extLst>
              <a:ext uri="{FF2B5EF4-FFF2-40B4-BE49-F238E27FC236}">
                <a16:creationId xmlns:a16="http://schemas.microsoft.com/office/drawing/2014/main" xmlns:mc="http://schemas.openxmlformats.org/markup-compatibility/2006" xmlns:dgm="http://schemas.openxmlformats.org/drawingml/2006/diagram" xmlns:p14="http://schemas.microsoft.com/office/powerpoint/2010/main" xmlns:a14="http://schemas.microsoft.com/office/drawing/2010/main" xmlns="" id="{254AB558-0A32-A84C-8608-0EAEDADD424A}"/>
              </a:ext>
            </a:extLst>
          </p:cNvPr>
          <p:cNvSpPr/>
          <p:nvPr/>
        </p:nvSpPr>
        <p:spPr>
          <a:xfrm>
            <a:off x="1081476" y="1872934"/>
            <a:ext cx="5498962" cy="3940185"/>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Tree>
    <p:extLst>
      <p:ext uri="{BB962C8B-B14F-4D97-AF65-F5344CB8AC3E}">
        <p14:creationId xmlns:p14="http://schemas.microsoft.com/office/powerpoint/2010/main" val="20578935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dgm="http://schemas.openxmlformats.org/drawingml/2006/diagram"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p:bldP spid="15" grpId="0"/>
      <p:bldP spid="18" grpId="0"/>
      <p:bldGraphic spid="19" grpId="0">
        <p:bldAsOne/>
      </p:bldGraphic>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延迟 15">
            <a:extLst>
              <a:ext uri="{FF2B5EF4-FFF2-40B4-BE49-F238E27FC236}">
                <a16:creationId xmlns:a16="http://schemas.microsoft.com/office/drawing/2014/main" xmlns:mc="http://schemas.openxmlformats.org/markup-compatibility/2006" xmlns:p14="http://schemas.microsoft.com/office/powerpoint/2010/main" xmlns="" id="{F7EE8878-235D-474D-BAD9-4D47977695ED}"/>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2</a:t>
            </a:r>
            <a:endParaRPr kumimoji="1" lang="zh-CN" altLang="en-US" sz="3200" b="1" i="1" dirty="0">
              <a:cs typeface="+mn-ea"/>
              <a:sym typeface="+mn-lt"/>
            </a:endParaRPr>
          </a:p>
        </p:txBody>
      </p:sp>
      <p:sp>
        <p:nvSpPr>
          <p:cNvPr id="17" name="PA-矩形 6">
            <a:extLst>
              <a:ext uri="{FF2B5EF4-FFF2-40B4-BE49-F238E27FC236}">
                <a16:creationId xmlns:a16="http://schemas.microsoft.com/office/drawing/2014/main" xmlns:mc="http://schemas.openxmlformats.org/markup-compatibility/2006" xmlns:p14="http://schemas.microsoft.com/office/powerpoint/2010/main" xmlns="" id="{BCAEE75D-7E84-074E-9699-52CF55BFE4AC}"/>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新时代党员教育管理工作的管理监督和组织处置</a:t>
            </a:r>
          </a:p>
        </p:txBody>
      </p:sp>
      <p:grpSp>
        <p:nvGrpSpPr>
          <p:cNvPr id="2" name="组合 1">
            <a:extLst>
              <a:ext uri="{FF2B5EF4-FFF2-40B4-BE49-F238E27FC236}">
                <a16:creationId xmlns:a16="http://schemas.microsoft.com/office/drawing/2014/main" xmlns:mc="http://schemas.openxmlformats.org/markup-compatibility/2006" xmlns:p14="http://schemas.microsoft.com/office/powerpoint/2010/main" xmlns="" id="{15E45A8E-C1A2-B244-8FD2-88FD5D2EC4CD}"/>
              </a:ext>
            </a:extLst>
          </p:cNvPr>
          <p:cNvGrpSpPr/>
          <p:nvPr/>
        </p:nvGrpSpPr>
        <p:grpSpPr>
          <a:xfrm>
            <a:off x="850900" y="1687732"/>
            <a:ext cx="10026322" cy="1437414"/>
            <a:chOff x="850900" y="1687732"/>
            <a:chExt cx="10026322" cy="1437414"/>
          </a:xfrm>
        </p:grpSpPr>
        <p:sp>
          <p:nvSpPr>
            <p:cNvPr id="14" name="圆角矩形 13">
              <a:extLst>
                <a:ext uri="{FF2B5EF4-FFF2-40B4-BE49-F238E27FC236}">
                  <a16:creationId xmlns:a16="http://schemas.microsoft.com/office/drawing/2014/main" xmlns:mc="http://schemas.openxmlformats.org/markup-compatibility/2006" xmlns:p14="http://schemas.microsoft.com/office/powerpoint/2010/main" xmlns="" id="{5BC8FF2E-0AD8-F340-8478-206475A7AD11}"/>
                </a:ext>
              </a:extLst>
            </p:cNvPr>
            <p:cNvSpPr/>
            <p:nvPr/>
          </p:nvSpPr>
          <p:spPr>
            <a:xfrm>
              <a:off x="850900" y="1687732"/>
              <a:ext cx="4680094" cy="604266"/>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5" name="PA-10226">
              <a:extLst>
                <a:ext uri="{FF2B5EF4-FFF2-40B4-BE49-F238E27FC236}">
                  <a16:creationId xmlns:a16="http://schemas.microsoft.com/office/drawing/2014/main" xmlns:mc="http://schemas.openxmlformats.org/markup-compatibility/2006" xmlns:p14="http://schemas.microsoft.com/office/powerpoint/2010/main" xmlns="" id="{51860707-D012-664F-97F0-14F22DD61C38}"/>
                </a:ext>
              </a:extLst>
            </p:cNvPr>
            <p:cNvSpPr/>
            <p:nvPr>
              <p:custDataLst>
                <p:tags r:id="rId6"/>
              </p:custDataLst>
            </p:nvPr>
          </p:nvSpPr>
          <p:spPr>
            <a:xfrm>
              <a:off x="1136328" y="1886149"/>
              <a:ext cx="4872605" cy="307777"/>
            </a:xfrm>
            <a:prstGeom prst="rect">
              <a:avLst/>
            </a:prstGeom>
          </p:spPr>
          <p:txBody>
            <a:bodyPr wrap="square">
              <a:spAutoFit/>
            </a:bodyPr>
            <a:lstStyle/>
            <a:p>
              <a:pPr marL="285750" indent="-285750" defTabSz="914400" fontAlgn="base">
                <a:spcBef>
                  <a:spcPct val="0"/>
                </a:spcBef>
                <a:spcAft>
                  <a:spcPct val="0"/>
                </a:spcAft>
                <a:buFont typeface="Wingdings" pitchFamily="2" charset="2"/>
                <a:buChar char="n"/>
                <a:defRPr/>
              </a:pPr>
              <a:r>
                <a:rPr lang="zh-CN" altLang="en-US" sz="1400" kern="0" dirty="0">
                  <a:ln w="3175">
                    <a:noFill/>
                  </a:ln>
                  <a:solidFill>
                    <a:schemeClr val="bg1"/>
                  </a:solidFill>
                  <a:cs typeface="+mn-ea"/>
                  <a:sym typeface="+mn-lt"/>
                </a:rPr>
                <a:t>强化流出地、流入地党组织共管责任</a:t>
              </a:r>
              <a:endParaRPr lang="en-US" altLang="zh-CN" sz="1400" kern="0" dirty="0">
                <a:ln w="3175">
                  <a:noFill/>
                </a:ln>
                <a:solidFill>
                  <a:schemeClr val="bg1"/>
                </a:solidFill>
                <a:cs typeface="+mn-ea"/>
                <a:sym typeface="+mn-lt"/>
              </a:endParaRPr>
            </a:p>
          </p:txBody>
        </p:sp>
        <p:sp>
          <p:nvSpPr>
            <p:cNvPr id="18" name="PA-10226">
              <a:extLst>
                <a:ext uri="{FF2B5EF4-FFF2-40B4-BE49-F238E27FC236}">
                  <a16:creationId xmlns:a16="http://schemas.microsoft.com/office/drawing/2014/main" xmlns:mc="http://schemas.openxmlformats.org/markup-compatibility/2006" xmlns:p14="http://schemas.microsoft.com/office/powerpoint/2010/main" xmlns="" id="{68DFE87F-07EF-044F-9EB7-B30B84CDC076}"/>
                </a:ext>
              </a:extLst>
            </p:cNvPr>
            <p:cNvSpPr/>
            <p:nvPr>
              <p:custDataLst>
                <p:tags r:id="rId7"/>
              </p:custDataLst>
            </p:nvPr>
          </p:nvSpPr>
          <p:spPr>
            <a:xfrm>
              <a:off x="1120039" y="2424570"/>
              <a:ext cx="9757183" cy="700576"/>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明确流出地党组织应当与流动党员保持经常联系，跟进做好教育培训和管理服务等工作，流入地党组织应当协助做好流动党员日常管理，流出地和流入地党组织应当衔接做好流动党员组织关系转接工作。</a:t>
              </a:r>
              <a:endParaRPr lang="en-US" altLang="zh-CN" sz="1400" kern="0" dirty="0">
                <a:ln w="3175">
                  <a:noFill/>
                </a:ln>
                <a:solidFill>
                  <a:schemeClr val="tx1">
                    <a:lumMod val="85000"/>
                    <a:lumOff val="15000"/>
                  </a:schemeClr>
                </a:solidFill>
                <a:cs typeface="+mn-ea"/>
                <a:sym typeface="+mn-lt"/>
              </a:endParaRPr>
            </a:p>
          </p:txBody>
        </p:sp>
      </p:gr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 id="{568D813B-AA14-1C43-9081-69752B7DB6A9}"/>
              </a:ext>
            </a:extLst>
          </p:cNvPr>
          <p:cNvGrpSpPr/>
          <p:nvPr/>
        </p:nvGrpSpPr>
        <p:grpSpPr>
          <a:xfrm>
            <a:off x="850900" y="3304848"/>
            <a:ext cx="10759339" cy="1437414"/>
            <a:chOff x="850900" y="3304848"/>
            <a:chExt cx="10759339" cy="1437414"/>
          </a:xfrm>
        </p:grpSpPr>
        <p:sp>
          <p:nvSpPr>
            <p:cNvPr id="19" name="圆角矩形 18">
              <a:extLst>
                <a:ext uri="{FF2B5EF4-FFF2-40B4-BE49-F238E27FC236}">
                  <a16:creationId xmlns:a16="http://schemas.microsoft.com/office/drawing/2014/main" xmlns:mc="http://schemas.openxmlformats.org/markup-compatibility/2006" xmlns:p14="http://schemas.microsoft.com/office/powerpoint/2010/main" xmlns="" id="{50062889-9B8B-CC41-936F-DA7FFC93D3B8}"/>
                </a:ext>
              </a:extLst>
            </p:cNvPr>
            <p:cNvSpPr/>
            <p:nvPr/>
          </p:nvSpPr>
          <p:spPr>
            <a:xfrm>
              <a:off x="850900" y="3304848"/>
              <a:ext cx="4680094" cy="604266"/>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20" name="PA-10226">
              <a:extLst>
                <a:ext uri="{FF2B5EF4-FFF2-40B4-BE49-F238E27FC236}">
                  <a16:creationId xmlns:a16="http://schemas.microsoft.com/office/drawing/2014/main" xmlns:mc="http://schemas.openxmlformats.org/markup-compatibility/2006" xmlns:p14="http://schemas.microsoft.com/office/powerpoint/2010/main" xmlns="" id="{1883298F-8FAD-064E-936E-02B5A795A149}"/>
                </a:ext>
              </a:extLst>
            </p:cNvPr>
            <p:cNvSpPr/>
            <p:nvPr>
              <p:custDataLst>
                <p:tags r:id="rId4"/>
              </p:custDataLst>
            </p:nvPr>
          </p:nvSpPr>
          <p:spPr>
            <a:xfrm>
              <a:off x="1136328" y="3503265"/>
              <a:ext cx="4872605" cy="307777"/>
            </a:xfrm>
            <a:prstGeom prst="rect">
              <a:avLst/>
            </a:prstGeom>
          </p:spPr>
          <p:txBody>
            <a:bodyPr wrap="square">
              <a:spAutoFit/>
            </a:bodyPr>
            <a:lstStyle/>
            <a:p>
              <a:pPr marL="285750" indent="-285750" defTabSz="914400" fontAlgn="base">
                <a:spcBef>
                  <a:spcPct val="0"/>
                </a:spcBef>
                <a:spcAft>
                  <a:spcPct val="0"/>
                </a:spcAft>
                <a:buFont typeface="Wingdings" pitchFamily="2" charset="2"/>
                <a:buChar char="n"/>
                <a:defRPr/>
              </a:pPr>
              <a:r>
                <a:rPr lang="zh-CN" altLang="en-US" sz="1400" kern="0" dirty="0">
                  <a:ln w="3175">
                    <a:noFill/>
                  </a:ln>
                  <a:solidFill>
                    <a:schemeClr val="bg1"/>
                  </a:solidFill>
                  <a:cs typeface="+mn-ea"/>
                  <a:sym typeface="+mn-lt"/>
                </a:rPr>
                <a:t>组织流动党员过好党的组织生活</a:t>
              </a:r>
              <a:r>
                <a:rPr lang="en-US" altLang="zh-CN" sz="1400" kern="0" dirty="0">
                  <a:ln w="3175">
                    <a:noFill/>
                  </a:ln>
                  <a:solidFill>
                    <a:schemeClr val="bg1"/>
                  </a:solidFill>
                  <a:cs typeface="+mn-ea"/>
                  <a:sym typeface="+mn-lt"/>
                </a:rPr>
                <a:t>;</a:t>
              </a:r>
            </a:p>
          </p:txBody>
        </p:sp>
        <p:sp>
          <p:nvSpPr>
            <p:cNvPr id="21" name="PA-10226">
              <a:extLst>
                <a:ext uri="{FF2B5EF4-FFF2-40B4-BE49-F238E27FC236}">
                  <a16:creationId xmlns:a16="http://schemas.microsoft.com/office/drawing/2014/main" xmlns:mc="http://schemas.openxmlformats.org/markup-compatibility/2006" xmlns:p14="http://schemas.microsoft.com/office/powerpoint/2010/main" xmlns="" id="{FABC28C8-E9AF-5543-8AE5-EA5C0B4346D2}"/>
                </a:ext>
              </a:extLst>
            </p:cNvPr>
            <p:cNvSpPr/>
            <p:nvPr>
              <p:custDataLst>
                <p:tags r:id="rId5"/>
              </p:custDataLst>
            </p:nvPr>
          </p:nvSpPr>
          <p:spPr>
            <a:xfrm>
              <a:off x="1120039" y="4041686"/>
              <a:ext cx="10490200" cy="700576"/>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明确流入地党组织落实党员组织关系一方隶属、参加多重组织生活的办法，组织流动党员就近就便参加组织生活</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乡镇、街道、村、社区、园区等党群服务中心应当向流动党员开放</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流动党员可以在流入地党组织或者流动党员党组织参加民主评议。</a:t>
              </a:r>
              <a:endParaRPr lang="en-US" altLang="zh-CN" sz="1400" kern="0" dirty="0">
                <a:ln w="3175">
                  <a:noFill/>
                </a:ln>
                <a:solidFill>
                  <a:schemeClr val="tx1">
                    <a:lumMod val="85000"/>
                    <a:lumOff val="15000"/>
                  </a:schemeClr>
                </a:solidFill>
                <a:cs typeface="+mn-ea"/>
                <a:sym typeface="+mn-lt"/>
              </a:endParaRPr>
            </a:p>
          </p:txBody>
        </p:sp>
      </p:grpSp>
      <p:grpSp>
        <p:nvGrpSpPr>
          <p:cNvPr id="4" name="组合 3">
            <a:extLst>
              <a:ext uri="{FF2B5EF4-FFF2-40B4-BE49-F238E27FC236}">
                <a16:creationId xmlns:a16="http://schemas.microsoft.com/office/drawing/2014/main" xmlns:mc="http://schemas.openxmlformats.org/markup-compatibility/2006" xmlns:p14="http://schemas.microsoft.com/office/powerpoint/2010/main" xmlns="" id="{E8C2DB99-6D3A-7D4F-B0A3-41B3521AE010}"/>
              </a:ext>
            </a:extLst>
          </p:cNvPr>
          <p:cNvGrpSpPr/>
          <p:nvPr/>
        </p:nvGrpSpPr>
        <p:grpSpPr>
          <a:xfrm>
            <a:off x="850900" y="4886487"/>
            <a:ext cx="10204772" cy="1437414"/>
            <a:chOff x="850900" y="4886487"/>
            <a:chExt cx="10204772" cy="1437414"/>
          </a:xfrm>
        </p:grpSpPr>
        <p:sp>
          <p:nvSpPr>
            <p:cNvPr id="22" name="圆角矩形 21">
              <a:extLst>
                <a:ext uri="{FF2B5EF4-FFF2-40B4-BE49-F238E27FC236}">
                  <a16:creationId xmlns:a16="http://schemas.microsoft.com/office/drawing/2014/main" xmlns:mc="http://schemas.openxmlformats.org/markup-compatibility/2006" xmlns:p14="http://schemas.microsoft.com/office/powerpoint/2010/main" xmlns="" id="{A46E77C3-264C-E74C-889D-F5ABBB3EC7B7}"/>
                </a:ext>
              </a:extLst>
            </p:cNvPr>
            <p:cNvSpPr/>
            <p:nvPr/>
          </p:nvSpPr>
          <p:spPr>
            <a:xfrm>
              <a:off x="850900" y="4886487"/>
              <a:ext cx="4680094" cy="604266"/>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23" name="PA-10226">
              <a:extLst>
                <a:ext uri="{FF2B5EF4-FFF2-40B4-BE49-F238E27FC236}">
                  <a16:creationId xmlns:a16="http://schemas.microsoft.com/office/drawing/2014/main" xmlns:mc="http://schemas.openxmlformats.org/markup-compatibility/2006" xmlns:p14="http://schemas.microsoft.com/office/powerpoint/2010/main" xmlns="" id="{BB76296D-ACD7-0145-B11B-5D8D73DDACA0}"/>
                </a:ext>
              </a:extLst>
            </p:cNvPr>
            <p:cNvSpPr/>
            <p:nvPr>
              <p:custDataLst>
                <p:tags r:id="rId2"/>
              </p:custDataLst>
            </p:nvPr>
          </p:nvSpPr>
          <p:spPr>
            <a:xfrm>
              <a:off x="1136328" y="5084904"/>
              <a:ext cx="4872605" cy="307777"/>
            </a:xfrm>
            <a:prstGeom prst="rect">
              <a:avLst/>
            </a:prstGeom>
          </p:spPr>
          <p:txBody>
            <a:bodyPr wrap="square">
              <a:spAutoFit/>
            </a:bodyPr>
            <a:lstStyle/>
            <a:p>
              <a:pPr marL="285750" indent="-285750" defTabSz="914400" fontAlgn="base">
                <a:spcBef>
                  <a:spcPct val="0"/>
                </a:spcBef>
                <a:spcAft>
                  <a:spcPct val="0"/>
                </a:spcAft>
                <a:buFont typeface="Wingdings" pitchFamily="2" charset="2"/>
                <a:buChar char="n"/>
                <a:defRPr/>
              </a:pPr>
              <a:r>
                <a:rPr lang="zh-CN" altLang="en-US" sz="1400" kern="0" dirty="0">
                  <a:ln w="3175">
                    <a:noFill/>
                  </a:ln>
                  <a:solidFill>
                    <a:schemeClr val="bg1"/>
                  </a:solidFill>
                  <a:cs typeface="+mn-ea"/>
                  <a:sym typeface="+mn-lt"/>
                </a:rPr>
                <a:t>对流动党员分类管理提出要求。</a:t>
              </a:r>
              <a:endParaRPr lang="en-US" altLang="zh-CN" sz="1400" kern="0" dirty="0">
                <a:ln w="3175">
                  <a:noFill/>
                </a:ln>
                <a:solidFill>
                  <a:schemeClr val="bg1"/>
                </a:solidFill>
                <a:cs typeface="+mn-ea"/>
                <a:sym typeface="+mn-lt"/>
              </a:endParaRPr>
            </a:p>
          </p:txBody>
        </p:sp>
        <p:sp>
          <p:nvSpPr>
            <p:cNvPr id="24" name="PA-10226">
              <a:extLst>
                <a:ext uri="{FF2B5EF4-FFF2-40B4-BE49-F238E27FC236}">
                  <a16:creationId xmlns:a16="http://schemas.microsoft.com/office/drawing/2014/main" xmlns:mc="http://schemas.openxmlformats.org/markup-compatibility/2006" xmlns:p14="http://schemas.microsoft.com/office/powerpoint/2010/main" xmlns="" id="{6850A58B-DF77-B14F-8765-97913AF350D6}"/>
                </a:ext>
              </a:extLst>
            </p:cNvPr>
            <p:cNvSpPr/>
            <p:nvPr>
              <p:custDataLst>
                <p:tags r:id="rId3"/>
              </p:custDataLst>
            </p:nvPr>
          </p:nvSpPr>
          <p:spPr>
            <a:xfrm>
              <a:off x="1120039" y="5623325"/>
              <a:ext cx="9935633" cy="700576"/>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从不同类型流动党员实际出发，分别对农村流动党员、城市社区流动党员、流动人才党员的教育管理作出规定。同时，对高校毕业生流动党员、出国</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境</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学习研究党员的管理提出要求。</a:t>
              </a:r>
              <a:endParaRPr lang="en-US" altLang="zh-CN" sz="1400" kern="0" dirty="0">
                <a:ln w="3175">
                  <a:noFill/>
                </a:ln>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926531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7D5332-6FDB-3D4F-BC3A-A41B79605F74}"/>
              </a:ext>
            </a:extLst>
          </p:cNvPr>
          <p:cNvSpPr/>
          <p:nvPr/>
        </p:nvSpPr>
        <p:spPr>
          <a:xfrm>
            <a:off x="2572807" y="1311201"/>
            <a:ext cx="8931621" cy="4324055"/>
          </a:xfrm>
          <a:prstGeom prst="roundRect">
            <a:avLst>
              <a:gd name="adj" fmla="val 0"/>
            </a:avLst>
          </a:prstGeom>
          <a:noFill/>
          <a:ln>
            <a:solidFill>
              <a:srgbClr val="8B181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dirty="0">
              <a:solidFill>
                <a:srgbClr val="C00000"/>
              </a:solidFill>
              <a:cs typeface="+mn-ea"/>
              <a:sym typeface="+mn-lt"/>
            </a:endParaRPr>
          </a:p>
        </p:txBody>
      </p:sp>
      <p:sp>
        <p:nvSpPr>
          <p:cNvPr id="6"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9E1672-D69D-2745-AC11-409A827455EF}"/>
              </a:ext>
            </a:extLst>
          </p:cNvPr>
          <p:cNvSpPr/>
          <p:nvPr>
            <p:custDataLst>
              <p:tags r:id="rId1"/>
            </p:custDataLst>
          </p:nvPr>
        </p:nvSpPr>
        <p:spPr>
          <a:xfrm>
            <a:off x="5731325" y="1476092"/>
            <a:ext cx="5626130" cy="397031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en-US" altLang="zh-CN" sz="2400" b="1" kern="0" dirty="0">
                <a:ln w="3175">
                  <a:noFill/>
                </a:ln>
                <a:solidFill>
                  <a:srgbClr val="8B181D"/>
                </a:solidFill>
                <a:cs typeface="+mn-ea"/>
                <a:sym typeface="+mn-lt"/>
              </a:rPr>
              <a:t>2019</a:t>
            </a:r>
            <a:r>
              <a:rPr lang="zh-CN" altLang="en-US" sz="2400" b="1" kern="0" dirty="0">
                <a:ln w="3175">
                  <a:noFill/>
                </a:ln>
                <a:solidFill>
                  <a:srgbClr val="8B181D"/>
                </a:solidFill>
                <a:cs typeface="+mn-ea"/>
                <a:sym typeface="+mn-lt"/>
              </a:rPr>
              <a:t>年</a:t>
            </a:r>
            <a:r>
              <a:rPr lang="en-US" altLang="zh-CN" sz="2400" b="1" kern="0" dirty="0">
                <a:ln w="3175">
                  <a:noFill/>
                </a:ln>
                <a:solidFill>
                  <a:srgbClr val="8B181D"/>
                </a:solidFill>
                <a:cs typeface="+mn-ea"/>
                <a:sym typeface="+mn-lt"/>
              </a:rPr>
              <a:t>5</a:t>
            </a:r>
            <a:r>
              <a:rPr lang="zh-CN" altLang="en-US" sz="2400" b="1" kern="0" dirty="0">
                <a:ln w="3175">
                  <a:noFill/>
                </a:ln>
                <a:solidFill>
                  <a:srgbClr val="8B181D"/>
                </a:solidFill>
                <a:cs typeface="+mn-ea"/>
                <a:sym typeface="+mn-lt"/>
              </a:rPr>
              <a:t>月，中共中央印发</a:t>
            </a:r>
            <a:r>
              <a:rPr lang="en-US" altLang="zh-CN" sz="2400" b="1" kern="0" dirty="0">
                <a:ln w="3175">
                  <a:noFill/>
                </a:ln>
                <a:solidFill>
                  <a:srgbClr val="8B181D"/>
                </a:solidFill>
                <a:cs typeface="+mn-ea"/>
                <a:sym typeface="+mn-lt"/>
              </a:rPr>
              <a:t>《</a:t>
            </a:r>
            <a:r>
              <a:rPr lang="zh-CN" altLang="en-US" sz="2400" b="1" kern="0" dirty="0">
                <a:ln w="3175">
                  <a:noFill/>
                </a:ln>
                <a:solidFill>
                  <a:srgbClr val="8B181D"/>
                </a:solidFill>
                <a:cs typeface="+mn-ea"/>
                <a:sym typeface="+mn-lt"/>
              </a:rPr>
              <a:t>中国共产党党员教育管理工作条例</a:t>
            </a:r>
            <a:r>
              <a:rPr lang="en-US" altLang="zh-CN" sz="2400" b="1" kern="0" dirty="0">
                <a:ln w="3175">
                  <a:noFill/>
                </a:ln>
                <a:solidFill>
                  <a:srgbClr val="8B181D"/>
                </a:solidFill>
                <a:cs typeface="+mn-ea"/>
                <a:sym typeface="+mn-lt"/>
              </a:rPr>
              <a:t>》(</a:t>
            </a:r>
            <a:r>
              <a:rPr lang="zh-CN" altLang="en-US" sz="2400" b="1" kern="0" dirty="0">
                <a:ln w="3175">
                  <a:noFill/>
                </a:ln>
                <a:solidFill>
                  <a:srgbClr val="8B181D"/>
                </a:solidFill>
                <a:cs typeface="+mn-ea"/>
                <a:sym typeface="+mn-lt"/>
              </a:rPr>
              <a:t>以下简称 </a:t>
            </a:r>
            <a:r>
              <a:rPr lang="en-US" altLang="zh-CN" sz="2400" b="1" kern="0" dirty="0">
                <a:ln w="3175">
                  <a:noFill/>
                </a:ln>
                <a:solidFill>
                  <a:srgbClr val="8B181D"/>
                </a:solidFill>
                <a:cs typeface="+mn-ea"/>
                <a:sym typeface="+mn-lt"/>
              </a:rPr>
              <a:t>《</a:t>
            </a:r>
            <a:r>
              <a:rPr lang="zh-CN" altLang="en-US" sz="2400" b="1" kern="0" dirty="0">
                <a:ln w="3175">
                  <a:noFill/>
                </a:ln>
                <a:solidFill>
                  <a:srgbClr val="8B181D"/>
                </a:solidFill>
                <a:cs typeface="+mn-ea"/>
                <a:sym typeface="+mn-lt"/>
              </a:rPr>
              <a:t>条例</a:t>
            </a:r>
            <a:r>
              <a:rPr lang="en-US" altLang="zh-CN" sz="2400" b="1" kern="0" dirty="0">
                <a:ln w="3175">
                  <a:noFill/>
                </a:ln>
                <a:solidFill>
                  <a:srgbClr val="8B181D"/>
                </a:solidFill>
                <a:cs typeface="+mn-ea"/>
                <a:sym typeface="+mn-lt"/>
              </a:rPr>
              <a:t>》)</a:t>
            </a:r>
            <a:r>
              <a:rPr lang="zh-CN" altLang="en-US" sz="2400" b="1" kern="0" dirty="0">
                <a:ln w="3175">
                  <a:noFill/>
                </a:ln>
                <a:solidFill>
                  <a:srgbClr val="8B181D"/>
                </a:solidFill>
                <a:cs typeface="+mn-ea"/>
                <a:sym typeface="+mn-lt"/>
              </a:rPr>
              <a:t>，并发出通知，要求各级党委各党组要把抓好党员教育管理作为重大政治责任，采取有力措施，严格贯彻执行</a:t>
            </a:r>
            <a:r>
              <a:rPr lang="en-US" altLang="zh-CN" sz="2400" b="1" kern="0" dirty="0">
                <a:ln w="3175">
                  <a:noFill/>
                </a:ln>
                <a:solidFill>
                  <a:srgbClr val="8B181D"/>
                </a:solidFill>
                <a:cs typeface="+mn-ea"/>
                <a:sym typeface="+mn-lt"/>
              </a:rPr>
              <a:t>《</a:t>
            </a:r>
            <a:r>
              <a:rPr lang="zh-CN" altLang="en-US" sz="2400" b="1" kern="0" dirty="0">
                <a:ln w="3175">
                  <a:noFill/>
                </a:ln>
                <a:solidFill>
                  <a:srgbClr val="8B181D"/>
                </a:solidFill>
                <a:cs typeface="+mn-ea"/>
                <a:sym typeface="+mn-lt"/>
              </a:rPr>
              <a:t>条例</a:t>
            </a:r>
            <a:r>
              <a:rPr lang="en-US" altLang="zh-CN" sz="2400" b="1" kern="0" dirty="0">
                <a:ln w="3175">
                  <a:noFill/>
                </a:ln>
                <a:solidFill>
                  <a:srgbClr val="8B181D"/>
                </a:solidFill>
                <a:cs typeface="+mn-ea"/>
                <a:sym typeface="+mn-lt"/>
              </a:rPr>
              <a:t>》,</a:t>
            </a:r>
            <a:r>
              <a:rPr lang="zh-CN" altLang="en-US" sz="2400" b="1" kern="0" dirty="0">
                <a:ln w="3175">
                  <a:noFill/>
                </a:ln>
                <a:solidFill>
                  <a:srgbClr val="8B181D"/>
                </a:solidFill>
                <a:cs typeface="+mn-ea"/>
                <a:sym typeface="+mn-lt"/>
              </a:rPr>
              <a:t>增强针对性和有效性，防止形式主义。</a:t>
            </a:r>
            <a:endParaRPr lang="en-US" altLang="zh-CN" sz="2400" kern="0" dirty="0">
              <a:ln w="3175">
                <a:noFill/>
              </a:ln>
              <a:solidFill>
                <a:srgbClr val="8B181D"/>
              </a:solidFill>
              <a:cs typeface="+mn-ea"/>
              <a:sym typeface="+mn-lt"/>
            </a:endParaRPr>
          </a:p>
        </p:txBody>
      </p:sp>
      <p:pic>
        <p:nvPicPr>
          <p:cNvPr id="7" name="图片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8B66C8-D9C3-CB45-A596-2FC4AABB3E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97895"/>
            <a:ext cx="12192000" cy="954436"/>
          </a:xfrm>
          <a:prstGeom prst="rect">
            <a:avLst/>
          </a:prstGeom>
        </p:spPr>
      </p:pic>
      <p:pic>
        <p:nvPicPr>
          <p:cNvPr id="8" name="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B4DBB70-AC75-F94E-9102-9CB6B9DB36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273752" y="795867"/>
            <a:ext cx="7195307" cy="6509157"/>
          </a:xfrm>
          <a:prstGeom prst="rect">
            <a:avLst/>
          </a:prstGeom>
        </p:spPr>
      </p:pic>
      <p:pic>
        <p:nvPicPr>
          <p:cNvPr id="9" name="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61E68B-CDBB-FA47-9E39-9B1A773B732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81070" y="728331"/>
            <a:ext cx="2285665" cy="2351724"/>
          </a:xfrm>
          <a:prstGeom prst="rect">
            <a:avLst/>
          </a:prstGeom>
        </p:spPr>
      </p:pic>
      <p:sp>
        <p:nvSpPr>
          <p:cNvPr id="10" name="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FEA401-35DE-594F-B937-538A3AC3A137}"/>
              </a:ext>
            </a:extLst>
          </p:cNvPr>
          <p:cNvSpPr/>
          <p:nvPr/>
        </p:nvSpPr>
        <p:spPr>
          <a:xfrm>
            <a:off x="1349083" y="3410960"/>
            <a:ext cx="2447448" cy="1015663"/>
          </a:xfrm>
          <a:prstGeom prst="rect">
            <a:avLst/>
          </a:prstGeom>
        </p:spPr>
        <p:txBody>
          <a:bodyPr wrap="square">
            <a:spAutoFit/>
          </a:bodyPr>
          <a:lstStyle/>
          <a:p>
            <a:pPr algn="ctr" defTabSz="914400" fontAlgn="base">
              <a:spcBef>
                <a:spcPct val="0"/>
              </a:spcBef>
              <a:spcAft>
                <a:spcPct val="0"/>
              </a:spcAft>
              <a:defRPr/>
            </a:pPr>
            <a:r>
              <a:rPr lang="zh-CN" altLang="en-US" sz="6000" b="1" dirty="0">
                <a:solidFill>
                  <a:schemeClr val="bg1"/>
                </a:solidFill>
                <a:cs typeface="+mn-ea"/>
                <a:sym typeface="+mn-lt"/>
              </a:rPr>
              <a:t>前 言</a:t>
            </a:r>
            <a:endParaRPr lang="en-US" altLang="zh-CN" sz="6000" kern="0" dirty="0">
              <a:ln w="12700" cap="flat">
                <a:noFill/>
                <a:miter lim="800000"/>
              </a:ln>
              <a:solidFill>
                <a:schemeClr val="bg1"/>
              </a:solidFill>
              <a:cs typeface="+mn-ea"/>
              <a:sym typeface="+mn-lt"/>
            </a:endParaRPr>
          </a:p>
        </p:txBody>
      </p:sp>
    </p:spTree>
    <p:extLst>
      <p:ext uri="{BB962C8B-B14F-4D97-AF65-F5344CB8AC3E}">
        <p14:creationId xmlns:p14="http://schemas.microsoft.com/office/powerpoint/2010/main" val="42464160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5135CD-047D-254A-B56D-F6E64C1583D4}"/>
              </a:ext>
            </a:extLst>
          </p:cNvPr>
          <p:cNvSpPr/>
          <p:nvPr/>
        </p:nvSpPr>
        <p:spPr>
          <a:xfrm>
            <a:off x="1217051" y="2209770"/>
            <a:ext cx="1957272" cy="1957272"/>
          </a:xfrm>
          <a:prstGeom prst="ellipse">
            <a:avLst/>
          </a:prstGeom>
          <a:solidFill>
            <a:srgbClr val="A9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b="1" i="1" dirty="0">
                <a:solidFill>
                  <a:schemeClr val="bg1"/>
                </a:solidFill>
                <a:cs typeface="+mn-ea"/>
                <a:sym typeface="+mn-lt"/>
              </a:rPr>
              <a:t>3</a:t>
            </a:r>
            <a:endParaRPr kumimoji="1" lang="zh-CN" altLang="en-US" sz="5400" b="1" i="1" dirty="0">
              <a:solidFill>
                <a:schemeClr val="bg1"/>
              </a:solidFill>
              <a:cs typeface="+mn-ea"/>
              <a:sym typeface="+mn-lt"/>
            </a:endParaRPr>
          </a:p>
        </p:txBody>
      </p:sp>
      <p:sp>
        <p:nvSpPr>
          <p:cNvPr id="8" name="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881B1D5-AC53-9A47-B9A0-3EF0794FBCD4}"/>
              </a:ext>
            </a:extLst>
          </p:cNvPr>
          <p:cNvSpPr/>
          <p:nvPr/>
        </p:nvSpPr>
        <p:spPr>
          <a:xfrm>
            <a:off x="3676766" y="2209770"/>
            <a:ext cx="8515234" cy="400110"/>
          </a:xfrm>
          <a:prstGeom prst="rect">
            <a:avLst/>
          </a:prstGeom>
        </p:spPr>
        <p:txBody>
          <a:bodyPr wrap="square">
            <a:spAutoFit/>
          </a:bodyPr>
          <a:lstStyle/>
          <a:p>
            <a:pPr defTabSz="914400" fontAlgn="base">
              <a:spcBef>
                <a:spcPct val="0"/>
              </a:spcBef>
              <a:spcAft>
                <a:spcPct val="0"/>
              </a:spcAft>
              <a:defRPr/>
            </a:pPr>
            <a:r>
              <a:rPr lang="en-US" altLang="zh-CN" sz="2000" b="1" kern="0" dirty="0">
                <a:ln w="3175">
                  <a:noFill/>
                </a:ln>
                <a:solidFill>
                  <a:srgbClr val="A91F26"/>
                </a:solidFill>
                <a:cs typeface="+mn-ea"/>
                <a:sym typeface="+mn-lt"/>
              </a:rPr>
              <a:t>——</a:t>
            </a:r>
            <a:r>
              <a:rPr lang="zh-CN" altLang="en-US" sz="2000" b="1" kern="0" dirty="0">
                <a:ln w="3175">
                  <a:noFill/>
                </a:ln>
                <a:solidFill>
                  <a:srgbClr val="A91F26"/>
                </a:solidFill>
                <a:cs typeface="+mn-ea"/>
                <a:sym typeface="+mn-lt"/>
              </a:rPr>
              <a:t>深入学习</a:t>
            </a:r>
            <a:r>
              <a:rPr lang="en-US" altLang="zh-CN" sz="2000" b="1" kern="0" dirty="0">
                <a:ln w="3175">
                  <a:noFill/>
                </a:ln>
                <a:solidFill>
                  <a:srgbClr val="A91F26"/>
                </a:solidFill>
                <a:cs typeface="+mn-ea"/>
                <a:sym typeface="+mn-lt"/>
              </a:rPr>
              <a:t>《</a:t>
            </a:r>
            <a:r>
              <a:rPr lang="zh-CN" altLang="en-US" sz="2000" b="1" kern="0" dirty="0">
                <a:ln w="3175">
                  <a:noFill/>
                </a:ln>
                <a:solidFill>
                  <a:srgbClr val="A91F26"/>
                </a:solidFill>
                <a:cs typeface="+mn-ea"/>
                <a:sym typeface="+mn-lt"/>
              </a:rPr>
              <a:t>中国共产党党员教育管理工作条例</a:t>
            </a:r>
            <a:r>
              <a:rPr lang="en-US" altLang="zh-CN" sz="2000" b="1" kern="0" dirty="0">
                <a:ln w="3175">
                  <a:noFill/>
                </a:ln>
                <a:solidFill>
                  <a:srgbClr val="A91F26"/>
                </a:solidFill>
                <a:cs typeface="+mn-ea"/>
                <a:sym typeface="+mn-lt"/>
              </a:rPr>
              <a:t>》</a:t>
            </a:r>
            <a:endParaRPr lang="en-US" altLang="zh-CN" sz="2000" kern="0" dirty="0">
              <a:ln w="12700" cap="flat">
                <a:noFill/>
                <a:miter lim="800000"/>
              </a:ln>
              <a:solidFill>
                <a:srgbClr val="A91F26"/>
              </a:solidFill>
              <a:cs typeface="+mn-ea"/>
              <a:sym typeface="+mn-lt"/>
            </a:endParaRPr>
          </a:p>
        </p:txBody>
      </p:sp>
      <p:sp>
        <p:nvSpPr>
          <p:cNvPr id="9"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BE713F-2451-ED4B-8AD5-93AC86EB1A47}"/>
              </a:ext>
            </a:extLst>
          </p:cNvPr>
          <p:cNvSpPr/>
          <p:nvPr>
            <p:custDataLst>
              <p:tags r:id="rId1"/>
            </p:custDataLst>
          </p:nvPr>
        </p:nvSpPr>
        <p:spPr>
          <a:xfrm>
            <a:off x="3676766" y="2776526"/>
            <a:ext cx="7267662" cy="15696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4800" b="1" kern="0" dirty="0">
                <a:ln w="3175">
                  <a:noFill/>
                </a:ln>
                <a:solidFill>
                  <a:srgbClr val="A91F26"/>
                </a:solidFill>
                <a:cs typeface="+mn-ea"/>
                <a:sym typeface="+mn-lt"/>
              </a:rPr>
              <a:t>新时代党员教育管理工作</a:t>
            </a:r>
          </a:p>
          <a:p>
            <a:pPr fontAlgn="base">
              <a:spcBef>
                <a:spcPct val="0"/>
              </a:spcBef>
              <a:spcAft>
                <a:spcPct val="0"/>
              </a:spcAft>
              <a:defRPr/>
            </a:pPr>
            <a:r>
              <a:rPr lang="zh-CN" altLang="en-US" sz="4800" b="1" kern="0" dirty="0">
                <a:ln w="3175">
                  <a:noFill/>
                </a:ln>
                <a:solidFill>
                  <a:srgbClr val="A91F26"/>
                </a:solidFill>
                <a:cs typeface="+mn-ea"/>
                <a:sym typeface="+mn-lt"/>
              </a:rPr>
              <a:t>的组织领导和工作保障</a:t>
            </a:r>
          </a:p>
        </p:txBody>
      </p:sp>
      <p:pic>
        <p:nvPicPr>
          <p:cNvPr id="5" name="图片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D41184-769A-ED49-BC3C-484D114F6C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97895"/>
            <a:ext cx="12192000" cy="954436"/>
          </a:xfrm>
          <a:prstGeom prst="rect">
            <a:avLst/>
          </a:prstGeom>
        </p:spPr>
      </p:pic>
    </p:spTree>
    <p:extLst>
      <p:ext uri="{BB962C8B-B14F-4D97-AF65-F5344CB8AC3E}">
        <p14:creationId xmlns:p14="http://schemas.microsoft.com/office/powerpoint/2010/main" val="19255106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延迟 10">
            <a:extLst>
              <a:ext uri="{FF2B5EF4-FFF2-40B4-BE49-F238E27FC236}">
                <a16:creationId xmlns:a16="http://schemas.microsoft.com/office/drawing/2014/main" xmlns:mc="http://schemas.openxmlformats.org/markup-compatibility/2006" xmlns:p14="http://schemas.microsoft.com/office/powerpoint/2010/main" xmlns="" id="{FDFF765D-5AEC-4644-BA42-3DC59C989C5E}"/>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3</a:t>
            </a:r>
            <a:endParaRPr kumimoji="1" lang="zh-CN" altLang="en-US" sz="3200" b="1" i="1" dirty="0">
              <a:cs typeface="+mn-ea"/>
              <a:sym typeface="+mn-lt"/>
            </a:endParaRPr>
          </a:p>
        </p:txBody>
      </p:sp>
      <p:sp>
        <p:nvSpPr>
          <p:cNvPr id="13" name="PA-矩形 6">
            <a:extLst>
              <a:ext uri="{FF2B5EF4-FFF2-40B4-BE49-F238E27FC236}">
                <a16:creationId xmlns:a16="http://schemas.microsoft.com/office/drawing/2014/main" xmlns:mc="http://schemas.openxmlformats.org/markup-compatibility/2006" xmlns:p14="http://schemas.microsoft.com/office/powerpoint/2010/main" xmlns="" id="{4CBC2447-37FE-C143-920F-610DB742CAEA}"/>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新时代党员教育管理工作的组织领导和工作保障</a:t>
            </a:r>
          </a:p>
        </p:txBody>
      </p:sp>
      <p:sp>
        <p:nvSpPr>
          <p:cNvPr id="10" name="圆角矩形 9">
            <a:extLst>
              <a:ext uri="{FF2B5EF4-FFF2-40B4-BE49-F238E27FC236}">
                <a16:creationId xmlns:a16="http://schemas.microsoft.com/office/drawing/2014/main" xmlns:mc="http://schemas.openxmlformats.org/markup-compatibility/2006" xmlns:p14="http://schemas.microsoft.com/office/powerpoint/2010/main" xmlns="" id="{F9047C1E-81C6-E944-BBC6-5020C9A0CF53}"/>
              </a:ext>
            </a:extLst>
          </p:cNvPr>
          <p:cNvSpPr/>
          <p:nvPr/>
        </p:nvSpPr>
        <p:spPr>
          <a:xfrm>
            <a:off x="2418616" y="2190493"/>
            <a:ext cx="9102401" cy="3940185"/>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2" name="圆角矩形 11">
            <a:extLst>
              <a:ext uri="{FF2B5EF4-FFF2-40B4-BE49-F238E27FC236}">
                <a16:creationId xmlns:a16="http://schemas.microsoft.com/office/drawing/2014/main" xmlns:mc="http://schemas.openxmlformats.org/markup-compatibility/2006" xmlns:p14="http://schemas.microsoft.com/office/powerpoint/2010/main" xmlns="" id="{896F6E9E-A24E-AD49-8821-17E8829B0942}"/>
              </a:ext>
            </a:extLst>
          </p:cNvPr>
          <p:cNvSpPr/>
          <p:nvPr/>
        </p:nvSpPr>
        <p:spPr>
          <a:xfrm>
            <a:off x="670982" y="1795315"/>
            <a:ext cx="1987552" cy="4825618"/>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dirty="0">
              <a:solidFill>
                <a:srgbClr val="C00000"/>
              </a:solidFill>
              <a:cs typeface="+mn-ea"/>
              <a:sym typeface="+mn-lt"/>
            </a:endParaRPr>
          </a:p>
        </p:txBody>
      </p:sp>
      <p:sp>
        <p:nvSpPr>
          <p:cNvPr id="15" name="PA-矩形 6">
            <a:extLst>
              <a:ext uri="{FF2B5EF4-FFF2-40B4-BE49-F238E27FC236}">
                <a16:creationId xmlns:a16="http://schemas.microsoft.com/office/drawing/2014/main" xmlns:mc="http://schemas.openxmlformats.org/markup-compatibility/2006" xmlns:p14="http://schemas.microsoft.com/office/powerpoint/2010/main" xmlns="" id="{A57C895B-E7BF-214D-A534-2286EEE42875}"/>
              </a:ext>
            </a:extLst>
          </p:cNvPr>
          <p:cNvSpPr/>
          <p:nvPr>
            <p:custDataLst>
              <p:tags r:id="rId2"/>
            </p:custDataLst>
          </p:nvPr>
        </p:nvSpPr>
        <p:spPr>
          <a:xfrm>
            <a:off x="1222374" y="2066484"/>
            <a:ext cx="923330" cy="4426820"/>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条例</a:t>
            </a: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对加强组织领导和工作保障作出明确规定</a:t>
            </a:r>
            <a:r>
              <a:rPr lang="en-US" altLang="zh-CN" sz="2400" b="1" kern="0" dirty="0">
                <a:ln w="3175">
                  <a:noFill/>
                </a:ln>
                <a:solidFill>
                  <a:schemeClr val="bg1"/>
                </a:solidFill>
                <a:cs typeface="+mn-ea"/>
                <a:sym typeface="+mn-lt"/>
              </a:rPr>
              <a:t>:</a:t>
            </a:r>
            <a:endParaRPr lang="zh-CN" altLang="en-US" sz="2400" b="1" kern="0" dirty="0">
              <a:ln w="3175">
                <a:noFill/>
              </a:ln>
              <a:solidFill>
                <a:schemeClr val="bg1"/>
              </a:solidFill>
              <a:cs typeface="+mn-ea"/>
              <a:sym typeface="+mn-lt"/>
            </a:endParaRPr>
          </a:p>
        </p:txBody>
      </p:sp>
      <p:sp>
        <p:nvSpPr>
          <p:cNvPr id="16" name="PA-10226">
            <a:extLst>
              <a:ext uri="{FF2B5EF4-FFF2-40B4-BE49-F238E27FC236}">
                <a16:creationId xmlns:a16="http://schemas.microsoft.com/office/drawing/2014/main" xmlns:mc="http://schemas.openxmlformats.org/markup-compatibility/2006" xmlns:p14="http://schemas.microsoft.com/office/powerpoint/2010/main" xmlns="" id="{ED6957FD-622D-E84E-8826-A6377D9D85B9}"/>
              </a:ext>
            </a:extLst>
          </p:cNvPr>
          <p:cNvSpPr/>
          <p:nvPr>
            <p:custDataLst>
              <p:tags r:id="rId3"/>
            </p:custDataLst>
          </p:nvPr>
        </p:nvSpPr>
        <p:spPr>
          <a:xfrm>
            <a:off x="2931447" y="2669993"/>
            <a:ext cx="8271392" cy="2677656"/>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Ø"/>
              <a:defRPr/>
            </a:pPr>
            <a:r>
              <a:rPr lang="zh-CN" altLang="en-US" sz="1400" kern="0" dirty="0">
                <a:ln w="3175">
                  <a:noFill/>
                </a:ln>
                <a:solidFill>
                  <a:schemeClr val="tx1">
                    <a:lumMod val="85000"/>
                    <a:lumOff val="15000"/>
                  </a:schemeClr>
                </a:solidFill>
                <a:cs typeface="+mn-ea"/>
                <a:sym typeface="+mn-lt"/>
              </a:rPr>
              <a:t>在党中央领导下，成立由中央组织部牵头，中央纪委国家监委机关、中央宣传部、中央党校</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国家行政学院</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、中央和国家机关工委、教育部党组、国务院国资委党委等参加的全国党员教育管理工作协调小组，明确相关职责，建立运行机制，发挥各自职能作用。省</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区、市</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党委也要建立党员教育管理工作协调机构。</a:t>
            </a:r>
          </a:p>
          <a:p>
            <a:pPr marL="285750" indent="-285750" defTabSz="914400" fontAlgn="base">
              <a:lnSpc>
                <a:spcPct val="150000"/>
              </a:lnSpc>
              <a:spcBef>
                <a:spcPct val="0"/>
              </a:spcBef>
              <a:spcAft>
                <a:spcPct val="0"/>
              </a:spcAft>
              <a:buFont typeface="Wingdings" pitchFamily="2" charset="2"/>
              <a:buChar char="Ø"/>
              <a:defRPr/>
            </a:pPr>
            <a:r>
              <a:rPr lang="zh-CN" altLang="en-US" sz="1400" kern="0" dirty="0">
                <a:ln w="3175">
                  <a:noFill/>
                </a:ln>
                <a:solidFill>
                  <a:schemeClr val="tx1">
                    <a:lumMod val="85000"/>
                    <a:lumOff val="15000"/>
                  </a:schemeClr>
                </a:solidFill>
                <a:cs typeface="+mn-ea"/>
                <a:sym typeface="+mn-lt"/>
              </a:rPr>
              <a:t>明确地方各级党委、部门单位党组</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党委</a:t>
            </a:r>
            <a:r>
              <a:rPr lang="en-US" altLang="zh-CN" sz="1400" kern="0" dirty="0">
                <a:ln w="3175">
                  <a:noFill/>
                </a:ln>
                <a:solidFill>
                  <a:schemeClr val="tx1">
                    <a:lumMod val="85000"/>
                    <a:lumOff val="15000"/>
                  </a:schemeClr>
                </a:solidFill>
                <a:cs typeface="+mn-ea"/>
                <a:sym typeface="+mn-lt"/>
              </a:rPr>
              <a:t>)</a:t>
            </a:r>
            <a:r>
              <a:rPr lang="zh-CN" altLang="en-US" sz="1400" kern="0" dirty="0">
                <a:ln w="3175">
                  <a:noFill/>
                </a:ln>
                <a:solidFill>
                  <a:schemeClr val="tx1">
                    <a:lumMod val="85000"/>
                    <a:lumOff val="15000"/>
                  </a:schemeClr>
                </a:solidFill>
                <a:cs typeface="+mn-ea"/>
                <a:sym typeface="+mn-lt"/>
              </a:rPr>
              <a:t>和基层党委、党支部、党小组等抓党员教育管理工作的职责要求。</a:t>
            </a:r>
          </a:p>
          <a:p>
            <a:pPr marL="285750" indent="-285750" defTabSz="914400" fontAlgn="base">
              <a:lnSpc>
                <a:spcPct val="150000"/>
              </a:lnSpc>
              <a:spcBef>
                <a:spcPct val="0"/>
              </a:spcBef>
              <a:spcAft>
                <a:spcPct val="0"/>
              </a:spcAft>
              <a:buFont typeface="Wingdings" pitchFamily="2" charset="2"/>
              <a:buChar char="Ø"/>
              <a:defRPr/>
            </a:pPr>
            <a:r>
              <a:rPr lang="zh-CN" altLang="en-US" sz="1400" kern="0" dirty="0">
                <a:ln w="3175">
                  <a:noFill/>
                </a:ln>
                <a:solidFill>
                  <a:schemeClr val="tx1">
                    <a:lumMod val="85000"/>
                    <a:lumOff val="15000"/>
                  </a:schemeClr>
                </a:solidFill>
                <a:cs typeface="+mn-ea"/>
                <a:sym typeface="+mn-lt"/>
              </a:rPr>
              <a:t>对党员教育管理工作队伍、场所、教材和经费等基础保障作出规范。</a:t>
            </a:r>
          </a:p>
          <a:p>
            <a:pPr marL="285750" indent="-285750" defTabSz="914400" fontAlgn="base">
              <a:lnSpc>
                <a:spcPct val="150000"/>
              </a:lnSpc>
              <a:spcBef>
                <a:spcPct val="0"/>
              </a:spcBef>
              <a:spcAft>
                <a:spcPct val="0"/>
              </a:spcAft>
              <a:buFont typeface="Wingdings" pitchFamily="2" charset="2"/>
              <a:buChar char="Ø"/>
              <a:defRPr/>
            </a:pPr>
            <a:r>
              <a:rPr lang="zh-CN" altLang="en-US" sz="1400" kern="0" dirty="0">
                <a:ln w="3175">
                  <a:noFill/>
                </a:ln>
                <a:solidFill>
                  <a:schemeClr val="tx1">
                    <a:lumMod val="85000"/>
                    <a:lumOff val="15000"/>
                  </a:schemeClr>
                </a:solidFill>
                <a:cs typeface="+mn-ea"/>
                <a:sym typeface="+mn-lt"/>
              </a:rPr>
              <a:t>对党员教育管理工作的检查考核作出明确规定，对工作中失职失责的予以问责追责。</a:t>
            </a:r>
            <a:endParaRPr lang="en-US" altLang="zh-CN" sz="1400" kern="0" dirty="0">
              <a:ln w="3175">
                <a:noFill/>
              </a:ln>
              <a:solidFill>
                <a:schemeClr val="tx1">
                  <a:lumMod val="85000"/>
                  <a:lumOff val="15000"/>
                </a:schemeClr>
              </a:solidFill>
              <a:cs typeface="+mn-ea"/>
              <a:sym typeface="+mn-lt"/>
            </a:endParaRPr>
          </a:p>
        </p:txBody>
      </p:sp>
    </p:spTree>
    <p:extLst>
      <p:ext uri="{BB962C8B-B14F-4D97-AF65-F5344CB8AC3E}">
        <p14:creationId xmlns:p14="http://schemas.microsoft.com/office/powerpoint/2010/main" val="42125788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延迟 6">
            <a:extLst>
              <a:ext uri="{FF2B5EF4-FFF2-40B4-BE49-F238E27FC236}">
                <a16:creationId xmlns:a16="http://schemas.microsoft.com/office/drawing/2014/main" xmlns:mc="http://schemas.openxmlformats.org/markup-compatibility/2006" xmlns:p14="http://schemas.microsoft.com/office/powerpoint/2010/main" xmlns="" id="{0D9783A4-63AB-004B-834D-EFDAAE965521}"/>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3</a:t>
            </a:r>
            <a:endParaRPr kumimoji="1" lang="zh-CN" altLang="en-US" sz="3200" b="1" i="1" dirty="0">
              <a:cs typeface="+mn-ea"/>
              <a:sym typeface="+mn-lt"/>
            </a:endParaRPr>
          </a:p>
        </p:txBody>
      </p:sp>
      <p:sp>
        <p:nvSpPr>
          <p:cNvPr id="9" name="PA-矩形 6">
            <a:extLst>
              <a:ext uri="{FF2B5EF4-FFF2-40B4-BE49-F238E27FC236}">
                <a16:creationId xmlns:a16="http://schemas.microsoft.com/office/drawing/2014/main" xmlns:mc="http://schemas.openxmlformats.org/markup-compatibility/2006" xmlns:p14="http://schemas.microsoft.com/office/powerpoint/2010/main" xmlns="" id="{7787CF65-2B61-324B-841F-0F528948B623}"/>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新时代党员教育管理工作的组织领导和工作保障</a:t>
            </a:r>
          </a:p>
        </p:txBody>
      </p:sp>
      <p:sp>
        <p:nvSpPr>
          <p:cNvPr id="8" name="同侧圆角矩形 7">
            <a:extLst>
              <a:ext uri="{FF2B5EF4-FFF2-40B4-BE49-F238E27FC236}">
                <a16:creationId xmlns:a16="http://schemas.microsoft.com/office/drawing/2014/main" xmlns:mc="http://schemas.openxmlformats.org/markup-compatibility/2006" xmlns:p14="http://schemas.microsoft.com/office/powerpoint/2010/main" xmlns="" id="{44A14CC5-2615-1C4D-A747-2925FAC44A2D}"/>
              </a:ext>
            </a:extLst>
          </p:cNvPr>
          <p:cNvSpPr/>
          <p:nvPr/>
        </p:nvSpPr>
        <p:spPr>
          <a:xfrm>
            <a:off x="757236" y="1964267"/>
            <a:ext cx="10791297" cy="4893733"/>
          </a:xfrm>
          <a:prstGeom prst="round2SameRect">
            <a:avLst>
              <a:gd name="adj1" fmla="val 10160"/>
              <a:gd name="adj2" fmla="val 0"/>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圆角矩形 9">
            <a:extLst>
              <a:ext uri="{FF2B5EF4-FFF2-40B4-BE49-F238E27FC236}">
                <a16:creationId xmlns:a16="http://schemas.microsoft.com/office/drawing/2014/main" xmlns:mc="http://schemas.openxmlformats.org/markup-compatibility/2006" xmlns:p14="http://schemas.microsoft.com/office/powerpoint/2010/main" xmlns="" id="{BC171920-A98E-BD44-BE6C-F2B8010A6D46}"/>
              </a:ext>
            </a:extLst>
          </p:cNvPr>
          <p:cNvSpPr/>
          <p:nvPr/>
        </p:nvSpPr>
        <p:spPr>
          <a:xfrm>
            <a:off x="757236" y="1982828"/>
            <a:ext cx="10791296" cy="5332372"/>
          </a:xfrm>
          <a:prstGeom prst="roundRect">
            <a:avLst>
              <a:gd name="adj" fmla="val 8151"/>
            </a:avLst>
          </a:prstGeom>
          <a:gradFill>
            <a:gsLst>
              <a:gs pos="100000">
                <a:schemeClr val="bg1">
                  <a:alpha val="0"/>
                </a:schemeClr>
              </a:gs>
              <a:gs pos="0">
                <a:srgbClr val="A91F26"/>
              </a:gs>
              <a:gs pos="53000">
                <a:srgbClr val="A91F26">
                  <a:alpha val="57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3" name="PA-10226">
            <a:extLst>
              <a:ext uri="{FF2B5EF4-FFF2-40B4-BE49-F238E27FC236}">
                <a16:creationId xmlns:a16="http://schemas.microsoft.com/office/drawing/2014/main" xmlns:mc="http://schemas.openxmlformats.org/markup-compatibility/2006" xmlns:p14="http://schemas.microsoft.com/office/powerpoint/2010/main" xmlns="" id="{7E8F1384-8233-8541-B7B5-BA0B7A41DC5B}"/>
              </a:ext>
            </a:extLst>
          </p:cNvPr>
          <p:cNvSpPr/>
          <p:nvPr>
            <p:custDataLst>
              <p:tags r:id="rId2"/>
            </p:custDataLst>
          </p:nvPr>
        </p:nvSpPr>
        <p:spPr>
          <a:xfrm>
            <a:off x="1654703" y="2882512"/>
            <a:ext cx="3611564" cy="2031325"/>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党员教育管理是党的建设基础性经常性工作。党的十八大以来，以习近平同志为核心的党中央高度重视加强党员教育管理工作，推动形成全党从严从实抓党员教育管理的良好态势。同时，党员教育管理也是细水长流的工作，需要常抓不懈、久久为功。</a:t>
            </a:r>
            <a:endParaRPr lang="en-US" altLang="zh-CN" sz="1400" kern="0" dirty="0">
              <a:ln w="3175">
                <a:noFill/>
              </a:ln>
              <a:solidFill>
                <a:schemeClr val="bg1"/>
              </a:solidFill>
              <a:cs typeface="+mn-ea"/>
              <a:sym typeface="+mn-lt"/>
            </a:endParaRPr>
          </a:p>
        </p:txBody>
      </p:sp>
      <p:sp>
        <p:nvSpPr>
          <p:cNvPr id="14" name="矩形 13">
            <a:extLst>
              <a:ext uri="{FF2B5EF4-FFF2-40B4-BE49-F238E27FC236}">
                <a16:creationId xmlns:a16="http://schemas.microsoft.com/office/drawing/2014/main" xmlns:mc="http://schemas.openxmlformats.org/markup-compatibility/2006" xmlns:p14="http://schemas.microsoft.com/office/powerpoint/2010/main" xmlns="" id="{84CEE67F-0B55-4A4F-A682-EEA021454F5C}"/>
              </a:ext>
            </a:extLst>
          </p:cNvPr>
          <p:cNvSpPr/>
          <p:nvPr/>
        </p:nvSpPr>
        <p:spPr>
          <a:xfrm>
            <a:off x="1778001" y="2626922"/>
            <a:ext cx="2184400" cy="140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extLst>
      <p:ext uri="{BB962C8B-B14F-4D97-AF65-F5344CB8AC3E}">
        <p14:creationId xmlns:p14="http://schemas.microsoft.com/office/powerpoint/2010/main" val="6891581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animBg="1"/>
      <p:bldP spid="13"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延迟 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EC2A4ACE-6A21-3D41-9AA8-1BA9FAEBE704}"/>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3</a:t>
            </a:r>
            <a:endParaRPr kumimoji="1" lang="zh-CN" altLang="en-US" sz="3200" b="1" i="1" dirty="0">
              <a:cs typeface="+mn-ea"/>
              <a:sym typeface="+mn-lt"/>
            </a:endParaRPr>
          </a:p>
        </p:txBody>
      </p:sp>
      <p:sp>
        <p:nvSpPr>
          <p:cNvPr id="11" name="PA-矩形 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0F6D4BBC-B02E-6349-97EF-0AF9F468F1D9}"/>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新时代党员教育管理工作的组织领导和工作保障</a:t>
            </a:r>
          </a:p>
        </p:txBody>
      </p:sp>
      <p:pic>
        <p:nvPicPr>
          <p:cNvPr id="13" name="图形 12" descr="文档">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BFBF149D-69F0-EC48-8992-707EB2FC63A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7"/>
              </a:ext>
            </a:extLst>
          </a:blip>
          <a:stretch>
            <a:fillRect/>
          </a:stretch>
        </p:blipFill>
        <p:spPr>
          <a:xfrm>
            <a:off x="757236" y="1969107"/>
            <a:ext cx="3475022" cy="3475022"/>
          </a:xfrm>
          <a:prstGeom prst="rect">
            <a:avLst/>
          </a:prstGeom>
        </p:spPr>
      </p:pic>
      <p:sp>
        <p:nvSpPr>
          <p:cNvPr id="14" name="圆角矩形 1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DD87A8A9-8F70-DB4C-B926-0A78454C1AFC}"/>
              </a:ext>
            </a:extLst>
          </p:cNvPr>
          <p:cNvSpPr/>
          <p:nvPr/>
        </p:nvSpPr>
        <p:spPr>
          <a:xfrm>
            <a:off x="4483098" y="2154079"/>
            <a:ext cx="6506636" cy="664845"/>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5" name="PA-矩形 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7F1E491E-F3DA-504C-B1C6-20E1D5349E78}"/>
              </a:ext>
            </a:extLst>
          </p:cNvPr>
          <p:cNvSpPr/>
          <p:nvPr>
            <p:custDataLst>
              <p:tags r:id="rId2"/>
            </p:custDataLst>
          </p:nvPr>
        </p:nvSpPr>
        <p:spPr>
          <a:xfrm>
            <a:off x="4863041" y="2238982"/>
            <a:ext cx="5974293"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base">
              <a:spcBef>
                <a:spcPct val="0"/>
              </a:spcBef>
              <a:spcAft>
                <a:spcPct val="0"/>
              </a:spcAft>
              <a:buFont typeface="Wingdings" pitchFamily="2" charset="2"/>
              <a:buChar char="l"/>
              <a:defRPr/>
            </a:pP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条例</a:t>
            </a: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第十章附则</a:t>
            </a:r>
          </a:p>
        </p:txBody>
      </p:sp>
      <p:sp>
        <p:nvSpPr>
          <p:cNvPr id="16" name="PA-1022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AD660BB7-71EC-AD43-9940-E0A750A7B7D2}"/>
              </a:ext>
            </a:extLst>
          </p:cNvPr>
          <p:cNvSpPr/>
          <p:nvPr>
            <p:custDataLst>
              <p:tags r:id="rId3"/>
            </p:custDataLst>
          </p:nvPr>
        </p:nvSpPr>
        <p:spPr>
          <a:xfrm>
            <a:off x="4483097" y="3182253"/>
            <a:ext cx="6234644" cy="2031325"/>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第四十四条中国人民解放军和中国人民武装警察部队党员教育管理工作规定，由中央军事委员会根据本条例制定。</a:t>
            </a:r>
            <a:endParaRPr lang="en-US" altLang="zh-CN" sz="1400" kern="0" dirty="0">
              <a:ln w="3175">
                <a:noFill/>
              </a:ln>
              <a:solidFill>
                <a:schemeClr val="tx1">
                  <a:lumMod val="85000"/>
                  <a:lumOff val="15000"/>
                </a:schemeClr>
              </a:solidFill>
              <a:cs typeface="+mn-ea"/>
              <a:sym typeface="+mn-lt"/>
            </a:endParaRPr>
          </a:p>
          <a:p>
            <a:pPr marL="285750" indent="-285750" defTabSz="914400" fontAlgn="base">
              <a:lnSpc>
                <a:spcPct val="150000"/>
              </a:lnSpc>
              <a:spcBef>
                <a:spcPct val="0"/>
              </a:spcBef>
              <a:spcAft>
                <a:spcPct val="0"/>
              </a:spcAft>
              <a:buFont typeface="Wingdings" pitchFamily="2" charset="2"/>
              <a:buChar char="n"/>
              <a:defRPr/>
            </a:pPr>
            <a:endParaRPr lang="zh-CN" altLang="en-US" sz="1400" kern="0" dirty="0">
              <a:ln w="3175">
                <a:noFill/>
              </a:ln>
              <a:solidFill>
                <a:schemeClr val="tx1">
                  <a:lumMod val="85000"/>
                  <a:lumOff val="15000"/>
                </a:schemeClr>
              </a:solidFill>
              <a:cs typeface="+mn-ea"/>
              <a:sym typeface="+mn-lt"/>
            </a:endParaRPr>
          </a:p>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第四十五条本条例由中央组织部负责解释。</a:t>
            </a:r>
            <a:endParaRPr lang="en-US" altLang="zh-CN" sz="1400" kern="0" dirty="0">
              <a:ln w="3175">
                <a:noFill/>
              </a:ln>
              <a:solidFill>
                <a:schemeClr val="tx1">
                  <a:lumMod val="85000"/>
                  <a:lumOff val="15000"/>
                </a:schemeClr>
              </a:solidFill>
              <a:cs typeface="+mn-ea"/>
              <a:sym typeface="+mn-lt"/>
            </a:endParaRPr>
          </a:p>
          <a:p>
            <a:pPr marL="285750" indent="-285750" defTabSz="914400" fontAlgn="base">
              <a:lnSpc>
                <a:spcPct val="150000"/>
              </a:lnSpc>
              <a:spcBef>
                <a:spcPct val="0"/>
              </a:spcBef>
              <a:spcAft>
                <a:spcPct val="0"/>
              </a:spcAft>
              <a:buFont typeface="Wingdings" pitchFamily="2" charset="2"/>
              <a:buChar char="n"/>
              <a:defRPr/>
            </a:pPr>
            <a:endParaRPr lang="zh-CN" altLang="en-US" sz="1400" kern="0" dirty="0">
              <a:ln w="3175">
                <a:noFill/>
              </a:ln>
              <a:solidFill>
                <a:schemeClr val="tx1">
                  <a:lumMod val="85000"/>
                  <a:lumOff val="15000"/>
                </a:schemeClr>
              </a:solidFill>
              <a:cs typeface="+mn-ea"/>
              <a:sym typeface="+mn-lt"/>
            </a:endParaRPr>
          </a:p>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第四十六条本条例自</a:t>
            </a:r>
            <a:r>
              <a:rPr lang="en-US" altLang="zh-CN" sz="1400" kern="0" dirty="0">
                <a:ln w="3175">
                  <a:noFill/>
                </a:ln>
                <a:solidFill>
                  <a:schemeClr val="tx1">
                    <a:lumMod val="85000"/>
                    <a:lumOff val="15000"/>
                  </a:schemeClr>
                </a:solidFill>
                <a:cs typeface="+mn-ea"/>
                <a:sym typeface="+mn-lt"/>
              </a:rPr>
              <a:t>2019</a:t>
            </a:r>
            <a:r>
              <a:rPr lang="zh-CN" altLang="en-US" sz="1400" kern="0" dirty="0">
                <a:ln w="3175">
                  <a:noFill/>
                </a:ln>
                <a:solidFill>
                  <a:schemeClr val="tx1">
                    <a:lumMod val="85000"/>
                    <a:lumOff val="15000"/>
                  </a:schemeClr>
                </a:solidFill>
                <a:cs typeface="+mn-ea"/>
                <a:sym typeface="+mn-lt"/>
              </a:rPr>
              <a:t>年</a:t>
            </a:r>
            <a:r>
              <a:rPr lang="en-US" altLang="zh-CN" sz="1400" kern="0" dirty="0">
                <a:ln w="3175">
                  <a:noFill/>
                </a:ln>
                <a:solidFill>
                  <a:schemeClr val="tx1">
                    <a:lumMod val="85000"/>
                    <a:lumOff val="15000"/>
                  </a:schemeClr>
                </a:solidFill>
                <a:cs typeface="+mn-ea"/>
                <a:sym typeface="+mn-lt"/>
              </a:rPr>
              <a:t>5</a:t>
            </a:r>
            <a:r>
              <a:rPr lang="zh-CN" altLang="en-US" sz="1400" kern="0" dirty="0">
                <a:ln w="3175">
                  <a:noFill/>
                </a:ln>
                <a:solidFill>
                  <a:schemeClr val="tx1">
                    <a:lumMod val="85000"/>
                    <a:lumOff val="15000"/>
                  </a:schemeClr>
                </a:solidFill>
                <a:cs typeface="+mn-ea"/>
                <a:sym typeface="+mn-lt"/>
              </a:rPr>
              <a:t>月</a:t>
            </a:r>
            <a:r>
              <a:rPr lang="en-US" altLang="zh-CN" sz="1400" kern="0" dirty="0">
                <a:ln w="3175">
                  <a:noFill/>
                </a:ln>
                <a:solidFill>
                  <a:schemeClr val="tx1">
                    <a:lumMod val="85000"/>
                    <a:lumOff val="15000"/>
                  </a:schemeClr>
                </a:solidFill>
                <a:cs typeface="+mn-ea"/>
                <a:sym typeface="+mn-lt"/>
              </a:rPr>
              <a:t>6</a:t>
            </a:r>
            <a:r>
              <a:rPr lang="zh-CN" altLang="en-US" sz="1400" kern="0" dirty="0">
                <a:ln w="3175">
                  <a:noFill/>
                </a:ln>
                <a:solidFill>
                  <a:schemeClr val="tx1">
                    <a:lumMod val="85000"/>
                    <a:lumOff val="15000"/>
                  </a:schemeClr>
                </a:solidFill>
                <a:cs typeface="+mn-ea"/>
                <a:sym typeface="+mn-lt"/>
              </a:rPr>
              <a:t>日起施行。</a:t>
            </a:r>
            <a:endParaRPr lang="en-US" altLang="zh-CN" sz="1400" kern="0" dirty="0">
              <a:ln w="3175">
                <a:noFill/>
              </a:ln>
              <a:solidFill>
                <a:schemeClr val="tx1">
                  <a:lumMod val="85000"/>
                  <a:lumOff val="15000"/>
                </a:schemeClr>
              </a:solidFill>
              <a:cs typeface="+mn-ea"/>
              <a:sym typeface="+mn-lt"/>
            </a:endParaRPr>
          </a:p>
        </p:txBody>
      </p:sp>
    </p:spTree>
    <p:extLst>
      <p:ext uri="{BB962C8B-B14F-4D97-AF65-F5344CB8AC3E}">
        <p14:creationId xmlns:p14="http://schemas.microsoft.com/office/powerpoint/2010/main" val="42187571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svg="http://schemas.microsoft.com/office/drawing/2016/SVG/main"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延迟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BBD7B5-E830-3448-905F-80B171EBE942}"/>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3</a:t>
            </a:r>
            <a:endParaRPr kumimoji="1" lang="zh-CN" altLang="en-US" sz="3200" b="1" i="1" dirty="0">
              <a:cs typeface="+mn-ea"/>
              <a:sym typeface="+mn-lt"/>
            </a:endParaRPr>
          </a:p>
        </p:txBody>
      </p:sp>
      <p:sp>
        <p:nvSpPr>
          <p:cNvPr id="12"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B968E46-74CD-6F48-9C1C-8289D1BD577B}"/>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新时代党员教育管理工作的组织领导和工作保障</a:t>
            </a:r>
          </a:p>
        </p:txBody>
      </p:sp>
      <p:sp>
        <p:nvSpPr>
          <p:cNvPr id="9" name="圆角矩形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99E085-9516-5D43-B7BF-F0280794075B}"/>
              </a:ext>
            </a:extLst>
          </p:cNvPr>
          <p:cNvSpPr/>
          <p:nvPr/>
        </p:nvSpPr>
        <p:spPr>
          <a:xfrm>
            <a:off x="701145" y="1631420"/>
            <a:ext cx="10789710" cy="1456267"/>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0"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38EA44-4969-4D47-9E12-3B5ED63B08E2}"/>
              </a:ext>
            </a:extLst>
          </p:cNvPr>
          <p:cNvSpPr/>
          <p:nvPr>
            <p:custDataLst>
              <p:tags r:id="rId2"/>
            </p:custDataLst>
          </p:nvPr>
        </p:nvSpPr>
        <p:spPr>
          <a:xfrm>
            <a:off x="904344" y="1877280"/>
            <a:ext cx="10383312" cy="1061829"/>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组织上入党，一生一次</a:t>
            </a:r>
            <a:r>
              <a:rPr lang="en-US" altLang="zh-CN" sz="1400" kern="0" dirty="0">
                <a:ln w="3175">
                  <a:noFill/>
                </a:ln>
                <a:solidFill>
                  <a:schemeClr val="bg1"/>
                </a:solidFill>
                <a:cs typeface="+mn-ea"/>
                <a:sym typeface="+mn-lt"/>
              </a:rPr>
              <a:t>;</a:t>
            </a:r>
            <a:r>
              <a:rPr lang="zh-CN" altLang="en-US" sz="1400" kern="0" dirty="0">
                <a:ln w="3175">
                  <a:noFill/>
                </a:ln>
                <a:solidFill>
                  <a:schemeClr val="bg1"/>
                </a:solidFill>
                <a:cs typeface="+mn-ea"/>
                <a:sym typeface="+mn-lt"/>
              </a:rPr>
              <a:t>思想上入党，一生一世。列宁说过，‘ 徒有其名的党员，就是白给，我们也不要”，要“注意党员质量的提高和清洗‘混进党里来的人’”。纯洁党员思想、提高党员质量，让一个党员人数比许多国家人口数量都多的大党不忘初心、牢记使命，是我们面临的永恒课题。</a:t>
            </a:r>
            <a:endParaRPr lang="en-US" altLang="zh-CN" sz="1400" kern="0" dirty="0">
              <a:ln w="3175">
                <a:noFill/>
              </a:ln>
              <a:solidFill>
                <a:schemeClr val="bg1"/>
              </a:solidFill>
              <a:cs typeface="+mn-ea"/>
              <a:sym typeface="+mn-lt"/>
            </a:endParaRPr>
          </a:p>
        </p:txBody>
      </p:sp>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435A2F-AAD4-5D41-8F17-CB77F88B4D2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145" y="3479171"/>
            <a:ext cx="10789710" cy="2827867"/>
          </a:xfrm>
          <a:prstGeom prst="rect">
            <a:avLst/>
          </a:prstGeom>
        </p:spPr>
      </p:pic>
    </p:spTree>
    <p:extLst>
      <p:ext uri="{BB962C8B-B14F-4D97-AF65-F5344CB8AC3E}">
        <p14:creationId xmlns:p14="http://schemas.microsoft.com/office/powerpoint/2010/main" val="36854846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C9ADEA12-7DE1-F648-981B-29326E4CDF4A}"/>
              </a:ext>
            </a:extLst>
          </p:cNvPr>
          <p:cNvSpPr/>
          <p:nvPr/>
        </p:nvSpPr>
        <p:spPr>
          <a:xfrm>
            <a:off x="1673171" y="2105561"/>
            <a:ext cx="8845659" cy="1323439"/>
          </a:xfrm>
          <a:prstGeom prst="rect">
            <a:avLst/>
          </a:prstGeom>
        </p:spPr>
        <p:txBody>
          <a:bodyPr wrap="square">
            <a:spAutoFit/>
          </a:bodyPr>
          <a:lstStyle/>
          <a:p>
            <a:pPr algn="ctr" defTabSz="914400" fontAlgn="base">
              <a:spcBef>
                <a:spcPct val="0"/>
              </a:spcBef>
              <a:spcAft>
                <a:spcPct val="0"/>
              </a:spcAft>
              <a:defRPr/>
            </a:pPr>
            <a:r>
              <a:rPr lang="zh-CN" altLang="en-US" sz="8000" kern="0" dirty="0">
                <a:ln w="3175">
                  <a:noFill/>
                </a:ln>
                <a:gradFill>
                  <a:gsLst>
                    <a:gs pos="0">
                      <a:srgbClr val="FFF9D2"/>
                    </a:gs>
                    <a:gs pos="100000">
                      <a:srgbClr val="FFF9D2">
                        <a:alpha val="57000"/>
                      </a:srgbClr>
                    </a:gs>
                  </a:gsLst>
                  <a:lin ang="5400000" scaled="1"/>
                </a:gradFill>
                <a:latin typeface="方正粗黑宋简体" panose="02000000000000000000" pitchFamily="2" charset="-122"/>
                <a:ea typeface="方正粗黑宋简体" panose="02000000000000000000" pitchFamily="2" charset="-122"/>
                <a:cs typeface="+mn-ea"/>
                <a:sym typeface="+mn-lt"/>
              </a:rPr>
              <a:t>谢谢您的观看</a:t>
            </a:r>
            <a:endParaRPr lang="en-US" altLang="zh-CN" sz="8000" kern="0" dirty="0">
              <a:ln w="12700" cap="flat">
                <a:noFill/>
                <a:miter lim="800000"/>
              </a:ln>
              <a:gradFill>
                <a:gsLst>
                  <a:gs pos="0">
                    <a:srgbClr val="FFF9D2"/>
                  </a:gs>
                  <a:gs pos="100000">
                    <a:srgbClr val="FFF9D2">
                      <a:alpha val="57000"/>
                    </a:srgbClr>
                  </a:gs>
                </a:gsLst>
                <a:lin ang="5400000" scaled="1"/>
              </a:gradFill>
              <a:latin typeface="方正粗黑宋简体" panose="02000000000000000000" pitchFamily="2" charset="-122"/>
              <a:ea typeface="方正粗黑宋简体" panose="02000000000000000000" pitchFamily="2" charset="-122"/>
              <a:cs typeface="+mn-ea"/>
              <a:sym typeface="+mn-lt"/>
            </a:endParaRPr>
          </a:p>
        </p:txBody>
      </p:sp>
      <p:sp>
        <p:nvSpPr>
          <p:cNvPr id="7" name="圆角矩形 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73B082E-E753-8D46-829C-928113ACB263}"/>
              </a:ext>
            </a:extLst>
          </p:cNvPr>
          <p:cNvSpPr/>
          <p:nvPr/>
        </p:nvSpPr>
        <p:spPr>
          <a:xfrm>
            <a:off x="4299349" y="4205738"/>
            <a:ext cx="3593302" cy="499376"/>
          </a:xfrm>
          <a:prstGeom prst="roundRect">
            <a:avLst>
              <a:gd name="adj" fmla="val 50000"/>
            </a:avLst>
          </a:prstGeom>
          <a:no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9D2"/>
              </a:solidFill>
              <a:cs typeface="+mn-ea"/>
              <a:sym typeface="+mn-lt"/>
            </a:endParaRPr>
          </a:p>
        </p:txBody>
      </p:sp>
      <p:sp>
        <p:nvSpPr>
          <p:cNvPr id="8" name="矩形 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8E58C9E-DC31-0B41-AD90-4DE5CAE49BED}"/>
              </a:ext>
            </a:extLst>
          </p:cNvPr>
          <p:cNvSpPr/>
          <p:nvPr/>
        </p:nvSpPr>
        <p:spPr>
          <a:xfrm>
            <a:off x="4727289" y="4286149"/>
            <a:ext cx="2737422" cy="338554"/>
          </a:xfrm>
          <a:prstGeom prst="rect">
            <a:avLst/>
          </a:prstGeom>
        </p:spPr>
        <p:txBody>
          <a:bodyPr wrap="square">
            <a:spAutoFit/>
          </a:bodyPr>
          <a:lstStyle/>
          <a:p>
            <a:pPr algn="ctr" defTabSz="914400" fontAlgn="base">
              <a:spcBef>
                <a:spcPct val="0"/>
              </a:spcBef>
              <a:spcAft>
                <a:spcPct val="0"/>
              </a:spcAft>
              <a:defRPr/>
            </a:pPr>
            <a:r>
              <a:rPr lang="zh-CN" altLang="en-US" sz="1600" kern="0" dirty="0">
                <a:ln w="3175">
                  <a:noFill/>
                </a:ln>
                <a:solidFill>
                  <a:srgbClr val="FFF9D2"/>
                </a:solidFill>
                <a:cs typeface="+mn-ea"/>
                <a:sym typeface="+mn-lt"/>
              </a:rPr>
              <a:t>在此输入您的党组织名称</a:t>
            </a:r>
            <a:endParaRPr lang="en-US" altLang="zh-CN" sz="1600" kern="0" dirty="0">
              <a:ln w="3175">
                <a:noFill/>
              </a:ln>
              <a:solidFill>
                <a:srgbClr val="FFF9D2"/>
              </a:solidFill>
              <a:cs typeface="+mn-ea"/>
              <a:sym typeface="+mn-lt"/>
            </a:endParaRPr>
          </a:p>
        </p:txBody>
      </p:sp>
      <p:sp>
        <p:nvSpPr>
          <p:cNvPr id="9" name="矩形 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E2846B1-253F-5A48-BC4D-99BC7E2DA593}"/>
              </a:ext>
            </a:extLst>
          </p:cNvPr>
          <p:cNvSpPr/>
          <p:nvPr/>
        </p:nvSpPr>
        <p:spPr>
          <a:xfrm>
            <a:off x="1838383" y="3526762"/>
            <a:ext cx="8515234" cy="400110"/>
          </a:xfrm>
          <a:prstGeom prst="rect">
            <a:avLst/>
          </a:prstGeom>
        </p:spPr>
        <p:txBody>
          <a:bodyPr wrap="square">
            <a:spAutoFit/>
          </a:bodyPr>
          <a:lstStyle/>
          <a:p>
            <a:pPr algn="ctr" defTabSz="914400" fontAlgn="base">
              <a:spcBef>
                <a:spcPct val="0"/>
              </a:spcBef>
              <a:spcAft>
                <a:spcPct val="0"/>
              </a:spcAft>
              <a:defRPr/>
            </a:pPr>
            <a:r>
              <a:rPr lang="en-US" altLang="zh-CN" sz="2000" kern="0" dirty="0" smtClean="0">
                <a:ln w="3175">
                  <a:noFill/>
                </a:ln>
                <a:solidFill>
                  <a:srgbClr val="FFF9D2"/>
                </a:solidFill>
                <a:cs typeface="+mn-ea"/>
                <a:sym typeface="+mn-lt"/>
              </a:rPr>
              <a:t>——</a:t>
            </a:r>
            <a:r>
              <a:rPr lang="zh-CN" altLang="en-US" sz="2000" kern="0" dirty="0" smtClean="0">
                <a:ln w="3175">
                  <a:noFill/>
                </a:ln>
                <a:solidFill>
                  <a:srgbClr val="FFF9D2"/>
                </a:solidFill>
                <a:cs typeface="+mn-ea"/>
                <a:sym typeface="+mn-lt"/>
              </a:rPr>
              <a:t>深</a:t>
            </a:r>
            <a:r>
              <a:rPr lang="zh-CN" altLang="en-US" sz="2000" kern="0" dirty="0">
                <a:ln w="3175">
                  <a:noFill/>
                </a:ln>
                <a:solidFill>
                  <a:srgbClr val="FFF9D2"/>
                </a:solidFill>
                <a:cs typeface="+mn-ea"/>
                <a:sym typeface="+mn-lt"/>
              </a:rPr>
              <a:t>入学习</a:t>
            </a:r>
            <a:r>
              <a:rPr lang="en-US" altLang="zh-CN" sz="2000" kern="0" dirty="0">
                <a:ln w="3175">
                  <a:noFill/>
                </a:ln>
                <a:solidFill>
                  <a:srgbClr val="FFF9D2"/>
                </a:solidFill>
                <a:cs typeface="+mn-ea"/>
                <a:sym typeface="+mn-lt"/>
              </a:rPr>
              <a:t>《</a:t>
            </a:r>
            <a:r>
              <a:rPr lang="zh-CN" altLang="en-US" sz="2000" kern="0" dirty="0">
                <a:ln w="3175">
                  <a:noFill/>
                </a:ln>
                <a:solidFill>
                  <a:srgbClr val="FFF9D2"/>
                </a:solidFill>
                <a:cs typeface="+mn-ea"/>
                <a:sym typeface="+mn-lt"/>
              </a:rPr>
              <a:t>中国共产党党员教育管理工作条例</a:t>
            </a:r>
            <a:r>
              <a:rPr lang="en-US" altLang="zh-CN" sz="2000" kern="0" dirty="0">
                <a:ln w="3175">
                  <a:noFill/>
                </a:ln>
                <a:solidFill>
                  <a:srgbClr val="FFF9D2"/>
                </a:solidFill>
                <a:cs typeface="+mn-ea"/>
                <a:sym typeface="+mn-lt"/>
              </a:rPr>
              <a:t>》</a:t>
            </a:r>
            <a:endParaRPr lang="en-US" altLang="zh-CN" sz="2000" kern="0" dirty="0">
              <a:ln w="12700" cap="flat">
                <a:noFill/>
                <a:miter lim="800000"/>
              </a:ln>
              <a:solidFill>
                <a:srgbClr val="FFF9D2"/>
              </a:solidFill>
              <a:cs typeface="+mn-ea"/>
              <a:sym typeface="+mn-lt"/>
            </a:endParaRPr>
          </a:p>
        </p:txBody>
      </p:sp>
      <p:pic>
        <p:nvPicPr>
          <p:cNvPr id="10" name="图片 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53E8BF2C-419F-AF43-A49B-73D9E976F6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2868" y="610268"/>
            <a:ext cx="1286264" cy="1323439"/>
          </a:xfrm>
          <a:prstGeom prst="rect">
            <a:avLst/>
          </a:prstGeom>
        </p:spPr>
      </p:pic>
      <p:pic>
        <p:nvPicPr>
          <p:cNvPr id="11" name="图片 1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D6D904B1-969B-E74D-9876-CFCC577ABD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455426"/>
            <a:ext cx="12192000" cy="2418210"/>
          </a:xfrm>
          <a:prstGeom prst="rect">
            <a:avLst/>
          </a:prstGeom>
        </p:spPr>
      </p:pic>
      <p:pic>
        <p:nvPicPr>
          <p:cNvPr id="16" name="图片 1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3BC6756-1A0A-C646-9A51-2C563BC600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5532" y="-52139"/>
            <a:ext cx="5046468" cy="3578901"/>
          </a:xfrm>
          <a:prstGeom prst="rect">
            <a:avLst/>
          </a:prstGeom>
        </p:spPr>
      </p:pic>
      <p:pic>
        <p:nvPicPr>
          <p:cNvPr id="17" name="图片 1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B1E1C69-A429-8342-A3BA-86E5604439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19" y="3429000"/>
            <a:ext cx="3078444" cy="3429000"/>
          </a:xfrm>
          <a:prstGeom prst="rect">
            <a:avLst/>
          </a:prstGeom>
        </p:spPr>
      </p:pic>
      <p:pic>
        <p:nvPicPr>
          <p:cNvPr id="18" name="图片 1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38E45F3D-F3EF-404D-9618-06600C22D4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5897895"/>
            <a:ext cx="12192000" cy="9544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1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0829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CAD18E-73C5-BE4D-AEC0-71064EECE0C3}"/>
              </a:ext>
            </a:extLst>
          </p:cNvPr>
          <p:cNvSpPr/>
          <p:nvPr/>
        </p:nvSpPr>
        <p:spPr>
          <a:xfrm>
            <a:off x="1280926" y="-263653"/>
            <a:ext cx="2721511" cy="2028658"/>
          </a:xfrm>
          <a:prstGeom prst="roundRect">
            <a:avLst>
              <a:gd name="adj" fmla="val 10552"/>
            </a:avLst>
          </a:prstGeom>
          <a:solidFill>
            <a:srgbClr val="A9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9" name="PA-矩形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C797B8-0B37-6744-998A-7D6511E22E79}"/>
              </a:ext>
            </a:extLst>
          </p:cNvPr>
          <p:cNvSpPr/>
          <p:nvPr>
            <p:custDataLst>
              <p:tags r:id="rId1"/>
            </p:custDataLst>
          </p:nvPr>
        </p:nvSpPr>
        <p:spPr>
          <a:xfrm>
            <a:off x="1280926" y="2126470"/>
            <a:ext cx="8100664" cy="823162"/>
          </a:xfrm>
          <a:prstGeom prst="roundRect">
            <a:avLst/>
          </a:prstGeom>
          <a:noFill/>
          <a:ln w="12700" cap="flat" cmpd="sng" algn="ctr">
            <a:solidFill>
              <a:srgbClr val="8B181D"/>
            </a:solid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381971"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0" name="PA-等腰三角形 2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05D082-D403-3545-A649-60E2F70C0F74}"/>
              </a:ext>
            </a:extLst>
          </p:cNvPr>
          <p:cNvSpPr/>
          <p:nvPr>
            <p:custDataLst>
              <p:tags r:id="rId2"/>
            </p:custDataLst>
          </p:nvPr>
        </p:nvSpPr>
        <p:spPr>
          <a:xfrm rot="5400000" flipV="1">
            <a:off x="1558814" y="2178390"/>
            <a:ext cx="667742" cy="563908"/>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A91F26"/>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prstClr val="white"/>
              </a:solidFill>
              <a:effectLst/>
              <a:uLnTx/>
              <a:uFillTx/>
              <a:cs typeface="+mn-ea"/>
              <a:sym typeface="+mn-lt"/>
            </a:endParaRPr>
          </a:p>
        </p:txBody>
      </p:sp>
      <p:sp>
        <p:nvSpPr>
          <p:cNvPr id="11" name="PA-标题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8DB1C9-4CC2-C043-AEB0-4083EEE562C6}"/>
              </a:ext>
            </a:extLst>
          </p:cNvPr>
          <p:cNvSpPr txBox="1">
            <a:spLocks/>
          </p:cNvSpPr>
          <p:nvPr>
            <p:custDataLst>
              <p:tags r:id="rId3"/>
            </p:custDataLst>
          </p:nvPr>
        </p:nvSpPr>
        <p:spPr>
          <a:xfrm>
            <a:off x="1558729" y="2098415"/>
            <a:ext cx="663209" cy="512327"/>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cs typeface="+mn-ea"/>
                <a:sym typeface="+mn-lt"/>
              </a:rPr>
              <a:t>   01</a:t>
            </a:r>
            <a:endParaRPr kumimoji="0" lang="zh-CN" altLang="en-US" sz="1200" b="0"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sp>
        <p:nvSpPr>
          <p:cNvPr id="12"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0F48EF-82FC-4845-B406-D597ABB66AEF}"/>
              </a:ext>
            </a:extLst>
          </p:cNvPr>
          <p:cNvSpPr/>
          <p:nvPr>
            <p:custDataLst>
              <p:tags r:id="rId4"/>
            </p:custDataLst>
          </p:nvPr>
        </p:nvSpPr>
        <p:spPr>
          <a:xfrm>
            <a:off x="2368324" y="2321794"/>
            <a:ext cx="6017154"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新时代党员教育管理工作遵循的基本原则</a:t>
            </a:r>
          </a:p>
        </p:txBody>
      </p:sp>
      <p:sp>
        <p:nvSpPr>
          <p:cNvPr id="13" name="PA-矩形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BCDB83A-8BFE-D749-B599-C6B87714EE27}"/>
              </a:ext>
            </a:extLst>
          </p:cNvPr>
          <p:cNvSpPr/>
          <p:nvPr>
            <p:custDataLst>
              <p:tags r:id="rId5"/>
            </p:custDataLst>
          </p:nvPr>
        </p:nvSpPr>
        <p:spPr>
          <a:xfrm>
            <a:off x="1280926" y="3362186"/>
            <a:ext cx="8100664" cy="823162"/>
          </a:xfrm>
          <a:prstGeom prst="roundRect">
            <a:avLst/>
          </a:prstGeom>
          <a:noFill/>
          <a:ln w="12700" cap="flat" cmpd="sng" algn="ctr">
            <a:solidFill>
              <a:srgbClr val="8B181D"/>
            </a:solid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381971"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4" name="PA-等腰三角形 2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EA1BCF-530D-1145-A24F-BC8A771D4EEC}"/>
              </a:ext>
            </a:extLst>
          </p:cNvPr>
          <p:cNvSpPr/>
          <p:nvPr>
            <p:custDataLst>
              <p:tags r:id="rId6"/>
            </p:custDataLst>
          </p:nvPr>
        </p:nvSpPr>
        <p:spPr>
          <a:xfrm rot="5400000" flipV="1">
            <a:off x="1558814" y="3414106"/>
            <a:ext cx="667742" cy="563908"/>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A91F26"/>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prstClr val="white"/>
              </a:solidFill>
              <a:effectLst/>
              <a:uLnTx/>
              <a:uFillTx/>
              <a:cs typeface="+mn-ea"/>
              <a:sym typeface="+mn-lt"/>
            </a:endParaRPr>
          </a:p>
        </p:txBody>
      </p:sp>
      <p:sp>
        <p:nvSpPr>
          <p:cNvPr id="15" name="PA-标题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3823B00-E3A3-EC48-92E6-975A523A5523}"/>
              </a:ext>
            </a:extLst>
          </p:cNvPr>
          <p:cNvSpPr txBox="1">
            <a:spLocks/>
          </p:cNvSpPr>
          <p:nvPr>
            <p:custDataLst>
              <p:tags r:id="rId7"/>
            </p:custDataLst>
          </p:nvPr>
        </p:nvSpPr>
        <p:spPr>
          <a:xfrm>
            <a:off x="1558729" y="3334131"/>
            <a:ext cx="663209" cy="512327"/>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cs typeface="+mn-ea"/>
                <a:sym typeface="+mn-lt"/>
              </a:rPr>
              <a:t>02</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sp>
        <p:nvSpPr>
          <p:cNvPr id="16"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46439A-9AA0-4146-BA67-5DD2A427D88A}"/>
              </a:ext>
            </a:extLst>
          </p:cNvPr>
          <p:cNvSpPr/>
          <p:nvPr>
            <p:custDataLst>
              <p:tags r:id="rId8"/>
            </p:custDataLst>
          </p:nvPr>
        </p:nvSpPr>
        <p:spPr>
          <a:xfrm>
            <a:off x="2368324" y="3557510"/>
            <a:ext cx="7013267"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新时代党员教育管理工作的管理监督和组织处置</a:t>
            </a:r>
          </a:p>
        </p:txBody>
      </p:sp>
      <p:sp>
        <p:nvSpPr>
          <p:cNvPr id="17" name="PA-矩形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7E2A9E-13BF-F043-A7F6-DC3C898F4068}"/>
              </a:ext>
            </a:extLst>
          </p:cNvPr>
          <p:cNvSpPr/>
          <p:nvPr>
            <p:custDataLst>
              <p:tags r:id="rId9"/>
            </p:custDataLst>
          </p:nvPr>
        </p:nvSpPr>
        <p:spPr>
          <a:xfrm>
            <a:off x="1280926" y="4565877"/>
            <a:ext cx="8100664" cy="823162"/>
          </a:xfrm>
          <a:prstGeom prst="roundRect">
            <a:avLst/>
          </a:prstGeom>
          <a:noFill/>
          <a:ln w="12700" cap="flat" cmpd="sng" algn="ctr">
            <a:solidFill>
              <a:srgbClr val="8B181D"/>
            </a:solid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381971"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8" name="PA-等腰三角形 2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409B2A-FB55-154A-953B-A4A162A223F3}"/>
              </a:ext>
            </a:extLst>
          </p:cNvPr>
          <p:cNvSpPr/>
          <p:nvPr>
            <p:custDataLst>
              <p:tags r:id="rId10"/>
            </p:custDataLst>
          </p:nvPr>
        </p:nvSpPr>
        <p:spPr>
          <a:xfrm rot="5400000" flipV="1">
            <a:off x="1558814" y="4617797"/>
            <a:ext cx="667742" cy="563908"/>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A91F26"/>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prstClr val="white"/>
              </a:solidFill>
              <a:effectLst/>
              <a:uLnTx/>
              <a:uFillTx/>
              <a:cs typeface="+mn-ea"/>
              <a:sym typeface="+mn-lt"/>
            </a:endParaRPr>
          </a:p>
        </p:txBody>
      </p:sp>
      <p:sp>
        <p:nvSpPr>
          <p:cNvPr id="19" name="PA-标题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B30FA5-6DC6-4243-A8E9-C108F945DE1C}"/>
              </a:ext>
            </a:extLst>
          </p:cNvPr>
          <p:cNvSpPr txBox="1">
            <a:spLocks/>
          </p:cNvSpPr>
          <p:nvPr>
            <p:custDataLst>
              <p:tags r:id="rId11"/>
            </p:custDataLst>
          </p:nvPr>
        </p:nvSpPr>
        <p:spPr>
          <a:xfrm>
            <a:off x="1558729" y="4537822"/>
            <a:ext cx="663209" cy="512327"/>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cs typeface="+mn-ea"/>
                <a:sym typeface="+mn-lt"/>
              </a:rPr>
              <a:t>03</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sp>
        <p:nvSpPr>
          <p:cNvPr id="20"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FCC02B-BE32-3049-A6CA-F40E43CF757B}"/>
              </a:ext>
            </a:extLst>
          </p:cNvPr>
          <p:cNvSpPr/>
          <p:nvPr>
            <p:custDataLst>
              <p:tags r:id="rId12"/>
            </p:custDataLst>
          </p:nvPr>
        </p:nvSpPr>
        <p:spPr>
          <a:xfrm>
            <a:off x="2368324" y="4761201"/>
            <a:ext cx="7013266"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新时代党员教育管理工作的组织领导和工作保障</a:t>
            </a:r>
          </a:p>
        </p:txBody>
      </p:sp>
      <p:pic>
        <p:nvPicPr>
          <p:cNvPr id="21" name="图片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08B7291-4FA6-9142-8845-F5ECD6BE5D6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5897895"/>
            <a:ext cx="12192000" cy="954436"/>
          </a:xfrm>
          <a:prstGeom prst="rect">
            <a:avLst/>
          </a:prstGeom>
        </p:spPr>
      </p:pic>
      <p:sp>
        <p:nvSpPr>
          <p:cNvPr id="22" name="矩形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12C4426-D1EC-E64A-BF9C-9F92ACC68FB6}"/>
              </a:ext>
            </a:extLst>
          </p:cNvPr>
          <p:cNvSpPr/>
          <p:nvPr/>
        </p:nvSpPr>
        <p:spPr>
          <a:xfrm>
            <a:off x="1758085" y="752478"/>
            <a:ext cx="1767192" cy="769441"/>
          </a:xfrm>
          <a:prstGeom prst="rect">
            <a:avLst/>
          </a:prstGeom>
        </p:spPr>
        <p:txBody>
          <a:bodyPr vert="horz" wrap="square">
            <a:spAutoFit/>
          </a:bodyPr>
          <a:lstStyle/>
          <a:p>
            <a:pPr algn="ctr" defTabSz="914400" fontAlgn="base">
              <a:spcBef>
                <a:spcPct val="0"/>
              </a:spcBef>
              <a:spcAft>
                <a:spcPct val="0"/>
              </a:spcAft>
              <a:defRPr/>
            </a:pPr>
            <a:r>
              <a:rPr lang="zh-CN" altLang="en-US" sz="4400" b="1" dirty="0">
                <a:solidFill>
                  <a:schemeClr val="bg1"/>
                </a:solidFill>
                <a:cs typeface="+mn-ea"/>
                <a:sym typeface="+mn-lt"/>
              </a:rPr>
              <a:t>目 录</a:t>
            </a:r>
            <a:endParaRPr lang="en-US" altLang="zh-CN" sz="4400" kern="0" dirty="0">
              <a:ln w="12700" cap="flat">
                <a:noFill/>
                <a:miter lim="800000"/>
              </a:ln>
              <a:solidFill>
                <a:schemeClr val="bg1"/>
              </a:solidFill>
              <a:cs typeface="+mn-ea"/>
              <a:sym typeface="+mn-lt"/>
            </a:endParaRPr>
          </a:p>
        </p:txBody>
      </p:sp>
      <p:pic>
        <p:nvPicPr>
          <p:cNvPr id="23" name="图片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DE062A-CCC0-BB4E-9C17-DF8F6F4EF4D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145532" y="-52139"/>
            <a:ext cx="5046468" cy="3578901"/>
          </a:xfrm>
          <a:prstGeom prst="rect">
            <a:avLst/>
          </a:prstGeom>
        </p:spPr>
      </p:pic>
    </p:spTree>
    <p:extLst>
      <p:ext uri="{BB962C8B-B14F-4D97-AF65-F5344CB8AC3E}">
        <p14:creationId xmlns:p14="http://schemas.microsoft.com/office/powerpoint/2010/main" val="32284177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par>
                          <p:cTn id="49" fill="hold">
                            <p:stCondLst>
                              <p:cond delay="5500"/>
                            </p:stCondLst>
                            <p:childTnLst>
                              <p:par>
                                <p:cTn id="50" presetID="16" presetClass="entr" presetSubtype="2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par>
                          <p:cTn id="53" fill="hold">
                            <p:stCondLst>
                              <p:cond delay="6000"/>
                            </p:stCondLst>
                            <p:childTnLst>
                              <p:par>
                                <p:cTn id="54" presetID="16" presetClass="entr" presetSubtype="21"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animBg="1"/>
      <p:bldP spid="14" grpId="0" animBg="1"/>
      <p:bldP spid="15" grpId="0"/>
      <p:bldP spid="16" grpId="0"/>
      <p:bldP spid="17" grpId="0" animBg="1"/>
      <p:bldP spid="18" grpId="0" animBg="1"/>
      <p:bldP spid="19"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663576-1A37-DF40-9875-7D9E3FB9ED34}"/>
              </a:ext>
            </a:extLst>
          </p:cNvPr>
          <p:cNvSpPr/>
          <p:nvPr/>
        </p:nvSpPr>
        <p:spPr>
          <a:xfrm>
            <a:off x="1217051" y="2209770"/>
            <a:ext cx="1957272" cy="1957272"/>
          </a:xfrm>
          <a:prstGeom prst="ellipse">
            <a:avLst/>
          </a:prstGeom>
          <a:solidFill>
            <a:srgbClr val="A9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b="1" i="1" dirty="0">
                <a:solidFill>
                  <a:schemeClr val="bg1"/>
                </a:solidFill>
                <a:cs typeface="+mn-ea"/>
                <a:sym typeface="+mn-lt"/>
              </a:rPr>
              <a:t>1</a:t>
            </a:r>
            <a:endParaRPr kumimoji="1" lang="zh-CN" altLang="en-US" sz="5400" b="1" i="1" dirty="0">
              <a:solidFill>
                <a:schemeClr val="bg1"/>
              </a:solidFill>
              <a:cs typeface="+mn-ea"/>
              <a:sym typeface="+mn-lt"/>
            </a:endParaRPr>
          </a:p>
        </p:txBody>
      </p:sp>
      <p:sp>
        <p:nvSpPr>
          <p:cNvPr id="5" name="矩形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783240-5DDC-1B4B-981A-9307264D655E}"/>
              </a:ext>
            </a:extLst>
          </p:cNvPr>
          <p:cNvSpPr/>
          <p:nvPr/>
        </p:nvSpPr>
        <p:spPr>
          <a:xfrm>
            <a:off x="3676766" y="2209770"/>
            <a:ext cx="8515234" cy="400110"/>
          </a:xfrm>
          <a:prstGeom prst="rect">
            <a:avLst/>
          </a:prstGeom>
        </p:spPr>
        <p:txBody>
          <a:bodyPr wrap="square">
            <a:spAutoFit/>
          </a:bodyPr>
          <a:lstStyle/>
          <a:p>
            <a:pPr defTabSz="914400" fontAlgn="base">
              <a:spcBef>
                <a:spcPct val="0"/>
              </a:spcBef>
              <a:spcAft>
                <a:spcPct val="0"/>
              </a:spcAft>
              <a:defRPr/>
            </a:pPr>
            <a:r>
              <a:rPr lang="en-US" altLang="zh-CN" sz="2000" b="1" kern="0" dirty="0">
                <a:ln w="3175">
                  <a:noFill/>
                </a:ln>
                <a:solidFill>
                  <a:srgbClr val="A91F26"/>
                </a:solidFill>
                <a:cs typeface="+mn-ea"/>
                <a:sym typeface="+mn-lt"/>
              </a:rPr>
              <a:t>——</a:t>
            </a:r>
            <a:r>
              <a:rPr lang="zh-CN" altLang="en-US" sz="2000" b="1" kern="0" dirty="0">
                <a:ln w="3175">
                  <a:noFill/>
                </a:ln>
                <a:solidFill>
                  <a:srgbClr val="A91F26"/>
                </a:solidFill>
                <a:cs typeface="+mn-ea"/>
                <a:sym typeface="+mn-lt"/>
              </a:rPr>
              <a:t>深入学习</a:t>
            </a:r>
            <a:r>
              <a:rPr lang="en-US" altLang="zh-CN" sz="2000" b="1" kern="0" dirty="0">
                <a:ln w="3175">
                  <a:noFill/>
                </a:ln>
                <a:solidFill>
                  <a:srgbClr val="A91F26"/>
                </a:solidFill>
                <a:cs typeface="+mn-ea"/>
                <a:sym typeface="+mn-lt"/>
              </a:rPr>
              <a:t>《</a:t>
            </a:r>
            <a:r>
              <a:rPr lang="zh-CN" altLang="en-US" sz="2000" b="1" kern="0" dirty="0">
                <a:ln w="3175">
                  <a:noFill/>
                </a:ln>
                <a:solidFill>
                  <a:srgbClr val="A91F26"/>
                </a:solidFill>
                <a:cs typeface="+mn-ea"/>
                <a:sym typeface="+mn-lt"/>
              </a:rPr>
              <a:t>中国共产党党员教育管理工作条例</a:t>
            </a:r>
            <a:r>
              <a:rPr lang="en-US" altLang="zh-CN" sz="2000" b="1" kern="0" dirty="0">
                <a:ln w="3175">
                  <a:noFill/>
                </a:ln>
                <a:solidFill>
                  <a:srgbClr val="A91F26"/>
                </a:solidFill>
                <a:cs typeface="+mn-ea"/>
                <a:sym typeface="+mn-lt"/>
              </a:rPr>
              <a:t>》</a:t>
            </a:r>
            <a:endParaRPr lang="en-US" altLang="zh-CN" sz="2000" kern="0" dirty="0">
              <a:ln w="12700" cap="flat">
                <a:noFill/>
                <a:miter lim="800000"/>
              </a:ln>
              <a:solidFill>
                <a:srgbClr val="A91F26"/>
              </a:solidFill>
              <a:cs typeface="+mn-ea"/>
              <a:sym typeface="+mn-lt"/>
            </a:endParaRPr>
          </a:p>
        </p:txBody>
      </p:sp>
      <p:sp>
        <p:nvSpPr>
          <p:cNvPr id="6"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CF53B7-03F5-F547-882E-D2CC47C53A6D}"/>
              </a:ext>
            </a:extLst>
          </p:cNvPr>
          <p:cNvSpPr/>
          <p:nvPr>
            <p:custDataLst>
              <p:tags r:id="rId1"/>
            </p:custDataLst>
          </p:nvPr>
        </p:nvSpPr>
        <p:spPr>
          <a:xfrm>
            <a:off x="3676766" y="2776526"/>
            <a:ext cx="7267662" cy="15696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4800" b="1" kern="0" dirty="0">
                <a:ln w="3175">
                  <a:noFill/>
                </a:ln>
                <a:solidFill>
                  <a:srgbClr val="A91F26"/>
                </a:solidFill>
                <a:cs typeface="+mn-ea"/>
                <a:sym typeface="+mn-lt"/>
              </a:rPr>
              <a:t>新时代党员教育管理工作遵循的基本原则</a:t>
            </a:r>
          </a:p>
        </p:txBody>
      </p:sp>
      <p:pic>
        <p:nvPicPr>
          <p:cNvPr id="7" name="图片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6021BE9-59FC-AC4B-989D-EFDA494239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97895"/>
            <a:ext cx="12192000" cy="954436"/>
          </a:xfrm>
          <a:prstGeom prst="rect">
            <a:avLst/>
          </a:prstGeom>
        </p:spPr>
      </p:pic>
    </p:spTree>
    <p:extLst>
      <p:ext uri="{BB962C8B-B14F-4D97-AF65-F5344CB8AC3E}">
        <p14:creationId xmlns:p14="http://schemas.microsoft.com/office/powerpoint/2010/main" val="3892338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延迟 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F1378084-1F2C-A240-A432-B1783701792A}"/>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1</a:t>
            </a:r>
            <a:endParaRPr kumimoji="1" lang="zh-CN" altLang="en-US" sz="3200" b="1" i="1" dirty="0">
              <a:cs typeface="+mn-ea"/>
              <a:sym typeface="+mn-lt"/>
            </a:endParaRPr>
          </a:p>
        </p:txBody>
      </p:sp>
      <p:sp>
        <p:nvSpPr>
          <p:cNvPr id="4" name="PA-矩形 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ED6B484A-610A-2F4B-8804-AA38576E6420}"/>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新时代党员教育管理工作遵循的基本原则</a:t>
            </a:r>
          </a:p>
        </p:txBody>
      </p:sp>
      <p:sp>
        <p:nvSpPr>
          <p:cNvPr id="13" name="圆角矩形 1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6B4F9DE5-3E5D-7943-B3C5-86E885A833F9}"/>
              </a:ext>
            </a:extLst>
          </p:cNvPr>
          <p:cNvSpPr/>
          <p:nvPr/>
        </p:nvSpPr>
        <p:spPr>
          <a:xfrm>
            <a:off x="771525" y="2029572"/>
            <a:ext cx="10463213" cy="4101105"/>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4" name="PA-1022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8A489B69-83D8-1E4C-988B-5852CA5408C2}"/>
              </a:ext>
            </a:extLst>
          </p:cNvPr>
          <p:cNvSpPr/>
          <p:nvPr>
            <p:custDataLst>
              <p:tags r:id="rId2"/>
            </p:custDataLst>
          </p:nvPr>
        </p:nvSpPr>
        <p:spPr>
          <a:xfrm>
            <a:off x="1050922" y="4135612"/>
            <a:ext cx="5189003" cy="1384995"/>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en-US" altLang="zh-CN" sz="1400" kern="0" dirty="0">
                <a:ln w="3175">
                  <a:noFill/>
                </a:ln>
                <a:solidFill>
                  <a:srgbClr val="A91F26"/>
                </a:solidFill>
                <a:cs typeface="+mn-ea"/>
                <a:sym typeface="+mn-lt"/>
              </a:rPr>
              <a:t>《</a:t>
            </a:r>
            <a:r>
              <a:rPr lang="zh-CN" altLang="en-US" sz="1400" kern="0" dirty="0">
                <a:ln w="3175">
                  <a:noFill/>
                </a:ln>
                <a:solidFill>
                  <a:srgbClr val="A91F26"/>
                </a:solidFill>
                <a:cs typeface="+mn-ea"/>
                <a:sym typeface="+mn-lt"/>
              </a:rPr>
              <a:t>中国共产党党员教育管理工作条例</a:t>
            </a:r>
            <a:r>
              <a:rPr lang="en-US" altLang="zh-CN" sz="1400" kern="0" dirty="0">
                <a:ln w="3175">
                  <a:noFill/>
                </a:ln>
                <a:solidFill>
                  <a:srgbClr val="A91F26"/>
                </a:solidFill>
                <a:cs typeface="+mn-ea"/>
                <a:sym typeface="+mn-lt"/>
              </a:rPr>
              <a:t>》</a:t>
            </a:r>
            <a:r>
              <a:rPr lang="zh-CN" altLang="en-US" sz="1400" kern="0" dirty="0">
                <a:ln w="3175">
                  <a:noFill/>
                </a:ln>
                <a:solidFill>
                  <a:srgbClr val="A91F26"/>
                </a:solidFill>
                <a:cs typeface="+mn-ea"/>
                <a:sym typeface="+mn-lt"/>
              </a:rPr>
              <a:t>以习近平新时代中国特色社会主义思想为指导，以党章为根本遵循，总结吸收实践创新成果，对党员教育管理的内容、方式、程序等作出规范，是新时代党员教育管理工作的基本遵循。</a:t>
            </a:r>
            <a:endParaRPr lang="en-US" altLang="zh-CN" sz="1400" kern="0" dirty="0">
              <a:ln w="3175">
                <a:noFill/>
              </a:ln>
              <a:solidFill>
                <a:srgbClr val="A91F26"/>
              </a:solidFill>
              <a:cs typeface="+mn-ea"/>
              <a:sym typeface="+mn-lt"/>
            </a:endParaRPr>
          </a:p>
        </p:txBody>
      </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A040DCA0-4B6A-F945-A720-F0E3C520AC74}"/>
              </a:ext>
            </a:extLst>
          </p:cNvPr>
          <p:cNvGrpSpPr/>
          <p:nvPr/>
        </p:nvGrpSpPr>
        <p:grpSpPr>
          <a:xfrm>
            <a:off x="771525" y="2385276"/>
            <a:ext cx="6408208" cy="1330044"/>
            <a:chOff x="771525" y="2385276"/>
            <a:chExt cx="6408208" cy="1330044"/>
          </a:xfrm>
        </p:grpSpPr>
        <p:sp>
          <p:nvSpPr>
            <p:cNvPr id="16" name="圆角矩形 15">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F4806F00-4B3F-9248-98AF-B954D3ACD6D0}"/>
                </a:ext>
              </a:extLst>
            </p:cNvPr>
            <p:cNvSpPr/>
            <p:nvPr/>
          </p:nvSpPr>
          <p:spPr>
            <a:xfrm>
              <a:off x="771525" y="2385276"/>
              <a:ext cx="6408208" cy="1330044"/>
            </a:xfrm>
            <a:prstGeom prst="roundRect">
              <a:avLst>
                <a:gd name="adj" fmla="val 0"/>
              </a:avLst>
            </a:prstGeom>
            <a:solidFill>
              <a:srgbClr val="A9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7" name="PA-矩形 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17C8D2EE-679F-BD41-AEF1-D306D97A4559}"/>
                </a:ext>
              </a:extLst>
            </p:cNvPr>
            <p:cNvSpPr/>
            <p:nvPr>
              <p:custDataLst>
                <p:tags r:id="rId3"/>
              </p:custDataLst>
            </p:nvPr>
          </p:nvSpPr>
          <p:spPr>
            <a:xfrm>
              <a:off x="2936071" y="2720423"/>
              <a:ext cx="2232027"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3600" b="1" kern="0" dirty="0">
                  <a:ln w="3175">
                    <a:noFill/>
                  </a:ln>
                  <a:solidFill>
                    <a:schemeClr val="bg1"/>
                  </a:solidFill>
                  <a:cs typeface="+mn-ea"/>
                  <a:sym typeface="+mn-lt"/>
                </a:rPr>
                <a:t>基本原则</a:t>
              </a:r>
            </a:p>
          </p:txBody>
        </p:sp>
        <p:pic>
          <p:nvPicPr>
            <p:cNvPr id="18" name="图形 17" descr="清单演示文稿 ">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1010864F-3E7E-364C-809F-9C1D18E2E5C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7"/>
                </a:ext>
              </a:extLst>
            </a:blip>
            <a:stretch>
              <a:fillRect/>
            </a:stretch>
          </p:blipFill>
          <p:spPr>
            <a:xfrm>
              <a:off x="1908713" y="2593097"/>
              <a:ext cx="914400" cy="914400"/>
            </a:xfrm>
            <a:prstGeom prst="rect">
              <a:avLst/>
            </a:prstGeom>
          </p:spPr>
        </p:pic>
      </p:grpSp>
      <p:pic>
        <p:nvPicPr>
          <p:cNvPr id="19" name="图片 1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931FAB49-6040-1146-A751-07288BF37A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174983">
            <a:off x="6699388" y="2315030"/>
            <a:ext cx="4828868" cy="3219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619125" y="6673073"/>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E3D2AE"/>
                </a:solidFill>
                <a:effectLst/>
                <a:uLnTx/>
                <a:uFillTx/>
              </a:rPr>
              <a:t>行业</a:t>
            </a:r>
            <a:r>
              <a:rPr kumimoji="0" lang="en-US" altLang="zh-CN" sz="100" b="0" i="0" u="none" strike="noStrike" kern="0" cap="none" spc="0" normalizeH="0" baseline="0" noProof="0" dirty="0" smtClean="0">
                <a:ln>
                  <a:noFill/>
                </a:ln>
                <a:solidFill>
                  <a:srgbClr val="E3D2AE"/>
                </a:solidFill>
                <a:effectLst/>
                <a:uLnTx/>
                <a:uFillTx/>
              </a:rPr>
              <a:t>PPT</a:t>
            </a:r>
            <a:r>
              <a:rPr kumimoji="0" lang="zh-CN" altLang="en-US" sz="100" b="0" i="0" u="none" strike="noStrike" kern="0" cap="none" spc="0" normalizeH="0" baseline="0" noProof="0" dirty="0" smtClean="0">
                <a:ln>
                  <a:noFill/>
                </a:ln>
                <a:solidFill>
                  <a:srgbClr val="E3D2AE"/>
                </a:solidFill>
                <a:effectLst/>
                <a:uLnTx/>
                <a:uFillTx/>
              </a:rPr>
              <a:t>模板</a:t>
            </a:r>
            <a:r>
              <a:rPr kumimoji="0" lang="en-US" altLang="zh-CN" sz="100" b="0" i="0" u="none" strike="noStrike" kern="0" cap="none" spc="0" normalizeH="0" baseline="0" noProof="0" dirty="0" smtClean="0">
                <a:ln>
                  <a:noFill/>
                </a:ln>
                <a:solidFill>
                  <a:srgbClr val="E3D2AE"/>
                </a:solidFill>
                <a:effectLst/>
                <a:uLnTx/>
                <a:uFillTx/>
              </a:rPr>
              <a:t>http://www.1ppt.com/hangye/</a:t>
            </a:r>
          </a:p>
        </p:txBody>
      </p:sp>
    </p:spTree>
    <p:extLst>
      <p:ext uri="{BB962C8B-B14F-4D97-AF65-F5344CB8AC3E}">
        <p14:creationId xmlns:p14="http://schemas.microsoft.com/office/powerpoint/2010/main" val="199090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svg="http://schemas.microsoft.com/office/drawing/2016/SVG/main"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延迟 33">
            <a:extLst>
              <a:ext uri="{FF2B5EF4-FFF2-40B4-BE49-F238E27FC236}">
                <a16:creationId xmlns:a16="http://schemas.microsoft.com/office/drawing/2014/main" xmlns:mc="http://schemas.openxmlformats.org/markup-compatibility/2006" xmlns:p14="http://schemas.microsoft.com/office/powerpoint/2010/main" xmlns="" id="{C20026C0-52A2-924D-9FB5-89C83D997CD5}"/>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1</a:t>
            </a:r>
            <a:endParaRPr kumimoji="1" lang="zh-CN" altLang="en-US" sz="3200" b="1" i="1" dirty="0">
              <a:cs typeface="+mn-ea"/>
              <a:sym typeface="+mn-lt"/>
            </a:endParaRPr>
          </a:p>
        </p:txBody>
      </p:sp>
      <p:sp>
        <p:nvSpPr>
          <p:cNvPr id="35" name="PA-矩形 6">
            <a:extLst>
              <a:ext uri="{FF2B5EF4-FFF2-40B4-BE49-F238E27FC236}">
                <a16:creationId xmlns:a16="http://schemas.microsoft.com/office/drawing/2014/main" xmlns:mc="http://schemas.openxmlformats.org/markup-compatibility/2006" xmlns:p14="http://schemas.microsoft.com/office/powerpoint/2010/main" xmlns="" id="{F093139F-95EC-594A-8671-D06AEC116510}"/>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新时代党员教育管理工作遵循的基本原则</a:t>
            </a:r>
          </a:p>
        </p:txBody>
      </p:sp>
      <p:grpSp>
        <p:nvGrpSpPr>
          <p:cNvPr id="2" name="组合 1">
            <a:extLst>
              <a:ext uri="{FF2B5EF4-FFF2-40B4-BE49-F238E27FC236}">
                <a16:creationId xmlns:a16="http://schemas.microsoft.com/office/drawing/2014/main" xmlns:mc="http://schemas.openxmlformats.org/markup-compatibility/2006" xmlns:p14="http://schemas.microsoft.com/office/powerpoint/2010/main" xmlns="" id="{47B56E05-48FD-AC49-B700-40F18180B594}"/>
              </a:ext>
            </a:extLst>
          </p:cNvPr>
          <p:cNvGrpSpPr/>
          <p:nvPr/>
        </p:nvGrpSpPr>
        <p:grpSpPr>
          <a:xfrm>
            <a:off x="581692" y="2013401"/>
            <a:ext cx="2534041" cy="3230112"/>
            <a:chOff x="581692" y="2013401"/>
            <a:chExt cx="2534041" cy="3230112"/>
          </a:xfrm>
        </p:grpSpPr>
        <p:sp>
          <p:nvSpPr>
            <p:cNvPr id="32" name="圆角矩形 31">
              <a:extLst>
                <a:ext uri="{FF2B5EF4-FFF2-40B4-BE49-F238E27FC236}">
                  <a16:creationId xmlns:a16="http://schemas.microsoft.com/office/drawing/2014/main" xmlns:mc="http://schemas.openxmlformats.org/markup-compatibility/2006" xmlns:p14="http://schemas.microsoft.com/office/powerpoint/2010/main" xmlns="" id="{46FEAEE4-5C45-144D-8FCD-82F7992DB058}"/>
                </a:ext>
              </a:extLst>
            </p:cNvPr>
            <p:cNvSpPr/>
            <p:nvPr/>
          </p:nvSpPr>
          <p:spPr>
            <a:xfrm>
              <a:off x="581692" y="2013401"/>
              <a:ext cx="2534041" cy="3230112"/>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33" name="PA-矩形 6">
              <a:extLst>
                <a:ext uri="{FF2B5EF4-FFF2-40B4-BE49-F238E27FC236}">
                  <a16:creationId xmlns:a16="http://schemas.microsoft.com/office/drawing/2014/main" xmlns:mc="http://schemas.openxmlformats.org/markup-compatibility/2006" xmlns:p14="http://schemas.microsoft.com/office/powerpoint/2010/main" xmlns="" id="{12271200-57E6-954F-BD36-314B24A17517}"/>
                </a:ext>
              </a:extLst>
            </p:cNvPr>
            <p:cNvSpPr/>
            <p:nvPr>
              <p:custDataLst>
                <p:tags r:id="rId10"/>
              </p:custDataLst>
            </p:nvPr>
          </p:nvSpPr>
          <p:spPr>
            <a:xfrm>
              <a:off x="883303" y="3033390"/>
              <a:ext cx="1855729"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条例</a:t>
              </a:r>
              <a:r>
                <a:rPr lang="en-US" altLang="zh-CN" sz="2400" b="1" kern="0" dirty="0">
                  <a:ln w="3175">
                    <a:noFill/>
                  </a:ln>
                  <a:solidFill>
                    <a:schemeClr val="bg1"/>
                  </a:solidFill>
                  <a:cs typeface="+mn-ea"/>
                  <a:sym typeface="+mn-lt"/>
                </a:rPr>
                <a:t>》</a:t>
              </a:r>
            </a:p>
            <a:p>
              <a:pPr algn="ctr" fontAlgn="base">
                <a:spcBef>
                  <a:spcPct val="0"/>
                </a:spcBef>
                <a:spcAft>
                  <a:spcPct val="0"/>
                </a:spcAft>
                <a:defRPr/>
              </a:pPr>
              <a:r>
                <a:rPr lang="zh-CN" altLang="en-US" sz="2400" b="1" kern="0" dirty="0">
                  <a:ln w="3175">
                    <a:noFill/>
                  </a:ln>
                  <a:solidFill>
                    <a:schemeClr val="bg1"/>
                  </a:solidFill>
                  <a:cs typeface="+mn-ea"/>
                  <a:sym typeface="+mn-lt"/>
                </a:rPr>
                <a:t>第一章</a:t>
              </a:r>
              <a:endParaRPr lang="en-US" altLang="zh-CN" sz="2400" b="1" kern="0" dirty="0">
                <a:ln w="3175">
                  <a:noFill/>
                </a:ln>
                <a:solidFill>
                  <a:schemeClr val="bg1"/>
                </a:solidFill>
                <a:cs typeface="+mn-ea"/>
                <a:sym typeface="+mn-lt"/>
              </a:endParaRPr>
            </a:p>
            <a:p>
              <a:pPr algn="ctr" fontAlgn="base">
                <a:spcBef>
                  <a:spcPct val="0"/>
                </a:spcBef>
                <a:spcAft>
                  <a:spcPct val="0"/>
                </a:spcAft>
                <a:defRPr/>
              </a:pPr>
              <a:r>
                <a:rPr lang="zh-CN" altLang="en-US" sz="2400" b="1" kern="0" dirty="0">
                  <a:ln w="3175">
                    <a:noFill/>
                  </a:ln>
                  <a:solidFill>
                    <a:schemeClr val="bg1"/>
                  </a:solidFill>
                  <a:cs typeface="+mn-ea"/>
                  <a:sym typeface="+mn-lt"/>
                </a:rPr>
                <a:t>总则</a:t>
              </a:r>
            </a:p>
          </p:txBody>
        </p:sp>
      </p:grpSp>
      <p:sp>
        <p:nvSpPr>
          <p:cNvPr id="36" name="左大括号 35">
            <a:extLst>
              <a:ext uri="{FF2B5EF4-FFF2-40B4-BE49-F238E27FC236}">
                <a16:creationId xmlns:a16="http://schemas.microsoft.com/office/drawing/2014/main" xmlns:mc="http://schemas.openxmlformats.org/markup-compatibility/2006" xmlns:p14="http://schemas.microsoft.com/office/powerpoint/2010/main" xmlns="" id="{ACD200D6-698E-FD43-9219-EA1A3D80BB12}"/>
              </a:ext>
            </a:extLst>
          </p:cNvPr>
          <p:cNvSpPr/>
          <p:nvPr/>
        </p:nvSpPr>
        <p:spPr>
          <a:xfrm>
            <a:off x="3353059" y="1683936"/>
            <a:ext cx="700088" cy="4209576"/>
          </a:xfrm>
          <a:prstGeom prst="leftBrace">
            <a:avLst>
              <a:gd name="adj1" fmla="val 8333"/>
              <a:gd name="adj2" fmla="val 47936"/>
            </a:avLst>
          </a:prstGeom>
          <a:ln w="38100">
            <a:solidFill>
              <a:srgbClr val="A91F2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 id="{B080EF30-346D-E74C-AF06-82AFE50F7C0B}"/>
              </a:ext>
            </a:extLst>
          </p:cNvPr>
          <p:cNvGrpSpPr/>
          <p:nvPr/>
        </p:nvGrpSpPr>
        <p:grpSpPr>
          <a:xfrm>
            <a:off x="4357934" y="1620731"/>
            <a:ext cx="7252374" cy="676657"/>
            <a:chOff x="4357934" y="1620731"/>
            <a:chExt cx="7252374" cy="676657"/>
          </a:xfrm>
        </p:grpSpPr>
        <p:sp>
          <p:nvSpPr>
            <p:cNvPr id="37" name="圆角矩形 36">
              <a:extLst>
                <a:ext uri="{FF2B5EF4-FFF2-40B4-BE49-F238E27FC236}">
                  <a16:creationId xmlns:a16="http://schemas.microsoft.com/office/drawing/2014/main" xmlns:mc="http://schemas.openxmlformats.org/markup-compatibility/2006" xmlns:p14="http://schemas.microsoft.com/office/powerpoint/2010/main" xmlns="" id="{8DC2143E-5A78-B448-A609-21E43F0E7547}"/>
                </a:ext>
              </a:extLst>
            </p:cNvPr>
            <p:cNvSpPr/>
            <p:nvPr/>
          </p:nvSpPr>
          <p:spPr>
            <a:xfrm>
              <a:off x="4373009" y="1620731"/>
              <a:ext cx="2242104" cy="660334"/>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38" name="PA-矩形 6">
              <a:extLst>
                <a:ext uri="{FF2B5EF4-FFF2-40B4-BE49-F238E27FC236}">
                  <a16:creationId xmlns:a16="http://schemas.microsoft.com/office/drawing/2014/main" xmlns:mc="http://schemas.openxmlformats.org/markup-compatibility/2006" xmlns:p14="http://schemas.microsoft.com/office/powerpoint/2010/main" xmlns="" id="{96A3E2C6-0C2E-A847-89D6-7A3A984BB5B0}"/>
                </a:ext>
              </a:extLst>
            </p:cNvPr>
            <p:cNvSpPr/>
            <p:nvPr>
              <p:custDataLst>
                <p:tags r:id="rId8"/>
              </p:custDataLst>
            </p:nvPr>
          </p:nvSpPr>
          <p:spPr>
            <a:xfrm>
              <a:off x="5078142" y="1720065"/>
              <a:ext cx="136552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2400" b="1" kern="0" dirty="0">
                  <a:ln w="3175">
                    <a:noFill/>
                  </a:ln>
                  <a:solidFill>
                    <a:schemeClr val="bg1"/>
                  </a:solidFill>
                  <a:cs typeface="+mn-ea"/>
                  <a:sym typeface="+mn-lt"/>
                </a:rPr>
                <a:t>目的</a:t>
              </a:r>
            </a:p>
          </p:txBody>
        </p:sp>
        <p:sp>
          <p:nvSpPr>
            <p:cNvPr id="39" name="延迟 38">
              <a:extLst>
                <a:ext uri="{FF2B5EF4-FFF2-40B4-BE49-F238E27FC236}">
                  <a16:creationId xmlns:a16="http://schemas.microsoft.com/office/drawing/2014/main" xmlns:mc="http://schemas.openxmlformats.org/markup-compatibility/2006" xmlns:p14="http://schemas.microsoft.com/office/powerpoint/2010/main" xmlns="" id="{B7BD560F-3DC1-1C4B-B20C-B9B74E32CE27}"/>
                </a:ext>
              </a:extLst>
            </p:cNvPr>
            <p:cNvSpPr/>
            <p:nvPr/>
          </p:nvSpPr>
          <p:spPr>
            <a:xfrm>
              <a:off x="4357934" y="1620732"/>
              <a:ext cx="641043" cy="676656"/>
            </a:xfrm>
            <a:prstGeom prst="flowChartDelay">
              <a:avLst/>
            </a:prstGeom>
            <a:solidFill>
              <a:schemeClr val="bg1"/>
            </a:solid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i="1" dirty="0">
                  <a:solidFill>
                    <a:srgbClr val="A91F26"/>
                  </a:solidFill>
                  <a:cs typeface="+mn-ea"/>
                  <a:sym typeface="+mn-lt"/>
                </a:rPr>
                <a:t>1</a:t>
              </a:r>
              <a:endParaRPr kumimoji="1" lang="zh-CN" altLang="en-US" sz="2000" b="1" i="1" dirty="0">
                <a:solidFill>
                  <a:srgbClr val="A91F26"/>
                </a:solidFill>
                <a:cs typeface="+mn-ea"/>
                <a:sym typeface="+mn-lt"/>
              </a:endParaRPr>
            </a:p>
          </p:txBody>
        </p:sp>
        <p:sp>
          <p:nvSpPr>
            <p:cNvPr id="40" name="圆角矩形 39">
              <a:extLst>
                <a:ext uri="{FF2B5EF4-FFF2-40B4-BE49-F238E27FC236}">
                  <a16:creationId xmlns:a16="http://schemas.microsoft.com/office/drawing/2014/main" xmlns:mc="http://schemas.openxmlformats.org/markup-compatibility/2006" xmlns:p14="http://schemas.microsoft.com/office/powerpoint/2010/main" xmlns="" id="{B90C0BFF-1168-0B4A-8D8A-9ED9EB0DACCC}"/>
                </a:ext>
              </a:extLst>
            </p:cNvPr>
            <p:cNvSpPr/>
            <p:nvPr/>
          </p:nvSpPr>
          <p:spPr>
            <a:xfrm>
              <a:off x="6306196" y="1622766"/>
              <a:ext cx="5304112" cy="660334"/>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41" name="PA-10226">
              <a:extLst>
                <a:ext uri="{FF2B5EF4-FFF2-40B4-BE49-F238E27FC236}">
                  <a16:creationId xmlns:a16="http://schemas.microsoft.com/office/drawing/2014/main" xmlns:mc="http://schemas.openxmlformats.org/markup-compatibility/2006" xmlns:p14="http://schemas.microsoft.com/office/powerpoint/2010/main" xmlns="" id="{2753F7F0-AB20-2542-973A-465A2B8FDC66}"/>
                </a:ext>
              </a:extLst>
            </p:cNvPr>
            <p:cNvSpPr/>
            <p:nvPr>
              <p:custDataLst>
                <p:tags r:id="rId9"/>
              </p:custDataLst>
            </p:nvPr>
          </p:nvSpPr>
          <p:spPr>
            <a:xfrm>
              <a:off x="6724428" y="1694141"/>
              <a:ext cx="4504657"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提高党员队伍建设质量</a:t>
              </a:r>
              <a:endParaRPr lang="en-US" altLang="zh-CN" sz="2400" kern="0" dirty="0">
                <a:ln w="3175">
                  <a:noFill/>
                </a:ln>
                <a:solidFill>
                  <a:schemeClr val="tx1">
                    <a:lumMod val="85000"/>
                    <a:lumOff val="15000"/>
                  </a:schemeClr>
                </a:solidFill>
                <a:cs typeface="+mn-ea"/>
                <a:sym typeface="+mn-lt"/>
              </a:endParaRPr>
            </a:p>
          </p:txBody>
        </p:sp>
      </p:grpSp>
      <p:grpSp>
        <p:nvGrpSpPr>
          <p:cNvPr id="4" name="组合 3">
            <a:extLst>
              <a:ext uri="{FF2B5EF4-FFF2-40B4-BE49-F238E27FC236}">
                <a16:creationId xmlns:a16="http://schemas.microsoft.com/office/drawing/2014/main" xmlns:mc="http://schemas.openxmlformats.org/markup-compatibility/2006" xmlns:p14="http://schemas.microsoft.com/office/powerpoint/2010/main" xmlns="" id="{44B89691-5AB9-D041-A692-C660B97E6BC4}"/>
              </a:ext>
            </a:extLst>
          </p:cNvPr>
          <p:cNvGrpSpPr/>
          <p:nvPr/>
        </p:nvGrpSpPr>
        <p:grpSpPr>
          <a:xfrm>
            <a:off x="4373009" y="2712808"/>
            <a:ext cx="7252374" cy="897905"/>
            <a:chOff x="4373009" y="2712808"/>
            <a:chExt cx="7252374" cy="897905"/>
          </a:xfrm>
        </p:grpSpPr>
        <p:sp>
          <p:nvSpPr>
            <p:cNvPr id="42" name="圆角矩形 41">
              <a:extLst>
                <a:ext uri="{FF2B5EF4-FFF2-40B4-BE49-F238E27FC236}">
                  <a16:creationId xmlns:a16="http://schemas.microsoft.com/office/drawing/2014/main" xmlns:mc="http://schemas.openxmlformats.org/markup-compatibility/2006" xmlns:p14="http://schemas.microsoft.com/office/powerpoint/2010/main" xmlns="" id="{9F6B7326-111C-0845-B785-10A8C5CA2626}"/>
                </a:ext>
              </a:extLst>
            </p:cNvPr>
            <p:cNvSpPr/>
            <p:nvPr/>
          </p:nvSpPr>
          <p:spPr>
            <a:xfrm>
              <a:off x="4388084" y="2712808"/>
              <a:ext cx="2242104" cy="881582"/>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43" name="PA-矩形 6">
              <a:extLst>
                <a:ext uri="{FF2B5EF4-FFF2-40B4-BE49-F238E27FC236}">
                  <a16:creationId xmlns:a16="http://schemas.microsoft.com/office/drawing/2014/main" xmlns:mc="http://schemas.openxmlformats.org/markup-compatibility/2006" xmlns:p14="http://schemas.microsoft.com/office/powerpoint/2010/main" xmlns="" id="{39E36745-6FDC-9242-80E2-20883B1E5E87}"/>
                </a:ext>
              </a:extLst>
            </p:cNvPr>
            <p:cNvSpPr/>
            <p:nvPr>
              <p:custDataLst>
                <p:tags r:id="rId6"/>
              </p:custDataLst>
            </p:nvPr>
          </p:nvSpPr>
          <p:spPr>
            <a:xfrm>
              <a:off x="5093217" y="3033390"/>
              <a:ext cx="136552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2400" b="1" kern="0" dirty="0">
                  <a:ln w="3175">
                    <a:noFill/>
                  </a:ln>
                  <a:solidFill>
                    <a:schemeClr val="bg1"/>
                  </a:solidFill>
                  <a:cs typeface="+mn-ea"/>
                  <a:sym typeface="+mn-lt"/>
                </a:rPr>
                <a:t>定位</a:t>
              </a:r>
            </a:p>
          </p:txBody>
        </p:sp>
        <p:sp>
          <p:nvSpPr>
            <p:cNvPr id="44" name="延迟 43">
              <a:extLst>
                <a:ext uri="{FF2B5EF4-FFF2-40B4-BE49-F238E27FC236}">
                  <a16:creationId xmlns:a16="http://schemas.microsoft.com/office/drawing/2014/main" xmlns:mc="http://schemas.openxmlformats.org/markup-compatibility/2006" xmlns:p14="http://schemas.microsoft.com/office/powerpoint/2010/main" xmlns="" id="{19F4407E-D123-5E49-A0A3-6D37FCDBF94F}"/>
                </a:ext>
              </a:extLst>
            </p:cNvPr>
            <p:cNvSpPr/>
            <p:nvPr/>
          </p:nvSpPr>
          <p:spPr>
            <a:xfrm>
              <a:off x="4373009" y="2712808"/>
              <a:ext cx="641043" cy="897905"/>
            </a:xfrm>
            <a:prstGeom prst="flowChartDelay">
              <a:avLst/>
            </a:prstGeom>
            <a:solidFill>
              <a:schemeClr val="bg1"/>
            </a:solid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i="1" dirty="0">
                  <a:solidFill>
                    <a:srgbClr val="A91F26"/>
                  </a:solidFill>
                  <a:cs typeface="+mn-ea"/>
                  <a:sym typeface="+mn-lt"/>
                </a:rPr>
                <a:t>2</a:t>
              </a:r>
              <a:endParaRPr kumimoji="1" lang="zh-CN" altLang="en-US" sz="2000" b="1" i="1" dirty="0">
                <a:solidFill>
                  <a:srgbClr val="A91F26"/>
                </a:solidFill>
                <a:cs typeface="+mn-ea"/>
                <a:sym typeface="+mn-lt"/>
              </a:endParaRPr>
            </a:p>
          </p:txBody>
        </p:sp>
        <p:sp>
          <p:nvSpPr>
            <p:cNvPr id="45" name="圆角矩形 44">
              <a:extLst>
                <a:ext uri="{FF2B5EF4-FFF2-40B4-BE49-F238E27FC236}">
                  <a16:creationId xmlns:a16="http://schemas.microsoft.com/office/drawing/2014/main" xmlns:mc="http://schemas.openxmlformats.org/markup-compatibility/2006" xmlns:p14="http://schemas.microsoft.com/office/powerpoint/2010/main" xmlns="" id="{E1F606A8-46E5-0144-96C1-7ED01E16224F}"/>
                </a:ext>
              </a:extLst>
            </p:cNvPr>
            <p:cNvSpPr/>
            <p:nvPr/>
          </p:nvSpPr>
          <p:spPr>
            <a:xfrm>
              <a:off x="6321271" y="2712809"/>
              <a:ext cx="5304112" cy="883616"/>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46" name="PA-10226">
              <a:extLst>
                <a:ext uri="{FF2B5EF4-FFF2-40B4-BE49-F238E27FC236}">
                  <a16:creationId xmlns:a16="http://schemas.microsoft.com/office/drawing/2014/main" xmlns:mc="http://schemas.openxmlformats.org/markup-compatibility/2006" xmlns:p14="http://schemas.microsoft.com/office/powerpoint/2010/main" xmlns="" id="{BFAF4946-79BE-3648-BCF0-350E74E5AD40}"/>
                </a:ext>
              </a:extLst>
            </p:cNvPr>
            <p:cNvSpPr/>
            <p:nvPr>
              <p:custDataLst>
                <p:tags r:id="rId7"/>
              </p:custDataLst>
            </p:nvPr>
          </p:nvSpPr>
          <p:spPr>
            <a:xfrm>
              <a:off x="6739503" y="2763393"/>
              <a:ext cx="4504657" cy="830997"/>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党员教育管理是党的建设基础性经常性工作</a:t>
              </a:r>
            </a:p>
          </p:txBody>
        </p:sp>
      </p:gr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32F04C8C-7CEA-0146-885E-385536271FFB}"/>
              </a:ext>
            </a:extLst>
          </p:cNvPr>
          <p:cNvGrpSpPr/>
          <p:nvPr/>
        </p:nvGrpSpPr>
        <p:grpSpPr>
          <a:xfrm>
            <a:off x="4373009" y="4131658"/>
            <a:ext cx="7252374" cy="966614"/>
            <a:chOff x="4373009" y="4131658"/>
            <a:chExt cx="7252374" cy="966614"/>
          </a:xfrm>
        </p:grpSpPr>
        <p:sp>
          <p:nvSpPr>
            <p:cNvPr id="47" name="圆角矩形 46">
              <a:extLst>
                <a:ext uri="{FF2B5EF4-FFF2-40B4-BE49-F238E27FC236}">
                  <a16:creationId xmlns:a16="http://schemas.microsoft.com/office/drawing/2014/main" xmlns:mc="http://schemas.openxmlformats.org/markup-compatibility/2006" xmlns:p14="http://schemas.microsoft.com/office/powerpoint/2010/main" xmlns="" id="{C3CACC22-5E7F-F245-A858-DD9EB4DAD7F3}"/>
                </a:ext>
              </a:extLst>
            </p:cNvPr>
            <p:cNvSpPr/>
            <p:nvPr/>
          </p:nvSpPr>
          <p:spPr>
            <a:xfrm>
              <a:off x="4388084" y="4131658"/>
              <a:ext cx="2242104" cy="964577"/>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48" name="PA-矩形 6">
              <a:extLst>
                <a:ext uri="{FF2B5EF4-FFF2-40B4-BE49-F238E27FC236}">
                  <a16:creationId xmlns:a16="http://schemas.microsoft.com/office/drawing/2014/main" xmlns:mc="http://schemas.openxmlformats.org/markup-compatibility/2006" xmlns:p14="http://schemas.microsoft.com/office/powerpoint/2010/main" xmlns="" id="{1B007B94-3FDD-324B-8448-12D9B38A4386}"/>
                </a:ext>
              </a:extLst>
            </p:cNvPr>
            <p:cNvSpPr/>
            <p:nvPr>
              <p:custDataLst>
                <p:tags r:id="rId4"/>
              </p:custDataLst>
            </p:nvPr>
          </p:nvSpPr>
          <p:spPr>
            <a:xfrm>
              <a:off x="5093217" y="4230993"/>
              <a:ext cx="136552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2400" b="1" kern="0" dirty="0">
                  <a:ln w="3175">
                    <a:noFill/>
                  </a:ln>
                  <a:solidFill>
                    <a:schemeClr val="bg1"/>
                  </a:solidFill>
                  <a:cs typeface="+mn-ea"/>
                  <a:sym typeface="+mn-lt"/>
                </a:rPr>
                <a:t>定标</a:t>
              </a:r>
            </a:p>
          </p:txBody>
        </p:sp>
        <p:sp>
          <p:nvSpPr>
            <p:cNvPr id="49" name="延迟 48">
              <a:extLst>
                <a:ext uri="{FF2B5EF4-FFF2-40B4-BE49-F238E27FC236}">
                  <a16:creationId xmlns:a16="http://schemas.microsoft.com/office/drawing/2014/main" xmlns:mc="http://schemas.openxmlformats.org/markup-compatibility/2006" xmlns:p14="http://schemas.microsoft.com/office/powerpoint/2010/main" xmlns="" id="{646D3DA0-146D-DB40-9C7F-A0FB82708D2A}"/>
                </a:ext>
              </a:extLst>
            </p:cNvPr>
            <p:cNvSpPr/>
            <p:nvPr/>
          </p:nvSpPr>
          <p:spPr>
            <a:xfrm>
              <a:off x="4373009" y="4131659"/>
              <a:ext cx="610893" cy="964575"/>
            </a:xfrm>
            <a:prstGeom prst="flowChartDelay">
              <a:avLst/>
            </a:prstGeom>
            <a:solidFill>
              <a:schemeClr val="bg1"/>
            </a:solid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i="1" dirty="0">
                  <a:solidFill>
                    <a:srgbClr val="A91F26"/>
                  </a:solidFill>
                  <a:cs typeface="+mn-ea"/>
                  <a:sym typeface="+mn-lt"/>
                </a:rPr>
                <a:t>3</a:t>
              </a:r>
              <a:endParaRPr kumimoji="1" lang="zh-CN" altLang="en-US" sz="2000" b="1" i="1" dirty="0">
                <a:solidFill>
                  <a:srgbClr val="A91F26"/>
                </a:solidFill>
                <a:cs typeface="+mn-ea"/>
                <a:sym typeface="+mn-lt"/>
              </a:endParaRPr>
            </a:p>
          </p:txBody>
        </p:sp>
        <p:sp>
          <p:nvSpPr>
            <p:cNvPr id="50" name="圆角矩形 49">
              <a:extLst>
                <a:ext uri="{FF2B5EF4-FFF2-40B4-BE49-F238E27FC236}">
                  <a16:creationId xmlns:a16="http://schemas.microsoft.com/office/drawing/2014/main" xmlns:mc="http://schemas.openxmlformats.org/markup-compatibility/2006" xmlns:p14="http://schemas.microsoft.com/office/powerpoint/2010/main" xmlns="" id="{ECC6D3CB-F255-2F4F-AB1B-AC27C7C036BF}"/>
                </a:ext>
              </a:extLst>
            </p:cNvPr>
            <p:cNvSpPr/>
            <p:nvPr/>
          </p:nvSpPr>
          <p:spPr>
            <a:xfrm>
              <a:off x="6321271" y="4133694"/>
              <a:ext cx="5304112" cy="964578"/>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51" name="PA-10226">
              <a:extLst>
                <a:ext uri="{FF2B5EF4-FFF2-40B4-BE49-F238E27FC236}">
                  <a16:creationId xmlns:a16="http://schemas.microsoft.com/office/drawing/2014/main" xmlns:mc="http://schemas.openxmlformats.org/markup-compatibility/2006" xmlns:p14="http://schemas.microsoft.com/office/powerpoint/2010/main" xmlns="" id="{11748E25-AF6C-0C4D-945E-98A565202895}"/>
                </a:ext>
              </a:extLst>
            </p:cNvPr>
            <p:cNvSpPr/>
            <p:nvPr>
              <p:custDataLst>
                <p:tags r:id="rId5"/>
              </p:custDataLst>
            </p:nvPr>
          </p:nvSpPr>
          <p:spPr>
            <a:xfrm>
              <a:off x="6739503" y="4205069"/>
              <a:ext cx="4504657" cy="830997"/>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指导思想和建设四个合格”的党员队伍</a:t>
              </a:r>
            </a:p>
          </p:txBody>
        </p:sp>
      </p:grpSp>
      <p:grpSp>
        <p:nvGrpSpPr>
          <p:cNvPr id="8" name="组合 7">
            <a:extLst>
              <a:ext uri="{FF2B5EF4-FFF2-40B4-BE49-F238E27FC236}">
                <a16:creationId xmlns:a16="http://schemas.microsoft.com/office/drawing/2014/main" xmlns:mc="http://schemas.openxmlformats.org/markup-compatibility/2006" xmlns:p14="http://schemas.microsoft.com/office/powerpoint/2010/main" xmlns="" id="{673853DD-DF6C-C34A-BAD9-77A12ED60B15}"/>
              </a:ext>
            </a:extLst>
          </p:cNvPr>
          <p:cNvGrpSpPr/>
          <p:nvPr/>
        </p:nvGrpSpPr>
        <p:grpSpPr>
          <a:xfrm>
            <a:off x="4388084" y="5561310"/>
            <a:ext cx="7252374" cy="676657"/>
            <a:chOff x="4388084" y="5561310"/>
            <a:chExt cx="7252374" cy="676657"/>
          </a:xfrm>
        </p:grpSpPr>
        <p:sp>
          <p:nvSpPr>
            <p:cNvPr id="52" name="圆角矩形 51">
              <a:extLst>
                <a:ext uri="{FF2B5EF4-FFF2-40B4-BE49-F238E27FC236}">
                  <a16:creationId xmlns:a16="http://schemas.microsoft.com/office/drawing/2014/main" xmlns:mc="http://schemas.openxmlformats.org/markup-compatibility/2006" xmlns:p14="http://schemas.microsoft.com/office/powerpoint/2010/main" xmlns="" id="{CCE70DCF-A662-F049-815C-09726FA8716B}"/>
                </a:ext>
              </a:extLst>
            </p:cNvPr>
            <p:cNvSpPr/>
            <p:nvPr/>
          </p:nvSpPr>
          <p:spPr>
            <a:xfrm>
              <a:off x="4403159" y="5561310"/>
              <a:ext cx="2242104" cy="660334"/>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53" name="PA-矩形 6">
              <a:extLst>
                <a:ext uri="{FF2B5EF4-FFF2-40B4-BE49-F238E27FC236}">
                  <a16:creationId xmlns:a16="http://schemas.microsoft.com/office/drawing/2014/main" xmlns:mc="http://schemas.openxmlformats.org/markup-compatibility/2006" xmlns:p14="http://schemas.microsoft.com/office/powerpoint/2010/main" xmlns="" id="{3AB7BF5B-4226-0A40-A1CB-79DA752E48AE}"/>
                </a:ext>
              </a:extLst>
            </p:cNvPr>
            <p:cNvSpPr/>
            <p:nvPr>
              <p:custDataLst>
                <p:tags r:id="rId2"/>
              </p:custDataLst>
            </p:nvPr>
          </p:nvSpPr>
          <p:spPr>
            <a:xfrm>
              <a:off x="5108292" y="5660644"/>
              <a:ext cx="136552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2400" b="1" kern="0" dirty="0">
                  <a:ln w="3175">
                    <a:noFill/>
                  </a:ln>
                  <a:solidFill>
                    <a:schemeClr val="bg1"/>
                  </a:solidFill>
                  <a:cs typeface="+mn-ea"/>
                  <a:sym typeface="+mn-lt"/>
                </a:rPr>
                <a:t>原则</a:t>
              </a:r>
            </a:p>
          </p:txBody>
        </p:sp>
        <p:sp>
          <p:nvSpPr>
            <p:cNvPr id="54" name="延迟 53">
              <a:extLst>
                <a:ext uri="{FF2B5EF4-FFF2-40B4-BE49-F238E27FC236}">
                  <a16:creationId xmlns:a16="http://schemas.microsoft.com/office/drawing/2014/main" xmlns:mc="http://schemas.openxmlformats.org/markup-compatibility/2006" xmlns:p14="http://schemas.microsoft.com/office/powerpoint/2010/main" xmlns="" id="{5C8C48FF-161B-D94A-BE36-F0922FDB7E80}"/>
                </a:ext>
              </a:extLst>
            </p:cNvPr>
            <p:cNvSpPr/>
            <p:nvPr/>
          </p:nvSpPr>
          <p:spPr>
            <a:xfrm>
              <a:off x="4388084" y="5561311"/>
              <a:ext cx="641043" cy="676656"/>
            </a:xfrm>
            <a:prstGeom prst="flowChartDelay">
              <a:avLst/>
            </a:prstGeom>
            <a:solidFill>
              <a:schemeClr val="bg1"/>
            </a:solid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i="1" dirty="0">
                  <a:solidFill>
                    <a:srgbClr val="A91F26"/>
                  </a:solidFill>
                  <a:cs typeface="+mn-ea"/>
                  <a:sym typeface="+mn-lt"/>
                </a:rPr>
                <a:t>4</a:t>
              </a:r>
              <a:endParaRPr kumimoji="1" lang="zh-CN" altLang="en-US" sz="2000" b="1" i="1" dirty="0">
                <a:solidFill>
                  <a:srgbClr val="A91F26"/>
                </a:solidFill>
                <a:cs typeface="+mn-ea"/>
                <a:sym typeface="+mn-lt"/>
              </a:endParaRPr>
            </a:p>
          </p:txBody>
        </p:sp>
        <p:sp>
          <p:nvSpPr>
            <p:cNvPr id="55" name="圆角矩形 54">
              <a:extLst>
                <a:ext uri="{FF2B5EF4-FFF2-40B4-BE49-F238E27FC236}">
                  <a16:creationId xmlns:a16="http://schemas.microsoft.com/office/drawing/2014/main" xmlns:mc="http://schemas.openxmlformats.org/markup-compatibility/2006" xmlns:p14="http://schemas.microsoft.com/office/powerpoint/2010/main" xmlns="" id="{4E8EBF0B-046B-614A-BDDE-28B77F0EE423}"/>
                </a:ext>
              </a:extLst>
            </p:cNvPr>
            <p:cNvSpPr/>
            <p:nvPr/>
          </p:nvSpPr>
          <p:spPr>
            <a:xfrm>
              <a:off x="6336346" y="5563345"/>
              <a:ext cx="5304112" cy="660334"/>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56" name="PA-10226">
              <a:extLst>
                <a:ext uri="{FF2B5EF4-FFF2-40B4-BE49-F238E27FC236}">
                  <a16:creationId xmlns:a16="http://schemas.microsoft.com/office/drawing/2014/main" xmlns:mc="http://schemas.openxmlformats.org/markup-compatibility/2006" xmlns:p14="http://schemas.microsoft.com/office/powerpoint/2010/main" xmlns="" id="{7E3748C0-445F-114C-BB41-DF65F9D7D0A8}"/>
                </a:ext>
              </a:extLst>
            </p:cNvPr>
            <p:cNvSpPr/>
            <p:nvPr>
              <p:custDataLst>
                <p:tags r:id="rId3"/>
              </p:custDataLst>
            </p:nvPr>
          </p:nvSpPr>
          <p:spPr>
            <a:xfrm>
              <a:off x="6754578" y="5634720"/>
              <a:ext cx="4504657"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党员教育管理工作遵循的原则</a:t>
              </a:r>
              <a:endParaRPr lang="en-US" altLang="zh-CN" sz="2400" kern="0" dirty="0">
                <a:ln w="3175">
                  <a:noFill/>
                </a:ln>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169612777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延迟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D2F652-E0D5-C94C-8B5D-60F3CC899EE9}"/>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1</a:t>
            </a:r>
            <a:endParaRPr kumimoji="1" lang="zh-CN" altLang="en-US" sz="3200" b="1" i="1" dirty="0">
              <a:cs typeface="+mn-ea"/>
              <a:sym typeface="+mn-lt"/>
            </a:endParaRPr>
          </a:p>
        </p:txBody>
      </p:sp>
      <p:sp>
        <p:nvSpPr>
          <p:cNvPr id="12"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C9ED772-A6A8-D641-8815-00D310BAEB42}"/>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新时代党员教育管理工作遵循的基本原则</a:t>
            </a:r>
          </a:p>
        </p:txBody>
      </p:sp>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5658CB2-D68A-1842-8479-F467A0D4618D}"/>
              </a:ext>
            </a:extLst>
          </p:cNvPr>
          <p:cNvPicPr>
            <a:picLocks noChangeAspect="1"/>
          </p:cNvPicPr>
          <p:nvPr/>
        </p:nvPicPr>
        <p:blipFill rotWithShape="1">
          <a:blip r:embed="rId11"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625107" y="1551419"/>
            <a:ext cx="10953877" cy="4755619"/>
          </a:xfrm>
          <a:prstGeom prst="rect">
            <a:avLst/>
          </a:prstGeom>
        </p:spPr>
      </p:pic>
      <p:sp>
        <p:nvSpPr>
          <p:cNvPr id="17" name="圆角矩形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7123B1-CCC1-C248-A9B6-4014E3769AB3}"/>
              </a:ext>
            </a:extLst>
          </p:cNvPr>
          <p:cNvSpPr/>
          <p:nvPr/>
        </p:nvSpPr>
        <p:spPr>
          <a:xfrm>
            <a:off x="613016" y="1551418"/>
            <a:ext cx="10953876" cy="4755619"/>
          </a:xfrm>
          <a:prstGeom prst="roundRect">
            <a:avLst>
              <a:gd name="adj" fmla="val 0"/>
            </a:avLst>
          </a:prstGeom>
          <a:gradFill>
            <a:gsLst>
              <a:gs pos="0">
                <a:srgbClr val="A91F26"/>
              </a:gs>
              <a:gs pos="99000">
                <a:srgbClr val="A91F26">
                  <a:alpha val="5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18"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F103DD-8453-544F-8336-47783F2F4217}"/>
              </a:ext>
            </a:extLst>
          </p:cNvPr>
          <p:cNvSpPr/>
          <p:nvPr>
            <p:custDataLst>
              <p:tags r:id="rId2"/>
            </p:custDataLst>
          </p:nvPr>
        </p:nvSpPr>
        <p:spPr>
          <a:xfrm>
            <a:off x="1998733" y="1881811"/>
            <a:ext cx="8194533"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条例</a:t>
            </a:r>
            <a:r>
              <a:rPr lang="en-US" altLang="zh-CN" sz="2400" b="1" kern="0" dirty="0">
                <a:ln w="3175">
                  <a:noFill/>
                </a:ln>
                <a:solidFill>
                  <a:schemeClr val="bg1"/>
                </a:solidFill>
                <a:cs typeface="+mn-ea"/>
                <a:sym typeface="+mn-lt"/>
              </a:rPr>
              <a:t>》</a:t>
            </a:r>
            <a:r>
              <a:rPr lang="zh-CN" altLang="en-US" sz="2400" b="1" kern="0" dirty="0">
                <a:ln w="3175">
                  <a:noFill/>
                </a:ln>
                <a:solidFill>
                  <a:schemeClr val="bg1"/>
                </a:solidFill>
                <a:cs typeface="+mn-ea"/>
                <a:sym typeface="+mn-lt"/>
              </a:rPr>
              <a:t>共</a:t>
            </a:r>
            <a:r>
              <a:rPr lang="en-US" altLang="zh-CN" sz="2400" b="1" kern="0" dirty="0">
                <a:ln w="3175">
                  <a:noFill/>
                </a:ln>
                <a:solidFill>
                  <a:schemeClr val="bg1"/>
                </a:solidFill>
                <a:cs typeface="+mn-ea"/>
                <a:sym typeface="+mn-lt"/>
              </a:rPr>
              <a:t>10</a:t>
            </a:r>
            <a:r>
              <a:rPr lang="zh-CN" altLang="en-US" sz="2400" b="1" kern="0" dirty="0">
                <a:ln w="3175">
                  <a:noFill/>
                </a:ln>
                <a:solidFill>
                  <a:schemeClr val="bg1"/>
                </a:solidFill>
                <a:cs typeface="+mn-ea"/>
                <a:sym typeface="+mn-lt"/>
              </a:rPr>
              <a:t>章</a:t>
            </a:r>
            <a:r>
              <a:rPr lang="en-US" altLang="zh-CN" sz="2400" b="1" kern="0" dirty="0">
                <a:ln w="3175">
                  <a:noFill/>
                </a:ln>
                <a:solidFill>
                  <a:schemeClr val="bg1"/>
                </a:solidFill>
                <a:cs typeface="+mn-ea"/>
                <a:sym typeface="+mn-lt"/>
              </a:rPr>
              <a:t>46</a:t>
            </a:r>
            <a:r>
              <a:rPr lang="zh-CN" altLang="en-US" sz="2400" b="1" kern="0" dirty="0">
                <a:ln w="3175">
                  <a:noFill/>
                </a:ln>
                <a:solidFill>
                  <a:schemeClr val="bg1"/>
                </a:solidFill>
                <a:cs typeface="+mn-ea"/>
                <a:sym typeface="+mn-lt"/>
              </a:rPr>
              <a:t>条，对党员教育管理工作作出基本规范。在制定过程中着重把握</a:t>
            </a:r>
            <a:r>
              <a:rPr lang="en-US" altLang="zh-CN" sz="2400" b="1" kern="0" dirty="0">
                <a:ln w="3175">
                  <a:noFill/>
                </a:ln>
                <a:solidFill>
                  <a:schemeClr val="bg1"/>
                </a:solidFill>
                <a:cs typeface="+mn-ea"/>
                <a:sym typeface="+mn-lt"/>
              </a:rPr>
              <a:t>:</a:t>
            </a:r>
            <a:endParaRPr lang="zh-CN" altLang="en-US" sz="2400" b="1" kern="0" dirty="0">
              <a:ln w="3175">
                <a:noFill/>
              </a:ln>
              <a:solidFill>
                <a:schemeClr val="bg1"/>
              </a:solidFill>
              <a:cs typeface="+mn-ea"/>
              <a:sym typeface="+mn-lt"/>
            </a:endParaRPr>
          </a:p>
        </p:txBody>
      </p:sp>
      <p:sp>
        <p:nvSpPr>
          <p:cNvPr id="23"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0F25C2-3A7F-8648-A24E-D963F3516448}"/>
              </a:ext>
            </a:extLst>
          </p:cNvPr>
          <p:cNvSpPr/>
          <p:nvPr>
            <p:custDataLst>
              <p:tags r:id="rId3"/>
            </p:custDataLst>
          </p:nvPr>
        </p:nvSpPr>
        <p:spPr>
          <a:xfrm>
            <a:off x="898066" y="3036166"/>
            <a:ext cx="473615" cy="7078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ltLang="zh-CN" sz="4000" b="1" i="1" kern="0" dirty="0">
                <a:ln w="3175">
                  <a:noFill/>
                </a:ln>
                <a:solidFill>
                  <a:schemeClr val="bg1"/>
                </a:solidFill>
                <a:cs typeface="+mn-ea"/>
                <a:sym typeface="+mn-lt"/>
              </a:rPr>
              <a:t>1</a:t>
            </a:r>
            <a:endParaRPr lang="zh-CN" altLang="en-US" sz="4000" b="1" i="1" kern="0" dirty="0">
              <a:ln w="3175">
                <a:noFill/>
              </a:ln>
              <a:solidFill>
                <a:schemeClr val="bg1"/>
              </a:solidFill>
              <a:cs typeface="+mn-ea"/>
              <a:sym typeface="+mn-lt"/>
            </a:endParaRPr>
          </a:p>
        </p:txBody>
      </p:sp>
      <p:cxnSp>
        <p:nvCxnSpPr>
          <p:cNvPr id="25" name="直线连接符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8F5B83-9562-EC4B-BCF6-A9F62662E372}"/>
              </a:ext>
            </a:extLst>
          </p:cNvPr>
          <p:cNvCxnSpPr/>
          <p:nvPr/>
        </p:nvCxnSpPr>
        <p:spPr>
          <a:xfrm>
            <a:off x="898066" y="3744052"/>
            <a:ext cx="10091667" cy="0"/>
          </a:xfrm>
          <a:prstGeom prst="line">
            <a:avLst/>
          </a:prstGeom>
          <a:ln>
            <a:solidFill>
              <a:schemeClr val="bg1">
                <a:alpha val="54000"/>
              </a:schemeClr>
            </a:solidFill>
            <a:prstDash val="lgDash"/>
          </a:ln>
        </p:spPr>
        <p:style>
          <a:lnRef idx="1">
            <a:schemeClr val="accent1"/>
          </a:lnRef>
          <a:fillRef idx="0">
            <a:schemeClr val="accent1"/>
          </a:fillRef>
          <a:effectRef idx="0">
            <a:schemeClr val="accent1"/>
          </a:effectRef>
          <a:fontRef idx="minor">
            <a:schemeClr val="tx1"/>
          </a:fontRef>
        </p:style>
      </p:cxnSp>
      <p:sp>
        <p:nvSpPr>
          <p:cNvPr id="26"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F547F7-6AC5-134B-9EEA-99706B197A99}"/>
              </a:ext>
            </a:extLst>
          </p:cNvPr>
          <p:cNvSpPr/>
          <p:nvPr>
            <p:custDataLst>
              <p:tags r:id="rId4"/>
            </p:custDataLst>
          </p:nvPr>
        </p:nvSpPr>
        <p:spPr>
          <a:xfrm>
            <a:off x="1371681" y="2967304"/>
            <a:ext cx="9618051" cy="700576"/>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贯彻落实习近平新时代中国特色社会主义思想，特别是习近平总书记关于党员教育管理工作的一系列重要指示精神，着眼健全党的组织体系，提升党的组织力，推动全面从严治党要求落实到每个党员。</a:t>
            </a:r>
          </a:p>
        </p:txBody>
      </p:sp>
      <p:sp>
        <p:nvSpPr>
          <p:cNvPr id="27"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653FA4-7BA9-0F4B-A01A-371AE10BCA0C}"/>
              </a:ext>
            </a:extLst>
          </p:cNvPr>
          <p:cNvSpPr/>
          <p:nvPr>
            <p:custDataLst>
              <p:tags r:id="rId5"/>
            </p:custDataLst>
          </p:nvPr>
        </p:nvSpPr>
        <p:spPr>
          <a:xfrm>
            <a:off x="898066" y="4085908"/>
            <a:ext cx="473615" cy="7078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ltLang="zh-CN" sz="4000" b="1" i="1" kern="0" dirty="0">
                <a:ln w="3175">
                  <a:noFill/>
                </a:ln>
                <a:solidFill>
                  <a:schemeClr val="bg1"/>
                </a:solidFill>
                <a:cs typeface="+mn-ea"/>
                <a:sym typeface="+mn-lt"/>
              </a:rPr>
              <a:t>2</a:t>
            </a:r>
            <a:endParaRPr lang="zh-CN" altLang="en-US" sz="4000" b="1" i="1" kern="0" dirty="0">
              <a:ln w="3175">
                <a:noFill/>
              </a:ln>
              <a:solidFill>
                <a:schemeClr val="bg1"/>
              </a:solidFill>
              <a:cs typeface="+mn-ea"/>
              <a:sym typeface="+mn-lt"/>
            </a:endParaRPr>
          </a:p>
        </p:txBody>
      </p:sp>
      <p:cxnSp>
        <p:nvCxnSpPr>
          <p:cNvPr id="28" name="直线连接符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27E508-E651-0749-B623-9461620BF7E4}"/>
              </a:ext>
            </a:extLst>
          </p:cNvPr>
          <p:cNvCxnSpPr/>
          <p:nvPr/>
        </p:nvCxnSpPr>
        <p:spPr>
          <a:xfrm>
            <a:off x="898066" y="4793794"/>
            <a:ext cx="10091667" cy="0"/>
          </a:xfrm>
          <a:prstGeom prst="line">
            <a:avLst/>
          </a:prstGeom>
          <a:ln>
            <a:solidFill>
              <a:schemeClr val="bg1">
                <a:alpha val="54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8F5F094-E74D-C747-9E61-9D7F31D0F038}"/>
              </a:ext>
            </a:extLst>
          </p:cNvPr>
          <p:cNvSpPr/>
          <p:nvPr>
            <p:custDataLst>
              <p:tags r:id="rId6"/>
            </p:custDataLst>
          </p:nvPr>
        </p:nvSpPr>
        <p:spPr>
          <a:xfrm>
            <a:off x="1371681" y="4017046"/>
            <a:ext cx="9618051" cy="700576"/>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以党章为根本遵循，以党的政治建设为统领，贯彻落实新时代党的组织路线，坚持教育、管理、监督、服务相结合，不断增强党员教育管理针对性和有效性。</a:t>
            </a:r>
          </a:p>
        </p:txBody>
      </p:sp>
      <p:sp>
        <p:nvSpPr>
          <p:cNvPr id="30"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A15644-DDEA-0249-993C-BF0C4CCFF9B1}"/>
              </a:ext>
            </a:extLst>
          </p:cNvPr>
          <p:cNvSpPr/>
          <p:nvPr>
            <p:custDataLst>
              <p:tags r:id="rId7"/>
            </p:custDataLst>
          </p:nvPr>
        </p:nvSpPr>
        <p:spPr>
          <a:xfrm>
            <a:off x="898066" y="5135764"/>
            <a:ext cx="473615" cy="7078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ltLang="zh-CN" sz="4000" b="1" i="1" kern="0" dirty="0">
                <a:ln w="3175">
                  <a:noFill/>
                </a:ln>
                <a:solidFill>
                  <a:schemeClr val="bg1"/>
                </a:solidFill>
                <a:cs typeface="+mn-ea"/>
                <a:sym typeface="+mn-lt"/>
              </a:rPr>
              <a:t>3</a:t>
            </a:r>
            <a:endParaRPr lang="zh-CN" altLang="en-US" sz="4000" b="1" i="1" kern="0" dirty="0">
              <a:ln w="3175">
                <a:noFill/>
              </a:ln>
              <a:solidFill>
                <a:schemeClr val="bg1"/>
              </a:solidFill>
              <a:cs typeface="+mn-ea"/>
              <a:sym typeface="+mn-lt"/>
            </a:endParaRPr>
          </a:p>
        </p:txBody>
      </p:sp>
      <p:sp>
        <p:nvSpPr>
          <p:cNvPr id="31" name="PA-102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1999DF-5B26-AD45-8BF7-D3497C8D2D11}"/>
              </a:ext>
            </a:extLst>
          </p:cNvPr>
          <p:cNvSpPr/>
          <p:nvPr>
            <p:custDataLst>
              <p:tags r:id="rId8"/>
            </p:custDataLst>
          </p:nvPr>
        </p:nvSpPr>
        <p:spPr>
          <a:xfrm>
            <a:off x="1371681" y="5066902"/>
            <a:ext cx="9618051" cy="1061829"/>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强化问题导向，既明确党员教育管理工作基本要求，又针对突出问题和薄弱环节作出制度性规定。</a:t>
            </a:r>
            <a:endParaRPr lang="en-US" altLang="zh-CN" sz="1400" kern="0" dirty="0">
              <a:ln w="3175">
                <a:noFill/>
              </a:ln>
              <a:solidFill>
                <a:schemeClr val="bg1"/>
              </a:solidFill>
              <a:cs typeface="+mn-ea"/>
              <a:sym typeface="+mn-lt"/>
            </a:endParaRPr>
          </a:p>
          <a:p>
            <a:pP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继承传统和改革创新相结合，把实践证明行之有效的做法和成功经验固化为法规制度，并注意与其他法规相衔接，贴近基层实际、体现时代特点。</a:t>
            </a:r>
            <a:endParaRPr lang="en-US" altLang="zh-CN" sz="1400" kern="0" dirty="0">
              <a:ln w="3175">
                <a:noFill/>
              </a:ln>
              <a:solidFill>
                <a:schemeClr val="bg1"/>
              </a:solidFill>
              <a:cs typeface="+mn-ea"/>
              <a:sym typeface="+mn-lt"/>
            </a:endParaRPr>
          </a:p>
        </p:txBody>
      </p:sp>
    </p:spTree>
    <p:extLst>
      <p:ext uri="{BB962C8B-B14F-4D97-AF65-F5344CB8AC3E}">
        <p14:creationId xmlns:p14="http://schemas.microsoft.com/office/powerpoint/2010/main" val="1883077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6" presetClass="entr" presetSubtype="2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3" grpId="0"/>
      <p:bldP spid="26" grpId="0"/>
      <p:bldP spid="27"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延迟 20">
            <a:extLst>
              <a:ext uri="{FF2B5EF4-FFF2-40B4-BE49-F238E27FC236}">
                <a16:creationId xmlns:a16="http://schemas.microsoft.com/office/drawing/2014/main" xmlns:mc="http://schemas.openxmlformats.org/markup-compatibility/2006" xmlns:p14="http://schemas.microsoft.com/office/powerpoint/2010/main" xmlns="" id="{47F9E5B4-F7D2-F84E-9084-CA0E150CB2F2}"/>
              </a:ext>
            </a:extLst>
          </p:cNvPr>
          <p:cNvSpPr/>
          <p:nvPr/>
        </p:nvSpPr>
        <p:spPr>
          <a:xfrm>
            <a:off x="371474" y="550962"/>
            <a:ext cx="771525" cy="814387"/>
          </a:xfrm>
          <a:prstGeom prst="flowChartDelay">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i="1" dirty="0">
                <a:cs typeface="+mn-ea"/>
                <a:sym typeface="+mn-lt"/>
              </a:rPr>
              <a:t>1</a:t>
            </a:r>
            <a:endParaRPr kumimoji="1" lang="zh-CN" altLang="en-US" sz="3200" b="1" i="1" dirty="0">
              <a:cs typeface="+mn-ea"/>
              <a:sym typeface="+mn-lt"/>
            </a:endParaRPr>
          </a:p>
        </p:txBody>
      </p:sp>
      <p:sp>
        <p:nvSpPr>
          <p:cNvPr id="22" name="PA-矩形 6">
            <a:extLst>
              <a:ext uri="{FF2B5EF4-FFF2-40B4-BE49-F238E27FC236}">
                <a16:creationId xmlns:a16="http://schemas.microsoft.com/office/drawing/2014/main" xmlns:mc="http://schemas.openxmlformats.org/markup-compatibility/2006" xmlns:p14="http://schemas.microsoft.com/office/powerpoint/2010/main" xmlns="" id="{16156CDF-7590-8348-8D7E-275167DB0E3E}"/>
              </a:ext>
            </a:extLst>
          </p:cNvPr>
          <p:cNvSpPr/>
          <p:nvPr>
            <p:custDataLst>
              <p:tags r:id="rId1"/>
            </p:custDataLst>
          </p:nvPr>
        </p:nvSpPr>
        <p:spPr>
          <a:xfrm>
            <a:off x="1222374" y="727322"/>
            <a:ext cx="789144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2400" b="1" kern="0" dirty="0">
                <a:ln w="3175">
                  <a:noFill/>
                </a:ln>
                <a:solidFill>
                  <a:srgbClr val="A91F26"/>
                </a:solidFill>
                <a:cs typeface="+mn-ea"/>
                <a:sym typeface="+mn-lt"/>
              </a:rPr>
              <a:t>新时代党员教育管理工作遵循的基本原则</a:t>
            </a:r>
          </a:p>
        </p:txBody>
      </p:sp>
      <p:sp>
        <p:nvSpPr>
          <p:cNvPr id="19" name="圆角矩形 18">
            <a:extLst>
              <a:ext uri="{FF2B5EF4-FFF2-40B4-BE49-F238E27FC236}">
                <a16:creationId xmlns:a16="http://schemas.microsoft.com/office/drawing/2014/main" xmlns:mc="http://schemas.openxmlformats.org/markup-compatibility/2006" xmlns:p14="http://schemas.microsoft.com/office/powerpoint/2010/main" xmlns="" id="{74EC5C7A-3232-374D-A4F7-5F194E90AA6B}"/>
              </a:ext>
            </a:extLst>
          </p:cNvPr>
          <p:cNvSpPr/>
          <p:nvPr/>
        </p:nvSpPr>
        <p:spPr>
          <a:xfrm>
            <a:off x="771525" y="1628776"/>
            <a:ext cx="10387013" cy="814388"/>
          </a:xfrm>
          <a:prstGeom prst="roundRect">
            <a:avLst>
              <a:gd name="adj" fmla="val 0"/>
            </a:avLst>
          </a:prstGeom>
          <a:solidFill>
            <a:srgbClr val="A91F2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20" name="PA-矩形 6">
            <a:extLst>
              <a:ext uri="{FF2B5EF4-FFF2-40B4-BE49-F238E27FC236}">
                <a16:creationId xmlns:a16="http://schemas.microsoft.com/office/drawing/2014/main" xmlns:mc="http://schemas.openxmlformats.org/markup-compatibility/2006" xmlns:p14="http://schemas.microsoft.com/office/powerpoint/2010/main" xmlns="" id="{4CC50537-9D4D-AF4A-B1AA-699CF4D7FB4E}"/>
              </a:ext>
            </a:extLst>
          </p:cNvPr>
          <p:cNvSpPr/>
          <p:nvPr>
            <p:custDataLst>
              <p:tags r:id="rId2"/>
            </p:custDataLst>
          </p:nvPr>
        </p:nvSpPr>
        <p:spPr>
          <a:xfrm>
            <a:off x="1998733" y="1788422"/>
            <a:ext cx="8194533"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zh-CN" altLang="en-US" sz="2400" b="1" kern="0" dirty="0">
                <a:ln w="3175">
                  <a:noFill/>
                </a:ln>
                <a:solidFill>
                  <a:schemeClr val="bg1"/>
                </a:solidFill>
                <a:cs typeface="+mn-ea"/>
                <a:sym typeface="+mn-lt"/>
              </a:rPr>
              <a:t>党员教育管理工作遵循的原则</a:t>
            </a:r>
          </a:p>
        </p:txBody>
      </p:sp>
      <p:sp>
        <p:nvSpPr>
          <p:cNvPr id="23" name="圆角矩形 22">
            <a:extLst>
              <a:ext uri="{FF2B5EF4-FFF2-40B4-BE49-F238E27FC236}">
                <a16:creationId xmlns:a16="http://schemas.microsoft.com/office/drawing/2014/main" xmlns:mc="http://schemas.openxmlformats.org/markup-compatibility/2006" xmlns:p14="http://schemas.microsoft.com/office/powerpoint/2010/main" xmlns="" id="{F6ED4E5F-AD03-EB4F-B0AF-D062E72F7A3E}"/>
              </a:ext>
            </a:extLst>
          </p:cNvPr>
          <p:cNvSpPr/>
          <p:nvPr/>
        </p:nvSpPr>
        <p:spPr>
          <a:xfrm>
            <a:off x="771525" y="2656595"/>
            <a:ext cx="4904384" cy="1404891"/>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24" name="PA-10226">
            <a:extLst>
              <a:ext uri="{FF2B5EF4-FFF2-40B4-BE49-F238E27FC236}">
                <a16:creationId xmlns:a16="http://schemas.microsoft.com/office/drawing/2014/main" xmlns:mc="http://schemas.openxmlformats.org/markup-compatibility/2006" xmlns:p14="http://schemas.microsoft.com/office/powerpoint/2010/main" xmlns="" id="{389E8F6F-5015-C241-9C98-02F1AA6E2483}"/>
              </a:ext>
            </a:extLst>
          </p:cNvPr>
          <p:cNvSpPr/>
          <p:nvPr>
            <p:custDataLst>
              <p:tags r:id="rId3"/>
            </p:custDataLst>
          </p:nvPr>
        </p:nvSpPr>
        <p:spPr>
          <a:xfrm>
            <a:off x="971388" y="2855264"/>
            <a:ext cx="4504657" cy="307777"/>
          </a:xfrm>
          <a:prstGeom prst="rect">
            <a:avLst/>
          </a:prstGeom>
        </p:spPr>
        <p:txBody>
          <a:bodyPr wrap="square">
            <a:spAutoFit/>
          </a:bodyPr>
          <a:lstStyle/>
          <a:p>
            <a:pPr marL="285750" indent="-285750" defTabSz="914400" fontAlgn="base">
              <a:spcBef>
                <a:spcPct val="0"/>
              </a:spcBef>
              <a:spcAft>
                <a:spcPct val="0"/>
              </a:spcAft>
              <a:buFont typeface="Wingdings" pitchFamily="2" charset="2"/>
              <a:buChar char="n"/>
              <a:defRPr/>
            </a:pPr>
            <a:r>
              <a:rPr lang="zh-CN" altLang="en-US" sz="1400" b="1" kern="0" dirty="0">
                <a:ln w="3175">
                  <a:noFill/>
                </a:ln>
                <a:solidFill>
                  <a:srgbClr val="A91F26"/>
                </a:solidFill>
                <a:cs typeface="+mn-ea"/>
                <a:sym typeface="+mn-lt"/>
              </a:rPr>
              <a:t>坚持党要管党、全面从严治党</a:t>
            </a:r>
            <a:endParaRPr lang="en-US" altLang="zh-CN" sz="1400" b="1" kern="0" dirty="0">
              <a:ln w="3175">
                <a:noFill/>
              </a:ln>
              <a:solidFill>
                <a:srgbClr val="A91F26"/>
              </a:solidFill>
              <a:cs typeface="+mn-ea"/>
              <a:sym typeface="+mn-lt"/>
            </a:endParaRPr>
          </a:p>
        </p:txBody>
      </p:sp>
      <p:sp>
        <p:nvSpPr>
          <p:cNvPr id="25" name="PA-10226">
            <a:extLst>
              <a:ext uri="{FF2B5EF4-FFF2-40B4-BE49-F238E27FC236}">
                <a16:creationId xmlns:a16="http://schemas.microsoft.com/office/drawing/2014/main" xmlns:mc="http://schemas.openxmlformats.org/markup-compatibility/2006" xmlns:p14="http://schemas.microsoft.com/office/powerpoint/2010/main" xmlns="" id="{273384EE-809E-514B-A9A0-EA5C766D3BF9}"/>
              </a:ext>
            </a:extLst>
          </p:cNvPr>
          <p:cNvSpPr/>
          <p:nvPr>
            <p:custDataLst>
              <p:tags r:id="rId4"/>
            </p:custDataLst>
          </p:nvPr>
        </p:nvSpPr>
        <p:spPr>
          <a:xfrm>
            <a:off x="971388" y="3303427"/>
            <a:ext cx="4504657" cy="700576"/>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将严的要求落实到党员教育管理工作全过程和各方面，党员领导干部带头接受教育管理。</a:t>
            </a:r>
            <a:endParaRPr lang="en-US" altLang="zh-CN" sz="1400" kern="0" dirty="0">
              <a:ln w="3175">
                <a:noFill/>
              </a:ln>
              <a:solidFill>
                <a:schemeClr val="tx1">
                  <a:lumMod val="85000"/>
                  <a:lumOff val="15000"/>
                </a:schemeClr>
              </a:solidFill>
              <a:cs typeface="+mn-ea"/>
              <a:sym typeface="+mn-lt"/>
            </a:endParaRPr>
          </a:p>
        </p:txBody>
      </p:sp>
      <p:sp>
        <p:nvSpPr>
          <p:cNvPr id="26" name="圆角矩形 25">
            <a:extLst>
              <a:ext uri="{FF2B5EF4-FFF2-40B4-BE49-F238E27FC236}">
                <a16:creationId xmlns:a16="http://schemas.microsoft.com/office/drawing/2014/main" xmlns:mc="http://schemas.openxmlformats.org/markup-compatibility/2006" xmlns:p14="http://schemas.microsoft.com/office/powerpoint/2010/main" xmlns="" id="{000B36D8-E14B-BB43-82BA-39DD21D7177D}"/>
              </a:ext>
            </a:extLst>
          </p:cNvPr>
          <p:cNvSpPr/>
          <p:nvPr/>
        </p:nvSpPr>
        <p:spPr>
          <a:xfrm>
            <a:off x="6096000" y="2656595"/>
            <a:ext cx="4904384" cy="1404891"/>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27" name="PA-10226">
            <a:extLst>
              <a:ext uri="{FF2B5EF4-FFF2-40B4-BE49-F238E27FC236}">
                <a16:creationId xmlns:a16="http://schemas.microsoft.com/office/drawing/2014/main" xmlns:mc="http://schemas.openxmlformats.org/markup-compatibility/2006" xmlns:p14="http://schemas.microsoft.com/office/powerpoint/2010/main" xmlns="" id="{FE0F65D8-AE5B-844C-8401-262B76424F51}"/>
              </a:ext>
            </a:extLst>
          </p:cNvPr>
          <p:cNvSpPr/>
          <p:nvPr>
            <p:custDataLst>
              <p:tags r:id="rId5"/>
            </p:custDataLst>
          </p:nvPr>
        </p:nvSpPr>
        <p:spPr>
          <a:xfrm>
            <a:off x="6295863" y="2855264"/>
            <a:ext cx="4504657" cy="307777"/>
          </a:xfrm>
          <a:prstGeom prst="rect">
            <a:avLst/>
          </a:prstGeom>
        </p:spPr>
        <p:txBody>
          <a:bodyPr wrap="square">
            <a:spAutoFit/>
          </a:bodyPr>
          <a:lstStyle/>
          <a:p>
            <a:pPr marL="285750" indent="-285750" defTabSz="914400" fontAlgn="base">
              <a:spcBef>
                <a:spcPct val="0"/>
              </a:spcBef>
              <a:spcAft>
                <a:spcPct val="0"/>
              </a:spcAft>
              <a:buFont typeface="Wingdings" pitchFamily="2" charset="2"/>
              <a:buChar char="n"/>
              <a:defRPr/>
            </a:pPr>
            <a:r>
              <a:rPr lang="zh-CN" altLang="en-US" sz="1400" b="1" kern="0" dirty="0">
                <a:ln w="3175">
                  <a:noFill/>
                </a:ln>
                <a:solidFill>
                  <a:srgbClr val="A91F26"/>
                </a:solidFill>
                <a:cs typeface="+mn-ea"/>
                <a:sym typeface="+mn-lt"/>
              </a:rPr>
              <a:t>坚持以党的政治建设为统领</a:t>
            </a:r>
            <a:endParaRPr lang="en-US" altLang="zh-CN" sz="1400" b="1" kern="0" dirty="0">
              <a:ln w="3175">
                <a:noFill/>
              </a:ln>
              <a:solidFill>
                <a:srgbClr val="A91F26"/>
              </a:solidFill>
              <a:cs typeface="+mn-ea"/>
              <a:sym typeface="+mn-lt"/>
            </a:endParaRPr>
          </a:p>
        </p:txBody>
      </p:sp>
      <p:sp>
        <p:nvSpPr>
          <p:cNvPr id="28" name="PA-10226">
            <a:extLst>
              <a:ext uri="{FF2B5EF4-FFF2-40B4-BE49-F238E27FC236}">
                <a16:creationId xmlns:a16="http://schemas.microsoft.com/office/drawing/2014/main" xmlns:mc="http://schemas.openxmlformats.org/markup-compatibility/2006" xmlns:p14="http://schemas.microsoft.com/office/powerpoint/2010/main" xmlns="" id="{2D4CDBA2-6DF0-6644-8CA0-28CE183FE405}"/>
              </a:ext>
            </a:extLst>
          </p:cNvPr>
          <p:cNvSpPr/>
          <p:nvPr>
            <p:custDataLst>
              <p:tags r:id="rId6"/>
            </p:custDataLst>
          </p:nvPr>
        </p:nvSpPr>
        <p:spPr>
          <a:xfrm>
            <a:off x="6295863" y="3303427"/>
            <a:ext cx="4504657" cy="700576"/>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突出党性教育和政治理论教育，引导党员遵守党章党规党纪，不忘初心、牢记使命。</a:t>
            </a:r>
            <a:endParaRPr lang="en-US" altLang="zh-CN" sz="1400" kern="0" dirty="0">
              <a:ln w="3175">
                <a:noFill/>
              </a:ln>
              <a:solidFill>
                <a:schemeClr val="tx1">
                  <a:lumMod val="85000"/>
                  <a:lumOff val="15000"/>
                </a:schemeClr>
              </a:solidFill>
              <a:cs typeface="+mn-ea"/>
              <a:sym typeface="+mn-lt"/>
            </a:endParaRPr>
          </a:p>
        </p:txBody>
      </p:sp>
      <p:sp>
        <p:nvSpPr>
          <p:cNvPr id="29" name="圆角矩形 28">
            <a:extLst>
              <a:ext uri="{FF2B5EF4-FFF2-40B4-BE49-F238E27FC236}">
                <a16:creationId xmlns:a16="http://schemas.microsoft.com/office/drawing/2014/main" xmlns:mc="http://schemas.openxmlformats.org/markup-compatibility/2006" xmlns:p14="http://schemas.microsoft.com/office/powerpoint/2010/main" xmlns="" id="{D7CEAD6C-8DBE-6F48-89AD-CA0AF84998F2}"/>
              </a:ext>
            </a:extLst>
          </p:cNvPr>
          <p:cNvSpPr/>
          <p:nvPr/>
        </p:nvSpPr>
        <p:spPr>
          <a:xfrm>
            <a:off x="771525" y="4377515"/>
            <a:ext cx="4904384" cy="1404891"/>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30" name="PA-10226">
            <a:extLst>
              <a:ext uri="{FF2B5EF4-FFF2-40B4-BE49-F238E27FC236}">
                <a16:creationId xmlns:a16="http://schemas.microsoft.com/office/drawing/2014/main" xmlns:mc="http://schemas.openxmlformats.org/markup-compatibility/2006" xmlns:p14="http://schemas.microsoft.com/office/powerpoint/2010/main" xmlns="" id="{31C3BCE2-350C-F742-86E4-CCCEED4D096C}"/>
              </a:ext>
            </a:extLst>
          </p:cNvPr>
          <p:cNvSpPr/>
          <p:nvPr>
            <p:custDataLst>
              <p:tags r:id="rId7"/>
            </p:custDataLst>
          </p:nvPr>
        </p:nvSpPr>
        <p:spPr>
          <a:xfrm>
            <a:off x="971388" y="4576184"/>
            <a:ext cx="4504657" cy="307777"/>
          </a:xfrm>
          <a:prstGeom prst="rect">
            <a:avLst/>
          </a:prstGeom>
        </p:spPr>
        <p:txBody>
          <a:bodyPr wrap="square">
            <a:spAutoFit/>
          </a:bodyPr>
          <a:lstStyle/>
          <a:p>
            <a:pPr marL="285750" indent="-285750" defTabSz="914400" fontAlgn="base">
              <a:spcBef>
                <a:spcPct val="0"/>
              </a:spcBef>
              <a:spcAft>
                <a:spcPct val="0"/>
              </a:spcAft>
              <a:buFont typeface="Wingdings" pitchFamily="2" charset="2"/>
              <a:buChar char="n"/>
              <a:defRPr/>
            </a:pPr>
            <a:r>
              <a:rPr lang="zh-CN" altLang="en-US" sz="1400" b="1" kern="0" dirty="0">
                <a:ln w="3175">
                  <a:noFill/>
                </a:ln>
                <a:solidFill>
                  <a:srgbClr val="A91F26"/>
                </a:solidFill>
                <a:cs typeface="+mn-ea"/>
                <a:sym typeface="+mn-lt"/>
              </a:rPr>
              <a:t>坚持围绕中心、服务大局</a:t>
            </a:r>
            <a:endParaRPr lang="en-US" altLang="zh-CN" sz="1400" b="1" kern="0" dirty="0">
              <a:ln w="3175">
                <a:noFill/>
              </a:ln>
              <a:solidFill>
                <a:srgbClr val="A91F26"/>
              </a:solidFill>
              <a:cs typeface="+mn-ea"/>
              <a:sym typeface="+mn-lt"/>
            </a:endParaRPr>
          </a:p>
        </p:txBody>
      </p:sp>
      <p:sp>
        <p:nvSpPr>
          <p:cNvPr id="31" name="PA-10226">
            <a:extLst>
              <a:ext uri="{FF2B5EF4-FFF2-40B4-BE49-F238E27FC236}">
                <a16:creationId xmlns:a16="http://schemas.microsoft.com/office/drawing/2014/main" xmlns:mc="http://schemas.openxmlformats.org/markup-compatibility/2006" xmlns:p14="http://schemas.microsoft.com/office/powerpoint/2010/main" xmlns="" id="{D7586A48-BA6D-0E44-8492-CB31D761FC70}"/>
              </a:ext>
            </a:extLst>
          </p:cNvPr>
          <p:cNvSpPr/>
          <p:nvPr>
            <p:custDataLst>
              <p:tags r:id="rId8"/>
            </p:custDataLst>
          </p:nvPr>
        </p:nvSpPr>
        <p:spPr>
          <a:xfrm>
            <a:off x="971388" y="5024347"/>
            <a:ext cx="4504657" cy="700576"/>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注重党员教育管理质量和实效，保证党的理论和路线方针政策、党中央决策部署贯彻落实。</a:t>
            </a:r>
            <a:endParaRPr lang="en-US" altLang="zh-CN" sz="1400" kern="0" dirty="0">
              <a:ln w="3175">
                <a:noFill/>
              </a:ln>
              <a:solidFill>
                <a:schemeClr val="tx1">
                  <a:lumMod val="85000"/>
                  <a:lumOff val="15000"/>
                </a:schemeClr>
              </a:solidFill>
              <a:cs typeface="+mn-ea"/>
              <a:sym typeface="+mn-lt"/>
            </a:endParaRPr>
          </a:p>
        </p:txBody>
      </p:sp>
      <p:sp>
        <p:nvSpPr>
          <p:cNvPr id="32" name="圆角矩形 31">
            <a:extLst>
              <a:ext uri="{FF2B5EF4-FFF2-40B4-BE49-F238E27FC236}">
                <a16:creationId xmlns:a16="http://schemas.microsoft.com/office/drawing/2014/main" xmlns:mc="http://schemas.openxmlformats.org/markup-compatibility/2006" xmlns:p14="http://schemas.microsoft.com/office/powerpoint/2010/main" xmlns="" id="{62A16A62-AD62-D841-854F-83C2BDA79476}"/>
              </a:ext>
            </a:extLst>
          </p:cNvPr>
          <p:cNvSpPr/>
          <p:nvPr/>
        </p:nvSpPr>
        <p:spPr>
          <a:xfrm>
            <a:off x="6096000" y="4377515"/>
            <a:ext cx="4904384" cy="1404891"/>
          </a:xfrm>
          <a:prstGeom prst="roundRect">
            <a:avLst>
              <a:gd name="adj" fmla="val 0"/>
            </a:avLst>
          </a:prstGeom>
          <a:noFill/>
          <a:ln>
            <a:solidFill>
              <a:srgbClr val="A9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0000"/>
              </a:solidFill>
              <a:cs typeface="+mn-ea"/>
              <a:sym typeface="+mn-lt"/>
            </a:endParaRPr>
          </a:p>
        </p:txBody>
      </p:sp>
      <p:sp>
        <p:nvSpPr>
          <p:cNvPr id="33" name="PA-10226">
            <a:extLst>
              <a:ext uri="{FF2B5EF4-FFF2-40B4-BE49-F238E27FC236}">
                <a16:creationId xmlns:a16="http://schemas.microsoft.com/office/drawing/2014/main" xmlns:mc="http://schemas.openxmlformats.org/markup-compatibility/2006" xmlns:p14="http://schemas.microsoft.com/office/powerpoint/2010/main" xmlns="" id="{41E367FC-890B-C442-A560-FE988480C0DB}"/>
              </a:ext>
            </a:extLst>
          </p:cNvPr>
          <p:cNvSpPr/>
          <p:nvPr>
            <p:custDataLst>
              <p:tags r:id="rId9"/>
            </p:custDataLst>
          </p:nvPr>
        </p:nvSpPr>
        <p:spPr>
          <a:xfrm>
            <a:off x="6295863" y="4576184"/>
            <a:ext cx="4504657" cy="307777"/>
          </a:xfrm>
          <a:prstGeom prst="rect">
            <a:avLst/>
          </a:prstGeom>
        </p:spPr>
        <p:txBody>
          <a:bodyPr wrap="square">
            <a:spAutoFit/>
          </a:bodyPr>
          <a:lstStyle/>
          <a:p>
            <a:pPr marL="285750" indent="-285750" defTabSz="914400" fontAlgn="base">
              <a:spcBef>
                <a:spcPct val="0"/>
              </a:spcBef>
              <a:spcAft>
                <a:spcPct val="0"/>
              </a:spcAft>
              <a:buFont typeface="Wingdings" pitchFamily="2" charset="2"/>
              <a:buChar char="n"/>
              <a:defRPr/>
            </a:pPr>
            <a:r>
              <a:rPr lang="zh-CN" altLang="en-US" sz="1400" b="1" kern="0" dirty="0">
                <a:ln w="3175">
                  <a:noFill/>
                </a:ln>
                <a:solidFill>
                  <a:srgbClr val="A91F26"/>
                </a:solidFill>
                <a:cs typeface="+mn-ea"/>
                <a:sym typeface="+mn-lt"/>
              </a:rPr>
              <a:t>坚持从实际出发，加强分类指导</a:t>
            </a:r>
            <a:endParaRPr lang="en-US" altLang="zh-CN" sz="1400" b="1" kern="0" dirty="0">
              <a:ln w="3175">
                <a:noFill/>
              </a:ln>
              <a:solidFill>
                <a:srgbClr val="A91F26"/>
              </a:solidFill>
              <a:cs typeface="+mn-ea"/>
              <a:sym typeface="+mn-lt"/>
            </a:endParaRPr>
          </a:p>
        </p:txBody>
      </p:sp>
      <p:sp>
        <p:nvSpPr>
          <p:cNvPr id="34" name="PA-10226">
            <a:extLst>
              <a:ext uri="{FF2B5EF4-FFF2-40B4-BE49-F238E27FC236}">
                <a16:creationId xmlns:a16="http://schemas.microsoft.com/office/drawing/2014/main" xmlns:mc="http://schemas.openxmlformats.org/markup-compatibility/2006" xmlns:p14="http://schemas.microsoft.com/office/powerpoint/2010/main" xmlns="" id="{FD39FC17-A562-064F-ACD1-CCF46AB0C31B}"/>
              </a:ext>
            </a:extLst>
          </p:cNvPr>
          <p:cNvSpPr/>
          <p:nvPr>
            <p:custDataLst>
              <p:tags r:id="rId10"/>
            </p:custDataLst>
          </p:nvPr>
        </p:nvSpPr>
        <p:spPr>
          <a:xfrm>
            <a:off x="6295863" y="5024347"/>
            <a:ext cx="4504657" cy="700576"/>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尊重党员主体地位，充分发挥党支部直接教育、管理、监督党员作用。</a:t>
            </a:r>
            <a:endParaRPr lang="en-US" altLang="zh-CN" sz="1400" kern="0" dirty="0">
              <a:ln w="3175">
                <a:noFill/>
              </a:ln>
              <a:solidFill>
                <a:schemeClr val="tx1">
                  <a:lumMod val="85000"/>
                  <a:lumOff val="15000"/>
                </a:schemeClr>
              </a:solidFill>
              <a:cs typeface="+mn-ea"/>
              <a:sym typeface="+mn-lt"/>
            </a:endParaRPr>
          </a:p>
        </p:txBody>
      </p:sp>
    </p:spTree>
    <p:extLst>
      <p:ext uri="{BB962C8B-B14F-4D97-AF65-F5344CB8AC3E}">
        <p14:creationId xmlns:p14="http://schemas.microsoft.com/office/powerpoint/2010/main" val="4285104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4" grpId="0"/>
      <p:bldP spid="25" grpId="0"/>
      <p:bldP spid="27" grpId="0"/>
      <p:bldP spid="28" grpId="0"/>
      <p:bldP spid="30" grpId="0"/>
      <p:bldP spid="31"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B7836AE-E2E0-354E-8768-1B6D97A8BDC7}"/>
              </a:ext>
            </a:extLst>
          </p:cNvPr>
          <p:cNvSpPr/>
          <p:nvPr/>
        </p:nvSpPr>
        <p:spPr>
          <a:xfrm>
            <a:off x="1217051" y="2209770"/>
            <a:ext cx="1957272" cy="1957272"/>
          </a:xfrm>
          <a:prstGeom prst="ellipse">
            <a:avLst/>
          </a:prstGeom>
          <a:solidFill>
            <a:srgbClr val="A9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b="1" i="1" dirty="0">
                <a:solidFill>
                  <a:schemeClr val="bg1"/>
                </a:solidFill>
                <a:cs typeface="+mn-ea"/>
                <a:sym typeface="+mn-lt"/>
              </a:rPr>
              <a:t>2</a:t>
            </a:r>
            <a:endParaRPr kumimoji="1" lang="zh-CN" altLang="en-US" sz="5400" b="1" i="1" dirty="0">
              <a:solidFill>
                <a:schemeClr val="bg1"/>
              </a:solidFill>
              <a:cs typeface="+mn-ea"/>
              <a:sym typeface="+mn-lt"/>
            </a:endParaRPr>
          </a:p>
        </p:txBody>
      </p:sp>
      <p:sp>
        <p:nvSpPr>
          <p:cNvPr id="8" name="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BE632F3-302D-DB47-947A-AFD55D890DA3}"/>
              </a:ext>
            </a:extLst>
          </p:cNvPr>
          <p:cNvSpPr/>
          <p:nvPr/>
        </p:nvSpPr>
        <p:spPr>
          <a:xfrm>
            <a:off x="3676766" y="2209770"/>
            <a:ext cx="8515234" cy="400110"/>
          </a:xfrm>
          <a:prstGeom prst="rect">
            <a:avLst/>
          </a:prstGeom>
        </p:spPr>
        <p:txBody>
          <a:bodyPr wrap="square">
            <a:spAutoFit/>
          </a:bodyPr>
          <a:lstStyle/>
          <a:p>
            <a:pPr defTabSz="914400" fontAlgn="base">
              <a:spcBef>
                <a:spcPct val="0"/>
              </a:spcBef>
              <a:spcAft>
                <a:spcPct val="0"/>
              </a:spcAft>
              <a:defRPr/>
            </a:pPr>
            <a:r>
              <a:rPr lang="en-US" altLang="zh-CN" sz="2000" b="1" kern="0" dirty="0">
                <a:ln w="3175">
                  <a:noFill/>
                </a:ln>
                <a:solidFill>
                  <a:srgbClr val="A91F26"/>
                </a:solidFill>
                <a:cs typeface="+mn-ea"/>
                <a:sym typeface="+mn-lt"/>
              </a:rPr>
              <a:t>——</a:t>
            </a:r>
            <a:r>
              <a:rPr lang="zh-CN" altLang="en-US" sz="2000" b="1" kern="0" dirty="0">
                <a:ln w="3175">
                  <a:noFill/>
                </a:ln>
                <a:solidFill>
                  <a:srgbClr val="A91F26"/>
                </a:solidFill>
                <a:cs typeface="+mn-ea"/>
                <a:sym typeface="+mn-lt"/>
              </a:rPr>
              <a:t>深入学习</a:t>
            </a:r>
            <a:r>
              <a:rPr lang="en-US" altLang="zh-CN" sz="2000" b="1" kern="0" dirty="0">
                <a:ln w="3175">
                  <a:noFill/>
                </a:ln>
                <a:solidFill>
                  <a:srgbClr val="A91F26"/>
                </a:solidFill>
                <a:cs typeface="+mn-ea"/>
                <a:sym typeface="+mn-lt"/>
              </a:rPr>
              <a:t>《</a:t>
            </a:r>
            <a:r>
              <a:rPr lang="zh-CN" altLang="en-US" sz="2000" b="1" kern="0" dirty="0">
                <a:ln w="3175">
                  <a:noFill/>
                </a:ln>
                <a:solidFill>
                  <a:srgbClr val="A91F26"/>
                </a:solidFill>
                <a:cs typeface="+mn-ea"/>
                <a:sym typeface="+mn-lt"/>
              </a:rPr>
              <a:t>中国共产党党员教育管理工作条例</a:t>
            </a:r>
            <a:r>
              <a:rPr lang="en-US" altLang="zh-CN" sz="2000" b="1" kern="0" dirty="0">
                <a:ln w="3175">
                  <a:noFill/>
                </a:ln>
                <a:solidFill>
                  <a:srgbClr val="A91F26"/>
                </a:solidFill>
                <a:cs typeface="+mn-ea"/>
                <a:sym typeface="+mn-lt"/>
              </a:rPr>
              <a:t>》</a:t>
            </a:r>
            <a:endParaRPr lang="en-US" altLang="zh-CN" sz="2000" kern="0" dirty="0">
              <a:ln w="12700" cap="flat">
                <a:noFill/>
                <a:miter lim="800000"/>
              </a:ln>
              <a:solidFill>
                <a:srgbClr val="A91F26"/>
              </a:solidFill>
              <a:cs typeface="+mn-ea"/>
              <a:sym typeface="+mn-lt"/>
            </a:endParaRPr>
          </a:p>
        </p:txBody>
      </p:sp>
      <p:sp>
        <p:nvSpPr>
          <p:cNvPr id="9"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2E6C2F-BA6C-4748-AC41-B3CDF78F38C0}"/>
              </a:ext>
            </a:extLst>
          </p:cNvPr>
          <p:cNvSpPr/>
          <p:nvPr>
            <p:custDataLst>
              <p:tags r:id="rId1"/>
            </p:custDataLst>
          </p:nvPr>
        </p:nvSpPr>
        <p:spPr>
          <a:xfrm>
            <a:off x="3676766" y="2776526"/>
            <a:ext cx="7267662" cy="15696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zh-CN" altLang="en-US" sz="4800" b="1" kern="0" dirty="0">
                <a:ln w="3175">
                  <a:noFill/>
                </a:ln>
                <a:solidFill>
                  <a:srgbClr val="A91F26"/>
                </a:solidFill>
                <a:cs typeface="+mn-ea"/>
                <a:sym typeface="+mn-lt"/>
              </a:rPr>
              <a:t>新时代党员教育管理工作的管理监督和组织处置</a:t>
            </a:r>
          </a:p>
        </p:txBody>
      </p:sp>
      <p:pic>
        <p:nvPicPr>
          <p:cNvPr id="5" name="图片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E4F57BE-604A-4F40-ABEC-DC311BA6D8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97895"/>
            <a:ext cx="12192000" cy="954436"/>
          </a:xfrm>
          <a:prstGeom prst="rect">
            <a:avLst/>
          </a:prstGeom>
        </p:spPr>
      </p:pic>
    </p:spTree>
    <p:extLst>
      <p:ext uri="{BB962C8B-B14F-4D97-AF65-F5344CB8AC3E}">
        <p14:creationId xmlns:p14="http://schemas.microsoft.com/office/powerpoint/2010/main" val="132677424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31"/>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4"/>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PA" val="v5.2.4"/>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4"/>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4"/>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4"/>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4"/>
</p:tagLst>
</file>

<file path=ppt/tags/tag61.xml><?xml version="1.0" encoding="utf-8"?>
<p:tagLst xmlns:a="http://schemas.openxmlformats.org/drawingml/2006/main" xmlns:r="http://schemas.openxmlformats.org/officeDocument/2006/relationships" xmlns:p="http://schemas.openxmlformats.org/presentationml/2006/main">
  <p:tag name="PA" val="v5.2.4"/>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4"/>
</p:tagLst>
</file>

<file path=ppt/tags/tag65.xml><?xml version="1.0" encoding="utf-8"?>
<p:tagLst xmlns:a="http://schemas.openxmlformats.org/drawingml/2006/main" xmlns:r="http://schemas.openxmlformats.org/officeDocument/2006/relationships" xmlns:p="http://schemas.openxmlformats.org/presentationml/2006/main">
  <p:tag name="PA" val="v5.2.4"/>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4"/>
</p:tagLst>
</file>

<file path=ppt/tags/tag68.xml><?xml version="1.0" encoding="utf-8"?>
<p:tagLst xmlns:a="http://schemas.openxmlformats.org/drawingml/2006/main" xmlns:r="http://schemas.openxmlformats.org/officeDocument/2006/relationships" xmlns:p="http://schemas.openxmlformats.org/presentationml/2006/main">
  <p:tag name="PA" val="v5.2.4"/>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4"/>
</p:tagLst>
</file>

<file path=ppt/tags/tag74.xml><?xml version="1.0" encoding="utf-8"?>
<p:tagLst xmlns:a="http://schemas.openxmlformats.org/drawingml/2006/main" xmlns:r="http://schemas.openxmlformats.org/officeDocument/2006/relationships" xmlns:p="http://schemas.openxmlformats.org/presentationml/2006/main">
  <p:tag name="PA" val="v5.2.4"/>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4"/>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4"/>
</p:tagLst>
</file>

<file path=ppt/tags/tag82.xml><?xml version="1.0" encoding="utf-8"?>
<p:tagLst xmlns:a="http://schemas.openxmlformats.org/drawingml/2006/main" xmlns:r="http://schemas.openxmlformats.org/officeDocument/2006/relationships" xmlns:p="http://schemas.openxmlformats.org/presentationml/2006/main">
  <p:tag name="PA" val="v5.2.4"/>
</p:tagLst>
</file>

<file path=ppt/tags/tag83.xml><?xml version="1.0" encoding="utf-8"?>
<p:tagLst xmlns:a="http://schemas.openxmlformats.org/drawingml/2006/main" xmlns:r="http://schemas.openxmlformats.org/officeDocument/2006/relationships" xmlns:p="http://schemas.openxmlformats.org/presentationml/2006/main">
  <p:tag name="PA" val="v5.2.4"/>
</p:tagLst>
</file>

<file path=ppt/tags/tag84.xml><?xml version="1.0" encoding="utf-8"?>
<p:tagLst xmlns:a="http://schemas.openxmlformats.org/drawingml/2006/main" xmlns:r="http://schemas.openxmlformats.org/officeDocument/2006/relationships" xmlns:p="http://schemas.openxmlformats.org/presentationml/2006/main">
  <p:tag name="PA" val="v5.2.4"/>
</p:tagLst>
</file>

<file path=ppt/tags/tag85.xml><?xml version="1.0" encoding="utf-8"?>
<p:tagLst xmlns:a="http://schemas.openxmlformats.org/drawingml/2006/main" xmlns:r="http://schemas.openxmlformats.org/officeDocument/2006/relationships" xmlns:p="http://schemas.openxmlformats.org/presentationml/2006/main">
  <p:tag name="PA" val="v5.2.4"/>
</p:tagLst>
</file>

<file path=ppt/tags/tag86.xml><?xml version="1.0" encoding="utf-8"?>
<p:tagLst xmlns:a="http://schemas.openxmlformats.org/drawingml/2006/main" xmlns:r="http://schemas.openxmlformats.org/officeDocument/2006/relationships" xmlns:p="http://schemas.openxmlformats.org/presentationml/2006/main">
  <p:tag name="PA" val="v5.2.4"/>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4"/>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4"/>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4"/>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ags/tag97.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ln4hg3r5">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ctr" defTabSz="914400" fontAlgn="base">
          <a:spcBef>
            <a:spcPct val="0"/>
          </a:spcBef>
          <a:spcAft>
            <a:spcPct val="0"/>
          </a:spcAft>
          <a:defRPr sz="2000" b="1" kern="0" dirty="0">
            <a:ln w="3175">
              <a:noFill/>
            </a:ln>
            <a:solidFill>
              <a:srgbClr val="FFF9D2">
                <a:alpha val="53000"/>
              </a:srgbClr>
            </a:solidFill>
            <a:latin typeface="仓耳玄三M W05" panose="02020400000000000000" pitchFamily="18" charset="-122"/>
            <a:ea typeface="仓耳玄三M W05" panose="02020400000000000000" pitchFamily="18"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902</TotalTime>
  <Words>2269</Words>
  <Application>Microsoft Office PowerPoint</Application>
  <PresentationFormat>宽屏</PresentationFormat>
  <Paragraphs>191</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等线</vt:lpstr>
      <vt:lpstr>方正粗黑宋简体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329</cp:revision>
  <dcterms:created xsi:type="dcterms:W3CDTF">2017-08-18T03:02:00Z</dcterms:created>
  <dcterms:modified xsi:type="dcterms:W3CDTF">2022-12-31T02:15:52Z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