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19"/>
  </p:notesMasterIdLst>
  <p:sldIdLst>
    <p:sldId id="256" r:id="rId4"/>
    <p:sldId id="257" r:id="rId5"/>
    <p:sldId id="264" r:id="rId6"/>
    <p:sldId id="263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59" r:id="rId17"/>
    <p:sldId id="271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CFE"/>
    <a:srgbClr val="0018B8"/>
    <a:srgbClr val="A90674"/>
    <a:srgbClr val="FF4820"/>
    <a:srgbClr val="1A3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114"/>
      </p:cViewPr>
      <p:guideLst>
        <p:guide orient="horz" pos="281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365DF-58AA-4ECB-B9AA-2A61B5F1C38D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34423-DBEE-4D8C-A2A0-F1129A758E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332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34423-DBEE-4D8C-A2A0-F1129A758E5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067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4385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44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64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7507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831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253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02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66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18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861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22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41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712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352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054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354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0246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9073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585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97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03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236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328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018704" y="6733864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373122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92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919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712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3A975-78E5-4566-8ECC-53BC0EBFBBD1}" type="datetimeFigureOut">
              <a:rPr lang="zh-CN" altLang="en-US" smtClean="0"/>
              <a:t>2023/1/1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A04F0-E404-4950-9B93-988103E147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354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31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30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90231" y="1385341"/>
            <a:ext cx="10811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spc="600" dirty="0" smtClean="0">
                <a:solidFill>
                  <a:srgbClr val="0018B8"/>
                </a:solidFill>
                <a:cs typeface="+mn-ea"/>
                <a:sym typeface="+mn-lt"/>
              </a:rPr>
              <a:t>体育运动的安全防范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821161" y="3317359"/>
            <a:ext cx="2549678" cy="442674"/>
          </a:xfrm>
          <a:prstGeom prst="roundRect">
            <a:avLst/>
          </a:prstGeom>
          <a:solidFill>
            <a:srgbClr val="A906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cs typeface="+mn-ea"/>
                <a:sym typeface="+mn-lt"/>
              </a:rPr>
              <a:t>主讲人</a:t>
            </a:r>
            <a:r>
              <a:rPr lang="zh-CN" altLang="en-US" sz="2000" dirty="0" smtClean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优品</a:t>
            </a:r>
            <a:r>
              <a:rPr lang="en-US" altLang="zh-CN" sz="2000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750695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单角的矩形 1"/>
          <p:cNvSpPr/>
          <p:nvPr/>
        </p:nvSpPr>
        <p:spPr>
          <a:xfrm>
            <a:off x="0" y="425303"/>
            <a:ext cx="12192000" cy="6007395"/>
          </a:xfrm>
          <a:prstGeom prst="snip1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547" y="425303"/>
            <a:ext cx="574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18B8"/>
                </a:solidFill>
                <a:cs typeface="+mn-ea"/>
                <a:sym typeface="+mn-lt"/>
              </a:rPr>
              <a:t>常见运动伤病的防治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0" y="506160"/>
            <a:ext cx="542259" cy="361506"/>
            <a:chOff x="-34702" y="499731"/>
            <a:chExt cx="542259" cy="361506"/>
          </a:xfrm>
        </p:grpSpPr>
        <p:sp>
          <p:nvSpPr>
            <p:cNvPr id="9" name="椭圆 8"/>
            <p:cNvSpPr/>
            <p:nvPr/>
          </p:nvSpPr>
          <p:spPr>
            <a:xfrm>
              <a:off x="-34702" y="499731"/>
              <a:ext cx="361506" cy="361506"/>
            </a:xfrm>
            <a:prstGeom prst="ellipse">
              <a:avLst/>
            </a:prstGeom>
            <a:solidFill>
              <a:srgbClr val="0018B8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6051" y="499731"/>
              <a:ext cx="361506" cy="361506"/>
            </a:xfrm>
            <a:prstGeom prst="ellipse">
              <a:avLst/>
            </a:prstGeom>
            <a:solidFill>
              <a:srgbClr val="A90674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180214" y="1373826"/>
            <a:ext cx="98315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中暑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：</a:t>
            </a:r>
            <a:endParaRPr lang="en-US" altLang="zh-CN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将病人置于荫凉通风处仰卧→头部垫高冷敷→宽衣，用温水、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50%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的酒精擦身→少量多次饮冷的淡盐水或冻饮料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昏迷者→点掐内关、人中穴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溺水：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清洁口、鼻→控水→人工呼吸和心脏按压术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运动中腹痛：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用手按压腹痛部位→减轻运动强度→点掐穴位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运动前不要过饥过饱；运动前中不要大量喝水；做好准备活动</a:t>
            </a:r>
          </a:p>
        </p:txBody>
      </p:sp>
    </p:spTree>
    <p:extLst>
      <p:ext uri="{BB962C8B-B14F-4D97-AF65-F5344CB8AC3E}">
        <p14:creationId xmlns:p14="http://schemas.microsoft.com/office/powerpoint/2010/main" val="2918593812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单角的矩形 1"/>
          <p:cNvSpPr/>
          <p:nvPr/>
        </p:nvSpPr>
        <p:spPr>
          <a:xfrm>
            <a:off x="0" y="425303"/>
            <a:ext cx="12192000" cy="6007395"/>
          </a:xfrm>
          <a:prstGeom prst="snip1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547" y="425303"/>
            <a:ext cx="574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18B8"/>
                </a:solidFill>
                <a:cs typeface="+mn-ea"/>
                <a:sym typeface="+mn-lt"/>
              </a:rPr>
              <a:t>常见运动伤病的防治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0" y="506160"/>
            <a:ext cx="542259" cy="361506"/>
            <a:chOff x="-34702" y="499731"/>
            <a:chExt cx="542259" cy="361506"/>
          </a:xfrm>
        </p:grpSpPr>
        <p:sp>
          <p:nvSpPr>
            <p:cNvPr id="9" name="椭圆 8"/>
            <p:cNvSpPr/>
            <p:nvPr/>
          </p:nvSpPr>
          <p:spPr>
            <a:xfrm>
              <a:off x="-34702" y="499731"/>
              <a:ext cx="361506" cy="361506"/>
            </a:xfrm>
            <a:prstGeom prst="ellipse">
              <a:avLst/>
            </a:prstGeom>
            <a:solidFill>
              <a:srgbClr val="0018B8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6051" y="499731"/>
              <a:ext cx="361506" cy="361506"/>
            </a:xfrm>
            <a:prstGeom prst="ellipse">
              <a:avLst/>
            </a:prstGeom>
            <a:solidFill>
              <a:srgbClr val="A90674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180214" y="1629007"/>
            <a:ext cx="98315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肌肉痉挛</a:t>
            </a:r>
            <a:r>
              <a:rPr lang="en-US" altLang="zh-CN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(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抽筋</a:t>
            </a:r>
            <a:r>
              <a:rPr lang="en-US" altLang="zh-CN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)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：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停止运动→反方向牵引痉挛的肌肉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提高身体耐寒能力；提高肌肉工作能力；做好准备活动；冬季注意保暖</a:t>
            </a: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岔气：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胸壁呼吸肌的痉挛，引起胸肋部的疼痛，并伴有呼吸不畅，俗称“岔气”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深吸气后憋气→由上向下捶拍胸壁两侧→缓缓呼气→点掐人中、外关穴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晕厥：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脚高头低平卧→保暖→点掐人中、涌泉、合谷、内关穴→由小腿、大腿推摩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久蹲后慢慢起立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；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快跑后不要马上停止；避免长时间憋气用力</a:t>
            </a:r>
          </a:p>
        </p:txBody>
      </p:sp>
    </p:spTree>
    <p:extLst>
      <p:ext uri="{BB962C8B-B14F-4D97-AF65-F5344CB8AC3E}">
        <p14:creationId xmlns:p14="http://schemas.microsoft.com/office/powerpoint/2010/main" val="564417454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单角的矩形 1"/>
          <p:cNvSpPr/>
          <p:nvPr/>
        </p:nvSpPr>
        <p:spPr>
          <a:xfrm>
            <a:off x="0" y="425303"/>
            <a:ext cx="12192000" cy="6007395"/>
          </a:xfrm>
          <a:prstGeom prst="snip1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547" y="425303"/>
            <a:ext cx="574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18B8"/>
                </a:solidFill>
                <a:cs typeface="+mn-ea"/>
                <a:sym typeface="+mn-lt"/>
              </a:rPr>
              <a:t>常见运动伤病的防治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0" y="506160"/>
            <a:ext cx="542259" cy="361506"/>
            <a:chOff x="-34702" y="499731"/>
            <a:chExt cx="542259" cy="361506"/>
          </a:xfrm>
        </p:grpSpPr>
        <p:sp>
          <p:nvSpPr>
            <p:cNvPr id="9" name="椭圆 8"/>
            <p:cNvSpPr/>
            <p:nvPr/>
          </p:nvSpPr>
          <p:spPr>
            <a:xfrm>
              <a:off x="-34702" y="499731"/>
              <a:ext cx="361506" cy="361506"/>
            </a:xfrm>
            <a:prstGeom prst="ellipse">
              <a:avLst/>
            </a:prstGeom>
            <a:solidFill>
              <a:srgbClr val="0018B8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6051" y="499731"/>
              <a:ext cx="361506" cy="361506"/>
            </a:xfrm>
            <a:prstGeom prst="ellipse">
              <a:avLst/>
            </a:prstGeom>
            <a:solidFill>
              <a:srgbClr val="A90674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754912" y="1843948"/>
            <a:ext cx="62838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骨折：</a:t>
            </a:r>
            <a:endParaRPr lang="en-US" altLang="zh-CN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包扎止血：用消毒棉纱或干净毛巾压迫伤口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临时固定：用木板、竹片将伤肢上下两关节固定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正确运送：运送过程避免移位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正确的落地姿势，加强锻炼，增强肌肉力量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9532" y="1233375"/>
            <a:ext cx="3677744" cy="413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894081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单角的矩形 1"/>
          <p:cNvSpPr/>
          <p:nvPr/>
        </p:nvSpPr>
        <p:spPr>
          <a:xfrm>
            <a:off x="0" y="425303"/>
            <a:ext cx="12192000" cy="6007395"/>
          </a:xfrm>
          <a:prstGeom prst="snip1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547" y="425303"/>
            <a:ext cx="574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18B8"/>
                </a:solidFill>
                <a:cs typeface="+mn-ea"/>
                <a:sym typeface="+mn-lt"/>
              </a:rPr>
              <a:t>常见运动伤病的防治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0" y="506160"/>
            <a:ext cx="542259" cy="361506"/>
            <a:chOff x="-34702" y="499731"/>
            <a:chExt cx="542259" cy="361506"/>
          </a:xfrm>
        </p:grpSpPr>
        <p:sp>
          <p:nvSpPr>
            <p:cNvPr id="9" name="椭圆 8"/>
            <p:cNvSpPr/>
            <p:nvPr/>
          </p:nvSpPr>
          <p:spPr>
            <a:xfrm>
              <a:off x="-34702" y="499731"/>
              <a:ext cx="361506" cy="361506"/>
            </a:xfrm>
            <a:prstGeom prst="ellipse">
              <a:avLst/>
            </a:prstGeom>
            <a:solidFill>
              <a:srgbClr val="0018B8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6051" y="499731"/>
              <a:ext cx="361506" cy="361506"/>
            </a:xfrm>
            <a:prstGeom prst="ellipse">
              <a:avLst/>
            </a:prstGeom>
            <a:solidFill>
              <a:srgbClr val="A90674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5622850" y="2105560"/>
            <a:ext cx="52950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小结：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安全防范贯穿于运动的始终，不同的运动有不同的安全要求。应根据损伤的不同，采取适当的预防和处理方法。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想 一 想：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在体育活动中，你有无安全防范意识和具体措施？如何安全地进行体育活动？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86" y="1744852"/>
            <a:ext cx="3891516" cy="389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4661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90231" y="1410741"/>
            <a:ext cx="10811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spc="600" dirty="0" smtClean="0">
                <a:solidFill>
                  <a:srgbClr val="0018B8"/>
                </a:solidFill>
                <a:cs typeface="+mn-ea"/>
                <a:sym typeface="+mn-lt"/>
              </a:rPr>
              <a:t>感谢您的耐心观看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967211" y="3317359"/>
            <a:ext cx="2257578" cy="442674"/>
          </a:xfrm>
          <a:prstGeom prst="roundRect">
            <a:avLst/>
          </a:prstGeom>
          <a:solidFill>
            <a:srgbClr val="A906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cs typeface="+mn-ea"/>
                <a:sym typeface="+mn-lt"/>
              </a:rPr>
              <a:t>主讲人</a:t>
            </a:r>
            <a:r>
              <a:rPr lang="zh-CN" altLang="en-US" sz="2000" dirty="0" smtClean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优品</a:t>
            </a:r>
            <a:r>
              <a:rPr lang="en-US" altLang="zh-CN" sz="2000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0426561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28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对角的矩形 1"/>
          <p:cNvSpPr/>
          <p:nvPr/>
        </p:nvSpPr>
        <p:spPr>
          <a:xfrm>
            <a:off x="0" y="1446028"/>
            <a:ext cx="12192000" cy="3965944"/>
          </a:xfrm>
          <a:prstGeom prst="snip2Diag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69581" y="1538652"/>
            <a:ext cx="1511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0018B8"/>
                </a:solidFill>
                <a:cs typeface="+mn-ea"/>
                <a:sym typeface="+mn-lt"/>
              </a:rPr>
              <a:t>目录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0" y="1892595"/>
            <a:ext cx="1169581" cy="0"/>
          </a:xfrm>
          <a:prstGeom prst="line">
            <a:avLst/>
          </a:prstGeom>
          <a:ln w="28575">
            <a:solidFill>
              <a:srgbClr val="0018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3540642" y="2748517"/>
            <a:ext cx="7102548" cy="680483"/>
            <a:chOff x="3540642" y="2971801"/>
            <a:chExt cx="7102548" cy="680483"/>
          </a:xfrm>
        </p:grpSpPr>
        <p:sp>
          <p:nvSpPr>
            <p:cNvPr id="17" name="矩形 16"/>
            <p:cNvSpPr/>
            <p:nvPr/>
          </p:nvSpPr>
          <p:spPr>
            <a:xfrm>
              <a:off x="3540642" y="2971801"/>
              <a:ext cx="7102548" cy="680483"/>
            </a:xfrm>
            <a:prstGeom prst="rect">
              <a:avLst/>
            </a:prstGeom>
            <a:noFill/>
            <a:ln w="28575">
              <a:solidFill>
                <a:srgbClr val="0018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dirty="0" smtClean="0">
                  <a:solidFill>
                    <a:srgbClr val="0018B8"/>
                  </a:solidFill>
                  <a:cs typeface="+mn-ea"/>
                  <a:sym typeface="+mn-lt"/>
                </a:rPr>
                <a:t>安全防范的主要内容</a:t>
              </a:r>
            </a:p>
          </p:txBody>
        </p:sp>
        <p:sp>
          <p:nvSpPr>
            <p:cNvPr id="19" name="五边形 18"/>
            <p:cNvSpPr/>
            <p:nvPr/>
          </p:nvSpPr>
          <p:spPr>
            <a:xfrm>
              <a:off x="3540642" y="2971801"/>
              <a:ext cx="893135" cy="680483"/>
            </a:xfrm>
            <a:prstGeom prst="homePlate">
              <a:avLst/>
            </a:prstGeom>
            <a:solidFill>
              <a:srgbClr val="0018B8"/>
            </a:solidFill>
            <a:ln w="28575">
              <a:solidFill>
                <a:srgbClr val="0018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540642" y="4003159"/>
            <a:ext cx="7102548" cy="680483"/>
            <a:chOff x="3540642" y="2971801"/>
            <a:chExt cx="7102548" cy="680483"/>
          </a:xfrm>
        </p:grpSpPr>
        <p:sp>
          <p:nvSpPr>
            <p:cNvPr id="26" name="矩形 25"/>
            <p:cNvSpPr/>
            <p:nvPr/>
          </p:nvSpPr>
          <p:spPr>
            <a:xfrm>
              <a:off x="3540642" y="2971801"/>
              <a:ext cx="7102548" cy="680483"/>
            </a:xfrm>
            <a:prstGeom prst="rect">
              <a:avLst/>
            </a:prstGeom>
            <a:noFill/>
            <a:ln w="28575">
              <a:solidFill>
                <a:srgbClr val="0018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dirty="0" smtClean="0">
                  <a:solidFill>
                    <a:srgbClr val="0018B8"/>
                  </a:solidFill>
                  <a:cs typeface="+mn-ea"/>
                  <a:sym typeface="+mn-lt"/>
                </a:rPr>
                <a:t>常见运动伤病的防治</a:t>
              </a:r>
            </a:p>
          </p:txBody>
        </p:sp>
        <p:sp>
          <p:nvSpPr>
            <p:cNvPr id="27" name="五边形 26"/>
            <p:cNvSpPr/>
            <p:nvPr/>
          </p:nvSpPr>
          <p:spPr>
            <a:xfrm>
              <a:off x="3540642" y="2971801"/>
              <a:ext cx="893135" cy="680483"/>
            </a:xfrm>
            <a:prstGeom prst="homePlate">
              <a:avLst/>
            </a:prstGeom>
            <a:solidFill>
              <a:srgbClr val="0018B8"/>
            </a:solidFill>
            <a:ln w="28575">
              <a:solidFill>
                <a:srgbClr val="0018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8" name="直接连接符 27"/>
          <p:cNvCxnSpPr/>
          <p:nvPr/>
        </p:nvCxnSpPr>
        <p:spPr>
          <a:xfrm>
            <a:off x="2681179" y="1892595"/>
            <a:ext cx="9269816" cy="0"/>
          </a:xfrm>
          <a:prstGeom prst="line">
            <a:avLst/>
          </a:prstGeom>
          <a:ln w="28575">
            <a:solidFill>
              <a:srgbClr val="0018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902694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对角的矩形 1"/>
          <p:cNvSpPr/>
          <p:nvPr/>
        </p:nvSpPr>
        <p:spPr>
          <a:xfrm>
            <a:off x="0" y="1446028"/>
            <a:ext cx="12192000" cy="3965944"/>
          </a:xfrm>
          <a:prstGeom prst="snip2Diag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69581" y="1538652"/>
            <a:ext cx="1511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0018B8"/>
                </a:solidFill>
                <a:cs typeface="+mn-ea"/>
                <a:sym typeface="+mn-lt"/>
              </a:rPr>
              <a:t>目录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0" y="1892595"/>
            <a:ext cx="1169581" cy="0"/>
          </a:xfrm>
          <a:prstGeom prst="line">
            <a:avLst/>
          </a:prstGeom>
          <a:ln w="28575">
            <a:solidFill>
              <a:srgbClr val="0018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3540642" y="2748517"/>
            <a:ext cx="7102548" cy="680483"/>
            <a:chOff x="3540642" y="2971801"/>
            <a:chExt cx="7102548" cy="680483"/>
          </a:xfrm>
        </p:grpSpPr>
        <p:sp>
          <p:nvSpPr>
            <p:cNvPr id="17" name="矩形 16"/>
            <p:cNvSpPr/>
            <p:nvPr/>
          </p:nvSpPr>
          <p:spPr>
            <a:xfrm>
              <a:off x="3540642" y="2971801"/>
              <a:ext cx="7102548" cy="680483"/>
            </a:xfrm>
            <a:prstGeom prst="rect">
              <a:avLst/>
            </a:prstGeom>
            <a:noFill/>
            <a:ln w="28575">
              <a:solidFill>
                <a:srgbClr val="0018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dirty="0" smtClean="0">
                  <a:solidFill>
                    <a:srgbClr val="0018B8"/>
                  </a:solidFill>
                  <a:cs typeface="+mn-ea"/>
                  <a:sym typeface="+mn-lt"/>
                </a:rPr>
                <a:t>安全防范的主要内容</a:t>
              </a:r>
            </a:p>
          </p:txBody>
        </p:sp>
        <p:sp>
          <p:nvSpPr>
            <p:cNvPr id="19" name="五边形 18"/>
            <p:cNvSpPr/>
            <p:nvPr/>
          </p:nvSpPr>
          <p:spPr>
            <a:xfrm>
              <a:off x="3540642" y="2971801"/>
              <a:ext cx="893135" cy="680483"/>
            </a:xfrm>
            <a:prstGeom prst="homePlate">
              <a:avLst/>
            </a:prstGeom>
            <a:solidFill>
              <a:srgbClr val="0018B8"/>
            </a:solidFill>
            <a:ln w="28575">
              <a:solidFill>
                <a:srgbClr val="0018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540642" y="4003159"/>
            <a:ext cx="7102548" cy="680483"/>
            <a:chOff x="3540642" y="2971801"/>
            <a:chExt cx="7102548" cy="680483"/>
          </a:xfrm>
        </p:grpSpPr>
        <p:sp>
          <p:nvSpPr>
            <p:cNvPr id="26" name="矩形 25"/>
            <p:cNvSpPr/>
            <p:nvPr/>
          </p:nvSpPr>
          <p:spPr>
            <a:xfrm>
              <a:off x="3540642" y="2971801"/>
              <a:ext cx="7102548" cy="680483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dirty="0" smtClean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常见运动伤病的防治</a:t>
              </a:r>
            </a:p>
          </p:txBody>
        </p:sp>
        <p:sp>
          <p:nvSpPr>
            <p:cNvPr id="27" name="五边形 26"/>
            <p:cNvSpPr/>
            <p:nvPr/>
          </p:nvSpPr>
          <p:spPr>
            <a:xfrm>
              <a:off x="3540642" y="2971801"/>
              <a:ext cx="893135" cy="680483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8" name="直接连接符 27"/>
          <p:cNvCxnSpPr/>
          <p:nvPr/>
        </p:nvCxnSpPr>
        <p:spPr>
          <a:xfrm>
            <a:off x="2681179" y="1892595"/>
            <a:ext cx="9269816" cy="0"/>
          </a:xfrm>
          <a:prstGeom prst="line">
            <a:avLst/>
          </a:prstGeom>
          <a:ln w="28575">
            <a:solidFill>
              <a:srgbClr val="0018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778598" y="2643612"/>
            <a:ext cx="2145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9FCFE"/>
                </a:solidFill>
              </a:rPr>
              <a:t>https://www.ypppt.com/</a:t>
            </a:r>
            <a:endParaRPr lang="zh-CN" altLang="en-US" sz="1100" dirty="0">
              <a:solidFill>
                <a:srgbClr val="F9FC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65819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单角的矩形 1"/>
          <p:cNvSpPr/>
          <p:nvPr/>
        </p:nvSpPr>
        <p:spPr>
          <a:xfrm>
            <a:off x="0" y="425303"/>
            <a:ext cx="12192000" cy="6007395"/>
          </a:xfrm>
          <a:prstGeom prst="snip1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547" y="425303"/>
            <a:ext cx="574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18B8"/>
                </a:solidFill>
                <a:cs typeface="+mn-ea"/>
                <a:sym typeface="+mn-lt"/>
              </a:rPr>
              <a:t>导言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0" y="506160"/>
            <a:ext cx="542259" cy="361506"/>
            <a:chOff x="-34702" y="499731"/>
            <a:chExt cx="542259" cy="361506"/>
          </a:xfrm>
        </p:grpSpPr>
        <p:sp>
          <p:nvSpPr>
            <p:cNvPr id="9" name="椭圆 8"/>
            <p:cNvSpPr/>
            <p:nvPr/>
          </p:nvSpPr>
          <p:spPr>
            <a:xfrm>
              <a:off x="-34702" y="499731"/>
              <a:ext cx="361506" cy="361506"/>
            </a:xfrm>
            <a:prstGeom prst="ellipse">
              <a:avLst/>
            </a:prstGeom>
            <a:solidFill>
              <a:srgbClr val="0018B8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6051" y="499731"/>
              <a:ext cx="361506" cy="361506"/>
            </a:xfrm>
            <a:prstGeom prst="ellipse">
              <a:avLst/>
            </a:prstGeom>
            <a:solidFill>
              <a:srgbClr val="A90674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60697" y="1890201"/>
            <a:ext cx="52712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体育运动能使人产生无穷的乐趣，但运动时如不注意安全安全防范，就有可能出现伤害事故。注意运动中的安全防范，了解一些伤害事故的处理办法，对创设安全的体育运动环境具有重要的作用。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0265" y="1972339"/>
            <a:ext cx="4984544" cy="311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26148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单角的矩形 1"/>
          <p:cNvSpPr/>
          <p:nvPr/>
        </p:nvSpPr>
        <p:spPr>
          <a:xfrm>
            <a:off x="0" y="425303"/>
            <a:ext cx="12192000" cy="6007395"/>
          </a:xfrm>
          <a:prstGeom prst="snip1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547" y="425303"/>
            <a:ext cx="574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18B8"/>
                </a:solidFill>
                <a:cs typeface="+mn-ea"/>
                <a:sym typeface="+mn-lt"/>
              </a:rPr>
              <a:t>安全防范的主要内容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0" y="506160"/>
            <a:ext cx="542259" cy="361506"/>
            <a:chOff x="-34702" y="499731"/>
            <a:chExt cx="542259" cy="361506"/>
          </a:xfrm>
        </p:grpSpPr>
        <p:sp>
          <p:nvSpPr>
            <p:cNvPr id="9" name="椭圆 8"/>
            <p:cNvSpPr/>
            <p:nvPr/>
          </p:nvSpPr>
          <p:spPr>
            <a:xfrm>
              <a:off x="-34702" y="499731"/>
              <a:ext cx="361506" cy="361506"/>
            </a:xfrm>
            <a:prstGeom prst="ellipse">
              <a:avLst/>
            </a:prstGeom>
            <a:solidFill>
              <a:srgbClr val="0018B8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6051" y="499731"/>
              <a:ext cx="361506" cy="361506"/>
            </a:xfrm>
            <a:prstGeom prst="ellipse">
              <a:avLst/>
            </a:prstGeom>
            <a:solidFill>
              <a:srgbClr val="A90674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5039293" y="1490008"/>
            <a:ext cx="62099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安全防范的重要性：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参加运动的目的是为了锻炼意志，提高体能，增进健康。如果在运动中出现了伤害事故，那就违背了我们参加锻炼的目的。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运动前的准备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思想动员：有足够的安全意识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物质准备：适宜的服装、安全的运动场地、器材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热身运动：充分的准备活动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259" y="1733787"/>
            <a:ext cx="4093536" cy="399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8026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42259" y="6606864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http://www.1ppt.com/hangye/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单角的矩形 1"/>
          <p:cNvSpPr/>
          <p:nvPr/>
        </p:nvSpPr>
        <p:spPr>
          <a:xfrm>
            <a:off x="0" y="425303"/>
            <a:ext cx="12192000" cy="6007395"/>
          </a:xfrm>
          <a:prstGeom prst="snip1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547" y="425303"/>
            <a:ext cx="574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18B8"/>
                </a:solidFill>
                <a:cs typeface="+mn-ea"/>
                <a:sym typeface="+mn-lt"/>
              </a:rPr>
              <a:t>安全防范的主要内容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0" y="506160"/>
            <a:ext cx="542259" cy="361506"/>
            <a:chOff x="-34702" y="499731"/>
            <a:chExt cx="542259" cy="361506"/>
          </a:xfrm>
        </p:grpSpPr>
        <p:sp>
          <p:nvSpPr>
            <p:cNvPr id="9" name="椭圆 8"/>
            <p:cNvSpPr/>
            <p:nvPr/>
          </p:nvSpPr>
          <p:spPr>
            <a:xfrm>
              <a:off x="-34702" y="499731"/>
              <a:ext cx="361506" cy="361506"/>
            </a:xfrm>
            <a:prstGeom prst="ellipse">
              <a:avLst/>
            </a:prstGeom>
            <a:solidFill>
              <a:srgbClr val="0018B8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6051" y="499731"/>
              <a:ext cx="361506" cy="361506"/>
            </a:xfrm>
            <a:prstGeom prst="ellipse">
              <a:avLst/>
            </a:prstGeom>
            <a:solidFill>
              <a:srgbClr val="A90674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020726" y="1373826"/>
            <a:ext cx="61562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运动中的注意事项：</a:t>
            </a:r>
            <a:endParaRPr lang="en-US" altLang="zh-CN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控制运动负荷：有疲劳，但承受得住；适当休息后，体力恢复正常。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掌握正确倒地姿势：掌握一些基本的自我保护方法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加强保护帮助：同学之间互相帮助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注意运动间歇：科学地进行运动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合理补充物质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7703" y="1814739"/>
            <a:ext cx="2361292" cy="351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150798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单角的矩形 1"/>
          <p:cNvSpPr/>
          <p:nvPr/>
        </p:nvSpPr>
        <p:spPr>
          <a:xfrm>
            <a:off x="0" y="425303"/>
            <a:ext cx="12192000" cy="6007395"/>
          </a:xfrm>
          <a:prstGeom prst="snip1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547" y="425303"/>
            <a:ext cx="574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18B8"/>
                </a:solidFill>
                <a:cs typeface="+mn-ea"/>
                <a:sym typeface="+mn-lt"/>
              </a:rPr>
              <a:t>安全防范的主要内容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0" y="506160"/>
            <a:ext cx="542259" cy="361506"/>
            <a:chOff x="-34702" y="499731"/>
            <a:chExt cx="542259" cy="361506"/>
          </a:xfrm>
        </p:grpSpPr>
        <p:sp>
          <p:nvSpPr>
            <p:cNvPr id="9" name="椭圆 8"/>
            <p:cNvSpPr/>
            <p:nvPr/>
          </p:nvSpPr>
          <p:spPr>
            <a:xfrm>
              <a:off x="-34702" y="499731"/>
              <a:ext cx="361506" cy="361506"/>
            </a:xfrm>
            <a:prstGeom prst="ellipse">
              <a:avLst/>
            </a:prstGeom>
            <a:solidFill>
              <a:srgbClr val="0018B8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6051" y="499731"/>
              <a:ext cx="361506" cy="361506"/>
            </a:xfrm>
            <a:prstGeom prst="ellipse">
              <a:avLst/>
            </a:prstGeom>
            <a:solidFill>
              <a:srgbClr val="A90674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6367129" y="1756598"/>
            <a:ext cx="43061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运动后的行为调节：</a:t>
            </a:r>
            <a:endParaRPr lang="en-US" altLang="zh-CN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endParaRPr lang="en-US" altLang="zh-CN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采用正确的休息方式：运动后要注意放松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注意膳食的合理搭配和卫生保健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8561" y="1456660"/>
            <a:ext cx="4295553" cy="429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25305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对角的矩形 1"/>
          <p:cNvSpPr/>
          <p:nvPr/>
        </p:nvSpPr>
        <p:spPr>
          <a:xfrm>
            <a:off x="0" y="1446028"/>
            <a:ext cx="12192000" cy="3965944"/>
          </a:xfrm>
          <a:prstGeom prst="snip2Diag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69581" y="1538652"/>
            <a:ext cx="1511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b="1" dirty="0" smtClean="0">
                <a:solidFill>
                  <a:srgbClr val="0018B8"/>
                </a:solidFill>
                <a:cs typeface="+mn-ea"/>
                <a:sym typeface="+mn-lt"/>
              </a:rPr>
              <a:t>目录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0" y="1892595"/>
            <a:ext cx="1169581" cy="0"/>
          </a:xfrm>
          <a:prstGeom prst="line">
            <a:avLst/>
          </a:prstGeom>
          <a:ln w="28575">
            <a:solidFill>
              <a:srgbClr val="0018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3540642" y="2748517"/>
            <a:ext cx="7102548" cy="680483"/>
            <a:chOff x="3540642" y="2971801"/>
            <a:chExt cx="7102548" cy="680483"/>
          </a:xfrm>
        </p:grpSpPr>
        <p:sp>
          <p:nvSpPr>
            <p:cNvPr id="17" name="矩形 16"/>
            <p:cNvSpPr/>
            <p:nvPr/>
          </p:nvSpPr>
          <p:spPr>
            <a:xfrm>
              <a:off x="3540642" y="2971801"/>
              <a:ext cx="7102548" cy="680483"/>
            </a:xfrm>
            <a:prstGeom prst="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dirty="0" smtClean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安全防范的主要内容</a:t>
              </a:r>
            </a:p>
          </p:txBody>
        </p:sp>
        <p:sp>
          <p:nvSpPr>
            <p:cNvPr id="19" name="五边形 18"/>
            <p:cNvSpPr/>
            <p:nvPr/>
          </p:nvSpPr>
          <p:spPr>
            <a:xfrm>
              <a:off x="3540642" y="2971801"/>
              <a:ext cx="893135" cy="680483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8" name="直接连接符 27"/>
          <p:cNvCxnSpPr/>
          <p:nvPr/>
        </p:nvCxnSpPr>
        <p:spPr>
          <a:xfrm>
            <a:off x="2681179" y="1892595"/>
            <a:ext cx="9269816" cy="0"/>
          </a:xfrm>
          <a:prstGeom prst="line">
            <a:avLst/>
          </a:prstGeom>
          <a:ln w="28575">
            <a:solidFill>
              <a:srgbClr val="0018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3540642" y="4003159"/>
            <a:ext cx="7102548" cy="680483"/>
            <a:chOff x="3540642" y="2971801"/>
            <a:chExt cx="7102548" cy="680483"/>
          </a:xfrm>
        </p:grpSpPr>
        <p:sp>
          <p:nvSpPr>
            <p:cNvPr id="15" name="矩形 14"/>
            <p:cNvSpPr/>
            <p:nvPr/>
          </p:nvSpPr>
          <p:spPr>
            <a:xfrm>
              <a:off x="3540642" y="2971801"/>
              <a:ext cx="7102548" cy="680483"/>
            </a:xfrm>
            <a:prstGeom prst="rect">
              <a:avLst/>
            </a:prstGeom>
            <a:noFill/>
            <a:ln w="28575">
              <a:solidFill>
                <a:srgbClr val="0018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dirty="0" smtClean="0">
                  <a:solidFill>
                    <a:srgbClr val="0018B8"/>
                  </a:solidFill>
                  <a:cs typeface="+mn-ea"/>
                  <a:sym typeface="+mn-lt"/>
                </a:rPr>
                <a:t>常见运动伤病的防治</a:t>
              </a:r>
            </a:p>
          </p:txBody>
        </p:sp>
        <p:sp>
          <p:nvSpPr>
            <p:cNvPr id="18" name="五边形 17"/>
            <p:cNvSpPr/>
            <p:nvPr/>
          </p:nvSpPr>
          <p:spPr>
            <a:xfrm>
              <a:off x="3540642" y="2971801"/>
              <a:ext cx="893135" cy="680483"/>
            </a:xfrm>
            <a:prstGeom prst="homePlate">
              <a:avLst/>
            </a:prstGeom>
            <a:solidFill>
              <a:srgbClr val="0018B8"/>
            </a:solidFill>
            <a:ln w="28575">
              <a:solidFill>
                <a:srgbClr val="0018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013391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剪去单角的矩形 1"/>
          <p:cNvSpPr/>
          <p:nvPr/>
        </p:nvSpPr>
        <p:spPr>
          <a:xfrm>
            <a:off x="0" y="425303"/>
            <a:ext cx="12192000" cy="6007395"/>
          </a:xfrm>
          <a:prstGeom prst="snip1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5547" y="425303"/>
            <a:ext cx="574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18B8"/>
                </a:solidFill>
                <a:cs typeface="+mn-ea"/>
                <a:sym typeface="+mn-lt"/>
              </a:rPr>
              <a:t>常见运动伤病的防治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0" y="506160"/>
            <a:ext cx="542259" cy="361506"/>
            <a:chOff x="-34702" y="499731"/>
            <a:chExt cx="542259" cy="361506"/>
          </a:xfrm>
        </p:grpSpPr>
        <p:sp>
          <p:nvSpPr>
            <p:cNvPr id="9" name="椭圆 8"/>
            <p:cNvSpPr/>
            <p:nvPr/>
          </p:nvSpPr>
          <p:spPr>
            <a:xfrm>
              <a:off x="-34702" y="499731"/>
              <a:ext cx="361506" cy="361506"/>
            </a:xfrm>
            <a:prstGeom prst="ellipse">
              <a:avLst/>
            </a:prstGeom>
            <a:solidFill>
              <a:srgbClr val="0018B8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6051" y="499731"/>
              <a:ext cx="361506" cy="361506"/>
            </a:xfrm>
            <a:prstGeom prst="ellipse">
              <a:avLst/>
            </a:prstGeom>
            <a:solidFill>
              <a:srgbClr val="A90674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151861" y="1228397"/>
            <a:ext cx="5801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擦伤：</a:t>
            </a:r>
            <a:endParaRPr lang="en-US" altLang="zh-CN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小伤口：用红药水外涂局部。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有污染的伤口：用生理盐水清洗、碘酒消毒、包扎；大伤口送医院</a:t>
            </a:r>
            <a:endParaRPr lang="en-US" altLang="zh-CN" sz="2000" dirty="0" smtClea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扭伤：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停止运动→加压包扎→冷水或冰水中浸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10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分钟→间隔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10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分钟→再浸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10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分钟→不超过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30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分钟→提高患肢→</a:t>
            </a:r>
            <a:r>
              <a:rPr lang="en-US" altLang="zh-CN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48</a:t>
            </a:r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小时内不进行按摩和理疗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38927" y="1972003"/>
            <a:ext cx="4421169" cy="355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513534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5pdkzuv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787</Words>
  <Application>Microsoft Office PowerPoint</Application>
  <PresentationFormat>宽屏</PresentationFormat>
  <Paragraphs>80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Meiryo</vt:lpstr>
      <vt:lpstr>宋体</vt:lpstr>
      <vt:lpstr>微软雅黑</vt:lpstr>
      <vt:lpstr>Arial</vt:lpstr>
      <vt:lpstr>Calibri</vt:lpstr>
      <vt:lpstr>Calibri Light</vt:lpstr>
      <vt:lpstr>Wingdings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11</cp:revision>
  <dcterms:created xsi:type="dcterms:W3CDTF">2020-11-01T04:54:49Z</dcterms:created>
  <dcterms:modified xsi:type="dcterms:W3CDTF">2023-01-01T03:03:57Z</dcterms:modified>
</cp:coreProperties>
</file>