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7" r:id="rId3"/>
  </p:sldMasterIdLst>
  <p:notesMasterIdLst>
    <p:notesMasterId r:id="rId33"/>
  </p:notesMasterIdLst>
  <p:sldIdLst>
    <p:sldId id="284" r:id="rId4"/>
    <p:sldId id="282" r:id="rId5"/>
    <p:sldId id="317" r:id="rId6"/>
    <p:sldId id="281" r:id="rId7"/>
    <p:sldId id="287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8" r:id="rId16"/>
    <p:sldId id="319" r:id="rId17"/>
    <p:sldId id="320" r:id="rId18"/>
    <p:sldId id="431" r:id="rId19"/>
    <p:sldId id="293" r:id="rId20"/>
    <p:sldId id="310" r:id="rId21"/>
    <p:sldId id="311" r:id="rId22"/>
    <p:sldId id="312" r:id="rId23"/>
    <p:sldId id="313" r:id="rId24"/>
    <p:sldId id="432" r:id="rId25"/>
    <p:sldId id="297" r:id="rId26"/>
    <p:sldId id="314" r:id="rId27"/>
    <p:sldId id="315" r:id="rId28"/>
    <p:sldId id="316" r:id="rId29"/>
    <p:sldId id="321" r:id="rId30"/>
    <p:sldId id="433" r:id="rId31"/>
    <p:sldId id="43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E7FF"/>
    <a:srgbClr val="BDF1FF"/>
    <a:srgbClr val="EE383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6D088-5497-4CE6-A6ED-68939A4F8319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E0F62-5CEA-443F-9986-28FE73679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4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E0F62-5CEA-443F-9986-28FE73679DC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08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42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7BB540D-7C39-4831-A4A5-653E8268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D652F27-283D-4C26-B786-1FDD9F1D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9B0875E-4141-4B00-AA3F-EDCE65DE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C1D29E-9B3D-4D8B-842D-82F0EF02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BBA994-F08B-4A6C-85A3-5839550F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40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A471D70-965F-442B-8002-2DC59678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29AC73F-7359-4825-ADE2-386133A3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F1BE70E-26FD-4F7F-8F59-07908CF7B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2259AE3-D79A-4847-9DC8-0F8DF71C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B7FD88-E72F-4391-A22A-DA8AD9B2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6E54B0-9DC8-4612-A6E8-8872CAA9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0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0357928-BDBB-4790-9614-19195EAD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AE25A3D-C712-42F5-AB4D-F0FCF09E9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D0A63B-0BE6-46E4-AEBB-D3F400A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7CA658B-49AB-471C-897A-4201C1D8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89DA9A9-C81D-4DC3-9197-616AB78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7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3FBF371-3990-4755-B341-04504C035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E728822-0799-426B-8663-CFF9DDEDE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2C1454F-727C-471F-80E5-9F8A542C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0662BF4-7058-443A-AC16-1597A0DC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6CC74A-3B2F-4281-A544-015353DF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5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4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4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3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1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8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7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3D17FBB-426F-48DE-8E3B-3ABD4D9D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2CF54D6-4E3D-4BB3-8620-466E81CB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CC1DEDA-6EB1-453E-9FAF-24107D82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05C836C-1237-403F-988D-B56D3348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28210F-63DB-4D0E-B2B7-49A61520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71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4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1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15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24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3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E3A0B1-7489-4F6F-94B4-57EEB0F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8B33605-FBCC-4654-9A9E-6FE07607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C089CD-31D5-4F37-B16F-E30A9E35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CC79B37-5D9E-4BA8-98B5-1CAEF81F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248DFC-54C1-42E4-A940-4F7D3A33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64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55EED17-08C1-4AEF-A96B-DF873EA9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BF886A0-8B1C-4AFD-A3C7-D15D7C165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1EE4C9-6595-4A18-B4C0-90A5AF387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581E0EB-6D03-49F0-94DC-4A73D211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B5821C-9FFB-49DC-A07D-F55116C6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3E67139-9F36-41FD-9715-916B479B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395E994-A7FE-4F25-AC3D-C58630D8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E79A372-57C7-4CE5-8610-347EAEFB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9A236DD-D65C-49E1-83FB-0436DE4E5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4680043-DEC8-41CA-A30E-F6B980F67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2C198C-215D-461F-B4DC-4477AFBC2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4445DEF-4C89-4F87-AE49-A1FE75C0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A74F1A3-D954-4C24-9994-488759AD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393317C-2CC0-4626-9DC6-3F22487F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5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395E994-A7FE-4F25-AC3D-C58630D8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E79A372-57C7-4CE5-8610-347EAEFB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9A236DD-D65C-49E1-83FB-0436DE4E5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4680043-DEC8-41CA-A30E-F6B980F67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2C198C-215D-461F-B4DC-4477AFBC2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4445DEF-4C89-4F87-AE49-A1FE75C0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A74F1A3-D954-4C24-9994-488759AD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393317C-2CC0-4626-9DC6-3F22487F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119" y="6739571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22189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617E636-5D6C-4684-B763-9A37D5F0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23386D2-2536-488F-9DC0-2B27E2AE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08619F-E37D-48DE-AE49-58427EAE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3FBCC2-1FAF-4FD1-B372-17560F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8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4922695-1C4C-4449-944A-249F605C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F256AEA-D8A5-4D49-8635-944B8DA5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AE742D0-C1B2-41E2-B95D-A7CE0B2D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7628DF-954A-4F09-BCAE-16064DDFF5C1}"/>
              </a:ext>
            </a:extLst>
          </p:cNvPr>
          <p:cNvSpPr/>
          <p:nvPr userDrawn="1"/>
        </p:nvSpPr>
        <p:spPr>
          <a:xfrm>
            <a:off x="231032" y="228600"/>
            <a:ext cx="11729936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70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C57EF9-DDC8-4E8D-8FD9-2CACA79B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68817A1-EA10-42CD-ADBD-CA9C3B5D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B05387-F4DE-489C-9F09-522A2F43C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F75A595-2D10-4A2E-BFB3-D2CEF5DE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7806F27-9E80-4AD0-B638-52762276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7F904D5-6B1F-4B8D-A232-85935F36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24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E37C269-A714-49FE-B023-28D81E8D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DB4F93-AA41-4AF3-90C4-745BD186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2104A0-D740-4EC5-89A0-80BC4C6EA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0F12-8770-4C79-B335-C1DF728D8705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370A64F-C38D-4D61-B31F-A50949FDD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4721913-277F-43D6-A6B2-8F4144550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6EA6-9696-4AB3-992B-15A7629719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D45440-CFF7-4941-9C01-7F0D06A108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52CE6B2-4F62-4D81-AD1B-D3F61AE1AF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2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2CFFF5-7912-4AD3-A343-B51C8BB1D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0"/>
            <a:ext cx="12192000" cy="1828801"/>
          </a:xfrm>
          <a:prstGeom prst="rect">
            <a:avLst/>
          </a:prstGeom>
          <a:ln>
            <a:noFill/>
          </a:ln>
        </p:spPr>
      </p:pic>
      <p:pic>
        <p:nvPicPr>
          <p:cNvPr id="43" name="图片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A089F2-CB60-42E5-B99B-105391EBA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196"/>
            <a:ext cx="12192000" cy="453780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3E37FC-F90F-4841-9E13-F9C435328AC8}"/>
              </a:ext>
            </a:extLst>
          </p:cNvPr>
          <p:cNvGrpSpPr/>
          <p:nvPr/>
        </p:nvGrpSpPr>
        <p:grpSpPr>
          <a:xfrm>
            <a:off x="3593447" y="2351378"/>
            <a:ext cx="4916635" cy="1243357"/>
            <a:chOff x="3704983" y="2952419"/>
            <a:chExt cx="4916634" cy="1243357"/>
          </a:xfrm>
        </p:grpSpPr>
        <p:pic>
          <p:nvPicPr>
            <p:cNvPr id="46" name="图片 45" descr="徽标&#10;&#10;描述已自动生成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F3E5D2-CCCA-4283-AC37-378C33681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4983" y="2952419"/>
              <a:ext cx="4916634" cy="1243357"/>
            </a:xfrm>
            <a:prstGeom prst="rect">
              <a:avLst/>
            </a:prstGeom>
          </p:spPr>
        </p:pic>
        <p:sp>
          <p:nvSpPr>
            <p:cNvPr id="47" name="文本框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EA597C-3931-4253-A31B-3ED3A2098B00}"/>
                </a:ext>
              </a:extLst>
            </p:cNvPr>
            <p:cNvSpPr txBox="1"/>
            <p:nvPr/>
          </p:nvSpPr>
          <p:spPr>
            <a:xfrm>
              <a:off x="4130511" y="3362118"/>
              <a:ext cx="3930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夏季防暑降温健康常识</a:t>
              </a: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68AE41-BB39-4C2D-8ABE-3A9A6DBC3656}"/>
              </a:ext>
            </a:extLst>
          </p:cNvPr>
          <p:cNvSpPr txBox="1"/>
          <p:nvPr/>
        </p:nvSpPr>
        <p:spPr>
          <a:xfrm>
            <a:off x="3970183" y="3567777"/>
            <a:ext cx="1749643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汇报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:</a:t>
            </a:r>
            <a:r>
              <a:rPr lang="zh-CN" altLang="en-US" sz="1600" b="1" dirty="0">
                <a:solidFill>
                  <a:srgbClr val="0070C0"/>
                </a:solidFill>
                <a:effectLst/>
                <a:latin typeface="+mn-lt"/>
                <a:ea typeface="+mn-ea"/>
                <a:sym typeface="+mn-lt"/>
              </a:rPr>
              <a:t>优品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PPT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89A8DA-A1C2-4CD5-9B83-9913E64D1E71}"/>
              </a:ext>
            </a:extLst>
          </p:cNvPr>
          <p:cNvSpPr txBox="1"/>
          <p:nvPr/>
        </p:nvSpPr>
        <p:spPr>
          <a:xfrm>
            <a:off x="6342677" y="3567777"/>
            <a:ext cx="1749643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时间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:x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89176D-0665-4674-AFD9-B83039FEB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57" y="3569572"/>
            <a:ext cx="4038528" cy="40385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A67BEB-501E-40AE-8714-0EC679F6C04B}"/>
              </a:ext>
            </a:extLst>
          </p:cNvPr>
          <p:cNvSpPr txBox="1"/>
          <p:nvPr/>
        </p:nvSpPr>
        <p:spPr>
          <a:xfrm>
            <a:off x="2129590" y="1027939"/>
            <a:ext cx="8566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spc="-300" dirty="0">
                <a:solidFill>
                  <a:schemeClr val="bg1"/>
                </a:solidFill>
                <a:cs typeface="+mn-ea"/>
                <a:sym typeface="+mn-lt"/>
              </a:rPr>
              <a:t>如何预防夏天中暑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6AEEE0-3C1D-4AAB-87B3-0DED2E652C6F}"/>
              </a:ext>
            </a:extLst>
          </p:cNvPr>
          <p:cNvSpPr txBox="1"/>
          <p:nvPr/>
        </p:nvSpPr>
        <p:spPr>
          <a:xfrm>
            <a:off x="2059433" y="1027939"/>
            <a:ext cx="8566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spc="-300" dirty="0">
                <a:solidFill>
                  <a:srgbClr val="0070C0"/>
                </a:solidFill>
                <a:cs typeface="+mn-ea"/>
                <a:sym typeface="+mn-lt"/>
              </a:rPr>
              <a:t>如何预防夏天中暑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C5C92D-DF3D-405A-9D84-C63CFD5D97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432" y="577370"/>
            <a:ext cx="1099635" cy="9989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8B711C-3F59-4627-81B1-26E3DEB520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8006" y="1225297"/>
            <a:ext cx="1777021" cy="17770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B347B4-F9E3-4105-A3E3-ED564C8DE0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943" y="3180076"/>
            <a:ext cx="3855684" cy="3855684"/>
          </a:xfrm>
          <a:prstGeom prst="rect">
            <a:avLst/>
          </a:prstGeom>
        </p:spPr>
      </p:pic>
      <p:sp>
        <p:nvSpPr>
          <p:cNvPr id="16" name="流程图: 接点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425D23-E4FE-41BD-8310-3036C2392FC9}"/>
              </a:ext>
            </a:extLst>
          </p:cNvPr>
          <p:cNvSpPr/>
          <p:nvPr/>
        </p:nvSpPr>
        <p:spPr>
          <a:xfrm>
            <a:off x="4922391" y="1869796"/>
            <a:ext cx="150040" cy="156814"/>
          </a:xfrm>
          <a:prstGeom prst="flowChartConnector">
            <a:avLst/>
          </a:prstGeom>
          <a:solidFill>
            <a:srgbClr val="EE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流程图: 接点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638B74-5523-4AFE-AA3D-3A2C4F037D20}"/>
              </a:ext>
            </a:extLst>
          </p:cNvPr>
          <p:cNvSpPr/>
          <p:nvPr/>
        </p:nvSpPr>
        <p:spPr>
          <a:xfrm>
            <a:off x="5751028" y="1310030"/>
            <a:ext cx="165745" cy="153705"/>
          </a:xfrm>
          <a:prstGeom prst="flowChartConnector">
            <a:avLst/>
          </a:prstGeom>
          <a:solidFill>
            <a:srgbClr val="EE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流程图: 接点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C5501D-36C1-4BE0-9290-4C6AFD16F761}"/>
              </a:ext>
            </a:extLst>
          </p:cNvPr>
          <p:cNvSpPr/>
          <p:nvPr/>
        </p:nvSpPr>
        <p:spPr>
          <a:xfrm>
            <a:off x="7686034" y="1859981"/>
            <a:ext cx="181999" cy="171614"/>
          </a:xfrm>
          <a:prstGeom prst="flowChartConnector">
            <a:avLst/>
          </a:prstGeom>
          <a:solidFill>
            <a:srgbClr val="EE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3DB2B8-AD51-4302-ADED-3A0AD75C00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567" y="5646720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 xmlns:a16="http://schemas.microsoft.com/office/drawing/2014/main" xmlns:a14="http://schemas.microsoft.com/office/drawing/2010/main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0148DE2-D4DA-48A2-B154-95B82E48B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6322" y="268020"/>
            <a:ext cx="7588185" cy="66105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371786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最佳饮料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热茶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0BEB2F9-05AC-47BC-82F4-AB9966C95620}"/>
              </a:ext>
            </a:extLst>
          </p:cNvPr>
          <p:cNvGrpSpPr/>
          <p:nvPr/>
        </p:nvGrpSpPr>
        <p:grpSpPr>
          <a:xfrm>
            <a:off x="-306938" y="268020"/>
            <a:ext cx="7588185" cy="6610520"/>
            <a:chOff x="403943" y="-609686"/>
            <a:chExt cx="5394253" cy="6610520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F2E8502-345B-4CEF-9774-C1B10BDDC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943" y="-609686"/>
              <a:ext cx="5394253" cy="6610520"/>
            </a:xfrm>
            <a:prstGeom prst="rect">
              <a:avLst/>
            </a:prstGeom>
          </p:spPr>
        </p:pic>
        <p:sp>
          <p:nvSpPr>
            <p:cNvPr id="7" name="Rectangle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7F52E9A-B6E1-42B4-8C14-EAE7CECACE3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604731" y="2268791"/>
              <a:ext cx="2202311" cy="853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茶叶中富含钾元素（每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克茶水中钾的平均含量分别为绿茶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10.7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毫克，红茶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24.1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毫克），既解渴又解乏。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DF406A-A385-4748-8969-CB79B43AF365}"/>
              </a:ext>
            </a:extLst>
          </p:cNvPr>
          <p:cNvSpPr txBox="1">
            <a:spLocks noChangeArrowheads="1"/>
          </p:cNvSpPr>
          <p:nvPr/>
        </p:nvSpPr>
        <p:spPr>
          <a:xfrm>
            <a:off x="6911157" y="3160099"/>
            <a:ext cx="3323707" cy="8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据英国专家的试验表明，热茶的降温能力大大超过冷饮制品，乃是消暑饮品中的佼佼者。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9D283D9-5E82-4758-876B-4B31BD3927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8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AE4662F-53D4-497D-BFB7-F2BD3B92718E}"/>
              </a:ext>
            </a:extLst>
          </p:cNvPr>
          <p:cNvGrpSpPr/>
          <p:nvPr/>
        </p:nvGrpSpPr>
        <p:grpSpPr>
          <a:xfrm>
            <a:off x="533401" y="254001"/>
            <a:ext cx="4400551" cy="809448"/>
            <a:chOff x="533400" y="482600"/>
            <a:chExt cx="4400550" cy="809448"/>
          </a:xfrm>
        </p:grpSpPr>
        <p:pic>
          <p:nvPicPr>
            <p:cNvPr id="3" name="图片 2" descr="杯子里有饮料&#10;&#10;描述已自动生成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B549CC-2462-444C-AE25-46EE712E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482600"/>
              <a:ext cx="762000" cy="762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  </a:ext>
              </a:extLst>
            </p:cNvPr>
            <p:cNvSpPr txBox="1"/>
            <p:nvPr/>
          </p:nvSpPr>
          <p:spPr>
            <a:xfrm>
              <a:off x="1216084" y="719584"/>
              <a:ext cx="3717866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>
                <a:lnSpc>
                  <a:spcPct val="130000"/>
                </a:lnSpc>
                <a:spcBef>
                  <a:spcPct val="0"/>
                </a:spcBef>
                <a:buClr>
                  <a:schemeClr val="accent1"/>
                </a:buClr>
                <a:defRPr sz="4800">
                  <a:solidFill>
                    <a:srgbClr val="2CA6AB"/>
                  </a:solidFill>
                  <a:effectLst>
                    <a:outerShdw blurRad="63500" dist="139700" dir="2700000" algn="tl" rotWithShape="0">
                      <a:schemeClr val="bg1">
                        <a:alpha val="63000"/>
                      </a:schemeClr>
                    </a:outerShdw>
                  </a:effectLst>
                  <a:latin typeface="字体管家棉花糖" panose="00020600040101010101" pitchFamily="18" charset="-122"/>
                  <a:ea typeface="字体管家棉花糖" panose="00020600040101010101" pitchFamily="18" charset="-122"/>
                  <a:cs typeface="+mn-ea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最佳营养素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——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维生素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E</a:t>
              </a:r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B581430-28DA-49ED-98DC-48237892F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58" y="3691033"/>
            <a:ext cx="6217721" cy="17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维生素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在红枣、油菜、菠菜、黄瓜、茄子、番茄、黄豆芽、麦芽、麸皮面包、胡桃泥、奶制品等食物中含量较多，夏天可多安排一点。必要时也可酌服维生素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的药丸，每天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15-60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毫克足矣。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3E3021B-53B6-44D5-AACC-83D89172B227}"/>
              </a:ext>
            </a:extLst>
          </p:cNvPr>
          <p:cNvSpPr txBox="1"/>
          <p:nvPr/>
        </p:nvSpPr>
        <p:spPr>
          <a:xfrm>
            <a:off x="666658" y="2325835"/>
            <a:ext cx="6217721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维生素可让你平安度夏，抵抗夏天三大危险：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）强烈的日照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）臭氧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）疲劳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E6707AD-015E-4C9F-94E6-C43D5BECC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529" y="1187142"/>
            <a:ext cx="5007783" cy="50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371786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最佳运动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游泳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067BDB1-453E-49CE-BAEB-6FE46D93AC5E}"/>
              </a:ext>
            </a:extLst>
          </p:cNvPr>
          <p:cNvGrpSpPr/>
          <p:nvPr/>
        </p:nvGrpSpPr>
        <p:grpSpPr>
          <a:xfrm>
            <a:off x="3234978" y="1613932"/>
            <a:ext cx="7850631" cy="6858000"/>
            <a:chOff x="3234977" y="1613932"/>
            <a:chExt cx="7850630" cy="6858000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52AA79-893B-4A9F-B270-6ACE16B5F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4977" y="1613932"/>
              <a:ext cx="6858000" cy="6858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4263C2C-3FE3-479F-B108-D01B0C96D96B}"/>
                </a:ext>
              </a:extLst>
            </p:cNvPr>
            <p:cNvSpPr txBox="1"/>
            <p:nvPr/>
          </p:nvSpPr>
          <p:spPr>
            <a:xfrm>
              <a:off x="6532460" y="1895283"/>
              <a:ext cx="4553147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游泳不仅锻炼人体的四肢、腰、腹，而且惠及体内的脏腑，如心、脑、肺、肝等，特别对血管有益，被誉为“血管体操”。</a:t>
              </a:r>
            </a:p>
          </p:txBody>
        </p:sp>
      </p:grpSp>
      <p:sp>
        <p:nvSpPr>
          <p:cNvPr id="9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52B0366-71AD-476B-B8B2-FFA8C8A2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2" y="1754896"/>
            <a:ext cx="488620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由于在水中消耗的热量要明显高于陆地，故游泳还能削 减过多的体重，收到健美之效。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CCE4B8-CAC8-4B30-A927-EFB11C4EC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01" y="3549262"/>
            <a:ext cx="3638747" cy="49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游泳虽好，但务必注意安全。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0BC0112-F44F-4086-9029-E98EF6AF1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371786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最佳服色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红色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6B769D4-165B-4955-AC02-C3ED4E3173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1" y="1625990"/>
            <a:ext cx="4859519" cy="48595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9304AC1-5587-4D2D-8337-E8E99FED0772}"/>
              </a:ext>
            </a:extLst>
          </p:cNvPr>
          <p:cNvSpPr txBox="1"/>
          <p:nvPr/>
        </p:nvSpPr>
        <p:spPr>
          <a:xfrm>
            <a:off x="9050636" y="2349500"/>
            <a:ext cx="2262158" cy="3412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奥秘：红色可见光波最长，可大量吸收日光中的紫外线，保护皮肤不受伤害，防止皮肤老化，甚至癌变，而其他服色（包括白色）此种功效较弱。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C82B425-B112-445F-BC87-0FC4EDBE59A3}"/>
              </a:ext>
            </a:extLst>
          </p:cNvPr>
          <p:cNvSpPr txBox="1"/>
          <p:nvPr/>
        </p:nvSpPr>
        <p:spPr>
          <a:xfrm>
            <a:off x="7119580" y="2349500"/>
            <a:ext cx="1431161" cy="3412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当以混纺的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恤衫为佳，其最佳混合比例为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的棉和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67%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的聚酯。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7550383-B188-4B21-9BAE-EB51342257B1}"/>
              </a:ext>
            </a:extLst>
          </p:cNvPr>
          <p:cNvSpPr txBox="1"/>
          <p:nvPr/>
        </p:nvSpPr>
        <p:spPr>
          <a:xfrm>
            <a:off x="5188523" y="2349500"/>
            <a:ext cx="1431161" cy="3412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注意：红色高温强光下会大量吸收紫外线的缘故，可能会造成中暑！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17441A2-0F94-4655-8E6E-9EE178D58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4015792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最佳取凉“设施”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扇子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15CBB4-699A-432A-8F87-DA2642F3C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431806"/>
            <a:ext cx="4935211" cy="493521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809BB39-5F0B-43BB-9241-63F6670C4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611" y="4230850"/>
            <a:ext cx="6121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摇扇可以锻炼肢体：用左手摇扇，还可收到活化右脑、开发右脑潜能、预防中风的意外之效。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27C2681-7DC0-454A-995B-08E9531A49C8}"/>
              </a:ext>
            </a:extLst>
          </p:cNvPr>
          <p:cNvSpPr txBox="1"/>
          <p:nvPr/>
        </p:nvSpPr>
        <p:spPr>
          <a:xfrm>
            <a:off x="5468609" y="2646248"/>
            <a:ext cx="619341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从健身角度看，取凉“设施”是扇子最佳。扇子虽然已是“老古董”了，但其健身效果却是其他任何现代降温设备所无法比拟的。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8BC65E5-C6F1-4433-BF72-51A3B1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0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415719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最佳保健措施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起睡定时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0E080B5-E7A2-411B-AE33-FB4E692A5965}"/>
              </a:ext>
            </a:extLst>
          </p:cNvPr>
          <p:cNvGrpSpPr/>
          <p:nvPr/>
        </p:nvGrpSpPr>
        <p:grpSpPr>
          <a:xfrm>
            <a:off x="-9074" y="0"/>
            <a:ext cx="8878449" cy="7707782"/>
            <a:chOff x="3803281" y="-135539"/>
            <a:chExt cx="8878449" cy="7707782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F2F4D7-9EC0-42C4-872C-0E890A56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3281" y="-135539"/>
              <a:ext cx="8878449" cy="7707782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90F050-825C-4559-B9D9-DFB92E23242A}"/>
                </a:ext>
              </a:extLst>
            </p:cNvPr>
            <p:cNvGrpSpPr/>
            <p:nvPr/>
          </p:nvGrpSpPr>
          <p:grpSpPr>
            <a:xfrm>
              <a:off x="5556315" y="2913782"/>
              <a:ext cx="6127422" cy="1120843"/>
              <a:chOff x="5556315" y="2913782"/>
              <a:chExt cx="6127422" cy="1120843"/>
            </a:xfrm>
          </p:grpSpPr>
          <p:sp>
            <p:nvSpPr>
              <p:cNvPr id="7" name="Rectangle 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16712C7-F012-4673-8BCF-5D549DC9C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337" y="3491274"/>
                <a:ext cx="6121400" cy="543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夏季最佳就寝时间是        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22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00-23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70AFBD7-7393-4448-AC9B-D6F851214812}"/>
                  </a:ext>
                </a:extLst>
              </p:cNvPr>
              <p:cNvSpPr txBox="1"/>
              <p:nvPr/>
            </p:nvSpPr>
            <p:spPr>
              <a:xfrm>
                <a:off x="5556315" y="2913782"/>
                <a:ext cx="612742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夏季最佳起床时间是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    5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30-6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30</a:t>
                </a:r>
              </a:p>
            </p:txBody>
          </p:sp>
        </p:grpSp>
      </p:grp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83FC587-6FA4-4538-B5F3-EB5F556FF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627" y="1136632"/>
            <a:ext cx="5038627" cy="50386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9A7AA8-F8F7-4487-B1EF-49E9636065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96C9C4E-AA87-45D3-B991-53068D41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0"/>
            <a:ext cx="12192000" cy="18288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188CE8F-B218-4E57-8088-A62A8BBDC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4482"/>
            <a:ext cx="12192000" cy="24035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2EF171-0FA4-44B1-AEF2-C7E83EDB1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625" y="3556961"/>
            <a:ext cx="9144000" cy="52239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FAE106F-B4D4-4867-9D20-E2846557C1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636" y="1010363"/>
            <a:ext cx="1099635" cy="998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BCD86B1-772F-40B2-88C2-74A49D7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321" y="2235660"/>
            <a:ext cx="1570081" cy="177702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0031D8-4DB6-4DF6-B1F7-CFDD1CE40B4A}"/>
              </a:ext>
            </a:extLst>
          </p:cNvPr>
          <p:cNvGrpSpPr/>
          <p:nvPr/>
        </p:nvGrpSpPr>
        <p:grpSpPr>
          <a:xfrm>
            <a:off x="4521200" y="1316816"/>
            <a:ext cx="3149600" cy="1020377"/>
            <a:chOff x="1490249" y="1794826"/>
            <a:chExt cx="2844917" cy="1020377"/>
          </a:xfrm>
        </p:grpSpPr>
        <p:sp>
          <p:nvSpPr>
            <p:cNvPr id="23" name="文本框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29639F7-FCA6-4C28-AEA5-BA273E4CD564}"/>
                </a:ext>
              </a:extLst>
            </p:cNvPr>
            <p:cNvSpPr txBox="1"/>
            <p:nvPr/>
          </p:nvSpPr>
          <p:spPr>
            <a:xfrm>
              <a:off x="1490250" y="1799540"/>
              <a:ext cx="284491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 w="127000">
                    <a:solidFill>
                      <a:prstClr val="white"/>
                    </a:solidFill>
                  </a:ln>
                  <a:solidFill>
                    <a:srgbClr val="EE3833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2D2ABAD-BEA1-48F3-BA86-4447F60B31D4}"/>
                </a:ext>
              </a:extLst>
            </p:cNvPr>
            <p:cNvSpPr txBox="1"/>
            <p:nvPr/>
          </p:nvSpPr>
          <p:spPr>
            <a:xfrm>
              <a:off x="1490249" y="1794826"/>
              <a:ext cx="284491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E3833"/>
                  </a:solidFill>
                  <a:effectLst/>
                  <a:uLnTx/>
                  <a:uFillTx/>
                  <a:cs typeface="+mn-ea"/>
                  <a:sym typeface="+mn-lt"/>
                </a:rPr>
                <a:t>第二部分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CD4BC2-435E-43C7-9484-5943E26D1D7B}"/>
              </a:ext>
            </a:extLst>
          </p:cNvPr>
          <p:cNvGrpSpPr/>
          <p:nvPr/>
        </p:nvGrpSpPr>
        <p:grpSpPr>
          <a:xfrm>
            <a:off x="3403600" y="2354729"/>
            <a:ext cx="5384800" cy="1020377"/>
            <a:chOff x="1490249" y="1794826"/>
            <a:chExt cx="2844917" cy="1020377"/>
          </a:xfrm>
        </p:grpSpPr>
        <p:sp>
          <p:nvSpPr>
            <p:cNvPr id="26" name="文本框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B74F748-9E5F-4AB1-A74F-289302EA6E4E}"/>
                </a:ext>
              </a:extLst>
            </p:cNvPr>
            <p:cNvSpPr txBox="1"/>
            <p:nvPr/>
          </p:nvSpPr>
          <p:spPr>
            <a:xfrm>
              <a:off x="1490250" y="1799540"/>
              <a:ext cx="284491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 w="127000">
                    <a:solidFill>
                      <a:prstClr val="white"/>
                    </a:solidFill>
                  </a:ln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夏季保健误区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013EACB-C7CB-4C80-8D1D-89D05FA35462}"/>
                </a:ext>
              </a:extLst>
            </p:cNvPr>
            <p:cNvSpPr txBox="1"/>
            <p:nvPr/>
          </p:nvSpPr>
          <p:spPr>
            <a:xfrm>
              <a:off x="1490249" y="1794826"/>
              <a:ext cx="284491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夏季保健误区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49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E3C89D0-CA18-49DC-A7B7-B08A9C7153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420" y="954598"/>
            <a:ext cx="4143291" cy="41432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1A526A2-ADB0-4975-975E-65878DFBCD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87" y="893932"/>
            <a:ext cx="4143291" cy="41432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6" y="490985"/>
            <a:ext cx="25843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夏季保健误区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C4D074-7D7F-451C-A0F1-44B86EBA3B1F}"/>
              </a:ext>
            </a:extLst>
          </p:cNvPr>
          <p:cNvSpPr txBox="1">
            <a:spLocks noChangeArrowheads="1"/>
          </p:cNvSpPr>
          <p:nvPr/>
        </p:nvSpPr>
        <p:spPr>
          <a:xfrm>
            <a:off x="1703814" y="2679994"/>
            <a:ext cx="3959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多喝啤酒能解暑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晨练越早越好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318CFA9-0C17-42B5-BCD5-42CE99742A0A}"/>
              </a:ext>
            </a:extLst>
          </p:cNvPr>
          <p:cNvSpPr txBox="1">
            <a:spLocks noChangeArrowheads="1"/>
          </p:cNvSpPr>
          <p:nvPr/>
        </p:nvSpPr>
        <p:spPr>
          <a:xfrm>
            <a:off x="7985209" y="2679995"/>
            <a:ext cx="3959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空调要保持恒温状态。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太阳镜颜色越深能保护眼。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292CAE4-2B20-427B-BB3E-3CFDB62FF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198" y="2741398"/>
            <a:ext cx="4591647" cy="45916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6021178-8CCF-4607-BC99-4521ADDDBA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6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6" y="490985"/>
            <a:ext cx="25843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多喝啤酒能解暑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E7C2212-6EFC-46C1-B228-7956DD5F08DA}"/>
              </a:ext>
            </a:extLst>
          </p:cNvPr>
          <p:cNvSpPr txBox="1">
            <a:spLocks noChangeArrowheads="1"/>
          </p:cNvSpPr>
          <p:nvPr/>
        </p:nvSpPr>
        <p:spPr>
          <a:xfrm>
            <a:off x="1054185" y="2413422"/>
            <a:ext cx="4095331" cy="27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多喝啤酒会使人感到口干咽燥、全身燥热，酒精会刺激胃肠道和神经系统，降低人的免疫力。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1F78FEF-F95F-491F-8ECA-31F5FBABD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562" y="1820552"/>
            <a:ext cx="4689049" cy="31438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7648354-D865-41FC-A5E3-26C393909F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03FF3B8-67FF-41CC-896C-45B6338AF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640" y="4600566"/>
            <a:ext cx="1061507" cy="10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6" y="490985"/>
            <a:ext cx="25843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晨练越早越好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87EDA7E-3C3B-4265-B80C-A2B2EACD5197}"/>
              </a:ext>
            </a:extLst>
          </p:cNvPr>
          <p:cNvSpPr txBox="1">
            <a:spLocks noChangeArrowheads="1"/>
          </p:cNvSpPr>
          <p:nvPr/>
        </p:nvSpPr>
        <p:spPr>
          <a:xfrm>
            <a:off x="4669870" y="1937863"/>
            <a:ext cx="666115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在夏季早晨6时前，空气中的污染物最不易扩散，是污染的高峰期。此外，日出前，由于没有光合作用，绿色植物周围并没有多少新鲜氧气。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253F54-0A77-4669-ABF9-5D47C1255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241" y="4883161"/>
            <a:ext cx="6578780" cy="55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太早晨练危害：易患感冒，引发关节疼痛、胃痛等病症。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FF87A09-1D73-49AD-9F38-C7EC91FEF1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28" y="973358"/>
            <a:ext cx="4299213" cy="32244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9F8F9AC-0229-4968-AF26-614D474396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1" y="3429002"/>
            <a:ext cx="3497737" cy="34977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B5AC1AD-B415-4409-9710-BEE5201BAC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444993B-AFA7-4C81-933E-118858BA0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196"/>
            <a:ext cx="12192000" cy="4537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8DDD44-E720-4982-8018-E3D3B478C34C}"/>
              </a:ext>
            </a:extLst>
          </p:cNvPr>
          <p:cNvSpPr txBox="1"/>
          <p:nvPr/>
        </p:nvSpPr>
        <p:spPr>
          <a:xfrm>
            <a:off x="5418167" y="590552"/>
            <a:ext cx="1355667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前言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B8BC483-41F9-4D7C-8FDE-DC41572D28DA}"/>
              </a:ext>
            </a:extLst>
          </p:cNvPr>
          <p:cNvSpPr txBox="1"/>
          <p:nvPr/>
        </p:nvSpPr>
        <p:spPr>
          <a:xfrm>
            <a:off x="1025578" y="2320196"/>
            <a:ext cx="73087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marR="0" lvl="0" indent="6238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夏季天气比较炎热，应注意防暑降温，在酷暑中请大家先保持一份平静良好的心态，俗话说“心静自然凉”；再来了解一下夏天的保健小常识，安度炎炎夏日。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0A323A-2B8D-4CCE-BAF0-C8C97EBB23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770" y="1807245"/>
            <a:ext cx="4288756" cy="42887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DEE7254-6F10-4789-B5B9-429FD0419E45}"/>
              </a:ext>
            </a:extLst>
          </p:cNvPr>
          <p:cNvSpPr txBox="1"/>
          <p:nvPr/>
        </p:nvSpPr>
        <p:spPr>
          <a:xfrm>
            <a:off x="1190625" y="39768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夏季高温 请注意保重身体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E38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1012054"/>
            <a:ext cx="1713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5" y="490985"/>
            <a:ext cx="365757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空调保持较低的恒温状态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0644670-5B6A-475C-8A5F-4CEE2F4E4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17431" y="372492"/>
            <a:ext cx="6155308" cy="615530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B02BAC-3B9F-4EB8-B7C5-2E29F3C87F52}"/>
              </a:ext>
            </a:extLst>
          </p:cNvPr>
          <p:cNvSpPr txBox="1">
            <a:spLocks noChangeArrowheads="1"/>
          </p:cNvSpPr>
          <p:nvPr/>
        </p:nvSpPr>
        <p:spPr>
          <a:xfrm>
            <a:off x="1533163" y="2429758"/>
            <a:ext cx="3054284" cy="25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不断调节居室温度，可以使人的生理体温调节机制经常处于“紧张状态”，从而提高人的适应能力和自我保护能力，不致于经常患感冒或其他居室病症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103E45-7C3D-4276-A6FA-FE0BFEA0E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5" y="490985"/>
            <a:ext cx="4270316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太阳镜颜色越深越能保护眼睛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1F892E1-528B-4B2B-8A04-D9A7B9287194}"/>
              </a:ext>
            </a:extLst>
          </p:cNvPr>
          <p:cNvSpPr txBox="1">
            <a:spLocks noChangeArrowheads="1"/>
          </p:cNvSpPr>
          <p:nvPr/>
        </p:nvSpPr>
        <p:spPr>
          <a:xfrm>
            <a:off x="1216085" y="2153012"/>
            <a:ext cx="666115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镜片颜色过深，会严重影响能见度，造成眼睛损伤。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B088E26-AF1C-461B-9741-0F3E0108B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952" y="3552466"/>
            <a:ext cx="6121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最好选用能穿过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％至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％可见光线的太阳镜镜片，以灰色、绿色为佳。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F26144-9C3C-42E6-B932-AA1C6CE73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821" y="2814550"/>
            <a:ext cx="2556120" cy="35524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5182AC7-C68E-4D20-B1B4-DD65E5D84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069" y="1231540"/>
            <a:ext cx="1842940" cy="18429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3479FD-EEB2-420C-ACB7-0443CF3B32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4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96C9C4E-AA87-45D3-B991-53068D41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0"/>
            <a:ext cx="12192000" cy="18288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188CE8F-B218-4E57-8088-A62A8BBDC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4482"/>
            <a:ext cx="12192000" cy="24035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2EF171-0FA4-44B1-AEF2-C7E83EDB1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625" y="3556961"/>
            <a:ext cx="9144000" cy="52239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FAE106F-B4D4-4867-9D20-E2846557C1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636" y="1010363"/>
            <a:ext cx="1099635" cy="998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BCD86B1-772F-40B2-88C2-74A49D7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321" y="2235660"/>
            <a:ext cx="1570081" cy="177702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67BA0FC-4DC5-4849-B3C1-71E32EC7F1F5}"/>
              </a:ext>
            </a:extLst>
          </p:cNvPr>
          <p:cNvGrpSpPr/>
          <p:nvPr/>
        </p:nvGrpSpPr>
        <p:grpSpPr>
          <a:xfrm>
            <a:off x="4195919" y="1499112"/>
            <a:ext cx="3800163" cy="1020377"/>
            <a:chOff x="1490249" y="1794826"/>
            <a:chExt cx="2844917" cy="1020377"/>
          </a:xfrm>
        </p:grpSpPr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1476B9-AD2B-48C1-BB2F-11F4BA0EB02F}"/>
                </a:ext>
              </a:extLst>
            </p:cNvPr>
            <p:cNvSpPr txBox="1"/>
            <p:nvPr/>
          </p:nvSpPr>
          <p:spPr>
            <a:xfrm>
              <a:off x="1490250" y="1799540"/>
              <a:ext cx="284491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 w="127000">
                    <a:solidFill>
                      <a:prstClr val="white"/>
                    </a:solidFill>
                  </a:ln>
                  <a:solidFill>
                    <a:srgbClr val="EE3833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E42E366-5850-4025-9BE4-F2BE307879E1}"/>
                </a:ext>
              </a:extLst>
            </p:cNvPr>
            <p:cNvSpPr txBox="1"/>
            <p:nvPr/>
          </p:nvSpPr>
          <p:spPr>
            <a:xfrm>
              <a:off x="1490249" y="1794826"/>
              <a:ext cx="284491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E3833"/>
                  </a:solidFill>
                  <a:effectLst/>
                  <a:uLnTx/>
                  <a:uFillTx/>
                  <a:cs typeface="+mn-ea"/>
                  <a:sym typeface="+mn-lt"/>
                </a:rPr>
                <a:t>第三部分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486CC6-1FFF-4115-8486-9C1124C2BC5C}"/>
              </a:ext>
            </a:extLst>
          </p:cNvPr>
          <p:cNvGrpSpPr/>
          <p:nvPr/>
        </p:nvGrpSpPr>
        <p:grpSpPr>
          <a:xfrm>
            <a:off x="2847475" y="2618549"/>
            <a:ext cx="6497052" cy="1020377"/>
            <a:chOff x="1490249" y="1794826"/>
            <a:chExt cx="2844917" cy="1020377"/>
          </a:xfrm>
        </p:grpSpPr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8E2585-8CA3-4971-8C37-BD45E42F656A}"/>
                </a:ext>
              </a:extLst>
            </p:cNvPr>
            <p:cNvSpPr txBox="1"/>
            <p:nvPr/>
          </p:nvSpPr>
          <p:spPr>
            <a:xfrm>
              <a:off x="1490250" y="1799540"/>
              <a:ext cx="284491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 w="127000">
                    <a:solidFill>
                      <a:prstClr val="white"/>
                    </a:solidFill>
                  </a:ln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中暑的预防和处理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B0FE23-7E07-4502-9F95-08957C87C47E}"/>
                </a:ext>
              </a:extLst>
            </p:cNvPr>
            <p:cNvSpPr txBox="1"/>
            <p:nvPr/>
          </p:nvSpPr>
          <p:spPr>
            <a:xfrm>
              <a:off x="1490249" y="1794826"/>
              <a:ext cx="284491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中暑的预防和处理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74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5" y="490985"/>
            <a:ext cx="28510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中暑的预防和处理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62E3D1C-A070-4F9F-89B0-6D2663D4DB8A}"/>
              </a:ext>
            </a:extLst>
          </p:cNvPr>
          <p:cNvSpPr txBox="1"/>
          <p:nvPr/>
        </p:nvSpPr>
        <p:spPr>
          <a:xfrm>
            <a:off x="2081086" y="2733775"/>
            <a:ext cx="492443" cy="2290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 中暑的预防措施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24DD295-E66A-4BFA-B775-4B43A2BAD742}"/>
              </a:ext>
            </a:extLst>
          </p:cNvPr>
          <p:cNvSpPr txBox="1"/>
          <p:nvPr/>
        </p:nvSpPr>
        <p:spPr>
          <a:xfrm>
            <a:off x="5903210" y="2733775"/>
            <a:ext cx="492443" cy="2290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中暑的表现症状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EC82CEB-3688-47F3-BBB5-7A30E549F1C2}"/>
              </a:ext>
            </a:extLst>
          </p:cNvPr>
          <p:cNvSpPr txBox="1"/>
          <p:nvPr/>
        </p:nvSpPr>
        <p:spPr>
          <a:xfrm>
            <a:off x="9725334" y="2733775"/>
            <a:ext cx="492443" cy="2290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cs typeface="+mn-ea"/>
                <a:sym typeface="+mn-lt"/>
              </a:rPr>
              <a:t>中暑的应急处理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F112FB-7EA6-4D23-99C6-5A24A0E24A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5A1DE6F-7FA9-4755-980E-E4E200953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73" y="1483138"/>
            <a:ext cx="4121121" cy="41211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0D3BF82-7706-4268-B599-AD90F3F6FD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366" y="1483138"/>
            <a:ext cx="4121121" cy="412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FE72E70-59C4-45C2-A6C5-AC008C462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560" y="1483138"/>
            <a:ext cx="4121121" cy="41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9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5" y="490985"/>
            <a:ext cx="28510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中暑的预防措施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19D644-2481-42D3-A96B-47A2EF993F34}"/>
              </a:ext>
            </a:extLst>
          </p:cNvPr>
          <p:cNvSpPr txBox="1"/>
          <p:nvPr/>
        </p:nvSpPr>
        <p:spPr>
          <a:xfrm>
            <a:off x="533401" y="3701440"/>
            <a:ext cx="29859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2000">
                <a:latin typeface="+mj-ea"/>
                <a:ea typeface="+mj-ea"/>
                <a:cs typeface="+mn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充足的睡眠。合理安排休息时间，保证足够的睡眠以保持充沛的体能，并达到防暑目的。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8AA55CD-AA67-4DFA-AC11-BC8329A110E0}"/>
              </a:ext>
            </a:extLst>
          </p:cNvPr>
          <p:cNvSpPr txBox="1"/>
          <p:nvPr/>
        </p:nvSpPr>
        <p:spPr>
          <a:xfrm>
            <a:off x="3330019" y="1691896"/>
            <a:ext cx="29859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2000">
                <a:latin typeface="+mj-ea"/>
                <a:ea typeface="+mj-ea"/>
                <a:cs typeface="+mn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科学合理的饮食。吃大量的蔬菜、水果及适量的动物蛋白质和脂肪，补充体能消耗。切忌节食。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E6BC517-ADF3-4BFD-AD06-7D763279FEEA}"/>
              </a:ext>
            </a:extLst>
          </p:cNvPr>
          <p:cNvSpPr txBox="1"/>
          <p:nvPr/>
        </p:nvSpPr>
        <p:spPr>
          <a:xfrm>
            <a:off x="6126639" y="3701440"/>
            <a:ext cx="298594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2000">
                <a:latin typeface="+mj-ea"/>
                <a:ea typeface="+mj-ea"/>
                <a:cs typeface="+mn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做好防晒措施。室外活动要避免阳光直射头部，避免皮肤直接吸收辐射热，带好帽子、衣着宽松。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DBD2A6A-BB7A-417B-B914-EC886DF4C422}"/>
              </a:ext>
            </a:extLst>
          </p:cNvPr>
          <p:cNvSpPr txBox="1"/>
          <p:nvPr/>
        </p:nvSpPr>
        <p:spPr>
          <a:xfrm>
            <a:off x="8923257" y="1691897"/>
            <a:ext cx="29859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2000">
                <a:latin typeface="+mj-ea"/>
                <a:ea typeface="+mj-ea"/>
                <a:cs typeface="+mn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合理饮水。每日饮水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升至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升，以含氯化钠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0.3%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0.5%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为宜。饭前饭后以及大运动量前后避免大量饮水。 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761BECC-C247-4926-9A6B-651F1645BB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065" y="1673643"/>
            <a:ext cx="1750403" cy="17504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03B30A2-00AE-4843-BF98-BEEC07DF39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897" y="1673643"/>
            <a:ext cx="1750403" cy="17504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9C269E-6B64-4EFE-B97A-14CF4402C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897" y="3986376"/>
            <a:ext cx="1881505" cy="18815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15F0FAA-E5DD-42DF-BC4D-4B7F124E19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1504" y="3986376"/>
            <a:ext cx="1881505" cy="18815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49D9F03-A689-4144-9DA2-C32DC4A0C0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5" y="490985"/>
            <a:ext cx="28510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中暑的表现症状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97F0C5D-7910-4FC1-953E-574BD0E9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63" y="4774594"/>
            <a:ext cx="6121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重度中暑：除上述症状外，出现昏倒痉挛，皮肤干燥无汗、体温40℃以上等症状。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7D2E1D0-7BA2-4868-8B70-ED6C90B61FB3}"/>
              </a:ext>
            </a:extLst>
          </p:cNvPr>
          <p:cNvSpPr txBox="1"/>
          <p:nvPr/>
        </p:nvSpPr>
        <p:spPr>
          <a:xfrm>
            <a:off x="4713263" y="3268007"/>
            <a:ext cx="614627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轻度中暑：除上述病症外，体温38℃以上，面色潮红，胸闷，有面色苍白，恶心、呕吐、大汗、皮肤湿冷、血压下降等呼吸循环衰竭的早期症状。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5D69C89-6DB3-450B-A228-CEEED803513C}"/>
              </a:ext>
            </a:extLst>
          </p:cNvPr>
          <p:cNvSpPr txBox="1"/>
          <p:nvPr/>
        </p:nvSpPr>
        <p:spPr>
          <a:xfrm>
            <a:off x="4713263" y="2161527"/>
            <a:ext cx="61462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先兆中暑：出现大量出汗、口渴、头昏、耳鸣、胸闷、心悸、恶心、体温升高、全身无力。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CFD94CE-D13E-461B-9AD2-AE64A7EAF4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7" y="1888256"/>
            <a:ext cx="4018437" cy="40184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D374A68-A21E-425D-8053-753617B3B0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5" y="490985"/>
            <a:ext cx="28510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中暑的应急处理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98217B-2A74-49C0-BE83-4598C43D3460}"/>
              </a:ext>
            </a:extLst>
          </p:cNvPr>
          <p:cNvSpPr txBox="1">
            <a:spLocks noChangeArrowheads="1"/>
          </p:cNvSpPr>
          <p:nvPr/>
        </p:nvSpPr>
        <p:spPr>
          <a:xfrm>
            <a:off x="1337447" y="1582571"/>
            <a:ext cx="567609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立即将病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移到通风、阴凉、干燥的地方，如树阴下、走廊上、阴凉的地板上等。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A61CD1F-C9F1-44FE-8B93-58A572CF63EB}"/>
              </a:ext>
            </a:extLst>
          </p:cNvPr>
          <p:cNvSpPr txBox="1"/>
          <p:nvPr/>
        </p:nvSpPr>
        <p:spPr>
          <a:xfrm>
            <a:off x="1337445" y="2613753"/>
            <a:ext cx="580062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让病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仰卧，解开衣扣，脱去或松开衣服。如衣服被汗水湿透，应更换干衣服，同时开电扇或开空调，以尽快散热。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9EB3700-23B2-4521-B52B-DF8446B99057}"/>
              </a:ext>
            </a:extLst>
          </p:cNvPr>
          <p:cNvSpPr txBox="1"/>
          <p:nvPr/>
        </p:nvSpPr>
        <p:spPr>
          <a:xfrm>
            <a:off x="1231482" y="4366305"/>
            <a:ext cx="585520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尽快冷却体温，降至38度以下。具体做法有用凉湿毛巾冷敷头部、腋下以及腹股沟等处；用温水或酒精擦拭全身；冷水浸浴15至30分钟等。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7264975-4E07-4119-AD1E-FF36E182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402" y="753492"/>
            <a:ext cx="3971663" cy="56723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42DE4B3-18A3-4D54-8FD6-20894E611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5" y="490985"/>
            <a:ext cx="285109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中暑的应急处理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1366413-79F9-4C50-A2F9-9758268282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13" y="1882370"/>
            <a:ext cx="4473019" cy="415219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8A86DA5-874E-447E-BC52-D99703840F89}"/>
              </a:ext>
            </a:extLst>
          </p:cNvPr>
          <p:cNvSpPr txBox="1">
            <a:spLocks noChangeArrowheads="1"/>
          </p:cNvSpPr>
          <p:nvPr/>
        </p:nvSpPr>
        <p:spPr>
          <a:xfrm>
            <a:off x="5408057" y="2067179"/>
            <a:ext cx="2851091" cy="181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用风油精或清凉油涂于病人的头部太阳穴；口服人丹、十滴水、藿香正气丸等药物。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08CCE36-2A32-4615-BC84-C78D23A52FB6}"/>
              </a:ext>
            </a:extLst>
          </p:cNvPr>
          <p:cNvSpPr txBox="1">
            <a:spLocks noChangeArrowheads="1"/>
          </p:cNvSpPr>
          <p:nvPr/>
        </p:nvSpPr>
        <p:spPr>
          <a:xfrm>
            <a:off x="8641452" y="2067179"/>
            <a:ext cx="2851091" cy="181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意识清醒的病儿或经过降温清醒的病人可饮服绿豆汤、淡盐水等解暑。　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84093E3-E438-4EA8-8DFA-7C9B1CF28717}"/>
              </a:ext>
            </a:extLst>
          </p:cNvPr>
          <p:cNvSpPr txBox="1">
            <a:spLocks noChangeArrowheads="1"/>
          </p:cNvSpPr>
          <p:nvPr/>
        </p:nvSpPr>
        <p:spPr>
          <a:xfrm>
            <a:off x="5328741" y="4229497"/>
            <a:ext cx="2851091" cy="181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重度中暑病人除以上处理外，应立即转送医院救治。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6719092-ABBE-4905-A780-F54E3B911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1451" y="3635607"/>
            <a:ext cx="2651199" cy="26511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1AEDEAD-BBF5-45FC-AAB0-14AC6A6CDA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2CFFF5-7912-4AD3-A343-B51C8BB1D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0"/>
            <a:ext cx="12192000" cy="1828801"/>
          </a:xfrm>
          <a:prstGeom prst="rect">
            <a:avLst/>
          </a:prstGeom>
          <a:ln>
            <a:noFill/>
          </a:ln>
        </p:spPr>
      </p:pic>
      <p:pic>
        <p:nvPicPr>
          <p:cNvPr id="43" name="图片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A089F2-CB60-42E5-B99B-105391EBA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196"/>
            <a:ext cx="12192000" cy="453780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3E37FC-F90F-4841-9E13-F9C435328AC8}"/>
              </a:ext>
            </a:extLst>
          </p:cNvPr>
          <p:cNvGrpSpPr/>
          <p:nvPr/>
        </p:nvGrpSpPr>
        <p:grpSpPr>
          <a:xfrm>
            <a:off x="3578265" y="3053946"/>
            <a:ext cx="4916635" cy="1243357"/>
            <a:chOff x="3704983" y="2952419"/>
            <a:chExt cx="4916634" cy="1243357"/>
          </a:xfrm>
        </p:grpSpPr>
        <p:pic>
          <p:nvPicPr>
            <p:cNvPr id="46" name="图片 45" descr="徽标&#10;&#10;描述已自动生成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F3E5D2-CCCA-4283-AC37-378C33681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4983" y="2952419"/>
              <a:ext cx="4916634" cy="1243357"/>
            </a:xfrm>
            <a:prstGeom prst="rect">
              <a:avLst/>
            </a:prstGeom>
          </p:spPr>
        </p:pic>
        <p:sp>
          <p:nvSpPr>
            <p:cNvPr id="47" name="文本框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EA597C-3931-4253-A31B-3ED3A2098B00}"/>
                </a:ext>
              </a:extLst>
            </p:cNvPr>
            <p:cNvSpPr txBox="1"/>
            <p:nvPr/>
          </p:nvSpPr>
          <p:spPr>
            <a:xfrm>
              <a:off x="4130511" y="3362118"/>
              <a:ext cx="3930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夏季防暑降温健康常识</a:t>
              </a: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68AE41-BB39-4C2D-8ABE-3A9A6DBC3656}"/>
              </a:ext>
            </a:extLst>
          </p:cNvPr>
          <p:cNvSpPr txBox="1"/>
          <p:nvPr/>
        </p:nvSpPr>
        <p:spPr>
          <a:xfrm>
            <a:off x="3955001" y="4270344"/>
            <a:ext cx="1749643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lvl="0">
              <a:buClr>
                <a:srgbClr val="5B9BD5"/>
              </a:buClr>
              <a:defRPr/>
            </a:pPr>
            <a:r>
              <a:rPr lang="zh-CN" altLang="en-US" sz="1600" b="1" dirty="0">
                <a:solidFill>
                  <a:srgbClr val="0070C0"/>
                </a:solidFill>
                <a:effectLst/>
                <a:latin typeface="微软雅黑" panose="020F0502020204030204"/>
                <a:ea typeface="微软雅黑"/>
                <a:cs typeface="+mn-cs"/>
                <a:sym typeface="+mn-lt"/>
              </a:rPr>
              <a:t>汇报</a:t>
            </a:r>
            <a:r>
              <a:rPr lang="en-US" altLang="zh-CN" sz="1600" b="1" dirty="0" smtClean="0">
                <a:solidFill>
                  <a:srgbClr val="0070C0"/>
                </a:solidFill>
                <a:effectLst/>
                <a:latin typeface="微软雅黑" panose="020F0502020204030204"/>
                <a:ea typeface="微软雅黑"/>
                <a:cs typeface="+mn-cs"/>
                <a:sym typeface="+mn-lt"/>
              </a:rPr>
              <a:t>:</a:t>
            </a:r>
            <a:r>
              <a:rPr lang="zh-CN" altLang="en-US" sz="1600" b="1" dirty="0">
                <a:solidFill>
                  <a:srgbClr val="0070C0"/>
                </a:solidFill>
                <a:effectLst/>
                <a:latin typeface="微软雅黑" panose="020F0502020204030204"/>
                <a:ea typeface="微软雅黑"/>
                <a:cs typeface="+mn-cs"/>
                <a:sym typeface="+mn-lt"/>
              </a:rPr>
              <a:t>优品</a:t>
            </a:r>
            <a:r>
              <a:rPr lang="en-US" altLang="zh-CN" sz="1600" b="1" dirty="0" smtClean="0">
                <a:solidFill>
                  <a:srgbClr val="0070C0"/>
                </a:solidFill>
                <a:effectLst/>
                <a:latin typeface="微软雅黑" panose="020F0502020204030204"/>
                <a:ea typeface="微软雅黑"/>
                <a:cs typeface="+mn-cs"/>
                <a:sym typeface="+mn-lt"/>
              </a:rPr>
              <a:t>PPT</a:t>
            </a:r>
            <a:endParaRPr lang="zh-CN" altLang="en-US" sz="1600" b="1" dirty="0">
              <a:solidFill>
                <a:srgbClr val="0070C0"/>
              </a:solidFill>
              <a:effectLst/>
              <a:latin typeface="微软雅黑" panose="020F0502020204030204"/>
              <a:ea typeface="微软雅黑"/>
              <a:cs typeface="+mn-cs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89A8DA-A1C2-4CD5-9B83-9913E64D1E71}"/>
              </a:ext>
            </a:extLst>
          </p:cNvPr>
          <p:cNvSpPr txBox="1"/>
          <p:nvPr/>
        </p:nvSpPr>
        <p:spPr>
          <a:xfrm>
            <a:off x="6327494" y="4270345"/>
            <a:ext cx="1749643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时间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:x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89176D-0665-4674-AFD9-B83039FEB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57" y="3569572"/>
            <a:ext cx="4038528" cy="40385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C5C92D-DF3D-405A-9D84-C63CFD5D97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432" y="577370"/>
            <a:ext cx="1099635" cy="9989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8B711C-3F59-4627-81B1-26E3DEB520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8006" y="1225297"/>
            <a:ext cx="1777021" cy="17770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B347B4-F9E3-4105-A3E3-ED564C8DE0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943" y="3180076"/>
            <a:ext cx="3855684" cy="3855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3DB2B8-AD51-4302-ADED-3A0AD75C00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567" y="5646720"/>
            <a:ext cx="866775" cy="86677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3FF8B3-C3F1-484B-A6D9-F6BCB5E5E38B}"/>
              </a:ext>
            </a:extLst>
          </p:cNvPr>
          <p:cNvGrpSpPr/>
          <p:nvPr/>
        </p:nvGrpSpPr>
        <p:grpSpPr>
          <a:xfrm>
            <a:off x="2621788" y="1302355"/>
            <a:ext cx="7047357" cy="2220705"/>
            <a:chOff x="1490249" y="1794826"/>
            <a:chExt cx="2844917" cy="2220705"/>
          </a:xfrm>
        </p:grpSpPr>
        <p:sp>
          <p:nvSpPr>
            <p:cNvPr id="21" name="文本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C8C514-34D9-443B-B007-63F549FECAC7}"/>
                </a:ext>
              </a:extLst>
            </p:cNvPr>
            <p:cNvSpPr txBox="1"/>
            <p:nvPr/>
          </p:nvSpPr>
          <p:spPr>
            <a:xfrm>
              <a:off x="1490250" y="1799540"/>
              <a:ext cx="2844916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800" b="0" i="0" u="none" strike="noStrike" kern="1200" cap="none" spc="-300" normalizeH="0" baseline="0" noProof="0" dirty="0">
                  <a:ln w="127000">
                    <a:solidFill>
                      <a:prstClr val="white"/>
                    </a:solidFill>
                  </a:ln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谢谢观看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A4ED47-7AD7-48E0-B2CB-DCCC97B9B41A}"/>
                </a:ext>
              </a:extLst>
            </p:cNvPr>
            <p:cNvSpPr txBox="1"/>
            <p:nvPr/>
          </p:nvSpPr>
          <p:spPr>
            <a:xfrm>
              <a:off x="1490249" y="1794826"/>
              <a:ext cx="2844917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  <a:r>
                <a:rPr kumimoji="0" lang="zh-CN" altLang="en-US" sz="13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E3833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  <a:r>
                <a:rPr kumimoji="0" lang="zh-CN" altLang="en-US" sz="13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观</a:t>
              </a:r>
              <a:r>
                <a:rPr kumimoji="0" lang="zh-CN" altLang="en-US" sz="13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E3833"/>
                  </a:solidFill>
                  <a:effectLst/>
                  <a:uLnTx/>
                  <a:uFillTx/>
                  <a:cs typeface="+mn-ea"/>
                  <a:sym typeface="+mn-lt"/>
                </a:rPr>
                <a:t>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2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 xmlns:a16="http://schemas.microsoft.com/office/drawing/2014/main" xmlns:a14="http://schemas.microsoft.com/office/drawing/2010/main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8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ED219F6-16B2-41BC-B3E7-F55A921EB1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196"/>
            <a:ext cx="12192000" cy="4537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8DDD44-E720-4982-8018-E3D3B478C34C}"/>
              </a:ext>
            </a:extLst>
          </p:cNvPr>
          <p:cNvSpPr txBox="1"/>
          <p:nvPr/>
        </p:nvSpPr>
        <p:spPr>
          <a:xfrm>
            <a:off x="5418167" y="590550"/>
            <a:ext cx="1355667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目录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88409C-AD61-4015-A6BB-3BD3F4FCEE83}"/>
              </a:ext>
            </a:extLst>
          </p:cNvPr>
          <p:cNvGrpSpPr/>
          <p:nvPr/>
        </p:nvGrpSpPr>
        <p:grpSpPr>
          <a:xfrm>
            <a:off x="5615548" y="1674228"/>
            <a:ext cx="4543425" cy="1000124"/>
            <a:chOff x="1971675" y="1644650"/>
            <a:chExt cx="4543425" cy="1000124"/>
          </a:xfrm>
        </p:grpSpPr>
        <p:pic>
          <p:nvPicPr>
            <p:cNvPr id="4" name="图片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4D56F74-93C2-4D16-86A1-F3BD3A44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1675" y="1644650"/>
              <a:ext cx="1000124" cy="1000124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A1281C0-D7EC-4B4F-8011-B6ABFE645CB8}"/>
                </a:ext>
              </a:extLst>
            </p:cNvPr>
            <p:cNvSpPr txBox="1"/>
            <p:nvPr/>
          </p:nvSpPr>
          <p:spPr>
            <a:xfrm>
              <a:off x="2903495" y="2009135"/>
              <a:ext cx="361160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1.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夏季生活的十个“最佳”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90368B4-103E-4EBD-BAF9-824CE45AA96C}"/>
              </a:ext>
            </a:extLst>
          </p:cNvPr>
          <p:cNvGrpSpPr/>
          <p:nvPr/>
        </p:nvGrpSpPr>
        <p:grpSpPr>
          <a:xfrm>
            <a:off x="5615548" y="2794590"/>
            <a:ext cx="5762625" cy="1000124"/>
            <a:chOff x="1971675" y="1644650"/>
            <a:chExt cx="5762625" cy="1000124"/>
          </a:xfrm>
        </p:grpSpPr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9BCE1F8-3767-42E4-AD6B-736DC8B69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1675" y="1644650"/>
              <a:ext cx="1000124" cy="100012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8D37C42-2DBE-40FF-9E04-C67088967584}"/>
                </a:ext>
              </a:extLst>
            </p:cNvPr>
            <p:cNvSpPr txBox="1"/>
            <p:nvPr/>
          </p:nvSpPr>
          <p:spPr>
            <a:xfrm>
              <a:off x="2903495" y="2009135"/>
              <a:ext cx="483080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8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2.</a:t>
              </a:r>
              <a:r>
                <a:rPr kumimoji="0" lang="zh-CN" altLang="en-US" sz="2000" b="1" i="0" u="none" strike="noStrike" kern="1200" cap="none" spc="80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夏季保健误区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C8CF724-A09A-4C9E-BD5E-F9944964542D}"/>
              </a:ext>
            </a:extLst>
          </p:cNvPr>
          <p:cNvGrpSpPr/>
          <p:nvPr/>
        </p:nvGrpSpPr>
        <p:grpSpPr>
          <a:xfrm>
            <a:off x="5615547" y="3914952"/>
            <a:ext cx="4324351" cy="1000124"/>
            <a:chOff x="1971675" y="1644650"/>
            <a:chExt cx="4324351" cy="1000124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5501BD6-536A-4DB6-A80C-E8BD4A043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1675" y="1644650"/>
              <a:ext cx="1000124" cy="100012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099504C-86E5-4A5A-BC8C-508FDF3C5169}"/>
                </a:ext>
              </a:extLst>
            </p:cNvPr>
            <p:cNvSpPr txBox="1"/>
            <p:nvPr/>
          </p:nvSpPr>
          <p:spPr>
            <a:xfrm>
              <a:off x="2903496" y="2009135"/>
              <a:ext cx="339253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3.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中暑的预防和处理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B277B80-0A5F-4B01-9967-4BB436D943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7380" y="626645"/>
            <a:ext cx="5615547" cy="56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0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96C9C4E-AA87-45D3-B991-53068D41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0"/>
            <a:ext cx="12192000" cy="18288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3E5476-8D5E-4FBF-BF93-C3CEEB8030A0}"/>
              </a:ext>
            </a:extLst>
          </p:cNvPr>
          <p:cNvGrpSpPr/>
          <p:nvPr/>
        </p:nvGrpSpPr>
        <p:grpSpPr>
          <a:xfrm>
            <a:off x="2933700" y="2354728"/>
            <a:ext cx="7226936" cy="928044"/>
            <a:chOff x="1490249" y="1794826"/>
            <a:chExt cx="2844917" cy="928044"/>
          </a:xfrm>
        </p:grpSpPr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C4531CA-E144-4FD0-83B6-1508CD6594E2}"/>
                </a:ext>
              </a:extLst>
            </p:cNvPr>
            <p:cNvSpPr txBox="1"/>
            <p:nvPr/>
          </p:nvSpPr>
          <p:spPr>
            <a:xfrm>
              <a:off x="1490250" y="1799540"/>
              <a:ext cx="28449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1200" cap="none" spc="0" normalizeH="0" baseline="0" noProof="0" dirty="0">
                  <a:ln w="127000">
                    <a:solidFill>
                      <a:prstClr val="white"/>
                    </a:solidFill>
                  </a:ln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夏季生活的十个“最佳”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52F0BC4-1F7C-468B-AC68-7D421A6C4F3C}"/>
                </a:ext>
              </a:extLst>
            </p:cNvPr>
            <p:cNvSpPr txBox="1"/>
            <p:nvPr/>
          </p:nvSpPr>
          <p:spPr>
            <a:xfrm>
              <a:off x="1490249" y="1794826"/>
              <a:ext cx="284491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夏季生活的十个“最佳”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CA1861C-062A-4F24-A85E-E9210C78827E}"/>
              </a:ext>
            </a:extLst>
          </p:cNvPr>
          <p:cNvGrpSpPr/>
          <p:nvPr/>
        </p:nvGrpSpPr>
        <p:grpSpPr>
          <a:xfrm>
            <a:off x="4521200" y="1316815"/>
            <a:ext cx="3149600" cy="928044"/>
            <a:chOff x="1490249" y="1794826"/>
            <a:chExt cx="2844917" cy="928044"/>
          </a:xfrm>
        </p:grpSpPr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F35125-21B0-4202-A66A-FCD9BB2A41B1}"/>
                </a:ext>
              </a:extLst>
            </p:cNvPr>
            <p:cNvSpPr txBox="1"/>
            <p:nvPr/>
          </p:nvSpPr>
          <p:spPr>
            <a:xfrm>
              <a:off x="1490250" y="1799540"/>
              <a:ext cx="28449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1200" cap="none" spc="-300" normalizeH="0" baseline="0" noProof="0" dirty="0">
                  <a:ln w="127000">
                    <a:solidFill>
                      <a:prstClr val="white"/>
                    </a:solidFill>
                  </a:ln>
                  <a:solidFill>
                    <a:srgbClr val="EE3833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DC55E43-BEF4-4396-81F9-16519A5FC9DF}"/>
                </a:ext>
              </a:extLst>
            </p:cNvPr>
            <p:cNvSpPr txBox="1"/>
            <p:nvPr/>
          </p:nvSpPr>
          <p:spPr>
            <a:xfrm>
              <a:off x="1490249" y="1794826"/>
              <a:ext cx="284491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E3833"/>
                  </a:solidFill>
                  <a:effectLst/>
                  <a:uLnTx/>
                  <a:uFillTx/>
                  <a:cs typeface="+mn-ea"/>
                  <a:sym typeface="+mn-lt"/>
                </a:rPr>
                <a:t>第一部分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188CE8F-B218-4E57-8088-A62A8BBDC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196"/>
            <a:ext cx="12192000" cy="453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2EF171-0FA4-44B1-AEF2-C7E83EDB1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625" y="3556961"/>
            <a:ext cx="9144000" cy="52239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FAE106F-B4D4-4867-9D20-E2846557C1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636" y="1010363"/>
            <a:ext cx="1099635" cy="998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BCD86B1-772F-40B2-88C2-74A49D7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321" y="2235660"/>
            <a:ext cx="1570081" cy="17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AE4662F-53D4-497D-BFB7-F2BD3B92718E}"/>
              </a:ext>
            </a:extLst>
          </p:cNvPr>
          <p:cNvGrpSpPr/>
          <p:nvPr/>
        </p:nvGrpSpPr>
        <p:grpSpPr>
          <a:xfrm>
            <a:off x="533401" y="372492"/>
            <a:ext cx="4400551" cy="762000"/>
            <a:chOff x="533400" y="601092"/>
            <a:chExt cx="4400550" cy="762000"/>
          </a:xfrm>
        </p:grpSpPr>
        <p:pic>
          <p:nvPicPr>
            <p:cNvPr id="3" name="图片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B549CC-2462-444C-AE25-46EE712E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400" y="601092"/>
              <a:ext cx="762000" cy="762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  </a:ext>
              </a:extLst>
            </p:cNvPr>
            <p:cNvSpPr txBox="1"/>
            <p:nvPr/>
          </p:nvSpPr>
          <p:spPr>
            <a:xfrm>
              <a:off x="1216084" y="719584"/>
              <a:ext cx="3717866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>
                <a:lnSpc>
                  <a:spcPct val="130000"/>
                </a:lnSpc>
                <a:spcBef>
                  <a:spcPct val="0"/>
                </a:spcBef>
                <a:buClr>
                  <a:schemeClr val="accent1"/>
                </a:buClr>
                <a:defRPr sz="4800">
                  <a:solidFill>
                    <a:srgbClr val="2CA6AB"/>
                  </a:solidFill>
                  <a:effectLst>
                    <a:outerShdw blurRad="63500" dist="139700" dir="2700000" algn="tl" rotWithShape="0">
                      <a:schemeClr val="bg1">
                        <a:alpha val="63000"/>
                      </a:schemeClr>
                    </a:outerShdw>
                  </a:effectLst>
                  <a:latin typeface="字体管家棉花糖" panose="00020600040101010101" pitchFamily="18" charset="-122"/>
                  <a:ea typeface="字体管家棉花糖" panose="00020600040101010101" pitchFamily="18" charset="-122"/>
                  <a:cs typeface="+mn-ea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5B9BD5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夏季生活的十个“最佳”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C07BFB6-B659-4796-9F08-97B6D88B39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496" y="1760900"/>
            <a:ext cx="3104755" cy="42589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097CC7B-2148-421A-B98F-8D505A00FACD}"/>
              </a:ext>
            </a:extLst>
          </p:cNvPr>
          <p:cNvSpPr txBox="1"/>
          <p:nvPr/>
        </p:nvSpPr>
        <p:spPr>
          <a:xfrm>
            <a:off x="984017" y="2751035"/>
            <a:ext cx="257116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最佳调味品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食醋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最佳蔬菜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苦味菜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最佳汤肴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番茄汤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最佳肉食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鸭肉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最佳饮料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热茶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A9DCFC3-5125-4E4E-9518-1995638F04B1}"/>
              </a:ext>
            </a:extLst>
          </p:cNvPr>
          <p:cNvSpPr txBox="1"/>
          <p:nvPr/>
        </p:nvSpPr>
        <p:spPr>
          <a:xfrm>
            <a:off x="3990411" y="2751037"/>
            <a:ext cx="31152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最佳营养素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维生素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最佳运动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游泳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最佳服色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红色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最佳取凉设施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扇子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最佳习惯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起睡定时</a:t>
            </a:r>
          </a:p>
        </p:txBody>
      </p:sp>
    </p:spTree>
    <p:extLst>
      <p:ext uri="{BB962C8B-B14F-4D97-AF65-F5344CB8AC3E}">
        <p14:creationId xmlns:p14="http://schemas.microsoft.com/office/powerpoint/2010/main" val="250991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371786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最佳调味品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食醋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F07AF52-DBCC-4CCA-950A-6F281832D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00" y="995691"/>
            <a:ext cx="5129619" cy="5129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582D1BC-1571-4CCB-8C23-AC4C85E9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215" y="3402569"/>
            <a:ext cx="617171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3833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醋还有很强的抑制细菌能力，短时间内即可杀死化脓性葡萄球菌等，对伤寒、痢疾等肠道传染病有预防作用。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B18994-C5C9-44D7-8FCF-03575260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215" y="4927271"/>
            <a:ext cx="6171709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夏天人易疲劳、困倦不适等，多吃点醋，很快会解除疲劳， 保持充沛的精力。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18A7E63-C959-45CF-BCA9-9FBAEF928806}"/>
              </a:ext>
            </a:extLst>
          </p:cNvPr>
          <p:cNvSpPr txBox="1"/>
          <p:nvPr/>
        </p:nvSpPr>
        <p:spPr>
          <a:xfrm>
            <a:off x="5415214" y="1888414"/>
            <a:ext cx="617171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酷夏炎热出汗多，多吃点醋，能提高胃酸浓度，帮助消化和吸收，促进食欲。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250AB51-3BB7-456C-848C-9ECF9859D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371786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最佳蔬菜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苦味菜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1147C4-DD57-42D1-8217-24BDA70AB9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170" y="1661665"/>
            <a:ext cx="4333876" cy="43338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5FFF0F-8090-45A0-8EC6-47B6F995CE9A}"/>
              </a:ext>
            </a:extLst>
          </p:cNvPr>
          <p:cNvSpPr txBox="1"/>
          <p:nvPr/>
        </p:nvSpPr>
        <p:spPr>
          <a:xfrm>
            <a:off x="838692" y="1808204"/>
            <a:ext cx="312370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夏季气温高湿度大，往往使人精神萎靡、倦怠乏力、胸闷、头昏、食欲不振、身体消瘦。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B9D6AE4-7C4E-41F9-99B6-89A69CF43BB0}"/>
              </a:ext>
            </a:extLst>
          </p:cNvPr>
          <p:cNvSpPr txBox="1"/>
          <p:nvPr/>
        </p:nvSpPr>
        <p:spPr>
          <a:xfrm>
            <a:off x="3372096" y="3998954"/>
            <a:ext cx="312370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吃点苦味蔬菜大有裨益。苦瓜、苦菜、莴笋、芹菜、蒲公英、莲子、百合等都是不错的选择。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A442C92-B034-40CE-B3D1-A8CD1A51A6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061" y="1951732"/>
            <a:ext cx="1477268" cy="14772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DA07CEA-F7DA-4407-8CA4-322ECF50F8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455" y="4174958"/>
            <a:ext cx="1477268" cy="14772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E41E308-0AFB-4832-9AE9-9617DF3024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447" y="671318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92E7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92E7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92E7FF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92E7FF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38998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371786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最佳汤肴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番茄汤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F55CEEE-6ED1-4791-A146-EDC113AFF6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986" y="1529024"/>
            <a:ext cx="4245639" cy="424563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DB83496-4D37-440B-A502-EDD8C4441C43}"/>
              </a:ext>
            </a:extLst>
          </p:cNvPr>
          <p:cNvGrpSpPr/>
          <p:nvPr/>
        </p:nvGrpSpPr>
        <p:grpSpPr>
          <a:xfrm>
            <a:off x="718489" y="1529022"/>
            <a:ext cx="3390900" cy="3390900"/>
            <a:chOff x="718488" y="1529022"/>
            <a:chExt cx="3390900" cy="3390900"/>
          </a:xfrm>
        </p:grpSpPr>
        <p:sp>
          <p:nvSpPr>
            <p:cNvPr id="11" name="椭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217E48F-F092-4E22-B40C-2DB548050453}"/>
                </a:ext>
              </a:extLst>
            </p:cNvPr>
            <p:cNvSpPr/>
            <p:nvPr/>
          </p:nvSpPr>
          <p:spPr>
            <a:xfrm>
              <a:off x="718488" y="1529022"/>
              <a:ext cx="3390900" cy="3390900"/>
            </a:xfrm>
            <a:prstGeom prst="ellipse">
              <a:avLst/>
            </a:prstGeom>
            <a:solidFill>
              <a:srgbClr val="BDF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0EA3D39-2414-4801-9CAB-C770AAF5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891" y="2214822"/>
              <a:ext cx="2941409" cy="85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番茄汤（烧好待冷却后再喝），所含番茄红素有一定的抗前列 腺癌和保护心脏的功效，最适合于男子。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F0FCA0C-ECED-4982-820D-81BA6415FA4A}"/>
              </a:ext>
            </a:extLst>
          </p:cNvPr>
          <p:cNvGrpSpPr/>
          <p:nvPr/>
        </p:nvGrpSpPr>
        <p:grpSpPr>
          <a:xfrm>
            <a:off x="8042955" y="2641349"/>
            <a:ext cx="3390900" cy="3390900"/>
            <a:chOff x="8042954" y="2641349"/>
            <a:chExt cx="3390900" cy="3390900"/>
          </a:xfrm>
        </p:grpSpPr>
        <p:sp>
          <p:nvSpPr>
            <p:cNvPr id="12" name="椭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9DC2BF-F707-4A1D-B8FA-54B0148E46FB}"/>
                </a:ext>
              </a:extLst>
            </p:cNvPr>
            <p:cNvSpPr/>
            <p:nvPr/>
          </p:nvSpPr>
          <p:spPr>
            <a:xfrm>
              <a:off x="8042954" y="2641349"/>
              <a:ext cx="3390900" cy="3390900"/>
            </a:xfrm>
            <a:prstGeom prst="ellipse">
              <a:avLst/>
            </a:prstGeom>
            <a:solidFill>
              <a:srgbClr val="BDF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BF5DDE6-0A0B-4146-B3FD-7B2E03AE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786447"/>
              <a:ext cx="2941409" cy="85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夏令多喝番茄汤既可获得养料，又能补足水分，一举两得。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1C1B49-D674-4EC6-BC30-7A7C33FBA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19E258D-89C2-41CA-A4E7-046A8EA18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937" y="147823"/>
            <a:ext cx="7559055" cy="656235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C99C9F-A240-4FA8-BBAA-BDBD75F7F468}"/>
              </a:ext>
            </a:extLst>
          </p:cNvPr>
          <p:cNvSpPr txBox="1"/>
          <p:nvPr/>
        </p:nvSpPr>
        <p:spPr>
          <a:xfrm>
            <a:off x="1216084" y="490985"/>
            <a:ext cx="371786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defRPr sz="4800">
                <a:solidFill>
                  <a:srgbClr val="2CA6AB"/>
                </a:solidFill>
                <a:effectLst>
                  <a:outerShdw blurRad="63500" dist="139700" dir="2700000" algn="tl" rotWithShape="0">
                    <a:schemeClr val="bg1">
                      <a:alpha val="63000"/>
                    </a:schemeClr>
                  </a:outerShdw>
                </a:effectLst>
                <a:latin typeface="字体管家棉花糖" panose="00020600040101010101" pitchFamily="18" charset="-122"/>
                <a:ea typeface="字体管家棉花糖" panose="00020600040101010101" pitchFamily="18" charset="-122"/>
                <a:cs typeface="+mn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最佳肉食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鸭肉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75A10C-18A5-4256-BB18-AC16DECB45DA}"/>
              </a:ext>
            </a:extLst>
          </p:cNvPr>
          <p:cNvSpPr txBox="1">
            <a:spLocks noChangeArrowheads="1"/>
          </p:cNvSpPr>
          <p:nvPr/>
        </p:nvSpPr>
        <p:spPr>
          <a:xfrm>
            <a:off x="1079220" y="2812930"/>
            <a:ext cx="3395973" cy="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鸭肉性凉，适合体内有热、上火的人食用，如低烧、虚弱、食少、大便干燥和水肿等。  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834F5CA-D3D7-4BAA-9D7B-D3D36595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499" y="2317025"/>
            <a:ext cx="6005512" cy="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鸭肉同糯米煮粥，有养胃、补血、生津之功效，对病后体虚大有裨益。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B47A578-EE49-407F-8DB3-2481F8753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499" y="3492834"/>
            <a:ext cx="6005512" cy="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鸭同海带炖食，能软化血管、降低血压，可防治动脉硬化、高血压、心脏病。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302E8DB-9881-4DAD-8D75-5D925764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499" y="4668644"/>
            <a:ext cx="5543551" cy="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鸭肉和竹笋炖食，可治痔疮出血。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034E25-4965-4D9D-9F8C-895856077B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724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tez5z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1564</Words>
  <Application>Microsoft Office PowerPoint</Application>
  <PresentationFormat>宽屏</PresentationFormat>
  <Paragraphs>126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</cp:revision>
  <dcterms:created xsi:type="dcterms:W3CDTF">2021-06-27T14:48:14Z</dcterms:created>
  <dcterms:modified xsi:type="dcterms:W3CDTF">2023-01-01T03:20:05Z</dcterms:modified>
</cp:coreProperties>
</file>