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6.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3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2.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33.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4.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35.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6.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37.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8.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3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40.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41.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42.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43.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4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45.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46.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47.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8.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54"/>
  </p:notesMasterIdLst>
  <p:sldIdLst>
    <p:sldId id="331" r:id="rId4"/>
    <p:sldId id="332" r:id="rId5"/>
    <p:sldId id="426" r:id="rId6"/>
    <p:sldId id="259" r:id="rId7"/>
    <p:sldId id="260" r:id="rId8"/>
    <p:sldId id="382" r:id="rId9"/>
    <p:sldId id="263" r:id="rId10"/>
    <p:sldId id="427" r:id="rId11"/>
    <p:sldId id="265" r:id="rId12"/>
    <p:sldId id="266" r:id="rId13"/>
    <p:sldId id="268" r:id="rId14"/>
    <p:sldId id="269" r:id="rId15"/>
    <p:sldId id="270" r:id="rId16"/>
    <p:sldId id="271" r:id="rId17"/>
    <p:sldId id="272" r:id="rId18"/>
    <p:sldId id="273" r:id="rId19"/>
    <p:sldId id="383" r:id="rId20"/>
    <p:sldId id="275" r:id="rId21"/>
    <p:sldId id="276" r:id="rId22"/>
    <p:sldId id="335" r:id="rId23"/>
    <p:sldId id="278" r:id="rId24"/>
    <p:sldId id="336" r:id="rId25"/>
    <p:sldId id="337" r:id="rId26"/>
    <p:sldId id="282" r:id="rId27"/>
    <p:sldId id="283" r:id="rId28"/>
    <p:sldId id="285" r:id="rId29"/>
    <p:sldId id="287" r:id="rId30"/>
    <p:sldId id="385" r:id="rId31"/>
    <p:sldId id="290" r:id="rId32"/>
    <p:sldId id="386" r:id="rId33"/>
    <p:sldId id="294" r:id="rId34"/>
    <p:sldId id="299" r:id="rId35"/>
    <p:sldId id="302" r:id="rId36"/>
    <p:sldId id="303" r:id="rId37"/>
    <p:sldId id="428" r:id="rId38"/>
    <p:sldId id="305" r:id="rId39"/>
    <p:sldId id="312" r:id="rId40"/>
    <p:sldId id="313" r:id="rId41"/>
    <p:sldId id="387" r:id="rId42"/>
    <p:sldId id="315" r:id="rId43"/>
    <p:sldId id="317" r:id="rId44"/>
    <p:sldId id="429" r:id="rId45"/>
    <p:sldId id="323" r:id="rId46"/>
    <p:sldId id="325" r:id="rId47"/>
    <p:sldId id="340" r:id="rId48"/>
    <p:sldId id="327" r:id="rId49"/>
    <p:sldId id="329" r:id="rId50"/>
    <p:sldId id="330" r:id="rId51"/>
    <p:sldId id="430" r:id="rId52"/>
    <p:sldId id="431"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9499E"/>
    <a:srgbClr val="DD780E"/>
    <a:srgbClr val="A5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92798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59063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89437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94095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56195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46462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172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61014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2828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9216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82335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74346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92868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50844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11413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03166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53495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18172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90951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4106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214048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98487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25265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790823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136555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331576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3382129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1664936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2395185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452697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225770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427486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1697741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68591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4275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2594776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2026216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606909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1971385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2803256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45</a:t>
            </a:fld>
            <a:endParaRPr lang="zh-CN" altLang="en-US"/>
          </a:p>
        </p:txBody>
      </p:sp>
    </p:spTree>
    <p:extLst>
      <p:ext uri="{BB962C8B-B14F-4D97-AF65-F5344CB8AC3E}">
        <p14:creationId xmlns:p14="http://schemas.microsoft.com/office/powerpoint/2010/main" val="2580317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570997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47</a:t>
            </a:fld>
            <a:endParaRPr lang="zh-CN" altLang="en-US"/>
          </a:p>
        </p:txBody>
      </p:sp>
    </p:spTree>
    <p:extLst>
      <p:ext uri="{BB962C8B-B14F-4D97-AF65-F5344CB8AC3E}">
        <p14:creationId xmlns:p14="http://schemas.microsoft.com/office/powerpoint/2010/main" val="2244863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393260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49</a:t>
            </a:fld>
            <a:endParaRPr lang="zh-CN" altLang="en-US"/>
          </a:p>
        </p:txBody>
      </p:sp>
    </p:spTree>
    <p:extLst>
      <p:ext uri="{BB962C8B-B14F-4D97-AF65-F5344CB8AC3E}">
        <p14:creationId xmlns:p14="http://schemas.microsoft.com/office/powerpoint/2010/main" val="397842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284559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9393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47527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0909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24262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04310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433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6567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13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502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196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371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96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775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65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8491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023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45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4343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37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5521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39729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403225" y="420370"/>
            <a:ext cx="11299825" cy="593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pf0551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5790" y="608330"/>
            <a:ext cx="779780" cy="69405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756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46129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18"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7.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98.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1.xml"/><Relationship Id="rId7"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10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5.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tags" Target="../tags/tag106.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9.xml"/><Relationship Id="rId7" Type="http://schemas.openxmlformats.org/officeDocument/2006/relationships/notesSlide" Target="../notesSlides/notesSlide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8.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image" Target="../media/image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15.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8.xml"/><Relationship Id="rId7" Type="http://schemas.openxmlformats.org/officeDocument/2006/relationships/image" Target="../media/image2.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119.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2.xml"/><Relationship Id="rId7"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12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6.xml"/><Relationship Id="rId7"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17.xml"/><Relationship Id="rId5" Type="http://schemas.openxmlformats.org/officeDocument/2006/relationships/slideLayout" Target="../slideLayouts/slideLayout8.xml"/><Relationship Id="rId4" Type="http://schemas.openxmlformats.org/officeDocument/2006/relationships/tags" Target="../tags/tag127.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0.xml"/><Relationship Id="rId7" Type="http://schemas.openxmlformats.org/officeDocument/2006/relationships/notesSlide" Target="../notesSlides/notesSlide1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8.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5.xml"/><Relationship Id="rId7" Type="http://schemas.openxmlformats.org/officeDocument/2006/relationships/image" Target="../media/image2.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9.xml"/><Relationship Id="rId5" Type="http://schemas.openxmlformats.org/officeDocument/2006/relationships/slideLayout" Target="../slideLayouts/slideLayout8.xml"/><Relationship Id="rId4" Type="http://schemas.openxmlformats.org/officeDocument/2006/relationships/tags" Target="../tags/tag136.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image" Target="../media/image2.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6.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notesSlide" Target="../notesSlides/notesSlide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5.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4.png"/><Relationship Id="rId10" Type="http://schemas.openxmlformats.org/officeDocument/2006/relationships/tags" Target="../tags/tag22.xml"/><Relationship Id="rId19"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9.xml"/><Relationship Id="rId7" Type="http://schemas.openxmlformats.org/officeDocument/2006/relationships/slideLayout" Target="../slideLayouts/slideLayout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45.xml"/><Relationship Id="rId7" Type="http://schemas.openxmlformats.org/officeDocument/2006/relationships/slideLayout" Target="../slideLayouts/slideLayout8.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1.xml"/><Relationship Id="rId7" Type="http://schemas.openxmlformats.org/officeDocument/2006/relationships/notesSlide" Target="../notesSlides/notesSlide2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8.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6.xml"/><Relationship Id="rId7"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157.xml"/></Relationships>
</file>

<file path=ppt/slides/_rels/slide2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2.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notesSlide" Target="../notesSlides/notesSlide24.xml"/><Relationship Id="rId2" Type="http://schemas.openxmlformats.org/officeDocument/2006/relationships/tags" Target="../tags/tag159.xml"/><Relationship Id="rId16" Type="http://schemas.openxmlformats.org/officeDocument/2006/relationships/slideLayout" Target="../slideLayouts/slideLayout8.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image" Target="../media/image24.png"/><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25.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image" Target="../media/image2.png"/><Relationship Id="rId2" Type="http://schemas.openxmlformats.org/officeDocument/2006/relationships/tags" Target="../tags/tag174.xml"/><Relationship Id="rId16" Type="http://schemas.openxmlformats.org/officeDocument/2006/relationships/notesSlide" Target="../notesSlides/notesSlide25.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slideLayout" Target="../slideLayouts/slideLayout8.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89.xml"/><Relationship Id="rId7" Type="http://schemas.openxmlformats.org/officeDocument/2006/relationships/slideLayout" Target="../slideLayouts/slideLayout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25.png"/><Relationship Id="rId5" Type="http://schemas.openxmlformats.org/officeDocument/2006/relationships/tags" Target="../tags/tag197.xml"/><Relationship Id="rId10" Type="http://schemas.openxmlformats.org/officeDocument/2006/relationships/image" Target="../media/image2.png"/><Relationship Id="rId4" Type="http://schemas.openxmlformats.org/officeDocument/2006/relationships/tags" Target="../tags/tag196.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2.xml"/><Relationship Id="rId7" Type="http://schemas.openxmlformats.org/officeDocument/2006/relationships/notesSlide" Target="../notesSlides/notesSlide28.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8.xml"/><Relationship Id="rId5" Type="http://schemas.openxmlformats.org/officeDocument/2006/relationships/tags" Target="../tags/tag204.xml"/><Relationship Id="rId4" Type="http://schemas.openxmlformats.org/officeDocument/2006/relationships/tags" Target="../tags/tag203.xm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notesSlide" Target="../notesSlides/notesSlide29.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8.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4.png"/><Relationship Id="rId2" Type="http://schemas.openxmlformats.org/officeDocument/2006/relationships/tags" Target="../tags/tag32.xml"/><Relationship Id="rId16" Type="http://schemas.openxmlformats.org/officeDocument/2006/relationships/image" Target="../media/image3.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2.png"/><Relationship Id="rId10" Type="http://schemas.openxmlformats.org/officeDocument/2006/relationships/tags" Target="../tags/tag40.xml"/><Relationship Id="rId19" Type="http://schemas.openxmlformats.org/officeDocument/2006/relationships/image" Target="../media/image6.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2.xml"/><Relationship Id="rId7" Type="http://schemas.openxmlformats.org/officeDocument/2006/relationships/notesSlide" Target="../notesSlides/notesSlide30.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Layout" Target="../slideLayouts/slideLayout8.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17.xml"/><Relationship Id="rId7" Type="http://schemas.openxmlformats.org/officeDocument/2006/relationships/image" Target="../media/image2.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31.xml"/><Relationship Id="rId5" Type="http://schemas.openxmlformats.org/officeDocument/2006/relationships/slideLayout" Target="../slideLayouts/slideLayout8.xml"/><Relationship Id="rId4" Type="http://schemas.openxmlformats.org/officeDocument/2006/relationships/tags" Target="../tags/tag218.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21.xml"/><Relationship Id="rId7" Type="http://schemas.openxmlformats.org/officeDocument/2006/relationships/image" Target="../media/image2.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32.xml"/><Relationship Id="rId5" Type="http://schemas.openxmlformats.org/officeDocument/2006/relationships/slideLayout" Target="../slideLayouts/slideLayout8.xml"/><Relationship Id="rId4" Type="http://schemas.openxmlformats.org/officeDocument/2006/relationships/tags" Target="../tags/tag222.xml"/></Relationships>
</file>

<file path=ppt/slides/_rels/slide33.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2.png"/><Relationship Id="rId5" Type="http://schemas.openxmlformats.org/officeDocument/2006/relationships/notesSlide" Target="../notesSlides/notesSlide33.xml"/><Relationship Id="rId4"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28.xml"/><Relationship Id="rId7" Type="http://schemas.openxmlformats.org/officeDocument/2006/relationships/image" Target="../media/image2.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34.xml"/><Relationship Id="rId5" Type="http://schemas.openxmlformats.org/officeDocument/2006/relationships/slideLayout" Target="../slideLayouts/slideLayout8.xml"/><Relationship Id="rId4" Type="http://schemas.openxmlformats.org/officeDocument/2006/relationships/tags" Target="../tags/tag229.xml"/></Relationships>
</file>

<file path=ppt/slides/_rels/slide35.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2.png"/><Relationship Id="rId2" Type="http://schemas.openxmlformats.org/officeDocument/2006/relationships/tags" Target="../tags/tag231.xml"/><Relationship Id="rId16" Type="http://schemas.openxmlformats.org/officeDocument/2006/relationships/image" Target="../media/image6.pn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notesSlide" Target="../notesSlides/notesSlide35.xml"/><Relationship Id="rId5" Type="http://schemas.openxmlformats.org/officeDocument/2006/relationships/tags" Target="../tags/tag234.xml"/><Relationship Id="rId15" Type="http://schemas.openxmlformats.org/officeDocument/2006/relationships/image" Target="../media/image5.png"/><Relationship Id="rId10" Type="http://schemas.openxmlformats.org/officeDocument/2006/relationships/slideLayout" Target="../slideLayouts/slideLayout1.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41.xml"/><Relationship Id="rId7" Type="http://schemas.openxmlformats.org/officeDocument/2006/relationships/image" Target="../media/image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36.xml"/><Relationship Id="rId5" Type="http://schemas.openxmlformats.org/officeDocument/2006/relationships/slideLayout" Target="../slideLayouts/slideLayout8.xml"/><Relationship Id="rId4" Type="http://schemas.openxmlformats.org/officeDocument/2006/relationships/tags" Target="../tags/tag242.xml"/></Relationships>
</file>

<file path=ppt/slides/_rels/slide37.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2.png"/><Relationship Id="rId5" Type="http://schemas.openxmlformats.org/officeDocument/2006/relationships/notesSlide" Target="../notesSlides/notesSlide37.xml"/><Relationship Id="rId4"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2.png"/><Relationship Id="rId5" Type="http://schemas.openxmlformats.org/officeDocument/2006/relationships/notesSlide" Target="../notesSlides/notesSlide38.xml"/><Relationship Id="rId4"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39.xml"/><Relationship Id="rId5" Type="http://schemas.openxmlformats.org/officeDocument/2006/relationships/slideLayout" Target="../slideLayouts/slideLayout8.xml"/><Relationship Id="rId4" Type="http://schemas.openxmlformats.org/officeDocument/2006/relationships/tags" Target="../tags/tag252.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slideLayout" Target="../slideLayouts/slideLayout8.xml"/><Relationship Id="rId3" Type="http://schemas.openxmlformats.org/officeDocument/2006/relationships/tags" Target="../tags/tag45.xml"/><Relationship Id="rId21" Type="http://schemas.openxmlformats.org/officeDocument/2006/relationships/image" Target="../media/image7.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image" Target="../media/image2.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notesSlide" Target="../notesSlides/notesSlide4.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55.xml"/><Relationship Id="rId7" Type="http://schemas.openxmlformats.org/officeDocument/2006/relationships/slideLayout" Target="../slideLayouts/slideLayout8.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33.png"/><Relationship Id="rId4" Type="http://schemas.openxmlformats.org/officeDocument/2006/relationships/tags" Target="../tags/tag256.xml"/><Relationship Id="rId9"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261.xml"/><Relationship Id="rId7" Type="http://schemas.openxmlformats.org/officeDocument/2006/relationships/slideLayout" Target="../slideLayouts/slideLayout8.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10" Type="http://schemas.openxmlformats.org/officeDocument/2006/relationships/image" Target="../media/image34.png"/><Relationship Id="rId4" Type="http://schemas.openxmlformats.org/officeDocument/2006/relationships/tags" Target="../tags/tag262.xml"/><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image" Target="../media/image4.png"/><Relationship Id="rId2" Type="http://schemas.openxmlformats.org/officeDocument/2006/relationships/tags" Target="../tags/tag266.xml"/><Relationship Id="rId16" Type="http://schemas.openxmlformats.org/officeDocument/2006/relationships/image" Target="../media/image3.pn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image" Target="../media/image2.png"/><Relationship Id="rId10" Type="http://schemas.openxmlformats.org/officeDocument/2006/relationships/tags" Target="../tags/tag274.xml"/><Relationship Id="rId19" Type="http://schemas.openxmlformats.org/officeDocument/2006/relationships/image" Target="../media/image6.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35.png"/><Relationship Id="rId5" Type="http://schemas.openxmlformats.org/officeDocument/2006/relationships/tags" Target="../tags/tag281.xml"/><Relationship Id="rId10" Type="http://schemas.openxmlformats.org/officeDocument/2006/relationships/image" Target="../media/image2.png"/><Relationship Id="rId4" Type="http://schemas.openxmlformats.org/officeDocument/2006/relationships/tags" Target="../tags/tag280.xml"/><Relationship Id="rId9"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6.xml"/><Relationship Id="rId7" Type="http://schemas.openxmlformats.org/officeDocument/2006/relationships/notesSlide" Target="../notesSlides/notesSlide44.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8.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1.xml"/><Relationship Id="rId7" Type="http://schemas.openxmlformats.org/officeDocument/2006/relationships/notesSlide" Target="../notesSlides/notesSlide4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8.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slideLayout" Target="../slideLayouts/slideLayout8.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2" Type="http://schemas.openxmlformats.org/officeDocument/2006/relationships/tags" Target="../tags/tag295.xml"/><Relationship Id="rId16" Type="http://schemas.openxmlformats.org/officeDocument/2006/relationships/image" Target="../media/image38.png"/><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image" Target="../media/image2.png"/><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308.xml"/><Relationship Id="rId7" Type="http://schemas.openxmlformats.org/officeDocument/2006/relationships/image" Target="../media/image2.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47.xml"/><Relationship Id="rId5" Type="http://schemas.openxmlformats.org/officeDocument/2006/relationships/slideLayout" Target="../slideLayouts/slideLayout8.xml"/><Relationship Id="rId4" Type="http://schemas.openxmlformats.org/officeDocument/2006/relationships/tags" Target="../tags/tag309.xm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2.xml"/><Relationship Id="rId7" Type="http://schemas.openxmlformats.org/officeDocument/2006/relationships/notesSlide" Target="../notesSlides/notesSlide48.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slideLayout" Target="../slideLayouts/slideLayout8.xml"/><Relationship Id="rId5" Type="http://schemas.openxmlformats.org/officeDocument/2006/relationships/tags" Target="../tags/tag314.xml"/><Relationship Id="rId4" Type="http://schemas.openxmlformats.org/officeDocument/2006/relationships/tags" Target="../tags/tag313.xml"/><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notesSlide" Target="../notesSlides/notesSlide49.xml"/><Relationship Id="rId18" Type="http://schemas.openxmlformats.org/officeDocument/2006/relationships/image" Target="../media/image6.png"/><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316.xml"/><Relationship Id="rId16" Type="http://schemas.openxmlformats.org/officeDocument/2006/relationships/image" Target="../media/image4.png"/><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image" Target="../media/image3.png"/><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8.png"/><Relationship Id="rId5" Type="http://schemas.openxmlformats.org/officeDocument/2006/relationships/tags" Target="../tags/tag64.xml"/><Relationship Id="rId10" Type="http://schemas.openxmlformats.org/officeDocument/2006/relationships/image" Target="../media/image2.png"/><Relationship Id="rId4" Type="http://schemas.openxmlformats.org/officeDocument/2006/relationships/tags" Target="../tags/tag63.xml"/><Relationship Id="rId9"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9.xml"/><Relationship Id="rId7"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image" Target="../media/image9.png"/><Relationship Id="rId4" Type="http://schemas.openxmlformats.org/officeDocument/2006/relationships/tags" Target="../tags/tag70.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5.xml"/><Relationship Id="rId7" Type="http://schemas.openxmlformats.org/officeDocument/2006/relationships/slideLayout" Target="../slideLayouts/slideLayout8.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10.png"/><Relationship Id="rId4" Type="http://schemas.openxmlformats.org/officeDocument/2006/relationships/tags" Target="../tags/tag76.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4.png"/><Relationship Id="rId2" Type="http://schemas.openxmlformats.org/officeDocument/2006/relationships/tags" Target="../tags/tag80.xml"/><Relationship Id="rId16" Type="http://schemas.openxmlformats.org/officeDocument/2006/relationships/image" Target="../media/image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image" Target="../media/image2.png"/><Relationship Id="rId10" Type="http://schemas.openxmlformats.org/officeDocument/2006/relationships/tags" Target="../tags/tag88.xml"/><Relationship Id="rId19" Type="http://schemas.openxmlformats.org/officeDocument/2006/relationships/image" Target="../media/image6.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3.xml"/><Relationship Id="rId7"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6"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7" cstate="screen">
            <a:extLst>
              <a:ext uri="{28A0092B-C50C-407E-A947-70E740481C1C}">
                <a14:useLocalDpi xmlns:a14="http://schemas.microsoft.com/office/drawing/2010/main"/>
              </a:ext>
            </a:extLst>
          </a:blip>
          <a:srcRect l="15672" t="15558" r="67307" b="38739"/>
          <a:stretch>
            <a:fillRect/>
          </a:stretch>
        </p:blipFill>
        <p:spPr>
          <a:xfrm>
            <a:off x="554990" y="2942590"/>
            <a:ext cx="2362200" cy="3266440"/>
          </a:xfrm>
          <a:prstGeom prst="rect">
            <a:avLst/>
          </a:prstGeom>
        </p:spPr>
      </p:pic>
      <p:pic>
        <p:nvPicPr>
          <p:cNvPr id="8" name="PA-图片 7" descr="pf01g"/>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2917190" y="4094480"/>
            <a:ext cx="6602730" cy="368300"/>
          </a:xfrm>
          <a:prstGeom prst="rect">
            <a:avLst/>
          </a:prstGeom>
          <a:noFill/>
        </p:spPr>
        <p:txBody>
          <a:bodyPr wrap="square" rtlCol="0" anchor="t">
            <a:spAutoFit/>
          </a:bodyPr>
          <a:lstStyle/>
          <a:p>
            <a:pPr algn="dist"/>
            <a:r>
              <a:rPr lang="zh-CN" b="1" dirty="0">
                <a:solidFill>
                  <a:srgbClr val="19499E"/>
                </a:solidFill>
                <a:cs typeface="+mn-ea"/>
                <a:sym typeface="+mn-lt"/>
              </a:rPr>
              <a:t>法</a:t>
            </a:r>
            <a:r>
              <a:rPr lang="en-US" altLang="zh-CN" b="1" dirty="0">
                <a:solidFill>
                  <a:srgbClr val="19499E"/>
                </a:solidFill>
                <a:cs typeface="+mn-ea"/>
                <a:sym typeface="+mn-lt"/>
              </a:rPr>
              <a:t>·</a:t>
            </a:r>
            <a:r>
              <a:rPr lang="zh-CN" b="1" dirty="0">
                <a:solidFill>
                  <a:srgbClr val="19499E"/>
                </a:solidFill>
                <a:cs typeface="+mn-ea"/>
                <a:sym typeface="+mn-lt"/>
              </a:rPr>
              <a:t>制</a:t>
            </a:r>
            <a:r>
              <a:rPr lang="en-US" altLang="zh-CN" b="1" dirty="0">
                <a:solidFill>
                  <a:srgbClr val="19499E"/>
                </a:solidFill>
                <a:cs typeface="+mn-ea"/>
                <a:sym typeface="+mn-lt"/>
              </a:rPr>
              <a:t>·</a:t>
            </a:r>
            <a:r>
              <a:rPr lang="zh-CN" b="1" dirty="0">
                <a:solidFill>
                  <a:srgbClr val="19499E"/>
                </a:solidFill>
                <a:cs typeface="+mn-ea"/>
                <a:sym typeface="+mn-lt"/>
              </a:rPr>
              <a:t>教</a:t>
            </a:r>
            <a:r>
              <a:rPr lang="en-US" altLang="zh-CN" b="1" dirty="0">
                <a:solidFill>
                  <a:srgbClr val="19499E"/>
                </a:solidFill>
                <a:cs typeface="+mn-ea"/>
                <a:sym typeface="+mn-lt"/>
              </a:rPr>
              <a:t>·</a:t>
            </a:r>
            <a:r>
              <a:rPr lang="zh-CN" b="1" dirty="0">
                <a:solidFill>
                  <a:srgbClr val="19499E"/>
                </a:solidFill>
                <a:cs typeface="+mn-ea"/>
                <a:sym typeface="+mn-lt"/>
              </a:rPr>
              <a:t>育</a:t>
            </a:r>
            <a:r>
              <a:rPr lang="en-US" altLang="zh-CN" b="1" dirty="0">
                <a:solidFill>
                  <a:srgbClr val="19499E"/>
                </a:solidFill>
                <a:cs typeface="+mn-ea"/>
                <a:sym typeface="+mn-lt"/>
              </a:rPr>
              <a:t>·</a:t>
            </a:r>
            <a:r>
              <a:rPr lang="zh-CN" b="1" dirty="0">
                <a:solidFill>
                  <a:srgbClr val="19499E"/>
                </a:solidFill>
                <a:cs typeface="+mn-ea"/>
                <a:sym typeface="+mn-lt"/>
              </a:rPr>
              <a:t>主</a:t>
            </a:r>
            <a:r>
              <a:rPr lang="en-US" altLang="zh-CN" b="1" dirty="0">
                <a:solidFill>
                  <a:srgbClr val="19499E"/>
                </a:solidFill>
                <a:cs typeface="+mn-ea"/>
                <a:sym typeface="+mn-lt"/>
              </a:rPr>
              <a:t>·</a:t>
            </a:r>
            <a:r>
              <a:rPr lang="zh-CN" b="1" dirty="0">
                <a:solidFill>
                  <a:srgbClr val="19499E"/>
                </a:solidFill>
                <a:cs typeface="+mn-ea"/>
                <a:sym typeface="+mn-lt"/>
              </a:rPr>
              <a:t>题</a:t>
            </a:r>
            <a:r>
              <a:rPr lang="en-US" altLang="zh-CN" b="1" dirty="0">
                <a:solidFill>
                  <a:srgbClr val="19499E"/>
                </a:solidFill>
                <a:cs typeface="+mn-ea"/>
                <a:sym typeface="+mn-lt"/>
              </a:rPr>
              <a:t>·</a:t>
            </a:r>
            <a:r>
              <a:rPr lang="zh-CN" b="1" dirty="0">
                <a:solidFill>
                  <a:srgbClr val="19499E"/>
                </a:solidFill>
                <a:cs typeface="+mn-ea"/>
                <a:sym typeface="+mn-lt"/>
              </a:rPr>
              <a:t>班</a:t>
            </a:r>
            <a:r>
              <a:rPr lang="en-US" altLang="zh-CN" b="1" dirty="0">
                <a:solidFill>
                  <a:srgbClr val="19499E"/>
                </a:solidFill>
                <a:cs typeface="+mn-ea"/>
                <a:sym typeface="+mn-lt"/>
              </a:rPr>
              <a:t>·</a:t>
            </a:r>
            <a:r>
              <a:rPr lang="zh-CN" b="1" dirty="0">
                <a:solidFill>
                  <a:srgbClr val="19499E"/>
                </a:solidFill>
                <a:cs typeface="+mn-ea"/>
                <a:sym typeface="+mn-lt"/>
              </a:rPr>
              <a:t>会</a:t>
            </a:r>
            <a:endParaRPr lang="zh-CN" altLang="en-US" b="1" dirty="0">
              <a:solidFill>
                <a:srgbClr val="19499E"/>
              </a:solidFill>
              <a:cs typeface="+mn-ea"/>
              <a:sym typeface="+mn-lt"/>
            </a:endParaRPr>
          </a:p>
        </p:txBody>
      </p:sp>
      <p:sp>
        <p:nvSpPr>
          <p:cNvPr id="10" name="PA-文本框 9"/>
          <p:cNvSpPr txBox="1"/>
          <p:nvPr>
            <p:custDataLst>
              <p:tags r:id="rId7"/>
            </p:custDataLst>
          </p:nvPr>
        </p:nvSpPr>
        <p:spPr>
          <a:xfrm>
            <a:off x="1917065" y="1414145"/>
            <a:ext cx="6985635" cy="1322070"/>
          </a:xfrm>
          <a:prstGeom prst="rect">
            <a:avLst/>
          </a:prstGeom>
          <a:noFill/>
        </p:spPr>
        <p:txBody>
          <a:bodyPr wrap="square" rtlCol="0" anchor="t">
            <a:spAutoFit/>
          </a:bodyPr>
          <a:lstStyle/>
          <a:p>
            <a:pPr algn="dist"/>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杜绝不良行为</a:t>
            </a:r>
          </a:p>
        </p:txBody>
      </p:sp>
      <p:sp>
        <p:nvSpPr>
          <p:cNvPr id="11" name="PA-文本框 10"/>
          <p:cNvSpPr txBox="1"/>
          <p:nvPr>
            <p:custDataLst>
              <p:tags r:id="rId8"/>
            </p:custDataLst>
          </p:nvPr>
        </p:nvSpPr>
        <p:spPr>
          <a:xfrm>
            <a:off x="2753360" y="2736215"/>
            <a:ext cx="6913245" cy="1322070"/>
          </a:xfrm>
          <a:prstGeom prst="rect">
            <a:avLst/>
          </a:prstGeom>
          <a:noFill/>
        </p:spPr>
        <p:txBody>
          <a:bodyPr wrap="square" rtlCol="0" anchor="t">
            <a:spAutoFit/>
          </a:bodyPr>
          <a:lstStyle/>
          <a:p>
            <a:pPr lvl="0" algn="dist">
              <a:buClrTx/>
              <a:buSzTx/>
              <a:buFontTx/>
            </a:pPr>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远离违法犯罪</a:t>
            </a:r>
          </a:p>
        </p:txBody>
      </p:sp>
      <p:sp>
        <p:nvSpPr>
          <p:cNvPr id="12" name="PA-文本框 11"/>
          <p:cNvSpPr txBox="1"/>
          <p:nvPr>
            <p:custDataLst>
              <p:tags r:id="rId9"/>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13" name="PA-文本框 12"/>
          <p:cNvSpPr txBox="1"/>
          <p:nvPr>
            <p:custDataLst>
              <p:tags r:id="rId10"/>
            </p:custDataLst>
          </p:nvPr>
        </p:nvSpPr>
        <p:spPr>
          <a:xfrm>
            <a:off x="4218305" y="4655820"/>
            <a:ext cx="1984839" cy="369332"/>
          </a:xfrm>
          <a:prstGeom prst="rect">
            <a:avLst/>
          </a:prstGeom>
          <a:noFill/>
        </p:spPr>
        <p:txBody>
          <a:bodyPr wrap="none" rtlCol="0">
            <a:spAutoFit/>
          </a:bodyPr>
          <a:lstStyle/>
          <a:p>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优品</a:t>
            </a:r>
            <a:r>
              <a:rPr lang="en-US" altLang="zh-CN" dirty="0" smtClean="0">
                <a:solidFill>
                  <a:schemeClr val="tx1">
                    <a:lumMod val="75000"/>
                    <a:lumOff val="25000"/>
                  </a:schemeClr>
                </a:solidFill>
                <a:cs typeface="+mn-ea"/>
                <a:sym typeface="+mn-lt"/>
              </a:rPr>
              <a:t>PPT</a:t>
            </a:r>
            <a:endParaRPr lang="zh-CN" altLang="en-US" dirty="0">
              <a:solidFill>
                <a:schemeClr val="tx1">
                  <a:lumMod val="75000"/>
                  <a:lumOff val="25000"/>
                </a:schemeClr>
              </a:solidFill>
              <a:cs typeface="+mn-ea"/>
              <a:sym typeface="+mn-lt"/>
            </a:endParaRPr>
          </a:p>
        </p:txBody>
      </p:sp>
      <p:sp>
        <p:nvSpPr>
          <p:cNvPr id="14" name="PA-文本框 13"/>
          <p:cNvSpPr txBox="1"/>
          <p:nvPr>
            <p:custDataLst>
              <p:tags r:id="rId11"/>
            </p:custDataLst>
          </p:nvPr>
        </p:nvSpPr>
        <p:spPr>
          <a:xfrm>
            <a:off x="6280150" y="4655820"/>
            <a:ext cx="1704313" cy="369332"/>
          </a:xfrm>
          <a:prstGeom prst="rect">
            <a:avLst/>
          </a:prstGeom>
          <a:noFill/>
        </p:spPr>
        <p:txBody>
          <a:bodyPr wrap="none" rtlCol="0">
            <a:spAutoFit/>
          </a:bodyPr>
          <a:lstStyle/>
          <a:p>
            <a:r>
              <a:rPr lang="zh-CN" altLang="en-US">
                <a:solidFill>
                  <a:schemeClr val="tx1">
                    <a:lumMod val="75000"/>
                    <a:lumOff val="25000"/>
                  </a:schemeClr>
                </a:solidFill>
                <a:cs typeface="+mn-ea"/>
                <a:sym typeface="+mn-lt"/>
              </a:rPr>
              <a:t>时间：</a:t>
            </a:r>
            <a:r>
              <a:rPr lang="en-US" altLang="zh-CN">
                <a:solidFill>
                  <a:schemeClr val="tx1">
                    <a:lumMod val="75000"/>
                    <a:lumOff val="25000"/>
                  </a:schemeClr>
                </a:solidFill>
                <a:cs typeface="+mn-ea"/>
                <a:sym typeface="+mn-lt"/>
              </a:rPr>
              <a:t>20XX.X</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800" decel="100000"/>
                                        <p:tgtEl>
                                          <p:spTgt spid="12"/>
                                        </p:tgtEl>
                                      </p:cBhvr>
                                    </p:animEffect>
                                    <p:anim calcmode="lin" valueType="num">
                                      <p:cBhvr>
                                        <p:cTn id="78" dur="800" decel="100000" fill="hold"/>
                                        <p:tgtEl>
                                          <p:spTgt spid="12"/>
                                        </p:tgtEl>
                                        <p:attrNameLst>
                                          <p:attrName>style.rotation</p:attrName>
                                        </p:attrNameLst>
                                      </p:cBhvr>
                                      <p:tavLst>
                                        <p:tav tm="0">
                                          <p:val>
                                            <p:fltVal val="-90"/>
                                          </p:val>
                                        </p:tav>
                                        <p:tav tm="100000">
                                          <p:val>
                                            <p:fltVal val="0"/>
                                          </p:val>
                                        </p:tav>
                                      </p:tavLst>
                                    </p:anim>
                                    <p:anim calcmode="lin" valueType="num">
                                      <p:cBhvr>
                                        <p:cTn id="79" dur="800" decel="100000" fill="hold"/>
                                        <p:tgtEl>
                                          <p:spTgt spid="12"/>
                                        </p:tgtEl>
                                        <p:attrNameLst>
                                          <p:attrName>ppt_x</p:attrName>
                                        </p:attrNameLst>
                                      </p:cBhvr>
                                      <p:tavLst>
                                        <p:tav tm="0">
                                          <p:val>
                                            <p:strVal val="#ppt_x+0.4"/>
                                          </p:val>
                                        </p:tav>
                                        <p:tav tm="100000">
                                          <p:val>
                                            <p:strVal val="#ppt_x-0.05"/>
                                          </p:val>
                                        </p:tav>
                                      </p:tavLst>
                                    </p:anim>
                                    <p:anim calcmode="lin" valueType="num">
                                      <p:cBhvr>
                                        <p:cTn id="80" dur="800" decel="100000" fill="hold"/>
                                        <p:tgtEl>
                                          <p:spTgt spid="1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800" decel="100000"/>
                                        <p:tgtEl>
                                          <p:spTgt spid="13"/>
                                        </p:tgtEl>
                                      </p:cBhvr>
                                    </p:animEffect>
                                    <p:anim calcmode="lin" valueType="num">
                                      <p:cBhvr>
                                        <p:cTn id="87" dur="800" decel="100000" fill="hold"/>
                                        <p:tgtEl>
                                          <p:spTgt spid="13"/>
                                        </p:tgtEl>
                                        <p:attrNameLst>
                                          <p:attrName>style.rotation</p:attrName>
                                        </p:attrNameLst>
                                      </p:cBhvr>
                                      <p:tavLst>
                                        <p:tav tm="0">
                                          <p:val>
                                            <p:fltVal val="-90"/>
                                          </p:val>
                                        </p:tav>
                                        <p:tav tm="100000">
                                          <p:val>
                                            <p:fltVal val="0"/>
                                          </p:val>
                                        </p:tav>
                                      </p:tavLst>
                                    </p:anim>
                                    <p:anim calcmode="lin" valueType="num">
                                      <p:cBhvr>
                                        <p:cTn id="88" dur="800" decel="100000" fill="hold"/>
                                        <p:tgtEl>
                                          <p:spTgt spid="13"/>
                                        </p:tgtEl>
                                        <p:attrNameLst>
                                          <p:attrName>ppt_x</p:attrName>
                                        </p:attrNameLst>
                                      </p:cBhvr>
                                      <p:tavLst>
                                        <p:tav tm="0">
                                          <p:val>
                                            <p:strVal val="#ppt_x+0.4"/>
                                          </p:val>
                                        </p:tav>
                                        <p:tav tm="100000">
                                          <p:val>
                                            <p:strVal val="#ppt_x-0.05"/>
                                          </p:val>
                                        </p:tav>
                                      </p:tavLst>
                                    </p:anim>
                                    <p:anim calcmode="lin" valueType="num">
                                      <p:cBhvr>
                                        <p:cTn id="89" dur="800" decel="100000" fill="hold"/>
                                        <p:tgtEl>
                                          <p:spTgt spid="13"/>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800" decel="100000"/>
                                        <p:tgtEl>
                                          <p:spTgt spid="14"/>
                                        </p:tgtEl>
                                      </p:cBhvr>
                                    </p:animEffect>
                                    <p:anim calcmode="lin" valueType="num">
                                      <p:cBhvr>
                                        <p:cTn id="96" dur="800" decel="100000" fill="hold"/>
                                        <p:tgtEl>
                                          <p:spTgt spid="14"/>
                                        </p:tgtEl>
                                        <p:attrNameLst>
                                          <p:attrName>style.rotation</p:attrName>
                                        </p:attrNameLst>
                                      </p:cBhvr>
                                      <p:tavLst>
                                        <p:tav tm="0">
                                          <p:val>
                                            <p:fltVal val="-90"/>
                                          </p:val>
                                        </p:tav>
                                        <p:tav tm="100000">
                                          <p:val>
                                            <p:fltVal val="0"/>
                                          </p:val>
                                        </p:tav>
                                      </p:tavLst>
                                    </p:anim>
                                    <p:anim calcmode="lin" valueType="num">
                                      <p:cBhvr>
                                        <p:cTn id="97" dur="800" decel="100000" fill="hold"/>
                                        <p:tgtEl>
                                          <p:spTgt spid="14"/>
                                        </p:tgtEl>
                                        <p:attrNameLst>
                                          <p:attrName>ppt_x</p:attrName>
                                        </p:attrNameLst>
                                      </p:cBhvr>
                                      <p:tavLst>
                                        <p:tav tm="0">
                                          <p:val>
                                            <p:strVal val="#ppt_x+0.4"/>
                                          </p:val>
                                        </p:tav>
                                        <p:tav tm="100000">
                                          <p:val>
                                            <p:strVal val="#ppt_x-0.05"/>
                                          </p:val>
                                        </p:tav>
                                      </p:tavLst>
                                    </p:anim>
                                    <p:anim calcmode="lin" valueType="num">
                                      <p:cBhvr>
                                        <p:cTn id="98" dur="800" decel="100000" fill="hold"/>
                                        <p:tgtEl>
                                          <p:spTgt spid="1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5017770" y="2227580"/>
            <a:ext cx="5530850" cy="3276600"/>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2400" b="1" dirty="0">
                <a:solidFill>
                  <a:srgbClr val="19499E"/>
                </a:solidFill>
                <a:cs typeface="+mn-ea"/>
                <a:sym typeface="+mn-lt"/>
              </a:rPr>
              <a:t>违法</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指违反法律规定，危害国家、社会和公民利益，依法应当承担法律责任的行为。通常表现为对正常社会秩序的破坏，对公民人身权利和公私财产等合法权益的侵犯。</a:t>
            </a:r>
          </a:p>
          <a:p>
            <a:pPr marL="285750" indent="-285750" fontAlgn="auto">
              <a:lnSpc>
                <a:spcPct val="150000"/>
              </a:lnSpc>
              <a:buFont typeface="Arial" panose="020B0604020202020204" pitchFamily="34" charset="0"/>
              <a:buChar char="•"/>
            </a:pPr>
            <a:endParaRPr lang="zh-CN" altLang="en-US" sz="1000" dirty="0">
              <a:solidFill>
                <a:schemeClr val="tx1">
                  <a:lumMod val="75000"/>
                  <a:lumOff val="25000"/>
                </a:schemeClr>
              </a:solidFill>
              <a:cs typeface="+mn-ea"/>
              <a:sym typeface="+mn-lt"/>
            </a:endParaRPr>
          </a:p>
          <a:p>
            <a:pPr marL="285750" indent="-285750" fontAlgn="auto">
              <a:lnSpc>
                <a:spcPct val="150000"/>
              </a:lnSpc>
              <a:buFont typeface="Arial" panose="020B0604020202020204" pitchFamily="34" charset="0"/>
              <a:buChar char="•"/>
            </a:pPr>
            <a:r>
              <a:rPr lang="zh-CN" altLang="en-US" sz="2400" b="1" dirty="0">
                <a:solidFill>
                  <a:srgbClr val="19499E"/>
                </a:solidFill>
                <a:cs typeface="+mn-ea"/>
                <a:sym typeface="+mn-lt"/>
              </a:rPr>
              <a:t>犯罪</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指严重危害社会，触犯刑法，应当受到刑罚处罚的行为。  </a:t>
            </a:r>
          </a:p>
        </p:txBody>
      </p:sp>
      <p:sp>
        <p:nvSpPr>
          <p:cNvPr id="3" name="PA-文本框 2"/>
          <p:cNvSpPr txBox="1"/>
          <p:nvPr>
            <p:custDataLst>
              <p:tags r:id="rId3"/>
            </p:custDataLst>
          </p:nvPr>
        </p:nvSpPr>
        <p:spPr>
          <a:xfrm>
            <a:off x="1474470" y="853440"/>
            <a:ext cx="16129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法律词典</a:t>
            </a:r>
          </a:p>
        </p:txBody>
      </p:sp>
      <p:pic>
        <p:nvPicPr>
          <p:cNvPr id="4" name="PA-图片 3" descr="51miz-E1221687-0F53E3AD"/>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1011555" y="2227580"/>
            <a:ext cx="3758565" cy="3758565"/>
          </a:xfrm>
          <a:prstGeom prst="rect">
            <a:avLst/>
          </a:prstGeom>
        </p:spPr>
      </p:pic>
      <p:sp>
        <p:nvSpPr>
          <p:cNvPr id="6" name="TextBox 5"/>
          <p:cNvSpPr txBox="1"/>
          <p:nvPr/>
        </p:nvSpPr>
        <p:spPr>
          <a:xfrm>
            <a:off x="536104"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289685" y="1605915"/>
            <a:ext cx="7641590" cy="4797425"/>
          </a:xfrm>
          <a:prstGeom prst="rect">
            <a:avLst/>
          </a:prstGeom>
          <a:noFill/>
        </p:spPr>
        <p:txBody>
          <a:bodyPr wrap="square" rtlCol="0" anchor="t">
            <a:spAutoFit/>
          </a:bodyPr>
          <a:lstStyle/>
          <a:p>
            <a:pPr fontAlgn="auto">
              <a:lnSpc>
                <a:spcPct val="170000"/>
              </a:lnSpc>
            </a:pPr>
            <a:r>
              <a:rPr lang="zh-CN" altLang="en-US" b="1" dirty="0">
                <a:solidFill>
                  <a:srgbClr val="19499E"/>
                </a:solidFill>
                <a:cs typeface="+mn-ea"/>
                <a:sym typeface="+mn-lt"/>
              </a:rPr>
              <a:t>严重不良行为是指严重危害社会，尚不够刑事处罚的违法行为：</a:t>
            </a:r>
          </a:p>
          <a:p>
            <a:pPr fontAlgn="auto">
              <a:lnSpc>
                <a:spcPct val="170000"/>
              </a:lnSpc>
            </a:pPr>
            <a:r>
              <a:rPr lang="zh-CN" altLang="en-US" dirty="0">
                <a:solidFill>
                  <a:schemeClr val="tx1">
                    <a:lumMod val="75000"/>
                    <a:lumOff val="25000"/>
                  </a:schemeClr>
                </a:solidFill>
                <a:cs typeface="+mn-ea"/>
                <a:sym typeface="+mn-lt"/>
              </a:rPr>
              <a:t>（一）纠集他人结伙滋事，扰乱治安；</a:t>
            </a:r>
          </a:p>
          <a:p>
            <a:pPr fontAlgn="auto">
              <a:lnSpc>
                <a:spcPct val="170000"/>
              </a:lnSpc>
            </a:pPr>
            <a:r>
              <a:rPr lang="zh-CN" altLang="en-US" dirty="0">
                <a:solidFill>
                  <a:schemeClr val="tx1">
                    <a:lumMod val="75000"/>
                    <a:lumOff val="25000"/>
                  </a:schemeClr>
                </a:solidFill>
                <a:cs typeface="+mn-ea"/>
                <a:sym typeface="+mn-lt"/>
              </a:rPr>
              <a:t>（二）携带自制刀具，屡教不改；</a:t>
            </a:r>
          </a:p>
          <a:p>
            <a:pPr fontAlgn="auto">
              <a:lnSpc>
                <a:spcPct val="170000"/>
              </a:lnSpc>
            </a:pPr>
            <a:r>
              <a:rPr lang="zh-CN" altLang="en-US" dirty="0">
                <a:solidFill>
                  <a:schemeClr val="tx1">
                    <a:lumMod val="75000"/>
                    <a:lumOff val="25000"/>
                  </a:schemeClr>
                </a:solidFill>
                <a:cs typeface="+mn-ea"/>
                <a:sym typeface="+mn-lt"/>
              </a:rPr>
              <a:t>（三）多次拦截殴打他人或者强行索要他人财物；</a:t>
            </a:r>
          </a:p>
          <a:p>
            <a:pPr fontAlgn="auto">
              <a:lnSpc>
                <a:spcPct val="170000"/>
              </a:lnSpc>
            </a:pPr>
            <a:r>
              <a:rPr lang="zh-CN" altLang="en-US" dirty="0">
                <a:solidFill>
                  <a:schemeClr val="tx1">
                    <a:lumMod val="75000"/>
                    <a:lumOff val="25000"/>
                  </a:schemeClr>
                </a:solidFill>
                <a:cs typeface="+mn-ea"/>
                <a:sym typeface="+mn-lt"/>
              </a:rPr>
              <a:t>（四）传播淫秽读物或音像制品等；</a:t>
            </a:r>
          </a:p>
          <a:p>
            <a:pPr fontAlgn="auto">
              <a:lnSpc>
                <a:spcPct val="170000"/>
              </a:lnSpc>
            </a:pPr>
            <a:r>
              <a:rPr lang="zh-CN" altLang="en-US" dirty="0">
                <a:solidFill>
                  <a:schemeClr val="tx1">
                    <a:lumMod val="75000"/>
                    <a:lumOff val="25000"/>
                  </a:schemeClr>
                </a:solidFill>
                <a:cs typeface="+mn-ea"/>
                <a:sym typeface="+mn-lt"/>
              </a:rPr>
              <a:t>（五）进行淫乱或者色情、卖淫活动；</a:t>
            </a:r>
          </a:p>
          <a:p>
            <a:pPr fontAlgn="auto">
              <a:lnSpc>
                <a:spcPct val="170000"/>
              </a:lnSpc>
            </a:pPr>
            <a:r>
              <a:rPr lang="zh-CN" altLang="en-US" dirty="0">
                <a:solidFill>
                  <a:schemeClr val="tx1">
                    <a:lumMod val="75000"/>
                    <a:lumOff val="25000"/>
                  </a:schemeClr>
                </a:solidFill>
                <a:cs typeface="+mn-ea"/>
                <a:sym typeface="+mn-lt"/>
              </a:rPr>
              <a:t>（六）多次偷窃；</a:t>
            </a:r>
          </a:p>
          <a:p>
            <a:pPr fontAlgn="auto">
              <a:lnSpc>
                <a:spcPct val="170000"/>
              </a:lnSpc>
            </a:pPr>
            <a:r>
              <a:rPr lang="zh-CN" altLang="en-US" dirty="0">
                <a:solidFill>
                  <a:schemeClr val="tx1">
                    <a:lumMod val="75000"/>
                    <a:lumOff val="25000"/>
                  </a:schemeClr>
                </a:solidFill>
                <a:cs typeface="+mn-ea"/>
                <a:sym typeface="+mn-lt"/>
              </a:rPr>
              <a:t>（七）参与赌博，屡教不改；</a:t>
            </a:r>
          </a:p>
          <a:p>
            <a:pPr fontAlgn="auto">
              <a:lnSpc>
                <a:spcPct val="170000"/>
              </a:lnSpc>
            </a:pPr>
            <a:r>
              <a:rPr lang="zh-CN" altLang="en-US" dirty="0">
                <a:solidFill>
                  <a:schemeClr val="tx1">
                    <a:lumMod val="75000"/>
                    <a:lumOff val="25000"/>
                  </a:schemeClr>
                </a:solidFill>
                <a:cs typeface="+mn-ea"/>
                <a:sym typeface="+mn-lt"/>
              </a:rPr>
              <a:t>（八）吸毒、注射毒品；</a:t>
            </a:r>
          </a:p>
          <a:p>
            <a:pPr fontAlgn="auto">
              <a:lnSpc>
                <a:spcPct val="170000"/>
              </a:lnSpc>
            </a:pPr>
            <a:r>
              <a:rPr lang="zh-CN" altLang="en-US" dirty="0">
                <a:solidFill>
                  <a:schemeClr val="tx1">
                    <a:lumMod val="75000"/>
                    <a:lumOff val="25000"/>
                  </a:schemeClr>
                </a:solidFill>
                <a:cs typeface="+mn-ea"/>
                <a:sym typeface="+mn-lt"/>
              </a:rPr>
              <a:t>（九）其它危害社会行为。严重不良行为的发展延伸就是犯罪。</a:t>
            </a:r>
          </a:p>
        </p:txBody>
      </p:sp>
      <p:sp>
        <p:nvSpPr>
          <p:cNvPr id="3" name="PA-文本框 2"/>
          <p:cNvSpPr txBox="1"/>
          <p:nvPr>
            <p:custDataLst>
              <p:tags r:id="rId3"/>
            </p:custDataLst>
          </p:nvPr>
        </p:nvSpPr>
        <p:spPr>
          <a:xfrm>
            <a:off x="1569085" y="816610"/>
            <a:ext cx="302768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严重不良行为：</a:t>
            </a:r>
          </a:p>
        </p:txBody>
      </p:sp>
      <p:pic>
        <p:nvPicPr>
          <p:cNvPr id="4" name="PA-图片 3" descr="51miz-E812062-995E58D1"/>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511415" y="2882900"/>
            <a:ext cx="2905125" cy="258572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543685" y="786765"/>
            <a:ext cx="26720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中度不良行为：</a:t>
            </a:r>
          </a:p>
        </p:txBody>
      </p:sp>
      <p:sp>
        <p:nvSpPr>
          <p:cNvPr id="3" name="PA-文本框 2"/>
          <p:cNvSpPr txBox="1"/>
          <p:nvPr>
            <p:custDataLst>
              <p:tags r:id="rId3"/>
            </p:custDataLst>
          </p:nvPr>
        </p:nvSpPr>
        <p:spPr>
          <a:xfrm>
            <a:off x="1287145" y="1565910"/>
            <a:ext cx="10167620" cy="4661535"/>
          </a:xfrm>
          <a:prstGeom prst="rect">
            <a:avLst/>
          </a:prstGeom>
          <a:noFill/>
        </p:spPr>
        <p:txBody>
          <a:bodyPr wrap="square" rtlCol="0" anchor="t">
            <a:spAutoFit/>
          </a:bodyPr>
          <a:lstStyle/>
          <a:p>
            <a:pPr lvl="0" algn="l" fontAlgn="auto">
              <a:lnSpc>
                <a:spcPct val="150000"/>
              </a:lnSpc>
              <a:buClrTx/>
              <a:buSzTx/>
              <a:buFontTx/>
            </a:pPr>
            <a:r>
              <a:rPr lang="zh-CN" altLang="en-US" b="1" dirty="0">
                <a:solidFill>
                  <a:srgbClr val="19499E"/>
                </a:solidFill>
                <a:cs typeface="+mn-ea"/>
                <a:sym typeface="+mn-lt"/>
              </a:rPr>
              <a:t>中度不良行为是指未成年人父母或其监护人和学校应当教育未成年人不得有下列不良行为：</a:t>
            </a:r>
          </a:p>
          <a:p>
            <a:pPr lvl="0" algn="l" fontAlgn="auto">
              <a:lnSpc>
                <a:spcPct val="150000"/>
              </a:lnSpc>
              <a:buClrTx/>
              <a:buSzTx/>
              <a:buFontTx/>
            </a:pPr>
            <a:r>
              <a:rPr lang="zh-CN" altLang="en-US" dirty="0">
                <a:solidFill>
                  <a:schemeClr val="tx1">
                    <a:lumMod val="75000"/>
                    <a:lumOff val="25000"/>
                  </a:schemeClr>
                </a:solidFill>
                <a:cs typeface="+mn-ea"/>
                <a:sym typeface="+mn-lt"/>
              </a:rPr>
              <a:t>（一）旷课、夜不归宿；</a:t>
            </a:r>
          </a:p>
          <a:p>
            <a:pPr lvl="0" algn="l" fontAlgn="auto">
              <a:lnSpc>
                <a:spcPct val="150000"/>
              </a:lnSpc>
              <a:buClrTx/>
              <a:buSzTx/>
              <a:buFontTx/>
            </a:pPr>
            <a:r>
              <a:rPr lang="zh-CN" altLang="en-US" dirty="0">
                <a:solidFill>
                  <a:schemeClr val="tx1">
                    <a:lumMod val="75000"/>
                    <a:lumOff val="25000"/>
                  </a:schemeClr>
                </a:solidFill>
                <a:cs typeface="+mn-ea"/>
                <a:sym typeface="+mn-lt"/>
              </a:rPr>
              <a:t>（二）携带管制刀具；</a:t>
            </a:r>
          </a:p>
          <a:p>
            <a:pPr lvl="0" algn="l" fontAlgn="auto">
              <a:lnSpc>
                <a:spcPct val="150000"/>
              </a:lnSpc>
              <a:buClrTx/>
              <a:buSzTx/>
              <a:buFontTx/>
            </a:pPr>
            <a:r>
              <a:rPr lang="zh-CN" altLang="en-US" dirty="0">
                <a:solidFill>
                  <a:schemeClr val="tx1">
                    <a:lumMod val="75000"/>
                    <a:lumOff val="25000"/>
                  </a:schemeClr>
                </a:solidFill>
                <a:cs typeface="+mn-ea"/>
                <a:sym typeface="+mn-lt"/>
              </a:rPr>
              <a:t>（三）打架斗殴，辱骂他人；</a:t>
            </a:r>
          </a:p>
          <a:p>
            <a:pPr lvl="0" algn="l" fontAlgn="auto">
              <a:lnSpc>
                <a:spcPct val="150000"/>
              </a:lnSpc>
              <a:buClrTx/>
              <a:buSzTx/>
              <a:buFontTx/>
            </a:pPr>
            <a:r>
              <a:rPr lang="zh-CN" altLang="en-US" dirty="0">
                <a:solidFill>
                  <a:schemeClr val="tx1">
                    <a:lumMod val="75000"/>
                    <a:lumOff val="25000"/>
                  </a:schemeClr>
                </a:solidFill>
                <a:cs typeface="+mn-ea"/>
                <a:sym typeface="+mn-lt"/>
              </a:rPr>
              <a:t>（四）强行向他人索要财物；</a:t>
            </a:r>
          </a:p>
          <a:p>
            <a:pPr lvl="0" algn="l" fontAlgn="auto">
              <a:lnSpc>
                <a:spcPct val="150000"/>
              </a:lnSpc>
              <a:buClrTx/>
              <a:buSzTx/>
              <a:buFontTx/>
            </a:pPr>
            <a:r>
              <a:rPr lang="zh-CN" altLang="en-US" dirty="0">
                <a:solidFill>
                  <a:schemeClr val="tx1">
                    <a:lumMod val="75000"/>
                    <a:lumOff val="25000"/>
                  </a:schemeClr>
                </a:solidFill>
                <a:cs typeface="+mn-ea"/>
                <a:sym typeface="+mn-lt"/>
              </a:rPr>
              <a:t>（五）偷窃、故意损坏财物；</a:t>
            </a:r>
          </a:p>
          <a:p>
            <a:pPr lvl="0" algn="l" fontAlgn="auto">
              <a:lnSpc>
                <a:spcPct val="150000"/>
              </a:lnSpc>
              <a:buClrTx/>
              <a:buSzTx/>
              <a:buFontTx/>
            </a:pPr>
            <a:r>
              <a:rPr lang="zh-CN" altLang="en-US" dirty="0">
                <a:solidFill>
                  <a:schemeClr val="tx1">
                    <a:lumMod val="75000"/>
                    <a:lumOff val="25000"/>
                  </a:schemeClr>
                </a:solidFill>
                <a:cs typeface="+mn-ea"/>
                <a:sym typeface="+mn-lt"/>
              </a:rPr>
              <a:t>（六）参与赌博或者变相赌博；</a:t>
            </a:r>
          </a:p>
          <a:p>
            <a:pPr lvl="0" algn="l" fontAlgn="auto">
              <a:lnSpc>
                <a:spcPct val="150000"/>
              </a:lnSpc>
              <a:buClrTx/>
              <a:buSzTx/>
              <a:buFontTx/>
            </a:pPr>
            <a:r>
              <a:rPr lang="zh-CN" altLang="en-US" dirty="0">
                <a:solidFill>
                  <a:schemeClr val="tx1">
                    <a:lumMod val="75000"/>
                    <a:lumOff val="25000"/>
                  </a:schemeClr>
                </a:solidFill>
                <a:cs typeface="+mn-ea"/>
                <a:sym typeface="+mn-lt"/>
              </a:rPr>
              <a:t>（七）观看收听色情、淫秽的音像制品读物等；</a:t>
            </a:r>
          </a:p>
          <a:p>
            <a:pPr lvl="0" algn="l" fontAlgn="auto">
              <a:lnSpc>
                <a:spcPct val="150000"/>
              </a:lnSpc>
              <a:buClrTx/>
              <a:buSzTx/>
              <a:buFontTx/>
            </a:pPr>
            <a:r>
              <a:rPr lang="zh-CN" altLang="en-US" dirty="0">
                <a:solidFill>
                  <a:schemeClr val="tx1">
                    <a:lumMod val="75000"/>
                    <a:lumOff val="25000"/>
                  </a:schemeClr>
                </a:solidFill>
                <a:cs typeface="+mn-ea"/>
                <a:sym typeface="+mn-lt"/>
              </a:rPr>
              <a:t>（八）进入法律、法规规定未成年人不适宜进和诉营业歌舞等场所；</a:t>
            </a:r>
          </a:p>
          <a:p>
            <a:pPr lvl="0" algn="l" fontAlgn="auto">
              <a:lnSpc>
                <a:spcPct val="150000"/>
              </a:lnSpc>
              <a:buClrTx/>
              <a:buSzTx/>
              <a:buFontTx/>
            </a:pPr>
            <a:r>
              <a:rPr lang="zh-CN" altLang="en-US" dirty="0">
                <a:solidFill>
                  <a:schemeClr val="tx1">
                    <a:lumMod val="75000"/>
                    <a:lumOff val="25000"/>
                  </a:schemeClr>
                </a:solidFill>
                <a:cs typeface="+mn-ea"/>
                <a:sym typeface="+mn-lt"/>
              </a:rPr>
              <a:t>（九）其它严重违背社会的不良行为；</a:t>
            </a:r>
          </a:p>
          <a:p>
            <a:pPr lvl="0" algn="l" fontAlgn="auto">
              <a:lnSpc>
                <a:spcPct val="150000"/>
              </a:lnSpc>
              <a:buClrTx/>
              <a:buSzTx/>
              <a:buFontTx/>
            </a:pPr>
            <a:r>
              <a:rPr lang="zh-CN" altLang="en-US" dirty="0">
                <a:solidFill>
                  <a:schemeClr val="tx1">
                    <a:lumMod val="75000"/>
                    <a:lumOff val="25000"/>
                  </a:schemeClr>
                </a:solidFill>
                <a:cs typeface="+mn-ea"/>
                <a:sym typeface="+mn-lt"/>
              </a:rPr>
              <a:t>（十）吸烟、酗酒。</a:t>
            </a:r>
          </a:p>
        </p:txBody>
      </p:sp>
      <p:pic>
        <p:nvPicPr>
          <p:cNvPr id="4" name="PA-图片 3" descr="51miz-E1225388-10225ACB"/>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8162290" y="2773045"/>
            <a:ext cx="3454400" cy="34544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00175" y="758825"/>
            <a:ext cx="28968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轻度不良行为</a:t>
            </a:r>
          </a:p>
        </p:txBody>
      </p:sp>
      <p:sp>
        <p:nvSpPr>
          <p:cNvPr id="3" name="PA-文本框 2"/>
          <p:cNvSpPr txBox="1"/>
          <p:nvPr>
            <p:custDataLst>
              <p:tags r:id="rId3"/>
            </p:custDataLst>
          </p:nvPr>
        </p:nvSpPr>
        <p:spPr>
          <a:xfrm>
            <a:off x="798195" y="1682115"/>
            <a:ext cx="6153150" cy="3169285"/>
          </a:xfrm>
          <a:prstGeom prst="rect">
            <a:avLst/>
          </a:prstGeom>
          <a:noFill/>
        </p:spPr>
        <p:txBody>
          <a:bodyPr wrap="square" rtlCol="0" anchor="t">
            <a:spAutoFit/>
          </a:bodyPr>
          <a:lstStyle/>
          <a:p>
            <a:pPr marL="457200" indent="-457200" fontAlgn="auto">
              <a:lnSpc>
                <a:spcPct val="200000"/>
              </a:lnSpc>
              <a:buFont typeface="+mj-lt"/>
              <a:buAutoNum type="arabicPeriod"/>
            </a:pPr>
            <a:r>
              <a:rPr lang="zh-CN" altLang="en-US" sz="2000" dirty="0">
                <a:solidFill>
                  <a:schemeClr val="tx1">
                    <a:lumMod val="75000"/>
                    <a:lumOff val="25000"/>
                  </a:schemeClr>
                </a:solidFill>
                <a:cs typeface="+mn-ea"/>
                <a:sym typeface="+mn-lt"/>
              </a:rPr>
              <a:t>轻度不良行为是泛指与中学生守则、中学生日常行为规范、公众道德规范相背的一些行为以及心理障碍的总和。</a:t>
            </a:r>
          </a:p>
          <a:p>
            <a:pPr marL="457200" indent="-457200" fontAlgn="auto">
              <a:lnSpc>
                <a:spcPct val="200000"/>
              </a:lnSpc>
              <a:buFont typeface="+mj-lt"/>
              <a:buAutoNum type="arabicPeriod"/>
            </a:pPr>
            <a:r>
              <a:rPr lang="zh-CN" altLang="en-US" sz="2000" dirty="0">
                <a:solidFill>
                  <a:schemeClr val="tx1">
                    <a:lumMod val="75000"/>
                    <a:lumOff val="25000"/>
                  </a:schemeClr>
                </a:solidFill>
                <a:cs typeface="+mn-ea"/>
                <a:sym typeface="+mn-lt"/>
              </a:rPr>
              <a:t>轻度不良行为的危害性主要体现在对其相关群体及其个人的危害上。</a:t>
            </a:r>
          </a:p>
        </p:txBody>
      </p:sp>
      <p:pic>
        <p:nvPicPr>
          <p:cNvPr id="4" name="PA-图片 3" descr="51miz-E1224506-60982BE7"/>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rcRect/>
          <a:stretch>
            <a:fillRect/>
          </a:stretch>
        </p:blipFill>
        <p:spPr>
          <a:xfrm>
            <a:off x="7715885" y="1682115"/>
            <a:ext cx="3217545" cy="2960370"/>
          </a:xfrm>
          <a:prstGeom prst="rect">
            <a:avLst/>
          </a:prstGeom>
        </p:spPr>
      </p:pic>
      <p:sp>
        <p:nvSpPr>
          <p:cNvPr id="5" name="PA-文本框 4"/>
          <p:cNvSpPr txBox="1"/>
          <p:nvPr>
            <p:custDataLst>
              <p:tags r:id="rId5"/>
            </p:custDataLst>
          </p:nvPr>
        </p:nvSpPr>
        <p:spPr>
          <a:xfrm>
            <a:off x="798195" y="5017770"/>
            <a:ext cx="10509250" cy="1230593"/>
          </a:xfrm>
          <a:prstGeom prst="rect">
            <a:avLst/>
          </a:prstGeom>
          <a:noFill/>
        </p:spPr>
        <p:txBody>
          <a:bodyPr wrap="square" rtlCol="0" anchor="t">
            <a:spAutoFit/>
          </a:bodyPr>
          <a:lstStyle/>
          <a:p>
            <a:pPr marL="457200" indent="-457200" fontAlgn="auto">
              <a:lnSpc>
                <a:spcPct val="200000"/>
              </a:lnSpc>
              <a:buFont typeface="+mj-lt"/>
              <a:buAutoNum type="arabicPeriod" startAt="3"/>
            </a:pPr>
            <a:r>
              <a:rPr lang="zh-CN" altLang="en-US" sz="2000" dirty="0">
                <a:solidFill>
                  <a:schemeClr val="tx1">
                    <a:lumMod val="75000"/>
                    <a:lumOff val="25000"/>
                  </a:schemeClr>
                </a:solidFill>
                <a:cs typeface="+mn-ea"/>
                <a:sym typeface="+mn-lt"/>
              </a:rPr>
              <a:t>如迟到、早退、讲粗话脏话、穿奇装异服、染发、带首饰、男生留过耳长发、光头、不按时就寝等各种违反学校规章制度的行为。</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77010" y="786130"/>
            <a:ext cx="67868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青少年违法犯罪的自身原因还有什么？</a:t>
            </a:r>
          </a:p>
        </p:txBody>
      </p:sp>
      <p:sp>
        <p:nvSpPr>
          <p:cNvPr id="3" name="PA-文本框 2"/>
          <p:cNvSpPr txBox="1"/>
          <p:nvPr>
            <p:custDataLst>
              <p:tags r:id="rId3"/>
            </p:custDataLst>
          </p:nvPr>
        </p:nvSpPr>
        <p:spPr>
          <a:xfrm>
            <a:off x="981710" y="1785620"/>
            <a:ext cx="10554970" cy="3784600"/>
          </a:xfrm>
          <a:prstGeom prst="rect">
            <a:avLst/>
          </a:prstGeom>
          <a:noFill/>
        </p:spPr>
        <p:txBody>
          <a:bodyPr wrap="square" rtlCol="0" anchor="t">
            <a:spAutoFit/>
          </a:bodyPr>
          <a:lstStyle/>
          <a:p>
            <a:pPr fontAlgn="auto">
              <a:lnSpc>
                <a:spcPct val="200000"/>
              </a:lnSpc>
            </a:pPr>
            <a:r>
              <a:rPr lang="en-US" altLang="zh-CN" sz="2000" dirty="0">
                <a:solidFill>
                  <a:schemeClr val="tx1">
                    <a:lumMod val="75000"/>
                    <a:lumOff val="25000"/>
                  </a:schemeClr>
                </a:solidFill>
                <a:cs typeface="+mn-ea"/>
                <a:sym typeface="+mn-lt"/>
              </a:rPr>
              <a:t>1</a:t>
            </a:r>
            <a:r>
              <a:rPr lang="zh-CN" altLang="en-US" sz="2000" dirty="0">
                <a:solidFill>
                  <a:schemeClr val="tx1">
                    <a:lumMod val="75000"/>
                    <a:lumOff val="25000"/>
                  </a:schemeClr>
                </a:solidFill>
                <a:cs typeface="+mn-ea"/>
                <a:sym typeface="+mn-lt"/>
              </a:rPr>
              <a:t>、平时有不良行为、经常搞恶作剧，有的会发展到有意或无意识地伤害别人。</a:t>
            </a:r>
          </a:p>
          <a:p>
            <a:pPr fontAlgn="auto">
              <a:lnSpc>
                <a:spcPct val="200000"/>
              </a:lnSpc>
            </a:pPr>
            <a:r>
              <a:rPr lang="en-US" altLang="zh-CN" sz="2000" dirty="0">
                <a:solidFill>
                  <a:schemeClr val="tx1">
                    <a:lumMod val="75000"/>
                    <a:lumOff val="25000"/>
                  </a:schemeClr>
                </a:solidFill>
                <a:cs typeface="+mn-ea"/>
                <a:sym typeface="+mn-lt"/>
              </a:rPr>
              <a:t>2</a:t>
            </a:r>
            <a:r>
              <a:rPr lang="zh-CN" altLang="en-US" sz="2000" dirty="0">
                <a:solidFill>
                  <a:schemeClr val="tx1">
                    <a:lumMod val="75000"/>
                    <a:lumOff val="25000"/>
                  </a:schemeClr>
                </a:solidFill>
                <a:cs typeface="+mn-ea"/>
                <a:sym typeface="+mn-lt"/>
              </a:rPr>
              <a:t>、欣赏“哥儿们义气”，与社会上有劣迹的青少年三五成群拉帮结伙，结“拜把子兄弟”，排位分，喝血酒，干坏事。</a:t>
            </a:r>
          </a:p>
          <a:p>
            <a:pPr fontAlgn="auto">
              <a:lnSpc>
                <a:spcPct val="200000"/>
              </a:lnSpc>
            </a:pPr>
            <a:r>
              <a:rPr lang="en-US" altLang="zh-CN" sz="2000" dirty="0">
                <a:solidFill>
                  <a:schemeClr val="tx1">
                    <a:lumMod val="75000"/>
                    <a:lumOff val="25000"/>
                  </a:schemeClr>
                </a:solidFill>
                <a:cs typeface="+mn-ea"/>
                <a:sym typeface="+mn-lt"/>
              </a:rPr>
              <a:t>3</a:t>
            </a:r>
            <a:r>
              <a:rPr lang="zh-CN" altLang="en-US" sz="2000" dirty="0">
                <a:solidFill>
                  <a:schemeClr val="tx1">
                    <a:lumMod val="75000"/>
                    <a:lumOff val="25000"/>
                  </a:schemeClr>
                </a:solidFill>
                <a:cs typeface="+mn-ea"/>
                <a:sym typeface="+mn-lt"/>
              </a:rPr>
              <a:t>、从冒险、游乐到离家出走、侵犯他人权益到逐渐发展到违法犯罪。</a:t>
            </a:r>
          </a:p>
          <a:p>
            <a:pPr fontAlgn="auto">
              <a:lnSpc>
                <a:spcPct val="200000"/>
              </a:lnSpc>
            </a:pPr>
            <a:r>
              <a:rPr lang="en-US" altLang="zh-CN" sz="2000" dirty="0">
                <a:solidFill>
                  <a:schemeClr val="tx1">
                    <a:lumMod val="75000"/>
                    <a:lumOff val="25000"/>
                  </a:schemeClr>
                </a:solidFill>
                <a:cs typeface="+mn-ea"/>
                <a:sym typeface="+mn-lt"/>
              </a:rPr>
              <a:t>4</a:t>
            </a:r>
            <a:r>
              <a:rPr lang="zh-CN" altLang="en-US" sz="2000" dirty="0">
                <a:solidFill>
                  <a:schemeClr val="tx1">
                    <a:lumMod val="75000"/>
                    <a:lumOff val="25000"/>
                  </a:schemeClr>
                </a:solidFill>
                <a:cs typeface="+mn-ea"/>
                <a:sym typeface="+mn-lt"/>
              </a:rPr>
              <a:t>、从小骄生惯养，在家是小皇帝，在外称王称霸乃至行凶打人。</a:t>
            </a:r>
          </a:p>
          <a:p>
            <a:pPr fontAlgn="auto">
              <a:lnSpc>
                <a:spcPct val="200000"/>
              </a:lnSpc>
            </a:pPr>
            <a:r>
              <a:rPr lang="en-US" altLang="zh-CN" sz="2000" dirty="0">
                <a:solidFill>
                  <a:schemeClr val="tx1">
                    <a:lumMod val="75000"/>
                    <a:lumOff val="25000"/>
                  </a:schemeClr>
                </a:solidFill>
                <a:cs typeface="+mn-ea"/>
                <a:sym typeface="+mn-lt"/>
              </a:rPr>
              <a:t>5</a:t>
            </a:r>
            <a:r>
              <a:rPr lang="zh-CN" altLang="en-US" sz="2000" dirty="0">
                <a:solidFill>
                  <a:schemeClr val="tx1">
                    <a:lumMod val="75000"/>
                    <a:lumOff val="25000"/>
                  </a:schemeClr>
                </a:solidFill>
                <a:cs typeface="+mn-ea"/>
                <a:sym typeface="+mn-lt"/>
              </a:rPr>
              <a:t>、小偷小摸会发展成盗窃抢劫。</a:t>
            </a:r>
          </a:p>
        </p:txBody>
      </p:sp>
      <p:pic>
        <p:nvPicPr>
          <p:cNvPr id="4" name="PA-图片 3" descr="51miz-E1224506-60982BE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8669020" y="4100830"/>
            <a:ext cx="2867660" cy="226631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3010" name="PA-标题 43009"/>
          <p:cNvSpPr txBox="1">
            <a:spLocks noGrp="1"/>
          </p:cNvSpPr>
          <p:nvPr>
            <p:ph type="title" idx="4294967295"/>
            <p:custDataLst>
              <p:tags r:id="rId2"/>
            </p:custDataLst>
          </p:nvPr>
        </p:nvSpPr>
        <p:spPr>
          <a:xfrm>
            <a:off x="1518285" y="856534"/>
            <a:ext cx="8362950" cy="521970"/>
          </a:xfr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自我预防—— 勿以恶小而为之，  勿以善小而不为</a:t>
            </a:r>
          </a:p>
        </p:txBody>
      </p:sp>
      <p:sp>
        <p:nvSpPr>
          <p:cNvPr id="2" name="PA-文本框 1"/>
          <p:cNvSpPr txBox="1"/>
          <p:nvPr>
            <p:custDataLst>
              <p:tags r:id="rId3"/>
            </p:custDataLst>
          </p:nvPr>
        </p:nvSpPr>
        <p:spPr>
          <a:xfrm>
            <a:off x="5248275" y="2716530"/>
            <a:ext cx="5349240" cy="1938020"/>
          </a:xfrm>
          <a:prstGeom prst="rect">
            <a:avLst/>
          </a:prstGeom>
          <a:noFill/>
        </p:spPr>
        <p:txBody>
          <a:bodyPr wrap="square" rtlCol="0" anchor="t">
            <a:spAutoFit/>
          </a:bodyPr>
          <a:lstStyle/>
          <a:p>
            <a:pPr fontAlgn="auto">
              <a:lnSpc>
                <a:spcPct val="150000"/>
              </a:lnSpc>
            </a:pPr>
            <a:r>
              <a:rPr lang="zh-CN" altLang="en-US" sz="2000" b="1" dirty="0">
                <a:solidFill>
                  <a:srgbClr val="19499E"/>
                </a:solidFill>
                <a:effectLst/>
                <a:cs typeface="+mn-ea"/>
                <a:sym typeface="+mn-lt"/>
              </a:rPr>
              <a:t>正身避邪，防微杜渐</a:t>
            </a:r>
          </a:p>
          <a:p>
            <a:pPr fontAlgn="auto">
              <a:lnSpc>
                <a:spcPct val="150000"/>
              </a:lnSpc>
              <a:buNone/>
            </a:pPr>
            <a:r>
              <a:rPr lang="zh-CN" altLang="en-US" sz="2000" b="1"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大量事实证明，不良行为习惯正是走向违法犯罪的开始。青少年要从小事和日常生活做起，堂堂正正走好人生每一步，坚决摒弃不良行为。</a:t>
            </a:r>
          </a:p>
        </p:txBody>
      </p:sp>
      <p:pic>
        <p:nvPicPr>
          <p:cNvPr id="3" name="PA-图片 2" descr="51miz-E1224506-60982BE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1518285" y="2221865"/>
            <a:ext cx="3208655" cy="29273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800" decel="100000"/>
                                        <p:tgtEl>
                                          <p:spTgt spid="43010"/>
                                        </p:tgtEl>
                                      </p:cBhvr>
                                    </p:animEffect>
                                    <p:anim calcmode="lin" valueType="num">
                                      <p:cBhvr>
                                        <p:cTn id="8" dur="800" decel="100000" fill="hold"/>
                                        <p:tgtEl>
                                          <p:spTgt spid="43010"/>
                                        </p:tgtEl>
                                        <p:attrNameLst>
                                          <p:attrName>style.rotation</p:attrName>
                                        </p:attrNameLst>
                                      </p:cBhvr>
                                      <p:tavLst>
                                        <p:tav tm="0">
                                          <p:val>
                                            <p:fltVal val="-90"/>
                                          </p:val>
                                        </p:tav>
                                        <p:tav tm="100000">
                                          <p:val>
                                            <p:fltVal val="0"/>
                                          </p:val>
                                        </p:tav>
                                      </p:tavLst>
                                    </p:anim>
                                    <p:anim calcmode="lin" valueType="num">
                                      <p:cBhvr>
                                        <p:cTn id="9" dur="800" decel="100000" fill="hold"/>
                                        <p:tgtEl>
                                          <p:spTgt spid="43010"/>
                                        </p:tgtEl>
                                        <p:attrNameLst>
                                          <p:attrName>ppt_x</p:attrName>
                                        </p:attrNameLst>
                                      </p:cBhvr>
                                      <p:tavLst>
                                        <p:tav tm="0">
                                          <p:val>
                                            <p:strVal val="#ppt_x+0.4"/>
                                          </p:val>
                                        </p:tav>
                                        <p:tav tm="100000">
                                          <p:val>
                                            <p:strVal val="#ppt_x-0.05"/>
                                          </p:val>
                                        </p:tav>
                                      </p:tavLst>
                                    </p:anim>
                                    <p:anim calcmode="lin" valueType="num">
                                      <p:cBhvr>
                                        <p:cTn id="10" dur="800" decel="100000" fill="hold"/>
                                        <p:tgtEl>
                                          <p:spTgt spid="430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0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0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577340" y="782320"/>
            <a:ext cx="387159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一、旷课、夜不归宿</a:t>
            </a:r>
          </a:p>
        </p:txBody>
      </p:sp>
      <p:sp>
        <p:nvSpPr>
          <p:cNvPr id="3" name="PA-文本框 2"/>
          <p:cNvSpPr txBox="1"/>
          <p:nvPr>
            <p:custDataLst>
              <p:tags r:id="rId3"/>
            </p:custDataLst>
          </p:nvPr>
        </p:nvSpPr>
        <p:spPr>
          <a:xfrm>
            <a:off x="1040765" y="2042160"/>
            <a:ext cx="6497955" cy="3784600"/>
          </a:xfrm>
          <a:prstGeom prst="rect">
            <a:avLst/>
          </a:prstGeom>
          <a:noFill/>
        </p:spPr>
        <p:txBody>
          <a:bodyPr wrap="square" rtlCol="0" anchor="t">
            <a:spAutoFit/>
          </a:bodyPr>
          <a:lstStyle/>
          <a:p>
            <a:pPr fontAlgn="auto">
              <a:lnSpc>
                <a:spcPct val="200000"/>
              </a:lnSpc>
            </a:pPr>
            <a:r>
              <a:rPr lang="zh-CN" altLang="en-US" sz="2000" b="1" dirty="0">
                <a:solidFill>
                  <a:srgbClr val="19499E"/>
                </a:solidFill>
                <a:cs typeface="+mn-ea"/>
                <a:sym typeface="+mn-lt"/>
              </a:rPr>
              <a:t>有逃学、旷课、夜不归宿行为的人不外乎有几种情况：</a:t>
            </a:r>
          </a:p>
          <a:p>
            <a:pPr marL="522605" indent="-522605" defTabSz="914400" fontAlgn="auto">
              <a:lnSpc>
                <a:spcPct val="200000"/>
              </a:lnSpc>
              <a:tabLst>
                <a:tab pos="447675" algn="l"/>
              </a:tabLst>
            </a:pPr>
            <a:r>
              <a:rPr lang="zh-CN" altLang="en-US" sz="2000" b="1" dirty="0">
                <a:solidFill>
                  <a:srgbClr val="19499E"/>
                </a:solidFill>
                <a:cs typeface="+mn-ea"/>
                <a:sym typeface="+mn-lt"/>
              </a:rPr>
              <a:t>一是</a:t>
            </a:r>
            <a:r>
              <a:rPr lang="zh-CN" altLang="en-US" sz="2000" dirty="0">
                <a:solidFill>
                  <a:schemeClr val="tx1">
                    <a:lumMod val="75000"/>
                    <a:lumOff val="25000"/>
                  </a:schemeClr>
                </a:solidFill>
                <a:cs typeface="+mn-ea"/>
                <a:sym typeface="+mn-lt"/>
              </a:rPr>
              <a:t>学习较差，对自己已经失望；</a:t>
            </a:r>
            <a:endParaRPr lang="zh-CN" altLang="en-US" sz="2000" dirty="0">
              <a:cs typeface="+mn-ea"/>
              <a:sym typeface="+mn-lt"/>
            </a:endParaRPr>
          </a:p>
          <a:p>
            <a:pPr marL="522605" indent="-522605" defTabSz="914400" fontAlgn="auto">
              <a:lnSpc>
                <a:spcPct val="200000"/>
              </a:lnSpc>
              <a:tabLst>
                <a:tab pos="447675" algn="l"/>
              </a:tabLst>
            </a:pPr>
            <a:r>
              <a:rPr lang="zh-CN" altLang="en-US" sz="2000" b="1" dirty="0">
                <a:solidFill>
                  <a:srgbClr val="19499E"/>
                </a:solidFill>
                <a:cs typeface="+mn-ea"/>
                <a:sym typeface="+mn-lt"/>
              </a:rPr>
              <a:t>二是</a:t>
            </a:r>
            <a:r>
              <a:rPr lang="zh-CN" altLang="en-US" sz="2000" dirty="0">
                <a:solidFill>
                  <a:schemeClr val="tx1">
                    <a:lumMod val="75000"/>
                    <a:lumOff val="25000"/>
                  </a:schemeClr>
                </a:solidFill>
                <a:cs typeface="+mn-ea"/>
                <a:sym typeface="+mn-lt"/>
              </a:rPr>
              <a:t>受家长、教师的批评；</a:t>
            </a:r>
            <a:endParaRPr lang="zh-CN" altLang="en-US" sz="2000" dirty="0">
              <a:cs typeface="+mn-ea"/>
              <a:sym typeface="+mn-lt"/>
            </a:endParaRPr>
          </a:p>
          <a:p>
            <a:pPr marL="522605" indent="-522605" defTabSz="914400" fontAlgn="auto">
              <a:lnSpc>
                <a:spcPct val="200000"/>
              </a:lnSpc>
              <a:tabLst>
                <a:tab pos="447675" algn="l"/>
              </a:tabLst>
            </a:pPr>
            <a:r>
              <a:rPr lang="zh-CN" altLang="en-US" sz="2000" b="1" dirty="0">
                <a:solidFill>
                  <a:srgbClr val="19499E"/>
                </a:solidFill>
                <a:cs typeface="+mn-ea"/>
                <a:sym typeface="+mn-lt"/>
              </a:rPr>
              <a:t>三是</a:t>
            </a:r>
            <a:r>
              <a:rPr lang="zh-CN" altLang="en-US" sz="2000" dirty="0">
                <a:solidFill>
                  <a:schemeClr val="tx1">
                    <a:lumMod val="75000"/>
                    <a:lumOff val="25000"/>
                  </a:schemeClr>
                </a:solidFill>
                <a:cs typeface="+mn-ea"/>
                <a:sym typeface="+mn-lt"/>
              </a:rPr>
              <a:t>受社会上不三不四哥们的拉拢，经常在外游乐。由于他们的精力不放在学习上，加上脱离家长、学校的监控，往往容易走上歧途。</a:t>
            </a:r>
          </a:p>
        </p:txBody>
      </p:sp>
      <p:pic>
        <p:nvPicPr>
          <p:cNvPr id="4" name="PA-图片 3" descr="51miz-E1245834-1A162A4F"/>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538720" y="2936240"/>
            <a:ext cx="3550920" cy="266319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PA-文本框 3"/>
          <p:cNvSpPr txBox="1"/>
          <p:nvPr>
            <p:custDataLst>
              <p:tags r:id="rId2"/>
            </p:custDataLst>
          </p:nvPr>
        </p:nvSpPr>
        <p:spPr>
          <a:xfrm>
            <a:off x="1510030" y="751205"/>
            <a:ext cx="336423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二、携带管制刀具</a:t>
            </a:r>
          </a:p>
        </p:txBody>
      </p:sp>
      <p:sp>
        <p:nvSpPr>
          <p:cNvPr id="5" name="PA-文本框 4"/>
          <p:cNvSpPr txBox="1"/>
          <p:nvPr>
            <p:custDataLst>
              <p:tags r:id="rId3"/>
            </p:custDataLst>
          </p:nvPr>
        </p:nvSpPr>
        <p:spPr>
          <a:xfrm>
            <a:off x="1214755" y="1734820"/>
            <a:ext cx="9763125" cy="2399665"/>
          </a:xfrm>
          <a:prstGeom prst="rect">
            <a:avLst/>
          </a:prstGeom>
          <a:noFill/>
        </p:spPr>
        <p:txBody>
          <a:bodyPr wrap="square" rtlCol="0" anchor="t">
            <a:spAutoFit/>
          </a:bodyPr>
          <a:lstStyle/>
          <a:p>
            <a:pPr fontAlgn="auto">
              <a:lnSpc>
                <a:spcPct val="150000"/>
              </a:lnSpc>
            </a:pPr>
            <a:r>
              <a:rPr lang="en-US" altLang="zh-CN" sz="2000" b="1" dirty="0">
                <a:solidFill>
                  <a:srgbClr val="19499E"/>
                </a:solidFill>
                <a:cs typeface="+mn-ea"/>
                <a:sym typeface="+mn-lt"/>
              </a:rPr>
              <a:t>《</a:t>
            </a:r>
            <a:r>
              <a:rPr lang="zh-CN" altLang="en-US" sz="2000" b="1" dirty="0">
                <a:solidFill>
                  <a:srgbClr val="19499E"/>
                </a:solidFill>
                <a:cs typeface="+mn-ea"/>
                <a:sym typeface="+mn-lt"/>
              </a:rPr>
              <a:t>治安管理处罚条例</a:t>
            </a:r>
            <a:r>
              <a:rPr lang="en-US" altLang="zh-CN" sz="2000" b="1" dirty="0">
                <a:solidFill>
                  <a:srgbClr val="19499E"/>
                </a:solidFill>
                <a:cs typeface="+mn-ea"/>
                <a:sym typeface="+mn-lt"/>
              </a:rPr>
              <a:t>》</a:t>
            </a:r>
            <a:r>
              <a:rPr lang="zh-CN" altLang="en-US" sz="2000" b="1" dirty="0">
                <a:solidFill>
                  <a:srgbClr val="19499E"/>
                </a:solidFill>
                <a:cs typeface="+mn-ea"/>
                <a:sym typeface="+mn-lt"/>
              </a:rPr>
              <a:t>第二十条规定：</a:t>
            </a:r>
          </a:p>
          <a:p>
            <a:pPr fontAlgn="auto">
              <a:lnSpc>
                <a:spcPct val="150000"/>
              </a:lnSpc>
            </a:pPr>
            <a:endParaRPr lang="zh-CN" altLang="en-US" sz="800" b="1" dirty="0">
              <a:solidFill>
                <a:srgbClr val="19499E"/>
              </a:solidFill>
              <a:cs typeface="+mn-ea"/>
              <a:sym typeface="+mn-lt"/>
            </a:endParaRPr>
          </a:p>
          <a:p>
            <a:pPr fontAlgn="auto">
              <a:lnSpc>
                <a:spcPct val="150000"/>
              </a:lnSpc>
              <a:buNone/>
            </a:pPr>
            <a:r>
              <a:rPr lang="zh-CN" altLang="en-US" dirty="0">
                <a:solidFill>
                  <a:schemeClr val="tx1">
                    <a:lumMod val="75000"/>
                    <a:lumOff val="25000"/>
                  </a:schemeClr>
                </a:solidFill>
                <a:cs typeface="+mn-ea"/>
                <a:sym typeface="+mn-lt"/>
              </a:rPr>
              <a:t> 非法制造、贩卖、</a:t>
            </a:r>
            <a:r>
              <a:rPr lang="zh-CN" altLang="en-US" b="1" u="sng" dirty="0">
                <a:solidFill>
                  <a:srgbClr val="19499E"/>
                </a:solidFill>
                <a:cs typeface="+mn-ea"/>
                <a:sym typeface="+mn-lt"/>
              </a:rPr>
              <a:t>携带匕首、三棱刀、强簧刀或其他管制刀具的，处十五日以下拘留，二百元以下罚款或警告</a:t>
            </a:r>
            <a:r>
              <a:rPr lang="zh-CN" altLang="en-US" dirty="0">
                <a:solidFill>
                  <a:srgbClr val="19499E"/>
                </a:solidFill>
                <a:cs typeface="+mn-ea"/>
                <a:sym typeface="+mn-lt"/>
              </a:rPr>
              <a:t>。</a:t>
            </a:r>
            <a:r>
              <a:rPr lang="zh-CN" altLang="en-US" dirty="0">
                <a:solidFill>
                  <a:schemeClr val="tx1">
                    <a:lumMod val="75000"/>
                    <a:lumOff val="25000"/>
                  </a:schemeClr>
                </a:solidFill>
                <a:cs typeface="+mn-ea"/>
                <a:sym typeface="+mn-lt"/>
              </a:rPr>
              <a:t>这些刀具之所以禁止携带，因其威胁着人的生命安全。携带管制刀具容易发生人身伤亡事件，特别是青少年正是身体发育阶段，精力旺盛，但由于法制观念和是非观念淡薄，争强好胜，行动盲目而不计后果，携带管制刀具，极易一时冲动，酿成不该发生的悲剧。</a:t>
            </a:r>
          </a:p>
        </p:txBody>
      </p:sp>
      <p:pic>
        <p:nvPicPr>
          <p:cNvPr id="2" name="PA-图片 1" descr="51miz-E1165944-3EE67CEF"/>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3169285" y="3570605"/>
            <a:ext cx="6574790" cy="32873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95730" y="782320"/>
            <a:ext cx="521525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三、打架斗殴，辱骂他人</a:t>
            </a:r>
          </a:p>
        </p:txBody>
      </p:sp>
      <p:sp>
        <p:nvSpPr>
          <p:cNvPr id="3" name="PA-文本框 2"/>
          <p:cNvSpPr txBox="1"/>
          <p:nvPr>
            <p:custDataLst>
              <p:tags r:id="rId3"/>
            </p:custDataLst>
          </p:nvPr>
        </p:nvSpPr>
        <p:spPr>
          <a:xfrm>
            <a:off x="1038225" y="1918970"/>
            <a:ext cx="10114915" cy="1337945"/>
          </a:xfrm>
          <a:prstGeom prst="rect">
            <a:avLst/>
          </a:prstGeom>
          <a:noFill/>
        </p:spPr>
        <p:txBody>
          <a:bodyPr wrap="square" rtlCol="0" anchor="t">
            <a:spAutoFit/>
          </a:bodyPr>
          <a:lstStyle/>
          <a:p>
            <a:pPr fontAlgn="auto">
              <a:lnSpc>
                <a:spcPct val="150000"/>
              </a:lnSpc>
            </a:pPr>
            <a:r>
              <a:rPr lang="zh-CN" altLang="en-US" b="1" u="sng" dirty="0">
                <a:solidFill>
                  <a:srgbClr val="19499E"/>
                </a:solidFill>
                <a:cs typeface="+mn-ea"/>
                <a:sym typeface="+mn-lt"/>
              </a:rPr>
              <a:t>讲文明礼貌，待人恭敬谦让</a:t>
            </a:r>
            <a:r>
              <a:rPr lang="zh-CN" altLang="en-US" b="1" dirty="0">
                <a:solidFill>
                  <a:srgbClr val="19499E"/>
                </a:solidFill>
                <a:cs typeface="+mn-ea"/>
                <a:sym typeface="+mn-lt"/>
              </a:rPr>
              <a:t>，</a:t>
            </a:r>
            <a:r>
              <a:rPr lang="zh-CN" altLang="en-US" dirty="0">
                <a:solidFill>
                  <a:schemeClr val="tx1">
                    <a:lumMod val="75000"/>
                    <a:lumOff val="25000"/>
                  </a:schemeClr>
                </a:solidFill>
                <a:cs typeface="+mn-ea"/>
                <a:sym typeface="+mn-lt"/>
              </a:rPr>
              <a:t>已成为时代风尚。要求我们从小养成好的行为习惯，抛弃动辄动手打人，出口骂人的不良行为。如果从小养成了这种不良行为，危害无穷。好多犯罪分子从小染着了打架、怒骂别人的不良行为。</a:t>
            </a:r>
          </a:p>
        </p:txBody>
      </p:sp>
      <p:sp>
        <p:nvSpPr>
          <p:cNvPr id="5" name="PA-文本框 4"/>
          <p:cNvSpPr txBox="1"/>
          <p:nvPr>
            <p:custDataLst>
              <p:tags r:id="rId4"/>
            </p:custDataLst>
          </p:nvPr>
        </p:nvSpPr>
        <p:spPr>
          <a:xfrm>
            <a:off x="1038225" y="3341370"/>
            <a:ext cx="7444105" cy="3046095"/>
          </a:xfrm>
          <a:prstGeom prst="rect">
            <a:avLst/>
          </a:prstGeom>
          <a:noFill/>
        </p:spPr>
        <p:txBody>
          <a:bodyPr wrap="square">
            <a:spAutoFit/>
          </a:bodyPr>
          <a:lstStyle/>
          <a:p>
            <a:pPr fontAlgn="auto">
              <a:lnSpc>
                <a:spcPct val="150000"/>
              </a:lnSpc>
            </a:pPr>
            <a:r>
              <a:rPr lang="zh-CN" altLang="en-US" sz="2000" b="1" dirty="0">
                <a:solidFill>
                  <a:srgbClr val="19499E"/>
                </a:solidFill>
                <a:cs typeface="+mn-ea"/>
                <a:sym typeface="+mn-lt"/>
              </a:rPr>
              <a:t>谦让名人轶事：</a:t>
            </a:r>
          </a:p>
          <a:p>
            <a:pPr fontAlgn="auto">
              <a:lnSpc>
                <a:spcPct val="150000"/>
              </a:lnSpc>
              <a:buNone/>
            </a:pPr>
            <a:r>
              <a:rPr lang="zh-CN" altLang="en-US" dirty="0">
                <a:solidFill>
                  <a:schemeClr val="tx1">
                    <a:lumMod val="75000"/>
                    <a:lumOff val="25000"/>
                  </a:schemeClr>
                </a:solidFill>
                <a:cs typeface="+mn-ea"/>
                <a:sym typeface="+mn-lt"/>
              </a:rPr>
              <a:t>美国著名政治家帕金斯</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岁那年任芝加哥大学的校长，有人怀疑他那样年轻是否是能胜任大学校长职位，他知道后说了一句“一个</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岁的人所知道的是那么少，需要依赖他的助手兼代理校长的地方是那么多”。就短短这一句话，使那些原来怀疑他的人一下子放心了，对他敬意倍增。我们经常讲一句话，叫有理也要让三分。我们在平时学习工作、生活中也应学习这位校长忍让的胸怀。 </a:t>
            </a:r>
          </a:p>
        </p:txBody>
      </p:sp>
      <p:pic>
        <p:nvPicPr>
          <p:cNvPr id="4" name="PA-图片 3" descr="51miz-E1215064-0485AE9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284845" y="3341370"/>
            <a:ext cx="3338195" cy="33381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1.5"/>
                                          </p:val>
                                        </p:tav>
                                      </p:tavLst>
                                    </p:anim>
                                    <p:anim calcmode="lin" valueType="num">
                                      <p:cBhvr>
                                        <p:cTn id="8" dur="500" fill="hold"/>
                                        <p:tgtEl>
                                          <p:spTgt spid="3"/>
                                        </p:tgtEl>
                                        <p:attrNameLst>
                                          <p:attrName>ppt_h</p:attrName>
                                        </p:attrNameLst>
                                      </p:cBhvr>
                                      <p:tavLst>
                                        <p:tav tm="0">
                                          <p:val>
                                            <p:fltVal val="0"/>
                                          </p:val>
                                        </p:tav>
                                        <p:tav tm="100000">
                                          <p:val>
                                            <p:strVal val="#ppt_h*1.5"/>
                                          </p:val>
                                        </p:tav>
                                      </p:tavLst>
                                    </p:anim>
                                    <p:animEffect transition="in" filter="fade">
                                      <p:cBhvr>
                                        <p:cTn id="9" dur="500"/>
                                        <p:tgtEl>
                                          <p:spTgt spid="3"/>
                                        </p:tgtEl>
                                      </p:cBhvr>
                                    </p:animEffect>
                                    <p:anim to="" calcmode="lin" valueType="num">
                                      <p:cBhvr>
                                        <p:cTn id="10" dur="500" fill="hold">
                                          <p:stCondLst>
                                            <p:cond delay="0"/>
                                          </p:stCondLst>
                                        </p:cTn>
                                        <p:tgtEl>
                                          <p:spTgt spid="3"/>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3"/>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1.5"/>
                                          </p:val>
                                        </p:tav>
                                        <p:tav tm="100000">
                                          <p:val>
                                            <p:strVal val="#ppt_w"/>
                                          </p:val>
                                        </p:tav>
                                      </p:tavLst>
                                    </p:anim>
                                    <p:anim calcmode="lin" valueType="num">
                                      <p:cBhvr>
                                        <p:cTn id="16" dur="500" fill="hold"/>
                                        <p:tgtEl>
                                          <p:spTgt spid="3"/>
                                        </p:tgtEl>
                                        <p:attrNameLst>
                                          <p:attrName>ppt_h</p:attrName>
                                        </p:attrNameLst>
                                      </p:cBhvr>
                                      <p:tavLst>
                                        <p:tav tm="0">
                                          <p:val>
                                            <p:strVal val="#ppt_h*1.5"/>
                                          </p:val>
                                        </p:tav>
                                        <p:tav tm="100000">
                                          <p:val>
                                            <p:strVal val="#ppt_h"/>
                                          </p:val>
                                        </p:tav>
                                      </p:tavLst>
                                    </p:anim>
                                    <p:animEffect transition="in" filter="fade">
                                      <p:cBhvr>
                                        <p:cTn id="17" dur="500"/>
                                        <p:tgtEl>
                                          <p:spTgt spid="3"/>
                                        </p:tgtEl>
                                      </p:cBhvr>
                                    </p:animEffect>
                                    <p:anim to="" calcmode="lin" valueType="num">
                                      <p:cBhvr>
                                        <p:cTn id="18" dur="500" fill="hold">
                                          <p:stCondLst>
                                            <p:cond delay="0"/>
                                          </p:stCondLst>
                                        </p:cTn>
                                        <p:tgtEl>
                                          <p:spTgt spid="3"/>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9385" y="772160"/>
            <a:ext cx="52844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四、强行向他人索要财物</a:t>
            </a:r>
          </a:p>
        </p:txBody>
      </p:sp>
      <p:sp>
        <p:nvSpPr>
          <p:cNvPr id="3" name="PA-文本框 2"/>
          <p:cNvSpPr txBox="1"/>
          <p:nvPr>
            <p:custDataLst>
              <p:tags r:id="rId3"/>
            </p:custDataLst>
          </p:nvPr>
        </p:nvSpPr>
        <p:spPr>
          <a:xfrm>
            <a:off x="4711065" y="1938020"/>
            <a:ext cx="6359525" cy="383095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通常称“敲竹杠”这种行为小则违法，大则犯罪。</a:t>
            </a:r>
          </a:p>
          <a:p>
            <a:pPr fontAlgn="auto">
              <a:lnSpc>
                <a:spcPct val="150000"/>
              </a:lnSpc>
            </a:pPr>
            <a:r>
              <a:rPr lang="zh-CN" altLang="en-US" dirty="0">
                <a:solidFill>
                  <a:schemeClr val="tx1">
                    <a:lumMod val="75000"/>
                    <a:lumOff val="25000"/>
                  </a:schemeClr>
                </a:solidFill>
                <a:cs typeface="+mn-ea"/>
                <a:sym typeface="+mn-lt"/>
              </a:rPr>
              <a:t>如我市某技校一团委副书记文秀，乘全校教师开会时溜进老师的办公室，在抽屉中发现出好的期中考试的</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数学</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试卷，就用纸抄下来，抄的时候被同班同学月娥发现。那次的期中考试文秀考了</a:t>
            </a:r>
            <a:r>
              <a:rPr lang="en-US" altLang="zh-CN" dirty="0">
                <a:solidFill>
                  <a:schemeClr val="tx1">
                    <a:lumMod val="75000"/>
                    <a:lumOff val="25000"/>
                  </a:schemeClr>
                </a:solidFill>
                <a:cs typeface="+mn-ea"/>
                <a:sym typeface="+mn-lt"/>
              </a:rPr>
              <a:t>98.5</a:t>
            </a:r>
            <a:r>
              <a:rPr lang="zh-CN" altLang="en-US" dirty="0">
                <a:solidFill>
                  <a:schemeClr val="tx1">
                    <a:lumMod val="75000"/>
                    <a:lumOff val="25000"/>
                  </a:schemeClr>
                </a:solidFill>
                <a:cs typeface="+mn-ea"/>
                <a:sym typeface="+mn-lt"/>
              </a:rPr>
              <a:t>分。月娥因掌握文秀抄试卷的事，就经常以借为名向文秀索要钞票和好的衣服。过了一阶段，文秀偷看试卷的事也在同学中间传开了。文秀认为是月娥说出去的，“你不仁，我不义”，主动向班主任坦白了偷看试卷，月娥敲其钱、衣服的事。一星期后，两人分别被学校作了处分。</a:t>
            </a:r>
          </a:p>
        </p:txBody>
      </p:sp>
      <p:pic>
        <p:nvPicPr>
          <p:cNvPr id="4" name="PA-图片 3" descr="51miz-E1269743-7E5EFCEE"/>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flipH="1">
            <a:off x="1127760" y="2982595"/>
            <a:ext cx="3271520" cy="24536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22" cstate="screen">
            <a:extLst>
              <a:ext uri="{28A0092B-C50C-407E-A947-70E740481C1C}">
                <a14:useLocalDpi xmlns:a14="http://schemas.microsoft.com/office/drawing/2010/main"/>
              </a:ext>
            </a:extLst>
          </a:blip>
          <a:srcRect l="5542" t="45298" r="3443" b="17168"/>
          <a:stretch>
            <a:fillRect/>
          </a:stretch>
        </p:blipFill>
        <p:spPr>
          <a:xfrm>
            <a:off x="0" y="3771900"/>
            <a:ext cx="12305030" cy="3217545"/>
          </a:xfrm>
          <a:prstGeom prst="rect">
            <a:avLst/>
          </a:prstGeom>
        </p:spPr>
      </p:pic>
      <p:pic>
        <p:nvPicPr>
          <p:cNvPr id="17" name="PA-图片 16" descr="pf1101g"/>
          <p:cNvPicPr>
            <a:picLocks noChangeAspect="1"/>
          </p:cNvPicPr>
          <p:nvPr>
            <p:custDataLst>
              <p:tags r:id="rId3"/>
            </p:custDataLst>
          </p:nvPr>
        </p:nvPicPr>
        <p:blipFill>
          <a:blip r:embed="rId23" cstate="screen">
            <a:extLst>
              <a:ext uri="{28A0092B-C50C-407E-A947-70E740481C1C}">
                <a14:useLocalDpi xmlns:a14="http://schemas.microsoft.com/office/drawing/2010/main"/>
              </a:ext>
            </a:extLst>
          </a:blip>
          <a:srcRect l="7068" t="29153" r="82797" b="45207"/>
          <a:stretch>
            <a:fillRect/>
          </a:stretch>
        </p:blipFill>
        <p:spPr>
          <a:xfrm>
            <a:off x="57150" y="3878580"/>
            <a:ext cx="1613535" cy="2101850"/>
          </a:xfrm>
          <a:prstGeom prst="rect">
            <a:avLst/>
          </a:prstGeom>
        </p:spPr>
      </p:pic>
      <p:pic>
        <p:nvPicPr>
          <p:cNvPr id="5" name="PA-图片 4" descr="pf11g"/>
          <p:cNvPicPr>
            <a:picLocks noChangeAspect="1"/>
          </p:cNvPicPr>
          <p:nvPr>
            <p:custDataLst>
              <p:tags r:id="rId4"/>
            </p:custDataLst>
          </p:nvPr>
        </p:nvPicPr>
        <p:blipFill>
          <a:blip r:embed="rId24" cstate="screen">
            <a:extLst>
              <a:ext uri="{28A0092B-C50C-407E-A947-70E740481C1C}">
                <a14:useLocalDpi xmlns:a14="http://schemas.microsoft.com/office/drawing/2010/main"/>
              </a:ext>
            </a:extLst>
          </a:blip>
          <a:srcRect l="15672" t="15558" r="67307" b="38739"/>
          <a:stretch>
            <a:fillRect/>
          </a:stretch>
        </p:blipFill>
        <p:spPr>
          <a:xfrm>
            <a:off x="641350" y="2794635"/>
            <a:ext cx="2362200" cy="3266440"/>
          </a:xfrm>
          <a:prstGeom prst="rect">
            <a:avLst/>
          </a:prstGeom>
        </p:spPr>
      </p:pic>
      <p:grpSp>
        <p:nvGrpSpPr>
          <p:cNvPr id="11" name="PA-组合 10"/>
          <p:cNvGrpSpPr/>
          <p:nvPr>
            <p:custDataLst>
              <p:tags r:id="rId5"/>
            </p:custDataLst>
          </p:nvPr>
        </p:nvGrpSpPr>
        <p:grpSpPr>
          <a:xfrm>
            <a:off x="2795270" y="1070610"/>
            <a:ext cx="6974840" cy="3791585"/>
            <a:chOff x="4402" y="1686"/>
            <a:chExt cx="10984" cy="5971"/>
          </a:xfrm>
        </p:grpSpPr>
        <p:sp>
          <p:nvSpPr>
            <p:cNvPr id="10" name="PA-圆角矩形 9"/>
            <p:cNvSpPr/>
            <p:nvPr>
              <p:custDataLst>
                <p:tags r:id="rId8"/>
              </p:custDataLst>
            </p:nvPr>
          </p:nvSpPr>
          <p:spPr>
            <a:xfrm>
              <a:off x="6202" y="1686"/>
              <a:ext cx="9184" cy="13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13" name="PA-文本框 12"/>
            <p:cNvSpPr txBox="1"/>
            <p:nvPr>
              <p:custDataLst>
                <p:tags r:id="rId9"/>
              </p:custDataLst>
            </p:nvPr>
          </p:nvSpPr>
          <p:spPr>
            <a:xfrm>
              <a:off x="6541" y="2013"/>
              <a:ext cx="1255" cy="824"/>
            </a:xfrm>
            <a:prstGeom prst="rect">
              <a:avLst/>
            </a:prstGeom>
            <a:noFill/>
          </p:spPr>
          <p:txBody>
            <a:bodyPr wrap="none" rtlCol="0">
              <a:spAutoFit/>
            </a:bodyPr>
            <a:lstStyle/>
            <a:p>
              <a:r>
                <a:rPr lang="en-US" altLang="zh-CN" sz="2800" b="1" dirty="0">
                  <a:solidFill>
                    <a:srgbClr val="DD780E"/>
                  </a:solidFill>
                  <a:cs typeface="+mn-ea"/>
                  <a:sym typeface="+mn-lt"/>
                </a:rPr>
                <a:t>01/</a:t>
              </a:r>
            </a:p>
          </p:txBody>
        </p:sp>
        <p:sp>
          <p:nvSpPr>
            <p:cNvPr id="14" name="PA-矩形 13"/>
            <p:cNvSpPr/>
            <p:nvPr>
              <p:custDataLst>
                <p:tags r:id="rId10"/>
              </p:custDataLst>
            </p:nvPr>
          </p:nvSpPr>
          <p:spPr>
            <a:xfrm>
              <a:off x="7568" y="2064"/>
              <a:ext cx="7169" cy="725"/>
            </a:xfrm>
            <a:prstGeom prst="rect">
              <a:avLst/>
            </a:prstGeom>
          </p:spPr>
          <p:txBody>
            <a:bodyPr wrap="square">
              <a:spAutoFit/>
            </a:bodyPr>
            <a:lstStyle/>
            <a:p>
              <a:r>
                <a:rPr lang="zh-CN" altLang="en-US" sz="2400" b="1" dirty="0">
                  <a:ln w="3175">
                    <a:noFill/>
                  </a:ln>
                  <a:solidFill>
                    <a:srgbClr val="19499E"/>
                  </a:solidFill>
                  <a:cs typeface="+mn-ea"/>
                  <a:sym typeface="+mn-lt"/>
                </a:rPr>
                <a:t>懂法知法，做合法公民</a:t>
              </a:r>
            </a:p>
          </p:txBody>
        </p:sp>
        <p:sp>
          <p:nvSpPr>
            <p:cNvPr id="12" name="PA-矩形 11"/>
            <p:cNvSpPr/>
            <p:nvPr>
              <p:custDataLst>
                <p:tags r:id="rId11"/>
              </p:custDataLst>
            </p:nvPr>
          </p:nvSpPr>
          <p:spPr>
            <a:xfrm>
              <a:off x="4402" y="2903"/>
              <a:ext cx="1890" cy="3556"/>
            </a:xfrm>
            <a:prstGeom prst="rect">
              <a:avLst/>
            </a:prstGeom>
          </p:spPr>
          <p:txBody>
            <a:bodyPr vert="eaVert" wrap="square">
              <a:spAutoFit/>
            </a:bodyPr>
            <a:lstStyle/>
            <a:p>
              <a:pPr algn="ctr"/>
              <a:r>
                <a:rPr lang="zh-CN" altLang="en-US" sz="6600" b="1" dirty="0">
                  <a:solidFill>
                    <a:srgbClr val="19499E"/>
                  </a:solidFill>
                  <a:cs typeface="+mn-ea"/>
                  <a:sym typeface="+mn-lt"/>
                </a:rPr>
                <a:t>目录</a:t>
              </a:r>
            </a:p>
          </p:txBody>
        </p:sp>
        <p:sp>
          <p:nvSpPr>
            <p:cNvPr id="59" name="PA-文本框 58"/>
            <p:cNvSpPr txBox="1"/>
            <p:nvPr>
              <p:custDataLst>
                <p:tags r:id="rId12"/>
              </p:custDataLst>
            </p:nvPr>
          </p:nvSpPr>
          <p:spPr>
            <a:xfrm>
              <a:off x="6541" y="3604"/>
              <a:ext cx="1255" cy="824"/>
            </a:xfrm>
            <a:prstGeom prst="rect">
              <a:avLst/>
            </a:prstGeom>
            <a:noFill/>
          </p:spPr>
          <p:txBody>
            <a:bodyPr wrap="none" rtlCol="0">
              <a:spAutoFit/>
            </a:bodyPr>
            <a:lstStyle/>
            <a:p>
              <a:r>
                <a:rPr lang="en-US" altLang="zh-CN" sz="2800" b="1" dirty="0">
                  <a:solidFill>
                    <a:srgbClr val="DD780E"/>
                  </a:solidFill>
                  <a:cs typeface="+mn-ea"/>
                  <a:sym typeface="+mn-lt"/>
                </a:rPr>
                <a:t>02/</a:t>
              </a:r>
            </a:p>
          </p:txBody>
        </p:sp>
        <p:sp>
          <p:nvSpPr>
            <p:cNvPr id="60" name="PA-矩形 59"/>
            <p:cNvSpPr/>
            <p:nvPr>
              <p:custDataLst>
                <p:tags r:id="rId13"/>
              </p:custDataLst>
            </p:nvPr>
          </p:nvSpPr>
          <p:spPr>
            <a:xfrm>
              <a:off x="7568" y="3681"/>
              <a:ext cx="7169" cy="725"/>
            </a:xfrm>
            <a:prstGeom prst="rect">
              <a:avLst/>
            </a:prstGeom>
          </p:spPr>
          <p:txBody>
            <a:bodyPr wrap="square">
              <a:spAutoFit/>
            </a:bodyPr>
            <a:lstStyle/>
            <a:p>
              <a:r>
                <a:rPr lang="zh-CN" altLang="en-US" sz="2400" b="1" dirty="0">
                  <a:ln w="3175">
                    <a:noFill/>
                  </a:ln>
                  <a:solidFill>
                    <a:srgbClr val="19499E"/>
                  </a:solidFill>
                  <a:cs typeface="+mn-ea"/>
                  <a:sym typeface="+mn-lt"/>
                </a:rPr>
                <a:t>遵法守法，做合格学生</a:t>
              </a:r>
            </a:p>
          </p:txBody>
        </p:sp>
        <p:sp>
          <p:nvSpPr>
            <p:cNvPr id="67" name="PA-圆角矩形 66"/>
            <p:cNvSpPr/>
            <p:nvPr>
              <p:custDataLst>
                <p:tags r:id="rId14"/>
              </p:custDataLst>
            </p:nvPr>
          </p:nvSpPr>
          <p:spPr>
            <a:xfrm>
              <a:off x="6202" y="4919"/>
              <a:ext cx="9184" cy="13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65" name="PA-文本框 64"/>
            <p:cNvSpPr txBox="1"/>
            <p:nvPr>
              <p:custDataLst>
                <p:tags r:id="rId15"/>
              </p:custDataLst>
            </p:nvPr>
          </p:nvSpPr>
          <p:spPr>
            <a:xfrm>
              <a:off x="6541" y="5216"/>
              <a:ext cx="1255" cy="824"/>
            </a:xfrm>
            <a:prstGeom prst="rect">
              <a:avLst/>
            </a:prstGeom>
            <a:noFill/>
          </p:spPr>
          <p:txBody>
            <a:bodyPr wrap="none" rtlCol="0">
              <a:spAutoFit/>
            </a:bodyPr>
            <a:lstStyle/>
            <a:p>
              <a:r>
                <a:rPr lang="en-US" altLang="zh-CN" sz="2800" b="1" dirty="0">
                  <a:solidFill>
                    <a:srgbClr val="DD780E"/>
                  </a:solidFill>
                  <a:cs typeface="+mn-ea"/>
                  <a:sym typeface="+mn-lt"/>
                </a:rPr>
                <a:t>03/</a:t>
              </a:r>
            </a:p>
          </p:txBody>
        </p:sp>
        <p:sp>
          <p:nvSpPr>
            <p:cNvPr id="66" name="PA-矩形 65"/>
            <p:cNvSpPr/>
            <p:nvPr>
              <p:custDataLst>
                <p:tags r:id="rId16"/>
              </p:custDataLst>
            </p:nvPr>
          </p:nvSpPr>
          <p:spPr>
            <a:xfrm>
              <a:off x="7568" y="5297"/>
              <a:ext cx="7654" cy="725"/>
            </a:xfrm>
            <a:prstGeom prst="rect">
              <a:avLst/>
            </a:prstGeom>
          </p:spPr>
          <p:txBody>
            <a:bodyPr wrap="square">
              <a:spAutoFit/>
            </a:bodyPr>
            <a:lstStyle/>
            <a:p>
              <a:r>
                <a:rPr lang="zh-CN" altLang="en-US" sz="2400" b="1" dirty="0">
                  <a:ln w="3175">
                    <a:noFill/>
                  </a:ln>
                  <a:solidFill>
                    <a:srgbClr val="19499E"/>
                  </a:solidFill>
                  <a:cs typeface="+mn-ea"/>
                  <a:sym typeface="+mn-lt"/>
                </a:rPr>
                <a:t>“青少年与网络”的探讨</a:t>
              </a:r>
            </a:p>
          </p:txBody>
        </p:sp>
        <p:sp>
          <p:nvSpPr>
            <p:cNvPr id="71" name="PA-文本框 70"/>
            <p:cNvSpPr txBox="1"/>
            <p:nvPr>
              <p:custDataLst>
                <p:tags r:id="rId17"/>
              </p:custDataLst>
            </p:nvPr>
          </p:nvSpPr>
          <p:spPr>
            <a:xfrm>
              <a:off x="6541" y="6833"/>
              <a:ext cx="1255" cy="824"/>
            </a:xfrm>
            <a:prstGeom prst="rect">
              <a:avLst/>
            </a:prstGeom>
            <a:noFill/>
          </p:spPr>
          <p:txBody>
            <a:bodyPr wrap="none" rtlCol="0">
              <a:spAutoFit/>
            </a:bodyPr>
            <a:lstStyle/>
            <a:p>
              <a:r>
                <a:rPr lang="en-US" altLang="zh-CN" sz="2800" b="1" dirty="0">
                  <a:solidFill>
                    <a:srgbClr val="DD780E"/>
                  </a:solidFill>
                  <a:cs typeface="+mn-ea"/>
                  <a:sym typeface="+mn-lt"/>
                </a:rPr>
                <a:t>04/</a:t>
              </a:r>
            </a:p>
          </p:txBody>
        </p:sp>
        <p:sp>
          <p:nvSpPr>
            <p:cNvPr id="72" name="PA-矩形 71"/>
            <p:cNvSpPr/>
            <p:nvPr>
              <p:custDataLst>
                <p:tags r:id="rId18"/>
              </p:custDataLst>
            </p:nvPr>
          </p:nvSpPr>
          <p:spPr>
            <a:xfrm>
              <a:off x="7568" y="6913"/>
              <a:ext cx="7654" cy="725"/>
            </a:xfrm>
            <a:prstGeom prst="rect">
              <a:avLst/>
            </a:prstGeom>
          </p:spPr>
          <p:txBody>
            <a:bodyPr wrap="square">
              <a:spAutoFit/>
            </a:bodyPr>
            <a:lstStyle/>
            <a:p>
              <a:r>
                <a:rPr lang="zh-CN" altLang="en-US" sz="2400" b="1" dirty="0">
                  <a:ln w="3175">
                    <a:noFill/>
                  </a:ln>
                  <a:solidFill>
                    <a:srgbClr val="19499E"/>
                  </a:solidFill>
                  <a:cs typeface="+mn-ea"/>
                  <a:sym typeface="+mn-lt"/>
                </a:rPr>
                <a:t>用智慧与法律保护自己</a:t>
              </a:r>
            </a:p>
          </p:txBody>
        </p:sp>
      </p:grpSp>
      <p:pic>
        <p:nvPicPr>
          <p:cNvPr id="15" name="PA-图片 14" descr="pf01g"/>
          <p:cNvPicPr>
            <a:picLocks noChangeAspect="1"/>
          </p:cNvPicPr>
          <p:nvPr>
            <p:custDataLst>
              <p:tags r:id="rId6"/>
            </p:custDataLst>
          </p:nvPr>
        </p:nvPicPr>
        <p:blipFill>
          <a:blip r:embed="rId25" cstate="screen">
            <a:extLst>
              <a:ext uri="{28A0092B-C50C-407E-A947-70E740481C1C}">
                <a14:useLocalDpi xmlns:a14="http://schemas.microsoft.com/office/drawing/2010/main"/>
              </a:ext>
            </a:extLst>
          </a:blip>
          <a:srcRect/>
          <a:stretch>
            <a:fillRect/>
          </a:stretch>
        </p:blipFill>
        <p:spPr>
          <a:xfrm>
            <a:off x="8602980" y="1707515"/>
            <a:ext cx="2578735" cy="3773170"/>
          </a:xfrm>
          <a:prstGeom prst="rect">
            <a:avLst/>
          </a:prstGeom>
        </p:spPr>
      </p:pic>
      <p:sp>
        <p:nvSpPr>
          <p:cNvPr id="18" name="PA-文本框 17"/>
          <p:cNvSpPr txBox="1"/>
          <p:nvPr>
            <p:custDataLst>
              <p:tags r:id="rId7"/>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1.5"/>
                                          </p:val>
                                        </p:tav>
                                      </p:tavLst>
                                    </p:anim>
                                    <p:anim calcmode="lin" valueType="num">
                                      <p:cBhvr>
                                        <p:cTn id="8" dur="500" fill="hold"/>
                                        <p:tgtEl>
                                          <p:spTgt spid="18"/>
                                        </p:tgtEl>
                                        <p:attrNameLst>
                                          <p:attrName>ppt_h</p:attrName>
                                        </p:attrNameLst>
                                      </p:cBhvr>
                                      <p:tavLst>
                                        <p:tav tm="0">
                                          <p:val>
                                            <p:fltVal val="0"/>
                                          </p:val>
                                        </p:tav>
                                        <p:tav tm="100000">
                                          <p:val>
                                            <p:strVal val="#ppt_h*1.5"/>
                                          </p:val>
                                        </p:tav>
                                      </p:tavLst>
                                    </p:anim>
                                    <p:animEffect transition="in" filter="fade">
                                      <p:cBhvr>
                                        <p:cTn id="9" dur="500"/>
                                        <p:tgtEl>
                                          <p:spTgt spid="18"/>
                                        </p:tgtEl>
                                      </p:cBhvr>
                                    </p:animEffect>
                                    <p:anim to="" calcmode="lin" valueType="num">
                                      <p:cBhvr>
                                        <p:cTn id="10" dur="500" fill="hold">
                                          <p:stCondLst>
                                            <p:cond delay="0"/>
                                          </p:stCondLst>
                                        </p:cTn>
                                        <p:tgtEl>
                                          <p:spTgt spid="18"/>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18"/>
                                        </p:tgtEl>
                                        <p:attrNameLst>
                                          <p:attrName>ppt_y</p:attrName>
                                        </p:attrNameLst>
                                      </p:cBhvr>
                                      <p:tavLst>
                                        <p:tav tm="0">
                                          <p:val>
                                            <p:strVal val="#ppt_y"/>
                                          </p:val>
                                        </p:tav>
                                        <p:tav tm="100000">
                                          <p:val>
                                            <p:flt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strVal val="#ppt_w*1.5"/>
                                          </p:val>
                                        </p:tav>
                                        <p:tav tm="100000">
                                          <p:val>
                                            <p:strVal val="#ppt_w"/>
                                          </p:val>
                                        </p:tav>
                                      </p:tavLst>
                                    </p:anim>
                                    <p:anim calcmode="lin" valueType="num">
                                      <p:cBhvr>
                                        <p:cTn id="17" dur="500" fill="hold"/>
                                        <p:tgtEl>
                                          <p:spTgt spid="18"/>
                                        </p:tgtEl>
                                        <p:attrNameLst>
                                          <p:attrName>ppt_h</p:attrName>
                                        </p:attrNameLst>
                                      </p:cBhvr>
                                      <p:tavLst>
                                        <p:tav tm="0">
                                          <p:val>
                                            <p:strVal val="#ppt_h*1.5"/>
                                          </p:val>
                                        </p:tav>
                                        <p:tav tm="100000">
                                          <p:val>
                                            <p:strVal val="#ppt_h"/>
                                          </p:val>
                                        </p:tav>
                                      </p:tavLst>
                                    </p:anim>
                                    <p:animEffect transition="in" filter="fade">
                                      <p:cBhvr>
                                        <p:cTn id="18" dur="500"/>
                                        <p:tgtEl>
                                          <p:spTgt spid="18"/>
                                        </p:tgtEl>
                                      </p:cBhvr>
                                    </p:animEffect>
                                    <p:anim to="" calcmode="lin" valueType="num">
                                      <p:cBhvr>
                                        <p:cTn id="19" dur="500" fill="hold">
                                          <p:stCondLst>
                                            <p:cond delay="0"/>
                                          </p:stCondLst>
                                        </p:cTn>
                                        <p:tgtEl>
                                          <p:spTgt spid="18"/>
                                        </p:tgtEl>
                                        <p:attrNameLst>
                                          <p:attrName>ppt_x</p:attrName>
                                        </p:attrNameLst>
                                      </p:cBhvr>
                                      <p:tavLst>
                                        <p:tav tm="0">
                                          <p:val>
                                            <p:fltVal val="0.5"/>
                                          </p:val>
                                        </p:tav>
                                        <p:tav tm="100000">
                                          <p:val>
                                            <p:strVal val="#ppt_x"/>
                                          </p:val>
                                        </p:tav>
                                      </p:tavLst>
                                    </p:anim>
                                    <p:anim to="" calcmode="lin" valueType="num">
                                      <p:cBhvr>
                                        <p:cTn id="20" dur="500" fill="hold">
                                          <p:stCondLst>
                                            <p:cond delay="0"/>
                                          </p:stCondLst>
                                        </p:cTn>
                                        <p:tgtEl>
                                          <p:spTgt spid="18"/>
                                        </p:tgtEl>
                                        <p:attrNameLst>
                                          <p:attrName>ppt_y</p:attrName>
                                        </p:attrNameLst>
                                      </p:cBhvr>
                                      <p:tavLst>
                                        <p:tav tm="0">
                                          <p:val>
                                            <p:fltVal val="0.5"/>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par>
                                <p:cTn id="29" presetID="1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par>
                                <p:cTn id="37" presetID="1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47165" y="756920"/>
            <a:ext cx="49796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grpSp>
        <p:nvGrpSpPr>
          <p:cNvPr id="5" name="PA-组合 4"/>
          <p:cNvGrpSpPr/>
          <p:nvPr>
            <p:custDataLst>
              <p:tags r:id="rId3"/>
            </p:custDataLst>
          </p:nvPr>
        </p:nvGrpSpPr>
        <p:grpSpPr>
          <a:xfrm>
            <a:off x="1031240" y="1918335"/>
            <a:ext cx="9475470" cy="3752215"/>
            <a:chOff x="1588" y="3057"/>
            <a:chExt cx="14922" cy="5909"/>
          </a:xfrm>
        </p:grpSpPr>
        <p:sp>
          <p:nvSpPr>
            <p:cNvPr id="3" name="PA-文本框 2"/>
            <p:cNvSpPr txBox="1"/>
            <p:nvPr>
              <p:custDataLst>
                <p:tags r:id="rId4"/>
              </p:custDataLst>
            </p:nvPr>
          </p:nvSpPr>
          <p:spPr>
            <a:xfrm>
              <a:off x="1588" y="3057"/>
              <a:ext cx="2323" cy="630"/>
            </a:xfrm>
            <a:prstGeom prst="rect">
              <a:avLst/>
            </a:prstGeom>
            <a:noFill/>
          </p:spPr>
          <p:txBody>
            <a:bodyPr wrap="none" rtlCol="0" anchor="t">
              <a:spAutoFit/>
            </a:bodyPr>
            <a:lstStyle/>
            <a:p>
              <a:r>
                <a:rPr lang="zh-CN" altLang="en-US" sz="2000" b="1" dirty="0">
                  <a:solidFill>
                    <a:srgbClr val="19499E"/>
                  </a:solidFill>
                  <a:cs typeface="+mn-ea"/>
                  <a:sym typeface="+mn-lt"/>
                </a:rPr>
                <a:t>（一）偷窃</a:t>
              </a:r>
            </a:p>
          </p:txBody>
        </p:sp>
        <p:sp>
          <p:nvSpPr>
            <p:cNvPr id="4" name="PA-文本框 3"/>
            <p:cNvSpPr txBox="1"/>
            <p:nvPr>
              <p:custDataLst>
                <p:tags r:id="rId5"/>
              </p:custDataLst>
            </p:nvPr>
          </p:nvSpPr>
          <p:spPr>
            <a:xfrm>
              <a:off x="2690" y="3915"/>
              <a:ext cx="12225" cy="535"/>
            </a:xfrm>
            <a:prstGeom prst="rect">
              <a:avLst/>
            </a:prstGeom>
            <a:noFill/>
          </p:spPr>
          <p:txBody>
            <a:bodyPr wrap="square" rtlCol="0" anchor="t">
              <a:spAutoFit/>
            </a:bodyPr>
            <a:lstStyle/>
            <a:p>
              <a:pPr algn="l" defTabSz="914400">
                <a:lnSpc>
                  <a:spcPct val="90000"/>
                </a:lnSpc>
                <a:buSzTx/>
              </a:pPr>
              <a:r>
                <a:rPr lang="zh-CN" altLang="en-US" dirty="0">
                  <a:solidFill>
                    <a:schemeClr val="tx1">
                      <a:lumMod val="75000"/>
                      <a:lumOff val="25000"/>
                    </a:schemeClr>
                  </a:solidFill>
                  <a:cs typeface="+mn-ea"/>
                  <a:sym typeface="+mn-lt"/>
                </a:rPr>
                <a:t>偷窃是以非法占有为目的，秘密窃取数量较少的财物的行为。</a:t>
              </a:r>
            </a:p>
          </p:txBody>
        </p:sp>
        <p:sp>
          <p:nvSpPr>
            <p:cNvPr id="6" name="PA-文本框 5"/>
            <p:cNvSpPr txBox="1"/>
            <p:nvPr>
              <p:custDataLst>
                <p:tags r:id="rId6"/>
              </p:custDataLst>
            </p:nvPr>
          </p:nvSpPr>
          <p:spPr>
            <a:xfrm>
              <a:off x="2690" y="4896"/>
              <a:ext cx="13820" cy="4070"/>
            </a:xfrm>
            <a:prstGeom prst="rect">
              <a:avLst/>
            </a:prstGeom>
            <a:noFill/>
          </p:spPr>
          <p:txBody>
            <a:bodyPr wrap="square">
              <a:spAutoFit/>
            </a:bodyPr>
            <a:lstStyle/>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青少年中有的不满足自己生活的欲望，看到人家吃得好、穿得好，心里很羡慕，而当欲望得不到满足时，就会非法去窃取公私财物。</a:t>
              </a:r>
              <a:endParaRPr lang="en-US" altLang="zh-CN" dirty="0">
                <a:solidFill>
                  <a:schemeClr val="tx1">
                    <a:lumMod val="75000"/>
                    <a:lumOff val="25000"/>
                  </a:schemeClr>
                </a:solidFill>
                <a:cs typeface="+mn-ea"/>
                <a:sym typeface="+mn-lt"/>
              </a:endParaRPr>
            </a:p>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一些未成年人因缺少良好的教育环境，平常喜欢贪点小便宜，从拿人家一本书、一支笔、一块橡皮开始，逐渐养成小偷小摸的习惯。</a:t>
              </a:r>
              <a:endParaRPr lang="en-US" altLang="zh-CN" dirty="0">
                <a:solidFill>
                  <a:schemeClr val="tx1">
                    <a:lumMod val="75000"/>
                    <a:lumOff val="25000"/>
                  </a:schemeClr>
                </a:solidFill>
                <a:cs typeface="+mn-ea"/>
                <a:sym typeface="+mn-lt"/>
              </a:endParaRPr>
            </a:p>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任何事物总是有一个量变到质变的过程，有句老话叫做贼偷菜起，任其发展就会演变成盗窃。</a:t>
              </a: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 name="PA-文本框 4"/>
          <p:cNvSpPr txBox="1"/>
          <p:nvPr>
            <p:custDataLst>
              <p:tags r:id="rId2"/>
            </p:custDataLst>
          </p:nvPr>
        </p:nvSpPr>
        <p:spPr>
          <a:xfrm>
            <a:off x="1105535" y="2035810"/>
            <a:ext cx="10033000" cy="3046095"/>
          </a:xfrm>
          <a:prstGeom prst="rect">
            <a:avLst/>
          </a:prstGeom>
          <a:noFill/>
        </p:spPr>
        <p:txBody>
          <a:bodyPr wrap="square" rtlCol="0" anchor="t">
            <a:spAutoFit/>
          </a:bodyPr>
          <a:lstStyle/>
          <a:p>
            <a:pPr fontAlgn="auto">
              <a:lnSpc>
                <a:spcPct val="150000"/>
              </a:lnSpc>
            </a:pPr>
            <a:r>
              <a:rPr lang="zh-CN" altLang="en-US" sz="1600" dirty="0">
                <a:solidFill>
                  <a:schemeClr val="tx1">
                    <a:lumMod val="75000"/>
                    <a:lumOff val="25000"/>
                  </a:schemeClr>
                </a:solidFill>
                <a:cs typeface="+mn-ea"/>
                <a:sym typeface="+mn-lt"/>
              </a:rPr>
              <a:t>2001年，江苏苏州市吴中区木渎镇，一度发生多起撬盗案件，到2002年底，失窃案件多达几十起，财产损失几万元，警方将作案的26人捉拿归案，查明这伙人自2001年3月至12月间作案30余起，案值人民币10万元。更令警方吃惊的是，作案者竟然都是在校中小学生和流失生，年龄最小的仅11岁，其中女性一名。面对一张张稚气未脱的脸蛋，办案干警没有像往常破案后的欣喜，心情反而变得沉重起来。 警方查明，26个孩子中有些人已经不是第一次同警察打交道，按盗窃作案的次数和案值，足以判处徒刑，但由于年龄的关系，往往只能教育后予以释放。于是他们作案后受法律惩罚的犯罪恐惧心理一次次减弱，认为自己人小法律管不了，渐渐从一个月一次小偷小摸，发展到每月偷几次，有的几乎天天作案。有些14岁的少年曾公开宣称：“我还能偷2年”，13岁的少年不甘示弱：“我还能偷3年，比你多一年”。</a:t>
            </a:r>
          </a:p>
        </p:txBody>
      </p:sp>
      <p:sp>
        <p:nvSpPr>
          <p:cNvPr id="2" name="PA-文本框 1"/>
          <p:cNvSpPr txBox="1"/>
          <p:nvPr>
            <p:custDataLst>
              <p:tags r:id="rId3"/>
            </p:custDataLst>
          </p:nvPr>
        </p:nvSpPr>
        <p:spPr>
          <a:xfrm>
            <a:off x="1105535" y="5238115"/>
            <a:ext cx="1579278" cy="369332"/>
          </a:xfrm>
          <a:prstGeom prst="rect">
            <a:avLst/>
          </a:prstGeom>
          <a:noFill/>
        </p:spPr>
        <p:txBody>
          <a:bodyPr wrap="none" rtlCol="0" anchor="t">
            <a:spAutoFit/>
          </a:bodyPr>
          <a:lstStyle/>
          <a:p>
            <a:pPr lvl="0" algn="l">
              <a:buClrTx/>
              <a:buSzTx/>
              <a:buFontTx/>
            </a:pPr>
            <a:r>
              <a:rPr lang="zh-CN" altLang="en-US" b="1" dirty="0">
                <a:solidFill>
                  <a:srgbClr val="19499E"/>
                </a:solidFill>
                <a:cs typeface="+mn-ea"/>
                <a:sym typeface="+mn-lt"/>
              </a:rPr>
              <a:t>法律知识链接</a:t>
            </a:r>
          </a:p>
        </p:txBody>
      </p:sp>
      <p:sp>
        <p:nvSpPr>
          <p:cNvPr id="3" name="PA-文本框 2"/>
          <p:cNvSpPr txBox="1"/>
          <p:nvPr>
            <p:custDataLst>
              <p:tags r:id="rId4"/>
            </p:custDataLst>
          </p:nvPr>
        </p:nvSpPr>
        <p:spPr>
          <a:xfrm>
            <a:off x="1075690" y="5454015"/>
            <a:ext cx="9690735" cy="1002967"/>
          </a:xfrm>
          <a:prstGeom prst="rect">
            <a:avLst/>
          </a:prstGeom>
          <a:noFill/>
        </p:spPr>
        <p:txBody>
          <a:bodyPr wrap="square" rtlCol="0" anchor="t">
            <a:spAutoFit/>
          </a:bodyPr>
          <a:lstStyle/>
          <a:p>
            <a:pPr fontAlgn="auto">
              <a:lnSpc>
                <a:spcPct val="200000"/>
              </a:lnSpc>
            </a:pPr>
            <a:r>
              <a:rPr lang="zh-CN" altLang="en-US" sz="1600">
                <a:solidFill>
                  <a:schemeClr val="tx1">
                    <a:lumMod val="75000"/>
                    <a:lumOff val="25000"/>
                  </a:schemeClr>
                </a:solidFill>
                <a:cs typeface="+mn-ea"/>
                <a:sym typeface="+mn-lt"/>
              </a:rPr>
              <a:t>《刑法》第二 百六十三 条规定，以暴力、胁迫或者其他方法抢劫公私财务的，处三年以上十年以下有期徒刑，并处罚金。</a:t>
            </a:r>
          </a:p>
        </p:txBody>
      </p:sp>
      <p:sp>
        <p:nvSpPr>
          <p:cNvPr id="4" name="PA-文本框 3"/>
          <p:cNvSpPr txBox="1"/>
          <p:nvPr>
            <p:custDataLst>
              <p:tags r:id="rId5"/>
            </p:custDataLst>
          </p:nvPr>
        </p:nvSpPr>
        <p:spPr>
          <a:xfrm>
            <a:off x="1447165" y="756920"/>
            <a:ext cx="49796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sp>
        <p:nvSpPr>
          <p:cNvPr id="6" name="PA-文本框 5"/>
          <p:cNvSpPr txBox="1"/>
          <p:nvPr>
            <p:custDataLst>
              <p:tags r:id="rId6"/>
            </p:custDataLst>
          </p:nvPr>
        </p:nvSpPr>
        <p:spPr>
          <a:xfrm>
            <a:off x="1106170" y="1667510"/>
            <a:ext cx="2953053" cy="369332"/>
          </a:xfrm>
          <a:prstGeom prst="rect">
            <a:avLst/>
          </a:prstGeom>
          <a:noFill/>
        </p:spPr>
        <p:txBody>
          <a:bodyPr wrap="none" rtlCol="0" anchor="t">
            <a:spAutoFit/>
          </a:bodyPr>
          <a:lstStyle/>
          <a:p>
            <a:r>
              <a:rPr lang="zh-CN" altLang="en-US" b="1" dirty="0">
                <a:solidFill>
                  <a:srgbClr val="19499E"/>
                </a:solidFill>
                <a:cs typeface="+mn-ea"/>
                <a:sym typeface="+mn-lt"/>
              </a:rPr>
              <a:t>案例1  (小偷小摸导致犯罪)</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1.5"/>
                                          </p:val>
                                        </p:tav>
                                      </p:tavLst>
                                    </p:anim>
                                    <p:anim calcmode="lin" valueType="num">
                                      <p:cBhvr>
                                        <p:cTn id="8" dur="500" fill="hold"/>
                                        <p:tgtEl>
                                          <p:spTgt spid="5"/>
                                        </p:tgtEl>
                                        <p:attrNameLst>
                                          <p:attrName>ppt_h</p:attrName>
                                        </p:attrNameLst>
                                      </p:cBhvr>
                                      <p:tavLst>
                                        <p:tav tm="0">
                                          <p:val>
                                            <p:fltVal val="0"/>
                                          </p:val>
                                        </p:tav>
                                        <p:tav tm="100000">
                                          <p:val>
                                            <p:strVal val="#ppt_h*1.5"/>
                                          </p:val>
                                        </p:tav>
                                      </p:tavLst>
                                    </p:anim>
                                    <p:animEffect transition="in" filter="fade">
                                      <p:cBhvr>
                                        <p:cTn id="9" dur="500"/>
                                        <p:tgtEl>
                                          <p:spTgt spid="5"/>
                                        </p:tgtEl>
                                      </p:cBhvr>
                                    </p:animEffect>
                                    <p:anim to="" calcmode="lin" valueType="num">
                                      <p:cBhvr>
                                        <p:cTn id="10" dur="500" fill="hold">
                                          <p:stCondLst>
                                            <p:cond delay="0"/>
                                          </p:stCondLst>
                                        </p:cTn>
                                        <p:tgtEl>
                                          <p:spTgt spid="5"/>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5"/>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1.5"/>
                                          </p:val>
                                        </p:tav>
                                        <p:tav tm="100000">
                                          <p:val>
                                            <p:strVal val="#ppt_w"/>
                                          </p:val>
                                        </p:tav>
                                      </p:tavLst>
                                    </p:anim>
                                    <p:anim calcmode="lin" valueType="num">
                                      <p:cBhvr>
                                        <p:cTn id="16" dur="500" fill="hold"/>
                                        <p:tgtEl>
                                          <p:spTgt spid="5"/>
                                        </p:tgtEl>
                                        <p:attrNameLst>
                                          <p:attrName>ppt_h</p:attrName>
                                        </p:attrNameLst>
                                      </p:cBhvr>
                                      <p:tavLst>
                                        <p:tav tm="0">
                                          <p:val>
                                            <p:strVal val="#ppt_h*1.5"/>
                                          </p:val>
                                        </p:tav>
                                        <p:tav tm="100000">
                                          <p:val>
                                            <p:strVal val="#ppt_h"/>
                                          </p:val>
                                        </p:tav>
                                      </p:tavLst>
                                    </p:anim>
                                    <p:animEffect transition="in" filter="fade">
                                      <p:cBhvr>
                                        <p:cTn id="17" dur="500"/>
                                        <p:tgtEl>
                                          <p:spTgt spid="5"/>
                                        </p:tgtEl>
                                      </p:cBhvr>
                                    </p:animEffect>
                                    <p:anim to="" calcmode="lin" valueType="num">
                                      <p:cBhvr>
                                        <p:cTn id="18" dur="500" fill="hold">
                                          <p:stCondLst>
                                            <p:cond delay="0"/>
                                          </p:stCondLst>
                                        </p:cTn>
                                        <p:tgtEl>
                                          <p:spTgt spid="5"/>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22705" y="1928495"/>
            <a:ext cx="2507418" cy="400110"/>
          </a:xfrm>
          <a:prstGeom prst="rect">
            <a:avLst/>
          </a:prstGeom>
          <a:noFill/>
        </p:spPr>
        <p:txBody>
          <a:bodyPr wrap="none" rtlCol="0" anchor="t">
            <a:spAutoFit/>
          </a:bodyPr>
          <a:lstStyle/>
          <a:p>
            <a:pPr lvl="0" algn="l">
              <a:buClrTx/>
              <a:buSzTx/>
              <a:buFontTx/>
            </a:pPr>
            <a:r>
              <a:rPr lang="zh-CN" altLang="en-US" sz="2000" b="1" dirty="0">
                <a:solidFill>
                  <a:srgbClr val="19499E"/>
                </a:solidFill>
                <a:cs typeface="+mn-ea"/>
                <a:sym typeface="+mn-lt"/>
              </a:rPr>
              <a:t>（二）故意损坏财物</a:t>
            </a:r>
          </a:p>
        </p:txBody>
      </p:sp>
      <p:sp>
        <p:nvSpPr>
          <p:cNvPr id="3" name="PA-文本框 2"/>
          <p:cNvSpPr txBox="1"/>
          <p:nvPr>
            <p:custDataLst>
              <p:tags r:id="rId3"/>
            </p:custDataLst>
          </p:nvPr>
        </p:nvSpPr>
        <p:spPr>
          <a:xfrm>
            <a:off x="1457960" y="779780"/>
            <a:ext cx="47796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sp>
        <p:nvSpPr>
          <p:cNvPr id="4" name="PA-文本框 3"/>
          <p:cNvSpPr txBox="1"/>
          <p:nvPr>
            <p:custDataLst>
              <p:tags r:id="rId4"/>
            </p:custDataLst>
          </p:nvPr>
        </p:nvSpPr>
        <p:spPr>
          <a:xfrm>
            <a:off x="1322705" y="2634615"/>
            <a:ext cx="6651625" cy="2999740"/>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a:solidFill>
                  <a:srgbClr val="19499E"/>
                </a:solidFill>
                <a:cs typeface="+mn-ea"/>
                <a:sym typeface="+mn-lt"/>
              </a:rPr>
              <a:t>故意损坏财物是指故意毁灭或者损坏公私财物的行为。</a:t>
            </a:r>
          </a:p>
          <a:p>
            <a:pPr marL="285750" indent="-285750" fontAlgn="auto">
              <a:lnSpc>
                <a:spcPct val="150000"/>
              </a:lnSpc>
              <a:buFont typeface="Arial" panose="020B0604020202020204" pitchFamily="34" charset="0"/>
              <a:buChar char="•"/>
            </a:pPr>
            <a:r>
              <a:rPr lang="zh-CN" altLang="en-US">
                <a:solidFill>
                  <a:schemeClr val="tx1">
                    <a:lumMod val="75000"/>
                    <a:lumOff val="25000"/>
                  </a:schemeClr>
                </a:solidFill>
                <a:cs typeface="+mn-ea"/>
                <a:sym typeface="+mn-lt"/>
              </a:rPr>
              <a:t>日常生活中的故意损坏财物，多出于报复的动机，你对我不义那我就将你的财物损坏，使你生活不好或叫你破破财等。青少年中多出于嫉妒或寻找刺激，而偷偷地把别人的东西损坏。这种行为既损害了别人也害了自己。</a:t>
            </a:r>
          </a:p>
          <a:p>
            <a:pPr marL="285750" indent="-285750" fontAlgn="auto">
              <a:lnSpc>
                <a:spcPct val="150000"/>
              </a:lnSpc>
              <a:buFont typeface="Arial" panose="020B0604020202020204" pitchFamily="34" charset="0"/>
              <a:buChar char="•"/>
            </a:pPr>
            <a:r>
              <a:rPr lang="zh-CN" altLang="en-US">
                <a:solidFill>
                  <a:srgbClr val="19499E"/>
                </a:solidFill>
                <a:cs typeface="+mn-ea"/>
                <a:sym typeface="+mn-lt"/>
              </a:rPr>
              <a:t>行为严重的构成犯罪，被追究刑事责任；不构成犯罪的要按《中华人民共和国治安管理处罚条例》处罚。</a:t>
            </a:r>
          </a:p>
        </p:txBody>
      </p:sp>
      <p:pic>
        <p:nvPicPr>
          <p:cNvPr id="5" name="PA-图片 4" descr="51miz-E1128568-0D5450C3"/>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676515" y="2261870"/>
            <a:ext cx="3372485" cy="337248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95730" y="748030"/>
            <a:ext cx="9098280" cy="953135"/>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4530" lvl="0" indent="-684530" algn="l">
              <a:lnSpc>
                <a:spcPct val="100000"/>
              </a:lnSpc>
              <a:buClrTx/>
              <a:buSzTx/>
              <a:buFontTx/>
            </a:pPr>
            <a:r>
              <a:rPr lang="zh-CN" altLang="en-US" sz="2800" b="1" dirty="0">
                <a:solidFill>
                  <a:srgbClr val="19499E"/>
                </a:solidFill>
                <a:latin typeface="+mn-lt"/>
                <a:ea typeface="+mn-ea"/>
                <a:cs typeface="+mn-ea"/>
                <a:sym typeface="+mn-lt"/>
              </a:rPr>
              <a:t>六、进入法律、法规规定未成年人不适宜进行的营业性歌舞厅等场所</a:t>
            </a:r>
          </a:p>
        </p:txBody>
      </p:sp>
      <p:sp>
        <p:nvSpPr>
          <p:cNvPr id="3" name="PA-文本框 2"/>
          <p:cNvSpPr txBox="1"/>
          <p:nvPr>
            <p:custDataLst>
              <p:tags r:id="rId3"/>
            </p:custDataLst>
          </p:nvPr>
        </p:nvSpPr>
        <p:spPr>
          <a:xfrm>
            <a:off x="4015105" y="2317750"/>
            <a:ext cx="7355205" cy="3415030"/>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未成年人不适宜进入的场所主要有如下几种：</a:t>
            </a:r>
          </a:p>
          <a:p>
            <a:pPr fontAlgn="auto">
              <a:lnSpc>
                <a:spcPct val="150000"/>
              </a:lnSpc>
            </a:pPr>
            <a:r>
              <a:rPr lang="zh-CN" altLang="en-US" dirty="0">
                <a:solidFill>
                  <a:schemeClr val="tx1">
                    <a:lumMod val="75000"/>
                    <a:lumOff val="25000"/>
                  </a:schemeClr>
                </a:solidFill>
                <a:cs typeface="+mn-ea"/>
                <a:sym typeface="+mn-lt"/>
              </a:rPr>
              <a:t>（一）营业性歌舞厅、酒吧、夜总会、通宵影剧院；</a:t>
            </a:r>
          </a:p>
          <a:p>
            <a:pPr fontAlgn="auto">
              <a:lnSpc>
                <a:spcPct val="150000"/>
              </a:lnSpc>
            </a:pPr>
            <a:r>
              <a:rPr lang="zh-CN" altLang="en-US" dirty="0">
                <a:solidFill>
                  <a:schemeClr val="tx1">
                    <a:lumMod val="75000"/>
                    <a:lumOff val="25000"/>
                  </a:schemeClr>
                </a:solidFill>
                <a:cs typeface="+mn-ea"/>
                <a:sym typeface="+mn-lt"/>
              </a:rPr>
              <a:t>（二）带有赌博性的娱乐室、游戏厅；</a:t>
            </a:r>
          </a:p>
          <a:p>
            <a:pPr fontAlgn="auto">
              <a:lnSpc>
                <a:spcPct val="150000"/>
              </a:lnSpc>
            </a:pPr>
            <a:r>
              <a:rPr lang="zh-CN" altLang="en-US" dirty="0">
                <a:solidFill>
                  <a:schemeClr val="tx1">
                    <a:lumMod val="75000"/>
                    <a:lumOff val="25000"/>
                  </a:schemeClr>
                </a:solidFill>
                <a:cs typeface="+mn-ea"/>
                <a:sym typeface="+mn-lt"/>
              </a:rPr>
              <a:t>（三）营业性台球房；</a:t>
            </a:r>
          </a:p>
          <a:p>
            <a:pPr fontAlgn="auto">
              <a:lnSpc>
                <a:spcPct val="150000"/>
              </a:lnSpc>
            </a:pPr>
            <a:r>
              <a:rPr lang="zh-CN" altLang="en-US" dirty="0">
                <a:solidFill>
                  <a:schemeClr val="tx1">
                    <a:lumMod val="75000"/>
                    <a:lumOff val="25000"/>
                  </a:schemeClr>
                </a:solidFill>
                <a:cs typeface="+mn-ea"/>
                <a:sym typeface="+mn-lt"/>
              </a:rPr>
              <a:t>（四）卡拉</a:t>
            </a:r>
            <a:r>
              <a:rPr lang="en-US" altLang="zh-CN">
                <a:solidFill>
                  <a:schemeClr val="tx1">
                    <a:lumMod val="75000"/>
                    <a:lumOff val="25000"/>
                  </a:schemeClr>
                </a:solidFill>
                <a:cs typeface="+mn-ea"/>
                <a:sym typeface="+mn-lt"/>
              </a:rPr>
              <a:t>OK</a:t>
            </a:r>
            <a:r>
              <a:rPr lang="zh-CN" altLang="en-US" dirty="0">
                <a:solidFill>
                  <a:schemeClr val="tx1">
                    <a:lumMod val="75000"/>
                    <a:lumOff val="25000"/>
                  </a:schemeClr>
                </a:solidFill>
                <a:cs typeface="+mn-ea"/>
                <a:sym typeface="+mn-lt"/>
              </a:rPr>
              <a:t>厅和电子游戏厅在学校上课期间，不能向中小学生开放。</a:t>
            </a:r>
          </a:p>
          <a:p>
            <a:pPr fontAlgn="auto">
              <a:lnSpc>
                <a:spcPct val="150000"/>
              </a:lnSpc>
            </a:pPr>
            <a:r>
              <a:rPr lang="zh-CN" altLang="en-US" dirty="0">
                <a:solidFill>
                  <a:schemeClr val="tx1">
                    <a:lumMod val="75000"/>
                    <a:lumOff val="25000"/>
                  </a:schemeClr>
                </a:solidFill>
                <a:cs typeface="+mn-ea"/>
                <a:sym typeface="+mn-lt"/>
              </a:rPr>
              <a:t>未成年人识别能力较差，缺乏社会经验，辨别是非的能力不强，进入这些场所易受到负面影响。</a:t>
            </a:r>
            <a:r>
              <a:rPr lang="zh-CN" altLang="en-US" b="1" dirty="0">
                <a:solidFill>
                  <a:srgbClr val="19499E"/>
                </a:solidFill>
                <a:cs typeface="+mn-ea"/>
                <a:sym typeface="+mn-lt"/>
              </a:rPr>
              <a:t>另外，这些地方往往是</a:t>
            </a:r>
            <a:r>
              <a:rPr lang="zh-CN" altLang="en-US" b="1" u="sng" dirty="0">
                <a:solidFill>
                  <a:srgbClr val="19499E"/>
                </a:solidFill>
                <a:cs typeface="+mn-ea"/>
                <a:sym typeface="+mn-lt"/>
              </a:rPr>
              <a:t>不法分子</a:t>
            </a:r>
            <a:r>
              <a:rPr lang="zh-CN" altLang="en-US" b="1" dirty="0">
                <a:solidFill>
                  <a:srgbClr val="19499E"/>
                </a:solidFill>
                <a:cs typeface="+mn-ea"/>
                <a:sym typeface="+mn-lt"/>
              </a:rPr>
              <a:t>浪迹的地方，经常去这些场所随时有可能</a:t>
            </a:r>
            <a:r>
              <a:rPr lang="zh-CN" altLang="en-US" b="1" u="sng" dirty="0">
                <a:solidFill>
                  <a:srgbClr val="19499E"/>
                </a:solidFill>
                <a:cs typeface="+mn-ea"/>
                <a:sym typeface="+mn-lt"/>
              </a:rPr>
              <a:t>受到他人的不法侵害</a:t>
            </a:r>
            <a:r>
              <a:rPr lang="zh-CN" altLang="en-US" b="1" dirty="0">
                <a:solidFill>
                  <a:srgbClr val="19499E"/>
                </a:solidFill>
                <a:cs typeface="+mn-ea"/>
                <a:sym typeface="+mn-lt"/>
              </a:rPr>
              <a:t>，</a:t>
            </a:r>
          </a:p>
        </p:txBody>
      </p:sp>
      <p:pic>
        <p:nvPicPr>
          <p:cNvPr id="4" name="PA-图片 3" descr="51miz-E1259306-9D247B4B"/>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42950" y="2760345"/>
            <a:ext cx="2972435" cy="29724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58371" name="PA-文本框 58370"/>
          <p:cNvSpPr txBox="1"/>
          <p:nvPr>
            <p:custDataLst>
              <p:tags r:id="rId2"/>
            </p:custDataLst>
          </p:nvPr>
        </p:nvSpPr>
        <p:spPr>
          <a:xfrm>
            <a:off x="1475423" y="793750"/>
            <a:ext cx="48056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在我校也会发生同样的现象：</a:t>
            </a:r>
          </a:p>
        </p:txBody>
      </p:sp>
      <p:grpSp>
        <p:nvGrpSpPr>
          <p:cNvPr id="6" name="PA-组合 5"/>
          <p:cNvGrpSpPr/>
          <p:nvPr>
            <p:custDataLst>
              <p:tags r:id="rId3"/>
            </p:custDataLst>
          </p:nvPr>
        </p:nvGrpSpPr>
        <p:grpSpPr>
          <a:xfrm>
            <a:off x="1475740" y="2054860"/>
            <a:ext cx="6011545" cy="609600"/>
            <a:chOff x="2040" y="3463"/>
            <a:chExt cx="9467" cy="960"/>
          </a:xfrm>
        </p:grpSpPr>
        <p:sp>
          <p:nvSpPr>
            <p:cNvPr id="4" name="PA-椭圆 3"/>
            <p:cNvSpPr/>
            <p:nvPr>
              <p:custDataLst>
                <p:tags r:id="rId14"/>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01</a:t>
              </a:r>
            </a:p>
          </p:txBody>
        </p:sp>
        <p:sp>
          <p:nvSpPr>
            <p:cNvPr id="5" name="PA-文本框 4"/>
            <p:cNvSpPr txBox="1"/>
            <p:nvPr>
              <p:custDataLst>
                <p:tags r:id="rId15"/>
              </p:custDataLst>
            </p:nvPr>
          </p:nvSpPr>
          <p:spPr>
            <a:xfrm>
              <a:off x="3219" y="3653"/>
              <a:ext cx="8288" cy="582"/>
            </a:xfrm>
            <a:prstGeom prst="rect">
              <a:avLst/>
            </a:prstGeom>
            <a:noFill/>
          </p:spPr>
          <p:txBody>
            <a:bodyPr wrap="none" rtlCol="0" anchor="t">
              <a:spAutoFit/>
            </a:bodyPr>
            <a:lstStyle/>
            <a:p>
              <a:r>
                <a:rPr lang="zh-CN" altLang="en-US">
                  <a:solidFill>
                    <a:schemeClr val="tx1">
                      <a:lumMod val="75000"/>
                      <a:lumOff val="25000"/>
                    </a:schemeClr>
                  </a:solidFill>
                  <a:cs typeface="+mn-ea"/>
                  <a:sym typeface="+mn-lt"/>
                </a:rPr>
                <a:t>某同学看到别人有漂亮的手机，就想把它占这已有</a:t>
              </a:r>
            </a:p>
          </p:txBody>
        </p:sp>
      </p:grpSp>
      <p:grpSp>
        <p:nvGrpSpPr>
          <p:cNvPr id="7" name="PA-组合 6"/>
          <p:cNvGrpSpPr/>
          <p:nvPr>
            <p:custDataLst>
              <p:tags r:id="rId4"/>
            </p:custDataLst>
          </p:nvPr>
        </p:nvGrpSpPr>
        <p:grpSpPr>
          <a:xfrm>
            <a:off x="1475740" y="2980055"/>
            <a:ext cx="6242685" cy="609600"/>
            <a:chOff x="2040" y="3463"/>
            <a:chExt cx="9831" cy="960"/>
          </a:xfrm>
        </p:grpSpPr>
        <p:sp>
          <p:nvSpPr>
            <p:cNvPr id="8" name="PA-椭圆 7"/>
            <p:cNvSpPr/>
            <p:nvPr>
              <p:custDataLst>
                <p:tags r:id="rId12"/>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02</a:t>
              </a:r>
            </a:p>
          </p:txBody>
        </p:sp>
        <p:sp>
          <p:nvSpPr>
            <p:cNvPr id="9" name="PA-文本框 8"/>
            <p:cNvSpPr txBox="1"/>
            <p:nvPr>
              <p:custDataLst>
                <p:tags r:id="rId13"/>
              </p:custDataLst>
            </p:nvPr>
          </p:nvSpPr>
          <p:spPr>
            <a:xfrm>
              <a:off x="3219" y="3653"/>
              <a:ext cx="8652"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某同学从家里带来的钱不够花，就去敲诈小同学的钱</a:t>
              </a:r>
            </a:p>
          </p:txBody>
        </p:sp>
      </p:grpSp>
      <p:grpSp>
        <p:nvGrpSpPr>
          <p:cNvPr id="10" name="PA-组合 9"/>
          <p:cNvGrpSpPr/>
          <p:nvPr>
            <p:custDataLst>
              <p:tags r:id="rId5"/>
            </p:custDataLst>
          </p:nvPr>
        </p:nvGrpSpPr>
        <p:grpSpPr>
          <a:xfrm>
            <a:off x="1475740" y="4025900"/>
            <a:ext cx="5549900" cy="609600"/>
            <a:chOff x="2040" y="3463"/>
            <a:chExt cx="8740" cy="960"/>
          </a:xfrm>
        </p:grpSpPr>
        <p:sp>
          <p:nvSpPr>
            <p:cNvPr id="11" name="PA-椭圆 10"/>
            <p:cNvSpPr/>
            <p:nvPr>
              <p:custDataLst>
                <p:tags r:id="rId10"/>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03</a:t>
              </a:r>
            </a:p>
          </p:txBody>
        </p:sp>
        <p:sp>
          <p:nvSpPr>
            <p:cNvPr id="12" name="PA-文本框 11"/>
            <p:cNvSpPr txBox="1"/>
            <p:nvPr>
              <p:custDataLst>
                <p:tags r:id="rId11"/>
              </p:custDataLst>
            </p:nvPr>
          </p:nvSpPr>
          <p:spPr>
            <a:xfrm>
              <a:off x="3219" y="3653"/>
              <a:ext cx="7561"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你的同乡受到别人的欺侮，你去帮忙教训别人</a:t>
              </a:r>
            </a:p>
          </p:txBody>
        </p:sp>
      </p:grpSp>
      <p:grpSp>
        <p:nvGrpSpPr>
          <p:cNvPr id="13" name="PA-组合 12"/>
          <p:cNvGrpSpPr/>
          <p:nvPr>
            <p:custDataLst>
              <p:tags r:id="rId6"/>
            </p:custDataLst>
          </p:nvPr>
        </p:nvGrpSpPr>
        <p:grpSpPr>
          <a:xfrm>
            <a:off x="1475740" y="5071745"/>
            <a:ext cx="6011545" cy="609600"/>
            <a:chOff x="2040" y="3463"/>
            <a:chExt cx="9467" cy="960"/>
          </a:xfrm>
        </p:grpSpPr>
        <p:sp>
          <p:nvSpPr>
            <p:cNvPr id="14" name="PA-椭圆 13"/>
            <p:cNvSpPr/>
            <p:nvPr>
              <p:custDataLst>
                <p:tags r:id="rId8"/>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04</a:t>
              </a:r>
            </a:p>
          </p:txBody>
        </p:sp>
        <p:sp>
          <p:nvSpPr>
            <p:cNvPr id="15" name="PA-文本框 14"/>
            <p:cNvSpPr txBox="1"/>
            <p:nvPr>
              <p:custDataLst>
                <p:tags r:id="rId9"/>
              </p:custDataLst>
            </p:nvPr>
          </p:nvSpPr>
          <p:spPr>
            <a:xfrm>
              <a:off x="3219" y="3653"/>
              <a:ext cx="8288"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有的同学告诉老师某同学骂了，我就用凳子砸了他</a:t>
              </a:r>
            </a:p>
          </p:txBody>
        </p:sp>
      </p:grpSp>
      <p:pic>
        <p:nvPicPr>
          <p:cNvPr id="16" name="PA-图片 15" descr="51miz-E648792-79E01001"/>
          <p:cNvPicPr>
            <a:picLocks noChangeAspect="1"/>
          </p:cNvPicPr>
          <p:nvPr>
            <p:custDataLst>
              <p:tags r:id="rId7"/>
            </p:custDataLst>
          </p:nvPr>
        </p:nvPicPr>
        <p:blipFill>
          <a:blip r:embed="rId19" cstate="screen">
            <a:extLst>
              <a:ext uri="{28A0092B-C50C-407E-A947-70E740481C1C}">
                <a14:useLocalDpi xmlns:a14="http://schemas.microsoft.com/office/drawing/2010/main"/>
              </a:ext>
            </a:extLst>
          </a:blip>
          <a:stretch>
            <a:fillRect/>
          </a:stretch>
        </p:blipFill>
        <p:spPr>
          <a:xfrm>
            <a:off x="7800340" y="2980055"/>
            <a:ext cx="3388360" cy="30124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800" decel="100000"/>
                                        <p:tgtEl>
                                          <p:spTgt spid="58371"/>
                                        </p:tgtEl>
                                      </p:cBhvr>
                                    </p:animEffect>
                                    <p:anim calcmode="lin" valueType="num">
                                      <p:cBhvr>
                                        <p:cTn id="8" dur="800" decel="100000" fill="hold"/>
                                        <p:tgtEl>
                                          <p:spTgt spid="58371"/>
                                        </p:tgtEl>
                                        <p:attrNameLst>
                                          <p:attrName>style.rotation</p:attrName>
                                        </p:attrNameLst>
                                      </p:cBhvr>
                                      <p:tavLst>
                                        <p:tav tm="0">
                                          <p:val>
                                            <p:fltVal val="-90"/>
                                          </p:val>
                                        </p:tav>
                                        <p:tav tm="100000">
                                          <p:val>
                                            <p:fltVal val="0"/>
                                          </p:val>
                                        </p:tav>
                                      </p:tavLst>
                                    </p:anim>
                                    <p:anim calcmode="lin" valueType="num">
                                      <p:cBhvr>
                                        <p:cTn id="9" dur="800" decel="100000" fill="hold"/>
                                        <p:tgtEl>
                                          <p:spTgt spid="58371"/>
                                        </p:tgtEl>
                                        <p:attrNameLst>
                                          <p:attrName>ppt_x</p:attrName>
                                        </p:attrNameLst>
                                      </p:cBhvr>
                                      <p:tavLst>
                                        <p:tav tm="0">
                                          <p:val>
                                            <p:strVal val="#ppt_x+0.4"/>
                                          </p:val>
                                        </p:tav>
                                        <p:tav tm="100000">
                                          <p:val>
                                            <p:strVal val="#ppt_x-0.05"/>
                                          </p:val>
                                        </p:tav>
                                      </p:tavLst>
                                    </p:anim>
                                    <p:anim calcmode="lin" valueType="num">
                                      <p:cBhvr>
                                        <p:cTn id="10" dur="800" decel="100000" fill="hold"/>
                                        <p:tgtEl>
                                          <p:spTgt spid="583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decel="100000"/>
                                        <p:tgtEl>
                                          <p:spTgt spid="13"/>
                                        </p:tgtEl>
                                      </p:cBhvr>
                                    </p:animEffect>
                                    <p:anim calcmode="lin" valueType="num">
                                      <p:cBhvr>
                                        <p:cTn id="44" dur="800" decel="100000" fill="hold"/>
                                        <p:tgtEl>
                                          <p:spTgt spid="13"/>
                                        </p:tgtEl>
                                        <p:attrNameLst>
                                          <p:attrName>style.rotation</p:attrName>
                                        </p:attrNameLst>
                                      </p:cBhvr>
                                      <p:tavLst>
                                        <p:tav tm="0">
                                          <p:val>
                                            <p:fltVal val="-90"/>
                                          </p:val>
                                        </p:tav>
                                        <p:tav tm="100000">
                                          <p:val>
                                            <p:fltVal val="0"/>
                                          </p:val>
                                        </p:tav>
                                      </p:tavLst>
                                    </p:anim>
                                    <p:anim calcmode="lin" valueType="num">
                                      <p:cBhvr>
                                        <p:cTn id="45" dur="800" decel="100000" fill="hold"/>
                                        <p:tgtEl>
                                          <p:spTgt spid="13"/>
                                        </p:tgtEl>
                                        <p:attrNameLst>
                                          <p:attrName>ppt_x</p:attrName>
                                        </p:attrNameLst>
                                      </p:cBhvr>
                                      <p:tavLst>
                                        <p:tav tm="0">
                                          <p:val>
                                            <p:strVal val="#ppt_x+0.4"/>
                                          </p:val>
                                        </p:tav>
                                        <p:tav tm="100000">
                                          <p:val>
                                            <p:strVal val="#ppt_x-0.05"/>
                                          </p:val>
                                        </p:tav>
                                      </p:tavLst>
                                    </p:anim>
                                    <p:anim calcmode="lin" valueType="num">
                                      <p:cBhvr>
                                        <p:cTn id="46" dur="800" decel="100000" fill="hold"/>
                                        <p:tgtEl>
                                          <p:spTgt spid="1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800" decel="100000"/>
                                        <p:tgtEl>
                                          <p:spTgt spid="16"/>
                                        </p:tgtEl>
                                      </p:cBhvr>
                                    </p:animEffect>
                                    <p:anim calcmode="lin" valueType="num">
                                      <p:cBhvr>
                                        <p:cTn id="53" dur="800" decel="100000" fill="hold"/>
                                        <p:tgtEl>
                                          <p:spTgt spid="16"/>
                                        </p:tgtEl>
                                        <p:attrNameLst>
                                          <p:attrName>style.rotation</p:attrName>
                                        </p:attrNameLst>
                                      </p:cBhvr>
                                      <p:tavLst>
                                        <p:tav tm="0">
                                          <p:val>
                                            <p:fltVal val="-90"/>
                                          </p:val>
                                        </p:tav>
                                        <p:tav tm="100000">
                                          <p:val>
                                            <p:fltVal val="0"/>
                                          </p:val>
                                        </p:tav>
                                      </p:tavLst>
                                    </p:anim>
                                    <p:anim calcmode="lin" valueType="num">
                                      <p:cBhvr>
                                        <p:cTn id="54" dur="800" decel="100000" fill="hold"/>
                                        <p:tgtEl>
                                          <p:spTgt spid="16"/>
                                        </p:tgtEl>
                                        <p:attrNameLst>
                                          <p:attrName>ppt_x</p:attrName>
                                        </p:attrNameLst>
                                      </p:cBhvr>
                                      <p:tavLst>
                                        <p:tav tm="0">
                                          <p:val>
                                            <p:strVal val="#ppt_x+0.4"/>
                                          </p:val>
                                        </p:tav>
                                        <p:tav tm="100000">
                                          <p:val>
                                            <p:strVal val="#ppt_x-0.05"/>
                                          </p:val>
                                        </p:tav>
                                      </p:tavLst>
                                    </p:anim>
                                    <p:anim calcmode="lin" valueType="num">
                                      <p:cBhvr>
                                        <p:cTn id="55" dur="800" decel="100000" fill="hold"/>
                                        <p:tgtEl>
                                          <p:spTgt spid="1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59397" name="PA-文本框 59396"/>
          <p:cNvSpPr txBox="1"/>
          <p:nvPr>
            <p:custDataLst>
              <p:tags r:id="rId2"/>
            </p:custDataLst>
          </p:nvPr>
        </p:nvSpPr>
        <p:spPr>
          <a:xfrm>
            <a:off x="1494790" y="716280"/>
            <a:ext cx="168783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3" name="PA-文本框 2"/>
          <p:cNvSpPr txBox="1"/>
          <p:nvPr>
            <p:custDataLst>
              <p:tags r:id="rId3"/>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4" name="PA-文本框 3"/>
          <p:cNvSpPr txBox="1"/>
          <p:nvPr>
            <p:custDataLst>
              <p:tags r:id="rId4"/>
            </p:custDataLst>
          </p:nvPr>
        </p:nvSpPr>
        <p:spPr>
          <a:xfrm>
            <a:off x="3057843" y="3472815"/>
            <a:ext cx="6076315" cy="368300"/>
          </a:xfrm>
          <a:prstGeom prst="rect">
            <a:avLst/>
          </a:prstGeom>
          <a:noFill/>
        </p:spPr>
        <p:txBody>
          <a:bodyPr wrap="square" rtlCol="0" anchor="t">
            <a:spAutoFit/>
            <a:scene3d>
              <a:camera prst="orthographicFront"/>
              <a:lightRig rig="threePt" dir="t"/>
            </a:scene3d>
          </a:bodyPr>
          <a:lstStyle/>
          <a:p>
            <a:pPr algn="ctr"/>
            <a:r>
              <a:rPr lang="zh-CN" altLang="en-US" b="1" dirty="0">
                <a:solidFill>
                  <a:srgbClr val="19499E"/>
                </a:solidFill>
                <a:effectLst/>
                <a:cs typeface="+mn-ea"/>
                <a:sym typeface="+mn-lt"/>
              </a:rPr>
              <a:t>同学们，审视以上案例，我们应当从中受到哪些启示呢？</a:t>
            </a:r>
          </a:p>
        </p:txBody>
      </p:sp>
      <p:sp>
        <p:nvSpPr>
          <p:cNvPr id="5" name="PA-文本框 4"/>
          <p:cNvSpPr txBox="1"/>
          <p:nvPr>
            <p:custDataLst>
              <p:tags r:id="rId5"/>
            </p:custDataLst>
          </p:nvPr>
        </p:nvSpPr>
        <p:spPr>
          <a:xfrm>
            <a:off x="4758135" y="4311015"/>
            <a:ext cx="2675732" cy="369332"/>
          </a:xfrm>
          <a:prstGeom prst="rect">
            <a:avLst/>
          </a:prstGeom>
          <a:noFill/>
        </p:spPr>
        <p:txBody>
          <a:bodyPr wrap="none" rtlCol="0" anchor="t">
            <a:spAutoFit/>
          </a:bodyPr>
          <a:lstStyle/>
          <a:p>
            <a:pPr algn="ctr"/>
            <a:r>
              <a:rPr lang="zh-CN" altLang="en-US" dirty="0">
                <a:solidFill>
                  <a:schemeClr val="tx1">
                    <a:lumMod val="75000"/>
                    <a:lumOff val="25000"/>
                  </a:schemeClr>
                </a:solidFill>
                <a:effectLst/>
                <a:cs typeface="+mn-ea"/>
                <a:sym typeface="+mn-lt"/>
              </a:rPr>
              <a:t>我想应是</a:t>
            </a:r>
            <a:r>
              <a:rPr lang="en-US" altLang="zh-CN">
                <a:solidFill>
                  <a:schemeClr val="tx1">
                    <a:lumMod val="75000"/>
                    <a:lumOff val="25000"/>
                  </a:schemeClr>
                </a:solidFill>
                <a:effectLst/>
                <a:cs typeface="+mn-ea"/>
                <a:sym typeface="+mn-lt"/>
              </a:rPr>
              <a:t>5</a:t>
            </a:r>
            <a:r>
              <a:rPr lang="zh-CN" altLang="en-US" dirty="0">
                <a:solidFill>
                  <a:schemeClr val="tx1">
                    <a:lumMod val="75000"/>
                    <a:lumOff val="25000"/>
                  </a:schemeClr>
                </a:solidFill>
                <a:effectLst/>
                <a:cs typeface="+mn-ea"/>
                <a:sym typeface="+mn-lt"/>
              </a:rPr>
              <a:t>句话，</a:t>
            </a:r>
            <a:r>
              <a:rPr lang="en-US" altLang="zh-CN">
                <a:solidFill>
                  <a:schemeClr val="tx1">
                    <a:lumMod val="75000"/>
                    <a:lumOff val="25000"/>
                  </a:schemeClr>
                </a:solidFill>
                <a:effectLst/>
                <a:cs typeface="+mn-ea"/>
                <a:sym typeface="+mn-lt"/>
              </a:rPr>
              <a:t>15</a:t>
            </a:r>
            <a:r>
              <a:rPr lang="zh-CN" altLang="en-US" dirty="0">
                <a:solidFill>
                  <a:schemeClr val="tx1">
                    <a:lumMod val="75000"/>
                    <a:lumOff val="25000"/>
                  </a:schemeClr>
                </a:solidFill>
                <a:effectLst/>
                <a:cs typeface="+mn-ea"/>
                <a:sym typeface="+mn-lt"/>
              </a:rPr>
              <a:t>个字</a:t>
            </a:r>
          </a:p>
        </p:txBody>
      </p:sp>
      <p:grpSp>
        <p:nvGrpSpPr>
          <p:cNvPr id="11" name="PA-组合 10"/>
          <p:cNvGrpSpPr/>
          <p:nvPr>
            <p:custDataLst>
              <p:tags r:id="rId6"/>
            </p:custDataLst>
          </p:nvPr>
        </p:nvGrpSpPr>
        <p:grpSpPr>
          <a:xfrm>
            <a:off x="2769870" y="5195570"/>
            <a:ext cx="6652260" cy="368300"/>
            <a:chOff x="3893" y="7607"/>
            <a:chExt cx="10476" cy="580"/>
          </a:xfrm>
        </p:grpSpPr>
        <p:sp>
          <p:nvSpPr>
            <p:cNvPr id="2" name="PA-文本框 1"/>
            <p:cNvSpPr txBox="1"/>
            <p:nvPr>
              <p:custDataLst>
                <p:tags r:id="rId10"/>
              </p:custDataLst>
            </p:nvPr>
          </p:nvSpPr>
          <p:spPr>
            <a:xfrm>
              <a:off x="3893"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慎交友</a:t>
              </a:r>
            </a:p>
          </p:txBody>
        </p:sp>
        <p:sp>
          <p:nvSpPr>
            <p:cNvPr id="7" name="PA-文本框 6"/>
            <p:cNvSpPr txBox="1"/>
            <p:nvPr>
              <p:custDataLst>
                <p:tags r:id="rId11"/>
              </p:custDataLst>
            </p:nvPr>
          </p:nvSpPr>
          <p:spPr>
            <a:xfrm>
              <a:off x="6051"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立大志</a:t>
              </a:r>
            </a:p>
          </p:txBody>
        </p:sp>
        <p:sp>
          <p:nvSpPr>
            <p:cNvPr id="8" name="PA-文本框 7"/>
            <p:cNvSpPr txBox="1"/>
            <p:nvPr>
              <p:custDataLst>
                <p:tags r:id="rId12"/>
              </p:custDataLst>
            </p:nvPr>
          </p:nvSpPr>
          <p:spPr>
            <a:xfrm>
              <a:off x="8209"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善慎独</a:t>
              </a:r>
            </a:p>
          </p:txBody>
        </p:sp>
        <p:sp>
          <p:nvSpPr>
            <p:cNvPr id="9" name="PA-文本框 8"/>
            <p:cNvSpPr txBox="1"/>
            <p:nvPr>
              <p:custDataLst>
                <p:tags r:id="rId13"/>
              </p:custDataLst>
            </p:nvPr>
          </p:nvSpPr>
          <p:spPr>
            <a:xfrm>
              <a:off x="10605"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敢维权</a:t>
              </a:r>
            </a:p>
          </p:txBody>
        </p:sp>
        <p:sp>
          <p:nvSpPr>
            <p:cNvPr id="10" name="PA-文本框 9"/>
            <p:cNvSpPr txBox="1"/>
            <p:nvPr>
              <p:custDataLst>
                <p:tags r:id="rId14"/>
              </p:custDataLst>
            </p:nvPr>
          </p:nvSpPr>
          <p:spPr>
            <a:xfrm>
              <a:off x="13001"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要坦白</a:t>
              </a:r>
            </a:p>
          </p:txBody>
        </p:sp>
      </p:grpSp>
      <p:sp>
        <p:nvSpPr>
          <p:cNvPr id="12" name="PA-文本框 2"/>
          <p:cNvSpPr txBox="1"/>
          <p:nvPr>
            <p:custDataLst>
              <p:tags r:id="rId7"/>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13" name="PA-文本框 2"/>
          <p:cNvSpPr txBox="1"/>
          <p:nvPr>
            <p:custDataLst>
              <p:tags r:id="rId8"/>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14" name="PA-文本框 2"/>
          <p:cNvSpPr txBox="1"/>
          <p:nvPr>
            <p:custDataLst>
              <p:tags r:id="rId9"/>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750" fill="hold">
                                          <p:stCondLst>
                                            <p:cond delay="0"/>
                                          </p:stCondLst>
                                        </p:cTn>
                                        <p:tgtEl>
                                          <p:spTgt spid="12"/>
                                        </p:tgtEl>
                                      </p:cBhvr>
                                      <p:from x="100000" y="100000"/>
                                      <p:to x="150000" y="150000"/>
                                    </p:animScale>
                                    <p:animEffect transition="out" filter="fade">
                                      <p:cBhvr>
                                        <p:cTn id="15" dur="750">
                                          <p:stCondLst>
                                            <p:cond delay="0"/>
                                          </p:stCondLst>
                                        </p:cTn>
                                        <p:tgtEl>
                                          <p:spTgt spid="12"/>
                                        </p:tgtEl>
                                      </p:cBhvr>
                                    </p:animEffect>
                                    <p:set>
                                      <p:cBhvr>
                                        <p:cTn id="16" dur="1" fill="hold">
                                          <p:stCondLst>
                                            <p:cond delay="749"/>
                                          </p:stCondLst>
                                        </p:cTn>
                                        <p:tgtEl>
                                          <p:spTgt spid="12"/>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grpId="0" nodeType="afterEffect">
                                  <p:stCondLst>
                                    <p:cond delay="0"/>
                                  </p:stCondLst>
                                  <p:childTnLst>
                                    <p:set>
                                      <p:cBhvr>
                                        <p:cTn id="29" dur="1" fill="hold">
                                          <p:stCondLst>
                                            <p:cond delay="0"/>
                                          </p:stCondLst>
                                        </p:cTn>
                                        <p:tgtEl>
                                          <p:spTgt spid="59397"/>
                                        </p:tgtEl>
                                        <p:attrNameLst>
                                          <p:attrName>style.visibility</p:attrName>
                                        </p:attrNameLst>
                                      </p:cBhvr>
                                      <p:to>
                                        <p:strVal val="visible"/>
                                      </p:to>
                                    </p:set>
                                    <p:animEffect transition="in" filter="fade">
                                      <p:cBhvr>
                                        <p:cTn id="30" dur="800" decel="100000"/>
                                        <p:tgtEl>
                                          <p:spTgt spid="59397"/>
                                        </p:tgtEl>
                                      </p:cBhvr>
                                    </p:animEffect>
                                    <p:anim calcmode="lin" valueType="num">
                                      <p:cBhvr>
                                        <p:cTn id="31" dur="800" decel="100000" fill="hold"/>
                                        <p:tgtEl>
                                          <p:spTgt spid="59397"/>
                                        </p:tgtEl>
                                        <p:attrNameLst>
                                          <p:attrName>style.rotation</p:attrName>
                                        </p:attrNameLst>
                                      </p:cBhvr>
                                      <p:tavLst>
                                        <p:tav tm="0">
                                          <p:val>
                                            <p:fltVal val="-90"/>
                                          </p:val>
                                        </p:tav>
                                        <p:tav tm="100000">
                                          <p:val>
                                            <p:fltVal val="0"/>
                                          </p:val>
                                        </p:tav>
                                      </p:tavLst>
                                    </p:anim>
                                    <p:anim calcmode="lin" valueType="num">
                                      <p:cBhvr>
                                        <p:cTn id="32" dur="800" decel="100000" fill="hold"/>
                                        <p:tgtEl>
                                          <p:spTgt spid="59397"/>
                                        </p:tgtEl>
                                        <p:attrNameLst>
                                          <p:attrName>ppt_x</p:attrName>
                                        </p:attrNameLst>
                                      </p:cBhvr>
                                      <p:tavLst>
                                        <p:tav tm="0">
                                          <p:val>
                                            <p:strVal val="#ppt_x+0.4"/>
                                          </p:val>
                                        </p:tav>
                                        <p:tav tm="100000">
                                          <p:val>
                                            <p:strVal val="#ppt_x-0.05"/>
                                          </p:val>
                                        </p:tav>
                                      </p:tavLst>
                                    </p:anim>
                                    <p:anim calcmode="lin" valueType="num">
                                      <p:cBhvr>
                                        <p:cTn id="33" dur="800" decel="100000" fill="hold"/>
                                        <p:tgtEl>
                                          <p:spTgt spid="5939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939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9397"/>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800" decel="100000"/>
                                        <p:tgtEl>
                                          <p:spTgt spid="11"/>
                                        </p:tgtEl>
                                      </p:cBhvr>
                                    </p:animEffect>
                                    <p:anim calcmode="lin" valueType="num">
                                      <p:cBhvr>
                                        <p:cTn id="58" dur="800" decel="100000" fill="hold"/>
                                        <p:tgtEl>
                                          <p:spTgt spid="11"/>
                                        </p:tgtEl>
                                        <p:attrNameLst>
                                          <p:attrName>style.rotation</p:attrName>
                                        </p:attrNameLst>
                                      </p:cBhvr>
                                      <p:tavLst>
                                        <p:tav tm="0">
                                          <p:val>
                                            <p:fltVal val="-90"/>
                                          </p:val>
                                        </p:tav>
                                        <p:tav tm="100000">
                                          <p:val>
                                            <p:fltVal val="0"/>
                                          </p:val>
                                        </p:tav>
                                      </p:tavLst>
                                    </p:anim>
                                    <p:anim calcmode="lin" valueType="num">
                                      <p:cBhvr>
                                        <p:cTn id="59" dur="800" decel="100000" fill="hold"/>
                                        <p:tgtEl>
                                          <p:spTgt spid="11"/>
                                        </p:tgtEl>
                                        <p:attrNameLst>
                                          <p:attrName>ppt_x</p:attrName>
                                        </p:attrNameLst>
                                      </p:cBhvr>
                                      <p:tavLst>
                                        <p:tav tm="0">
                                          <p:val>
                                            <p:strVal val="#ppt_x+0.4"/>
                                          </p:val>
                                        </p:tav>
                                        <p:tav tm="100000">
                                          <p:val>
                                            <p:strVal val="#ppt_x-0.05"/>
                                          </p:val>
                                        </p:tav>
                                      </p:tavLst>
                                    </p:anim>
                                    <p:anim calcmode="lin" valueType="num">
                                      <p:cBhvr>
                                        <p:cTn id="60" dur="800" decel="100000" fill="hold"/>
                                        <p:tgtEl>
                                          <p:spTgt spid="1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3" grpId="0"/>
      <p:bldP spid="4" grpId="0"/>
      <p:bldP spid="5"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911860" y="1929765"/>
            <a:ext cx="10456545" cy="1198880"/>
          </a:xfrm>
          <a:prstGeom prst="rect">
            <a:avLst/>
          </a:prstGeom>
          <a:noFill/>
        </p:spPr>
        <p:txBody>
          <a:bodyPr wrap="square" rtlCol="0" anchor="t">
            <a:spAutoFit/>
          </a:bodyPr>
          <a:lstStyle/>
          <a:p>
            <a:pPr fontAlgn="auto">
              <a:lnSpc>
                <a:spcPct val="150000"/>
              </a:lnSpc>
            </a:pPr>
            <a:r>
              <a:rPr lang="zh-CN" altLang="en-US" sz="1600" dirty="0">
                <a:solidFill>
                  <a:schemeClr val="tx1">
                    <a:lumMod val="75000"/>
                    <a:lumOff val="25000"/>
                  </a:schemeClr>
                </a:solidFill>
                <a:cs typeface="+mn-ea"/>
                <a:sym typeface="+mn-lt"/>
              </a:rPr>
              <a:t>刘某、关某、李某三位七年级学生在短短的一个月之内，作案十多起，抢劫现金二百余元。三位同学沾染了社会上一些不良风气，称兄道弟，哥们义气是非不分，良莠不辩，以至胆大妄为，以身试法。和人交往，一定要慎重，牢记古人忠告：“近朱者赤，近墨者黑”。不要和那些心术不正的人交往，更不要和校外的劣迹者同流合污。     </a:t>
            </a:r>
          </a:p>
        </p:txBody>
      </p:sp>
      <p:sp>
        <p:nvSpPr>
          <p:cNvPr id="3" name="PA-文本框 2"/>
          <p:cNvSpPr txBox="1"/>
          <p:nvPr>
            <p:custDataLst>
              <p:tags r:id="rId3"/>
            </p:custDataLst>
          </p:nvPr>
        </p:nvSpPr>
        <p:spPr>
          <a:xfrm>
            <a:off x="1470660" y="770255"/>
            <a:ext cx="166116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5" name="PA-文本框 4"/>
          <p:cNvSpPr txBox="1"/>
          <p:nvPr>
            <p:custDataLst>
              <p:tags r:id="rId4"/>
            </p:custDataLst>
          </p:nvPr>
        </p:nvSpPr>
        <p:spPr>
          <a:xfrm>
            <a:off x="911860" y="1530937"/>
            <a:ext cx="6094854" cy="398780"/>
          </a:xfrm>
          <a:prstGeom prst="rect">
            <a:avLst/>
          </a:prstGeom>
          <a:noFill/>
        </p:spPr>
        <p:txBody>
          <a:bodyPr wrap="square">
            <a:spAutoFit/>
          </a:bodyPr>
          <a:lstStyle/>
          <a:p>
            <a:r>
              <a:rPr lang="zh-CN" altLang="en-US" sz="2000" b="1" dirty="0">
                <a:solidFill>
                  <a:srgbClr val="19499E"/>
                </a:solidFill>
                <a:cs typeface="+mn-ea"/>
                <a:sym typeface="+mn-lt"/>
              </a:rPr>
              <a:t>1、慎交友。</a:t>
            </a:r>
          </a:p>
        </p:txBody>
      </p:sp>
      <p:sp>
        <p:nvSpPr>
          <p:cNvPr id="4" name="PA-文本框 3"/>
          <p:cNvSpPr txBox="1"/>
          <p:nvPr>
            <p:custDataLst>
              <p:tags r:id="rId5"/>
            </p:custDataLst>
          </p:nvPr>
        </p:nvSpPr>
        <p:spPr>
          <a:xfrm>
            <a:off x="911860" y="3680460"/>
            <a:ext cx="10456545" cy="2676525"/>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1600" b="1" dirty="0">
                <a:solidFill>
                  <a:srgbClr val="19499E"/>
                </a:solidFill>
                <a:cs typeface="+mn-ea"/>
                <a:sym typeface="+mn-lt"/>
              </a:rPr>
              <a:t>每个青少年都应加强思想品德修养。</a:t>
            </a:r>
            <a:r>
              <a:rPr lang="zh-CN" altLang="en-US" sz="1600" dirty="0">
                <a:solidFill>
                  <a:schemeClr val="tx1">
                    <a:lumMod val="75000"/>
                    <a:lumOff val="25000"/>
                  </a:schemeClr>
                </a:solidFill>
                <a:cs typeface="+mn-ea"/>
                <a:sym typeface="+mn-lt"/>
              </a:rPr>
              <a:t>学校教育中的思想政治课，法制课不是空的假的，而是实实在在的道理，我们要从中悟出做人的理想价值，不仅学会做学问，学本事，更重要的是要学会做人。人法制观念淡薄，不知道用道德、法律规范自己的行为，相反地是用暴力或胁迫手段获取不义之财</a:t>
            </a:r>
            <a:r>
              <a:rPr lang="zh-CN" altLang="en-US" sz="1600" dirty="0">
                <a:solidFill>
                  <a:srgbClr val="19499E"/>
                </a:solidFill>
                <a:cs typeface="+mn-ea"/>
                <a:sym typeface="+mn-lt"/>
              </a:rPr>
              <a:t>来满足自己好逸恶劳的生活，从而走上了犯罪道路。</a:t>
            </a:r>
            <a:endParaRPr lang="en-US" altLang="zh-CN" sz="1600" dirty="0">
              <a:solidFill>
                <a:srgbClr val="19499E"/>
              </a:solidFill>
              <a:cs typeface="+mn-ea"/>
              <a:sym typeface="+mn-lt"/>
            </a:endParaRPr>
          </a:p>
          <a:p>
            <a:pPr marL="285750" indent="-285750" fontAlgn="auto">
              <a:lnSpc>
                <a:spcPct val="150000"/>
              </a:lnSpc>
              <a:buFont typeface="Arial" panose="020B0604020202020204" pitchFamily="34" charset="0"/>
              <a:buChar char="•"/>
            </a:pPr>
            <a:r>
              <a:rPr lang="zh-CN" altLang="en-US" sz="1600" b="1" dirty="0">
                <a:solidFill>
                  <a:srgbClr val="19499E"/>
                </a:solidFill>
                <a:cs typeface="+mn-ea"/>
                <a:sym typeface="+mn-lt"/>
              </a:rPr>
              <a:t>古人云：“君子爱财，取之有道”</a:t>
            </a:r>
            <a:r>
              <a:rPr lang="zh-CN" altLang="en-US" sz="1600" dirty="0">
                <a:solidFill>
                  <a:srgbClr val="19499E"/>
                </a:solidFill>
                <a:cs typeface="+mn-ea"/>
                <a:sym typeface="+mn-lt"/>
              </a:rPr>
              <a:t>。</a:t>
            </a:r>
            <a:r>
              <a:rPr lang="zh-CN" altLang="en-US" sz="1600" dirty="0">
                <a:solidFill>
                  <a:schemeClr val="tx1">
                    <a:lumMod val="75000"/>
                    <a:lumOff val="25000"/>
                  </a:schemeClr>
                </a:solidFill>
                <a:cs typeface="+mn-ea"/>
                <a:sym typeface="+mn-lt"/>
              </a:rPr>
              <a:t>道在何处？我认为，勤劳致富，才是正道。上好高中，考上大学，学好本领，参加工作获取报酬，才是正道。相反，坑、蒙、拐、骗、偷、抢等手段弄钱，那就是邪门歪道，轻则受到道德的谴责，重则要受到法律的追究。我们应该立大志，苦学成才，长大报效祖国，用劳动所得改善自己的生活。 </a:t>
            </a:r>
          </a:p>
        </p:txBody>
      </p:sp>
      <p:sp>
        <p:nvSpPr>
          <p:cNvPr id="6" name="PA-文本框 5"/>
          <p:cNvSpPr txBox="1"/>
          <p:nvPr>
            <p:custDataLst>
              <p:tags r:id="rId6"/>
            </p:custDataLst>
          </p:nvPr>
        </p:nvSpPr>
        <p:spPr>
          <a:xfrm>
            <a:off x="911731" y="3298706"/>
            <a:ext cx="6094854" cy="398780"/>
          </a:xfrm>
          <a:prstGeom prst="rect">
            <a:avLst/>
          </a:prstGeom>
          <a:noFill/>
        </p:spPr>
        <p:txBody>
          <a:bodyPr wrap="square">
            <a:spAutoFit/>
          </a:bodyPr>
          <a:lstStyle/>
          <a:p>
            <a:pPr lvl="0" algn="l">
              <a:buClrTx/>
              <a:buSzTx/>
              <a:buFontTx/>
            </a:pPr>
            <a:r>
              <a:rPr lang="zh-CN" altLang="en-US" sz="2000" b="1" dirty="0">
                <a:solidFill>
                  <a:srgbClr val="19499E"/>
                </a:solidFill>
                <a:cs typeface="+mn-ea"/>
                <a:sym typeface="+mn-lt"/>
              </a:rPr>
              <a:t>2、立大志。</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875665" y="2308225"/>
            <a:ext cx="10133330" cy="133794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你的同乡受到别人的欺侮，你去帮忙教训别人不但不制止，反而积极配合，足见对自己的行为缺乏“慎独”意识，缺乏自我约束能力。我提醒同学们一定要有独立思考的能力。遇事该怎么做，不该怎么做，要有自己的主见，且不可盲从。 </a:t>
            </a:r>
          </a:p>
        </p:txBody>
      </p:sp>
      <p:sp>
        <p:nvSpPr>
          <p:cNvPr id="3" name="PA-文本框 2"/>
          <p:cNvSpPr txBox="1"/>
          <p:nvPr>
            <p:custDataLst>
              <p:tags r:id="rId3"/>
            </p:custDataLst>
          </p:nvPr>
        </p:nvSpPr>
        <p:spPr>
          <a:xfrm>
            <a:off x="1487170" y="836295"/>
            <a:ext cx="224409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4" name="PA-文本框 3"/>
          <p:cNvSpPr txBox="1"/>
          <p:nvPr>
            <p:custDataLst>
              <p:tags r:id="rId4"/>
            </p:custDataLst>
          </p:nvPr>
        </p:nvSpPr>
        <p:spPr>
          <a:xfrm>
            <a:off x="875665" y="4394200"/>
            <a:ext cx="6944360" cy="175323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每一个青少年都应学法、知法、懂法用法，学会用法律武器保护自己的合法权益。就学校而言，如果每个同学都充满正义感，见义勇为，碰到类似抢劫的情况，挺身而出，人人喊打，我们就能创造一个安定团结的学习环境。犯罪分子就没有藏身之地。  </a:t>
            </a:r>
          </a:p>
        </p:txBody>
      </p:sp>
      <p:sp>
        <p:nvSpPr>
          <p:cNvPr id="6" name="PA-文本框 5"/>
          <p:cNvSpPr txBox="1"/>
          <p:nvPr>
            <p:custDataLst>
              <p:tags r:id="rId5"/>
            </p:custDataLst>
          </p:nvPr>
        </p:nvSpPr>
        <p:spPr>
          <a:xfrm>
            <a:off x="931545" y="1964055"/>
            <a:ext cx="8899525" cy="368300"/>
          </a:xfrm>
          <a:prstGeom prst="rect">
            <a:avLst/>
          </a:prstGeom>
          <a:noFill/>
        </p:spPr>
        <p:txBody>
          <a:bodyPr wrap="square">
            <a:spAutoFit/>
          </a:bodyPr>
          <a:lstStyle/>
          <a:p>
            <a:r>
              <a:rPr lang="zh-CN" altLang="en-US" b="1" dirty="0">
                <a:solidFill>
                  <a:srgbClr val="19499E"/>
                </a:solidFill>
                <a:cs typeface="+mn-ea"/>
                <a:sym typeface="+mn-lt"/>
              </a:rPr>
              <a:t>3、善慎独。</a:t>
            </a:r>
          </a:p>
        </p:txBody>
      </p:sp>
      <p:sp>
        <p:nvSpPr>
          <p:cNvPr id="8" name="PA-文本框 7"/>
          <p:cNvSpPr txBox="1"/>
          <p:nvPr>
            <p:custDataLst>
              <p:tags r:id="rId6"/>
            </p:custDataLst>
          </p:nvPr>
        </p:nvSpPr>
        <p:spPr>
          <a:xfrm>
            <a:off x="931545" y="3919855"/>
            <a:ext cx="8899525" cy="368300"/>
          </a:xfrm>
          <a:prstGeom prst="rect">
            <a:avLst/>
          </a:prstGeom>
          <a:noFill/>
        </p:spPr>
        <p:txBody>
          <a:bodyPr wrap="square">
            <a:spAutoFit/>
          </a:bodyPr>
          <a:lstStyle/>
          <a:p>
            <a:r>
              <a:rPr lang="zh-CN" altLang="en-US" b="1" dirty="0">
                <a:solidFill>
                  <a:srgbClr val="19499E"/>
                </a:solidFill>
                <a:cs typeface="+mn-ea"/>
                <a:sym typeface="+mn-lt"/>
              </a:rPr>
              <a:t>4、敢维权。</a:t>
            </a:r>
          </a:p>
        </p:txBody>
      </p:sp>
      <p:pic>
        <p:nvPicPr>
          <p:cNvPr id="5" name="PA-图片 4" descr="51miz-E1228028-F919FC85"/>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7820025" y="3663950"/>
            <a:ext cx="2917825" cy="29178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800" decel="100000"/>
                                        <p:tgtEl>
                                          <p:spTgt spid="5"/>
                                        </p:tgtEl>
                                      </p:cBhvr>
                                    </p:animEffect>
                                    <p:anim calcmode="lin" valueType="num">
                                      <p:cBhvr>
                                        <p:cTn id="53" dur="800" decel="100000" fill="hold"/>
                                        <p:tgtEl>
                                          <p:spTgt spid="5"/>
                                        </p:tgtEl>
                                        <p:attrNameLst>
                                          <p:attrName>style.rotation</p:attrName>
                                        </p:attrNameLst>
                                      </p:cBhvr>
                                      <p:tavLst>
                                        <p:tav tm="0">
                                          <p:val>
                                            <p:fltVal val="-90"/>
                                          </p:val>
                                        </p:tav>
                                        <p:tav tm="100000">
                                          <p:val>
                                            <p:fltVal val="0"/>
                                          </p:val>
                                        </p:tav>
                                      </p:tavLst>
                                    </p:anim>
                                    <p:anim calcmode="lin" valueType="num">
                                      <p:cBhvr>
                                        <p:cTn id="54" dur="800" decel="100000" fill="hold"/>
                                        <p:tgtEl>
                                          <p:spTgt spid="5"/>
                                        </p:tgtEl>
                                        <p:attrNameLst>
                                          <p:attrName>ppt_x</p:attrName>
                                        </p:attrNameLst>
                                      </p:cBhvr>
                                      <p:tavLst>
                                        <p:tav tm="0">
                                          <p:val>
                                            <p:strVal val="#ppt_x+0.4"/>
                                          </p:val>
                                        </p:tav>
                                        <p:tav tm="100000">
                                          <p:val>
                                            <p:strVal val="#ppt_x-0.05"/>
                                          </p:val>
                                        </p:tav>
                                      </p:tavLst>
                                    </p:anim>
                                    <p:anim calcmode="lin" valueType="num">
                                      <p:cBhvr>
                                        <p:cTn id="55" dur="800" decel="100000" fill="hold"/>
                                        <p:tgtEl>
                                          <p:spTgt spid="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488440" y="779145"/>
            <a:ext cx="159067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5" name="PA-文本框 4"/>
          <p:cNvSpPr txBox="1"/>
          <p:nvPr>
            <p:custDataLst>
              <p:tags r:id="rId3"/>
            </p:custDataLst>
          </p:nvPr>
        </p:nvSpPr>
        <p:spPr>
          <a:xfrm>
            <a:off x="1488440" y="2481580"/>
            <a:ext cx="5086350" cy="3415030"/>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一旦做错了事，甚至犯了法，就要坦白地向老师、学校、有关机关把事情讲清楚，争取从宽处理。所以，我奉劝同学们最好是从小学法、懂法、守法，万一触上法网，就应该主动坦白、自首，如实交待，争取从宽处理。已经踩上犯罪边缘线以及准备实施此类行为的同学，如果再不悬崖勒马，亡羊补牢，那么，刚这些同学的今天，就是你的明天，因为谁把法律当儿戏，谁就必然亡于法律。</a:t>
            </a:r>
          </a:p>
        </p:txBody>
      </p:sp>
      <p:sp>
        <p:nvSpPr>
          <p:cNvPr id="6" name="PA-文本框 5"/>
          <p:cNvSpPr txBox="1"/>
          <p:nvPr>
            <p:custDataLst>
              <p:tags r:id="rId4"/>
            </p:custDataLst>
          </p:nvPr>
        </p:nvSpPr>
        <p:spPr>
          <a:xfrm>
            <a:off x="1488159" y="1881486"/>
            <a:ext cx="6094854" cy="368300"/>
          </a:xfrm>
          <a:prstGeom prst="rect">
            <a:avLst/>
          </a:prstGeom>
          <a:noFill/>
        </p:spPr>
        <p:txBody>
          <a:bodyPr wrap="square">
            <a:spAutoFit/>
          </a:bodyPr>
          <a:lstStyle/>
          <a:p>
            <a:r>
              <a:rPr lang="zh-CN" altLang="en-US" b="1" dirty="0">
                <a:solidFill>
                  <a:srgbClr val="19499E"/>
                </a:solidFill>
                <a:cs typeface="+mn-ea"/>
                <a:sym typeface="+mn-lt"/>
              </a:rPr>
              <a:t>5、要坦白。</a:t>
            </a:r>
          </a:p>
        </p:txBody>
      </p:sp>
      <p:pic>
        <p:nvPicPr>
          <p:cNvPr id="2" name="PA-图片 1" descr="51miz-E1195796-AF448A99"/>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6574790" y="2481580"/>
            <a:ext cx="5133975" cy="341503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66566" name="PA-矩形 66565"/>
          <p:cNvSpPr/>
          <p:nvPr>
            <p:custDataLst>
              <p:tags r:id="rId2"/>
            </p:custDataLst>
          </p:nvPr>
        </p:nvSpPr>
        <p:spPr>
          <a:xfrm>
            <a:off x="2135188" y="545555"/>
            <a:ext cx="351378" cy="769441"/>
          </a:xfrm>
          <a:prstGeom prst="rect">
            <a:avLst/>
          </a:prstGeom>
          <a:noFill/>
          <a:ln w="9525">
            <a:noFill/>
          </a:ln>
        </p:spPr>
        <p:txBody>
          <a:bodyPr wrap="none" anchor="ctr" anchorCtr="0">
            <a:spAutoFit/>
          </a:bodyPr>
          <a:lstStyle/>
          <a:p>
            <a:r>
              <a:rPr lang="zh-CN" altLang="en-US" sz="4400" dirty="0">
                <a:solidFill>
                  <a:schemeClr val="tx2"/>
                </a:solidFill>
                <a:cs typeface="+mn-ea"/>
                <a:sym typeface="+mn-lt"/>
              </a:rPr>
              <a:t> </a:t>
            </a:r>
          </a:p>
        </p:txBody>
      </p:sp>
      <p:sp>
        <p:nvSpPr>
          <p:cNvPr id="3" name="PA-文本框 2"/>
          <p:cNvSpPr txBox="1"/>
          <p:nvPr>
            <p:custDataLst>
              <p:tags r:id="rId3"/>
            </p:custDataLst>
          </p:nvPr>
        </p:nvSpPr>
        <p:spPr>
          <a:xfrm>
            <a:off x="1529080" y="855345"/>
            <a:ext cx="403161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4" name="PA-文本框 3"/>
          <p:cNvSpPr txBox="1"/>
          <p:nvPr>
            <p:custDataLst>
              <p:tags r:id="rId4"/>
            </p:custDataLst>
          </p:nvPr>
        </p:nvSpPr>
        <p:spPr>
          <a:xfrm>
            <a:off x="4017645" y="2320290"/>
            <a:ext cx="6873240" cy="3230245"/>
          </a:xfrm>
          <a:prstGeom prst="rect">
            <a:avLst/>
          </a:prstGeom>
          <a:noFill/>
        </p:spPr>
        <p:txBody>
          <a:bodyPr wrap="square" rtlCol="0" anchor="t">
            <a:spAutoFit/>
          </a:bodyPr>
          <a:lstStyle/>
          <a:p>
            <a:pPr fontAlgn="auto">
              <a:lnSpc>
                <a:spcPct val="150000"/>
              </a:lnSpc>
            </a:pPr>
            <a:r>
              <a:rPr lang="en-US" altLang="zh-CN" b="1">
                <a:solidFill>
                  <a:srgbClr val="19499E"/>
                </a:solidFill>
                <a:cs typeface="+mn-ea"/>
                <a:sym typeface="+mn-lt"/>
              </a:rPr>
              <a:t>1. </a:t>
            </a:r>
            <a:r>
              <a:rPr lang="zh-CN" altLang="en-US" b="1" dirty="0">
                <a:solidFill>
                  <a:srgbClr val="19499E"/>
                </a:solidFill>
                <a:cs typeface="+mn-ea"/>
                <a:sym typeface="+mn-lt"/>
              </a:rPr>
              <a:t>对学习不感兴趣，</a:t>
            </a:r>
            <a:r>
              <a:rPr lang="zh-CN" altLang="en-US" dirty="0">
                <a:solidFill>
                  <a:schemeClr val="tx1">
                    <a:lumMod val="75000"/>
                    <a:lumOff val="25000"/>
                  </a:schemeClr>
                </a:solidFill>
                <a:cs typeface="+mn-ea"/>
                <a:sym typeface="+mn-lt"/>
              </a:rPr>
              <a:t>学习成绩无缘无故的下滑，不按时完成老师布置的作业，考试时进行抄袭，对考试结果不以为然，老师、家长的教育 也无所谓；</a:t>
            </a:r>
          </a:p>
          <a:p>
            <a:pPr fontAlgn="auto">
              <a:lnSpc>
                <a:spcPct val="150000"/>
              </a:lnSpc>
            </a:pPr>
            <a:endParaRPr lang="zh-CN" altLang="en-US" sz="500" dirty="0">
              <a:solidFill>
                <a:schemeClr val="tx1">
                  <a:lumMod val="75000"/>
                  <a:lumOff val="25000"/>
                </a:schemeClr>
              </a:solidFill>
              <a:cs typeface="+mn-ea"/>
              <a:sym typeface="+mn-lt"/>
            </a:endParaRPr>
          </a:p>
          <a:p>
            <a:pPr fontAlgn="auto">
              <a:lnSpc>
                <a:spcPct val="150000"/>
              </a:lnSpc>
            </a:pPr>
            <a:r>
              <a:rPr lang="zh-CN" altLang="en-US" b="1">
                <a:solidFill>
                  <a:srgbClr val="19499E"/>
                </a:solidFill>
                <a:cs typeface="+mn-ea"/>
                <a:sym typeface="+mn-lt"/>
              </a:rPr>
              <a:t>2. 对事物的兴趣开始变化，</a:t>
            </a:r>
            <a:r>
              <a:rPr lang="zh-CN" altLang="en-US">
                <a:solidFill>
                  <a:schemeClr val="tx1">
                    <a:lumMod val="75000"/>
                    <a:lumOff val="25000"/>
                  </a:schemeClr>
                </a:solidFill>
                <a:cs typeface="+mn-ea"/>
                <a:sym typeface="+mn-lt"/>
              </a:rPr>
              <a:t>劳动懒散，上课思想不集中，而对武打、言情和低级庸俗甚至黄色的录像、书刊和光盘甚感兴趣；</a:t>
            </a:r>
          </a:p>
          <a:p>
            <a:pPr fontAlgn="auto">
              <a:lnSpc>
                <a:spcPct val="150000"/>
              </a:lnSpc>
            </a:pPr>
            <a:endParaRPr lang="zh-CN" altLang="en-US" sz="500">
              <a:solidFill>
                <a:schemeClr val="tx1">
                  <a:lumMod val="75000"/>
                  <a:lumOff val="25000"/>
                </a:schemeClr>
              </a:solidFill>
              <a:cs typeface="+mn-ea"/>
              <a:sym typeface="+mn-lt"/>
            </a:endParaRPr>
          </a:p>
          <a:p>
            <a:pPr fontAlgn="auto">
              <a:lnSpc>
                <a:spcPct val="150000"/>
              </a:lnSpc>
            </a:pPr>
            <a:r>
              <a:rPr lang="en-US" altLang="zh-CN" b="1">
                <a:solidFill>
                  <a:srgbClr val="19499E"/>
                </a:solidFill>
                <a:cs typeface="+mn-ea"/>
                <a:sym typeface="+mn-lt"/>
              </a:rPr>
              <a:t>3. </a:t>
            </a:r>
            <a:r>
              <a:rPr lang="zh-CN" altLang="en-US" b="1" dirty="0">
                <a:solidFill>
                  <a:srgbClr val="19499E"/>
                </a:solidFill>
                <a:cs typeface="+mn-ea"/>
                <a:sym typeface="+mn-lt"/>
              </a:rPr>
              <a:t>经常迟到、早退、旷课，厌恶学校生活，</a:t>
            </a:r>
            <a:r>
              <a:rPr lang="zh-CN" altLang="en-US" dirty="0">
                <a:solidFill>
                  <a:schemeClr val="tx1">
                    <a:lumMod val="75000"/>
                    <a:lumOff val="25000"/>
                  </a:schemeClr>
                </a:solidFill>
                <a:cs typeface="+mn-ea"/>
                <a:sym typeface="+mn-lt"/>
              </a:rPr>
              <a:t>这种孩子如果与校外的不法分子或无业人员有了联系，就会越来越不愿意回家；</a:t>
            </a:r>
          </a:p>
        </p:txBody>
      </p:sp>
      <p:pic>
        <p:nvPicPr>
          <p:cNvPr id="2" name="PA-图片 1" descr="51miz-E1246737-2C654E37"/>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609600" y="3085465"/>
            <a:ext cx="3072765" cy="23050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800" decel="100000"/>
                                        <p:tgtEl>
                                          <p:spTgt spid="66566"/>
                                        </p:tgtEl>
                                      </p:cBhvr>
                                    </p:animEffect>
                                    <p:anim calcmode="lin" valueType="num">
                                      <p:cBhvr>
                                        <p:cTn id="8" dur="800" decel="100000" fill="hold"/>
                                        <p:tgtEl>
                                          <p:spTgt spid="66566"/>
                                        </p:tgtEl>
                                        <p:attrNameLst>
                                          <p:attrName>style.rotation</p:attrName>
                                        </p:attrNameLst>
                                      </p:cBhvr>
                                      <p:tavLst>
                                        <p:tav tm="0">
                                          <p:val>
                                            <p:fltVal val="-90"/>
                                          </p:val>
                                        </p:tav>
                                        <p:tav tm="100000">
                                          <p:val>
                                            <p:fltVal val="0"/>
                                          </p:val>
                                        </p:tav>
                                      </p:tavLst>
                                    </p:anim>
                                    <p:anim calcmode="lin" valueType="num">
                                      <p:cBhvr>
                                        <p:cTn id="9" dur="800" decel="100000" fill="hold"/>
                                        <p:tgtEl>
                                          <p:spTgt spid="66566"/>
                                        </p:tgtEl>
                                        <p:attrNameLst>
                                          <p:attrName>ppt_x</p:attrName>
                                        </p:attrNameLst>
                                      </p:cBhvr>
                                      <p:tavLst>
                                        <p:tav tm="0">
                                          <p:val>
                                            <p:strVal val="#ppt_x+0.4"/>
                                          </p:val>
                                        </p:tav>
                                        <p:tav tm="100000">
                                          <p:val>
                                            <p:strVal val="#ppt_x-0.05"/>
                                          </p:val>
                                        </p:tav>
                                      </p:tavLst>
                                    </p:anim>
                                    <p:anim calcmode="lin" valueType="num">
                                      <p:cBhvr>
                                        <p:cTn id="10" dur="800" decel="100000" fill="hold"/>
                                        <p:tgtEl>
                                          <p:spTgt spid="665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917190" y="2169795"/>
            <a:ext cx="633666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懂法知法</a:t>
            </a:r>
          </a:p>
          <a:p>
            <a:pPr algn="ctr"/>
            <a:r>
              <a:rPr lang="zh-CN" altLang="en-US" sz="7200" spc="500" dirty="0">
                <a:solidFill>
                  <a:srgbClr val="19499E"/>
                </a:solidFill>
                <a:uFillTx/>
                <a:cs typeface="+mn-ea"/>
                <a:sym typeface="+mn-lt"/>
              </a:rPr>
              <a:t>做合法公民</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PAST.01</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66566" name="PA-矩形 66565"/>
          <p:cNvSpPr/>
          <p:nvPr>
            <p:custDataLst>
              <p:tags r:id="rId2"/>
            </p:custDataLst>
          </p:nvPr>
        </p:nvSpPr>
        <p:spPr>
          <a:xfrm>
            <a:off x="2135188" y="545555"/>
            <a:ext cx="351378" cy="769441"/>
          </a:xfrm>
          <a:prstGeom prst="rect">
            <a:avLst/>
          </a:prstGeom>
          <a:noFill/>
          <a:ln w="9525">
            <a:noFill/>
          </a:ln>
        </p:spPr>
        <p:txBody>
          <a:bodyPr wrap="none" anchor="ctr" anchorCtr="0">
            <a:spAutoFit/>
          </a:bodyPr>
          <a:lstStyle/>
          <a:p>
            <a:r>
              <a:rPr lang="zh-CN" altLang="en-US" sz="4400" dirty="0">
                <a:solidFill>
                  <a:schemeClr val="tx2"/>
                </a:solidFill>
                <a:cs typeface="+mn-ea"/>
                <a:sym typeface="+mn-lt"/>
              </a:rPr>
              <a:t> </a:t>
            </a:r>
          </a:p>
        </p:txBody>
      </p:sp>
      <p:sp>
        <p:nvSpPr>
          <p:cNvPr id="3" name="PA-文本框 2"/>
          <p:cNvSpPr txBox="1"/>
          <p:nvPr>
            <p:custDataLst>
              <p:tags r:id="rId3"/>
            </p:custDataLst>
          </p:nvPr>
        </p:nvSpPr>
        <p:spPr>
          <a:xfrm>
            <a:off x="1468755" y="660400"/>
            <a:ext cx="402526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7" name="PA-文本框 6"/>
          <p:cNvSpPr txBox="1"/>
          <p:nvPr>
            <p:custDataLst>
              <p:tags r:id="rId4"/>
            </p:custDataLst>
          </p:nvPr>
        </p:nvSpPr>
        <p:spPr>
          <a:xfrm>
            <a:off x="1060450" y="1803400"/>
            <a:ext cx="6136005" cy="4246245"/>
          </a:xfrm>
          <a:prstGeom prst="rect">
            <a:avLst/>
          </a:prstGeom>
          <a:noFill/>
        </p:spPr>
        <p:txBody>
          <a:bodyPr wrap="square" rtlCol="0" anchor="t">
            <a:spAutoFit/>
          </a:bodyPr>
          <a:lstStyle/>
          <a:p>
            <a:pPr fontAlgn="auto">
              <a:lnSpc>
                <a:spcPct val="150000"/>
              </a:lnSpc>
            </a:pPr>
            <a:r>
              <a:rPr lang="zh-CN" altLang="en-US" b="1">
                <a:solidFill>
                  <a:srgbClr val="19499E"/>
                </a:solidFill>
                <a:cs typeface="+mn-ea"/>
                <a:sym typeface="+mn-lt"/>
              </a:rPr>
              <a:t>4. 心理方面有变化，</a:t>
            </a:r>
            <a:r>
              <a:rPr lang="zh-CN" altLang="en-US">
                <a:solidFill>
                  <a:schemeClr val="tx1">
                    <a:lumMod val="75000"/>
                    <a:lumOff val="25000"/>
                  </a:schemeClr>
                </a:solidFill>
                <a:cs typeface="+mn-ea"/>
                <a:sym typeface="+mn-lt"/>
              </a:rPr>
              <a:t>如精神恍惚，情绪波动，举止反常，心神不定，东张西望；</a:t>
            </a:r>
          </a:p>
          <a:p>
            <a:pPr fontAlgn="auto">
              <a:lnSpc>
                <a:spcPct val="150000"/>
              </a:lnSpc>
            </a:pPr>
            <a:r>
              <a:rPr lang="en-US" altLang="zh-CN" b="1">
                <a:solidFill>
                  <a:srgbClr val="19499E"/>
                </a:solidFill>
                <a:cs typeface="+mn-ea"/>
                <a:sym typeface="+mn-lt"/>
              </a:rPr>
              <a:t>5. </a:t>
            </a:r>
            <a:r>
              <a:rPr lang="zh-CN" altLang="en-US" b="1" dirty="0">
                <a:solidFill>
                  <a:srgbClr val="19499E"/>
                </a:solidFill>
                <a:cs typeface="+mn-ea"/>
                <a:sym typeface="+mn-lt"/>
              </a:rPr>
              <a:t>对教师和家长的关心帮助表示反感，</a:t>
            </a:r>
            <a:r>
              <a:rPr lang="zh-CN" altLang="en-US" dirty="0">
                <a:solidFill>
                  <a:schemeClr val="tx1">
                    <a:lumMod val="75000"/>
                    <a:lumOff val="25000"/>
                  </a:schemeClr>
                </a:solidFill>
                <a:cs typeface="+mn-ea"/>
                <a:sym typeface="+mn-lt"/>
              </a:rPr>
              <a:t>甚至怀有敌意，恶语顶撞，有时给教育者出难题，看笑话；</a:t>
            </a:r>
          </a:p>
          <a:p>
            <a:pPr fontAlgn="auto">
              <a:lnSpc>
                <a:spcPct val="150000"/>
              </a:lnSpc>
            </a:pPr>
            <a:r>
              <a:rPr lang="en-US" altLang="zh-CN" b="1">
                <a:solidFill>
                  <a:srgbClr val="19499E"/>
                </a:solidFill>
                <a:cs typeface="+mn-ea"/>
                <a:sym typeface="+mn-lt"/>
              </a:rPr>
              <a:t>6. </a:t>
            </a:r>
            <a:r>
              <a:rPr lang="zh-CN" altLang="en-US" b="1" dirty="0">
                <a:solidFill>
                  <a:srgbClr val="19499E"/>
                </a:solidFill>
                <a:cs typeface="+mn-ea"/>
                <a:sym typeface="+mn-lt"/>
              </a:rPr>
              <a:t>对遵守纪律、要求进步的学生进行讽刺</a:t>
            </a:r>
            <a:r>
              <a:rPr lang="zh-CN" altLang="en-US" dirty="0">
                <a:solidFill>
                  <a:schemeClr val="tx1">
                    <a:lumMod val="75000"/>
                    <a:lumOff val="25000"/>
                  </a:schemeClr>
                </a:solidFill>
                <a:cs typeface="+mn-ea"/>
                <a:sym typeface="+mn-lt"/>
              </a:rPr>
              <a:t>、挖苦和打击，同情和包庇甚至效仿有劣迹或不法行为的人，把反社会的人格或行为当作是“勇敢”的表现；</a:t>
            </a:r>
            <a:endParaRPr lang="zh-CN" altLang="en-US">
              <a:solidFill>
                <a:schemeClr val="tx1">
                  <a:lumMod val="75000"/>
                  <a:lumOff val="25000"/>
                </a:schemeClr>
              </a:solidFill>
              <a:cs typeface="+mn-ea"/>
              <a:sym typeface="+mn-lt"/>
            </a:endParaRPr>
          </a:p>
          <a:p>
            <a:pPr fontAlgn="auto">
              <a:lnSpc>
                <a:spcPct val="150000"/>
              </a:lnSpc>
            </a:pPr>
            <a:r>
              <a:rPr lang="zh-CN" altLang="en-US" b="1">
                <a:solidFill>
                  <a:srgbClr val="19499E"/>
                </a:solidFill>
                <a:cs typeface="+mn-ea"/>
                <a:sym typeface="+mn-lt"/>
              </a:rPr>
              <a:t>7. 原本养成的生活规律出现变化</a:t>
            </a:r>
            <a:r>
              <a:rPr lang="zh-CN" altLang="en-US">
                <a:solidFill>
                  <a:schemeClr val="tx1">
                    <a:lumMod val="75000"/>
                    <a:lumOff val="25000"/>
                  </a:schemeClr>
                </a:solidFill>
                <a:cs typeface="+mn-ea"/>
                <a:sym typeface="+mn-lt"/>
              </a:rPr>
              <a:t>，如从早起变成睡懒觉，从注意卫生变为邋里邋遢、不修边幅甚至肮脏，或一反常态地特别喜欢梳妆打扮；</a:t>
            </a:r>
          </a:p>
        </p:txBody>
      </p:sp>
      <p:pic>
        <p:nvPicPr>
          <p:cNvPr id="4" name="PA-图片 3" descr="51miz-E1162823-3BDFE1C4"/>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639050" y="2438400"/>
            <a:ext cx="3467100" cy="34671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800" decel="100000"/>
                                        <p:tgtEl>
                                          <p:spTgt spid="66566"/>
                                        </p:tgtEl>
                                      </p:cBhvr>
                                    </p:animEffect>
                                    <p:anim calcmode="lin" valueType="num">
                                      <p:cBhvr>
                                        <p:cTn id="8" dur="800" decel="100000" fill="hold"/>
                                        <p:tgtEl>
                                          <p:spTgt spid="66566"/>
                                        </p:tgtEl>
                                        <p:attrNameLst>
                                          <p:attrName>style.rotation</p:attrName>
                                        </p:attrNameLst>
                                      </p:cBhvr>
                                      <p:tavLst>
                                        <p:tav tm="0">
                                          <p:val>
                                            <p:fltVal val="-90"/>
                                          </p:val>
                                        </p:tav>
                                        <p:tav tm="100000">
                                          <p:val>
                                            <p:fltVal val="0"/>
                                          </p:val>
                                        </p:tav>
                                      </p:tavLst>
                                    </p:anim>
                                    <p:anim calcmode="lin" valueType="num">
                                      <p:cBhvr>
                                        <p:cTn id="9" dur="800" decel="100000" fill="hold"/>
                                        <p:tgtEl>
                                          <p:spTgt spid="66566"/>
                                        </p:tgtEl>
                                        <p:attrNameLst>
                                          <p:attrName>ppt_x</p:attrName>
                                        </p:attrNameLst>
                                      </p:cBhvr>
                                      <p:tavLst>
                                        <p:tav tm="0">
                                          <p:val>
                                            <p:strVal val="#ppt_x+0.4"/>
                                          </p:val>
                                        </p:tav>
                                        <p:tav tm="100000">
                                          <p:val>
                                            <p:strVal val="#ppt_x-0.05"/>
                                          </p:val>
                                        </p:tav>
                                      </p:tavLst>
                                    </p:anim>
                                    <p:anim calcmode="lin" valueType="num">
                                      <p:cBhvr>
                                        <p:cTn id="10" dur="800" decel="100000" fill="hold"/>
                                        <p:tgtEl>
                                          <p:spTgt spid="665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468755" y="700405"/>
            <a:ext cx="398716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5" name="PA-文本框 4"/>
          <p:cNvSpPr txBox="1"/>
          <p:nvPr>
            <p:custDataLst>
              <p:tags r:id="rId3"/>
            </p:custDataLst>
          </p:nvPr>
        </p:nvSpPr>
        <p:spPr>
          <a:xfrm>
            <a:off x="1055370" y="1666240"/>
            <a:ext cx="5509895" cy="4246245"/>
          </a:xfrm>
          <a:prstGeom prst="rect">
            <a:avLst/>
          </a:prstGeom>
          <a:noFill/>
        </p:spPr>
        <p:txBody>
          <a:bodyPr wrap="square" rtlCol="0" anchor="t">
            <a:spAutoFit/>
          </a:bodyPr>
          <a:lstStyle/>
          <a:p>
            <a:pPr algn="l" fontAlgn="auto">
              <a:lnSpc>
                <a:spcPct val="150000"/>
              </a:lnSpc>
            </a:pPr>
            <a:r>
              <a:rPr lang="en-US" altLang="zh-CN" b="1">
                <a:solidFill>
                  <a:srgbClr val="19499E"/>
                </a:solidFill>
                <a:cs typeface="+mn-ea"/>
                <a:sym typeface="+mn-lt"/>
              </a:rPr>
              <a:t>8. </a:t>
            </a:r>
            <a:r>
              <a:rPr lang="zh-CN" altLang="en-US" b="1" dirty="0">
                <a:solidFill>
                  <a:srgbClr val="19499E"/>
                </a:solidFill>
                <a:cs typeface="+mn-ea"/>
                <a:sym typeface="+mn-lt"/>
              </a:rPr>
              <a:t>道德品质起了变化，</a:t>
            </a:r>
            <a:r>
              <a:rPr lang="zh-CN" altLang="en-US" dirty="0">
                <a:solidFill>
                  <a:schemeClr val="tx1">
                    <a:lumMod val="75000"/>
                    <a:lumOff val="25000"/>
                  </a:schemeClr>
                </a:solidFill>
                <a:cs typeface="+mn-ea"/>
                <a:sym typeface="+mn-lt"/>
              </a:rPr>
              <a:t>如从诚实变成爱撒谎，爱说空话、大话、假话，从谦虚变成傲慢，从斯文变成野蛮，喜欢逞能，从文明礼貌变成口吐秽言、动作粗野，或在家长、老师面前循规蹈矩，而背后却胡作非为</a:t>
            </a:r>
          </a:p>
          <a:p>
            <a:pPr algn="l" fontAlgn="auto">
              <a:lnSpc>
                <a:spcPct val="150000"/>
              </a:lnSpc>
            </a:pPr>
            <a:r>
              <a:rPr lang="zh-CN" altLang="en-US" b="1">
                <a:solidFill>
                  <a:srgbClr val="19499E"/>
                </a:solidFill>
                <a:cs typeface="+mn-ea"/>
                <a:sym typeface="+mn-lt"/>
              </a:rPr>
              <a:t>9. 过分追求物质享受，</a:t>
            </a:r>
            <a:r>
              <a:rPr lang="zh-CN" altLang="en-US">
                <a:solidFill>
                  <a:schemeClr val="tx1">
                    <a:lumMod val="75000"/>
                    <a:lumOff val="25000"/>
                  </a:schemeClr>
                </a:solidFill>
                <a:cs typeface="+mn-ea"/>
                <a:sym typeface="+mn-lt"/>
              </a:rPr>
              <a:t>染上了一些成年人的不良行为习惯，如抽烟喝酒等。</a:t>
            </a:r>
          </a:p>
          <a:p>
            <a:pPr algn="l" fontAlgn="auto">
              <a:lnSpc>
                <a:spcPct val="150000"/>
              </a:lnSpc>
            </a:pPr>
            <a:r>
              <a:rPr lang="en-US" altLang="zh-CN" b="1">
                <a:solidFill>
                  <a:srgbClr val="19499E"/>
                </a:solidFill>
                <a:cs typeface="+mn-ea"/>
                <a:sym typeface="+mn-lt"/>
              </a:rPr>
              <a:t>10. </a:t>
            </a:r>
            <a:r>
              <a:rPr lang="zh-CN" altLang="en-US" b="1" dirty="0">
                <a:solidFill>
                  <a:srgbClr val="19499E"/>
                </a:solidFill>
                <a:cs typeface="+mn-ea"/>
                <a:sym typeface="+mn-lt"/>
              </a:rPr>
              <a:t>结交不三不四的人</a:t>
            </a:r>
            <a:r>
              <a:rPr lang="zh-CN" altLang="en-US" dirty="0">
                <a:solidFill>
                  <a:schemeClr val="tx1">
                    <a:lumMod val="75000"/>
                    <a:lumOff val="25000"/>
                  </a:schemeClr>
                </a:solidFill>
                <a:cs typeface="+mn-ea"/>
                <a:sym typeface="+mn-lt"/>
              </a:rPr>
              <a:t>，或与校外的流失生和有前科的人结交，或拉帮结伙聚在一起甩扑克打麻将，或三五成群出入公共场所，惹是生非，遇事便大打出手，惟恐天下不乱；</a:t>
            </a:r>
          </a:p>
        </p:txBody>
      </p:sp>
      <p:pic>
        <p:nvPicPr>
          <p:cNvPr id="2" name="PA-图片 1" descr="51miz-E1225389-23FB2108"/>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239000" y="1666240"/>
            <a:ext cx="3790950" cy="37909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59865" y="812800"/>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法律信箱</a:t>
            </a:r>
          </a:p>
        </p:txBody>
      </p:sp>
      <p:sp>
        <p:nvSpPr>
          <p:cNvPr id="3" name="PA-文本框 2"/>
          <p:cNvSpPr txBox="1"/>
          <p:nvPr>
            <p:custDataLst>
              <p:tags r:id="rId3"/>
            </p:custDataLst>
          </p:nvPr>
        </p:nvSpPr>
        <p:spPr>
          <a:xfrm>
            <a:off x="1401445" y="1936115"/>
            <a:ext cx="9388475"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《预防未成年人犯罪法》第三十三条规定，</a:t>
            </a:r>
          </a:p>
          <a:p>
            <a:pPr fontAlgn="auto">
              <a:lnSpc>
                <a:spcPct val="150000"/>
              </a:lnSpc>
            </a:pPr>
            <a:r>
              <a:rPr lang="zh-CN" altLang="en-US" dirty="0">
                <a:solidFill>
                  <a:schemeClr val="tx1">
                    <a:lumMod val="75000"/>
                    <a:lumOff val="25000"/>
                  </a:schemeClr>
                </a:solidFill>
                <a:cs typeface="+mn-ea"/>
                <a:sym typeface="+mn-lt"/>
              </a:rPr>
              <a:t>营业性歌舞厅以及其他未成年人不适宜进入的场所，应当设置明显的未成年人禁止进入的标志，不得允许未成年人进入。营业性电子游戏场所在国家法定节假日外，不得允许未成年人进入，并应当设置明显的未成年人禁止进入标志。</a:t>
            </a:r>
          </a:p>
        </p:txBody>
      </p:sp>
      <p:pic>
        <p:nvPicPr>
          <p:cNvPr id="4" name="PA-图片 3" descr="51miz-E930074-1E6968C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427470" y="3689350"/>
            <a:ext cx="2955290" cy="253873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89075" y="798195"/>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殷切的希望</a:t>
            </a:r>
          </a:p>
        </p:txBody>
      </p:sp>
      <p:sp>
        <p:nvSpPr>
          <p:cNvPr id="3" name="PA-文本框 2"/>
          <p:cNvSpPr txBox="1"/>
          <p:nvPr>
            <p:custDataLst>
              <p:tags r:id="rId3"/>
            </p:custDataLst>
          </p:nvPr>
        </p:nvSpPr>
        <p:spPr>
          <a:xfrm>
            <a:off x="1024255" y="1750695"/>
            <a:ext cx="10142855" cy="4246245"/>
          </a:xfrm>
          <a:prstGeom prst="rect">
            <a:avLst/>
          </a:prstGeom>
          <a:noFill/>
        </p:spPr>
        <p:txBody>
          <a:bodyPr wrap="square" rtlCol="0" anchor="t">
            <a:spAutoFit/>
          </a:bodyPr>
          <a:lstStyle/>
          <a:p>
            <a:pPr marL="385445" indent="-385445" fontAlgn="auto">
              <a:lnSpc>
                <a:spcPct val="150000"/>
              </a:lnSpc>
            </a:pPr>
            <a:r>
              <a:rPr lang="zh-CN" altLang="en-US" b="1">
                <a:solidFill>
                  <a:srgbClr val="19499E"/>
                </a:solidFill>
                <a:cs typeface="+mn-ea"/>
                <a:sym typeface="+mn-lt"/>
              </a:rPr>
              <a:t>1、勤奋学习，</a:t>
            </a:r>
            <a:r>
              <a:rPr lang="zh-CN" altLang="en-US">
                <a:solidFill>
                  <a:schemeClr val="tx1">
                    <a:lumMod val="75000"/>
                    <a:lumOff val="25000"/>
                  </a:schemeClr>
                </a:solidFill>
                <a:cs typeface="+mn-ea"/>
                <a:sym typeface="+mn-lt"/>
              </a:rPr>
              <a:t>掌握必要的政治、文化、科学、法律知识和劳动技能，提高辨别是非和抵制不良影响的能力。</a:t>
            </a:r>
          </a:p>
          <a:p>
            <a:pPr marL="385445" indent="-385445" fontAlgn="auto">
              <a:lnSpc>
                <a:spcPct val="150000"/>
              </a:lnSpc>
            </a:pPr>
            <a:r>
              <a:rPr lang="zh-CN" altLang="en-US" b="1">
                <a:solidFill>
                  <a:srgbClr val="19499E"/>
                </a:solidFill>
                <a:cs typeface="+mn-ea"/>
                <a:sym typeface="+mn-lt"/>
              </a:rPr>
              <a:t>2、遵守社会公德，</a:t>
            </a:r>
            <a:r>
              <a:rPr lang="zh-CN" altLang="en-US">
                <a:solidFill>
                  <a:schemeClr val="tx1">
                    <a:lumMod val="75000"/>
                    <a:lumOff val="25000"/>
                  </a:schemeClr>
                </a:solidFill>
                <a:cs typeface="+mn-ea"/>
                <a:sym typeface="+mn-lt"/>
              </a:rPr>
              <a:t>爱祖国、爱人民、爱劳动、爱科学、爱社会主义，敬爱父母、尊重老师、敬老爱幼，艰苦朴素，不做损害国家、社会、集体的事情，应当诚实谦虚，接受别人的帮助教育，克服缺点，改正错误。</a:t>
            </a:r>
          </a:p>
          <a:p>
            <a:pPr marL="385445" indent="-385445" fontAlgn="auto">
              <a:lnSpc>
                <a:spcPct val="150000"/>
              </a:lnSpc>
            </a:pPr>
            <a:r>
              <a:rPr lang="zh-CN" altLang="en-US" b="1">
                <a:solidFill>
                  <a:srgbClr val="19499E"/>
                </a:solidFill>
                <a:cs typeface="+mn-ea"/>
                <a:sym typeface="+mn-lt"/>
              </a:rPr>
              <a:t>3、遵纪守法，</a:t>
            </a:r>
            <a:r>
              <a:rPr lang="zh-CN" altLang="en-US">
                <a:solidFill>
                  <a:schemeClr val="tx1">
                    <a:lumMod val="75000"/>
                    <a:lumOff val="25000"/>
                  </a:schemeClr>
                </a:solidFill>
                <a:cs typeface="+mn-ea"/>
                <a:sym typeface="+mn-lt"/>
              </a:rPr>
              <a:t>不吸烟、不饮酒、不打架骂人、不赌博、不早恋、不逃夜逃学、不参加封建迷信活动、不进入仅向成年人开放的娱乐场所、不观看不良的影视读物、不做其它危害自身和他人身心健康的事。</a:t>
            </a:r>
          </a:p>
          <a:p>
            <a:pPr marL="385445" indent="-385445" fontAlgn="auto">
              <a:lnSpc>
                <a:spcPct val="150000"/>
              </a:lnSpc>
            </a:pPr>
            <a:r>
              <a:rPr lang="zh-CN" altLang="en-US" b="1">
                <a:solidFill>
                  <a:srgbClr val="19499E"/>
                </a:solidFill>
                <a:cs typeface="+mn-ea"/>
                <a:sym typeface="+mn-lt"/>
              </a:rPr>
              <a:t>4、努力锻炼身体，</a:t>
            </a:r>
            <a:r>
              <a:rPr lang="zh-CN" altLang="en-US">
                <a:solidFill>
                  <a:schemeClr val="tx1">
                    <a:lumMod val="75000"/>
                    <a:lumOff val="25000"/>
                  </a:schemeClr>
                </a:solidFill>
                <a:cs typeface="+mn-ea"/>
                <a:sym typeface="+mn-lt"/>
              </a:rPr>
              <a:t>讲究卫生，增强体质。</a:t>
            </a:r>
          </a:p>
          <a:p>
            <a:pPr marL="385445" indent="-385445" fontAlgn="auto">
              <a:lnSpc>
                <a:spcPct val="150000"/>
              </a:lnSpc>
            </a:pPr>
            <a:r>
              <a:rPr lang="zh-CN" altLang="en-US" b="1">
                <a:solidFill>
                  <a:srgbClr val="19499E"/>
                </a:solidFill>
                <a:cs typeface="+mn-ea"/>
                <a:sym typeface="+mn-lt"/>
              </a:rPr>
              <a:t>5、同学之间应当团结友爱</a:t>
            </a:r>
            <a:r>
              <a:rPr lang="zh-CN" altLang="en-US">
                <a:solidFill>
                  <a:schemeClr val="tx1">
                    <a:lumMod val="75000"/>
                    <a:lumOff val="25000"/>
                  </a:schemeClr>
                </a:solidFill>
                <a:cs typeface="+mn-ea"/>
                <a:sym typeface="+mn-lt"/>
              </a:rPr>
              <a:t>，互学互助，共同进步。</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4933950" y="2952115"/>
            <a:ext cx="4990465" cy="1753235"/>
          </a:xfrm>
          <a:prstGeom prst="rect">
            <a:avLst/>
          </a:prstGeom>
          <a:noFill/>
        </p:spPr>
        <p:txBody>
          <a:bodyPr wrap="square" rtlCol="0" anchor="t">
            <a:spAutoFit/>
          </a:bodyPr>
          <a:lstStyle/>
          <a:p>
            <a:pPr fontAlgn="auto">
              <a:lnSpc>
                <a:spcPct val="150000"/>
              </a:lnSpc>
            </a:pPr>
            <a:r>
              <a:rPr lang="zh-CN" altLang="en-US" b="1">
                <a:solidFill>
                  <a:srgbClr val="19499E"/>
                </a:solidFill>
                <a:cs typeface="+mn-ea"/>
                <a:sym typeface="+mn-lt"/>
              </a:rPr>
              <a:t>我们郑重宣誓：</a:t>
            </a:r>
          </a:p>
          <a:p>
            <a:pPr fontAlgn="auto">
              <a:lnSpc>
                <a:spcPct val="150000"/>
              </a:lnSpc>
            </a:pPr>
            <a:r>
              <a:rPr lang="zh-CN" altLang="en-US">
                <a:cs typeface="+mn-ea"/>
                <a:sym typeface="+mn-lt"/>
              </a:rPr>
              <a:t> </a:t>
            </a:r>
            <a:r>
              <a:rPr lang="zh-CN" altLang="en-US">
                <a:solidFill>
                  <a:schemeClr val="tx1">
                    <a:lumMod val="75000"/>
                    <a:lumOff val="25000"/>
                  </a:schemeClr>
                </a:solidFill>
                <a:cs typeface="+mn-ea"/>
                <a:sym typeface="+mn-lt"/>
              </a:rPr>
              <a:t>从我做起，从现在做起，彻底告别不良行为习惯，提高法制意识，远离违法犯罪，做一个文明中学生，做一个合格公民，为社会和谐贡献力量。</a:t>
            </a:r>
          </a:p>
        </p:txBody>
      </p:sp>
      <p:sp>
        <p:nvSpPr>
          <p:cNvPr id="3" name="PA-文本框 2"/>
          <p:cNvSpPr txBox="1"/>
          <p:nvPr>
            <p:custDataLst>
              <p:tags r:id="rId3"/>
            </p:custDataLst>
          </p:nvPr>
        </p:nvSpPr>
        <p:spPr>
          <a:xfrm>
            <a:off x="1524000" y="849630"/>
            <a:ext cx="15544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宣誓</a:t>
            </a:r>
          </a:p>
        </p:txBody>
      </p:sp>
      <p:pic>
        <p:nvPicPr>
          <p:cNvPr id="4" name="PA-图片 3" descr="51miz-E1259255-881051C4"/>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1200150" y="2190115"/>
            <a:ext cx="2972435" cy="29724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6"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538095" y="2218055"/>
            <a:ext cx="734377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“青少年与网络”的探讨</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PAST.03</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800" decel="100000"/>
                                        <p:tgtEl>
                                          <p:spTgt spid="12"/>
                                        </p:tgtEl>
                                      </p:cBhvr>
                                    </p:animEffect>
                                    <p:anim calcmode="lin" valueType="num">
                                      <p:cBhvr>
                                        <p:cTn id="69" dur="800" decel="100000" fill="hold"/>
                                        <p:tgtEl>
                                          <p:spTgt spid="12"/>
                                        </p:tgtEl>
                                        <p:attrNameLst>
                                          <p:attrName>style.rotation</p:attrName>
                                        </p:attrNameLst>
                                      </p:cBhvr>
                                      <p:tavLst>
                                        <p:tav tm="0">
                                          <p:val>
                                            <p:fltVal val="-90"/>
                                          </p:val>
                                        </p:tav>
                                        <p:tav tm="100000">
                                          <p:val>
                                            <p:fltVal val="0"/>
                                          </p:val>
                                        </p:tav>
                                      </p:tavLst>
                                    </p:anim>
                                    <p:anim calcmode="lin" valueType="num">
                                      <p:cBhvr>
                                        <p:cTn id="70" dur="800" decel="100000" fill="hold"/>
                                        <p:tgtEl>
                                          <p:spTgt spid="12"/>
                                        </p:tgtEl>
                                        <p:attrNameLst>
                                          <p:attrName>ppt_x</p:attrName>
                                        </p:attrNameLst>
                                      </p:cBhvr>
                                      <p:tavLst>
                                        <p:tav tm="0">
                                          <p:val>
                                            <p:strVal val="#ppt_x+0.4"/>
                                          </p:val>
                                        </p:tav>
                                        <p:tav tm="100000">
                                          <p:val>
                                            <p:strVal val="#ppt_x-0.05"/>
                                          </p:val>
                                        </p:tav>
                                      </p:tavLst>
                                    </p:anim>
                                    <p:anim calcmode="lin" valueType="num">
                                      <p:cBhvr>
                                        <p:cTn id="71" dur="800" decel="100000" fill="hold"/>
                                        <p:tgtEl>
                                          <p:spTgt spid="12"/>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800" decel="100000"/>
                                        <p:tgtEl>
                                          <p:spTgt spid="2"/>
                                        </p:tgtEl>
                                      </p:cBhvr>
                                    </p:animEffect>
                                    <p:anim calcmode="lin" valueType="num">
                                      <p:cBhvr>
                                        <p:cTn id="78" dur="800" decel="100000" fill="hold"/>
                                        <p:tgtEl>
                                          <p:spTgt spid="2"/>
                                        </p:tgtEl>
                                        <p:attrNameLst>
                                          <p:attrName>style.rotation</p:attrName>
                                        </p:attrNameLst>
                                      </p:cBhvr>
                                      <p:tavLst>
                                        <p:tav tm="0">
                                          <p:val>
                                            <p:fltVal val="-90"/>
                                          </p:val>
                                        </p:tav>
                                        <p:tav tm="100000">
                                          <p:val>
                                            <p:fltVal val="0"/>
                                          </p:val>
                                        </p:tav>
                                      </p:tavLst>
                                    </p:anim>
                                    <p:anim calcmode="lin" valueType="num">
                                      <p:cBhvr>
                                        <p:cTn id="79" dur="800" decel="100000" fill="hold"/>
                                        <p:tgtEl>
                                          <p:spTgt spid="2"/>
                                        </p:tgtEl>
                                        <p:attrNameLst>
                                          <p:attrName>ppt_x</p:attrName>
                                        </p:attrNameLst>
                                      </p:cBhvr>
                                      <p:tavLst>
                                        <p:tav tm="0">
                                          <p:val>
                                            <p:strVal val="#ppt_x+0.4"/>
                                          </p:val>
                                        </p:tav>
                                        <p:tav tm="100000">
                                          <p:val>
                                            <p:strVal val="#ppt_x-0.05"/>
                                          </p:val>
                                        </p:tav>
                                      </p:tavLst>
                                    </p:anim>
                                    <p:anim calcmode="lin" valueType="num">
                                      <p:cBhvr>
                                        <p:cTn id="80" dur="800" decel="100000" fill="hold"/>
                                        <p:tgtEl>
                                          <p:spTgt spid="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19860" y="810895"/>
            <a:ext cx="79552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同学们:还记得传播信息的媒介有哪些吗?</a:t>
            </a:r>
          </a:p>
        </p:txBody>
      </p:sp>
      <p:sp>
        <p:nvSpPr>
          <p:cNvPr id="3" name="PA-文本框 2"/>
          <p:cNvSpPr txBox="1"/>
          <p:nvPr>
            <p:custDataLst>
              <p:tags r:id="rId3"/>
            </p:custDataLst>
          </p:nvPr>
        </p:nvSpPr>
        <p:spPr>
          <a:xfrm>
            <a:off x="1553210" y="2353310"/>
            <a:ext cx="3775393" cy="3170099"/>
          </a:xfrm>
          <a:prstGeom prst="rect">
            <a:avLst/>
          </a:prstGeom>
          <a:noFill/>
        </p:spPr>
        <p:txBody>
          <a:bodyPr wrap="none" rtlCol="0" anchor="t">
            <a:spAutoFit/>
          </a:bodyPr>
          <a:lstStyle/>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古老的传媒手段：</a:t>
            </a:r>
          </a:p>
          <a:p>
            <a:pPr algn="l">
              <a:spcBef>
                <a:spcPct val="50000"/>
              </a:spcBef>
            </a:pPr>
            <a:r>
              <a:rPr lang="zh-CN" altLang="en-US" sz="2000" dirty="0">
                <a:cs typeface="+mn-ea"/>
                <a:sym typeface="+mn-lt"/>
              </a:rPr>
              <a:t>声音、光、烟、飞鸽传书、驿站</a:t>
            </a:r>
          </a:p>
          <a:p>
            <a:pPr algn="l">
              <a:spcBef>
                <a:spcPct val="50000"/>
              </a:spcBef>
            </a:pPr>
            <a:endParaRPr lang="zh-CN" altLang="en-US" sz="1000" dirty="0">
              <a:cs typeface="+mn-ea"/>
              <a:sym typeface="+mn-lt"/>
            </a:endParaRPr>
          </a:p>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人类普遍使用的传媒手段：</a:t>
            </a:r>
          </a:p>
          <a:p>
            <a:pPr algn="l">
              <a:spcBef>
                <a:spcPct val="50000"/>
              </a:spcBef>
            </a:pPr>
            <a:r>
              <a:rPr lang="zh-CN" altLang="en-US" sz="2000" dirty="0">
                <a:cs typeface="+mn-ea"/>
                <a:sym typeface="+mn-lt"/>
              </a:rPr>
              <a:t>书籍，报纸，杂志</a:t>
            </a:r>
          </a:p>
          <a:p>
            <a:pPr algn="l">
              <a:spcBef>
                <a:spcPct val="50000"/>
              </a:spcBef>
            </a:pPr>
            <a:endParaRPr lang="zh-CN" altLang="en-US" sz="1000" dirty="0">
              <a:cs typeface="+mn-ea"/>
              <a:sym typeface="+mn-lt"/>
            </a:endParaRPr>
          </a:p>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信息时代的传媒手段：</a:t>
            </a:r>
          </a:p>
          <a:p>
            <a:pPr algn="l">
              <a:spcBef>
                <a:spcPct val="50000"/>
              </a:spcBef>
            </a:pPr>
            <a:r>
              <a:rPr lang="zh-CN" altLang="en-US" sz="2000" dirty="0">
                <a:cs typeface="+mn-ea"/>
                <a:sym typeface="+mn-lt"/>
              </a:rPr>
              <a:t>广播，电视，电话，互联网</a:t>
            </a:r>
          </a:p>
        </p:txBody>
      </p:sp>
      <p:pic>
        <p:nvPicPr>
          <p:cNvPr id="6" name="PA-图片 5" descr="51miz-E1195611-DF4446AC"/>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6343650" y="2505710"/>
            <a:ext cx="4518660" cy="319976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83970" name="PA-文本框 83969"/>
          <p:cNvSpPr txBox="1"/>
          <p:nvPr>
            <p:custDataLst>
              <p:tags r:id="rId2"/>
            </p:custDataLst>
          </p:nvPr>
        </p:nvSpPr>
        <p:spPr>
          <a:xfrm>
            <a:off x="1463248" y="788484"/>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
        <p:nvSpPr>
          <p:cNvPr id="2" name="PA-文本框 1"/>
          <p:cNvSpPr txBox="1"/>
          <p:nvPr>
            <p:custDataLst>
              <p:tags r:id="rId3"/>
            </p:custDataLst>
          </p:nvPr>
        </p:nvSpPr>
        <p:spPr>
          <a:xfrm>
            <a:off x="1463040" y="1776730"/>
            <a:ext cx="9133840" cy="383095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案例一：</a:t>
            </a:r>
          </a:p>
          <a:p>
            <a:pPr fontAlgn="auto">
              <a:lnSpc>
                <a:spcPct val="200000"/>
              </a:lnSpc>
            </a:pPr>
            <a:r>
              <a:rPr lang="zh-CN" altLang="en-US" dirty="0">
                <a:solidFill>
                  <a:schemeClr val="tx1">
                    <a:lumMod val="75000"/>
                    <a:lumOff val="25000"/>
                  </a:schemeClr>
                </a:solidFill>
                <a:cs typeface="+mn-ea"/>
                <a:sym typeface="+mn-lt"/>
              </a:rPr>
              <a:t>2002年6月15日北京海淀区 “蓝极速”网吧发生火灾，造成24死13伤的严重后果 ，经公安局调查，系人为纵火，两名涉嫌纵火嫌疑人案发后不久就被警方抓获，据北京市公安局新闻发言人张策介绍，纵火嫌疑人张某、男、13岁，宋某、男、14岁，二人系北京市某初中学生，且均因父母离异后缺少家庭管教经常逃学。近半年来，二人一直居住在海淀区展春园宋某家一间房屋内。二人交代，他们经常去网吧玩，两周前在“蓝极速”网吧与服务员发生纠纷，于是起意报复，遂购买汽油纵火。</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fade">
                                      <p:cBhvr>
                                        <p:cTn id="14" dur="800" decel="100000"/>
                                        <p:tgtEl>
                                          <p:spTgt spid="83970"/>
                                        </p:tgtEl>
                                      </p:cBhvr>
                                    </p:animEffect>
                                    <p:anim calcmode="lin" valueType="num">
                                      <p:cBhvr>
                                        <p:cTn id="15" dur="800" decel="100000" fill="hold"/>
                                        <p:tgtEl>
                                          <p:spTgt spid="83970"/>
                                        </p:tgtEl>
                                        <p:attrNameLst>
                                          <p:attrName>style.rotation</p:attrName>
                                        </p:attrNameLst>
                                      </p:cBhvr>
                                      <p:tavLst>
                                        <p:tav tm="0">
                                          <p:val>
                                            <p:fltVal val="-90"/>
                                          </p:val>
                                        </p:tav>
                                        <p:tav tm="100000">
                                          <p:val>
                                            <p:fltVal val="0"/>
                                          </p:val>
                                        </p:tav>
                                      </p:tavLst>
                                    </p:anim>
                                    <p:anim calcmode="lin" valueType="num">
                                      <p:cBhvr>
                                        <p:cTn id="16" dur="800" decel="100000" fill="hold"/>
                                        <p:tgtEl>
                                          <p:spTgt spid="83970"/>
                                        </p:tgtEl>
                                        <p:attrNameLst>
                                          <p:attrName>ppt_x</p:attrName>
                                        </p:attrNameLst>
                                      </p:cBhvr>
                                      <p:tavLst>
                                        <p:tav tm="0">
                                          <p:val>
                                            <p:strVal val="#ppt_x+0.4"/>
                                          </p:val>
                                        </p:tav>
                                        <p:tav tm="100000">
                                          <p:val>
                                            <p:strVal val="#ppt_x-0.05"/>
                                          </p:val>
                                        </p:tav>
                                      </p:tavLst>
                                    </p:anim>
                                    <p:anim calcmode="lin" valueType="num">
                                      <p:cBhvr>
                                        <p:cTn id="17" dur="800" decel="100000" fill="hold"/>
                                        <p:tgtEl>
                                          <p:spTgt spid="8397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658620" y="1721485"/>
            <a:ext cx="8874125" cy="3415030"/>
          </a:xfrm>
          <a:prstGeom prst="rect">
            <a:avLst/>
          </a:prstGeom>
          <a:noFill/>
        </p:spPr>
        <p:txBody>
          <a:bodyPr wrap="square" rtlCol="0" anchor="t">
            <a:spAutoFit/>
          </a:bodyPr>
          <a:lstStyle/>
          <a:p>
            <a:pPr fontAlgn="auto">
              <a:lnSpc>
                <a:spcPct val="200000"/>
              </a:lnSpc>
            </a:pPr>
            <a:r>
              <a:rPr lang="zh-CN" altLang="en-US" b="1" dirty="0">
                <a:solidFill>
                  <a:srgbClr val="19499E"/>
                </a:solidFill>
                <a:cs typeface="+mn-ea"/>
                <a:sym typeface="+mn-lt"/>
              </a:rPr>
              <a:t>案例二：</a:t>
            </a:r>
          </a:p>
          <a:p>
            <a:pPr fontAlgn="auto">
              <a:lnSpc>
                <a:spcPct val="200000"/>
              </a:lnSpc>
            </a:pPr>
            <a:r>
              <a:rPr lang="zh-CN" altLang="en-US" dirty="0">
                <a:solidFill>
                  <a:schemeClr val="tx1">
                    <a:lumMod val="75000"/>
                    <a:lumOff val="25000"/>
                  </a:schemeClr>
                </a:solidFill>
                <a:cs typeface="+mn-ea"/>
                <a:sym typeface="+mn-lt"/>
              </a:rPr>
              <a:t>云南省文山县在校初中一年级学生陈楠，2002年11月9日（星期六）早上，骑自行车出门，直至深夜未归，家人四处寻找，不见踪影。12日下午2点钟，在西华桥下发现一具小孩尸体，经其家人辨认，正是失踪4天的儿子。原来，9日那天陈楠与同学去网吧玩，欠上机费20元，老板便将其自行车扣押，陈楠心中恐惧，不敢回家，最后饥寒交迫，投水而亡。</a:t>
            </a:r>
          </a:p>
        </p:txBody>
      </p:sp>
      <p:sp>
        <p:nvSpPr>
          <p:cNvPr id="83970" name="PA-文本框 83969"/>
          <p:cNvSpPr txBox="1"/>
          <p:nvPr>
            <p:custDataLst>
              <p:tags r:id="rId3"/>
            </p:custDataLst>
          </p:nvPr>
        </p:nvSpPr>
        <p:spPr>
          <a:xfrm>
            <a:off x="1513523" y="7867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83970"/>
                                        </p:tgtEl>
                                        <p:attrNameLst>
                                          <p:attrName>style.visibility</p:attrName>
                                        </p:attrNameLst>
                                      </p:cBhvr>
                                      <p:to>
                                        <p:strVal val="visible"/>
                                      </p:to>
                                    </p:set>
                                    <p:animEffect transition="in" filter="fade">
                                      <p:cBhvr>
                                        <p:cTn id="23" dur="800" decel="100000"/>
                                        <p:tgtEl>
                                          <p:spTgt spid="83970"/>
                                        </p:tgtEl>
                                      </p:cBhvr>
                                    </p:animEffect>
                                    <p:anim calcmode="lin" valueType="num">
                                      <p:cBhvr>
                                        <p:cTn id="24" dur="800" decel="100000" fill="hold"/>
                                        <p:tgtEl>
                                          <p:spTgt spid="83970"/>
                                        </p:tgtEl>
                                        <p:attrNameLst>
                                          <p:attrName>style.rotation</p:attrName>
                                        </p:attrNameLst>
                                      </p:cBhvr>
                                      <p:tavLst>
                                        <p:tav tm="0">
                                          <p:val>
                                            <p:fltVal val="-90"/>
                                          </p:val>
                                        </p:tav>
                                        <p:tav tm="100000">
                                          <p:val>
                                            <p:fltVal val="0"/>
                                          </p:val>
                                        </p:tav>
                                      </p:tavLst>
                                    </p:anim>
                                    <p:anim calcmode="lin" valueType="num">
                                      <p:cBhvr>
                                        <p:cTn id="25" dur="800" decel="100000" fill="hold"/>
                                        <p:tgtEl>
                                          <p:spTgt spid="83970"/>
                                        </p:tgtEl>
                                        <p:attrNameLst>
                                          <p:attrName>ppt_x</p:attrName>
                                        </p:attrNameLst>
                                      </p:cBhvr>
                                      <p:tavLst>
                                        <p:tav tm="0">
                                          <p:val>
                                            <p:strVal val="#ppt_x+0.4"/>
                                          </p:val>
                                        </p:tav>
                                        <p:tav tm="100000">
                                          <p:val>
                                            <p:strVal val="#ppt_x-0.05"/>
                                          </p:val>
                                        </p:tav>
                                      </p:tavLst>
                                    </p:anim>
                                    <p:anim calcmode="lin" valueType="num">
                                      <p:cBhvr>
                                        <p:cTn id="26" dur="800" decel="100000" fill="hold"/>
                                        <p:tgtEl>
                                          <p:spTgt spid="8397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97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83970" name="PA-文本框 83969"/>
          <p:cNvSpPr txBox="1"/>
          <p:nvPr>
            <p:custDataLst>
              <p:tags r:id="rId2"/>
            </p:custDataLst>
          </p:nvPr>
        </p:nvSpPr>
        <p:spPr>
          <a:xfrm>
            <a:off x="1494473" y="7486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
        <p:nvSpPr>
          <p:cNvPr id="3" name="PA-文本框 2"/>
          <p:cNvSpPr txBox="1"/>
          <p:nvPr>
            <p:custDataLst>
              <p:tags r:id="rId3"/>
            </p:custDataLst>
          </p:nvPr>
        </p:nvSpPr>
        <p:spPr>
          <a:xfrm>
            <a:off x="1494790" y="2580005"/>
            <a:ext cx="8964295" cy="2584450"/>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2004年3月31日上午9点33分，重庆沙坪坝区回龙坝镇中学初一（5）班的三名学生罗华、熊海和王东逃学后，他们在离开学校的48小时内，就在一家网吧里玩了大约44个小时的 “传奇” 游戏，其中熊海连续沉湎电脑游戏达3个通宵。三人走出网吧后，在极度困乏的情况下，他们竟躺在火车铁轨上睡觉，结果导致熊海和王东被疾驰而来的火车碾死，罗华滚下铁轨侥幸逃生。事后，罗华对记者说：“如果不是在网吧玩昏了头，我的同学一定会被火车惊醒，他们绝不会死！” </a:t>
            </a:r>
          </a:p>
        </p:txBody>
      </p:sp>
      <p:sp>
        <p:nvSpPr>
          <p:cNvPr id="5" name="PA-文本框 4"/>
          <p:cNvSpPr txBox="1"/>
          <p:nvPr>
            <p:custDataLst>
              <p:tags r:id="rId4"/>
            </p:custDataLst>
          </p:nvPr>
        </p:nvSpPr>
        <p:spPr>
          <a:xfrm>
            <a:off x="1494537" y="2211963"/>
            <a:ext cx="6094854" cy="368300"/>
          </a:xfrm>
          <a:prstGeom prst="rect">
            <a:avLst/>
          </a:prstGeom>
          <a:noFill/>
        </p:spPr>
        <p:txBody>
          <a:bodyPr wrap="square">
            <a:spAutoFit/>
          </a:bodyPr>
          <a:lstStyle/>
          <a:p>
            <a:r>
              <a:rPr lang="zh-CN" altLang="en-US" b="1" dirty="0">
                <a:solidFill>
                  <a:srgbClr val="19499E"/>
                </a:solidFill>
                <a:effectLst/>
                <a:cs typeface="+mn-ea"/>
                <a:sym typeface="+mn-lt"/>
              </a:rPr>
              <a:t>案例三：重庆三名网吧少年的惊魂48小时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fade">
                                      <p:cBhvr>
                                        <p:cTn id="14" dur="800" decel="100000"/>
                                        <p:tgtEl>
                                          <p:spTgt spid="83970"/>
                                        </p:tgtEl>
                                      </p:cBhvr>
                                    </p:animEffect>
                                    <p:anim calcmode="lin" valueType="num">
                                      <p:cBhvr>
                                        <p:cTn id="15" dur="800" decel="100000" fill="hold"/>
                                        <p:tgtEl>
                                          <p:spTgt spid="83970"/>
                                        </p:tgtEl>
                                        <p:attrNameLst>
                                          <p:attrName>style.rotation</p:attrName>
                                        </p:attrNameLst>
                                      </p:cBhvr>
                                      <p:tavLst>
                                        <p:tav tm="0">
                                          <p:val>
                                            <p:fltVal val="-90"/>
                                          </p:val>
                                        </p:tav>
                                        <p:tav tm="100000">
                                          <p:val>
                                            <p:fltVal val="0"/>
                                          </p:val>
                                        </p:tav>
                                      </p:tavLst>
                                    </p:anim>
                                    <p:anim calcmode="lin" valueType="num">
                                      <p:cBhvr>
                                        <p:cTn id="16" dur="800" decel="100000" fill="hold"/>
                                        <p:tgtEl>
                                          <p:spTgt spid="83970"/>
                                        </p:tgtEl>
                                        <p:attrNameLst>
                                          <p:attrName>ppt_x</p:attrName>
                                        </p:attrNameLst>
                                      </p:cBhvr>
                                      <p:tavLst>
                                        <p:tav tm="0">
                                          <p:val>
                                            <p:strVal val="#ppt_x+0.4"/>
                                          </p:val>
                                        </p:tav>
                                        <p:tav tm="100000">
                                          <p:val>
                                            <p:strVal val="#ppt_x-0.05"/>
                                          </p:val>
                                        </p:tav>
                                      </p:tavLst>
                                    </p:anim>
                                    <p:anim calcmode="lin" valueType="num">
                                      <p:cBhvr>
                                        <p:cTn id="17" dur="800" decel="100000" fill="hold"/>
                                        <p:tgtEl>
                                          <p:spTgt spid="8397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52228" name="PA-文本框 52227"/>
          <p:cNvSpPr txBox="1"/>
          <p:nvPr>
            <p:custDataLst>
              <p:tags r:id="rId2"/>
            </p:custDataLst>
          </p:nvPr>
        </p:nvSpPr>
        <p:spPr>
          <a:xfrm>
            <a:off x="1454110" y="808673"/>
            <a:ext cx="3791423" cy="523220"/>
          </a:xfrm>
          <a:prstGeom prst="rect">
            <a:avLst/>
          </a:prstGeom>
          <a:noFill/>
          <a:ln w="9525">
            <a:noFill/>
          </a:ln>
        </p:spPr>
        <p:txBody>
          <a:bodyPr vert="horz" wrap="none" anchor="t" anchorCtr="0">
            <a:spAutoFit/>
          </a:bodyPr>
          <a:lstStyle/>
          <a:p>
            <a:r>
              <a:rPr lang="zh-CN" altLang="en-US" sz="2800" b="1" dirty="0">
                <a:solidFill>
                  <a:srgbClr val="19499E"/>
                </a:solidFill>
                <a:cs typeface="+mn-ea"/>
                <a:sym typeface="+mn-lt"/>
              </a:rPr>
              <a:t>你知道的法律有哪些？</a:t>
            </a:r>
          </a:p>
        </p:txBody>
      </p:sp>
      <p:sp>
        <p:nvSpPr>
          <p:cNvPr id="4" name="PA-矩形 3"/>
          <p:cNvSpPr/>
          <p:nvPr>
            <p:custDataLst>
              <p:tags r:id="rId3"/>
            </p:custDataLst>
          </p:nvPr>
        </p:nvSpPr>
        <p:spPr>
          <a:xfrm>
            <a:off x="1800860" y="1894205"/>
            <a:ext cx="1396536" cy="369332"/>
          </a:xfrm>
          <a:prstGeom prst="rect">
            <a:avLst/>
          </a:prstGeom>
          <a:noFill/>
          <a:ln>
            <a:noFill/>
          </a:ln>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《宪法》</a:t>
            </a:r>
          </a:p>
        </p:txBody>
      </p:sp>
      <p:sp>
        <p:nvSpPr>
          <p:cNvPr id="5" name="PA-矩形 4"/>
          <p:cNvSpPr/>
          <p:nvPr>
            <p:custDataLst>
              <p:tags r:id="rId4"/>
            </p:custDataLst>
          </p:nvPr>
        </p:nvSpPr>
        <p:spPr>
          <a:xfrm>
            <a:off x="1800860" y="2536825"/>
            <a:ext cx="1396536"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《刑法》</a:t>
            </a:r>
          </a:p>
        </p:txBody>
      </p:sp>
      <p:sp>
        <p:nvSpPr>
          <p:cNvPr id="6" name="PA-矩形 5"/>
          <p:cNvSpPr/>
          <p:nvPr>
            <p:custDataLst>
              <p:tags r:id="rId5"/>
            </p:custDataLst>
          </p:nvPr>
        </p:nvSpPr>
        <p:spPr>
          <a:xfrm>
            <a:off x="1800860" y="3179445"/>
            <a:ext cx="1858201"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《民法通则》</a:t>
            </a:r>
          </a:p>
        </p:txBody>
      </p:sp>
      <p:sp>
        <p:nvSpPr>
          <p:cNvPr id="7" name="PA-矩形 6"/>
          <p:cNvSpPr/>
          <p:nvPr>
            <p:custDataLst>
              <p:tags r:id="rId6"/>
            </p:custDataLst>
          </p:nvPr>
        </p:nvSpPr>
        <p:spPr>
          <a:xfrm>
            <a:off x="1800860" y="382206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《刑事诉讼法》</a:t>
            </a:r>
          </a:p>
        </p:txBody>
      </p:sp>
      <p:sp>
        <p:nvSpPr>
          <p:cNvPr id="8" name="PA-矩形 7"/>
          <p:cNvSpPr/>
          <p:nvPr>
            <p:custDataLst>
              <p:tags r:id="rId7"/>
            </p:custDataLst>
          </p:nvPr>
        </p:nvSpPr>
        <p:spPr>
          <a:xfrm>
            <a:off x="1800860" y="446468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《民事诉讼法》</a:t>
            </a:r>
          </a:p>
        </p:txBody>
      </p:sp>
      <p:sp>
        <p:nvSpPr>
          <p:cNvPr id="9" name="PA-矩形 8"/>
          <p:cNvSpPr/>
          <p:nvPr>
            <p:custDataLst>
              <p:tags r:id="rId8"/>
            </p:custDataLst>
          </p:nvPr>
        </p:nvSpPr>
        <p:spPr>
          <a:xfrm>
            <a:off x="1800860" y="5106670"/>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《婚姻法》</a:t>
            </a:r>
          </a:p>
        </p:txBody>
      </p:sp>
      <p:sp>
        <p:nvSpPr>
          <p:cNvPr id="10" name="PA-矩形 9"/>
          <p:cNvSpPr/>
          <p:nvPr>
            <p:custDataLst>
              <p:tags r:id="rId9"/>
            </p:custDataLst>
          </p:nvPr>
        </p:nvSpPr>
        <p:spPr>
          <a:xfrm>
            <a:off x="1800860" y="5749290"/>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《继承法》</a:t>
            </a:r>
          </a:p>
        </p:txBody>
      </p:sp>
      <p:sp>
        <p:nvSpPr>
          <p:cNvPr id="11" name="PA-矩形 10"/>
          <p:cNvSpPr/>
          <p:nvPr>
            <p:custDataLst>
              <p:tags r:id="rId10"/>
            </p:custDataLst>
          </p:nvPr>
        </p:nvSpPr>
        <p:spPr>
          <a:xfrm>
            <a:off x="4654550" y="1871345"/>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《兵役法》</a:t>
            </a:r>
          </a:p>
        </p:txBody>
      </p:sp>
      <p:sp>
        <p:nvSpPr>
          <p:cNvPr id="12" name="PA-矩形 11"/>
          <p:cNvSpPr/>
          <p:nvPr>
            <p:custDataLst>
              <p:tags r:id="rId11"/>
            </p:custDataLst>
          </p:nvPr>
        </p:nvSpPr>
        <p:spPr>
          <a:xfrm>
            <a:off x="4654550" y="251396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《经济合同法》</a:t>
            </a:r>
          </a:p>
        </p:txBody>
      </p:sp>
      <p:sp>
        <p:nvSpPr>
          <p:cNvPr id="13" name="PA-矩形 12"/>
          <p:cNvSpPr/>
          <p:nvPr>
            <p:custDataLst>
              <p:tags r:id="rId12"/>
            </p:custDataLst>
          </p:nvPr>
        </p:nvSpPr>
        <p:spPr>
          <a:xfrm>
            <a:off x="4654550" y="315658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《环境保护法》</a:t>
            </a:r>
          </a:p>
        </p:txBody>
      </p:sp>
      <p:sp>
        <p:nvSpPr>
          <p:cNvPr id="14" name="PA-矩形 13"/>
          <p:cNvSpPr/>
          <p:nvPr>
            <p:custDataLst>
              <p:tags r:id="rId13"/>
            </p:custDataLst>
          </p:nvPr>
        </p:nvSpPr>
        <p:spPr>
          <a:xfrm>
            <a:off x="4654550" y="379920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《义务教育法》</a:t>
            </a:r>
          </a:p>
        </p:txBody>
      </p:sp>
      <p:sp>
        <p:nvSpPr>
          <p:cNvPr id="15" name="PA-矩形 14"/>
          <p:cNvSpPr/>
          <p:nvPr>
            <p:custDataLst>
              <p:tags r:id="rId14"/>
            </p:custDataLst>
          </p:nvPr>
        </p:nvSpPr>
        <p:spPr>
          <a:xfrm>
            <a:off x="4654550" y="4441825"/>
            <a:ext cx="2550698"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《未成年人保护法》</a:t>
            </a:r>
          </a:p>
        </p:txBody>
      </p:sp>
      <p:sp>
        <p:nvSpPr>
          <p:cNvPr id="16" name="PA-矩形 15"/>
          <p:cNvSpPr/>
          <p:nvPr>
            <p:custDataLst>
              <p:tags r:id="rId15"/>
            </p:custDataLst>
          </p:nvPr>
        </p:nvSpPr>
        <p:spPr>
          <a:xfrm>
            <a:off x="4654550" y="5130800"/>
            <a:ext cx="2305685" cy="646331"/>
          </a:xfrm>
          <a:prstGeom prst="rect">
            <a:avLst/>
          </a:prstGeom>
          <a:noFill/>
        </p:spPr>
        <p:txBody>
          <a:bodyPr wrap="square">
            <a:spAutoFit/>
          </a:bodyPr>
          <a:lstStyle/>
          <a:p>
            <a:pPr marL="285750" indent="-285750" algn="ctr">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《治安管理处罚条例》</a:t>
            </a:r>
          </a:p>
        </p:txBody>
      </p:sp>
      <p:sp>
        <p:nvSpPr>
          <p:cNvPr id="17" name="PA-矩形 16"/>
          <p:cNvSpPr/>
          <p:nvPr>
            <p:custDataLst>
              <p:tags r:id="rId16"/>
            </p:custDataLst>
          </p:nvPr>
        </p:nvSpPr>
        <p:spPr>
          <a:xfrm>
            <a:off x="4654550" y="5726430"/>
            <a:ext cx="2319866"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《交通管理法规》</a:t>
            </a:r>
          </a:p>
        </p:txBody>
      </p:sp>
      <p:pic>
        <p:nvPicPr>
          <p:cNvPr id="46" name="PA-图片 45" descr="51miz-E1226199-7C78DA8C"/>
          <p:cNvPicPr>
            <a:picLocks noChangeAspect="1"/>
          </p:cNvPicPr>
          <p:nvPr>
            <p:custDataLst>
              <p:tags r:id="rId17"/>
            </p:custDataLst>
          </p:nvPr>
        </p:nvPicPr>
        <p:blipFill>
          <a:blip r:embed="rId21" cstate="screen">
            <a:extLst>
              <a:ext uri="{28A0092B-C50C-407E-A947-70E740481C1C}">
                <a14:useLocalDpi xmlns:a14="http://schemas.microsoft.com/office/drawing/2010/main"/>
              </a:ext>
            </a:extLst>
          </a:blip>
          <a:stretch>
            <a:fillRect/>
          </a:stretch>
        </p:blipFill>
        <p:spPr>
          <a:xfrm>
            <a:off x="7735570" y="3013075"/>
            <a:ext cx="3105785" cy="3105785"/>
          </a:xfrm>
          <a:prstGeom prst="rect">
            <a:avLst/>
          </a:prstGeom>
        </p:spPr>
      </p:pic>
      <p:sp>
        <p:nvSpPr>
          <p:cNvPr id="2" name="文本框 1"/>
          <p:cNvSpPr txBox="1"/>
          <p:nvPr/>
        </p:nvSpPr>
        <p:spPr>
          <a:xfrm>
            <a:off x="7625918" y="1225118"/>
            <a:ext cx="1908699"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1.5"/>
                                          </p:val>
                                        </p:tav>
                                      </p:tavLst>
                                    </p:anim>
                                    <p:anim calcmode="lin" valueType="num">
                                      <p:cBhvr>
                                        <p:cTn id="8" dur="500" fill="hold"/>
                                        <p:tgtEl>
                                          <p:spTgt spid="6"/>
                                        </p:tgtEl>
                                        <p:attrNameLst>
                                          <p:attrName>ppt_h</p:attrName>
                                        </p:attrNameLst>
                                      </p:cBhvr>
                                      <p:tavLst>
                                        <p:tav tm="0">
                                          <p:val>
                                            <p:fltVal val="0"/>
                                          </p:val>
                                        </p:tav>
                                        <p:tav tm="100000">
                                          <p:val>
                                            <p:strVal val="#ppt_h*1.5"/>
                                          </p:val>
                                        </p:tav>
                                      </p:tavLst>
                                    </p:anim>
                                    <p:animEffect transition="in" filter="fade">
                                      <p:cBhvr>
                                        <p:cTn id="9" dur="500"/>
                                        <p:tgtEl>
                                          <p:spTgt spid="6"/>
                                        </p:tgtEl>
                                      </p:cBhvr>
                                    </p:animEffect>
                                    <p:anim to="" calcmode="lin" valueType="num">
                                      <p:cBhvr>
                                        <p:cTn id="10" dur="500" fill="hold">
                                          <p:stCondLst>
                                            <p:cond delay="0"/>
                                          </p:stCondLst>
                                        </p:cTn>
                                        <p:tgtEl>
                                          <p:spTgt spid="6"/>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6"/>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1.5"/>
                                          </p:val>
                                        </p:tav>
                                        <p:tav tm="100000">
                                          <p:val>
                                            <p:strVal val="#ppt_w"/>
                                          </p:val>
                                        </p:tav>
                                      </p:tavLst>
                                    </p:anim>
                                    <p:anim calcmode="lin" valueType="num">
                                      <p:cBhvr>
                                        <p:cTn id="16" dur="500" fill="hold"/>
                                        <p:tgtEl>
                                          <p:spTgt spid="6"/>
                                        </p:tgtEl>
                                        <p:attrNameLst>
                                          <p:attrName>ppt_h</p:attrName>
                                        </p:attrNameLst>
                                      </p:cBhvr>
                                      <p:tavLst>
                                        <p:tav tm="0">
                                          <p:val>
                                            <p:strVal val="#ppt_h*1.5"/>
                                          </p:val>
                                        </p:tav>
                                        <p:tav tm="100000">
                                          <p:val>
                                            <p:strVal val="#ppt_h"/>
                                          </p:val>
                                        </p:tav>
                                      </p:tavLst>
                                    </p:anim>
                                    <p:animEffect transition="in" filter="fade">
                                      <p:cBhvr>
                                        <p:cTn id="17" dur="500"/>
                                        <p:tgtEl>
                                          <p:spTgt spid="6"/>
                                        </p:tgtEl>
                                      </p:cBhvr>
                                    </p:animEffect>
                                    <p:anim to="" calcmode="lin" valueType="num">
                                      <p:cBhvr>
                                        <p:cTn id="18" dur="500" fill="hold">
                                          <p:stCondLst>
                                            <p:cond delay="0"/>
                                          </p:stCondLst>
                                        </p:cTn>
                                        <p:tgtEl>
                                          <p:spTgt spid="6"/>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52228"/>
                                        </p:tgtEl>
                                        <p:attrNameLst>
                                          <p:attrName>style.visibility</p:attrName>
                                        </p:attrNameLst>
                                      </p:cBhvr>
                                      <p:to>
                                        <p:strVal val="visible"/>
                                      </p:to>
                                    </p:set>
                                    <p:animEffect transition="in" filter="fade">
                                      <p:cBhvr>
                                        <p:cTn id="23" dur="800" decel="100000"/>
                                        <p:tgtEl>
                                          <p:spTgt spid="52228"/>
                                        </p:tgtEl>
                                      </p:cBhvr>
                                    </p:animEffect>
                                    <p:anim calcmode="lin" valueType="num">
                                      <p:cBhvr>
                                        <p:cTn id="24" dur="800" decel="100000" fill="hold"/>
                                        <p:tgtEl>
                                          <p:spTgt spid="52228"/>
                                        </p:tgtEl>
                                        <p:attrNameLst>
                                          <p:attrName>style.rotation</p:attrName>
                                        </p:attrNameLst>
                                      </p:cBhvr>
                                      <p:tavLst>
                                        <p:tav tm="0">
                                          <p:val>
                                            <p:fltVal val="-90"/>
                                          </p:val>
                                        </p:tav>
                                        <p:tav tm="100000">
                                          <p:val>
                                            <p:fltVal val="0"/>
                                          </p:val>
                                        </p:tav>
                                      </p:tavLst>
                                    </p:anim>
                                    <p:anim calcmode="lin" valueType="num">
                                      <p:cBhvr>
                                        <p:cTn id="25" dur="800" decel="100000" fill="hold"/>
                                        <p:tgtEl>
                                          <p:spTgt spid="52228"/>
                                        </p:tgtEl>
                                        <p:attrNameLst>
                                          <p:attrName>ppt_x</p:attrName>
                                        </p:attrNameLst>
                                      </p:cBhvr>
                                      <p:tavLst>
                                        <p:tav tm="0">
                                          <p:val>
                                            <p:strVal val="#ppt_x+0.4"/>
                                          </p:val>
                                        </p:tav>
                                        <p:tav tm="100000">
                                          <p:val>
                                            <p:strVal val="#ppt_x-0.05"/>
                                          </p:val>
                                        </p:tav>
                                      </p:tavLst>
                                    </p:anim>
                                    <p:anim calcmode="lin" valueType="num">
                                      <p:cBhvr>
                                        <p:cTn id="26" dur="800" decel="100000" fill="hold"/>
                                        <p:tgtEl>
                                          <p:spTgt spid="5222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222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2228"/>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800" decel="100000"/>
                                        <p:tgtEl>
                                          <p:spTgt spid="7"/>
                                        </p:tgtEl>
                                      </p:cBhvr>
                                    </p:animEffect>
                                    <p:anim calcmode="lin" valueType="num">
                                      <p:cBhvr>
                                        <p:cTn id="51" dur="800" decel="100000" fill="hold"/>
                                        <p:tgtEl>
                                          <p:spTgt spid="7"/>
                                        </p:tgtEl>
                                        <p:attrNameLst>
                                          <p:attrName>style.rotation</p:attrName>
                                        </p:attrNameLst>
                                      </p:cBhvr>
                                      <p:tavLst>
                                        <p:tav tm="0">
                                          <p:val>
                                            <p:fltVal val="-90"/>
                                          </p:val>
                                        </p:tav>
                                        <p:tav tm="100000">
                                          <p:val>
                                            <p:fltVal val="0"/>
                                          </p:val>
                                        </p:tav>
                                      </p:tavLst>
                                    </p:anim>
                                    <p:anim calcmode="lin" valueType="num">
                                      <p:cBhvr>
                                        <p:cTn id="52" dur="800" decel="100000" fill="hold"/>
                                        <p:tgtEl>
                                          <p:spTgt spid="7"/>
                                        </p:tgtEl>
                                        <p:attrNameLst>
                                          <p:attrName>ppt_x</p:attrName>
                                        </p:attrNameLst>
                                      </p:cBhvr>
                                      <p:tavLst>
                                        <p:tav tm="0">
                                          <p:val>
                                            <p:strVal val="#ppt_x+0.4"/>
                                          </p:val>
                                        </p:tav>
                                        <p:tav tm="100000">
                                          <p:val>
                                            <p:strVal val="#ppt_x-0.05"/>
                                          </p:val>
                                        </p:tav>
                                      </p:tavLst>
                                    </p:anim>
                                    <p:anim calcmode="lin" valueType="num">
                                      <p:cBhvr>
                                        <p:cTn id="53" dur="800" decel="100000" fill="hold"/>
                                        <p:tgtEl>
                                          <p:spTgt spid="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800" decel="100000"/>
                                        <p:tgtEl>
                                          <p:spTgt spid="8"/>
                                        </p:tgtEl>
                                      </p:cBhvr>
                                    </p:animEffect>
                                    <p:anim calcmode="lin" valueType="num">
                                      <p:cBhvr>
                                        <p:cTn id="60" dur="800" decel="100000" fill="hold"/>
                                        <p:tgtEl>
                                          <p:spTgt spid="8"/>
                                        </p:tgtEl>
                                        <p:attrNameLst>
                                          <p:attrName>style.rotation</p:attrName>
                                        </p:attrNameLst>
                                      </p:cBhvr>
                                      <p:tavLst>
                                        <p:tav tm="0">
                                          <p:val>
                                            <p:fltVal val="-90"/>
                                          </p:val>
                                        </p:tav>
                                        <p:tav tm="100000">
                                          <p:val>
                                            <p:fltVal val="0"/>
                                          </p:val>
                                        </p:tav>
                                      </p:tavLst>
                                    </p:anim>
                                    <p:anim calcmode="lin" valueType="num">
                                      <p:cBhvr>
                                        <p:cTn id="61" dur="800" decel="100000" fill="hold"/>
                                        <p:tgtEl>
                                          <p:spTgt spid="8"/>
                                        </p:tgtEl>
                                        <p:attrNameLst>
                                          <p:attrName>ppt_x</p:attrName>
                                        </p:attrNameLst>
                                      </p:cBhvr>
                                      <p:tavLst>
                                        <p:tav tm="0">
                                          <p:val>
                                            <p:strVal val="#ppt_x+0.4"/>
                                          </p:val>
                                        </p:tav>
                                        <p:tav tm="100000">
                                          <p:val>
                                            <p:strVal val="#ppt_x-0.05"/>
                                          </p:val>
                                        </p:tav>
                                      </p:tavLst>
                                    </p:anim>
                                    <p:anim calcmode="lin" valueType="num">
                                      <p:cBhvr>
                                        <p:cTn id="62" dur="800" decel="100000" fill="hold"/>
                                        <p:tgtEl>
                                          <p:spTgt spid="8"/>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800" decel="100000"/>
                                        <p:tgtEl>
                                          <p:spTgt spid="9"/>
                                        </p:tgtEl>
                                      </p:cBhvr>
                                    </p:animEffect>
                                    <p:anim calcmode="lin" valueType="num">
                                      <p:cBhvr>
                                        <p:cTn id="69" dur="800" decel="100000" fill="hold"/>
                                        <p:tgtEl>
                                          <p:spTgt spid="9"/>
                                        </p:tgtEl>
                                        <p:attrNameLst>
                                          <p:attrName>style.rotation</p:attrName>
                                        </p:attrNameLst>
                                      </p:cBhvr>
                                      <p:tavLst>
                                        <p:tav tm="0">
                                          <p:val>
                                            <p:fltVal val="-90"/>
                                          </p:val>
                                        </p:tav>
                                        <p:tav tm="100000">
                                          <p:val>
                                            <p:fltVal val="0"/>
                                          </p:val>
                                        </p:tav>
                                      </p:tavLst>
                                    </p:anim>
                                    <p:anim calcmode="lin" valueType="num">
                                      <p:cBhvr>
                                        <p:cTn id="70" dur="800" decel="100000" fill="hold"/>
                                        <p:tgtEl>
                                          <p:spTgt spid="9"/>
                                        </p:tgtEl>
                                        <p:attrNameLst>
                                          <p:attrName>ppt_x</p:attrName>
                                        </p:attrNameLst>
                                      </p:cBhvr>
                                      <p:tavLst>
                                        <p:tav tm="0">
                                          <p:val>
                                            <p:strVal val="#ppt_x+0.4"/>
                                          </p:val>
                                        </p:tav>
                                        <p:tav tm="100000">
                                          <p:val>
                                            <p:strVal val="#ppt_x-0.05"/>
                                          </p:val>
                                        </p:tav>
                                      </p:tavLst>
                                    </p:anim>
                                    <p:anim calcmode="lin" valueType="num">
                                      <p:cBhvr>
                                        <p:cTn id="71" dur="800" decel="100000" fill="hold"/>
                                        <p:tgtEl>
                                          <p:spTgt spid="9"/>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800" decel="100000"/>
                                        <p:tgtEl>
                                          <p:spTgt spid="10"/>
                                        </p:tgtEl>
                                      </p:cBhvr>
                                    </p:animEffect>
                                    <p:anim calcmode="lin" valueType="num">
                                      <p:cBhvr>
                                        <p:cTn id="78" dur="800" decel="100000" fill="hold"/>
                                        <p:tgtEl>
                                          <p:spTgt spid="10"/>
                                        </p:tgtEl>
                                        <p:attrNameLst>
                                          <p:attrName>style.rotation</p:attrName>
                                        </p:attrNameLst>
                                      </p:cBhvr>
                                      <p:tavLst>
                                        <p:tav tm="0">
                                          <p:val>
                                            <p:fltVal val="-90"/>
                                          </p:val>
                                        </p:tav>
                                        <p:tav tm="100000">
                                          <p:val>
                                            <p:fltVal val="0"/>
                                          </p:val>
                                        </p:tav>
                                      </p:tavLst>
                                    </p:anim>
                                    <p:anim calcmode="lin" valueType="num">
                                      <p:cBhvr>
                                        <p:cTn id="79" dur="800" decel="100000" fill="hold"/>
                                        <p:tgtEl>
                                          <p:spTgt spid="10"/>
                                        </p:tgtEl>
                                        <p:attrNameLst>
                                          <p:attrName>ppt_x</p:attrName>
                                        </p:attrNameLst>
                                      </p:cBhvr>
                                      <p:tavLst>
                                        <p:tav tm="0">
                                          <p:val>
                                            <p:strVal val="#ppt_x+0.4"/>
                                          </p:val>
                                        </p:tav>
                                        <p:tav tm="100000">
                                          <p:val>
                                            <p:strVal val="#ppt_x-0.05"/>
                                          </p:val>
                                        </p:tav>
                                      </p:tavLst>
                                    </p:anim>
                                    <p:anim calcmode="lin" valueType="num">
                                      <p:cBhvr>
                                        <p:cTn id="80" dur="800" decel="100000" fill="hold"/>
                                        <p:tgtEl>
                                          <p:spTgt spid="10"/>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800" decel="100000"/>
                                        <p:tgtEl>
                                          <p:spTgt spid="11"/>
                                        </p:tgtEl>
                                      </p:cBhvr>
                                    </p:animEffect>
                                    <p:anim calcmode="lin" valueType="num">
                                      <p:cBhvr>
                                        <p:cTn id="87" dur="800" decel="100000" fill="hold"/>
                                        <p:tgtEl>
                                          <p:spTgt spid="11"/>
                                        </p:tgtEl>
                                        <p:attrNameLst>
                                          <p:attrName>style.rotation</p:attrName>
                                        </p:attrNameLst>
                                      </p:cBhvr>
                                      <p:tavLst>
                                        <p:tav tm="0">
                                          <p:val>
                                            <p:fltVal val="-90"/>
                                          </p:val>
                                        </p:tav>
                                        <p:tav tm="100000">
                                          <p:val>
                                            <p:fltVal val="0"/>
                                          </p:val>
                                        </p:tav>
                                      </p:tavLst>
                                    </p:anim>
                                    <p:anim calcmode="lin" valueType="num">
                                      <p:cBhvr>
                                        <p:cTn id="88" dur="800" decel="100000" fill="hold"/>
                                        <p:tgtEl>
                                          <p:spTgt spid="11"/>
                                        </p:tgtEl>
                                        <p:attrNameLst>
                                          <p:attrName>ppt_x</p:attrName>
                                        </p:attrNameLst>
                                      </p:cBhvr>
                                      <p:tavLst>
                                        <p:tav tm="0">
                                          <p:val>
                                            <p:strVal val="#ppt_x+0.4"/>
                                          </p:val>
                                        </p:tav>
                                        <p:tav tm="100000">
                                          <p:val>
                                            <p:strVal val="#ppt_x-0.05"/>
                                          </p:val>
                                        </p:tav>
                                      </p:tavLst>
                                    </p:anim>
                                    <p:anim calcmode="lin" valueType="num">
                                      <p:cBhvr>
                                        <p:cTn id="89" dur="800" decel="100000" fill="hold"/>
                                        <p:tgtEl>
                                          <p:spTgt spid="11"/>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800" decel="100000"/>
                                        <p:tgtEl>
                                          <p:spTgt spid="12"/>
                                        </p:tgtEl>
                                      </p:cBhvr>
                                    </p:animEffect>
                                    <p:anim calcmode="lin" valueType="num">
                                      <p:cBhvr>
                                        <p:cTn id="96" dur="800" decel="100000" fill="hold"/>
                                        <p:tgtEl>
                                          <p:spTgt spid="12"/>
                                        </p:tgtEl>
                                        <p:attrNameLst>
                                          <p:attrName>style.rotation</p:attrName>
                                        </p:attrNameLst>
                                      </p:cBhvr>
                                      <p:tavLst>
                                        <p:tav tm="0">
                                          <p:val>
                                            <p:fltVal val="-90"/>
                                          </p:val>
                                        </p:tav>
                                        <p:tav tm="100000">
                                          <p:val>
                                            <p:fltVal val="0"/>
                                          </p:val>
                                        </p:tav>
                                      </p:tavLst>
                                    </p:anim>
                                    <p:anim calcmode="lin" valueType="num">
                                      <p:cBhvr>
                                        <p:cTn id="97" dur="800" decel="100000" fill="hold"/>
                                        <p:tgtEl>
                                          <p:spTgt spid="12"/>
                                        </p:tgtEl>
                                        <p:attrNameLst>
                                          <p:attrName>ppt_x</p:attrName>
                                        </p:attrNameLst>
                                      </p:cBhvr>
                                      <p:tavLst>
                                        <p:tav tm="0">
                                          <p:val>
                                            <p:strVal val="#ppt_x+0.4"/>
                                          </p:val>
                                        </p:tav>
                                        <p:tav tm="100000">
                                          <p:val>
                                            <p:strVal val="#ppt_x-0.05"/>
                                          </p:val>
                                        </p:tav>
                                      </p:tavLst>
                                    </p:anim>
                                    <p:anim calcmode="lin" valueType="num">
                                      <p:cBhvr>
                                        <p:cTn id="98" dur="800" decel="100000" fill="hold"/>
                                        <p:tgtEl>
                                          <p:spTgt spid="1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01" fill="hold">
                            <p:stCondLst>
                              <p:cond delay="10000"/>
                            </p:stCondLst>
                            <p:childTnLst>
                              <p:par>
                                <p:cTn id="102" presetID="30" presetClass="entr" presetSubtype="0"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800" decel="100000"/>
                                        <p:tgtEl>
                                          <p:spTgt spid="13"/>
                                        </p:tgtEl>
                                      </p:cBhvr>
                                    </p:animEffect>
                                    <p:anim calcmode="lin" valueType="num">
                                      <p:cBhvr>
                                        <p:cTn id="105" dur="800" decel="100000" fill="hold"/>
                                        <p:tgtEl>
                                          <p:spTgt spid="13"/>
                                        </p:tgtEl>
                                        <p:attrNameLst>
                                          <p:attrName>style.rotation</p:attrName>
                                        </p:attrNameLst>
                                      </p:cBhvr>
                                      <p:tavLst>
                                        <p:tav tm="0">
                                          <p:val>
                                            <p:fltVal val="-90"/>
                                          </p:val>
                                        </p:tav>
                                        <p:tav tm="100000">
                                          <p:val>
                                            <p:fltVal val="0"/>
                                          </p:val>
                                        </p:tav>
                                      </p:tavLst>
                                    </p:anim>
                                    <p:anim calcmode="lin" valueType="num">
                                      <p:cBhvr>
                                        <p:cTn id="106" dur="800" decel="100000" fill="hold"/>
                                        <p:tgtEl>
                                          <p:spTgt spid="13"/>
                                        </p:tgtEl>
                                        <p:attrNameLst>
                                          <p:attrName>ppt_x</p:attrName>
                                        </p:attrNameLst>
                                      </p:cBhvr>
                                      <p:tavLst>
                                        <p:tav tm="0">
                                          <p:val>
                                            <p:strVal val="#ppt_x+0.4"/>
                                          </p:val>
                                        </p:tav>
                                        <p:tav tm="100000">
                                          <p:val>
                                            <p:strVal val="#ppt_x-0.05"/>
                                          </p:val>
                                        </p:tav>
                                      </p:tavLst>
                                    </p:anim>
                                    <p:anim calcmode="lin" valueType="num">
                                      <p:cBhvr>
                                        <p:cTn id="107" dur="800" decel="100000" fill="hold"/>
                                        <p:tgtEl>
                                          <p:spTgt spid="13"/>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10" fill="hold">
                            <p:stCondLst>
                              <p:cond delay="11000"/>
                            </p:stCondLst>
                            <p:childTnLst>
                              <p:par>
                                <p:cTn id="111" presetID="30"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800" decel="100000"/>
                                        <p:tgtEl>
                                          <p:spTgt spid="14"/>
                                        </p:tgtEl>
                                      </p:cBhvr>
                                    </p:animEffect>
                                    <p:anim calcmode="lin" valueType="num">
                                      <p:cBhvr>
                                        <p:cTn id="114" dur="800" decel="100000" fill="hold"/>
                                        <p:tgtEl>
                                          <p:spTgt spid="14"/>
                                        </p:tgtEl>
                                        <p:attrNameLst>
                                          <p:attrName>style.rotation</p:attrName>
                                        </p:attrNameLst>
                                      </p:cBhvr>
                                      <p:tavLst>
                                        <p:tav tm="0">
                                          <p:val>
                                            <p:fltVal val="-90"/>
                                          </p:val>
                                        </p:tav>
                                        <p:tav tm="100000">
                                          <p:val>
                                            <p:fltVal val="0"/>
                                          </p:val>
                                        </p:tav>
                                      </p:tavLst>
                                    </p:anim>
                                    <p:anim calcmode="lin" valueType="num">
                                      <p:cBhvr>
                                        <p:cTn id="115" dur="800" decel="100000" fill="hold"/>
                                        <p:tgtEl>
                                          <p:spTgt spid="14"/>
                                        </p:tgtEl>
                                        <p:attrNameLst>
                                          <p:attrName>ppt_x</p:attrName>
                                        </p:attrNameLst>
                                      </p:cBhvr>
                                      <p:tavLst>
                                        <p:tav tm="0">
                                          <p:val>
                                            <p:strVal val="#ppt_x+0.4"/>
                                          </p:val>
                                        </p:tav>
                                        <p:tav tm="100000">
                                          <p:val>
                                            <p:strVal val="#ppt_x-0.05"/>
                                          </p:val>
                                        </p:tav>
                                      </p:tavLst>
                                    </p:anim>
                                    <p:anim calcmode="lin" valueType="num">
                                      <p:cBhvr>
                                        <p:cTn id="116" dur="800" decel="100000" fill="hold"/>
                                        <p:tgtEl>
                                          <p:spTgt spid="14"/>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19" fill="hold">
                            <p:stCondLst>
                              <p:cond delay="12000"/>
                            </p:stCondLst>
                            <p:childTnLst>
                              <p:par>
                                <p:cTn id="120" presetID="30"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800" decel="100000"/>
                                        <p:tgtEl>
                                          <p:spTgt spid="15"/>
                                        </p:tgtEl>
                                      </p:cBhvr>
                                    </p:animEffect>
                                    <p:anim calcmode="lin" valueType="num">
                                      <p:cBhvr>
                                        <p:cTn id="123" dur="800" decel="100000" fill="hold"/>
                                        <p:tgtEl>
                                          <p:spTgt spid="15"/>
                                        </p:tgtEl>
                                        <p:attrNameLst>
                                          <p:attrName>style.rotation</p:attrName>
                                        </p:attrNameLst>
                                      </p:cBhvr>
                                      <p:tavLst>
                                        <p:tav tm="0">
                                          <p:val>
                                            <p:fltVal val="-90"/>
                                          </p:val>
                                        </p:tav>
                                        <p:tav tm="100000">
                                          <p:val>
                                            <p:fltVal val="0"/>
                                          </p:val>
                                        </p:tav>
                                      </p:tavLst>
                                    </p:anim>
                                    <p:anim calcmode="lin" valueType="num">
                                      <p:cBhvr>
                                        <p:cTn id="124" dur="800" decel="100000" fill="hold"/>
                                        <p:tgtEl>
                                          <p:spTgt spid="15"/>
                                        </p:tgtEl>
                                        <p:attrNameLst>
                                          <p:attrName>ppt_x</p:attrName>
                                        </p:attrNameLst>
                                      </p:cBhvr>
                                      <p:tavLst>
                                        <p:tav tm="0">
                                          <p:val>
                                            <p:strVal val="#ppt_x+0.4"/>
                                          </p:val>
                                        </p:tav>
                                        <p:tav tm="100000">
                                          <p:val>
                                            <p:strVal val="#ppt_x-0.05"/>
                                          </p:val>
                                        </p:tav>
                                      </p:tavLst>
                                    </p:anim>
                                    <p:anim calcmode="lin" valueType="num">
                                      <p:cBhvr>
                                        <p:cTn id="125" dur="800" decel="100000" fill="hold"/>
                                        <p:tgtEl>
                                          <p:spTgt spid="15"/>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128" fill="hold">
                            <p:stCondLst>
                              <p:cond delay="13000"/>
                            </p:stCondLst>
                            <p:childTnLst>
                              <p:par>
                                <p:cTn id="129" presetID="30" presetClass="entr" presetSubtype="0" fill="hold" grpId="0"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800" decel="100000"/>
                                        <p:tgtEl>
                                          <p:spTgt spid="16"/>
                                        </p:tgtEl>
                                      </p:cBhvr>
                                    </p:animEffect>
                                    <p:anim calcmode="lin" valueType="num">
                                      <p:cBhvr>
                                        <p:cTn id="132" dur="800" decel="100000" fill="hold"/>
                                        <p:tgtEl>
                                          <p:spTgt spid="16"/>
                                        </p:tgtEl>
                                        <p:attrNameLst>
                                          <p:attrName>style.rotation</p:attrName>
                                        </p:attrNameLst>
                                      </p:cBhvr>
                                      <p:tavLst>
                                        <p:tav tm="0">
                                          <p:val>
                                            <p:fltVal val="-90"/>
                                          </p:val>
                                        </p:tav>
                                        <p:tav tm="100000">
                                          <p:val>
                                            <p:fltVal val="0"/>
                                          </p:val>
                                        </p:tav>
                                      </p:tavLst>
                                    </p:anim>
                                    <p:anim calcmode="lin" valueType="num">
                                      <p:cBhvr>
                                        <p:cTn id="133" dur="800" decel="100000" fill="hold"/>
                                        <p:tgtEl>
                                          <p:spTgt spid="16"/>
                                        </p:tgtEl>
                                        <p:attrNameLst>
                                          <p:attrName>ppt_x</p:attrName>
                                        </p:attrNameLst>
                                      </p:cBhvr>
                                      <p:tavLst>
                                        <p:tav tm="0">
                                          <p:val>
                                            <p:strVal val="#ppt_x+0.4"/>
                                          </p:val>
                                        </p:tav>
                                        <p:tav tm="100000">
                                          <p:val>
                                            <p:strVal val="#ppt_x-0.05"/>
                                          </p:val>
                                        </p:tav>
                                      </p:tavLst>
                                    </p:anim>
                                    <p:anim calcmode="lin" valueType="num">
                                      <p:cBhvr>
                                        <p:cTn id="134" dur="800" decel="100000" fill="hold"/>
                                        <p:tgtEl>
                                          <p:spTgt spid="16"/>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37" fill="hold">
                            <p:stCondLst>
                              <p:cond delay="14000"/>
                            </p:stCondLst>
                            <p:childTnLst>
                              <p:par>
                                <p:cTn id="138" presetID="30"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800" decel="100000"/>
                                        <p:tgtEl>
                                          <p:spTgt spid="17"/>
                                        </p:tgtEl>
                                      </p:cBhvr>
                                    </p:animEffect>
                                    <p:anim calcmode="lin" valueType="num">
                                      <p:cBhvr>
                                        <p:cTn id="141" dur="800" decel="100000" fill="hold"/>
                                        <p:tgtEl>
                                          <p:spTgt spid="17"/>
                                        </p:tgtEl>
                                        <p:attrNameLst>
                                          <p:attrName>style.rotation</p:attrName>
                                        </p:attrNameLst>
                                      </p:cBhvr>
                                      <p:tavLst>
                                        <p:tav tm="0">
                                          <p:val>
                                            <p:fltVal val="-90"/>
                                          </p:val>
                                        </p:tav>
                                        <p:tav tm="100000">
                                          <p:val>
                                            <p:fltVal val="0"/>
                                          </p:val>
                                        </p:tav>
                                      </p:tavLst>
                                    </p:anim>
                                    <p:anim calcmode="lin" valueType="num">
                                      <p:cBhvr>
                                        <p:cTn id="142" dur="800" decel="100000" fill="hold"/>
                                        <p:tgtEl>
                                          <p:spTgt spid="17"/>
                                        </p:tgtEl>
                                        <p:attrNameLst>
                                          <p:attrName>ppt_x</p:attrName>
                                        </p:attrNameLst>
                                      </p:cBhvr>
                                      <p:tavLst>
                                        <p:tav tm="0">
                                          <p:val>
                                            <p:strVal val="#ppt_x+0.4"/>
                                          </p:val>
                                        </p:tav>
                                        <p:tav tm="100000">
                                          <p:val>
                                            <p:strVal val="#ppt_x-0.05"/>
                                          </p:val>
                                        </p:tav>
                                      </p:tavLst>
                                    </p:anim>
                                    <p:anim calcmode="lin" valueType="num">
                                      <p:cBhvr>
                                        <p:cTn id="143" dur="800" decel="100000" fill="hold"/>
                                        <p:tgtEl>
                                          <p:spTgt spid="17"/>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46" fill="hold">
                            <p:stCondLst>
                              <p:cond delay="15000"/>
                            </p:stCondLst>
                            <p:childTnLst>
                              <p:par>
                                <p:cTn id="147" presetID="30" presetClass="entr" presetSubtype="0" fill="hold" nodeType="after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fade">
                                      <p:cBhvr>
                                        <p:cTn id="149" dur="800" decel="100000"/>
                                        <p:tgtEl>
                                          <p:spTgt spid="46"/>
                                        </p:tgtEl>
                                      </p:cBhvr>
                                    </p:animEffect>
                                    <p:anim calcmode="lin" valueType="num">
                                      <p:cBhvr>
                                        <p:cTn id="150" dur="800" decel="100000" fill="hold"/>
                                        <p:tgtEl>
                                          <p:spTgt spid="46"/>
                                        </p:tgtEl>
                                        <p:attrNameLst>
                                          <p:attrName>style.rotation</p:attrName>
                                        </p:attrNameLst>
                                      </p:cBhvr>
                                      <p:tavLst>
                                        <p:tav tm="0">
                                          <p:val>
                                            <p:fltVal val="-90"/>
                                          </p:val>
                                        </p:tav>
                                        <p:tav tm="100000">
                                          <p:val>
                                            <p:fltVal val="0"/>
                                          </p:val>
                                        </p:tav>
                                      </p:tavLst>
                                    </p:anim>
                                    <p:anim calcmode="lin" valueType="num">
                                      <p:cBhvr>
                                        <p:cTn id="151" dur="800" decel="100000" fill="hold"/>
                                        <p:tgtEl>
                                          <p:spTgt spid="46"/>
                                        </p:tgtEl>
                                        <p:attrNameLst>
                                          <p:attrName>ppt_x</p:attrName>
                                        </p:attrNameLst>
                                      </p:cBhvr>
                                      <p:tavLst>
                                        <p:tav tm="0">
                                          <p:val>
                                            <p:strVal val="#ppt_x+0.4"/>
                                          </p:val>
                                        </p:tav>
                                        <p:tav tm="100000">
                                          <p:val>
                                            <p:strVal val="#ppt_x-0.05"/>
                                          </p:val>
                                        </p:tav>
                                      </p:tavLst>
                                    </p:anim>
                                    <p:anim calcmode="lin" valueType="num">
                                      <p:cBhvr>
                                        <p:cTn id="152" dur="800" decel="100000" fill="hold"/>
                                        <p:tgtEl>
                                          <p:spTgt spid="46"/>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4" grpId="0"/>
      <p:bldP spid="5" grpId="0"/>
      <p:bldP spid="6" grpId="0"/>
      <p:bldP spid="6" grpId="1"/>
      <p:bldP spid="7" grpId="0"/>
      <p:bldP spid="8" grpId="0"/>
      <p:bldP spid="9" grpId="0"/>
      <p:bldP spid="10" grpId="0"/>
      <p:bldP spid="11" grpId="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03020" y="1696085"/>
            <a:ext cx="9338310"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案例四：</a:t>
            </a:r>
          </a:p>
          <a:p>
            <a:pPr fontAlgn="auto">
              <a:lnSpc>
                <a:spcPct val="150000"/>
              </a:lnSpc>
            </a:pPr>
            <a:r>
              <a:rPr lang="zh-CN" altLang="en-US" dirty="0">
                <a:solidFill>
                  <a:schemeClr val="tx1">
                    <a:lumMod val="75000"/>
                    <a:lumOff val="25000"/>
                  </a:schemeClr>
                </a:solidFill>
                <a:cs typeface="+mn-ea"/>
                <a:sym typeface="+mn-lt"/>
              </a:rPr>
              <a:t>发生在5月4日的网吧伤人案，导致5人受伤，其中3人重伤。有一个正在上网的年轻人被刀从后背贯穿性扎过肺部，险些穿透前胸。还有一人身中三四刀，刀刀砍在胸部和背部。另有一人被砍断了右手肌腱。</a:t>
            </a:r>
          </a:p>
        </p:txBody>
      </p:sp>
      <p:sp>
        <p:nvSpPr>
          <p:cNvPr id="3" name="PA-文本框 2"/>
          <p:cNvSpPr txBox="1"/>
          <p:nvPr>
            <p:custDataLst>
              <p:tags r:id="rId3"/>
            </p:custDataLst>
          </p:nvPr>
        </p:nvSpPr>
        <p:spPr>
          <a:xfrm>
            <a:off x="1303020" y="4016977"/>
            <a:ext cx="1811714" cy="369332"/>
          </a:xfrm>
          <a:prstGeom prst="rect">
            <a:avLst/>
          </a:prstGeom>
          <a:noFill/>
        </p:spPr>
        <p:txBody>
          <a:bodyPr wrap="none" rtlCol="0" anchor="t">
            <a:spAutoFit/>
          </a:bodyPr>
          <a:lstStyle/>
          <a:p>
            <a:r>
              <a:rPr lang="zh-CN" altLang="en-US" b="1" dirty="0">
                <a:solidFill>
                  <a:srgbClr val="19499E"/>
                </a:solidFill>
                <a:cs typeface="+mn-ea"/>
                <a:sym typeface="+mn-lt"/>
              </a:rPr>
              <a:t>发生该案的起因</a:t>
            </a:r>
          </a:p>
        </p:txBody>
      </p:sp>
      <p:sp>
        <p:nvSpPr>
          <p:cNvPr id="4" name="PA-文本框 3"/>
          <p:cNvSpPr txBox="1"/>
          <p:nvPr>
            <p:custDataLst>
              <p:tags r:id="rId4"/>
            </p:custDataLst>
          </p:nvPr>
        </p:nvSpPr>
        <p:spPr>
          <a:xfrm>
            <a:off x="1303020" y="4385310"/>
            <a:ext cx="5255260" cy="1337945"/>
          </a:xfrm>
          <a:prstGeom prst="rect">
            <a:avLst/>
          </a:prstGeom>
          <a:noFill/>
        </p:spPr>
        <p:txBody>
          <a:bodyPr wrap="square" rtlCol="0" anchor="t">
            <a:spAutoFit/>
            <a:scene3d>
              <a:camera prst="orthographicFront"/>
              <a:lightRig rig="threePt" dir="t"/>
            </a:scene3d>
          </a:bodyPr>
          <a:lstStyle/>
          <a:p>
            <a:pPr fontAlgn="auto">
              <a:lnSpc>
                <a:spcPct val="150000"/>
              </a:lnSpc>
            </a:pPr>
            <a:r>
              <a:rPr lang="en-US" altLang="zh-CN">
                <a:solidFill>
                  <a:schemeClr val="tx1">
                    <a:lumMod val="75000"/>
                    <a:lumOff val="25000"/>
                  </a:schemeClr>
                </a:solidFill>
                <a:effectLst/>
                <a:cs typeface="+mn-ea"/>
                <a:sym typeface="+mn-lt"/>
              </a:rPr>
              <a:t>19</a:t>
            </a:r>
            <a:r>
              <a:rPr lang="zh-CN" altLang="en-US" dirty="0">
                <a:solidFill>
                  <a:schemeClr val="tx1">
                    <a:lumMod val="75000"/>
                    <a:lumOff val="25000"/>
                  </a:schemeClr>
                </a:solidFill>
                <a:effectLst/>
                <a:cs typeface="+mn-ea"/>
                <a:sym typeface="+mn-lt"/>
              </a:rPr>
              <a:t>名制造了这起令人震惊的网吧伤人案的都是未成年人，而引发这场伤人案的原因，竟然是虚拟世界里的一把</a:t>
            </a:r>
            <a:r>
              <a:rPr lang="en-US" altLang="zh-CN">
                <a:solidFill>
                  <a:schemeClr val="tx1">
                    <a:lumMod val="75000"/>
                    <a:lumOff val="25000"/>
                  </a:schemeClr>
                </a:solidFill>
                <a:effectLst/>
                <a:cs typeface="+mn-ea"/>
                <a:sym typeface="+mn-lt"/>
              </a:rPr>
              <a:t>"</a:t>
            </a:r>
            <a:r>
              <a:rPr lang="zh-CN" altLang="en-US" dirty="0">
                <a:solidFill>
                  <a:schemeClr val="tx1">
                    <a:lumMod val="75000"/>
                    <a:lumOff val="25000"/>
                  </a:schemeClr>
                </a:solidFill>
                <a:effectLst/>
                <a:cs typeface="+mn-ea"/>
                <a:sym typeface="+mn-lt"/>
              </a:rPr>
              <a:t>反天剑</a:t>
            </a:r>
            <a:r>
              <a:rPr lang="en-US" altLang="zh-CN">
                <a:solidFill>
                  <a:schemeClr val="tx1">
                    <a:lumMod val="75000"/>
                    <a:lumOff val="25000"/>
                  </a:schemeClr>
                </a:solidFill>
                <a:effectLst/>
                <a:cs typeface="+mn-ea"/>
                <a:sym typeface="+mn-lt"/>
              </a:rPr>
              <a:t>"</a:t>
            </a:r>
            <a:r>
              <a:rPr lang="zh-CN" altLang="en-US" dirty="0">
                <a:solidFill>
                  <a:schemeClr val="tx1">
                    <a:lumMod val="75000"/>
                    <a:lumOff val="25000"/>
                  </a:schemeClr>
                </a:solidFill>
                <a:effectLst/>
                <a:cs typeface="+mn-ea"/>
                <a:sym typeface="+mn-lt"/>
              </a:rPr>
              <a:t>。</a:t>
            </a:r>
          </a:p>
        </p:txBody>
      </p:sp>
      <p:sp>
        <p:nvSpPr>
          <p:cNvPr id="83970" name="PA-文本框 83969"/>
          <p:cNvSpPr txBox="1"/>
          <p:nvPr>
            <p:custDataLst>
              <p:tags r:id="rId5"/>
            </p:custDataLst>
          </p:nvPr>
        </p:nvSpPr>
        <p:spPr>
          <a:xfrm>
            <a:off x="1513523" y="7105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pic>
        <p:nvPicPr>
          <p:cNvPr id="5" name="PA-图片 4" descr="51miz-E1128500-E67573E8"/>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6821805" y="3449320"/>
            <a:ext cx="3007995" cy="30079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83970"/>
                                        </p:tgtEl>
                                        <p:attrNameLst>
                                          <p:attrName>style.visibility</p:attrName>
                                        </p:attrNameLst>
                                      </p:cBhvr>
                                      <p:to>
                                        <p:strVal val="visible"/>
                                      </p:to>
                                    </p:set>
                                    <p:animEffect transition="in" filter="fade">
                                      <p:cBhvr>
                                        <p:cTn id="41" dur="800" decel="100000"/>
                                        <p:tgtEl>
                                          <p:spTgt spid="83970"/>
                                        </p:tgtEl>
                                      </p:cBhvr>
                                    </p:animEffect>
                                    <p:anim calcmode="lin" valueType="num">
                                      <p:cBhvr>
                                        <p:cTn id="42" dur="800" decel="100000" fill="hold"/>
                                        <p:tgtEl>
                                          <p:spTgt spid="83970"/>
                                        </p:tgtEl>
                                        <p:attrNameLst>
                                          <p:attrName>style.rotation</p:attrName>
                                        </p:attrNameLst>
                                      </p:cBhvr>
                                      <p:tavLst>
                                        <p:tav tm="0">
                                          <p:val>
                                            <p:fltVal val="-90"/>
                                          </p:val>
                                        </p:tav>
                                        <p:tav tm="100000">
                                          <p:val>
                                            <p:fltVal val="0"/>
                                          </p:val>
                                        </p:tav>
                                      </p:tavLst>
                                    </p:anim>
                                    <p:anim calcmode="lin" valueType="num">
                                      <p:cBhvr>
                                        <p:cTn id="43" dur="800" decel="100000" fill="hold"/>
                                        <p:tgtEl>
                                          <p:spTgt spid="83970"/>
                                        </p:tgtEl>
                                        <p:attrNameLst>
                                          <p:attrName>ppt_x</p:attrName>
                                        </p:attrNameLst>
                                      </p:cBhvr>
                                      <p:tavLst>
                                        <p:tav tm="0">
                                          <p:val>
                                            <p:strVal val="#ppt_x+0.4"/>
                                          </p:val>
                                        </p:tav>
                                        <p:tav tm="100000">
                                          <p:val>
                                            <p:strVal val="#ppt_x-0.05"/>
                                          </p:val>
                                        </p:tav>
                                      </p:tavLst>
                                    </p:anim>
                                    <p:anim calcmode="lin" valueType="num">
                                      <p:cBhvr>
                                        <p:cTn id="44" dur="800" decel="100000" fill="hold"/>
                                        <p:tgtEl>
                                          <p:spTgt spid="8397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800" decel="100000"/>
                                        <p:tgtEl>
                                          <p:spTgt spid="5"/>
                                        </p:tgtEl>
                                      </p:cBhvr>
                                    </p:animEffect>
                                    <p:anim calcmode="lin" valueType="num">
                                      <p:cBhvr>
                                        <p:cTn id="51" dur="800" decel="100000" fill="hold"/>
                                        <p:tgtEl>
                                          <p:spTgt spid="5"/>
                                        </p:tgtEl>
                                        <p:attrNameLst>
                                          <p:attrName>style.rotation</p:attrName>
                                        </p:attrNameLst>
                                      </p:cBhvr>
                                      <p:tavLst>
                                        <p:tav tm="0">
                                          <p:val>
                                            <p:fltVal val="-90"/>
                                          </p:val>
                                        </p:tav>
                                        <p:tav tm="100000">
                                          <p:val>
                                            <p:fltVal val="0"/>
                                          </p:val>
                                        </p:tav>
                                      </p:tavLst>
                                    </p:anim>
                                    <p:anim calcmode="lin" valueType="num">
                                      <p:cBhvr>
                                        <p:cTn id="52" dur="800" decel="100000" fill="hold"/>
                                        <p:tgtEl>
                                          <p:spTgt spid="5"/>
                                        </p:tgtEl>
                                        <p:attrNameLst>
                                          <p:attrName>ppt_x</p:attrName>
                                        </p:attrNameLst>
                                      </p:cBhvr>
                                      <p:tavLst>
                                        <p:tav tm="0">
                                          <p:val>
                                            <p:strVal val="#ppt_x+0.4"/>
                                          </p:val>
                                        </p:tav>
                                        <p:tav tm="100000">
                                          <p:val>
                                            <p:strVal val="#ppt_x-0.05"/>
                                          </p:val>
                                        </p:tav>
                                      </p:tavLst>
                                    </p:anim>
                                    <p:anim calcmode="lin" valueType="num">
                                      <p:cBhvr>
                                        <p:cTn id="53" dur="800" decel="100000" fill="hold"/>
                                        <p:tgtEl>
                                          <p:spTgt spid="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839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195705" y="1718310"/>
            <a:ext cx="9772650"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案例五：</a:t>
            </a:r>
          </a:p>
          <a:p>
            <a:pPr fontAlgn="auto">
              <a:lnSpc>
                <a:spcPct val="150000"/>
              </a:lnSpc>
            </a:pPr>
            <a:r>
              <a:rPr lang="zh-CN" altLang="en-US" dirty="0">
                <a:solidFill>
                  <a:schemeClr val="tx1">
                    <a:lumMod val="75000"/>
                    <a:lumOff val="25000"/>
                  </a:schemeClr>
                </a:solidFill>
                <a:cs typeface="+mn-ea"/>
                <a:sym typeface="+mn-lt"/>
              </a:rPr>
              <a:t>小新开始沉浸在网络里，学习成绩陡然下降 ，某日晚上，看爷爷奶奶都已经睡了，就去翻箱倒柜找钱上网，响声惊动了睡梦中奶奶，不顾一切的小新将菜刀砍向了奶奶，奶奶倒在了血泊中，从奶奶口袋中找倒了20元上网通宵。 </a:t>
            </a:r>
          </a:p>
        </p:txBody>
      </p:sp>
      <p:sp>
        <p:nvSpPr>
          <p:cNvPr id="3" name="PA-文本框 2"/>
          <p:cNvSpPr txBox="1"/>
          <p:nvPr>
            <p:custDataLst>
              <p:tags r:id="rId3"/>
            </p:custDataLst>
          </p:nvPr>
        </p:nvSpPr>
        <p:spPr>
          <a:xfrm>
            <a:off x="1195800" y="4078605"/>
            <a:ext cx="5346335" cy="400110"/>
          </a:xfrm>
          <a:prstGeom prst="rect">
            <a:avLst/>
          </a:prstGeom>
          <a:noFill/>
        </p:spPr>
        <p:txBody>
          <a:bodyPr wrap="none" rtlCol="0" anchor="t">
            <a:spAutoFit/>
          </a:bodyPr>
          <a:lstStyle/>
          <a:p>
            <a:r>
              <a:rPr lang="zh-CN" altLang="en-US" sz="2000" b="1" dirty="0">
                <a:solidFill>
                  <a:srgbClr val="19499E"/>
                </a:solidFill>
                <a:cs typeface="+mn-ea"/>
                <a:sym typeface="+mn-lt"/>
              </a:rPr>
              <a:t>同学们，我们从以上案例中得到什么启发呢？</a:t>
            </a:r>
          </a:p>
        </p:txBody>
      </p:sp>
      <p:sp>
        <p:nvSpPr>
          <p:cNvPr id="4" name="PA-文本框 3"/>
          <p:cNvSpPr txBox="1"/>
          <p:nvPr>
            <p:custDataLst>
              <p:tags r:id="rId4"/>
            </p:custDataLst>
          </p:nvPr>
        </p:nvSpPr>
        <p:spPr>
          <a:xfrm>
            <a:off x="1196007" y="4477445"/>
            <a:ext cx="7071995" cy="1337945"/>
          </a:xfrm>
          <a:prstGeom prst="rect">
            <a:avLst/>
          </a:prstGeom>
          <a:noFill/>
        </p:spPr>
        <p:txBody>
          <a:bodyPr wrap="square" rtlCol="0" anchor="t">
            <a:spAutoFit/>
            <a:scene3d>
              <a:camera prst="orthographicFront"/>
              <a:lightRig rig="threePt" dir="t"/>
            </a:scene3d>
          </a:bodyPr>
          <a:lstStyle/>
          <a:p>
            <a:pPr lvl="0" algn="l">
              <a:lnSpc>
                <a:spcPct val="150000"/>
              </a:lnSpc>
              <a:buClrTx/>
              <a:buSzTx/>
              <a:buFontTx/>
            </a:pPr>
            <a:r>
              <a:rPr lang="en-US" altLang="zh-CN">
                <a:solidFill>
                  <a:schemeClr val="tx1">
                    <a:lumMod val="75000"/>
                    <a:lumOff val="25000"/>
                  </a:schemeClr>
                </a:solidFill>
                <a:effectLst/>
                <a:cs typeface="+mn-ea"/>
                <a:sym typeface="+mn-lt"/>
              </a:rPr>
              <a:t>网络，是一把双刃剑。如果合理地运用网络，就像握住了剑柄，可以挥洒自如，克服困难。如果不合理运用网络，就像抓到了剑刃，不仅对付不了“敌人”，反而会刺伤自己。 </a:t>
            </a:r>
          </a:p>
        </p:txBody>
      </p:sp>
      <p:sp>
        <p:nvSpPr>
          <p:cNvPr id="83970" name="PA-文本框 83969"/>
          <p:cNvSpPr txBox="1"/>
          <p:nvPr>
            <p:custDataLst>
              <p:tags r:id="rId5"/>
            </p:custDataLst>
          </p:nvPr>
        </p:nvSpPr>
        <p:spPr>
          <a:xfrm>
            <a:off x="1478915" y="774065"/>
            <a:ext cx="52114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pic>
        <p:nvPicPr>
          <p:cNvPr id="5" name="PA-图片 4" descr="51miz-E1128947-AADB86F7"/>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flipH="1">
            <a:off x="8004810" y="3471545"/>
            <a:ext cx="2963545" cy="296354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83970"/>
                                        </p:tgtEl>
                                        <p:attrNameLst>
                                          <p:attrName>style.visibility</p:attrName>
                                        </p:attrNameLst>
                                      </p:cBhvr>
                                      <p:to>
                                        <p:strVal val="visible"/>
                                      </p:to>
                                    </p:set>
                                    <p:animEffect transition="in" filter="fade">
                                      <p:cBhvr>
                                        <p:cTn id="41" dur="800" decel="100000"/>
                                        <p:tgtEl>
                                          <p:spTgt spid="83970"/>
                                        </p:tgtEl>
                                      </p:cBhvr>
                                    </p:animEffect>
                                    <p:anim calcmode="lin" valueType="num">
                                      <p:cBhvr>
                                        <p:cTn id="42" dur="800" decel="100000" fill="hold"/>
                                        <p:tgtEl>
                                          <p:spTgt spid="83970"/>
                                        </p:tgtEl>
                                        <p:attrNameLst>
                                          <p:attrName>style.rotation</p:attrName>
                                        </p:attrNameLst>
                                      </p:cBhvr>
                                      <p:tavLst>
                                        <p:tav tm="0">
                                          <p:val>
                                            <p:fltVal val="-90"/>
                                          </p:val>
                                        </p:tav>
                                        <p:tav tm="100000">
                                          <p:val>
                                            <p:fltVal val="0"/>
                                          </p:val>
                                        </p:tav>
                                      </p:tavLst>
                                    </p:anim>
                                    <p:anim calcmode="lin" valueType="num">
                                      <p:cBhvr>
                                        <p:cTn id="43" dur="800" decel="100000" fill="hold"/>
                                        <p:tgtEl>
                                          <p:spTgt spid="83970"/>
                                        </p:tgtEl>
                                        <p:attrNameLst>
                                          <p:attrName>ppt_x</p:attrName>
                                        </p:attrNameLst>
                                      </p:cBhvr>
                                      <p:tavLst>
                                        <p:tav tm="0">
                                          <p:val>
                                            <p:strVal val="#ppt_x+0.4"/>
                                          </p:val>
                                        </p:tav>
                                        <p:tav tm="100000">
                                          <p:val>
                                            <p:strVal val="#ppt_x-0.05"/>
                                          </p:val>
                                        </p:tav>
                                      </p:tavLst>
                                    </p:anim>
                                    <p:anim calcmode="lin" valueType="num">
                                      <p:cBhvr>
                                        <p:cTn id="44" dur="800" decel="100000" fill="hold"/>
                                        <p:tgtEl>
                                          <p:spTgt spid="8397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800" decel="100000"/>
                                        <p:tgtEl>
                                          <p:spTgt spid="5"/>
                                        </p:tgtEl>
                                      </p:cBhvr>
                                    </p:animEffect>
                                    <p:anim calcmode="lin" valueType="num">
                                      <p:cBhvr>
                                        <p:cTn id="51" dur="800" decel="100000" fill="hold"/>
                                        <p:tgtEl>
                                          <p:spTgt spid="5"/>
                                        </p:tgtEl>
                                        <p:attrNameLst>
                                          <p:attrName>style.rotation</p:attrName>
                                        </p:attrNameLst>
                                      </p:cBhvr>
                                      <p:tavLst>
                                        <p:tav tm="0">
                                          <p:val>
                                            <p:fltVal val="-90"/>
                                          </p:val>
                                        </p:tav>
                                        <p:tav tm="100000">
                                          <p:val>
                                            <p:fltVal val="0"/>
                                          </p:val>
                                        </p:tav>
                                      </p:tavLst>
                                    </p:anim>
                                    <p:anim calcmode="lin" valueType="num">
                                      <p:cBhvr>
                                        <p:cTn id="52" dur="800" decel="100000" fill="hold"/>
                                        <p:tgtEl>
                                          <p:spTgt spid="5"/>
                                        </p:tgtEl>
                                        <p:attrNameLst>
                                          <p:attrName>ppt_x</p:attrName>
                                        </p:attrNameLst>
                                      </p:cBhvr>
                                      <p:tavLst>
                                        <p:tav tm="0">
                                          <p:val>
                                            <p:strVal val="#ppt_x+0.4"/>
                                          </p:val>
                                        </p:tav>
                                        <p:tav tm="100000">
                                          <p:val>
                                            <p:strVal val="#ppt_x-0.05"/>
                                          </p:val>
                                        </p:tav>
                                      </p:tavLst>
                                    </p:anim>
                                    <p:anim calcmode="lin" valueType="num">
                                      <p:cBhvr>
                                        <p:cTn id="53" dur="800" decel="100000" fill="hold"/>
                                        <p:tgtEl>
                                          <p:spTgt spid="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8397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421573" y="2216150"/>
            <a:ext cx="734377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用智慧和法律</a:t>
            </a:r>
          </a:p>
          <a:p>
            <a:pPr algn="ctr"/>
            <a:r>
              <a:rPr lang="zh-CN" altLang="en-US" sz="7200" spc="500" dirty="0">
                <a:solidFill>
                  <a:srgbClr val="19499E"/>
                </a:solidFill>
                <a:uFillTx/>
                <a:cs typeface="+mn-ea"/>
                <a:sym typeface="+mn-lt"/>
              </a:rPr>
              <a:t>保护自己</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PAST.04</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217295" y="1758315"/>
            <a:ext cx="9883140" cy="133794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小丽与小娟在星期五放学回家的路上，小丽说妈妈这个星期给了她100元钱，还剩下几十元，想邀请小娟与她一起去买学习用品，正说着，突然闯出两个 “浪仔”，恶狠狠地叫她们把钱拿出来，小丽与小娟吓得直哆嗦，当“浪仔”进一步逼迫时------</a:t>
            </a:r>
          </a:p>
        </p:txBody>
      </p:sp>
      <p:sp>
        <p:nvSpPr>
          <p:cNvPr id="3" name="PA-文本框 2"/>
          <p:cNvSpPr txBox="1"/>
          <p:nvPr>
            <p:custDataLst>
              <p:tags r:id="rId3"/>
            </p:custDataLst>
          </p:nvPr>
        </p:nvSpPr>
        <p:spPr>
          <a:xfrm>
            <a:off x="1217295" y="3234690"/>
            <a:ext cx="5811520" cy="1337945"/>
          </a:xfrm>
          <a:prstGeom prst="rect">
            <a:avLst/>
          </a:prstGeom>
          <a:noFill/>
        </p:spPr>
        <p:txBody>
          <a:bodyPr wrap="square" rtlCol="0" anchor="t">
            <a:spAutoFit/>
          </a:bodyPr>
          <a:lstStyle/>
          <a:p>
            <a:pPr algn="l">
              <a:lnSpc>
                <a:spcPct val="150000"/>
              </a:lnSpc>
              <a:buClrTx/>
              <a:buSzTx/>
              <a:buFontTx/>
            </a:pPr>
            <a:r>
              <a:rPr lang="zh-CN" altLang="en-US" dirty="0">
                <a:solidFill>
                  <a:schemeClr val="tx1">
                    <a:lumMod val="75000"/>
                    <a:lumOff val="25000"/>
                  </a:schemeClr>
                </a:solidFill>
                <a:cs typeface="+mn-ea"/>
                <a:sym typeface="+mn-lt"/>
              </a:rPr>
              <a:t>小丽与小娟与他们周旋，当“浪仔”威胁要用刀捅她们时，就乖乖地把钱物交给他们，然后报警，两个“浪仔”终于被绳之以法.</a:t>
            </a:r>
          </a:p>
        </p:txBody>
      </p:sp>
      <p:sp>
        <p:nvSpPr>
          <p:cNvPr id="4" name="PA-文本框 3"/>
          <p:cNvSpPr txBox="1"/>
          <p:nvPr>
            <p:custDataLst>
              <p:tags r:id="rId4"/>
            </p:custDataLst>
          </p:nvPr>
        </p:nvSpPr>
        <p:spPr>
          <a:xfrm>
            <a:off x="1217295" y="4681220"/>
            <a:ext cx="1114408" cy="369332"/>
          </a:xfrm>
          <a:prstGeom prst="rect">
            <a:avLst/>
          </a:prstGeom>
          <a:noFill/>
        </p:spPr>
        <p:txBody>
          <a:bodyPr wrap="none" rtlCol="0">
            <a:spAutoFit/>
          </a:bodyPr>
          <a:lstStyle/>
          <a:p>
            <a:r>
              <a:rPr lang="zh-CN" altLang="en-US" b="1">
                <a:solidFill>
                  <a:srgbClr val="19499E"/>
                </a:solidFill>
                <a:cs typeface="+mn-ea"/>
                <a:sym typeface="+mn-lt"/>
              </a:rPr>
              <a:t>合作探讨</a:t>
            </a:r>
          </a:p>
        </p:txBody>
      </p:sp>
      <p:sp>
        <p:nvSpPr>
          <p:cNvPr id="5" name="PA-文本框 4"/>
          <p:cNvSpPr txBox="1"/>
          <p:nvPr>
            <p:custDataLst>
              <p:tags r:id="rId5"/>
            </p:custDataLst>
          </p:nvPr>
        </p:nvSpPr>
        <p:spPr>
          <a:xfrm>
            <a:off x="1217295" y="5024755"/>
            <a:ext cx="4311015" cy="874407"/>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小品中的主人公是怎样进行自我保护的？结合剧情进行分析。</a:t>
            </a:r>
          </a:p>
        </p:txBody>
      </p:sp>
      <p:sp>
        <p:nvSpPr>
          <p:cNvPr id="6" name="PA-文本框 5"/>
          <p:cNvSpPr txBox="1"/>
          <p:nvPr>
            <p:custDataLst>
              <p:tags r:id="rId6"/>
            </p:custDataLst>
          </p:nvPr>
        </p:nvSpPr>
        <p:spPr>
          <a:xfrm>
            <a:off x="1426210" y="768350"/>
            <a:ext cx="431165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用智慧和法律，保护自己</a:t>
            </a:r>
          </a:p>
        </p:txBody>
      </p:sp>
      <p:pic>
        <p:nvPicPr>
          <p:cNvPr id="7" name="PA-图片 6" descr="51miz-E1227003-4A17DCC5"/>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7428865" y="3096260"/>
            <a:ext cx="3315335" cy="33153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800" decel="100000"/>
                                        <p:tgtEl>
                                          <p:spTgt spid="7"/>
                                        </p:tgtEl>
                                      </p:cBhvr>
                                    </p:animEffect>
                                    <p:anim calcmode="lin" valueType="num">
                                      <p:cBhvr>
                                        <p:cTn id="60" dur="800" decel="100000" fill="hold"/>
                                        <p:tgtEl>
                                          <p:spTgt spid="7"/>
                                        </p:tgtEl>
                                        <p:attrNameLst>
                                          <p:attrName>style.rotation</p:attrName>
                                        </p:attrNameLst>
                                      </p:cBhvr>
                                      <p:tavLst>
                                        <p:tav tm="0">
                                          <p:val>
                                            <p:fltVal val="-90"/>
                                          </p:val>
                                        </p:tav>
                                        <p:tav tm="100000">
                                          <p:val>
                                            <p:fltVal val="0"/>
                                          </p:val>
                                        </p:tav>
                                      </p:tavLst>
                                    </p:anim>
                                    <p:anim calcmode="lin" valueType="num">
                                      <p:cBhvr>
                                        <p:cTn id="61" dur="800" decel="100000" fill="hold"/>
                                        <p:tgtEl>
                                          <p:spTgt spid="7"/>
                                        </p:tgtEl>
                                        <p:attrNameLst>
                                          <p:attrName>ppt_x</p:attrName>
                                        </p:attrNameLst>
                                      </p:cBhvr>
                                      <p:tavLst>
                                        <p:tav tm="0">
                                          <p:val>
                                            <p:strVal val="#ppt_x+0.4"/>
                                          </p:val>
                                        </p:tav>
                                        <p:tav tm="100000">
                                          <p:val>
                                            <p:strVal val="#ppt_x-0.05"/>
                                          </p:val>
                                        </p:tav>
                                      </p:tavLst>
                                    </p:anim>
                                    <p:anim calcmode="lin" valueType="num">
                                      <p:cBhvr>
                                        <p:cTn id="62" dur="800" decel="100000" fill="hold"/>
                                        <p:tgtEl>
                                          <p:spTgt spid="7"/>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6210" y="2720975"/>
            <a:ext cx="5523865" cy="175323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２００２年８月２７日晚，１９岁的应届高中毕业小任在回家的路上，遇到两名歹徒抢劫手机．为此，这个勇敢的青年与两名歹徒展开了殊死搏斗，在搏斗中被歹徒刺中１１刀后死亡．</a:t>
            </a:r>
          </a:p>
        </p:txBody>
      </p:sp>
      <p:sp>
        <p:nvSpPr>
          <p:cNvPr id="4" name="PA-文本框 3"/>
          <p:cNvSpPr txBox="1"/>
          <p:nvPr>
            <p:custDataLst>
              <p:tags r:id="rId3"/>
            </p:custDataLst>
          </p:nvPr>
        </p:nvSpPr>
        <p:spPr>
          <a:xfrm>
            <a:off x="1426148" y="4826096"/>
            <a:ext cx="6094854" cy="398780"/>
          </a:xfrm>
          <a:prstGeom prst="rect">
            <a:avLst/>
          </a:prstGeom>
          <a:noFill/>
        </p:spPr>
        <p:txBody>
          <a:bodyPr wrap="square">
            <a:spAutoFit/>
          </a:bodyPr>
          <a:lstStyle/>
          <a:p>
            <a:r>
              <a:rPr lang="zh-CN" altLang="en-US" sz="2000" b="1" dirty="0">
                <a:solidFill>
                  <a:srgbClr val="19499E"/>
                </a:solidFill>
                <a:cs typeface="+mn-ea"/>
                <a:sym typeface="+mn-lt"/>
              </a:rPr>
              <a:t> 问：你对小任与歹徒搏斗出现的结果有何感想</a:t>
            </a:r>
          </a:p>
        </p:txBody>
      </p:sp>
      <p:sp>
        <p:nvSpPr>
          <p:cNvPr id="6" name="PA-文本框 5"/>
          <p:cNvSpPr txBox="1"/>
          <p:nvPr>
            <p:custDataLst>
              <p:tags r:id="rId4"/>
            </p:custDataLst>
          </p:nvPr>
        </p:nvSpPr>
        <p:spPr>
          <a:xfrm>
            <a:off x="1426210" y="768350"/>
            <a:ext cx="431165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用智慧和法律，保护自己</a:t>
            </a:r>
          </a:p>
        </p:txBody>
      </p:sp>
      <p:pic>
        <p:nvPicPr>
          <p:cNvPr id="3" name="PA-图片 2" descr="51miz-E1227150-98CBF2BD"/>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520940" y="2457450"/>
            <a:ext cx="2990850" cy="29908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718945" y="2764790"/>
            <a:ext cx="2790825" cy="1938020"/>
          </a:xfrm>
          <a:prstGeom prst="rect">
            <a:avLst/>
          </a:prstGeom>
          <a:noFill/>
        </p:spPr>
        <p:txBody>
          <a:bodyPr wrap="square" rtlCol="0" anchor="t">
            <a:spAutoFit/>
          </a:bodyPr>
          <a:lstStyle/>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力量对比</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周围环境的利用</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机智求助他人</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主观心理的调节</a:t>
            </a:r>
          </a:p>
        </p:txBody>
      </p:sp>
      <p:sp>
        <p:nvSpPr>
          <p:cNvPr id="3" name="PA-文本框 2"/>
          <p:cNvSpPr txBox="1"/>
          <p:nvPr>
            <p:custDataLst>
              <p:tags r:id="rId3"/>
            </p:custDataLst>
          </p:nvPr>
        </p:nvSpPr>
        <p:spPr>
          <a:xfrm>
            <a:off x="1490345" y="888365"/>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自我保护要领</a:t>
            </a:r>
          </a:p>
        </p:txBody>
      </p:sp>
      <p:sp>
        <p:nvSpPr>
          <p:cNvPr id="4" name="PA-文本框 3"/>
          <p:cNvSpPr txBox="1"/>
          <p:nvPr>
            <p:custDataLst>
              <p:tags r:id="rId4"/>
            </p:custDataLst>
          </p:nvPr>
        </p:nvSpPr>
        <p:spPr>
          <a:xfrm>
            <a:off x="7321550" y="2949575"/>
            <a:ext cx="3911600" cy="1753235"/>
          </a:xfrm>
          <a:prstGeom prst="rect">
            <a:avLst/>
          </a:prstGeom>
          <a:noFill/>
        </p:spPr>
        <p:txBody>
          <a:bodyPr wrap="square" rtlCol="0" anchor="t">
            <a:spAutoFit/>
          </a:bodyPr>
          <a:lstStyle/>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人身安全第一</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避免无谓的激怒对方</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暂时妥协，事后报案</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运用法律保护自己</a:t>
            </a:r>
            <a:endParaRPr lang="zh-CN" altLang="en-US">
              <a:cs typeface="+mn-ea"/>
              <a:sym typeface="+mn-lt"/>
            </a:endParaRPr>
          </a:p>
        </p:txBody>
      </p:sp>
      <p:pic>
        <p:nvPicPr>
          <p:cNvPr id="6" name="PA-图片 5" descr="51miz-E1224885-B113D9EC"/>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4281170" y="1945005"/>
            <a:ext cx="2419350" cy="40132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94211" name="PA-文本框 94210"/>
          <p:cNvSpPr txBox="1"/>
          <p:nvPr>
            <p:custDataLst>
              <p:tags r:id="rId2"/>
            </p:custDataLst>
          </p:nvPr>
        </p:nvSpPr>
        <p:spPr>
          <a:xfrm>
            <a:off x="1479233" y="831850"/>
            <a:ext cx="447294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怎样增强自我保护的意识？</a:t>
            </a:r>
          </a:p>
        </p:txBody>
      </p:sp>
      <p:grpSp>
        <p:nvGrpSpPr>
          <p:cNvPr id="5" name="PA-组合 4"/>
          <p:cNvGrpSpPr/>
          <p:nvPr>
            <p:custDataLst>
              <p:tags r:id="rId3"/>
            </p:custDataLst>
          </p:nvPr>
        </p:nvGrpSpPr>
        <p:grpSpPr>
          <a:xfrm>
            <a:off x="5236210" y="2609215"/>
            <a:ext cx="2990850" cy="400050"/>
            <a:chOff x="2330" y="3610"/>
            <a:chExt cx="4710" cy="630"/>
          </a:xfrm>
        </p:grpSpPr>
        <p:sp>
          <p:nvSpPr>
            <p:cNvPr id="3" name="PA-文本框 2"/>
            <p:cNvSpPr txBox="1"/>
            <p:nvPr>
              <p:custDataLst>
                <p:tags r:id="rId11"/>
              </p:custDataLst>
            </p:nvPr>
          </p:nvSpPr>
          <p:spPr>
            <a:xfrm>
              <a:off x="2330" y="3610"/>
              <a:ext cx="3361" cy="630"/>
            </a:xfrm>
            <a:prstGeom prst="rect">
              <a:avLst/>
            </a:prstGeom>
            <a:noFill/>
          </p:spPr>
          <p:txBody>
            <a:bodyPr wrap="none" rtlCol="0" anchor="t">
              <a:spAutoFit/>
            </a:bodyPr>
            <a:lstStyle/>
            <a:p>
              <a:r>
                <a:rPr lang="zh-CN" altLang="en-US" sz="2000">
                  <a:solidFill>
                    <a:schemeClr val="tx1">
                      <a:lumMod val="75000"/>
                      <a:lumOff val="25000"/>
                    </a:schemeClr>
                  </a:solidFill>
                  <a:cs typeface="+mn-ea"/>
                  <a:sym typeface="+mn-lt"/>
                </a:rPr>
                <a:t>1、要依法自律。</a:t>
              </a:r>
            </a:p>
          </p:txBody>
        </p:sp>
        <p:cxnSp>
          <p:nvCxnSpPr>
            <p:cNvPr id="4" name="PA-直接连接符 3"/>
            <p:cNvCxnSpPr/>
            <p:nvPr>
              <p:custDataLst>
                <p:tags r:id="rId12"/>
              </p:custDataLst>
            </p:nvPr>
          </p:nvCxnSpPr>
          <p:spPr>
            <a:xfrm>
              <a:off x="2330" y="4190"/>
              <a:ext cx="4710"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grpSp>
        <p:nvGrpSpPr>
          <p:cNvPr id="6" name="PA-组合 5"/>
          <p:cNvGrpSpPr/>
          <p:nvPr>
            <p:custDataLst>
              <p:tags r:id="rId4"/>
            </p:custDataLst>
          </p:nvPr>
        </p:nvGrpSpPr>
        <p:grpSpPr>
          <a:xfrm>
            <a:off x="5236210" y="3549650"/>
            <a:ext cx="4185920" cy="400050"/>
            <a:chOff x="2330" y="3610"/>
            <a:chExt cx="6592" cy="630"/>
          </a:xfrm>
        </p:grpSpPr>
        <p:sp>
          <p:nvSpPr>
            <p:cNvPr id="7" name="PA-文本框 6"/>
            <p:cNvSpPr txBox="1"/>
            <p:nvPr>
              <p:custDataLst>
                <p:tags r:id="rId9"/>
              </p:custDataLst>
            </p:nvPr>
          </p:nvSpPr>
          <p:spPr>
            <a:xfrm>
              <a:off x="2330" y="3610"/>
              <a:ext cx="6592" cy="630"/>
            </a:xfrm>
            <a:prstGeom prst="rect">
              <a:avLst/>
            </a:prstGeom>
            <a:noFill/>
          </p:spPr>
          <p:txBody>
            <a:bodyPr wrap="none" rtlCol="0" anchor="t">
              <a:spAutoFit/>
            </a:bodyPr>
            <a:lstStyle/>
            <a:p>
              <a:pPr algn="l"/>
              <a:r>
                <a:rPr lang="zh-CN" altLang="en-US" sz="2000">
                  <a:solidFill>
                    <a:schemeClr val="tx1">
                      <a:lumMod val="75000"/>
                      <a:lumOff val="25000"/>
                    </a:schemeClr>
                  </a:solidFill>
                  <a:cs typeface="+mn-ea"/>
                  <a:sym typeface="+mn-lt"/>
                </a:rPr>
                <a:t>2、要正确对待父母和学校的教育。</a:t>
              </a:r>
            </a:p>
          </p:txBody>
        </p:sp>
        <p:cxnSp>
          <p:nvCxnSpPr>
            <p:cNvPr id="8" name="PA-直接连接符 7"/>
            <p:cNvCxnSpPr/>
            <p:nvPr>
              <p:custDataLst>
                <p:tags r:id="rId10"/>
              </p:custDataLst>
            </p:nvPr>
          </p:nvCxnSpPr>
          <p:spPr>
            <a:xfrm>
              <a:off x="2330" y="4190"/>
              <a:ext cx="6100"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grpSp>
        <p:nvGrpSpPr>
          <p:cNvPr id="9" name="PA-组合 8"/>
          <p:cNvGrpSpPr/>
          <p:nvPr>
            <p:custDataLst>
              <p:tags r:id="rId5"/>
            </p:custDataLst>
          </p:nvPr>
        </p:nvGrpSpPr>
        <p:grpSpPr>
          <a:xfrm>
            <a:off x="5236210" y="4490085"/>
            <a:ext cx="5509895" cy="436880"/>
            <a:chOff x="2330" y="3610"/>
            <a:chExt cx="8677" cy="688"/>
          </a:xfrm>
        </p:grpSpPr>
        <p:sp>
          <p:nvSpPr>
            <p:cNvPr id="10" name="PA-文本框 9"/>
            <p:cNvSpPr txBox="1"/>
            <p:nvPr>
              <p:custDataLst>
                <p:tags r:id="rId7"/>
              </p:custDataLst>
            </p:nvPr>
          </p:nvSpPr>
          <p:spPr>
            <a:xfrm>
              <a:off x="2330" y="3610"/>
              <a:ext cx="8499" cy="628"/>
            </a:xfrm>
            <a:prstGeom prst="rect">
              <a:avLst/>
            </a:prstGeom>
            <a:noFill/>
          </p:spPr>
          <p:txBody>
            <a:bodyPr wrap="square" rtlCol="0" anchor="t">
              <a:spAutoFit/>
            </a:bodyPr>
            <a:lstStyle/>
            <a:p>
              <a:pPr algn="l"/>
              <a:r>
                <a:rPr lang="zh-CN" altLang="en-US" sz="2000">
                  <a:solidFill>
                    <a:schemeClr val="tx1">
                      <a:lumMod val="75000"/>
                      <a:lumOff val="25000"/>
                    </a:schemeClr>
                  </a:solidFill>
                  <a:cs typeface="+mn-ea"/>
                  <a:sym typeface="+mn-lt"/>
                </a:rPr>
                <a:t>3、要勇于运用法律武器保护自己的合法权益。</a:t>
              </a:r>
            </a:p>
          </p:txBody>
        </p:sp>
        <p:cxnSp>
          <p:nvCxnSpPr>
            <p:cNvPr id="11" name="PA-直接连接符 10"/>
            <p:cNvCxnSpPr/>
            <p:nvPr>
              <p:custDataLst>
                <p:tags r:id="rId8"/>
              </p:custDataLst>
            </p:nvPr>
          </p:nvCxnSpPr>
          <p:spPr>
            <a:xfrm>
              <a:off x="2330" y="4298"/>
              <a:ext cx="8677"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pic>
        <p:nvPicPr>
          <p:cNvPr id="12" name="PA-图片 11" descr="51miz-E1221622-A6E54E64"/>
          <p:cNvPicPr>
            <a:picLocks noChangeAspect="1"/>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1269365" y="2047240"/>
            <a:ext cx="3197860" cy="31978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800" decel="100000"/>
                                        <p:tgtEl>
                                          <p:spTgt spid="94211"/>
                                        </p:tgtEl>
                                      </p:cBhvr>
                                    </p:animEffect>
                                    <p:anim calcmode="lin" valueType="num">
                                      <p:cBhvr>
                                        <p:cTn id="8" dur="800" decel="100000" fill="hold"/>
                                        <p:tgtEl>
                                          <p:spTgt spid="94211"/>
                                        </p:tgtEl>
                                        <p:attrNameLst>
                                          <p:attrName>style.rotation</p:attrName>
                                        </p:attrNameLst>
                                      </p:cBhvr>
                                      <p:tavLst>
                                        <p:tav tm="0">
                                          <p:val>
                                            <p:fltVal val="-90"/>
                                          </p:val>
                                        </p:tav>
                                        <p:tav tm="100000">
                                          <p:val>
                                            <p:fltVal val="0"/>
                                          </p:val>
                                        </p:tav>
                                      </p:tavLst>
                                    </p:anim>
                                    <p:anim calcmode="lin" valueType="num">
                                      <p:cBhvr>
                                        <p:cTn id="9" dur="800" decel="100000" fill="hold"/>
                                        <p:tgtEl>
                                          <p:spTgt spid="94211"/>
                                        </p:tgtEl>
                                        <p:attrNameLst>
                                          <p:attrName>ppt_x</p:attrName>
                                        </p:attrNameLst>
                                      </p:cBhvr>
                                      <p:tavLst>
                                        <p:tav tm="0">
                                          <p:val>
                                            <p:strVal val="#ppt_x+0.4"/>
                                          </p:val>
                                        </p:tav>
                                        <p:tav tm="100000">
                                          <p:val>
                                            <p:strVal val="#ppt_x-0.05"/>
                                          </p:val>
                                        </p:tav>
                                      </p:tavLst>
                                    </p:anim>
                                    <p:anim calcmode="lin" valueType="num">
                                      <p:cBhvr>
                                        <p:cTn id="10" dur="800" decel="100000" fill="hold"/>
                                        <p:tgtEl>
                                          <p:spTgt spid="942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2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2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96259" name="PA-文本框 96258"/>
          <p:cNvSpPr txBox="1"/>
          <p:nvPr>
            <p:custDataLst>
              <p:tags r:id="rId2"/>
            </p:custDataLst>
          </p:nvPr>
        </p:nvSpPr>
        <p:spPr>
          <a:xfrm>
            <a:off x="1491298" y="777240"/>
            <a:ext cx="1560195"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格言：</a:t>
            </a:r>
          </a:p>
        </p:txBody>
      </p:sp>
      <p:sp>
        <p:nvSpPr>
          <p:cNvPr id="96260" name="PA-文本框 96259"/>
          <p:cNvSpPr txBox="1"/>
          <p:nvPr>
            <p:custDataLst>
              <p:tags r:id="rId3"/>
            </p:custDataLst>
          </p:nvPr>
        </p:nvSpPr>
        <p:spPr>
          <a:xfrm>
            <a:off x="1491298" y="1888808"/>
            <a:ext cx="5540299" cy="3692806"/>
          </a:xfrm>
          <a:prstGeom prst="rect">
            <a:avLst/>
          </a:prstGeom>
          <a:noFill/>
          <a:ln w="9525">
            <a:noFill/>
          </a:ln>
        </p:spPr>
        <p:txBody>
          <a:bodyPr wrap="none" anchor="t" anchorCtr="0">
            <a:spAutoFit/>
          </a:bodyPr>
          <a:lstStyle/>
          <a:p>
            <a:pPr fontAlgn="auto">
              <a:lnSpc>
                <a:spcPct val="200000"/>
              </a:lnSpc>
            </a:pPr>
            <a:r>
              <a:rPr lang="en-US" altLang="zh-CN" sz="2000">
                <a:solidFill>
                  <a:schemeClr val="tx1">
                    <a:lumMod val="75000"/>
                    <a:lumOff val="25000"/>
                  </a:schemeClr>
                </a:solidFill>
                <a:cs typeface="+mn-ea"/>
                <a:sym typeface="+mn-lt"/>
              </a:rPr>
              <a:t>1</a:t>
            </a:r>
            <a:r>
              <a:rPr lang="zh-CN" altLang="en-US" sz="2000" dirty="0">
                <a:solidFill>
                  <a:schemeClr val="tx1">
                    <a:lumMod val="75000"/>
                    <a:lumOff val="25000"/>
                  </a:schemeClr>
                </a:solidFill>
                <a:cs typeface="+mn-ea"/>
                <a:sym typeface="+mn-lt"/>
              </a:rPr>
              <a:t>、无规矩不成方圆。</a:t>
            </a:r>
          </a:p>
          <a:p>
            <a:pPr fontAlgn="auto">
              <a:lnSpc>
                <a:spcPct val="200000"/>
              </a:lnSpc>
            </a:pPr>
            <a:r>
              <a:rPr lang="en-US" altLang="zh-CN" sz="2000">
                <a:solidFill>
                  <a:schemeClr val="tx1">
                    <a:lumMod val="75000"/>
                    <a:lumOff val="25000"/>
                  </a:schemeClr>
                </a:solidFill>
                <a:cs typeface="+mn-ea"/>
                <a:sym typeface="+mn-lt"/>
              </a:rPr>
              <a:t>2</a:t>
            </a:r>
            <a:r>
              <a:rPr lang="zh-CN" altLang="en-US" sz="2000" dirty="0">
                <a:solidFill>
                  <a:schemeClr val="tx1">
                    <a:lumMod val="75000"/>
                    <a:lumOff val="25000"/>
                  </a:schemeClr>
                </a:solidFill>
                <a:cs typeface="+mn-ea"/>
                <a:sym typeface="+mn-lt"/>
              </a:rPr>
              <a:t>、秩序是自由的第一条件。</a:t>
            </a:r>
          </a:p>
          <a:p>
            <a:pPr fontAlgn="auto">
              <a:lnSpc>
                <a:spcPct val="200000"/>
              </a:lnSpc>
            </a:pPr>
            <a:r>
              <a:rPr lang="en-US" altLang="zh-CN" sz="2000">
                <a:solidFill>
                  <a:schemeClr val="tx1">
                    <a:lumMod val="75000"/>
                    <a:lumOff val="25000"/>
                  </a:schemeClr>
                </a:solidFill>
                <a:cs typeface="+mn-ea"/>
                <a:sym typeface="+mn-lt"/>
              </a:rPr>
              <a:t>3</a:t>
            </a:r>
            <a:r>
              <a:rPr lang="zh-CN" altLang="en-US" sz="2000" dirty="0">
                <a:solidFill>
                  <a:schemeClr val="tx1">
                    <a:lumMod val="75000"/>
                    <a:lumOff val="25000"/>
                  </a:schemeClr>
                </a:solidFill>
                <a:cs typeface="+mn-ea"/>
                <a:sym typeface="+mn-lt"/>
              </a:rPr>
              <a:t>、做任何事都要有规矩，懂规矩，守规矩。</a:t>
            </a:r>
          </a:p>
          <a:p>
            <a:pPr fontAlgn="auto">
              <a:lnSpc>
                <a:spcPct val="200000"/>
              </a:lnSpc>
            </a:pPr>
            <a:r>
              <a:rPr lang="zh-CN" altLang="en-US" sz="2000" dirty="0">
                <a:solidFill>
                  <a:schemeClr val="tx1">
                    <a:lumMod val="75000"/>
                    <a:lumOff val="25000"/>
                  </a:schemeClr>
                </a:solidFill>
                <a:cs typeface="+mn-ea"/>
                <a:sym typeface="+mn-lt"/>
              </a:rPr>
              <a:t>   法律即秩序，良好的法律就是良好的秩序。</a:t>
            </a:r>
          </a:p>
          <a:p>
            <a:pPr fontAlgn="auto">
              <a:lnSpc>
                <a:spcPct val="200000"/>
              </a:lnSpc>
            </a:pPr>
            <a:r>
              <a:rPr lang="en-US" altLang="zh-CN" sz="2000">
                <a:solidFill>
                  <a:schemeClr val="tx1">
                    <a:lumMod val="75000"/>
                    <a:lumOff val="25000"/>
                  </a:schemeClr>
                </a:solidFill>
                <a:cs typeface="+mn-ea"/>
                <a:sym typeface="+mn-lt"/>
              </a:rPr>
              <a:t>4</a:t>
            </a:r>
            <a:r>
              <a:rPr lang="zh-CN" altLang="en-US" sz="2000" dirty="0">
                <a:solidFill>
                  <a:schemeClr val="tx1">
                    <a:lumMod val="75000"/>
                    <a:lumOff val="25000"/>
                  </a:schemeClr>
                </a:solidFill>
                <a:cs typeface="+mn-ea"/>
                <a:sym typeface="+mn-lt"/>
              </a:rPr>
              <a:t>、若要美德得以保存，法律是必须的；</a:t>
            </a:r>
          </a:p>
          <a:p>
            <a:pPr fontAlgn="auto">
              <a:lnSpc>
                <a:spcPct val="200000"/>
              </a:lnSpc>
            </a:pPr>
            <a:r>
              <a:rPr lang="zh-CN" altLang="en-US" sz="2000" dirty="0">
                <a:solidFill>
                  <a:schemeClr val="tx1">
                    <a:lumMod val="75000"/>
                    <a:lumOff val="25000"/>
                  </a:schemeClr>
                </a:solidFill>
                <a:cs typeface="+mn-ea"/>
                <a:sym typeface="+mn-lt"/>
              </a:rPr>
              <a:t>   而若要法律得以遵守，美德则是不可缺少的。</a:t>
            </a:r>
          </a:p>
        </p:txBody>
      </p:sp>
      <p:pic>
        <p:nvPicPr>
          <p:cNvPr id="2" name="PA-图片 1" descr="51miz-E1247391-51C03BA4"/>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flipH="1">
            <a:off x="6465570" y="2283460"/>
            <a:ext cx="3782060" cy="37820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800" decel="100000"/>
                                        <p:tgtEl>
                                          <p:spTgt spid="96259"/>
                                        </p:tgtEl>
                                      </p:cBhvr>
                                    </p:animEffect>
                                    <p:anim calcmode="lin" valueType="num">
                                      <p:cBhvr>
                                        <p:cTn id="8" dur="800" decel="100000" fill="hold"/>
                                        <p:tgtEl>
                                          <p:spTgt spid="96259"/>
                                        </p:tgtEl>
                                        <p:attrNameLst>
                                          <p:attrName>style.rotation</p:attrName>
                                        </p:attrNameLst>
                                      </p:cBhvr>
                                      <p:tavLst>
                                        <p:tav tm="0">
                                          <p:val>
                                            <p:fltVal val="-90"/>
                                          </p:val>
                                        </p:tav>
                                        <p:tav tm="100000">
                                          <p:val>
                                            <p:fltVal val="0"/>
                                          </p:val>
                                        </p:tav>
                                      </p:tavLst>
                                    </p:anim>
                                    <p:anim calcmode="lin" valueType="num">
                                      <p:cBhvr>
                                        <p:cTn id="9" dur="800" decel="100000" fill="hold"/>
                                        <p:tgtEl>
                                          <p:spTgt spid="96259"/>
                                        </p:tgtEl>
                                        <p:attrNameLst>
                                          <p:attrName>ppt_x</p:attrName>
                                        </p:attrNameLst>
                                      </p:cBhvr>
                                      <p:tavLst>
                                        <p:tav tm="0">
                                          <p:val>
                                            <p:strVal val="#ppt_x+0.4"/>
                                          </p:val>
                                        </p:tav>
                                        <p:tav tm="100000">
                                          <p:val>
                                            <p:strVal val="#ppt_x-0.05"/>
                                          </p:val>
                                        </p:tav>
                                      </p:tavLst>
                                    </p:anim>
                                    <p:anim calcmode="lin" valueType="num">
                                      <p:cBhvr>
                                        <p:cTn id="10" dur="800" decel="100000" fill="hold"/>
                                        <p:tgtEl>
                                          <p:spTgt spid="962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5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6260"/>
                                        </p:tgtEl>
                                        <p:attrNameLst>
                                          <p:attrName>style.visibility</p:attrName>
                                        </p:attrNameLst>
                                      </p:cBhvr>
                                      <p:to>
                                        <p:strVal val="visible"/>
                                      </p:to>
                                    </p:set>
                                    <p:animEffect transition="in" filter="fade">
                                      <p:cBhvr>
                                        <p:cTn id="16" dur="800" decel="100000"/>
                                        <p:tgtEl>
                                          <p:spTgt spid="96260"/>
                                        </p:tgtEl>
                                      </p:cBhvr>
                                    </p:animEffect>
                                    <p:anim calcmode="lin" valueType="num">
                                      <p:cBhvr>
                                        <p:cTn id="17" dur="800" decel="100000" fill="hold"/>
                                        <p:tgtEl>
                                          <p:spTgt spid="96260"/>
                                        </p:tgtEl>
                                        <p:attrNameLst>
                                          <p:attrName>style.rotation</p:attrName>
                                        </p:attrNameLst>
                                      </p:cBhvr>
                                      <p:tavLst>
                                        <p:tav tm="0">
                                          <p:val>
                                            <p:fltVal val="-90"/>
                                          </p:val>
                                        </p:tav>
                                        <p:tav tm="100000">
                                          <p:val>
                                            <p:fltVal val="0"/>
                                          </p:val>
                                        </p:tav>
                                      </p:tavLst>
                                    </p:anim>
                                    <p:anim calcmode="lin" valueType="num">
                                      <p:cBhvr>
                                        <p:cTn id="18" dur="800" decel="100000" fill="hold"/>
                                        <p:tgtEl>
                                          <p:spTgt spid="96260"/>
                                        </p:tgtEl>
                                        <p:attrNameLst>
                                          <p:attrName>ppt_x</p:attrName>
                                        </p:attrNameLst>
                                      </p:cBhvr>
                                      <p:tavLst>
                                        <p:tav tm="0">
                                          <p:val>
                                            <p:strVal val="#ppt_x+0.4"/>
                                          </p:val>
                                        </p:tav>
                                        <p:tav tm="100000">
                                          <p:val>
                                            <p:strVal val="#ppt_x-0.05"/>
                                          </p:val>
                                        </p:tav>
                                      </p:tavLst>
                                    </p:anim>
                                    <p:anim calcmode="lin" valueType="num">
                                      <p:cBhvr>
                                        <p:cTn id="19" dur="800" decel="100000" fill="hold"/>
                                        <p:tgtEl>
                                          <p:spTgt spid="9626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626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626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圆角矩形标注 1"/>
          <p:cNvSpPr/>
          <p:nvPr>
            <p:custDataLst>
              <p:tags r:id="rId2"/>
            </p:custDataLst>
          </p:nvPr>
        </p:nvSpPr>
        <p:spPr>
          <a:xfrm>
            <a:off x="1250950" y="2110105"/>
            <a:ext cx="6130925" cy="2914015"/>
          </a:xfrm>
          <a:prstGeom prst="wedgeRoundRectCallout">
            <a:avLst>
              <a:gd name="adj1" fmla="val 57498"/>
              <a:gd name="adj2" fmla="val 16114"/>
              <a:gd name="adj3" fmla="val 16667"/>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283" name="PA-文本框 97282"/>
          <p:cNvSpPr txBox="1"/>
          <p:nvPr>
            <p:custDataLst>
              <p:tags r:id="rId3"/>
            </p:custDataLst>
          </p:nvPr>
        </p:nvSpPr>
        <p:spPr>
          <a:xfrm>
            <a:off x="1529080" y="758508"/>
            <a:ext cx="3234055"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老师寄语：</a:t>
            </a:r>
          </a:p>
        </p:txBody>
      </p:sp>
      <p:sp>
        <p:nvSpPr>
          <p:cNvPr id="97284" name="PA-文本框 97283"/>
          <p:cNvSpPr txBox="1"/>
          <p:nvPr>
            <p:custDataLst>
              <p:tags r:id="rId4"/>
            </p:custDataLst>
          </p:nvPr>
        </p:nvSpPr>
        <p:spPr>
          <a:xfrm>
            <a:off x="1529080" y="2552065"/>
            <a:ext cx="5575300" cy="2030095"/>
          </a:xfrm>
          <a:prstGeom prst="rect">
            <a:avLst/>
          </a:prstGeom>
          <a:noFill/>
          <a:ln w="9525">
            <a:noFill/>
          </a:ln>
        </p:spPr>
        <p:txBody>
          <a:bodyPr wrap="square" anchor="t" anchorCtr="0">
            <a:spAutoFit/>
          </a:bodyPr>
          <a:lstStyle/>
          <a:p>
            <a:pPr fontAlgn="auto">
              <a:lnSpc>
                <a:spcPct val="150000"/>
              </a:lnSpc>
            </a:pPr>
            <a:r>
              <a:rPr lang="en-US" altLang="zh-CN" sz="2800" b="1" dirty="0">
                <a:solidFill>
                  <a:schemeClr val="bg1"/>
                </a:solidFill>
                <a:cs typeface="+mn-ea"/>
                <a:sym typeface="+mn-lt"/>
              </a:rPr>
              <a:t>       </a:t>
            </a:r>
            <a:r>
              <a:rPr lang="zh-CN" altLang="en-US" sz="2800" b="1" dirty="0">
                <a:solidFill>
                  <a:schemeClr val="bg1"/>
                </a:solidFill>
                <a:cs typeface="+mn-ea"/>
                <a:sym typeface="+mn-lt"/>
              </a:rPr>
              <a:t>希望同学们能走好青春的每一步，树立法治意识，做一个懂法、守法的好学生、好公民！</a:t>
            </a:r>
          </a:p>
        </p:txBody>
      </p:sp>
      <p:pic>
        <p:nvPicPr>
          <p:cNvPr id="3" name="PA-图片 2" descr="51miz-E1127123-68BBCBEB"/>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381875" y="2552065"/>
            <a:ext cx="4013835" cy="40138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7283"/>
                                        </p:tgtEl>
                                        <p:attrNameLst>
                                          <p:attrName>style.visibility</p:attrName>
                                        </p:attrNameLst>
                                      </p:cBhvr>
                                      <p:to>
                                        <p:strVal val="visible"/>
                                      </p:to>
                                    </p:set>
                                    <p:animEffect transition="in" filter="fade">
                                      <p:cBhvr>
                                        <p:cTn id="16" dur="800" decel="100000"/>
                                        <p:tgtEl>
                                          <p:spTgt spid="97283"/>
                                        </p:tgtEl>
                                      </p:cBhvr>
                                    </p:animEffect>
                                    <p:anim calcmode="lin" valueType="num">
                                      <p:cBhvr>
                                        <p:cTn id="17" dur="800" decel="100000" fill="hold"/>
                                        <p:tgtEl>
                                          <p:spTgt spid="97283"/>
                                        </p:tgtEl>
                                        <p:attrNameLst>
                                          <p:attrName>style.rotation</p:attrName>
                                        </p:attrNameLst>
                                      </p:cBhvr>
                                      <p:tavLst>
                                        <p:tav tm="0">
                                          <p:val>
                                            <p:fltVal val="-90"/>
                                          </p:val>
                                        </p:tav>
                                        <p:tav tm="100000">
                                          <p:val>
                                            <p:fltVal val="0"/>
                                          </p:val>
                                        </p:tav>
                                      </p:tavLst>
                                    </p:anim>
                                    <p:anim calcmode="lin" valueType="num">
                                      <p:cBhvr>
                                        <p:cTn id="18" dur="800" decel="100000" fill="hold"/>
                                        <p:tgtEl>
                                          <p:spTgt spid="97283"/>
                                        </p:tgtEl>
                                        <p:attrNameLst>
                                          <p:attrName>ppt_x</p:attrName>
                                        </p:attrNameLst>
                                      </p:cBhvr>
                                      <p:tavLst>
                                        <p:tav tm="0">
                                          <p:val>
                                            <p:strVal val="#ppt_x+0.4"/>
                                          </p:val>
                                        </p:tav>
                                        <p:tav tm="100000">
                                          <p:val>
                                            <p:strVal val="#ppt_x-0.05"/>
                                          </p:val>
                                        </p:tav>
                                      </p:tavLst>
                                    </p:anim>
                                    <p:anim calcmode="lin" valueType="num">
                                      <p:cBhvr>
                                        <p:cTn id="19" dur="800" decel="100000" fill="hold"/>
                                        <p:tgtEl>
                                          <p:spTgt spid="9728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728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728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97284"/>
                                        </p:tgtEl>
                                        <p:attrNameLst>
                                          <p:attrName>style.visibility</p:attrName>
                                        </p:attrNameLst>
                                      </p:cBhvr>
                                      <p:to>
                                        <p:strVal val="visible"/>
                                      </p:to>
                                    </p:set>
                                    <p:animEffect transition="in" filter="fade">
                                      <p:cBhvr>
                                        <p:cTn id="25" dur="800" decel="100000"/>
                                        <p:tgtEl>
                                          <p:spTgt spid="97284"/>
                                        </p:tgtEl>
                                      </p:cBhvr>
                                    </p:animEffect>
                                    <p:anim calcmode="lin" valueType="num">
                                      <p:cBhvr>
                                        <p:cTn id="26" dur="800" decel="100000" fill="hold"/>
                                        <p:tgtEl>
                                          <p:spTgt spid="97284"/>
                                        </p:tgtEl>
                                        <p:attrNameLst>
                                          <p:attrName>style.rotation</p:attrName>
                                        </p:attrNameLst>
                                      </p:cBhvr>
                                      <p:tavLst>
                                        <p:tav tm="0">
                                          <p:val>
                                            <p:fltVal val="-90"/>
                                          </p:val>
                                        </p:tav>
                                        <p:tav tm="100000">
                                          <p:val>
                                            <p:fltVal val="0"/>
                                          </p:val>
                                        </p:tav>
                                      </p:tavLst>
                                    </p:anim>
                                    <p:anim calcmode="lin" valueType="num">
                                      <p:cBhvr>
                                        <p:cTn id="27" dur="800" decel="100000" fill="hold"/>
                                        <p:tgtEl>
                                          <p:spTgt spid="97284"/>
                                        </p:tgtEl>
                                        <p:attrNameLst>
                                          <p:attrName>ppt_x</p:attrName>
                                        </p:attrNameLst>
                                      </p:cBhvr>
                                      <p:tavLst>
                                        <p:tav tm="0">
                                          <p:val>
                                            <p:strVal val="#ppt_x+0.4"/>
                                          </p:val>
                                        </p:tav>
                                        <p:tav tm="100000">
                                          <p:val>
                                            <p:strVal val="#ppt_x-0.05"/>
                                          </p:val>
                                        </p:tav>
                                      </p:tavLst>
                                    </p:anim>
                                    <p:anim calcmode="lin" valueType="num">
                                      <p:cBhvr>
                                        <p:cTn id="28" dur="800" decel="100000" fill="hold"/>
                                        <p:tgtEl>
                                          <p:spTgt spid="9728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728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728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7283" grpId="0"/>
      <p:bldP spid="9728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6"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7" cstate="screen">
            <a:extLst>
              <a:ext uri="{28A0092B-C50C-407E-A947-70E740481C1C}">
                <a14:useLocalDpi xmlns:a14="http://schemas.microsoft.com/office/drawing/2010/main"/>
              </a:ext>
            </a:extLst>
          </a:blip>
          <a:srcRect l="15672" t="15558" r="67307" b="38739"/>
          <a:stretch>
            <a:fillRect/>
          </a:stretch>
        </p:blipFill>
        <p:spPr>
          <a:xfrm>
            <a:off x="554990" y="2942590"/>
            <a:ext cx="2362200" cy="3266440"/>
          </a:xfrm>
          <a:prstGeom prst="rect">
            <a:avLst/>
          </a:prstGeom>
        </p:spPr>
      </p:pic>
      <p:pic>
        <p:nvPicPr>
          <p:cNvPr id="8" name="PA-图片 7" descr="pf01g"/>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2917190" y="4094480"/>
            <a:ext cx="6602730" cy="368300"/>
          </a:xfrm>
          <a:prstGeom prst="rect">
            <a:avLst/>
          </a:prstGeom>
          <a:noFill/>
        </p:spPr>
        <p:txBody>
          <a:bodyPr wrap="square" rtlCol="0" anchor="t">
            <a:spAutoFit/>
          </a:bodyPr>
          <a:lstStyle/>
          <a:p>
            <a:pPr algn="dist"/>
            <a:r>
              <a:rPr lang="zh-CN" b="1" dirty="0">
                <a:solidFill>
                  <a:srgbClr val="19499E"/>
                </a:solidFill>
                <a:cs typeface="+mn-ea"/>
                <a:sym typeface="+mn-lt"/>
              </a:rPr>
              <a:t>法</a:t>
            </a:r>
            <a:r>
              <a:rPr lang="en-US" altLang="zh-CN" b="1" dirty="0">
                <a:solidFill>
                  <a:srgbClr val="19499E"/>
                </a:solidFill>
                <a:cs typeface="+mn-ea"/>
                <a:sym typeface="+mn-lt"/>
              </a:rPr>
              <a:t>·</a:t>
            </a:r>
            <a:r>
              <a:rPr lang="zh-CN" b="1" dirty="0">
                <a:solidFill>
                  <a:srgbClr val="19499E"/>
                </a:solidFill>
                <a:cs typeface="+mn-ea"/>
                <a:sym typeface="+mn-lt"/>
              </a:rPr>
              <a:t>制</a:t>
            </a:r>
            <a:r>
              <a:rPr lang="en-US" altLang="zh-CN" b="1" dirty="0">
                <a:solidFill>
                  <a:srgbClr val="19499E"/>
                </a:solidFill>
                <a:cs typeface="+mn-ea"/>
                <a:sym typeface="+mn-lt"/>
              </a:rPr>
              <a:t>·</a:t>
            </a:r>
            <a:r>
              <a:rPr lang="zh-CN" b="1" dirty="0">
                <a:solidFill>
                  <a:srgbClr val="19499E"/>
                </a:solidFill>
                <a:cs typeface="+mn-ea"/>
                <a:sym typeface="+mn-lt"/>
              </a:rPr>
              <a:t>教</a:t>
            </a:r>
            <a:r>
              <a:rPr lang="en-US" altLang="zh-CN" b="1" dirty="0">
                <a:solidFill>
                  <a:srgbClr val="19499E"/>
                </a:solidFill>
                <a:cs typeface="+mn-ea"/>
                <a:sym typeface="+mn-lt"/>
              </a:rPr>
              <a:t>·</a:t>
            </a:r>
            <a:r>
              <a:rPr lang="zh-CN" b="1" dirty="0">
                <a:solidFill>
                  <a:srgbClr val="19499E"/>
                </a:solidFill>
                <a:cs typeface="+mn-ea"/>
                <a:sym typeface="+mn-lt"/>
              </a:rPr>
              <a:t>育</a:t>
            </a:r>
            <a:r>
              <a:rPr lang="en-US" altLang="zh-CN" b="1" dirty="0">
                <a:solidFill>
                  <a:srgbClr val="19499E"/>
                </a:solidFill>
                <a:cs typeface="+mn-ea"/>
                <a:sym typeface="+mn-lt"/>
              </a:rPr>
              <a:t>·</a:t>
            </a:r>
            <a:r>
              <a:rPr lang="zh-CN" b="1" dirty="0">
                <a:solidFill>
                  <a:srgbClr val="19499E"/>
                </a:solidFill>
                <a:cs typeface="+mn-ea"/>
                <a:sym typeface="+mn-lt"/>
              </a:rPr>
              <a:t>主</a:t>
            </a:r>
            <a:r>
              <a:rPr lang="en-US" altLang="zh-CN" b="1" dirty="0">
                <a:solidFill>
                  <a:srgbClr val="19499E"/>
                </a:solidFill>
                <a:cs typeface="+mn-ea"/>
                <a:sym typeface="+mn-lt"/>
              </a:rPr>
              <a:t>·</a:t>
            </a:r>
            <a:r>
              <a:rPr lang="zh-CN" b="1" dirty="0">
                <a:solidFill>
                  <a:srgbClr val="19499E"/>
                </a:solidFill>
                <a:cs typeface="+mn-ea"/>
                <a:sym typeface="+mn-lt"/>
              </a:rPr>
              <a:t>题</a:t>
            </a:r>
            <a:r>
              <a:rPr lang="en-US" altLang="zh-CN" b="1" dirty="0">
                <a:solidFill>
                  <a:srgbClr val="19499E"/>
                </a:solidFill>
                <a:cs typeface="+mn-ea"/>
                <a:sym typeface="+mn-lt"/>
              </a:rPr>
              <a:t>·</a:t>
            </a:r>
            <a:r>
              <a:rPr lang="zh-CN" b="1" dirty="0">
                <a:solidFill>
                  <a:srgbClr val="19499E"/>
                </a:solidFill>
                <a:cs typeface="+mn-ea"/>
                <a:sym typeface="+mn-lt"/>
              </a:rPr>
              <a:t>班</a:t>
            </a:r>
            <a:r>
              <a:rPr lang="en-US" altLang="zh-CN" b="1" dirty="0">
                <a:solidFill>
                  <a:srgbClr val="19499E"/>
                </a:solidFill>
                <a:cs typeface="+mn-ea"/>
                <a:sym typeface="+mn-lt"/>
              </a:rPr>
              <a:t>·</a:t>
            </a:r>
            <a:r>
              <a:rPr lang="zh-CN" b="1" dirty="0">
                <a:solidFill>
                  <a:srgbClr val="19499E"/>
                </a:solidFill>
                <a:cs typeface="+mn-ea"/>
                <a:sym typeface="+mn-lt"/>
              </a:rPr>
              <a:t>会</a:t>
            </a:r>
            <a:endParaRPr lang="zh-CN" altLang="en-US" b="1" dirty="0">
              <a:solidFill>
                <a:srgbClr val="19499E"/>
              </a:solidFill>
              <a:cs typeface="+mn-ea"/>
              <a:sym typeface="+mn-lt"/>
            </a:endParaRPr>
          </a:p>
        </p:txBody>
      </p:sp>
      <p:sp>
        <p:nvSpPr>
          <p:cNvPr id="10" name="PA-文本框 9"/>
          <p:cNvSpPr txBox="1"/>
          <p:nvPr>
            <p:custDataLst>
              <p:tags r:id="rId7"/>
            </p:custDataLst>
          </p:nvPr>
        </p:nvSpPr>
        <p:spPr>
          <a:xfrm>
            <a:off x="1917065" y="1414145"/>
            <a:ext cx="6985635" cy="1322070"/>
          </a:xfrm>
          <a:prstGeom prst="rect">
            <a:avLst/>
          </a:prstGeom>
          <a:noFill/>
        </p:spPr>
        <p:txBody>
          <a:bodyPr wrap="square" rtlCol="0" anchor="t">
            <a:spAutoFit/>
          </a:bodyPr>
          <a:lstStyle/>
          <a:p>
            <a:pPr algn="dist"/>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杜绝不良行为</a:t>
            </a:r>
          </a:p>
        </p:txBody>
      </p:sp>
      <p:sp>
        <p:nvSpPr>
          <p:cNvPr id="11" name="PA-文本框 10"/>
          <p:cNvSpPr txBox="1"/>
          <p:nvPr>
            <p:custDataLst>
              <p:tags r:id="rId8"/>
            </p:custDataLst>
          </p:nvPr>
        </p:nvSpPr>
        <p:spPr>
          <a:xfrm>
            <a:off x="2753360" y="2736215"/>
            <a:ext cx="6913245" cy="1322070"/>
          </a:xfrm>
          <a:prstGeom prst="rect">
            <a:avLst/>
          </a:prstGeom>
          <a:noFill/>
        </p:spPr>
        <p:txBody>
          <a:bodyPr wrap="square" rtlCol="0" anchor="t">
            <a:spAutoFit/>
          </a:bodyPr>
          <a:lstStyle/>
          <a:p>
            <a:pPr lvl="0" algn="dist">
              <a:buClrTx/>
              <a:buSzTx/>
              <a:buFontTx/>
            </a:pPr>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远离违法犯罪</a:t>
            </a:r>
          </a:p>
        </p:txBody>
      </p:sp>
      <p:sp>
        <p:nvSpPr>
          <p:cNvPr id="12" name="PA-文本框 11"/>
          <p:cNvSpPr txBox="1"/>
          <p:nvPr>
            <p:custDataLst>
              <p:tags r:id="rId9"/>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13" name="PA-文本框 12"/>
          <p:cNvSpPr txBox="1"/>
          <p:nvPr>
            <p:custDataLst>
              <p:tags r:id="rId10"/>
            </p:custDataLst>
          </p:nvPr>
        </p:nvSpPr>
        <p:spPr>
          <a:xfrm>
            <a:off x="4218305" y="4655820"/>
            <a:ext cx="1984839" cy="369332"/>
          </a:xfrm>
          <a:prstGeom prst="rect">
            <a:avLst/>
          </a:prstGeom>
          <a:noFill/>
        </p:spPr>
        <p:txBody>
          <a:bodyPr wrap="none" rtlCol="0">
            <a:spAutoFit/>
          </a:bodyPr>
          <a:lstStyle/>
          <a:p>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优品</a:t>
            </a:r>
            <a:r>
              <a:rPr lang="en-US" altLang="zh-CN" dirty="0" smtClean="0">
                <a:solidFill>
                  <a:schemeClr val="tx1">
                    <a:lumMod val="75000"/>
                    <a:lumOff val="25000"/>
                  </a:schemeClr>
                </a:solidFill>
                <a:cs typeface="+mn-ea"/>
                <a:sym typeface="+mn-lt"/>
              </a:rPr>
              <a:t>PPT</a:t>
            </a:r>
            <a:endParaRPr lang="zh-CN" altLang="en-US" dirty="0">
              <a:solidFill>
                <a:schemeClr val="tx1">
                  <a:lumMod val="75000"/>
                  <a:lumOff val="25000"/>
                </a:schemeClr>
              </a:solidFill>
              <a:cs typeface="+mn-ea"/>
              <a:sym typeface="+mn-lt"/>
            </a:endParaRPr>
          </a:p>
        </p:txBody>
      </p:sp>
      <p:sp>
        <p:nvSpPr>
          <p:cNvPr id="14" name="PA-文本框 13"/>
          <p:cNvSpPr txBox="1"/>
          <p:nvPr>
            <p:custDataLst>
              <p:tags r:id="rId11"/>
            </p:custDataLst>
          </p:nvPr>
        </p:nvSpPr>
        <p:spPr>
          <a:xfrm>
            <a:off x="6280150" y="4655820"/>
            <a:ext cx="1704313" cy="369332"/>
          </a:xfrm>
          <a:prstGeom prst="rect">
            <a:avLst/>
          </a:prstGeom>
          <a:noFill/>
        </p:spPr>
        <p:txBody>
          <a:bodyPr wrap="none" rtlCol="0">
            <a:spAutoFit/>
          </a:bodyPr>
          <a:lstStyle/>
          <a:p>
            <a:r>
              <a:rPr lang="zh-CN" altLang="en-US">
                <a:solidFill>
                  <a:schemeClr val="tx1">
                    <a:lumMod val="75000"/>
                    <a:lumOff val="25000"/>
                  </a:schemeClr>
                </a:solidFill>
                <a:cs typeface="+mn-ea"/>
                <a:sym typeface="+mn-lt"/>
              </a:rPr>
              <a:t>时间：</a:t>
            </a:r>
            <a:r>
              <a:rPr lang="en-US" altLang="zh-CN">
                <a:solidFill>
                  <a:schemeClr val="tx1">
                    <a:lumMod val="75000"/>
                    <a:lumOff val="25000"/>
                  </a:schemeClr>
                </a:solidFill>
                <a:cs typeface="+mn-ea"/>
                <a:sym typeface="+mn-lt"/>
              </a:rPr>
              <a:t>20XX.X</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800" decel="100000"/>
                                        <p:tgtEl>
                                          <p:spTgt spid="12"/>
                                        </p:tgtEl>
                                      </p:cBhvr>
                                    </p:animEffect>
                                    <p:anim calcmode="lin" valueType="num">
                                      <p:cBhvr>
                                        <p:cTn id="78" dur="800" decel="100000" fill="hold"/>
                                        <p:tgtEl>
                                          <p:spTgt spid="12"/>
                                        </p:tgtEl>
                                        <p:attrNameLst>
                                          <p:attrName>style.rotation</p:attrName>
                                        </p:attrNameLst>
                                      </p:cBhvr>
                                      <p:tavLst>
                                        <p:tav tm="0">
                                          <p:val>
                                            <p:fltVal val="-90"/>
                                          </p:val>
                                        </p:tav>
                                        <p:tav tm="100000">
                                          <p:val>
                                            <p:fltVal val="0"/>
                                          </p:val>
                                        </p:tav>
                                      </p:tavLst>
                                    </p:anim>
                                    <p:anim calcmode="lin" valueType="num">
                                      <p:cBhvr>
                                        <p:cTn id="79" dur="800" decel="100000" fill="hold"/>
                                        <p:tgtEl>
                                          <p:spTgt spid="12"/>
                                        </p:tgtEl>
                                        <p:attrNameLst>
                                          <p:attrName>ppt_x</p:attrName>
                                        </p:attrNameLst>
                                      </p:cBhvr>
                                      <p:tavLst>
                                        <p:tav tm="0">
                                          <p:val>
                                            <p:strVal val="#ppt_x+0.4"/>
                                          </p:val>
                                        </p:tav>
                                        <p:tav tm="100000">
                                          <p:val>
                                            <p:strVal val="#ppt_x-0.05"/>
                                          </p:val>
                                        </p:tav>
                                      </p:tavLst>
                                    </p:anim>
                                    <p:anim calcmode="lin" valueType="num">
                                      <p:cBhvr>
                                        <p:cTn id="80" dur="800" decel="100000" fill="hold"/>
                                        <p:tgtEl>
                                          <p:spTgt spid="1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800" decel="100000"/>
                                        <p:tgtEl>
                                          <p:spTgt spid="13"/>
                                        </p:tgtEl>
                                      </p:cBhvr>
                                    </p:animEffect>
                                    <p:anim calcmode="lin" valueType="num">
                                      <p:cBhvr>
                                        <p:cTn id="87" dur="800" decel="100000" fill="hold"/>
                                        <p:tgtEl>
                                          <p:spTgt spid="13"/>
                                        </p:tgtEl>
                                        <p:attrNameLst>
                                          <p:attrName>style.rotation</p:attrName>
                                        </p:attrNameLst>
                                      </p:cBhvr>
                                      <p:tavLst>
                                        <p:tav tm="0">
                                          <p:val>
                                            <p:fltVal val="-90"/>
                                          </p:val>
                                        </p:tav>
                                        <p:tav tm="100000">
                                          <p:val>
                                            <p:fltVal val="0"/>
                                          </p:val>
                                        </p:tav>
                                      </p:tavLst>
                                    </p:anim>
                                    <p:anim calcmode="lin" valueType="num">
                                      <p:cBhvr>
                                        <p:cTn id="88" dur="800" decel="100000" fill="hold"/>
                                        <p:tgtEl>
                                          <p:spTgt spid="13"/>
                                        </p:tgtEl>
                                        <p:attrNameLst>
                                          <p:attrName>ppt_x</p:attrName>
                                        </p:attrNameLst>
                                      </p:cBhvr>
                                      <p:tavLst>
                                        <p:tav tm="0">
                                          <p:val>
                                            <p:strVal val="#ppt_x+0.4"/>
                                          </p:val>
                                        </p:tav>
                                        <p:tav tm="100000">
                                          <p:val>
                                            <p:strVal val="#ppt_x-0.05"/>
                                          </p:val>
                                        </p:tav>
                                      </p:tavLst>
                                    </p:anim>
                                    <p:anim calcmode="lin" valueType="num">
                                      <p:cBhvr>
                                        <p:cTn id="89" dur="800" decel="100000" fill="hold"/>
                                        <p:tgtEl>
                                          <p:spTgt spid="13"/>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800" decel="100000"/>
                                        <p:tgtEl>
                                          <p:spTgt spid="14"/>
                                        </p:tgtEl>
                                      </p:cBhvr>
                                    </p:animEffect>
                                    <p:anim calcmode="lin" valueType="num">
                                      <p:cBhvr>
                                        <p:cTn id="96" dur="800" decel="100000" fill="hold"/>
                                        <p:tgtEl>
                                          <p:spTgt spid="14"/>
                                        </p:tgtEl>
                                        <p:attrNameLst>
                                          <p:attrName>style.rotation</p:attrName>
                                        </p:attrNameLst>
                                      </p:cBhvr>
                                      <p:tavLst>
                                        <p:tav tm="0">
                                          <p:val>
                                            <p:fltVal val="-90"/>
                                          </p:val>
                                        </p:tav>
                                        <p:tav tm="100000">
                                          <p:val>
                                            <p:fltVal val="0"/>
                                          </p:val>
                                        </p:tav>
                                      </p:tavLst>
                                    </p:anim>
                                    <p:anim calcmode="lin" valueType="num">
                                      <p:cBhvr>
                                        <p:cTn id="97" dur="800" decel="100000" fill="hold"/>
                                        <p:tgtEl>
                                          <p:spTgt spid="14"/>
                                        </p:tgtEl>
                                        <p:attrNameLst>
                                          <p:attrName>ppt_x</p:attrName>
                                        </p:attrNameLst>
                                      </p:cBhvr>
                                      <p:tavLst>
                                        <p:tav tm="0">
                                          <p:val>
                                            <p:strVal val="#ppt_x+0.4"/>
                                          </p:val>
                                        </p:tav>
                                        <p:tav tm="100000">
                                          <p:val>
                                            <p:strVal val="#ppt_x-0.05"/>
                                          </p:val>
                                        </p:tav>
                                      </p:tavLst>
                                    </p:anim>
                                    <p:anim calcmode="lin" valueType="num">
                                      <p:cBhvr>
                                        <p:cTn id="98" dur="800" decel="100000" fill="hold"/>
                                        <p:tgtEl>
                                          <p:spTgt spid="1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53251" name="PA-文本框 53250"/>
          <p:cNvSpPr txBox="1"/>
          <p:nvPr>
            <p:custDataLst>
              <p:tags r:id="rId2"/>
            </p:custDataLst>
          </p:nvPr>
        </p:nvSpPr>
        <p:spPr>
          <a:xfrm>
            <a:off x="1498918" y="829310"/>
            <a:ext cx="2709396" cy="523220"/>
          </a:xfrm>
          <a:prstGeom prst="rect">
            <a:avLst/>
          </a:prstGeom>
          <a:noFill/>
          <a:ln w="9525">
            <a:noFill/>
          </a:ln>
        </p:spPr>
        <p:txBody>
          <a:bodyPr vert="horz" wrap="none" anchor="t" anchorCtr="0">
            <a:spAutoFit/>
          </a:bodyPr>
          <a:lstStyle/>
          <a:p>
            <a:pPr lvl="0" algn="l">
              <a:buClrTx/>
              <a:buSzTx/>
              <a:buFontTx/>
            </a:pPr>
            <a:r>
              <a:rPr lang="zh-CN" altLang="en-US" sz="2800" b="1" dirty="0">
                <a:solidFill>
                  <a:srgbClr val="19499E"/>
                </a:solidFill>
                <a:cs typeface="+mn-ea"/>
                <a:sym typeface="+mn-lt"/>
              </a:rPr>
              <a:t>常见的违法行为</a:t>
            </a:r>
          </a:p>
        </p:txBody>
      </p:sp>
      <p:grpSp>
        <p:nvGrpSpPr>
          <p:cNvPr id="5" name="PA-组合 4"/>
          <p:cNvGrpSpPr/>
          <p:nvPr>
            <p:custDataLst>
              <p:tags r:id="rId3"/>
            </p:custDataLst>
          </p:nvPr>
        </p:nvGrpSpPr>
        <p:grpSpPr>
          <a:xfrm>
            <a:off x="1682115" y="1960880"/>
            <a:ext cx="7319010" cy="4215765"/>
            <a:chOff x="2361" y="3376"/>
            <a:chExt cx="11526" cy="6639"/>
          </a:xfrm>
        </p:grpSpPr>
        <p:sp>
          <p:nvSpPr>
            <p:cNvPr id="2" name="PA-文本框 1"/>
            <p:cNvSpPr txBox="1"/>
            <p:nvPr>
              <p:custDataLst>
                <p:tags r:id="rId5"/>
              </p:custDataLst>
            </p:nvPr>
          </p:nvSpPr>
          <p:spPr>
            <a:xfrm>
              <a:off x="2361" y="3376"/>
              <a:ext cx="11526" cy="6639"/>
            </a:xfrm>
            <a:prstGeom prst="rect">
              <a:avLst/>
            </a:prstGeom>
            <a:noFill/>
          </p:spPr>
          <p:txBody>
            <a:bodyPr wrap="square" rtlCol="0" anchor="t">
              <a:spAutoFit/>
            </a:bodyPr>
            <a:lstStyle/>
            <a:p>
              <a:pPr fontAlgn="auto">
                <a:lnSpc>
                  <a:spcPct val="200000"/>
                </a:lnSpc>
              </a:pPr>
              <a:r>
                <a:rPr lang="en-US" altLang="zh-CN" b="1" dirty="0">
                  <a:solidFill>
                    <a:srgbClr val="19499E"/>
                  </a:solidFill>
                  <a:effectLst/>
                  <a:cs typeface="+mn-ea"/>
                  <a:sym typeface="+mn-lt"/>
                </a:rPr>
                <a:t>1</a:t>
              </a:r>
              <a:r>
                <a:rPr lang="zh-CN" altLang="en-US" b="1" dirty="0">
                  <a:solidFill>
                    <a:srgbClr val="19499E"/>
                  </a:solidFill>
                  <a:effectLst/>
                  <a:cs typeface="+mn-ea"/>
                  <a:sym typeface="+mn-lt"/>
                </a:rPr>
                <a:t>、违反治安管理处罚条例的行为包括：</a:t>
              </a:r>
            </a:p>
            <a:p>
              <a:pPr fontAlgn="auto">
                <a:lnSpc>
                  <a:spcPct val="200000"/>
                </a:lnSpc>
              </a:pPr>
              <a:endParaRPr lang="zh-CN" altLang="en-US" b="1" dirty="0">
                <a:solidFill>
                  <a:srgbClr val="19499E"/>
                </a:solidFill>
                <a:effectLst/>
                <a:cs typeface="+mn-ea"/>
                <a:sym typeface="+mn-lt"/>
              </a:endParaRPr>
            </a:p>
            <a:p>
              <a:pPr fontAlgn="auto">
                <a:lnSpc>
                  <a:spcPct val="200000"/>
                </a:lnSpc>
              </a:pPr>
              <a:endParaRPr lang="zh-CN" altLang="en-US" b="1" dirty="0">
                <a:solidFill>
                  <a:srgbClr val="19499E"/>
                </a:solidFill>
                <a:effectLst/>
                <a:cs typeface="+mn-ea"/>
                <a:sym typeface="+mn-lt"/>
              </a:endParaRPr>
            </a:p>
            <a:p>
              <a:pPr fontAlgn="auto">
                <a:lnSpc>
                  <a:spcPct val="200000"/>
                </a:lnSpc>
              </a:pPr>
              <a:endParaRPr lang="zh-CN" altLang="en-US" sz="800" b="1" dirty="0">
                <a:solidFill>
                  <a:srgbClr val="19499E"/>
                </a:solidFill>
                <a:effectLst/>
                <a:cs typeface="+mn-ea"/>
                <a:sym typeface="+mn-lt"/>
              </a:endParaRPr>
            </a:p>
            <a:p>
              <a:pPr fontAlgn="auto">
                <a:lnSpc>
                  <a:spcPct val="200000"/>
                </a:lnSpc>
              </a:pPr>
              <a:r>
                <a:rPr lang="en-US" altLang="zh-CN" b="1" dirty="0">
                  <a:solidFill>
                    <a:srgbClr val="19499E"/>
                  </a:solidFill>
                  <a:effectLst/>
                  <a:cs typeface="+mn-ea"/>
                  <a:sym typeface="+mn-lt"/>
                </a:rPr>
                <a:t>2</a:t>
              </a:r>
              <a:r>
                <a:rPr lang="zh-CN" altLang="en-US" b="1" dirty="0">
                  <a:solidFill>
                    <a:srgbClr val="19499E"/>
                  </a:solidFill>
                  <a:effectLst/>
                  <a:cs typeface="+mn-ea"/>
                  <a:sym typeface="+mn-lt"/>
                </a:rPr>
                <a:t>、违反交通管理法规的行为</a:t>
              </a:r>
            </a:p>
            <a:p>
              <a:pPr fontAlgn="auto">
                <a:lnSpc>
                  <a:spcPct val="200000"/>
                </a:lnSpc>
              </a:pPr>
              <a:r>
                <a:rPr lang="en-US" altLang="zh-CN" b="1" dirty="0">
                  <a:solidFill>
                    <a:srgbClr val="19499E"/>
                  </a:solidFill>
                  <a:effectLst/>
                  <a:cs typeface="+mn-ea"/>
                  <a:sym typeface="+mn-lt"/>
                </a:rPr>
                <a:t>3</a:t>
              </a:r>
              <a:r>
                <a:rPr lang="zh-CN" altLang="en-US" b="1" dirty="0">
                  <a:solidFill>
                    <a:srgbClr val="19499E"/>
                  </a:solidFill>
                  <a:effectLst/>
                  <a:cs typeface="+mn-ea"/>
                  <a:sym typeface="+mn-lt"/>
                </a:rPr>
                <a:t>、违反义务教育法的行为</a:t>
              </a:r>
            </a:p>
            <a:p>
              <a:pPr fontAlgn="auto">
                <a:lnSpc>
                  <a:spcPct val="200000"/>
                </a:lnSpc>
              </a:pPr>
              <a:r>
                <a:rPr lang="en-US" altLang="zh-CN" b="1" dirty="0">
                  <a:solidFill>
                    <a:srgbClr val="19499E"/>
                  </a:solidFill>
                  <a:effectLst/>
                  <a:cs typeface="+mn-ea"/>
                  <a:sym typeface="+mn-lt"/>
                </a:rPr>
                <a:t>4</a:t>
              </a:r>
              <a:r>
                <a:rPr lang="zh-CN" altLang="en-US" b="1" dirty="0">
                  <a:solidFill>
                    <a:srgbClr val="19499E"/>
                  </a:solidFill>
                  <a:effectLst/>
                  <a:cs typeface="+mn-ea"/>
                  <a:sym typeface="+mn-lt"/>
                </a:rPr>
                <a:t>、违反环境保护法的行为</a:t>
              </a:r>
            </a:p>
            <a:p>
              <a:pPr fontAlgn="auto">
                <a:lnSpc>
                  <a:spcPct val="200000"/>
                </a:lnSpc>
              </a:pPr>
              <a:r>
                <a:rPr lang="en-US" altLang="zh-CN" b="1" dirty="0">
                  <a:solidFill>
                    <a:srgbClr val="19499E"/>
                  </a:solidFill>
                  <a:effectLst/>
                  <a:cs typeface="+mn-ea"/>
                  <a:sym typeface="+mn-lt"/>
                </a:rPr>
                <a:t>5</a:t>
              </a:r>
              <a:r>
                <a:rPr lang="zh-CN" altLang="en-US" b="1" dirty="0">
                  <a:solidFill>
                    <a:srgbClr val="19499E"/>
                  </a:solidFill>
                  <a:effectLst/>
                  <a:cs typeface="+mn-ea"/>
                  <a:sym typeface="+mn-lt"/>
                </a:rPr>
                <a:t>、民事侵权的行为</a:t>
              </a:r>
            </a:p>
          </p:txBody>
        </p:sp>
        <p:sp>
          <p:nvSpPr>
            <p:cNvPr id="3" name="PA-文本框 2"/>
            <p:cNvSpPr txBox="1"/>
            <p:nvPr>
              <p:custDataLst>
                <p:tags r:id="rId6"/>
              </p:custDataLst>
            </p:nvPr>
          </p:nvSpPr>
          <p:spPr>
            <a:xfrm>
              <a:off x="2975" y="4390"/>
              <a:ext cx="4000" cy="1579"/>
            </a:xfrm>
            <a:prstGeom prst="rect">
              <a:avLst/>
            </a:prstGeom>
            <a:noFill/>
          </p:spPr>
          <p:txBody>
            <a:bodyPr wrap="square" rtlCol="0" anchor="t">
              <a:spAutoFit/>
            </a:bodyPr>
            <a:lstStyle/>
            <a:p>
              <a:pPr marL="285750" indent="-285750" fontAlgn="auto">
                <a:lnSpc>
                  <a:spcPct val="200000"/>
                </a:lnSpc>
                <a:buFont typeface="Arial" panose="020B0604020202020204" pitchFamily="34" charset="0"/>
                <a:buChar char="•"/>
              </a:pPr>
              <a:r>
                <a:rPr lang="zh-CN" altLang="en-US" sz="1600" dirty="0">
                  <a:solidFill>
                    <a:schemeClr val="tx1">
                      <a:lumMod val="75000"/>
                      <a:lumOff val="25000"/>
                    </a:schemeClr>
                  </a:solidFill>
                  <a:effectLst/>
                  <a:cs typeface="+mn-ea"/>
                  <a:sym typeface="+mn-lt"/>
                </a:rPr>
                <a:t>扰乱公共秩序</a:t>
              </a:r>
            </a:p>
            <a:p>
              <a:pPr marL="285750" indent="-285750" fontAlgn="auto">
                <a:lnSpc>
                  <a:spcPct val="200000"/>
                </a:lnSpc>
                <a:buFont typeface="Arial" panose="020B0604020202020204" pitchFamily="34" charset="0"/>
                <a:buChar char="•"/>
              </a:pPr>
              <a:r>
                <a:rPr lang="zh-CN" altLang="en-US" sz="1600" dirty="0">
                  <a:solidFill>
                    <a:schemeClr val="tx1">
                      <a:lumMod val="75000"/>
                      <a:lumOff val="25000"/>
                    </a:schemeClr>
                  </a:solidFill>
                  <a:effectLst/>
                  <a:cs typeface="+mn-ea"/>
                  <a:sym typeface="+mn-lt"/>
                </a:rPr>
                <a:t>妨害公共安全</a:t>
              </a:r>
              <a:endParaRPr lang="zh-CN" altLang="en-US" sz="1600">
                <a:cs typeface="+mn-ea"/>
                <a:sym typeface="+mn-lt"/>
              </a:endParaRPr>
            </a:p>
          </p:txBody>
        </p:sp>
        <p:sp>
          <p:nvSpPr>
            <p:cNvPr id="4" name="PA-文本框 3"/>
            <p:cNvSpPr txBox="1"/>
            <p:nvPr>
              <p:custDataLst>
                <p:tags r:id="rId7"/>
              </p:custDataLst>
            </p:nvPr>
          </p:nvSpPr>
          <p:spPr>
            <a:xfrm>
              <a:off x="6124" y="4390"/>
              <a:ext cx="4000" cy="1579"/>
            </a:xfrm>
            <a:prstGeom prst="rect">
              <a:avLst/>
            </a:prstGeom>
            <a:noFill/>
          </p:spPr>
          <p:txBody>
            <a:bodyPr wrap="square" rtlCol="0" anchor="t">
              <a:spAutoFit/>
            </a:bodyPr>
            <a:lstStyle/>
            <a:p>
              <a:pPr marL="285750" lvl="0" indent="-285750" algn="l">
                <a:lnSpc>
                  <a:spcPct val="200000"/>
                </a:lnSpc>
                <a:buClrTx/>
                <a:buSzTx/>
                <a:buFont typeface="Arial" panose="020B0604020202020204" pitchFamily="34" charset="0"/>
                <a:buChar char="•"/>
              </a:pPr>
              <a:r>
                <a:rPr lang="zh-CN" altLang="en-US" sz="1600" dirty="0">
                  <a:solidFill>
                    <a:schemeClr val="tx1">
                      <a:lumMod val="75000"/>
                      <a:lumOff val="25000"/>
                    </a:schemeClr>
                  </a:solidFill>
                  <a:effectLst/>
                  <a:cs typeface="+mn-ea"/>
                  <a:sym typeface="+mn-lt"/>
                </a:rPr>
                <a:t>侵犯公私财物</a:t>
              </a:r>
            </a:p>
            <a:p>
              <a:pPr marL="285750" lvl="0" indent="-285750" algn="l">
                <a:lnSpc>
                  <a:spcPct val="200000"/>
                </a:lnSpc>
                <a:buClrTx/>
                <a:buSzTx/>
                <a:buFont typeface="Arial" panose="020B0604020202020204" pitchFamily="34" charset="0"/>
                <a:buChar char="•"/>
              </a:pPr>
              <a:r>
                <a:rPr lang="zh-CN" altLang="en-US" sz="1600" dirty="0">
                  <a:solidFill>
                    <a:schemeClr val="tx1">
                      <a:lumMod val="75000"/>
                      <a:lumOff val="25000"/>
                    </a:schemeClr>
                  </a:solidFill>
                  <a:effectLst/>
                  <a:cs typeface="+mn-ea"/>
                  <a:sym typeface="+mn-lt"/>
                </a:rPr>
                <a:t>妨害社会管理秩序</a:t>
              </a:r>
            </a:p>
          </p:txBody>
        </p:sp>
      </p:grpSp>
      <p:pic>
        <p:nvPicPr>
          <p:cNvPr id="6" name="PA-图片 5" descr="51miz-E1225669-A005677A"/>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6611620" y="1873885"/>
            <a:ext cx="4389120" cy="438912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800" decel="100000"/>
                                        <p:tgtEl>
                                          <p:spTgt spid="53251"/>
                                        </p:tgtEl>
                                      </p:cBhvr>
                                    </p:animEffect>
                                    <p:anim calcmode="lin" valueType="num">
                                      <p:cBhvr>
                                        <p:cTn id="8" dur="800" decel="100000" fill="hold"/>
                                        <p:tgtEl>
                                          <p:spTgt spid="53251"/>
                                        </p:tgtEl>
                                        <p:attrNameLst>
                                          <p:attrName>style.rotation</p:attrName>
                                        </p:attrNameLst>
                                      </p:cBhvr>
                                      <p:tavLst>
                                        <p:tav tm="0">
                                          <p:val>
                                            <p:fltVal val="-90"/>
                                          </p:val>
                                        </p:tav>
                                        <p:tav tm="100000">
                                          <p:val>
                                            <p:fltVal val="0"/>
                                          </p:val>
                                        </p:tav>
                                      </p:tavLst>
                                    </p:anim>
                                    <p:anim calcmode="lin" valueType="num">
                                      <p:cBhvr>
                                        <p:cTn id="9" dur="800" decel="100000" fill="hold"/>
                                        <p:tgtEl>
                                          <p:spTgt spid="53251"/>
                                        </p:tgtEl>
                                        <p:attrNameLst>
                                          <p:attrName>ppt_x</p:attrName>
                                        </p:attrNameLst>
                                      </p:cBhvr>
                                      <p:tavLst>
                                        <p:tav tm="0">
                                          <p:val>
                                            <p:strVal val="#ppt_x+0.4"/>
                                          </p:val>
                                        </p:tav>
                                        <p:tav tm="100000">
                                          <p:val>
                                            <p:strVal val="#ppt_x-0.05"/>
                                          </p:val>
                                        </p:tav>
                                      </p:tavLst>
                                    </p:anim>
                                    <p:anim calcmode="lin" valueType="num">
                                      <p:cBhvr>
                                        <p:cTn id="10" dur="800" decel="100000" fill="hold"/>
                                        <p:tgtEl>
                                          <p:spTgt spid="532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002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4277" name="PA-文本框 54276"/>
          <p:cNvSpPr txBox="1"/>
          <p:nvPr>
            <p:custDataLst>
              <p:tags r:id="rId2"/>
            </p:custDataLst>
          </p:nvPr>
        </p:nvSpPr>
        <p:spPr>
          <a:xfrm>
            <a:off x="1524318" y="775653"/>
            <a:ext cx="5594801" cy="523220"/>
          </a:xfrm>
          <a:prstGeom prst="rect">
            <a:avLst/>
          </a:prstGeom>
          <a:noFill/>
          <a:ln w="9525">
            <a:noFill/>
          </a:ln>
        </p:spPr>
        <p:txBody>
          <a:bodyPr vert="horz" wrap="none" anchor="t" anchorCtr="0">
            <a:spAutoFit/>
          </a:bodyPr>
          <a:lstStyle/>
          <a:p>
            <a:pPr lvl="0" algn="l">
              <a:buClrTx/>
              <a:buSzTx/>
              <a:buFontTx/>
            </a:pPr>
            <a:r>
              <a:rPr lang="zh-CN" altLang="en-US" sz="2800" b="1" dirty="0">
                <a:solidFill>
                  <a:srgbClr val="19499E"/>
                </a:solidFill>
                <a:cs typeface="+mn-ea"/>
                <a:sym typeface="+mn-lt"/>
              </a:rPr>
              <a:t>指出下列行为，属哪种违法行为？</a:t>
            </a:r>
          </a:p>
        </p:txBody>
      </p:sp>
      <p:sp>
        <p:nvSpPr>
          <p:cNvPr id="54278" name="PA-文本框 54277"/>
          <p:cNvSpPr txBox="1"/>
          <p:nvPr>
            <p:custDataLst>
              <p:tags r:id="rId3"/>
            </p:custDataLst>
          </p:nvPr>
        </p:nvSpPr>
        <p:spPr>
          <a:xfrm>
            <a:off x="4348163" y="1274763"/>
            <a:ext cx="184731" cy="369332"/>
          </a:xfrm>
          <a:prstGeom prst="rect">
            <a:avLst/>
          </a:prstGeom>
          <a:noFill/>
          <a:ln w="9525">
            <a:noFill/>
          </a:ln>
        </p:spPr>
        <p:txBody>
          <a:bodyPr wrap="none" anchor="t" anchorCtr="0">
            <a:spAutoFit/>
          </a:bodyPr>
          <a:lstStyle/>
          <a:p>
            <a:endParaRPr dirty="0">
              <a:cs typeface="+mn-ea"/>
              <a:sym typeface="+mn-lt"/>
            </a:endParaRPr>
          </a:p>
        </p:txBody>
      </p:sp>
      <p:sp>
        <p:nvSpPr>
          <p:cNvPr id="54279" name="PA-文本框 54278"/>
          <p:cNvSpPr txBox="1"/>
          <p:nvPr>
            <p:custDataLst>
              <p:tags r:id="rId4"/>
            </p:custDataLst>
          </p:nvPr>
        </p:nvSpPr>
        <p:spPr>
          <a:xfrm>
            <a:off x="535940" y="2319655"/>
            <a:ext cx="4450080" cy="3415030"/>
          </a:xfrm>
          <a:prstGeom prst="rect">
            <a:avLst/>
          </a:prstGeom>
          <a:noFill/>
          <a:ln w="9525">
            <a:noFill/>
          </a:ln>
        </p:spPr>
        <p:txBody>
          <a:bodyPr wrap="square" anchor="t" anchorCtr="0">
            <a:spAutoFit/>
          </a:bodyPr>
          <a:lstStyle/>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在电影院、公共汽车站等场所起哄、吵闹、滋事、斗殴。</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扰乱学校正常的教学秩序，妨碍教学活动的顺利进行。</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故意损毁、移动施工路段覆盖物、标志、围栏，妨害公共安全。</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偷窃、勒索少量公私财物。</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故意损毁路灯、邮筒、公用电话等设施。</a:t>
            </a:r>
          </a:p>
        </p:txBody>
      </p:sp>
      <p:sp>
        <p:nvSpPr>
          <p:cNvPr id="2" name="PA-文本框 1"/>
          <p:cNvSpPr txBox="1"/>
          <p:nvPr>
            <p:custDataLst>
              <p:tags r:id="rId5"/>
            </p:custDataLst>
          </p:nvPr>
        </p:nvSpPr>
        <p:spPr>
          <a:xfrm>
            <a:off x="7205980" y="2319655"/>
            <a:ext cx="4347210" cy="3415030"/>
          </a:xfrm>
          <a:prstGeom prst="rect">
            <a:avLst/>
          </a:prstGeom>
          <a:noFill/>
          <a:ln w="9525">
            <a:noFill/>
          </a:ln>
        </p:spPr>
        <p:txBody>
          <a:bodyPr wrap="square" rtlCol="0" anchor="t" anchorCtr="0">
            <a:spAutoFit/>
          </a:bodyPr>
          <a:lstStyle/>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破坏草坪、花卉、树木。</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使用音响器材音量过大，不听劝阻。</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骑自行车双手离把或两人扶肩行驶，妨碍交通。</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接受九年义务教育的学生无正当理由而中途辍学。</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损害他人的荣誉，如对获得光荣称号的模范人物进行挖苦、讽刺、打击。</a:t>
            </a:r>
          </a:p>
        </p:txBody>
      </p:sp>
      <p:pic>
        <p:nvPicPr>
          <p:cNvPr id="3" name="PA-图片 2" descr="51miz-E1223641-72522F7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4986020" y="2917190"/>
            <a:ext cx="2219960" cy="22199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800" decel="100000"/>
                                        <p:tgtEl>
                                          <p:spTgt spid="54277"/>
                                        </p:tgtEl>
                                      </p:cBhvr>
                                    </p:animEffect>
                                    <p:anim calcmode="lin" valueType="num">
                                      <p:cBhvr>
                                        <p:cTn id="8" dur="800" decel="100000" fill="hold"/>
                                        <p:tgtEl>
                                          <p:spTgt spid="54277"/>
                                        </p:tgtEl>
                                        <p:attrNameLst>
                                          <p:attrName>style.rotation</p:attrName>
                                        </p:attrNameLst>
                                      </p:cBhvr>
                                      <p:tavLst>
                                        <p:tav tm="0">
                                          <p:val>
                                            <p:fltVal val="-90"/>
                                          </p:val>
                                        </p:tav>
                                        <p:tav tm="100000">
                                          <p:val>
                                            <p:fltVal val="0"/>
                                          </p:val>
                                        </p:tav>
                                      </p:tavLst>
                                    </p:anim>
                                    <p:anim calcmode="lin" valueType="num">
                                      <p:cBhvr>
                                        <p:cTn id="9" dur="800" decel="100000" fill="hold"/>
                                        <p:tgtEl>
                                          <p:spTgt spid="54277"/>
                                        </p:tgtEl>
                                        <p:attrNameLst>
                                          <p:attrName>ppt_x</p:attrName>
                                        </p:attrNameLst>
                                      </p:cBhvr>
                                      <p:tavLst>
                                        <p:tav tm="0">
                                          <p:val>
                                            <p:strVal val="#ppt_x+0.4"/>
                                          </p:val>
                                        </p:tav>
                                        <p:tav tm="100000">
                                          <p:val>
                                            <p:strVal val="#ppt_x-0.05"/>
                                          </p:val>
                                        </p:tav>
                                      </p:tavLst>
                                    </p:anim>
                                    <p:anim calcmode="lin" valueType="num">
                                      <p:cBhvr>
                                        <p:cTn id="10" dur="800" decel="100000" fill="hold"/>
                                        <p:tgtEl>
                                          <p:spTgt spid="5427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27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27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4278"/>
                                        </p:tgtEl>
                                        <p:attrNameLst>
                                          <p:attrName>style.visibility</p:attrName>
                                        </p:attrNameLst>
                                      </p:cBhvr>
                                      <p:to>
                                        <p:strVal val="visible"/>
                                      </p:to>
                                    </p:set>
                                    <p:animEffect transition="in" filter="fade">
                                      <p:cBhvr>
                                        <p:cTn id="16" dur="800" decel="100000"/>
                                        <p:tgtEl>
                                          <p:spTgt spid="54278"/>
                                        </p:tgtEl>
                                      </p:cBhvr>
                                    </p:animEffect>
                                    <p:anim calcmode="lin" valueType="num">
                                      <p:cBhvr>
                                        <p:cTn id="17" dur="800" decel="100000" fill="hold"/>
                                        <p:tgtEl>
                                          <p:spTgt spid="54278"/>
                                        </p:tgtEl>
                                        <p:attrNameLst>
                                          <p:attrName>style.rotation</p:attrName>
                                        </p:attrNameLst>
                                      </p:cBhvr>
                                      <p:tavLst>
                                        <p:tav tm="0">
                                          <p:val>
                                            <p:fltVal val="-90"/>
                                          </p:val>
                                        </p:tav>
                                        <p:tav tm="100000">
                                          <p:val>
                                            <p:fltVal val="0"/>
                                          </p:val>
                                        </p:tav>
                                      </p:tavLst>
                                    </p:anim>
                                    <p:anim calcmode="lin" valueType="num">
                                      <p:cBhvr>
                                        <p:cTn id="18" dur="800" decel="100000" fill="hold"/>
                                        <p:tgtEl>
                                          <p:spTgt spid="54278"/>
                                        </p:tgtEl>
                                        <p:attrNameLst>
                                          <p:attrName>ppt_x</p:attrName>
                                        </p:attrNameLst>
                                      </p:cBhvr>
                                      <p:tavLst>
                                        <p:tav tm="0">
                                          <p:val>
                                            <p:strVal val="#ppt_x+0.4"/>
                                          </p:val>
                                        </p:tav>
                                        <p:tav tm="100000">
                                          <p:val>
                                            <p:strVal val="#ppt_x-0.05"/>
                                          </p:val>
                                        </p:tav>
                                      </p:tavLst>
                                    </p:anim>
                                    <p:anim calcmode="lin" valueType="num">
                                      <p:cBhvr>
                                        <p:cTn id="19" dur="800" decel="100000" fill="hold"/>
                                        <p:tgtEl>
                                          <p:spTgt spid="5427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427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427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4279"/>
                                        </p:tgtEl>
                                        <p:attrNameLst>
                                          <p:attrName>style.visibility</p:attrName>
                                        </p:attrNameLst>
                                      </p:cBhvr>
                                      <p:to>
                                        <p:strVal val="visible"/>
                                      </p:to>
                                    </p:set>
                                    <p:animEffect transition="in" filter="fade">
                                      <p:cBhvr>
                                        <p:cTn id="25" dur="800" decel="100000"/>
                                        <p:tgtEl>
                                          <p:spTgt spid="54279"/>
                                        </p:tgtEl>
                                      </p:cBhvr>
                                    </p:animEffect>
                                    <p:anim calcmode="lin" valueType="num">
                                      <p:cBhvr>
                                        <p:cTn id="26" dur="800" decel="100000" fill="hold"/>
                                        <p:tgtEl>
                                          <p:spTgt spid="54279"/>
                                        </p:tgtEl>
                                        <p:attrNameLst>
                                          <p:attrName>style.rotation</p:attrName>
                                        </p:attrNameLst>
                                      </p:cBhvr>
                                      <p:tavLst>
                                        <p:tav tm="0">
                                          <p:val>
                                            <p:fltVal val="-90"/>
                                          </p:val>
                                        </p:tav>
                                        <p:tav tm="100000">
                                          <p:val>
                                            <p:fltVal val="0"/>
                                          </p:val>
                                        </p:tav>
                                      </p:tavLst>
                                    </p:anim>
                                    <p:anim calcmode="lin" valueType="num">
                                      <p:cBhvr>
                                        <p:cTn id="27" dur="800" decel="100000" fill="hold"/>
                                        <p:tgtEl>
                                          <p:spTgt spid="54279"/>
                                        </p:tgtEl>
                                        <p:attrNameLst>
                                          <p:attrName>ppt_x</p:attrName>
                                        </p:attrNameLst>
                                      </p:cBhvr>
                                      <p:tavLst>
                                        <p:tav tm="0">
                                          <p:val>
                                            <p:strVal val="#ppt_x+0.4"/>
                                          </p:val>
                                        </p:tav>
                                        <p:tav tm="100000">
                                          <p:val>
                                            <p:strVal val="#ppt_x-0.05"/>
                                          </p:val>
                                        </p:tav>
                                      </p:tavLst>
                                    </p:anim>
                                    <p:anim calcmode="lin" valueType="num">
                                      <p:cBhvr>
                                        <p:cTn id="28" dur="800" decel="100000" fill="hold"/>
                                        <p:tgtEl>
                                          <p:spTgt spid="5427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427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427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6322" name="PA-标题 56321"/>
          <p:cNvSpPr txBox="1">
            <a:spLocks noGrp="1"/>
          </p:cNvSpPr>
          <p:nvPr>
            <p:ph type="ctrTitle" idx="4294967295"/>
            <p:custDataLst>
              <p:tags r:id="rId2"/>
            </p:custDataLst>
          </p:nvPr>
        </p:nvSpPr>
        <p:spPr>
          <a:xfrm>
            <a:off x="1426210" y="855345"/>
            <a:ext cx="2087245" cy="523220"/>
          </a:xfrm>
          <a:noFill/>
          <a:ln w="9525">
            <a:noFill/>
          </a:ln>
        </p:spPr>
        <p:txBody>
          <a:bodyPr vert="horz" wrap="square" anchor="t" anchorCtr="0">
            <a:spAutoFit/>
          </a:bodyPr>
          <a:lstStyle/>
          <a:p>
            <a:pPr lvl="0" algn="l">
              <a:lnSpc>
                <a:spcPct val="100000"/>
              </a:lnSpc>
              <a:buClrTx/>
              <a:buSzTx/>
              <a:buFontTx/>
            </a:pPr>
            <a:r>
              <a:rPr lang="zh-CN" altLang="en-US" sz="2800" b="1" dirty="0">
                <a:solidFill>
                  <a:srgbClr val="19499E"/>
                </a:solidFill>
                <a:latin typeface="+mn-lt"/>
                <a:ea typeface="+mn-ea"/>
                <a:cs typeface="+mn-ea"/>
                <a:sym typeface="+mn-lt"/>
              </a:rPr>
              <a:t>自 由 论 坛</a:t>
            </a:r>
          </a:p>
        </p:txBody>
      </p:sp>
      <p:grpSp>
        <p:nvGrpSpPr>
          <p:cNvPr id="6" name="PA-组合 5"/>
          <p:cNvGrpSpPr/>
          <p:nvPr>
            <p:custDataLst>
              <p:tags r:id="rId3"/>
            </p:custDataLst>
          </p:nvPr>
        </p:nvGrpSpPr>
        <p:grpSpPr>
          <a:xfrm>
            <a:off x="4591685" y="2438400"/>
            <a:ext cx="5454650" cy="1981200"/>
            <a:chOff x="4992" y="4059"/>
            <a:chExt cx="8590" cy="3120"/>
          </a:xfrm>
        </p:grpSpPr>
        <p:sp>
          <p:nvSpPr>
            <p:cNvPr id="5" name="PA-圆角矩形标注 4"/>
            <p:cNvSpPr/>
            <p:nvPr>
              <p:custDataLst>
                <p:tags r:id="rId5"/>
              </p:custDataLst>
            </p:nvPr>
          </p:nvSpPr>
          <p:spPr>
            <a:xfrm>
              <a:off x="4992" y="4059"/>
              <a:ext cx="8590" cy="3121"/>
            </a:xfrm>
            <a:prstGeom prst="wedgeRoundRectCallout">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6"/>
              </p:custDataLst>
            </p:nvPr>
          </p:nvSpPr>
          <p:spPr>
            <a:xfrm>
              <a:off x="4992" y="4238"/>
              <a:ext cx="8590" cy="2324"/>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2800" b="1">
                  <a:solidFill>
                    <a:schemeClr val="bg1"/>
                  </a:solidFill>
                  <a:cs typeface="+mn-ea"/>
                  <a:sym typeface="+mn-lt"/>
                </a:rPr>
                <a:t>现身说法：</a:t>
              </a:r>
            </a:p>
            <a:p>
              <a:pPr algn="ctr" fontAlgn="auto">
                <a:lnSpc>
                  <a:spcPct val="150000"/>
                </a:lnSpc>
              </a:pPr>
              <a:r>
                <a:rPr lang="en-US" altLang="zh-CN" sz="2800" b="1">
                  <a:solidFill>
                    <a:schemeClr val="bg1"/>
                  </a:solidFill>
                  <a:cs typeface="+mn-ea"/>
                  <a:sym typeface="+mn-lt"/>
                </a:rPr>
                <a:t>谈谈自己的一件违法小事</a:t>
              </a:r>
            </a:p>
          </p:txBody>
        </p:sp>
      </p:grpSp>
      <p:pic>
        <p:nvPicPr>
          <p:cNvPr id="7" name="PA-图片 6" descr="51miz-E1223926-C0BDB8E9"/>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996950" y="2438400"/>
            <a:ext cx="3594735" cy="35947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800" decel="100000"/>
                                        <p:tgtEl>
                                          <p:spTgt spid="56322"/>
                                        </p:tgtEl>
                                      </p:cBhvr>
                                    </p:animEffect>
                                    <p:anim calcmode="lin" valueType="num">
                                      <p:cBhvr>
                                        <p:cTn id="8" dur="800" decel="100000" fill="hold"/>
                                        <p:tgtEl>
                                          <p:spTgt spid="56322"/>
                                        </p:tgtEl>
                                        <p:attrNameLst>
                                          <p:attrName>style.rotation</p:attrName>
                                        </p:attrNameLst>
                                      </p:cBhvr>
                                      <p:tavLst>
                                        <p:tav tm="0">
                                          <p:val>
                                            <p:fltVal val="-90"/>
                                          </p:val>
                                        </p:tav>
                                        <p:tav tm="100000">
                                          <p:val>
                                            <p:fltVal val="0"/>
                                          </p:val>
                                        </p:tav>
                                      </p:tavLst>
                                    </p:anim>
                                    <p:anim calcmode="lin" valueType="num">
                                      <p:cBhvr>
                                        <p:cTn id="9" dur="800" decel="100000" fill="hold"/>
                                        <p:tgtEl>
                                          <p:spTgt spid="56322"/>
                                        </p:tgtEl>
                                        <p:attrNameLst>
                                          <p:attrName>ppt_x</p:attrName>
                                        </p:attrNameLst>
                                      </p:cBhvr>
                                      <p:tavLst>
                                        <p:tav tm="0">
                                          <p:val>
                                            <p:strVal val="#ppt_x+0.4"/>
                                          </p:val>
                                        </p:tav>
                                        <p:tav tm="100000">
                                          <p:val>
                                            <p:strVal val="#ppt_x-0.05"/>
                                          </p:val>
                                        </p:tav>
                                      </p:tavLst>
                                    </p:anim>
                                    <p:anim calcmode="lin" valueType="num">
                                      <p:cBhvr>
                                        <p:cTn id="10" dur="800" decel="100000" fill="hold"/>
                                        <p:tgtEl>
                                          <p:spTgt spid="56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917190" y="2169795"/>
            <a:ext cx="633666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遵法守法</a:t>
            </a:r>
          </a:p>
          <a:p>
            <a:pPr algn="ctr"/>
            <a:r>
              <a:rPr lang="zh-CN" altLang="en-US" sz="7200" spc="500" dirty="0">
                <a:solidFill>
                  <a:srgbClr val="19499E"/>
                </a:solidFill>
                <a:uFillTx/>
                <a:cs typeface="+mn-ea"/>
                <a:sym typeface="+mn-lt"/>
              </a:rPr>
              <a:t>做合格学生</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PAST.02</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6210" y="2506980"/>
            <a:ext cx="5123815" cy="2346283"/>
          </a:xfrm>
          <a:prstGeom prst="rect">
            <a:avLst/>
          </a:prstGeom>
          <a:noFill/>
        </p:spPr>
        <p:txBody>
          <a:bodyPr wrap="square" rtlCol="0" anchor="t">
            <a:spAutoFit/>
          </a:bodyPr>
          <a:lstStyle/>
          <a:p>
            <a:pPr fontAlgn="auto">
              <a:lnSpc>
                <a:spcPct val="150000"/>
              </a:lnSpc>
            </a:pPr>
            <a:r>
              <a:rPr lang="en-US" altLang="zh-CN" sz="2000"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据统计，在我国，</a:t>
            </a:r>
            <a:r>
              <a:rPr lang="en-US" altLang="zh-CN" sz="2000" dirty="0">
                <a:solidFill>
                  <a:schemeClr val="tx1">
                    <a:lumMod val="75000"/>
                    <a:lumOff val="25000"/>
                  </a:schemeClr>
                </a:solidFill>
                <a:cs typeface="+mn-ea"/>
                <a:sym typeface="+mn-lt"/>
              </a:rPr>
              <a:t>25</a:t>
            </a:r>
            <a:r>
              <a:rPr lang="zh-CN" altLang="en-US" sz="2000" dirty="0">
                <a:solidFill>
                  <a:schemeClr val="tx1">
                    <a:lumMod val="75000"/>
                    <a:lumOff val="25000"/>
                  </a:schemeClr>
                </a:solidFill>
                <a:cs typeface="+mn-ea"/>
                <a:sym typeface="+mn-lt"/>
              </a:rPr>
              <a:t>周岁以下的人犯罪占犯罪总数的</a:t>
            </a:r>
            <a:r>
              <a:rPr lang="en-US" altLang="zh-CN" sz="2000" b="1" u="sng" dirty="0">
                <a:solidFill>
                  <a:srgbClr val="19499E"/>
                </a:solidFill>
                <a:cs typeface="+mn-ea"/>
                <a:sym typeface="+mn-lt"/>
              </a:rPr>
              <a:t>70%</a:t>
            </a:r>
            <a:r>
              <a:rPr lang="zh-CN" altLang="en-US" sz="2000" dirty="0">
                <a:solidFill>
                  <a:schemeClr val="tx1">
                    <a:lumMod val="75000"/>
                    <a:lumOff val="25000"/>
                  </a:schemeClr>
                </a:solidFill>
                <a:cs typeface="+mn-ea"/>
                <a:sym typeface="+mn-lt"/>
              </a:rPr>
              <a:t>以上，青少年犯罪日渐攀升，每年新产生的少年犯人数竟高达</a:t>
            </a:r>
            <a:r>
              <a:rPr lang="en-US" altLang="zh-CN" sz="2000" b="1" u="sng" dirty="0">
                <a:solidFill>
                  <a:srgbClr val="19499E"/>
                </a:solidFill>
                <a:cs typeface="+mn-ea"/>
                <a:sym typeface="+mn-lt"/>
              </a:rPr>
              <a:t>15</a:t>
            </a:r>
            <a:r>
              <a:rPr lang="zh-CN" altLang="en-US" sz="2000" b="1" u="sng" dirty="0">
                <a:solidFill>
                  <a:srgbClr val="19499E"/>
                </a:solidFill>
                <a:cs typeface="+mn-ea"/>
                <a:sym typeface="+mn-lt"/>
              </a:rPr>
              <a:t>万</a:t>
            </a:r>
            <a:r>
              <a:rPr lang="zh-CN" altLang="en-US" sz="2000" dirty="0">
                <a:solidFill>
                  <a:schemeClr val="tx1">
                    <a:lumMod val="75000"/>
                    <a:lumOff val="25000"/>
                  </a:schemeClr>
                </a:solidFill>
                <a:cs typeface="+mn-ea"/>
                <a:sym typeface="+mn-lt"/>
              </a:rPr>
              <a:t>。这些犯罪行为的形成，除了受某些外界因素影响外</a:t>
            </a:r>
            <a:r>
              <a:rPr lang="en-US" altLang="zh-CN" sz="2000"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青少年违法犯罪的</a:t>
            </a:r>
            <a:r>
              <a:rPr lang="zh-CN" altLang="en-US" sz="2000" b="1" u="sng" dirty="0">
                <a:solidFill>
                  <a:srgbClr val="19499E"/>
                </a:solidFill>
                <a:cs typeface="+mn-ea"/>
                <a:sym typeface="+mn-lt"/>
              </a:rPr>
              <a:t>自身原因很</a:t>
            </a:r>
            <a:r>
              <a:rPr lang="zh-CN" altLang="en-US" sz="2000" dirty="0">
                <a:solidFill>
                  <a:schemeClr val="tx1">
                    <a:lumMod val="75000"/>
                    <a:lumOff val="25000"/>
                  </a:schemeClr>
                </a:solidFill>
                <a:cs typeface="+mn-ea"/>
                <a:sym typeface="+mn-lt"/>
              </a:rPr>
              <a:t>重要 </a:t>
            </a:r>
          </a:p>
        </p:txBody>
      </p:sp>
      <p:sp>
        <p:nvSpPr>
          <p:cNvPr id="56322" name="PA-标题 56321"/>
          <p:cNvSpPr txBox="1">
            <a:spLocks noGrp="1"/>
          </p:cNvSpPr>
          <p:nvPr>
            <p:custDataLst>
              <p:tags r:id="rId3"/>
            </p:custDataLst>
          </p:nvPr>
        </p:nvSpPr>
        <p:spPr>
          <a:xfrm>
            <a:off x="1426210" y="855345"/>
            <a:ext cx="20872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触目惊心：</a:t>
            </a:r>
          </a:p>
        </p:txBody>
      </p:sp>
      <p:pic>
        <p:nvPicPr>
          <p:cNvPr id="3" name="PA-图片 2" descr="51miz-E1225139-3AFE845C"/>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090795" y="-443230"/>
            <a:ext cx="5832475" cy="583247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fade">
                                      <p:cBhvr>
                                        <p:cTn id="16" dur="800" decel="100000"/>
                                        <p:tgtEl>
                                          <p:spTgt spid="56322"/>
                                        </p:tgtEl>
                                      </p:cBhvr>
                                    </p:animEffect>
                                    <p:anim calcmode="lin" valueType="num">
                                      <p:cBhvr>
                                        <p:cTn id="17" dur="800" decel="100000" fill="hold"/>
                                        <p:tgtEl>
                                          <p:spTgt spid="56322"/>
                                        </p:tgtEl>
                                        <p:attrNameLst>
                                          <p:attrName>style.rotation</p:attrName>
                                        </p:attrNameLst>
                                      </p:cBhvr>
                                      <p:tavLst>
                                        <p:tav tm="0">
                                          <p:val>
                                            <p:fltVal val="-90"/>
                                          </p:val>
                                        </p:tav>
                                        <p:tav tm="100000">
                                          <p:val>
                                            <p:fltVal val="0"/>
                                          </p:val>
                                        </p:tav>
                                      </p:tavLst>
                                    </p:anim>
                                    <p:anim calcmode="lin" valueType="num">
                                      <p:cBhvr>
                                        <p:cTn id="18" dur="800" decel="100000" fill="hold"/>
                                        <p:tgtEl>
                                          <p:spTgt spid="56322"/>
                                        </p:tgtEl>
                                        <p:attrNameLst>
                                          <p:attrName>ppt_x</p:attrName>
                                        </p:attrNameLst>
                                      </p:cBhvr>
                                      <p:tavLst>
                                        <p:tav tm="0">
                                          <p:val>
                                            <p:strVal val="#ppt_x+0.4"/>
                                          </p:val>
                                        </p:tav>
                                        <p:tav tm="100000">
                                          <p:val>
                                            <p:strVal val="#ppt_x-0.05"/>
                                          </p:val>
                                        </p:tav>
                                      </p:tavLst>
                                    </p:anim>
                                    <p:anim calcmode="lin" valueType="num">
                                      <p:cBhvr>
                                        <p:cTn id="19" dur="800" decel="100000" fill="hold"/>
                                        <p:tgtEl>
                                          <p:spTgt spid="5632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VlNzRjNzJmYjQ0NmEzMGNhMGUwZDgwYWEyMTczZDUifQ=="/>
  <p:tag name="RESOURCELIBID_PRE" val="308828"/>
</p:tagLst>
</file>

<file path=ppt/tags/tag1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0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0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0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0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0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0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0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9.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10.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1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1186149"/>
  <p:tag name="SCANEADDTIONSP" val="false"/>
  <p:tag name="RESOURCEID" val="637906437911342385"/>
  <p:tag name="SCENEID" val="Unkown"/>
  <p:tag name="SCENELINKIDS" val="5|6|7|8"/>
  <p:tag name="ANIMSTRING" val="97dc195e9db14a91331b8d825796bfd8"/>
</p:tagLst>
</file>

<file path=ppt/tags/tag112.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1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14.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1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1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2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2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2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2592351"/>
  <p:tag name="SCANEADDTIONSP" val="false"/>
  <p:tag name="RESOURCEID" val="637906437912592351"/>
  <p:tag name="SCENEID" val="Unkown"/>
  <p:tag name="SCENELINKIDS" val="5|6|7|8"/>
  <p:tag name="ANIMSTRING" val="97dc195e9db14a91331b8d825796bfd8"/>
</p:tagLst>
</file>

<file path=ppt/tags/tag12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8.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2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Cat"/>
</p:tagLst>
</file>

<file path=ppt/tags/tag13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3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3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3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3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3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3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9.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40.xml><?xml version="1.0" encoding="utf-8"?>
<p:tagLst xmlns:a="http://schemas.openxmlformats.org/drawingml/2006/main" xmlns:r="http://schemas.openxmlformats.org/officeDocument/2006/relationships" xmlns:p="http://schemas.openxmlformats.org/presentationml/2006/main">
  <p:tag name="PA" val="v5.2.10"/>
</p:tagLst>
</file>

<file path=ppt/tags/tag141.xml><?xml version="1.0" encoding="utf-8"?>
<p:tagLst xmlns:a="http://schemas.openxmlformats.org/drawingml/2006/main" xmlns:r="http://schemas.openxmlformats.org/officeDocument/2006/relationships" xmlns:p="http://schemas.openxmlformats.org/presentationml/2006/main">
  <p:tag name="PA" val="v5.2.10"/>
</p:tagLst>
</file>

<file path=ppt/tags/tag142.xml><?xml version="1.0" encoding="utf-8"?>
<p:tagLst xmlns:a="http://schemas.openxmlformats.org/drawingml/2006/main" xmlns:r="http://schemas.openxmlformats.org/officeDocument/2006/relationships" xmlns:p="http://schemas.openxmlformats.org/presentationml/2006/main">
  <p:tag name="PA" val="v5.2.10"/>
</p:tagLst>
</file>

<file path=ppt/tags/tag1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4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4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4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5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5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8.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60.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1.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2.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3.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65.xml><?xml version="1.0" encoding="utf-8"?>
<p:tagLst xmlns:a="http://schemas.openxmlformats.org/drawingml/2006/main" xmlns:r="http://schemas.openxmlformats.org/officeDocument/2006/relationships" xmlns:p="http://schemas.openxmlformats.org/presentationml/2006/main">
  <p:tag name="PA" val="v5.2.10"/>
</p:tagLst>
</file>

<file path=ppt/tags/tag166.xml><?xml version="1.0" encoding="utf-8"?>
<p:tagLst xmlns:a="http://schemas.openxmlformats.org/drawingml/2006/main" xmlns:r="http://schemas.openxmlformats.org/officeDocument/2006/relationships" xmlns:p="http://schemas.openxmlformats.org/presentationml/2006/main">
  <p:tag name="PA" val="v5.2.10"/>
</p:tagLst>
</file>

<file path=ppt/tags/tag167.xml><?xml version="1.0" encoding="utf-8"?>
<p:tagLst xmlns:a="http://schemas.openxmlformats.org/drawingml/2006/main" xmlns:r="http://schemas.openxmlformats.org/officeDocument/2006/relationships" xmlns:p="http://schemas.openxmlformats.org/presentationml/2006/main">
  <p:tag name="PA" val="v5.2.10"/>
</p:tagLst>
</file>

<file path=ppt/tags/tag168.xml><?xml version="1.0" encoding="utf-8"?>
<p:tagLst xmlns:a="http://schemas.openxmlformats.org/drawingml/2006/main" xmlns:r="http://schemas.openxmlformats.org/officeDocument/2006/relationships" xmlns:p="http://schemas.openxmlformats.org/presentationml/2006/main">
  <p:tag name="PA" val="v5.2.10"/>
</p:tagLst>
</file>

<file path=ppt/tags/tag169.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70.xml><?xml version="1.0" encoding="utf-8"?>
<p:tagLst xmlns:a="http://schemas.openxmlformats.org/drawingml/2006/main" xmlns:r="http://schemas.openxmlformats.org/officeDocument/2006/relationships" xmlns:p="http://schemas.openxmlformats.org/presentationml/2006/main">
  <p:tag name="PA" val="v5.2.10"/>
</p:tagLst>
</file>

<file path=ppt/tags/tag171.xml><?xml version="1.0" encoding="utf-8"?>
<p:tagLst xmlns:a="http://schemas.openxmlformats.org/drawingml/2006/main" xmlns:r="http://schemas.openxmlformats.org/officeDocument/2006/relationships" xmlns:p="http://schemas.openxmlformats.org/presentationml/2006/main">
  <p:tag name="PA" val="v5.2.10"/>
</p:tagLst>
</file>

<file path=ppt/tags/tag172.xml><?xml version="1.0" encoding="utf-8"?>
<p:tagLst xmlns:a="http://schemas.openxmlformats.org/drawingml/2006/main" xmlns:r="http://schemas.openxmlformats.org/officeDocument/2006/relationships" xmlns:p="http://schemas.openxmlformats.org/presentationml/2006/main">
  <p:tag name="PA" val="v5.2.10"/>
</p:tagLst>
</file>

<file path=ppt/tags/tag17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7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7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4623544"/>
  <p:tag name="SCANEADDTIONSP" val="false"/>
  <p:tag name="RESOURCEID" val="637906437914779786"/>
  <p:tag name="SCENEID" val="Unkown"/>
  <p:tag name="SCENELINKIDS" val="3|12|13|14"/>
  <p:tag name="ANIMSTRING" val="97dc195e9db14a91331b8d825796bfd8"/>
</p:tagLst>
</file>

<file path=ppt/tags/tag17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7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78.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79.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8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2.xml><?xml version="1.0" encoding="utf-8"?>
<p:tagLst xmlns:a="http://schemas.openxmlformats.org/drawingml/2006/main" xmlns:r="http://schemas.openxmlformats.org/officeDocument/2006/relationships" xmlns:p="http://schemas.openxmlformats.org/presentationml/2006/main">
  <p:tag name="PA" val="v5.2.10"/>
</p:tagLst>
</file>

<file path=ppt/tags/tag183.xml><?xml version="1.0" encoding="utf-8"?>
<p:tagLst xmlns:a="http://schemas.openxmlformats.org/drawingml/2006/main" xmlns:r="http://schemas.openxmlformats.org/officeDocument/2006/relationships" xmlns:p="http://schemas.openxmlformats.org/presentationml/2006/main">
  <p:tag name="PA" val="v5.2.10"/>
</p:tagLst>
</file>

<file path=ppt/tags/tag184.xml><?xml version="1.0" encoding="utf-8"?>
<p:tagLst xmlns:a="http://schemas.openxmlformats.org/drawingml/2006/main" xmlns:r="http://schemas.openxmlformats.org/officeDocument/2006/relationships" xmlns:p="http://schemas.openxmlformats.org/presentationml/2006/main">
  <p:tag name="PA" val="v5.2.10"/>
</p:tagLst>
</file>

<file path=ppt/tags/tag185.xml><?xml version="1.0" encoding="utf-8"?>
<p:tagLst xmlns:a="http://schemas.openxmlformats.org/drawingml/2006/main" xmlns:r="http://schemas.openxmlformats.org/officeDocument/2006/relationships" xmlns:p="http://schemas.openxmlformats.org/presentationml/2006/main">
  <p:tag name="PA" val="v5.2.10"/>
</p:tagLst>
</file>

<file path=ppt/tags/tag186.xml><?xml version="1.0" encoding="utf-8"?>
<p:tagLst xmlns:a="http://schemas.openxmlformats.org/drawingml/2006/main" xmlns:r="http://schemas.openxmlformats.org/officeDocument/2006/relationships" xmlns:p="http://schemas.openxmlformats.org/presentationml/2006/main">
  <p:tag name="PA" val="v5.2.10"/>
</p:tagLst>
</file>

<file path=ppt/tags/tag18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8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8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1.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94.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9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9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20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0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0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0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xml><?xml version="1.0" encoding="utf-8"?>
<p:tagLst xmlns:a="http://schemas.openxmlformats.org/drawingml/2006/main" xmlns:r="http://schemas.openxmlformats.org/officeDocument/2006/relationships" xmlns:p="http://schemas.openxmlformats.org/presentationml/2006/main">
  <p:tag name="PA" val="v5.2.10"/>
</p:tagLst>
</file>

<file path=ppt/tags/tag21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1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3.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1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2.xml><?xml version="1.0" encoding="utf-8"?>
<p:tagLst xmlns:a="http://schemas.openxmlformats.org/drawingml/2006/main" xmlns:r="http://schemas.openxmlformats.org/officeDocument/2006/relationships" xmlns:p="http://schemas.openxmlformats.org/presentationml/2006/main">
  <p:tag name="PA" val="v5.2.10"/>
</p:tagLst>
</file>

<file path=ppt/tags/tag22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6498488"/>
  <p:tag name="SCANEADDTIONSP" val="false"/>
  <p:tag name="RESOURCEID" val="637906437916654735"/>
  <p:tag name="SCENEID" val="Unkown"/>
  <p:tag name="SCENELINKIDS" val="3|5|6|7"/>
  <p:tag name="ANIMSTRING" val="97dc195e9db14a91331b8d825796bfd8"/>
</p:tagLst>
</file>

<file path=ppt/tags/tag22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2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2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7592203"/>
  <p:tag name="SCANEADDTIONSP" val="false"/>
  <p:tag name="RESOURCEID" val="637906437917592203"/>
  <p:tag name="SCENEID" val="Unkown"/>
  <p:tag name="SCENELINKIDS" val="3|4|5|6"/>
  <p:tag name="ANIMSTRING" val="97dc195e9db14a91331b8d825796bfd8"/>
</p:tagLst>
</file>

<file path=ppt/tags/tag22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2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2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xml><?xml version="1.0" encoding="utf-8"?>
<p:tagLst xmlns:a="http://schemas.openxmlformats.org/drawingml/2006/main" xmlns:r="http://schemas.openxmlformats.org/officeDocument/2006/relationships" xmlns:p="http://schemas.openxmlformats.org/presentationml/2006/main">
  <p:tag name="PA" val="v5.2.10"/>
</p:tagLst>
</file>

<file path=ppt/tags/tag23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31.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5.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4.xml><?xml version="1.0" encoding="utf-8"?>
<p:tagLst xmlns:a="http://schemas.openxmlformats.org/drawingml/2006/main" xmlns:r="http://schemas.openxmlformats.org/officeDocument/2006/relationships" xmlns:p="http://schemas.openxmlformats.org/presentationml/2006/main">
  <p:tag name="PA" val="v5.2.10"/>
</p:tagLst>
</file>

<file path=ppt/tags/tag24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4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4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9310893"/>
  <p:tag name="SCANEADDTIONSP" val="false"/>
  <p:tag name="RESOURCEID" val="637906437919310893"/>
  <p:tag name="SCENEID" val="Unkown"/>
  <p:tag name="SCENELINKIDS" val="2|4|5|6"/>
  <p:tag name="ANIMSTRING" val="97dc195e9db14a91331b8d825796bfd8"/>
</p:tagLst>
</file>

<file path=ppt/tags/tag24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4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5.xml><?xml version="1.0" encoding="utf-8"?>
<p:tagLst xmlns:a="http://schemas.openxmlformats.org/drawingml/2006/main" xmlns:r="http://schemas.openxmlformats.org/officeDocument/2006/relationships" xmlns:p="http://schemas.openxmlformats.org/presentationml/2006/main">
  <p:tag name="PA" val="v5.2.10"/>
</p:tagLst>
</file>

<file path=ppt/tags/tag2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20404616"/>
  <p:tag name="SCANEADDTIONSP" val="false"/>
  <p:tag name="RESOURCEID" val="637906437920404616"/>
  <p:tag name="SCENEID" val="Unkown"/>
  <p:tag name="SCENELINKIDS" val="3|6|7|8"/>
  <p:tag name="ANIMSTRING" val="97dc195e9db14a91331b8d825796bfd8"/>
</p:tagLst>
</file>

<file path=ppt/tags/tag25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5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5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5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5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6.xml><?xml version="1.0" encoding="utf-8"?>
<p:tagLst xmlns:a="http://schemas.openxmlformats.org/drawingml/2006/main" xmlns:r="http://schemas.openxmlformats.org/officeDocument/2006/relationships" xmlns:p="http://schemas.openxmlformats.org/presentationml/2006/main">
  <p:tag name="PA" val="v5.2.10"/>
</p:tagLst>
</file>

<file path=ppt/tags/tag26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6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6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6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6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6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7.xml><?xml version="1.0" encoding="utf-8"?>
<p:tagLst xmlns:a="http://schemas.openxmlformats.org/drawingml/2006/main" xmlns:r="http://schemas.openxmlformats.org/officeDocument/2006/relationships" xmlns:p="http://schemas.openxmlformats.org/presentationml/2006/main">
  <p:tag name="PA" val="v5.2.10"/>
</p:tagLst>
</file>

<file path=ppt/tags/tag27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21654584"/>
  <p:tag name="SCANEADDTIONSP" val="false"/>
  <p:tag name="RESOURCEID" val="637906437921810835"/>
  <p:tag name="SCENEID" val="Unkown"/>
  <p:tag name="SCENELINKIDS" val="9|11|13|14"/>
  <p:tag name="ANIMSTRING" val="97dc195e9db14a91331b8d825796bfd8"/>
</p:tagLst>
</file>

<file path=ppt/tags/tag271.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3.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4.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7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9.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xml><?xml version="1.0" encoding="utf-8"?>
<p:tagLst xmlns:a="http://schemas.openxmlformats.org/drawingml/2006/main" xmlns:r="http://schemas.openxmlformats.org/officeDocument/2006/relationships" xmlns:p="http://schemas.openxmlformats.org/presentationml/2006/main">
  <p:tag name="PA" val="v5.2.10"/>
</p:tagLst>
</file>

<file path=ppt/tags/tag28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8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8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8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9.xml><?xml version="1.0" encoding="utf-8"?>
<p:tagLst xmlns:a="http://schemas.openxmlformats.org/drawingml/2006/main" xmlns:r="http://schemas.openxmlformats.org/officeDocument/2006/relationships" xmlns:p="http://schemas.openxmlformats.org/presentationml/2006/main">
  <p:tag name="PA" val="v5.2.10"/>
</p:tagLst>
</file>

<file path=ppt/tags/tag29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9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9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9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9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9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96.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7.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0.xml><?xml version="1.0" encoding="utf-8"?>
<p:tagLst xmlns:a="http://schemas.openxmlformats.org/drawingml/2006/main" xmlns:r="http://schemas.openxmlformats.org/officeDocument/2006/relationships" xmlns:p="http://schemas.openxmlformats.org/presentationml/2006/main">
  <p:tag name="PA" val="v5.2.10"/>
</p:tagLst>
</file>

<file path=ppt/tags/tag300.xml><?xml version="1.0" encoding="utf-8"?>
<p:tagLst xmlns:a="http://schemas.openxmlformats.org/drawingml/2006/main" xmlns:r="http://schemas.openxmlformats.org/officeDocument/2006/relationships" xmlns:p="http://schemas.openxmlformats.org/presentationml/2006/main">
  <p:tag name="PA" val="v5.2.10"/>
</p:tagLst>
</file>

<file path=ppt/tags/tag301.xml><?xml version="1.0" encoding="utf-8"?>
<p:tagLst xmlns:a="http://schemas.openxmlformats.org/drawingml/2006/main" xmlns:r="http://schemas.openxmlformats.org/officeDocument/2006/relationships" xmlns:p="http://schemas.openxmlformats.org/presentationml/2006/main">
  <p:tag name="PA" val="v5.2.10"/>
</p:tagLst>
</file>

<file path=ppt/tags/tag302.xml><?xml version="1.0" encoding="utf-8"?>
<p:tagLst xmlns:a="http://schemas.openxmlformats.org/drawingml/2006/main" xmlns:r="http://schemas.openxmlformats.org/officeDocument/2006/relationships" xmlns:p="http://schemas.openxmlformats.org/presentationml/2006/main">
  <p:tag name="PA" val="v5.2.10"/>
</p:tagLst>
</file>

<file path=ppt/tags/tag303.xml><?xml version="1.0" encoding="utf-8"?>
<p:tagLst xmlns:a="http://schemas.openxmlformats.org/drawingml/2006/main" xmlns:r="http://schemas.openxmlformats.org/officeDocument/2006/relationships" xmlns:p="http://schemas.openxmlformats.org/presentationml/2006/main">
  <p:tag name="PA" val="v5.2.10"/>
</p:tagLst>
</file>

<file path=ppt/tags/tag304.xml><?xml version="1.0" encoding="utf-8"?>
<p:tagLst xmlns:a="http://schemas.openxmlformats.org/drawingml/2006/main" xmlns:r="http://schemas.openxmlformats.org/officeDocument/2006/relationships" xmlns:p="http://schemas.openxmlformats.org/presentationml/2006/main">
  <p:tag name="PA" val="v5.2.10"/>
</p:tagLst>
</file>

<file path=ppt/tags/tag305.xml><?xml version="1.0" encoding="utf-8"?>
<p:tagLst xmlns:a="http://schemas.openxmlformats.org/drawingml/2006/main" xmlns:r="http://schemas.openxmlformats.org/officeDocument/2006/relationships" xmlns:p="http://schemas.openxmlformats.org/presentationml/2006/main">
  <p:tag name="PA" val="v5.2.10"/>
</p:tagLst>
</file>

<file path=ppt/tags/tag30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0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0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30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31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11.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3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13.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3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1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2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2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3.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2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07436262"/>
  <p:tag name="SCANEADDTIONSP" val="false"/>
  <p:tag name="RESOURCEID" val="637906437907436262"/>
  <p:tag name="SCENEID" val="Unkown"/>
  <p:tag name="SCENELINKIDS" val="9|11|13|14"/>
  <p:tag name="ANIMSTRING" val="97dc195e9db14a91331b8d825796bfd8"/>
</p:tagLst>
</file>

<file path=ppt/tags/tag3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4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2.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4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5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6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62.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6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4.xml><?xml version="1.0" encoding="utf-8"?>
<p:tagLst xmlns:a="http://schemas.openxmlformats.org/drawingml/2006/main" xmlns:r="http://schemas.openxmlformats.org/officeDocument/2006/relationships" xmlns:p="http://schemas.openxmlformats.org/presentationml/2006/main">
  <p:tag name="PA" val="v5.2.10"/>
</p:tagLst>
</file>

<file path=ppt/tags/tag65.xml><?xml version="1.0" encoding="utf-8"?>
<p:tagLst xmlns:a="http://schemas.openxmlformats.org/drawingml/2006/main" xmlns:r="http://schemas.openxmlformats.org/officeDocument/2006/relationships" xmlns:p="http://schemas.openxmlformats.org/presentationml/2006/main">
  <p:tag name="PA" val="v5.2.10"/>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6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69.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7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7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7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7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7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75.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7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80.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1.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4.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09779941"/>
  <p:tag name="SCANEADDTIONSP" val="false"/>
  <p:tag name="RESOURCEID" val="637906437909779941"/>
  <p:tag name="SCENEID" val="Unkown"/>
  <p:tag name="SCENELINKIDS" val="9|11|13|14"/>
  <p:tag name="ANIMSTRING" val="97dc195e9db14a91331b8d825796bfd8"/>
</p:tagLst>
</file>

<file path=ppt/tags/tag85.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8.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89.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9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91.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9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9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9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9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9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9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9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9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d4udw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5267</Words>
  <Application>Microsoft Office PowerPoint</Application>
  <PresentationFormat>宽屏</PresentationFormat>
  <Paragraphs>354</Paragraphs>
  <Slides>50</Slides>
  <Notes>50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50</vt:i4>
      </vt:variant>
    </vt:vector>
  </HeadingPairs>
  <TitlesOfParts>
    <vt:vector size="61" baseType="lpstr">
      <vt:lpstr>Meiryo</vt:lpstr>
      <vt:lpstr>方正正黑简体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自 由 论 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自我预防—— 勿以恶小而为之，  勿以善小而不为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27</cp:revision>
  <dcterms:created xsi:type="dcterms:W3CDTF">2022-05-21T04:08:00Z</dcterms:created>
  <dcterms:modified xsi:type="dcterms:W3CDTF">2023-01-02T01:39:06Z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DE78DFA114C64ED390E8BD21CD9B6EDE</vt:lpwstr>
  </property>
  <property fmtid="{D5CDD505-2E9C-101B-9397-08002B2CF9AE}" pid="3" name="KSOProductBuildVer">
    <vt:lpwstr>2052-11.1.0.11744</vt:lpwstr>
  </property>
</Properties>
</file>