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6" r:id="rId3"/>
  </p:sldMasterIdLst>
  <p:notesMasterIdLst>
    <p:notesMasterId r:id="rId30"/>
  </p:notesMasterIdLst>
  <p:sldIdLst>
    <p:sldId id="259" r:id="rId4"/>
    <p:sldId id="271" r:id="rId5"/>
    <p:sldId id="269" r:id="rId6"/>
    <p:sldId id="270" r:id="rId7"/>
    <p:sldId id="268" r:id="rId8"/>
    <p:sldId id="267" r:id="rId9"/>
    <p:sldId id="262" r:id="rId10"/>
    <p:sldId id="261" r:id="rId11"/>
    <p:sldId id="260" r:id="rId12"/>
    <p:sldId id="263" r:id="rId13"/>
    <p:sldId id="266" r:id="rId14"/>
    <p:sldId id="274" r:id="rId15"/>
    <p:sldId id="272" r:id="rId16"/>
    <p:sldId id="273" r:id="rId17"/>
    <p:sldId id="265" r:id="rId18"/>
    <p:sldId id="275" r:id="rId19"/>
    <p:sldId id="276" r:id="rId20"/>
    <p:sldId id="277" r:id="rId21"/>
    <p:sldId id="279" r:id="rId22"/>
    <p:sldId id="278" r:id="rId23"/>
    <p:sldId id="264" r:id="rId24"/>
    <p:sldId id="280" r:id="rId25"/>
    <p:sldId id="281" r:id="rId26"/>
    <p:sldId id="283" r:id="rId27"/>
    <p:sldId id="284" r:id="rId28"/>
    <p:sldId id="285" r:id="rId29"/>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a:srgbClr val="62A005"/>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14" autoAdjust="0"/>
  </p:normalViewPr>
  <p:slideViewPr>
    <p:cSldViewPr snapToGrid="0">
      <p:cViewPr varScale="1">
        <p:scale>
          <a:sx n="108" d="100"/>
          <a:sy n="108" d="100"/>
        </p:scale>
        <p:origin x="84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E223CFF9-04FD-4F0D-9BBD-B3E8FAB80534}" type="datetimeFigureOut">
              <a:rPr lang="zh-CN" altLang="en-US" smtClean="0"/>
              <a:pPr/>
              <a:t>2023/1/2</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C7ECE182-E0E5-4915-BB01-957ED19E57F6}" type="slidenum">
              <a:rPr lang="zh-CN" altLang="en-US" smtClean="0"/>
              <a:pPr/>
              <a:t>‹#›</a:t>
            </a:fld>
            <a:endParaRPr lang="zh-CN" altLang="en-US" dirty="0"/>
          </a:p>
        </p:txBody>
      </p:sp>
    </p:spTree>
    <p:extLst>
      <p:ext uri="{BB962C8B-B14F-4D97-AF65-F5344CB8AC3E}">
        <p14:creationId xmlns:p14="http://schemas.microsoft.com/office/powerpoint/2010/main" val="25052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1</a:t>
            </a:fld>
            <a:endParaRPr lang="zh-CN" altLang="en-US"/>
          </a:p>
        </p:txBody>
      </p:sp>
    </p:spTree>
    <p:extLst>
      <p:ext uri="{BB962C8B-B14F-4D97-AF65-F5344CB8AC3E}">
        <p14:creationId xmlns:p14="http://schemas.microsoft.com/office/powerpoint/2010/main" val="1785609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10</a:t>
            </a:fld>
            <a:endParaRPr lang="zh-CN" altLang="en-US"/>
          </a:p>
        </p:txBody>
      </p:sp>
    </p:spTree>
    <p:extLst>
      <p:ext uri="{BB962C8B-B14F-4D97-AF65-F5344CB8AC3E}">
        <p14:creationId xmlns:p14="http://schemas.microsoft.com/office/powerpoint/2010/main" val="1943679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11</a:t>
            </a:fld>
            <a:endParaRPr lang="zh-CN" altLang="en-US"/>
          </a:p>
        </p:txBody>
      </p:sp>
    </p:spTree>
    <p:extLst>
      <p:ext uri="{BB962C8B-B14F-4D97-AF65-F5344CB8AC3E}">
        <p14:creationId xmlns:p14="http://schemas.microsoft.com/office/powerpoint/2010/main" val="2661002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12</a:t>
            </a:fld>
            <a:endParaRPr lang="zh-CN" altLang="en-US"/>
          </a:p>
        </p:txBody>
      </p:sp>
    </p:spTree>
    <p:extLst>
      <p:ext uri="{BB962C8B-B14F-4D97-AF65-F5344CB8AC3E}">
        <p14:creationId xmlns:p14="http://schemas.microsoft.com/office/powerpoint/2010/main" val="705115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C7ECE182-E0E5-4915-BB01-957ED19E57F6}" type="slidenum">
              <a:rPr lang="zh-CN" altLang="en-US" smtClean="0"/>
              <a:t>13</a:t>
            </a:fld>
            <a:endParaRPr lang="zh-CN" altLang="en-US"/>
          </a:p>
        </p:txBody>
      </p:sp>
    </p:spTree>
    <p:extLst>
      <p:ext uri="{BB962C8B-B14F-4D97-AF65-F5344CB8AC3E}">
        <p14:creationId xmlns:p14="http://schemas.microsoft.com/office/powerpoint/2010/main" val="24938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14</a:t>
            </a:fld>
            <a:endParaRPr lang="zh-CN" altLang="en-US"/>
          </a:p>
        </p:txBody>
      </p:sp>
    </p:spTree>
    <p:extLst>
      <p:ext uri="{BB962C8B-B14F-4D97-AF65-F5344CB8AC3E}">
        <p14:creationId xmlns:p14="http://schemas.microsoft.com/office/powerpoint/2010/main" val="3443103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15</a:t>
            </a:fld>
            <a:endParaRPr lang="zh-CN" altLang="en-US"/>
          </a:p>
        </p:txBody>
      </p:sp>
    </p:spTree>
    <p:extLst>
      <p:ext uri="{BB962C8B-B14F-4D97-AF65-F5344CB8AC3E}">
        <p14:creationId xmlns:p14="http://schemas.microsoft.com/office/powerpoint/2010/main" val="2657805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16</a:t>
            </a:fld>
            <a:endParaRPr lang="zh-CN" altLang="en-US"/>
          </a:p>
        </p:txBody>
      </p:sp>
    </p:spTree>
    <p:extLst>
      <p:ext uri="{BB962C8B-B14F-4D97-AF65-F5344CB8AC3E}">
        <p14:creationId xmlns:p14="http://schemas.microsoft.com/office/powerpoint/2010/main" val="1150095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17</a:t>
            </a:fld>
            <a:endParaRPr lang="zh-CN" altLang="en-US"/>
          </a:p>
        </p:txBody>
      </p:sp>
    </p:spTree>
    <p:extLst>
      <p:ext uri="{BB962C8B-B14F-4D97-AF65-F5344CB8AC3E}">
        <p14:creationId xmlns:p14="http://schemas.microsoft.com/office/powerpoint/2010/main" val="2531578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18</a:t>
            </a:fld>
            <a:endParaRPr lang="zh-CN" altLang="en-US"/>
          </a:p>
        </p:txBody>
      </p:sp>
    </p:spTree>
    <p:extLst>
      <p:ext uri="{BB962C8B-B14F-4D97-AF65-F5344CB8AC3E}">
        <p14:creationId xmlns:p14="http://schemas.microsoft.com/office/powerpoint/2010/main" val="2634353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19</a:t>
            </a:fld>
            <a:endParaRPr lang="zh-CN" altLang="en-US"/>
          </a:p>
        </p:txBody>
      </p:sp>
    </p:spTree>
    <p:extLst>
      <p:ext uri="{BB962C8B-B14F-4D97-AF65-F5344CB8AC3E}">
        <p14:creationId xmlns:p14="http://schemas.microsoft.com/office/powerpoint/2010/main" val="1952818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2</a:t>
            </a:fld>
            <a:endParaRPr lang="zh-CN" altLang="en-US"/>
          </a:p>
        </p:txBody>
      </p:sp>
    </p:spTree>
    <p:extLst>
      <p:ext uri="{BB962C8B-B14F-4D97-AF65-F5344CB8AC3E}">
        <p14:creationId xmlns:p14="http://schemas.microsoft.com/office/powerpoint/2010/main" val="3482146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20</a:t>
            </a:fld>
            <a:endParaRPr lang="zh-CN" altLang="en-US"/>
          </a:p>
        </p:txBody>
      </p:sp>
    </p:spTree>
    <p:extLst>
      <p:ext uri="{BB962C8B-B14F-4D97-AF65-F5344CB8AC3E}">
        <p14:creationId xmlns:p14="http://schemas.microsoft.com/office/powerpoint/2010/main" val="1516882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21</a:t>
            </a:fld>
            <a:endParaRPr lang="zh-CN" altLang="en-US"/>
          </a:p>
        </p:txBody>
      </p:sp>
    </p:spTree>
    <p:extLst>
      <p:ext uri="{BB962C8B-B14F-4D97-AF65-F5344CB8AC3E}">
        <p14:creationId xmlns:p14="http://schemas.microsoft.com/office/powerpoint/2010/main" val="2292770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22</a:t>
            </a:fld>
            <a:endParaRPr lang="zh-CN" altLang="en-US"/>
          </a:p>
        </p:txBody>
      </p:sp>
    </p:spTree>
    <p:extLst>
      <p:ext uri="{BB962C8B-B14F-4D97-AF65-F5344CB8AC3E}">
        <p14:creationId xmlns:p14="http://schemas.microsoft.com/office/powerpoint/2010/main" val="967843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23</a:t>
            </a:fld>
            <a:endParaRPr lang="zh-CN" altLang="en-US"/>
          </a:p>
        </p:txBody>
      </p:sp>
    </p:spTree>
    <p:extLst>
      <p:ext uri="{BB962C8B-B14F-4D97-AF65-F5344CB8AC3E}">
        <p14:creationId xmlns:p14="http://schemas.microsoft.com/office/powerpoint/2010/main" val="2605947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24</a:t>
            </a:fld>
            <a:endParaRPr lang="zh-CN" altLang="en-US"/>
          </a:p>
        </p:txBody>
      </p:sp>
    </p:spTree>
    <p:extLst>
      <p:ext uri="{BB962C8B-B14F-4D97-AF65-F5344CB8AC3E}">
        <p14:creationId xmlns:p14="http://schemas.microsoft.com/office/powerpoint/2010/main" val="1064327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25</a:t>
            </a:fld>
            <a:endParaRPr lang="zh-CN" altLang="en-US"/>
          </a:p>
        </p:txBody>
      </p:sp>
    </p:spTree>
    <p:extLst>
      <p:ext uri="{BB962C8B-B14F-4D97-AF65-F5344CB8AC3E}">
        <p14:creationId xmlns:p14="http://schemas.microsoft.com/office/powerpoint/2010/main" val="1091459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804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3</a:t>
            </a:fld>
            <a:endParaRPr lang="zh-CN" altLang="en-US"/>
          </a:p>
        </p:txBody>
      </p:sp>
    </p:spTree>
    <p:extLst>
      <p:ext uri="{BB962C8B-B14F-4D97-AF65-F5344CB8AC3E}">
        <p14:creationId xmlns:p14="http://schemas.microsoft.com/office/powerpoint/2010/main" val="196636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4</a:t>
            </a:fld>
            <a:endParaRPr lang="zh-CN" altLang="en-US"/>
          </a:p>
        </p:txBody>
      </p:sp>
    </p:spTree>
    <p:extLst>
      <p:ext uri="{BB962C8B-B14F-4D97-AF65-F5344CB8AC3E}">
        <p14:creationId xmlns:p14="http://schemas.microsoft.com/office/powerpoint/2010/main" val="3844771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5</a:t>
            </a:fld>
            <a:endParaRPr lang="zh-CN" altLang="en-US"/>
          </a:p>
        </p:txBody>
      </p:sp>
    </p:spTree>
    <p:extLst>
      <p:ext uri="{BB962C8B-B14F-4D97-AF65-F5344CB8AC3E}">
        <p14:creationId xmlns:p14="http://schemas.microsoft.com/office/powerpoint/2010/main" val="405152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6</a:t>
            </a:fld>
            <a:endParaRPr lang="zh-CN" altLang="en-US"/>
          </a:p>
        </p:txBody>
      </p:sp>
    </p:spTree>
    <p:extLst>
      <p:ext uri="{BB962C8B-B14F-4D97-AF65-F5344CB8AC3E}">
        <p14:creationId xmlns:p14="http://schemas.microsoft.com/office/powerpoint/2010/main" val="2368891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7</a:t>
            </a:fld>
            <a:endParaRPr lang="zh-CN" altLang="en-US"/>
          </a:p>
        </p:txBody>
      </p:sp>
    </p:spTree>
    <p:extLst>
      <p:ext uri="{BB962C8B-B14F-4D97-AF65-F5344CB8AC3E}">
        <p14:creationId xmlns:p14="http://schemas.microsoft.com/office/powerpoint/2010/main" val="3368283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8</a:t>
            </a:fld>
            <a:endParaRPr lang="zh-CN" altLang="en-US"/>
          </a:p>
        </p:txBody>
      </p:sp>
    </p:spTree>
    <p:extLst>
      <p:ext uri="{BB962C8B-B14F-4D97-AF65-F5344CB8AC3E}">
        <p14:creationId xmlns:p14="http://schemas.microsoft.com/office/powerpoint/2010/main" val="224490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CE182-E0E5-4915-BB01-957ED19E57F6}" type="slidenum">
              <a:rPr lang="zh-CN" altLang="en-US" smtClean="0"/>
              <a:t>9</a:t>
            </a:fld>
            <a:endParaRPr lang="zh-CN" altLang="en-US"/>
          </a:p>
        </p:txBody>
      </p:sp>
    </p:spTree>
    <p:extLst>
      <p:ext uri="{BB962C8B-B14F-4D97-AF65-F5344CB8AC3E}">
        <p14:creationId xmlns:p14="http://schemas.microsoft.com/office/powerpoint/2010/main" val="4190337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3C71DF48-BD82-4BE1-B451-B873B35FC2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2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22397645"/>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53527559"/>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53077" y="6457726"/>
            <a:ext cx="1800200" cy="118430"/>
          </a:xfrm>
          <a:prstGeom prst="rect">
            <a:avLst/>
          </a:prstGeom>
          <a:noFill/>
        </p:spPr>
        <p:txBody>
          <a:bodyPr wrap="square" rtlCol="0">
            <a:spAutoFit/>
          </a:bodyPr>
          <a:lstStyle/>
          <a:p>
            <a:pPr defTabSz="914400">
              <a:lnSpc>
                <a:spcPct val="200000"/>
              </a:lnSpc>
            </a:pP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smtClean="0">
                <a:solidFill>
                  <a:prstClr val="black"/>
                </a:solidFill>
                <a:ea typeface="微软雅黑" panose="020B0503020204020204" pitchFamily="34" charset="-122"/>
              </a:rPr>
              <a:t> </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486440357"/>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0621664"/>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668904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702675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962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9618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5949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358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717539059"/>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8544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5344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9146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5040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0280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22902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3686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529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74118477"/>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140219215"/>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08367323"/>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49559767"/>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59063949"/>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33793057"/>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27572525"/>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7283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231265499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pn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5.jpe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3396C722-1601-48D9-84E0-D78CBE518B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889181"/>
            <a:ext cx="5238750" cy="2781300"/>
          </a:xfrm>
          <a:prstGeom prst="rect">
            <a:avLst/>
          </a:prstGeom>
        </p:spPr>
      </p:pic>
      <p:pic>
        <p:nvPicPr>
          <p:cNvPr id="7" name="图片 6">
            <a:extLst>
              <a:ext uri="{FF2B5EF4-FFF2-40B4-BE49-F238E27FC236}">
                <a16:creationId xmlns:a16="http://schemas.microsoft.com/office/drawing/2014/main" xmlns="" id="{87092DF7-E9B2-416B-8DCC-11F07A352DB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52128" y="-88644"/>
            <a:ext cx="3250794" cy="4101587"/>
          </a:xfrm>
          <a:prstGeom prst="rect">
            <a:avLst/>
          </a:prstGeom>
        </p:spPr>
      </p:pic>
      <p:pic>
        <p:nvPicPr>
          <p:cNvPr id="15" name="图片 14">
            <a:extLst>
              <a:ext uri="{FF2B5EF4-FFF2-40B4-BE49-F238E27FC236}">
                <a16:creationId xmlns:a16="http://schemas.microsoft.com/office/drawing/2014/main" xmlns="" id="{A4AB26CF-7E7A-4DDB-A5AE-6404985A1E1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58477" y="4565719"/>
            <a:ext cx="1638095" cy="1104762"/>
          </a:xfrm>
          <a:prstGeom prst="rect">
            <a:avLst/>
          </a:prstGeom>
        </p:spPr>
      </p:pic>
      <p:pic>
        <p:nvPicPr>
          <p:cNvPr id="17" name="图片 16">
            <a:extLst>
              <a:ext uri="{FF2B5EF4-FFF2-40B4-BE49-F238E27FC236}">
                <a16:creationId xmlns:a16="http://schemas.microsoft.com/office/drawing/2014/main" xmlns="" id="{D9757E39-AE02-45E5-A10C-78747ACC2F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7918" y="895735"/>
            <a:ext cx="4078322" cy="4367418"/>
          </a:xfrm>
          <a:prstGeom prst="rect">
            <a:avLst/>
          </a:prstGeom>
        </p:spPr>
      </p:pic>
      <p:pic>
        <p:nvPicPr>
          <p:cNvPr id="19" name="图片 18">
            <a:extLst>
              <a:ext uri="{FF2B5EF4-FFF2-40B4-BE49-F238E27FC236}">
                <a16:creationId xmlns:a16="http://schemas.microsoft.com/office/drawing/2014/main" xmlns="" id="{E8EFD33E-37BE-44A5-9852-84B41EB991E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021724" y="946278"/>
            <a:ext cx="3834920" cy="4888889"/>
          </a:xfrm>
          <a:prstGeom prst="rect">
            <a:avLst/>
          </a:prstGeom>
        </p:spPr>
      </p:pic>
    </p:spTree>
    <p:extLst>
      <p:ext uri="{BB962C8B-B14F-4D97-AF65-F5344CB8AC3E}">
        <p14:creationId xmlns:p14="http://schemas.microsoft.com/office/powerpoint/2010/main" val="540510407"/>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66E645FF-B261-41BA-A0A9-5CD2DBF180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flipH="1">
            <a:off x="8394490" y="298719"/>
            <a:ext cx="3797510" cy="5377681"/>
          </a:xfrm>
          <a:prstGeom prst="rect">
            <a:avLst/>
          </a:prstGeom>
        </p:spPr>
      </p:pic>
      <p:sp>
        <p:nvSpPr>
          <p:cNvPr id="3" name="Text Box 9">
            <a:extLst>
              <a:ext uri="{FF2B5EF4-FFF2-40B4-BE49-F238E27FC236}">
                <a16:creationId xmlns:a16="http://schemas.microsoft.com/office/drawing/2014/main" xmlns="" id="{1D9E9892-8011-4AF5-93C5-54244B7729EC}"/>
              </a:ext>
            </a:extLst>
          </p:cNvPr>
          <p:cNvSpPr txBox="1">
            <a:spLocks noChangeArrowheads="1"/>
          </p:cNvSpPr>
          <p:nvPr/>
        </p:nvSpPr>
        <p:spPr bwMode="auto">
          <a:xfrm>
            <a:off x="9359569" y="1956702"/>
            <a:ext cx="1107996" cy="39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6000" dirty="0">
                <a:solidFill>
                  <a:srgbClr val="62A005"/>
                </a:solidFill>
                <a:latin typeface="+mn-lt"/>
                <a:ea typeface="+mn-ea"/>
                <a:cs typeface="+mn-ea"/>
                <a:sym typeface="+mn-lt"/>
              </a:rPr>
              <a:t>第二章节</a:t>
            </a:r>
          </a:p>
        </p:txBody>
      </p:sp>
      <p:sp>
        <p:nvSpPr>
          <p:cNvPr id="4" name="矩形 3">
            <a:extLst>
              <a:ext uri="{FF2B5EF4-FFF2-40B4-BE49-F238E27FC236}">
                <a16:creationId xmlns:a16="http://schemas.microsoft.com/office/drawing/2014/main" xmlns="" id="{1C8773BA-23D1-46DE-8171-B7C665BAF98B}"/>
              </a:ext>
            </a:extLst>
          </p:cNvPr>
          <p:cNvSpPr/>
          <p:nvPr/>
        </p:nvSpPr>
        <p:spPr>
          <a:xfrm>
            <a:off x="3764393" y="2106610"/>
            <a:ext cx="5355312" cy="3278190"/>
          </a:xfrm>
          <a:prstGeom prst="rect">
            <a:avLst/>
          </a:prstGeom>
        </p:spPr>
        <p:txBody>
          <a:bodyPr vert="eaVert" wrap="square">
            <a:spAutoFit/>
          </a:bodyPr>
          <a:lstStyle/>
          <a:p>
            <a:pPr>
              <a:lnSpc>
                <a:spcPct val="200000"/>
              </a:lnSpc>
            </a:pPr>
            <a:r>
              <a:rPr lang="zh-CN" altLang="en-US" sz="2400" dirty="0">
                <a:solidFill>
                  <a:schemeClr val="tx1">
                    <a:lumMod val="75000"/>
                    <a:lumOff val="25000"/>
                  </a:schemeClr>
                </a:solidFill>
                <a:effectLst/>
                <a:cs typeface="+mn-ea"/>
                <a:sym typeface="+mn-lt"/>
              </a:rPr>
              <a:t>感恩的心态喝这杯茶，这杯茶就不仅仅是一碗茶汤，而在其中充满人文精神，充满了天地万物和谐相处、相互成就、共融共济、同体不二的精神，化解戾气，发扬正气，成就和气。</a:t>
            </a:r>
            <a:endParaRPr lang="zh-CN" altLang="en-US" sz="2400" dirty="0">
              <a:solidFill>
                <a:schemeClr val="tx1">
                  <a:lumMod val="75000"/>
                  <a:lumOff val="25000"/>
                </a:schemeClr>
              </a:solidFill>
              <a:cs typeface="+mn-ea"/>
              <a:sym typeface="+mn-lt"/>
            </a:endParaRPr>
          </a:p>
        </p:txBody>
      </p:sp>
      <p:pic>
        <p:nvPicPr>
          <p:cNvPr id="5" name="图片 4">
            <a:extLst>
              <a:ext uri="{FF2B5EF4-FFF2-40B4-BE49-F238E27FC236}">
                <a16:creationId xmlns:a16="http://schemas.microsoft.com/office/drawing/2014/main" xmlns="" id="{4140A4FD-1CBD-4BB0-8CCF-F5B0241F72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5570" y="4209932"/>
            <a:ext cx="1930159" cy="1053968"/>
          </a:xfrm>
          <a:prstGeom prst="rect">
            <a:avLst/>
          </a:prstGeom>
        </p:spPr>
      </p:pic>
      <p:pic>
        <p:nvPicPr>
          <p:cNvPr id="6" name="图片 5">
            <a:extLst>
              <a:ext uri="{FF2B5EF4-FFF2-40B4-BE49-F238E27FC236}">
                <a16:creationId xmlns:a16="http://schemas.microsoft.com/office/drawing/2014/main" xmlns="" id="{0BF85A3C-2FF6-4825-A341-10167E14F9D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2555" y="5530600"/>
            <a:ext cx="1638095" cy="1104762"/>
          </a:xfrm>
          <a:prstGeom prst="rect">
            <a:avLst/>
          </a:prstGeom>
        </p:spPr>
      </p:pic>
    </p:spTree>
    <p:extLst>
      <p:ext uri="{BB962C8B-B14F-4D97-AF65-F5344CB8AC3E}">
        <p14:creationId xmlns:p14="http://schemas.microsoft.com/office/powerpoint/2010/main" val="320573085"/>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iterate type="wd">
                                    <p:tmPct val="10000"/>
                                  </p:iterate>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74DF051E-DDB9-42DB-9954-E6D46788E1C0}"/>
              </a:ext>
            </a:extLst>
          </p:cNvPr>
          <p:cNvSpPr txBox="1"/>
          <p:nvPr/>
        </p:nvSpPr>
        <p:spPr>
          <a:xfrm>
            <a:off x="7145287" y="1498475"/>
            <a:ext cx="1415772" cy="2596224"/>
          </a:xfrm>
          <a:prstGeom prst="rect">
            <a:avLst/>
          </a:prstGeom>
          <a:noFill/>
        </p:spPr>
        <p:txBody>
          <a:bodyPr vert="eaVert" wrap="none" rtlCol="0">
            <a:spAutoFit/>
          </a:bodyPr>
          <a:lstStyle/>
          <a:p>
            <a:r>
              <a:rPr lang="zh-CN" altLang="en-US" sz="8000" spc="-300" dirty="0">
                <a:solidFill>
                  <a:srgbClr val="3C413B"/>
                </a:solidFill>
                <a:cs typeface="+mn-ea"/>
                <a:sym typeface="+mn-lt"/>
              </a:rPr>
              <a:t>清 </a:t>
            </a:r>
            <a:r>
              <a:rPr lang="en-US" altLang="zh-CN" sz="8000" spc="-300" dirty="0">
                <a:solidFill>
                  <a:srgbClr val="3C413B"/>
                </a:solidFill>
                <a:cs typeface="+mn-ea"/>
                <a:sym typeface="+mn-lt"/>
              </a:rPr>
              <a:t>· </a:t>
            </a:r>
            <a:r>
              <a:rPr lang="zh-CN" altLang="en-US" sz="8000" spc="-300" dirty="0">
                <a:solidFill>
                  <a:srgbClr val="3C413B"/>
                </a:solidFill>
                <a:cs typeface="+mn-ea"/>
                <a:sym typeface="+mn-lt"/>
              </a:rPr>
              <a:t>雅</a:t>
            </a:r>
          </a:p>
        </p:txBody>
      </p:sp>
      <p:pic>
        <p:nvPicPr>
          <p:cNvPr id="6" name="图片 5">
            <a:extLst>
              <a:ext uri="{FF2B5EF4-FFF2-40B4-BE49-F238E27FC236}">
                <a16:creationId xmlns:a16="http://schemas.microsoft.com/office/drawing/2014/main" xmlns="" id="{73080EC5-7B76-473C-AB2F-2FB36F97AF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24891" y="-64278"/>
            <a:ext cx="3797510" cy="5377681"/>
          </a:xfrm>
          <a:prstGeom prst="rect">
            <a:avLst/>
          </a:prstGeom>
        </p:spPr>
      </p:pic>
      <p:pic>
        <p:nvPicPr>
          <p:cNvPr id="8" name="图片 7">
            <a:extLst>
              <a:ext uri="{FF2B5EF4-FFF2-40B4-BE49-F238E27FC236}">
                <a16:creationId xmlns:a16="http://schemas.microsoft.com/office/drawing/2014/main" xmlns="" id="{472E5D5F-B6EA-4033-852F-260249472D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11583" y="-222930"/>
            <a:ext cx="3250794" cy="4101587"/>
          </a:xfrm>
          <a:prstGeom prst="rect">
            <a:avLst/>
          </a:prstGeom>
        </p:spPr>
      </p:pic>
      <p:pic>
        <p:nvPicPr>
          <p:cNvPr id="9" name="图片 8">
            <a:extLst>
              <a:ext uri="{FF2B5EF4-FFF2-40B4-BE49-F238E27FC236}">
                <a16:creationId xmlns:a16="http://schemas.microsoft.com/office/drawing/2014/main" xmlns="" id="{9AA6C958-2525-4AF0-9E1D-29C18B3879C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544152" y="5419794"/>
            <a:ext cx="1638095" cy="1104762"/>
          </a:xfrm>
          <a:prstGeom prst="rect">
            <a:avLst/>
          </a:prstGeom>
        </p:spPr>
      </p:pic>
      <p:sp>
        <p:nvSpPr>
          <p:cNvPr id="10" name="矩形 9">
            <a:extLst>
              <a:ext uri="{FF2B5EF4-FFF2-40B4-BE49-F238E27FC236}">
                <a16:creationId xmlns:a16="http://schemas.microsoft.com/office/drawing/2014/main" xmlns="" id="{2080EA10-3C6E-44AF-A041-67FAF57360E0}"/>
              </a:ext>
            </a:extLst>
          </p:cNvPr>
          <p:cNvSpPr/>
          <p:nvPr/>
        </p:nvSpPr>
        <p:spPr>
          <a:xfrm>
            <a:off x="4181680" y="1677985"/>
            <a:ext cx="3170099" cy="3278190"/>
          </a:xfrm>
          <a:prstGeom prst="rect">
            <a:avLst/>
          </a:prstGeom>
        </p:spPr>
        <p:txBody>
          <a:bodyPr vert="eaVert" wrap="square">
            <a:spAutoFit/>
          </a:bodyPr>
          <a:lstStyle/>
          <a:p>
            <a:pPr>
              <a:lnSpc>
                <a:spcPct val="250000"/>
              </a:lnSpc>
            </a:pPr>
            <a:r>
              <a:rPr lang="zh-CN" altLang="en-US" sz="1600" dirty="0">
                <a:solidFill>
                  <a:schemeClr val="tx1">
                    <a:lumMod val="75000"/>
                    <a:lumOff val="25000"/>
                  </a:schemeClr>
                </a:solidFill>
                <a:effectLst/>
                <a:cs typeface="+mn-ea"/>
                <a:sym typeface="+mn-lt"/>
              </a:rPr>
              <a:t>感恩的心态喝这杯茶，这杯茶就不仅仅是一碗茶汤，而在其中充满人文精神，充满了天地万物和谐相处、相互成就、共融共济、同体不二的精神，化解戾气，发扬正气，成就和气。</a:t>
            </a:r>
            <a:endParaRPr lang="zh-CN" altLang="en-US" sz="16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897737463"/>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2" fill="hold" grpId="0" nodeType="afterEffect">
                                  <p:stCondLst>
                                    <p:cond delay="0"/>
                                  </p:stCondLst>
                                  <p:iterate type="wd">
                                    <p:tmPct val="10000"/>
                                  </p:iterate>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3033F84-2812-400F-AE6C-5F1FBF530FA4}"/>
              </a:ext>
            </a:extLst>
          </p:cNvPr>
          <p:cNvSpPr/>
          <p:nvPr/>
        </p:nvSpPr>
        <p:spPr>
          <a:xfrm>
            <a:off x="0" y="1114425"/>
            <a:ext cx="12192000" cy="2600325"/>
          </a:xfrm>
          <a:prstGeom prst="rect">
            <a:avLst/>
          </a:prstGeom>
          <a:solidFill>
            <a:srgbClr val="62A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 name="图片 1">
            <a:extLst>
              <a:ext uri="{FF2B5EF4-FFF2-40B4-BE49-F238E27FC236}">
                <a16:creationId xmlns:a16="http://schemas.microsoft.com/office/drawing/2014/main" xmlns="" id="{5217410B-C3B7-422D-B5CB-783045662F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9260" y="1114423"/>
            <a:ext cx="3900487" cy="2600325"/>
          </a:xfrm>
          <a:prstGeom prst="rect">
            <a:avLst/>
          </a:prstGeom>
        </p:spPr>
      </p:pic>
      <p:sp>
        <p:nvSpPr>
          <p:cNvPr id="3" name="文本框 2">
            <a:extLst>
              <a:ext uri="{FF2B5EF4-FFF2-40B4-BE49-F238E27FC236}">
                <a16:creationId xmlns:a16="http://schemas.microsoft.com/office/drawing/2014/main" xmlns="" id="{CD81F3E4-4FCA-48F7-88A0-7AAAA033B548}"/>
              </a:ext>
            </a:extLst>
          </p:cNvPr>
          <p:cNvSpPr txBox="1"/>
          <p:nvPr/>
        </p:nvSpPr>
        <p:spPr>
          <a:xfrm>
            <a:off x="8275789" y="3930827"/>
            <a:ext cx="800219" cy="1139094"/>
          </a:xfrm>
          <a:prstGeom prst="rect">
            <a:avLst/>
          </a:prstGeom>
          <a:noFill/>
        </p:spPr>
        <p:txBody>
          <a:bodyPr vert="eaVert" wrap="none" rtlCol="0">
            <a:spAutoFit/>
          </a:bodyPr>
          <a:lstStyle/>
          <a:p>
            <a:r>
              <a:rPr lang="zh-CN" altLang="en-US" sz="4000" dirty="0">
                <a:solidFill>
                  <a:srgbClr val="62A005"/>
                </a:solidFill>
                <a:cs typeface="+mn-ea"/>
                <a:sym typeface="+mn-lt"/>
              </a:rPr>
              <a:t>香</a:t>
            </a:r>
            <a:r>
              <a:rPr lang="en-US" altLang="zh-CN" sz="4000" dirty="0">
                <a:solidFill>
                  <a:srgbClr val="62A005"/>
                </a:solidFill>
                <a:cs typeface="+mn-ea"/>
                <a:sym typeface="+mn-lt"/>
              </a:rPr>
              <a:t>·</a:t>
            </a:r>
            <a:r>
              <a:rPr lang="zh-CN" altLang="en-US" sz="4000" dirty="0">
                <a:solidFill>
                  <a:srgbClr val="62A005"/>
                </a:solidFill>
                <a:cs typeface="+mn-ea"/>
                <a:sym typeface="+mn-lt"/>
              </a:rPr>
              <a:t>道</a:t>
            </a:r>
          </a:p>
        </p:txBody>
      </p:sp>
      <p:sp>
        <p:nvSpPr>
          <p:cNvPr id="4" name="文本框 3">
            <a:extLst>
              <a:ext uri="{FF2B5EF4-FFF2-40B4-BE49-F238E27FC236}">
                <a16:creationId xmlns:a16="http://schemas.microsoft.com/office/drawing/2014/main" xmlns="" id="{1A1D4D49-EEAD-476F-AF29-A830734F2076}"/>
              </a:ext>
            </a:extLst>
          </p:cNvPr>
          <p:cNvSpPr txBox="1"/>
          <p:nvPr/>
        </p:nvSpPr>
        <p:spPr>
          <a:xfrm>
            <a:off x="3145203" y="4167697"/>
            <a:ext cx="4985980" cy="1318704"/>
          </a:xfrm>
          <a:prstGeom prst="rect">
            <a:avLst/>
          </a:prstGeom>
          <a:noFill/>
        </p:spPr>
        <p:txBody>
          <a:bodyPr vert="eaVert" wrap="square" rtlCol="0">
            <a:spAutoFit/>
          </a:bodyPr>
          <a:lstStyle/>
          <a:p>
            <a:pPr>
              <a:lnSpc>
                <a:spcPct val="150000"/>
              </a:lnSpc>
            </a:pPr>
            <a:r>
              <a:rPr lang="zh-CN" altLang="en-US" sz="1600" dirty="0">
                <a:solidFill>
                  <a:srgbClr val="3C413B"/>
                </a:solidFill>
                <a:cs typeface="+mn-ea"/>
                <a:sym typeface="+mn-lt"/>
              </a:rPr>
              <a:t>第一杯为品，第二杯为解渴。</a:t>
            </a:r>
            <a:endParaRPr lang="en-US" altLang="zh-CN" sz="1600" dirty="0">
              <a:solidFill>
                <a:srgbClr val="3C413B"/>
              </a:solidFill>
              <a:cs typeface="+mn-ea"/>
              <a:sym typeface="+mn-lt"/>
            </a:endParaRPr>
          </a:p>
          <a:p>
            <a:pPr>
              <a:lnSpc>
                <a:spcPct val="150000"/>
              </a:lnSpc>
            </a:pPr>
            <a:r>
              <a:rPr lang="zh-CN" altLang="en-US" sz="1600" dirty="0">
                <a:solidFill>
                  <a:srgbClr val="3C413B"/>
                </a:solidFill>
                <a:cs typeface="+mn-ea"/>
                <a:sym typeface="+mn-lt"/>
              </a:rPr>
              <a:t>品茗，其妙处正在于“品”。</a:t>
            </a:r>
            <a:endParaRPr lang="en-US" altLang="zh-CN" sz="1600" dirty="0">
              <a:solidFill>
                <a:srgbClr val="3C413B"/>
              </a:solidFill>
              <a:cs typeface="+mn-ea"/>
              <a:sym typeface="+mn-lt"/>
            </a:endParaRPr>
          </a:p>
          <a:p>
            <a:pPr>
              <a:lnSpc>
                <a:spcPct val="150000"/>
              </a:lnSpc>
            </a:pPr>
            <a:r>
              <a:rPr lang="zh-CN" altLang="en-US" sz="1600" dirty="0">
                <a:solidFill>
                  <a:srgbClr val="3C413B"/>
                </a:solidFill>
                <a:cs typeface="+mn-ea"/>
                <a:sym typeface="+mn-lt"/>
              </a:rPr>
              <a:t>饮酒为“醉乡”，品茶为“醒乡”。</a:t>
            </a:r>
            <a:endParaRPr lang="en-US" altLang="zh-CN" sz="1600" dirty="0">
              <a:solidFill>
                <a:srgbClr val="3C413B"/>
              </a:solidFill>
              <a:cs typeface="+mn-ea"/>
              <a:sym typeface="+mn-lt"/>
            </a:endParaRPr>
          </a:p>
          <a:p>
            <a:pPr>
              <a:lnSpc>
                <a:spcPct val="150000"/>
              </a:lnSpc>
            </a:pPr>
            <a:r>
              <a:rPr lang="zh-CN" altLang="en-US" sz="1600" dirty="0">
                <a:solidFill>
                  <a:srgbClr val="3C413B"/>
                </a:solidFill>
                <a:cs typeface="+mn-ea"/>
                <a:sym typeface="+mn-lt"/>
              </a:rPr>
              <a:t>从“醉乡”中觉醒过来，</a:t>
            </a:r>
            <a:endParaRPr lang="en-US" altLang="zh-CN" sz="1600" dirty="0">
              <a:solidFill>
                <a:srgbClr val="3C413B"/>
              </a:solidFill>
              <a:cs typeface="+mn-ea"/>
              <a:sym typeface="+mn-lt"/>
            </a:endParaRPr>
          </a:p>
          <a:p>
            <a:pPr>
              <a:lnSpc>
                <a:spcPct val="150000"/>
              </a:lnSpc>
            </a:pPr>
            <a:r>
              <a:rPr lang="zh-CN" altLang="en-US" sz="1600" dirty="0">
                <a:solidFill>
                  <a:srgbClr val="3C413B"/>
                </a:solidFill>
                <a:cs typeface="+mn-ea"/>
                <a:sym typeface="+mn-lt"/>
              </a:rPr>
              <a:t>进入清纯的“醒乡”，</a:t>
            </a:r>
            <a:endParaRPr lang="en-US" altLang="zh-CN" sz="1600" dirty="0">
              <a:solidFill>
                <a:srgbClr val="3C413B"/>
              </a:solidFill>
              <a:cs typeface="+mn-ea"/>
              <a:sym typeface="+mn-lt"/>
            </a:endParaRPr>
          </a:p>
          <a:p>
            <a:pPr>
              <a:lnSpc>
                <a:spcPct val="150000"/>
              </a:lnSpc>
            </a:pPr>
            <a:r>
              <a:rPr lang="zh-CN" altLang="en-US" sz="1600" dirty="0">
                <a:solidFill>
                  <a:srgbClr val="3C413B"/>
                </a:solidFill>
                <a:cs typeface="+mn-ea"/>
                <a:sym typeface="+mn-lt"/>
              </a:rPr>
              <a:t>才能体验人生，品味人生。</a:t>
            </a:r>
          </a:p>
        </p:txBody>
      </p:sp>
      <p:pic>
        <p:nvPicPr>
          <p:cNvPr id="5" name="图片 4">
            <a:extLst>
              <a:ext uri="{FF2B5EF4-FFF2-40B4-BE49-F238E27FC236}">
                <a16:creationId xmlns:a16="http://schemas.microsoft.com/office/drawing/2014/main" xmlns="" id="{3BD2F7FE-CE51-408A-A6A6-FF8290FFD3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94959" y="1114424"/>
            <a:ext cx="3900487" cy="2600325"/>
          </a:xfrm>
          <a:prstGeom prst="rect">
            <a:avLst/>
          </a:prstGeom>
        </p:spPr>
      </p:pic>
    </p:spTree>
    <p:extLst>
      <p:ext uri="{BB962C8B-B14F-4D97-AF65-F5344CB8AC3E}">
        <p14:creationId xmlns:p14="http://schemas.microsoft.com/office/powerpoint/2010/main" val="2355604759"/>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2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par>
                          <p:cTn id="12" fill="hold">
                            <p:stCondLst>
                              <p:cond delay="700"/>
                            </p:stCondLst>
                            <p:childTnLst>
                              <p:par>
                                <p:cTn id="13" presetID="22" presetClass="entr" presetSubtype="1" fill="hold" grpId="0" nodeType="afterEffect">
                                  <p:stCondLst>
                                    <p:cond delay="0"/>
                                  </p:stCondLst>
                                  <p:iterate type="lt">
                                    <p:tmPct val="11622"/>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a:extLst>
              <a:ext uri="{FF2B5EF4-FFF2-40B4-BE49-F238E27FC236}">
                <a16:creationId xmlns:a16="http://schemas.microsoft.com/office/drawing/2014/main" xmlns="" id="{379994EA-07D2-4F8C-84B9-35E6E212DAE7}"/>
              </a:ext>
            </a:extLst>
          </p:cNvPr>
          <p:cNvSpPr/>
          <p:nvPr/>
        </p:nvSpPr>
        <p:spPr>
          <a:xfrm>
            <a:off x="3794803" y="1182974"/>
            <a:ext cx="1590675" cy="1590675"/>
          </a:xfrm>
          <a:prstGeom prst="ellipse">
            <a:avLst/>
          </a:prstGeom>
          <a:solidFill>
            <a:srgbClr val="62A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椭圆 16">
            <a:extLst>
              <a:ext uri="{FF2B5EF4-FFF2-40B4-BE49-F238E27FC236}">
                <a16:creationId xmlns:a16="http://schemas.microsoft.com/office/drawing/2014/main" xmlns="" id="{05524152-62E5-4EF2-8A8D-D99055D88859}"/>
              </a:ext>
            </a:extLst>
          </p:cNvPr>
          <p:cNvSpPr/>
          <p:nvPr/>
        </p:nvSpPr>
        <p:spPr>
          <a:xfrm>
            <a:off x="6542064" y="1182974"/>
            <a:ext cx="1590675" cy="1590675"/>
          </a:xfrm>
          <a:prstGeom prst="ellipse">
            <a:avLst/>
          </a:prstGeom>
          <a:solidFill>
            <a:srgbClr val="62A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椭圆 13">
            <a:extLst>
              <a:ext uri="{FF2B5EF4-FFF2-40B4-BE49-F238E27FC236}">
                <a16:creationId xmlns:a16="http://schemas.microsoft.com/office/drawing/2014/main" xmlns="" id="{706EE906-C726-4666-96EF-51BCAAF82393}"/>
              </a:ext>
            </a:extLst>
          </p:cNvPr>
          <p:cNvSpPr/>
          <p:nvPr/>
        </p:nvSpPr>
        <p:spPr>
          <a:xfrm>
            <a:off x="1047542" y="1182975"/>
            <a:ext cx="1590675" cy="1590675"/>
          </a:xfrm>
          <a:prstGeom prst="ellipse">
            <a:avLst/>
          </a:prstGeom>
          <a:solidFill>
            <a:srgbClr val="62A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 name="图片 1">
            <a:extLst>
              <a:ext uri="{FF2B5EF4-FFF2-40B4-BE49-F238E27FC236}">
                <a16:creationId xmlns:a16="http://schemas.microsoft.com/office/drawing/2014/main" xmlns="" id="{A71E9BFA-3571-42E4-BDE7-0C62D28CB6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9671" y="1348862"/>
            <a:ext cx="1258898" cy="1258898"/>
          </a:xfrm>
          <a:custGeom>
            <a:avLst/>
            <a:gdLst>
              <a:gd name="connsiteX0" fmla="*/ 1175061 w 2350122"/>
              <a:gd name="connsiteY0" fmla="*/ 0 h 2350122"/>
              <a:gd name="connsiteX1" fmla="*/ 2350122 w 2350122"/>
              <a:gd name="connsiteY1" fmla="*/ 1175061 h 2350122"/>
              <a:gd name="connsiteX2" fmla="*/ 1175061 w 2350122"/>
              <a:gd name="connsiteY2" fmla="*/ 2350122 h 2350122"/>
              <a:gd name="connsiteX3" fmla="*/ 0 w 2350122"/>
              <a:gd name="connsiteY3" fmla="*/ 1175061 h 2350122"/>
              <a:gd name="connsiteX4" fmla="*/ 1175061 w 2350122"/>
              <a:gd name="connsiteY4" fmla="*/ 0 h 235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122" h="2350122">
                <a:moveTo>
                  <a:pt x="1175061" y="0"/>
                </a:moveTo>
                <a:cubicBezTo>
                  <a:pt x="1824029" y="0"/>
                  <a:pt x="2350122" y="526093"/>
                  <a:pt x="2350122" y="1175061"/>
                </a:cubicBezTo>
                <a:cubicBezTo>
                  <a:pt x="2350122" y="1824029"/>
                  <a:pt x="1824029" y="2350122"/>
                  <a:pt x="1175061" y="2350122"/>
                </a:cubicBezTo>
                <a:cubicBezTo>
                  <a:pt x="526093" y="2350122"/>
                  <a:pt x="0" y="1824029"/>
                  <a:pt x="0" y="1175061"/>
                </a:cubicBezTo>
                <a:cubicBezTo>
                  <a:pt x="0" y="526093"/>
                  <a:pt x="526093" y="0"/>
                  <a:pt x="1175061" y="0"/>
                </a:cubicBezTo>
                <a:close/>
              </a:path>
            </a:pathLst>
          </a:custGeom>
          <a:effectLst>
            <a:outerShdw blurRad="114300" dist="25400" dir="4800000" sx="107000" sy="107000" algn="ctr" rotWithShape="0">
              <a:schemeClr val="bg1">
                <a:lumMod val="85000"/>
                <a:alpha val="99000"/>
              </a:schemeClr>
            </a:outerShdw>
          </a:effectLst>
        </p:spPr>
      </p:pic>
      <p:pic>
        <p:nvPicPr>
          <p:cNvPr id="3" name="图片 2">
            <a:extLst>
              <a:ext uri="{FF2B5EF4-FFF2-40B4-BE49-F238E27FC236}">
                <a16:creationId xmlns:a16="http://schemas.microsoft.com/office/drawing/2014/main" xmlns="" id="{760D5884-F843-4A31-B448-43D5A1B824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0692" y="1348862"/>
            <a:ext cx="1258898" cy="1258898"/>
          </a:xfrm>
          <a:custGeom>
            <a:avLst/>
            <a:gdLst>
              <a:gd name="connsiteX0" fmla="*/ 1175061 w 2350122"/>
              <a:gd name="connsiteY0" fmla="*/ 0 h 2350122"/>
              <a:gd name="connsiteX1" fmla="*/ 2350122 w 2350122"/>
              <a:gd name="connsiteY1" fmla="*/ 1175061 h 2350122"/>
              <a:gd name="connsiteX2" fmla="*/ 1175061 w 2350122"/>
              <a:gd name="connsiteY2" fmla="*/ 2350122 h 2350122"/>
              <a:gd name="connsiteX3" fmla="*/ 0 w 2350122"/>
              <a:gd name="connsiteY3" fmla="*/ 1175061 h 2350122"/>
              <a:gd name="connsiteX4" fmla="*/ 1175061 w 2350122"/>
              <a:gd name="connsiteY4" fmla="*/ 0 h 235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122" h="2350122">
                <a:moveTo>
                  <a:pt x="1175061" y="0"/>
                </a:moveTo>
                <a:cubicBezTo>
                  <a:pt x="1824029" y="0"/>
                  <a:pt x="2350122" y="526093"/>
                  <a:pt x="2350122" y="1175061"/>
                </a:cubicBezTo>
                <a:cubicBezTo>
                  <a:pt x="2350122" y="1824029"/>
                  <a:pt x="1824029" y="2350122"/>
                  <a:pt x="1175061" y="2350122"/>
                </a:cubicBezTo>
                <a:cubicBezTo>
                  <a:pt x="526093" y="2350122"/>
                  <a:pt x="0" y="1824029"/>
                  <a:pt x="0" y="1175061"/>
                </a:cubicBezTo>
                <a:cubicBezTo>
                  <a:pt x="0" y="526093"/>
                  <a:pt x="526093" y="0"/>
                  <a:pt x="1175061" y="0"/>
                </a:cubicBezTo>
                <a:close/>
              </a:path>
            </a:pathLst>
          </a:custGeom>
          <a:effectLst>
            <a:outerShdw blurRad="114300" dist="25400" dir="4800000" sx="107000" sy="107000" algn="ctr" rotWithShape="0">
              <a:schemeClr val="bg1">
                <a:lumMod val="85000"/>
                <a:alpha val="99000"/>
              </a:schemeClr>
            </a:outerShdw>
          </a:effectLst>
        </p:spPr>
      </p:pic>
      <p:pic>
        <p:nvPicPr>
          <p:cNvPr id="4" name="图片 3">
            <a:extLst>
              <a:ext uri="{FF2B5EF4-FFF2-40B4-BE49-F238E27FC236}">
                <a16:creationId xmlns:a16="http://schemas.microsoft.com/office/drawing/2014/main" xmlns="" id="{33449127-FD13-49EE-B07A-219D03F742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09831" y="1348862"/>
            <a:ext cx="1455140" cy="1258898"/>
          </a:xfrm>
          <a:custGeom>
            <a:avLst/>
            <a:gdLst>
              <a:gd name="connsiteX0" fmla="*/ 1175061 w 2350122"/>
              <a:gd name="connsiteY0" fmla="*/ 0 h 2350122"/>
              <a:gd name="connsiteX1" fmla="*/ 2350122 w 2350122"/>
              <a:gd name="connsiteY1" fmla="*/ 1175061 h 2350122"/>
              <a:gd name="connsiteX2" fmla="*/ 1175061 w 2350122"/>
              <a:gd name="connsiteY2" fmla="*/ 2350122 h 2350122"/>
              <a:gd name="connsiteX3" fmla="*/ 0 w 2350122"/>
              <a:gd name="connsiteY3" fmla="*/ 1175061 h 2350122"/>
              <a:gd name="connsiteX4" fmla="*/ 1175061 w 2350122"/>
              <a:gd name="connsiteY4" fmla="*/ 0 h 235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122" h="2350122">
                <a:moveTo>
                  <a:pt x="1175061" y="0"/>
                </a:moveTo>
                <a:cubicBezTo>
                  <a:pt x="1824029" y="0"/>
                  <a:pt x="2350122" y="526093"/>
                  <a:pt x="2350122" y="1175061"/>
                </a:cubicBezTo>
                <a:cubicBezTo>
                  <a:pt x="2350122" y="1824029"/>
                  <a:pt x="1824029" y="2350122"/>
                  <a:pt x="1175061" y="2350122"/>
                </a:cubicBezTo>
                <a:cubicBezTo>
                  <a:pt x="526093" y="2350122"/>
                  <a:pt x="0" y="1824029"/>
                  <a:pt x="0" y="1175061"/>
                </a:cubicBezTo>
                <a:cubicBezTo>
                  <a:pt x="0" y="526093"/>
                  <a:pt x="526093" y="0"/>
                  <a:pt x="1175061" y="0"/>
                </a:cubicBezTo>
                <a:close/>
              </a:path>
            </a:pathLst>
          </a:custGeom>
          <a:effectLst>
            <a:outerShdw blurRad="114300" dist="25400" dir="4800000" sx="107000" sy="107000" algn="ctr" rotWithShape="0">
              <a:schemeClr val="bg1">
                <a:lumMod val="85000"/>
                <a:alpha val="99000"/>
              </a:schemeClr>
            </a:outerShdw>
          </a:effectLst>
        </p:spPr>
      </p:pic>
      <p:sp>
        <p:nvSpPr>
          <p:cNvPr id="5" name="Text Box 12">
            <a:extLst>
              <a:ext uri="{FF2B5EF4-FFF2-40B4-BE49-F238E27FC236}">
                <a16:creationId xmlns:a16="http://schemas.microsoft.com/office/drawing/2014/main" xmlns="" id="{32FFDC82-AF0E-407D-9BCF-FE3B8BA37E0E}"/>
              </a:ext>
            </a:extLst>
          </p:cNvPr>
          <p:cNvSpPr txBox="1">
            <a:spLocks noChangeArrowheads="1"/>
          </p:cNvSpPr>
          <p:nvPr/>
        </p:nvSpPr>
        <p:spPr bwMode="auto">
          <a:xfrm>
            <a:off x="7668921" y="2877087"/>
            <a:ext cx="492443"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C413B"/>
                </a:solidFill>
                <a:latin typeface="+mn-lt"/>
                <a:ea typeface="+mn-ea"/>
                <a:cs typeface="+mn-ea"/>
                <a:sym typeface="+mn-lt"/>
              </a:rPr>
              <a:t>您的子标题</a:t>
            </a:r>
          </a:p>
        </p:txBody>
      </p:sp>
      <p:sp>
        <p:nvSpPr>
          <p:cNvPr id="6" name="Text Box 14">
            <a:extLst>
              <a:ext uri="{FF2B5EF4-FFF2-40B4-BE49-F238E27FC236}">
                <a16:creationId xmlns:a16="http://schemas.microsoft.com/office/drawing/2014/main" xmlns="" id="{F46D52C8-BD66-498C-9403-61FADECA85F9}"/>
              </a:ext>
            </a:extLst>
          </p:cNvPr>
          <p:cNvSpPr txBox="1">
            <a:spLocks noChangeArrowheads="1"/>
          </p:cNvSpPr>
          <p:nvPr/>
        </p:nvSpPr>
        <p:spPr bwMode="auto">
          <a:xfrm>
            <a:off x="7484242" y="2839709"/>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3C413B"/>
                </a:solidFill>
                <a:latin typeface="+mn-lt"/>
                <a:ea typeface="+mn-ea"/>
                <a:cs typeface="+mn-ea"/>
                <a:sym typeface="+mn-lt"/>
              </a:rPr>
              <a:t>Your content title·Your sub-title</a:t>
            </a:r>
            <a:endParaRPr lang="zh-CN" altLang="en-US" dirty="0">
              <a:solidFill>
                <a:srgbClr val="3C413B"/>
              </a:solidFill>
              <a:latin typeface="+mn-lt"/>
              <a:ea typeface="+mn-ea"/>
              <a:cs typeface="+mn-ea"/>
              <a:sym typeface="+mn-lt"/>
            </a:endParaRPr>
          </a:p>
        </p:txBody>
      </p:sp>
      <p:sp>
        <p:nvSpPr>
          <p:cNvPr id="7" name="Text Box 16">
            <a:extLst>
              <a:ext uri="{FF2B5EF4-FFF2-40B4-BE49-F238E27FC236}">
                <a16:creationId xmlns:a16="http://schemas.microsoft.com/office/drawing/2014/main" xmlns="" id="{D4DA7120-AEEE-466F-BF3C-53286ACDBF09}"/>
              </a:ext>
            </a:extLst>
          </p:cNvPr>
          <p:cNvSpPr txBox="1">
            <a:spLocks noChangeArrowheads="1"/>
          </p:cNvSpPr>
          <p:nvPr/>
        </p:nvSpPr>
        <p:spPr bwMode="auto">
          <a:xfrm>
            <a:off x="6837910" y="2839709"/>
            <a:ext cx="923330" cy="322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3C413B"/>
              </a:solidFill>
              <a:latin typeface="+mn-lt"/>
              <a:ea typeface="+mn-ea"/>
              <a:cs typeface="+mn-ea"/>
              <a:sym typeface="+mn-lt"/>
            </a:endParaRPr>
          </a:p>
          <a:p>
            <a:pPr eaLnBrk="1" hangingPunct="1"/>
            <a:r>
              <a:rPr lang="zh-CN" altLang="en-US" sz="1600" dirty="0">
                <a:solidFill>
                  <a:srgbClr val="3C413B"/>
                </a:solidFill>
                <a:latin typeface="+mn-lt"/>
                <a:ea typeface="+mn-ea"/>
                <a:cs typeface="+mn-ea"/>
                <a:sym typeface="+mn-lt"/>
              </a:rPr>
              <a:t>输入您的内容输入您的内容，输入您的内容输入您的内容输入您的内容。</a:t>
            </a:r>
          </a:p>
        </p:txBody>
      </p:sp>
      <p:sp>
        <p:nvSpPr>
          <p:cNvPr id="8" name="Text Box 12">
            <a:extLst>
              <a:ext uri="{FF2B5EF4-FFF2-40B4-BE49-F238E27FC236}">
                <a16:creationId xmlns:a16="http://schemas.microsoft.com/office/drawing/2014/main" xmlns="" id="{5592C34A-E446-4232-BBF9-DA23A20C660A}"/>
              </a:ext>
            </a:extLst>
          </p:cNvPr>
          <p:cNvSpPr txBox="1">
            <a:spLocks noChangeArrowheads="1"/>
          </p:cNvSpPr>
          <p:nvPr/>
        </p:nvSpPr>
        <p:spPr bwMode="auto">
          <a:xfrm>
            <a:off x="4807570" y="2877087"/>
            <a:ext cx="492443"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C413B"/>
                </a:solidFill>
                <a:latin typeface="+mn-lt"/>
                <a:ea typeface="+mn-ea"/>
                <a:cs typeface="+mn-ea"/>
                <a:sym typeface="+mn-lt"/>
              </a:rPr>
              <a:t>您的子标题</a:t>
            </a:r>
          </a:p>
        </p:txBody>
      </p:sp>
      <p:sp>
        <p:nvSpPr>
          <p:cNvPr id="9" name="Text Box 14">
            <a:extLst>
              <a:ext uri="{FF2B5EF4-FFF2-40B4-BE49-F238E27FC236}">
                <a16:creationId xmlns:a16="http://schemas.microsoft.com/office/drawing/2014/main" xmlns="" id="{CEA096C8-078B-4AD6-8CCF-536CEA110B23}"/>
              </a:ext>
            </a:extLst>
          </p:cNvPr>
          <p:cNvSpPr txBox="1">
            <a:spLocks noChangeArrowheads="1"/>
          </p:cNvSpPr>
          <p:nvPr/>
        </p:nvSpPr>
        <p:spPr bwMode="auto">
          <a:xfrm>
            <a:off x="4622891" y="2839709"/>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3C413B"/>
                </a:solidFill>
                <a:latin typeface="+mn-lt"/>
                <a:ea typeface="+mn-ea"/>
                <a:cs typeface="+mn-ea"/>
                <a:sym typeface="+mn-lt"/>
              </a:rPr>
              <a:t>Your content title·Your sub-title</a:t>
            </a:r>
            <a:endParaRPr lang="zh-CN" altLang="en-US" dirty="0">
              <a:solidFill>
                <a:srgbClr val="3C413B"/>
              </a:solidFill>
              <a:latin typeface="+mn-lt"/>
              <a:ea typeface="+mn-ea"/>
              <a:cs typeface="+mn-ea"/>
              <a:sym typeface="+mn-lt"/>
            </a:endParaRPr>
          </a:p>
        </p:txBody>
      </p:sp>
      <p:sp>
        <p:nvSpPr>
          <p:cNvPr id="10" name="Text Box 16">
            <a:extLst>
              <a:ext uri="{FF2B5EF4-FFF2-40B4-BE49-F238E27FC236}">
                <a16:creationId xmlns:a16="http://schemas.microsoft.com/office/drawing/2014/main" xmlns="" id="{012DB4C5-BF2F-4BEC-AD12-E1DEE671E343}"/>
              </a:ext>
            </a:extLst>
          </p:cNvPr>
          <p:cNvSpPr txBox="1">
            <a:spLocks noChangeArrowheads="1"/>
          </p:cNvSpPr>
          <p:nvPr/>
        </p:nvSpPr>
        <p:spPr bwMode="auto">
          <a:xfrm>
            <a:off x="3976559" y="2839709"/>
            <a:ext cx="923330" cy="322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3C413B"/>
              </a:solidFill>
              <a:latin typeface="+mn-lt"/>
              <a:ea typeface="+mn-ea"/>
              <a:cs typeface="+mn-ea"/>
              <a:sym typeface="+mn-lt"/>
            </a:endParaRPr>
          </a:p>
          <a:p>
            <a:pPr eaLnBrk="1" hangingPunct="1"/>
            <a:r>
              <a:rPr lang="zh-CN" altLang="en-US" sz="1600" dirty="0">
                <a:solidFill>
                  <a:srgbClr val="3C413B"/>
                </a:solidFill>
                <a:latin typeface="+mn-lt"/>
                <a:ea typeface="+mn-ea"/>
                <a:cs typeface="+mn-ea"/>
                <a:sym typeface="+mn-lt"/>
              </a:rPr>
              <a:t>输入您的内容输入您的内容，输入您的内容输入您的内容输入您的内容。</a:t>
            </a:r>
          </a:p>
        </p:txBody>
      </p:sp>
      <p:sp>
        <p:nvSpPr>
          <p:cNvPr id="11" name="Text Box 12">
            <a:extLst>
              <a:ext uri="{FF2B5EF4-FFF2-40B4-BE49-F238E27FC236}">
                <a16:creationId xmlns:a16="http://schemas.microsoft.com/office/drawing/2014/main" xmlns="" id="{94AA25F3-286E-4727-BAD5-3553FD259C5E}"/>
              </a:ext>
            </a:extLst>
          </p:cNvPr>
          <p:cNvSpPr txBox="1">
            <a:spLocks noChangeArrowheads="1"/>
          </p:cNvSpPr>
          <p:nvPr/>
        </p:nvSpPr>
        <p:spPr bwMode="auto">
          <a:xfrm>
            <a:off x="2145783" y="2877087"/>
            <a:ext cx="492443"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C413B"/>
                </a:solidFill>
                <a:latin typeface="+mn-lt"/>
                <a:ea typeface="+mn-ea"/>
                <a:cs typeface="+mn-ea"/>
                <a:sym typeface="+mn-lt"/>
              </a:rPr>
              <a:t>您的子标题</a:t>
            </a:r>
          </a:p>
        </p:txBody>
      </p:sp>
      <p:sp>
        <p:nvSpPr>
          <p:cNvPr id="12" name="Text Box 14">
            <a:extLst>
              <a:ext uri="{FF2B5EF4-FFF2-40B4-BE49-F238E27FC236}">
                <a16:creationId xmlns:a16="http://schemas.microsoft.com/office/drawing/2014/main" xmlns="" id="{3898784D-28DD-4287-BBC3-E0DD85092F5E}"/>
              </a:ext>
            </a:extLst>
          </p:cNvPr>
          <p:cNvSpPr txBox="1">
            <a:spLocks noChangeArrowheads="1"/>
          </p:cNvSpPr>
          <p:nvPr/>
        </p:nvSpPr>
        <p:spPr bwMode="auto">
          <a:xfrm>
            <a:off x="1961104" y="2839709"/>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3C413B"/>
                </a:solidFill>
                <a:latin typeface="+mn-lt"/>
                <a:ea typeface="+mn-ea"/>
                <a:cs typeface="+mn-ea"/>
                <a:sym typeface="+mn-lt"/>
              </a:rPr>
              <a:t>Your content title·Your sub-title</a:t>
            </a:r>
            <a:endParaRPr lang="zh-CN" altLang="en-US" dirty="0">
              <a:solidFill>
                <a:srgbClr val="3C413B"/>
              </a:solidFill>
              <a:latin typeface="+mn-lt"/>
              <a:ea typeface="+mn-ea"/>
              <a:cs typeface="+mn-ea"/>
              <a:sym typeface="+mn-lt"/>
            </a:endParaRPr>
          </a:p>
        </p:txBody>
      </p:sp>
      <p:sp>
        <p:nvSpPr>
          <p:cNvPr id="13" name="Text Box 16">
            <a:extLst>
              <a:ext uri="{FF2B5EF4-FFF2-40B4-BE49-F238E27FC236}">
                <a16:creationId xmlns:a16="http://schemas.microsoft.com/office/drawing/2014/main" xmlns="" id="{33A6B462-61E4-4DDE-AD40-3F6A7ED0A8C4}"/>
              </a:ext>
            </a:extLst>
          </p:cNvPr>
          <p:cNvSpPr txBox="1">
            <a:spLocks noChangeArrowheads="1"/>
          </p:cNvSpPr>
          <p:nvPr/>
        </p:nvSpPr>
        <p:spPr bwMode="auto">
          <a:xfrm>
            <a:off x="1314772" y="2839709"/>
            <a:ext cx="923330" cy="322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3C413B"/>
              </a:solidFill>
              <a:latin typeface="+mn-lt"/>
              <a:ea typeface="+mn-ea"/>
              <a:cs typeface="+mn-ea"/>
              <a:sym typeface="+mn-lt"/>
            </a:endParaRPr>
          </a:p>
          <a:p>
            <a:pPr eaLnBrk="1" hangingPunct="1"/>
            <a:r>
              <a:rPr lang="zh-CN" altLang="en-US" sz="1600" dirty="0">
                <a:solidFill>
                  <a:srgbClr val="3C413B"/>
                </a:solidFill>
                <a:latin typeface="+mn-lt"/>
                <a:ea typeface="+mn-ea"/>
                <a:cs typeface="+mn-ea"/>
                <a:sym typeface="+mn-lt"/>
              </a:rPr>
              <a:t>输入您的内容输入您的内容，输入您的内容输入您的内容输入您的内容。</a:t>
            </a:r>
          </a:p>
        </p:txBody>
      </p:sp>
      <p:pic>
        <p:nvPicPr>
          <p:cNvPr id="18" name="图片 17">
            <a:extLst>
              <a:ext uri="{FF2B5EF4-FFF2-40B4-BE49-F238E27FC236}">
                <a16:creationId xmlns:a16="http://schemas.microsoft.com/office/drawing/2014/main" xmlns="" id="{8EFFD651-A581-4E04-9924-5D4507CE27E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11583" y="-222930"/>
            <a:ext cx="3250794" cy="4101587"/>
          </a:xfrm>
          <a:prstGeom prst="rect">
            <a:avLst/>
          </a:prstGeom>
        </p:spPr>
      </p:pic>
      <p:pic>
        <p:nvPicPr>
          <p:cNvPr id="19" name="图片 18">
            <a:extLst>
              <a:ext uri="{FF2B5EF4-FFF2-40B4-BE49-F238E27FC236}">
                <a16:creationId xmlns:a16="http://schemas.microsoft.com/office/drawing/2014/main" xmlns="" id="{3F1A8284-F1F5-458D-958B-72831223D59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44152" y="5419794"/>
            <a:ext cx="1638095" cy="1104762"/>
          </a:xfrm>
          <a:prstGeom prst="rect">
            <a:avLst/>
          </a:prstGeom>
        </p:spPr>
      </p:pic>
    </p:spTree>
    <p:extLst>
      <p:ext uri="{BB962C8B-B14F-4D97-AF65-F5344CB8AC3E}">
        <p14:creationId xmlns:p14="http://schemas.microsoft.com/office/powerpoint/2010/main" val="971489669"/>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6" grpId="0" bldLvl="0" autoUpdateAnimBg="0"/>
      <p:bldP spid="7" grpId="0" bldLvl="0" autoUpdateAnimBg="0"/>
      <p:bldP spid="8" grpId="0" bldLvl="0" autoUpdateAnimBg="0"/>
      <p:bldP spid="9" grpId="0" bldLvl="0" autoUpdateAnimBg="0"/>
      <p:bldP spid="10" grpId="0" bldLvl="0" autoUpdateAnimBg="0"/>
      <p:bldP spid="11" grpId="0" bldLvl="0" autoUpdateAnimBg="0"/>
      <p:bldP spid="12" grpId="0" bldLvl="0" autoUpdateAnimBg="0"/>
      <p:bldP spid="13"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F5B7A17C-C915-4D06-8D92-8FFEA8ED92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flipH="1">
            <a:off x="8394490" y="298719"/>
            <a:ext cx="3797510" cy="5377681"/>
          </a:xfrm>
          <a:prstGeom prst="rect">
            <a:avLst/>
          </a:prstGeom>
        </p:spPr>
      </p:pic>
      <p:sp>
        <p:nvSpPr>
          <p:cNvPr id="3" name="Text Box 9">
            <a:extLst>
              <a:ext uri="{FF2B5EF4-FFF2-40B4-BE49-F238E27FC236}">
                <a16:creationId xmlns:a16="http://schemas.microsoft.com/office/drawing/2014/main" xmlns="" id="{854668B3-833F-478E-ABD3-C63621C1CE84}"/>
              </a:ext>
            </a:extLst>
          </p:cNvPr>
          <p:cNvSpPr txBox="1">
            <a:spLocks noChangeArrowheads="1"/>
          </p:cNvSpPr>
          <p:nvPr/>
        </p:nvSpPr>
        <p:spPr bwMode="auto">
          <a:xfrm>
            <a:off x="9359569" y="1956702"/>
            <a:ext cx="1107996" cy="39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6000" dirty="0">
                <a:solidFill>
                  <a:srgbClr val="62A005"/>
                </a:solidFill>
                <a:latin typeface="+mn-lt"/>
                <a:ea typeface="+mn-ea"/>
                <a:cs typeface="+mn-ea"/>
                <a:sym typeface="+mn-lt"/>
              </a:rPr>
              <a:t>第三章节</a:t>
            </a:r>
          </a:p>
        </p:txBody>
      </p:sp>
      <p:sp>
        <p:nvSpPr>
          <p:cNvPr id="4" name="矩形 3">
            <a:extLst>
              <a:ext uri="{FF2B5EF4-FFF2-40B4-BE49-F238E27FC236}">
                <a16:creationId xmlns:a16="http://schemas.microsoft.com/office/drawing/2014/main" xmlns="" id="{5FC09636-96AB-4F94-A4AF-3CA689AAB0CD}"/>
              </a:ext>
            </a:extLst>
          </p:cNvPr>
          <p:cNvSpPr/>
          <p:nvPr/>
        </p:nvSpPr>
        <p:spPr>
          <a:xfrm>
            <a:off x="3764393" y="2106610"/>
            <a:ext cx="5355312" cy="3278190"/>
          </a:xfrm>
          <a:prstGeom prst="rect">
            <a:avLst/>
          </a:prstGeom>
        </p:spPr>
        <p:txBody>
          <a:bodyPr vert="eaVert" wrap="square">
            <a:spAutoFit/>
          </a:bodyPr>
          <a:lstStyle/>
          <a:p>
            <a:pPr>
              <a:lnSpc>
                <a:spcPct val="200000"/>
              </a:lnSpc>
            </a:pPr>
            <a:r>
              <a:rPr lang="zh-CN" altLang="en-US" sz="2400" dirty="0">
                <a:solidFill>
                  <a:schemeClr val="tx1">
                    <a:lumMod val="75000"/>
                    <a:lumOff val="25000"/>
                  </a:schemeClr>
                </a:solidFill>
                <a:effectLst/>
                <a:cs typeface="+mn-ea"/>
                <a:sym typeface="+mn-lt"/>
              </a:rPr>
              <a:t>感恩的心态喝这杯茶，这杯茶就不仅仅是一碗茶汤，而在其中充满人文精神，充满了天地万物和谐相处、相互成就、共融共济、同体不二的精神，化解戾气，发扬正气，成就和气。</a:t>
            </a:r>
            <a:endParaRPr lang="zh-CN" altLang="en-US" sz="2400" dirty="0">
              <a:solidFill>
                <a:schemeClr val="tx1">
                  <a:lumMod val="75000"/>
                  <a:lumOff val="25000"/>
                </a:schemeClr>
              </a:solidFill>
              <a:cs typeface="+mn-ea"/>
              <a:sym typeface="+mn-lt"/>
            </a:endParaRPr>
          </a:p>
        </p:txBody>
      </p:sp>
      <p:pic>
        <p:nvPicPr>
          <p:cNvPr id="5" name="图片 4">
            <a:extLst>
              <a:ext uri="{FF2B5EF4-FFF2-40B4-BE49-F238E27FC236}">
                <a16:creationId xmlns:a16="http://schemas.microsoft.com/office/drawing/2014/main" xmlns="" id="{A2A18AB9-EA09-4737-A7C6-376EECC2DBF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5570" y="4209932"/>
            <a:ext cx="1930159" cy="1053968"/>
          </a:xfrm>
          <a:prstGeom prst="rect">
            <a:avLst/>
          </a:prstGeom>
        </p:spPr>
      </p:pic>
      <p:pic>
        <p:nvPicPr>
          <p:cNvPr id="6" name="图片 5">
            <a:extLst>
              <a:ext uri="{FF2B5EF4-FFF2-40B4-BE49-F238E27FC236}">
                <a16:creationId xmlns:a16="http://schemas.microsoft.com/office/drawing/2014/main" xmlns="" id="{EA50C4B4-A5B8-412D-84F8-D2BAD22C224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2555" y="5530600"/>
            <a:ext cx="1638095" cy="1104762"/>
          </a:xfrm>
          <a:prstGeom prst="rect">
            <a:avLst/>
          </a:prstGeom>
        </p:spPr>
      </p:pic>
    </p:spTree>
    <p:extLst>
      <p:ext uri="{BB962C8B-B14F-4D97-AF65-F5344CB8AC3E}">
        <p14:creationId xmlns:p14="http://schemas.microsoft.com/office/powerpoint/2010/main" val="1673177682"/>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iterate type="wd">
                                    <p:tmPct val="10000"/>
                                  </p:iterate>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5FD3CF90-20F7-4262-AF06-A722AE21EB16}"/>
              </a:ext>
            </a:extLst>
          </p:cNvPr>
          <p:cNvSpPr txBox="1"/>
          <p:nvPr/>
        </p:nvSpPr>
        <p:spPr>
          <a:xfrm>
            <a:off x="7145287" y="1498475"/>
            <a:ext cx="1415772" cy="2067233"/>
          </a:xfrm>
          <a:prstGeom prst="rect">
            <a:avLst/>
          </a:prstGeom>
          <a:noFill/>
        </p:spPr>
        <p:txBody>
          <a:bodyPr vert="eaVert" wrap="none" rtlCol="0">
            <a:spAutoFit/>
          </a:bodyPr>
          <a:lstStyle/>
          <a:p>
            <a:r>
              <a:rPr lang="zh-CN" altLang="en-US" sz="8000" spc="-300" dirty="0">
                <a:solidFill>
                  <a:srgbClr val="3C413B"/>
                </a:solidFill>
                <a:cs typeface="+mn-ea"/>
                <a:sym typeface="+mn-lt"/>
              </a:rPr>
              <a:t>意</a:t>
            </a:r>
            <a:r>
              <a:rPr lang="en-US" altLang="zh-CN" sz="8000" spc="-300" dirty="0">
                <a:solidFill>
                  <a:srgbClr val="3C413B"/>
                </a:solidFill>
                <a:cs typeface="+mn-ea"/>
                <a:sym typeface="+mn-lt"/>
              </a:rPr>
              <a:t>·</a:t>
            </a:r>
            <a:r>
              <a:rPr lang="zh-CN" altLang="en-US" sz="8000" spc="-300" dirty="0">
                <a:solidFill>
                  <a:srgbClr val="3C413B"/>
                </a:solidFill>
                <a:cs typeface="+mn-ea"/>
                <a:sym typeface="+mn-lt"/>
              </a:rPr>
              <a:t>和</a:t>
            </a:r>
          </a:p>
        </p:txBody>
      </p:sp>
      <p:pic>
        <p:nvPicPr>
          <p:cNvPr id="5" name="图片 4">
            <a:extLst>
              <a:ext uri="{FF2B5EF4-FFF2-40B4-BE49-F238E27FC236}">
                <a16:creationId xmlns:a16="http://schemas.microsoft.com/office/drawing/2014/main" xmlns="" id="{46350898-FA20-4E76-861E-A4B9DA09EE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24891" y="-64278"/>
            <a:ext cx="3797510" cy="5377681"/>
          </a:xfrm>
          <a:prstGeom prst="rect">
            <a:avLst/>
          </a:prstGeom>
        </p:spPr>
      </p:pic>
      <p:pic>
        <p:nvPicPr>
          <p:cNvPr id="7" name="图片 6">
            <a:extLst>
              <a:ext uri="{FF2B5EF4-FFF2-40B4-BE49-F238E27FC236}">
                <a16:creationId xmlns:a16="http://schemas.microsoft.com/office/drawing/2014/main" xmlns="" id="{AC573C26-A578-4E40-8C80-BD2FBC617C8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11583" y="-222930"/>
            <a:ext cx="3250794" cy="4101587"/>
          </a:xfrm>
          <a:prstGeom prst="rect">
            <a:avLst/>
          </a:prstGeom>
        </p:spPr>
      </p:pic>
      <p:pic>
        <p:nvPicPr>
          <p:cNvPr id="8" name="图片 7">
            <a:extLst>
              <a:ext uri="{FF2B5EF4-FFF2-40B4-BE49-F238E27FC236}">
                <a16:creationId xmlns:a16="http://schemas.microsoft.com/office/drawing/2014/main" xmlns="" id="{395C77F8-EBA1-4CC6-B7A7-918A00109E9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544152" y="5419794"/>
            <a:ext cx="1638095" cy="1104762"/>
          </a:xfrm>
          <a:prstGeom prst="rect">
            <a:avLst/>
          </a:prstGeom>
        </p:spPr>
      </p:pic>
      <p:sp>
        <p:nvSpPr>
          <p:cNvPr id="9" name="矩形 8">
            <a:extLst>
              <a:ext uri="{FF2B5EF4-FFF2-40B4-BE49-F238E27FC236}">
                <a16:creationId xmlns:a16="http://schemas.microsoft.com/office/drawing/2014/main" xmlns="" id="{3E467FC9-C804-44F1-8762-7000A251A817}"/>
              </a:ext>
            </a:extLst>
          </p:cNvPr>
          <p:cNvSpPr/>
          <p:nvPr/>
        </p:nvSpPr>
        <p:spPr>
          <a:xfrm>
            <a:off x="4181680" y="1677985"/>
            <a:ext cx="3170099" cy="3278190"/>
          </a:xfrm>
          <a:prstGeom prst="rect">
            <a:avLst/>
          </a:prstGeom>
        </p:spPr>
        <p:txBody>
          <a:bodyPr vert="eaVert" wrap="square">
            <a:spAutoFit/>
          </a:bodyPr>
          <a:lstStyle/>
          <a:p>
            <a:pPr>
              <a:lnSpc>
                <a:spcPct val="250000"/>
              </a:lnSpc>
            </a:pPr>
            <a:r>
              <a:rPr lang="zh-CN" altLang="en-US" sz="1600" dirty="0">
                <a:solidFill>
                  <a:schemeClr val="tx1">
                    <a:lumMod val="75000"/>
                    <a:lumOff val="25000"/>
                  </a:schemeClr>
                </a:solidFill>
                <a:effectLst/>
                <a:cs typeface="+mn-ea"/>
                <a:sym typeface="+mn-lt"/>
              </a:rPr>
              <a:t>感恩的心态喝这杯茶，这杯茶就不仅仅是一碗茶汤，而在其中充满人文精神，充满了天地万物和谐相处、相互成就、共融共济、同体不二的精神，化解戾气，发扬正气，成就和气。</a:t>
            </a:r>
            <a:endParaRPr lang="zh-CN" altLang="en-US" sz="1600" dirty="0">
              <a:solidFill>
                <a:schemeClr val="tx1">
                  <a:lumMod val="75000"/>
                  <a:lumOff val="25000"/>
                </a:schemeClr>
              </a:solidFill>
              <a:cs typeface="+mn-ea"/>
              <a:sym typeface="+mn-lt"/>
            </a:endParaRPr>
          </a:p>
        </p:txBody>
      </p:sp>
      <p:pic>
        <p:nvPicPr>
          <p:cNvPr id="10" name="图片 9">
            <a:extLst>
              <a:ext uri="{FF2B5EF4-FFF2-40B4-BE49-F238E27FC236}">
                <a16:creationId xmlns:a16="http://schemas.microsoft.com/office/drawing/2014/main" xmlns="" id="{E7808F63-B287-4B28-B301-C122CA0180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204" y="1977438"/>
            <a:ext cx="3792572" cy="4061412"/>
          </a:xfrm>
          <a:prstGeom prst="rect">
            <a:avLst/>
          </a:prstGeom>
        </p:spPr>
      </p:pic>
    </p:spTree>
    <p:extLst>
      <p:ext uri="{BB962C8B-B14F-4D97-AF65-F5344CB8AC3E}">
        <p14:creationId xmlns:p14="http://schemas.microsoft.com/office/powerpoint/2010/main" val="2562369586"/>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2" fill="hold" grpId="0" nodeType="afterEffect">
                                  <p:stCondLst>
                                    <p:cond delay="0"/>
                                  </p:stCondLst>
                                  <p:iterate type="wd">
                                    <p:tmPct val="10000"/>
                                  </p:iterate>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61900E4E-6E70-407A-9527-99F12C9F1C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210259" y="234653"/>
            <a:ext cx="3250794" cy="4101587"/>
          </a:xfrm>
          <a:prstGeom prst="rect">
            <a:avLst/>
          </a:prstGeom>
        </p:spPr>
      </p:pic>
      <p:sp>
        <p:nvSpPr>
          <p:cNvPr id="13" name="矩形 12">
            <a:extLst>
              <a:ext uri="{FF2B5EF4-FFF2-40B4-BE49-F238E27FC236}">
                <a16:creationId xmlns:a16="http://schemas.microsoft.com/office/drawing/2014/main" xmlns="" id="{C4C963EA-0A43-477E-ABFD-2E2754EB3277}"/>
              </a:ext>
            </a:extLst>
          </p:cNvPr>
          <p:cNvSpPr/>
          <p:nvPr/>
        </p:nvSpPr>
        <p:spPr>
          <a:xfrm>
            <a:off x="1021322" y="650814"/>
            <a:ext cx="2002972" cy="5301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矩形 13">
            <a:extLst>
              <a:ext uri="{FF2B5EF4-FFF2-40B4-BE49-F238E27FC236}">
                <a16:creationId xmlns:a16="http://schemas.microsoft.com/office/drawing/2014/main" xmlns="" id="{9DAC613D-D6E0-4F60-A70F-8824529C7270}"/>
              </a:ext>
            </a:extLst>
          </p:cNvPr>
          <p:cNvSpPr/>
          <p:nvPr/>
        </p:nvSpPr>
        <p:spPr>
          <a:xfrm>
            <a:off x="1095827" y="800246"/>
            <a:ext cx="1727200" cy="2891971"/>
          </a:xfrm>
          <a:prstGeom prst="rect">
            <a:avLst/>
          </a:prstGeom>
          <a:solidFill>
            <a:srgbClr val="E8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5" name="图片 14">
            <a:extLst>
              <a:ext uri="{FF2B5EF4-FFF2-40B4-BE49-F238E27FC236}">
                <a16:creationId xmlns:a16="http://schemas.microsoft.com/office/drawing/2014/main" xmlns="" id="{3F243BAE-84BB-4EE6-B747-C25F05CAFE87}"/>
              </a:ext>
            </a:extLst>
          </p:cNvPr>
          <p:cNvPicPr>
            <a:picLocks noChangeAspect="1"/>
          </p:cNvPicPr>
          <p:nvPr/>
        </p:nvPicPr>
        <p:blipFill>
          <a:blip r:embed="rId4" cstate="screen">
            <a:grayscl/>
            <a:extLst>
              <a:ext uri="{BEBA8EAE-BF5A-486C-A8C5-ECC9F3942E4B}">
                <a14:imgProps xmlns:a14="http://schemas.microsoft.com/office/drawing/2010/main">
                  <a14:imgLayer>
                    <a14:imgEffect>
                      <a14:backgroundRemoval t="0" b="100000" l="9592" r="89688">
                        <a14:foregroundMark x1="55875" y1="35278" x2="55875" y2="35278"/>
                        <a14:foregroundMark x1="54916" y1="45726" x2="54916" y2="45726"/>
                        <a14:foregroundMark x1="57074" y1="54138" x2="57074" y2="54138"/>
                        <a14:foregroundMark x1="60671" y1="62958" x2="60671" y2="62958"/>
                        <a14:foregroundMark x1="58513" y1="64315" x2="58513" y2="64315"/>
                        <a14:foregroundMark x1="55396" y1="71913" x2="55396" y2="75441"/>
                        <a14:foregroundMark x1="54197" y1="33243" x2="56355" y2="35142"/>
                        <a14:foregroundMark x1="36211" y1="85346" x2="39568" y2="92130"/>
                        <a14:foregroundMark x1="23501" y1="88602" x2="28777" y2="92673"/>
                        <a14:foregroundMark x1="20863" y1="89281" x2="22302" y2="90095"/>
                        <a14:foregroundMark x1="23501" y1="91995" x2="23501" y2="91995"/>
                        <a14:foregroundMark x1="28058" y1="90638" x2="28058" y2="90638"/>
                        <a14:foregroundMark x1="29736" y1="90231" x2="29736" y2="90231"/>
                        <a14:foregroundMark x1="27098" y1="89688" x2="27098" y2="89688"/>
                        <a14:foregroundMark x1="29736" y1="90095" x2="29736" y2="90095"/>
                        <a14:foregroundMark x1="27818" y1="88602" x2="27818" y2="88602"/>
                        <a14:foregroundMark x1="40767" y1="88602" x2="43885" y2="87788"/>
                        <a14:foregroundMark x1="49161" y1="87924" x2="52758" y2="92673"/>
                        <a14:backgroundMark x1="55396" y1="89145" x2="55396" y2="89145"/>
                        <a14:backgroundMark x1="54197" y1="87924" x2="54197" y2="87924"/>
                        <a14:backgroundMark x1="36930" y1="87653" x2="36930" y2="87653"/>
                        <a14:backgroundMark x1="44365" y1="87788" x2="44365" y2="87788"/>
                      </a14:backgroundRemoval>
                    </a14:imgEffect>
                  </a14:imgLayer>
                </a14:imgProps>
              </a:ext>
              <a:ext uri="{28A0092B-C50C-407E-A947-70E740481C1C}">
                <a14:useLocalDpi xmlns:a14="http://schemas.microsoft.com/office/drawing/2010/main"/>
              </a:ext>
            </a:extLst>
          </a:blip>
          <a:stretch>
            <a:fillRect/>
          </a:stretch>
        </p:blipFill>
        <p:spPr>
          <a:xfrm>
            <a:off x="907143" y="800246"/>
            <a:ext cx="1901370" cy="2669761"/>
          </a:xfrm>
          <a:prstGeom prst="rect">
            <a:avLst/>
          </a:prstGeom>
        </p:spPr>
      </p:pic>
      <p:sp>
        <p:nvSpPr>
          <p:cNvPr id="16" name="文本框 15">
            <a:extLst>
              <a:ext uri="{FF2B5EF4-FFF2-40B4-BE49-F238E27FC236}">
                <a16:creationId xmlns:a16="http://schemas.microsoft.com/office/drawing/2014/main" xmlns="" id="{F8E708CE-A49F-40D9-B166-66C45D51B314}"/>
              </a:ext>
            </a:extLst>
          </p:cNvPr>
          <p:cNvSpPr txBox="1"/>
          <p:nvPr/>
        </p:nvSpPr>
        <p:spPr>
          <a:xfrm>
            <a:off x="2022808" y="798922"/>
            <a:ext cx="800219" cy="553998"/>
          </a:xfrm>
          <a:prstGeom prst="rect">
            <a:avLst/>
          </a:prstGeom>
          <a:noFill/>
        </p:spPr>
        <p:txBody>
          <a:bodyPr vert="eaVert" wrap="none" rtlCol="0">
            <a:spAutoFit/>
          </a:bodyPr>
          <a:lstStyle/>
          <a:p>
            <a:r>
              <a:rPr lang="zh-CN" altLang="en-US" sz="4000" dirty="0">
                <a:solidFill>
                  <a:srgbClr val="62A005"/>
                </a:solidFill>
                <a:cs typeface="+mn-ea"/>
                <a:sym typeface="+mn-lt"/>
              </a:rPr>
              <a:t>茶</a:t>
            </a:r>
          </a:p>
        </p:txBody>
      </p:sp>
      <p:sp>
        <p:nvSpPr>
          <p:cNvPr id="17" name="矩形 16">
            <a:extLst>
              <a:ext uri="{FF2B5EF4-FFF2-40B4-BE49-F238E27FC236}">
                <a16:creationId xmlns:a16="http://schemas.microsoft.com/office/drawing/2014/main" xmlns="" id="{CD1B3A0F-AF6B-4D97-8955-9049DAE84115}"/>
              </a:ext>
            </a:extLst>
          </p:cNvPr>
          <p:cNvSpPr/>
          <p:nvPr/>
        </p:nvSpPr>
        <p:spPr>
          <a:xfrm>
            <a:off x="3780821" y="650814"/>
            <a:ext cx="2002972" cy="5301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17">
            <a:extLst>
              <a:ext uri="{FF2B5EF4-FFF2-40B4-BE49-F238E27FC236}">
                <a16:creationId xmlns:a16="http://schemas.microsoft.com/office/drawing/2014/main" xmlns="" id="{8FAE522C-1C19-49E1-A5F2-C7F3022F10FC}"/>
              </a:ext>
            </a:extLst>
          </p:cNvPr>
          <p:cNvSpPr/>
          <p:nvPr/>
        </p:nvSpPr>
        <p:spPr>
          <a:xfrm>
            <a:off x="3918707" y="799585"/>
            <a:ext cx="1727200" cy="2891971"/>
          </a:xfrm>
          <a:prstGeom prst="rect">
            <a:avLst/>
          </a:prstGeom>
          <a:solidFill>
            <a:srgbClr val="E8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9" name="图片 18">
            <a:extLst>
              <a:ext uri="{FF2B5EF4-FFF2-40B4-BE49-F238E27FC236}">
                <a16:creationId xmlns:a16="http://schemas.microsoft.com/office/drawing/2014/main" xmlns="" id="{74C1BEF1-813A-4CF7-A76D-9FCE0C7296AB}"/>
              </a:ext>
            </a:extLst>
          </p:cNvPr>
          <p:cNvPicPr>
            <a:picLocks noChangeAspect="1"/>
          </p:cNvPicPr>
          <p:nvPr/>
        </p:nvPicPr>
        <p:blipFill rotWithShape="1">
          <a:blip r:embed="rId5" cstate="screen">
            <a:grayscl/>
            <a:extLst>
              <a:ext uri="{BEBA8EAE-BF5A-486C-A8C5-ECC9F3942E4B}">
                <a14:imgProps xmlns:a14="http://schemas.microsoft.com/office/drawing/2010/main">
                  <a14:imgLayer>
                    <a14:imgEffect>
                      <a14:backgroundRemoval t="4819" b="100000" l="0" r="100000">
                        <a14:foregroundMark x1="90385" y1="43775" x2="90385" y2="43775"/>
                        <a14:foregroundMark x1="86813" y1="62651" x2="86813" y2="62651"/>
                        <a14:foregroundMark x1="82692" y1="55020" x2="92308" y2="64257"/>
                        <a14:foregroundMark x1="73901" y1="86747" x2="90659" y2="67871"/>
                        <a14:foregroundMark x1="91209" y1="69880" x2="96703" y2="57831"/>
                        <a14:foregroundMark x1="96429" y1="58635" x2="96703" y2="46988"/>
                        <a14:foregroundMark x1="96703" y1="46988" x2="93681" y2="39357"/>
                        <a14:foregroundMark x1="27747" y1="59036" x2="3846" y2="67470"/>
                        <a14:foregroundMark x1="10440" y1="57430" x2="2747" y2="60643"/>
                        <a14:foregroundMark x1="8516" y1="53815" x2="16484" y2="36145"/>
                        <a14:foregroundMark x1="35440" y1="18876" x2="14011" y2="39759"/>
                        <a14:foregroundMark x1="39560" y1="12450" x2="26374" y2="26506"/>
                        <a14:foregroundMark x1="8791" y1="73494" x2="18407" y2="84337"/>
                        <a14:foregroundMark x1="20055" y1="88755" x2="25549" y2="92771"/>
                      </a14:backgroundRemoval>
                    </a14:imgEffect>
                  </a14:imgLayer>
                </a14:imgProps>
              </a:ext>
              <a:ext uri="{28A0092B-C50C-407E-A947-70E740481C1C}">
                <a14:useLocalDpi xmlns:a14="http://schemas.microsoft.com/office/drawing/2010/main"/>
              </a:ext>
            </a:extLst>
          </a:blip>
          <a:srcRect/>
          <a:stretch/>
        </p:blipFill>
        <p:spPr>
          <a:xfrm>
            <a:off x="4043200" y="1678158"/>
            <a:ext cx="1585429" cy="1084429"/>
          </a:xfrm>
          <a:prstGeom prst="rect">
            <a:avLst/>
          </a:prstGeom>
        </p:spPr>
      </p:pic>
      <p:sp>
        <p:nvSpPr>
          <p:cNvPr id="20" name="文本框 19">
            <a:extLst>
              <a:ext uri="{FF2B5EF4-FFF2-40B4-BE49-F238E27FC236}">
                <a16:creationId xmlns:a16="http://schemas.microsoft.com/office/drawing/2014/main" xmlns="" id="{265C8218-887F-46DD-B8E7-8513F5DE60ED}"/>
              </a:ext>
            </a:extLst>
          </p:cNvPr>
          <p:cNvSpPr txBox="1"/>
          <p:nvPr/>
        </p:nvSpPr>
        <p:spPr>
          <a:xfrm>
            <a:off x="4845688" y="798922"/>
            <a:ext cx="800219" cy="553998"/>
          </a:xfrm>
          <a:prstGeom prst="rect">
            <a:avLst/>
          </a:prstGeom>
          <a:noFill/>
        </p:spPr>
        <p:txBody>
          <a:bodyPr vert="eaVert" wrap="none" rtlCol="0">
            <a:spAutoFit/>
          </a:bodyPr>
          <a:lstStyle/>
          <a:p>
            <a:r>
              <a:rPr lang="zh-CN" altLang="en-US" sz="4000" dirty="0">
                <a:solidFill>
                  <a:srgbClr val="62A005"/>
                </a:solidFill>
                <a:cs typeface="+mn-ea"/>
                <a:sym typeface="+mn-lt"/>
              </a:rPr>
              <a:t>茶</a:t>
            </a:r>
          </a:p>
        </p:txBody>
      </p:sp>
      <p:sp>
        <p:nvSpPr>
          <p:cNvPr id="21" name="矩形 20">
            <a:extLst>
              <a:ext uri="{FF2B5EF4-FFF2-40B4-BE49-F238E27FC236}">
                <a16:creationId xmlns:a16="http://schemas.microsoft.com/office/drawing/2014/main" xmlns="" id="{BD6960B4-E764-41DF-8925-554A94BE174B}"/>
              </a:ext>
            </a:extLst>
          </p:cNvPr>
          <p:cNvSpPr/>
          <p:nvPr/>
        </p:nvSpPr>
        <p:spPr>
          <a:xfrm>
            <a:off x="6603701" y="651475"/>
            <a:ext cx="2002972" cy="5301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矩形 21">
            <a:extLst>
              <a:ext uri="{FF2B5EF4-FFF2-40B4-BE49-F238E27FC236}">
                <a16:creationId xmlns:a16="http://schemas.microsoft.com/office/drawing/2014/main" xmlns="" id="{F5F2056C-B7C9-4EF0-86C5-FC135363EC1A}"/>
              </a:ext>
            </a:extLst>
          </p:cNvPr>
          <p:cNvSpPr/>
          <p:nvPr/>
        </p:nvSpPr>
        <p:spPr>
          <a:xfrm>
            <a:off x="6741587" y="800246"/>
            <a:ext cx="1727200" cy="2891971"/>
          </a:xfrm>
          <a:prstGeom prst="rect">
            <a:avLst/>
          </a:prstGeom>
          <a:solidFill>
            <a:srgbClr val="E8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3" name="组合 22">
            <a:extLst>
              <a:ext uri="{FF2B5EF4-FFF2-40B4-BE49-F238E27FC236}">
                <a16:creationId xmlns:a16="http://schemas.microsoft.com/office/drawing/2014/main" xmlns="" id="{89BE4972-0213-4586-86E5-9A35AE5F0997}"/>
              </a:ext>
            </a:extLst>
          </p:cNvPr>
          <p:cNvGrpSpPr/>
          <p:nvPr/>
        </p:nvGrpSpPr>
        <p:grpSpPr>
          <a:xfrm>
            <a:off x="6771637" y="1410991"/>
            <a:ext cx="1704873" cy="1535025"/>
            <a:chOff x="6771637" y="1410991"/>
            <a:chExt cx="1704873" cy="1535025"/>
          </a:xfrm>
        </p:grpSpPr>
        <p:pic>
          <p:nvPicPr>
            <p:cNvPr id="24" name="图片 23">
              <a:extLst>
                <a:ext uri="{FF2B5EF4-FFF2-40B4-BE49-F238E27FC236}">
                  <a16:creationId xmlns:a16="http://schemas.microsoft.com/office/drawing/2014/main" xmlns="" id="{C90D9B7A-E24A-4C1B-931A-DB29654CC7E4}"/>
                </a:ext>
              </a:extLst>
            </p:cNvPr>
            <p:cNvPicPr>
              <a:picLocks noChangeAspect="1"/>
            </p:cNvPicPr>
            <p:nvPr/>
          </p:nvPicPr>
          <p:blipFill>
            <a:blip r:embed="rId6" cstate="screen">
              <a:grayscl/>
              <a:extLst>
                <a:ext uri="{BEBA8EAE-BF5A-486C-A8C5-ECC9F3942E4B}">
                  <a14:imgProps xmlns:a14="http://schemas.microsoft.com/office/drawing/2010/main">
                    <a14:imgLayer>
                      <a14:imgEffect>
                        <a14:backgroundRemoval t="0" b="100000" l="0" r="97847">
                          <a14:backgroundMark x1="21722" y1="98151" x2="21722" y2="98151"/>
                          <a14:backgroundMark x1="29941" y1="99076" x2="29941" y2="99076"/>
                          <a14:backgroundMark x1="63601" y1="99230" x2="63601" y2="99230"/>
                          <a14:backgroundMark x1="59491" y1="99076" x2="59491" y2="99076"/>
                          <a14:backgroundMark x1="64971" y1="97535" x2="64971" y2="97535"/>
                          <a14:backgroundMark x1="69667" y1="96456" x2="69667" y2="96456"/>
                        </a14:backgroundRemoval>
                      </a14:imgEffect>
                    </a14:imgLayer>
                  </a14:imgProps>
                </a:ext>
                <a:ext uri="{28A0092B-C50C-407E-A947-70E740481C1C}">
                  <a14:useLocalDpi xmlns:a14="http://schemas.microsoft.com/office/drawing/2010/main"/>
                </a:ext>
              </a:extLst>
            </a:blip>
            <a:stretch>
              <a:fillRect/>
            </a:stretch>
          </p:blipFill>
          <p:spPr>
            <a:xfrm>
              <a:off x="7412310" y="1410991"/>
              <a:ext cx="1064200" cy="1351596"/>
            </a:xfrm>
            <a:prstGeom prst="rect">
              <a:avLst/>
            </a:prstGeom>
          </p:spPr>
        </p:pic>
        <p:pic>
          <p:nvPicPr>
            <p:cNvPr id="25" name="图片 24">
              <a:extLst>
                <a:ext uri="{FF2B5EF4-FFF2-40B4-BE49-F238E27FC236}">
                  <a16:creationId xmlns:a16="http://schemas.microsoft.com/office/drawing/2014/main" xmlns="" id="{E06D0041-89DF-4575-A6CC-F24C30B1F3E8}"/>
                </a:ext>
              </a:extLst>
            </p:cNvPr>
            <p:cNvPicPr>
              <a:picLocks noChangeAspect="1"/>
            </p:cNvPicPr>
            <p:nvPr/>
          </p:nvPicPr>
          <p:blipFill rotWithShape="1">
            <a:blip r:embed="rId7" cstate="screen">
              <a:grayscl/>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a:ext>
              </a:extLst>
            </a:blip>
            <a:srcRect/>
            <a:stretch/>
          </p:blipFill>
          <p:spPr>
            <a:xfrm>
              <a:off x="6771637" y="1958267"/>
              <a:ext cx="1400214" cy="987749"/>
            </a:xfrm>
            <a:prstGeom prst="rect">
              <a:avLst/>
            </a:prstGeom>
          </p:spPr>
        </p:pic>
      </p:grpSp>
      <p:sp>
        <p:nvSpPr>
          <p:cNvPr id="26" name="文本框 25">
            <a:extLst>
              <a:ext uri="{FF2B5EF4-FFF2-40B4-BE49-F238E27FC236}">
                <a16:creationId xmlns:a16="http://schemas.microsoft.com/office/drawing/2014/main" xmlns="" id="{EA64E5D6-844F-4FF1-9AD3-4D04E5BEFFDC}"/>
              </a:ext>
            </a:extLst>
          </p:cNvPr>
          <p:cNvSpPr txBox="1"/>
          <p:nvPr/>
        </p:nvSpPr>
        <p:spPr>
          <a:xfrm>
            <a:off x="7712576" y="798922"/>
            <a:ext cx="800219" cy="553998"/>
          </a:xfrm>
          <a:prstGeom prst="rect">
            <a:avLst/>
          </a:prstGeom>
          <a:noFill/>
        </p:spPr>
        <p:txBody>
          <a:bodyPr vert="eaVert" wrap="none" rtlCol="0">
            <a:spAutoFit/>
          </a:bodyPr>
          <a:lstStyle/>
          <a:p>
            <a:r>
              <a:rPr lang="zh-CN" altLang="en-US" sz="4000" dirty="0">
                <a:solidFill>
                  <a:srgbClr val="62A005"/>
                </a:solidFill>
                <a:cs typeface="+mn-ea"/>
                <a:sym typeface="+mn-lt"/>
              </a:rPr>
              <a:t>茶</a:t>
            </a:r>
          </a:p>
        </p:txBody>
      </p:sp>
      <p:sp>
        <p:nvSpPr>
          <p:cNvPr id="27" name="矩形 26">
            <a:extLst>
              <a:ext uri="{FF2B5EF4-FFF2-40B4-BE49-F238E27FC236}">
                <a16:creationId xmlns:a16="http://schemas.microsoft.com/office/drawing/2014/main" xmlns="" id="{D57C2C7F-A22F-41CC-B64E-822C887D8FCD}"/>
              </a:ext>
            </a:extLst>
          </p:cNvPr>
          <p:cNvSpPr/>
          <p:nvPr/>
        </p:nvSpPr>
        <p:spPr>
          <a:xfrm>
            <a:off x="9426581" y="651475"/>
            <a:ext cx="2002972" cy="5301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矩形 27">
            <a:extLst>
              <a:ext uri="{FF2B5EF4-FFF2-40B4-BE49-F238E27FC236}">
                <a16:creationId xmlns:a16="http://schemas.microsoft.com/office/drawing/2014/main" xmlns="" id="{55BB88AA-2668-49DB-B572-382E0EE1542A}"/>
              </a:ext>
            </a:extLst>
          </p:cNvPr>
          <p:cNvSpPr/>
          <p:nvPr/>
        </p:nvSpPr>
        <p:spPr>
          <a:xfrm>
            <a:off x="9564467" y="800246"/>
            <a:ext cx="1727200" cy="2891971"/>
          </a:xfrm>
          <a:prstGeom prst="rect">
            <a:avLst/>
          </a:prstGeom>
          <a:solidFill>
            <a:srgbClr val="E8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9" name="图片 28">
            <a:extLst>
              <a:ext uri="{FF2B5EF4-FFF2-40B4-BE49-F238E27FC236}">
                <a16:creationId xmlns:a16="http://schemas.microsoft.com/office/drawing/2014/main" xmlns="" id="{4928648B-ACBC-4D1E-95BB-68093A8D600B}"/>
              </a:ext>
            </a:extLst>
          </p:cNvPr>
          <p:cNvPicPr>
            <a:picLocks noChangeAspect="1"/>
          </p:cNvPicPr>
          <p:nvPr/>
        </p:nvPicPr>
        <p:blipFill rotWithShape="1">
          <a:blip r:embed="rId8" cstate="screen">
            <a:grayscl/>
            <a:extLst>
              <a:ext uri="{BEBA8EAE-BF5A-486C-A8C5-ECC9F3942E4B}">
                <a14:imgProps xmlns:a14="http://schemas.microsoft.com/office/drawing/2010/main">
                  <a14:imgLayer>
                    <a14:imgEffect>
                      <a14:backgroundRemoval t="0" b="100000" l="0" r="100000">
                        <a14:backgroundMark x1="80982" y1="20253" x2="80982" y2="20253"/>
                        <a14:backgroundMark x1="85890" y1="58228" x2="85890" y2="58228"/>
                        <a14:backgroundMark x1="80368" y1="74051" x2="80368" y2="74051"/>
                        <a14:backgroundMark x1="23926" y1="25316" x2="23926" y2="25316"/>
                        <a14:backgroundMark x1="14724" y1="61392" x2="14724" y2="61392"/>
                        <a14:backgroundMark x1="59509" y1="84177" x2="59509" y2="84177"/>
                        <a14:backgroundMark x1="77914" y1="64557" x2="77914" y2="64557"/>
                        <a14:backgroundMark x1="84049" y1="52532" x2="84049" y2="52532"/>
                        <a14:backgroundMark x1="87730" y1="43038" x2="87730" y2="43038"/>
                        <a14:backgroundMark x1="81595" y1="31013" x2="81595" y2="31013"/>
                        <a14:backgroundMark x1="84049" y1="35443" x2="84049" y2="35443"/>
                        <a14:backgroundMark x1="44172" y1="10127" x2="44172" y2="10127"/>
                        <a14:backgroundMark x1="44785" y1="10127" x2="44785" y2="10127"/>
                        <a14:backgroundMark x1="41104" y1="11392" x2="41104" y2="11392"/>
                        <a14:backgroundMark x1="44172" y1="8861" x2="44172" y2="8861"/>
                        <a14:backgroundMark x1="16564" y1="50633" x2="16564" y2="50633"/>
                        <a14:backgroundMark x1="44785" y1="82278" x2="44785" y2="82278"/>
                        <a14:backgroundMark x1="41104" y1="84810" x2="46012" y2="80380"/>
                        <a14:backgroundMark x1="46626" y1="81013" x2="49080" y2="82278"/>
                        <a14:backgroundMark x1="36196" y1="67089" x2="38650" y2="63291"/>
                        <a14:backgroundMark x1="83436" y1="73418" x2="84663" y2="69620"/>
                        <a14:backgroundMark x1="15951" y1="60127" x2="15951" y2="63924"/>
                        <a14:backgroundMark x1="17178" y1="45570" x2="19632" y2="43671"/>
                        <a14:backgroundMark x1="17791" y1="30380" x2="21472" y2="27848"/>
                      </a14:backgroundRemoval>
                    </a14:imgEffect>
                  </a14:imgLayer>
                </a14:imgProps>
              </a:ext>
              <a:ext uri="{28A0092B-C50C-407E-A947-70E740481C1C}">
                <a14:useLocalDpi xmlns:a14="http://schemas.microsoft.com/office/drawing/2010/main"/>
              </a:ext>
            </a:extLst>
          </a:blip>
          <a:srcRect/>
          <a:stretch/>
        </p:blipFill>
        <p:spPr>
          <a:xfrm>
            <a:off x="9640220" y="1490826"/>
            <a:ext cx="1553028" cy="1509487"/>
          </a:xfrm>
          <a:prstGeom prst="rect">
            <a:avLst/>
          </a:prstGeom>
        </p:spPr>
      </p:pic>
      <p:sp>
        <p:nvSpPr>
          <p:cNvPr id="30" name="文本框 29">
            <a:extLst>
              <a:ext uri="{FF2B5EF4-FFF2-40B4-BE49-F238E27FC236}">
                <a16:creationId xmlns:a16="http://schemas.microsoft.com/office/drawing/2014/main" xmlns="" id="{F1526CEB-990A-47A2-AD87-AA2F849F660D}"/>
              </a:ext>
            </a:extLst>
          </p:cNvPr>
          <p:cNvSpPr txBox="1"/>
          <p:nvPr/>
        </p:nvSpPr>
        <p:spPr>
          <a:xfrm>
            <a:off x="10491448" y="798922"/>
            <a:ext cx="800219" cy="553998"/>
          </a:xfrm>
          <a:prstGeom prst="rect">
            <a:avLst/>
          </a:prstGeom>
          <a:noFill/>
        </p:spPr>
        <p:txBody>
          <a:bodyPr vert="eaVert" wrap="none" rtlCol="0">
            <a:spAutoFit/>
          </a:bodyPr>
          <a:lstStyle/>
          <a:p>
            <a:r>
              <a:rPr lang="zh-CN" altLang="en-US" sz="4000" dirty="0">
                <a:solidFill>
                  <a:srgbClr val="62A005"/>
                </a:solidFill>
                <a:cs typeface="+mn-ea"/>
                <a:sym typeface="+mn-lt"/>
              </a:rPr>
              <a:t>茶</a:t>
            </a:r>
          </a:p>
        </p:txBody>
      </p:sp>
      <p:sp>
        <p:nvSpPr>
          <p:cNvPr id="31" name="文本框 30">
            <a:extLst>
              <a:ext uri="{FF2B5EF4-FFF2-40B4-BE49-F238E27FC236}">
                <a16:creationId xmlns:a16="http://schemas.microsoft.com/office/drawing/2014/main" xmlns="" id="{47D0875E-F54A-4295-BFC4-2073D5DBAB7F}"/>
              </a:ext>
            </a:extLst>
          </p:cNvPr>
          <p:cNvSpPr txBox="1"/>
          <p:nvPr/>
        </p:nvSpPr>
        <p:spPr>
          <a:xfrm>
            <a:off x="907161" y="4945433"/>
            <a:ext cx="492443" cy="616515"/>
          </a:xfrm>
          <a:prstGeom prst="rect">
            <a:avLst/>
          </a:prstGeom>
          <a:noFill/>
        </p:spPr>
        <p:txBody>
          <a:bodyPr vert="eaVert" wrap="none" rtlCol="0">
            <a:spAutoFit/>
          </a:bodyPr>
          <a:lstStyle/>
          <a:p>
            <a:r>
              <a:rPr lang="zh-CN" altLang="en-US" sz="2000" dirty="0">
                <a:solidFill>
                  <a:srgbClr val="62A005"/>
                </a:solidFill>
                <a:cs typeface="+mn-ea"/>
                <a:sym typeface="+mn-lt"/>
              </a:rPr>
              <a:t>香</a:t>
            </a:r>
            <a:r>
              <a:rPr lang="en-US" altLang="zh-CN" sz="2000" dirty="0">
                <a:solidFill>
                  <a:srgbClr val="62A005"/>
                </a:solidFill>
                <a:cs typeface="+mn-ea"/>
                <a:sym typeface="+mn-lt"/>
              </a:rPr>
              <a:t>·</a:t>
            </a:r>
            <a:r>
              <a:rPr lang="zh-CN" altLang="en-US" sz="2000" dirty="0">
                <a:solidFill>
                  <a:srgbClr val="62A005"/>
                </a:solidFill>
                <a:cs typeface="+mn-ea"/>
                <a:sym typeface="+mn-lt"/>
              </a:rPr>
              <a:t>道</a:t>
            </a:r>
          </a:p>
        </p:txBody>
      </p:sp>
      <p:sp>
        <p:nvSpPr>
          <p:cNvPr id="32" name="矩形 31">
            <a:extLst>
              <a:ext uri="{FF2B5EF4-FFF2-40B4-BE49-F238E27FC236}">
                <a16:creationId xmlns:a16="http://schemas.microsoft.com/office/drawing/2014/main" xmlns="" id="{A7B7FDF8-5B53-45F2-AF2D-659C42FC7F32}"/>
              </a:ext>
            </a:extLst>
          </p:cNvPr>
          <p:cNvSpPr/>
          <p:nvPr/>
        </p:nvSpPr>
        <p:spPr>
          <a:xfrm>
            <a:off x="1810520" y="3769556"/>
            <a:ext cx="1046440" cy="2208599"/>
          </a:xfrm>
          <a:prstGeom prst="rect">
            <a:avLst/>
          </a:prstGeom>
        </p:spPr>
        <p:txBody>
          <a:bodyPr vert="eaVert" wrap="square">
            <a:spAutoFit/>
          </a:bodyPr>
          <a:lstStyle/>
          <a:p>
            <a:r>
              <a:rPr lang="zh-CN" altLang="en-US" sz="1400" dirty="0">
                <a:solidFill>
                  <a:srgbClr val="62A005"/>
                </a:solidFill>
                <a:cs typeface="+mn-ea"/>
                <a:sym typeface="+mn-lt"/>
              </a:rPr>
              <a:t>第一杯为品，</a:t>
            </a:r>
            <a:endParaRPr lang="en-US" altLang="zh-CN" sz="1400" dirty="0">
              <a:solidFill>
                <a:srgbClr val="62A005"/>
              </a:solidFill>
              <a:cs typeface="+mn-ea"/>
              <a:sym typeface="+mn-lt"/>
            </a:endParaRPr>
          </a:p>
          <a:p>
            <a:r>
              <a:rPr lang="zh-CN" altLang="en-US" sz="1400" dirty="0">
                <a:solidFill>
                  <a:srgbClr val="62A005"/>
                </a:solidFill>
                <a:cs typeface="+mn-ea"/>
                <a:sym typeface="+mn-lt"/>
              </a:rPr>
              <a:t>第二杯为解渴。</a:t>
            </a:r>
            <a:endParaRPr lang="en-US" altLang="zh-CN" sz="1400" dirty="0">
              <a:solidFill>
                <a:srgbClr val="62A005"/>
              </a:solidFill>
              <a:cs typeface="+mn-ea"/>
              <a:sym typeface="+mn-lt"/>
            </a:endParaRPr>
          </a:p>
          <a:p>
            <a:r>
              <a:rPr lang="zh-CN" altLang="en-US" sz="1400" dirty="0">
                <a:solidFill>
                  <a:srgbClr val="62A005"/>
                </a:solidFill>
                <a:cs typeface="+mn-ea"/>
                <a:sym typeface="+mn-lt"/>
              </a:rPr>
              <a:t>品茗，</a:t>
            </a:r>
            <a:endParaRPr lang="en-US" altLang="zh-CN" sz="1400" dirty="0">
              <a:solidFill>
                <a:srgbClr val="62A005"/>
              </a:solidFill>
              <a:cs typeface="+mn-ea"/>
              <a:sym typeface="+mn-lt"/>
            </a:endParaRPr>
          </a:p>
          <a:p>
            <a:r>
              <a:rPr lang="zh-CN" altLang="en-US" sz="1400" dirty="0">
                <a:solidFill>
                  <a:srgbClr val="62A005"/>
                </a:solidFill>
                <a:cs typeface="+mn-ea"/>
                <a:sym typeface="+mn-lt"/>
              </a:rPr>
              <a:t>其妙处正在于品。</a:t>
            </a:r>
          </a:p>
        </p:txBody>
      </p:sp>
      <p:sp>
        <p:nvSpPr>
          <p:cNvPr id="33" name="文本框 32">
            <a:extLst>
              <a:ext uri="{FF2B5EF4-FFF2-40B4-BE49-F238E27FC236}">
                <a16:creationId xmlns:a16="http://schemas.microsoft.com/office/drawing/2014/main" xmlns="" id="{1C8B3D11-B0CC-4E9D-A21D-01693A55BD24}"/>
              </a:ext>
            </a:extLst>
          </p:cNvPr>
          <p:cNvSpPr txBox="1"/>
          <p:nvPr/>
        </p:nvSpPr>
        <p:spPr>
          <a:xfrm>
            <a:off x="3717621" y="4954958"/>
            <a:ext cx="492443" cy="616515"/>
          </a:xfrm>
          <a:prstGeom prst="rect">
            <a:avLst/>
          </a:prstGeom>
          <a:noFill/>
        </p:spPr>
        <p:txBody>
          <a:bodyPr vert="eaVert" wrap="none" rtlCol="0">
            <a:spAutoFit/>
          </a:bodyPr>
          <a:lstStyle/>
          <a:p>
            <a:r>
              <a:rPr lang="zh-CN" altLang="en-US" sz="2000" dirty="0">
                <a:solidFill>
                  <a:srgbClr val="62A005"/>
                </a:solidFill>
                <a:cs typeface="+mn-ea"/>
                <a:sym typeface="+mn-lt"/>
              </a:rPr>
              <a:t>香</a:t>
            </a:r>
            <a:r>
              <a:rPr lang="en-US" altLang="zh-CN" sz="2000" dirty="0">
                <a:solidFill>
                  <a:srgbClr val="62A005"/>
                </a:solidFill>
                <a:cs typeface="+mn-ea"/>
                <a:sym typeface="+mn-lt"/>
              </a:rPr>
              <a:t>·</a:t>
            </a:r>
            <a:r>
              <a:rPr lang="zh-CN" altLang="en-US" sz="2000" dirty="0">
                <a:solidFill>
                  <a:srgbClr val="62A005"/>
                </a:solidFill>
                <a:cs typeface="+mn-ea"/>
                <a:sym typeface="+mn-lt"/>
              </a:rPr>
              <a:t>道</a:t>
            </a:r>
          </a:p>
        </p:txBody>
      </p:sp>
      <p:sp>
        <p:nvSpPr>
          <p:cNvPr id="34" name="文本框 33">
            <a:extLst>
              <a:ext uri="{FF2B5EF4-FFF2-40B4-BE49-F238E27FC236}">
                <a16:creationId xmlns:a16="http://schemas.microsoft.com/office/drawing/2014/main" xmlns="" id="{E5124619-1DFE-4FBC-8A3C-8B193B3604A2}"/>
              </a:ext>
            </a:extLst>
          </p:cNvPr>
          <p:cNvSpPr txBox="1"/>
          <p:nvPr/>
        </p:nvSpPr>
        <p:spPr>
          <a:xfrm>
            <a:off x="6528083" y="4950823"/>
            <a:ext cx="492443" cy="616515"/>
          </a:xfrm>
          <a:prstGeom prst="rect">
            <a:avLst/>
          </a:prstGeom>
          <a:noFill/>
        </p:spPr>
        <p:txBody>
          <a:bodyPr vert="eaVert" wrap="none" rtlCol="0">
            <a:spAutoFit/>
          </a:bodyPr>
          <a:lstStyle/>
          <a:p>
            <a:r>
              <a:rPr lang="zh-CN" altLang="en-US" sz="2000" dirty="0">
                <a:solidFill>
                  <a:srgbClr val="62A005"/>
                </a:solidFill>
                <a:cs typeface="+mn-ea"/>
                <a:sym typeface="+mn-lt"/>
              </a:rPr>
              <a:t>香</a:t>
            </a:r>
            <a:r>
              <a:rPr lang="en-US" altLang="zh-CN" sz="2000" dirty="0">
                <a:solidFill>
                  <a:srgbClr val="62A005"/>
                </a:solidFill>
                <a:cs typeface="+mn-ea"/>
                <a:sym typeface="+mn-lt"/>
              </a:rPr>
              <a:t>·</a:t>
            </a:r>
            <a:r>
              <a:rPr lang="zh-CN" altLang="en-US" sz="2000" dirty="0">
                <a:solidFill>
                  <a:srgbClr val="62A005"/>
                </a:solidFill>
                <a:cs typeface="+mn-ea"/>
                <a:sym typeface="+mn-lt"/>
              </a:rPr>
              <a:t>道</a:t>
            </a:r>
          </a:p>
        </p:txBody>
      </p:sp>
      <p:sp>
        <p:nvSpPr>
          <p:cNvPr id="35" name="文本框 34">
            <a:extLst>
              <a:ext uri="{FF2B5EF4-FFF2-40B4-BE49-F238E27FC236}">
                <a16:creationId xmlns:a16="http://schemas.microsoft.com/office/drawing/2014/main" xmlns="" id="{DB127DE9-23FC-4E71-8AC7-66293CA43311}"/>
              </a:ext>
            </a:extLst>
          </p:cNvPr>
          <p:cNvSpPr txBox="1"/>
          <p:nvPr/>
        </p:nvSpPr>
        <p:spPr>
          <a:xfrm>
            <a:off x="9363026" y="4918289"/>
            <a:ext cx="492443" cy="616515"/>
          </a:xfrm>
          <a:prstGeom prst="rect">
            <a:avLst/>
          </a:prstGeom>
          <a:noFill/>
        </p:spPr>
        <p:txBody>
          <a:bodyPr vert="eaVert" wrap="none" rtlCol="0">
            <a:spAutoFit/>
          </a:bodyPr>
          <a:lstStyle/>
          <a:p>
            <a:r>
              <a:rPr lang="zh-CN" altLang="en-US" sz="2000" dirty="0">
                <a:solidFill>
                  <a:srgbClr val="62A005"/>
                </a:solidFill>
                <a:cs typeface="+mn-ea"/>
                <a:sym typeface="+mn-lt"/>
              </a:rPr>
              <a:t>香</a:t>
            </a:r>
            <a:r>
              <a:rPr lang="en-US" altLang="zh-CN" sz="2000" dirty="0">
                <a:solidFill>
                  <a:srgbClr val="62A005"/>
                </a:solidFill>
                <a:cs typeface="+mn-ea"/>
                <a:sym typeface="+mn-lt"/>
              </a:rPr>
              <a:t>·</a:t>
            </a:r>
            <a:r>
              <a:rPr lang="zh-CN" altLang="en-US" sz="2000" dirty="0">
                <a:solidFill>
                  <a:srgbClr val="62A005"/>
                </a:solidFill>
                <a:cs typeface="+mn-ea"/>
                <a:sym typeface="+mn-lt"/>
              </a:rPr>
              <a:t>道</a:t>
            </a:r>
          </a:p>
        </p:txBody>
      </p:sp>
      <p:sp>
        <p:nvSpPr>
          <p:cNvPr id="36" name="矩形 35">
            <a:extLst>
              <a:ext uri="{FF2B5EF4-FFF2-40B4-BE49-F238E27FC236}">
                <a16:creationId xmlns:a16="http://schemas.microsoft.com/office/drawing/2014/main" xmlns="" id="{32049F7F-DAFB-46F0-8FF5-25F9E2154149}"/>
              </a:ext>
            </a:extLst>
          </p:cNvPr>
          <p:cNvSpPr/>
          <p:nvPr/>
        </p:nvSpPr>
        <p:spPr>
          <a:xfrm>
            <a:off x="4630083" y="3769556"/>
            <a:ext cx="1046440" cy="2208599"/>
          </a:xfrm>
          <a:prstGeom prst="rect">
            <a:avLst/>
          </a:prstGeom>
        </p:spPr>
        <p:txBody>
          <a:bodyPr vert="eaVert" wrap="square">
            <a:spAutoFit/>
          </a:bodyPr>
          <a:lstStyle/>
          <a:p>
            <a:r>
              <a:rPr lang="zh-CN" altLang="en-US" sz="1400" dirty="0">
                <a:solidFill>
                  <a:srgbClr val="62A005"/>
                </a:solidFill>
                <a:cs typeface="+mn-ea"/>
                <a:sym typeface="+mn-lt"/>
              </a:rPr>
              <a:t>第一杯为品，</a:t>
            </a:r>
            <a:endParaRPr lang="en-US" altLang="zh-CN" sz="1400" dirty="0">
              <a:solidFill>
                <a:srgbClr val="62A005"/>
              </a:solidFill>
              <a:cs typeface="+mn-ea"/>
              <a:sym typeface="+mn-lt"/>
            </a:endParaRPr>
          </a:p>
          <a:p>
            <a:r>
              <a:rPr lang="zh-CN" altLang="en-US" sz="1400" dirty="0">
                <a:solidFill>
                  <a:srgbClr val="62A005"/>
                </a:solidFill>
                <a:cs typeface="+mn-ea"/>
                <a:sym typeface="+mn-lt"/>
              </a:rPr>
              <a:t>第二杯为解渴。</a:t>
            </a:r>
            <a:endParaRPr lang="en-US" altLang="zh-CN" sz="1400" dirty="0">
              <a:solidFill>
                <a:srgbClr val="62A005"/>
              </a:solidFill>
              <a:cs typeface="+mn-ea"/>
              <a:sym typeface="+mn-lt"/>
            </a:endParaRPr>
          </a:p>
          <a:p>
            <a:r>
              <a:rPr lang="zh-CN" altLang="en-US" sz="1400" dirty="0">
                <a:solidFill>
                  <a:srgbClr val="62A005"/>
                </a:solidFill>
                <a:cs typeface="+mn-ea"/>
                <a:sym typeface="+mn-lt"/>
              </a:rPr>
              <a:t>品茗，</a:t>
            </a:r>
            <a:endParaRPr lang="en-US" altLang="zh-CN" sz="1400" dirty="0">
              <a:solidFill>
                <a:srgbClr val="62A005"/>
              </a:solidFill>
              <a:cs typeface="+mn-ea"/>
              <a:sym typeface="+mn-lt"/>
            </a:endParaRPr>
          </a:p>
          <a:p>
            <a:r>
              <a:rPr lang="zh-CN" altLang="en-US" sz="1400" dirty="0">
                <a:solidFill>
                  <a:srgbClr val="62A005"/>
                </a:solidFill>
                <a:cs typeface="+mn-ea"/>
                <a:sym typeface="+mn-lt"/>
              </a:rPr>
              <a:t>其妙处正在于品。</a:t>
            </a:r>
          </a:p>
        </p:txBody>
      </p:sp>
      <p:sp>
        <p:nvSpPr>
          <p:cNvPr id="37" name="矩形 36">
            <a:extLst>
              <a:ext uri="{FF2B5EF4-FFF2-40B4-BE49-F238E27FC236}">
                <a16:creationId xmlns:a16="http://schemas.microsoft.com/office/drawing/2014/main" xmlns="" id="{45A25AB7-A400-4FD2-9217-0ED6E0FC180E}"/>
              </a:ext>
            </a:extLst>
          </p:cNvPr>
          <p:cNvSpPr/>
          <p:nvPr/>
        </p:nvSpPr>
        <p:spPr>
          <a:xfrm>
            <a:off x="7449646" y="3769556"/>
            <a:ext cx="1046440" cy="2208599"/>
          </a:xfrm>
          <a:prstGeom prst="rect">
            <a:avLst/>
          </a:prstGeom>
        </p:spPr>
        <p:txBody>
          <a:bodyPr vert="eaVert" wrap="square">
            <a:spAutoFit/>
          </a:bodyPr>
          <a:lstStyle/>
          <a:p>
            <a:r>
              <a:rPr lang="zh-CN" altLang="en-US" sz="1400" dirty="0">
                <a:solidFill>
                  <a:srgbClr val="62A005"/>
                </a:solidFill>
                <a:cs typeface="+mn-ea"/>
                <a:sym typeface="+mn-lt"/>
              </a:rPr>
              <a:t>第一杯为品，</a:t>
            </a:r>
            <a:endParaRPr lang="en-US" altLang="zh-CN" sz="1400" dirty="0">
              <a:solidFill>
                <a:srgbClr val="62A005"/>
              </a:solidFill>
              <a:cs typeface="+mn-ea"/>
              <a:sym typeface="+mn-lt"/>
            </a:endParaRPr>
          </a:p>
          <a:p>
            <a:r>
              <a:rPr lang="zh-CN" altLang="en-US" sz="1400" dirty="0">
                <a:solidFill>
                  <a:srgbClr val="62A005"/>
                </a:solidFill>
                <a:cs typeface="+mn-ea"/>
                <a:sym typeface="+mn-lt"/>
              </a:rPr>
              <a:t>第二杯为解渴。</a:t>
            </a:r>
            <a:endParaRPr lang="en-US" altLang="zh-CN" sz="1400" dirty="0">
              <a:solidFill>
                <a:srgbClr val="62A005"/>
              </a:solidFill>
              <a:cs typeface="+mn-ea"/>
              <a:sym typeface="+mn-lt"/>
            </a:endParaRPr>
          </a:p>
          <a:p>
            <a:r>
              <a:rPr lang="zh-CN" altLang="en-US" sz="1400" dirty="0">
                <a:solidFill>
                  <a:srgbClr val="62A005"/>
                </a:solidFill>
                <a:cs typeface="+mn-ea"/>
                <a:sym typeface="+mn-lt"/>
              </a:rPr>
              <a:t>品茗，</a:t>
            </a:r>
            <a:endParaRPr lang="en-US" altLang="zh-CN" sz="1400" dirty="0">
              <a:solidFill>
                <a:srgbClr val="62A005"/>
              </a:solidFill>
              <a:cs typeface="+mn-ea"/>
              <a:sym typeface="+mn-lt"/>
            </a:endParaRPr>
          </a:p>
          <a:p>
            <a:r>
              <a:rPr lang="zh-CN" altLang="en-US" sz="1400" dirty="0">
                <a:solidFill>
                  <a:srgbClr val="62A005"/>
                </a:solidFill>
                <a:cs typeface="+mn-ea"/>
                <a:sym typeface="+mn-lt"/>
              </a:rPr>
              <a:t>其妙处正在于品。</a:t>
            </a:r>
          </a:p>
        </p:txBody>
      </p:sp>
      <p:sp>
        <p:nvSpPr>
          <p:cNvPr id="38" name="矩形 37">
            <a:extLst>
              <a:ext uri="{FF2B5EF4-FFF2-40B4-BE49-F238E27FC236}">
                <a16:creationId xmlns:a16="http://schemas.microsoft.com/office/drawing/2014/main" xmlns="" id="{A2AF46C9-28CB-4D5B-8544-9A090C2A749A}"/>
              </a:ext>
            </a:extLst>
          </p:cNvPr>
          <p:cNvSpPr/>
          <p:nvPr/>
        </p:nvSpPr>
        <p:spPr>
          <a:xfrm>
            <a:off x="10269209" y="3769556"/>
            <a:ext cx="1046440" cy="2208599"/>
          </a:xfrm>
          <a:prstGeom prst="rect">
            <a:avLst/>
          </a:prstGeom>
        </p:spPr>
        <p:txBody>
          <a:bodyPr vert="eaVert" wrap="square">
            <a:spAutoFit/>
          </a:bodyPr>
          <a:lstStyle/>
          <a:p>
            <a:r>
              <a:rPr lang="zh-CN" altLang="en-US" sz="1400" dirty="0">
                <a:solidFill>
                  <a:srgbClr val="62A005"/>
                </a:solidFill>
                <a:cs typeface="+mn-ea"/>
                <a:sym typeface="+mn-lt"/>
              </a:rPr>
              <a:t>第一杯为品，</a:t>
            </a:r>
            <a:endParaRPr lang="en-US" altLang="zh-CN" sz="1400" dirty="0">
              <a:solidFill>
                <a:srgbClr val="62A005"/>
              </a:solidFill>
              <a:cs typeface="+mn-ea"/>
              <a:sym typeface="+mn-lt"/>
            </a:endParaRPr>
          </a:p>
          <a:p>
            <a:r>
              <a:rPr lang="zh-CN" altLang="en-US" sz="1400" dirty="0">
                <a:solidFill>
                  <a:srgbClr val="62A005"/>
                </a:solidFill>
                <a:cs typeface="+mn-ea"/>
                <a:sym typeface="+mn-lt"/>
              </a:rPr>
              <a:t>第二杯为解渴。</a:t>
            </a:r>
            <a:endParaRPr lang="en-US" altLang="zh-CN" sz="1400" dirty="0">
              <a:solidFill>
                <a:srgbClr val="62A005"/>
              </a:solidFill>
              <a:cs typeface="+mn-ea"/>
              <a:sym typeface="+mn-lt"/>
            </a:endParaRPr>
          </a:p>
          <a:p>
            <a:r>
              <a:rPr lang="zh-CN" altLang="en-US" sz="1400" dirty="0">
                <a:solidFill>
                  <a:srgbClr val="62A005"/>
                </a:solidFill>
                <a:cs typeface="+mn-ea"/>
                <a:sym typeface="+mn-lt"/>
              </a:rPr>
              <a:t>品茗，</a:t>
            </a:r>
            <a:endParaRPr lang="en-US" altLang="zh-CN" sz="1400" dirty="0">
              <a:solidFill>
                <a:srgbClr val="62A005"/>
              </a:solidFill>
              <a:cs typeface="+mn-ea"/>
              <a:sym typeface="+mn-lt"/>
            </a:endParaRPr>
          </a:p>
          <a:p>
            <a:r>
              <a:rPr lang="zh-CN" altLang="en-US" sz="1400" dirty="0">
                <a:solidFill>
                  <a:srgbClr val="62A005"/>
                </a:solidFill>
                <a:cs typeface="+mn-ea"/>
                <a:sym typeface="+mn-lt"/>
              </a:rPr>
              <a:t>其妙处正在于品。</a:t>
            </a:r>
          </a:p>
        </p:txBody>
      </p:sp>
    </p:spTree>
    <p:extLst>
      <p:ext uri="{BB962C8B-B14F-4D97-AF65-F5344CB8AC3E}">
        <p14:creationId xmlns:p14="http://schemas.microsoft.com/office/powerpoint/2010/main" val="2396014531"/>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fltVal val="0"/>
                                          </p:val>
                                        </p:tav>
                                        <p:tav tm="100000">
                                          <p:val>
                                            <p:strVal val="#ppt_w"/>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Effect transition="in" filter="fade">
                                      <p:cBhvr>
                                        <p:cTn id="37" dur="1000"/>
                                        <p:tgtEl>
                                          <p:spTgt spid="1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fltVal val="0"/>
                                          </p:val>
                                        </p:tav>
                                        <p:tav tm="100000">
                                          <p:val>
                                            <p:strVal val="#ppt_w"/>
                                          </p:val>
                                        </p:tav>
                                      </p:tavLst>
                                    </p:anim>
                                    <p:anim calcmode="lin" valueType="num">
                                      <p:cBhvr>
                                        <p:cTn id="41" dur="1000" fill="hold"/>
                                        <p:tgtEl>
                                          <p:spTgt spid="20"/>
                                        </p:tgtEl>
                                        <p:attrNameLst>
                                          <p:attrName>ppt_h</p:attrName>
                                        </p:attrNameLst>
                                      </p:cBhvr>
                                      <p:tavLst>
                                        <p:tav tm="0">
                                          <p:val>
                                            <p:fltVal val="0"/>
                                          </p:val>
                                        </p:tav>
                                        <p:tav tm="100000">
                                          <p:val>
                                            <p:strVal val="#ppt_h"/>
                                          </p:val>
                                        </p:tav>
                                      </p:tavLst>
                                    </p:anim>
                                    <p:animEffect transition="in" filter="fade">
                                      <p:cBhvr>
                                        <p:cTn id="42" dur="1000"/>
                                        <p:tgtEl>
                                          <p:spTgt spid="20"/>
                                        </p:tgtEl>
                                      </p:cBhvr>
                                    </p:animEffect>
                                  </p:childTnLst>
                                </p:cTn>
                              </p:par>
                            </p:childTnLst>
                          </p:cTn>
                        </p:par>
                        <p:par>
                          <p:cTn id="43" fill="hold">
                            <p:stCondLst>
                              <p:cond delay="3000"/>
                            </p:stCondLst>
                            <p:childTnLst>
                              <p:par>
                                <p:cTn id="44" presetID="22" presetClass="entr" presetSubtype="1" fill="hold" grpId="0" nodeType="afterEffect">
                                  <p:stCondLst>
                                    <p:cond delay="0"/>
                                  </p:stCondLst>
                                  <p:iterate type="lt">
                                    <p:tmPct val="8632"/>
                                  </p:iterate>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par>
                                <p:cTn id="47" presetID="22" presetClass="entr" presetSubtype="1" fill="hold" grpId="0" nodeType="withEffect">
                                  <p:stCondLst>
                                    <p:cond delay="0"/>
                                  </p:stCondLst>
                                  <p:iterate type="lt">
                                    <p:tmPct val="8632"/>
                                  </p:iterate>
                                  <p:childTnLst>
                                    <p:set>
                                      <p:cBhvr>
                                        <p:cTn id="48" dur="1" fill="hold">
                                          <p:stCondLst>
                                            <p:cond delay="0"/>
                                          </p:stCondLst>
                                        </p:cTn>
                                        <p:tgtEl>
                                          <p:spTgt spid="36"/>
                                        </p:tgtEl>
                                        <p:attrNameLst>
                                          <p:attrName>style.visibility</p:attrName>
                                        </p:attrNameLst>
                                      </p:cBhvr>
                                      <p:to>
                                        <p:strVal val="visible"/>
                                      </p:to>
                                    </p:set>
                                    <p:animEffect transition="in" filter="wipe(up)">
                                      <p:cBhvr>
                                        <p:cTn id="49" dur="500"/>
                                        <p:tgtEl>
                                          <p:spTgt spid="36"/>
                                        </p:tgtEl>
                                      </p:cBhvr>
                                    </p:animEffect>
                                  </p:childTnLst>
                                </p:cTn>
                              </p:par>
                            </p:childTnLst>
                          </p:cTn>
                        </p:par>
                        <p:par>
                          <p:cTn id="50" fill="hold">
                            <p:stCondLst>
                              <p:cond delay="4493"/>
                            </p:stCondLst>
                            <p:childTnLst>
                              <p:par>
                                <p:cTn id="51" presetID="56" presetClass="entr" presetSubtype="0" fill="hold" grpId="0" nodeType="afterEffect">
                                  <p:stCondLst>
                                    <p:cond delay="0"/>
                                  </p:stCondLst>
                                  <p:iterate type="lt">
                                    <p:tmPct val="10000"/>
                                  </p:iterate>
                                  <p:childTnLst>
                                    <p:set>
                                      <p:cBhvr>
                                        <p:cTn id="52" dur="1" fill="hold">
                                          <p:stCondLst>
                                            <p:cond delay="0"/>
                                          </p:stCondLst>
                                        </p:cTn>
                                        <p:tgtEl>
                                          <p:spTgt spid="31">
                                            <p:txEl>
                                              <p:pRg st="0" end="0"/>
                                            </p:txEl>
                                          </p:spTgt>
                                        </p:tgtEl>
                                        <p:attrNameLst>
                                          <p:attrName>style.visibility</p:attrName>
                                        </p:attrNameLst>
                                      </p:cBhvr>
                                      <p:to>
                                        <p:strVal val="visible"/>
                                      </p:to>
                                    </p:set>
                                    <p:anim by="(-#ppt_w*2)" calcmode="lin" valueType="num">
                                      <p:cBhvr rctx="PPT">
                                        <p:cTn id="53" dur="500" autoRev="1" fill="hold">
                                          <p:stCondLst>
                                            <p:cond delay="0"/>
                                          </p:stCondLst>
                                        </p:cTn>
                                        <p:tgtEl>
                                          <p:spTgt spid="31">
                                            <p:txEl>
                                              <p:pRg st="0" end="0"/>
                                            </p:txEl>
                                          </p:spTgt>
                                        </p:tgtEl>
                                        <p:attrNameLst>
                                          <p:attrName>ppt_w</p:attrName>
                                        </p:attrNameLst>
                                      </p:cBhvr>
                                    </p:anim>
                                    <p:anim by="(#ppt_w*0.50)" calcmode="lin" valueType="num">
                                      <p:cBhvr>
                                        <p:cTn id="54" dur="500" decel="50000" autoRev="1" fill="hold">
                                          <p:stCondLst>
                                            <p:cond delay="0"/>
                                          </p:stCondLst>
                                        </p:cTn>
                                        <p:tgtEl>
                                          <p:spTgt spid="31">
                                            <p:txEl>
                                              <p:pRg st="0" end="0"/>
                                            </p:txEl>
                                          </p:spTgt>
                                        </p:tgtEl>
                                        <p:attrNameLst>
                                          <p:attrName>ppt_x</p:attrName>
                                        </p:attrNameLst>
                                      </p:cBhvr>
                                    </p:anim>
                                    <p:anim from="(-#ppt_h/2)" to="(#ppt_y)" calcmode="lin" valueType="num">
                                      <p:cBhvr>
                                        <p:cTn id="55" dur="1000" fill="hold">
                                          <p:stCondLst>
                                            <p:cond delay="0"/>
                                          </p:stCondLst>
                                        </p:cTn>
                                        <p:tgtEl>
                                          <p:spTgt spid="31">
                                            <p:txEl>
                                              <p:pRg st="0" end="0"/>
                                            </p:txEl>
                                          </p:spTgt>
                                        </p:tgtEl>
                                        <p:attrNameLst>
                                          <p:attrName>ppt_y</p:attrName>
                                        </p:attrNameLst>
                                      </p:cBhvr>
                                    </p:anim>
                                    <p:animRot by="21600000">
                                      <p:cBhvr>
                                        <p:cTn id="56" dur="1000" fill="hold">
                                          <p:stCondLst>
                                            <p:cond delay="0"/>
                                          </p:stCondLst>
                                        </p:cTn>
                                        <p:tgtEl>
                                          <p:spTgt spid="31">
                                            <p:txEl>
                                              <p:pRg st="0" end="0"/>
                                            </p:txEl>
                                          </p:spTgt>
                                        </p:tgtEl>
                                        <p:attrNameLst>
                                          <p:attrName>r</p:attrName>
                                        </p:attrNameLst>
                                      </p:cBhvr>
                                    </p:animRo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33">
                                            <p:txEl>
                                              <p:pRg st="0" end="0"/>
                                            </p:txEl>
                                          </p:spTgt>
                                        </p:tgtEl>
                                        <p:attrNameLst>
                                          <p:attrName>style.visibility</p:attrName>
                                        </p:attrNameLst>
                                      </p:cBhvr>
                                      <p:to>
                                        <p:strVal val="visible"/>
                                      </p:to>
                                    </p:set>
                                    <p:anim by="(-#ppt_w*2)" calcmode="lin" valueType="num">
                                      <p:cBhvr rctx="PPT">
                                        <p:cTn id="59" dur="500" autoRev="1" fill="hold">
                                          <p:stCondLst>
                                            <p:cond delay="0"/>
                                          </p:stCondLst>
                                        </p:cTn>
                                        <p:tgtEl>
                                          <p:spTgt spid="33">
                                            <p:txEl>
                                              <p:pRg st="0" end="0"/>
                                            </p:txEl>
                                          </p:spTgt>
                                        </p:tgtEl>
                                        <p:attrNameLst>
                                          <p:attrName>ppt_w</p:attrName>
                                        </p:attrNameLst>
                                      </p:cBhvr>
                                    </p:anim>
                                    <p:anim by="(#ppt_w*0.50)" calcmode="lin" valueType="num">
                                      <p:cBhvr>
                                        <p:cTn id="60" dur="500" decel="50000" autoRev="1" fill="hold">
                                          <p:stCondLst>
                                            <p:cond delay="0"/>
                                          </p:stCondLst>
                                        </p:cTn>
                                        <p:tgtEl>
                                          <p:spTgt spid="33">
                                            <p:txEl>
                                              <p:pRg st="0" end="0"/>
                                            </p:txEl>
                                          </p:spTgt>
                                        </p:tgtEl>
                                        <p:attrNameLst>
                                          <p:attrName>ppt_x</p:attrName>
                                        </p:attrNameLst>
                                      </p:cBhvr>
                                    </p:anim>
                                    <p:anim from="(-#ppt_h/2)" to="(#ppt_y)" calcmode="lin" valueType="num">
                                      <p:cBhvr>
                                        <p:cTn id="61" dur="1000" fill="hold">
                                          <p:stCondLst>
                                            <p:cond delay="0"/>
                                          </p:stCondLst>
                                        </p:cTn>
                                        <p:tgtEl>
                                          <p:spTgt spid="33">
                                            <p:txEl>
                                              <p:pRg st="0" end="0"/>
                                            </p:txEl>
                                          </p:spTgt>
                                        </p:tgtEl>
                                        <p:attrNameLst>
                                          <p:attrName>ppt_y</p:attrName>
                                        </p:attrNameLst>
                                      </p:cBhvr>
                                    </p:anim>
                                    <p:animRot by="21600000">
                                      <p:cBhvr>
                                        <p:cTn id="62" dur="1000" fill="hold">
                                          <p:stCondLst>
                                            <p:cond delay="0"/>
                                          </p:stCondLst>
                                        </p:cTn>
                                        <p:tgtEl>
                                          <p:spTgt spid="33">
                                            <p:txEl>
                                              <p:pRg st="0" end="0"/>
                                            </p:txEl>
                                          </p:spTgt>
                                        </p:tgtEl>
                                        <p:attrNameLst>
                                          <p:attrName>r</p:attrName>
                                        </p:attrNameLst>
                                      </p:cBhvr>
                                    </p:animRot>
                                  </p:childTnLst>
                                </p:cTn>
                              </p:par>
                            </p:childTnLst>
                          </p:cTn>
                        </p:par>
                        <p:par>
                          <p:cTn id="63" fill="hold">
                            <p:stCondLst>
                              <p:cond delay="5693"/>
                            </p:stCondLst>
                            <p:childTnLst>
                              <p:par>
                                <p:cTn id="64" presetID="47" presetClass="entr" presetSubtype="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000"/>
                                        <p:tgtEl>
                                          <p:spTgt spid="27"/>
                                        </p:tgtEl>
                                      </p:cBhvr>
                                    </p:animEffect>
                                    <p:anim calcmode="lin" valueType="num">
                                      <p:cBhvr>
                                        <p:cTn id="72" dur="1000" fill="hold"/>
                                        <p:tgtEl>
                                          <p:spTgt spid="27"/>
                                        </p:tgtEl>
                                        <p:attrNameLst>
                                          <p:attrName>ppt_x</p:attrName>
                                        </p:attrNameLst>
                                      </p:cBhvr>
                                      <p:tavLst>
                                        <p:tav tm="0">
                                          <p:val>
                                            <p:strVal val="#ppt_x"/>
                                          </p:val>
                                        </p:tav>
                                        <p:tav tm="100000">
                                          <p:val>
                                            <p:strVal val="#ppt_x"/>
                                          </p:val>
                                        </p:tav>
                                      </p:tavLst>
                                    </p:anim>
                                    <p:anim calcmode="lin" valueType="num">
                                      <p:cBhvr>
                                        <p:cTn id="73" dur="1000" fill="hold"/>
                                        <p:tgtEl>
                                          <p:spTgt spid="27"/>
                                        </p:tgtEl>
                                        <p:attrNameLst>
                                          <p:attrName>ppt_y</p:attrName>
                                        </p:attrNameLst>
                                      </p:cBhvr>
                                      <p:tavLst>
                                        <p:tav tm="0">
                                          <p:val>
                                            <p:strVal val="#ppt_y+.1"/>
                                          </p:val>
                                        </p:tav>
                                        <p:tav tm="100000">
                                          <p:val>
                                            <p:strVal val="#ppt_y"/>
                                          </p:val>
                                        </p:tav>
                                      </p:tavLst>
                                    </p:anim>
                                  </p:childTnLst>
                                </p:cTn>
                              </p:par>
                            </p:childTnLst>
                          </p:cTn>
                        </p:par>
                        <p:par>
                          <p:cTn id="74" fill="hold">
                            <p:stCondLst>
                              <p:cond delay="6693"/>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0"/>
                                        <p:tgtEl>
                                          <p:spTgt spid="28"/>
                                        </p:tgtEl>
                                      </p:cBhvr>
                                    </p:animEffect>
                                    <p:anim calcmode="lin" valueType="num">
                                      <p:cBhvr>
                                        <p:cTn id="83" dur="1000" fill="hold"/>
                                        <p:tgtEl>
                                          <p:spTgt spid="28"/>
                                        </p:tgtEl>
                                        <p:attrNameLst>
                                          <p:attrName>ppt_x</p:attrName>
                                        </p:attrNameLst>
                                      </p:cBhvr>
                                      <p:tavLst>
                                        <p:tav tm="0">
                                          <p:val>
                                            <p:strVal val="#ppt_x"/>
                                          </p:val>
                                        </p:tav>
                                        <p:tav tm="100000">
                                          <p:val>
                                            <p:strVal val="#ppt_x"/>
                                          </p:val>
                                        </p:tav>
                                      </p:tavLst>
                                    </p:anim>
                                    <p:anim calcmode="lin" valueType="num">
                                      <p:cBhvr>
                                        <p:cTn id="84" dur="1000" fill="hold"/>
                                        <p:tgtEl>
                                          <p:spTgt spid="28"/>
                                        </p:tgtEl>
                                        <p:attrNameLst>
                                          <p:attrName>ppt_y</p:attrName>
                                        </p:attrNameLst>
                                      </p:cBhvr>
                                      <p:tavLst>
                                        <p:tav tm="0">
                                          <p:val>
                                            <p:strVal val="#ppt_y-.1"/>
                                          </p:val>
                                        </p:tav>
                                        <p:tav tm="100000">
                                          <p:val>
                                            <p:strVal val="#ppt_y"/>
                                          </p:val>
                                        </p:tav>
                                      </p:tavLst>
                                    </p:anim>
                                  </p:childTnLst>
                                </p:cTn>
                              </p:par>
                              <p:par>
                                <p:cTn id="85" presetID="53" presetClass="entr" presetSubtype="16" fill="hold" grpId="0" nodeType="withEffect">
                                  <p:stCondLst>
                                    <p:cond delay="407"/>
                                  </p:stCondLst>
                                  <p:childTnLst>
                                    <p:set>
                                      <p:cBhvr>
                                        <p:cTn id="86" dur="1" fill="hold">
                                          <p:stCondLst>
                                            <p:cond delay="0"/>
                                          </p:stCondLst>
                                        </p:cTn>
                                        <p:tgtEl>
                                          <p:spTgt spid="26"/>
                                        </p:tgtEl>
                                        <p:attrNameLst>
                                          <p:attrName>style.visibility</p:attrName>
                                        </p:attrNameLst>
                                      </p:cBhvr>
                                      <p:to>
                                        <p:strVal val="visible"/>
                                      </p:to>
                                    </p:set>
                                    <p:anim calcmode="lin" valueType="num">
                                      <p:cBhvr>
                                        <p:cTn id="87" dur="1000" fill="hold"/>
                                        <p:tgtEl>
                                          <p:spTgt spid="26"/>
                                        </p:tgtEl>
                                        <p:attrNameLst>
                                          <p:attrName>ppt_w</p:attrName>
                                        </p:attrNameLst>
                                      </p:cBhvr>
                                      <p:tavLst>
                                        <p:tav tm="0">
                                          <p:val>
                                            <p:fltVal val="0"/>
                                          </p:val>
                                        </p:tav>
                                        <p:tav tm="100000">
                                          <p:val>
                                            <p:strVal val="#ppt_w"/>
                                          </p:val>
                                        </p:tav>
                                      </p:tavLst>
                                    </p:anim>
                                    <p:anim calcmode="lin" valueType="num">
                                      <p:cBhvr>
                                        <p:cTn id="88" dur="1000" fill="hold"/>
                                        <p:tgtEl>
                                          <p:spTgt spid="26"/>
                                        </p:tgtEl>
                                        <p:attrNameLst>
                                          <p:attrName>ppt_h</p:attrName>
                                        </p:attrNameLst>
                                      </p:cBhvr>
                                      <p:tavLst>
                                        <p:tav tm="0">
                                          <p:val>
                                            <p:fltVal val="0"/>
                                          </p:val>
                                        </p:tav>
                                        <p:tav tm="100000">
                                          <p:val>
                                            <p:strVal val="#ppt_h"/>
                                          </p:val>
                                        </p:tav>
                                      </p:tavLst>
                                    </p:anim>
                                    <p:animEffect transition="in" filter="fade">
                                      <p:cBhvr>
                                        <p:cTn id="89" dur="1000"/>
                                        <p:tgtEl>
                                          <p:spTgt spid="26"/>
                                        </p:tgtEl>
                                      </p:cBhvr>
                                    </p:animEffect>
                                  </p:childTnLst>
                                </p:cTn>
                              </p:par>
                              <p:par>
                                <p:cTn id="90" presetID="53" presetClass="entr" presetSubtype="16" fill="hold" grpId="0" nodeType="withEffect">
                                  <p:stCondLst>
                                    <p:cond delay="507"/>
                                  </p:stCondLst>
                                  <p:childTnLst>
                                    <p:set>
                                      <p:cBhvr>
                                        <p:cTn id="91" dur="1" fill="hold">
                                          <p:stCondLst>
                                            <p:cond delay="0"/>
                                          </p:stCondLst>
                                        </p:cTn>
                                        <p:tgtEl>
                                          <p:spTgt spid="30"/>
                                        </p:tgtEl>
                                        <p:attrNameLst>
                                          <p:attrName>style.visibility</p:attrName>
                                        </p:attrNameLst>
                                      </p:cBhvr>
                                      <p:to>
                                        <p:strVal val="visible"/>
                                      </p:to>
                                    </p:set>
                                    <p:anim calcmode="lin" valueType="num">
                                      <p:cBhvr>
                                        <p:cTn id="92" dur="1000" fill="hold"/>
                                        <p:tgtEl>
                                          <p:spTgt spid="30"/>
                                        </p:tgtEl>
                                        <p:attrNameLst>
                                          <p:attrName>ppt_w</p:attrName>
                                        </p:attrNameLst>
                                      </p:cBhvr>
                                      <p:tavLst>
                                        <p:tav tm="0">
                                          <p:val>
                                            <p:fltVal val="0"/>
                                          </p:val>
                                        </p:tav>
                                        <p:tav tm="100000">
                                          <p:val>
                                            <p:strVal val="#ppt_w"/>
                                          </p:val>
                                        </p:tav>
                                      </p:tavLst>
                                    </p:anim>
                                    <p:anim calcmode="lin" valueType="num">
                                      <p:cBhvr>
                                        <p:cTn id="93" dur="1000" fill="hold"/>
                                        <p:tgtEl>
                                          <p:spTgt spid="30"/>
                                        </p:tgtEl>
                                        <p:attrNameLst>
                                          <p:attrName>ppt_h</p:attrName>
                                        </p:attrNameLst>
                                      </p:cBhvr>
                                      <p:tavLst>
                                        <p:tav tm="0">
                                          <p:val>
                                            <p:fltVal val="0"/>
                                          </p:val>
                                        </p:tav>
                                        <p:tav tm="100000">
                                          <p:val>
                                            <p:strVal val="#ppt_h"/>
                                          </p:val>
                                        </p:tav>
                                      </p:tavLst>
                                    </p:anim>
                                    <p:animEffect transition="in" filter="fade">
                                      <p:cBhvr>
                                        <p:cTn id="94" dur="1000"/>
                                        <p:tgtEl>
                                          <p:spTgt spid="30"/>
                                        </p:tgtEl>
                                      </p:cBhvr>
                                    </p:animEffect>
                                  </p:childTnLst>
                                </p:cTn>
                              </p:par>
                            </p:childTnLst>
                          </p:cTn>
                        </p:par>
                        <p:par>
                          <p:cTn id="95" fill="hold">
                            <p:stCondLst>
                              <p:cond delay="8200"/>
                            </p:stCondLst>
                            <p:childTnLst>
                              <p:par>
                                <p:cTn id="96" presetID="10" presetClass="entr" presetSubtype="0" fill="hold"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par>
                                <p:cTn id="99" presetID="10" presetClass="entr" presetSubtype="0"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childTnLst>
                          </p:cTn>
                        </p:par>
                        <p:par>
                          <p:cTn id="102" fill="hold">
                            <p:stCondLst>
                              <p:cond delay="8700"/>
                            </p:stCondLst>
                            <p:childTnLst>
                              <p:par>
                                <p:cTn id="103" presetID="22" presetClass="entr" presetSubtype="1" fill="hold" grpId="0" nodeType="afterEffect">
                                  <p:stCondLst>
                                    <p:cond delay="0"/>
                                  </p:stCondLst>
                                  <p:iterate type="lt">
                                    <p:tmPct val="8632"/>
                                  </p:iterate>
                                  <p:childTnLst>
                                    <p:set>
                                      <p:cBhvr>
                                        <p:cTn id="104" dur="1" fill="hold">
                                          <p:stCondLst>
                                            <p:cond delay="0"/>
                                          </p:stCondLst>
                                        </p:cTn>
                                        <p:tgtEl>
                                          <p:spTgt spid="37"/>
                                        </p:tgtEl>
                                        <p:attrNameLst>
                                          <p:attrName>style.visibility</p:attrName>
                                        </p:attrNameLst>
                                      </p:cBhvr>
                                      <p:to>
                                        <p:strVal val="visible"/>
                                      </p:to>
                                    </p:set>
                                    <p:animEffect transition="in" filter="wipe(up)">
                                      <p:cBhvr>
                                        <p:cTn id="105" dur="500"/>
                                        <p:tgtEl>
                                          <p:spTgt spid="37"/>
                                        </p:tgtEl>
                                      </p:cBhvr>
                                    </p:animEffect>
                                  </p:childTnLst>
                                </p:cTn>
                              </p:par>
                              <p:par>
                                <p:cTn id="106" presetID="22" presetClass="entr" presetSubtype="1" fill="hold" grpId="0" nodeType="withEffect">
                                  <p:stCondLst>
                                    <p:cond delay="0"/>
                                  </p:stCondLst>
                                  <p:iterate type="lt">
                                    <p:tmPct val="8632"/>
                                  </p:iterate>
                                  <p:childTnLst>
                                    <p:set>
                                      <p:cBhvr>
                                        <p:cTn id="107" dur="1" fill="hold">
                                          <p:stCondLst>
                                            <p:cond delay="0"/>
                                          </p:stCondLst>
                                        </p:cTn>
                                        <p:tgtEl>
                                          <p:spTgt spid="38"/>
                                        </p:tgtEl>
                                        <p:attrNameLst>
                                          <p:attrName>style.visibility</p:attrName>
                                        </p:attrNameLst>
                                      </p:cBhvr>
                                      <p:to>
                                        <p:strVal val="visible"/>
                                      </p:to>
                                    </p:set>
                                    <p:animEffect transition="in" filter="wipe(up)">
                                      <p:cBhvr>
                                        <p:cTn id="108" dur="500"/>
                                        <p:tgtEl>
                                          <p:spTgt spid="38"/>
                                        </p:tgtEl>
                                      </p:cBhvr>
                                    </p:animEffect>
                                  </p:childTnLst>
                                </p:cTn>
                              </p:par>
                            </p:childTnLst>
                          </p:cTn>
                        </p:par>
                        <p:par>
                          <p:cTn id="109" fill="hold">
                            <p:stCondLst>
                              <p:cond delay="10192"/>
                            </p:stCondLst>
                            <p:childTnLst>
                              <p:par>
                                <p:cTn id="110" presetID="56" presetClass="entr" presetSubtype="0" fill="hold" grpId="0" nodeType="afterEffect">
                                  <p:stCondLst>
                                    <p:cond delay="0"/>
                                  </p:stCondLst>
                                  <p:iterate type="lt">
                                    <p:tmPct val="10000"/>
                                  </p:iterate>
                                  <p:childTnLst>
                                    <p:set>
                                      <p:cBhvr>
                                        <p:cTn id="111" dur="1" fill="hold">
                                          <p:stCondLst>
                                            <p:cond delay="0"/>
                                          </p:stCondLst>
                                        </p:cTn>
                                        <p:tgtEl>
                                          <p:spTgt spid="34">
                                            <p:txEl>
                                              <p:pRg st="0" end="0"/>
                                            </p:txEl>
                                          </p:spTgt>
                                        </p:tgtEl>
                                        <p:attrNameLst>
                                          <p:attrName>style.visibility</p:attrName>
                                        </p:attrNameLst>
                                      </p:cBhvr>
                                      <p:to>
                                        <p:strVal val="visible"/>
                                      </p:to>
                                    </p:set>
                                    <p:anim by="(-#ppt_w*2)" calcmode="lin" valueType="num">
                                      <p:cBhvr rctx="PPT">
                                        <p:cTn id="112" dur="500" autoRev="1" fill="hold">
                                          <p:stCondLst>
                                            <p:cond delay="0"/>
                                          </p:stCondLst>
                                        </p:cTn>
                                        <p:tgtEl>
                                          <p:spTgt spid="34">
                                            <p:txEl>
                                              <p:pRg st="0" end="0"/>
                                            </p:txEl>
                                          </p:spTgt>
                                        </p:tgtEl>
                                        <p:attrNameLst>
                                          <p:attrName>ppt_w</p:attrName>
                                        </p:attrNameLst>
                                      </p:cBhvr>
                                    </p:anim>
                                    <p:anim by="(#ppt_w*0.50)" calcmode="lin" valueType="num">
                                      <p:cBhvr>
                                        <p:cTn id="113" dur="500" decel="50000" autoRev="1" fill="hold">
                                          <p:stCondLst>
                                            <p:cond delay="0"/>
                                          </p:stCondLst>
                                        </p:cTn>
                                        <p:tgtEl>
                                          <p:spTgt spid="34">
                                            <p:txEl>
                                              <p:pRg st="0" end="0"/>
                                            </p:txEl>
                                          </p:spTgt>
                                        </p:tgtEl>
                                        <p:attrNameLst>
                                          <p:attrName>ppt_x</p:attrName>
                                        </p:attrNameLst>
                                      </p:cBhvr>
                                    </p:anim>
                                    <p:anim from="(-#ppt_h/2)" to="(#ppt_y)" calcmode="lin" valueType="num">
                                      <p:cBhvr>
                                        <p:cTn id="114" dur="1000" fill="hold">
                                          <p:stCondLst>
                                            <p:cond delay="0"/>
                                          </p:stCondLst>
                                        </p:cTn>
                                        <p:tgtEl>
                                          <p:spTgt spid="34">
                                            <p:txEl>
                                              <p:pRg st="0" end="0"/>
                                            </p:txEl>
                                          </p:spTgt>
                                        </p:tgtEl>
                                        <p:attrNameLst>
                                          <p:attrName>ppt_y</p:attrName>
                                        </p:attrNameLst>
                                      </p:cBhvr>
                                    </p:anim>
                                    <p:animRot by="21600000">
                                      <p:cBhvr>
                                        <p:cTn id="115" dur="1000" fill="hold">
                                          <p:stCondLst>
                                            <p:cond delay="0"/>
                                          </p:stCondLst>
                                        </p:cTn>
                                        <p:tgtEl>
                                          <p:spTgt spid="34">
                                            <p:txEl>
                                              <p:pRg st="0" end="0"/>
                                            </p:txEl>
                                          </p:spTgt>
                                        </p:tgtEl>
                                        <p:attrNameLst>
                                          <p:attrName>r</p:attrName>
                                        </p:attrNameLst>
                                      </p:cBhvr>
                                    </p:animRot>
                                  </p:childTnLst>
                                </p:cTn>
                              </p:par>
                              <p:par>
                                <p:cTn id="116" presetID="56" presetClass="entr" presetSubtype="0" fill="hold" grpId="0" nodeType="withEffect">
                                  <p:stCondLst>
                                    <p:cond delay="0"/>
                                  </p:stCondLst>
                                  <p:iterate type="lt">
                                    <p:tmPct val="10000"/>
                                  </p:iterate>
                                  <p:childTnLst>
                                    <p:set>
                                      <p:cBhvr>
                                        <p:cTn id="117" dur="1" fill="hold">
                                          <p:stCondLst>
                                            <p:cond delay="0"/>
                                          </p:stCondLst>
                                        </p:cTn>
                                        <p:tgtEl>
                                          <p:spTgt spid="35">
                                            <p:txEl>
                                              <p:pRg st="0" end="0"/>
                                            </p:txEl>
                                          </p:spTgt>
                                        </p:tgtEl>
                                        <p:attrNameLst>
                                          <p:attrName>style.visibility</p:attrName>
                                        </p:attrNameLst>
                                      </p:cBhvr>
                                      <p:to>
                                        <p:strVal val="visible"/>
                                      </p:to>
                                    </p:set>
                                    <p:anim by="(-#ppt_w*2)" calcmode="lin" valueType="num">
                                      <p:cBhvr rctx="PPT">
                                        <p:cTn id="118" dur="500" autoRev="1" fill="hold">
                                          <p:stCondLst>
                                            <p:cond delay="0"/>
                                          </p:stCondLst>
                                        </p:cTn>
                                        <p:tgtEl>
                                          <p:spTgt spid="35">
                                            <p:txEl>
                                              <p:pRg st="0" end="0"/>
                                            </p:txEl>
                                          </p:spTgt>
                                        </p:tgtEl>
                                        <p:attrNameLst>
                                          <p:attrName>ppt_w</p:attrName>
                                        </p:attrNameLst>
                                      </p:cBhvr>
                                    </p:anim>
                                    <p:anim by="(#ppt_w*0.50)" calcmode="lin" valueType="num">
                                      <p:cBhvr>
                                        <p:cTn id="119" dur="500" decel="50000" autoRev="1" fill="hold">
                                          <p:stCondLst>
                                            <p:cond delay="0"/>
                                          </p:stCondLst>
                                        </p:cTn>
                                        <p:tgtEl>
                                          <p:spTgt spid="35">
                                            <p:txEl>
                                              <p:pRg st="0" end="0"/>
                                            </p:txEl>
                                          </p:spTgt>
                                        </p:tgtEl>
                                        <p:attrNameLst>
                                          <p:attrName>ppt_x</p:attrName>
                                        </p:attrNameLst>
                                      </p:cBhvr>
                                    </p:anim>
                                    <p:anim from="(-#ppt_h/2)" to="(#ppt_y)" calcmode="lin" valueType="num">
                                      <p:cBhvr>
                                        <p:cTn id="120" dur="1000" fill="hold">
                                          <p:stCondLst>
                                            <p:cond delay="0"/>
                                          </p:stCondLst>
                                        </p:cTn>
                                        <p:tgtEl>
                                          <p:spTgt spid="35">
                                            <p:txEl>
                                              <p:pRg st="0" end="0"/>
                                            </p:txEl>
                                          </p:spTgt>
                                        </p:tgtEl>
                                        <p:attrNameLst>
                                          <p:attrName>ppt_y</p:attrName>
                                        </p:attrNameLst>
                                      </p:cBhvr>
                                    </p:anim>
                                    <p:animRot by="21600000">
                                      <p:cBhvr>
                                        <p:cTn id="121" dur="1000" fill="hold">
                                          <p:stCondLst>
                                            <p:cond delay="0"/>
                                          </p:stCondLst>
                                        </p:cTn>
                                        <p:tgtEl>
                                          <p:spTgt spid="3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P spid="17" grpId="0" animBg="1"/>
      <p:bldP spid="18" grpId="0" animBg="1"/>
      <p:bldP spid="20" grpId="0"/>
      <p:bldP spid="21" grpId="0" animBg="1"/>
      <p:bldP spid="22" grpId="0" animBg="1"/>
      <p:bldP spid="26" grpId="0"/>
      <p:bldP spid="27" grpId="0" animBg="1"/>
      <p:bldP spid="28" grpId="0" animBg="1"/>
      <p:bldP spid="30" grpId="0"/>
      <p:bldP spid="31" grpId="0" build="p"/>
      <p:bldP spid="32" grpId="0"/>
      <p:bldP spid="33" grpId="0" build="p"/>
      <p:bldP spid="34" grpId="0" build="p"/>
      <p:bldP spid="35" grpId="0" build="p"/>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48FDC4F2-0FEF-46F9-8EA9-DDB3FF5916F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53250" y="2997420"/>
            <a:ext cx="5238750" cy="2781300"/>
          </a:xfrm>
          <a:prstGeom prst="rect">
            <a:avLst/>
          </a:prstGeom>
        </p:spPr>
      </p:pic>
      <p:grpSp>
        <p:nvGrpSpPr>
          <p:cNvPr id="13" name="组合 12">
            <a:extLst>
              <a:ext uri="{FF2B5EF4-FFF2-40B4-BE49-F238E27FC236}">
                <a16:creationId xmlns:a16="http://schemas.microsoft.com/office/drawing/2014/main" xmlns="" id="{D390386F-FFE1-4590-ACF0-652FA736F717}"/>
              </a:ext>
            </a:extLst>
          </p:cNvPr>
          <p:cNvGrpSpPr/>
          <p:nvPr/>
        </p:nvGrpSpPr>
        <p:grpSpPr>
          <a:xfrm>
            <a:off x="1678674" y="1455787"/>
            <a:ext cx="8801774" cy="3240000"/>
            <a:chOff x="1678674" y="1239186"/>
            <a:chExt cx="8801774" cy="3240000"/>
          </a:xfrm>
        </p:grpSpPr>
        <p:pic>
          <p:nvPicPr>
            <p:cNvPr id="14" name="白茶" descr="http://img4.duitang.com/uploads/item/201207/16/20120716205613_ER2Jd.jpeg">
              <a:extLst>
                <a:ext uri="{FF2B5EF4-FFF2-40B4-BE49-F238E27FC236}">
                  <a16:creationId xmlns:a16="http://schemas.microsoft.com/office/drawing/2014/main" xmlns="" id="{DDD0D878-034B-4C85-BAC5-F2F9B5E7BC57}"/>
                </a:ext>
              </a:extLst>
            </p:cNvPr>
            <p:cNvPicPr>
              <a:picLocks noChangeAspect="1" noChangeArrowheads="1"/>
            </p:cNvPicPr>
            <p:nvPr/>
          </p:nvPicPr>
          <p:blipFill rotWithShape="1">
            <a:blip r:embed="rId4" cstate="screen">
              <a:grayscl/>
              <a:extLst>
                <a:ext uri="{28A0092B-C50C-407E-A947-70E740481C1C}">
                  <a14:useLocalDpi xmlns:a14="http://schemas.microsoft.com/office/drawing/2010/main"/>
                </a:ext>
              </a:extLst>
            </a:blip>
            <a:srcRect/>
            <a:stretch/>
          </p:blipFill>
          <p:spPr bwMode="auto">
            <a:xfrm>
              <a:off x="6094376" y="1239186"/>
              <a:ext cx="1483352" cy="324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黑茶" descr="http://pic31.nipic.com/20130705/11310647_111708608184_2.jpg">
              <a:extLst>
                <a:ext uri="{FF2B5EF4-FFF2-40B4-BE49-F238E27FC236}">
                  <a16:creationId xmlns:a16="http://schemas.microsoft.com/office/drawing/2014/main" xmlns="" id="{2CC1FE5E-336E-425E-9D4F-5D2DA78295C5}"/>
                </a:ext>
              </a:extLst>
            </p:cNvPr>
            <p:cNvPicPr>
              <a:picLocks noChangeAspect="1" noChangeArrowheads="1"/>
            </p:cNvPicPr>
            <p:nvPr/>
          </p:nvPicPr>
          <p:blipFill rotWithShape="1">
            <a:blip r:embed="rId5" cstate="screen">
              <a:grayscl/>
              <a:extLst>
                <a:ext uri="{28A0092B-C50C-407E-A947-70E740481C1C}">
                  <a14:useLocalDpi xmlns:a14="http://schemas.microsoft.com/office/drawing/2010/main"/>
                </a:ext>
              </a:extLst>
            </a:blip>
            <a:srcRect/>
            <a:stretch/>
          </p:blipFill>
          <p:spPr bwMode="auto">
            <a:xfrm>
              <a:off x="4611024" y="1239186"/>
              <a:ext cx="1483351" cy="324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红茶" descr="红茶">
              <a:extLst>
                <a:ext uri="{FF2B5EF4-FFF2-40B4-BE49-F238E27FC236}">
                  <a16:creationId xmlns:a16="http://schemas.microsoft.com/office/drawing/2014/main" xmlns="" id="{686E8292-10DB-4E49-8FD0-C135A015AED7}"/>
                </a:ext>
              </a:extLst>
            </p:cNvPr>
            <p:cNvPicPr>
              <a:picLocks noChangeAspect="1" noChangeArrowheads="1"/>
            </p:cNvPicPr>
            <p:nvPr/>
          </p:nvPicPr>
          <p:blipFill rotWithShape="1">
            <a:blip r:embed="rId6" cstate="screen">
              <a:grayscl/>
              <a:extLst>
                <a:ext uri="{28A0092B-C50C-407E-A947-70E740481C1C}">
                  <a14:useLocalDpi xmlns:a14="http://schemas.microsoft.com/office/drawing/2010/main"/>
                </a:ext>
              </a:extLst>
            </a:blip>
            <a:srcRect/>
            <a:stretch/>
          </p:blipFill>
          <p:spPr bwMode="auto">
            <a:xfrm>
              <a:off x="3127672" y="1239186"/>
              <a:ext cx="1483352" cy="324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绿茶" descr="龙井茶">
              <a:extLst>
                <a:ext uri="{FF2B5EF4-FFF2-40B4-BE49-F238E27FC236}">
                  <a16:creationId xmlns:a16="http://schemas.microsoft.com/office/drawing/2014/main" xmlns="" id="{DE2A6E5C-63ED-46A8-98FA-B0AEB414D06D}"/>
                </a:ext>
              </a:extLst>
            </p:cNvPr>
            <p:cNvPicPr>
              <a:picLocks noChangeAspect="1" noChangeArrowheads="1"/>
            </p:cNvPicPr>
            <p:nvPr/>
          </p:nvPicPr>
          <p:blipFill rotWithShape="1">
            <a:blip r:embed="rId7" cstate="screen">
              <a:grayscl/>
              <a:extLst>
                <a:ext uri="{28A0092B-C50C-407E-A947-70E740481C1C}">
                  <a14:useLocalDpi xmlns:a14="http://schemas.microsoft.com/office/drawing/2010/main"/>
                </a:ext>
              </a:extLst>
            </a:blip>
            <a:srcRect/>
            <a:stretch/>
          </p:blipFill>
          <p:spPr bwMode="auto">
            <a:xfrm>
              <a:off x="1678674" y="1239186"/>
              <a:ext cx="1448997" cy="324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青茶" descr="茶叶铁观音">
              <a:extLst>
                <a:ext uri="{FF2B5EF4-FFF2-40B4-BE49-F238E27FC236}">
                  <a16:creationId xmlns:a16="http://schemas.microsoft.com/office/drawing/2014/main" xmlns="" id="{6781CF0A-63B2-4A5A-839B-2EAB3564E8F4}"/>
                </a:ext>
              </a:extLst>
            </p:cNvPr>
            <p:cNvPicPr>
              <a:picLocks noChangeAspect="1" noChangeArrowheads="1"/>
            </p:cNvPicPr>
            <p:nvPr/>
          </p:nvPicPr>
          <p:blipFill rotWithShape="1">
            <a:blip r:embed="rId8" cstate="screen">
              <a:grayscl/>
              <a:extLst>
                <a:ext uri="{28A0092B-C50C-407E-A947-70E740481C1C}">
                  <a14:useLocalDpi xmlns:a14="http://schemas.microsoft.com/office/drawing/2010/main"/>
                </a:ext>
              </a:extLst>
            </a:blip>
            <a:srcRect/>
            <a:stretch/>
          </p:blipFill>
          <p:spPr bwMode="auto">
            <a:xfrm>
              <a:off x="9061079" y="1239186"/>
              <a:ext cx="1419369" cy="324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黄茶" descr="花茶">
              <a:extLst>
                <a:ext uri="{FF2B5EF4-FFF2-40B4-BE49-F238E27FC236}">
                  <a16:creationId xmlns:a16="http://schemas.microsoft.com/office/drawing/2014/main" xmlns="" id="{608CFBD0-99AD-4004-ADBB-51480A1D4C8C}"/>
                </a:ext>
              </a:extLst>
            </p:cNvPr>
            <p:cNvPicPr>
              <a:picLocks noChangeAspect="1" noChangeArrowheads="1"/>
            </p:cNvPicPr>
            <p:nvPr/>
          </p:nvPicPr>
          <p:blipFill rotWithShape="1">
            <a:blip r:embed="rId9" cstate="screen">
              <a:grayscl/>
              <a:extLst>
                <a:ext uri="{28A0092B-C50C-407E-A947-70E740481C1C}">
                  <a14:useLocalDpi xmlns:a14="http://schemas.microsoft.com/office/drawing/2010/main"/>
                </a:ext>
              </a:extLst>
            </a:blip>
            <a:srcRect/>
            <a:stretch/>
          </p:blipFill>
          <p:spPr bwMode="auto">
            <a:xfrm>
              <a:off x="7577728" y="1239186"/>
              <a:ext cx="1483352" cy="32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组合 19">
            <a:extLst>
              <a:ext uri="{FF2B5EF4-FFF2-40B4-BE49-F238E27FC236}">
                <a16:creationId xmlns:a16="http://schemas.microsoft.com/office/drawing/2014/main" xmlns="" id="{77FC7F28-181B-4363-B8D2-C0EEDE9FFD8F}"/>
              </a:ext>
            </a:extLst>
          </p:cNvPr>
          <p:cNvGrpSpPr/>
          <p:nvPr/>
        </p:nvGrpSpPr>
        <p:grpSpPr>
          <a:xfrm>
            <a:off x="6094376" y="1455786"/>
            <a:ext cx="1483352" cy="3240002"/>
            <a:chOff x="6094376" y="1746672"/>
            <a:chExt cx="1483352" cy="2225028"/>
          </a:xfrm>
        </p:grpSpPr>
        <p:pic>
          <p:nvPicPr>
            <p:cNvPr id="21" name="白茶">
              <a:extLst>
                <a:ext uri="{FF2B5EF4-FFF2-40B4-BE49-F238E27FC236}">
                  <a16:creationId xmlns:a16="http://schemas.microsoft.com/office/drawing/2014/main" xmlns="" id="{CB2662C9-B076-4A7B-A2CD-9C62AD72314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6094376" y="1746672"/>
              <a:ext cx="1483352" cy="2225028"/>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a:extLst>
                <a:ext uri="{FF2B5EF4-FFF2-40B4-BE49-F238E27FC236}">
                  <a16:creationId xmlns:a16="http://schemas.microsoft.com/office/drawing/2014/main" xmlns="" id="{05555395-4C69-42C3-AC37-EE16FAD70536}"/>
                </a:ext>
              </a:extLst>
            </p:cNvPr>
            <p:cNvSpPr/>
            <p:nvPr/>
          </p:nvSpPr>
          <p:spPr>
            <a:xfrm>
              <a:off x="6094376" y="2878237"/>
              <a:ext cx="1483352" cy="401586"/>
            </a:xfrm>
            <a:prstGeom prst="rect">
              <a:avLst/>
            </a:prstGeom>
            <a:solidFill>
              <a:schemeClr val="bg1">
                <a:alpha val="69804"/>
              </a:schemeClr>
            </a:solidFill>
          </p:spPr>
          <p:txBody>
            <a:bodyPr wrap="square">
              <a:spAutoFit/>
            </a:bodyPr>
            <a:lstStyle/>
            <a:p>
              <a:pPr algn="ctr"/>
              <a:r>
                <a:rPr lang="zh-CN" altLang="en-US" sz="3200" dirty="0">
                  <a:solidFill>
                    <a:srgbClr val="62A005"/>
                  </a:solidFill>
                  <a:cs typeface="+mn-ea"/>
                  <a:sym typeface="+mn-lt"/>
                </a:rPr>
                <a:t>白茶</a:t>
              </a:r>
            </a:p>
          </p:txBody>
        </p:sp>
      </p:grpSp>
      <p:grpSp>
        <p:nvGrpSpPr>
          <p:cNvPr id="23" name="组合 22">
            <a:extLst>
              <a:ext uri="{FF2B5EF4-FFF2-40B4-BE49-F238E27FC236}">
                <a16:creationId xmlns:a16="http://schemas.microsoft.com/office/drawing/2014/main" xmlns="" id="{8E5A2051-F9A6-4CC3-AFA7-400D57D0FDCA}"/>
              </a:ext>
            </a:extLst>
          </p:cNvPr>
          <p:cNvGrpSpPr/>
          <p:nvPr/>
        </p:nvGrpSpPr>
        <p:grpSpPr>
          <a:xfrm>
            <a:off x="4611024" y="1455787"/>
            <a:ext cx="1483352" cy="3240000"/>
            <a:chOff x="4611024" y="1746673"/>
            <a:chExt cx="1483352" cy="2225026"/>
          </a:xfrm>
        </p:grpSpPr>
        <p:pic>
          <p:nvPicPr>
            <p:cNvPr id="24" name="黑茶">
              <a:extLst>
                <a:ext uri="{FF2B5EF4-FFF2-40B4-BE49-F238E27FC236}">
                  <a16:creationId xmlns:a16="http://schemas.microsoft.com/office/drawing/2014/main" xmlns="" id="{66D2BB59-D25E-4E6E-AC00-DBA67FCD640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tretch>
              <a:fillRect/>
            </a:stretch>
          </p:blipFill>
          <p:spPr bwMode="auto">
            <a:xfrm>
              <a:off x="4611024" y="1746673"/>
              <a:ext cx="1483351" cy="2225026"/>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a:extLst>
                <a:ext uri="{FF2B5EF4-FFF2-40B4-BE49-F238E27FC236}">
                  <a16:creationId xmlns:a16="http://schemas.microsoft.com/office/drawing/2014/main" xmlns="" id="{A300D4E8-AD16-4DA9-A360-3DB5C24F48FA}"/>
                </a:ext>
              </a:extLst>
            </p:cNvPr>
            <p:cNvSpPr/>
            <p:nvPr/>
          </p:nvSpPr>
          <p:spPr>
            <a:xfrm>
              <a:off x="4628325" y="2878237"/>
              <a:ext cx="1466051" cy="401586"/>
            </a:xfrm>
            <a:prstGeom prst="rect">
              <a:avLst/>
            </a:prstGeom>
            <a:solidFill>
              <a:schemeClr val="bg1">
                <a:alpha val="69804"/>
              </a:schemeClr>
            </a:solidFill>
          </p:spPr>
          <p:txBody>
            <a:bodyPr wrap="square">
              <a:spAutoFit/>
            </a:bodyPr>
            <a:lstStyle/>
            <a:p>
              <a:pPr algn="ctr"/>
              <a:r>
                <a:rPr lang="zh-CN" altLang="en-US" sz="3200" dirty="0">
                  <a:solidFill>
                    <a:srgbClr val="62A005"/>
                  </a:solidFill>
                  <a:cs typeface="+mn-ea"/>
                  <a:sym typeface="+mn-lt"/>
                </a:rPr>
                <a:t>黑茶</a:t>
              </a:r>
            </a:p>
          </p:txBody>
        </p:sp>
      </p:grpSp>
      <p:grpSp>
        <p:nvGrpSpPr>
          <p:cNvPr id="26" name="组合 25">
            <a:extLst>
              <a:ext uri="{FF2B5EF4-FFF2-40B4-BE49-F238E27FC236}">
                <a16:creationId xmlns:a16="http://schemas.microsoft.com/office/drawing/2014/main" xmlns="" id="{7747440C-2DEC-4594-8EED-7B4F203577D7}"/>
              </a:ext>
            </a:extLst>
          </p:cNvPr>
          <p:cNvGrpSpPr/>
          <p:nvPr/>
        </p:nvGrpSpPr>
        <p:grpSpPr>
          <a:xfrm>
            <a:off x="3127672" y="1455787"/>
            <a:ext cx="1500653" cy="3240000"/>
            <a:chOff x="3127672" y="1746672"/>
            <a:chExt cx="1500653" cy="2225028"/>
          </a:xfrm>
        </p:grpSpPr>
        <p:pic>
          <p:nvPicPr>
            <p:cNvPr id="27" name="红茶">
              <a:extLst>
                <a:ext uri="{FF2B5EF4-FFF2-40B4-BE49-F238E27FC236}">
                  <a16:creationId xmlns:a16="http://schemas.microsoft.com/office/drawing/2014/main" xmlns="" id="{B0C15665-B3B2-432C-BACC-6251977AB4F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3127672" y="1746672"/>
              <a:ext cx="1483352" cy="2225028"/>
            </a:xfrm>
            <a:prstGeom prst="rect">
              <a:avLst/>
            </a:prstGeom>
            <a:noFill/>
            <a:extLst>
              <a:ext uri="{909E8E84-426E-40DD-AFC4-6F175D3DCCD1}">
                <a14:hiddenFill xmlns:a14="http://schemas.microsoft.com/office/drawing/2010/main">
                  <a:solidFill>
                    <a:srgbClr val="FFFFFF"/>
                  </a:solidFill>
                </a14:hiddenFill>
              </a:ext>
            </a:extLst>
          </p:spPr>
        </p:pic>
        <p:sp>
          <p:nvSpPr>
            <p:cNvPr id="28" name="矩形 27">
              <a:extLst>
                <a:ext uri="{FF2B5EF4-FFF2-40B4-BE49-F238E27FC236}">
                  <a16:creationId xmlns:a16="http://schemas.microsoft.com/office/drawing/2014/main" xmlns="" id="{63A0462E-15B6-47CA-AF6E-54AABE7AABF1}"/>
                </a:ext>
              </a:extLst>
            </p:cNvPr>
            <p:cNvSpPr/>
            <p:nvPr/>
          </p:nvSpPr>
          <p:spPr>
            <a:xfrm>
              <a:off x="3127672" y="2878237"/>
              <a:ext cx="1500653" cy="401587"/>
            </a:xfrm>
            <a:prstGeom prst="rect">
              <a:avLst/>
            </a:prstGeom>
            <a:solidFill>
              <a:schemeClr val="bg1">
                <a:alpha val="69804"/>
              </a:schemeClr>
            </a:solidFill>
          </p:spPr>
          <p:txBody>
            <a:bodyPr wrap="square">
              <a:spAutoFit/>
            </a:bodyPr>
            <a:lstStyle/>
            <a:p>
              <a:pPr algn="ctr"/>
              <a:r>
                <a:rPr lang="zh-CN" altLang="en-US" sz="3200" dirty="0">
                  <a:solidFill>
                    <a:srgbClr val="62A005"/>
                  </a:solidFill>
                  <a:cs typeface="+mn-ea"/>
                  <a:sym typeface="+mn-lt"/>
                </a:rPr>
                <a:t>红茶</a:t>
              </a:r>
            </a:p>
          </p:txBody>
        </p:sp>
      </p:grpSp>
      <p:grpSp>
        <p:nvGrpSpPr>
          <p:cNvPr id="29" name="组合 28">
            <a:extLst>
              <a:ext uri="{FF2B5EF4-FFF2-40B4-BE49-F238E27FC236}">
                <a16:creationId xmlns:a16="http://schemas.microsoft.com/office/drawing/2014/main" xmlns="" id="{19848CB7-A028-415E-A1BA-CA39D649E3DA}"/>
              </a:ext>
            </a:extLst>
          </p:cNvPr>
          <p:cNvGrpSpPr/>
          <p:nvPr/>
        </p:nvGrpSpPr>
        <p:grpSpPr>
          <a:xfrm>
            <a:off x="1678674" y="1455787"/>
            <a:ext cx="1448998" cy="3240000"/>
            <a:chOff x="1678674" y="1772438"/>
            <a:chExt cx="1448998" cy="2173495"/>
          </a:xfrm>
        </p:grpSpPr>
        <p:pic>
          <p:nvPicPr>
            <p:cNvPr id="30" name="绿茶">
              <a:extLst>
                <a:ext uri="{FF2B5EF4-FFF2-40B4-BE49-F238E27FC236}">
                  <a16:creationId xmlns:a16="http://schemas.microsoft.com/office/drawing/2014/main" xmlns="" id="{BB2EC74D-6E8A-42AB-B54F-B125139E9CC3}"/>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tretch>
              <a:fillRect/>
            </a:stretch>
          </p:blipFill>
          <p:spPr bwMode="auto">
            <a:xfrm>
              <a:off x="1678674" y="1772438"/>
              <a:ext cx="1448997" cy="2173495"/>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a:extLst>
                <a:ext uri="{FF2B5EF4-FFF2-40B4-BE49-F238E27FC236}">
                  <a16:creationId xmlns:a16="http://schemas.microsoft.com/office/drawing/2014/main" xmlns="" id="{0B54E6E8-FBFC-47DE-A6E0-BAF7C432ACC8}"/>
                </a:ext>
              </a:extLst>
            </p:cNvPr>
            <p:cNvSpPr/>
            <p:nvPr/>
          </p:nvSpPr>
          <p:spPr>
            <a:xfrm>
              <a:off x="1678674" y="2878237"/>
              <a:ext cx="1448998" cy="392286"/>
            </a:xfrm>
            <a:prstGeom prst="rect">
              <a:avLst/>
            </a:prstGeom>
            <a:solidFill>
              <a:schemeClr val="bg1">
                <a:alpha val="69804"/>
              </a:schemeClr>
            </a:solidFill>
          </p:spPr>
          <p:txBody>
            <a:bodyPr wrap="square">
              <a:spAutoFit/>
            </a:bodyPr>
            <a:lstStyle/>
            <a:p>
              <a:pPr algn="ctr"/>
              <a:r>
                <a:rPr lang="zh-CN" altLang="en-US" sz="3200" dirty="0">
                  <a:solidFill>
                    <a:srgbClr val="62A005"/>
                  </a:solidFill>
                  <a:cs typeface="+mn-ea"/>
                  <a:sym typeface="+mn-lt"/>
                </a:rPr>
                <a:t>绿茶</a:t>
              </a:r>
            </a:p>
          </p:txBody>
        </p:sp>
      </p:grpSp>
      <p:grpSp>
        <p:nvGrpSpPr>
          <p:cNvPr id="32" name="组合 31">
            <a:extLst>
              <a:ext uri="{FF2B5EF4-FFF2-40B4-BE49-F238E27FC236}">
                <a16:creationId xmlns:a16="http://schemas.microsoft.com/office/drawing/2014/main" xmlns="" id="{DBF64076-0333-4418-BB1C-56F47181C932}"/>
              </a:ext>
            </a:extLst>
          </p:cNvPr>
          <p:cNvGrpSpPr/>
          <p:nvPr/>
        </p:nvGrpSpPr>
        <p:grpSpPr>
          <a:xfrm>
            <a:off x="9061079" y="1526859"/>
            <a:ext cx="1419369" cy="3100248"/>
            <a:chOff x="9061079" y="1794659"/>
            <a:chExt cx="1419369" cy="2129053"/>
          </a:xfrm>
        </p:grpSpPr>
        <p:pic>
          <p:nvPicPr>
            <p:cNvPr id="33" name="青茶">
              <a:extLst>
                <a:ext uri="{FF2B5EF4-FFF2-40B4-BE49-F238E27FC236}">
                  <a16:creationId xmlns:a16="http://schemas.microsoft.com/office/drawing/2014/main" xmlns="" id="{729AA058-7499-4F39-9F12-AAF637B3FB79}"/>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tretch>
              <a:fillRect/>
            </a:stretch>
          </p:blipFill>
          <p:spPr bwMode="auto">
            <a:xfrm>
              <a:off x="9061079" y="1794659"/>
              <a:ext cx="1419369" cy="2129053"/>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a:extLst>
                <a:ext uri="{FF2B5EF4-FFF2-40B4-BE49-F238E27FC236}">
                  <a16:creationId xmlns:a16="http://schemas.microsoft.com/office/drawing/2014/main" xmlns="" id="{904AFFCE-349E-46D3-8952-DACE2280F89B}"/>
                </a:ext>
              </a:extLst>
            </p:cNvPr>
            <p:cNvSpPr/>
            <p:nvPr/>
          </p:nvSpPr>
          <p:spPr>
            <a:xfrm>
              <a:off x="9061080" y="2878237"/>
              <a:ext cx="1419368" cy="401586"/>
            </a:xfrm>
            <a:prstGeom prst="rect">
              <a:avLst/>
            </a:prstGeom>
            <a:solidFill>
              <a:schemeClr val="bg1">
                <a:alpha val="69804"/>
              </a:schemeClr>
            </a:solidFill>
          </p:spPr>
          <p:txBody>
            <a:bodyPr wrap="square">
              <a:spAutoFit/>
            </a:bodyPr>
            <a:lstStyle/>
            <a:p>
              <a:pPr algn="ctr"/>
              <a:r>
                <a:rPr lang="zh-CN" altLang="en-US" sz="3200" dirty="0">
                  <a:solidFill>
                    <a:srgbClr val="62A005"/>
                  </a:solidFill>
                  <a:cs typeface="+mn-ea"/>
                  <a:sym typeface="+mn-lt"/>
                </a:rPr>
                <a:t>青茶</a:t>
              </a:r>
            </a:p>
          </p:txBody>
        </p:sp>
      </p:grpSp>
      <p:grpSp>
        <p:nvGrpSpPr>
          <p:cNvPr id="35" name="组合 34">
            <a:extLst>
              <a:ext uri="{FF2B5EF4-FFF2-40B4-BE49-F238E27FC236}">
                <a16:creationId xmlns:a16="http://schemas.microsoft.com/office/drawing/2014/main" xmlns="" id="{ACEF202F-4533-4BBA-9278-285D1383A864}"/>
              </a:ext>
            </a:extLst>
          </p:cNvPr>
          <p:cNvGrpSpPr/>
          <p:nvPr/>
        </p:nvGrpSpPr>
        <p:grpSpPr>
          <a:xfrm>
            <a:off x="7577728" y="1455786"/>
            <a:ext cx="1483352" cy="3240002"/>
            <a:chOff x="7577728" y="1746672"/>
            <a:chExt cx="1483352" cy="2225028"/>
          </a:xfrm>
        </p:grpSpPr>
        <p:pic>
          <p:nvPicPr>
            <p:cNvPr id="36" name="黄茶">
              <a:extLst>
                <a:ext uri="{FF2B5EF4-FFF2-40B4-BE49-F238E27FC236}">
                  <a16:creationId xmlns:a16="http://schemas.microsoft.com/office/drawing/2014/main" xmlns="" id="{9D9F5B04-69DE-428C-93BD-22A5A511AA15}"/>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tretch>
              <a:fillRect/>
            </a:stretch>
          </p:blipFill>
          <p:spPr bwMode="auto">
            <a:xfrm>
              <a:off x="7577728" y="1746672"/>
              <a:ext cx="1483352" cy="2225028"/>
            </a:xfrm>
            <a:prstGeom prst="rect">
              <a:avLst/>
            </a:prstGeom>
            <a:noFill/>
            <a:extLst>
              <a:ext uri="{909E8E84-426E-40DD-AFC4-6F175D3DCCD1}">
                <a14:hiddenFill xmlns:a14="http://schemas.microsoft.com/office/drawing/2010/main">
                  <a:solidFill>
                    <a:srgbClr val="FFFFFF"/>
                  </a:solidFill>
                </a14:hiddenFill>
              </a:ext>
            </a:extLst>
          </p:spPr>
        </p:pic>
        <p:sp>
          <p:nvSpPr>
            <p:cNvPr id="37" name="矩形 36">
              <a:extLst>
                <a:ext uri="{FF2B5EF4-FFF2-40B4-BE49-F238E27FC236}">
                  <a16:creationId xmlns:a16="http://schemas.microsoft.com/office/drawing/2014/main" xmlns="" id="{E8833A7E-CB37-4978-815E-0050CE3BA976}"/>
                </a:ext>
              </a:extLst>
            </p:cNvPr>
            <p:cNvSpPr/>
            <p:nvPr/>
          </p:nvSpPr>
          <p:spPr>
            <a:xfrm>
              <a:off x="7577728" y="2878237"/>
              <a:ext cx="1483352" cy="401586"/>
            </a:xfrm>
            <a:prstGeom prst="rect">
              <a:avLst/>
            </a:prstGeom>
            <a:solidFill>
              <a:schemeClr val="bg1">
                <a:alpha val="69804"/>
              </a:schemeClr>
            </a:solidFill>
          </p:spPr>
          <p:txBody>
            <a:bodyPr wrap="square">
              <a:spAutoFit/>
            </a:bodyPr>
            <a:lstStyle/>
            <a:p>
              <a:pPr algn="ctr"/>
              <a:r>
                <a:rPr lang="zh-CN" altLang="en-US" sz="3200" dirty="0">
                  <a:solidFill>
                    <a:srgbClr val="62A005"/>
                  </a:solidFill>
                  <a:cs typeface="+mn-ea"/>
                  <a:sym typeface="+mn-lt"/>
                </a:rPr>
                <a:t>黄茶</a:t>
              </a:r>
            </a:p>
          </p:txBody>
        </p:sp>
      </p:grpSp>
    </p:spTree>
    <p:extLst>
      <p:ext uri="{BB962C8B-B14F-4D97-AF65-F5344CB8AC3E}">
        <p14:creationId xmlns:p14="http://schemas.microsoft.com/office/powerpoint/2010/main" val="2039799213"/>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35"/>
                                        </p:tgtEl>
                                      </p:cBhvr>
                                    </p:animEffect>
                                    <p:set>
                                      <p:cBhvr>
                                        <p:cTn id="48" dur="1" fill="hold">
                                          <p:stCondLst>
                                            <p:cond delay="499"/>
                                          </p:stCondLst>
                                        </p:cTn>
                                        <p:tgtEl>
                                          <p:spTgt spid="35"/>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5" presetClass="path" presetSubtype="0" accel="50000" decel="50000" fill="hold" nodeType="clickEffect">
                                  <p:stCondLst>
                                    <p:cond delay="0"/>
                                  </p:stCondLst>
                                  <p:childTnLst>
                                    <p:animMotion origin="layout" path="M -2.29167E-6 3.7037E-7 L -0.56328 -0.00185 " pathEditMode="relative" rAng="0" ptsTypes="AA">
                                      <p:cBhvr>
                                        <p:cTn id="61" dur="2000" fill="hold"/>
                                        <p:tgtEl>
                                          <p:spTgt spid="32"/>
                                        </p:tgtEl>
                                        <p:attrNameLst>
                                          <p:attrName>ppt_x</p:attrName>
                                          <p:attrName>ppt_y</p:attrName>
                                        </p:attrNameLst>
                                      </p:cBhvr>
                                      <p:rCtr x="-28164"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5AE289C0-FDD1-4A95-9E0D-2EF11E15CC8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24891" y="-64278"/>
            <a:ext cx="3797510" cy="5377681"/>
          </a:xfrm>
          <a:prstGeom prst="rect">
            <a:avLst/>
          </a:prstGeom>
        </p:spPr>
      </p:pic>
      <p:sp>
        <p:nvSpPr>
          <p:cNvPr id="12" name="文本框 11">
            <a:extLst>
              <a:ext uri="{FF2B5EF4-FFF2-40B4-BE49-F238E27FC236}">
                <a16:creationId xmlns:a16="http://schemas.microsoft.com/office/drawing/2014/main" xmlns="" id="{CBC47767-0321-4C53-A67C-147E995B3AC1}"/>
              </a:ext>
            </a:extLst>
          </p:cNvPr>
          <p:cNvSpPr txBox="1"/>
          <p:nvPr/>
        </p:nvSpPr>
        <p:spPr>
          <a:xfrm>
            <a:off x="2829339" y="4046968"/>
            <a:ext cx="677108" cy="1105138"/>
          </a:xfrm>
          <a:prstGeom prst="rect">
            <a:avLst/>
          </a:prstGeom>
          <a:noFill/>
        </p:spPr>
        <p:txBody>
          <a:bodyPr vert="eaVert" wrap="square" rtlCol="0">
            <a:spAutoFit/>
          </a:bodyPr>
          <a:lstStyle/>
          <a:p>
            <a:r>
              <a:rPr lang="zh-CN" altLang="en-US" sz="3200" dirty="0">
                <a:solidFill>
                  <a:srgbClr val="62A005"/>
                </a:solidFill>
                <a:cs typeface="+mn-ea"/>
                <a:sym typeface="+mn-lt"/>
              </a:rPr>
              <a:t>人  生</a:t>
            </a:r>
          </a:p>
        </p:txBody>
      </p:sp>
      <p:pic>
        <p:nvPicPr>
          <p:cNvPr id="13" name="图片 12">
            <a:extLst>
              <a:ext uri="{FF2B5EF4-FFF2-40B4-BE49-F238E27FC236}">
                <a16:creationId xmlns:a16="http://schemas.microsoft.com/office/drawing/2014/main" xmlns="" id="{3FCB445B-0669-4CD8-8100-256D7ABA9E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8370" y="1012371"/>
            <a:ext cx="2027991" cy="1888118"/>
          </a:xfrm>
          <a:custGeom>
            <a:avLst/>
            <a:gdLst>
              <a:gd name="connsiteX0" fmla="*/ 1175061 w 2350122"/>
              <a:gd name="connsiteY0" fmla="*/ 0 h 2350122"/>
              <a:gd name="connsiteX1" fmla="*/ 2350122 w 2350122"/>
              <a:gd name="connsiteY1" fmla="*/ 1175061 h 2350122"/>
              <a:gd name="connsiteX2" fmla="*/ 1175061 w 2350122"/>
              <a:gd name="connsiteY2" fmla="*/ 2350122 h 2350122"/>
              <a:gd name="connsiteX3" fmla="*/ 0 w 2350122"/>
              <a:gd name="connsiteY3" fmla="*/ 1175061 h 2350122"/>
              <a:gd name="connsiteX4" fmla="*/ 1175061 w 2350122"/>
              <a:gd name="connsiteY4" fmla="*/ 0 h 235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122" h="2350122">
                <a:moveTo>
                  <a:pt x="1175061" y="0"/>
                </a:moveTo>
                <a:cubicBezTo>
                  <a:pt x="1824029" y="0"/>
                  <a:pt x="2350122" y="526093"/>
                  <a:pt x="2350122" y="1175061"/>
                </a:cubicBezTo>
                <a:cubicBezTo>
                  <a:pt x="2350122" y="1824029"/>
                  <a:pt x="1824029" y="2350122"/>
                  <a:pt x="1175061" y="2350122"/>
                </a:cubicBezTo>
                <a:cubicBezTo>
                  <a:pt x="526093" y="2350122"/>
                  <a:pt x="0" y="1824029"/>
                  <a:pt x="0" y="1175061"/>
                </a:cubicBezTo>
                <a:cubicBezTo>
                  <a:pt x="0" y="526093"/>
                  <a:pt x="526093" y="0"/>
                  <a:pt x="1175061" y="0"/>
                </a:cubicBezTo>
                <a:close/>
              </a:path>
            </a:pathLst>
          </a:custGeom>
          <a:effectLst>
            <a:outerShdw blurRad="114300" dist="25400" dir="4800000" sx="107000" sy="107000" algn="ctr" rotWithShape="0">
              <a:schemeClr val="bg1">
                <a:lumMod val="85000"/>
                <a:alpha val="99000"/>
              </a:schemeClr>
            </a:outerShdw>
          </a:effectLst>
        </p:spPr>
      </p:pic>
      <p:pic>
        <p:nvPicPr>
          <p:cNvPr id="14" name="图片 13">
            <a:extLst>
              <a:ext uri="{FF2B5EF4-FFF2-40B4-BE49-F238E27FC236}">
                <a16:creationId xmlns:a16="http://schemas.microsoft.com/office/drawing/2014/main" xmlns="" id="{64204F2D-FD87-4297-940B-BA76200099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3385" y="1012371"/>
            <a:ext cx="2027991" cy="1888118"/>
          </a:xfrm>
          <a:custGeom>
            <a:avLst/>
            <a:gdLst>
              <a:gd name="connsiteX0" fmla="*/ 1175061 w 2350122"/>
              <a:gd name="connsiteY0" fmla="*/ 0 h 2350122"/>
              <a:gd name="connsiteX1" fmla="*/ 2350122 w 2350122"/>
              <a:gd name="connsiteY1" fmla="*/ 1175061 h 2350122"/>
              <a:gd name="connsiteX2" fmla="*/ 1175061 w 2350122"/>
              <a:gd name="connsiteY2" fmla="*/ 2350122 h 2350122"/>
              <a:gd name="connsiteX3" fmla="*/ 0 w 2350122"/>
              <a:gd name="connsiteY3" fmla="*/ 1175061 h 2350122"/>
              <a:gd name="connsiteX4" fmla="*/ 1175061 w 2350122"/>
              <a:gd name="connsiteY4" fmla="*/ 0 h 235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122" h="2350122">
                <a:moveTo>
                  <a:pt x="1175061" y="0"/>
                </a:moveTo>
                <a:cubicBezTo>
                  <a:pt x="1824029" y="0"/>
                  <a:pt x="2350122" y="526093"/>
                  <a:pt x="2350122" y="1175061"/>
                </a:cubicBezTo>
                <a:cubicBezTo>
                  <a:pt x="2350122" y="1824029"/>
                  <a:pt x="1824029" y="2350122"/>
                  <a:pt x="1175061" y="2350122"/>
                </a:cubicBezTo>
                <a:cubicBezTo>
                  <a:pt x="526093" y="2350122"/>
                  <a:pt x="0" y="1824029"/>
                  <a:pt x="0" y="1175061"/>
                </a:cubicBezTo>
                <a:cubicBezTo>
                  <a:pt x="0" y="526093"/>
                  <a:pt x="526093" y="0"/>
                  <a:pt x="1175061" y="0"/>
                </a:cubicBezTo>
                <a:close/>
              </a:path>
            </a:pathLst>
          </a:custGeom>
          <a:effectLst>
            <a:outerShdw blurRad="114300" dist="25400" dir="4800000" sx="107000" sy="107000" algn="ctr" rotWithShape="0">
              <a:schemeClr val="bg1">
                <a:lumMod val="85000"/>
                <a:alpha val="99000"/>
              </a:schemeClr>
            </a:outerShdw>
          </a:effectLst>
        </p:spPr>
      </p:pic>
      <p:sp>
        <p:nvSpPr>
          <p:cNvPr id="15" name="文本框 14">
            <a:extLst>
              <a:ext uri="{FF2B5EF4-FFF2-40B4-BE49-F238E27FC236}">
                <a16:creationId xmlns:a16="http://schemas.microsoft.com/office/drawing/2014/main" xmlns="" id="{47C438E5-EB67-4C24-977C-414298B82E38}"/>
              </a:ext>
            </a:extLst>
          </p:cNvPr>
          <p:cNvSpPr txBox="1"/>
          <p:nvPr/>
        </p:nvSpPr>
        <p:spPr>
          <a:xfrm>
            <a:off x="6984916" y="4087813"/>
            <a:ext cx="677108" cy="1105138"/>
          </a:xfrm>
          <a:prstGeom prst="rect">
            <a:avLst/>
          </a:prstGeom>
          <a:noFill/>
        </p:spPr>
        <p:txBody>
          <a:bodyPr vert="eaVert" wrap="square" rtlCol="0">
            <a:spAutoFit/>
          </a:bodyPr>
          <a:lstStyle/>
          <a:p>
            <a:r>
              <a:rPr lang="zh-CN" altLang="en-US" sz="3200" dirty="0">
                <a:solidFill>
                  <a:srgbClr val="62A005"/>
                </a:solidFill>
                <a:cs typeface="+mn-ea"/>
                <a:sym typeface="+mn-lt"/>
              </a:rPr>
              <a:t>咏  茶</a:t>
            </a:r>
          </a:p>
        </p:txBody>
      </p:sp>
      <p:sp>
        <p:nvSpPr>
          <p:cNvPr id="16" name="文本框 15">
            <a:extLst>
              <a:ext uri="{FF2B5EF4-FFF2-40B4-BE49-F238E27FC236}">
                <a16:creationId xmlns:a16="http://schemas.microsoft.com/office/drawing/2014/main" xmlns="" id="{B832F77B-2E87-4FAF-8E23-BE9C62CC3FB2}"/>
              </a:ext>
            </a:extLst>
          </p:cNvPr>
          <p:cNvSpPr txBox="1"/>
          <p:nvPr/>
        </p:nvSpPr>
        <p:spPr>
          <a:xfrm>
            <a:off x="10878002" y="4046968"/>
            <a:ext cx="677108" cy="1105138"/>
          </a:xfrm>
          <a:prstGeom prst="rect">
            <a:avLst/>
          </a:prstGeom>
          <a:noFill/>
        </p:spPr>
        <p:txBody>
          <a:bodyPr vert="eaVert" wrap="square" rtlCol="0">
            <a:spAutoFit/>
          </a:bodyPr>
          <a:lstStyle/>
          <a:p>
            <a:r>
              <a:rPr lang="zh-CN" altLang="en-US" sz="3200" dirty="0">
                <a:solidFill>
                  <a:srgbClr val="62A005"/>
                </a:solidFill>
                <a:cs typeface="+mn-ea"/>
                <a:sym typeface="+mn-lt"/>
              </a:rPr>
              <a:t>感  悟</a:t>
            </a:r>
          </a:p>
        </p:txBody>
      </p:sp>
      <p:pic>
        <p:nvPicPr>
          <p:cNvPr id="17" name="图片 16">
            <a:extLst>
              <a:ext uri="{FF2B5EF4-FFF2-40B4-BE49-F238E27FC236}">
                <a16:creationId xmlns:a16="http://schemas.microsoft.com/office/drawing/2014/main" xmlns="" id="{2B5438EC-6D4B-4095-B20B-BAFC59EA8D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88401" y="1014578"/>
            <a:ext cx="2027991" cy="1884397"/>
          </a:xfrm>
          <a:custGeom>
            <a:avLst/>
            <a:gdLst>
              <a:gd name="connsiteX0" fmla="*/ 1175061 w 2350122"/>
              <a:gd name="connsiteY0" fmla="*/ 0 h 2350122"/>
              <a:gd name="connsiteX1" fmla="*/ 2350122 w 2350122"/>
              <a:gd name="connsiteY1" fmla="*/ 1175061 h 2350122"/>
              <a:gd name="connsiteX2" fmla="*/ 1175061 w 2350122"/>
              <a:gd name="connsiteY2" fmla="*/ 2350122 h 2350122"/>
              <a:gd name="connsiteX3" fmla="*/ 0 w 2350122"/>
              <a:gd name="connsiteY3" fmla="*/ 1175061 h 2350122"/>
              <a:gd name="connsiteX4" fmla="*/ 1175061 w 2350122"/>
              <a:gd name="connsiteY4" fmla="*/ 0 h 235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122" h="2350122">
                <a:moveTo>
                  <a:pt x="1175061" y="0"/>
                </a:moveTo>
                <a:cubicBezTo>
                  <a:pt x="1824029" y="0"/>
                  <a:pt x="2350122" y="526093"/>
                  <a:pt x="2350122" y="1175061"/>
                </a:cubicBezTo>
                <a:cubicBezTo>
                  <a:pt x="2350122" y="1824029"/>
                  <a:pt x="1824029" y="2350122"/>
                  <a:pt x="1175061" y="2350122"/>
                </a:cubicBezTo>
                <a:cubicBezTo>
                  <a:pt x="526093" y="2350122"/>
                  <a:pt x="0" y="1824029"/>
                  <a:pt x="0" y="1175061"/>
                </a:cubicBezTo>
                <a:cubicBezTo>
                  <a:pt x="0" y="526093"/>
                  <a:pt x="526093" y="0"/>
                  <a:pt x="1175061" y="0"/>
                </a:cubicBezTo>
                <a:close/>
              </a:path>
            </a:pathLst>
          </a:custGeom>
          <a:effectLst>
            <a:outerShdw blurRad="114300" dist="25400" dir="4800000" sx="107000" sy="107000" algn="ctr" rotWithShape="0">
              <a:schemeClr val="bg1">
                <a:lumMod val="85000"/>
                <a:alpha val="99000"/>
              </a:schemeClr>
            </a:outerShdw>
          </a:effectLst>
        </p:spPr>
      </p:pic>
      <p:sp>
        <p:nvSpPr>
          <p:cNvPr id="18" name="文本框 17">
            <a:extLst>
              <a:ext uri="{FF2B5EF4-FFF2-40B4-BE49-F238E27FC236}">
                <a16:creationId xmlns:a16="http://schemas.microsoft.com/office/drawing/2014/main" xmlns="" id="{C3BA7E43-BBFA-4C5C-B944-5C133F4DD24A}"/>
              </a:ext>
            </a:extLst>
          </p:cNvPr>
          <p:cNvSpPr txBox="1"/>
          <p:nvPr/>
        </p:nvSpPr>
        <p:spPr>
          <a:xfrm>
            <a:off x="1194759" y="4079581"/>
            <a:ext cx="1692771" cy="1711366"/>
          </a:xfrm>
          <a:prstGeom prst="rect">
            <a:avLst/>
          </a:prstGeom>
          <a:noFill/>
        </p:spPr>
        <p:txBody>
          <a:bodyPr vert="eaVert" wrap="none" rtlCol="0">
            <a:spAutoFit/>
          </a:bodyPr>
          <a:lstStyle/>
          <a:p>
            <a:r>
              <a:rPr lang="zh-CN" altLang="en-US" sz="1400" dirty="0">
                <a:solidFill>
                  <a:srgbClr val="62A005"/>
                </a:solidFill>
                <a:cs typeface="+mn-ea"/>
                <a:sym typeface="+mn-lt"/>
              </a:rPr>
              <a:t>茶字的字型是</a:t>
            </a:r>
            <a:endParaRPr lang="en-US" altLang="zh-CN" sz="1400" dirty="0">
              <a:solidFill>
                <a:srgbClr val="62A005"/>
              </a:solidFill>
              <a:cs typeface="+mn-ea"/>
              <a:sym typeface="+mn-lt"/>
            </a:endParaRPr>
          </a:p>
          <a:p>
            <a:r>
              <a:rPr lang="zh-CN" altLang="en-US" sz="1400" dirty="0">
                <a:solidFill>
                  <a:srgbClr val="62A005"/>
                </a:solidFill>
                <a:cs typeface="+mn-ea"/>
                <a:sym typeface="+mn-lt"/>
              </a:rPr>
              <a:t>草木之中有一人，</a:t>
            </a:r>
            <a:endParaRPr lang="en-US" altLang="zh-CN" sz="1400" dirty="0">
              <a:solidFill>
                <a:srgbClr val="62A005"/>
              </a:solidFill>
              <a:cs typeface="+mn-ea"/>
              <a:sym typeface="+mn-lt"/>
            </a:endParaRPr>
          </a:p>
          <a:p>
            <a:r>
              <a:rPr lang="zh-CN" altLang="en-US" sz="1400" dirty="0">
                <a:solidFill>
                  <a:srgbClr val="62A005"/>
                </a:solidFill>
                <a:cs typeface="+mn-ea"/>
                <a:sym typeface="+mn-lt"/>
              </a:rPr>
              <a:t>即不能闲。</a:t>
            </a:r>
            <a:endParaRPr lang="en-US" altLang="zh-CN" sz="1400" dirty="0">
              <a:solidFill>
                <a:srgbClr val="62A005"/>
              </a:solidFill>
              <a:cs typeface="+mn-ea"/>
              <a:sym typeface="+mn-lt"/>
            </a:endParaRPr>
          </a:p>
          <a:p>
            <a:r>
              <a:rPr lang="zh-CN" altLang="en-US" sz="1400" dirty="0">
                <a:solidFill>
                  <a:srgbClr val="62A005"/>
                </a:solidFill>
                <a:cs typeface="+mn-ea"/>
                <a:sym typeface="+mn-lt"/>
              </a:rPr>
              <a:t>只有有人在自然之中。</a:t>
            </a:r>
            <a:endParaRPr lang="en-US" altLang="zh-CN" sz="1400" dirty="0">
              <a:solidFill>
                <a:srgbClr val="62A005"/>
              </a:solidFill>
              <a:cs typeface="+mn-ea"/>
              <a:sym typeface="+mn-lt"/>
            </a:endParaRPr>
          </a:p>
          <a:p>
            <a:r>
              <a:rPr lang="zh-CN" altLang="en-US" sz="1400" dirty="0">
                <a:solidFill>
                  <a:srgbClr val="62A005"/>
                </a:solidFill>
                <a:cs typeface="+mn-ea"/>
                <a:sym typeface="+mn-lt"/>
              </a:rPr>
              <a:t>人非有品品之人，</a:t>
            </a:r>
            <a:endParaRPr lang="en-US" altLang="zh-CN" sz="1400" dirty="0">
              <a:solidFill>
                <a:srgbClr val="62A005"/>
              </a:solidFill>
              <a:cs typeface="+mn-ea"/>
              <a:sym typeface="+mn-lt"/>
            </a:endParaRPr>
          </a:p>
          <a:p>
            <a:r>
              <a:rPr lang="zh-CN" altLang="en-US" sz="1400" dirty="0">
                <a:solidFill>
                  <a:srgbClr val="62A005"/>
                </a:solidFill>
                <a:cs typeface="+mn-ea"/>
                <a:sym typeface="+mn-lt"/>
              </a:rPr>
              <a:t>才能放下身心，</a:t>
            </a:r>
            <a:endParaRPr lang="en-US" altLang="zh-CN" sz="1400" dirty="0">
              <a:solidFill>
                <a:srgbClr val="62A005"/>
              </a:solidFill>
              <a:cs typeface="+mn-ea"/>
              <a:sym typeface="+mn-lt"/>
            </a:endParaRPr>
          </a:p>
          <a:p>
            <a:r>
              <a:rPr lang="zh-CN" altLang="en-US" sz="1400" dirty="0">
                <a:solidFill>
                  <a:srgbClr val="62A005"/>
                </a:solidFill>
                <a:cs typeface="+mn-ea"/>
                <a:sym typeface="+mn-lt"/>
              </a:rPr>
              <a:t>融入自然。</a:t>
            </a:r>
          </a:p>
        </p:txBody>
      </p:sp>
      <p:sp>
        <p:nvSpPr>
          <p:cNvPr id="19" name="文本框 18">
            <a:extLst>
              <a:ext uri="{FF2B5EF4-FFF2-40B4-BE49-F238E27FC236}">
                <a16:creationId xmlns:a16="http://schemas.microsoft.com/office/drawing/2014/main" xmlns="" id="{3D3122C3-35E3-445A-847B-88494D913461}"/>
              </a:ext>
            </a:extLst>
          </p:cNvPr>
          <p:cNvSpPr txBox="1"/>
          <p:nvPr/>
        </p:nvSpPr>
        <p:spPr>
          <a:xfrm>
            <a:off x="5273686" y="4152589"/>
            <a:ext cx="1692771" cy="1387559"/>
          </a:xfrm>
          <a:prstGeom prst="rect">
            <a:avLst/>
          </a:prstGeom>
          <a:noFill/>
        </p:spPr>
        <p:txBody>
          <a:bodyPr vert="eaVert" wrap="none" rtlCol="0">
            <a:spAutoFit/>
          </a:bodyPr>
          <a:lstStyle/>
          <a:p>
            <a:r>
              <a:rPr lang="zh-CN" altLang="en-US" sz="1400" dirty="0">
                <a:solidFill>
                  <a:srgbClr val="62A005"/>
                </a:solidFill>
                <a:cs typeface="+mn-ea"/>
                <a:sym typeface="+mn-lt"/>
              </a:rPr>
              <a:t>茶字的字型是</a:t>
            </a:r>
            <a:endParaRPr lang="en-US" altLang="zh-CN" sz="1400" dirty="0">
              <a:solidFill>
                <a:srgbClr val="62A005"/>
              </a:solidFill>
              <a:cs typeface="+mn-ea"/>
              <a:sym typeface="+mn-lt"/>
            </a:endParaRPr>
          </a:p>
          <a:p>
            <a:r>
              <a:rPr lang="zh-CN" altLang="en-US" sz="1400" dirty="0">
                <a:solidFill>
                  <a:srgbClr val="62A005"/>
                </a:solidFill>
                <a:cs typeface="+mn-ea"/>
                <a:sym typeface="+mn-lt"/>
              </a:rPr>
              <a:t>草木之中有一人，</a:t>
            </a:r>
            <a:endParaRPr lang="en-US" altLang="zh-CN" sz="1400" dirty="0">
              <a:solidFill>
                <a:srgbClr val="62A005"/>
              </a:solidFill>
              <a:cs typeface="+mn-ea"/>
              <a:sym typeface="+mn-lt"/>
            </a:endParaRPr>
          </a:p>
          <a:p>
            <a:r>
              <a:rPr lang="zh-CN" altLang="en-US" sz="1400" dirty="0">
                <a:solidFill>
                  <a:srgbClr val="62A005"/>
                </a:solidFill>
                <a:cs typeface="+mn-ea"/>
                <a:sym typeface="+mn-lt"/>
              </a:rPr>
              <a:t>即人在自然之中。</a:t>
            </a:r>
            <a:endParaRPr lang="en-US" altLang="zh-CN" sz="1400" dirty="0">
              <a:solidFill>
                <a:srgbClr val="62A005"/>
              </a:solidFill>
              <a:cs typeface="+mn-ea"/>
              <a:sym typeface="+mn-lt"/>
            </a:endParaRPr>
          </a:p>
          <a:p>
            <a:r>
              <a:rPr lang="zh-CN" altLang="en-US" sz="1400" dirty="0">
                <a:solidFill>
                  <a:srgbClr val="62A005"/>
                </a:solidFill>
                <a:cs typeface="+mn-ea"/>
                <a:sym typeface="+mn-lt"/>
              </a:rPr>
              <a:t>人非有品不能闲。</a:t>
            </a:r>
            <a:endParaRPr lang="en-US" altLang="zh-CN" sz="1400" dirty="0">
              <a:solidFill>
                <a:srgbClr val="62A005"/>
              </a:solidFill>
              <a:cs typeface="+mn-ea"/>
              <a:sym typeface="+mn-lt"/>
            </a:endParaRPr>
          </a:p>
          <a:p>
            <a:r>
              <a:rPr lang="zh-CN" altLang="en-US" sz="1400" dirty="0">
                <a:solidFill>
                  <a:srgbClr val="62A005"/>
                </a:solidFill>
                <a:cs typeface="+mn-ea"/>
                <a:sym typeface="+mn-lt"/>
              </a:rPr>
              <a:t>只有有品之人，</a:t>
            </a:r>
            <a:endParaRPr lang="en-US" altLang="zh-CN" sz="1400" dirty="0">
              <a:solidFill>
                <a:srgbClr val="62A005"/>
              </a:solidFill>
              <a:cs typeface="+mn-ea"/>
              <a:sym typeface="+mn-lt"/>
            </a:endParaRPr>
          </a:p>
          <a:p>
            <a:r>
              <a:rPr lang="zh-CN" altLang="en-US" sz="1400" dirty="0">
                <a:solidFill>
                  <a:srgbClr val="62A005"/>
                </a:solidFill>
                <a:cs typeface="+mn-ea"/>
                <a:sym typeface="+mn-lt"/>
              </a:rPr>
              <a:t>才能放下身心，</a:t>
            </a:r>
            <a:endParaRPr lang="en-US" altLang="zh-CN" sz="1400" dirty="0">
              <a:solidFill>
                <a:srgbClr val="62A005"/>
              </a:solidFill>
              <a:cs typeface="+mn-ea"/>
              <a:sym typeface="+mn-lt"/>
            </a:endParaRPr>
          </a:p>
          <a:p>
            <a:r>
              <a:rPr lang="zh-CN" altLang="en-US" sz="1400" dirty="0">
                <a:solidFill>
                  <a:srgbClr val="62A005"/>
                </a:solidFill>
                <a:cs typeface="+mn-ea"/>
                <a:sym typeface="+mn-lt"/>
              </a:rPr>
              <a:t>融入自然。</a:t>
            </a:r>
          </a:p>
        </p:txBody>
      </p:sp>
      <p:sp>
        <p:nvSpPr>
          <p:cNvPr id="20" name="文本框 19">
            <a:extLst>
              <a:ext uri="{FF2B5EF4-FFF2-40B4-BE49-F238E27FC236}">
                <a16:creationId xmlns:a16="http://schemas.microsoft.com/office/drawing/2014/main" xmlns="" id="{4E614890-6FE2-417B-B34A-52A4496517C6}"/>
              </a:ext>
            </a:extLst>
          </p:cNvPr>
          <p:cNvSpPr txBox="1"/>
          <p:nvPr/>
        </p:nvSpPr>
        <p:spPr>
          <a:xfrm>
            <a:off x="9113061" y="4079580"/>
            <a:ext cx="1692771" cy="1387559"/>
          </a:xfrm>
          <a:prstGeom prst="rect">
            <a:avLst/>
          </a:prstGeom>
          <a:noFill/>
        </p:spPr>
        <p:txBody>
          <a:bodyPr vert="eaVert" wrap="none" rtlCol="0">
            <a:spAutoFit/>
          </a:bodyPr>
          <a:lstStyle/>
          <a:p>
            <a:r>
              <a:rPr lang="zh-CN" altLang="en-US" sz="1400" dirty="0">
                <a:solidFill>
                  <a:srgbClr val="62A005"/>
                </a:solidFill>
                <a:cs typeface="+mn-ea"/>
                <a:sym typeface="+mn-lt"/>
              </a:rPr>
              <a:t>茶字的字型是</a:t>
            </a:r>
            <a:endParaRPr lang="en-US" altLang="zh-CN" sz="1400" dirty="0">
              <a:solidFill>
                <a:srgbClr val="62A005"/>
              </a:solidFill>
              <a:cs typeface="+mn-ea"/>
              <a:sym typeface="+mn-lt"/>
            </a:endParaRPr>
          </a:p>
          <a:p>
            <a:r>
              <a:rPr lang="zh-CN" altLang="en-US" sz="1400" dirty="0">
                <a:solidFill>
                  <a:srgbClr val="62A005"/>
                </a:solidFill>
                <a:cs typeface="+mn-ea"/>
                <a:sym typeface="+mn-lt"/>
              </a:rPr>
              <a:t>草木之中有一人，</a:t>
            </a:r>
            <a:endParaRPr lang="en-US" altLang="zh-CN" sz="1400" dirty="0">
              <a:solidFill>
                <a:srgbClr val="62A005"/>
              </a:solidFill>
              <a:cs typeface="+mn-ea"/>
              <a:sym typeface="+mn-lt"/>
            </a:endParaRPr>
          </a:p>
          <a:p>
            <a:r>
              <a:rPr lang="zh-CN" altLang="en-US" sz="1400" dirty="0">
                <a:solidFill>
                  <a:srgbClr val="62A005"/>
                </a:solidFill>
                <a:cs typeface="+mn-ea"/>
                <a:sym typeface="+mn-lt"/>
              </a:rPr>
              <a:t>即人在自然之中。</a:t>
            </a:r>
            <a:endParaRPr lang="en-US" altLang="zh-CN" sz="1400" dirty="0">
              <a:solidFill>
                <a:srgbClr val="62A005"/>
              </a:solidFill>
              <a:cs typeface="+mn-ea"/>
              <a:sym typeface="+mn-lt"/>
            </a:endParaRPr>
          </a:p>
          <a:p>
            <a:r>
              <a:rPr lang="zh-CN" altLang="en-US" sz="1400" dirty="0">
                <a:solidFill>
                  <a:srgbClr val="62A005"/>
                </a:solidFill>
                <a:cs typeface="+mn-ea"/>
                <a:sym typeface="+mn-lt"/>
              </a:rPr>
              <a:t>人非有品不能闲。</a:t>
            </a:r>
            <a:endParaRPr lang="en-US" altLang="zh-CN" sz="1400" dirty="0">
              <a:solidFill>
                <a:srgbClr val="62A005"/>
              </a:solidFill>
              <a:cs typeface="+mn-ea"/>
              <a:sym typeface="+mn-lt"/>
            </a:endParaRPr>
          </a:p>
          <a:p>
            <a:r>
              <a:rPr lang="zh-CN" altLang="en-US" sz="1400" dirty="0">
                <a:solidFill>
                  <a:srgbClr val="62A005"/>
                </a:solidFill>
                <a:cs typeface="+mn-ea"/>
                <a:sym typeface="+mn-lt"/>
              </a:rPr>
              <a:t>只有有品之人，</a:t>
            </a:r>
            <a:endParaRPr lang="en-US" altLang="zh-CN" sz="1400" dirty="0">
              <a:solidFill>
                <a:srgbClr val="62A005"/>
              </a:solidFill>
              <a:cs typeface="+mn-ea"/>
              <a:sym typeface="+mn-lt"/>
            </a:endParaRPr>
          </a:p>
          <a:p>
            <a:r>
              <a:rPr lang="zh-CN" altLang="en-US" sz="1400" dirty="0">
                <a:solidFill>
                  <a:srgbClr val="62A005"/>
                </a:solidFill>
                <a:cs typeface="+mn-ea"/>
                <a:sym typeface="+mn-lt"/>
              </a:rPr>
              <a:t>才能放下身心，</a:t>
            </a:r>
            <a:endParaRPr lang="en-US" altLang="zh-CN" sz="1400" dirty="0">
              <a:solidFill>
                <a:srgbClr val="62A005"/>
              </a:solidFill>
              <a:cs typeface="+mn-ea"/>
              <a:sym typeface="+mn-lt"/>
            </a:endParaRPr>
          </a:p>
          <a:p>
            <a:r>
              <a:rPr lang="zh-CN" altLang="en-US" sz="1400" dirty="0">
                <a:solidFill>
                  <a:srgbClr val="62A005"/>
                </a:solidFill>
                <a:cs typeface="+mn-ea"/>
                <a:sym typeface="+mn-lt"/>
              </a:rPr>
              <a:t>融入自然。</a:t>
            </a:r>
          </a:p>
        </p:txBody>
      </p:sp>
    </p:spTree>
    <p:extLst>
      <p:ext uri="{BB962C8B-B14F-4D97-AF65-F5344CB8AC3E}">
        <p14:creationId xmlns:p14="http://schemas.microsoft.com/office/powerpoint/2010/main" val="1218522592"/>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childTnLst>
                          </p:cTn>
                        </p:par>
                        <p:par>
                          <p:cTn id="30" fill="hold">
                            <p:stCondLst>
                              <p:cond delay="1500"/>
                            </p:stCondLst>
                            <p:childTnLst>
                              <p:par>
                                <p:cTn id="31" presetID="22" presetClass="entr" presetSubtype="8" fill="hold" grpId="0" nodeType="afterEffect">
                                  <p:stCondLst>
                                    <p:cond delay="0"/>
                                  </p:stCondLst>
                                  <p:iterate type="lt">
                                    <p:tmPct val="14000"/>
                                  </p:iterate>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8" fill="hold" grpId="0" nodeType="withEffect">
                                  <p:stCondLst>
                                    <p:cond delay="0"/>
                                  </p:stCondLst>
                                  <p:iterate type="lt">
                                    <p:tmPct val="14000"/>
                                  </p:iterate>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grpId="0" nodeType="withEffect">
                                  <p:stCondLst>
                                    <p:cond delay="0"/>
                                  </p:stCondLst>
                                  <p:iterate type="lt">
                                    <p:tmPct val="14000"/>
                                  </p:iterate>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EB519DA4-FB22-499C-ABAA-3D23B4B9A9A0}"/>
              </a:ext>
            </a:extLst>
          </p:cNvPr>
          <p:cNvPicPr>
            <a:picLocks noChangeAspect="1"/>
          </p:cNvPicPr>
          <p:nvPr/>
        </p:nvPicPr>
        <p:blipFill rotWithShape="1">
          <a:blip r:embed="rId3" cstate="screen">
            <a:duotone>
              <a:prstClr val="black"/>
              <a:schemeClr val="accent3">
                <a:tint val="45000"/>
                <a:satMod val="400000"/>
              </a:schemeClr>
            </a:duotone>
            <a:extLst>
              <a:ext uri="{28A0092B-C50C-407E-A947-70E740481C1C}">
                <a14:useLocalDpi xmlns:a14="http://schemas.microsoft.com/office/drawing/2010/main"/>
              </a:ext>
            </a:extLst>
          </a:blip>
          <a:srcRect l="2376" t="6371" r="1957" b="2223"/>
          <a:stretch/>
        </p:blipFill>
        <p:spPr>
          <a:xfrm flipH="1">
            <a:off x="0" y="-831718"/>
            <a:ext cx="6718300" cy="7704816"/>
          </a:xfrm>
          <a:prstGeom prst="rect">
            <a:avLst/>
          </a:prstGeom>
        </p:spPr>
      </p:pic>
      <p:sp>
        <p:nvSpPr>
          <p:cNvPr id="7" name="Text Box 12">
            <a:extLst>
              <a:ext uri="{FF2B5EF4-FFF2-40B4-BE49-F238E27FC236}">
                <a16:creationId xmlns:a16="http://schemas.microsoft.com/office/drawing/2014/main" xmlns="" id="{2B36D6E8-4F71-44B3-8B4C-72562629D869}"/>
              </a:ext>
            </a:extLst>
          </p:cNvPr>
          <p:cNvSpPr txBox="1">
            <a:spLocks noChangeArrowheads="1"/>
          </p:cNvSpPr>
          <p:nvPr/>
        </p:nvSpPr>
        <p:spPr bwMode="auto">
          <a:xfrm>
            <a:off x="10874999" y="3377461"/>
            <a:ext cx="553998" cy="147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3C413B"/>
                </a:solidFill>
                <a:latin typeface="+mn-lt"/>
                <a:ea typeface="+mn-ea"/>
                <a:cs typeface="+mn-ea"/>
                <a:sym typeface="+mn-lt"/>
              </a:rPr>
              <a:t>您的子标题</a:t>
            </a:r>
          </a:p>
        </p:txBody>
      </p:sp>
      <p:sp>
        <p:nvSpPr>
          <p:cNvPr id="8" name="Text Box 14">
            <a:extLst>
              <a:ext uri="{FF2B5EF4-FFF2-40B4-BE49-F238E27FC236}">
                <a16:creationId xmlns:a16="http://schemas.microsoft.com/office/drawing/2014/main" xmlns="" id="{9CA20522-E53B-4C05-A61B-1623F1CCE90D}"/>
              </a:ext>
            </a:extLst>
          </p:cNvPr>
          <p:cNvSpPr txBox="1">
            <a:spLocks noChangeArrowheads="1"/>
          </p:cNvSpPr>
          <p:nvPr/>
        </p:nvSpPr>
        <p:spPr bwMode="auto">
          <a:xfrm>
            <a:off x="10426963" y="3377461"/>
            <a:ext cx="615553"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3C413B"/>
                </a:solidFill>
                <a:latin typeface="+mn-lt"/>
                <a:ea typeface="+mn-ea"/>
                <a:cs typeface="+mn-ea"/>
                <a:sym typeface="+mn-lt"/>
              </a:rPr>
              <a:t>Your content title·Your sub-title</a:t>
            </a:r>
            <a:endParaRPr lang="zh-CN" altLang="en-US" sz="2000" dirty="0">
              <a:solidFill>
                <a:srgbClr val="3C413B"/>
              </a:solidFill>
              <a:latin typeface="+mn-lt"/>
              <a:ea typeface="+mn-ea"/>
              <a:cs typeface="+mn-ea"/>
              <a:sym typeface="+mn-lt"/>
            </a:endParaRPr>
          </a:p>
        </p:txBody>
      </p:sp>
      <p:sp>
        <p:nvSpPr>
          <p:cNvPr id="9" name="Text Box 16">
            <a:extLst>
              <a:ext uri="{FF2B5EF4-FFF2-40B4-BE49-F238E27FC236}">
                <a16:creationId xmlns:a16="http://schemas.microsoft.com/office/drawing/2014/main" xmlns="" id="{A319D8E0-A9E8-4C80-A10B-F0CFEC0B9E9C}"/>
              </a:ext>
            </a:extLst>
          </p:cNvPr>
          <p:cNvSpPr txBox="1">
            <a:spLocks noChangeArrowheads="1"/>
          </p:cNvSpPr>
          <p:nvPr/>
        </p:nvSpPr>
        <p:spPr bwMode="auto">
          <a:xfrm>
            <a:off x="6034086" y="3480754"/>
            <a:ext cx="4755148" cy="223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solidFill>
                  <a:srgbClr val="3C413B"/>
                </a:solidFill>
                <a:latin typeface="+mn-lt"/>
                <a:ea typeface="+mn-ea"/>
                <a:cs typeface="+mn-ea"/>
                <a:sym typeface="+mn-lt"/>
              </a:rPr>
              <a:t>输入您的内容输入您的内容输入您的内容输入您的内容输入您的内容输入您的内容输入您的内容输入您的内容输入您的内容。</a:t>
            </a:r>
          </a:p>
          <a:p>
            <a:pPr eaLnBrk="1" hangingPunct="1">
              <a:lnSpc>
                <a:spcPct val="150000"/>
              </a:lnSpc>
            </a:pPr>
            <a:endParaRPr lang="zh-CN" altLang="en-US" dirty="0">
              <a:solidFill>
                <a:srgbClr val="3C413B"/>
              </a:solidFill>
              <a:latin typeface="+mn-lt"/>
              <a:ea typeface="+mn-ea"/>
              <a:cs typeface="+mn-ea"/>
              <a:sym typeface="+mn-lt"/>
            </a:endParaRPr>
          </a:p>
          <a:p>
            <a:pPr eaLnBrk="1" hangingPunct="1">
              <a:lnSpc>
                <a:spcPct val="150000"/>
              </a:lnSpc>
            </a:pPr>
            <a:r>
              <a:rPr lang="zh-CN" altLang="en-US" dirty="0">
                <a:solidFill>
                  <a:srgbClr val="3C413B"/>
                </a:solidFill>
                <a:latin typeface="+mn-lt"/>
                <a:ea typeface="+mn-ea"/>
                <a:cs typeface="+mn-ea"/>
                <a:sym typeface="+mn-lt"/>
              </a:rPr>
              <a:t>输入您的内容输入您的内容，输入您的内容输入您的内容输入您的内容。</a:t>
            </a:r>
          </a:p>
        </p:txBody>
      </p:sp>
      <p:pic>
        <p:nvPicPr>
          <p:cNvPr id="10" name="图片 9">
            <a:extLst>
              <a:ext uri="{FF2B5EF4-FFF2-40B4-BE49-F238E27FC236}">
                <a16:creationId xmlns:a16="http://schemas.microsoft.com/office/drawing/2014/main" xmlns="" id="{68F5F8CC-9C27-4911-971F-11BE2EEDB7C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38950" y="3721320"/>
            <a:ext cx="5238750" cy="2781300"/>
          </a:xfrm>
          <a:prstGeom prst="rect">
            <a:avLst/>
          </a:prstGeom>
        </p:spPr>
      </p:pic>
      <p:pic>
        <p:nvPicPr>
          <p:cNvPr id="11" name="图片 10">
            <a:extLst>
              <a:ext uri="{FF2B5EF4-FFF2-40B4-BE49-F238E27FC236}">
                <a16:creationId xmlns:a16="http://schemas.microsoft.com/office/drawing/2014/main" xmlns="" id="{141C7407-2440-4740-908F-2F7CF2AFCE6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17009" y="-500550"/>
            <a:ext cx="3250794" cy="4101587"/>
          </a:xfrm>
          <a:prstGeom prst="rect">
            <a:avLst/>
          </a:prstGeom>
        </p:spPr>
      </p:pic>
    </p:spTree>
    <p:extLst>
      <p:ext uri="{BB962C8B-B14F-4D97-AF65-F5344CB8AC3E}">
        <p14:creationId xmlns:p14="http://schemas.microsoft.com/office/powerpoint/2010/main" val="3974474569"/>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utoUpdateAnimBg="0"/>
      <p:bldP spid="8" grpId="0" bldLvl="0" autoUpdateAnimBg="0"/>
      <p:bldP spid="9"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
            <a:extLst>
              <a:ext uri="{FF2B5EF4-FFF2-40B4-BE49-F238E27FC236}">
                <a16:creationId xmlns:a16="http://schemas.microsoft.com/office/drawing/2014/main" xmlns="" id="{781FE047-8D4E-4491-B359-8627BC3BE6E0}"/>
              </a:ext>
            </a:extLst>
          </p:cNvPr>
          <p:cNvSpPr txBox="1"/>
          <p:nvPr/>
        </p:nvSpPr>
        <p:spPr>
          <a:xfrm>
            <a:off x="4571990" y="844364"/>
            <a:ext cx="2919389" cy="1733680"/>
          </a:xfrm>
          <a:prstGeom prst="rect">
            <a:avLst/>
          </a:prstGeom>
          <a:noFill/>
        </p:spPr>
        <p:txBody>
          <a:bodyPr wrap="none" rtlCol="0">
            <a:spAutoFit/>
          </a:bodyPr>
          <a:lstStyle/>
          <a:p>
            <a:r>
              <a:rPr lang="zh-CN" altLang="en-US" sz="10666" dirty="0">
                <a:solidFill>
                  <a:srgbClr val="62A005"/>
                </a:solidFill>
                <a:cs typeface="+mn-ea"/>
                <a:sym typeface="+mn-lt"/>
              </a:rPr>
              <a:t>目录</a:t>
            </a:r>
          </a:p>
        </p:txBody>
      </p:sp>
      <p:sp>
        <p:nvSpPr>
          <p:cNvPr id="15" name="椭圆 14">
            <a:extLst>
              <a:ext uri="{FF2B5EF4-FFF2-40B4-BE49-F238E27FC236}">
                <a16:creationId xmlns:a16="http://schemas.microsoft.com/office/drawing/2014/main" xmlns="" id="{CD918BFC-4809-4492-A603-272761C62325}"/>
              </a:ext>
            </a:extLst>
          </p:cNvPr>
          <p:cNvSpPr/>
          <p:nvPr/>
        </p:nvSpPr>
        <p:spPr>
          <a:xfrm>
            <a:off x="2095472" y="3314582"/>
            <a:ext cx="1047757" cy="1047757"/>
          </a:xfrm>
          <a:prstGeom prst="ellipse">
            <a:avLst/>
          </a:prstGeom>
          <a:solidFill>
            <a:srgbClr val="62A005">
              <a:alpha val="81000"/>
            </a:srgbClr>
          </a:solidFill>
          <a:ln w="12700">
            <a:no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500" dirty="0">
                <a:solidFill>
                  <a:schemeClr val="bg1"/>
                </a:solidFill>
                <a:cs typeface="+mn-ea"/>
                <a:sym typeface="+mn-lt"/>
              </a:rPr>
              <a:t>壹</a:t>
            </a:r>
          </a:p>
        </p:txBody>
      </p:sp>
      <p:sp>
        <p:nvSpPr>
          <p:cNvPr id="16" name="椭圆 15">
            <a:extLst>
              <a:ext uri="{FF2B5EF4-FFF2-40B4-BE49-F238E27FC236}">
                <a16:creationId xmlns:a16="http://schemas.microsoft.com/office/drawing/2014/main" xmlns="" id="{7D651055-7DB5-4BC8-B57E-E08C540F4F84}"/>
              </a:ext>
            </a:extLst>
          </p:cNvPr>
          <p:cNvSpPr/>
          <p:nvPr/>
        </p:nvSpPr>
        <p:spPr>
          <a:xfrm>
            <a:off x="4603740" y="3314582"/>
            <a:ext cx="1047757" cy="1047757"/>
          </a:xfrm>
          <a:prstGeom prst="ellipse">
            <a:avLst/>
          </a:prstGeom>
          <a:solidFill>
            <a:srgbClr val="62A005">
              <a:alpha val="81000"/>
            </a:srgbClr>
          </a:solidFill>
          <a:ln w="12700">
            <a:no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500" dirty="0">
                <a:solidFill>
                  <a:schemeClr val="bg1"/>
                </a:solidFill>
                <a:cs typeface="+mn-ea"/>
                <a:sym typeface="+mn-lt"/>
              </a:rPr>
              <a:t>贰</a:t>
            </a:r>
          </a:p>
        </p:txBody>
      </p:sp>
      <p:sp>
        <p:nvSpPr>
          <p:cNvPr id="17" name="椭圆 16">
            <a:extLst>
              <a:ext uri="{FF2B5EF4-FFF2-40B4-BE49-F238E27FC236}">
                <a16:creationId xmlns:a16="http://schemas.microsoft.com/office/drawing/2014/main" xmlns="" id="{7DCF60D8-1CB7-47E3-BDDB-CCB93E7241E8}"/>
              </a:ext>
            </a:extLst>
          </p:cNvPr>
          <p:cNvSpPr/>
          <p:nvPr/>
        </p:nvSpPr>
        <p:spPr>
          <a:xfrm>
            <a:off x="7112008" y="3314582"/>
            <a:ext cx="1047757" cy="1047757"/>
          </a:xfrm>
          <a:prstGeom prst="ellipse">
            <a:avLst/>
          </a:prstGeom>
          <a:solidFill>
            <a:srgbClr val="62A005">
              <a:alpha val="81000"/>
            </a:srgbClr>
          </a:solidFill>
          <a:ln w="12700">
            <a:no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500" dirty="0">
                <a:solidFill>
                  <a:schemeClr val="bg1"/>
                </a:solidFill>
                <a:cs typeface="+mn-ea"/>
                <a:sym typeface="+mn-lt"/>
              </a:rPr>
              <a:t>叁</a:t>
            </a:r>
          </a:p>
        </p:txBody>
      </p:sp>
      <p:sp>
        <p:nvSpPr>
          <p:cNvPr id="18" name="椭圆 17">
            <a:extLst>
              <a:ext uri="{FF2B5EF4-FFF2-40B4-BE49-F238E27FC236}">
                <a16:creationId xmlns:a16="http://schemas.microsoft.com/office/drawing/2014/main" xmlns="" id="{D4E71071-4E2C-468E-9F61-131F035DBC1F}"/>
              </a:ext>
            </a:extLst>
          </p:cNvPr>
          <p:cNvSpPr/>
          <p:nvPr/>
        </p:nvSpPr>
        <p:spPr>
          <a:xfrm>
            <a:off x="9620275" y="3314582"/>
            <a:ext cx="1047757" cy="1047757"/>
          </a:xfrm>
          <a:prstGeom prst="ellipse">
            <a:avLst/>
          </a:prstGeom>
          <a:solidFill>
            <a:srgbClr val="62A005"/>
          </a:solidFill>
          <a:ln w="12700">
            <a:no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500" dirty="0">
                <a:solidFill>
                  <a:schemeClr val="bg1"/>
                </a:solidFill>
                <a:cs typeface="+mn-ea"/>
                <a:sym typeface="+mn-lt"/>
              </a:rPr>
              <a:t>肆</a:t>
            </a:r>
          </a:p>
        </p:txBody>
      </p:sp>
      <p:sp>
        <p:nvSpPr>
          <p:cNvPr id="19" name="TextBox 12">
            <a:extLst>
              <a:ext uri="{FF2B5EF4-FFF2-40B4-BE49-F238E27FC236}">
                <a16:creationId xmlns:a16="http://schemas.microsoft.com/office/drawing/2014/main" xmlns="" id="{2DDF1B12-4E24-47AD-ABFF-D1FD4CFFF93D}"/>
              </a:ext>
            </a:extLst>
          </p:cNvPr>
          <p:cNvSpPr txBox="1"/>
          <p:nvPr/>
        </p:nvSpPr>
        <p:spPr>
          <a:xfrm>
            <a:off x="1817062" y="4572009"/>
            <a:ext cx="1723549" cy="553998"/>
          </a:xfrm>
          <a:prstGeom prst="rect">
            <a:avLst/>
          </a:prstGeom>
          <a:noFill/>
        </p:spPr>
        <p:txBody>
          <a:bodyPr wrap="none" rtlCol="0">
            <a:spAutoFit/>
          </a:bodyPr>
          <a:lstStyle/>
          <a:p>
            <a:r>
              <a:rPr lang="zh-CN" altLang="en-US" sz="3000" dirty="0">
                <a:solidFill>
                  <a:schemeClr val="tx1">
                    <a:lumMod val="85000"/>
                    <a:lumOff val="15000"/>
                  </a:schemeClr>
                </a:solidFill>
                <a:cs typeface="+mn-ea"/>
                <a:sym typeface="+mn-lt"/>
              </a:rPr>
              <a:t>输入标题</a:t>
            </a:r>
          </a:p>
        </p:txBody>
      </p:sp>
      <p:sp>
        <p:nvSpPr>
          <p:cNvPr id="20" name="TextBox 13">
            <a:extLst>
              <a:ext uri="{FF2B5EF4-FFF2-40B4-BE49-F238E27FC236}">
                <a16:creationId xmlns:a16="http://schemas.microsoft.com/office/drawing/2014/main" xmlns="" id="{7C9CFCE7-8B85-4C9C-AAF4-C598420D866D}"/>
              </a:ext>
            </a:extLst>
          </p:cNvPr>
          <p:cNvSpPr txBox="1"/>
          <p:nvPr/>
        </p:nvSpPr>
        <p:spPr>
          <a:xfrm>
            <a:off x="4286238" y="4572009"/>
            <a:ext cx="1723549" cy="553998"/>
          </a:xfrm>
          <a:prstGeom prst="rect">
            <a:avLst/>
          </a:prstGeom>
          <a:noFill/>
        </p:spPr>
        <p:txBody>
          <a:bodyPr wrap="none" rtlCol="0">
            <a:spAutoFit/>
          </a:bodyPr>
          <a:lstStyle/>
          <a:p>
            <a:r>
              <a:rPr lang="zh-CN" altLang="en-US" sz="3000" dirty="0">
                <a:solidFill>
                  <a:schemeClr val="tx1">
                    <a:lumMod val="85000"/>
                    <a:lumOff val="15000"/>
                  </a:schemeClr>
                </a:solidFill>
                <a:cs typeface="+mn-ea"/>
                <a:sym typeface="+mn-lt"/>
              </a:rPr>
              <a:t>输入标题</a:t>
            </a:r>
          </a:p>
        </p:txBody>
      </p:sp>
      <p:sp>
        <p:nvSpPr>
          <p:cNvPr id="21" name="TextBox 14">
            <a:extLst>
              <a:ext uri="{FF2B5EF4-FFF2-40B4-BE49-F238E27FC236}">
                <a16:creationId xmlns:a16="http://schemas.microsoft.com/office/drawing/2014/main" xmlns="" id="{CB8A7BB9-9126-4FF1-B2DF-7F28695FB725}"/>
              </a:ext>
            </a:extLst>
          </p:cNvPr>
          <p:cNvSpPr txBox="1"/>
          <p:nvPr/>
        </p:nvSpPr>
        <p:spPr>
          <a:xfrm>
            <a:off x="6762755" y="4476758"/>
            <a:ext cx="1723549" cy="553998"/>
          </a:xfrm>
          <a:prstGeom prst="rect">
            <a:avLst/>
          </a:prstGeom>
          <a:noFill/>
        </p:spPr>
        <p:txBody>
          <a:bodyPr wrap="none" rtlCol="0">
            <a:spAutoFit/>
          </a:bodyPr>
          <a:lstStyle/>
          <a:p>
            <a:r>
              <a:rPr lang="zh-CN" altLang="en-US" sz="3000" dirty="0">
                <a:solidFill>
                  <a:schemeClr val="tx1">
                    <a:lumMod val="85000"/>
                    <a:lumOff val="15000"/>
                  </a:schemeClr>
                </a:solidFill>
                <a:cs typeface="+mn-ea"/>
                <a:sym typeface="+mn-lt"/>
              </a:rPr>
              <a:t>输入标题</a:t>
            </a:r>
          </a:p>
        </p:txBody>
      </p:sp>
      <p:sp>
        <p:nvSpPr>
          <p:cNvPr id="22" name="TextBox 15">
            <a:extLst>
              <a:ext uri="{FF2B5EF4-FFF2-40B4-BE49-F238E27FC236}">
                <a16:creationId xmlns:a16="http://schemas.microsoft.com/office/drawing/2014/main" xmlns="" id="{05439F95-118A-4399-B2BF-917CFCDC843B}"/>
              </a:ext>
            </a:extLst>
          </p:cNvPr>
          <p:cNvSpPr txBox="1"/>
          <p:nvPr/>
        </p:nvSpPr>
        <p:spPr>
          <a:xfrm>
            <a:off x="9334523" y="4476758"/>
            <a:ext cx="1723549" cy="553998"/>
          </a:xfrm>
          <a:prstGeom prst="rect">
            <a:avLst/>
          </a:prstGeom>
          <a:noFill/>
        </p:spPr>
        <p:txBody>
          <a:bodyPr wrap="none" rtlCol="0">
            <a:spAutoFit/>
          </a:bodyPr>
          <a:lstStyle/>
          <a:p>
            <a:r>
              <a:rPr lang="zh-CN" altLang="en-US" sz="3000" dirty="0">
                <a:solidFill>
                  <a:schemeClr val="tx1">
                    <a:lumMod val="85000"/>
                    <a:lumOff val="15000"/>
                  </a:schemeClr>
                </a:solidFill>
                <a:cs typeface="+mn-ea"/>
                <a:sym typeface="+mn-lt"/>
              </a:rPr>
              <a:t>输入标题</a:t>
            </a:r>
          </a:p>
        </p:txBody>
      </p:sp>
      <p:pic>
        <p:nvPicPr>
          <p:cNvPr id="26" name="图片 25">
            <a:extLst>
              <a:ext uri="{FF2B5EF4-FFF2-40B4-BE49-F238E27FC236}">
                <a16:creationId xmlns:a16="http://schemas.microsoft.com/office/drawing/2014/main" xmlns="" id="{1EA21089-001F-437B-9E02-AFD9C85412D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99317" y="1718632"/>
            <a:ext cx="1184123" cy="646593"/>
          </a:xfrm>
          <a:prstGeom prst="rect">
            <a:avLst/>
          </a:prstGeom>
        </p:spPr>
      </p:pic>
      <p:sp>
        <p:nvSpPr>
          <p:cNvPr id="2" name="文本框 1"/>
          <p:cNvSpPr txBox="1"/>
          <p:nvPr/>
        </p:nvSpPr>
        <p:spPr>
          <a:xfrm>
            <a:off x="2645546" y="5841507"/>
            <a:ext cx="1793289" cy="253916"/>
          </a:xfrm>
          <a:prstGeom prst="rect">
            <a:avLst/>
          </a:prstGeom>
          <a:noFill/>
        </p:spPr>
        <p:txBody>
          <a:bodyPr wrap="square" rtlCol="0">
            <a:spAutoFit/>
          </a:bodyPr>
          <a:lstStyle/>
          <a:p>
            <a:r>
              <a:rPr lang="en-US" altLang="zh-CN" sz="1050" dirty="0">
                <a:solidFill>
                  <a:srgbClr val="EDEDED"/>
                </a:solidFill>
              </a:rPr>
              <a:t>https://www.ypppt.com/</a:t>
            </a:r>
            <a:endParaRPr lang="zh-CN" altLang="en-US" sz="1050" dirty="0">
              <a:solidFill>
                <a:srgbClr val="EDEDED"/>
              </a:solidFill>
            </a:endParaRPr>
          </a:p>
        </p:txBody>
      </p:sp>
    </p:spTree>
    <p:extLst>
      <p:ext uri="{BB962C8B-B14F-4D97-AF65-F5344CB8AC3E}">
        <p14:creationId xmlns:p14="http://schemas.microsoft.com/office/powerpoint/2010/main" val="3944407709"/>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animBg="1"/>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29A0C9B-39A1-42F2-84C7-3C31857BA7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flipH="1">
            <a:off x="8394490" y="298719"/>
            <a:ext cx="3797510" cy="5377681"/>
          </a:xfrm>
          <a:prstGeom prst="rect">
            <a:avLst/>
          </a:prstGeom>
        </p:spPr>
      </p:pic>
      <p:sp>
        <p:nvSpPr>
          <p:cNvPr id="3" name="Text Box 9">
            <a:extLst>
              <a:ext uri="{FF2B5EF4-FFF2-40B4-BE49-F238E27FC236}">
                <a16:creationId xmlns:a16="http://schemas.microsoft.com/office/drawing/2014/main" xmlns="" id="{B27DE750-C366-49E2-9524-5F601DBBBDD5}"/>
              </a:ext>
            </a:extLst>
          </p:cNvPr>
          <p:cNvSpPr txBox="1">
            <a:spLocks noChangeArrowheads="1"/>
          </p:cNvSpPr>
          <p:nvPr/>
        </p:nvSpPr>
        <p:spPr bwMode="auto">
          <a:xfrm>
            <a:off x="9359569" y="1956702"/>
            <a:ext cx="1107996" cy="39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6000" dirty="0">
                <a:solidFill>
                  <a:srgbClr val="62A005"/>
                </a:solidFill>
                <a:latin typeface="+mn-lt"/>
                <a:ea typeface="+mn-ea"/>
                <a:cs typeface="+mn-ea"/>
                <a:sym typeface="+mn-lt"/>
              </a:rPr>
              <a:t>第四章节</a:t>
            </a:r>
          </a:p>
        </p:txBody>
      </p:sp>
      <p:sp>
        <p:nvSpPr>
          <p:cNvPr id="4" name="矩形 3">
            <a:extLst>
              <a:ext uri="{FF2B5EF4-FFF2-40B4-BE49-F238E27FC236}">
                <a16:creationId xmlns:a16="http://schemas.microsoft.com/office/drawing/2014/main" xmlns="" id="{F68D68A6-C936-41C0-9813-D45336087249}"/>
              </a:ext>
            </a:extLst>
          </p:cNvPr>
          <p:cNvSpPr/>
          <p:nvPr/>
        </p:nvSpPr>
        <p:spPr>
          <a:xfrm>
            <a:off x="3764393" y="2106610"/>
            <a:ext cx="5355312" cy="3278190"/>
          </a:xfrm>
          <a:prstGeom prst="rect">
            <a:avLst/>
          </a:prstGeom>
        </p:spPr>
        <p:txBody>
          <a:bodyPr vert="eaVert" wrap="square">
            <a:spAutoFit/>
          </a:bodyPr>
          <a:lstStyle/>
          <a:p>
            <a:pPr>
              <a:lnSpc>
                <a:spcPct val="200000"/>
              </a:lnSpc>
            </a:pPr>
            <a:r>
              <a:rPr lang="zh-CN" altLang="en-US" sz="2400" dirty="0">
                <a:solidFill>
                  <a:schemeClr val="tx1">
                    <a:lumMod val="75000"/>
                    <a:lumOff val="25000"/>
                  </a:schemeClr>
                </a:solidFill>
                <a:effectLst/>
                <a:cs typeface="+mn-ea"/>
                <a:sym typeface="+mn-lt"/>
              </a:rPr>
              <a:t>感恩的心态喝这杯茶，这杯茶就不仅仅是一碗茶汤，而在其中充满人文精神，充满了天地万物和谐相处、相互成就、共融共济、同体不二的精神，化解戾气，发扬正气，成就和气。</a:t>
            </a:r>
            <a:endParaRPr lang="zh-CN" altLang="en-US" sz="2400" dirty="0">
              <a:solidFill>
                <a:schemeClr val="tx1">
                  <a:lumMod val="75000"/>
                  <a:lumOff val="25000"/>
                </a:schemeClr>
              </a:solidFill>
              <a:cs typeface="+mn-ea"/>
              <a:sym typeface="+mn-lt"/>
            </a:endParaRPr>
          </a:p>
        </p:txBody>
      </p:sp>
      <p:pic>
        <p:nvPicPr>
          <p:cNvPr id="5" name="图片 4">
            <a:extLst>
              <a:ext uri="{FF2B5EF4-FFF2-40B4-BE49-F238E27FC236}">
                <a16:creationId xmlns:a16="http://schemas.microsoft.com/office/drawing/2014/main" xmlns="" id="{BFF5016A-351A-495C-8CCA-234E648ECF8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5570" y="4209932"/>
            <a:ext cx="1930159" cy="1053968"/>
          </a:xfrm>
          <a:prstGeom prst="rect">
            <a:avLst/>
          </a:prstGeom>
        </p:spPr>
      </p:pic>
      <p:pic>
        <p:nvPicPr>
          <p:cNvPr id="6" name="图片 5">
            <a:extLst>
              <a:ext uri="{FF2B5EF4-FFF2-40B4-BE49-F238E27FC236}">
                <a16:creationId xmlns:a16="http://schemas.microsoft.com/office/drawing/2014/main" xmlns="" id="{73ADBB3B-30DC-42F8-8B0B-BC7EFE1E6B1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2555" y="5530600"/>
            <a:ext cx="1638095" cy="1104762"/>
          </a:xfrm>
          <a:prstGeom prst="rect">
            <a:avLst/>
          </a:prstGeom>
        </p:spPr>
      </p:pic>
    </p:spTree>
    <p:extLst>
      <p:ext uri="{BB962C8B-B14F-4D97-AF65-F5344CB8AC3E}">
        <p14:creationId xmlns:p14="http://schemas.microsoft.com/office/powerpoint/2010/main" val="918205748"/>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iterate type="wd">
                                    <p:tmPct val="10000"/>
                                  </p:iterate>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DDAED7B7-D753-449E-8612-8580027D8B61}"/>
              </a:ext>
            </a:extLst>
          </p:cNvPr>
          <p:cNvSpPr txBox="1"/>
          <p:nvPr/>
        </p:nvSpPr>
        <p:spPr>
          <a:xfrm>
            <a:off x="7145287" y="1498475"/>
            <a:ext cx="1415772" cy="2067233"/>
          </a:xfrm>
          <a:prstGeom prst="rect">
            <a:avLst/>
          </a:prstGeom>
          <a:noFill/>
        </p:spPr>
        <p:txBody>
          <a:bodyPr vert="eaVert" wrap="none" rtlCol="0">
            <a:spAutoFit/>
          </a:bodyPr>
          <a:lstStyle/>
          <a:p>
            <a:r>
              <a:rPr lang="zh-CN" altLang="en-US" sz="8000" spc="-300" dirty="0">
                <a:solidFill>
                  <a:srgbClr val="3C413B"/>
                </a:solidFill>
                <a:cs typeface="+mn-ea"/>
                <a:sym typeface="+mn-lt"/>
              </a:rPr>
              <a:t>感</a:t>
            </a:r>
            <a:r>
              <a:rPr lang="en-US" altLang="zh-CN" sz="8000" spc="-300" dirty="0">
                <a:solidFill>
                  <a:srgbClr val="3C413B"/>
                </a:solidFill>
                <a:cs typeface="+mn-ea"/>
                <a:sym typeface="+mn-lt"/>
              </a:rPr>
              <a:t>·</a:t>
            </a:r>
            <a:r>
              <a:rPr lang="zh-CN" altLang="en-US" sz="8000" spc="-300" dirty="0">
                <a:solidFill>
                  <a:srgbClr val="3C413B"/>
                </a:solidFill>
                <a:cs typeface="+mn-ea"/>
                <a:sym typeface="+mn-lt"/>
              </a:rPr>
              <a:t>动</a:t>
            </a:r>
          </a:p>
        </p:txBody>
      </p:sp>
      <p:pic>
        <p:nvPicPr>
          <p:cNvPr id="6" name="图片 5">
            <a:extLst>
              <a:ext uri="{FF2B5EF4-FFF2-40B4-BE49-F238E27FC236}">
                <a16:creationId xmlns:a16="http://schemas.microsoft.com/office/drawing/2014/main" xmlns="" id="{5E4136C6-9F0C-4080-A0E4-2AD7FF4ECA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24891" y="-64278"/>
            <a:ext cx="3797510" cy="5377681"/>
          </a:xfrm>
          <a:prstGeom prst="rect">
            <a:avLst/>
          </a:prstGeom>
        </p:spPr>
      </p:pic>
      <p:pic>
        <p:nvPicPr>
          <p:cNvPr id="8" name="图片 7">
            <a:extLst>
              <a:ext uri="{FF2B5EF4-FFF2-40B4-BE49-F238E27FC236}">
                <a16:creationId xmlns:a16="http://schemas.microsoft.com/office/drawing/2014/main" xmlns="" id="{9F1539F3-52AE-459A-BF85-7A996578DE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11583" y="-222930"/>
            <a:ext cx="3250794" cy="4101587"/>
          </a:xfrm>
          <a:prstGeom prst="rect">
            <a:avLst/>
          </a:prstGeom>
        </p:spPr>
      </p:pic>
      <p:pic>
        <p:nvPicPr>
          <p:cNvPr id="9" name="图片 8">
            <a:extLst>
              <a:ext uri="{FF2B5EF4-FFF2-40B4-BE49-F238E27FC236}">
                <a16:creationId xmlns:a16="http://schemas.microsoft.com/office/drawing/2014/main" xmlns="" id="{096D894F-C2FE-4027-BA5C-1DBDD95BE24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544152" y="5419794"/>
            <a:ext cx="1638095" cy="1104762"/>
          </a:xfrm>
          <a:prstGeom prst="rect">
            <a:avLst/>
          </a:prstGeom>
        </p:spPr>
      </p:pic>
      <p:sp>
        <p:nvSpPr>
          <p:cNvPr id="10" name="矩形 9">
            <a:extLst>
              <a:ext uri="{FF2B5EF4-FFF2-40B4-BE49-F238E27FC236}">
                <a16:creationId xmlns:a16="http://schemas.microsoft.com/office/drawing/2014/main" xmlns="" id="{B744485E-77BC-48CD-882D-FCC522E933E4}"/>
              </a:ext>
            </a:extLst>
          </p:cNvPr>
          <p:cNvSpPr/>
          <p:nvPr/>
        </p:nvSpPr>
        <p:spPr>
          <a:xfrm>
            <a:off x="4181680" y="1677985"/>
            <a:ext cx="3170099" cy="3278190"/>
          </a:xfrm>
          <a:prstGeom prst="rect">
            <a:avLst/>
          </a:prstGeom>
        </p:spPr>
        <p:txBody>
          <a:bodyPr vert="eaVert" wrap="square">
            <a:spAutoFit/>
          </a:bodyPr>
          <a:lstStyle/>
          <a:p>
            <a:pPr>
              <a:lnSpc>
                <a:spcPct val="250000"/>
              </a:lnSpc>
            </a:pPr>
            <a:r>
              <a:rPr lang="zh-CN" altLang="en-US" sz="1600" dirty="0">
                <a:solidFill>
                  <a:schemeClr val="tx1">
                    <a:lumMod val="75000"/>
                    <a:lumOff val="25000"/>
                  </a:schemeClr>
                </a:solidFill>
                <a:effectLst/>
                <a:cs typeface="+mn-ea"/>
                <a:sym typeface="+mn-lt"/>
              </a:rPr>
              <a:t>感恩的心态喝这杯茶，这杯茶就不仅仅是一碗茶汤，而在其中充满人文精神，充满了天地万物和谐相处、相互成就、共融共济、同体不二的精神，化解戾气，发扬正气，成就和气。</a:t>
            </a:r>
            <a:endParaRPr lang="zh-CN" altLang="en-US" sz="1600" dirty="0">
              <a:solidFill>
                <a:schemeClr val="tx1">
                  <a:lumMod val="75000"/>
                  <a:lumOff val="25000"/>
                </a:schemeClr>
              </a:solidFill>
              <a:cs typeface="+mn-ea"/>
              <a:sym typeface="+mn-lt"/>
            </a:endParaRPr>
          </a:p>
        </p:txBody>
      </p:sp>
      <p:pic>
        <p:nvPicPr>
          <p:cNvPr id="11" name="图片 10">
            <a:extLst>
              <a:ext uri="{FF2B5EF4-FFF2-40B4-BE49-F238E27FC236}">
                <a16:creationId xmlns:a16="http://schemas.microsoft.com/office/drawing/2014/main" xmlns="" id="{E6BEBCBA-E2B0-43FB-A815-030630A5A9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204" y="1977438"/>
            <a:ext cx="3792572" cy="4061412"/>
          </a:xfrm>
          <a:prstGeom prst="rect">
            <a:avLst/>
          </a:prstGeom>
        </p:spPr>
      </p:pic>
    </p:spTree>
    <p:extLst>
      <p:ext uri="{BB962C8B-B14F-4D97-AF65-F5344CB8AC3E}">
        <p14:creationId xmlns:p14="http://schemas.microsoft.com/office/powerpoint/2010/main" val="4041645367"/>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2" fill="hold" grpId="0" nodeType="afterEffect">
                                  <p:stCondLst>
                                    <p:cond delay="0"/>
                                  </p:stCondLst>
                                  <p:iterate type="wd">
                                    <p:tmPct val="10000"/>
                                  </p:iterate>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A87EB9D-D21B-473A-A6E0-72211DC8D918}"/>
              </a:ext>
            </a:extLst>
          </p:cNvPr>
          <p:cNvSpPr txBox="1"/>
          <p:nvPr/>
        </p:nvSpPr>
        <p:spPr>
          <a:xfrm>
            <a:off x="7425776" y="3054385"/>
            <a:ext cx="2863215" cy="1754326"/>
          </a:xfrm>
          <a:prstGeom prst="rect">
            <a:avLst/>
          </a:prstGeom>
          <a:noFill/>
        </p:spPr>
        <p:txBody>
          <a:bodyPr vert="horz" wrap="square" rtlCol="0">
            <a:spAutoFit/>
          </a:bodyPr>
          <a:lstStyle/>
          <a:p>
            <a:pPr algn="ctr">
              <a:lnSpc>
                <a:spcPct val="150000"/>
              </a:lnSpc>
            </a:pPr>
            <a:r>
              <a:rPr lang="zh-CN" altLang="en-US" sz="1200" dirty="0">
                <a:solidFill>
                  <a:srgbClr val="8D8D8D"/>
                </a:solidFill>
                <a:cs typeface="+mn-ea"/>
                <a:sym typeface="+mn-lt"/>
              </a:rPr>
              <a:t>庭院深深人悄悄 埋怨鹦哥</a:t>
            </a:r>
            <a:endParaRPr lang="en-US" altLang="zh-CN" sz="1200" dirty="0">
              <a:solidFill>
                <a:srgbClr val="8D8D8D"/>
              </a:solidFill>
              <a:cs typeface="+mn-ea"/>
              <a:sym typeface="+mn-lt"/>
            </a:endParaRPr>
          </a:p>
          <a:p>
            <a:pPr algn="ctr">
              <a:lnSpc>
                <a:spcPct val="150000"/>
              </a:lnSpc>
            </a:pPr>
            <a:r>
              <a:rPr lang="zh-CN" altLang="en-US" sz="1200" dirty="0">
                <a:solidFill>
                  <a:srgbClr val="8D8D8D"/>
                </a:solidFill>
                <a:cs typeface="+mn-ea"/>
                <a:sym typeface="+mn-lt"/>
              </a:rPr>
              <a:t>错报韦郎到 压钗梁金凤小    </a:t>
            </a:r>
            <a:endParaRPr lang="en-US" altLang="zh-CN" sz="1200" dirty="0">
              <a:solidFill>
                <a:srgbClr val="8D8D8D"/>
              </a:solidFill>
              <a:cs typeface="+mn-ea"/>
              <a:sym typeface="+mn-lt"/>
            </a:endParaRPr>
          </a:p>
          <a:p>
            <a:pPr algn="ctr">
              <a:lnSpc>
                <a:spcPct val="150000"/>
              </a:lnSpc>
            </a:pPr>
            <a:r>
              <a:rPr lang="zh-CN" altLang="en-US" sz="1200" dirty="0">
                <a:solidFill>
                  <a:srgbClr val="8D8D8D"/>
                </a:solidFill>
                <a:cs typeface="+mn-ea"/>
                <a:sym typeface="+mn-lt"/>
              </a:rPr>
              <a:t>低头只是闲烦恼</a:t>
            </a:r>
            <a:br>
              <a:rPr lang="zh-CN" altLang="en-US" sz="1200" dirty="0">
                <a:solidFill>
                  <a:srgbClr val="8D8D8D"/>
                </a:solidFill>
                <a:cs typeface="+mn-ea"/>
                <a:sym typeface="+mn-lt"/>
              </a:rPr>
            </a:br>
            <a:r>
              <a:rPr lang="zh-CN" altLang="en-US" sz="1200" dirty="0">
                <a:solidFill>
                  <a:srgbClr val="8D8D8D"/>
                </a:solidFill>
                <a:cs typeface="+mn-ea"/>
                <a:sym typeface="+mn-lt"/>
              </a:rPr>
              <a:t>花发江南年正少 红袖高楼    </a:t>
            </a:r>
            <a:endParaRPr lang="en-US" altLang="zh-CN" sz="1200" dirty="0">
              <a:solidFill>
                <a:srgbClr val="8D8D8D"/>
              </a:solidFill>
              <a:cs typeface="+mn-ea"/>
              <a:sym typeface="+mn-lt"/>
            </a:endParaRPr>
          </a:p>
          <a:p>
            <a:pPr algn="ctr">
              <a:lnSpc>
                <a:spcPct val="150000"/>
              </a:lnSpc>
            </a:pPr>
            <a:r>
              <a:rPr lang="zh-CN" altLang="en-US" sz="1200" dirty="0">
                <a:solidFill>
                  <a:srgbClr val="8D8D8D"/>
                </a:solidFill>
                <a:cs typeface="+mn-ea"/>
                <a:sym typeface="+mn-lt"/>
              </a:rPr>
              <a:t>争抵还乡好 遮断行人西去道  </a:t>
            </a:r>
            <a:endParaRPr lang="en-US" altLang="zh-CN" sz="1200" dirty="0">
              <a:solidFill>
                <a:srgbClr val="8D8D8D"/>
              </a:solidFill>
              <a:cs typeface="+mn-ea"/>
              <a:sym typeface="+mn-lt"/>
            </a:endParaRPr>
          </a:p>
          <a:p>
            <a:pPr algn="ctr">
              <a:lnSpc>
                <a:spcPct val="150000"/>
              </a:lnSpc>
            </a:pPr>
            <a:r>
              <a:rPr lang="zh-CN" altLang="en-US" sz="1200" dirty="0">
                <a:solidFill>
                  <a:srgbClr val="8D8D8D"/>
                </a:solidFill>
                <a:cs typeface="+mn-ea"/>
                <a:sym typeface="+mn-lt"/>
              </a:rPr>
              <a:t>轻躯愿化车前草</a:t>
            </a:r>
          </a:p>
        </p:txBody>
      </p:sp>
      <p:sp>
        <p:nvSpPr>
          <p:cNvPr id="3" name="文本框 2">
            <a:extLst>
              <a:ext uri="{FF2B5EF4-FFF2-40B4-BE49-F238E27FC236}">
                <a16:creationId xmlns:a16="http://schemas.microsoft.com/office/drawing/2014/main" xmlns="" id="{4964EA13-185C-4639-A96F-DBCC22969B22}"/>
              </a:ext>
            </a:extLst>
          </p:cNvPr>
          <p:cNvSpPr txBox="1"/>
          <p:nvPr/>
        </p:nvSpPr>
        <p:spPr>
          <a:xfrm>
            <a:off x="7764043" y="1727128"/>
            <a:ext cx="2186681" cy="1200329"/>
          </a:xfrm>
          <a:prstGeom prst="rect">
            <a:avLst/>
          </a:prstGeom>
          <a:noFill/>
        </p:spPr>
        <p:txBody>
          <a:bodyPr vert="horz" wrap="square" rtlCol="0">
            <a:spAutoFit/>
          </a:bodyPr>
          <a:lstStyle/>
          <a:p>
            <a:r>
              <a:rPr lang="zh-CN" altLang="en-US" sz="7200" dirty="0">
                <a:solidFill>
                  <a:srgbClr val="62A005"/>
                </a:solidFill>
                <a:cs typeface="+mn-ea"/>
                <a:sym typeface="+mn-lt"/>
              </a:rPr>
              <a:t>茶香</a:t>
            </a:r>
          </a:p>
        </p:txBody>
      </p:sp>
      <p:cxnSp>
        <p:nvCxnSpPr>
          <p:cNvPr id="4" name="直接连接符 3">
            <a:extLst>
              <a:ext uri="{FF2B5EF4-FFF2-40B4-BE49-F238E27FC236}">
                <a16:creationId xmlns:a16="http://schemas.microsoft.com/office/drawing/2014/main" xmlns="" id="{E690140B-1E92-421A-911B-A7FF5A8FB661}"/>
              </a:ext>
            </a:extLst>
          </p:cNvPr>
          <p:cNvCxnSpPr/>
          <p:nvPr/>
        </p:nvCxnSpPr>
        <p:spPr>
          <a:xfrm>
            <a:off x="7425776" y="563880"/>
            <a:ext cx="0" cy="5699760"/>
          </a:xfrm>
          <a:prstGeom prst="line">
            <a:avLst/>
          </a:prstGeom>
          <a:ln>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xmlns="" id="{C89AC10F-A18D-4668-AFC0-3E7F49FC0233}"/>
              </a:ext>
            </a:extLst>
          </p:cNvPr>
          <p:cNvCxnSpPr/>
          <p:nvPr/>
        </p:nvCxnSpPr>
        <p:spPr>
          <a:xfrm>
            <a:off x="10294878" y="449580"/>
            <a:ext cx="0" cy="5699760"/>
          </a:xfrm>
          <a:prstGeom prst="line">
            <a:avLst/>
          </a:prstGeom>
          <a:ln>
            <a:solidFill>
              <a:srgbClr val="8D8D8D"/>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xmlns="" id="{6F217BFC-4274-4856-B519-C82C971B8E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4852" y="4375104"/>
            <a:ext cx="1710317" cy="867213"/>
          </a:xfrm>
          <a:prstGeom prst="rect">
            <a:avLst/>
          </a:prstGeom>
        </p:spPr>
      </p:pic>
      <p:pic>
        <p:nvPicPr>
          <p:cNvPr id="8" name="图片 7">
            <a:extLst>
              <a:ext uri="{FF2B5EF4-FFF2-40B4-BE49-F238E27FC236}">
                <a16:creationId xmlns:a16="http://schemas.microsoft.com/office/drawing/2014/main" xmlns="" id="{F691A9B8-CF72-41DB-B964-A44EFBE5AB2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0334" y="-711200"/>
            <a:ext cx="6404043" cy="6858000"/>
          </a:xfrm>
          <a:prstGeom prst="rect">
            <a:avLst/>
          </a:prstGeom>
        </p:spPr>
      </p:pic>
    </p:spTree>
    <p:extLst>
      <p:ext uri="{BB962C8B-B14F-4D97-AF65-F5344CB8AC3E}">
        <p14:creationId xmlns:p14="http://schemas.microsoft.com/office/powerpoint/2010/main" val="1911177478"/>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5E2EE7B4-CA45-4A8B-BA7F-D6C96F2AFC3F}"/>
              </a:ext>
            </a:extLst>
          </p:cNvPr>
          <p:cNvSpPr/>
          <p:nvPr/>
        </p:nvSpPr>
        <p:spPr>
          <a:xfrm>
            <a:off x="5265421" y="1536700"/>
            <a:ext cx="2432415" cy="3495040"/>
          </a:xfrm>
          <a:prstGeom prst="rect">
            <a:avLst/>
          </a:prstGeom>
          <a:noFill/>
          <a:ln>
            <a:solidFill>
              <a:srgbClr val="8D8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pic>
        <p:nvPicPr>
          <p:cNvPr id="11" name="图片 10">
            <a:extLst>
              <a:ext uri="{FF2B5EF4-FFF2-40B4-BE49-F238E27FC236}">
                <a16:creationId xmlns:a16="http://schemas.microsoft.com/office/drawing/2014/main" xmlns="" id="{97824926-E3B7-4CC2-92B3-E874DB4CBC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5421" y="1536700"/>
            <a:ext cx="2267687" cy="1351280"/>
          </a:xfrm>
          <a:prstGeom prst="rect">
            <a:avLst/>
          </a:prstGeom>
        </p:spPr>
      </p:pic>
      <p:sp>
        <p:nvSpPr>
          <p:cNvPr id="12" name="文本框 11">
            <a:extLst>
              <a:ext uri="{FF2B5EF4-FFF2-40B4-BE49-F238E27FC236}">
                <a16:creationId xmlns:a16="http://schemas.microsoft.com/office/drawing/2014/main" xmlns="" id="{3D7D3576-7B36-471A-ADB8-9075A2F2F8D4}"/>
              </a:ext>
            </a:extLst>
          </p:cNvPr>
          <p:cNvSpPr txBox="1"/>
          <p:nvPr/>
        </p:nvSpPr>
        <p:spPr>
          <a:xfrm>
            <a:off x="5265420" y="2886333"/>
            <a:ext cx="3395251" cy="1938608"/>
          </a:xfrm>
          <a:prstGeom prst="rect">
            <a:avLst/>
          </a:prstGeom>
          <a:noFill/>
        </p:spPr>
        <p:txBody>
          <a:bodyPr vert="horz" wrap="square" rtlCol="0">
            <a:spAutoFit/>
          </a:bodyPr>
          <a:lstStyle/>
          <a:p>
            <a:pPr>
              <a:lnSpc>
                <a:spcPct val="150000"/>
              </a:lnSpc>
            </a:pPr>
            <a:r>
              <a:rPr lang="zh-CN" altLang="en-US" sz="1333" dirty="0">
                <a:solidFill>
                  <a:srgbClr val="8D8D8D"/>
                </a:solidFill>
                <a:cs typeface="+mn-ea"/>
                <a:sym typeface="+mn-lt"/>
              </a:rPr>
              <a:t>庭院深深人悄悄 埋怨鹦哥</a:t>
            </a:r>
            <a:endParaRPr lang="en-US" altLang="zh-CN" sz="1333" dirty="0">
              <a:solidFill>
                <a:srgbClr val="8D8D8D"/>
              </a:solidFill>
              <a:cs typeface="+mn-ea"/>
              <a:sym typeface="+mn-lt"/>
            </a:endParaRPr>
          </a:p>
          <a:p>
            <a:pPr>
              <a:lnSpc>
                <a:spcPct val="150000"/>
              </a:lnSpc>
            </a:pPr>
            <a:r>
              <a:rPr lang="zh-CN" altLang="en-US" sz="1333" dirty="0">
                <a:solidFill>
                  <a:srgbClr val="8D8D8D"/>
                </a:solidFill>
                <a:cs typeface="+mn-ea"/>
                <a:sym typeface="+mn-lt"/>
              </a:rPr>
              <a:t>错报韦郎到 压钗梁金凤小    </a:t>
            </a:r>
            <a:endParaRPr lang="en-US" altLang="zh-CN" sz="1333" dirty="0">
              <a:solidFill>
                <a:srgbClr val="8D8D8D"/>
              </a:solidFill>
              <a:cs typeface="+mn-ea"/>
              <a:sym typeface="+mn-lt"/>
            </a:endParaRPr>
          </a:p>
          <a:p>
            <a:pPr>
              <a:lnSpc>
                <a:spcPct val="150000"/>
              </a:lnSpc>
            </a:pPr>
            <a:r>
              <a:rPr lang="zh-CN" altLang="en-US" sz="1333" dirty="0">
                <a:solidFill>
                  <a:srgbClr val="8D8D8D"/>
                </a:solidFill>
                <a:cs typeface="+mn-ea"/>
                <a:sym typeface="+mn-lt"/>
              </a:rPr>
              <a:t>低头只是闲烦恼</a:t>
            </a:r>
            <a:br>
              <a:rPr lang="zh-CN" altLang="en-US" sz="1333" dirty="0">
                <a:solidFill>
                  <a:srgbClr val="8D8D8D"/>
                </a:solidFill>
                <a:cs typeface="+mn-ea"/>
                <a:sym typeface="+mn-lt"/>
              </a:rPr>
            </a:br>
            <a:r>
              <a:rPr lang="zh-CN" altLang="en-US" sz="1333" dirty="0">
                <a:solidFill>
                  <a:srgbClr val="8D8D8D"/>
                </a:solidFill>
                <a:cs typeface="+mn-ea"/>
                <a:sym typeface="+mn-lt"/>
              </a:rPr>
              <a:t>花发江南年正少 红袖高楼    </a:t>
            </a:r>
            <a:endParaRPr lang="en-US" altLang="zh-CN" sz="1333" dirty="0">
              <a:solidFill>
                <a:srgbClr val="8D8D8D"/>
              </a:solidFill>
              <a:cs typeface="+mn-ea"/>
              <a:sym typeface="+mn-lt"/>
            </a:endParaRPr>
          </a:p>
          <a:p>
            <a:pPr>
              <a:lnSpc>
                <a:spcPct val="150000"/>
              </a:lnSpc>
            </a:pPr>
            <a:r>
              <a:rPr lang="zh-CN" altLang="en-US" sz="1333" dirty="0">
                <a:solidFill>
                  <a:srgbClr val="8D8D8D"/>
                </a:solidFill>
                <a:cs typeface="+mn-ea"/>
                <a:sym typeface="+mn-lt"/>
              </a:rPr>
              <a:t>争抵还乡好 遮断行人西去道  </a:t>
            </a:r>
            <a:endParaRPr lang="en-US" altLang="zh-CN" sz="1333" dirty="0">
              <a:solidFill>
                <a:srgbClr val="8D8D8D"/>
              </a:solidFill>
              <a:cs typeface="+mn-ea"/>
              <a:sym typeface="+mn-lt"/>
            </a:endParaRPr>
          </a:p>
          <a:p>
            <a:pPr>
              <a:lnSpc>
                <a:spcPct val="150000"/>
              </a:lnSpc>
            </a:pPr>
            <a:r>
              <a:rPr lang="zh-CN" altLang="en-US" sz="1333" dirty="0">
                <a:solidFill>
                  <a:srgbClr val="8D8D8D"/>
                </a:solidFill>
                <a:cs typeface="+mn-ea"/>
                <a:sym typeface="+mn-lt"/>
              </a:rPr>
              <a:t>轻躯愿化车前草</a:t>
            </a:r>
          </a:p>
        </p:txBody>
      </p:sp>
      <p:sp>
        <p:nvSpPr>
          <p:cNvPr id="14" name="文本框 13">
            <a:extLst>
              <a:ext uri="{FF2B5EF4-FFF2-40B4-BE49-F238E27FC236}">
                <a16:creationId xmlns:a16="http://schemas.microsoft.com/office/drawing/2014/main" xmlns="" id="{C377BF53-10EB-425E-87E6-FDD281359DDE}"/>
              </a:ext>
            </a:extLst>
          </p:cNvPr>
          <p:cNvSpPr txBox="1"/>
          <p:nvPr/>
        </p:nvSpPr>
        <p:spPr>
          <a:xfrm>
            <a:off x="1546905" y="2331054"/>
            <a:ext cx="1415772" cy="3486717"/>
          </a:xfrm>
          <a:prstGeom prst="rect">
            <a:avLst/>
          </a:prstGeom>
          <a:noFill/>
        </p:spPr>
        <p:txBody>
          <a:bodyPr vert="eaVert" wrap="square" rtlCol="0">
            <a:spAutoFit/>
          </a:bodyPr>
          <a:lstStyle/>
          <a:p>
            <a:r>
              <a:rPr lang="zh-CN" altLang="en-US" sz="8000" dirty="0">
                <a:solidFill>
                  <a:srgbClr val="62A005"/>
                </a:solidFill>
                <a:cs typeface="+mn-ea"/>
                <a:sym typeface="+mn-lt"/>
              </a:rPr>
              <a:t>茶文化</a:t>
            </a:r>
          </a:p>
        </p:txBody>
      </p:sp>
      <p:pic>
        <p:nvPicPr>
          <p:cNvPr id="15" name="图片 14">
            <a:extLst>
              <a:ext uri="{FF2B5EF4-FFF2-40B4-BE49-F238E27FC236}">
                <a16:creationId xmlns:a16="http://schemas.microsoft.com/office/drawing/2014/main" xmlns="" id="{7D4BE543-5965-4AEB-BC78-DC49DD67F6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4518" y="3804661"/>
            <a:ext cx="2572517" cy="707137"/>
          </a:xfrm>
          <a:prstGeom prst="rect">
            <a:avLst/>
          </a:prstGeom>
        </p:spPr>
      </p:pic>
      <p:pic>
        <p:nvPicPr>
          <p:cNvPr id="18" name="图片 17">
            <a:extLst>
              <a:ext uri="{FF2B5EF4-FFF2-40B4-BE49-F238E27FC236}">
                <a16:creationId xmlns:a16="http://schemas.microsoft.com/office/drawing/2014/main" xmlns="" id="{891CCABF-3F0D-40A7-A1D5-208CCFE59D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7837" y="3100577"/>
            <a:ext cx="3447486" cy="1947673"/>
          </a:xfrm>
          <a:prstGeom prst="rect">
            <a:avLst/>
          </a:prstGeom>
        </p:spPr>
      </p:pic>
      <p:pic>
        <p:nvPicPr>
          <p:cNvPr id="19" name="图片 18">
            <a:extLst>
              <a:ext uri="{FF2B5EF4-FFF2-40B4-BE49-F238E27FC236}">
                <a16:creationId xmlns:a16="http://schemas.microsoft.com/office/drawing/2014/main" xmlns="" id="{196D1033-5B3D-4AF9-985D-23BC6ADCAE0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rot="10800000">
            <a:off x="-24891" y="-64278"/>
            <a:ext cx="3797510" cy="5377681"/>
          </a:xfrm>
          <a:prstGeom prst="rect">
            <a:avLst/>
          </a:prstGeom>
        </p:spPr>
      </p:pic>
    </p:spTree>
    <p:extLst>
      <p:ext uri="{BB962C8B-B14F-4D97-AF65-F5344CB8AC3E}">
        <p14:creationId xmlns:p14="http://schemas.microsoft.com/office/powerpoint/2010/main" val="1394303604"/>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3CFE6EE-C7D5-43A9-A39C-B724D8C7A49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24891" y="-64278"/>
            <a:ext cx="3797510" cy="5377681"/>
          </a:xfrm>
          <a:prstGeom prst="rect">
            <a:avLst/>
          </a:prstGeom>
        </p:spPr>
      </p:pic>
      <p:sp>
        <p:nvSpPr>
          <p:cNvPr id="3" name="TextBox 9">
            <a:extLst>
              <a:ext uri="{FF2B5EF4-FFF2-40B4-BE49-F238E27FC236}">
                <a16:creationId xmlns:a16="http://schemas.microsoft.com/office/drawing/2014/main" xmlns="" id="{2F7EDFD3-8D67-42AE-B87F-3615EB40C555}"/>
              </a:ext>
            </a:extLst>
          </p:cNvPr>
          <p:cNvSpPr txBox="1">
            <a:spLocks noChangeArrowheads="1"/>
          </p:cNvSpPr>
          <p:nvPr/>
        </p:nvSpPr>
        <p:spPr bwMode="auto">
          <a:xfrm>
            <a:off x="9451143" y="1854202"/>
            <a:ext cx="67710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zh-CN" dirty="0">
                <a:solidFill>
                  <a:srgbClr val="62A005"/>
                </a:solidFill>
                <a:latin typeface="+mn-lt"/>
                <a:ea typeface="+mn-ea"/>
                <a:cs typeface="+mn-ea"/>
                <a:sym typeface="+mn-lt"/>
              </a:rPr>
              <a:t>辛弃疾</a:t>
            </a:r>
          </a:p>
        </p:txBody>
      </p:sp>
      <p:sp>
        <p:nvSpPr>
          <p:cNvPr id="4" name="TextBox 14">
            <a:extLst>
              <a:ext uri="{FF2B5EF4-FFF2-40B4-BE49-F238E27FC236}">
                <a16:creationId xmlns:a16="http://schemas.microsoft.com/office/drawing/2014/main" xmlns="" id="{62E183FF-0C54-427B-AC3B-1C5BE835AF26}"/>
              </a:ext>
            </a:extLst>
          </p:cNvPr>
          <p:cNvSpPr txBox="1">
            <a:spLocks noChangeArrowheads="1"/>
          </p:cNvSpPr>
          <p:nvPr/>
        </p:nvSpPr>
        <p:spPr bwMode="auto">
          <a:xfrm>
            <a:off x="8761997" y="1758953"/>
            <a:ext cx="841321"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4267" dirty="0">
                <a:solidFill>
                  <a:srgbClr val="62A005"/>
                </a:solidFill>
                <a:latin typeface="+mn-lt"/>
                <a:ea typeface="+mn-ea"/>
                <a:cs typeface="+mn-ea"/>
                <a:sym typeface="+mn-lt"/>
              </a:rPr>
              <a:t>满江红</a:t>
            </a:r>
            <a:r>
              <a:rPr lang="en-US" altLang="zh-CN" sz="4267" dirty="0">
                <a:solidFill>
                  <a:srgbClr val="62A005"/>
                </a:solidFill>
                <a:latin typeface="+mn-lt"/>
                <a:ea typeface="+mn-ea"/>
                <a:cs typeface="+mn-ea"/>
                <a:sym typeface="+mn-lt"/>
              </a:rPr>
              <a:t>·</a:t>
            </a:r>
            <a:r>
              <a:rPr lang="zh-CN" altLang="en-US" sz="4267" dirty="0">
                <a:solidFill>
                  <a:srgbClr val="62A005"/>
                </a:solidFill>
                <a:latin typeface="+mn-lt"/>
                <a:ea typeface="+mn-ea"/>
                <a:cs typeface="+mn-ea"/>
                <a:sym typeface="+mn-lt"/>
              </a:rPr>
              <a:t>暮春</a:t>
            </a:r>
          </a:p>
        </p:txBody>
      </p:sp>
      <p:cxnSp>
        <p:nvCxnSpPr>
          <p:cNvPr id="5" name="直接连接符 16">
            <a:extLst>
              <a:ext uri="{FF2B5EF4-FFF2-40B4-BE49-F238E27FC236}">
                <a16:creationId xmlns:a16="http://schemas.microsoft.com/office/drawing/2014/main" xmlns="" id="{5D210B4E-86E2-4496-B094-8465E4E11B83}"/>
              </a:ext>
            </a:extLst>
          </p:cNvPr>
          <p:cNvCxnSpPr>
            <a:cxnSpLocks noChangeShapeType="1"/>
          </p:cNvCxnSpPr>
          <p:nvPr/>
        </p:nvCxnSpPr>
        <p:spPr bwMode="auto">
          <a:xfrm rot="5400000">
            <a:off x="7080252" y="3473451"/>
            <a:ext cx="3240617" cy="2117"/>
          </a:xfrm>
          <a:prstGeom prst="line">
            <a:avLst/>
          </a:prstGeom>
          <a:noFill/>
          <a:ln w="9525">
            <a:solidFill>
              <a:srgbClr val="62A005"/>
            </a:solidFill>
            <a:round/>
            <a:headEnd/>
            <a:tailEnd/>
          </a:ln>
          <a:extLst>
            <a:ext uri="{909E8E84-426E-40DD-AFC4-6F175D3DCCD1}">
              <a14:hiddenFill xmlns:a14="http://schemas.microsoft.com/office/drawing/2010/main">
                <a:noFill/>
              </a14:hiddenFill>
            </a:ext>
          </a:extLst>
        </p:spPr>
      </p:cxnSp>
      <p:sp>
        <p:nvSpPr>
          <p:cNvPr id="6" name="TextBox 18">
            <a:extLst>
              <a:ext uri="{FF2B5EF4-FFF2-40B4-BE49-F238E27FC236}">
                <a16:creationId xmlns:a16="http://schemas.microsoft.com/office/drawing/2014/main" xmlns="" id="{0490CA4F-D230-439D-B344-E0057B6B5CAF}"/>
              </a:ext>
            </a:extLst>
          </p:cNvPr>
          <p:cNvSpPr txBox="1">
            <a:spLocks noChangeArrowheads="1"/>
          </p:cNvSpPr>
          <p:nvPr/>
        </p:nvSpPr>
        <p:spPr bwMode="auto">
          <a:xfrm>
            <a:off x="3183023" y="1187451"/>
            <a:ext cx="5436360" cy="485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zh-CN" sz="2133" dirty="0">
                <a:solidFill>
                  <a:srgbClr val="62A005"/>
                </a:solidFill>
                <a:latin typeface="+mn-lt"/>
                <a:ea typeface="+mn-ea"/>
                <a:cs typeface="+mn-ea"/>
                <a:sym typeface="+mn-lt"/>
              </a:rPr>
              <a:t/>
            </a:r>
            <a:br>
              <a:rPr lang="zh-CN" altLang="zh-CN" sz="2133" dirty="0">
                <a:solidFill>
                  <a:srgbClr val="62A005"/>
                </a:solidFill>
                <a:latin typeface="+mn-lt"/>
                <a:ea typeface="+mn-ea"/>
                <a:cs typeface="+mn-ea"/>
                <a:sym typeface="+mn-lt"/>
              </a:rPr>
            </a:br>
            <a:r>
              <a:rPr lang="zh-CN" altLang="zh-CN" sz="2133" dirty="0">
                <a:solidFill>
                  <a:srgbClr val="62A005"/>
                </a:solidFill>
                <a:latin typeface="+mn-lt"/>
                <a:ea typeface="+mn-ea"/>
                <a:cs typeface="+mn-ea"/>
                <a:sym typeface="+mn-lt"/>
              </a:rPr>
              <a:t>　　家住江南，又过了、清明寒食。</a:t>
            </a:r>
            <a:br>
              <a:rPr lang="zh-CN" altLang="zh-CN" sz="2133" dirty="0">
                <a:solidFill>
                  <a:srgbClr val="62A005"/>
                </a:solidFill>
                <a:latin typeface="+mn-lt"/>
                <a:ea typeface="+mn-ea"/>
                <a:cs typeface="+mn-ea"/>
                <a:sym typeface="+mn-lt"/>
              </a:rPr>
            </a:br>
            <a:r>
              <a:rPr lang="zh-CN" altLang="zh-CN" sz="2133" dirty="0">
                <a:solidFill>
                  <a:srgbClr val="62A005"/>
                </a:solidFill>
                <a:latin typeface="+mn-lt"/>
                <a:ea typeface="+mn-ea"/>
                <a:cs typeface="+mn-ea"/>
                <a:sym typeface="+mn-lt"/>
              </a:rPr>
              <a:t/>
            </a:r>
            <a:br>
              <a:rPr lang="zh-CN" altLang="zh-CN" sz="2133" dirty="0">
                <a:solidFill>
                  <a:srgbClr val="62A005"/>
                </a:solidFill>
                <a:latin typeface="+mn-lt"/>
                <a:ea typeface="+mn-ea"/>
                <a:cs typeface="+mn-ea"/>
                <a:sym typeface="+mn-lt"/>
              </a:rPr>
            </a:br>
            <a:r>
              <a:rPr lang="zh-CN" altLang="zh-CN" sz="2133" dirty="0">
                <a:solidFill>
                  <a:srgbClr val="62A005"/>
                </a:solidFill>
                <a:latin typeface="+mn-lt"/>
                <a:ea typeface="+mn-ea"/>
                <a:cs typeface="+mn-ea"/>
                <a:sym typeface="+mn-lt"/>
              </a:rPr>
              <a:t>　　花径里、一番风雨，一番狼藉。</a:t>
            </a:r>
            <a:br>
              <a:rPr lang="zh-CN" altLang="zh-CN" sz="2133" dirty="0">
                <a:solidFill>
                  <a:srgbClr val="62A005"/>
                </a:solidFill>
                <a:latin typeface="+mn-lt"/>
                <a:ea typeface="+mn-ea"/>
                <a:cs typeface="+mn-ea"/>
                <a:sym typeface="+mn-lt"/>
              </a:rPr>
            </a:br>
            <a:r>
              <a:rPr lang="zh-CN" altLang="zh-CN" sz="2133" dirty="0">
                <a:solidFill>
                  <a:srgbClr val="62A005"/>
                </a:solidFill>
                <a:latin typeface="+mn-lt"/>
                <a:ea typeface="+mn-ea"/>
                <a:cs typeface="+mn-ea"/>
                <a:sym typeface="+mn-lt"/>
              </a:rPr>
              <a:t/>
            </a:r>
            <a:br>
              <a:rPr lang="zh-CN" altLang="zh-CN" sz="2133" dirty="0">
                <a:solidFill>
                  <a:srgbClr val="62A005"/>
                </a:solidFill>
                <a:latin typeface="+mn-lt"/>
                <a:ea typeface="+mn-ea"/>
                <a:cs typeface="+mn-ea"/>
                <a:sym typeface="+mn-lt"/>
              </a:rPr>
            </a:br>
            <a:r>
              <a:rPr lang="zh-CN" altLang="zh-CN" sz="2133" dirty="0">
                <a:solidFill>
                  <a:srgbClr val="62A005"/>
                </a:solidFill>
                <a:latin typeface="+mn-lt"/>
                <a:ea typeface="+mn-ea"/>
                <a:cs typeface="+mn-ea"/>
                <a:sym typeface="+mn-lt"/>
              </a:rPr>
              <a:t>　　红粉暗随流水去，园林渐觉清阴密。</a:t>
            </a:r>
            <a:br>
              <a:rPr lang="zh-CN" altLang="zh-CN" sz="2133" dirty="0">
                <a:solidFill>
                  <a:srgbClr val="62A005"/>
                </a:solidFill>
                <a:latin typeface="+mn-lt"/>
                <a:ea typeface="+mn-ea"/>
                <a:cs typeface="+mn-ea"/>
                <a:sym typeface="+mn-lt"/>
              </a:rPr>
            </a:br>
            <a:r>
              <a:rPr lang="zh-CN" altLang="zh-CN" sz="2133" dirty="0">
                <a:solidFill>
                  <a:srgbClr val="62A005"/>
                </a:solidFill>
                <a:latin typeface="+mn-lt"/>
                <a:ea typeface="+mn-ea"/>
                <a:cs typeface="+mn-ea"/>
                <a:sym typeface="+mn-lt"/>
              </a:rPr>
              <a:t/>
            </a:r>
            <a:br>
              <a:rPr lang="zh-CN" altLang="zh-CN" sz="2133" dirty="0">
                <a:solidFill>
                  <a:srgbClr val="62A005"/>
                </a:solidFill>
                <a:latin typeface="+mn-lt"/>
                <a:ea typeface="+mn-ea"/>
                <a:cs typeface="+mn-ea"/>
                <a:sym typeface="+mn-lt"/>
              </a:rPr>
            </a:br>
            <a:r>
              <a:rPr lang="zh-CN" altLang="zh-CN" sz="2133" dirty="0">
                <a:solidFill>
                  <a:srgbClr val="62A005"/>
                </a:solidFill>
                <a:latin typeface="+mn-lt"/>
                <a:ea typeface="+mn-ea"/>
                <a:cs typeface="+mn-ea"/>
                <a:sym typeface="+mn-lt"/>
              </a:rPr>
              <a:t>　　算年年、落尽刺桐花，寒无力。</a:t>
            </a:r>
            <a:br>
              <a:rPr lang="zh-CN" altLang="zh-CN" sz="2133" dirty="0">
                <a:solidFill>
                  <a:srgbClr val="62A005"/>
                </a:solidFill>
                <a:latin typeface="+mn-lt"/>
                <a:ea typeface="+mn-ea"/>
                <a:cs typeface="+mn-ea"/>
                <a:sym typeface="+mn-lt"/>
              </a:rPr>
            </a:br>
            <a:r>
              <a:rPr lang="zh-CN" altLang="zh-CN" sz="2133" dirty="0">
                <a:solidFill>
                  <a:srgbClr val="62A005"/>
                </a:solidFill>
                <a:latin typeface="+mn-lt"/>
                <a:ea typeface="+mn-ea"/>
                <a:cs typeface="+mn-ea"/>
                <a:sym typeface="+mn-lt"/>
              </a:rPr>
              <a:t/>
            </a:r>
            <a:br>
              <a:rPr lang="zh-CN" altLang="zh-CN" sz="2133" dirty="0">
                <a:solidFill>
                  <a:srgbClr val="62A005"/>
                </a:solidFill>
                <a:latin typeface="+mn-lt"/>
                <a:ea typeface="+mn-ea"/>
                <a:cs typeface="+mn-ea"/>
                <a:sym typeface="+mn-lt"/>
              </a:rPr>
            </a:br>
            <a:r>
              <a:rPr lang="zh-CN" altLang="zh-CN" sz="2133" dirty="0">
                <a:solidFill>
                  <a:srgbClr val="62A005"/>
                </a:solidFill>
                <a:latin typeface="+mn-lt"/>
                <a:ea typeface="+mn-ea"/>
                <a:cs typeface="+mn-ea"/>
                <a:sym typeface="+mn-lt"/>
              </a:rPr>
              <a:t>　　庭院静，空相忆。</a:t>
            </a:r>
            <a:br>
              <a:rPr lang="zh-CN" altLang="zh-CN" sz="2133" dirty="0">
                <a:solidFill>
                  <a:srgbClr val="62A005"/>
                </a:solidFill>
                <a:latin typeface="+mn-lt"/>
                <a:ea typeface="+mn-ea"/>
                <a:cs typeface="+mn-ea"/>
                <a:sym typeface="+mn-lt"/>
              </a:rPr>
            </a:br>
            <a:r>
              <a:rPr lang="zh-CN" altLang="zh-CN" sz="2133" dirty="0">
                <a:solidFill>
                  <a:srgbClr val="62A005"/>
                </a:solidFill>
                <a:latin typeface="+mn-lt"/>
                <a:ea typeface="+mn-ea"/>
                <a:cs typeface="+mn-ea"/>
                <a:sym typeface="+mn-lt"/>
              </a:rPr>
              <a:t/>
            </a:r>
            <a:br>
              <a:rPr lang="zh-CN" altLang="zh-CN" sz="2133" dirty="0">
                <a:solidFill>
                  <a:srgbClr val="62A005"/>
                </a:solidFill>
                <a:latin typeface="+mn-lt"/>
                <a:ea typeface="+mn-ea"/>
                <a:cs typeface="+mn-ea"/>
                <a:sym typeface="+mn-lt"/>
              </a:rPr>
            </a:br>
            <a:r>
              <a:rPr lang="zh-CN" altLang="zh-CN" sz="2133" dirty="0">
                <a:solidFill>
                  <a:srgbClr val="62A005"/>
                </a:solidFill>
                <a:latin typeface="+mn-lt"/>
                <a:ea typeface="+mn-ea"/>
                <a:cs typeface="+mn-ea"/>
                <a:sym typeface="+mn-lt"/>
              </a:rPr>
              <a:t>　　无说处，闲愁极。</a:t>
            </a:r>
            <a:br>
              <a:rPr lang="zh-CN" altLang="zh-CN" sz="2133" dirty="0">
                <a:solidFill>
                  <a:srgbClr val="62A005"/>
                </a:solidFill>
                <a:latin typeface="+mn-lt"/>
                <a:ea typeface="+mn-ea"/>
                <a:cs typeface="+mn-ea"/>
                <a:sym typeface="+mn-lt"/>
              </a:rPr>
            </a:br>
            <a:r>
              <a:rPr lang="zh-CN" altLang="zh-CN" sz="2133" dirty="0">
                <a:solidFill>
                  <a:srgbClr val="62A005"/>
                </a:solidFill>
                <a:latin typeface="+mn-lt"/>
                <a:ea typeface="+mn-ea"/>
                <a:cs typeface="+mn-ea"/>
                <a:sym typeface="+mn-lt"/>
              </a:rPr>
              <a:t/>
            </a:r>
            <a:br>
              <a:rPr lang="zh-CN" altLang="zh-CN" sz="2133" dirty="0">
                <a:solidFill>
                  <a:srgbClr val="62A005"/>
                </a:solidFill>
                <a:latin typeface="+mn-lt"/>
                <a:ea typeface="+mn-ea"/>
                <a:cs typeface="+mn-ea"/>
                <a:sym typeface="+mn-lt"/>
              </a:rPr>
            </a:br>
            <a:r>
              <a:rPr lang="zh-CN" altLang="zh-CN" sz="2133" dirty="0">
                <a:solidFill>
                  <a:srgbClr val="62A005"/>
                </a:solidFill>
                <a:latin typeface="+mn-lt"/>
                <a:ea typeface="+mn-ea"/>
                <a:cs typeface="+mn-ea"/>
                <a:sym typeface="+mn-lt"/>
              </a:rPr>
              <a:t>　　怕流莺乳燕，得知消息。</a:t>
            </a:r>
            <a:br>
              <a:rPr lang="zh-CN" altLang="zh-CN" sz="2133" dirty="0">
                <a:solidFill>
                  <a:srgbClr val="62A005"/>
                </a:solidFill>
                <a:latin typeface="+mn-lt"/>
                <a:ea typeface="+mn-ea"/>
                <a:cs typeface="+mn-ea"/>
                <a:sym typeface="+mn-lt"/>
              </a:rPr>
            </a:br>
            <a:r>
              <a:rPr lang="zh-CN" altLang="zh-CN" sz="2133" dirty="0">
                <a:solidFill>
                  <a:srgbClr val="62A005"/>
                </a:solidFill>
                <a:latin typeface="+mn-lt"/>
                <a:ea typeface="+mn-ea"/>
                <a:cs typeface="+mn-ea"/>
                <a:sym typeface="+mn-lt"/>
              </a:rPr>
              <a:t/>
            </a:r>
            <a:br>
              <a:rPr lang="zh-CN" altLang="zh-CN" sz="2133" dirty="0">
                <a:solidFill>
                  <a:srgbClr val="62A005"/>
                </a:solidFill>
                <a:latin typeface="+mn-lt"/>
                <a:ea typeface="+mn-ea"/>
                <a:cs typeface="+mn-ea"/>
                <a:sym typeface="+mn-lt"/>
              </a:rPr>
            </a:br>
            <a:r>
              <a:rPr lang="zh-CN" altLang="zh-CN" sz="2133" dirty="0">
                <a:solidFill>
                  <a:srgbClr val="62A005"/>
                </a:solidFill>
                <a:latin typeface="+mn-lt"/>
                <a:ea typeface="+mn-ea"/>
                <a:cs typeface="+mn-ea"/>
                <a:sym typeface="+mn-lt"/>
              </a:rPr>
              <a:t>　　</a:t>
            </a:r>
          </a:p>
        </p:txBody>
      </p:sp>
      <p:pic>
        <p:nvPicPr>
          <p:cNvPr id="8" name="图片 7">
            <a:extLst>
              <a:ext uri="{FF2B5EF4-FFF2-40B4-BE49-F238E27FC236}">
                <a16:creationId xmlns:a16="http://schemas.microsoft.com/office/drawing/2014/main" xmlns="" id="{E4B636EB-9E29-4F94-BB4E-EB6DC5E6935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89697" y="5200719"/>
            <a:ext cx="1638095" cy="1104762"/>
          </a:xfrm>
          <a:prstGeom prst="rect">
            <a:avLst/>
          </a:prstGeom>
        </p:spPr>
      </p:pic>
    </p:spTree>
    <p:extLst>
      <p:ext uri="{BB962C8B-B14F-4D97-AF65-F5344CB8AC3E}">
        <p14:creationId xmlns:p14="http://schemas.microsoft.com/office/powerpoint/2010/main" val="1083215628"/>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20A3154-BA75-4A3F-B55E-BBC444A1E4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533" y="-584200"/>
            <a:ext cx="6404043" cy="6858000"/>
          </a:xfrm>
          <a:prstGeom prst="rect">
            <a:avLst/>
          </a:prstGeom>
        </p:spPr>
      </p:pic>
      <p:sp>
        <p:nvSpPr>
          <p:cNvPr id="3" name="TextBox 13">
            <a:extLst>
              <a:ext uri="{FF2B5EF4-FFF2-40B4-BE49-F238E27FC236}">
                <a16:creationId xmlns:a16="http://schemas.microsoft.com/office/drawing/2014/main" xmlns="" id="{85CAFF04-BE67-4984-A176-B3C7B7A54D10}"/>
              </a:ext>
            </a:extLst>
          </p:cNvPr>
          <p:cNvSpPr txBox="1"/>
          <p:nvPr/>
        </p:nvSpPr>
        <p:spPr>
          <a:xfrm>
            <a:off x="5124427" y="2501885"/>
            <a:ext cx="6750566" cy="2062103"/>
          </a:xfrm>
          <a:prstGeom prst="rect">
            <a:avLst/>
          </a:prstGeom>
          <a:noFill/>
        </p:spPr>
        <p:txBody>
          <a:bodyPr wrap="none" rtlCol="0">
            <a:spAutoFit/>
          </a:bodyPr>
          <a:lstStyle/>
          <a:p>
            <a:r>
              <a:rPr lang="zh-CN" altLang="en-US" sz="12800" dirty="0">
                <a:solidFill>
                  <a:srgbClr val="62A005"/>
                </a:solidFill>
                <a:cs typeface="+mn-ea"/>
                <a:sym typeface="+mn-lt"/>
              </a:rPr>
              <a:t>谢谢欣赏</a:t>
            </a:r>
          </a:p>
        </p:txBody>
      </p:sp>
    </p:spTree>
    <p:extLst>
      <p:ext uri="{BB962C8B-B14F-4D97-AF65-F5344CB8AC3E}">
        <p14:creationId xmlns:p14="http://schemas.microsoft.com/office/powerpoint/2010/main" val="2564964296"/>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50776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D943F974-F9BE-4D6A-92C2-C6D5907C67D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flipH="1">
            <a:off x="8394490" y="298719"/>
            <a:ext cx="3797510" cy="5377681"/>
          </a:xfrm>
          <a:prstGeom prst="rect">
            <a:avLst/>
          </a:prstGeom>
        </p:spPr>
      </p:pic>
      <p:sp>
        <p:nvSpPr>
          <p:cNvPr id="12" name="Text Box 9">
            <a:extLst>
              <a:ext uri="{FF2B5EF4-FFF2-40B4-BE49-F238E27FC236}">
                <a16:creationId xmlns:a16="http://schemas.microsoft.com/office/drawing/2014/main" xmlns="" id="{E2F46A8D-4164-47AA-B7D1-D649848B1365}"/>
              </a:ext>
            </a:extLst>
          </p:cNvPr>
          <p:cNvSpPr txBox="1">
            <a:spLocks noChangeArrowheads="1"/>
          </p:cNvSpPr>
          <p:nvPr/>
        </p:nvSpPr>
        <p:spPr bwMode="auto">
          <a:xfrm>
            <a:off x="9359569" y="1956702"/>
            <a:ext cx="1107996" cy="39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6000" dirty="0">
                <a:solidFill>
                  <a:srgbClr val="62A005"/>
                </a:solidFill>
                <a:latin typeface="+mn-lt"/>
                <a:ea typeface="+mn-ea"/>
                <a:cs typeface="+mn-ea"/>
                <a:sym typeface="+mn-lt"/>
              </a:rPr>
              <a:t>第一章节</a:t>
            </a:r>
          </a:p>
        </p:txBody>
      </p:sp>
      <p:sp>
        <p:nvSpPr>
          <p:cNvPr id="13" name="矩形 12">
            <a:extLst>
              <a:ext uri="{FF2B5EF4-FFF2-40B4-BE49-F238E27FC236}">
                <a16:creationId xmlns:a16="http://schemas.microsoft.com/office/drawing/2014/main" xmlns="" id="{57A20341-2F5D-4884-B148-029E9DD4F285}"/>
              </a:ext>
            </a:extLst>
          </p:cNvPr>
          <p:cNvSpPr/>
          <p:nvPr/>
        </p:nvSpPr>
        <p:spPr>
          <a:xfrm>
            <a:off x="3764393" y="2106610"/>
            <a:ext cx="5355312" cy="3278190"/>
          </a:xfrm>
          <a:prstGeom prst="rect">
            <a:avLst/>
          </a:prstGeom>
        </p:spPr>
        <p:txBody>
          <a:bodyPr vert="eaVert" wrap="square">
            <a:spAutoFit/>
          </a:bodyPr>
          <a:lstStyle/>
          <a:p>
            <a:pPr>
              <a:lnSpc>
                <a:spcPct val="200000"/>
              </a:lnSpc>
            </a:pPr>
            <a:r>
              <a:rPr lang="zh-CN" altLang="en-US" sz="2400" dirty="0">
                <a:solidFill>
                  <a:schemeClr val="tx1">
                    <a:lumMod val="75000"/>
                    <a:lumOff val="25000"/>
                  </a:schemeClr>
                </a:solidFill>
                <a:effectLst/>
                <a:cs typeface="+mn-ea"/>
                <a:sym typeface="+mn-lt"/>
              </a:rPr>
              <a:t>感恩的心态喝这杯茶，这杯茶就不仅仅是一碗茶汤，而在其中充满人文精神，充满了天地万物和谐相处、相互成就、共融共济、同体不二的精神，化解戾气，发扬正气，成就和气。</a:t>
            </a:r>
            <a:endParaRPr lang="zh-CN" altLang="en-US" sz="2400" dirty="0">
              <a:solidFill>
                <a:schemeClr val="tx1">
                  <a:lumMod val="75000"/>
                  <a:lumOff val="25000"/>
                </a:schemeClr>
              </a:solidFill>
              <a:cs typeface="+mn-ea"/>
              <a:sym typeface="+mn-lt"/>
            </a:endParaRPr>
          </a:p>
        </p:txBody>
      </p:sp>
      <p:pic>
        <p:nvPicPr>
          <p:cNvPr id="15" name="图片 14">
            <a:extLst>
              <a:ext uri="{FF2B5EF4-FFF2-40B4-BE49-F238E27FC236}">
                <a16:creationId xmlns:a16="http://schemas.microsoft.com/office/drawing/2014/main" xmlns="" id="{BBA7F908-6622-4764-9D31-6291860D4E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5570" y="4209932"/>
            <a:ext cx="1930159" cy="1053968"/>
          </a:xfrm>
          <a:prstGeom prst="rect">
            <a:avLst/>
          </a:prstGeom>
        </p:spPr>
      </p:pic>
      <p:pic>
        <p:nvPicPr>
          <p:cNvPr id="17" name="图片 16">
            <a:extLst>
              <a:ext uri="{FF2B5EF4-FFF2-40B4-BE49-F238E27FC236}">
                <a16:creationId xmlns:a16="http://schemas.microsoft.com/office/drawing/2014/main" xmlns="" id="{80E922D0-78C6-48F5-8250-350BEB4F998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2555" y="5530600"/>
            <a:ext cx="1638095" cy="1104762"/>
          </a:xfrm>
          <a:prstGeom prst="rect">
            <a:avLst/>
          </a:prstGeom>
        </p:spPr>
      </p:pic>
    </p:spTree>
    <p:extLst>
      <p:ext uri="{BB962C8B-B14F-4D97-AF65-F5344CB8AC3E}">
        <p14:creationId xmlns:p14="http://schemas.microsoft.com/office/powerpoint/2010/main" val="3379682402"/>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iterate type="wd">
                                    <p:tmPct val="10000"/>
                                  </p:iterate>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945A5F07-6E23-4B66-B5A5-948BB132A9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355447"/>
            <a:ext cx="12192000" cy="9213447"/>
          </a:xfrm>
          <a:prstGeom prst="rect">
            <a:avLst/>
          </a:prstGeom>
        </p:spPr>
      </p:pic>
      <p:sp>
        <p:nvSpPr>
          <p:cNvPr id="4" name="矩形 3">
            <a:extLst>
              <a:ext uri="{FF2B5EF4-FFF2-40B4-BE49-F238E27FC236}">
                <a16:creationId xmlns:a16="http://schemas.microsoft.com/office/drawing/2014/main" xmlns="" id="{DD99E74F-5733-4CF0-A372-18D3604947CA}"/>
              </a:ext>
            </a:extLst>
          </p:cNvPr>
          <p:cNvSpPr/>
          <p:nvPr/>
        </p:nvSpPr>
        <p:spPr>
          <a:xfrm>
            <a:off x="0" y="1657350"/>
            <a:ext cx="12258675" cy="3009900"/>
          </a:xfrm>
          <a:prstGeom prst="rect">
            <a:avLst/>
          </a:prstGeom>
          <a:solidFill>
            <a:schemeClr val="tx1">
              <a:lumMod val="75000"/>
              <a:lumOff val="2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文本框 4">
            <a:extLst>
              <a:ext uri="{FF2B5EF4-FFF2-40B4-BE49-F238E27FC236}">
                <a16:creationId xmlns:a16="http://schemas.microsoft.com/office/drawing/2014/main" xmlns="" id="{07519B5B-3669-417F-86DA-7EEB6E879A2B}"/>
              </a:ext>
            </a:extLst>
          </p:cNvPr>
          <p:cNvSpPr txBox="1"/>
          <p:nvPr/>
        </p:nvSpPr>
        <p:spPr>
          <a:xfrm>
            <a:off x="391083" y="2075543"/>
            <a:ext cx="11126123" cy="2776011"/>
          </a:xfrm>
          <a:prstGeom prst="rect">
            <a:avLst/>
          </a:prstGeom>
          <a:noFill/>
        </p:spPr>
        <p:txBody>
          <a:bodyPr vert="eaVert" wrap="square" rtlCol="0">
            <a:spAutoFit/>
          </a:bodyPr>
          <a:lstStyle/>
          <a:p>
            <a:pPr lvl="0">
              <a:lnSpc>
                <a:spcPct val="250000"/>
              </a:lnSpc>
            </a:pPr>
            <a:r>
              <a:rPr lang="zh-CN" altLang="zh-CN" sz="2400" dirty="0">
                <a:solidFill>
                  <a:schemeClr val="bg1"/>
                </a:solidFill>
                <a:cs typeface="+mn-ea"/>
                <a:sym typeface="+mn-lt"/>
              </a:rPr>
              <a:t>武夷溪边粟粒芽，前丁后蔡相宠加。</a:t>
            </a:r>
            <a:br>
              <a:rPr lang="zh-CN" altLang="zh-CN" sz="2400" dirty="0">
                <a:solidFill>
                  <a:schemeClr val="bg1"/>
                </a:solidFill>
                <a:cs typeface="+mn-ea"/>
                <a:sym typeface="+mn-lt"/>
              </a:rPr>
            </a:br>
            <a:r>
              <a:rPr lang="zh-CN" altLang="zh-CN" sz="2400" dirty="0">
                <a:solidFill>
                  <a:schemeClr val="bg1"/>
                </a:solidFill>
                <a:cs typeface="+mn-ea"/>
                <a:sym typeface="+mn-lt"/>
              </a:rPr>
              <a:t/>
            </a:r>
            <a:br>
              <a:rPr lang="zh-CN" altLang="zh-CN" sz="2400" dirty="0">
                <a:solidFill>
                  <a:schemeClr val="bg1"/>
                </a:solidFill>
                <a:cs typeface="+mn-ea"/>
                <a:sym typeface="+mn-lt"/>
              </a:rPr>
            </a:br>
            <a:r>
              <a:rPr lang="zh-CN" altLang="zh-CN" sz="2400" dirty="0">
                <a:solidFill>
                  <a:schemeClr val="bg1"/>
                </a:solidFill>
                <a:cs typeface="+mn-ea"/>
                <a:sym typeface="+mn-lt"/>
              </a:rPr>
              <a:t>争新买宠各出意，今年斗品充贡茶。</a:t>
            </a:r>
            <a:br>
              <a:rPr lang="zh-CN" altLang="zh-CN" sz="2400" dirty="0">
                <a:solidFill>
                  <a:schemeClr val="bg1"/>
                </a:solidFill>
                <a:cs typeface="+mn-ea"/>
                <a:sym typeface="+mn-lt"/>
              </a:rPr>
            </a:br>
            <a:r>
              <a:rPr lang="zh-CN" altLang="zh-CN" sz="2400" dirty="0">
                <a:solidFill>
                  <a:schemeClr val="bg1"/>
                </a:solidFill>
                <a:cs typeface="+mn-ea"/>
                <a:sym typeface="+mn-lt"/>
              </a:rPr>
              <a:t/>
            </a:r>
            <a:br>
              <a:rPr lang="zh-CN" altLang="zh-CN" sz="2400" dirty="0">
                <a:solidFill>
                  <a:schemeClr val="bg1"/>
                </a:solidFill>
                <a:cs typeface="+mn-ea"/>
                <a:sym typeface="+mn-lt"/>
              </a:rPr>
            </a:br>
            <a:r>
              <a:rPr lang="zh-CN" altLang="zh-CN" sz="2400" dirty="0">
                <a:solidFill>
                  <a:schemeClr val="bg1"/>
                </a:solidFill>
                <a:cs typeface="+mn-ea"/>
                <a:sym typeface="+mn-lt"/>
              </a:rPr>
              <a:t>吾君所乏岂此物，致养口体何陋耶？</a:t>
            </a:r>
            <a:br>
              <a:rPr lang="zh-CN" altLang="zh-CN" sz="2400" dirty="0">
                <a:solidFill>
                  <a:schemeClr val="bg1"/>
                </a:solidFill>
                <a:cs typeface="+mn-ea"/>
                <a:sym typeface="+mn-lt"/>
              </a:rPr>
            </a:br>
            <a:r>
              <a:rPr lang="zh-CN" altLang="zh-CN" sz="2400" dirty="0">
                <a:solidFill>
                  <a:schemeClr val="bg1"/>
                </a:solidFill>
                <a:cs typeface="+mn-ea"/>
                <a:sym typeface="+mn-lt"/>
              </a:rPr>
              <a:t/>
            </a:r>
            <a:br>
              <a:rPr lang="zh-CN" altLang="zh-CN" sz="2400" dirty="0">
                <a:solidFill>
                  <a:schemeClr val="bg1"/>
                </a:solidFill>
                <a:cs typeface="+mn-ea"/>
                <a:sym typeface="+mn-lt"/>
              </a:rPr>
            </a:br>
            <a:r>
              <a:rPr lang="zh-CN" altLang="zh-CN" sz="2400" dirty="0">
                <a:solidFill>
                  <a:schemeClr val="bg1"/>
                </a:solidFill>
                <a:cs typeface="+mn-ea"/>
                <a:sym typeface="+mn-lt"/>
              </a:rPr>
              <a:t>洛阳相君忠孝家，可怜亦进姚黄花。 </a:t>
            </a:r>
          </a:p>
          <a:p>
            <a:pPr>
              <a:lnSpc>
                <a:spcPct val="250000"/>
              </a:lnSpc>
            </a:pPr>
            <a:endParaRPr lang="zh-CN" altLang="en-US" sz="2400" dirty="0">
              <a:solidFill>
                <a:schemeClr val="bg1"/>
              </a:solidFill>
              <a:cs typeface="+mn-ea"/>
              <a:sym typeface="+mn-lt"/>
            </a:endParaRPr>
          </a:p>
        </p:txBody>
      </p:sp>
    </p:spTree>
    <p:extLst>
      <p:ext uri="{BB962C8B-B14F-4D97-AF65-F5344CB8AC3E}">
        <p14:creationId xmlns:p14="http://schemas.microsoft.com/office/powerpoint/2010/main" val="1884948641"/>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6984"/>
                                  </p:iterate>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65F04711-573A-45C9-9115-290733F29D2C}"/>
              </a:ext>
            </a:extLst>
          </p:cNvPr>
          <p:cNvSpPr txBox="1"/>
          <p:nvPr/>
        </p:nvSpPr>
        <p:spPr>
          <a:xfrm>
            <a:off x="7459612" y="1899416"/>
            <a:ext cx="1415772" cy="2182649"/>
          </a:xfrm>
          <a:prstGeom prst="rect">
            <a:avLst/>
          </a:prstGeom>
          <a:noFill/>
        </p:spPr>
        <p:txBody>
          <a:bodyPr vert="eaVert" wrap="none" rtlCol="0">
            <a:spAutoFit/>
          </a:bodyPr>
          <a:lstStyle/>
          <a:p>
            <a:r>
              <a:rPr lang="zh-CN" altLang="en-US" sz="8000" dirty="0">
                <a:solidFill>
                  <a:srgbClr val="3C413B"/>
                </a:solidFill>
                <a:cs typeface="+mn-ea"/>
                <a:sym typeface="+mn-lt"/>
              </a:rPr>
              <a:t>茶</a:t>
            </a:r>
            <a:r>
              <a:rPr lang="en-US" altLang="zh-CN" sz="8000" dirty="0">
                <a:solidFill>
                  <a:srgbClr val="3C413B"/>
                </a:solidFill>
                <a:cs typeface="+mn-ea"/>
                <a:sym typeface="+mn-lt"/>
              </a:rPr>
              <a:t>·</a:t>
            </a:r>
            <a:r>
              <a:rPr lang="zh-CN" altLang="en-US" sz="8000" dirty="0">
                <a:solidFill>
                  <a:srgbClr val="3C413B"/>
                </a:solidFill>
                <a:cs typeface="+mn-ea"/>
                <a:sym typeface="+mn-lt"/>
              </a:rPr>
              <a:t>世</a:t>
            </a:r>
          </a:p>
        </p:txBody>
      </p:sp>
      <p:pic>
        <p:nvPicPr>
          <p:cNvPr id="8" name="图片 7">
            <a:extLst>
              <a:ext uri="{FF2B5EF4-FFF2-40B4-BE49-F238E27FC236}">
                <a16:creationId xmlns:a16="http://schemas.microsoft.com/office/drawing/2014/main" xmlns="" id="{F027D6CF-1A60-4EC4-A8D3-519A3934D0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24891" y="-64278"/>
            <a:ext cx="3797510" cy="5377681"/>
          </a:xfrm>
          <a:prstGeom prst="rect">
            <a:avLst/>
          </a:prstGeom>
        </p:spPr>
      </p:pic>
      <p:pic>
        <p:nvPicPr>
          <p:cNvPr id="10" name="图片 9">
            <a:extLst>
              <a:ext uri="{FF2B5EF4-FFF2-40B4-BE49-F238E27FC236}">
                <a16:creationId xmlns:a16="http://schemas.microsoft.com/office/drawing/2014/main" xmlns="" id="{8B794D88-7D97-4C80-A32A-C918F7AD930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11583" y="-222930"/>
            <a:ext cx="3250794" cy="4101587"/>
          </a:xfrm>
          <a:prstGeom prst="rect">
            <a:avLst/>
          </a:prstGeom>
        </p:spPr>
      </p:pic>
      <p:pic>
        <p:nvPicPr>
          <p:cNvPr id="12" name="图片 11">
            <a:extLst>
              <a:ext uri="{FF2B5EF4-FFF2-40B4-BE49-F238E27FC236}">
                <a16:creationId xmlns:a16="http://schemas.microsoft.com/office/drawing/2014/main" xmlns="" id="{40BBADE0-87C2-48A1-BB68-5DD5B02DAFE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544152" y="5419794"/>
            <a:ext cx="1638095" cy="1104762"/>
          </a:xfrm>
          <a:prstGeom prst="rect">
            <a:avLst/>
          </a:prstGeom>
        </p:spPr>
      </p:pic>
      <p:sp>
        <p:nvSpPr>
          <p:cNvPr id="9" name="矩形 8">
            <a:extLst>
              <a:ext uri="{FF2B5EF4-FFF2-40B4-BE49-F238E27FC236}">
                <a16:creationId xmlns:a16="http://schemas.microsoft.com/office/drawing/2014/main" xmlns="" id="{1CD69E34-706E-45FC-8D44-E2A446DF1B17}"/>
              </a:ext>
            </a:extLst>
          </p:cNvPr>
          <p:cNvSpPr/>
          <p:nvPr/>
        </p:nvSpPr>
        <p:spPr>
          <a:xfrm>
            <a:off x="4181680" y="1677985"/>
            <a:ext cx="3170099" cy="3278190"/>
          </a:xfrm>
          <a:prstGeom prst="rect">
            <a:avLst/>
          </a:prstGeom>
        </p:spPr>
        <p:txBody>
          <a:bodyPr vert="eaVert" wrap="square">
            <a:spAutoFit/>
          </a:bodyPr>
          <a:lstStyle/>
          <a:p>
            <a:pPr>
              <a:lnSpc>
                <a:spcPct val="250000"/>
              </a:lnSpc>
            </a:pPr>
            <a:r>
              <a:rPr lang="zh-CN" altLang="en-US" sz="1600" dirty="0">
                <a:solidFill>
                  <a:schemeClr val="tx1">
                    <a:lumMod val="75000"/>
                    <a:lumOff val="25000"/>
                  </a:schemeClr>
                </a:solidFill>
                <a:effectLst/>
                <a:cs typeface="+mn-ea"/>
                <a:sym typeface="+mn-lt"/>
              </a:rPr>
              <a:t>感恩的心态喝这杯茶，这杯茶就不仅仅是一碗茶汤，而在其中充满人文精神，充满了天地万物和谐相处、相互成就、共融共济、同体不二的精神，化解戾气，发扬正气，成就和气。</a:t>
            </a:r>
            <a:endParaRPr lang="zh-CN" altLang="en-US" sz="1600" dirty="0">
              <a:solidFill>
                <a:schemeClr val="tx1">
                  <a:lumMod val="75000"/>
                  <a:lumOff val="25000"/>
                </a:schemeClr>
              </a:solidFill>
              <a:cs typeface="+mn-ea"/>
              <a:sym typeface="+mn-lt"/>
            </a:endParaRPr>
          </a:p>
        </p:txBody>
      </p:sp>
      <p:pic>
        <p:nvPicPr>
          <p:cNvPr id="3" name="图片 2">
            <a:extLst>
              <a:ext uri="{FF2B5EF4-FFF2-40B4-BE49-F238E27FC236}">
                <a16:creationId xmlns:a16="http://schemas.microsoft.com/office/drawing/2014/main" xmlns="" id="{945A687C-2F35-4E92-BD85-74E2EBBA1E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204" y="1977438"/>
            <a:ext cx="3792572" cy="4061412"/>
          </a:xfrm>
          <a:prstGeom prst="rect">
            <a:avLst/>
          </a:prstGeom>
        </p:spPr>
      </p:pic>
    </p:spTree>
    <p:extLst>
      <p:ext uri="{BB962C8B-B14F-4D97-AF65-F5344CB8AC3E}">
        <p14:creationId xmlns:p14="http://schemas.microsoft.com/office/powerpoint/2010/main" val="2126677561"/>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2" fill="hold" grpId="0" nodeType="afterEffect">
                                  <p:stCondLst>
                                    <p:cond delay="0"/>
                                  </p:stCondLst>
                                  <p:iterate type="wd">
                                    <p:tmPct val="10000"/>
                                  </p:iterate>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3BBB2154-9324-4708-82F3-E77DD8ED19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71599"/>
            <a:ext cx="4724400" cy="4579103"/>
          </a:xfrm>
          <a:prstGeom prst="ellipse">
            <a:avLst/>
          </a:prstGeom>
        </p:spPr>
      </p:pic>
      <p:sp>
        <p:nvSpPr>
          <p:cNvPr id="4" name="文本框 3">
            <a:extLst>
              <a:ext uri="{FF2B5EF4-FFF2-40B4-BE49-F238E27FC236}">
                <a16:creationId xmlns:a16="http://schemas.microsoft.com/office/drawing/2014/main" xmlns="" id="{5130AD98-E796-4422-895C-540FBF4CABF2}"/>
              </a:ext>
            </a:extLst>
          </p:cNvPr>
          <p:cNvSpPr txBox="1"/>
          <p:nvPr/>
        </p:nvSpPr>
        <p:spPr>
          <a:xfrm>
            <a:off x="10336466" y="1666545"/>
            <a:ext cx="677108" cy="1634244"/>
          </a:xfrm>
          <a:prstGeom prst="rect">
            <a:avLst/>
          </a:prstGeom>
          <a:noFill/>
        </p:spPr>
        <p:txBody>
          <a:bodyPr vert="eaVert" wrap="square" rtlCol="0">
            <a:spAutoFit/>
          </a:bodyPr>
          <a:lstStyle/>
          <a:p>
            <a:r>
              <a:rPr lang="zh-CN" altLang="en-US" sz="3200" dirty="0">
                <a:solidFill>
                  <a:srgbClr val="62A005"/>
                </a:solidFill>
                <a:cs typeface="+mn-ea"/>
                <a:sym typeface="+mn-lt"/>
              </a:rPr>
              <a:t>人  生</a:t>
            </a:r>
          </a:p>
        </p:txBody>
      </p:sp>
      <p:sp>
        <p:nvSpPr>
          <p:cNvPr id="5" name="文本框 4">
            <a:extLst>
              <a:ext uri="{FF2B5EF4-FFF2-40B4-BE49-F238E27FC236}">
                <a16:creationId xmlns:a16="http://schemas.microsoft.com/office/drawing/2014/main" xmlns="" id="{1239BE9C-3ACE-4FFB-8F8F-5E3F8F4575F8}"/>
              </a:ext>
            </a:extLst>
          </p:cNvPr>
          <p:cNvSpPr txBox="1"/>
          <p:nvPr/>
        </p:nvSpPr>
        <p:spPr>
          <a:xfrm>
            <a:off x="9828634" y="4063007"/>
            <a:ext cx="1692771" cy="1711366"/>
          </a:xfrm>
          <a:prstGeom prst="rect">
            <a:avLst/>
          </a:prstGeom>
          <a:noFill/>
        </p:spPr>
        <p:txBody>
          <a:bodyPr vert="eaVert" wrap="none" rtlCol="0">
            <a:spAutoFit/>
          </a:bodyPr>
          <a:lstStyle/>
          <a:p>
            <a:r>
              <a:rPr lang="zh-CN" altLang="en-US" sz="1400" dirty="0">
                <a:solidFill>
                  <a:srgbClr val="3C413B"/>
                </a:solidFill>
                <a:cs typeface="+mn-ea"/>
                <a:sym typeface="+mn-lt"/>
              </a:rPr>
              <a:t>茶字的字型是</a:t>
            </a:r>
            <a:endParaRPr lang="en-US" altLang="zh-CN" sz="1400" dirty="0">
              <a:solidFill>
                <a:srgbClr val="3C413B"/>
              </a:solidFill>
              <a:cs typeface="+mn-ea"/>
              <a:sym typeface="+mn-lt"/>
            </a:endParaRPr>
          </a:p>
          <a:p>
            <a:r>
              <a:rPr lang="zh-CN" altLang="en-US" sz="1400" dirty="0">
                <a:solidFill>
                  <a:srgbClr val="3C413B"/>
                </a:solidFill>
                <a:cs typeface="+mn-ea"/>
                <a:sym typeface="+mn-lt"/>
              </a:rPr>
              <a:t>草木之中有一人，</a:t>
            </a:r>
            <a:endParaRPr lang="en-US" altLang="zh-CN" sz="1400" dirty="0">
              <a:solidFill>
                <a:srgbClr val="3C413B"/>
              </a:solidFill>
              <a:cs typeface="+mn-ea"/>
              <a:sym typeface="+mn-lt"/>
            </a:endParaRPr>
          </a:p>
          <a:p>
            <a:r>
              <a:rPr lang="zh-CN" altLang="en-US" sz="1400" dirty="0">
                <a:solidFill>
                  <a:srgbClr val="3C413B"/>
                </a:solidFill>
                <a:cs typeface="+mn-ea"/>
                <a:sym typeface="+mn-lt"/>
              </a:rPr>
              <a:t>即不能闲。</a:t>
            </a:r>
            <a:endParaRPr lang="en-US" altLang="zh-CN" sz="1400" dirty="0">
              <a:solidFill>
                <a:srgbClr val="3C413B"/>
              </a:solidFill>
              <a:cs typeface="+mn-ea"/>
              <a:sym typeface="+mn-lt"/>
            </a:endParaRPr>
          </a:p>
          <a:p>
            <a:r>
              <a:rPr lang="zh-CN" altLang="en-US" sz="1400" dirty="0">
                <a:solidFill>
                  <a:srgbClr val="3C413B"/>
                </a:solidFill>
                <a:cs typeface="+mn-ea"/>
                <a:sym typeface="+mn-lt"/>
              </a:rPr>
              <a:t>只有有人在自然之中。</a:t>
            </a:r>
            <a:endParaRPr lang="en-US" altLang="zh-CN" sz="1400" dirty="0">
              <a:solidFill>
                <a:srgbClr val="3C413B"/>
              </a:solidFill>
              <a:cs typeface="+mn-ea"/>
              <a:sym typeface="+mn-lt"/>
            </a:endParaRPr>
          </a:p>
          <a:p>
            <a:r>
              <a:rPr lang="zh-CN" altLang="en-US" sz="1400" dirty="0">
                <a:solidFill>
                  <a:srgbClr val="3C413B"/>
                </a:solidFill>
                <a:cs typeface="+mn-ea"/>
                <a:sym typeface="+mn-lt"/>
              </a:rPr>
              <a:t>人非有品品之人，</a:t>
            </a:r>
            <a:endParaRPr lang="en-US" altLang="zh-CN" sz="1400" dirty="0">
              <a:solidFill>
                <a:srgbClr val="3C413B"/>
              </a:solidFill>
              <a:cs typeface="+mn-ea"/>
              <a:sym typeface="+mn-lt"/>
            </a:endParaRPr>
          </a:p>
          <a:p>
            <a:r>
              <a:rPr lang="zh-CN" altLang="en-US" sz="1400" dirty="0">
                <a:solidFill>
                  <a:srgbClr val="3C413B"/>
                </a:solidFill>
                <a:cs typeface="+mn-ea"/>
                <a:sym typeface="+mn-lt"/>
              </a:rPr>
              <a:t>才能放下身心，</a:t>
            </a:r>
            <a:endParaRPr lang="en-US" altLang="zh-CN" sz="1400" dirty="0">
              <a:solidFill>
                <a:srgbClr val="3C413B"/>
              </a:solidFill>
              <a:cs typeface="+mn-ea"/>
              <a:sym typeface="+mn-lt"/>
            </a:endParaRPr>
          </a:p>
          <a:p>
            <a:r>
              <a:rPr lang="zh-CN" altLang="en-US" sz="1400" dirty="0">
                <a:solidFill>
                  <a:srgbClr val="3C413B"/>
                </a:solidFill>
                <a:cs typeface="+mn-ea"/>
                <a:sym typeface="+mn-lt"/>
              </a:rPr>
              <a:t>融入自然。</a:t>
            </a:r>
          </a:p>
        </p:txBody>
      </p:sp>
      <p:grpSp>
        <p:nvGrpSpPr>
          <p:cNvPr id="6" name="组合 5">
            <a:extLst>
              <a:ext uri="{FF2B5EF4-FFF2-40B4-BE49-F238E27FC236}">
                <a16:creationId xmlns:a16="http://schemas.microsoft.com/office/drawing/2014/main" xmlns="" id="{F88B290C-9D21-4658-A702-45C28E2617D5}"/>
              </a:ext>
            </a:extLst>
          </p:cNvPr>
          <p:cNvGrpSpPr/>
          <p:nvPr/>
        </p:nvGrpSpPr>
        <p:grpSpPr>
          <a:xfrm>
            <a:off x="10336466" y="2923280"/>
            <a:ext cx="1015663" cy="1142300"/>
            <a:chOff x="3034168" y="1789127"/>
            <a:chExt cx="1015663" cy="1142300"/>
          </a:xfrm>
        </p:grpSpPr>
        <p:sp>
          <p:nvSpPr>
            <p:cNvPr id="7" name="文本框 6">
              <a:extLst>
                <a:ext uri="{FF2B5EF4-FFF2-40B4-BE49-F238E27FC236}">
                  <a16:creationId xmlns:a16="http://schemas.microsoft.com/office/drawing/2014/main" xmlns="" id="{A36E60B5-DFBD-461E-9D51-9235423AAE55}"/>
                </a:ext>
              </a:extLst>
            </p:cNvPr>
            <p:cNvSpPr txBox="1"/>
            <p:nvPr/>
          </p:nvSpPr>
          <p:spPr>
            <a:xfrm>
              <a:off x="3180030" y="1789127"/>
              <a:ext cx="461665" cy="1142300"/>
            </a:xfrm>
            <a:prstGeom prst="rect">
              <a:avLst/>
            </a:prstGeom>
            <a:noFill/>
          </p:spPr>
          <p:txBody>
            <a:bodyPr vert="eaVert" wrap="none" rtlCol="0">
              <a:spAutoFit/>
            </a:bodyPr>
            <a:lstStyle/>
            <a:p>
              <a:r>
                <a:rPr lang="en-US" altLang="zh-CN" dirty="0">
                  <a:solidFill>
                    <a:srgbClr val="595959"/>
                  </a:solidFill>
                  <a:cs typeface="+mn-ea"/>
                  <a:sym typeface="+mn-lt"/>
                </a:rPr>
                <a:t>….………….</a:t>
              </a:r>
              <a:endParaRPr lang="zh-CN" altLang="en-US" dirty="0">
                <a:solidFill>
                  <a:srgbClr val="595959"/>
                </a:solidFill>
                <a:cs typeface="+mn-ea"/>
                <a:sym typeface="+mn-lt"/>
              </a:endParaRPr>
            </a:p>
          </p:txBody>
        </p:sp>
        <p:sp>
          <p:nvSpPr>
            <p:cNvPr id="8" name="文本框 7">
              <a:extLst>
                <a:ext uri="{FF2B5EF4-FFF2-40B4-BE49-F238E27FC236}">
                  <a16:creationId xmlns:a16="http://schemas.microsoft.com/office/drawing/2014/main" xmlns="" id="{004A584B-C27C-4FCC-9C86-E6C899C759B0}"/>
                </a:ext>
              </a:extLst>
            </p:cNvPr>
            <p:cNvSpPr txBox="1"/>
            <p:nvPr/>
          </p:nvSpPr>
          <p:spPr>
            <a:xfrm>
              <a:off x="3034168" y="2661793"/>
              <a:ext cx="1015663" cy="259045"/>
            </a:xfrm>
            <a:prstGeom prst="rect">
              <a:avLst/>
            </a:prstGeom>
            <a:noFill/>
          </p:spPr>
          <p:txBody>
            <a:bodyPr vert="eaVert" wrap="none" rtlCol="0">
              <a:spAutoFit/>
            </a:bodyPr>
            <a:lstStyle/>
            <a:p>
              <a:r>
                <a:rPr lang="en-US" altLang="zh-CN" sz="5400" dirty="0">
                  <a:solidFill>
                    <a:srgbClr val="595959"/>
                  </a:solidFill>
                  <a:cs typeface="+mn-ea"/>
                  <a:sym typeface="+mn-lt"/>
                </a:rPr>
                <a:t>.</a:t>
              </a:r>
              <a:endParaRPr lang="zh-CN" altLang="en-US" sz="5400" dirty="0">
                <a:solidFill>
                  <a:srgbClr val="595959"/>
                </a:solidFill>
                <a:cs typeface="+mn-ea"/>
                <a:sym typeface="+mn-lt"/>
              </a:endParaRPr>
            </a:p>
          </p:txBody>
        </p:sp>
      </p:grpSp>
      <p:sp>
        <p:nvSpPr>
          <p:cNvPr id="9" name="文本框 8">
            <a:extLst>
              <a:ext uri="{FF2B5EF4-FFF2-40B4-BE49-F238E27FC236}">
                <a16:creationId xmlns:a16="http://schemas.microsoft.com/office/drawing/2014/main" xmlns="" id="{285EFE9F-6427-4C31-9930-ECC802AE7BC1}"/>
              </a:ext>
            </a:extLst>
          </p:cNvPr>
          <p:cNvSpPr txBox="1"/>
          <p:nvPr/>
        </p:nvSpPr>
        <p:spPr>
          <a:xfrm>
            <a:off x="7555166" y="1666545"/>
            <a:ext cx="677108" cy="1634244"/>
          </a:xfrm>
          <a:prstGeom prst="rect">
            <a:avLst/>
          </a:prstGeom>
          <a:noFill/>
        </p:spPr>
        <p:txBody>
          <a:bodyPr vert="eaVert" wrap="square" rtlCol="0">
            <a:spAutoFit/>
          </a:bodyPr>
          <a:lstStyle/>
          <a:p>
            <a:r>
              <a:rPr lang="zh-CN" altLang="en-US" sz="3200" dirty="0">
                <a:solidFill>
                  <a:srgbClr val="62A005"/>
                </a:solidFill>
                <a:cs typeface="+mn-ea"/>
                <a:sym typeface="+mn-lt"/>
              </a:rPr>
              <a:t>感  悟</a:t>
            </a:r>
          </a:p>
        </p:txBody>
      </p:sp>
      <p:sp>
        <p:nvSpPr>
          <p:cNvPr id="10" name="文本框 9">
            <a:extLst>
              <a:ext uri="{FF2B5EF4-FFF2-40B4-BE49-F238E27FC236}">
                <a16:creationId xmlns:a16="http://schemas.microsoft.com/office/drawing/2014/main" xmlns="" id="{38780FEB-B626-49FB-94E5-3F0273EBF0D4}"/>
              </a:ext>
            </a:extLst>
          </p:cNvPr>
          <p:cNvSpPr txBox="1"/>
          <p:nvPr/>
        </p:nvSpPr>
        <p:spPr>
          <a:xfrm>
            <a:off x="7047334" y="4063007"/>
            <a:ext cx="1692771" cy="1711366"/>
          </a:xfrm>
          <a:prstGeom prst="rect">
            <a:avLst/>
          </a:prstGeom>
          <a:noFill/>
        </p:spPr>
        <p:txBody>
          <a:bodyPr vert="eaVert" wrap="none" rtlCol="0">
            <a:spAutoFit/>
          </a:bodyPr>
          <a:lstStyle/>
          <a:p>
            <a:r>
              <a:rPr lang="zh-CN" altLang="en-US" sz="1400" dirty="0">
                <a:solidFill>
                  <a:srgbClr val="3C413B"/>
                </a:solidFill>
                <a:cs typeface="+mn-ea"/>
                <a:sym typeface="+mn-lt"/>
              </a:rPr>
              <a:t>茶字的字型是</a:t>
            </a:r>
            <a:endParaRPr lang="en-US" altLang="zh-CN" sz="1400" dirty="0">
              <a:solidFill>
                <a:srgbClr val="3C413B"/>
              </a:solidFill>
              <a:cs typeface="+mn-ea"/>
              <a:sym typeface="+mn-lt"/>
            </a:endParaRPr>
          </a:p>
          <a:p>
            <a:r>
              <a:rPr lang="zh-CN" altLang="en-US" sz="1400" dirty="0">
                <a:solidFill>
                  <a:srgbClr val="3C413B"/>
                </a:solidFill>
                <a:cs typeface="+mn-ea"/>
                <a:sym typeface="+mn-lt"/>
              </a:rPr>
              <a:t>草木之中有一人，</a:t>
            </a:r>
            <a:endParaRPr lang="en-US" altLang="zh-CN" sz="1400" dirty="0">
              <a:solidFill>
                <a:srgbClr val="3C413B"/>
              </a:solidFill>
              <a:cs typeface="+mn-ea"/>
              <a:sym typeface="+mn-lt"/>
            </a:endParaRPr>
          </a:p>
          <a:p>
            <a:r>
              <a:rPr lang="zh-CN" altLang="en-US" sz="1400" dirty="0">
                <a:solidFill>
                  <a:srgbClr val="3C413B"/>
                </a:solidFill>
                <a:cs typeface="+mn-ea"/>
                <a:sym typeface="+mn-lt"/>
              </a:rPr>
              <a:t>即不能闲。</a:t>
            </a:r>
            <a:endParaRPr lang="en-US" altLang="zh-CN" sz="1400" dirty="0">
              <a:solidFill>
                <a:srgbClr val="3C413B"/>
              </a:solidFill>
              <a:cs typeface="+mn-ea"/>
              <a:sym typeface="+mn-lt"/>
            </a:endParaRPr>
          </a:p>
          <a:p>
            <a:r>
              <a:rPr lang="zh-CN" altLang="en-US" sz="1400" dirty="0">
                <a:solidFill>
                  <a:srgbClr val="3C413B"/>
                </a:solidFill>
                <a:cs typeface="+mn-ea"/>
                <a:sym typeface="+mn-lt"/>
              </a:rPr>
              <a:t>只有有人在自然之中。</a:t>
            </a:r>
            <a:endParaRPr lang="en-US" altLang="zh-CN" sz="1400" dirty="0">
              <a:solidFill>
                <a:srgbClr val="3C413B"/>
              </a:solidFill>
              <a:cs typeface="+mn-ea"/>
              <a:sym typeface="+mn-lt"/>
            </a:endParaRPr>
          </a:p>
          <a:p>
            <a:r>
              <a:rPr lang="zh-CN" altLang="en-US" sz="1400" dirty="0">
                <a:solidFill>
                  <a:srgbClr val="3C413B"/>
                </a:solidFill>
                <a:cs typeface="+mn-ea"/>
                <a:sym typeface="+mn-lt"/>
              </a:rPr>
              <a:t>人非有品品之人，</a:t>
            </a:r>
            <a:endParaRPr lang="en-US" altLang="zh-CN" sz="1400" dirty="0">
              <a:solidFill>
                <a:srgbClr val="3C413B"/>
              </a:solidFill>
              <a:cs typeface="+mn-ea"/>
              <a:sym typeface="+mn-lt"/>
            </a:endParaRPr>
          </a:p>
          <a:p>
            <a:r>
              <a:rPr lang="zh-CN" altLang="en-US" sz="1400" dirty="0">
                <a:solidFill>
                  <a:srgbClr val="3C413B"/>
                </a:solidFill>
                <a:cs typeface="+mn-ea"/>
                <a:sym typeface="+mn-lt"/>
              </a:rPr>
              <a:t>才能放下身心，</a:t>
            </a:r>
            <a:endParaRPr lang="en-US" altLang="zh-CN" sz="1400" dirty="0">
              <a:solidFill>
                <a:srgbClr val="3C413B"/>
              </a:solidFill>
              <a:cs typeface="+mn-ea"/>
              <a:sym typeface="+mn-lt"/>
            </a:endParaRPr>
          </a:p>
          <a:p>
            <a:r>
              <a:rPr lang="zh-CN" altLang="en-US" sz="1400" dirty="0">
                <a:solidFill>
                  <a:srgbClr val="3C413B"/>
                </a:solidFill>
                <a:cs typeface="+mn-ea"/>
                <a:sym typeface="+mn-lt"/>
              </a:rPr>
              <a:t>融入自然。</a:t>
            </a:r>
          </a:p>
        </p:txBody>
      </p:sp>
      <p:grpSp>
        <p:nvGrpSpPr>
          <p:cNvPr id="11" name="组合 10">
            <a:extLst>
              <a:ext uri="{FF2B5EF4-FFF2-40B4-BE49-F238E27FC236}">
                <a16:creationId xmlns:a16="http://schemas.microsoft.com/office/drawing/2014/main" xmlns="" id="{5A43F139-60A6-49DA-A8D5-C0DEF0E2179A}"/>
              </a:ext>
            </a:extLst>
          </p:cNvPr>
          <p:cNvGrpSpPr/>
          <p:nvPr/>
        </p:nvGrpSpPr>
        <p:grpSpPr>
          <a:xfrm>
            <a:off x="7555166" y="2923280"/>
            <a:ext cx="1015663" cy="1142300"/>
            <a:chOff x="3034168" y="1789127"/>
            <a:chExt cx="1015663" cy="1142300"/>
          </a:xfrm>
        </p:grpSpPr>
        <p:sp>
          <p:nvSpPr>
            <p:cNvPr id="12" name="文本框 11">
              <a:extLst>
                <a:ext uri="{FF2B5EF4-FFF2-40B4-BE49-F238E27FC236}">
                  <a16:creationId xmlns:a16="http://schemas.microsoft.com/office/drawing/2014/main" xmlns="" id="{997A21F1-3C28-4768-AEF4-12020F8CF521}"/>
                </a:ext>
              </a:extLst>
            </p:cNvPr>
            <p:cNvSpPr txBox="1"/>
            <p:nvPr/>
          </p:nvSpPr>
          <p:spPr>
            <a:xfrm>
              <a:off x="3180030" y="1789127"/>
              <a:ext cx="461665" cy="1142300"/>
            </a:xfrm>
            <a:prstGeom prst="rect">
              <a:avLst/>
            </a:prstGeom>
            <a:noFill/>
          </p:spPr>
          <p:txBody>
            <a:bodyPr vert="eaVert" wrap="none" rtlCol="0">
              <a:spAutoFit/>
            </a:bodyPr>
            <a:lstStyle/>
            <a:p>
              <a:r>
                <a:rPr lang="en-US" altLang="zh-CN" dirty="0">
                  <a:solidFill>
                    <a:srgbClr val="595959"/>
                  </a:solidFill>
                  <a:cs typeface="+mn-ea"/>
                  <a:sym typeface="+mn-lt"/>
                </a:rPr>
                <a:t>….………….</a:t>
              </a:r>
              <a:endParaRPr lang="zh-CN" altLang="en-US" dirty="0">
                <a:solidFill>
                  <a:srgbClr val="595959"/>
                </a:solidFill>
                <a:cs typeface="+mn-ea"/>
                <a:sym typeface="+mn-lt"/>
              </a:endParaRPr>
            </a:p>
          </p:txBody>
        </p:sp>
        <p:sp>
          <p:nvSpPr>
            <p:cNvPr id="13" name="文本框 12">
              <a:extLst>
                <a:ext uri="{FF2B5EF4-FFF2-40B4-BE49-F238E27FC236}">
                  <a16:creationId xmlns:a16="http://schemas.microsoft.com/office/drawing/2014/main" xmlns="" id="{DDC64AE5-30A1-4E3C-B2FE-A191D7F6CDA0}"/>
                </a:ext>
              </a:extLst>
            </p:cNvPr>
            <p:cNvSpPr txBox="1"/>
            <p:nvPr/>
          </p:nvSpPr>
          <p:spPr>
            <a:xfrm>
              <a:off x="3034168" y="2661793"/>
              <a:ext cx="1015663" cy="259045"/>
            </a:xfrm>
            <a:prstGeom prst="rect">
              <a:avLst/>
            </a:prstGeom>
            <a:noFill/>
          </p:spPr>
          <p:txBody>
            <a:bodyPr vert="eaVert" wrap="none" rtlCol="0">
              <a:spAutoFit/>
            </a:bodyPr>
            <a:lstStyle/>
            <a:p>
              <a:r>
                <a:rPr lang="en-US" altLang="zh-CN" sz="5400" dirty="0">
                  <a:solidFill>
                    <a:srgbClr val="595959"/>
                  </a:solidFill>
                  <a:cs typeface="+mn-ea"/>
                  <a:sym typeface="+mn-lt"/>
                </a:rPr>
                <a:t>.</a:t>
              </a:r>
              <a:endParaRPr lang="zh-CN" altLang="en-US" sz="5400" dirty="0">
                <a:solidFill>
                  <a:srgbClr val="595959"/>
                </a:solidFill>
                <a:cs typeface="+mn-ea"/>
                <a:sym typeface="+mn-lt"/>
              </a:endParaRPr>
            </a:p>
          </p:txBody>
        </p:sp>
      </p:grpSp>
      <p:sp>
        <p:nvSpPr>
          <p:cNvPr id="14" name="文本框 13">
            <a:extLst>
              <a:ext uri="{FF2B5EF4-FFF2-40B4-BE49-F238E27FC236}">
                <a16:creationId xmlns:a16="http://schemas.microsoft.com/office/drawing/2014/main" xmlns="" id="{6768AAFC-1409-4359-B8CC-372F20F6EF1C}"/>
              </a:ext>
            </a:extLst>
          </p:cNvPr>
          <p:cNvSpPr txBox="1"/>
          <p:nvPr/>
        </p:nvSpPr>
        <p:spPr>
          <a:xfrm>
            <a:off x="4838011" y="1666545"/>
            <a:ext cx="677108" cy="1634244"/>
          </a:xfrm>
          <a:prstGeom prst="rect">
            <a:avLst/>
          </a:prstGeom>
          <a:noFill/>
        </p:spPr>
        <p:txBody>
          <a:bodyPr vert="eaVert" wrap="square" rtlCol="0">
            <a:spAutoFit/>
          </a:bodyPr>
          <a:lstStyle/>
          <a:p>
            <a:r>
              <a:rPr lang="zh-CN" altLang="en-US" sz="3200" dirty="0">
                <a:solidFill>
                  <a:srgbClr val="62A005"/>
                </a:solidFill>
                <a:cs typeface="+mn-ea"/>
                <a:sym typeface="+mn-lt"/>
              </a:rPr>
              <a:t>咏 茶</a:t>
            </a:r>
          </a:p>
        </p:txBody>
      </p:sp>
      <p:sp>
        <p:nvSpPr>
          <p:cNvPr id="15" name="文本框 14">
            <a:extLst>
              <a:ext uri="{FF2B5EF4-FFF2-40B4-BE49-F238E27FC236}">
                <a16:creationId xmlns:a16="http://schemas.microsoft.com/office/drawing/2014/main" xmlns="" id="{C4EE87C5-CC29-4485-837C-2FB7AABFF8D1}"/>
              </a:ext>
            </a:extLst>
          </p:cNvPr>
          <p:cNvSpPr txBox="1"/>
          <p:nvPr/>
        </p:nvSpPr>
        <p:spPr>
          <a:xfrm>
            <a:off x="4330179" y="4063007"/>
            <a:ext cx="1692771" cy="1711366"/>
          </a:xfrm>
          <a:prstGeom prst="rect">
            <a:avLst/>
          </a:prstGeom>
          <a:noFill/>
        </p:spPr>
        <p:txBody>
          <a:bodyPr vert="eaVert" wrap="none" rtlCol="0">
            <a:spAutoFit/>
          </a:bodyPr>
          <a:lstStyle/>
          <a:p>
            <a:r>
              <a:rPr lang="zh-CN" altLang="en-US" sz="1400" dirty="0">
                <a:solidFill>
                  <a:srgbClr val="3C413B"/>
                </a:solidFill>
                <a:cs typeface="+mn-ea"/>
                <a:sym typeface="+mn-lt"/>
              </a:rPr>
              <a:t>茶字的字型是</a:t>
            </a:r>
            <a:endParaRPr lang="en-US" altLang="zh-CN" sz="1400" dirty="0">
              <a:solidFill>
                <a:srgbClr val="3C413B"/>
              </a:solidFill>
              <a:cs typeface="+mn-ea"/>
              <a:sym typeface="+mn-lt"/>
            </a:endParaRPr>
          </a:p>
          <a:p>
            <a:r>
              <a:rPr lang="zh-CN" altLang="en-US" sz="1400" dirty="0">
                <a:solidFill>
                  <a:srgbClr val="3C413B"/>
                </a:solidFill>
                <a:cs typeface="+mn-ea"/>
                <a:sym typeface="+mn-lt"/>
              </a:rPr>
              <a:t>草木之中有一人，</a:t>
            </a:r>
            <a:endParaRPr lang="en-US" altLang="zh-CN" sz="1400" dirty="0">
              <a:solidFill>
                <a:srgbClr val="3C413B"/>
              </a:solidFill>
              <a:cs typeface="+mn-ea"/>
              <a:sym typeface="+mn-lt"/>
            </a:endParaRPr>
          </a:p>
          <a:p>
            <a:r>
              <a:rPr lang="zh-CN" altLang="en-US" sz="1400" dirty="0">
                <a:solidFill>
                  <a:srgbClr val="3C413B"/>
                </a:solidFill>
                <a:cs typeface="+mn-ea"/>
                <a:sym typeface="+mn-lt"/>
              </a:rPr>
              <a:t>即不能闲。</a:t>
            </a:r>
            <a:endParaRPr lang="en-US" altLang="zh-CN" sz="1400" dirty="0">
              <a:solidFill>
                <a:srgbClr val="3C413B"/>
              </a:solidFill>
              <a:cs typeface="+mn-ea"/>
              <a:sym typeface="+mn-lt"/>
            </a:endParaRPr>
          </a:p>
          <a:p>
            <a:r>
              <a:rPr lang="zh-CN" altLang="en-US" sz="1400" dirty="0">
                <a:solidFill>
                  <a:srgbClr val="3C413B"/>
                </a:solidFill>
                <a:cs typeface="+mn-ea"/>
                <a:sym typeface="+mn-lt"/>
              </a:rPr>
              <a:t>只有有人在自然之中。</a:t>
            </a:r>
            <a:endParaRPr lang="en-US" altLang="zh-CN" sz="1400" dirty="0">
              <a:solidFill>
                <a:srgbClr val="3C413B"/>
              </a:solidFill>
              <a:cs typeface="+mn-ea"/>
              <a:sym typeface="+mn-lt"/>
            </a:endParaRPr>
          </a:p>
          <a:p>
            <a:r>
              <a:rPr lang="zh-CN" altLang="en-US" sz="1400" dirty="0">
                <a:solidFill>
                  <a:srgbClr val="3C413B"/>
                </a:solidFill>
                <a:cs typeface="+mn-ea"/>
                <a:sym typeface="+mn-lt"/>
              </a:rPr>
              <a:t>人非有品品之人，</a:t>
            </a:r>
            <a:endParaRPr lang="en-US" altLang="zh-CN" sz="1400" dirty="0">
              <a:solidFill>
                <a:srgbClr val="3C413B"/>
              </a:solidFill>
              <a:cs typeface="+mn-ea"/>
              <a:sym typeface="+mn-lt"/>
            </a:endParaRPr>
          </a:p>
          <a:p>
            <a:r>
              <a:rPr lang="zh-CN" altLang="en-US" sz="1400" dirty="0">
                <a:solidFill>
                  <a:srgbClr val="3C413B"/>
                </a:solidFill>
                <a:cs typeface="+mn-ea"/>
                <a:sym typeface="+mn-lt"/>
              </a:rPr>
              <a:t>才能放下身心，</a:t>
            </a:r>
            <a:endParaRPr lang="en-US" altLang="zh-CN" sz="1400" dirty="0">
              <a:solidFill>
                <a:srgbClr val="3C413B"/>
              </a:solidFill>
              <a:cs typeface="+mn-ea"/>
              <a:sym typeface="+mn-lt"/>
            </a:endParaRPr>
          </a:p>
          <a:p>
            <a:r>
              <a:rPr lang="zh-CN" altLang="en-US" sz="1400" dirty="0">
                <a:solidFill>
                  <a:srgbClr val="3C413B"/>
                </a:solidFill>
                <a:cs typeface="+mn-ea"/>
                <a:sym typeface="+mn-lt"/>
              </a:rPr>
              <a:t>融入自然。</a:t>
            </a:r>
          </a:p>
        </p:txBody>
      </p:sp>
      <p:grpSp>
        <p:nvGrpSpPr>
          <p:cNvPr id="16" name="组合 15">
            <a:extLst>
              <a:ext uri="{FF2B5EF4-FFF2-40B4-BE49-F238E27FC236}">
                <a16:creationId xmlns:a16="http://schemas.microsoft.com/office/drawing/2014/main" xmlns="" id="{D024FB6A-2BA7-435B-B51E-D90F14AF6F82}"/>
              </a:ext>
            </a:extLst>
          </p:cNvPr>
          <p:cNvGrpSpPr/>
          <p:nvPr/>
        </p:nvGrpSpPr>
        <p:grpSpPr>
          <a:xfrm>
            <a:off x="4838011" y="2923280"/>
            <a:ext cx="1015663" cy="1142300"/>
            <a:chOff x="3034168" y="1789127"/>
            <a:chExt cx="1015663" cy="1142300"/>
          </a:xfrm>
        </p:grpSpPr>
        <p:sp>
          <p:nvSpPr>
            <p:cNvPr id="17" name="文本框 16">
              <a:extLst>
                <a:ext uri="{FF2B5EF4-FFF2-40B4-BE49-F238E27FC236}">
                  <a16:creationId xmlns:a16="http://schemas.microsoft.com/office/drawing/2014/main" xmlns="" id="{160D9558-3BD8-491F-A9B4-75818A31C53F}"/>
                </a:ext>
              </a:extLst>
            </p:cNvPr>
            <p:cNvSpPr txBox="1"/>
            <p:nvPr/>
          </p:nvSpPr>
          <p:spPr>
            <a:xfrm>
              <a:off x="3180030" y="1789127"/>
              <a:ext cx="461665" cy="1142300"/>
            </a:xfrm>
            <a:prstGeom prst="rect">
              <a:avLst/>
            </a:prstGeom>
            <a:noFill/>
          </p:spPr>
          <p:txBody>
            <a:bodyPr vert="eaVert" wrap="none" rtlCol="0">
              <a:spAutoFit/>
            </a:bodyPr>
            <a:lstStyle/>
            <a:p>
              <a:r>
                <a:rPr lang="en-US" altLang="zh-CN" dirty="0">
                  <a:solidFill>
                    <a:srgbClr val="595959"/>
                  </a:solidFill>
                  <a:cs typeface="+mn-ea"/>
                  <a:sym typeface="+mn-lt"/>
                </a:rPr>
                <a:t>….………….</a:t>
              </a:r>
              <a:endParaRPr lang="zh-CN" altLang="en-US" dirty="0">
                <a:solidFill>
                  <a:srgbClr val="595959"/>
                </a:solidFill>
                <a:cs typeface="+mn-ea"/>
                <a:sym typeface="+mn-lt"/>
              </a:endParaRPr>
            </a:p>
          </p:txBody>
        </p:sp>
        <p:sp>
          <p:nvSpPr>
            <p:cNvPr id="18" name="文本框 17">
              <a:extLst>
                <a:ext uri="{FF2B5EF4-FFF2-40B4-BE49-F238E27FC236}">
                  <a16:creationId xmlns:a16="http://schemas.microsoft.com/office/drawing/2014/main" xmlns="" id="{FD64F1B3-DD03-45F3-8915-00944925C996}"/>
                </a:ext>
              </a:extLst>
            </p:cNvPr>
            <p:cNvSpPr txBox="1"/>
            <p:nvPr/>
          </p:nvSpPr>
          <p:spPr>
            <a:xfrm>
              <a:off x="3034168" y="2661793"/>
              <a:ext cx="1015663" cy="259045"/>
            </a:xfrm>
            <a:prstGeom prst="rect">
              <a:avLst/>
            </a:prstGeom>
            <a:noFill/>
          </p:spPr>
          <p:txBody>
            <a:bodyPr vert="eaVert" wrap="none" rtlCol="0">
              <a:spAutoFit/>
            </a:bodyPr>
            <a:lstStyle/>
            <a:p>
              <a:r>
                <a:rPr lang="en-US" altLang="zh-CN" sz="5400" dirty="0">
                  <a:solidFill>
                    <a:srgbClr val="595959"/>
                  </a:solidFill>
                  <a:cs typeface="+mn-ea"/>
                  <a:sym typeface="+mn-lt"/>
                </a:rPr>
                <a:t>.</a:t>
              </a:r>
              <a:endParaRPr lang="zh-CN" altLang="en-US" sz="5400" dirty="0">
                <a:solidFill>
                  <a:srgbClr val="595959"/>
                </a:solidFill>
                <a:cs typeface="+mn-ea"/>
                <a:sym typeface="+mn-lt"/>
              </a:endParaRPr>
            </a:p>
          </p:txBody>
        </p:sp>
      </p:grpSp>
      <p:pic>
        <p:nvPicPr>
          <p:cNvPr id="21" name="图片 20">
            <a:extLst>
              <a:ext uri="{FF2B5EF4-FFF2-40B4-BE49-F238E27FC236}">
                <a16:creationId xmlns:a16="http://schemas.microsoft.com/office/drawing/2014/main" xmlns="" id="{0683F22A-4761-484D-9DD6-C76722A13A6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0800000">
            <a:off x="-24891" y="-64278"/>
            <a:ext cx="3797510" cy="5377681"/>
          </a:xfrm>
          <a:prstGeom prst="rect">
            <a:avLst/>
          </a:prstGeom>
        </p:spPr>
      </p:pic>
    </p:spTree>
    <p:extLst>
      <p:ext uri="{BB962C8B-B14F-4D97-AF65-F5344CB8AC3E}">
        <p14:creationId xmlns:p14="http://schemas.microsoft.com/office/powerpoint/2010/main" val="3397326321"/>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par>
                                <p:cTn id="12" presetID="22" presetClass="entr" presetSubtype="8" fill="hold" grpId="0" nodeType="withEffect">
                                  <p:stCondLst>
                                    <p:cond delay="0"/>
                                  </p:stCondLst>
                                  <p:iterate type="lt">
                                    <p:tmPct val="14000"/>
                                  </p:iterate>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4360"/>
                            </p:stCondLst>
                            <p:childTnLst>
                              <p:par>
                                <p:cTn id="16" presetID="9"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par>
                          <p:cTn id="19" fill="hold">
                            <p:stCondLst>
                              <p:cond delay="4860"/>
                            </p:stCondLst>
                            <p:childTnLst>
                              <p:par>
                                <p:cTn id="20" presetID="2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1000"/>
                                        <p:tgtEl>
                                          <p:spTgt spid="11"/>
                                        </p:tgtEl>
                                      </p:cBhvr>
                                    </p:animEffect>
                                  </p:childTnLst>
                                </p:cTn>
                              </p:par>
                              <p:par>
                                <p:cTn id="23" presetID="22" presetClass="entr" presetSubtype="8" fill="hold" grpId="0" nodeType="withEffect">
                                  <p:stCondLst>
                                    <p:cond delay="0"/>
                                  </p:stCondLst>
                                  <p:iterate type="lt">
                                    <p:tmPct val="14000"/>
                                  </p:iterate>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8720"/>
                            </p:stCondLst>
                            <p:childTnLst>
                              <p:par>
                                <p:cTn id="27" presetID="9"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par>
                          <p:cTn id="30" fill="hold">
                            <p:stCondLst>
                              <p:cond delay="9220"/>
                            </p:stCondLst>
                            <p:childTnLst>
                              <p:par>
                                <p:cTn id="31" presetID="22" presetClass="entr" presetSubtype="1"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par>
                                <p:cTn id="34" presetID="22" presetClass="entr" presetSubtype="8" fill="hold" grpId="0" nodeType="withEffect">
                                  <p:stCondLst>
                                    <p:cond delay="0"/>
                                  </p:stCondLst>
                                  <p:iterate type="lt">
                                    <p:tmPct val="14000"/>
                                  </p:iterate>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60" descr="13">
            <a:extLst>
              <a:ext uri="{FF2B5EF4-FFF2-40B4-BE49-F238E27FC236}">
                <a16:creationId xmlns:a16="http://schemas.microsoft.com/office/drawing/2014/main" xmlns="" id="{50CE6748-FCB4-45BE-8A79-C28FA9FD5EBF}"/>
              </a:ext>
            </a:extLst>
          </p:cNvPr>
          <p:cNvPicPr>
            <a:picLocks noChangeAspect="1" noChangeArrowheads="1"/>
          </p:cNvPicPr>
          <p:nvPr/>
        </p:nvPicPr>
        <p:blipFill>
          <a:blip r:embed="rId3"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71749" y="1011834"/>
            <a:ext cx="4774371" cy="327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72" descr="鱼1">
            <a:extLst>
              <a:ext uri="{FF2B5EF4-FFF2-40B4-BE49-F238E27FC236}">
                <a16:creationId xmlns:a16="http://schemas.microsoft.com/office/drawing/2014/main" xmlns="" id="{79C659A0-EB7D-4210-AB1E-44F68EF0F8E9}"/>
              </a:ext>
            </a:extLst>
          </p:cNvPr>
          <p:cNvPicPr>
            <a:picLocks noChangeAspect="1" noChangeArrowheads="1"/>
          </p:cNvPicPr>
          <p:nvPr/>
        </p:nvPicPr>
        <p:blipFill>
          <a:blip r:embed="rId4" cstate="screen">
            <a:lum contrast="20000"/>
            <a:extLst>
              <a:ext uri="{28A0092B-C50C-407E-A947-70E740481C1C}">
                <a14:useLocalDpi xmlns:a14="http://schemas.microsoft.com/office/drawing/2010/main"/>
              </a:ext>
            </a:extLst>
          </a:blip>
          <a:srcRect/>
          <a:stretch>
            <a:fillRect/>
          </a:stretch>
        </p:blipFill>
        <p:spPr bwMode="auto">
          <a:xfrm>
            <a:off x="1970089" y="4465167"/>
            <a:ext cx="977731" cy="12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73" descr="鱼2">
            <a:extLst>
              <a:ext uri="{FF2B5EF4-FFF2-40B4-BE49-F238E27FC236}">
                <a16:creationId xmlns:a16="http://schemas.microsoft.com/office/drawing/2014/main" xmlns="" id="{50D539AE-60C0-44B7-AC80-DCDE9B405EB6}"/>
              </a:ext>
            </a:extLst>
          </p:cNvPr>
          <p:cNvPicPr>
            <a:picLocks noChangeAspect="1" noChangeArrowheads="1"/>
          </p:cNvPicPr>
          <p:nvPr/>
        </p:nvPicPr>
        <p:blipFill>
          <a:blip r:embed="rId5" cstate="screen">
            <a:lum contrast="12000"/>
            <a:extLst>
              <a:ext uri="{28A0092B-C50C-407E-A947-70E740481C1C}">
                <a14:useLocalDpi xmlns:a14="http://schemas.microsoft.com/office/drawing/2010/main"/>
              </a:ext>
            </a:extLst>
          </a:blip>
          <a:srcRect/>
          <a:stretch>
            <a:fillRect/>
          </a:stretch>
        </p:blipFill>
        <p:spPr bwMode="auto">
          <a:xfrm rot="890613" flipH="1">
            <a:off x="4027132" y="4414384"/>
            <a:ext cx="835937" cy="10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74" descr="鱼1">
            <a:extLst>
              <a:ext uri="{FF2B5EF4-FFF2-40B4-BE49-F238E27FC236}">
                <a16:creationId xmlns:a16="http://schemas.microsoft.com/office/drawing/2014/main" xmlns="" id="{38034BC3-8E46-46D6-9EEA-AD096DF1CB49}"/>
              </a:ext>
            </a:extLst>
          </p:cNvPr>
          <p:cNvPicPr>
            <a:picLocks noChangeAspect="1" noChangeArrowheads="1"/>
          </p:cNvPicPr>
          <p:nvPr/>
        </p:nvPicPr>
        <p:blipFill>
          <a:blip r:embed="rId6" cstate="screen">
            <a:lum contrast="20000"/>
            <a:extLst>
              <a:ext uri="{28A0092B-C50C-407E-A947-70E740481C1C}">
                <a14:useLocalDpi xmlns:a14="http://schemas.microsoft.com/office/drawing/2010/main"/>
              </a:ext>
            </a:extLst>
          </a:blip>
          <a:srcRect/>
          <a:stretch>
            <a:fillRect/>
          </a:stretch>
        </p:blipFill>
        <p:spPr bwMode="auto">
          <a:xfrm>
            <a:off x="3117124" y="4094866"/>
            <a:ext cx="480399" cy="59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208">
            <a:extLst>
              <a:ext uri="{FF2B5EF4-FFF2-40B4-BE49-F238E27FC236}">
                <a16:creationId xmlns:a16="http://schemas.microsoft.com/office/drawing/2014/main" xmlns="" id="{983E2F72-C9A3-43F1-BAF7-11D77EA810A0}"/>
              </a:ext>
            </a:extLst>
          </p:cNvPr>
          <p:cNvGrpSpPr>
            <a:grpSpLocks/>
          </p:cNvGrpSpPr>
          <p:nvPr/>
        </p:nvGrpSpPr>
        <p:grpSpPr bwMode="auto">
          <a:xfrm>
            <a:off x="6367759" y="1011834"/>
            <a:ext cx="3047471" cy="4849555"/>
            <a:chOff x="3024" y="758"/>
            <a:chExt cx="1440" cy="3055"/>
          </a:xfrm>
        </p:grpSpPr>
        <p:sp>
          <p:nvSpPr>
            <p:cNvPr id="41" name="Line 192">
              <a:extLst>
                <a:ext uri="{FF2B5EF4-FFF2-40B4-BE49-F238E27FC236}">
                  <a16:creationId xmlns:a16="http://schemas.microsoft.com/office/drawing/2014/main" xmlns="" id="{5CFEE268-AF04-4520-94B9-082B42560C13}"/>
                </a:ext>
              </a:extLst>
            </p:cNvPr>
            <p:cNvSpPr>
              <a:spLocks noChangeShapeType="1"/>
            </p:cNvSpPr>
            <p:nvPr/>
          </p:nvSpPr>
          <p:spPr bwMode="auto">
            <a:xfrm>
              <a:off x="4032" y="1200"/>
              <a:ext cx="0" cy="2160"/>
            </a:xfrm>
            <a:prstGeom prst="line">
              <a:avLst/>
            </a:prstGeom>
            <a:noFill/>
            <a:ln w="19050">
              <a:solidFill>
                <a:srgbClr val="62A005"/>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3200" dirty="0">
                <a:cs typeface="+mn-ea"/>
                <a:sym typeface="+mn-lt"/>
              </a:endParaRPr>
            </a:p>
          </p:txBody>
        </p:sp>
        <p:sp>
          <p:nvSpPr>
            <p:cNvPr id="42" name="Line 193">
              <a:extLst>
                <a:ext uri="{FF2B5EF4-FFF2-40B4-BE49-F238E27FC236}">
                  <a16:creationId xmlns:a16="http://schemas.microsoft.com/office/drawing/2014/main" xmlns="" id="{E779090F-7C64-44A0-8AF8-5CA1A593D467}"/>
                </a:ext>
              </a:extLst>
            </p:cNvPr>
            <p:cNvSpPr>
              <a:spLocks noChangeShapeType="1"/>
            </p:cNvSpPr>
            <p:nvPr/>
          </p:nvSpPr>
          <p:spPr bwMode="auto">
            <a:xfrm>
              <a:off x="3648" y="1200"/>
              <a:ext cx="0" cy="2160"/>
            </a:xfrm>
            <a:prstGeom prst="line">
              <a:avLst/>
            </a:prstGeom>
            <a:noFill/>
            <a:ln w="19050">
              <a:solidFill>
                <a:srgbClr val="62A005"/>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3200" dirty="0">
                <a:cs typeface="+mn-ea"/>
                <a:sym typeface="+mn-lt"/>
              </a:endParaRPr>
            </a:p>
          </p:txBody>
        </p:sp>
        <p:sp>
          <p:nvSpPr>
            <p:cNvPr id="43" name="Line 194">
              <a:extLst>
                <a:ext uri="{FF2B5EF4-FFF2-40B4-BE49-F238E27FC236}">
                  <a16:creationId xmlns:a16="http://schemas.microsoft.com/office/drawing/2014/main" xmlns="" id="{6206C363-E63B-4186-9ED5-47A18281E1F8}"/>
                </a:ext>
              </a:extLst>
            </p:cNvPr>
            <p:cNvSpPr>
              <a:spLocks noChangeShapeType="1"/>
            </p:cNvSpPr>
            <p:nvPr/>
          </p:nvSpPr>
          <p:spPr bwMode="auto">
            <a:xfrm>
              <a:off x="3312" y="1200"/>
              <a:ext cx="0" cy="2160"/>
            </a:xfrm>
            <a:prstGeom prst="line">
              <a:avLst/>
            </a:prstGeom>
            <a:noFill/>
            <a:ln w="19050">
              <a:solidFill>
                <a:srgbClr val="62A005"/>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3200" dirty="0">
                <a:cs typeface="+mn-ea"/>
                <a:sym typeface="+mn-lt"/>
              </a:endParaRPr>
            </a:p>
          </p:txBody>
        </p:sp>
        <p:sp>
          <p:nvSpPr>
            <p:cNvPr id="44" name="Rectangle 195">
              <a:extLst>
                <a:ext uri="{FF2B5EF4-FFF2-40B4-BE49-F238E27FC236}">
                  <a16:creationId xmlns:a16="http://schemas.microsoft.com/office/drawing/2014/main" xmlns="" id="{7FA74457-BC3B-4C07-8A62-5EBF536786B9}"/>
                </a:ext>
              </a:extLst>
            </p:cNvPr>
            <p:cNvSpPr>
              <a:spLocks noChangeArrowheads="1"/>
            </p:cNvSpPr>
            <p:nvPr/>
          </p:nvSpPr>
          <p:spPr bwMode="auto">
            <a:xfrm>
              <a:off x="4080" y="758"/>
              <a:ext cx="384" cy="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8853" tIns="54427" rIns="108853" bIns="54427" anchor="ctr">
              <a:spAutoFit/>
            </a:bodyPr>
            <a:lstStyle/>
            <a:p>
              <a:pPr defTabSz="1087613"/>
              <a:r>
                <a:rPr lang="zh-CN" altLang="en-US" sz="2800" dirty="0">
                  <a:solidFill>
                    <a:srgbClr val="62A005"/>
                  </a:solidFill>
                  <a:cs typeface="+mn-ea"/>
                  <a:sym typeface="+mn-lt"/>
                </a:rPr>
                <a:t>点击添加相关的文字内容</a:t>
              </a:r>
              <a:endParaRPr lang="en-US" altLang="zh-CN" sz="2800" dirty="0">
                <a:solidFill>
                  <a:srgbClr val="62A005"/>
                </a:solidFill>
                <a:cs typeface="+mn-ea"/>
                <a:sym typeface="+mn-lt"/>
              </a:endParaRPr>
            </a:p>
          </p:txBody>
        </p:sp>
        <p:sp>
          <p:nvSpPr>
            <p:cNvPr id="45" name="Rectangle 205">
              <a:extLst>
                <a:ext uri="{FF2B5EF4-FFF2-40B4-BE49-F238E27FC236}">
                  <a16:creationId xmlns:a16="http://schemas.microsoft.com/office/drawing/2014/main" xmlns="" id="{5FBE87A2-C7D8-4C1D-9E6E-5C4283DF7E56}"/>
                </a:ext>
              </a:extLst>
            </p:cNvPr>
            <p:cNvSpPr>
              <a:spLocks noChangeArrowheads="1"/>
            </p:cNvSpPr>
            <p:nvPr/>
          </p:nvSpPr>
          <p:spPr bwMode="auto">
            <a:xfrm>
              <a:off x="3696" y="758"/>
              <a:ext cx="384" cy="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8853" tIns="54427" rIns="108853" bIns="54427" anchor="ctr">
              <a:spAutoFit/>
            </a:bodyPr>
            <a:lstStyle/>
            <a:p>
              <a:pPr defTabSz="1087613"/>
              <a:r>
                <a:rPr lang="zh-CN" altLang="en-US" sz="2800" dirty="0">
                  <a:solidFill>
                    <a:srgbClr val="62A005"/>
                  </a:solidFill>
                  <a:cs typeface="+mn-ea"/>
                  <a:sym typeface="+mn-lt"/>
                </a:rPr>
                <a:t>点击添加相关的文字内容</a:t>
              </a:r>
              <a:endParaRPr lang="en-US" altLang="zh-CN" sz="2800" dirty="0">
                <a:solidFill>
                  <a:srgbClr val="62A005"/>
                </a:solidFill>
                <a:cs typeface="+mn-ea"/>
                <a:sym typeface="+mn-lt"/>
              </a:endParaRPr>
            </a:p>
          </p:txBody>
        </p:sp>
        <p:sp>
          <p:nvSpPr>
            <p:cNvPr id="46" name="Rectangle 206">
              <a:extLst>
                <a:ext uri="{FF2B5EF4-FFF2-40B4-BE49-F238E27FC236}">
                  <a16:creationId xmlns:a16="http://schemas.microsoft.com/office/drawing/2014/main" xmlns="" id="{2A0F03BD-5B1C-462E-8277-D7FADF8B9CC0}"/>
                </a:ext>
              </a:extLst>
            </p:cNvPr>
            <p:cNvSpPr>
              <a:spLocks noChangeArrowheads="1"/>
            </p:cNvSpPr>
            <p:nvPr/>
          </p:nvSpPr>
          <p:spPr bwMode="auto">
            <a:xfrm>
              <a:off x="3360" y="758"/>
              <a:ext cx="384" cy="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8853" tIns="54427" rIns="108853" bIns="54427" anchor="ctr">
              <a:spAutoFit/>
            </a:bodyPr>
            <a:lstStyle/>
            <a:p>
              <a:pPr defTabSz="1087613"/>
              <a:r>
                <a:rPr lang="zh-CN" altLang="en-US" sz="2800" dirty="0">
                  <a:solidFill>
                    <a:srgbClr val="62A005"/>
                  </a:solidFill>
                  <a:cs typeface="+mn-ea"/>
                  <a:sym typeface="+mn-lt"/>
                </a:rPr>
                <a:t>点击添加相关的文字内容</a:t>
              </a:r>
              <a:endParaRPr lang="en-US" altLang="zh-CN" sz="2800" dirty="0">
                <a:solidFill>
                  <a:srgbClr val="62A005"/>
                </a:solidFill>
                <a:cs typeface="+mn-ea"/>
                <a:sym typeface="+mn-lt"/>
              </a:endParaRPr>
            </a:p>
          </p:txBody>
        </p:sp>
        <p:sp>
          <p:nvSpPr>
            <p:cNvPr id="47" name="Rectangle 207">
              <a:extLst>
                <a:ext uri="{FF2B5EF4-FFF2-40B4-BE49-F238E27FC236}">
                  <a16:creationId xmlns:a16="http://schemas.microsoft.com/office/drawing/2014/main" xmlns="" id="{AB9F771B-D5B8-438B-8B39-C4B75B19A9A6}"/>
                </a:ext>
              </a:extLst>
            </p:cNvPr>
            <p:cNvSpPr>
              <a:spLocks noChangeArrowheads="1"/>
            </p:cNvSpPr>
            <p:nvPr/>
          </p:nvSpPr>
          <p:spPr bwMode="auto">
            <a:xfrm>
              <a:off x="3024" y="1036"/>
              <a:ext cx="384"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8853" tIns="54427" rIns="108853" bIns="54427" anchor="ctr">
              <a:spAutoFit/>
            </a:bodyPr>
            <a:lstStyle/>
            <a:p>
              <a:pPr defTabSz="1087613"/>
              <a:r>
                <a:rPr lang="zh-CN" altLang="en-US" sz="2800" dirty="0">
                  <a:solidFill>
                    <a:srgbClr val="62A005"/>
                  </a:solidFill>
                  <a:cs typeface="+mn-ea"/>
                  <a:sym typeface="+mn-lt"/>
                </a:rPr>
                <a:t>文字内容</a:t>
              </a:r>
              <a:endParaRPr lang="en-US" altLang="zh-CN" sz="2800" dirty="0">
                <a:solidFill>
                  <a:srgbClr val="62A005"/>
                </a:solidFill>
                <a:cs typeface="+mn-ea"/>
                <a:sym typeface="+mn-lt"/>
              </a:endParaRPr>
            </a:p>
          </p:txBody>
        </p:sp>
      </p:grpSp>
    </p:spTree>
    <p:extLst>
      <p:ext uri="{BB962C8B-B14F-4D97-AF65-F5344CB8AC3E}">
        <p14:creationId xmlns:p14="http://schemas.microsoft.com/office/powerpoint/2010/main" val="4112915491"/>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2000"/>
                                        <p:tgtEl>
                                          <p:spTgt spid="33"/>
                                        </p:tgtEl>
                                      </p:cBhvr>
                                    </p:animEffect>
                                  </p:childTnLst>
                                </p:cTn>
                              </p:par>
                              <p:par>
                                <p:cTn id="14" presetID="0" presetClass="path" presetSubtype="0" accel="50000" decel="50000" fill="hold" nodeType="withEffect">
                                  <p:stCondLst>
                                    <p:cond delay="0"/>
                                  </p:stCondLst>
                                  <p:childTnLst>
                                    <p:animMotion origin="layout" path="M -0.01106 -0.275 C -0.04231 -0.25277 -0.07356 -0.23032 -0.0875 -0.19652 C -0.10143 -0.16273 -0.10898 -0.10509 -0.0944 -0.07245 C -0.07981 -0.03958 -0.02018 -0.01087 -2.70833E-6 -4.81481E-6 " pathEditMode="relative" rAng="0" ptsTypes="AAAA">
                                      <p:cBhvr>
                                        <p:cTn id="15" dur="2000" fill="hold"/>
                                        <p:tgtEl>
                                          <p:spTgt spid="33"/>
                                        </p:tgtEl>
                                        <p:attrNameLst>
                                          <p:attrName>ppt_x</p:attrName>
                                          <p:attrName>ppt_y</p:attrName>
                                        </p:attrNameLst>
                                      </p:cBhvr>
                                      <p:rCtr x="-4010" y="13750"/>
                                    </p:animMotion>
                                  </p:childTnLst>
                                </p:cTn>
                              </p:par>
                              <p:par>
                                <p:cTn id="16" presetID="10" presetClass="entr" presetSubtype="0" fill="hold" nodeType="withEffect">
                                  <p:stCondLst>
                                    <p:cond delay="100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2000"/>
                                        <p:tgtEl>
                                          <p:spTgt spid="35"/>
                                        </p:tgtEl>
                                      </p:cBhvr>
                                    </p:animEffect>
                                  </p:childTnLst>
                                </p:cTn>
                              </p:par>
                              <p:par>
                                <p:cTn id="19" presetID="0" presetClass="path" presetSubtype="0" accel="50000" decel="50000" fill="hold" nodeType="withEffect">
                                  <p:stCondLst>
                                    <p:cond delay="1000"/>
                                  </p:stCondLst>
                                  <p:childTnLst>
                                    <p:animMotion origin="layout" path="M -0.21302 -0.17824 C -0.12435 -0.15162 -0.03555 -0.12477 0.00781 -0.0912 C 0.05117 -0.05764 0.04896 -0.00856 0.04805 0.02361 C 0.04727 0.05579 0.00768 0.09144 0.00221 0.10139 " pathEditMode="relative" rAng="0" ptsTypes="AAAA">
                                      <p:cBhvr>
                                        <p:cTn id="20" dur="2000" fill="hold"/>
                                        <p:tgtEl>
                                          <p:spTgt spid="35"/>
                                        </p:tgtEl>
                                        <p:attrNameLst>
                                          <p:attrName>ppt_x</p:attrName>
                                          <p:attrName>ppt_y</p:attrName>
                                        </p:attrNameLst>
                                      </p:cBhvr>
                                      <p:rCtr x="13060" y="13981"/>
                                    </p:animMotion>
                                  </p:childTnLst>
                                </p:cTn>
                              </p:par>
                              <p:par>
                                <p:cTn id="21" presetID="10" presetClass="entr" presetSubtype="0" fill="hold" nodeType="withEffect">
                                  <p:stCondLst>
                                    <p:cond delay="200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2000"/>
                                        <p:tgtEl>
                                          <p:spTgt spid="34"/>
                                        </p:tgtEl>
                                      </p:cBhvr>
                                    </p:animEffect>
                                  </p:childTnLst>
                                </p:cTn>
                              </p:par>
                              <p:par>
                                <p:cTn id="24" presetID="0" presetClass="path" presetSubtype="0" accel="50000" decel="50000" fill="hold" nodeType="withEffect">
                                  <p:stCondLst>
                                    <p:cond delay="2000"/>
                                  </p:stCondLst>
                                  <p:childTnLst>
                                    <p:animMotion origin="layout" path="M 0.19844 -0.19838 C 0.14323 -0.1669 0.08815 -0.13519 0.05352 -0.08727 C 0.01875 -0.03959 0.00105 0.05903 -0.00924 0.08889 " pathEditMode="relative" rAng="0" ptsTypes="AAA">
                                      <p:cBhvr>
                                        <p:cTn id="25" dur="2000" fill="hold"/>
                                        <p:tgtEl>
                                          <p:spTgt spid="34"/>
                                        </p:tgtEl>
                                        <p:attrNameLst>
                                          <p:attrName>ppt_x</p:attrName>
                                          <p:attrName>ppt_y</p:attrName>
                                        </p:attrNameLst>
                                      </p:cBhvr>
                                      <p:rCtr x="-10391" y="14352"/>
                                    </p:animMotion>
                                  </p:childTnLst>
                                </p:cTn>
                              </p:par>
                            </p:childTnLst>
                          </p:cTn>
                        </p:par>
                        <p:par>
                          <p:cTn id="26" fill="hold">
                            <p:stCondLst>
                              <p:cond delay="5000"/>
                            </p:stCondLst>
                            <p:childTnLst>
                              <p:par>
                                <p:cTn id="27" presetID="12" presetClass="entr" presetSubtype="2"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slide(fromRight)">
                                      <p:cBhvr>
                                        <p:cTn id="29"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23359D67-92F1-4F48-B61D-44EACDC555B6}"/>
              </a:ext>
            </a:extLst>
          </p:cNvPr>
          <p:cNvSpPr/>
          <p:nvPr/>
        </p:nvSpPr>
        <p:spPr>
          <a:xfrm>
            <a:off x="1689975" y="1860238"/>
            <a:ext cx="620183" cy="618067"/>
          </a:xfrm>
          <a:prstGeom prst="ellipse">
            <a:avLst/>
          </a:prstGeom>
          <a:solidFill>
            <a:srgbClr val="62A005">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cs typeface="+mn-ea"/>
                <a:sym typeface="+mn-lt"/>
              </a:rPr>
              <a:t>古</a:t>
            </a:r>
          </a:p>
        </p:txBody>
      </p:sp>
      <p:sp>
        <p:nvSpPr>
          <p:cNvPr id="3" name="椭圆 2">
            <a:extLst>
              <a:ext uri="{FF2B5EF4-FFF2-40B4-BE49-F238E27FC236}">
                <a16:creationId xmlns:a16="http://schemas.microsoft.com/office/drawing/2014/main" xmlns="" id="{91BA7230-64E2-4F9A-8CAE-A081F50A93C0}"/>
              </a:ext>
            </a:extLst>
          </p:cNvPr>
          <p:cNvSpPr/>
          <p:nvPr/>
        </p:nvSpPr>
        <p:spPr>
          <a:xfrm>
            <a:off x="1689975" y="2736538"/>
            <a:ext cx="620183" cy="620184"/>
          </a:xfrm>
          <a:prstGeom prst="ellipse">
            <a:avLst/>
          </a:prstGeom>
          <a:solidFill>
            <a:srgbClr val="62A005">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cs typeface="+mn-ea"/>
                <a:sym typeface="+mn-lt"/>
              </a:rPr>
              <a:t>韵</a:t>
            </a:r>
          </a:p>
        </p:txBody>
      </p:sp>
      <p:sp>
        <p:nvSpPr>
          <p:cNvPr id="4" name="椭圆 3">
            <a:extLst>
              <a:ext uri="{FF2B5EF4-FFF2-40B4-BE49-F238E27FC236}">
                <a16:creationId xmlns:a16="http://schemas.microsoft.com/office/drawing/2014/main" xmlns="" id="{FC09496E-AA9B-42ED-9D10-FC4D4E40A98A}"/>
              </a:ext>
            </a:extLst>
          </p:cNvPr>
          <p:cNvSpPr/>
          <p:nvPr/>
        </p:nvSpPr>
        <p:spPr>
          <a:xfrm>
            <a:off x="1689975" y="3614955"/>
            <a:ext cx="620183" cy="618067"/>
          </a:xfrm>
          <a:prstGeom prst="ellipse">
            <a:avLst/>
          </a:prstGeom>
          <a:solidFill>
            <a:srgbClr val="62A005">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cs typeface="+mn-ea"/>
                <a:sym typeface="+mn-lt"/>
              </a:rPr>
              <a:t>风</a:t>
            </a:r>
          </a:p>
        </p:txBody>
      </p:sp>
      <p:sp>
        <p:nvSpPr>
          <p:cNvPr id="5" name="椭圆 4">
            <a:extLst>
              <a:ext uri="{FF2B5EF4-FFF2-40B4-BE49-F238E27FC236}">
                <a16:creationId xmlns:a16="http://schemas.microsoft.com/office/drawing/2014/main" xmlns="" id="{D966298E-17F9-407A-9B27-3B247A1EE6C6}"/>
              </a:ext>
            </a:extLst>
          </p:cNvPr>
          <p:cNvSpPr/>
          <p:nvPr/>
        </p:nvSpPr>
        <p:spPr>
          <a:xfrm>
            <a:off x="1689975" y="4491256"/>
            <a:ext cx="620183" cy="620183"/>
          </a:xfrm>
          <a:prstGeom prst="ellipse">
            <a:avLst/>
          </a:prstGeom>
          <a:solidFill>
            <a:srgbClr val="62A005">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cs typeface="+mn-ea"/>
                <a:sym typeface="+mn-lt"/>
              </a:rPr>
              <a:t>采</a:t>
            </a:r>
          </a:p>
        </p:txBody>
      </p:sp>
      <p:cxnSp>
        <p:nvCxnSpPr>
          <p:cNvPr id="6" name="直接连接符 5">
            <a:extLst>
              <a:ext uri="{FF2B5EF4-FFF2-40B4-BE49-F238E27FC236}">
                <a16:creationId xmlns:a16="http://schemas.microsoft.com/office/drawing/2014/main" xmlns="" id="{3ADCE96D-EC62-49B1-BBF8-CE1F8C1A9E28}"/>
              </a:ext>
            </a:extLst>
          </p:cNvPr>
          <p:cNvCxnSpPr/>
          <p:nvPr/>
        </p:nvCxnSpPr>
        <p:spPr>
          <a:xfrm>
            <a:off x="2515474" y="1955490"/>
            <a:ext cx="0" cy="3194049"/>
          </a:xfrm>
          <a:prstGeom prst="line">
            <a:avLst/>
          </a:prstGeom>
          <a:ln w="12700">
            <a:solidFill>
              <a:srgbClr val="62A005">
                <a:alpha val="69000"/>
              </a:srgbClr>
            </a:solidFill>
          </a:ln>
        </p:spPr>
        <p:style>
          <a:lnRef idx="1">
            <a:schemeClr val="accent1"/>
          </a:lnRef>
          <a:fillRef idx="0">
            <a:schemeClr val="accent1"/>
          </a:fillRef>
          <a:effectRef idx="0">
            <a:schemeClr val="accent1"/>
          </a:effectRef>
          <a:fontRef idx="minor">
            <a:schemeClr val="tx1"/>
          </a:fontRef>
        </p:style>
      </p:cxnSp>
      <p:grpSp>
        <p:nvGrpSpPr>
          <p:cNvPr id="7" name="组合 47">
            <a:extLst>
              <a:ext uri="{FF2B5EF4-FFF2-40B4-BE49-F238E27FC236}">
                <a16:creationId xmlns:a16="http://schemas.microsoft.com/office/drawing/2014/main" xmlns="" id="{35CA7F93-0D5E-4479-A3DE-2CB27345EEA6}"/>
              </a:ext>
            </a:extLst>
          </p:cNvPr>
          <p:cNvGrpSpPr>
            <a:grpSpLocks/>
          </p:cNvGrpSpPr>
          <p:nvPr/>
        </p:nvGrpSpPr>
        <p:grpSpPr bwMode="auto">
          <a:xfrm>
            <a:off x="2693274" y="1798857"/>
            <a:ext cx="10239791" cy="686400"/>
            <a:chOff x="1151638" y="1676792"/>
            <a:chExt cx="7679228" cy="514055"/>
          </a:xfrm>
        </p:grpSpPr>
        <p:sp>
          <p:nvSpPr>
            <p:cNvPr id="8" name="矩形 7">
              <a:extLst>
                <a:ext uri="{FF2B5EF4-FFF2-40B4-BE49-F238E27FC236}">
                  <a16:creationId xmlns:a16="http://schemas.microsoft.com/office/drawing/2014/main" xmlns="" id="{8747AA47-7715-494C-A210-634D5989735E}"/>
                </a:ext>
              </a:extLst>
            </p:cNvPr>
            <p:cNvSpPr/>
            <p:nvPr/>
          </p:nvSpPr>
          <p:spPr>
            <a:xfrm>
              <a:off x="1151638" y="1676792"/>
              <a:ext cx="2963555" cy="314967"/>
            </a:xfrm>
            <a:prstGeom prst="rect">
              <a:avLst/>
            </a:prstGeom>
          </p:spPr>
          <p:txBody>
            <a:bodyPr wrap="none">
              <a:spAutoFit/>
            </a:bodyPr>
            <a:lstStyle/>
            <a:p>
              <a:pPr>
                <a:defRPr/>
              </a:pPr>
              <a:r>
                <a:rPr lang="zh-CN" altLang="en-US" sz="2133" spc="400" dirty="0">
                  <a:solidFill>
                    <a:srgbClr val="62A005"/>
                  </a:solidFill>
                  <a:cs typeface="+mn-ea"/>
                  <a:sym typeface="+mn-lt"/>
                </a:rPr>
                <a:t>兰亭临帖 行书如行云流水</a:t>
              </a:r>
            </a:p>
          </p:txBody>
        </p:sp>
        <p:sp>
          <p:nvSpPr>
            <p:cNvPr id="9" name="矩形 8">
              <a:extLst>
                <a:ext uri="{FF2B5EF4-FFF2-40B4-BE49-F238E27FC236}">
                  <a16:creationId xmlns:a16="http://schemas.microsoft.com/office/drawing/2014/main" xmlns="" id="{671BFCCD-5FD6-4D4E-9E2B-F6DF0CFB8EA1}"/>
                </a:ext>
              </a:extLst>
            </p:cNvPr>
            <p:cNvSpPr/>
            <p:nvPr/>
          </p:nvSpPr>
          <p:spPr>
            <a:xfrm>
              <a:off x="1151638" y="1952617"/>
              <a:ext cx="7679228" cy="238230"/>
            </a:xfrm>
            <a:prstGeom prst="rect">
              <a:avLst/>
            </a:prstGeom>
          </p:spPr>
          <p:txBody>
            <a:bodyPr wrap="none">
              <a:spAutoFit/>
            </a:bodyPr>
            <a:lstStyle/>
            <a:p>
              <a:pPr>
                <a:defRPr/>
              </a:pPr>
              <a:r>
                <a:rPr lang="en-US" altLang="zh-CN" sz="1467" dirty="0">
                  <a:solidFill>
                    <a:schemeClr val="tx1">
                      <a:lumMod val="65000"/>
                      <a:lumOff val="35000"/>
                    </a:schemeClr>
                  </a:solidFill>
                  <a:cs typeface="+mn-ea"/>
                  <a:sym typeface="+mn-lt"/>
                </a:rPr>
                <a:t>Practicing calligraphy at the Orchid Pavilion, the semi-cursive script resembling sailing clouds and flowing water</a:t>
              </a:r>
            </a:p>
          </p:txBody>
        </p:sp>
      </p:grpSp>
      <p:grpSp>
        <p:nvGrpSpPr>
          <p:cNvPr id="10" name="组合 50">
            <a:extLst>
              <a:ext uri="{FF2B5EF4-FFF2-40B4-BE49-F238E27FC236}">
                <a16:creationId xmlns:a16="http://schemas.microsoft.com/office/drawing/2014/main" xmlns="" id="{E5667F03-46C9-4DA4-8D28-856EDF0042C1}"/>
              </a:ext>
            </a:extLst>
          </p:cNvPr>
          <p:cNvGrpSpPr>
            <a:grpSpLocks/>
          </p:cNvGrpSpPr>
          <p:nvPr/>
        </p:nvGrpSpPr>
        <p:grpSpPr bwMode="auto">
          <a:xfrm>
            <a:off x="2693275" y="2696318"/>
            <a:ext cx="10115270" cy="684283"/>
            <a:chOff x="1151638" y="1676792"/>
            <a:chExt cx="7585998" cy="513986"/>
          </a:xfrm>
        </p:grpSpPr>
        <p:sp>
          <p:nvSpPr>
            <p:cNvPr id="11" name="矩形 10">
              <a:extLst>
                <a:ext uri="{FF2B5EF4-FFF2-40B4-BE49-F238E27FC236}">
                  <a16:creationId xmlns:a16="http://schemas.microsoft.com/office/drawing/2014/main" xmlns="" id="{11E5C670-66BC-47ED-805C-BA778084D2F7}"/>
                </a:ext>
              </a:extLst>
            </p:cNvPr>
            <p:cNvSpPr/>
            <p:nvPr/>
          </p:nvSpPr>
          <p:spPr>
            <a:xfrm>
              <a:off x="1151638" y="1676792"/>
              <a:ext cx="2963615" cy="315899"/>
            </a:xfrm>
            <a:prstGeom prst="rect">
              <a:avLst/>
            </a:prstGeom>
          </p:spPr>
          <p:txBody>
            <a:bodyPr wrap="none">
              <a:spAutoFit/>
            </a:bodyPr>
            <a:lstStyle/>
            <a:p>
              <a:pPr>
                <a:defRPr/>
              </a:pPr>
              <a:r>
                <a:rPr lang="zh-CN" altLang="en-US" sz="2133" spc="400" dirty="0">
                  <a:solidFill>
                    <a:srgbClr val="62A005"/>
                  </a:solidFill>
                  <a:cs typeface="+mn-ea"/>
                  <a:sym typeface="+mn-lt"/>
                </a:rPr>
                <a:t>月下门推 心细如你脚步碎</a:t>
              </a:r>
            </a:p>
          </p:txBody>
        </p:sp>
        <p:sp>
          <p:nvSpPr>
            <p:cNvPr id="12" name="矩形 11">
              <a:extLst>
                <a:ext uri="{FF2B5EF4-FFF2-40B4-BE49-F238E27FC236}">
                  <a16:creationId xmlns:a16="http://schemas.microsoft.com/office/drawing/2014/main" xmlns="" id="{9BDE25C6-DFD7-4439-AC7B-6A7028520EF4}"/>
                </a:ext>
              </a:extLst>
            </p:cNvPr>
            <p:cNvSpPr/>
            <p:nvPr/>
          </p:nvSpPr>
          <p:spPr>
            <a:xfrm>
              <a:off x="1151638" y="1951843"/>
              <a:ext cx="7585998" cy="238935"/>
            </a:xfrm>
            <a:prstGeom prst="rect">
              <a:avLst/>
            </a:prstGeom>
          </p:spPr>
          <p:txBody>
            <a:bodyPr wrap="none">
              <a:spAutoFit/>
            </a:bodyPr>
            <a:lstStyle/>
            <a:p>
              <a:pPr>
                <a:defRPr/>
              </a:pPr>
              <a:r>
                <a:rPr lang="en-US" altLang="zh-CN" sz="1467" dirty="0">
                  <a:solidFill>
                    <a:schemeClr val="tx1">
                      <a:lumMod val="65000"/>
                      <a:lumOff val="35000"/>
                    </a:schemeClr>
                  </a:solidFill>
                  <a:cs typeface="+mn-ea"/>
                  <a:sym typeface="+mn-lt"/>
                </a:rPr>
                <a:t>Under the moon the door yielded to a gentle push, your thoughtfulness reflected in your fragile footsteps</a:t>
              </a:r>
            </a:p>
          </p:txBody>
        </p:sp>
      </p:grpSp>
      <p:grpSp>
        <p:nvGrpSpPr>
          <p:cNvPr id="13" name="组合 53">
            <a:extLst>
              <a:ext uri="{FF2B5EF4-FFF2-40B4-BE49-F238E27FC236}">
                <a16:creationId xmlns:a16="http://schemas.microsoft.com/office/drawing/2014/main" xmlns="" id="{4CF09FCF-9D89-454B-8D51-CC5C3C91C71E}"/>
              </a:ext>
            </a:extLst>
          </p:cNvPr>
          <p:cNvGrpSpPr>
            <a:grpSpLocks/>
          </p:cNvGrpSpPr>
          <p:nvPr/>
        </p:nvGrpSpPr>
        <p:grpSpPr bwMode="auto">
          <a:xfrm>
            <a:off x="2693274" y="3589551"/>
            <a:ext cx="7098162" cy="684283"/>
            <a:chOff x="1151638" y="1676792"/>
            <a:chExt cx="5322475" cy="513986"/>
          </a:xfrm>
        </p:grpSpPr>
        <p:sp>
          <p:nvSpPr>
            <p:cNvPr id="14" name="矩形 13">
              <a:extLst>
                <a:ext uri="{FF2B5EF4-FFF2-40B4-BE49-F238E27FC236}">
                  <a16:creationId xmlns:a16="http://schemas.microsoft.com/office/drawing/2014/main" xmlns="" id="{EBC44BE8-028F-49AE-9019-732EEB3D3D1A}"/>
                </a:ext>
              </a:extLst>
            </p:cNvPr>
            <p:cNvSpPr/>
            <p:nvPr/>
          </p:nvSpPr>
          <p:spPr>
            <a:xfrm>
              <a:off x="1151638" y="1676792"/>
              <a:ext cx="3835801" cy="315899"/>
            </a:xfrm>
            <a:prstGeom prst="rect">
              <a:avLst/>
            </a:prstGeom>
          </p:spPr>
          <p:txBody>
            <a:bodyPr wrap="none">
              <a:spAutoFit/>
            </a:bodyPr>
            <a:lstStyle/>
            <a:p>
              <a:pPr>
                <a:defRPr/>
              </a:pPr>
              <a:r>
                <a:rPr lang="zh-CN" altLang="en-US" sz="2133" spc="400" dirty="0">
                  <a:solidFill>
                    <a:srgbClr val="62A005"/>
                  </a:solidFill>
                  <a:cs typeface="+mn-ea"/>
                  <a:sym typeface="+mn-lt"/>
                </a:rPr>
                <a:t>忙不迭 千年碑易拓 却难拓你的美</a:t>
              </a:r>
            </a:p>
          </p:txBody>
        </p:sp>
        <p:sp>
          <p:nvSpPr>
            <p:cNvPr id="15" name="矩形 14">
              <a:extLst>
                <a:ext uri="{FF2B5EF4-FFF2-40B4-BE49-F238E27FC236}">
                  <a16:creationId xmlns:a16="http://schemas.microsoft.com/office/drawing/2014/main" xmlns="" id="{A57D35E9-3406-4630-9DD8-4C04092F926A}"/>
                </a:ext>
              </a:extLst>
            </p:cNvPr>
            <p:cNvSpPr/>
            <p:nvPr/>
          </p:nvSpPr>
          <p:spPr>
            <a:xfrm>
              <a:off x="1151638" y="1951843"/>
              <a:ext cx="5322475" cy="238935"/>
            </a:xfrm>
            <a:prstGeom prst="rect">
              <a:avLst/>
            </a:prstGeom>
          </p:spPr>
          <p:txBody>
            <a:bodyPr wrap="none">
              <a:spAutoFit/>
            </a:bodyPr>
            <a:lstStyle/>
            <a:p>
              <a:pPr>
                <a:defRPr/>
              </a:pPr>
              <a:r>
                <a:rPr lang="en-US" altLang="zh-CN" sz="1467" dirty="0">
                  <a:solidFill>
                    <a:schemeClr val="tx1">
                      <a:lumMod val="65000"/>
                      <a:lumOff val="35000"/>
                    </a:schemeClr>
                  </a:solidFill>
                  <a:cs typeface="+mn-ea"/>
                  <a:sym typeface="+mn-lt"/>
                </a:rPr>
                <a:t>In haste, the one-thousand-year tablet is easy to copy, yet your beauty is not</a:t>
              </a:r>
            </a:p>
          </p:txBody>
        </p:sp>
      </p:grpSp>
      <p:grpSp>
        <p:nvGrpSpPr>
          <p:cNvPr id="16" name="组合 56">
            <a:extLst>
              <a:ext uri="{FF2B5EF4-FFF2-40B4-BE49-F238E27FC236}">
                <a16:creationId xmlns:a16="http://schemas.microsoft.com/office/drawing/2014/main" xmlns="" id="{ACAF2918-7A73-4D05-A77F-CBAE06A0E079}"/>
              </a:ext>
            </a:extLst>
          </p:cNvPr>
          <p:cNvGrpSpPr>
            <a:grpSpLocks/>
          </p:cNvGrpSpPr>
          <p:nvPr/>
        </p:nvGrpSpPr>
        <p:grpSpPr bwMode="auto">
          <a:xfrm>
            <a:off x="2693275" y="4482790"/>
            <a:ext cx="5958682" cy="686400"/>
            <a:chOff x="1151638" y="1676792"/>
            <a:chExt cx="4467807" cy="514055"/>
          </a:xfrm>
        </p:grpSpPr>
        <p:sp>
          <p:nvSpPr>
            <p:cNvPr id="17" name="矩形 16">
              <a:extLst>
                <a:ext uri="{FF2B5EF4-FFF2-40B4-BE49-F238E27FC236}">
                  <a16:creationId xmlns:a16="http://schemas.microsoft.com/office/drawing/2014/main" xmlns="" id="{6829BFA6-A5B0-4F75-A153-594210482C5A}"/>
                </a:ext>
              </a:extLst>
            </p:cNvPr>
            <p:cNvSpPr/>
            <p:nvPr/>
          </p:nvSpPr>
          <p:spPr>
            <a:xfrm>
              <a:off x="1151638" y="1676792"/>
              <a:ext cx="2231020" cy="314967"/>
            </a:xfrm>
            <a:prstGeom prst="rect">
              <a:avLst/>
            </a:prstGeom>
          </p:spPr>
          <p:txBody>
            <a:bodyPr wrap="none">
              <a:spAutoFit/>
            </a:bodyPr>
            <a:lstStyle/>
            <a:p>
              <a:pPr>
                <a:defRPr/>
              </a:pPr>
              <a:r>
                <a:rPr lang="zh-CN" altLang="en-US" sz="2133" spc="400" dirty="0">
                  <a:solidFill>
                    <a:srgbClr val="62A005"/>
                  </a:solidFill>
                  <a:cs typeface="+mn-ea"/>
                  <a:sym typeface="+mn-lt"/>
                </a:rPr>
                <a:t>真迹绝 真心能给谁</a:t>
              </a:r>
            </a:p>
          </p:txBody>
        </p:sp>
        <p:sp>
          <p:nvSpPr>
            <p:cNvPr id="18" name="矩形 17">
              <a:extLst>
                <a:ext uri="{FF2B5EF4-FFF2-40B4-BE49-F238E27FC236}">
                  <a16:creationId xmlns:a16="http://schemas.microsoft.com/office/drawing/2014/main" xmlns="" id="{261456E2-8041-470D-AE1B-672EA8C3DE32}"/>
                </a:ext>
              </a:extLst>
            </p:cNvPr>
            <p:cNvSpPr/>
            <p:nvPr/>
          </p:nvSpPr>
          <p:spPr>
            <a:xfrm>
              <a:off x="1151638" y="1952617"/>
              <a:ext cx="4467807" cy="238230"/>
            </a:xfrm>
            <a:prstGeom prst="rect">
              <a:avLst/>
            </a:prstGeom>
          </p:spPr>
          <p:txBody>
            <a:bodyPr wrap="none">
              <a:spAutoFit/>
            </a:bodyPr>
            <a:lstStyle/>
            <a:p>
              <a:pPr>
                <a:defRPr/>
              </a:pPr>
              <a:r>
                <a:rPr lang="en-US" altLang="zh-CN" sz="1467" dirty="0">
                  <a:solidFill>
                    <a:schemeClr val="tx1">
                      <a:lumMod val="65000"/>
                      <a:lumOff val="35000"/>
                    </a:schemeClr>
                  </a:solidFill>
                  <a:cs typeface="+mn-ea"/>
                  <a:sym typeface="+mn-lt"/>
                </a:rPr>
                <a:t>If the original script were gone, to whom would I give my heart?</a:t>
              </a:r>
            </a:p>
          </p:txBody>
        </p:sp>
      </p:grpSp>
      <p:sp>
        <p:nvSpPr>
          <p:cNvPr id="22" name="TextBox 21"/>
          <p:cNvSpPr txBox="1"/>
          <p:nvPr/>
        </p:nvSpPr>
        <p:spPr>
          <a:xfrm>
            <a:off x="340162" y="6530298"/>
            <a:ext cx="1800200" cy="123111"/>
          </a:xfrm>
          <a:prstGeom prst="rect">
            <a:avLst/>
          </a:prstGeom>
          <a:noFill/>
        </p:spPr>
        <p:txBody>
          <a:bodyPr wrap="square" rtlCol="0">
            <a:spAutoFit/>
          </a:bodyPr>
          <a:lstStyle/>
          <a:p>
            <a:pPr defTabSz="914400">
              <a:lnSpc>
                <a:spcPct val="200000"/>
              </a:lnSpc>
            </a:pPr>
            <a:r>
              <a:rPr lang="en-US" altLang="zh-CN" sz="100" dirty="0" smtClean="0">
                <a:solidFill>
                  <a:schemeClr val="bg1">
                    <a:lumMod val="95000"/>
                  </a:schemeClr>
                </a:solidFill>
                <a:ea typeface="微软雅黑" panose="020B0503020204020204" pitchFamily="34" charset="-122"/>
              </a:rPr>
              <a:t>PPT</a:t>
            </a:r>
            <a:r>
              <a:rPr lang="zh-CN" altLang="en-US" sz="100" dirty="0" smtClean="0">
                <a:solidFill>
                  <a:schemeClr val="bg1">
                    <a:lumMod val="95000"/>
                  </a:schemeClr>
                </a:solidFill>
                <a:ea typeface="微软雅黑" panose="020B0503020204020204" pitchFamily="34" charset="-122"/>
              </a:rPr>
              <a:t>模板 </a:t>
            </a:r>
            <a:r>
              <a:rPr lang="en-US" altLang="zh-CN" sz="100" dirty="0">
                <a:solidFill>
                  <a:schemeClr val="bg1">
                    <a:lumMod val="95000"/>
                  </a:schemeClr>
                </a:solidFill>
                <a:ea typeface="微软雅黑" panose="020B0503020204020204" pitchFamily="34" charset="-122"/>
              </a:rPr>
              <a:t>http://www.1ppt.com/moban/</a:t>
            </a:r>
            <a:r>
              <a:rPr lang="zh-CN" altLang="en-US" sz="100" dirty="0" smtClean="0">
                <a:solidFill>
                  <a:schemeClr val="bg1">
                    <a:lumMod val="95000"/>
                  </a:schemeClr>
                </a:solidFill>
                <a:ea typeface="微软雅黑" panose="020B0503020204020204" pitchFamily="34" charset="-122"/>
              </a:rPr>
              <a:t> </a:t>
            </a:r>
            <a:endParaRPr lang="en-US" altLang="zh-CN" sz="100" dirty="0" smtClean="0">
              <a:solidFill>
                <a:schemeClr val="bg1">
                  <a:lumMod val="95000"/>
                </a:schemeClr>
              </a:solidFill>
              <a:ea typeface="微软雅黑" panose="020B0503020204020204" pitchFamily="34" charset="-122"/>
            </a:endParaRPr>
          </a:p>
        </p:txBody>
      </p:sp>
    </p:spTree>
    <p:extLst>
      <p:ext uri="{BB962C8B-B14F-4D97-AF65-F5344CB8AC3E}">
        <p14:creationId xmlns:p14="http://schemas.microsoft.com/office/powerpoint/2010/main" val="1072136419"/>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7A15FF33-2E2C-45C1-A384-AED49712E198}"/>
              </a:ext>
            </a:extLst>
          </p:cNvPr>
          <p:cNvSpPr/>
          <p:nvPr/>
        </p:nvSpPr>
        <p:spPr>
          <a:xfrm>
            <a:off x="2023278" y="1527617"/>
            <a:ext cx="3069624" cy="4387592"/>
          </a:xfrm>
          <a:prstGeom prst="rect">
            <a:avLst/>
          </a:prstGeom>
          <a:noFill/>
          <a:ln w="53975" cmpd="tri">
            <a:solidFill>
              <a:srgbClr val="62A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3" name="矩形 2">
            <a:extLst>
              <a:ext uri="{FF2B5EF4-FFF2-40B4-BE49-F238E27FC236}">
                <a16:creationId xmlns:a16="http://schemas.microsoft.com/office/drawing/2014/main" xmlns="" id="{F5636510-3D99-4B08-8F57-9BCB9F13A036}"/>
              </a:ext>
            </a:extLst>
          </p:cNvPr>
          <p:cNvSpPr/>
          <p:nvPr/>
        </p:nvSpPr>
        <p:spPr>
          <a:xfrm>
            <a:off x="968696" y="1667317"/>
            <a:ext cx="4124206" cy="5496998"/>
          </a:xfrm>
          <a:prstGeom prst="rect">
            <a:avLst/>
          </a:prstGeom>
          <a:noFill/>
        </p:spPr>
        <p:txBody>
          <a:bodyPr vert="eaVert" wrap="square" rtlCol="0">
            <a:spAutoFit/>
          </a:bodyPr>
          <a:lstStyle/>
          <a:p>
            <a:pPr>
              <a:lnSpc>
                <a:spcPct val="200000"/>
              </a:lnSpc>
            </a:pPr>
            <a:r>
              <a:rPr lang="zh-CN" altLang="en-US" sz="3200" spc="800" dirty="0">
                <a:solidFill>
                  <a:srgbClr val="62A005"/>
                </a:solidFill>
                <a:cs typeface="+mn-ea"/>
                <a:sym typeface="+mn-lt"/>
              </a:rPr>
              <a:t>君问归期未有期</a:t>
            </a:r>
            <a:endParaRPr lang="en-US" altLang="zh-CN" sz="3200" spc="800" dirty="0">
              <a:solidFill>
                <a:srgbClr val="62A005"/>
              </a:solidFill>
              <a:cs typeface="+mn-ea"/>
              <a:sym typeface="+mn-lt"/>
            </a:endParaRPr>
          </a:p>
          <a:p>
            <a:pPr>
              <a:lnSpc>
                <a:spcPct val="200000"/>
              </a:lnSpc>
            </a:pPr>
            <a:r>
              <a:rPr lang="zh-CN" altLang="en-US" sz="3200" spc="800" dirty="0">
                <a:solidFill>
                  <a:srgbClr val="62A005"/>
                </a:solidFill>
                <a:cs typeface="+mn-ea"/>
                <a:sym typeface="+mn-lt"/>
              </a:rPr>
              <a:t>   巴山夜雨涨秋池</a:t>
            </a:r>
            <a:br>
              <a:rPr lang="zh-CN" altLang="en-US" sz="3200" spc="800" dirty="0">
                <a:solidFill>
                  <a:srgbClr val="62A005"/>
                </a:solidFill>
                <a:cs typeface="+mn-ea"/>
                <a:sym typeface="+mn-lt"/>
              </a:rPr>
            </a:br>
            <a:r>
              <a:rPr lang="zh-CN" altLang="en-US" sz="3200" spc="800" dirty="0">
                <a:solidFill>
                  <a:srgbClr val="62A005"/>
                </a:solidFill>
                <a:cs typeface="+mn-ea"/>
                <a:sym typeface="+mn-lt"/>
              </a:rPr>
              <a:t>何当共剪西窗烛</a:t>
            </a:r>
            <a:endParaRPr lang="en-US" altLang="zh-CN" sz="3200" spc="800" dirty="0">
              <a:solidFill>
                <a:srgbClr val="62A005"/>
              </a:solidFill>
              <a:cs typeface="+mn-ea"/>
              <a:sym typeface="+mn-lt"/>
            </a:endParaRPr>
          </a:p>
          <a:p>
            <a:pPr>
              <a:lnSpc>
                <a:spcPct val="200000"/>
              </a:lnSpc>
            </a:pPr>
            <a:r>
              <a:rPr lang="zh-CN" altLang="en-US" sz="3200" spc="800" dirty="0">
                <a:solidFill>
                  <a:srgbClr val="62A005"/>
                </a:solidFill>
                <a:cs typeface="+mn-ea"/>
                <a:sym typeface="+mn-lt"/>
              </a:rPr>
              <a:t>   却话巴山夜雨时</a:t>
            </a:r>
          </a:p>
        </p:txBody>
      </p:sp>
      <p:pic>
        <p:nvPicPr>
          <p:cNvPr id="4" name="图片 3">
            <a:extLst>
              <a:ext uri="{FF2B5EF4-FFF2-40B4-BE49-F238E27FC236}">
                <a16:creationId xmlns:a16="http://schemas.microsoft.com/office/drawing/2014/main" xmlns="" id="{4D45873A-8D0D-47DB-A195-E9DD64FA19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2902" y="2102151"/>
            <a:ext cx="6010527" cy="3238523"/>
          </a:xfrm>
          <a:prstGeom prst="rect">
            <a:avLst/>
          </a:prstGeom>
          <a:ln w="25400">
            <a:noFill/>
          </a:ln>
          <a:effectLst>
            <a:outerShdw blurRad="266700" sx="102000" sy="102000" algn="ctr" rotWithShape="0">
              <a:prstClr val="black">
                <a:alpha val="40000"/>
              </a:prstClr>
            </a:outerShdw>
          </a:effectLst>
        </p:spPr>
      </p:pic>
    </p:spTree>
    <p:extLst>
      <p:ext uri="{BB962C8B-B14F-4D97-AF65-F5344CB8AC3E}">
        <p14:creationId xmlns:p14="http://schemas.microsoft.com/office/powerpoint/2010/main" val="4224160945"/>
      </p:ext>
    </p:extLst>
  </p:cSld>
  <p:clrMapOvr>
    <a:masterClrMapping/>
  </p:clrMapOvr>
  <mc:AlternateContent xmlns:mc="http://schemas.openxmlformats.org/markup-compatibility/2006" xmlns:p14="http://schemas.microsoft.com/office/powerpoint/2010/main">
    <mc:Choice Requires="p14">
      <p:transition spd="slow" p14:dur="20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自定义 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92D050"/>
      </a:accent6>
      <a:hlink>
        <a:srgbClr val="92D050"/>
      </a:hlink>
      <a:folHlink>
        <a:srgbClr val="F79646"/>
      </a:folHlink>
    </a:clrScheme>
    <a:fontScheme name="r4cmjfp3">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TotalTime>
  <Words>1336</Words>
  <Application>Microsoft Office PowerPoint</Application>
  <PresentationFormat>宽屏</PresentationFormat>
  <Paragraphs>206</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26</vt:i4>
      </vt:variant>
    </vt:vector>
  </HeadingPairs>
  <TitlesOfParts>
    <vt:vector size="37" baseType="lpstr">
      <vt:lpstr>inpin heiti</vt:lpstr>
      <vt:lpstr>Meiryo</vt:lpstr>
      <vt:lpstr>宋体</vt:lpstr>
      <vt:lpstr>微软雅黑</vt:lpstr>
      <vt:lpstr>义启小魏楷</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28</cp:revision>
  <dcterms:created xsi:type="dcterms:W3CDTF">2017-08-18T03:02:00Z</dcterms:created>
  <dcterms:modified xsi:type="dcterms:W3CDTF">2023-01-02T04:34:44Z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