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6.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17.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9.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2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1.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2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3.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4.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6.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7.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29.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30.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31.xml" ContentType="application/vnd.openxmlformats-officedocument.presentationml.notesSlide+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3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33.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78" r:id="rId3"/>
  </p:sldMasterIdLst>
  <p:notesMasterIdLst>
    <p:notesMasterId r:id="rId39"/>
  </p:notesMasterIdLst>
  <p:sldIdLst>
    <p:sldId id="256" r:id="rId4"/>
    <p:sldId id="257" r:id="rId5"/>
    <p:sldId id="293" r:id="rId6"/>
    <p:sldId id="258" r:id="rId7"/>
    <p:sldId id="260" r:id="rId8"/>
    <p:sldId id="326" r:id="rId9"/>
    <p:sldId id="263" r:id="rId10"/>
    <p:sldId id="264" r:id="rId11"/>
    <p:sldId id="295" r:id="rId12"/>
    <p:sldId id="327" r:id="rId13"/>
    <p:sldId id="268" r:id="rId14"/>
    <p:sldId id="297" r:id="rId15"/>
    <p:sldId id="298" r:id="rId16"/>
    <p:sldId id="271" r:id="rId17"/>
    <p:sldId id="299" r:id="rId18"/>
    <p:sldId id="300" r:id="rId19"/>
    <p:sldId id="301" r:id="rId20"/>
    <p:sldId id="328" r:id="rId21"/>
    <p:sldId id="302" r:id="rId22"/>
    <p:sldId id="304" r:id="rId23"/>
    <p:sldId id="305" r:id="rId24"/>
    <p:sldId id="280" r:id="rId25"/>
    <p:sldId id="308" r:id="rId26"/>
    <p:sldId id="329" r:id="rId27"/>
    <p:sldId id="283" r:id="rId28"/>
    <p:sldId id="311" r:id="rId29"/>
    <p:sldId id="312" r:id="rId30"/>
    <p:sldId id="330" r:id="rId31"/>
    <p:sldId id="313" r:id="rId32"/>
    <p:sldId id="314" r:id="rId33"/>
    <p:sldId id="315" r:id="rId34"/>
    <p:sldId id="331" r:id="rId35"/>
    <p:sldId id="317" r:id="rId36"/>
    <p:sldId id="355" r:id="rId37"/>
    <p:sldId id="356"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9">
          <p15:clr>
            <a:srgbClr val="A4A3A4"/>
          </p15:clr>
        </p15:guide>
        <p15:guide id="2" pos="36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F6"/>
    <a:srgbClr val="FDBDB0"/>
    <a:srgbClr val="DB6767"/>
    <a:srgbClr val="FC937E"/>
    <a:srgbClr val="66A4CC"/>
    <a:srgbClr val="D5EAF4"/>
    <a:srgbClr val="6044A6"/>
    <a:srgbClr val="5680C0"/>
    <a:srgbClr val="FD8792"/>
    <a:srgbClr val="69C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6314" autoAdjust="0"/>
  </p:normalViewPr>
  <p:slideViewPr>
    <p:cSldViewPr snapToGrid="0" showGuides="1">
      <p:cViewPr varScale="1">
        <p:scale>
          <a:sx n="108" d="100"/>
          <a:sy n="108" d="100"/>
        </p:scale>
        <p:origin x="816" y="90"/>
      </p:cViewPr>
      <p:guideLst>
        <p:guide orient="horz" pos="2339"/>
        <p:guide pos="366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80046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13976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54671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58348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23523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128232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80922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154533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953589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2835493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78102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3697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520375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9949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67213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4286761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409045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778981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55261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791155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4040945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660439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68518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767713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3283707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3489096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1026209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441330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2816617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1549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81353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86816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10861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50768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63093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2621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26995" y="-2625725"/>
            <a:ext cx="6939280" cy="12192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26995" y="-2625725"/>
            <a:ext cx="6939280" cy="12192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grpSp>
        <p:nvGrpSpPr>
          <p:cNvPr id="3" name="组合 2"/>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2" name="矩形 1"/>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08468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94930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05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262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E57F8D-E9C5-4BCE-89DE-98BB858C99CD}" type="slidenum">
              <a:rPr lang="zh-CN" altLang="en-US" smtClean="0"/>
              <a:t>‹#›</a:t>
            </a:fld>
            <a:endParaRPr lang="zh-CN" altLang="en-US"/>
          </a:p>
        </p:txBody>
      </p:sp>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26995" y="-2625725"/>
            <a:ext cx="6939280" cy="121920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2586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5248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331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7473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4207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032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9933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3683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38817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904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E57F8D-E9C5-4BCE-89DE-98BB858C99CD}" type="slidenum">
              <a:rPr lang="zh-CN" altLang="en-US" smtClean="0"/>
              <a:t>‹#›</a:t>
            </a:fld>
            <a:endParaRPr lang="zh-CN" altLang="en-US"/>
          </a:p>
        </p:txBody>
      </p:sp>
      <p:sp>
        <p:nvSpPr>
          <p:cNvPr id="11" name="TextBox 10"/>
          <p:cNvSpPr txBox="1"/>
          <p:nvPr userDrawn="1"/>
        </p:nvSpPr>
        <p:spPr>
          <a:xfrm>
            <a:off x="746562"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98689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635" y="635"/>
            <a:ext cx="12192000" cy="6939280"/>
            <a:chOff x="1" y="1"/>
            <a:chExt cx="19200" cy="10928"/>
          </a:xfrm>
        </p:grpSpPr>
        <p:pic>
          <p:nvPicPr>
            <p:cNvPr id="20" name="图片 19" descr="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4137" y="-4135"/>
              <a:ext cx="10928" cy="19200"/>
            </a:xfrm>
            <a:prstGeom prst="rect">
              <a:avLst/>
            </a:prstGeom>
          </p:spPr>
        </p:pic>
        <p:sp>
          <p:nvSpPr>
            <p:cNvPr id="6" name="矩形 5"/>
            <p:cNvSpPr/>
            <p:nvPr userDrawn="1"/>
          </p:nvSpPr>
          <p:spPr>
            <a:xfrm>
              <a:off x="781" y="625"/>
              <a:ext cx="17546" cy="9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ADD7C57-9E25-48FE-B559-39F20F0EC844}" type="datetimeFigureOut">
              <a:rPr lang="zh-CN" altLang="en-US" smtClean="0"/>
              <a:t>2023/1/3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E57F8D-E9C5-4BCE-89DE-98BB858C99C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D7C57-9E25-48FE-B559-39F20F0EC844}" type="datetimeFigureOut">
              <a:rPr lang="zh-CN" altLang="en-US" smtClean="0"/>
              <a:t>2023/1/3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57F8D-E9C5-4BCE-89DE-98BB858C99C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5738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6358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image" Target="../media/image6.png"/><Relationship Id="rId4" Type="http://schemas.openxmlformats.org/officeDocument/2006/relationships/tags" Target="../tags/tag97.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image" Target="../media/image4.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notesSlide" Target="../notesSlides/notesSlide11.xml"/><Relationship Id="rId5" Type="http://schemas.openxmlformats.org/officeDocument/2006/relationships/tags" Target="../tags/tag105.xml"/><Relationship Id="rId10" Type="http://schemas.openxmlformats.org/officeDocument/2006/relationships/slideLayout" Target="../slideLayouts/slideLayout19.xml"/><Relationship Id="rId4" Type="http://schemas.openxmlformats.org/officeDocument/2006/relationships/tags" Target="../tags/tag104.xml"/><Relationship Id="rId9" Type="http://schemas.openxmlformats.org/officeDocument/2006/relationships/tags" Target="../tags/tag109.xml"/></Relationships>
</file>

<file path=ppt/slides/_rels/slide12.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notesSlide" Target="../notesSlides/notesSlide12.xml"/><Relationship Id="rId5" Type="http://schemas.openxmlformats.org/officeDocument/2006/relationships/tags" Target="../tags/tag114.xml"/><Relationship Id="rId10" Type="http://schemas.openxmlformats.org/officeDocument/2006/relationships/slideLayout" Target="../slideLayouts/slideLayout20.xml"/><Relationship Id="rId4" Type="http://schemas.openxmlformats.org/officeDocument/2006/relationships/tags" Target="../tags/tag113.xml"/><Relationship Id="rId9" Type="http://schemas.openxmlformats.org/officeDocument/2006/relationships/tags" Target="../tags/tag118.xml"/></Relationships>
</file>

<file path=ppt/slides/_rels/slide1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Layout" Target="../slideLayouts/slideLayout20.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 Type="http://schemas.openxmlformats.org/officeDocument/2006/relationships/tags" Target="../tags/tag120.xml"/><Relationship Id="rId16" Type="http://schemas.openxmlformats.org/officeDocument/2006/relationships/tags" Target="../tags/tag134.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notesSlide" Target="../notesSlides/notesSlide13.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14.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image" Target="../media/image11.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notesSlide" Target="../notesSlides/notesSlide14.xml"/><Relationship Id="rId5" Type="http://schemas.openxmlformats.org/officeDocument/2006/relationships/tags" Target="../tags/tag140.xml"/><Relationship Id="rId10" Type="http://schemas.openxmlformats.org/officeDocument/2006/relationships/slideLayout" Target="../slideLayouts/slideLayout21.xml"/><Relationship Id="rId4" Type="http://schemas.openxmlformats.org/officeDocument/2006/relationships/tags" Target="../tags/tag139.xml"/><Relationship Id="rId9" Type="http://schemas.openxmlformats.org/officeDocument/2006/relationships/tags" Target="../tags/tag144.xml"/></Relationships>
</file>

<file path=ppt/slides/_rels/slide15.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notesSlide" Target="../notesSlides/notesSlide15.xml"/><Relationship Id="rId4" Type="http://schemas.openxmlformats.org/officeDocument/2006/relationships/tags" Target="../tags/tag148.xml"/><Relationship Id="rId9"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10" Type="http://schemas.openxmlformats.org/officeDocument/2006/relationships/image" Target="../media/image12.png"/><Relationship Id="rId4" Type="http://schemas.openxmlformats.org/officeDocument/2006/relationships/tags" Target="../tags/tag156.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notesSlide" Target="../notesSlides/notesSlide17.xml"/><Relationship Id="rId5" Type="http://schemas.openxmlformats.org/officeDocument/2006/relationships/tags" Target="../tags/tag164.xml"/><Relationship Id="rId10" Type="http://schemas.openxmlformats.org/officeDocument/2006/relationships/slideLayout" Target="../slideLayouts/slideLayout8.xml"/><Relationship Id="rId4" Type="http://schemas.openxmlformats.org/officeDocument/2006/relationships/tags" Target="../tags/tag163.xml"/><Relationship Id="rId9" Type="http://schemas.openxmlformats.org/officeDocument/2006/relationships/tags" Target="../tags/tag16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image" Target="../media/image6.png"/><Relationship Id="rId4" Type="http://schemas.openxmlformats.org/officeDocument/2006/relationships/tags" Target="../tags/tag172.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13.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notesSlide" Target="../notesSlides/notesSlide19.xml"/><Relationship Id="rId5" Type="http://schemas.openxmlformats.org/officeDocument/2006/relationships/tags" Target="../tags/tag180.xml"/><Relationship Id="rId10" Type="http://schemas.openxmlformats.org/officeDocument/2006/relationships/slideLayout" Target="../slideLayouts/slideLayout8.xml"/><Relationship Id="rId4" Type="http://schemas.openxmlformats.org/officeDocument/2006/relationships/tags" Target="../tags/tag179.xml"/><Relationship Id="rId9" Type="http://schemas.openxmlformats.org/officeDocument/2006/relationships/tags" Target="../tags/tag184.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notesSlide" Target="../notesSlides/notesSlide2.xml"/><Relationship Id="rId3" Type="http://schemas.openxmlformats.org/officeDocument/2006/relationships/tags" Target="../tags/tag11.xml"/><Relationship Id="rId21" Type="http://schemas.openxmlformats.org/officeDocument/2006/relationships/tags" Target="../tags/tag2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slideLayout" Target="../slideLayouts/slideLayout14.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tags" Target="../tags/tag196.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5" Type="http://schemas.openxmlformats.org/officeDocument/2006/relationships/tags" Target="../tags/tag189.xml"/><Relationship Id="rId15" Type="http://schemas.openxmlformats.org/officeDocument/2006/relationships/notesSlide" Target="../notesSlides/notesSlide20.xml"/><Relationship Id="rId10" Type="http://schemas.openxmlformats.org/officeDocument/2006/relationships/tags" Target="../tags/tag194.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media/image14.png"/><Relationship Id="rId5" Type="http://schemas.openxmlformats.org/officeDocument/2006/relationships/tags" Target="../tags/tag202.xml"/><Relationship Id="rId10" Type="http://schemas.openxmlformats.org/officeDocument/2006/relationships/notesSlide" Target="../notesSlides/notesSlide21.xml"/><Relationship Id="rId4" Type="http://schemas.openxmlformats.org/officeDocument/2006/relationships/tags" Target="../tags/tag201.xml"/><Relationship Id="rId9"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208.xml"/><Relationship Id="rId7" Type="http://schemas.openxmlformats.org/officeDocument/2006/relationships/slideLayout" Target="../slideLayouts/slideLayout2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tags" Target="../tags/tag219.xml"/><Relationship Id="rId3" Type="http://schemas.openxmlformats.org/officeDocument/2006/relationships/tags" Target="../tags/tag214.xml"/><Relationship Id="rId7" Type="http://schemas.openxmlformats.org/officeDocument/2006/relationships/tags" Target="../tags/tag21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image" Target="../media/image16.png"/><Relationship Id="rId5" Type="http://schemas.openxmlformats.org/officeDocument/2006/relationships/tags" Target="../tags/tag216.xml"/><Relationship Id="rId10" Type="http://schemas.openxmlformats.org/officeDocument/2006/relationships/notesSlide" Target="../notesSlides/notesSlide23.xml"/><Relationship Id="rId4" Type="http://schemas.openxmlformats.org/officeDocument/2006/relationships/tags" Target="../tags/tag215.xml"/><Relationship Id="rId9"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tags" Target="../tags/tag227.xml"/><Relationship Id="rId3" Type="http://schemas.openxmlformats.org/officeDocument/2006/relationships/tags" Target="../tags/tag222.xml"/><Relationship Id="rId7" Type="http://schemas.openxmlformats.org/officeDocument/2006/relationships/tags" Target="../tags/tag226.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17.png"/><Relationship Id="rId5" Type="http://schemas.openxmlformats.org/officeDocument/2006/relationships/tags" Target="../tags/tag224.xml"/><Relationship Id="rId10" Type="http://schemas.openxmlformats.org/officeDocument/2006/relationships/notesSlide" Target="../notesSlides/notesSlide24.xml"/><Relationship Id="rId4" Type="http://schemas.openxmlformats.org/officeDocument/2006/relationships/tags" Target="../tags/tag223.xml"/><Relationship Id="rId9"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230.xml"/><Relationship Id="rId7" Type="http://schemas.openxmlformats.org/officeDocument/2006/relationships/slideLayout" Target="../slideLayouts/slideLayout23.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tags" Target="../tags/tag241.xml"/><Relationship Id="rId3" Type="http://schemas.openxmlformats.org/officeDocument/2006/relationships/tags" Target="../tags/tag236.xml"/><Relationship Id="rId7" Type="http://schemas.openxmlformats.org/officeDocument/2006/relationships/tags" Target="../tags/tag240.xml"/><Relationship Id="rId12" Type="http://schemas.openxmlformats.org/officeDocument/2006/relationships/image" Target="../media/image19.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notesSlide" Target="../notesSlides/notesSlide26.xml"/><Relationship Id="rId5" Type="http://schemas.openxmlformats.org/officeDocument/2006/relationships/tags" Target="../tags/tag238.xml"/><Relationship Id="rId10" Type="http://schemas.openxmlformats.org/officeDocument/2006/relationships/slideLayout" Target="../slideLayouts/slideLayout8.xml"/><Relationship Id="rId4" Type="http://schemas.openxmlformats.org/officeDocument/2006/relationships/tags" Target="../tags/tag237.xml"/><Relationship Id="rId9" Type="http://schemas.openxmlformats.org/officeDocument/2006/relationships/tags" Target="../tags/tag242.xml"/></Relationships>
</file>

<file path=ppt/slides/_rels/slide27.xml.rels><?xml version="1.0" encoding="UTF-8" standalone="yes"?>
<Relationships xmlns="http://schemas.openxmlformats.org/package/2006/relationships"><Relationship Id="rId8" Type="http://schemas.openxmlformats.org/officeDocument/2006/relationships/tags" Target="../tags/tag250.xml"/><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notesSlide" Target="../notesSlides/notesSlide27.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slideLayout" Target="../slideLayouts/slideLayout8.xml"/><Relationship Id="rId5" Type="http://schemas.openxmlformats.org/officeDocument/2006/relationships/tags" Target="../tags/tag247.xml"/><Relationship Id="rId10" Type="http://schemas.openxmlformats.org/officeDocument/2006/relationships/tags" Target="../tags/tag252.xml"/><Relationship Id="rId4" Type="http://schemas.openxmlformats.org/officeDocument/2006/relationships/tags" Target="../tags/tag246.xml"/><Relationship Id="rId9" Type="http://schemas.openxmlformats.org/officeDocument/2006/relationships/tags" Target="../tags/tag251.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6.png"/><Relationship Id="rId4" Type="http://schemas.openxmlformats.org/officeDocument/2006/relationships/tags" Target="../tags/tag256.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62.xml"/><Relationship Id="rId7" Type="http://schemas.openxmlformats.org/officeDocument/2006/relationships/tags" Target="../tags/tag266.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6.png"/><Relationship Id="rId4" Type="http://schemas.openxmlformats.org/officeDocument/2006/relationships/tags" Target="../tags/tag36.xml"/><Relationship Id="rId9"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image" Target="../media/image20.png"/><Relationship Id="rId2" Type="http://schemas.openxmlformats.org/officeDocument/2006/relationships/tags" Target="../tags/tag268.xml"/><Relationship Id="rId16" Type="http://schemas.openxmlformats.org/officeDocument/2006/relationships/notesSlide" Target="../notesSlides/notesSlide30.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slideLayout" Target="../slideLayouts/slideLayout8.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83.xml"/><Relationship Id="rId7" Type="http://schemas.openxmlformats.org/officeDocument/2006/relationships/slideLayout" Target="../slideLayouts/slideLayout8.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10" Type="http://schemas.openxmlformats.org/officeDocument/2006/relationships/image" Target="../media/image6.png"/><Relationship Id="rId4" Type="http://schemas.openxmlformats.org/officeDocument/2006/relationships/tags" Target="../tags/tag290.xml"/><Relationship Id="rId9"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96.xml"/><Relationship Id="rId7" Type="http://schemas.openxmlformats.org/officeDocument/2006/relationships/tags" Target="../tags/tag300.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5" Type="http://schemas.openxmlformats.org/officeDocument/2006/relationships/tags" Target="../tags/tag298.xml"/><Relationship Id="rId10" Type="http://schemas.openxmlformats.org/officeDocument/2006/relationships/image" Target="../media/image22.png"/><Relationship Id="rId4" Type="http://schemas.openxmlformats.org/officeDocument/2006/relationships/tags" Target="../tags/tag297.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03.xml"/><Relationship Id="rId7" Type="http://schemas.openxmlformats.org/officeDocument/2006/relationships/tags" Target="../tags/tag307.xml"/><Relationship Id="rId12" Type="http://schemas.openxmlformats.org/officeDocument/2006/relationships/image" Target="../media/image4.png"/><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image" Target="../media/image3.png"/><Relationship Id="rId5" Type="http://schemas.openxmlformats.org/officeDocument/2006/relationships/tags" Target="../tags/tag305.xml"/><Relationship Id="rId10" Type="http://schemas.openxmlformats.org/officeDocument/2006/relationships/image" Target="../media/image2.png"/><Relationship Id="rId4" Type="http://schemas.openxmlformats.org/officeDocument/2006/relationships/tags" Target="../tags/tag304.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5.xml"/><Relationship Id="rId1" Type="http://schemas.openxmlformats.org/officeDocument/2006/relationships/slideLayout" Target="../slideLayouts/slideLayout3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7.png"/><Relationship Id="rId4" Type="http://schemas.openxmlformats.org/officeDocument/2006/relationships/tags" Target="../tags/tag43.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8.png"/><Relationship Id="rId5" Type="http://schemas.openxmlformats.org/officeDocument/2006/relationships/tags" Target="../tags/tag51.xml"/><Relationship Id="rId10" Type="http://schemas.openxmlformats.org/officeDocument/2006/relationships/notesSlide" Target="../notesSlides/notesSlide5.xml"/><Relationship Id="rId4" Type="http://schemas.openxmlformats.org/officeDocument/2006/relationships/tags" Target="../tags/tag50.xml"/><Relationship Id="rId9"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6.png"/><Relationship Id="rId4" Type="http://schemas.openxmlformats.org/officeDocument/2006/relationships/tags" Target="../tags/tag58.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9.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7.xml"/><Relationship Id="rId5" Type="http://schemas.openxmlformats.org/officeDocument/2006/relationships/tags" Target="../tags/tag66.xml"/><Relationship Id="rId10" Type="http://schemas.openxmlformats.org/officeDocument/2006/relationships/slideLayout" Target="../slideLayouts/slideLayout17.xml"/><Relationship Id="rId4" Type="http://schemas.openxmlformats.org/officeDocument/2006/relationships/tags" Target="../tags/tag65.xml"/><Relationship Id="rId9" Type="http://schemas.openxmlformats.org/officeDocument/2006/relationships/tags" Target="../tags/tag70.xml"/></Relationships>
</file>

<file path=ppt/slides/_rels/slide8.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image" Target="../media/image10.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8.xml"/><Relationship Id="rId5" Type="http://schemas.openxmlformats.org/officeDocument/2006/relationships/tags" Target="../tags/tag75.xml"/><Relationship Id="rId10" Type="http://schemas.openxmlformats.org/officeDocument/2006/relationships/slideLayout" Target="../slideLayouts/slideLayout18.xml"/><Relationship Id="rId4" Type="http://schemas.openxmlformats.org/officeDocument/2006/relationships/tags" Target="../tags/tag74.xml"/><Relationship Id="rId9" Type="http://schemas.openxmlformats.org/officeDocument/2006/relationships/tags" Target="../tags/tag79.xml"/></Relationships>
</file>

<file path=ppt/slides/_rels/slide9.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6" Type="http://schemas.openxmlformats.org/officeDocument/2006/relationships/notesSlide" Target="../notesSlides/notesSlide9.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slideLayout" Target="../slideLayouts/slideLayout8.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A-图片 20" descr="G:\PPT项目\觅知1\如何阅读一本书\组 2.png组 2"/>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5885815" y="765810"/>
            <a:ext cx="5709920" cy="5792470"/>
          </a:xfrm>
          <a:prstGeom prst="rect">
            <a:avLst/>
          </a:prstGeom>
        </p:spPr>
      </p:pic>
      <p:grpSp>
        <p:nvGrpSpPr>
          <p:cNvPr id="26" name="PA-组合 25"/>
          <p:cNvGrpSpPr/>
          <p:nvPr>
            <p:custDataLst>
              <p:tags r:id="rId3"/>
            </p:custDataLst>
          </p:nvPr>
        </p:nvGrpSpPr>
        <p:grpSpPr>
          <a:xfrm>
            <a:off x="956056" y="1350010"/>
            <a:ext cx="5033264" cy="4081780"/>
            <a:chOff x="1506" y="2126"/>
            <a:chExt cx="7926" cy="6428"/>
          </a:xfrm>
        </p:grpSpPr>
        <p:grpSp>
          <p:nvGrpSpPr>
            <p:cNvPr id="24" name="组合 23"/>
            <p:cNvGrpSpPr/>
            <p:nvPr/>
          </p:nvGrpSpPr>
          <p:grpSpPr>
            <a:xfrm>
              <a:off x="1506" y="2126"/>
              <a:ext cx="7926" cy="6068"/>
              <a:chOff x="2274" y="1664"/>
              <a:chExt cx="7218" cy="5526"/>
            </a:xfrm>
          </p:grpSpPr>
          <p:pic>
            <p:nvPicPr>
              <p:cNvPr id="23" name="PA-图片 22" descr="组 1"/>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2348" y="1664"/>
                <a:ext cx="7144" cy="5526"/>
              </a:xfrm>
              <a:prstGeom prst="rect">
                <a:avLst/>
              </a:prstGeom>
            </p:spPr>
          </p:pic>
          <p:sp>
            <p:nvSpPr>
              <p:cNvPr id="2" name="PA-文本框 1"/>
              <p:cNvSpPr txBox="1"/>
              <p:nvPr>
                <p:custDataLst>
                  <p:tags r:id="rId7"/>
                </p:custDataLst>
              </p:nvPr>
            </p:nvSpPr>
            <p:spPr>
              <a:xfrm>
                <a:off x="2274" y="5148"/>
                <a:ext cx="4540" cy="1654"/>
              </a:xfrm>
              <a:prstGeom prst="rect">
                <a:avLst/>
              </a:prstGeom>
              <a:noFill/>
            </p:spPr>
            <p:txBody>
              <a:bodyPr vert="horz" wrap="square" rtlCol="0" anchor="t">
                <a:spAutoFit/>
              </a:bodyPr>
              <a:lstStyle/>
              <a:p>
                <a:pPr algn="l" fontAlgn="auto">
                  <a:lnSpc>
                    <a:spcPct val="120000"/>
                  </a:lnSpc>
                </a:pPr>
                <a:r>
                  <a:rPr lang="zh-CN" altLang="en-US" sz="3000" spc="1000" dirty="0">
                    <a:ln w="50800">
                      <a:noFill/>
                    </a:ln>
                    <a:solidFill>
                      <a:srgbClr val="DB6767"/>
                    </a:solidFill>
                    <a:effectLst/>
                    <a:uFillTx/>
                    <a:cs typeface="+mn-ea"/>
                    <a:sym typeface="+mn-lt"/>
                  </a:rPr>
                  <a:t>如何阅读</a:t>
                </a:r>
              </a:p>
              <a:p>
                <a:pPr algn="l" fontAlgn="auto">
                  <a:lnSpc>
                    <a:spcPct val="120000"/>
                  </a:lnSpc>
                </a:pPr>
                <a:r>
                  <a:rPr lang="zh-CN" altLang="en-US" sz="3000" spc="1000" dirty="0">
                    <a:ln w="50800">
                      <a:noFill/>
                    </a:ln>
                    <a:solidFill>
                      <a:srgbClr val="DB6767"/>
                    </a:solidFill>
                    <a:effectLst/>
                    <a:uFillTx/>
                    <a:cs typeface="+mn-ea"/>
                    <a:sym typeface="+mn-lt"/>
                  </a:rPr>
                  <a:t>一本书</a:t>
                </a:r>
              </a:p>
            </p:txBody>
          </p:sp>
        </p:grpSp>
        <p:sp>
          <p:nvSpPr>
            <p:cNvPr id="25" name="PA-文本框 24"/>
            <p:cNvSpPr txBox="1"/>
            <p:nvPr>
              <p:custDataLst>
                <p:tags r:id="rId5"/>
              </p:custDataLst>
            </p:nvPr>
          </p:nvSpPr>
          <p:spPr>
            <a:xfrm>
              <a:off x="1506" y="7829"/>
              <a:ext cx="2958" cy="725"/>
            </a:xfrm>
            <a:prstGeom prst="rect">
              <a:avLst/>
            </a:prstGeom>
            <a:noFill/>
          </p:spPr>
          <p:txBody>
            <a:bodyPr wrap="square" rtlCol="0">
              <a:spAutoFit/>
            </a:bodyPr>
            <a:lstStyle/>
            <a:p>
              <a:pPr algn="dist"/>
              <a:r>
                <a:rPr lang="zh-CN" altLang="en-US" sz="2400" dirty="0">
                  <a:cs typeface="+mn-ea"/>
                  <a:sym typeface="+mn-lt"/>
                </a:rPr>
                <a:t>读书分享</a:t>
              </a:r>
            </a:p>
          </p:txBody>
        </p:sp>
      </p:grpSp>
      <p:pic>
        <p:nvPicPr>
          <p:cNvPr id="27" name="PA-图片 26" descr="觅知网（www.51miz.com）5"/>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3322320" y="5203190"/>
            <a:ext cx="352425" cy="65468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800" decel="100000"/>
                                        <p:tgtEl>
                                          <p:spTgt spid="26"/>
                                        </p:tgtEl>
                                      </p:cBhvr>
                                    </p:animEffect>
                                    <p:anim calcmode="lin" valueType="num">
                                      <p:cBhvr>
                                        <p:cTn id="17" dur="800" decel="100000" fill="hold"/>
                                        <p:tgtEl>
                                          <p:spTgt spid="26"/>
                                        </p:tgtEl>
                                        <p:attrNameLst>
                                          <p:attrName>style.rotation</p:attrName>
                                        </p:attrNameLst>
                                      </p:cBhvr>
                                      <p:tavLst>
                                        <p:tav tm="0">
                                          <p:val>
                                            <p:fltVal val="-90"/>
                                          </p:val>
                                        </p:tav>
                                        <p:tav tm="100000">
                                          <p:val>
                                            <p:fltVal val="0"/>
                                          </p:val>
                                        </p:tav>
                                      </p:tavLst>
                                    </p:anim>
                                    <p:anim calcmode="lin" valueType="num">
                                      <p:cBhvr>
                                        <p:cTn id="18" dur="800" decel="100000" fill="hold"/>
                                        <p:tgtEl>
                                          <p:spTgt spid="26"/>
                                        </p:tgtEl>
                                        <p:attrNameLst>
                                          <p:attrName>ppt_x</p:attrName>
                                        </p:attrNameLst>
                                      </p:cBhvr>
                                      <p:tavLst>
                                        <p:tav tm="0">
                                          <p:val>
                                            <p:strVal val="#ppt_x+0.4"/>
                                          </p:val>
                                        </p:tav>
                                        <p:tav tm="100000">
                                          <p:val>
                                            <p:strVal val="#ppt_x-0.05"/>
                                          </p:val>
                                        </p:tav>
                                      </p:tavLst>
                                    </p:anim>
                                    <p:anim calcmode="lin" valueType="num">
                                      <p:cBhvr>
                                        <p:cTn id="19" dur="800" decel="100000" fill="hold"/>
                                        <p:tgtEl>
                                          <p:spTgt spid="2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742430" cy="3347085"/>
            <a:chOff x="7573" y="3061"/>
            <a:chExt cx="10618" cy="5271"/>
          </a:xfrm>
        </p:grpSpPr>
        <p:sp>
          <p:nvSpPr>
            <p:cNvPr id="4" name="PA-文本框 3"/>
            <p:cNvSpPr txBox="1"/>
            <p:nvPr>
              <p:custDataLst>
                <p:tags r:id="rId4"/>
              </p:custDataLst>
            </p:nvPr>
          </p:nvSpPr>
          <p:spPr>
            <a:xfrm>
              <a:off x="10069" y="3655"/>
              <a:ext cx="8121" cy="3343"/>
            </a:xfrm>
            <a:prstGeom prst="rect">
              <a:avLst/>
            </a:prstGeom>
            <a:noFill/>
          </p:spPr>
          <p:txBody>
            <a:bodyPr wrap="square" rtlCol="0">
              <a:spAutoFit/>
            </a:bodyPr>
            <a:lstStyle/>
            <a:p>
              <a:pPr algn="l" fontAlgn="auto"/>
              <a:r>
                <a:rPr lang="zh-CN" altLang="en-US" sz="6600" dirty="0">
                  <a:solidFill>
                    <a:srgbClr val="DB6767"/>
                  </a:solidFill>
                  <a:cs typeface="+mn-ea"/>
                  <a:sym typeface="+mn-lt"/>
                </a:rPr>
                <a:t>基础阅读与检视阅读</a:t>
              </a: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7255"/>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7343"/>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文本框 4"/>
          <p:cNvSpPr txBox="1"/>
          <p:nvPr>
            <p:custDataLst>
              <p:tags r:id="rId2"/>
            </p:custDataLst>
          </p:nvPr>
        </p:nvSpPr>
        <p:spPr>
          <a:xfrm>
            <a:off x="1987292" y="3050921"/>
            <a:ext cx="7821592" cy="1200329"/>
          </a:xfrm>
          <a:prstGeom prst="rect">
            <a:avLst/>
          </a:prstGeom>
          <a:noFill/>
        </p:spPr>
        <p:txBody>
          <a:bodyPr wrap="square">
            <a:spAutoFit/>
          </a:bodyPr>
          <a:lstStyle/>
          <a:p>
            <a:pPr algn="ctr"/>
            <a:endParaRPr lang="en-US" altLang="zh-CN" dirty="0">
              <a:solidFill>
                <a:srgbClr val="121212"/>
              </a:solidFill>
              <a:cs typeface="+mn-ea"/>
              <a:sym typeface="+mn-lt"/>
            </a:endParaRPr>
          </a:p>
          <a:p>
            <a:pPr algn="ctr"/>
            <a:r>
              <a:rPr lang="zh-CN" altLang="en-US" b="0" i="0" dirty="0">
                <a:solidFill>
                  <a:srgbClr val="404040"/>
                </a:solidFill>
                <a:effectLst/>
                <a:cs typeface="+mn-ea"/>
                <a:sym typeface="+mn-lt"/>
              </a:rPr>
              <a:t>简单的说，就是认识字，能知道作者的每一句话究竟在说什么。</a:t>
            </a:r>
            <a:endParaRPr lang="en-US" altLang="zh-CN" b="0" i="0" dirty="0">
              <a:solidFill>
                <a:srgbClr val="404040"/>
              </a:solidFill>
              <a:effectLst/>
              <a:cs typeface="+mn-ea"/>
              <a:sym typeface="+mn-lt"/>
            </a:endParaRPr>
          </a:p>
          <a:p>
            <a:pPr algn="ctr"/>
            <a:endParaRPr lang="en-US" altLang="zh-CN" dirty="0">
              <a:solidFill>
                <a:srgbClr val="404040"/>
              </a:solidFill>
              <a:cs typeface="+mn-ea"/>
              <a:sym typeface="+mn-lt"/>
            </a:endParaRPr>
          </a:p>
          <a:p>
            <a:pPr algn="ctr"/>
            <a:r>
              <a:rPr lang="zh-CN" altLang="en-US" b="0" i="0" dirty="0">
                <a:solidFill>
                  <a:srgbClr val="404040"/>
                </a:solidFill>
                <a:effectLst/>
                <a:cs typeface="+mn-ea"/>
                <a:sym typeface="+mn-lt"/>
              </a:rPr>
              <a:t>这基本上我们在小学的时候就已经学会了。</a:t>
            </a:r>
            <a:endParaRPr lang="zh-CN" altLang="en-US" dirty="0">
              <a:cs typeface="+mn-ea"/>
              <a:sym typeface="+mn-lt"/>
            </a:endParaRPr>
          </a:p>
        </p:txBody>
      </p:sp>
      <p:sp>
        <p:nvSpPr>
          <p:cNvPr id="4" name="PA-矩形 3"/>
          <p:cNvSpPr/>
          <p:nvPr>
            <p:custDataLst>
              <p:tags r:id="rId3"/>
            </p:custDataLst>
          </p:nvPr>
        </p:nvSpPr>
        <p:spPr>
          <a:xfrm>
            <a:off x="3828219" y="2377605"/>
            <a:ext cx="4055919" cy="400110"/>
          </a:xfrm>
          <a:prstGeom prst="rect">
            <a:avLst/>
          </a:prstGeom>
        </p:spPr>
        <p:txBody>
          <a:bodyPr wrap="none">
            <a:spAutoFit/>
          </a:bodyPr>
          <a:lstStyle/>
          <a:p>
            <a:pPr algn="ctr"/>
            <a:r>
              <a:rPr lang="zh-CN" altLang="en-US" sz="2000" b="1" dirty="0">
                <a:solidFill>
                  <a:srgbClr val="DB6767"/>
                </a:solidFill>
                <a:cs typeface="+mn-ea"/>
                <a:sym typeface="+mn-lt"/>
              </a:rPr>
              <a:t>这是最低水平、摆脱文盲的阅读。</a:t>
            </a:r>
          </a:p>
        </p:txBody>
      </p:sp>
      <p:grpSp>
        <p:nvGrpSpPr>
          <p:cNvPr id="9" name="PA-组合 8"/>
          <p:cNvGrpSpPr/>
          <p:nvPr>
            <p:custDataLst>
              <p:tags r:id="rId4"/>
            </p:custDataLst>
          </p:nvPr>
        </p:nvGrpSpPr>
        <p:grpSpPr>
          <a:xfrm>
            <a:off x="647065" y="481330"/>
            <a:ext cx="3259455" cy="628015"/>
            <a:chOff x="774" y="828"/>
            <a:chExt cx="5133" cy="989"/>
          </a:xfrm>
        </p:grpSpPr>
        <p:sp>
          <p:nvSpPr>
            <p:cNvPr id="10" name="PA-文本框 9"/>
            <p:cNvSpPr txBox="1"/>
            <p:nvPr>
              <p:custDataLst>
                <p:tags r:id="rId8"/>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基础阅读</a:t>
              </a:r>
            </a:p>
          </p:txBody>
        </p:sp>
        <p:sp>
          <p:nvSpPr>
            <p:cNvPr id="11" name="PA-对话气泡: 椭圆形 2"/>
            <p:cNvSpPr/>
            <p:nvPr>
              <p:custDataLst>
                <p:tags r:id="rId9"/>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grpSp>
        <p:nvGrpSpPr>
          <p:cNvPr id="6" name="PA-组合 5"/>
          <p:cNvGrpSpPr/>
          <p:nvPr>
            <p:custDataLst>
              <p:tags r:id="rId5"/>
            </p:custDataLst>
          </p:nvPr>
        </p:nvGrpSpPr>
        <p:grpSpPr>
          <a:xfrm>
            <a:off x="8926195" y="4737735"/>
            <a:ext cx="882015" cy="654050"/>
            <a:chOff x="14057" y="7461"/>
            <a:chExt cx="1389" cy="1030"/>
          </a:xfrm>
        </p:grpSpPr>
        <p:pic>
          <p:nvPicPr>
            <p:cNvPr id="27" name="PA-图片 26" descr="觅知网（www.51miz.com）5"/>
            <p:cNvPicPr>
              <a:picLocks noChangeAspect="1"/>
            </p:cNvPicPr>
            <p:nvPr>
              <p:custDataLst>
                <p:tags r:id="rId6"/>
              </p:custDataLst>
            </p:nvPr>
          </p:nvPicPr>
          <p:blipFill>
            <a:blip r:embed="rId12" cstate="screen">
              <a:extLst>
                <a:ext uri="{28A0092B-C50C-407E-A947-70E740481C1C}">
                  <a14:useLocalDpi xmlns:a14="http://schemas.microsoft.com/office/drawing/2010/main"/>
                </a:ext>
              </a:extLst>
            </a:blip>
            <a:stretch>
              <a:fillRect/>
            </a:stretch>
          </p:blipFill>
          <p:spPr>
            <a:xfrm flipV="1">
              <a:off x="14892" y="7461"/>
              <a:ext cx="555" cy="1031"/>
            </a:xfrm>
            <a:prstGeom prst="rect">
              <a:avLst/>
            </a:prstGeom>
          </p:spPr>
        </p:pic>
        <p:pic>
          <p:nvPicPr>
            <p:cNvPr id="3" name="PA-图片 2" descr="觅知网（www.51miz.com）5"/>
            <p:cNvPicPr>
              <a:picLocks noChangeAspect="1"/>
            </p:cNvPicPr>
            <p:nvPr>
              <p:custDataLst>
                <p:tags r:id="rId7"/>
              </p:custDataLst>
            </p:nvPr>
          </p:nvPicPr>
          <p:blipFill>
            <a:blip r:embed="rId12" cstate="screen">
              <a:extLst>
                <a:ext uri="{28A0092B-C50C-407E-A947-70E740481C1C}">
                  <a14:useLocalDpi xmlns:a14="http://schemas.microsoft.com/office/drawing/2010/main"/>
                </a:ext>
              </a:extLst>
            </a:blip>
            <a:stretch>
              <a:fillRect/>
            </a:stretch>
          </p:blipFill>
          <p:spPr>
            <a:xfrm flipV="1">
              <a:off x="14057" y="7461"/>
              <a:ext cx="555" cy="1031"/>
            </a:xfrm>
            <a:prstGeom prst="rect">
              <a:avLst/>
            </a:prstGeom>
          </p:spPr>
        </p:pic>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3"/>
          <p:cNvSpPr txBox="1"/>
          <p:nvPr>
            <p:custDataLst>
              <p:tags r:id="rId2"/>
            </p:custDataLst>
          </p:nvPr>
        </p:nvSpPr>
        <p:spPr>
          <a:xfrm>
            <a:off x="1348740" y="2008505"/>
            <a:ext cx="4507230" cy="3779758"/>
          </a:xfrm>
          <a:prstGeom prst="roundRect">
            <a:avLst/>
          </a:prstGeom>
          <a:solidFill>
            <a:srgbClr val="FDBDB0">
              <a:alpha val="56000"/>
            </a:srgbClr>
          </a:solidFill>
        </p:spPr>
        <p:txBody>
          <a:bodyPr wrap="square">
            <a:spAutoFit/>
          </a:bodyPr>
          <a:lstStyle/>
          <a:p>
            <a:pPr fontAlgn="auto">
              <a:lnSpc>
                <a:spcPct val="150000"/>
              </a:lnSpc>
            </a:pPr>
            <a:r>
              <a:rPr lang="zh-CN" altLang="en-US" dirty="0">
                <a:solidFill>
                  <a:srgbClr val="121212"/>
                </a:solidFill>
                <a:cs typeface="+mn-ea"/>
                <a:sym typeface="+mn-lt"/>
              </a:rPr>
              <a:t>案例</a:t>
            </a:r>
            <a:r>
              <a:rPr lang="zh-CN" altLang="en-US" b="0" i="0" dirty="0">
                <a:solidFill>
                  <a:srgbClr val="121212"/>
                </a:solidFill>
                <a:effectLst/>
                <a:cs typeface="+mn-ea"/>
                <a:sym typeface="+mn-lt"/>
              </a:rPr>
              <a:t>：</a:t>
            </a:r>
            <a:endParaRPr lang="en-US" altLang="zh-CN" b="0" i="0" dirty="0">
              <a:solidFill>
                <a:srgbClr val="121212"/>
              </a:solidFill>
              <a:effectLst/>
              <a:cs typeface="+mn-ea"/>
              <a:sym typeface="+mn-lt"/>
            </a:endParaRPr>
          </a:p>
          <a:p>
            <a:pPr fontAlgn="auto">
              <a:lnSpc>
                <a:spcPct val="150000"/>
              </a:lnSpc>
            </a:pPr>
            <a:r>
              <a:rPr lang="zh-CN" altLang="en-US" b="0" i="0" dirty="0">
                <a:solidFill>
                  <a:srgbClr val="121212"/>
                </a:solidFill>
                <a:effectLst/>
                <a:cs typeface="+mn-ea"/>
                <a:sym typeface="+mn-lt"/>
              </a:rPr>
              <a:t>一个人刚买</a:t>
            </a:r>
            <a:r>
              <a:rPr lang="en-US" altLang="zh-CN" b="0" i="0" dirty="0">
                <a:solidFill>
                  <a:srgbClr val="121212"/>
                </a:solidFill>
                <a:effectLst/>
                <a:cs typeface="+mn-ea"/>
                <a:sym typeface="+mn-lt"/>
              </a:rPr>
              <a:t>kindle</a:t>
            </a:r>
            <a:r>
              <a:rPr lang="zh-CN" altLang="en-US" b="0" i="0" dirty="0">
                <a:solidFill>
                  <a:srgbClr val="121212"/>
                </a:solidFill>
                <a:effectLst/>
                <a:cs typeface="+mn-ea"/>
                <a:sym typeface="+mn-lt"/>
              </a:rPr>
              <a:t>的时候，下载了好几千几万本书，以为这下就不会缺书看了。但后来发现，反而比以前看书更少了。</a:t>
            </a:r>
            <a:endParaRPr lang="en-US" altLang="zh-CN" b="0" i="0" dirty="0">
              <a:solidFill>
                <a:srgbClr val="121212"/>
              </a:solidFill>
              <a:effectLst/>
              <a:cs typeface="+mn-ea"/>
              <a:sym typeface="+mn-lt"/>
            </a:endParaRPr>
          </a:p>
          <a:p>
            <a:pPr fontAlgn="auto">
              <a:lnSpc>
                <a:spcPct val="150000"/>
              </a:lnSpc>
            </a:pPr>
            <a:endParaRPr lang="en-US" altLang="zh-CN" b="0" i="0" dirty="0">
              <a:solidFill>
                <a:srgbClr val="121212"/>
              </a:solidFill>
              <a:effectLst/>
              <a:cs typeface="+mn-ea"/>
              <a:sym typeface="+mn-lt"/>
            </a:endParaRPr>
          </a:p>
          <a:p>
            <a:pPr fontAlgn="auto">
              <a:lnSpc>
                <a:spcPct val="150000"/>
              </a:lnSpc>
            </a:pPr>
            <a:r>
              <a:rPr lang="zh-CN" altLang="en-US" b="0" i="0" dirty="0">
                <a:solidFill>
                  <a:srgbClr val="121212"/>
                </a:solidFill>
                <a:effectLst/>
                <a:cs typeface="+mn-ea"/>
                <a:sym typeface="+mn-lt"/>
              </a:rPr>
              <a:t>这是因为，他读的几十本书里面只有三两本对他是有帮助的，这样效率反而更低。</a:t>
            </a:r>
            <a:endParaRPr lang="en-US" altLang="zh-CN" b="0" i="0" dirty="0">
              <a:solidFill>
                <a:srgbClr val="121212"/>
              </a:solidFill>
              <a:effectLst/>
              <a:cs typeface="+mn-ea"/>
              <a:sym typeface="+mn-lt"/>
            </a:endParaRPr>
          </a:p>
        </p:txBody>
      </p:sp>
      <p:grpSp>
        <p:nvGrpSpPr>
          <p:cNvPr id="2" name="PA-组合 1"/>
          <p:cNvGrpSpPr/>
          <p:nvPr>
            <p:custDataLst>
              <p:tags r:id="rId3"/>
            </p:custDataLst>
          </p:nvPr>
        </p:nvGrpSpPr>
        <p:grpSpPr>
          <a:xfrm>
            <a:off x="6360160" y="2008505"/>
            <a:ext cx="4800600" cy="3615690"/>
            <a:chOff x="10016" y="3163"/>
            <a:chExt cx="7560" cy="5694"/>
          </a:xfrm>
        </p:grpSpPr>
        <p:sp>
          <p:nvSpPr>
            <p:cNvPr id="3" name="PA-文本框 2"/>
            <p:cNvSpPr txBox="1"/>
            <p:nvPr>
              <p:custDataLst>
                <p:tags r:id="rId7"/>
              </p:custDataLst>
            </p:nvPr>
          </p:nvSpPr>
          <p:spPr>
            <a:xfrm>
              <a:off x="10016" y="4178"/>
              <a:ext cx="7473" cy="3343"/>
            </a:xfrm>
            <a:prstGeom prst="rect">
              <a:avLst/>
            </a:prstGeom>
            <a:noFill/>
          </p:spPr>
          <p:txBody>
            <a:bodyPr wrap="square">
              <a:spAutoFit/>
            </a:bodyPr>
            <a:lstStyle/>
            <a:p>
              <a:pPr marL="342900" indent="0" fontAlgn="auto">
                <a:lnSpc>
                  <a:spcPct val="150000"/>
                </a:lnSpc>
                <a:buFont typeface="Wingdings" panose="05000000000000000000" pitchFamily="2" charset="2"/>
                <a:buChar char="u"/>
              </a:pPr>
              <a:r>
                <a:rPr lang="zh-CN" altLang="en-US" sz="2000" b="1" i="0" dirty="0">
                  <a:solidFill>
                    <a:srgbClr val="DB6767"/>
                  </a:solidFill>
                  <a:effectLst/>
                  <a:cs typeface="+mn-ea"/>
                  <a:sym typeface="+mn-lt"/>
                </a:rPr>
                <a:t>拿到一本书，不知道应不应该读这本书。</a:t>
              </a:r>
            </a:p>
            <a:p>
              <a:pPr marL="342900" indent="0" fontAlgn="auto">
                <a:lnSpc>
                  <a:spcPct val="150000"/>
                </a:lnSpc>
                <a:buFont typeface="Wingdings" panose="05000000000000000000" pitchFamily="2" charset="2"/>
                <a:buNone/>
              </a:pPr>
              <a:endParaRPr lang="en-US" altLang="zh-CN" sz="800" dirty="0">
                <a:solidFill>
                  <a:srgbClr val="DB6767"/>
                </a:solidFill>
                <a:cs typeface="+mn-ea"/>
                <a:sym typeface="+mn-lt"/>
              </a:endParaRPr>
            </a:p>
            <a:p>
              <a:pPr marL="342900" indent="0" fontAlgn="auto">
                <a:lnSpc>
                  <a:spcPct val="150000"/>
                </a:lnSpc>
                <a:buFont typeface="Wingdings" panose="05000000000000000000" pitchFamily="2" charset="2"/>
                <a:buChar char="u"/>
              </a:pPr>
              <a:r>
                <a:rPr lang="zh-CN" altLang="en-US" sz="2000" b="1" i="0" dirty="0">
                  <a:solidFill>
                    <a:srgbClr val="DB6767"/>
                  </a:solidFill>
                  <a:effectLst/>
                  <a:cs typeface="+mn-ea"/>
                  <a:sym typeface="+mn-lt"/>
                </a:rPr>
                <a:t>在有限的时间内，我想知道这本书大体上说了些什么。</a:t>
              </a:r>
              <a:endParaRPr lang="en-US" altLang="zh-CN" sz="2000" b="1" i="0" dirty="0">
                <a:solidFill>
                  <a:srgbClr val="DB6767"/>
                </a:solidFill>
                <a:effectLst/>
                <a:cs typeface="+mn-ea"/>
                <a:sym typeface="+mn-lt"/>
              </a:endParaRPr>
            </a:p>
          </p:txBody>
        </p:sp>
        <p:sp>
          <p:nvSpPr>
            <p:cNvPr id="5" name="PA-矩形 4"/>
            <p:cNvSpPr/>
            <p:nvPr>
              <p:custDataLst>
                <p:tags r:id="rId8"/>
              </p:custDataLst>
            </p:nvPr>
          </p:nvSpPr>
          <p:spPr>
            <a:xfrm>
              <a:off x="10016" y="8275"/>
              <a:ext cx="7561" cy="582"/>
            </a:xfrm>
            <a:prstGeom prst="rect">
              <a:avLst/>
            </a:prstGeom>
          </p:spPr>
          <p:txBody>
            <a:bodyPr wrap="none">
              <a:spAutoFit/>
            </a:bodyPr>
            <a:lstStyle/>
            <a:p>
              <a:r>
                <a:rPr lang="zh-CN" altLang="en-US" dirty="0">
                  <a:solidFill>
                    <a:srgbClr val="121212"/>
                  </a:solidFill>
                  <a:cs typeface="+mn-ea"/>
                  <a:sym typeface="+mn-lt"/>
                </a:rPr>
                <a:t>当我们面临中两种情况时，就需要用到略读。</a:t>
              </a:r>
            </a:p>
          </p:txBody>
        </p:sp>
        <p:sp>
          <p:nvSpPr>
            <p:cNvPr id="6" name="PA-矩形 5"/>
            <p:cNvSpPr/>
            <p:nvPr>
              <p:custDataLst>
                <p:tags r:id="rId9"/>
              </p:custDataLst>
            </p:nvPr>
          </p:nvSpPr>
          <p:spPr>
            <a:xfrm>
              <a:off x="10016" y="3163"/>
              <a:ext cx="4289" cy="582"/>
            </a:xfrm>
            <a:prstGeom prst="rect">
              <a:avLst/>
            </a:prstGeom>
          </p:spPr>
          <p:txBody>
            <a:bodyPr wrap="none">
              <a:spAutoFit/>
            </a:bodyPr>
            <a:lstStyle/>
            <a:p>
              <a:r>
                <a:rPr lang="zh-CN" altLang="en-US" dirty="0">
                  <a:solidFill>
                    <a:srgbClr val="121212"/>
                  </a:solidFill>
                  <a:cs typeface="+mn-ea"/>
                  <a:sym typeface="+mn-lt"/>
                </a:rPr>
                <a:t>我们常遇到的两个问题：</a:t>
              </a:r>
            </a:p>
          </p:txBody>
        </p:sp>
      </p:grpSp>
      <p:grpSp>
        <p:nvGrpSpPr>
          <p:cNvPr id="9" name="PA-组合 8"/>
          <p:cNvGrpSpPr/>
          <p:nvPr>
            <p:custDataLst>
              <p:tags r:id="rId4"/>
            </p:custDataLst>
          </p:nvPr>
        </p:nvGrpSpPr>
        <p:grpSpPr>
          <a:xfrm>
            <a:off x="647065" y="481330"/>
            <a:ext cx="3259455" cy="628015"/>
            <a:chOff x="774" y="828"/>
            <a:chExt cx="5133" cy="989"/>
          </a:xfrm>
        </p:grpSpPr>
        <p:sp>
          <p:nvSpPr>
            <p:cNvPr id="10" name="PA-文本框 9"/>
            <p:cNvSpPr txBox="1"/>
            <p:nvPr>
              <p:custDataLst>
                <p:tags r:id="rId5"/>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检视阅读-略读</a:t>
              </a:r>
            </a:p>
          </p:txBody>
        </p:sp>
        <p:sp>
          <p:nvSpPr>
            <p:cNvPr id="11"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PA-组合 24"/>
          <p:cNvGrpSpPr/>
          <p:nvPr>
            <p:custDataLst>
              <p:tags r:id="rId2"/>
            </p:custDataLst>
          </p:nvPr>
        </p:nvGrpSpPr>
        <p:grpSpPr>
          <a:xfrm>
            <a:off x="739140" y="1918970"/>
            <a:ext cx="10294620" cy="4304665"/>
            <a:chOff x="1164" y="3022"/>
            <a:chExt cx="16212" cy="6779"/>
          </a:xfrm>
        </p:grpSpPr>
        <p:sp>
          <p:nvSpPr>
            <p:cNvPr id="3" name="PA-文本框 2"/>
            <p:cNvSpPr txBox="1"/>
            <p:nvPr>
              <p:custDataLst>
                <p:tags r:id="rId6"/>
              </p:custDataLst>
            </p:nvPr>
          </p:nvSpPr>
          <p:spPr>
            <a:xfrm>
              <a:off x="1181" y="3022"/>
              <a:ext cx="5905" cy="628"/>
            </a:xfrm>
            <a:prstGeom prst="rect">
              <a:avLst/>
            </a:prstGeom>
            <a:noFill/>
          </p:spPr>
          <p:txBody>
            <a:bodyPr wrap="square">
              <a:spAutoFit/>
            </a:bodyPr>
            <a:lstStyle/>
            <a:p>
              <a:pPr algn="l"/>
              <a:r>
                <a:rPr kumimoji="0" lang="zh-CN" altLang="en-US" sz="2000" b="1" i="0" u="none" strike="noStrike" kern="1200" cap="none" spc="0" normalizeH="0" baseline="0" noProof="0" dirty="0">
                  <a:ln>
                    <a:noFill/>
                  </a:ln>
                  <a:solidFill>
                    <a:srgbClr val="DB6767"/>
                  </a:solidFill>
                  <a:effectLst/>
                  <a:uLnTx/>
                  <a:uFillTx/>
                  <a:cs typeface="+mn-ea"/>
                  <a:sym typeface="+mn-lt"/>
                </a:rPr>
                <a:t>（</a:t>
              </a:r>
              <a:r>
                <a:rPr kumimoji="0" lang="en-US" altLang="zh-CN" sz="2000" b="1" i="0" u="none" strike="noStrike" kern="1200" cap="none" spc="0" normalizeH="0" baseline="0" noProof="0" dirty="0">
                  <a:ln>
                    <a:noFill/>
                  </a:ln>
                  <a:solidFill>
                    <a:srgbClr val="DB6767"/>
                  </a:solidFill>
                  <a:effectLst/>
                  <a:uLnTx/>
                  <a:uFillTx/>
                  <a:cs typeface="+mn-ea"/>
                  <a:sym typeface="+mn-lt"/>
                </a:rPr>
                <a:t>1</a:t>
              </a:r>
              <a:r>
                <a:rPr kumimoji="0" lang="zh-CN" altLang="en-US" sz="2000" b="1" i="0" u="none" strike="noStrike" kern="1200" cap="none" spc="0" normalizeH="0" baseline="0" noProof="0" dirty="0">
                  <a:ln>
                    <a:noFill/>
                  </a:ln>
                  <a:solidFill>
                    <a:srgbClr val="DB6767"/>
                  </a:solidFill>
                  <a:effectLst/>
                  <a:uLnTx/>
                  <a:uFillTx/>
                  <a:cs typeface="+mn-ea"/>
                  <a:sym typeface="+mn-lt"/>
                </a:rPr>
                <a:t>）先看书名，然后再看序</a:t>
              </a:r>
              <a:r>
                <a:rPr lang="zh-CN" altLang="en-US" sz="2000" b="1" i="0" dirty="0">
                  <a:solidFill>
                    <a:srgbClr val="DB6767"/>
                  </a:solidFill>
                  <a:effectLst/>
                  <a:cs typeface="+mn-ea"/>
                  <a:sym typeface="+mn-lt"/>
                </a:rPr>
                <a:t>。</a:t>
              </a:r>
            </a:p>
          </p:txBody>
        </p:sp>
        <p:sp>
          <p:nvSpPr>
            <p:cNvPr id="9" name="PA-矩形 8"/>
            <p:cNvSpPr/>
            <p:nvPr>
              <p:custDataLst>
                <p:tags r:id="rId7"/>
              </p:custDataLst>
            </p:nvPr>
          </p:nvSpPr>
          <p:spPr>
            <a:xfrm>
              <a:off x="2143" y="3982"/>
              <a:ext cx="3803" cy="1240"/>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这一步是要求我们把这本书在脑海中归为一类。</a:t>
              </a:r>
            </a:p>
          </p:txBody>
        </p:sp>
        <p:sp>
          <p:nvSpPr>
            <p:cNvPr id="4" name="PA-文本框 3"/>
            <p:cNvSpPr txBox="1"/>
            <p:nvPr>
              <p:custDataLst>
                <p:tags r:id="rId8"/>
              </p:custDataLst>
            </p:nvPr>
          </p:nvSpPr>
          <p:spPr>
            <a:xfrm>
              <a:off x="8307" y="3982"/>
              <a:ext cx="3433" cy="1888"/>
            </a:xfrm>
            <a:prstGeom prst="rect">
              <a:avLst/>
            </a:prstGeom>
            <a:noFill/>
          </p:spPr>
          <p:txBody>
            <a:bodyPr wrap="square">
              <a:spAutoFit/>
            </a:bodyPr>
            <a:lstStyle/>
            <a:p>
              <a:pPr algn="l" fontAlgn="auto">
                <a:lnSpc>
                  <a:spcPct val="150000"/>
                </a:lnSpc>
              </a:pPr>
              <a:r>
                <a:rPr lang="zh-CN" altLang="en-US" sz="1600" i="0" dirty="0">
                  <a:solidFill>
                    <a:schemeClr val="tx1">
                      <a:lumMod val="85000"/>
                      <a:lumOff val="15000"/>
                    </a:schemeClr>
                  </a:solidFill>
                  <a:effectLst/>
                  <a:cs typeface="+mn-ea"/>
                  <a:sym typeface="+mn-lt"/>
                </a:rPr>
                <a:t>很多经典在目录页就对整本书的内容做了很系统的概括</a:t>
              </a:r>
            </a:p>
          </p:txBody>
        </p:sp>
        <p:sp>
          <p:nvSpPr>
            <p:cNvPr id="10" name="PA-矩形 9"/>
            <p:cNvSpPr/>
            <p:nvPr>
              <p:custDataLst>
                <p:tags r:id="rId9"/>
              </p:custDataLst>
            </p:nvPr>
          </p:nvSpPr>
          <p:spPr>
            <a:xfrm>
              <a:off x="7205" y="3022"/>
              <a:ext cx="2972" cy="630"/>
            </a:xfrm>
            <a:prstGeom prst="rect">
              <a:avLst/>
            </a:prstGeom>
          </p:spPr>
          <p:txBody>
            <a:bodyPr wrap="none">
              <a:spAutoFit/>
            </a:bodyPr>
            <a:lstStyle/>
            <a:p>
              <a:r>
                <a:rPr lang="zh-CN" altLang="en-US" sz="2000" b="1" dirty="0">
                  <a:solidFill>
                    <a:srgbClr val="DB6767"/>
                  </a:solidFill>
                  <a:cs typeface="+mn-ea"/>
                  <a:sym typeface="+mn-lt"/>
                </a:rPr>
                <a:t>（</a:t>
              </a:r>
              <a:r>
                <a:rPr lang="en-US" altLang="zh-CN" sz="2000" b="1" dirty="0">
                  <a:solidFill>
                    <a:srgbClr val="DB6767"/>
                  </a:solidFill>
                  <a:cs typeface="+mn-ea"/>
                  <a:sym typeface="+mn-lt"/>
                </a:rPr>
                <a:t>2</a:t>
              </a:r>
              <a:r>
                <a:rPr lang="zh-CN" altLang="en-US" sz="2000" b="1" dirty="0">
                  <a:solidFill>
                    <a:srgbClr val="DB6767"/>
                  </a:solidFill>
                  <a:cs typeface="+mn-ea"/>
                  <a:sym typeface="+mn-lt"/>
                </a:rPr>
                <a:t>）看目录。</a:t>
              </a:r>
            </a:p>
          </p:txBody>
        </p:sp>
        <p:sp>
          <p:nvSpPr>
            <p:cNvPr id="11" name="PA-矩形 10"/>
            <p:cNvSpPr/>
            <p:nvPr>
              <p:custDataLst>
                <p:tags r:id="rId10"/>
              </p:custDataLst>
            </p:nvPr>
          </p:nvSpPr>
          <p:spPr>
            <a:xfrm>
              <a:off x="11859" y="3022"/>
              <a:ext cx="5517" cy="1113"/>
            </a:xfrm>
            <a:prstGeom prst="rect">
              <a:avLst/>
            </a:prstGeom>
          </p:spPr>
          <p:txBody>
            <a:bodyPr wrap="square">
              <a:spAutoFit/>
            </a:bodyPr>
            <a:lstStyle/>
            <a:p>
              <a:pPr marL="640715" indent="-640715"/>
              <a:r>
                <a:rPr lang="zh-CN" altLang="en-US" sz="2000" b="1" dirty="0">
                  <a:solidFill>
                    <a:srgbClr val="DB6767"/>
                  </a:solidFill>
                  <a:cs typeface="+mn-ea"/>
                  <a:sym typeface="+mn-lt"/>
                </a:rPr>
                <a:t>（</a:t>
              </a:r>
              <a:r>
                <a:rPr lang="en-US" altLang="zh-CN" sz="2000" b="1" dirty="0">
                  <a:solidFill>
                    <a:srgbClr val="DB6767"/>
                  </a:solidFill>
                  <a:cs typeface="+mn-ea"/>
                  <a:sym typeface="+mn-lt"/>
                </a:rPr>
                <a:t>3</a:t>
              </a:r>
              <a:r>
                <a:rPr lang="zh-CN" altLang="en-US" sz="2000" b="1" dirty="0">
                  <a:solidFill>
                    <a:srgbClr val="DB6767"/>
                  </a:solidFill>
                  <a:cs typeface="+mn-ea"/>
                  <a:sym typeface="+mn-lt"/>
                </a:rPr>
                <a:t>）如果书中有索引，浏览一下</a:t>
              </a:r>
            </a:p>
          </p:txBody>
        </p:sp>
        <p:sp>
          <p:nvSpPr>
            <p:cNvPr id="12" name="PA-文本框 11"/>
            <p:cNvSpPr txBox="1"/>
            <p:nvPr>
              <p:custDataLst>
                <p:tags r:id="rId11"/>
              </p:custDataLst>
            </p:nvPr>
          </p:nvSpPr>
          <p:spPr>
            <a:xfrm>
              <a:off x="12835" y="3982"/>
              <a:ext cx="4541" cy="1888"/>
            </a:xfrm>
            <a:prstGeom prst="rect">
              <a:avLst/>
            </a:prstGeom>
            <a:noFill/>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这是为了让我们注意书中出现的高频词汇，在以后阅读中碰到的时候要多加注意；</a:t>
              </a:r>
            </a:p>
          </p:txBody>
        </p:sp>
        <p:sp>
          <p:nvSpPr>
            <p:cNvPr id="13" name="PA-矩形 12"/>
            <p:cNvSpPr/>
            <p:nvPr>
              <p:custDataLst>
                <p:tags r:id="rId12"/>
              </p:custDataLst>
            </p:nvPr>
          </p:nvSpPr>
          <p:spPr>
            <a:xfrm>
              <a:off x="1164" y="6687"/>
              <a:ext cx="5817" cy="630"/>
            </a:xfrm>
            <a:prstGeom prst="rect">
              <a:avLst/>
            </a:prstGeom>
          </p:spPr>
          <p:txBody>
            <a:bodyPr wrap="none">
              <a:spAutoFit/>
            </a:bodyPr>
            <a:lstStyle/>
            <a:p>
              <a:r>
                <a:rPr lang="zh-CN" altLang="en-US" sz="2000" b="1" dirty="0">
                  <a:solidFill>
                    <a:srgbClr val="DB6767"/>
                  </a:solidFill>
                  <a:cs typeface="+mn-ea"/>
                  <a:sym typeface="+mn-lt"/>
                </a:rPr>
                <a:t>（</a:t>
              </a:r>
              <a:r>
                <a:rPr lang="en-US" altLang="zh-CN" sz="2000" b="1" dirty="0">
                  <a:solidFill>
                    <a:srgbClr val="DB6767"/>
                  </a:solidFill>
                  <a:cs typeface="+mn-ea"/>
                  <a:sym typeface="+mn-lt"/>
                </a:rPr>
                <a:t>4</a:t>
              </a:r>
              <a:r>
                <a:rPr lang="zh-CN" altLang="en-US" sz="2000" b="1" dirty="0">
                  <a:solidFill>
                    <a:srgbClr val="DB6767"/>
                  </a:solidFill>
                  <a:cs typeface="+mn-ea"/>
                  <a:sym typeface="+mn-lt"/>
                </a:rPr>
                <a:t>）阅读书衣的出版社介绍。</a:t>
              </a:r>
            </a:p>
          </p:txBody>
        </p:sp>
        <p:sp>
          <p:nvSpPr>
            <p:cNvPr id="14" name="PA-矩形 13"/>
            <p:cNvSpPr/>
            <p:nvPr>
              <p:custDataLst>
                <p:tags r:id="rId13"/>
              </p:custDataLst>
            </p:nvPr>
          </p:nvSpPr>
          <p:spPr>
            <a:xfrm>
              <a:off x="2162" y="7872"/>
              <a:ext cx="3803" cy="531"/>
            </a:xfrm>
            <a:prstGeom prst="rect">
              <a:avLst/>
            </a:prstGeom>
          </p:spPr>
          <p:txBody>
            <a:bodyPr wrap="square">
              <a:spAutoFit/>
            </a:bodyPr>
            <a:lstStyle/>
            <a:p>
              <a:r>
                <a:rPr lang="zh-CN" altLang="en-US" sz="1600" dirty="0">
                  <a:solidFill>
                    <a:schemeClr val="tx1">
                      <a:lumMod val="85000"/>
                      <a:lumOff val="15000"/>
                    </a:schemeClr>
                  </a:solidFill>
                  <a:cs typeface="+mn-ea"/>
                  <a:sym typeface="+mn-lt"/>
                </a:rPr>
                <a:t>加深对这本书的了解</a:t>
              </a:r>
            </a:p>
          </p:txBody>
        </p:sp>
        <p:sp>
          <p:nvSpPr>
            <p:cNvPr id="15" name="PA-矩形 14"/>
            <p:cNvSpPr/>
            <p:nvPr>
              <p:custDataLst>
                <p:tags r:id="rId14"/>
              </p:custDataLst>
            </p:nvPr>
          </p:nvSpPr>
          <p:spPr>
            <a:xfrm>
              <a:off x="6907" y="6576"/>
              <a:ext cx="4832" cy="1113"/>
            </a:xfrm>
            <a:prstGeom prst="rect">
              <a:avLst/>
            </a:prstGeom>
          </p:spPr>
          <p:txBody>
            <a:bodyPr wrap="square">
              <a:spAutoFit/>
            </a:bodyPr>
            <a:lstStyle/>
            <a:p>
              <a:pPr marL="662940" indent="-662940"/>
              <a:r>
                <a:rPr lang="zh-CN" altLang="en-US" sz="2000" b="1" dirty="0">
                  <a:solidFill>
                    <a:srgbClr val="DB6767"/>
                  </a:solidFill>
                  <a:cs typeface="+mn-ea"/>
                  <a:sym typeface="+mn-lt"/>
                </a:rPr>
                <a:t>（</a:t>
              </a:r>
              <a:r>
                <a:rPr lang="en-US" altLang="zh-CN" sz="2000" b="1" dirty="0">
                  <a:solidFill>
                    <a:srgbClr val="DB6767"/>
                  </a:solidFill>
                  <a:cs typeface="+mn-ea"/>
                  <a:sym typeface="+mn-lt"/>
                </a:rPr>
                <a:t>5</a:t>
              </a:r>
              <a:r>
                <a:rPr lang="zh-CN" altLang="en-US" sz="2000" b="1" dirty="0">
                  <a:solidFill>
                    <a:srgbClr val="DB6767"/>
                  </a:solidFill>
                  <a:cs typeface="+mn-ea"/>
                  <a:sym typeface="+mn-lt"/>
                </a:rPr>
                <a:t>）挑几个自己感兴趣的章节来看。</a:t>
              </a:r>
            </a:p>
          </p:txBody>
        </p:sp>
        <p:sp>
          <p:nvSpPr>
            <p:cNvPr id="16" name="PA-矩形 15"/>
            <p:cNvSpPr/>
            <p:nvPr>
              <p:custDataLst>
                <p:tags r:id="rId15"/>
              </p:custDataLst>
            </p:nvPr>
          </p:nvSpPr>
          <p:spPr>
            <a:xfrm>
              <a:off x="7937" y="7913"/>
              <a:ext cx="4360" cy="1888"/>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在对目录有了研究之后，可以挑出自己喜欢的或者觉得比较重要的章节来看</a:t>
              </a:r>
            </a:p>
          </p:txBody>
        </p:sp>
        <p:sp>
          <p:nvSpPr>
            <p:cNvPr id="17" name="PA-矩形 16"/>
            <p:cNvSpPr/>
            <p:nvPr>
              <p:custDataLst>
                <p:tags r:id="rId16"/>
              </p:custDataLst>
            </p:nvPr>
          </p:nvSpPr>
          <p:spPr>
            <a:xfrm>
              <a:off x="11859" y="6587"/>
              <a:ext cx="5517" cy="1113"/>
            </a:xfrm>
            <a:prstGeom prst="rect">
              <a:avLst/>
            </a:prstGeom>
          </p:spPr>
          <p:txBody>
            <a:bodyPr wrap="square">
              <a:spAutoFit/>
            </a:bodyPr>
            <a:lstStyle/>
            <a:p>
              <a:pPr marL="703580" indent="-703580"/>
              <a:r>
                <a:rPr lang="zh-CN" altLang="en-US" sz="2000" b="1" dirty="0">
                  <a:solidFill>
                    <a:srgbClr val="DB6767"/>
                  </a:solidFill>
                  <a:cs typeface="+mn-ea"/>
                  <a:sym typeface="+mn-lt"/>
                </a:rPr>
                <a:t>（</a:t>
              </a:r>
              <a:r>
                <a:rPr lang="en-US" altLang="zh-CN" sz="2000" b="1" dirty="0">
                  <a:solidFill>
                    <a:srgbClr val="DB6767"/>
                  </a:solidFill>
                  <a:cs typeface="+mn-ea"/>
                  <a:sym typeface="+mn-lt"/>
                </a:rPr>
                <a:t>6</a:t>
              </a:r>
              <a:r>
                <a:rPr lang="zh-CN" altLang="en-US" sz="2000" b="1" dirty="0">
                  <a:solidFill>
                    <a:srgbClr val="DB6767"/>
                  </a:solidFill>
                  <a:cs typeface="+mn-ea"/>
                  <a:sym typeface="+mn-lt"/>
                </a:rPr>
                <a:t>）在书中随机挑选段落看一看。</a:t>
              </a:r>
            </a:p>
          </p:txBody>
        </p:sp>
        <p:sp>
          <p:nvSpPr>
            <p:cNvPr id="18" name="PA-矩形 17"/>
            <p:cNvSpPr/>
            <p:nvPr>
              <p:custDataLst>
                <p:tags r:id="rId17"/>
              </p:custDataLst>
            </p:nvPr>
          </p:nvSpPr>
          <p:spPr>
            <a:xfrm>
              <a:off x="12835" y="7720"/>
              <a:ext cx="4184" cy="1888"/>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看一本书的结尾处，因为一般作者在结尾几页都会对这本书的内容做一个总结。</a:t>
              </a:r>
            </a:p>
          </p:txBody>
        </p:sp>
      </p:grpSp>
      <p:grpSp>
        <p:nvGrpSpPr>
          <p:cNvPr id="5" name="PA-组合 4"/>
          <p:cNvGrpSpPr/>
          <p:nvPr>
            <p:custDataLst>
              <p:tags r:id="rId3"/>
            </p:custDataLst>
          </p:nvPr>
        </p:nvGrpSpPr>
        <p:grpSpPr>
          <a:xfrm>
            <a:off x="647065" y="481330"/>
            <a:ext cx="3259455" cy="628015"/>
            <a:chOff x="774" y="828"/>
            <a:chExt cx="5133" cy="989"/>
          </a:xfrm>
        </p:grpSpPr>
        <p:sp>
          <p:nvSpPr>
            <p:cNvPr id="6" name="PA-文本框 5"/>
            <p:cNvSpPr txBox="1"/>
            <p:nvPr>
              <p:custDataLst>
                <p:tags r:id="rId4"/>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检视阅读-略读</a:t>
              </a:r>
            </a:p>
          </p:txBody>
        </p:sp>
        <p:sp>
          <p:nvSpPr>
            <p:cNvPr id="7" name="PA-对话气泡: 椭圆形 2"/>
            <p:cNvSpPr/>
            <p:nvPr>
              <p:custDataLst>
                <p:tags r:id="rId5"/>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800" decel="100000"/>
                                        <p:tgtEl>
                                          <p:spTgt spid="25"/>
                                        </p:tgtEl>
                                      </p:cBhvr>
                                    </p:animEffect>
                                    <p:anim calcmode="lin" valueType="num">
                                      <p:cBhvr>
                                        <p:cTn id="8" dur="800" decel="100000" fill="hold"/>
                                        <p:tgtEl>
                                          <p:spTgt spid="25"/>
                                        </p:tgtEl>
                                        <p:attrNameLst>
                                          <p:attrName>style.rotation</p:attrName>
                                        </p:attrNameLst>
                                      </p:cBhvr>
                                      <p:tavLst>
                                        <p:tav tm="0">
                                          <p:val>
                                            <p:fltVal val="-90"/>
                                          </p:val>
                                        </p:tav>
                                        <p:tav tm="100000">
                                          <p:val>
                                            <p:fltVal val="0"/>
                                          </p:val>
                                        </p:tav>
                                      </p:tavLst>
                                    </p:anim>
                                    <p:anim calcmode="lin" valueType="num">
                                      <p:cBhvr>
                                        <p:cTn id="9" dur="800" decel="100000" fill="hold"/>
                                        <p:tgtEl>
                                          <p:spTgt spid="25"/>
                                        </p:tgtEl>
                                        <p:attrNameLst>
                                          <p:attrName>ppt_x</p:attrName>
                                        </p:attrNameLst>
                                      </p:cBhvr>
                                      <p:tavLst>
                                        <p:tav tm="0">
                                          <p:val>
                                            <p:strVal val="#ppt_x+0.4"/>
                                          </p:val>
                                        </p:tav>
                                        <p:tav tm="100000">
                                          <p:val>
                                            <p:strVal val="#ppt_x-0.05"/>
                                          </p:val>
                                        </p:tav>
                                      </p:tavLst>
                                    </p:anim>
                                    <p:anim calcmode="lin" valueType="num">
                                      <p:cBhvr>
                                        <p:cTn id="10" dur="800" decel="100000" fill="hold"/>
                                        <p:tgtEl>
                                          <p:spTgt spid="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组合 2"/>
          <p:cNvGrpSpPr/>
          <p:nvPr>
            <p:custDataLst>
              <p:tags r:id="rId2"/>
            </p:custDataLst>
          </p:nvPr>
        </p:nvGrpSpPr>
        <p:grpSpPr>
          <a:xfrm>
            <a:off x="1496126" y="1770661"/>
            <a:ext cx="7697404" cy="4157699"/>
            <a:chOff x="2430" y="3380"/>
            <a:chExt cx="12122" cy="6548"/>
          </a:xfrm>
        </p:grpSpPr>
        <p:sp>
          <p:nvSpPr>
            <p:cNvPr id="6" name="PA-文本框 5"/>
            <p:cNvSpPr txBox="1"/>
            <p:nvPr>
              <p:custDataLst>
                <p:tags r:id="rId7"/>
              </p:custDataLst>
            </p:nvPr>
          </p:nvSpPr>
          <p:spPr>
            <a:xfrm>
              <a:off x="2430" y="3380"/>
              <a:ext cx="9597" cy="580"/>
            </a:xfrm>
            <a:prstGeom prst="rect">
              <a:avLst/>
            </a:prstGeom>
            <a:noFill/>
          </p:spPr>
          <p:txBody>
            <a:bodyPr wrap="square">
              <a:spAutoFit/>
            </a:bodyPr>
            <a:lstStyle/>
            <a:p>
              <a:pPr algn="l"/>
              <a:r>
                <a:rPr lang="zh-CN" altLang="en-US" b="0" i="0" dirty="0">
                  <a:solidFill>
                    <a:srgbClr val="121212"/>
                  </a:solidFill>
                  <a:effectLst/>
                  <a:cs typeface="+mn-ea"/>
                  <a:sym typeface="+mn-lt"/>
                </a:rPr>
                <a:t>粗读的规则</a:t>
              </a:r>
            </a:p>
          </p:txBody>
        </p:sp>
        <p:sp>
          <p:nvSpPr>
            <p:cNvPr id="8" name="PA-文本框 7"/>
            <p:cNvSpPr txBox="1"/>
            <p:nvPr>
              <p:custDataLst>
                <p:tags r:id="rId8"/>
              </p:custDataLst>
            </p:nvPr>
          </p:nvSpPr>
          <p:spPr>
            <a:xfrm>
              <a:off x="2460" y="5204"/>
              <a:ext cx="12092" cy="4724"/>
            </a:xfrm>
            <a:prstGeom prst="rect">
              <a:avLst/>
            </a:prstGeom>
            <a:noFill/>
          </p:spPr>
          <p:txBody>
            <a:bodyPr wrap="square">
              <a:spAutoFit/>
            </a:bodyPr>
            <a:lstStyle/>
            <a:p>
              <a:pPr fontAlgn="auto">
                <a:lnSpc>
                  <a:spcPct val="150000"/>
                </a:lnSpc>
              </a:pPr>
              <a:r>
                <a:rPr lang="zh-CN" altLang="en-US" b="0" i="0" dirty="0">
                  <a:solidFill>
                    <a:srgbClr val="121212"/>
                  </a:solidFill>
                  <a:effectLst/>
                  <a:cs typeface="+mn-ea"/>
                  <a:sym typeface="+mn-lt"/>
                </a:rPr>
                <a:t>这是为了让我们能够享受到读一本书最原初最本质的快乐，对书有个整体性的感觉。</a:t>
              </a:r>
              <a:r>
                <a:rPr lang="zh-CN" altLang="en-US" b="1" dirty="0">
                  <a:solidFill>
                    <a:srgbClr val="DB6767"/>
                  </a:solidFill>
                  <a:cs typeface="+mn-ea"/>
                  <a:sym typeface="+mn-lt"/>
                </a:rPr>
                <a:t>就好像我们看一部电影，技术流的人或者导演系的朋友会技术的解构一部电影，如果第一遍就用这样的方式去看，肯定就少了作为普通观众的乐趣。</a:t>
              </a:r>
              <a:endParaRPr lang="en-US" altLang="zh-CN" b="1" dirty="0">
                <a:solidFill>
                  <a:srgbClr val="DB6767"/>
                </a:solidFill>
                <a:cs typeface="+mn-ea"/>
                <a:sym typeface="+mn-lt"/>
              </a:endParaRPr>
            </a:p>
            <a:p>
              <a:pPr fontAlgn="auto">
                <a:lnSpc>
                  <a:spcPct val="150000"/>
                </a:lnSpc>
              </a:pPr>
              <a:r>
                <a:rPr lang="zh-CN" altLang="en-US" b="0" i="0" dirty="0">
                  <a:solidFill>
                    <a:srgbClr val="121212"/>
                  </a:solidFill>
                  <a:effectLst/>
                  <a:cs typeface="+mn-ea"/>
                  <a:sym typeface="+mn-lt"/>
                </a:rPr>
                <a:t>书也是一样，如果第一遍就在不懂的地方翻查资料，就会被一叶蔽目，而且这样会让我们感觉，这本书太难读，读这本书效率太低，毫无乐趣可言</a:t>
              </a:r>
              <a:r>
                <a:rPr lang="en-US" altLang="zh-CN" b="0" i="0" dirty="0">
                  <a:solidFill>
                    <a:srgbClr val="121212"/>
                  </a:solidFill>
                  <a:effectLst/>
                  <a:cs typeface="+mn-ea"/>
                  <a:sym typeface="+mn-lt"/>
                </a:rPr>
                <a:t>, </a:t>
              </a:r>
              <a:r>
                <a:rPr lang="zh-CN" altLang="en-US" b="0" i="0" dirty="0">
                  <a:solidFill>
                    <a:srgbClr val="121212"/>
                  </a:solidFill>
                  <a:effectLst/>
                  <a:cs typeface="+mn-ea"/>
                  <a:sym typeface="+mn-lt"/>
                </a:rPr>
                <a:t>从而损害我们阅读的积极性。</a:t>
              </a:r>
              <a:endParaRPr lang="zh-CN" altLang="en-US" dirty="0">
                <a:cs typeface="+mn-ea"/>
                <a:sym typeface="+mn-lt"/>
              </a:endParaRPr>
            </a:p>
          </p:txBody>
        </p:sp>
        <p:sp>
          <p:nvSpPr>
            <p:cNvPr id="10" name="PA-文本框 9"/>
            <p:cNvSpPr txBox="1"/>
            <p:nvPr>
              <p:custDataLst>
                <p:tags r:id="rId9"/>
              </p:custDataLst>
            </p:nvPr>
          </p:nvSpPr>
          <p:spPr>
            <a:xfrm>
              <a:off x="2430" y="4144"/>
              <a:ext cx="12122" cy="628"/>
            </a:xfrm>
            <a:prstGeom prst="rect">
              <a:avLst/>
            </a:prstGeom>
            <a:noFill/>
          </p:spPr>
          <p:txBody>
            <a:bodyPr wrap="square">
              <a:spAutoFit/>
            </a:bodyPr>
            <a:lstStyle/>
            <a:p>
              <a:r>
                <a:rPr lang="zh-CN" altLang="en-US" sz="2000" b="1" i="0" dirty="0">
                  <a:solidFill>
                    <a:srgbClr val="DB6767"/>
                  </a:solidFill>
                  <a:effectLst/>
                  <a:cs typeface="+mn-ea"/>
                  <a:sym typeface="+mn-lt"/>
                </a:rPr>
                <a:t>头一次面对难读的书的时候，从头到尾过一遍，跳过读不懂的部分</a:t>
              </a:r>
              <a:r>
                <a:rPr lang="zh-CN" altLang="en-US" sz="2000" b="0" i="0" dirty="0">
                  <a:solidFill>
                    <a:srgbClr val="DB6767"/>
                  </a:solidFill>
                  <a:effectLst/>
                  <a:cs typeface="+mn-ea"/>
                  <a:sym typeface="+mn-lt"/>
                </a:rPr>
                <a:t>。</a:t>
              </a:r>
            </a:p>
          </p:txBody>
        </p:sp>
      </p:grpSp>
      <p:grpSp>
        <p:nvGrpSpPr>
          <p:cNvPr id="5" name="PA-组合 4"/>
          <p:cNvGrpSpPr/>
          <p:nvPr>
            <p:custDataLst>
              <p:tags r:id="rId3"/>
            </p:custDataLst>
          </p:nvPr>
        </p:nvGrpSpPr>
        <p:grpSpPr>
          <a:xfrm>
            <a:off x="647065" y="481330"/>
            <a:ext cx="3259455" cy="628015"/>
            <a:chOff x="774" y="828"/>
            <a:chExt cx="5133" cy="989"/>
          </a:xfrm>
        </p:grpSpPr>
        <p:sp>
          <p:nvSpPr>
            <p:cNvPr id="2" name="PA-文本框 1"/>
            <p:cNvSpPr txBox="1"/>
            <p:nvPr>
              <p:custDataLst>
                <p:tags r:id="rId5"/>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检视阅读-粗读</a:t>
              </a:r>
            </a:p>
          </p:txBody>
        </p:sp>
        <p:sp>
          <p:nvSpPr>
            <p:cNvPr id="7"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pic>
        <p:nvPicPr>
          <p:cNvPr id="9" name="PA-图片 8" descr="51miz-E1110733-600C6F1F"/>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flipH="1">
            <a:off x="7231380" y="2799715"/>
            <a:ext cx="6331585" cy="395732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1562100" y="1935480"/>
            <a:ext cx="8587740" cy="3103880"/>
            <a:chOff x="2460" y="3048"/>
            <a:chExt cx="13524" cy="4888"/>
          </a:xfrm>
        </p:grpSpPr>
        <p:sp>
          <p:nvSpPr>
            <p:cNvPr id="3" name="PA-文本框 2"/>
            <p:cNvSpPr txBox="1"/>
            <p:nvPr>
              <p:custDataLst>
                <p:tags r:id="rId6"/>
              </p:custDataLst>
            </p:nvPr>
          </p:nvSpPr>
          <p:spPr>
            <a:xfrm>
              <a:off x="2475" y="3048"/>
              <a:ext cx="9597" cy="580"/>
            </a:xfrm>
            <a:prstGeom prst="rect">
              <a:avLst/>
            </a:prstGeom>
            <a:noFill/>
          </p:spPr>
          <p:txBody>
            <a:bodyPr wrap="square">
              <a:spAutoFit/>
            </a:bodyPr>
            <a:lstStyle/>
            <a:p>
              <a:pPr algn="l"/>
              <a:r>
                <a:rPr lang="zh-CN" altLang="en-US" i="0" dirty="0">
                  <a:solidFill>
                    <a:srgbClr val="121212"/>
                  </a:solidFill>
                  <a:effectLst/>
                  <a:cs typeface="+mn-ea"/>
                  <a:sym typeface="+mn-lt"/>
                </a:rPr>
                <a:t>粗读的规则</a:t>
              </a:r>
            </a:p>
          </p:txBody>
        </p:sp>
        <p:sp>
          <p:nvSpPr>
            <p:cNvPr id="4" name="PA-文本框 3"/>
            <p:cNvSpPr txBox="1"/>
            <p:nvPr>
              <p:custDataLst>
                <p:tags r:id="rId7"/>
              </p:custDataLst>
            </p:nvPr>
          </p:nvSpPr>
          <p:spPr>
            <a:xfrm>
              <a:off x="2460" y="5502"/>
              <a:ext cx="13524" cy="2434"/>
            </a:xfrm>
            <a:prstGeom prst="rect">
              <a:avLst/>
            </a:prstGeom>
            <a:noFill/>
          </p:spPr>
          <p:txBody>
            <a:bodyPr wrap="square">
              <a:spAutoFit/>
            </a:bodyPr>
            <a:lstStyle/>
            <a:p>
              <a:pPr fontAlgn="auto">
                <a:lnSpc>
                  <a:spcPct val="150000"/>
                </a:lnSpc>
              </a:pPr>
              <a:r>
                <a:rPr lang="zh-CN" altLang="en-US" b="0" i="0" dirty="0">
                  <a:solidFill>
                    <a:srgbClr val="121212"/>
                  </a:solidFill>
                  <a:effectLst/>
                  <a:cs typeface="+mn-ea"/>
                  <a:sym typeface="+mn-lt"/>
                </a:rPr>
                <a:t>这是为了让我们能够享受到读一本书最原初最本质的快乐，对书有个整体性的感觉。</a:t>
              </a:r>
              <a:endParaRPr lang="en-US" altLang="zh-CN" b="0" i="0" dirty="0">
                <a:solidFill>
                  <a:srgbClr val="121212"/>
                </a:solidFill>
                <a:effectLst/>
                <a:cs typeface="+mn-ea"/>
                <a:sym typeface="+mn-lt"/>
              </a:endParaRPr>
            </a:p>
            <a:p>
              <a:pPr fontAlgn="auto">
                <a:lnSpc>
                  <a:spcPct val="150000"/>
                </a:lnSpc>
              </a:pPr>
              <a:endParaRPr lang="en-US" altLang="zh-CN" sz="900" dirty="0">
                <a:solidFill>
                  <a:srgbClr val="121212"/>
                </a:solidFill>
                <a:cs typeface="+mn-ea"/>
                <a:sym typeface="+mn-lt"/>
              </a:endParaRPr>
            </a:p>
            <a:p>
              <a:pPr fontAlgn="auto">
                <a:lnSpc>
                  <a:spcPct val="150000"/>
                </a:lnSpc>
              </a:pPr>
              <a:r>
                <a:rPr lang="zh-CN" altLang="en-US" b="0" i="0" dirty="0">
                  <a:solidFill>
                    <a:srgbClr val="121212"/>
                  </a:solidFill>
                  <a:effectLst/>
                  <a:cs typeface="+mn-ea"/>
                  <a:sym typeface="+mn-lt"/>
                </a:rPr>
                <a:t>如果第一遍就在不懂的地方翻查资料，就会被一叶蔽目，而且这样会让我们感觉，这本书太难读，读这本书效率太低，毫无乐趣可言</a:t>
              </a:r>
              <a:r>
                <a:rPr lang="en-US" altLang="zh-CN" b="0" i="0" dirty="0">
                  <a:solidFill>
                    <a:srgbClr val="121212"/>
                  </a:solidFill>
                  <a:effectLst/>
                  <a:cs typeface="+mn-ea"/>
                  <a:sym typeface="+mn-lt"/>
                </a:rPr>
                <a:t>, </a:t>
              </a:r>
              <a:r>
                <a:rPr lang="zh-CN" altLang="en-US" b="0" i="0" dirty="0">
                  <a:solidFill>
                    <a:srgbClr val="121212"/>
                  </a:solidFill>
                  <a:effectLst/>
                  <a:cs typeface="+mn-ea"/>
                  <a:sym typeface="+mn-lt"/>
                </a:rPr>
                <a:t>从而损害我们阅读的积极性。</a:t>
              </a:r>
              <a:endParaRPr lang="zh-CN" altLang="en-US" dirty="0">
                <a:cs typeface="+mn-ea"/>
                <a:sym typeface="+mn-lt"/>
              </a:endParaRPr>
            </a:p>
          </p:txBody>
        </p:sp>
        <p:sp>
          <p:nvSpPr>
            <p:cNvPr id="5" name="PA-文本框 4"/>
            <p:cNvSpPr txBox="1"/>
            <p:nvPr>
              <p:custDataLst>
                <p:tags r:id="rId8"/>
              </p:custDataLst>
            </p:nvPr>
          </p:nvSpPr>
          <p:spPr>
            <a:xfrm>
              <a:off x="2475" y="3997"/>
              <a:ext cx="12122" cy="628"/>
            </a:xfrm>
            <a:prstGeom prst="rect">
              <a:avLst/>
            </a:prstGeom>
            <a:noFill/>
          </p:spPr>
          <p:txBody>
            <a:bodyPr wrap="square">
              <a:spAutoFit/>
            </a:bodyPr>
            <a:lstStyle/>
            <a:p>
              <a:r>
                <a:rPr lang="zh-CN" altLang="en-US" sz="2000" b="1" i="0" dirty="0">
                  <a:solidFill>
                    <a:srgbClr val="DB6767"/>
                  </a:solidFill>
                  <a:effectLst/>
                  <a:cs typeface="+mn-ea"/>
                  <a:sym typeface="+mn-lt"/>
                </a:rPr>
                <a:t>头一次面对难读的书的时候，从头到尾过一遍，跳过读不懂的部分</a:t>
              </a:r>
              <a:r>
                <a:rPr lang="zh-CN" altLang="en-US" sz="2000" b="0" i="0" dirty="0">
                  <a:solidFill>
                    <a:srgbClr val="DB6767"/>
                  </a:solidFill>
                  <a:effectLst/>
                  <a:cs typeface="+mn-ea"/>
                  <a:sym typeface="+mn-lt"/>
                </a:rPr>
                <a:t>。</a:t>
              </a:r>
            </a:p>
          </p:txBody>
        </p:sp>
      </p:grpSp>
      <p:grpSp>
        <p:nvGrpSpPr>
          <p:cNvPr id="6" name="PA-组合 5"/>
          <p:cNvGrpSpPr/>
          <p:nvPr>
            <p:custDataLst>
              <p:tags r:id="rId3"/>
            </p:custDataLst>
          </p:nvPr>
        </p:nvGrpSpPr>
        <p:grpSpPr>
          <a:xfrm>
            <a:off x="647065" y="481330"/>
            <a:ext cx="3259455" cy="628015"/>
            <a:chOff x="774" y="828"/>
            <a:chExt cx="5133" cy="989"/>
          </a:xfrm>
        </p:grpSpPr>
        <p:sp>
          <p:nvSpPr>
            <p:cNvPr id="7" name="PA-文本框 6"/>
            <p:cNvSpPr txBox="1"/>
            <p:nvPr>
              <p:custDataLst>
                <p:tags r:id="rId4"/>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检视阅读-粗读</a:t>
              </a:r>
            </a:p>
          </p:txBody>
        </p:sp>
        <p:sp>
          <p:nvSpPr>
            <p:cNvPr id="8" name="PA-对话气泡: 椭圆形 2"/>
            <p:cNvSpPr/>
            <p:nvPr>
              <p:custDataLst>
                <p:tags r:id="rId5"/>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543351" y="2269776"/>
            <a:ext cx="6093994" cy="368300"/>
          </a:xfrm>
          <a:prstGeom prst="rect">
            <a:avLst/>
          </a:prstGeom>
          <a:noFill/>
        </p:spPr>
        <p:txBody>
          <a:bodyPr wrap="square">
            <a:spAutoFit/>
          </a:bodyPr>
          <a:lstStyle/>
          <a:p>
            <a:r>
              <a:rPr lang="zh-CN" altLang="en-US" b="1" i="0" dirty="0">
                <a:solidFill>
                  <a:srgbClr val="121212"/>
                </a:solidFill>
                <a:effectLst/>
                <a:cs typeface="+mn-ea"/>
                <a:sym typeface="+mn-lt"/>
              </a:rPr>
              <a:t>阅读的速度</a:t>
            </a:r>
          </a:p>
        </p:txBody>
      </p:sp>
      <p:sp>
        <p:nvSpPr>
          <p:cNvPr id="4" name="PA-文本框 3"/>
          <p:cNvSpPr txBox="1"/>
          <p:nvPr>
            <p:custDataLst>
              <p:tags r:id="rId3"/>
            </p:custDataLst>
          </p:nvPr>
        </p:nvSpPr>
        <p:spPr>
          <a:xfrm>
            <a:off x="1543351" y="3013722"/>
            <a:ext cx="6093994" cy="1753235"/>
          </a:xfrm>
          <a:prstGeom prst="rect">
            <a:avLst/>
          </a:prstGeom>
          <a:noFill/>
        </p:spPr>
        <p:txBody>
          <a:bodyPr wrap="square">
            <a:spAutoFit/>
          </a:bodyPr>
          <a:lstStyle/>
          <a:p>
            <a:pPr fontAlgn="auto">
              <a:lnSpc>
                <a:spcPct val="150000"/>
              </a:lnSpc>
            </a:pPr>
            <a:r>
              <a:rPr lang="zh-CN" altLang="en-US" sz="2400" b="1" i="0" dirty="0">
                <a:solidFill>
                  <a:srgbClr val="DB6767"/>
                </a:solidFill>
                <a:effectLst/>
                <a:cs typeface="+mn-ea"/>
                <a:sym typeface="+mn-lt"/>
              </a:rPr>
              <a:t>即使是粗读，</a:t>
            </a:r>
          </a:p>
          <a:p>
            <a:pPr fontAlgn="auto">
              <a:lnSpc>
                <a:spcPct val="150000"/>
              </a:lnSpc>
            </a:pPr>
            <a:r>
              <a:rPr lang="zh-CN" altLang="en-US" sz="2400" b="1" i="0" dirty="0">
                <a:solidFill>
                  <a:srgbClr val="DB6767"/>
                </a:solidFill>
                <a:effectLst/>
                <a:cs typeface="+mn-ea"/>
                <a:sym typeface="+mn-lt"/>
              </a:rPr>
              <a:t>也不应该是用一个一成不变的</a:t>
            </a:r>
          </a:p>
          <a:p>
            <a:pPr fontAlgn="auto">
              <a:lnSpc>
                <a:spcPct val="150000"/>
              </a:lnSpc>
            </a:pPr>
            <a:r>
              <a:rPr lang="zh-CN" altLang="en-US" sz="2400" b="1" i="0" dirty="0">
                <a:solidFill>
                  <a:srgbClr val="DB6767"/>
                </a:solidFill>
                <a:effectLst/>
                <a:cs typeface="+mn-ea"/>
                <a:sym typeface="+mn-lt"/>
              </a:rPr>
              <a:t>速度来阅读。</a:t>
            </a:r>
          </a:p>
        </p:txBody>
      </p:sp>
      <p:grpSp>
        <p:nvGrpSpPr>
          <p:cNvPr id="6" name="PA-组合 5"/>
          <p:cNvGrpSpPr/>
          <p:nvPr>
            <p:custDataLst>
              <p:tags r:id="rId4"/>
            </p:custDataLst>
          </p:nvPr>
        </p:nvGrpSpPr>
        <p:grpSpPr>
          <a:xfrm>
            <a:off x="647065" y="481330"/>
            <a:ext cx="3259455" cy="628015"/>
            <a:chOff x="774" y="828"/>
            <a:chExt cx="5133" cy="989"/>
          </a:xfrm>
        </p:grpSpPr>
        <p:sp>
          <p:nvSpPr>
            <p:cNvPr id="7" name="PA-文本框 6"/>
            <p:cNvSpPr txBox="1"/>
            <p:nvPr>
              <p:custDataLst>
                <p:tags r:id="rId6"/>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检视阅读-粗读</a:t>
              </a:r>
            </a:p>
          </p:txBody>
        </p:sp>
        <p:sp>
          <p:nvSpPr>
            <p:cNvPr id="8" name="PA-对话气泡: 椭圆形 2"/>
            <p:cNvSpPr/>
            <p:nvPr>
              <p:custDataLst>
                <p:tags r:id="rId7"/>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pic>
        <p:nvPicPr>
          <p:cNvPr id="5" name="PA-图片 4" descr="51miz-E1008419-ABFF2D6B"/>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rcRect/>
          <a:stretch>
            <a:fillRect/>
          </a:stretch>
        </p:blipFill>
        <p:spPr>
          <a:xfrm>
            <a:off x="5855970" y="2027555"/>
            <a:ext cx="5627370" cy="39579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PA-组合 4"/>
          <p:cNvGrpSpPr/>
          <p:nvPr>
            <p:custDataLst>
              <p:tags r:id="rId2"/>
            </p:custDataLst>
          </p:nvPr>
        </p:nvGrpSpPr>
        <p:grpSpPr>
          <a:xfrm>
            <a:off x="647065" y="481330"/>
            <a:ext cx="3259455" cy="628015"/>
            <a:chOff x="774" y="828"/>
            <a:chExt cx="5133" cy="989"/>
          </a:xfrm>
        </p:grpSpPr>
        <p:sp>
          <p:nvSpPr>
            <p:cNvPr id="7" name="PA-文本框 6"/>
            <p:cNvSpPr txBox="1"/>
            <p:nvPr>
              <p:custDataLst>
                <p:tags r:id="rId8"/>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检视阅读-粗读</a:t>
              </a:r>
            </a:p>
          </p:txBody>
        </p:sp>
        <p:sp>
          <p:nvSpPr>
            <p:cNvPr id="8" name="PA-对话气泡: 椭圆形 2"/>
            <p:cNvSpPr/>
            <p:nvPr>
              <p:custDataLst>
                <p:tags r:id="rId9"/>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03</a:t>
              </a:r>
            </a:p>
          </p:txBody>
        </p:sp>
      </p:grpSp>
      <p:grpSp>
        <p:nvGrpSpPr>
          <p:cNvPr id="10" name="PA-组合 9"/>
          <p:cNvGrpSpPr/>
          <p:nvPr>
            <p:custDataLst>
              <p:tags r:id="rId3"/>
            </p:custDataLst>
          </p:nvPr>
        </p:nvGrpSpPr>
        <p:grpSpPr>
          <a:xfrm>
            <a:off x="1134110" y="1756410"/>
            <a:ext cx="9801860" cy="3835400"/>
            <a:chOff x="2045" y="2766"/>
            <a:chExt cx="15436" cy="6040"/>
          </a:xfrm>
        </p:grpSpPr>
        <p:sp>
          <p:nvSpPr>
            <p:cNvPr id="3" name="PA-文本框 2"/>
            <p:cNvSpPr txBox="1"/>
            <p:nvPr>
              <p:custDataLst>
                <p:tags r:id="rId4"/>
              </p:custDataLst>
            </p:nvPr>
          </p:nvSpPr>
          <p:spPr>
            <a:xfrm>
              <a:off x="2082" y="2766"/>
              <a:ext cx="9597" cy="582"/>
            </a:xfrm>
            <a:prstGeom prst="rect">
              <a:avLst/>
            </a:prstGeom>
            <a:noFill/>
          </p:spPr>
          <p:txBody>
            <a:bodyPr wrap="square">
              <a:spAutoFit/>
            </a:bodyPr>
            <a:lstStyle/>
            <a:p>
              <a:r>
                <a:rPr lang="zh-CN" altLang="en-US" b="1" i="0" dirty="0">
                  <a:solidFill>
                    <a:srgbClr val="121212"/>
                  </a:solidFill>
                  <a:effectLst/>
                  <a:cs typeface="+mn-ea"/>
                  <a:sym typeface="+mn-lt"/>
                </a:rPr>
                <a:t>阅读的速度</a:t>
              </a:r>
            </a:p>
          </p:txBody>
        </p:sp>
        <p:sp>
          <p:nvSpPr>
            <p:cNvPr id="4" name="PA-文本框 3"/>
            <p:cNvSpPr txBox="1"/>
            <p:nvPr>
              <p:custDataLst>
                <p:tags r:id="rId5"/>
              </p:custDataLst>
            </p:nvPr>
          </p:nvSpPr>
          <p:spPr>
            <a:xfrm>
              <a:off x="10139" y="4367"/>
              <a:ext cx="7342" cy="3415"/>
            </a:xfrm>
            <a:prstGeom prst="rect">
              <a:avLst/>
            </a:prstGeom>
            <a:noFill/>
          </p:spPr>
          <p:txBody>
            <a:bodyPr wrap="square">
              <a:spAutoFit/>
            </a:bodyPr>
            <a:lstStyle/>
            <a:p>
              <a:pPr fontAlgn="auto">
                <a:lnSpc>
                  <a:spcPct val="150000"/>
                </a:lnSpc>
              </a:pPr>
              <a:r>
                <a:rPr lang="zh-CN" altLang="en-US" b="1" i="0" dirty="0">
                  <a:solidFill>
                    <a:srgbClr val="DB6767"/>
                  </a:solidFill>
                  <a:effectLst/>
                  <a:cs typeface="+mn-ea"/>
                  <a:sym typeface="+mn-lt"/>
                </a:rPr>
                <a:t>解决方法：</a:t>
              </a:r>
              <a:endParaRPr lang="en-US" altLang="zh-CN" b="1" i="0" dirty="0">
                <a:solidFill>
                  <a:srgbClr val="DB6767"/>
                </a:solidFill>
                <a:effectLst/>
                <a:cs typeface="+mn-ea"/>
                <a:sym typeface="+mn-lt"/>
              </a:endParaRPr>
            </a:p>
            <a:p>
              <a:pPr fontAlgn="auto">
                <a:lnSpc>
                  <a:spcPct val="150000"/>
                </a:lnSpc>
              </a:pPr>
              <a:endParaRPr lang="en-US" altLang="zh-CN" sz="1000" b="1" i="0" dirty="0">
                <a:solidFill>
                  <a:srgbClr val="FF0000"/>
                </a:solidFill>
                <a:effectLst/>
                <a:cs typeface="+mn-ea"/>
                <a:sym typeface="+mn-lt"/>
              </a:endParaRPr>
            </a:p>
            <a:p>
              <a:pPr fontAlgn="auto">
                <a:lnSpc>
                  <a:spcPct val="150000"/>
                </a:lnSpc>
              </a:pPr>
              <a:r>
                <a:rPr lang="zh-CN" altLang="en-US" b="1" i="0" dirty="0">
                  <a:solidFill>
                    <a:srgbClr val="DB6767"/>
                  </a:solidFill>
                  <a:effectLst/>
                  <a:cs typeface="+mn-ea"/>
                  <a:sym typeface="+mn-lt"/>
                </a:rPr>
                <a:t>更专注</a:t>
              </a:r>
              <a:endParaRPr lang="en-US" altLang="zh-CN" b="1" i="0" dirty="0">
                <a:solidFill>
                  <a:srgbClr val="DB6767"/>
                </a:solidFill>
                <a:effectLst/>
                <a:cs typeface="+mn-ea"/>
                <a:sym typeface="+mn-lt"/>
              </a:endParaRPr>
            </a:p>
            <a:p>
              <a:pPr fontAlgn="auto">
                <a:lnSpc>
                  <a:spcPct val="150000"/>
                </a:lnSpc>
              </a:pPr>
              <a:endParaRPr lang="en-US" altLang="zh-CN" sz="800" b="0" i="0" dirty="0">
                <a:solidFill>
                  <a:srgbClr val="121212"/>
                </a:solidFill>
                <a:effectLst/>
                <a:cs typeface="+mn-ea"/>
                <a:sym typeface="+mn-lt"/>
              </a:endParaRPr>
            </a:p>
            <a:p>
              <a:pPr fontAlgn="auto">
                <a:lnSpc>
                  <a:spcPct val="150000"/>
                </a:lnSpc>
              </a:pPr>
              <a:r>
                <a:rPr lang="zh-CN" altLang="en-US" b="0" i="0" dirty="0">
                  <a:solidFill>
                    <a:srgbClr val="121212"/>
                  </a:solidFill>
                  <a:effectLst/>
                  <a:cs typeface="+mn-ea"/>
                  <a:sym typeface="+mn-lt"/>
                </a:rPr>
                <a:t>比如在读书的时候用一支笔或手顺着字移动，或者稍微出点声音。</a:t>
              </a:r>
              <a:endParaRPr lang="zh-CN" altLang="en-US" dirty="0">
                <a:cs typeface="+mn-ea"/>
                <a:sym typeface="+mn-lt"/>
              </a:endParaRPr>
            </a:p>
          </p:txBody>
        </p:sp>
        <p:sp>
          <p:nvSpPr>
            <p:cNvPr id="6" name="PA-文本框 5"/>
            <p:cNvSpPr txBox="1"/>
            <p:nvPr>
              <p:custDataLst>
                <p:tags r:id="rId6"/>
              </p:custDataLst>
            </p:nvPr>
          </p:nvSpPr>
          <p:spPr>
            <a:xfrm>
              <a:off x="2045" y="4128"/>
              <a:ext cx="7342" cy="4360"/>
            </a:xfrm>
            <a:prstGeom prst="rect">
              <a:avLst/>
            </a:prstGeom>
            <a:noFill/>
          </p:spPr>
          <p:txBody>
            <a:bodyPr wrap="square">
              <a:spAutoFit/>
            </a:bodyPr>
            <a:lstStyle/>
            <a:p>
              <a:pPr indent="0" fontAlgn="auto">
                <a:lnSpc>
                  <a:spcPct val="150000"/>
                </a:lnSpc>
              </a:pPr>
              <a:r>
                <a:rPr lang="zh-CN" altLang="en-US" b="1" dirty="0">
                  <a:solidFill>
                    <a:srgbClr val="DB6767"/>
                  </a:solidFill>
                  <a:cs typeface="+mn-ea"/>
                  <a:sym typeface="+mn-lt"/>
                </a:rPr>
                <a:t>阅读时的常见情况</a:t>
              </a:r>
              <a:r>
                <a:rPr lang="zh-CN" altLang="en-US" b="1" i="0" dirty="0">
                  <a:solidFill>
                    <a:srgbClr val="DB6767"/>
                  </a:solidFill>
                  <a:effectLst/>
                  <a:cs typeface="+mn-ea"/>
                  <a:sym typeface="+mn-lt"/>
                </a:rPr>
                <a:t>：</a:t>
              </a:r>
              <a:endParaRPr lang="en-US" altLang="zh-CN" b="1" i="0" dirty="0">
                <a:solidFill>
                  <a:srgbClr val="DB6767"/>
                </a:solidFill>
                <a:effectLst/>
                <a:cs typeface="+mn-ea"/>
                <a:sym typeface="+mn-lt"/>
              </a:endParaRPr>
            </a:p>
            <a:p>
              <a:pPr indent="0" fontAlgn="auto">
                <a:lnSpc>
                  <a:spcPct val="150000"/>
                </a:lnSpc>
              </a:pPr>
              <a:endParaRPr lang="en-US" altLang="zh-CN" sz="800" b="1" i="0" dirty="0">
                <a:solidFill>
                  <a:srgbClr val="FF0000"/>
                </a:solidFill>
                <a:effectLst/>
                <a:cs typeface="+mn-ea"/>
                <a:sym typeface="+mn-lt"/>
              </a:endParaRPr>
            </a:p>
            <a:p>
              <a:pPr marL="342900" indent="-342900" fontAlgn="auto">
                <a:lnSpc>
                  <a:spcPct val="150000"/>
                </a:lnSpc>
                <a:buAutoNum type="arabicPeriod"/>
              </a:pPr>
              <a:r>
                <a:rPr lang="zh-CN" altLang="en-US" b="1" i="0" dirty="0">
                  <a:solidFill>
                    <a:srgbClr val="DB6767"/>
                  </a:solidFill>
                  <a:effectLst/>
                  <a:cs typeface="+mn-ea"/>
                  <a:sym typeface="+mn-lt"/>
                </a:rPr>
                <a:t>“逗留”</a:t>
              </a:r>
              <a:r>
                <a:rPr lang="zh-CN" altLang="en-US" b="1" i="0" dirty="0">
                  <a:solidFill>
                    <a:srgbClr val="121212"/>
                  </a:solidFill>
                  <a:effectLst/>
                  <a:cs typeface="+mn-ea"/>
                  <a:sym typeface="+mn-lt"/>
                </a:rPr>
                <a:t>：</a:t>
              </a:r>
              <a:r>
                <a:rPr lang="zh-CN" altLang="en-US" b="0" i="0" dirty="0">
                  <a:solidFill>
                    <a:srgbClr val="121212"/>
                  </a:solidFill>
                  <a:effectLst/>
                  <a:cs typeface="+mn-ea"/>
                  <a:sym typeface="+mn-lt"/>
                </a:rPr>
                <a:t>眼睛在移动时看不见，在停下来的时候才能看得见。</a:t>
              </a:r>
              <a:endParaRPr lang="en-US" altLang="zh-CN" b="0" i="0" dirty="0">
                <a:solidFill>
                  <a:srgbClr val="121212"/>
                </a:solidFill>
                <a:effectLst/>
                <a:cs typeface="+mn-ea"/>
                <a:sym typeface="+mn-lt"/>
              </a:endParaRPr>
            </a:p>
            <a:p>
              <a:pPr marL="342900" indent="-342900" fontAlgn="auto">
                <a:lnSpc>
                  <a:spcPct val="150000"/>
                </a:lnSpc>
                <a:buAutoNum type="arabicPeriod"/>
              </a:pPr>
              <a:r>
                <a:rPr lang="zh-CN" altLang="en-US" b="1" i="0" dirty="0">
                  <a:solidFill>
                    <a:srgbClr val="DB6767"/>
                  </a:solidFill>
                  <a:effectLst/>
                  <a:cs typeface="+mn-ea"/>
                  <a:sym typeface="+mn-lt"/>
                </a:rPr>
                <a:t>“倒退”</a:t>
              </a:r>
              <a:r>
                <a:rPr lang="zh-CN" altLang="en-US" b="1" dirty="0">
                  <a:solidFill>
                    <a:srgbClr val="121212"/>
                  </a:solidFill>
                  <a:cs typeface="+mn-ea"/>
                  <a:sym typeface="+mn-lt"/>
                </a:rPr>
                <a:t>：</a:t>
              </a:r>
              <a:r>
                <a:rPr lang="en-US" altLang="zh-CN" b="1" i="0" dirty="0">
                  <a:solidFill>
                    <a:srgbClr val="121212"/>
                  </a:solidFill>
                  <a:effectLst/>
                  <a:cs typeface="+mn-ea"/>
                  <a:sym typeface="+mn-lt"/>
                </a:rPr>
                <a:t> </a:t>
              </a:r>
              <a:r>
                <a:rPr lang="zh-CN" altLang="en-US" b="0" i="0" dirty="0">
                  <a:solidFill>
                    <a:srgbClr val="121212"/>
                  </a:solidFill>
                  <a:effectLst/>
                  <a:cs typeface="+mn-ea"/>
                  <a:sym typeface="+mn-lt"/>
                </a:rPr>
                <a:t>一行书读过去，其实也没弄明白，往下读了一段时间之后，由回去看这一行字。</a:t>
              </a:r>
              <a:endParaRPr lang="en-US" altLang="zh-CN" b="0" i="0" dirty="0">
                <a:solidFill>
                  <a:srgbClr val="121212"/>
                </a:solidFill>
                <a:effectLst/>
                <a:cs typeface="+mn-ea"/>
                <a:sym typeface="+mn-lt"/>
              </a:endParaRPr>
            </a:p>
          </p:txBody>
        </p:sp>
        <p:cxnSp>
          <p:nvCxnSpPr>
            <p:cNvPr id="9" name="PA-直接连接符 8"/>
            <p:cNvCxnSpPr/>
            <p:nvPr>
              <p:custDataLst>
                <p:tags r:id="rId7"/>
              </p:custDataLst>
            </p:nvPr>
          </p:nvCxnSpPr>
          <p:spPr>
            <a:xfrm>
              <a:off x="9580" y="4090"/>
              <a:ext cx="0" cy="4716"/>
            </a:xfrm>
            <a:prstGeom prst="line">
              <a:avLst/>
            </a:prstGeom>
            <a:ln>
              <a:solidFill>
                <a:srgbClr val="FC937E"/>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decel="100000"/>
                                        <p:tgtEl>
                                          <p:spTgt spid="10"/>
                                        </p:tgtEl>
                                      </p:cBhvr>
                                    </p:animEffect>
                                    <p:anim calcmode="lin" valueType="num">
                                      <p:cBhvr>
                                        <p:cTn id="17" dur="800" decel="100000" fill="hold"/>
                                        <p:tgtEl>
                                          <p:spTgt spid="10"/>
                                        </p:tgtEl>
                                        <p:attrNameLst>
                                          <p:attrName>style.rotation</p:attrName>
                                        </p:attrNameLst>
                                      </p:cBhvr>
                                      <p:tavLst>
                                        <p:tav tm="0">
                                          <p:val>
                                            <p:fltVal val="-90"/>
                                          </p:val>
                                        </p:tav>
                                        <p:tav tm="100000">
                                          <p:val>
                                            <p:fltVal val="0"/>
                                          </p:val>
                                        </p:tav>
                                      </p:tavLst>
                                    </p:anim>
                                    <p:anim calcmode="lin" valueType="num">
                                      <p:cBhvr>
                                        <p:cTn id="18" dur="800" decel="100000" fill="hold"/>
                                        <p:tgtEl>
                                          <p:spTgt spid="10"/>
                                        </p:tgtEl>
                                        <p:attrNameLst>
                                          <p:attrName>ppt_x</p:attrName>
                                        </p:attrNameLst>
                                      </p:cBhvr>
                                      <p:tavLst>
                                        <p:tav tm="0">
                                          <p:val>
                                            <p:strVal val="#ppt_x+0.4"/>
                                          </p:val>
                                        </p:tav>
                                        <p:tav tm="100000">
                                          <p:val>
                                            <p:strVal val="#ppt_x-0.05"/>
                                          </p:val>
                                        </p:tav>
                                      </p:tavLst>
                                    </p:anim>
                                    <p:anim calcmode="lin" valueType="num">
                                      <p:cBhvr>
                                        <p:cTn id="19" dur="800" decel="100000" fill="hold"/>
                                        <p:tgtEl>
                                          <p:spTgt spid="1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742430" cy="2712720"/>
            <a:chOff x="7573" y="3061"/>
            <a:chExt cx="10618" cy="4272"/>
          </a:xfrm>
        </p:grpSpPr>
        <p:sp>
          <p:nvSpPr>
            <p:cNvPr id="4" name="PA-文本框 3"/>
            <p:cNvSpPr txBox="1"/>
            <p:nvPr>
              <p:custDataLst>
                <p:tags r:id="rId4"/>
              </p:custDataLst>
            </p:nvPr>
          </p:nvSpPr>
          <p:spPr>
            <a:xfrm>
              <a:off x="10069" y="3655"/>
              <a:ext cx="8121" cy="2276"/>
            </a:xfrm>
            <a:prstGeom prst="rect">
              <a:avLst/>
            </a:prstGeom>
            <a:noFill/>
          </p:spPr>
          <p:txBody>
            <a:bodyPr wrap="square" rtlCol="0">
              <a:spAutoFit/>
            </a:bodyPr>
            <a:lstStyle/>
            <a:p>
              <a:pPr algn="l" fontAlgn="auto"/>
              <a:r>
                <a:rPr lang="zh-CN" altLang="en-US" sz="8800" dirty="0">
                  <a:solidFill>
                    <a:srgbClr val="DB6767"/>
                  </a:solidFill>
                  <a:cs typeface="+mn-ea"/>
                  <a:sym typeface="+mn-lt"/>
                </a:rPr>
                <a:t>分析阅读</a:t>
              </a: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6256"/>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6344"/>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1409065" y="2220595"/>
            <a:ext cx="9127490" cy="3661410"/>
            <a:chOff x="2441" y="3497"/>
            <a:chExt cx="14374" cy="5766"/>
          </a:xfrm>
        </p:grpSpPr>
        <p:sp>
          <p:nvSpPr>
            <p:cNvPr id="3" name="PA-文本框 2"/>
            <p:cNvSpPr txBox="1"/>
            <p:nvPr>
              <p:custDataLst>
                <p:tags r:id="rId7"/>
              </p:custDataLst>
            </p:nvPr>
          </p:nvSpPr>
          <p:spPr>
            <a:xfrm>
              <a:off x="2441" y="3497"/>
              <a:ext cx="13562" cy="630"/>
            </a:xfrm>
            <a:prstGeom prst="rect">
              <a:avLst/>
            </a:prstGeom>
            <a:noFill/>
          </p:spPr>
          <p:txBody>
            <a:bodyPr wrap="square">
              <a:spAutoFit/>
            </a:bodyPr>
            <a:lstStyle/>
            <a:p>
              <a:r>
                <a:rPr lang="zh-CN" altLang="en-US" sz="2000" b="0" i="0" dirty="0">
                  <a:solidFill>
                    <a:srgbClr val="121212"/>
                  </a:solidFill>
                  <a:effectLst/>
                  <a:cs typeface="+mn-ea"/>
                  <a:sym typeface="+mn-lt"/>
                </a:rPr>
                <a:t>“自我要求”就是指以</a:t>
              </a:r>
              <a:r>
                <a:rPr lang="zh-CN" altLang="en-US" sz="2000" b="1" i="0" dirty="0">
                  <a:solidFill>
                    <a:srgbClr val="DB6767"/>
                  </a:solidFill>
                  <a:effectLst/>
                  <a:cs typeface="+mn-ea"/>
                  <a:sym typeface="+mn-lt"/>
                </a:rPr>
                <a:t>增进理解力</a:t>
              </a:r>
              <a:r>
                <a:rPr lang="zh-CN" altLang="en-US" sz="2000" b="0" i="0" dirty="0">
                  <a:solidFill>
                    <a:srgbClr val="121212"/>
                  </a:solidFill>
                  <a:effectLst/>
                  <a:cs typeface="+mn-ea"/>
                  <a:sym typeface="+mn-lt"/>
                </a:rPr>
                <a:t>为目的来进行阅读。</a:t>
              </a:r>
              <a:endParaRPr lang="zh-CN" altLang="en-US" sz="2000" dirty="0">
                <a:cs typeface="+mn-ea"/>
                <a:sym typeface="+mn-lt"/>
              </a:endParaRPr>
            </a:p>
          </p:txBody>
        </p:sp>
        <p:sp>
          <p:nvSpPr>
            <p:cNvPr id="4" name="PA-文本框 3"/>
            <p:cNvSpPr txBox="1"/>
            <p:nvPr>
              <p:custDataLst>
                <p:tags r:id="rId8"/>
              </p:custDataLst>
            </p:nvPr>
          </p:nvSpPr>
          <p:spPr>
            <a:xfrm>
              <a:off x="2655" y="4386"/>
              <a:ext cx="14160" cy="1514"/>
            </a:xfrm>
            <a:prstGeom prst="rect">
              <a:avLst/>
            </a:prstGeom>
            <a:noFill/>
          </p:spPr>
          <p:txBody>
            <a:bodyPr wrap="square">
              <a:spAutoFit/>
            </a:bodyPr>
            <a:lstStyle/>
            <a:p>
              <a:pPr fontAlgn="auto">
                <a:lnSpc>
                  <a:spcPct val="150000"/>
                </a:lnSpc>
              </a:pPr>
              <a:r>
                <a:rPr lang="zh-CN" altLang="en-US" sz="2000" i="0" dirty="0">
                  <a:solidFill>
                    <a:srgbClr val="121212"/>
                  </a:solidFill>
                  <a:effectLst/>
                  <a:cs typeface="+mn-ea"/>
                  <a:sym typeface="+mn-lt"/>
                </a:rPr>
                <a:t>要使自己专注下来，一个最基础的方法就是带着问题去读书，并且尝试解决自己的问题。</a:t>
              </a:r>
              <a:r>
                <a:rPr lang="zh-CN" altLang="en-US" sz="2000" b="0" i="0" dirty="0">
                  <a:solidFill>
                    <a:srgbClr val="121212"/>
                  </a:solidFill>
                  <a:effectLst/>
                  <a:cs typeface="+mn-ea"/>
                  <a:sym typeface="+mn-lt"/>
                </a:rPr>
                <a:t>这</a:t>
              </a:r>
              <a:r>
                <a:rPr lang="zh-CN" altLang="en-US" sz="2000" b="1" i="0" dirty="0">
                  <a:solidFill>
                    <a:srgbClr val="DB6767"/>
                  </a:solidFill>
                  <a:effectLst/>
                  <a:cs typeface="+mn-ea"/>
                  <a:sym typeface="+mn-lt"/>
                </a:rPr>
                <a:t>四个问题</a:t>
              </a:r>
              <a:r>
                <a:rPr lang="zh-CN" altLang="en-US" sz="2000" b="0" i="0" dirty="0">
                  <a:solidFill>
                    <a:srgbClr val="121212"/>
                  </a:solidFill>
                  <a:effectLst/>
                  <a:cs typeface="+mn-ea"/>
                  <a:sym typeface="+mn-lt"/>
                </a:rPr>
                <a:t>贯穿了分析阅读的始终。</a:t>
              </a:r>
              <a:endParaRPr lang="en-US" altLang="zh-CN" sz="2000" i="0" dirty="0">
                <a:solidFill>
                  <a:srgbClr val="121212"/>
                </a:solidFill>
                <a:effectLst/>
                <a:cs typeface="+mn-ea"/>
                <a:sym typeface="+mn-lt"/>
              </a:endParaRPr>
            </a:p>
          </p:txBody>
        </p:sp>
        <p:sp>
          <p:nvSpPr>
            <p:cNvPr id="5" name="PA-文本框 4"/>
            <p:cNvSpPr txBox="1"/>
            <p:nvPr>
              <p:custDataLst>
                <p:tags r:id="rId9"/>
              </p:custDataLst>
            </p:nvPr>
          </p:nvSpPr>
          <p:spPr>
            <a:xfrm>
              <a:off x="2655" y="6502"/>
              <a:ext cx="6246" cy="2761"/>
            </a:xfrm>
            <a:prstGeom prst="rect">
              <a:avLst/>
            </a:prstGeom>
            <a:noFill/>
          </p:spPr>
          <p:txBody>
            <a:bodyPr wrap="square">
              <a:spAutoFit/>
            </a:bodyPr>
            <a:lstStyle/>
            <a:p>
              <a:pPr fontAlgn="auto">
                <a:lnSpc>
                  <a:spcPct val="150000"/>
                </a:lnSpc>
              </a:pPr>
              <a:r>
                <a:rPr lang="en-US" altLang="zh-CN" i="0" dirty="0">
                  <a:solidFill>
                    <a:srgbClr val="121212"/>
                  </a:solidFill>
                  <a:effectLst/>
                  <a:cs typeface="+mn-ea"/>
                  <a:sym typeface="+mn-lt"/>
                </a:rPr>
                <a:t>1</a:t>
              </a:r>
              <a:r>
                <a:rPr lang="zh-CN" altLang="en-US" i="0" dirty="0">
                  <a:solidFill>
                    <a:srgbClr val="121212"/>
                  </a:solidFill>
                  <a:effectLst/>
                  <a:cs typeface="+mn-ea"/>
                  <a:sym typeface="+mn-lt"/>
                </a:rPr>
                <a:t>、这本书在整体上说了些什么？</a:t>
              </a:r>
              <a:endParaRPr lang="en-US" altLang="zh-CN" i="0" dirty="0">
                <a:solidFill>
                  <a:srgbClr val="121212"/>
                </a:solidFill>
                <a:effectLst/>
                <a:cs typeface="+mn-ea"/>
                <a:sym typeface="+mn-lt"/>
              </a:endParaRPr>
            </a:p>
            <a:p>
              <a:pPr fontAlgn="auto">
                <a:lnSpc>
                  <a:spcPct val="150000"/>
                </a:lnSpc>
              </a:pPr>
              <a:r>
                <a:rPr lang="en-US" altLang="zh-CN" i="0" dirty="0">
                  <a:solidFill>
                    <a:srgbClr val="121212"/>
                  </a:solidFill>
                  <a:effectLst/>
                  <a:cs typeface="+mn-ea"/>
                  <a:sym typeface="+mn-lt"/>
                </a:rPr>
                <a:t>2</a:t>
              </a:r>
              <a:r>
                <a:rPr lang="zh-CN" altLang="en-US" i="0" dirty="0">
                  <a:solidFill>
                    <a:srgbClr val="121212"/>
                  </a:solidFill>
                  <a:effectLst/>
                  <a:cs typeface="+mn-ea"/>
                  <a:sym typeface="+mn-lt"/>
                </a:rPr>
                <a:t>、这本书在细部说了什么？</a:t>
              </a:r>
              <a:endParaRPr lang="en-US" altLang="zh-CN" i="0" dirty="0">
                <a:solidFill>
                  <a:srgbClr val="121212"/>
                </a:solidFill>
                <a:effectLst/>
                <a:cs typeface="+mn-ea"/>
                <a:sym typeface="+mn-lt"/>
              </a:endParaRPr>
            </a:p>
            <a:p>
              <a:pPr fontAlgn="auto">
                <a:lnSpc>
                  <a:spcPct val="150000"/>
                </a:lnSpc>
              </a:pPr>
              <a:r>
                <a:rPr lang="en-US" altLang="zh-CN" i="0" dirty="0">
                  <a:solidFill>
                    <a:srgbClr val="121212"/>
                  </a:solidFill>
                  <a:effectLst/>
                  <a:cs typeface="+mn-ea"/>
                  <a:sym typeface="+mn-lt"/>
                </a:rPr>
                <a:t>3</a:t>
              </a:r>
              <a:r>
                <a:rPr lang="zh-CN" altLang="en-US" i="0" dirty="0">
                  <a:solidFill>
                    <a:srgbClr val="121212"/>
                  </a:solidFill>
                  <a:effectLst/>
                  <a:cs typeface="+mn-ea"/>
                  <a:sym typeface="+mn-lt"/>
                </a:rPr>
                <a:t>、这本书说的对吗？</a:t>
              </a:r>
              <a:endParaRPr lang="en-US" altLang="zh-CN" i="0" dirty="0">
                <a:solidFill>
                  <a:srgbClr val="121212"/>
                </a:solidFill>
                <a:effectLst/>
                <a:cs typeface="+mn-ea"/>
                <a:sym typeface="+mn-lt"/>
              </a:endParaRPr>
            </a:p>
            <a:p>
              <a:pPr fontAlgn="auto">
                <a:lnSpc>
                  <a:spcPct val="150000"/>
                </a:lnSpc>
              </a:pPr>
              <a:r>
                <a:rPr lang="en-US" altLang="zh-CN" i="0" dirty="0">
                  <a:solidFill>
                    <a:srgbClr val="121212"/>
                  </a:solidFill>
                  <a:effectLst/>
                  <a:cs typeface="+mn-ea"/>
                  <a:sym typeface="+mn-lt"/>
                </a:rPr>
                <a:t>4</a:t>
              </a:r>
              <a:r>
                <a:rPr lang="zh-CN" altLang="en-US" i="0" dirty="0">
                  <a:solidFill>
                    <a:srgbClr val="121212"/>
                  </a:solidFill>
                  <a:effectLst/>
                  <a:cs typeface="+mn-ea"/>
                  <a:sym typeface="+mn-lt"/>
                </a:rPr>
                <a:t>、这本书跟我们有什么关系？</a:t>
              </a:r>
              <a:endParaRPr lang="zh-CN" altLang="en-US" dirty="0">
                <a:cs typeface="+mn-ea"/>
                <a:sym typeface="+mn-lt"/>
              </a:endParaRPr>
            </a:p>
          </p:txBody>
        </p:sp>
      </p:grpSp>
      <p:grpSp>
        <p:nvGrpSpPr>
          <p:cNvPr id="6" name="PA-组合 5"/>
          <p:cNvGrpSpPr/>
          <p:nvPr>
            <p:custDataLst>
              <p:tags r:id="rId3"/>
            </p:custDataLst>
          </p:nvPr>
        </p:nvGrpSpPr>
        <p:grpSpPr>
          <a:xfrm>
            <a:off x="647065" y="481330"/>
            <a:ext cx="4249420" cy="628015"/>
            <a:chOff x="774" y="828"/>
            <a:chExt cx="6692" cy="989"/>
          </a:xfrm>
        </p:grpSpPr>
        <p:sp>
          <p:nvSpPr>
            <p:cNvPr id="7" name="PA-文本框 6"/>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做一个自我要求的读者</a:t>
              </a:r>
            </a:p>
          </p:txBody>
        </p:sp>
        <p:sp>
          <p:nvSpPr>
            <p:cNvPr id="8"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10" name="PA-图片 9" descr="51miz-E1087874-915649CA"/>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7710805" y="3867785"/>
            <a:ext cx="2165985" cy="19767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2"/>
            </p:custDataLst>
          </p:nvPr>
        </p:nvGrpSpPr>
        <p:grpSpPr>
          <a:xfrm>
            <a:off x="1493520" y="3309620"/>
            <a:ext cx="4919345" cy="555782"/>
            <a:chOff x="1270138" y="2850794"/>
            <a:chExt cx="3660677" cy="369333"/>
          </a:xfrm>
        </p:grpSpPr>
        <p:sp>
          <p:nvSpPr>
            <p:cNvPr id="8" name="PA-文本框 7"/>
            <p:cNvSpPr txBox="1"/>
            <p:nvPr>
              <p:custDataLst>
                <p:tags r:id="rId23"/>
              </p:custDataLst>
            </p:nvPr>
          </p:nvSpPr>
          <p:spPr>
            <a:xfrm>
              <a:off x="2210764" y="2850794"/>
              <a:ext cx="2720051" cy="305932"/>
            </a:xfrm>
            <a:prstGeom prst="rect">
              <a:avLst/>
            </a:prstGeom>
            <a:noFill/>
          </p:spPr>
          <p:txBody>
            <a:bodyPr wrap="square" rtlCol="0">
              <a:spAutoFit/>
            </a:bodyPr>
            <a:lstStyle/>
            <a:p>
              <a:r>
                <a:rPr lang="zh-CN" altLang="en-US" sz="2400" dirty="0">
                  <a:solidFill>
                    <a:srgbClr val="DB6767"/>
                  </a:solidFill>
                  <a:cs typeface="+mn-ea"/>
                  <a:sym typeface="+mn-lt"/>
                </a:rPr>
                <a:t>我为什么要分享这本书</a:t>
              </a:r>
            </a:p>
          </p:txBody>
        </p:sp>
        <p:sp>
          <p:nvSpPr>
            <p:cNvPr id="9" name="PA-椭圆形标注 8"/>
            <p:cNvSpPr/>
            <p:nvPr>
              <p:custDataLst>
                <p:tags r:id="rId24"/>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01</a:t>
              </a:r>
            </a:p>
          </p:txBody>
        </p:sp>
      </p:grpSp>
      <p:grpSp>
        <p:nvGrpSpPr>
          <p:cNvPr id="11" name="PA-组合 10"/>
          <p:cNvGrpSpPr/>
          <p:nvPr>
            <p:custDataLst>
              <p:tags r:id="rId3"/>
            </p:custDataLst>
          </p:nvPr>
        </p:nvGrpSpPr>
        <p:grpSpPr>
          <a:xfrm>
            <a:off x="1493520" y="4457857"/>
            <a:ext cx="4919345" cy="555625"/>
            <a:chOff x="1270138" y="2850794"/>
            <a:chExt cx="3660677" cy="369333"/>
          </a:xfrm>
        </p:grpSpPr>
        <p:sp>
          <p:nvSpPr>
            <p:cNvPr id="12" name="PA-文本框 11"/>
            <p:cNvSpPr txBox="1"/>
            <p:nvPr>
              <p:custDataLst>
                <p:tags r:id="rId21"/>
              </p:custDataLst>
            </p:nvPr>
          </p:nvSpPr>
          <p:spPr>
            <a:xfrm>
              <a:off x="2210764" y="2850794"/>
              <a:ext cx="2720051" cy="306019"/>
            </a:xfrm>
            <a:prstGeom prst="rect">
              <a:avLst/>
            </a:prstGeom>
            <a:noFill/>
          </p:spPr>
          <p:txBody>
            <a:bodyPr wrap="square" rtlCol="0">
              <a:spAutoFit/>
            </a:bodyPr>
            <a:lstStyle/>
            <a:p>
              <a:r>
                <a:rPr lang="zh-CN" altLang="en-US" sz="2400" dirty="0">
                  <a:solidFill>
                    <a:srgbClr val="DB6767"/>
                  </a:solidFill>
                  <a:cs typeface="+mn-ea"/>
                  <a:sym typeface="+mn-lt"/>
                </a:rPr>
                <a:t>阅读的目的与层次</a:t>
              </a:r>
            </a:p>
          </p:txBody>
        </p:sp>
        <p:sp>
          <p:nvSpPr>
            <p:cNvPr id="13" name="PA-椭圆形标注 12"/>
            <p:cNvSpPr/>
            <p:nvPr>
              <p:custDataLst>
                <p:tags r:id="rId22"/>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02</a:t>
              </a:r>
            </a:p>
          </p:txBody>
        </p:sp>
      </p:grpSp>
      <p:grpSp>
        <p:nvGrpSpPr>
          <p:cNvPr id="14" name="PA-组合 13"/>
          <p:cNvGrpSpPr/>
          <p:nvPr>
            <p:custDataLst>
              <p:tags r:id="rId4"/>
            </p:custDataLst>
          </p:nvPr>
        </p:nvGrpSpPr>
        <p:grpSpPr>
          <a:xfrm>
            <a:off x="1493520" y="5605937"/>
            <a:ext cx="4919345" cy="555625"/>
            <a:chOff x="1270138" y="2850794"/>
            <a:chExt cx="3660677" cy="369333"/>
          </a:xfrm>
        </p:grpSpPr>
        <p:sp>
          <p:nvSpPr>
            <p:cNvPr id="15" name="PA-文本框 14"/>
            <p:cNvSpPr txBox="1"/>
            <p:nvPr>
              <p:custDataLst>
                <p:tags r:id="rId19"/>
              </p:custDataLst>
            </p:nvPr>
          </p:nvSpPr>
          <p:spPr>
            <a:xfrm>
              <a:off x="2210764" y="2850794"/>
              <a:ext cx="2720051" cy="306019"/>
            </a:xfrm>
            <a:prstGeom prst="rect">
              <a:avLst/>
            </a:prstGeom>
            <a:noFill/>
          </p:spPr>
          <p:txBody>
            <a:bodyPr wrap="square" rtlCol="0">
              <a:spAutoFit/>
            </a:bodyPr>
            <a:lstStyle/>
            <a:p>
              <a:r>
                <a:rPr lang="zh-CN" altLang="en-US" sz="2400" dirty="0">
                  <a:solidFill>
                    <a:srgbClr val="DB6767"/>
                  </a:solidFill>
                  <a:cs typeface="+mn-ea"/>
                  <a:sym typeface="+mn-lt"/>
                </a:rPr>
                <a:t>基础阅读与检视阅读</a:t>
              </a:r>
            </a:p>
          </p:txBody>
        </p:sp>
        <p:sp>
          <p:nvSpPr>
            <p:cNvPr id="16" name="PA-椭圆形标注 15"/>
            <p:cNvSpPr/>
            <p:nvPr>
              <p:custDataLst>
                <p:tags r:id="rId20"/>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03</a:t>
              </a:r>
            </a:p>
          </p:txBody>
        </p:sp>
      </p:grpSp>
      <p:grpSp>
        <p:nvGrpSpPr>
          <p:cNvPr id="30" name="PA-组合 29"/>
          <p:cNvGrpSpPr/>
          <p:nvPr>
            <p:custDataLst>
              <p:tags r:id="rId5"/>
            </p:custDataLst>
          </p:nvPr>
        </p:nvGrpSpPr>
        <p:grpSpPr>
          <a:xfrm>
            <a:off x="451485" y="864235"/>
            <a:ext cx="4127500" cy="2646680"/>
            <a:chOff x="711" y="1361"/>
            <a:chExt cx="6500" cy="4168"/>
          </a:xfrm>
        </p:grpSpPr>
        <p:sp>
          <p:nvSpPr>
            <p:cNvPr id="6" name="PA-矩形 5"/>
            <p:cNvSpPr/>
            <p:nvPr>
              <p:custDataLst>
                <p:tags r:id="rId16"/>
              </p:custDataLst>
            </p:nvPr>
          </p:nvSpPr>
          <p:spPr>
            <a:xfrm>
              <a:off x="711" y="1361"/>
              <a:ext cx="3643" cy="4168"/>
            </a:xfrm>
            <a:prstGeom prst="rect">
              <a:avLst/>
            </a:prstGeom>
          </p:spPr>
          <p:txBody>
            <a:bodyPr wrap="none">
              <a:spAutoFit/>
            </a:bodyPr>
            <a:lstStyle/>
            <a:p>
              <a:r>
                <a:rPr lang="zh-CN" altLang="en-US" sz="16600" dirty="0">
                  <a:solidFill>
                    <a:srgbClr val="DB6767">
                      <a:alpha val="50000"/>
                    </a:srgbClr>
                  </a:solidFill>
                  <a:cs typeface="+mn-ea"/>
                  <a:sym typeface="+mn-lt"/>
                </a:rPr>
                <a:t>“</a:t>
              </a:r>
            </a:p>
          </p:txBody>
        </p:sp>
        <p:sp>
          <p:nvSpPr>
            <p:cNvPr id="7" name="PA-矩形 6"/>
            <p:cNvSpPr/>
            <p:nvPr>
              <p:custDataLst>
                <p:tags r:id="rId17"/>
              </p:custDataLst>
            </p:nvPr>
          </p:nvSpPr>
          <p:spPr>
            <a:xfrm>
              <a:off x="4118" y="1809"/>
              <a:ext cx="2688" cy="1598"/>
            </a:xfrm>
            <a:prstGeom prst="rect">
              <a:avLst/>
            </a:prstGeom>
          </p:spPr>
          <p:txBody>
            <a:bodyPr wrap="none">
              <a:spAutoFit/>
            </a:bodyPr>
            <a:lstStyle/>
            <a:p>
              <a:pPr algn="ctr"/>
              <a:r>
                <a:rPr lang="zh-CN" altLang="en-US" sz="6000" dirty="0">
                  <a:solidFill>
                    <a:srgbClr val="DB6767"/>
                  </a:solidFill>
                  <a:cs typeface="+mn-ea"/>
                  <a:sym typeface="+mn-lt"/>
                </a:rPr>
                <a:t>目录</a:t>
              </a:r>
            </a:p>
          </p:txBody>
        </p:sp>
        <p:sp>
          <p:nvSpPr>
            <p:cNvPr id="4" name="PA-矩形 3"/>
            <p:cNvSpPr/>
            <p:nvPr>
              <p:custDataLst>
                <p:tags r:id="rId18"/>
              </p:custDataLst>
            </p:nvPr>
          </p:nvSpPr>
          <p:spPr>
            <a:xfrm>
              <a:off x="3714" y="3498"/>
              <a:ext cx="3497" cy="725"/>
            </a:xfrm>
            <a:prstGeom prst="rect">
              <a:avLst/>
            </a:prstGeom>
          </p:spPr>
          <p:txBody>
            <a:bodyPr wrap="square">
              <a:spAutoFit/>
            </a:bodyPr>
            <a:lstStyle/>
            <a:p>
              <a:pPr algn="ctr"/>
              <a:r>
                <a:rPr lang="en-US" altLang="zh-CN" sz="2400" dirty="0">
                  <a:solidFill>
                    <a:srgbClr val="DB6767"/>
                  </a:solidFill>
                  <a:cs typeface="+mn-ea"/>
                  <a:sym typeface="+mn-lt"/>
                </a:rPr>
                <a:t>CONTENTS</a:t>
              </a:r>
            </a:p>
          </p:txBody>
        </p:sp>
      </p:grpSp>
      <p:grpSp>
        <p:nvGrpSpPr>
          <p:cNvPr id="5" name="PA-组合 4"/>
          <p:cNvGrpSpPr/>
          <p:nvPr>
            <p:custDataLst>
              <p:tags r:id="rId6"/>
            </p:custDataLst>
          </p:nvPr>
        </p:nvGrpSpPr>
        <p:grpSpPr>
          <a:xfrm>
            <a:off x="6504305" y="3227070"/>
            <a:ext cx="4919345" cy="555782"/>
            <a:chOff x="1270138" y="2850794"/>
            <a:chExt cx="3660677" cy="369333"/>
          </a:xfrm>
        </p:grpSpPr>
        <p:sp>
          <p:nvSpPr>
            <p:cNvPr id="21" name="PA-文本框 20"/>
            <p:cNvSpPr txBox="1"/>
            <p:nvPr>
              <p:custDataLst>
                <p:tags r:id="rId14"/>
              </p:custDataLst>
            </p:nvPr>
          </p:nvSpPr>
          <p:spPr>
            <a:xfrm>
              <a:off x="2210764" y="2850794"/>
              <a:ext cx="2720051" cy="305932"/>
            </a:xfrm>
            <a:prstGeom prst="rect">
              <a:avLst/>
            </a:prstGeom>
            <a:noFill/>
          </p:spPr>
          <p:txBody>
            <a:bodyPr wrap="square" rtlCol="0">
              <a:spAutoFit/>
            </a:bodyPr>
            <a:lstStyle/>
            <a:p>
              <a:r>
                <a:rPr lang="zh-CN" altLang="en-US" sz="2400" dirty="0">
                  <a:solidFill>
                    <a:srgbClr val="DB6767"/>
                  </a:solidFill>
                  <a:cs typeface="+mn-ea"/>
                  <a:sym typeface="+mn-lt"/>
                </a:rPr>
                <a:t>分析阅读</a:t>
              </a:r>
            </a:p>
          </p:txBody>
        </p:sp>
        <p:sp>
          <p:nvSpPr>
            <p:cNvPr id="22" name="PA-对话气泡: 椭圆形 8"/>
            <p:cNvSpPr/>
            <p:nvPr>
              <p:custDataLst>
                <p:tags r:id="rId15"/>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04</a:t>
              </a:r>
            </a:p>
          </p:txBody>
        </p:sp>
      </p:grpSp>
      <p:grpSp>
        <p:nvGrpSpPr>
          <p:cNvPr id="23" name="PA-组合 22"/>
          <p:cNvGrpSpPr/>
          <p:nvPr>
            <p:custDataLst>
              <p:tags r:id="rId7"/>
            </p:custDataLst>
          </p:nvPr>
        </p:nvGrpSpPr>
        <p:grpSpPr>
          <a:xfrm>
            <a:off x="6504305" y="4375307"/>
            <a:ext cx="4919345" cy="555625"/>
            <a:chOff x="1270138" y="2850794"/>
            <a:chExt cx="3660677" cy="369333"/>
          </a:xfrm>
        </p:grpSpPr>
        <p:sp>
          <p:nvSpPr>
            <p:cNvPr id="24" name="PA-文本框 23"/>
            <p:cNvSpPr txBox="1"/>
            <p:nvPr>
              <p:custDataLst>
                <p:tags r:id="rId12"/>
              </p:custDataLst>
            </p:nvPr>
          </p:nvSpPr>
          <p:spPr>
            <a:xfrm>
              <a:off x="2210764" y="2850794"/>
              <a:ext cx="2720051" cy="306019"/>
            </a:xfrm>
            <a:prstGeom prst="rect">
              <a:avLst/>
            </a:prstGeom>
            <a:noFill/>
          </p:spPr>
          <p:txBody>
            <a:bodyPr wrap="square" rtlCol="0">
              <a:spAutoFit/>
            </a:bodyPr>
            <a:lstStyle/>
            <a:p>
              <a:r>
                <a:rPr lang="zh-CN" altLang="en-US" sz="2400" dirty="0">
                  <a:solidFill>
                    <a:srgbClr val="DB6767"/>
                  </a:solidFill>
                  <a:cs typeface="+mn-ea"/>
                  <a:sym typeface="+mn-lt"/>
                </a:rPr>
                <a:t>主题阅读</a:t>
              </a:r>
            </a:p>
          </p:txBody>
        </p:sp>
        <p:sp>
          <p:nvSpPr>
            <p:cNvPr id="25" name="PA-对话气泡: 椭圆形 12"/>
            <p:cNvSpPr/>
            <p:nvPr>
              <p:custDataLst>
                <p:tags r:id="rId13"/>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05</a:t>
              </a:r>
            </a:p>
          </p:txBody>
        </p:sp>
      </p:grpSp>
      <p:grpSp>
        <p:nvGrpSpPr>
          <p:cNvPr id="26" name="PA-组合 25"/>
          <p:cNvGrpSpPr/>
          <p:nvPr>
            <p:custDataLst>
              <p:tags r:id="rId8"/>
            </p:custDataLst>
          </p:nvPr>
        </p:nvGrpSpPr>
        <p:grpSpPr>
          <a:xfrm>
            <a:off x="6504305" y="5523387"/>
            <a:ext cx="4919345" cy="555625"/>
            <a:chOff x="1270138" y="2850794"/>
            <a:chExt cx="3660677" cy="369333"/>
          </a:xfrm>
        </p:grpSpPr>
        <p:sp>
          <p:nvSpPr>
            <p:cNvPr id="27" name="PA-文本框 26"/>
            <p:cNvSpPr txBox="1"/>
            <p:nvPr>
              <p:custDataLst>
                <p:tags r:id="rId10"/>
              </p:custDataLst>
            </p:nvPr>
          </p:nvSpPr>
          <p:spPr>
            <a:xfrm>
              <a:off x="2210764" y="2850794"/>
              <a:ext cx="2720051" cy="306019"/>
            </a:xfrm>
            <a:prstGeom prst="rect">
              <a:avLst/>
            </a:prstGeom>
            <a:noFill/>
          </p:spPr>
          <p:txBody>
            <a:bodyPr wrap="square" rtlCol="0">
              <a:spAutoFit/>
            </a:bodyPr>
            <a:lstStyle/>
            <a:p>
              <a:r>
                <a:rPr lang="zh-CN" altLang="en-US" sz="2400" dirty="0">
                  <a:solidFill>
                    <a:srgbClr val="DB6767"/>
                  </a:solidFill>
                  <a:cs typeface="+mn-ea"/>
                  <a:sym typeface="+mn-lt"/>
                </a:rPr>
                <a:t>怎样做好读书笔记</a:t>
              </a:r>
            </a:p>
          </p:txBody>
        </p:sp>
        <p:sp>
          <p:nvSpPr>
            <p:cNvPr id="28" name="PA-对话气泡: 椭圆形 15"/>
            <p:cNvSpPr/>
            <p:nvPr>
              <p:custDataLst>
                <p:tags r:id="rId11"/>
              </p:custDataLst>
            </p:nvPr>
          </p:nvSpPr>
          <p:spPr>
            <a:xfrm flipH="1">
              <a:off x="1270138" y="2850794"/>
              <a:ext cx="708030" cy="369333"/>
            </a:xfrm>
            <a:prstGeom prst="wedgeEllipseCallout">
              <a:avLst>
                <a:gd name="adj1" fmla="val -65475"/>
                <a:gd name="adj2" fmla="val 201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DB6767"/>
                  </a:solidFill>
                  <a:cs typeface="+mn-ea"/>
                  <a:sym typeface="+mn-lt"/>
                </a:rPr>
                <a:t>06</a:t>
              </a:r>
            </a:p>
          </p:txBody>
        </p:sp>
      </p:grpSp>
      <p:pic>
        <p:nvPicPr>
          <p:cNvPr id="29" name="PA-图片 28" descr="51miz-E1110734-745A8D5D"/>
          <p:cNvPicPr>
            <a:picLocks noChangeAspect="1"/>
          </p:cNvPicPr>
          <p:nvPr>
            <p:custDataLst>
              <p:tags r:id="rId9"/>
            </p:custDataLst>
          </p:nvPr>
        </p:nvPicPr>
        <p:blipFill>
          <a:blip r:embed="rId27" cstate="screen">
            <a:extLst>
              <a:ext uri="{28A0092B-C50C-407E-A947-70E740481C1C}">
                <a14:useLocalDpi xmlns:a14="http://schemas.microsoft.com/office/drawing/2010/main"/>
              </a:ext>
            </a:extLst>
          </a:blip>
          <a:stretch>
            <a:fillRect/>
          </a:stretch>
        </p:blipFill>
        <p:spPr>
          <a:xfrm>
            <a:off x="7767955" y="46990"/>
            <a:ext cx="4424045" cy="2765425"/>
          </a:xfrm>
          <a:prstGeom prst="rect">
            <a:avLst/>
          </a:prstGeom>
        </p:spPr>
      </p:pic>
      <p:sp>
        <p:nvSpPr>
          <p:cNvPr id="2" name="文本框 1"/>
          <p:cNvSpPr txBox="1"/>
          <p:nvPr/>
        </p:nvSpPr>
        <p:spPr>
          <a:xfrm>
            <a:off x="5237825" y="630315"/>
            <a:ext cx="1944210" cy="261610"/>
          </a:xfrm>
          <a:prstGeom prst="rect">
            <a:avLst/>
          </a:prstGeom>
          <a:noFill/>
        </p:spPr>
        <p:txBody>
          <a:bodyPr wrap="square" rtlCol="0">
            <a:spAutoFit/>
          </a:bodyPr>
          <a:lstStyle/>
          <a:p>
            <a:r>
              <a:rPr lang="en-US" altLang="zh-CN" sz="1100" dirty="0">
                <a:solidFill>
                  <a:srgbClr val="FFF6F6"/>
                </a:solidFill>
              </a:rPr>
              <a:t>https://www.ypppt.com/</a:t>
            </a:r>
            <a:endParaRPr lang="zh-CN" altLang="en-US" sz="1100" dirty="0">
              <a:solidFill>
                <a:srgbClr val="FFF6F6"/>
              </a:solidFill>
            </a:endParaRP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800" decel="100000"/>
                                        <p:tgtEl>
                                          <p:spTgt spid="11"/>
                                        </p:tgtEl>
                                      </p:cBhvr>
                                    </p:animEffect>
                                    <p:anim calcmode="lin" valueType="num">
                                      <p:cBhvr>
                                        <p:cTn id="16" dur="800" decel="100000" fill="hold"/>
                                        <p:tgtEl>
                                          <p:spTgt spid="11"/>
                                        </p:tgtEl>
                                        <p:attrNameLst>
                                          <p:attrName>style.rotation</p:attrName>
                                        </p:attrNameLst>
                                      </p:cBhvr>
                                      <p:tavLst>
                                        <p:tav tm="0">
                                          <p:val>
                                            <p:fltVal val="-90"/>
                                          </p:val>
                                        </p:tav>
                                        <p:tav tm="100000">
                                          <p:val>
                                            <p:fltVal val="0"/>
                                          </p:val>
                                        </p:tav>
                                      </p:tavLst>
                                    </p:anim>
                                    <p:anim calcmode="lin" valueType="num">
                                      <p:cBhvr>
                                        <p:cTn id="17" dur="800" decel="100000" fill="hold"/>
                                        <p:tgtEl>
                                          <p:spTgt spid="11"/>
                                        </p:tgtEl>
                                        <p:attrNameLst>
                                          <p:attrName>ppt_x</p:attrName>
                                        </p:attrNameLst>
                                      </p:cBhvr>
                                      <p:tavLst>
                                        <p:tav tm="0">
                                          <p:val>
                                            <p:strVal val="#ppt_x+0.4"/>
                                          </p:val>
                                        </p:tav>
                                        <p:tav tm="100000">
                                          <p:val>
                                            <p:strVal val="#ppt_x-0.05"/>
                                          </p:val>
                                        </p:tav>
                                      </p:tavLst>
                                    </p:anim>
                                    <p:anim calcmode="lin" valueType="num">
                                      <p:cBhvr>
                                        <p:cTn id="18" dur="800" decel="100000" fill="hold"/>
                                        <p:tgtEl>
                                          <p:spTgt spid="1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800" decel="100000"/>
                                        <p:tgtEl>
                                          <p:spTgt spid="14"/>
                                        </p:tgtEl>
                                      </p:cBhvr>
                                    </p:animEffect>
                                    <p:anim calcmode="lin" valueType="num">
                                      <p:cBhvr>
                                        <p:cTn id="24" dur="800" decel="100000" fill="hold"/>
                                        <p:tgtEl>
                                          <p:spTgt spid="14"/>
                                        </p:tgtEl>
                                        <p:attrNameLst>
                                          <p:attrName>style.rotation</p:attrName>
                                        </p:attrNameLst>
                                      </p:cBhvr>
                                      <p:tavLst>
                                        <p:tav tm="0">
                                          <p:val>
                                            <p:fltVal val="-90"/>
                                          </p:val>
                                        </p:tav>
                                        <p:tav tm="100000">
                                          <p:val>
                                            <p:fltVal val="0"/>
                                          </p:val>
                                        </p:tav>
                                      </p:tavLst>
                                    </p:anim>
                                    <p:anim calcmode="lin" valueType="num">
                                      <p:cBhvr>
                                        <p:cTn id="25" dur="800" decel="100000" fill="hold"/>
                                        <p:tgtEl>
                                          <p:spTgt spid="14"/>
                                        </p:tgtEl>
                                        <p:attrNameLst>
                                          <p:attrName>ppt_x</p:attrName>
                                        </p:attrNameLst>
                                      </p:cBhvr>
                                      <p:tavLst>
                                        <p:tav tm="0">
                                          <p:val>
                                            <p:strVal val="#ppt_x+0.4"/>
                                          </p:val>
                                        </p:tav>
                                        <p:tav tm="100000">
                                          <p:val>
                                            <p:strVal val="#ppt_x-0.05"/>
                                          </p:val>
                                        </p:tav>
                                      </p:tavLst>
                                    </p:anim>
                                    <p:anim calcmode="lin" valueType="num">
                                      <p:cBhvr>
                                        <p:cTn id="26" dur="800" decel="100000" fill="hold"/>
                                        <p:tgtEl>
                                          <p:spTgt spid="1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800" decel="100000"/>
                                        <p:tgtEl>
                                          <p:spTgt spid="30"/>
                                        </p:tgtEl>
                                      </p:cBhvr>
                                    </p:animEffect>
                                    <p:anim calcmode="lin" valueType="num">
                                      <p:cBhvr>
                                        <p:cTn id="32" dur="800" decel="100000" fill="hold"/>
                                        <p:tgtEl>
                                          <p:spTgt spid="30"/>
                                        </p:tgtEl>
                                        <p:attrNameLst>
                                          <p:attrName>style.rotation</p:attrName>
                                        </p:attrNameLst>
                                      </p:cBhvr>
                                      <p:tavLst>
                                        <p:tav tm="0">
                                          <p:val>
                                            <p:fltVal val="-90"/>
                                          </p:val>
                                        </p:tav>
                                        <p:tav tm="100000">
                                          <p:val>
                                            <p:fltVal val="0"/>
                                          </p:val>
                                        </p:tav>
                                      </p:tavLst>
                                    </p:anim>
                                    <p:anim calcmode="lin" valueType="num">
                                      <p:cBhvr>
                                        <p:cTn id="33" dur="800" decel="100000" fill="hold"/>
                                        <p:tgtEl>
                                          <p:spTgt spid="30"/>
                                        </p:tgtEl>
                                        <p:attrNameLst>
                                          <p:attrName>ppt_x</p:attrName>
                                        </p:attrNameLst>
                                      </p:cBhvr>
                                      <p:tavLst>
                                        <p:tav tm="0">
                                          <p:val>
                                            <p:strVal val="#ppt_x+0.4"/>
                                          </p:val>
                                        </p:tav>
                                        <p:tav tm="100000">
                                          <p:val>
                                            <p:strVal val="#ppt_x-0.05"/>
                                          </p:val>
                                        </p:tav>
                                      </p:tavLst>
                                    </p:anim>
                                    <p:anim calcmode="lin" valueType="num">
                                      <p:cBhvr>
                                        <p:cTn id="34" dur="800" decel="100000" fill="hold"/>
                                        <p:tgtEl>
                                          <p:spTgt spid="3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800" decel="100000"/>
                                        <p:tgtEl>
                                          <p:spTgt spid="5"/>
                                        </p:tgtEl>
                                      </p:cBhvr>
                                    </p:animEffect>
                                    <p:anim calcmode="lin" valueType="num">
                                      <p:cBhvr>
                                        <p:cTn id="40" dur="800" decel="100000" fill="hold"/>
                                        <p:tgtEl>
                                          <p:spTgt spid="5"/>
                                        </p:tgtEl>
                                        <p:attrNameLst>
                                          <p:attrName>style.rotation</p:attrName>
                                        </p:attrNameLst>
                                      </p:cBhvr>
                                      <p:tavLst>
                                        <p:tav tm="0">
                                          <p:val>
                                            <p:fltVal val="-90"/>
                                          </p:val>
                                        </p:tav>
                                        <p:tav tm="100000">
                                          <p:val>
                                            <p:fltVal val="0"/>
                                          </p:val>
                                        </p:tav>
                                      </p:tavLst>
                                    </p:anim>
                                    <p:anim calcmode="lin" valueType="num">
                                      <p:cBhvr>
                                        <p:cTn id="41" dur="800" decel="100000" fill="hold"/>
                                        <p:tgtEl>
                                          <p:spTgt spid="5"/>
                                        </p:tgtEl>
                                        <p:attrNameLst>
                                          <p:attrName>ppt_x</p:attrName>
                                        </p:attrNameLst>
                                      </p:cBhvr>
                                      <p:tavLst>
                                        <p:tav tm="0">
                                          <p:val>
                                            <p:strVal val="#ppt_x+0.4"/>
                                          </p:val>
                                        </p:tav>
                                        <p:tav tm="100000">
                                          <p:val>
                                            <p:strVal val="#ppt_x-0.05"/>
                                          </p:val>
                                        </p:tav>
                                      </p:tavLst>
                                    </p:anim>
                                    <p:anim calcmode="lin" valueType="num">
                                      <p:cBhvr>
                                        <p:cTn id="42" dur="800" decel="100000" fill="hold"/>
                                        <p:tgtEl>
                                          <p:spTgt spid="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800" decel="100000"/>
                                        <p:tgtEl>
                                          <p:spTgt spid="23"/>
                                        </p:tgtEl>
                                      </p:cBhvr>
                                    </p:animEffect>
                                    <p:anim calcmode="lin" valueType="num">
                                      <p:cBhvr>
                                        <p:cTn id="48" dur="800" decel="100000" fill="hold"/>
                                        <p:tgtEl>
                                          <p:spTgt spid="23"/>
                                        </p:tgtEl>
                                        <p:attrNameLst>
                                          <p:attrName>style.rotation</p:attrName>
                                        </p:attrNameLst>
                                      </p:cBhvr>
                                      <p:tavLst>
                                        <p:tav tm="0">
                                          <p:val>
                                            <p:fltVal val="-90"/>
                                          </p:val>
                                        </p:tav>
                                        <p:tav tm="100000">
                                          <p:val>
                                            <p:fltVal val="0"/>
                                          </p:val>
                                        </p:tav>
                                      </p:tavLst>
                                    </p:anim>
                                    <p:anim calcmode="lin" valueType="num">
                                      <p:cBhvr>
                                        <p:cTn id="49" dur="800" decel="100000" fill="hold"/>
                                        <p:tgtEl>
                                          <p:spTgt spid="23"/>
                                        </p:tgtEl>
                                        <p:attrNameLst>
                                          <p:attrName>ppt_x</p:attrName>
                                        </p:attrNameLst>
                                      </p:cBhvr>
                                      <p:tavLst>
                                        <p:tav tm="0">
                                          <p:val>
                                            <p:strVal val="#ppt_x+0.4"/>
                                          </p:val>
                                        </p:tav>
                                        <p:tav tm="100000">
                                          <p:val>
                                            <p:strVal val="#ppt_x-0.05"/>
                                          </p:val>
                                        </p:tav>
                                      </p:tavLst>
                                    </p:anim>
                                    <p:anim calcmode="lin" valueType="num">
                                      <p:cBhvr>
                                        <p:cTn id="50" dur="800" decel="100000" fill="hold"/>
                                        <p:tgtEl>
                                          <p:spTgt spid="23"/>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800" decel="100000"/>
                                        <p:tgtEl>
                                          <p:spTgt spid="26"/>
                                        </p:tgtEl>
                                      </p:cBhvr>
                                    </p:animEffect>
                                    <p:anim calcmode="lin" valueType="num">
                                      <p:cBhvr>
                                        <p:cTn id="56" dur="800" decel="100000" fill="hold"/>
                                        <p:tgtEl>
                                          <p:spTgt spid="26"/>
                                        </p:tgtEl>
                                        <p:attrNameLst>
                                          <p:attrName>style.rotation</p:attrName>
                                        </p:attrNameLst>
                                      </p:cBhvr>
                                      <p:tavLst>
                                        <p:tav tm="0">
                                          <p:val>
                                            <p:fltVal val="-90"/>
                                          </p:val>
                                        </p:tav>
                                        <p:tav tm="100000">
                                          <p:val>
                                            <p:fltVal val="0"/>
                                          </p:val>
                                        </p:tav>
                                      </p:tavLst>
                                    </p:anim>
                                    <p:anim calcmode="lin" valueType="num">
                                      <p:cBhvr>
                                        <p:cTn id="57" dur="800" decel="100000" fill="hold"/>
                                        <p:tgtEl>
                                          <p:spTgt spid="26"/>
                                        </p:tgtEl>
                                        <p:attrNameLst>
                                          <p:attrName>ppt_x</p:attrName>
                                        </p:attrNameLst>
                                      </p:cBhvr>
                                      <p:tavLst>
                                        <p:tav tm="0">
                                          <p:val>
                                            <p:strVal val="#ppt_x+0.4"/>
                                          </p:val>
                                        </p:tav>
                                        <p:tav tm="100000">
                                          <p:val>
                                            <p:strVal val="#ppt_x-0.05"/>
                                          </p:val>
                                        </p:tav>
                                      </p:tavLst>
                                    </p:anim>
                                    <p:anim calcmode="lin" valueType="num">
                                      <p:cBhvr>
                                        <p:cTn id="58" dur="800" decel="100000" fill="hold"/>
                                        <p:tgtEl>
                                          <p:spTgt spid="2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800" decel="100000"/>
                                        <p:tgtEl>
                                          <p:spTgt spid="29"/>
                                        </p:tgtEl>
                                      </p:cBhvr>
                                    </p:animEffect>
                                    <p:anim calcmode="lin" valueType="num">
                                      <p:cBhvr>
                                        <p:cTn id="64" dur="800" decel="100000" fill="hold"/>
                                        <p:tgtEl>
                                          <p:spTgt spid="29"/>
                                        </p:tgtEl>
                                        <p:attrNameLst>
                                          <p:attrName>style.rotation</p:attrName>
                                        </p:attrNameLst>
                                      </p:cBhvr>
                                      <p:tavLst>
                                        <p:tav tm="0">
                                          <p:val>
                                            <p:fltVal val="-90"/>
                                          </p:val>
                                        </p:tav>
                                        <p:tav tm="100000">
                                          <p:val>
                                            <p:fltVal val="0"/>
                                          </p:val>
                                        </p:tav>
                                      </p:tavLst>
                                    </p:anim>
                                    <p:anim calcmode="lin" valueType="num">
                                      <p:cBhvr>
                                        <p:cTn id="65" dur="800" decel="100000" fill="hold"/>
                                        <p:tgtEl>
                                          <p:spTgt spid="29"/>
                                        </p:tgtEl>
                                        <p:attrNameLst>
                                          <p:attrName>ppt_x</p:attrName>
                                        </p:attrNameLst>
                                      </p:cBhvr>
                                      <p:tavLst>
                                        <p:tav tm="0">
                                          <p:val>
                                            <p:strVal val="#ppt_x+0.4"/>
                                          </p:val>
                                        </p:tav>
                                        <p:tav tm="100000">
                                          <p:val>
                                            <p:strVal val="#ppt_x-0.05"/>
                                          </p:val>
                                        </p:tav>
                                      </p:tavLst>
                                    </p:anim>
                                    <p:anim calcmode="lin" valueType="num">
                                      <p:cBhvr>
                                        <p:cTn id="66" dur="800" decel="100000" fill="hold"/>
                                        <p:tgtEl>
                                          <p:spTgt spid="29"/>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543320" y="1788183"/>
            <a:ext cx="6093994" cy="398780"/>
          </a:xfrm>
          <a:prstGeom prst="rect">
            <a:avLst/>
          </a:prstGeom>
          <a:noFill/>
        </p:spPr>
        <p:txBody>
          <a:bodyPr wrap="square">
            <a:spAutoFit/>
          </a:bodyPr>
          <a:lstStyle/>
          <a:p>
            <a:r>
              <a:rPr lang="zh-CN" altLang="en-US" sz="2000" b="1" i="0" dirty="0">
                <a:solidFill>
                  <a:srgbClr val="DB6767"/>
                </a:solidFill>
                <a:effectLst/>
                <a:cs typeface="+mn-ea"/>
                <a:sym typeface="+mn-lt"/>
              </a:rPr>
              <a:t>把书变成自己的</a:t>
            </a:r>
          </a:p>
        </p:txBody>
      </p:sp>
      <p:sp>
        <p:nvSpPr>
          <p:cNvPr id="4" name="PA-文本框 3"/>
          <p:cNvSpPr txBox="1"/>
          <p:nvPr>
            <p:custDataLst>
              <p:tags r:id="rId3"/>
            </p:custDataLst>
          </p:nvPr>
        </p:nvSpPr>
        <p:spPr>
          <a:xfrm>
            <a:off x="1542825" y="2311105"/>
            <a:ext cx="9790698" cy="874407"/>
          </a:xfrm>
          <a:prstGeom prst="rect">
            <a:avLst/>
          </a:prstGeom>
          <a:noFill/>
        </p:spPr>
        <p:txBody>
          <a:bodyPr wrap="square">
            <a:spAutoFit/>
          </a:bodyPr>
          <a:lstStyle/>
          <a:p>
            <a:pPr fontAlgn="auto">
              <a:lnSpc>
                <a:spcPct val="150000"/>
              </a:lnSpc>
            </a:pPr>
            <a:r>
              <a:rPr lang="zh-CN" altLang="en-US" b="0" i="0" dirty="0">
                <a:solidFill>
                  <a:schemeClr val="tx1">
                    <a:lumMod val="85000"/>
                    <a:lumOff val="15000"/>
                  </a:schemeClr>
                </a:solidFill>
                <a:effectLst/>
                <a:cs typeface="+mn-ea"/>
                <a:sym typeface="+mn-lt"/>
              </a:rPr>
              <a:t>把书变成自己的最好方法就是写，即我们常常提到的</a:t>
            </a:r>
            <a:r>
              <a:rPr lang="zh-CN" altLang="en-US" b="0" i="0" dirty="0">
                <a:solidFill>
                  <a:srgbClr val="DB6767"/>
                </a:solidFill>
                <a:effectLst/>
                <a:cs typeface="+mn-ea"/>
                <a:sym typeface="+mn-lt"/>
              </a:rPr>
              <a:t>“</a:t>
            </a:r>
            <a:r>
              <a:rPr lang="zh-CN" altLang="en-US" b="1" i="0" dirty="0">
                <a:solidFill>
                  <a:srgbClr val="DB6767"/>
                </a:solidFill>
                <a:effectLst/>
                <a:cs typeface="+mn-ea"/>
                <a:sym typeface="+mn-lt"/>
              </a:rPr>
              <a:t>输出</a:t>
            </a:r>
            <a:r>
              <a:rPr lang="zh-CN" altLang="en-US" b="0" i="0" dirty="0">
                <a:solidFill>
                  <a:srgbClr val="DB6767"/>
                </a:solidFill>
                <a:effectLst/>
                <a:cs typeface="+mn-ea"/>
                <a:sym typeface="+mn-lt"/>
              </a:rPr>
              <a:t>”</a:t>
            </a:r>
            <a:r>
              <a:rPr lang="zh-CN" altLang="en-US" b="0" i="0" dirty="0">
                <a:solidFill>
                  <a:schemeClr val="tx1">
                    <a:lumMod val="85000"/>
                    <a:lumOff val="15000"/>
                  </a:schemeClr>
                </a:solidFill>
                <a:effectLst/>
                <a:cs typeface="+mn-ea"/>
                <a:sym typeface="+mn-lt"/>
              </a:rPr>
              <a:t>。</a:t>
            </a:r>
            <a:endParaRPr lang="en-US" altLang="zh-CN" b="0" i="0" dirty="0">
              <a:solidFill>
                <a:schemeClr val="tx1">
                  <a:lumMod val="85000"/>
                  <a:lumOff val="15000"/>
                </a:schemeClr>
              </a:solidFill>
              <a:effectLst/>
              <a:cs typeface="+mn-ea"/>
              <a:sym typeface="+mn-lt"/>
            </a:endParaRPr>
          </a:p>
          <a:p>
            <a:pPr fontAlgn="auto">
              <a:lnSpc>
                <a:spcPct val="150000"/>
              </a:lnSpc>
            </a:pPr>
            <a:r>
              <a:rPr lang="zh-CN" altLang="en-US" b="0" i="0" dirty="0">
                <a:solidFill>
                  <a:schemeClr val="tx1">
                    <a:lumMod val="85000"/>
                    <a:lumOff val="15000"/>
                  </a:schemeClr>
                </a:solidFill>
                <a:effectLst/>
                <a:cs typeface="+mn-ea"/>
                <a:sym typeface="+mn-lt"/>
              </a:rPr>
              <a:t>最简单的输出就是</a:t>
            </a:r>
            <a:r>
              <a:rPr lang="zh-CN" altLang="en-US" b="1" i="0" dirty="0">
                <a:solidFill>
                  <a:srgbClr val="DB6767"/>
                </a:solidFill>
                <a:effectLst/>
                <a:cs typeface="+mn-ea"/>
                <a:sym typeface="+mn-lt"/>
              </a:rPr>
              <a:t>做笔记</a:t>
            </a:r>
            <a:r>
              <a:rPr lang="zh-CN" altLang="en-US" b="0" i="0" dirty="0">
                <a:solidFill>
                  <a:schemeClr val="tx1">
                    <a:lumMod val="85000"/>
                    <a:lumOff val="15000"/>
                  </a:schemeClr>
                </a:solidFill>
                <a:effectLst/>
                <a:cs typeface="+mn-ea"/>
                <a:sym typeface="+mn-lt"/>
              </a:rPr>
              <a:t>，用着重号或者摘抄提醒自己。作者把记笔记也分成了三个层次：</a:t>
            </a:r>
          </a:p>
        </p:txBody>
      </p:sp>
      <p:grpSp>
        <p:nvGrpSpPr>
          <p:cNvPr id="18" name="PA-组合 17"/>
          <p:cNvGrpSpPr/>
          <p:nvPr>
            <p:custDataLst>
              <p:tags r:id="rId4"/>
            </p:custDataLst>
          </p:nvPr>
        </p:nvGrpSpPr>
        <p:grpSpPr>
          <a:xfrm>
            <a:off x="1352550" y="3893820"/>
            <a:ext cx="9325610" cy="2028190"/>
            <a:chOff x="2130" y="6132"/>
            <a:chExt cx="14686" cy="3194"/>
          </a:xfrm>
        </p:grpSpPr>
        <p:grpSp>
          <p:nvGrpSpPr>
            <p:cNvPr id="16" name="组合 15"/>
            <p:cNvGrpSpPr/>
            <p:nvPr/>
          </p:nvGrpSpPr>
          <p:grpSpPr>
            <a:xfrm>
              <a:off x="2130" y="6133"/>
              <a:ext cx="4146" cy="3168"/>
              <a:chOff x="2068" y="6170"/>
              <a:chExt cx="4146" cy="3168"/>
            </a:xfrm>
          </p:grpSpPr>
          <p:sp>
            <p:nvSpPr>
              <p:cNvPr id="6" name="PA-矩形 5"/>
              <p:cNvSpPr/>
              <p:nvPr>
                <p:custDataLst>
                  <p:tags r:id="rId12"/>
                </p:custDataLst>
              </p:nvPr>
            </p:nvSpPr>
            <p:spPr>
              <a:xfrm>
                <a:off x="2068" y="6868"/>
                <a:ext cx="4146" cy="2470"/>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即了解这本书在谈什么，并且探究作者是用怎样的架构来发展观点的，这种笔记重点的是结构，而不是细节。</a:t>
                </a:r>
              </a:p>
            </p:txBody>
          </p:sp>
          <p:sp>
            <p:nvSpPr>
              <p:cNvPr id="8" name="PA-矩形 7"/>
              <p:cNvSpPr/>
              <p:nvPr>
                <p:custDataLst>
                  <p:tags r:id="rId13"/>
                </p:custDataLst>
              </p:nvPr>
            </p:nvSpPr>
            <p:spPr>
              <a:xfrm>
                <a:off x="2082" y="6170"/>
                <a:ext cx="2704"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1</a:t>
                </a:r>
                <a:r>
                  <a:rPr lang="zh-CN" altLang="en-US" b="1" dirty="0">
                    <a:solidFill>
                      <a:srgbClr val="DB6767"/>
                    </a:solidFill>
                    <a:cs typeface="+mn-ea"/>
                    <a:sym typeface="+mn-lt"/>
                  </a:rPr>
                  <a:t>）结构笔记</a:t>
                </a:r>
              </a:p>
            </p:txBody>
          </p:sp>
        </p:grpSp>
        <p:grpSp>
          <p:nvGrpSpPr>
            <p:cNvPr id="15" name="组合 14"/>
            <p:cNvGrpSpPr/>
            <p:nvPr/>
          </p:nvGrpSpPr>
          <p:grpSpPr>
            <a:xfrm>
              <a:off x="7318" y="6141"/>
              <a:ext cx="4132" cy="2553"/>
              <a:chOff x="6018" y="6178"/>
              <a:chExt cx="4132" cy="2553"/>
            </a:xfrm>
          </p:grpSpPr>
          <p:sp>
            <p:nvSpPr>
              <p:cNvPr id="7" name="PA-矩形 6"/>
              <p:cNvSpPr/>
              <p:nvPr>
                <p:custDataLst>
                  <p:tags r:id="rId10"/>
                </p:custDataLst>
              </p:nvPr>
            </p:nvSpPr>
            <p:spPr>
              <a:xfrm>
                <a:off x="6018" y="6843"/>
                <a:ext cx="4132" cy="1888"/>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即对本书的论点提出有自己的判断，读得越深，就越会出现自己的观点</a:t>
                </a:r>
              </a:p>
            </p:txBody>
          </p:sp>
          <p:sp>
            <p:nvSpPr>
              <p:cNvPr id="9" name="PA-矩形 8"/>
              <p:cNvSpPr/>
              <p:nvPr>
                <p:custDataLst>
                  <p:tags r:id="rId11"/>
                </p:custDataLst>
              </p:nvPr>
            </p:nvSpPr>
            <p:spPr>
              <a:xfrm>
                <a:off x="6053" y="6178"/>
                <a:ext cx="2704"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2</a:t>
                </a:r>
                <a:r>
                  <a:rPr lang="zh-CN" altLang="en-US" b="1" dirty="0">
                    <a:solidFill>
                      <a:srgbClr val="DB6767"/>
                    </a:solidFill>
                    <a:cs typeface="+mn-ea"/>
                    <a:sym typeface="+mn-lt"/>
                  </a:rPr>
                  <a:t>）概念笔记</a:t>
                </a:r>
              </a:p>
            </p:txBody>
          </p:sp>
        </p:grpSp>
        <p:grpSp>
          <p:nvGrpSpPr>
            <p:cNvPr id="14" name="组合 13"/>
            <p:cNvGrpSpPr/>
            <p:nvPr/>
          </p:nvGrpSpPr>
          <p:grpSpPr>
            <a:xfrm>
              <a:off x="12492" y="6132"/>
              <a:ext cx="4325" cy="3194"/>
              <a:chOff x="12429" y="6169"/>
              <a:chExt cx="4325" cy="3194"/>
            </a:xfrm>
          </p:grpSpPr>
          <p:sp>
            <p:nvSpPr>
              <p:cNvPr id="10" name="PA-矩形 9"/>
              <p:cNvSpPr/>
              <p:nvPr>
                <p:custDataLst>
                  <p:tags r:id="rId8"/>
                </p:custDataLst>
              </p:nvPr>
            </p:nvSpPr>
            <p:spPr>
              <a:xfrm>
                <a:off x="12429" y="6169"/>
                <a:ext cx="2704"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3</a:t>
                </a:r>
                <a:r>
                  <a:rPr lang="zh-CN" altLang="en-US" b="1" dirty="0">
                    <a:solidFill>
                      <a:srgbClr val="DB6767"/>
                    </a:solidFill>
                    <a:cs typeface="+mn-ea"/>
                    <a:sym typeface="+mn-lt"/>
                  </a:rPr>
                  <a:t>）辩证笔记</a:t>
                </a:r>
              </a:p>
            </p:txBody>
          </p:sp>
          <p:sp>
            <p:nvSpPr>
              <p:cNvPr id="11" name="PA-矩形 10"/>
              <p:cNvSpPr/>
              <p:nvPr>
                <p:custDataLst>
                  <p:tags r:id="rId9"/>
                </p:custDataLst>
              </p:nvPr>
            </p:nvSpPr>
            <p:spPr>
              <a:xfrm>
                <a:off x="12622" y="6893"/>
                <a:ext cx="4132" cy="2470"/>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这是最高层次的笔记，不止要求我们读一本书，而是把好几本书中解答同一个问题的讨论融合起来。</a:t>
                </a:r>
              </a:p>
            </p:txBody>
          </p:sp>
        </p:grpSp>
      </p:grpSp>
      <p:grpSp>
        <p:nvGrpSpPr>
          <p:cNvPr id="5" name="PA-组合 4"/>
          <p:cNvGrpSpPr/>
          <p:nvPr>
            <p:custDataLst>
              <p:tags r:id="rId5"/>
            </p:custDataLst>
          </p:nvPr>
        </p:nvGrpSpPr>
        <p:grpSpPr>
          <a:xfrm>
            <a:off x="647065" y="481330"/>
            <a:ext cx="4249420" cy="628015"/>
            <a:chOff x="774" y="828"/>
            <a:chExt cx="6692" cy="989"/>
          </a:xfrm>
        </p:grpSpPr>
        <p:sp>
          <p:nvSpPr>
            <p:cNvPr id="12" name="PA-文本框 11"/>
            <p:cNvSpPr txBox="1"/>
            <p:nvPr>
              <p:custDataLst>
                <p:tags r:id="rId6"/>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做一个自我要求的读者</a:t>
              </a:r>
            </a:p>
          </p:txBody>
        </p:sp>
        <p:sp>
          <p:nvSpPr>
            <p:cNvPr id="13" name="PA-对话气泡: 椭圆形 2"/>
            <p:cNvSpPr/>
            <p:nvPr>
              <p:custDataLst>
                <p:tags r:id="rId7"/>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800" decel="100000"/>
                                        <p:tgtEl>
                                          <p:spTgt spid="18"/>
                                        </p:tgtEl>
                                      </p:cBhvr>
                                    </p:animEffect>
                                    <p:anim calcmode="lin" valueType="num">
                                      <p:cBhvr>
                                        <p:cTn id="26" dur="800" decel="100000" fill="hold"/>
                                        <p:tgtEl>
                                          <p:spTgt spid="18"/>
                                        </p:tgtEl>
                                        <p:attrNameLst>
                                          <p:attrName>style.rotation</p:attrName>
                                        </p:attrNameLst>
                                      </p:cBhvr>
                                      <p:tavLst>
                                        <p:tav tm="0">
                                          <p:val>
                                            <p:fltVal val="-90"/>
                                          </p:val>
                                        </p:tav>
                                        <p:tav tm="100000">
                                          <p:val>
                                            <p:fltVal val="0"/>
                                          </p:val>
                                        </p:tav>
                                      </p:tavLst>
                                    </p:anim>
                                    <p:anim calcmode="lin" valueType="num">
                                      <p:cBhvr>
                                        <p:cTn id="27" dur="800" decel="100000" fill="hold"/>
                                        <p:tgtEl>
                                          <p:spTgt spid="18"/>
                                        </p:tgtEl>
                                        <p:attrNameLst>
                                          <p:attrName>ppt_x</p:attrName>
                                        </p:attrNameLst>
                                      </p:cBhvr>
                                      <p:tavLst>
                                        <p:tav tm="0">
                                          <p:val>
                                            <p:strVal val="#ppt_x+0.4"/>
                                          </p:val>
                                        </p:tav>
                                        <p:tav tm="100000">
                                          <p:val>
                                            <p:strVal val="#ppt_x-0.05"/>
                                          </p:val>
                                        </p:tav>
                                      </p:tavLst>
                                    </p:anim>
                                    <p:anim calcmode="lin" valueType="num">
                                      <p:cBhvr>
                                        <p:cTn id="28" dur="800" decel="100000" fill="hold"/>
                                        <p:tgtEl>
                                          <p:spTgt spid="1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1543050" y="1507108"/>
            <a:ext cx="6094730" cy="4758437"/>
            <a:chOff x="2615" y="3555"/>
            <a:chExt cx="9598" cy="7494"/>
          </a:xfrm>
        </p:grpSpPr>
        <p:sp>
          <p:nvSpPr>
            <p:cNvPr id="3" name="PA-文本框 2"/>
            <p:cNvSpPr txBox="1"/>
            <p:nvPr>
              <p:custDataLst>
                <p:tags r:id="rId7"/>
              </p:custDataLst>
            </p:nvPr>
          </p:nvSpPr>
          <p:spPr>
            <a:xfrm>
              <a:off x="2615" y="4435"/>
              <a:ext cx="9598" cy="6614"/>
            </a:xfrm>
            <a:prstGeom prst="rect">
              <a:avLst/>
            </a:prstGeom>
            <a:noFill/>
          </p:spPr>
          <p:txBody>
            <a:bodyPr wrap="square">
              <a:spAutoFit/>
            </a:bodyPr>
            <a:lstStyle/>
            <a:p>
              <a:pPr fontAlgn="auto">
                <a:lnSpc>
                  <a:spcPct val="150000"/>
                </a:lnSpc>
              </a:pPr>
              <a:r>
                <a:rPr lang="zh-CN" altLang="en-US" b="0" i="0" dirty="0">
                  <a:solidFill>
                    <a:srgbClr val="DB6767"/>
                  </a:solidFill>
                  <a:effectLst/>
                  <a:cs typeface="+mn-ea"/>
                  <a:sym typeface="+mn-lt"/>
                </a:rPr>
                <a:t>规则一：</a:t>
              </a:r>
              <a:r>
                <a:rPr lang="zh-CN" altLang="en-US" b="1" i="0" dirty="0">
                  <a:solidFill>
                    <a:srgbClr val="DB6767"/>
                  </a:solidFill>
                  <a:effectLst/>
                  <a:cs typeface="+mn-ea"/>
                  <a:sym typeface="+mn-lt"/>
                </a:rPr>
                <a:t>分类书籍</a:t>
              </a:r>
            </a:p>
            <a:p>
              <a:pPr fontAlgn="auto">
                <a:lnSpc>
                  <a:spcPct val="150000"/>
                </a:lnSpc>
              </a:pPr>
              <a:r>
                <a:rPr lang="zh-CN" altLang="en-US" dirty="0">
                  <a:solidFill>
                    <a:schemeClr val="tx1">
                      <a:lumMod val="85000"/>
                      <a:lumOff val="15000"/>
                    </a:schemeClr>
                  </a:solidFill>
                  <a:effectLst/>
                  <a:cs typeface="+mn-ea"/>
                  <a:sym typeface="+mn-lt"/>
                </a:rPr>
                <a:t>越早知道在读的到底是哪一类的书越好。</a:t>
              </a:r>
            </a:p>
            <a:p>
              <a:pPr fontAlgn="auto">
                <a:lnSpc>
                  <a:spcPct val="150000"/>
                </a:lnSpc>
              </a:pPr>
              <a:endParaRPr lang="zh-CN" altLang="en-US" sz="800" b="0" i="0" dirty="0">
                <a:solidFill>
                  <a:schemeClr val="tx1">
                    <a:lumMod val="85000"/>
                    <a:lumOff val="15000"/>
                  </a:schemeClr>
                </a:solidFill>
                <a:effectLst/>
                <a:cs typeface="+mn-ea"/>
                <a:sym typeface="+mn-lt"/>
              </a:endParaRPr>
            </a:p>
            <a:p>
              <a:pPr fontAlgn="auto">
                <a:lnSpc>
                  <a:spcPct val="150000"/>
                </a:lnSpc>
              </a:pPr>
              <a:r>
                <a:rPr lang="zh-CN" altLang="en-US" dirty="0">
                  <a:solidFill>
                    <a:srgbClr val="DB6767"/>
                  </a:solidFill>
                  <a:effectLst/>
                  <a:cs typeface="+mn-ea"/>
                  <a:sym typeface="+mn-lt"/>
                </a:rPr>
                <a:t>规则二：</a:t>
              </a:r>
              <a:r>
                <a:rPr lang="zh-CN" altLang="en-US" b="1" dirty="0">
                  <a:solidFill>
                    <a:srgbClr val="DB6767"/>
                  </a:solidFill>
                  <a:effectLst/>
                  <a:cs typeface="+mn-ea"/>
                  <a:sym typeface="+mn-lt"/>
                </a:rPr>
                <a:t>概括书籍</a:t>
              </a:r>
              <a:endParaRPr lang="zh-CN" altLang="en-US" dirty="0">
                <a:solidFill>
                  <a:srgbClr val="DB6767"/>
                </a:solidFill>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用一句话或者几句话叙述整本书的内容。</a:t>
              </a:r>
            </a:p>
            <a:p>
              <a:pPr fontAlgn="auto">
                <a:lnSpc>
                  <a:spcPct val="150000"/>
                </a:lnSpc>
              </a:pPr>
              <a:endParaRPr lang="zh-CN" altLang="en-US" sz="500" dirty="0">
                <a:solidFill>
                  <a:schemeClr val="tx1">
                    <a:lumMod val="85000"/>
                    <a:lumOff val="15000"/>
                  </a:schemeClr>
                </a:solidFill>
                <a:effectLst/>
                <a:cs typeface="+mn-ea"/>
                <a:sym typeface="+mn-lt"/>
              </a:endParaRPr>
            </a:p>
            <a:p>
              <a:pPr fontAlgn="auto">
                <a:lnSpc>
                  <a:spcPct val="150000"/>
                </a:lnSpc>
              </a:pPr>
              <a:r>
                <a:rPr lang="zh-CN" altLang="en-US" dirty="0">
                  <a:solidFill>
                    <a:srgbClr val="DB6767"/>
                  </a:solidFill>
                  <a:effectLst/>
                  <a:cs typeface="+mn-ea"/>
                  <a:sym typeface="+mn-lt"/>
                </a:rPr>
                <a:t>规则三：</a:t>
              </a:r>
              <a:r>
                <a:rPr lang="zh-CN" altLang="en-US" b="1" dirty="0">
                  <a:solidFill>
                    <a:srgbClr val="DB6767"/>
                  </a:solidFill>
                  <a:effectLst/>
                  <a:cs typeface="+mn-ea"/>
                  <a:sym typeface="+mn-lt"/>
                </a:rPr>
                <a:t>架构书籍</a:t>
              </a:r>
              <a:endParaRPr lang="zh-CN" altLang="en-US" b="1" i="0" dirty="0">
                <a:solidFill>
                  <a:srgbClr val="DB6767"/>
                </a:solidFill>
                <a:effectLst/>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要求我们把书中重要的篇章列举出来，看看它们是怎样按照顺序组成一个整体架构的。</a:t>
              </a:r>
            </a:p>
            <a:p>
              <a:pPr fontAlgn="auto">
                <a:lnSpc>
                  <a:spcPct val="150000"/>
                </a:lnSpc>
              </a:pPr>
              <a:endParaRPr lang="en-US" altLang="zh-CN" sz="300" b="0" i="0" dirty="0">
                <a:solidFill>
                  <a:schemeClr val="tx1">
                    <a:lumMod val="85000"/>
                    <a:lumOff val="15000"/>
                  </a:schemeClr>
                </a:solidFill>
                <a:effectLst/>
                <a:cs typeface="+mn-ea"/>
                <a:sym typeface="+mn-lt"/>
              </a:endParaRPr>
            </a:p>
            <a:p>
              <a:pPr fontAlgn="auto">
                <a:lnSpc>
                  <a:spcPct val="150000"/>
                </a:lnSpc>
              </a:pPr>
              <a:r>
                <a:rPr lang="zh-CN" altLang="en-US" dirty="0">
                  <a:solidFill>
                    <a:srgbClr val="DB6767"/>
                  </a:solidFill>
                  <a:effectLst/>
                  <a:cs typeface="+mn-ea"/>
                  <a:sym typeface="+mn-lt"/>
                </a:rPr>
                <a:t>规则四：</a:t>
              </a:r>
              <a:r>
                <a:rPr lang="zh-CN" altLang="en-US" b="1" dirty="0">
                  <a:solidFill>
                    <a:srgbClr val="DB6767"/>
                  </a:solidFill>
                  <a:effectLst/>
                  <a:cs typeface="+mn-ea"/>
                  <a:sym typeface="+mn-lt"/>
                </a:rPr>
                <a:t>作者意图</a:t>
              </a:r>
              <a:endParaRPr lang="zh-CN" altLang="en-US" dirty="0">
                <a:solidFill>
                  <a:srgbClr val="DB6767"/>
                </a:solidFill>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找到作者想问什么问题。</a:t>
              </a:r>
            </a:p>
          </p:txBody>
        </p:sp>
        <p:sp>
          <p:nvSpPr>
            <p:cNvPr id="7" name="PA-文本框 6"/>
            <p:cNvSpPr txBox="1"/>
            <p:nvPr>
              <p:custDataLst>
                <p:tags r:id="rId8"/>
              </p:custDataLst>
            </p:nvPr>
          </p:nvSpPr>
          <p:spPr>
            <a:xfrm>
              <a:off x="2615" y="3555"/>
              <a:ext cx="9597" cy="628"/>
            </a:xfrm>
            <a:prstGeom prst="rect">
              <a:avLst/>
            </a:prstGeom>
            <a:noFill/>
          </p:spPr>
          <p:txBody>
            <a:bodyPr wrap="square">
              <a:spAutoFit/>
            </a:bodyPr>
            <a:lstStyle/>
            <a:p>
              <a:r>
                <a:rPr lang="zh-CN" altLang="en-US" sz="2000" b="1" i="0" dirty="0">
                  <a:solidFill>
                    <a:srgbClr val="DB6767"/>
                  </a:solidFill>
                  <a:effectLst/>
                  <a:cs typeface="+mn-ea"/>
                  <a:sym typeface="+mn-lt"/>
                </a:rPr>
                <a:t>第一个阶段</a:t>
              </a:r>
              <a:r>
                <a:rPr lang="en-US" altLang="zh-CN" sz="2000" b="1" i="0" dirty="0">
                  <a:solidFill>
                    <a:srgbClr val="DB6767"/>
                  </a:solidFill>
                  <a:effectLst/>
                  <a:cs typeface="+mn-ea"/>
                  <a:sym typeface="+mn-lt"/>
                </a:rPr>
                <a:t>:</a:t>
              </a:r>
              <a:r>
                <a:rPr lang="zh-CN" altLang="en-US" sz="2000" b="1" i="0" dirty="0">
                  <a:solidFill>
                    <a:srgbClr val="DB6767"/>
                  </a:solidFill>
                  <a:effectLst/>
                  <a:cs typeface="+mn-ea"/>
                  <a:sym typeface="+mn-lt"/>
                </a:rPr>
                <a:t>找出一本书在谈些什么</a:t>
              </a:r>
            </a:p>
          </p:txBody>
        </p:sp>
      </p:gr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分析阅读的第一个阶段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10" name="PA-图片 9" descr="51miz-E1169198-9F1594AF"/>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7352030" y="2858770"/>
            <a:ext cx="3999230" cy="399923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5855970" y="2755900"/>
            <a:ext cx="4928870" cy="1476375"/>
          </a:xfrm>
          <a:prstGeom prst="rect">
            <a:avLst/>
          </a:prstGeom>
          <a:solidFill>
            <a:srgbClr val="FDBDB0">
              <a:alpha val="62000"/>
            </a:srgbClr>
          </a:solidFill>
        </p:spPr>
        <p:txBody>
          <a:bodyPr wrap="square">
            <a:spAutoFit/>
          </a:bodyPr>
          <a:lstStyle/>
          <a:p>
            <a:pPr fontAlgn="auto">
              <a:lnSpc>
                <a:spcPct val="150000"/>
              </a:lnSpc>
            </a:pPr>
            <a:r>
              <a:rPr lang="zh-CN" altLang="en-US" sz="2000" b="0" i="0" dirty="0">
                <a:solidFill>
                  <a:srgbClr val="121212"/>
                </a:solidFill>
                <a:effectLst/>
                <a:cs typeface="+mn-ea"/>
                <a:sym typeface="+mn-lt"/>
              </a:rPr>
              <a:t>第一个阶段提到的这些方法，不需要进行一遍又一遍的阅读，而是要注意在阅读中综合运用，一遍结束。</a:t>
            </a:r>
          </a:p>
        </p:txBody>
      </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分析阅读的第一个阶段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3" name="PA-图片 2" descr="51miz-E1162839-BCAC6BF1"/>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flipH="1">
            <a:off x="1099820" y="1790700"/>
            <a:ext cx="5749290" cy="431228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96485" y="1831340"/>
            <a:ext cx="6093460" cy="4499610"/>
            <a:chOff x="7711" y="2699"/>
            <a:chExt cx="9596" cy="7086"/>
          </a:xfrm>
        </p:grpSpPr>
        <p:sp>
          <p:nvSpPr>
            <p:cNvPr id="3" name="PA-文本框 2"/>
            <p:cNvSpPr txBox="1"/>
            <p:nvPr>
              <p:custDataLst>
                <p:tags r:id="rId7"/>
              </p:custDataLst>
            </p:nvPr>
          </p:nvSpPr>
          <p:spPr>
            <a:xfrm>
              <a:off x="7711" y="2699"/>
              <a:ext cx="9597" cy="628"/>
            </a:xfrm>
            <a:prstGeom prst="rect">
              <a:avLst/>
            </a:prstGeom>
            <a:noFill/>
          </p:spPr>
          <p:txBody>
            <a:bodyPr wrap="square">
              <a:spAutoFit/>
            </a:bodyPr>
            <a:lstStyle/>
            <a:p>
              <a:r>
                <a:rPr lang="zh-CN" altLang="en-US" sz="2000" b="1" dirty="0">
                  <a:solidFill>
                    <a:srgbClr val="DB6767"/>
                  </a:solidFill>
                  <a:cs typeface="+mn-ea"/>
                  <a:sym typeface="+mn-lt"/>
                </a:rPr>
                <a:t>第二阶段</a:t>
              </a:r>
              <a:r>
                <a:rPr lang="en-US" altLang="zh-CN" sz="2000" b="1" dirty="0">
                  <a:solidFill>
                    <a:srgbClr val="DB6767"/>
                  </a:solidFill>
                  <a:cs typeface="+mn-ea"/>
                  <a:sym typeface="+mn-lt"/>
                </a:rPr>
                <a:t>:</a:t>
              </a:r>
              <a:r>
                <a:rPr lang="zh-CN" altLang="en-US" sz="2000" b="1" dirty="0">
                  <a:solidFill>
                    <a:srgbClr val="DB6767"/>
                  </a:solidFill>
                  <a:cs typeface="+mn-ea"/>
                  <a:sym typeface="+mn-lt"/>
                </a:rPr>
                <a:t>诠释一本书的内容</a:t>
              </a:r>
            </a:p>
          </p:txBody>
        </p:sp>
        <p:sp>
          <p:nvSpPr>
            <p:cNvPr id="4" name="PA-文本框 3"/>
            <p:cNvSpPr txBox="1"/>
            <p:nvPr>
              <p:custDataLst>
                <p:tags r:id="rId8"/>
              </p:custDataLst>
            </p:nvPr>
          </p:nvSpPr>
          <p:spPr>
            <a:xfrm>
              <a:off x="7711" y="3753"/>
              <a:ext cx="9273" cy="6033"/>
            </a:xfrm>
            <a:prstGeom prst="rect">
              <a:avLst/>
            </a:prstGeom>
            <a:noFill/>
          </p:spPr>
          <p:txBody>
            <a:bodyPr wrap="square">
              <a:spAutoFit/>
            </a:bodyPr>
            <a:lstStyle/>
            <a:p>
              <a:pPr fontAlgn="auto">
                <a:lnSpc>
                  <a:spcPct val="150000"/>
                </a:lnSpc>
              </a:pPr>
              <a:r>
                <a:rPr lang="zh-CN" altLang="en-US" b="0" i="0" dirty="0">
                  <a:solidFill>
                    <a:srgbClr val="DB6767"/>
                  </a:solidFill>
                  <a:effectLst/>
                  <a:cs typeface="+mn-ea"/>
                  <a:sym typeface="+mn-lt"/>
                </a:rPr>
                <a:t>规则五：</a:t>
              </a:r>
              <a:r>
                <a:rPr lang="zh-CN" altLang="en-US" b="1" i="0" dirty="0">
                  <a:solidFill>
                    <a:srgbClr val="DB6767"/>
                  </a:solidFill>
                  <a:effectLst/>
                  <a:cs typeface="+mn-ea"/>
                  <a:sym typeface="+mn-lt"/>
                </a:rPr>
                <a:t>找出关键词，与作者达成共识</a:t>
              </a:r>
            </a:p>
            <a:p>
              <a:pPr fontAlgn="auto">
                <a:lnSpc>
                  <a:spcPct val="150000"/>
                </a:lnSpc>
              </a:pPr>
              <a:r>
                <a:rPr lang="zh-CN" altLang="en-US" dirty="0">
                  <a:solidFill>
                    <a:schemeClr val="tx1">
                      <a:lumMod val="85000"/>
                      <a:lumOff val="15000"/>
                    </a:schemeClr>
                  </a:solidFill>
                  <a:effectLst/>
                  <a:cs typeface="+mn-ea"/>
                  <a:sym typeface="+mn-lt"/>
                </a:rPr>
                <a:t>在阅读中，一词多义的情况很容易发生。只有与作者在一本书中的关键词上达成共识才能交流，这些词主要是指书中重要的概念、专有名词以及作者着重讲解的词汇。</a:t>
              </a:r>
            </a:p>
            <a:p>
              <a:pPr fontAlgn="auto">
                <a:lnSpc>
                  <a:spcPct val="150000"/>
                </a:lnSpc>
              </a:pPr>
              <a:endParaRPr lang="zh-CN" altLang="en-US" dirty="0">
                <a:solidFill>
                  <a:schemeClr val="tx1">
                    <a:lumMod val="85000"/>
                    <a:lumOff val="15000"/>
                  </a:schemeClr>
                </a:solidFill>
                <a:cs typeface="+mn-ea"/>
                <a:sym typeface="+mn-lt"/>
              </a:endParaRPr>
            </a:p>
            <a:p>
              <a:pPr fontAlgn="auto">
                <a:lnSpc>
                  <a:spcPct val="150000"/>
                </a:lnSpc>
              </a:pPr>
              <a:r>
                <a:rPr lang="zh-CN" altLang="en-US" dirty="0">
                  <a:solidFill>
                    <a:srgbClr val="DB6767"/>
                  </a:solidFill>
                  <a:effectLst/>
                  <a:cs typeface="+mn-ea"/>
                  <a:sym typeface="+mn-lt"/>
                </a:rPr>
                <a:t>规则六：</a:t>
              </a:r>
              <a:r>
                <a:rPr lang="zh-CN" altLang="en-US" b="1" dirty="0">
                  <a:solidFill>
                    <a:srgbClr val="DB6767"/>
                  </a:solidFill>
                  <a:effectLst/>
                  <a:cs typeface="+mn-ea"/>
                  <a:sym typeface="+mn-lt"/>
                </a:rPr>
                <a:t>在书中重要句子中寻找主旨</a:t>
              </a:r>
              <a:endParaRPr lang="zh-CN" altLang="en-US" b="1" dirty="0">
                <a:solidFill>
                  <a:srgbClr val="DB6767"/>
                </a:solidFill>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关键句往往是有关键词的句子、概括整个段落的句子以及我们觉得很艰深难以弄懂的句子。</a:t>
              </a:r>
              <a:endParaRPr lang="zh-CN" altLang="en-US" dirty="0">
                <a:solidFill>
                  <a:schemeClr val="tx1">
                    <a:lumMod val="85000"/>
                    <a:lumOff val="15000"/>
                  </a:schemeClr>
                </a:solidFill>
                <a:cs typeface="+mn-ea"/>
                <a:sym typeface="+mn-lt"/>
              </a:endParaRPr>
            </a:p>
            <a:p>
              <a:pPr fontAlgn="auto">
                <a:lnSpc>
                  <a:spcPct val="150000"/>
                </a:lnSpc>
              </a:pPr>
              <a:endParaRPr lang="zh-CN" altLang="en-US" b="1" dirty="0">
                <a:solidFill>
                  <a:schemeClr val="tx1">
                    <a:lumMod val="85000"/>
                    <a:lumOff val="15000"/>
                  </a:schemeClr>
                </a:solidFill>
                <a:effectLst/>
                <a:cs typeface="+mn-ea"/>
                <a:sym typeface="+mn-lt"/>
              </a:endParaRPr>
            </a:p>
          </p:txBody>
        </p:sp>
      </p:gr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分析阅读的第二个阶段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10" name="PA-图片 9" descr="51miz-E781372-56B22DD0"/>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1205865" y="2453640"/>
            <a:ext cx="3081655" cy="30816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2"/>
            </p:custDataLst>
          </p:nvPr>
        </p:nvGrpSpPr>
        <p:grpSpPr>
          <a:xfrm>
            <a:off x="1198245" y="1948095"/>
            <a:ext cx="6124733" cy="4313640"/>
            <a:chOff x="1887" y="3068"/>
            <a:chExt cx="9645" cy="6793"/>
          </a:xfrm>
        </p:grpSpPr>
        <p:sp>
          <p:nvSpPr>
            <p:cNvPr id="3" name="PA-文本框 2"/>
            <p:cNvSpPr txBox="1"/>
            <p:nvPr>
              <p:custDataLst>
                <p:tags r:id="rId7"/>
              </p:custDataLst>
            </p:nvPr>
          </p:nvSpPr>
          <p:spPr>
            <a:xfrm>
              <a:off x="1935" y="3068"/>
              <a:ext cx="9597" cy="628"/>
            </a:xfrm>
            <a:prstGeom prst="rect">
              <a:avLst/>
            </a:prstGeom>
            <a:noFill/>
          </p:spPr>
          <p:txBody>
            <a:bodyPr wrap="square">
              <a:spAutoFit/>
            </a:bodyPr>
            <a:lstStyle/>
            <a:p>
              <a:r>
                <a:rPr lang="zh-CN" altLang="en-US" sz="2000" b="1" dirty="0">
                  <a:solidFill>
                    <a:srgbClr val="DB6767"/>
                  </a:solidFill>
                  <a:cs typeface="+mn-ea"/>
                  <a:sym typeface="+mn-lt"/>
                </a:rPr>
                <a:t>第二阶段</a:t>
              </a:r>
              <a:r>
                <a:rPr lang="en-US" altLang="zh-CN" sz="2000" b="1" dirty="0">
                  <a:solidFill>
                    <a:srgbClr val="DB6767"/>
                  </a:solidFill>
                  <a:cs typeface="+mn-ea"/>
                  <a:sym typeface="+mn-lt"/>
                </a:rPr>
                <a:t>:</a:t>
              </a:r>
              <a:r>
                <a:rPr lang="zh-CN" altLang="en-US" sz="2000" b="1" dirty="0">
                  <a:solidFill>
                    <a:srgbClr val="DB6767"/>
                  </a:solidFill>
                  <a:cs typeface="+mn-ea"/>
                  <a:sym typeface="+mn-lt"/>
                </a:rPr>
                <a:t>诠释一本书的内容</a:t>
              </a:r>
            </a:p>
          </p:txBody>
        </p:sp>
        <p:sp>
          <p:nvSpPr>
            <p:cNvPr id="4" name="PA-文本框 3"/>
            <p:cNvSpPr txBox="1"/>
            <p:nvPr>
              <p:custDataLst>
                <p:tags r:id="rId8"/>
              </p:custDataLst>
            </p:nvPr>
          </p:nvSpPr>
          <p:spPr>
            <a:xfrm>
              <a:off x="1887" y="4119"/>
              <a:ext cx="8085" cy="5742"/>
            </a:xfrm>
            <a:prstGeom prst="rect">
              <a:avLst/>
            </a:prstGeom>
            <a:noFill/>
          </p:spPr>
          <p:txBody>
            <a:bodyPr wrap="square">
              <a:spAutoFit/>
            </a:bodyPr>
            <a:lstStyle/>
            <a:p>
              <a:pPr fontAlgn="auto">
                <a:lnSpc>
                  <a:spcPct val="150000"/>
                </a:lnSpc>
              </a:pPr>
              <a:r>
                <a:rPr lang="zh-CN" altLang="en-US" dirty="0">
                  <a:solidFill>
                    <a:srgbClr val="DB6767"/>
                  </a:solidFill>
                  <a:effectLst/>
                  <a:cs typeface="+mn-ea"/>
                  <a:sym typeface="+mn-lt"/>
                </a:rPr>
                <a:t>规则七：</a:t>
              </a:r>
              <a:r>
                <a:rPr lang="zh-CN" altLang="en-US" b="1" dirty="0">
                  <a:solidFill>
                    <a:srgbClr val="DB6767"/>
                  </a:solidFill>
                  <a:effectLst/>
                  <a:cs typeface="+mn-ea"/>
                  <a:sym typeface="+mn-lt"/>
                </a:rPr>
                <a:t>找出重要论述</a:t>
              </a:r>
              <a:endParaRPr lang="zh-CN" altLang="en-US" b="1" dirty="0">
                <a:solidFill>
                  <a:srgbClr val="DB6767"/>
                </a:solidFill>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有些段落没有论述、也没有细节，这样的段落就可以直接忽略。论述一般包含一些声明，及为什么读者要接受作者的观点。</a:t>
              </a:r>
            </a:p>
            <a:p>
              <a:pPr fontAlgn="auto">
                <a:lnSpc>
                  <a:spcPct val="150000"/>
                </a:lnSpc>
              </a:pPr>
              <a:endParaRPr lang="zh-CN" altLang="en-US" sz="1000" dirty="0">
                <a:solidFill>
                  <a:schemeClr val="tx1">
                    <a:lumMod val="85000"/>
                    <a:lumOff val="15000"/>
                  </a:schemeClr>
                </a:solidFill>
                <a:cs typeface="+mn-ea"/>
                <a:sym typeface="+mn-lt"/>
              </a:endParaRPr>
            </a:p>
            <a:p>
              <a:pPr fontAlgn="auto">
                <a:lnSpc>
                  <a:spcPct val="150000"/>
                </a:lnSpc>
              </a:pPr>
              <a:r>
                <a:rPr lang="zh-CN" altLang="en-US" dirty="0">
                  <a:solidFill>
                    <a:srgbClr val="DB6767"/>
                  </a:solidFill>
                  <a:effectLst/>
                  <a:cs typeface="+mn-ea"/>
                  <a:sym typeface="+mn-lt"/>
                </a:rPr>
                <a:t>规则八：</a:t>
              </a:r>
              <a:r>
                <a:rPr lang="zh-CN" altLang="en-US" b="1" dirty="0">
                  <a:solidFill>
                    <a:srgbClr val="DB6767"/>
                  </a:solidFill>
                  <a:effectLst/>
                  <a:cs typeface="+mn-ea"/>
                  <a:sym typeface="+mn-lt"/>
                </a:rPr>
                <a:t>找出作者的解答</a:t>
              </a:r>
              <a:endParaRPr lang="zh-CN" altLang="en-US" b="1" dirty="0">
                <a:solidFill>
                  <a:srgbClr val="DB6767"/>
                </a:solidFill>
                <a:cs typeface="+mn-ea"/>
                <a:sym typeface="+mn-lt"/>
              </a:endParaRPr>
            </a:p>
            <a:p>
              <a:pPr fontAlgn="auto">
                <a:lnSpc>
                  <a:spcPct val="150000"/>
                </a:lnSpc>
              </a:pPr>
              <a:r>
                <a:rPr lang="zh-CN" altLang="en-US" dirty="0">
                  <a:solidFill>
                    <a:schemeClr val="tx1">
                      <a:lumMod val="85000"/>
                      <a:lumOff val="15000"/>
                    </a:schemeClr>
                  </a:solidFill>
                  <a:effectLst/>
                  <a:cs typeface="+mn-ea"/>
                  <a:sym typeface="+mn-lt"/>
                </a:rPr>
                <a:t>有些问题作者并没有给出解答，也许这些问题将会一直伴随着读者，直到我们发现了作者也没有发现的东西。</a:t>
              </a:r>
              <a:endParaRPr lang="zh-CN" altLang="en-US" b="1" dirty="0">
                <a:solidFill>
                  <a:schemeClr val="tx1">
                    <a:lumMod val="85000"/>
                    <a:lumOff val="15000"/>
                  </a:schemeClr>
                </a:solidFill>
                <a:effectLst/>
                <a:cs typeface="+mn-ea"/>
                <a:sym typeface="+mn-lt"/>
              </a:endParaRPr>
            </a:p>
          </p:txBody>
        </p:sp>
      </p:gr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分析阅读的第二个阶段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5" name="PA-图片 4" descr="51miz-E1160245-F2B32F8B"/>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a:xfrm>
            <a:off x="6563360" y="2615565"/>
            <a:ext cx="5204460" cy="317436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800" decel="100000"/>
                                        <p:tgtEl>
                                          <p:spTgt spid="5"/>
                                        </p:tgtEl>
                                      </p:cBhvr>
                                    </p:animEffect>
                                    <p:anim calcmode="lin" valueType="num">
                                      <p:cBhvr>
                                        <p:cTn id="26" dur="800" decel="100000" fill="hold"/>
                                        <p:tgtEl>
                                          <p:spTgt spid="5"/>
                                        </p:tgtEl>
                                        <p:attrNameLst>
                                          <p:attrName>style.rotation</p:attrName>
                                        </p:attrNameLst>
                                      </p:cBhvr>
                                      <p:tavLst>
                                        <p:tav tm="0">
                                          <p:val>
                                            <p:fltVal val="-90"/>
                                          </p:val>
                                        </p:tav>
                                        <p:tav tm="100000">
                                          <p:val>
                                            <p:fltVal val="0"/>
                                          </p:val>
                                        </p:tav>
                                      </p:tavLst>
                                    </p:anim>
                                    <p:anim calcmode="lin" valueType="num">
                                      <p:cBhvr>
                                        <p:cTn id="27" dur="800" decel="100000" fill="hold"/>
                                        <p:tgtEl>
                                          <p:spTgt spid="5"/>
                                        </p:tgtEl>
                                        <p:attrNameLst>
                                          <p:attrName>ppt_x</p:attrName>
                                        </p:attrNameLst>
                                      </p:cBhvr>
                                      <p:tavLst>
                                        <p:tav tm="0">
                                          <p:val>
                                            <p:strVal val="#ppt_x+0.4"/>
                                          </p:val>
                                        </p:tav>
                                        <p:tav tm="100000">
                                          <p:val>
                                            <p:strVal val="#ppt_x-0.05"/>
                                          </p:val>
                                        </p:tav>
                                      </p:tavLst>
                                    </p:anim>
                                    <p:anim calcmode="lin" valueType="num">
                                      <p:cBhvr>
                                        <p:cTn id="28" dur="800" decel="100000" fill="hold"/>
                                        <p:tgtEl>
                                          <p:spTgt spid="5"/>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文本框 6"/>
          <p:cNvSpPr txBox="1"/>
          <p:nvPr>
            <p:custDataLst>
              <p:tags r:id="rId2"/>
            </p:custDataLst>
          </p:nvPr>
        </p:nvSpPr>
        <p:spPr>
          <a:xfrm>
            <a:off x="1543050" y="2294255"/>
            <a:ext cx="5469890" cy="2584450"/>
          </a:xfrm>
          <a:prstGeom prst="rect">
            <a:avLst/>
          </a:prstGeom>
          <a:noFill/>
        </p:spPr>
        <p:txBody>
          <a:bodyPr wrap="square">
            <a:spAutoFit/>
          </a:bodyPr>
          <a:lstStyle/>
          <a:p>
            <a:pPr fontAlgn="auto">
              <a:lnSpc>
                <a:spcPct val="150000"/>
              </a:lnSpc>
            </a:pPr>
            <a:r>
              <a:rPr lang="zh-CN" altLang="en-US" sz="2000" b="0" i="0" dirty="0">
                <a:solidFill>
                  <a:schemeClr val="tx1">
                    <a:lumMod val="85000"/>
                    <a:lumOff val="15000"/>
                  </a:schemeClr>
                </a:solidFill>
                <a:effectLst/>
                <a:cs typeface="+mn-ea"/>
                <a:sym typeface="+mn-lt"/>
              </a:rPr>
              <a:t>第二阶段我们才开始真正从书的内容方面来理解书，这时候就能真切的感受到书籍的内化。</a:t>
            </a:r>
            <a:endParaRPr lang="en-US" altLang="zh-CN" sz="2000" b="0" i="0" dirty="0">
              <a:solidFill>
                <a:schemeClr val="tx1">
                  <a:lumMod val="85000"/>
                  <a:lumOff val="15000"/>
                </a:schemeClr>
              </a:solidFill>
              <a:effectLst/>
              <a:cs typeface="+mn-ea"/>
              <a:sym typeface="+mn-lt"/>
            </a:endParaRPr>
          </a:p>
          <a:p>
            <a:pPr fontAlgn="auto">
              <a:lnSpc>
                <a:spcPct val="150000"/>
              </a:lnSpc>
            </a:pPr>
            <a:endParaRPr lang="en-US" altLang="zh-CN" sz="2000" dirty="0">
              <a:solidFill>
                <a:schemeClr val="tx1">
                  <a:lumMod val="85000"/>
                  <a:lumOff val="15000"/>
                </a:schemeClr>
              </a:solidFill>
              <a:cs typeface="+mn-ea"/>
              <a:sym typeface="+mn-lt"/>
            </a:endParaRPr>
          </a:p>
          <a:p>
            <a:pPr fontAlgn="auto">
              <a:lnSpc>
                <a:spcPct val="150000"/>
              </a:lnSpc>
            </a:pPr>
            <a:r>
              <a:rPr lang="zh-CN" altLang="en-US" sz="2000" b="0" i="0" dirty="0">
                <a:solidFill>
                  <a:schemeClr val="tx1">
                    <a:lumMod val="85000"/>
                    <a:lumOff val="15000"/>
                  </a:schemeClr>
                </a:solidFill>
                <a:effectLst/>
                <a:cs typeface="+mn-ea"/>
                <a:sym typeface="+mn-lt"/>
              </a:rPr>
              <a:t>这也就是四个基本问题中的第二个：</a:t>
            </a:r>
          </a:p>
          <a:p>
            <a:pPr fontAlgn="auto">
              <a:lnSpc>
                <a:spcPct val="150000"/>
              </a:lnSpc>
            </a:pPr>
            <a:r>
              <a:rPr lang="zh-CN" altLang="en-US" sz="2800" b="1" i="0" dirty="0">
                <a:solidFill>
                  <a:srgbClr val="DB6767"/>
                </a:solidFill>
                <a:effectLst/>
                <a:cs typeface="+mn-ea"/>
                <a:sym typeface="+mn-lt"/>
              </a:rPr>
              <a:t>这本书在细部说了什么？</a:t>
            </a:r>
          </a:p>
        </p:txBody>
      </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分析阅读的第二个阶段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2" name="PA-图片 1" descr="51miz-E1220011-41BC9368"/>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13880" y="2294255"/>
            <a:ext cx="4563745" cy="456374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p:cNvGrpSpPr/>
          <p:nvPr>
            <p:custDataLst>
              <p:tags r:id="rId2"/>
            </p:custDataLst>
          </p:nvPr>
        </p:nvGrpSpPr>
        <p:grpSpPr>
          <a:xfrm>
            <a:off x="4896485" y="2202180"/>
            <a:ext cx="6093460" cy="3601085"/>
            <a:chOff x="2430" y="3319"/>
            <a:chExt cx="9596" cy="5671"/>
          </a:xfrm>
        </p:grpSpPr>
        <p:sp>
          <p:nvSpPr>
            <p:cNvPr id="3" name="PA-文本框 2"/>
            <p:cNvSpPr txBox="1"/>
            <p:nvPr>
              <p:custDataLst>
                <p:tags r:id="rId7"/>
              </p:custDataLst>
            </p:nvPr>
          </p:nvSpPr>
          <p:spPr>
            <a:xfrm>
              <a:off x="2430" y="3319"/>
              <a:ext cx="9597" cy="628"/>
            </a:xfrm>
            <a:prstGeom prst="rect">
              <a:avLst/>
            </a:prstGeom>
            <a:noFill/>
          </p:spPr>
          <p:txBody>
            <a:bodyPr wrap="square">
              <a:spAutoFit/>
            </a:bodyPr>
            <a:lstStyle/>
            <a:p>
              <a:r>
                <a:rPr lang="zh-CN" altLang="en-US" sz="2000" b="1" dirty="0">
                  <a:solidFill>
                    <a:srgbClr val="DB6767"/>
                  </a:solidFill>
                  <a:cs typeface="+mn-ea"/>
                  <a:sym typeface="+mn-lt"/>
                </a:rPr>
                <a:t>第三阶段</a:t>
              </a:r>
              <a:r>
                <a:rPr lang="en-US" altLang="zh-CN" sz="2000" b="1" dirty="0">
                  <a:solidFill>
                    <a:srgbClr val="DB6767"/>
                  </a:solidFill>
                  <a:cs typeface="+mn-ea"/>
                  <a:sym typeface="+mn-lt"/>
                </a:rPr>
                <a:t>: </a:t>
              </a:r>
              <a:r>
                <a:rPr lang="zh-CN" altLang="en-US" sz="2000" b="1" dirty="0">
                  <a:solidFill>
                    <a:srgbClr val="DB6767"/>
                  </a:solidFill>
                  <a:cs typeface="+mn-ea"/>
                  <a:sym typeface="+mn-lt"/>
                </a:rPr>
                <a:t>像沟通知识一样，去评论一本书</a:t>
              </a:r>
            </a:p>
          </p:txBody>
        </p:sp>
        <p:sp>
          <p:nvSpPr>
            <p:cNvPr id="6" name="PA-文本框 5"/>
            <p:cNvSpPr txBox="1"/>
            <p:nvPr>
              <p:custDataLst>
                <p:tags r:id="rId8"/>
              </p:custDataLst>
            </p:nvPr>
          </p:nvSpPr>
          <p:spPr>
            <a:xfrm>
              <a:off x="2430" y="4586"/>
              <a:ext cx="9597" cy="580"/>
            </a:xfrm>
            <a:prstGeom prst="rect">
              <a:avLst/>
            </a:prstGeom>
            <a:noFill/>
          </p:spPr>
          <p:txBody>
            <a:bodyPr wrap="square">
              <a:spAutoFit/>
            </a:bodyPr>
            <a:lstStyle/>
            <a:p>
              <a:r>
                <a:rPr lang="zh-CN" altLang="en-US" b="0" i="0" dirty="0">
                  <a:solidFill>
                    <a:srgbClr val="DB6767"/>
                  </a:solidFill>
                  <a:effectLst/>
                  <a:cs typeface="+mn-ea"/>
                  <a:sym typeface="+mn-lt"/>
                </a:rPr>
                <a:t>规则九：</a:t>
              </a:r>
              <a:r>
                <a:rPr lang="zh-CN" altLang="en-US" b="1" i="0" dirty="0">
                  <a:solidFill>
                    <a:srgbClr val="DB6767"/>
                  </a:solidFill>
                  <a:effectLst/>
                  <a:cs typeface="+mn-ea"/>
                  <a:sym typeface="+mn-lt"/>
                </a:rPr>
                <a:t>在做出评论之前，要了解全书。</a:t>
              </a:r>
            </a:p>
          </p:txBody>
        </p:sp>
        <p:sp>
          <p:nvSpPr>
            <p:cNvPr id="7" name="PA-文本框 6"/>
            <p:cNvSpPr txBox="1"/>
            <p:nvPr>
              <p:custDataLst>
                <p:tags r:id="rId9"/>
              </p:custDataLst>
            </p:nvPr>
          </p:nvSpPr>
          <p:spPr>
            <a:xfrm>
              <a:off x="2430" y="5576"/>
              <a:ext cx="8841" cy="3415"/>
            </a:xfrm>
            <a:prstGeom prst="rect">
              <a:avLst/>
            </a:prstGeom>
            <a:noFill/>
          </p:spPr>
          <p:txBody>
            <a:bodyPr wrap="square">
              <a:spAutoFit/>
            </a:bodyPr>
            <a:lstStyle/>
            <a:p>
              <a:pPr fontAlgn="auto">
                <a:lnSpc>
                  <a:spcPct val="150000"/>
                </a:lnSpc>
              </a:pPr>
              <a:r>
                <a:rPr lang="zh-CN" altLang="en-US" b="0" i="0" dirty="0">
                  <a:solidFill>
                    <a:schemeClr val="tx1">
                      <a:lumMod val="85000"/>
                      <a:lumOff val="15000"/>
                    </a:schemeClr>
                  </a:solidFill>
                  <a:effectLst/>
                  <a:cs typeface="+mn-ea"/>
                  <a:sym typeface="+mn-lt"/>
                </a:rPr>
                <a:t>不管你对一个人的观点是否赞同、反对、还是保持中立。都要建立在你了解这个人的意思的基础上。很多人还没听完对方的话，就开始发表自己的论述了。因为他们不愿“接收”，只想“输出”。但实际上，这样的行为不仅不尊重别人，做出的判断也是片面的。</a:t>
              </a:r>
            </a:p>
          </p:txBody>
        </p:sp>
      </p:grpSp>
      <p:grpSp>
        <p:nvGrpSpPr>
          <p:cNvPr id="8" name="PA-组合 7"/>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分析阅读第三阶段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pic>
        <p:nvPicPr>
          <p:cNvPr id="4" name="PA-图片 3" descr="51miz-E1107679-C19D96A0-1920x1920"/>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647065" y="1824990"/>
            <a:ext cx="4152900" cy="415290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1220362" y="2344561"/>
            <a:ext cx="4118968" cy="2941179"/>
            <a:chOff x="1922" y="3329"/>
            <a:chExt cx="6487" cy="4632"/>
          </a:xfrm>
        </p:grpSpPr>
        <p:sp>
          <p:nvSpPr>
            <p:cNvPr id="4" name="PA-文本框 3"/>
            <p:cNvSpPr txBox="1"/>
            <p:nvPr>
              <p:custDataLst>
                <p:tags r:id="rId9"/>
              </p:custDataLst>
            </p:nvPr>
          </p:nvSpPr>
          <p:spPr>
            <a:xfrm>
              <a:off x="1922" y="3329"/>
              <a:ext cx="6297" cy="2325"/>
            </a:xfrm>
            <a:prstGeom prst="rect">
              <a:avLst/>
            </a:prstGeom>
            <a:noFill/>
          </p:spPr>
          <p:txBody>
            <a:bodyPr wrap="square">
              <a:spAutoFit/>
            </a:bodyPr>
            <a:lstStyle/>
            <a:p>
              <a:pPr fontAlgn="auto">
                <a:lnSpc>
                  <a:spcPct val="150000"/>
                </a:lnSpc>
              </a:pPr>
              <a:r>
                <a:rPr lang="zh-CN" altLang="en-US" sz="2000" b="0" i="0" dirty="0">
                  <a:solidFill>
                    <a:srgbClr val="DB6767"/>
                  </a:solidFill>
                  <a:effectLst/>
                  <a:cs typeface="+mn-ea"/>
                  <a:sym typeface="+mn-lt"/>
                </a:rPr>
                <a:t>规则十</a:t>
              </a:r>
              <a:r>
                <a:rPr lang="en-US" altLang="zh-CN" sz="2000" b="0" i="0" dirty="0">
                  <a:solidFill>
                    <a:srgbClr val="DB6767"/>
                  </a:solidFill>
                  <a:effectLst/>
                  <a:cs typeface="+mn-ea"/>
                  <a:sym typeface="+mn-lt"/>
                </a:rPr>
                <a:t>:</a:t>
              </a:r>
              <a:r>
                <a:rPr lang="zh-CN" altLang="en-US" sz="2000" b="1" i="0" dirty="0">
                  <a:solidFill>
                    <a:srgbClr val="DB6767"/>
                  </a:solidFill>
                  <a:effectLst/>
                  <a:cs typeface="+mn-ea"/>
                  <a:sym typeface="+mn-lt"/>
                </a:rPr>
                <a:t>当你不同意作者的观点时，要理性的表达自己的意见，不要无理地辩驳或争论。</a:t>
              </a:r>
            </a:p>
          </p:txBody>
        </p:sp>
        <p:sp>
          <p:nvSpPr>
            <p:cNvPr id="6" name="PA-文本框 5"/>
            <p:cNvSpPr txBox="1"/>
            <p:nvPr>
              <p:custDataLst>
                <p:tags r:id="rId10"/>
              </p:custDataLst>
            </p:nvPr>
          </p:nvSpPr>
          <p:spPr>
            <a:xfrm>
              <a:off x="2082" y="5854"/>
              <a:ext cx="6326" cy="2107"/>
            </a:xfrm>
            <a:prstGeom prst="rect">
              <a:avLst/>
            </a:prstGeom>
            <a:noFill/>
          </p:spPr>
          <p:txBody>
            <a:bodyPr wrap="square">
              <a:spAutoFit/>
            </a:bodyPr>
            <a:lstStyle/>
            <a:p>
              <a:pPr fontAlgn="auto">
                <a:lnSpc>
                  <a:spcPct val="150000"/>
                </a:lnSpc>
              </a:pPr>
              <a:r>
                <a:rPr lang="zh-CN" altLang="en-US" b="0" i="0" dirty="0">
                  <a:solidFill>
                    <a:schemeClr val="tx1">
                      <a:lumMod val="85000"/>
                      <a:lumOff val="15000"/>
                    </a:schemeClr>
                  </a:solidFill>
                  <a:effectLst/>
                  <a:cs typeface="+mn-ea"/>
                  <a:sym typeface="+mn-lt"/>
                </a:rPr>
                <a:t>你可以反对任何人的观点，因为你有这个权利，但是你没必要歇斯底里、毫无逻辑地去辩驳。</a:t>
              </a:r>
            </a:p>
          </p:txBody>
        </p:sp>
      </p:grpSp>
      <p:grpSp>
        <p:nvGrpSpPr>
          <p:cNvPr id="3" name="PA-组合 2"/>
          <p:cNvGrpSpPr/>
          <p:nvPr>
            <p:custDataLst>
              <p:tags r:id="rId3"/>
            </p:custDataLst>
          </p:nvPr>
        </p:nvGrpSpPr>
        <p:grpSpPr>
          <a:xfrm>
            <a:off x="6560650" y="2344561"/>
            <a:ext cx="4297215" cy="2804654"/>
            <a:chOff x="10332" y="3692"/>
            <a:chExt cx="6767" cy="4417"/>
          </a:xfrm>
        </p:grpSpPr>
        <p:sp>
          <p:nvSpPr>
            <p:cNvPr id="7" name="PA-文本框 6"/>
            <p:cNvSpPr txBox="1"/>
            <p:nvPr>
              <p:custDataLst>
                <p:tags r:id="rId7"/>
              </p:custDataLst>
            </p:nvPr>
          </p:nvSpPr>
          <p:spPr>
            <a:xfrm>
              <a:off x="10332" y="3692"/>
              <a:ext cx="6767" cy="1598"/>
            </a:xfrm>
            <a:prstGeom prst="rect">
              <a:avLst/>
            </a:prstGeom>
            <a:noFill/>
          </p:spPr>
          <p:txBody>
            <a:bodyPr wrap="square">
              <a:spAutoFit/>
            </a:bodyPr>
            <a:lstStyle/>
            <a:p>
              <a:r>
                <a:rPr lang="zh-CN" altLang="en-US" sz="2000" b="0" i="0" dirty="0">
                  <a:solidFill>
                    <a:srgbClr val="DB6767"/>
                  </a:solidFill>
                  <a:effectLst/>
                  <a:cs typeface="+mn-ea"/>
                  <a:sym typeface="+mn-lt"/>
                </a:rPr>
                <a:t>规则十一</a:t>
              </a:r>
              <a:r>
                <a:rPr lang="en-US" altLang="zh-CN" sz="2000" b="0" i="0" dirty="0">
                  <a:solidFill>
                    <a:srgbClr val="DB6767"/>
                  </a:solidFill>
                  <a:effectLst/>
                  <a:cs typeface="+mn-ea"/>
                  <a:sym typeface="+mn-lt"/>
                </a:rPr>
                <a:t>: </a:t>
              </a:r>
              <a:r>
                <a:rPr lang="zh-CN" altLang="en-US" sz="2000" b="1" i="0" dirty="0">
                  <a:solidFill>
                    <a:srgbClr val="DB6767"/>
                  </a:solidFill>
                  <a:effectLst/>
                  <a:cs typeface="+mn-ea"/>
                  <a:sym typeface="+mn-lt"/>
                </a:rPr>
                <a:t>尊重知识与个人观点的不同，在作任何评断之前，都要找出理论基础</a:t>
              </a:r>
              <a:r>
                <a:rPr lang="zh-CN" altLang="en-US" sz="2000" b="0" i="0" dirty="0">
                  <a:solidFill>
                    <a:srgbClr val="DB6767"/>
                  </a:solidFill>
                  <a:effectLst/>
                  <a:cs typeface="+mn-ea"/>
                  <a:sym typeface="+mn-lt"/>
                </a:rPr>
                <a:t>。</a:t>
              </a:r>
            </a:p>
          </p:txBody>
        </p:sp>
        <p:sp>
          <p:nvSpPr>
            <p:cNvPr id="8" name="PA-文本框 7"/>
            <p:cNvSpPr txBox="1"/>
            <p:nvPr>
              <p:custDataLst>
                <p:tags r:id="rId8"/>
              </p:custDataLst>
            </p:nvPr>
          </p:nvSpPr>
          <p:spPr>
            <a:xfrm>
              <a:off x="10332" y="6002"/>
              <a:ext cx="6767" cy="2107"/>
            </a:xfrm>
            <a:prstGeom prst="rect">
              <a:avLst/>
            </a:prstGeom>
            <a:noFill/>
          </p:spPr>
          <p:txBody>
            <a:bodyPr wrap="square">
              <a:spAutoFit/>
            </a:bodyPr>
            <a:lstStyle/>
            <a:p>
              <a:pPr lvl="0" algn="l">
                <a:lnSpc>
                  <a:spcPct val="150000"/>
                </a:lnSpc>
                <a:buClrTx/>
                <a:buSzTx/>
                <a:buFontTx/>
              </a:pPr>
              <a:r>
                <a:rPr lang="zh-CN" altLang="en-US" dirty="0">
                  <a:solidFill>
                    <a:schemeClr val="tx1">
                      <a:lumMod val="85000"/>
                      <a:lumOff val="15000"/>
                    </a:schemeClr>
                  </a:solidFill>
                  <a:effectLst/>
                  <a:cs typeface="+mn-ea"/>
                  <a:sym typeface="+mn-lt"/>
                </a:rPr>
                <a:t>凡事都需要有证据，读书也是一样，我们不必盲目地跟从作者的论点，要保持冷静、保证公正。</a:t>
              </a:r>
            </a:p>
          </p:txBody>
        </p:sp>
      </p:grpSp>
      <p:grpSp>
        <p:nvGrpSpPr>
          <p:cNvPr id="2" name="PA-组合 1"/>
          <p:cNvGrpSpPr/>
          <p:nvPr>
            <p:custDataLst>
              <p:tags r:id="rId4"/>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分析阅读第三阶段</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04</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742430" cy="3176905"/>
            <a:chOff x="7573" y="3061"/>
            <a:chExt cx="10618" cy="5003"/>
          </a:xfrm>
        </p:grpSpPr>
        <p:sp>
          <p:nvSpPr>
            <p:cNvPr id="4" name="PA-文本框 3"/>
            <p:cNvSpPr txBox="1"/>
            <p:nvPr>
              <p:custDataLst>
                <p:tags r:id="rId4"/>
              </p:custDataLst>
            </p:nvPr>
          </p:nvSpPr>
          <p:spPr>
            <a:xfrm>
              <a:off x="10069" y="3655"/>
              <a:ext cx="8121" cy="4409"/>
            </a:xfrm>
            <a:prstGeom prst="rect">
              <a:avLst/>
            </a:prstGeom>
            <a:noFill/>
          </p:spPr>
          <p:txBody>
            <a:bodyPr wrap="square" rtlCol="0">
              <a:spAutoFit/>
            </a:bodyPr>
            <a:lstStyle/>
            <a:p>
              <a:pPr algn="l" fontAlgn="auto"/>
              <a:r>
                <a:rPr lang="zh-CN" altLang="en-US" sz="8800" dirty="0">
                  <a:solidFill>
                    <a:srgbClr val="DB6767"/>
                  </a:solidFill>
                  <a:cs typeface="+mn-ea"/>
                  <a:sym typeface="+mn-lt"/>
                </a:rPr>
                <a:t>主题阅读</a:t>
              </a:r>
              <a:br>
                <a:rPr lang="zh-CN" altLang="en-US" sz="8800" dirty="0">
                  <a:solidFill>
                    <a:srgbClr val="DB6767"/>
                  </a:solidFill>
                  <a:cs typeface="+mn-ea"/>
                  <a:sym typeface="+mn-lt"/>
                </a:rPr>
              </a:br>
              <a:endParaRPr lang="zh-CN" altLang="en-US" sz="8800" dirty="0">
                <a:solidFill>
                  <a:srgbClr val="DB6767"/>
                </a:solidFill>
                <a:cs typeface="+mn-ea"/>
                <a:sym typeface="+mn-lt"/>
              </a:endParaRP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6256"/>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6344"/>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05</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69390" y="1878965"/>
            <a:ext cx="9396095" cy="3230245"/>
          </a:xfrm>
          <a:prstGeom prst="rect">
            <a:avLst/>
          </a:prstGeom>
          <a:noFill/>
        </p:spPr>
        <p:txBody>
          <a:bodyPr wrap="square">
            <a:spAutoFit/>
          </a:bodyPr>
          <a:lstStyle/>
          <a:p>
            <a:pPr indent="0" fontAlgn="auto">
              <a:lnSpc>
                <a:spcPct val="150000"/>
              </a:lnSpc>
            </a:pPr>
            <a:r>
              <a:rPr lang="zh-CN" altLang="en-US" b="0" i="0" dirty="0">
                <a:solidFill>
                  <a:srgbClr val="121212"/>
                </a:solidFill>
                <a:effectLst/>
                <a:cs typeface="+mn-ea"/>
                <a:sym typeface="+mn-lt"/>
              </a:rPr>
              <a:t>我们经常会遇到这样的情况：</a:t>
            </a:r>
            <a:endParaRPr lang="en-US" altLang="zh-CN" b="0" i="0" dirty="0">
              <a:solidFill>
                <a:srgbClr val="121212"/>
              </a:solidFill>
              <a:effectLst/>
              <a:cs typeface="+mn-ea"/>
              <a:sym typeface="+mn-lt"/>
            </a:endParaRPr>
          </a:p>
          <a:p>
            <a:pPr indent="0" fontAlgn="auto">
              <a:lnSpc>
                <a:spcPct val="150000"/>
              </a:lnSpc>
            </a:pPr>
            <a:endParaRPr lang="en-US" altLang="zh-CN" sz="1000" b="0" i="0" dirty="0">
              <a:solidFill>
                <a:srgbClr val="121212"/>
              </a:solidFill>
              <a:effectLst/>
              <a:cs typeface="+mn-ea"/>
              <a:sym typeface="+mn-lt"/>
            </a:endParaRPr>
          </a:p>
          <a:p>
            <a:pPr marL="342900" indent="0" fontAlgn="auto">
              <a:lnSpc>
                <a:spcPct val="150000"/>
              </a:lnSpc>
              <a:buFont typeface="+mj-lt"/>
              <a:buAutoNum type="arabicPeriod"/>
            </a:pPr>
            <a:r>
              <a:rPr lang="zh-CN" altLang="en-US" b="0" i="0" dirty="0">
                <a:solidFill>
                  <a:srgbClr val="121212"/>
                </a:solidFill>
                <a:effectLst/>
                <a:cs typeface="+mn-ea"/>
                <a:sym typeface="+mn-lt"/>
              </a:rPr>
              <a:t>在试图进入一个新领域的时候，总会被不同流派的不同说法所影响。</a:t>
            </a:r>
          </a:p>
          <a:p>
            <a:pPr marL="342900" indent="0" fontAlgn="auto">
              <a:lnSpc>
                <a:spcPct val="150000"/>
              </a:lnSpc>
              <a:buFont typeface="+mj-lt"/>
              <a:buNone/>
            </a:pPr>
            <a:endParaRPr lang="en-US" altLang="zh-CN" sz="900" b="0" i="0" dirty="0">
              <a:solidFill>
                <a:srgbClr val="121212"/>
              </a:solidFill>
              <a:effectLst/>
              <a:cs typeface="+mn-ea"/>
              <a:sym typeface="+mn-lt"/>
            </a:endParaRPr>
          </a:p>
          <a:p>
            <a:pPr marL="342900" indent="0" fontAlgn="auto">
              <a:lnSpc>
                <a:spcPct val="150000"/>
              </a:lnSpc>
              <a:buFont typeface="+mj-lt"/>
              <a:buAutoNum type="arabicPeriod"/>
            </a:pPr>
            <a:r>
              <a:rPr lang="zh-CN" altLang="en-US" b="0" i="0" dirty="0">
                <a:solidFill>
                  <a:srgbClr val="121212"/>
                </a:solidFill>
                <a:effectLst/>
                <a:cs typeface="+mn-ea"/>
                <a:sym typeface="+mn-lt"/>
              </a:rPr>
              <a:t>即使是经典的著作，也会有相互冲突的地方。我们有时分不清哪些是更先进的，或者说这些说法之间根本没有先进性的差异，但我们分不清要如何运用到不同的情况之中。</a:t>
            </a:r>
          </a:p>
          <a:p>
            <a:pPr marL="342900" indent="0" fontAlgn="auto">
              <a:lnSpc>
                <a:spcPct val="150000"/>
              </a:lnSpc>
              <a:buFont typeface="+mj-lt"/>
              <a:buNone/>
            </a:pPr>
            <a:endParaRPr lang="en-US" altLang="zh-CN" sz="900" b="0" i="0" dirty="0">
              <a:solidFill>
                <a:srgbClr val="121212"/>
              </a:solidFill>
              <a:effectLst/>
              <a:cs typeface="+mn-ea"/>
              <a:sym typeface="+mn-lt"/>
            </a:endParaRPr>
          </a:p>
          <a:p>
            <a:pPr marL="342900" indent="0" fontAlgn="auto">
              <a:lnSpc>
                <a:spcPct val="150000"/>
              </a:lnSpc>
              <a:buFont typeface="+mj-lt"/>
              <a:buAutoNum type="arabicPeriod"/>
            </a:pPr>
            <a:r>
              <a:rPr lang="zh-CN" altLang="en-US" b="0" i="0" dirty="0">
                <a:solidFill>
                  <a:srgbClr val="121212"/>
                </a:solidFill>
                <a:effectLst/>
                <a:cs typeface="+mn-ea"/>
                <a:sym typeface="+mn-lt"/>
              </a:rPr>
              <a:t>更严重的是，我们往往由于自身知识结构的缺陷，当面对巨大的信息量时，往往无法辨别其真伪。</a:t>
            </a:r>
            <a:endParaRPr lang="en-US" altLang="zh-CN" b="0" i="0" dirty="0">
              <a:solidFill>
                <a:srgbClr val="121212"/>
              </a:solidFill>
              <a:effectLst/>
              <a:cs typeface="+mn-ea"/>
              <a:sym typeface="+mn-lt"/>
            </a:endParaRPr>
          </a:p>
        </p:txBody>
      </p:sp>
      <p:sp>
        <p:nvSpPr>
          <p:cNvPr id="3" name="PA-文本框 2"/>
          <p:cNvSpPr txBox="1"/>
          <p:nvPr>
            <p:custDataLst>
              <p:tags r:id="rId3"/>
            </p:custDataLst>
          </p:nvPr>
        </p:nvSpPr>
        <p:spPr>
          <a:xfrm>
            <a:off x="2223636" y="-920330"/>
            <a:ext cx="2238616" cy="460375"/>
          </a:xfrm>
          <a:prstGeom prst="rect">
            <a:avLst/>
          </a:prstGeom>
          <a:noFill/>
        </p:spPr>
        <p:txBody>
          <a:bodyPr wrap="square">
            <a:spAutoFit/>
          </a:bodyPr>
          <a:lstStyle/>
          <a:p>
            <a:endParaRPr lang="zh-CN" altLang="en-US" sz="2400" b="1" dirty="0">
              <a:cs typeface="+mn-ea"/>
              <a:sym typeface="+mn-lt"/>
            </a:endParaRPr>
          </a:p>
        </p:txBody>
      </p:sp>
      <p:sp>
        <p:nvSpPr>
          <p:cNvPr id="5" name="PA-文本框 4"/>
          <p:cNvSpPr txBox="1"/>
          <p:nvPr>
            <p:custDataLst>
              <p:tags r:id="rId4"/>
            </p:custDataLst>
          </p:nvPr>
        </p:nvSpPr>
        <p:spPr>
          <a:xfrm>
            <a:off x="1615907" y="5261874"/>
            <a:ext cx="9249276" cy="458908"/>
          </a:xfrm>
          <a:prstGeom prst="rect">
            <a:avLst/>
          </a:prstGeom>
          <a:noFill/>
        </p:spPr>
        <p:txBody>
          <a:bodyPr wrap="square">
            <a:spAutoFit/>
          </a:bodyPr>
          <a:lstStyle/>
          <a:p>
            <a:pPr fontAlgn="auto">
              <a:lnSpc>
                <a:spcPct val="150000"/>
              </a:lnSpc>
            </a:pPr>
            <a:r>
              <a:rPr lang="zh-CN" altLang="en-US" b="1" i="0" dirty="0">
                <a:solidFill>
                  <a:srgbClr val="DB6767"/>
                </a:solidFill>
                <a:effectLst/>
                <a:cs typeface="+mn-ea"/>
                <a:sym typeface="+mn-lt"/>
              </a:rPr>
              <a:t>主题阅读就是把同一个主题下的多本书进行分析阅读，相互比较取长补短的过程。</a:t>
            </a:r>
          </a:p>
        </p:txBody>
      </p:sp>
      <p:grpSp>
        <p:nvGrpSpPr>
          <p:cNvPr id="4" name="PA-组合 3"/>
          <p:cNvGrpSpPr/>
          <p:nvPr>
            <p:custDataLst>
              <p:tags r:id="rId5"/>
            </p:custDataLst>
          </p:nvPr>
        </p:nvGrpSpPr>
        <p:grpSpPr>
          <a:xfrm>
            <a:off x="647065" y="481330"/>
            <a:ext cx="4249420" cy="628015"/>
            <a:chOff x="774" y="828"/>
            <a:chExt cx="6692" cy="989"/>
          </a:xfrm>
        </p:grpSpPr>
        <p:sp>
          <p:nvSpPr>
            <p:cNvPr id="12" name="PA-文本框 11"/>
            <p:cNvSpPr txBox="1"/>
            <p:nvPr>
              <p:custDataLst>
                <p:tags r:id="rId6"/>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主题阅读</a:t>
              </a:r>
            </a:p>
          </p:txBody>
        </p:sp>
        <p:sp>
          <p:nvSpPr>
            <p:cNvPr id="13" name="PA-对话气泡: 椭圆形 2"/>
            <p:cNvSpPr/>
            <p:nvPr>
              <p:custDataLst>
                <p:tags r:id="rId7"/>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05</a:t>
              </a:r>
            </a:p>
          </p:txBody>
        </p:sp>
      </p:gr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742430" cy="3347085"/>
            <a:chOff x="7573" y="3061"/>
            <a:chExt cx="10618" cy="5271"/>
          </a:xfrm>
        </p:grpSpPr>
        <p:sp>
          <p:nvSpPr>
            <p:cNvPr id="4" name="PA-文本框 3"/>
            <p:cNvSpPr txBox="1"/>
            <p:nvPr>
              <p:custDataLst>
                <p:tags r:id="rId4"/>
              </p:custDataLst>
            </p:nvPr>
          </p:nvSpPr>
          <p:spPr>
            <a:xfrm>
              <a:off x="10069" y="3655"/>
              <a:ext cx="8121" cy="3343"/>
            </a:xfrm>
            <a:prstGeom prst="rect">
              <a:avLst/>
            </a:prstGeom>
            <a:noFill/>
          </p:spPr>
          <p:txBody>
            <a:bodyPr wrap="square" rtlCol="0">
              <a:spAutoFit/>
            </a:bodyPr>
            <a:lstStyle/>
            <a:p>
              <a:pPr algn="l" fontAlgn="auto"/>
              <a:r>
                <a:rPr lang="zh-CN" altLang="en-US" sz="6600" dirty="0">
                  <a:solidFill>
                    <a:srgbClr val="DB6767"/>
                  </a:solidFill>
                  <a:cs typeface="+mn-ea"/>
                  <a:sym typeface="+mn-lt"/>
                </a:rPr>
                <a:t>我为什么要分享这本书</a:t>
              </a: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7255"/>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7343"/>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01</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PA-组合 9"/>
          <p:cNvGrpSpPr/>
          <p:nvPr>
            <p:custDataLst>
              <p:tags r:id="rId2"/>
            </p:custDataLst>
          </p:nvPr>
        </p:nvGrpSpPr>
        <p:grpSpPr>
          <a:xfrm>
            <a:off x="1410970" y="1779270"/>
            <a:ext cx="6944995" cy="1539875"/>
            <a:chOff x="1097" y="2802"/>
            <a:chExt cx="10937" cy="2425"/>
          </a:xfrm>
        </p:grpSpPr>
        <p:sp>
          <p:nvSpPr>
            <p:cNvPr id="3" name="PA-矩形 2"/>
            <p:cNvSpPr/>
            <p:nvPr>
              <p:custDataLst>
                <p:tags r:id="rId13"/>
              </p:custDataLst>
            </p:nvPr>
          </p:nvSpPr>
          <p:spPr>
            <a:xfrm>
              <a:off x="1097" y="2802"/>
              <a:ext cx="5632"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1</a:t>
              </a:r>
              <a:r>
                <a:rPr lang="zh-CN" altLang="en-US" b="1" dirty="0">
                  <a:solidFill>
                    <a:srgbClr val="DB6767"/>
                  </a:solidFill>
                  <a:cs typeface="+mn-ea"/>
                  <a:sym typeface="+mn-lt"/>
                </a:rPr>
                <a:t>）根据主题，找到相关的情节</a:t>
              </a:r>
            </a:p>
          </p:txBody>
        </p:sp>
        <p:sp>
          <p:nvSpPr>
            <p:cNvPr id="4" name="PA-矩形 3"/>
            <p:cNvSpPr/>
            <p:nvPr>
              <p:custDataLst>
                <p:tags r:id="rId14"/>
              </p:custDataLst>
            </p:nvPr>
          </p:nvSpPr>
          <p:spPr>
            <a:xfrm>
              <a:off x="1232" y="3339"/>
              <a:ext cx="10802" cy="1888"/>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要进行主题阅读，首先要有一个比较宽泛的主题，再进一步缩小主题。随着主题的不断缩小，书的数量也越来越少。缩小到一定程度之后运用略读和粗读可以快速找出我们需要的章节。</a:t>
              </a:r>
            </a:p>
          </p:txBody>
        </p:sp>
      </p:grpSp>
      <p:grpSp>
        <p:nvGrpSpPr>
          <p:cNvPr id="11" name="PA-组合 10"/>
          <p:cNvGrpSpPr/>
          <p:nvPr>
            <p:custDataLst>
              <p:tags r:id="rId3"/>
            </p:custDataLst>
          </p:nvPr>
        </p:nvGrpSpPr>
        <p:grpSpPr>
          <a:xfrm>
            <a:off x="1411060" y="3607435"/>
            <a:ext cx="6827520" cy="1071245"/>
            <a:chOff x="7340" y="2802"/>
            <a:chExt cx="10752" cy="1687"/>
          </a:xfrm>
        </p:grpSpPr>
        <p:sp>
          <p:nvSpPr>
            <p:cNvPr id="5" name="PA-矩形 4"/>
            <p:cNvSpPr/>
            <p:nvPr>
              <p:custDataLst>
                <p:tags r:id="rId11"/>
              </p:custDataLst>
            </p:nvPr>
          </p:nvSpPr>
          <p:spPr>
            <a:xfrm>
              <a:off x="7340" y="2802"/>
              <a:ext cx="5266"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2</a:t>
              </a:r>
              <a:r>
                <a:rPr lang="zh-CN" altLang="en-US" b="1" dirty="0">
                  <a:solidFill>
                    <a:srgbClr val="DB6767"/>
                  </a:solidFill>
                  <a:cs typeface="+mn-ea"/>
                  <a:sym typeface="+mn-lt"/>
                </a:rPr>
                <a:t>）带领作者与我们达成共识</a:t>
              </a:r>
            </a:p>
          </p:txBody>
        </p:sp>
        <p:sp>
          <p:nvSpPr>
            <p:cNvPr id="6" name="PA-矩形 5"/>
            <p:cNvSpPr/>
            <p:nvPr>
              <p:custDataLst>
                <p:tags r:id="rId12"/>
              </p:custDataLst>
            </p:nvPr>
          </p:nvSpPr>
          <p:spPr>
            <a:xfrm>
              <a:off x="7340" y="3249"/>
              <a:ext cx="10752" cy="1240"/>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运用分析阅读的第二阶段的方法，将作者们的关键词统一翻译成我们能理解的语言。</a:t>
              </a:r>
            </a:p>
          </p:txBody>
        </p:sp>
      </p:grpSp>
      <p:grpSp>
        <p:nvGrpSpPr>
          <p:cNvPr id="14" name="PA-组合 13"/>
          <p:cNvGrpSpPr/>
          <p:nvPr>
            <p:custDataLst>
              <p:tags r:id="rId4"/>
            </p:custDataLst>
          </p:nvPr>
        </p:nvGrpSpPr>
        <p:grpSpPr>
          <a:xfrm>
            <a:off x="1411060" y="4812665"/>
            <a:ext cx="6828155" cy="1511300"/>
            <a:chOff x="13583" y="2802"/>
            <a:chExt cx="10753" cy="2380"/>
          </a:xfrm>
        </p:grpSpPr>
        <p:sp>
          <p:nvSpPr>
            <p:cNvPr id="7" name="PA-矩形 6"/>
            <p:cNvSpPr/>
            <p:nvPr>
              <p:custDataLst>
                <p:tags r:id="rId9"/>
              </p:custDataLst>
            </p:nvPr>
          </p:nvSpPr>
          <p:spPr>
            <a:xfrm>
              <a:off x="13583" y="2802"/>
              <a:ext cx="2704" cy="582"/>
            </a:xfrm>
            <a:prstGeom prst="rect">
              <a:avLst/>
            </a:prstGeom>
          </p:spPr>
          <p:txBody>
            <a:bodyPr wrap="none">
              <a:spAutoFit/>
            </a:bodyPr>
            <a:lstStyle/>
            <a:p>
              <a:r>
                <a:rPr lang="zh-CN" altLang="en-US" b="1" dirty="0">
                  <a:solidFill>
                    <a:srgbClr val="DB6767"/>
                  </a:solidFill>
                  <a:cs typeface="+mn-ea"/>
                  <a:sym typeface="+mn-lt"/>
                </a:rPr>
                <a:t>（</a:t>
              </a:r>
              <a:r>
                <a:rPr lang="en-US" altLang="zh-CN" b="1" dirty="0">
                  <a:solidFill>
                    <a:srgbClr val="DB6767"/>
                  </a:solidFill>
                  <a:cs typeface="+mn-ea"/>
                  <a:sym typeface="+mn-lt"/>
                </a:rPr>
                <a:t>3</a:t>
              </a:r>
              <a:r>
                <a:rPr lang="zh-CN" altLang="en-US" b="1" dirty="0">
                  <a:solidFill>
                    <a:srgbClr val="DB6767"/>
                  </a:solidFill>
                  <a:cs typeface="+mn-ea"/>
                  <a:sym typeface="+mn-lt"/>
                </a:rPr>
                <a:t>）厘清问题</a:t>
              </a:r>
            </a:p>
          </p:txBody>
        </p:sp>
        <p:sp>
          <p:nvSpPr>
            <p:cNvPr id="8" name="PA-矩形 7"/>
            <p:cNvSpPr/>
            <p:nvPr>
              <p:custDataLst>
                <p:tags r:id="rId10"/>
              </p:custDataLst>
            </p:nvPr>
          </p:nvSpPr>
          <p:spPr>
            <a:xfrm>
              <a:off x="13583" y="3294"/>
              <a:ext cx="10753" cy="1888"/>
            </a:xfrm>
            <a:prstGeom prst="rect">
              <a:avLst/>
            </a:prstGeom>
          </p:spPr>
          <p:txBody>
            <a:bodyPr wrap="square">
              <a:spAutoFit/>
            </a:bodyPr>
            <a:lstStyle/>
            <a:p>
              <a:pPr fontAlgn="auto">
                <a:lnSpc>
                  <a:spcPct val="150000"/>
                </a:lnSpc>
              </a:pPr>
              <a:r>
                <a:rPr lang="zh-CN" altLang="en-US" sz="1600" dirty="0">
                  <a:solidFill>
                    <a:schemeClr val="tx1">
                      <a:lumMod val="85000"/>
                      <a:lumOff val="15000"/>
                    </a:schemeClr>
                  </a:solidFill>
                  <a:cs typeface="+mn-ea"/>
                  <a:sym typeface="+mn-lt"/>
                </a:rPr>
                <a:t>找到了关键词的相通含义，接下来就是要寻找相通的主旨了。最好的方法是先列出可以把我们的主题说的比较明白的问题，然后让那些作者来回答这些问题。</a:t>
              </a:r>
            </a:p>
          </p:txBody>
        </p:sp>
      </p:grpSp>
      <p:grpSp>
        <p:nvGrpSpPr>
          <p:cNvPr id="9" name="PA-组合 8"/>
          <p:cNvGrpSpPr/>
          <p:nvPr>
            <p:custDataLst>
              <p:tags r:id="rId5"/>
            </p:custDataLst>
          </p:nvPr>
        </p:nvGrpSpPr>
        <p:grpSpPr>
          <a:xfrm>
            <a:off x="647065" y="481330"/>
            <a:ext cx="4249420" cy="628015"/>
            <a:chOff x="774" y="828"/>
            <a:chExt cx="6692" cy="989"/>
          </a:xfrm>
        </p:grpSpPr>
        <p:sp>
          <p:nvSpPr>
            <p:cNvPr id="12" name="PA-文本框 11"/>
            <p:cNvSpPr txBox="1"/>
            <p:nvPr>
              <p:custDataLst>
                <p:tags r:id="rId7"/>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主题阅读的五个步骤</a:t>
              </a:r>
            </a:p>
          </p:txBody>
        </p:sp>
        <p:sp>
          <p:nvSpPr>
            <p:cNvPr id="13" name="PA-对话气泡: 椭圆形 2"/>
            <p:cNvSpPr/>
            <p:nvPr>
              <p:custDataLst>
                <p:tags r:id="rId8"/>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05</a:t>
              </a:r>
            </a:p>
          </p:txBody>
        </p:sp>
      </p:grpSp>
      <p:pic>
        <p:nvPicPr>
          <p:cNvPr id="15" name="PA-图片 14" descr="51miz-E1107681-FC2FDCA4"/>
          <p:cNvPicPr>
            <a:picLocks noChangeAspect="1"/>
          </p:cNvPicPr>
          <p:nvPr>
            <p:custDataLst>
              <p:tags r:id="rId6"/>
            </p:custDataLst>
          </p:nvPr>
        </p:nvPicPr>
        <p:blipFill>
          <a:blip r:embed="rId17" cstate="screen">
            <a:extLst>
              <a:ext uri="{28A0092B-C50C-407E-A947-70E740481C1C}">
                <a14:useLocalDpi xmlns:a14="http://schemas.microsoft.com/office/drawing/2010/main"/>
              </a:ext>
            </a:extLst>
          </a:blip>
          <a:stretch>
            <a:fillRect/>
          </a:stretch>
        </p:blipFill>
        <p:spPr>
          <a:xfrm>
            <a:off x="8239125" y="3100705"/>
            <a:ext cx="3792855" cy="37928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800" decel="100000"/>
                                        <p:tgtEl>
                                          <p:spTgt spid="11"/>
                                        </p:tgtEl>
                                      </p:cBhvr>
                                    </p:animEffect>
                                    <p:anim calcmode="lin" valueType="num">
                                      <p:cBhvr>
                                        <p:cTn id="17" dur="800" decel="100000" fill="hold"/>
                                        <p:tgtEl>
                                          <p:spTgt spid="11"/>
                                        </p:tgtEl>
                                        <p:attrNameLst>
                                          <p:attrName>style.rotation</p:attrName>
                                        </p:attrNameLst>
                                      </p:cBhvr>
                                      <p:tavLst>
                                        <p:tav tm="0">
                                          <p:val>
                                            <p:fltVal val="-90"/>
                                          </p:val>
                                        </p:tav>
                                        <p:tav tm="100000">
                                          <p:val>
                                            <p:fltVal val="0"/>
                                          </p:val>
                                        </p:tav>
                                      </p:tavLst>
                                    </p:anim>
                                    <p:anim calcmode="lin" valueType="num">
                                      <p:cBhvr>
                                        <p:cTn id="18" dur="800" decel="100000" fill="hold"/>
                                        <p:tgtEl>
                                          <p:spTgt spid="11"/>
                                        </p:tgtEl>
                                        <p:attrNameLst>
                                          <p:attrName>ppt_x</p:attrName>
                                        </p:attrNameLst>
                                      </p:cBhvr>
                                      <p:tavLst>
                                        <p:tav tm="0">
                                          <p:val>
                                            <p:strVal val="#ppt_x+0.4"/>
                                          </p:val>
                                        </p:tav>
                                        <p:tav tm="100000">
                                          <p:val>
                                            <p:strVal val="#ppt_x-0.05"/>
                                          </p:val>
                                        </p:tav>
                                      </p:tavLst>
                                    </p:anim>
                                    <p:anim calcmode="lin" valueType="num">
                                      <p:cBhvr>
                                        <p:cTn id="19" dur="800" decel="100000" fill="hold"/>
                                        <p:tgtEl>
                                          <p:spTgt spid="11"/>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800" decel="100000"/>
                                        <p:tgtEl>
                                          <p:spTgt spid="14"/>
                                        </p:tgtEl>
                                      </p:cBhvr>
                                    </p:animEffect>
                                    <p:anim calcmode="lin" valueType="num">
                                      <p:cBhvr>
                                        <p:cTn id="26" dur="800" decel="100000" fill="hold"/>
                                        <p:tgtEl>
                                          <p:spTgt spid="14"/>
                                        </p:tgtEl>
                                        <p:attrNameLst>
                                          <p:attrName>style.rotation</p:attrName>
                                        </p:attrNameLst>
                                      </p:cBhvr>
                                      <p:tavLst>
                                        <p:tav tm="0">
                                          <p:val>
                                            <p:fltVal val="-90"/>
                                          </p:val>
                                        </p:tav>
                                        <p:tav tm="100000">
                                          <p:val>
                                            <p:fltVal val="0"/>
                                          </p:val>
                                        </p:tav>
                                      </p:tavLst>
                                    </p:anim>
                                    <p:anim calcmode="lin" valueType="num">
                                      <p:cBhvr>
                                        <p:cTn id="27" dur="800" decel="100000" fill="hold"/>
                                        <p:tgtEl>
                                          <p:spTgt spid="14"/>
                                        </p:tgtEl>
                                        <p:attrNameLst>
                                          <p:attrName>ppt_x</p:attrName>
                                        </p:attrNameLst>
                                      </p:cBhvr>
                                      <p:tavLst>
                                        <p:tav tm="0">
                                          <p:val>
                                            <p:strVal val="#ppt_x+0.4"/>
                                          </p:val>
                                        </p:tav>
                                        <p:tav tm="100000">
                                          <p:val>
                                            <p:strVal val="#ppt_x-0.05"/>
                                          </p:val>
                                        </p:tav>
                                      </p:tavLst>
                                    </p:anim>
                                    <p:anim calcmode="lin" valueType="num">
                                      <p:cBhvr>
                                        <p:cTn id="28" dur="800" decel="100000" fill="hold"/>
                                        <p:tgtEl>
                                          <p:spTgt spid="1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矩形 2"/>
          <p:cNvSpPr/>
          <p:nvPr>
            <p:custDataLst>
              <p:tags r:id="rId2"/>
            </p:custDataLst>
          </p:nvPr>
        </p:nvSpPr>
        <p:spPr>
          <a:xfrm>
            <a:off x="1543050" y="2070735"/>
            <a:ext cx="6599555" cy="3830955"/>
          </a:xfrm>
          <a:prstGeom prst="rect">
            <a:avLst/>
          </a:prstGeom>
        </p:spPr>
        <p:txBody>
          <a:bodyPr wrap="square">
            <a:spAutoFit/>
          </a:bodyPr>
          <a:lstStyle/>
          <a:p>
            <a:pPr algn="l" fontAlgn="auto">
              <a:lnSpc>
                <a:spcPct val="150000"/>
              </a:lnSpc>
            </a:pPr>
            <a:r>
              <a:rPr lang="zh-CN" altLang="en-US" b="1" dirty="0">
                <a:solidFill>
                  <a:srgbClr val="DB6767"/>
                </a:solidFill>
                <a:cs typeface="+mn-ea"/>
                <a:sym typeface="+mn-lt"/>
              </a:rPr>
              <a:t>（</a:t>
            </a:r>
            <a:r>
              <a:rPr lang="en-US" altLang="zh-CN" b="1" dirty="0">
                <a:solidFill>
                  <a:srgbClr val="DB6767"/>
                </a:solidFill>
                <a:cs typeface="+mn-ea"/>
                <a:sym typeface="+mn-lt"/>
              </a:rPr>
              <a:t>4</a:t>
            </a:r>
            <a:r>
              <a:rPr lang="zh-CN" altLang="en-US" b="1" dirty="0">
                <a:solidFill>
                  <a:srgbClr val="DB6767"/>
                </a:solidFill>
                <a:cs typeface="+mn-ea"/>
                <a:sym typeface="+mn-lt"/>
              </a:rPr>
              <a:t>）界定议题</a:t>
            </a:r>
          </a:p>
          <a:p>
            <a:pPr algn="l" fontAlgn="auto">
              <a:lnSpc>
                <a:spcPct val="150000"/>
              </a:lnSpc>
            </a:pPr>
            <a:r>
              <a:rPr lang="zh-CN" altLang="en-US" dirty="0">
                <a:solidFill>
                  <a:schemeClr val="tx1">
                    <a:lumMod val="85000"/>
                    <a:lumOff val="15000"/>
                  </a:schemeClr>
                </a:solidFill>
                <a:cs typeface="+mn-ea"/>
                <a:sym typeface="+mn-lt"/>
              </a:rPr>
              <a:t>针对不同的答案，我们就可以细化我们刚刚提出的问题，即提出议题。把这些议题整理下来</a:t>
            </a:r>
          </a:p>
          <a:p>
            <a:pPr algn="l" fontAlgn="auto">
              <a:lnSpc>
                <a:spcPct val="150000"/>
              </a:lnSpc>
            </a:pPr>
            <a:endParaRPr lang="zh-CN" altLang="en-US" dirty="0">
              <a:solidFill>
                <a:srgbClr val="DB6767"/>
              </a:solidFill>
              <a:cs typeface="+mn-ea"/>
              <a:sym typeface="+mn-lt"/>
            </a:endParaRPr>
          </a:p>
          <a:p>
            <a:pPr algn="l" fontAlgn="auto">
              <a:lnSpc>
                <a:spcPct val="150000"/>
              </a:lnSpc>
            </a:pPr>
            <a:r>
              <a:rPr lang="zh-CN" altLang="en-US" b="1" dirty="0">
                <a:solidFill>
                  <a:srgbClr val="DB6767"/>
                </a:solidFill>
                <a:cs typeface="+mn-ea"/>
                <a:sym typeface="+mn-lt"/>
              </a:rPr>
              <a:t>（</a:t>
            </a:r>
            <a:r>
              <a:rPr lang="en-US" altLang="zh-CN" b="1" dirty="0">
                <a:solidFill>
                  <a:srgbClr val="DB6767"/>
                </a:solidFill>
                <a:cs typeface="+mn-ea"/>
                <a:sym typeface="+mn-lt"/>
              </a:rPr>
              <a:t>5</a:t>
            </a:r>
            <a:r>
              <a:rPr lang="zh-CN" altLang="en-US" b="1" dirty="0">
                <a:solidFill>
                  <a:srgbClr val="DB6767"/>
                </a:solidFill>
                <a:cs typeface="+mn-ea"/>
                <a:sym typeface="+mn-lt"/>
              </a:rPr>
              <a:t>）分析讨论</a:t>
            </a:r>
            <a:endParaRPr lang="zh-CN" altLang="en-US" dirty="0">
              <a:solidFill>
                <a:srgbClr val="DB6767"/>
              </a:solidFill>
              <a:cs typeface="+mn-ea"/>
              <a:sym typeface="+mn-lt"/>
            </a:endParaRPr>
          </a:p>
          <a:p>
            <a:pPr algn="l" fontAlgn="auto">
              <a:lnSpc>
                <a:spcPct val="150000"/>
              </a:lnSpc>
            </a:pPr>
            <a:r>
              <a:rPr lang="zh-CN" altLang="en-US" dirty="0">
                <a:solidFill>
                  <a:schemeClr val="tx1">
                    <a:lumMod val="85000"/>
                    <a:lumOff val="15000"/>
                  </a:schemeClr>
                </a:solidFill>
                <a:cs typeface="+mn-ea"/>
                <a:sym typeface="+mn-lt"/>
              </a:rPr>
              <a:t>把议题下面的争论的联系和区别找出来，在整理的过程中，要保持客观与理性，不断阅读甚至引用作者的原文，以求不要曲解作者的本意。然后从结论中取长补短。</a:t>
            </a:r>
          </a:p>
          <a:p>
            <a:pPr fontAlgn="auto">
              <a:lnSpc>
                <a:spcPct val="150000"/>
              </a:lnSpc>
            </a:pPr>
            <a:endParaRPr lang="zh-CN" altLang="en-US" b="1" dirty="0">
              <a:solidFill>
                <a:schemeClr val="tx1">
                  <a:lumMod val="85000"/>
                  <a:lumOff val="15000"/>
                </a:schemeClr>
              </a:solidFill>
              <a:cs typeface="+mn-ea"/>
              <a:sym typeface="+mn-lt"/>
            </a:endParaRPr>
          </a:p>
        </p:txBody>
      </p:sp>
      <p:grpSp>
        <p:nvGrpSpPr>
          <p:cNvPr id="9" name="PA-组合 8"/>
          <p:cNvGrpSpPr/>
          <p:nvPr>
            <p:custDataLst>
              <p:tags r:id="rId3"/>
            </p:custDataLst>
          </p:nvPr>
        </p:nvGrpSpPr>
        <p:grpSpPr>
          <a:xfrm>
            <a:off x="647065" y="481330"/>
            <a:ext cx="4249420" cy="628015"/>
            <a:chOff x="774" y="828"/>
            <a:chExt cx="6692" cy="989"/>
          </a:xfrm>
        </p:grpSpPr>
        <p:sp>
          <p:nvSpPr>
            <p:cNvPr id="12" name="PA-文本框 11"/>
            <p:cNvSpPr txBox="1"/>
            <p:nvPr>
              <p:custDataLst>
                <p:tags r:id="rId5"/>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主题阅读的五个步骤</a:t>
              </a:r>
            </a:p>
          </p:txBody>
        </p:sp>
        <p:sp>
          <p:nvSpPr>
            <p:cNvPr id="13"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05</a:t>
              </a:r>
            </a:p>
          </p:txBody>
        </p:sp>
      </p:grpSp>
      <p:pic>
        <p:nvPicPr>
          <p:cNvPr id="7" name="PA-图片 6" descr="51miz-E1225068-B950FDE7"/>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7851775" y="2456180"/>
            <a:ext cx="3843655" cy="38436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800" decel="100000"/>
                                        <p:tgtEl>
                                          <p:spTgt spid="9"/>
                                        </p:tgtEl>
                                      </p:cBhvr>
                                    </p:animEffect>
                                    <p:anim calcmode="lin" valueType="num">
                                      <p:cBhvr>
                                        <p:cTn id="17" dur="800" decel="100000" fill="hold"/>
                                        <p:tgtEl>
                                          <p:spTgt spid="9"/>
                                        </p:tgtEl>
                                        <p:attrNameLst>
                                          <p:attrName>style.rotation</p:attrName>
                                        </p:attrNameLst>
                                      </p:cBhvr>
                                      <p:tavLst>
                                        <p:tav tm="0">
                                          <p:val>
                                            <p:fltVal val="-90"/>
                                          </p:val>
                                        </p:tav>
                                        <p:tav tm="100000">
                                          <p:val>
                                            <p:fltVal val="0"/>
                                          </p:val>
                                        </p:tav>
                                      </p:tavLst>
                                    </p:anim>
                                    <p:anim calcmode="lin" valueType="num">
                                      <p:cBhvr>
                                        <p:cTn id="18" dur="800" decel="100000" fill="hold"/>
                                        <p:tgtEl>
                                          <p:spTgt spid="9"/>
                                        </p:tgtEl>
                                        <p:attrNameLst>
                                          <p:attrName>ppt_x</p:attrName>
                                        </p:attrNameLst>
                                      </p:cBhvr>
                                      <p:tavLst>
                                        <p:tav tm="0">
                                          <p:val>
                                            <p:strVal val="#ppt_x+0.4"/>
                                          </p:val>
                                        </p:tav>
                                        <p:tav tm="100000">
                                          <p:val>
                                            <p:strVal val="#ppt_x-0.05"/>
                                          </p:val>
                                        </p:tav>
                                      </p:tavLst>
                                    </p:anim>
                                    <p:anim calcmode="lin" valueType="num">
                                      <p:cBhvr>
                                        <p:cTn id="19" dur="800" decel="100000" fill="hold"/>
                                        <p:tgtEl>
                                          <p:spTgt spid="9"/>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816090" cy="3910965"/>
            <a:chOff x="7573" y="3061"/>
            <a:chExt cx="10734" cy="6159"/>
          </a:xfrm>
        </p:grpSpPr>
        <p:sp>
          <p:nvSpPr>
            <p:cNvPr id="4" name="PA-文本框 3"/>
            <p:cNvSpPr txBox="1"/>
            <p:nvPr>
              <p:custDataLst>
                <p:tags r:id="rId4"/>
              </p:custDataLst>
            </p:nvPr>
          </p:nvSpPr>
          <p:spPr>
            <a:xfrm>
              <a:off x="10186" y="3260"/>
              <a:ext cx="8121" cy="5960"/>
            </a:xfrm>
            <a:prstGeom prst="rect">
              <a:avLst/>
            </a:prstGeom>
            <a:noFill/>
          </p:spPr>
          <p:txBody>
            <a:bodyPr wrap="square" rtlCol="0">
              <a:spAutoFit/>
            </a:bodyPr>
            <a:lstStyle/>
            <a:p>
              <a:pPr algn="l" fontAlgn="auto"/>
              <a:r>
                <a:rPr lang="zh-CN" altLang="en-US" sz="8000" dirty="0">
                  <a:solidFill>
                    <a:srgbClr val="DB6767"/>
                  </a:solidFill>
                  <a:cs typeface="+mn-ea"/>
                  <a:sym typeface="+mn-lt"/>
                </a:rPr>
                <a:t>怎样做好读书笔记</a:t>
              </a:r>
              <a:br>
                <a:rPr lang="zh-CN" altLang="en-US" sz="8000" dirty="0">
                  <a:solidFill>
                    <a:srgbClr val="DB6767"/>
                  </a:solidFill>
                  <a:cs typeface="+mn-ea"/>
                  <a:sym typeface="+mn-lt"/>
                </a:rPr>
              </a:br>
              <a:endParaRPr lang="zh-CN" altLang="en-US" sz="8000" dirty="0">
                <a:solidFill>
                  <a:srgbClr val="DB6767"/>
                </a:solidFill>
                <a:cs typeface="+mn-ea"/>
                <a:sym typeface="+mn-lt"/>
              </a:endParaRP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7477"/>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7565"/>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06</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文本框 3"/>
          <p:cNvSpPr txBox="1">
            <a:spLocks noChangeArrowheads="1"/>
          </p:cNvSpPr>
          <p:nvPr>
            <p:custDataLst>
              <p:tags r:id="rId2"/>
            </p:custDataLst>
          </p:nvPr>
        </p:nvSpPr>
        <p:spPr bwMode="auto">
          <a:xfrm>
            <a:off x="1146175" y="2557780"/>
            <a:ext cx="5590540" cy="2861310"/>
          </a:xfrm>
          <a:prstGeom prst="rect">
            <a:avLst/>
          </a:prstGeom>
          <a:noFill/>
          <a:ln w="9525">
            <a:noFill/>
            <a:miter lim="800000"/>
          </a:ln>
        </p:spPr>
        <p:txBody>
          <a:bodyPr wrap="square">
            <a:spAutoFit/>
          </a:bodyPr>
          <a:lstStyle/>
          <a:p>
            <a:pPr eaLnBrk="0" fontAlgn="auto" hangingPunct="0">
              <a:lnSpc>
                <a:spcPct val="150000"/>
              </a:lnSpc>
              <a:spcAft>
                <a:spcPts val="0"/>
              </a:spcAft>
              <a:buClr>
                <a:srgbClr val="99CC00"/>
              </a:buClr>
              <a:buSzPct val="70000"/>
              <a:buFont typeface="Wingdings" panose="05000000000000000000" pitchFamily="2" charset="2"/>
              <a:buNone/>
            </a:pPr>
            <a:r>
              <a:rPr lang="zh-CN" altLang="en-US" sz="2000" dirty="0">
                <a:cs typeface="+mn-ea"/>
                <a:sym typeface="+mn-lt"/>
              </a:rPr>
              <a:t>一本好书并非一定要帮助你出人头地，但一本好书肯定能增进你的阅读技巧，最重要的一本好书能教你了解这个世界以及你自己。你不只懂得如何读得更好，还更懂得生命，你将变得</a:t>
            </a:r>
            <a:r>
              <a:rPr lang="zh-CN" altLang="en-US" sz="2000" b="1" dirty="0">
                <a:solidFill>
                  <a:srgbClr val="DB6767"/>
                </a:solidFill>
                <a:cs typeface="+mn-ea"/>
                <a:sym typeface="+mn-lt"/>
              </a:rPr>
              <a:t>更有智慧</a:t>
            </a:r>
            <a:r>
              <a:rPr lang="zh-CN" altLang="en-US" sz="2000" dirty="0">
                <a:cs typeface="+mn-ea"/>
                <a:sym typeface="+mn-lt"/>
              </a:rPr>
              <a:t>，而不只是</a:t>
            </a:r>
            <a:r>
              <a:rPr lang="zh-CN" altLang="en-US" sz="2000" b="1" dirty="0">
                <a:solidFill>
                  <a:srgbClr val="DB6767"/>
                </a:solidFill>
                <a:cs typeface="+mn-ea"/>
                <a:sym typeface="+mn-lt"/>
              </a:rPr>
              <a:t>更有知识</a:t>
            </a:r>
            <a:r>
              <a:rPr lang="zh-CN" altLang="en-US" sz="2000" dirty="0">
                <a:cs typeface="+mn-ea"/>
                <a:sym typeface="+mn-lt"/>
              </a:rPr>
              <a:t>，毕竟人间有许多问题是没有解决方案的。</a:t>
            </a:r>
          </a:p>
        </p:txBody>
      </p:sp>
      <p:sp>
        <p:nvSpPr>
          <p:cNvPr id="3" name="PA-文本占位符 16"/>
          <p:cNvSpPr txBox="1"/>
          <p:nvPr>
            <p:custDataLst>
              <p:tags r:id="rId3"/>
            </p:custDataLst>
          </p:nvPr>
        </p:nvSpPr>
        <p:spPr>
          <a:xfrm>
            <a:off x="1146142" y="1836321"/>
            <a:ext cx="8247063" cy="500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b="1" dirty="0">
                <a:solidFill>
                  <a:srgbClr val="DB6767"/>
                </a:solidFill>
                <a:cs typeface="+mn-ea"/>
                <a:sym typeface="+mn-lt"/>
              </a:rPr>
              <a:t>作者建议：阅读与心智的成长</a:t>
            </a:r>
          </a:p>
        </p:txBody>
      </p:sp>
      <p:grpSp>
        <p:nvGrpSpPr>
          <p:cNvPr id="9" name="PA-组合 8"/>
          <p:cNvGrpSpPr/>
          <p:nvPr>
            <p:custDataLst>
              <p:tags r:id="rId4"/>
            </p:custDataLst>
          </p:nvPr>
        </p:nvGrpSpPr>
        <p:grpSpPr>
          <a:xfrm>
            <a:off x="647065" y="481330"/>
            <a:ext cx="4249420" cy="628015"/>
            <a:chOff x="774" y="828"/>
            <a:chExt cx="6692" cy="989"/>
          </a:xfrm>
        </p:grpSpPr>
        <p:sp>
          <p:nvSpPr>
            <p:cNvPr id="12" name="PA-文本框 11"/>
            <p:cNvSpPr txBox="1"/>
            <p:nvPr>
              <p:custDataLst>
                <p:tags r:id="rId6"/>
              </p:custDataLst>
            </p:nvPr>
          </p:nvSpPr>
          <p:spPr>
            <a:xfrm>
              <a:off x="2185" y="1092"/>
              <a:ext cx="5281" cy="725"/>
            </a:xfrm>
            <a:prstGeom prst="rect">
              <a:avLst/>
            </a:prstGeom>
            <a:noFill/>
          </p:spPr>
          <p:txBody>
            <a:bodyPr wrap="square" rtlCol="0">
              <a:spAutoFit/>
            </a:bodyPr>
            <a:lstStyle/>
            <a:p>
              <a:pPr algn="l"/>
              <a:r>
                <a:rPr lang="zh-CN" altLang="en-US" sz="2400" dirty="0">
                  <a:solidFill>
                    <a:srgbClr val="DB6767"/>
                  </a:solidFill>
                  <a:cs typeface="+mn-ea"/>
                  <a:sym typeface="+mn-lt"/>
                </a:rPr>
                <a:t>怎样做好读书笔记</a:t>
              </a:r>
            </a:p>
          </p:txBody>
        </p:sp>
        <p:sp>
          <p:nvSpPr>
            <p:cNvPr id="13" name="PA-对话气泡: 椭圆形 2"/>
            <p:cNvSpPr/>
            <p:nvPr>
              <p:custDataLst>
                <p:tags r:id="rId7"/>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06</a:t>
              </a:r>
            </a:p>
          </p:txBody>
        </p:sp>
      </p:grpSp>
      <p:pic>
        <p:nvPicPr>
          <p:cNvPr id="4" name="PA-图片 3" descr="51miz-E1129020-3D843B23"/>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7257415" y="2092325"/>
            <a:ext cx="3791585" cy="379158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A-图片 20" descr="G:\PPT项目\觅知1\如何阅读一本书\组 2.png组 2"/>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rcRect/>
          <a:stretch>
            <a:fillRect/>
          </a:stretch>
        </p:blipFill>
        <p:spPr>
          <a:xfrm>
            <a:off x="5885815" y="765810"/>
            <a:ext cx="5709920" cy="5792470"/>
          </a:xfrm>
          <a:prstGeom prst="rect">
            <a:avLst/>
          </a:prstGeom>
        </p:spPr>
      </p:pic>
      <p:grpSp>
        <p:nvGrpSpPr>
          <p:cNvPr id="26" name="PA-组合 25"/>
          <p:cNvGrpSpPr/>
          <p:nvPr>
            <p:custDataLst>
              <p:tags r:id="rId3"/>
            </p:custDataLst>
          </p:nvPr>
        </p:nvGrpSpPr>
        <p:grpSpPr>
          <a:xfrm>
            <a:off x="956056" y="1350010"/>
            <a:ext cx="5033264" cy="4081780"/>
            <a:chOff x="1506" y="2126"/>
            <a:chExt cx="7926" cy="6428"/>
          </a:xfrm>
        </p:grpSpPr>
        <p:grpSp>
          <p:nvGrpSpPr>
            <p:cNvPr id="24" name="组合 23"/>
            <p:cNvGrpSpPr/>
            <p:nvPr/>
          </p:nvGrpSpPr>
          <p:grpSpPr>
            <a:xfrm>
              <a:off x="1506" y="2126"/>
              <a:ext cx="7926" cy="6068"/>
              <a:chOff x="2274" y="1664"/>
              <a:chExt cx="7218" cy="5526"/>
            </a:xfrm>
          </p:grpSpPr>
          <p:pic>
            <p:nvPicPr>
              <p:cNvPr id="23" name="PA-图片 22" descr="组 1"/>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2348" y="1664"/>
                <a:ext cx="7144" cy="5526"/>
              </a:xfrm>
              <a:prstGeom prst="rect">
                <a:avLst/>
              </a:prstGeom>
            </p:spPr>
          </p:pic>
          <p:sp>
            <p:nvSpPr>
              <p:cNvPr id="2" name="PA-文本框 1"/>
              <p:cNvSpPr txBox="1"/>
              <p:nvPr>
                <p:custDataLst>
                  <p:tags r:id="rId7"/>
                </p:custDataLst>
              </p:nvPr>
            </p:nvSpPr>
            <p:spPr>
              <a:xfrm>
                <a:off x="2274" y="5148"/>
                <a:ext cx="4540" cy="1654"/>
              </a:xfrm>
              <a:prstGeom prst="rect">
                <a:avLst/>
              </a:prstGeom>
              <a:noFill/>
            </p:spPr>
            <p:txBody>
              <a:bodyPr vert="horz" wrap="square" rtlCol="0" anchor="t">
                <a:spAutoFit/>
              </a:bodyPr>
              <a:lstStyle/>
              <a:p>
                <a:pPr algn="l" fontAlgn="auto">
                  <a:lnSpc>
                    <a:spcPct val="120000"/>
                  </a:lnSpc>
                </a:pPr>
                <a:r>
                  <a:rPr lang="zh-CN" altLang="en-US" sz="3000" spc="1000">
                    <a:ln w="50800">
                      <a:noFill/>
                    </a:ln>
                    <a:solidFill>
                      <a:srgbClr val="DB6767"/>
                    </a:solidFill>
                    <a:effectLst/>
                    <a:uFillTx/>
                    <a:cs typeface="+mn-ea"/>
                    <a:sym typeface="+mn-lt"/>
                  </a:rPr>
                  <a:t>如何阅读</a:t>
                </a:r>
              </a:p>
              <a:p>
                <a:pPr algn="l" fontAlgn="auto">
                  <a:lnSpc>
                    <a:spcPct val="120000"/>
                  </a:lnSpc>
                </a:pPr>
                <a:r>
                  <a:rPr lang="zh-CN" altLang="en-US" sz="3000" spc="1000">
                    <a:ln w="50800">
                      <a:noFill/>
                    </a:ln>
                    <a:solidFill>
                      <a:srgbClr val="DB6767"/>
                    </a:solidFill>
                    <a:effectLst/>
                    <a:uFillTx/>
                    <a:cs typeface="+mn-ea"/>
                    <a:sym typeface="+mn-lt"/>
                  </a:rPr>
                  <a:t>一本书</a:t>
                </a:r>
              </a:p>
            </p:txBody>
          </p:sp>
        </p:grpSp>
        <p:sp>
          <p:nvSpPr>
            <p:cNvPr id="25" name="PA-文本框 24"/>
            <p:cNvSpPr txBox="1"/>
            <p:nvPr>
              <p:custDataLst>
                <p:tags r:id="rId5"/>
              </p:custDataLst>
            </p:nvPr>
          </p:nvSpPr>
          <p:spPr>
            <a:xfrm>
              <a:off x="1506" y="7829"/>
              <a:ext cx="2958" cy="725"/>
            </a:xfrm>
            <a:prstGeom prst="rect">
              <a:avLst/>
            </a:prstGeom>
            <a:noFill/>
          </p:spPr>
          <p:txBody>
            <a:bodyPr wrap="square" rtlCol="0">
              <a:spAutoFit/>
            </a:bodyPr>
            <a:lstStyle/>
            <a:p>
              <a:pPr algn="dist"/>
              <a:r>
                <a:rPr lang="zh-CN" altLang="en-US" sz="2400">
                  <a:cs typeface="+mn-ea"/>
                  <a:sym typeface="+mn-lt"/>
                </a:rPr>
                <a:t>读书分享</a:t>
              </a:r>
            </a:p>
          </p:txBody>
        </p:sp>
      </p:grpSp>
      <p:pic>
        <p:nvPicPr>
          <p:cNvPr id="27" name="PA-图片 26" descr="觅知网（www.51miz.com）5"/>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3322320" y="5203190"/>
            <a:ext cx="352425" cy="65468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800" decel="100000"/>
                                        <p:tgtEl>
                                          <p:spTgt spid="21"/>
                                        </p:tgtEl>
                                      </p:cBhvr>
                                    </p:animEffect>
                                    <p:anim calcmode="lin" valueType="num">
                                      <p:cBhvr>
                                        <p:cTn id="8" dur="800" decel="100000" fill="hold"/>
                                        <p:tgtEl>
                                          <p:spTgt spid="21"/>
                                        </p:tgtEl>
                                        <p:attrNameLst>
                                          <p:attrName>style.rotation</p:attrName>
                                        </p:attrNameLst>
                                      </p:cBhvr>
                                      <p:tavLst>
                                        <p:tav tm="0">
                                          <p:val>
                                            <p:fltVal val="-90"/>
                                          </p:val>
                                        </p:tav>
                                        <p:tav tm="100000">
                                          <p:val>
                                            <p:fltVal val="0"/>
                                          </p:val>
                                        </p:tav>
                                      </p:tavLst>
                                    </p:anim>
                                    <p:anim calcmode="lin" valueType="num">
                                      <p:cBhvr>
                                        <p:cTn id="9" dur="800" decel="100000" fill="hold"/>
                                        <p:tgtEl>
                                          <p:spTgt spid="21"/>
                                        </p:tgtEl>
                                        <p:attrNameLst>
                                          <p:attrName>ppt_x</p:attrName>
                                        </p:attrNameLst>
                                      </p:cBhvr>
                                      <p:tavLst>
                                        <p:tav tm="0">
                                          <p:val>
                                            <p:strVal val="#ppt_x+0.4"/>
                                          </p:val>
                                        </p:tav>
                                        <p:tav tm="100000">
                                          <p:val>
                                            <p:strVal val="#ppt_x-0.05"/>
                                          </p:val>
                                        </p:tav>
                                      </p:tavLst>
                                    </p:anim>
                                    <p:anim calcmode="lin" valueType="num">
                                      <p:cBhvr>
                                        <p:cTn id="10" dur="800" decel="100000" fill="hold"/>
                                        <p:tgtEl>
                                          <p:spTgt spid="2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800" decel="100000"/>
                                        <p:tgtEl>
                                          <p:spTgt spid="26"/>
                                        </p:tgtEl>
                                      </p:cBhvr>
                                    </p:animEffect>
                                    <p:anim calcmode="lin" valueType="num">
                                      <p:cBhvr>
                                        <p:cTn id="17" dur="800" decel="100000" fill="hold"/>
                                        <p:tgtEl>
                                          <p:spTgt spid="26"/>
                                        </p:tgtEl>
                                        <p:attrNameLst>
                                          <p:attrName>style.rotation</p:attrName>
                                        </p:attrNameLst>
                                      </p:cBhvr>
                                      <p:tavLst>
                                        <p:tav tm="0">
                                          <p:val>
                                            <p:fltVal val="-90"/>
                                          </p:val>
                                        </p:tav>
                                        <p:tav tm="100000">
                                          <p:val>
                                            <p:fltVal val="0"/>
                                          </p:val>
                                        </p:tav>
                                      </p:tavLst>
                                    </p:anim>
                                    <p:anim calcmode="lin" valueType="num">
                                      <p:cBhvr>
                                        <p:cTn id="18" dur="800" decel="100000" fill="hold"/>
                                        <p:tgtEl>
                                          <p:spTgt spid="26"/>
                                        </p:tgtEl>
                                        <p:attrNameLst>
                                          <p:attrName>ppt_x</p:attrName>
                                        </p:attrNameLst>
                                      </p:cBhvr>
                                      <p:tavLst>
                                        <p:tav tm="0">
                                          <p:val>
                                            <p:strVal val="#ppt_x+0.4"/>
                                          </p:val>
                                        </p:tav>
                                        <p:tav tm="100000">
                                          <p:val>
                                            <p:strVal val="#ppt_x-0.05"/>
                                          </p:val>
                                        </p:tav>
                                      </p:tavLst>
                                    </p:anim>
                                    <p:anim calcmode="lin" valueType="num">
                                      <p:cBhvr>
                                        <p:cTn id="19" dur="800" decel="100000" fill="hold"/>
                                        <p:tgtEl>
                                          <p:spTgt spid="2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800" decel="100000"/>
                                        <p:tgtEl>
                                          <p:spTgt spid="27"/>
                                        </p:tgtEl>
                                      </p:cBhvr>
                                    </p:animEffect>
                                    <p:anim calcmode="lin" valueType="num">
                                      <p:cBhvr>
                                        <p:cTn id="26" dur="800" decel="100000" fill="hold"/>
                                        <p:tgtEl>
                                          <p:spTgt spid="27"/>
                                        </p:tgtEl>
                                        <p:attrNameLst>
                                          <p:attrName>style.rotation</p:attrName>
                                        </p:attrNameLst>
                                      </p:cBhvr>
                                      <p:tavLst>
                                        <p:tav tm="0">
                                          <p:val>
                                            <p:fltVal val="-90"/>
                                          </p:val>
                                        </p:tav>
                                        <p:tav tm="100000">
                                          <p:val>
                                            <p:fltVal val="0"/>
                                          </p:val>
                                        </p:tav>
                                      </p:tavLst>
                                    </p:anim>
                                    <p:anim calcmode="lin" valueType="num">
                                      <p:cBhvr>
                                        <p:cTn id="27" dur="800" decel="100000" fill="hold"/>
                                        <p:tgtEl>
                                          <p:spTgt spid="27"/>
                                        </p:tgtEl>
                                        <p:attrNameLst>
                                          <p:attrName>ppt_x</p:attrName>
                                        </p:attrNameLst>
                                      </p:cBhvr>
                                      <p:tavLst>
                                        <p:tav tm="0">
                                          <p:val>
                                            <p:strVal val="#ppt_x+0.4"/>
                                          </p:val>
                                        </p:tav>
                                        <p:tav tm="100000">
                                          <p:val>
                                            <p:strVal val="#ppt_x-0.05"/>
                                          </p:val>
                                        </p:tav>
                                      </p:tavLst>
                                    </p:anim>
                                    <p:anim calcmode="lin" valueType="num">
                                      <p:cBhvr>
                                        <p:cTn id="28" dur="800" decel="100000" fill="hold"/>
                                        <p:tgtEl>
                                          <p:spTgt spid="2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8391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3"/>
          <p:cNvSpPr txBox="1"/>
          <p:nvPr>
            <p:custDataLst>
              <p:tags r:id="rId2"/>
            </p:custDataLst>
          </p:nvPr>
        </p:nvSpPr>
        <p:spPr>
          <a:xfrm>
            <a:off x="1282026" y="1495473"/>
            <a:ext cx="5409337" cy="3723005"/>
          </a:xfrm>
          <a:prstGeom prst="rect">
            <a:avLst/>
          </a:prstGeom>
          <a:noFill/>
        </p:spPr>
        <p:txBody>
          <a:bodyPr wrap="square" rtlCol="0">
            <a:spAutoFit/>
          </a:bodyPr>
          <a:lstStyle/>
          <a:p>
            <a:r>
              <a:rPr lang="zh-CN" altLang="en-US" sz="2000" b="1" dirty="0">
                <a:solidFill>
                  <a:srgbClr val="DB6767"/>
                </a:solidFill>
                <a:effectLst/>
                <a:cs typeface="+mn-ea"/>
                <a:sym typeface="+mn-lt"/>
              </a:rPr>
              <a:t>读过一本书之后，你能否回答下列问题：</a:t>
            </a:r>
          </a:p>
          <a:p>
            <a:endParaRPr lang="zh-CN" altLang="en-US" dirty="0">
              <a:effectLst/>
              <a:cs typeface="+mn-ea"/>
              <a:sym typeface="+mn-lt"/>
            </a:endParaRPr>
          </a:p>
          <a:p>
            <a:pPr fontAlgn="auto">
              <a:lnSpc>
                <a:spcPct val="150000"/>
              </a:lnSpc>
              <a:buFont typeface="Arial" panose="020B0604020202020204" pitchFamily="34" charset="0"/>
              <a:buChar char="•"/>
            </a:pPr>
            <a:r>
              <a:rPr lang="zh-CN" altLang="en-US" dirty="0">
                <a:effectLst/>
                <a:cs typeface="+mn-ea"/>
                <a:sym typeface="+mn-lt"/>
              </a:rPr>
              <a:t>作者主要在说什么？</a:t>
            </a:r>
          </a:p>
          <a:p>
            <a:pPr fontAlgn="auto">
              <a:lnSpc>
                <a:spcPct val="150000"/>
              </a:lnSpc>
              <a:buFont typeface="Arial" panose="020B0604020202020204" pitchFamily="34" charset="0"/>
              <a:buChar char="•"/>
            </a:pPr>
            <a:r>
              <a:rPr lang="zh-CN" altLang="en-US" dirty="0">
                <a:effectLst/>
                <a:cs typeface="+mn-ea"/>
                <a:sym typeface="+mn-lt"/>
              </a:rPr>
              <a:t>作者想要解决什么问题？</a:t>
            </a:r>
          </a:p>
          <a:p>
            <a:pPr fontAlgn="auto">
              <a:lnSpc>
                <a:spcPct val="150000"/>
              </a:lnSpc>
              <a:buFont typeface="Arial" panose="020B0604020202020204" pitchFamily="34" charset="0"/>
              <a:buChar char="•"/>
            </a:pPr>
            <a:r>
              <a:rPr lang="zh-CN" altLang="en-US" dirty="0">
                <a:effectLst/>
                <a:cs typeface="+mn-ea"/>
                <a:sym typeface="+mn-lt"/>
              </a:rPr>
              <a:t>作者是怎么说的？</a:t>
            </a:r>
          </a:p>
          <a:p>
            <a:pPr fontAlgn="auto">
              <a:lnSpc>
                <a:spcPct val="150000"/>
              </a:lnSpc>
              <a:buFont typeface="Arial" panose="020B0604020202020204" pitchFamily="34" charset="0"/>
              <a:buChar char="•"/>
            </a:pPr>
            <a:r>
              <a:rPr lang="zh-CN" altLang="en-US" dirty="0">
                <a:effectLst/>
                <a:cs typeface="+mn-ea"/>
                <a:sym typeface="+mn-lt"/>
              </a:rPr>
              <a:t>作者说的全部有道理吗？</a:t>
            </a:r>
          </a:p>
          <a:p>
            <a:pPr fontAlgn="auto">
              <a:lnSpc>
                <a:spcPct val="150000"/>
              </a:lnSpc>
              <a:buFont typeface="Arial" panose="020B0604020202020204" pitchFamily="34" charset="0"/>
              <a:buChar char="•"/>
            </a:pPr>
            <a:r>
              <a:rPr lang="zh-CN" altLang="en-US" dirty="0">
                <a:effectLst/>
                <a:cs typeface="+mn-ea"/>
                <a:sym typeface="+mn-lt"/>
              </a:rPr>
              <a:t>作者说的跟自己有什么关系？</a:t>
            </a:r>
          </a:p>
          <a:p>
            <a:pPr fontAlgn="auto">
              <a:lnSpc>
                <a:spcPct val="150000"/>
              </a:lnSpc>
              <a:buFont typeface="Arial" panose="020B0604020202020204" pitchFamily="34" charset="0"/>
              <a:buChar char="•"/>
            </a:pPr>
            <a:r>
              <a:rPr lang="zh-CN" altLang="en-US" dirty="0">
                <a:effectLst/>
                <a:cs typeface="+mn-ea"/>
                <a:sym typeface="+mn-lt"/>
              </a:rPr>
              <a:t>自己从这本书中得到了什么？</a:t>
            </a:r>
          </a:p>
          <a:p>
            <a:r>
              <a:rPr lang="zh-CN" altLang="en-US" dirty="0">
                <a:effectLst/>
                <a:cs typeface="+mn-ea"/>
                <a:sym typeface="+mn-lt"/>
              </a:rPr>
              <a:t/>
            </a:r>
            <a:br>
              <a:rPr lang="zh-CN" altLang="en-US" dirty="0">
                <a:effectLst/>
                <a:cs typeface="+mn-ea"/>
                <a:sym typeface="+mn-lt"/>
              </a:rPr>
            </a:br>
            <a:endParaRPr lang="zh-CN" altLang="en-US" dirty="0">
              <a:cs typeface="+mn-ea"/>
              <a:sym typeface="+mn-lt"/>
            </a:endParaRPr>
          </a:p>
        </p:txBody>
      </p:sp>
      <p:sp>
        <p:nvSpPr>
          <p:cNvPr id="5" name="PA-文本框 4"/>
          <p:cNvSpPr txBox="1"/>
          <p:nvPr>
            <p:custDataLst>
              <p:tags r:id="rId3"/>
            </p:custDataLst>
          </p:nvPr>
        </p:nvSpPr>
        <p:spPr>
          <a:xfrm>
            <a:off x="1282065" y="4937760"/>
            <a:ext cx="9834880" cy="1076325"/>
          </a:xfrm>
          <a:prstGeom prst="rect">
            <a:avLst/>
          </a:prstGeom>
          <a:solidFill>
            <a:srgbClr val="FDBDB0">
              <a:alpha val="65000"/>
            </a:srgbClr>
          </a:solidFill>
        </p:spPr>
        <p:txBody>
          <a:bodyPr wrap="square">
            <a:spAutoFit/>
          </a:bodyPr>
          <a:lstStyle/>
          <a:p>
            <a:pPr algn="l"/>
            <a:r>
              <a:rPr lang="zh-CN" altLang="en-US" b="0" i="0" dirty="0">
                <a:solidFill>
                  <a:srgbClr val="121212"/>
                </a:solidFill>
                <a:effectLst/>
                <a:cs typeface="+mn-ea"/>
                <a:sym typeface="+mn-lt"/>
              </a:rPr>
              <a:t>如果你不能回答以上的问题，说明你并不会读书，即使读再多的书，也不会有一本书真正属于你。</a:t>
            </a:r>
            <a:endParaRPr lang="en-US" altLang="zh-CN" b="0" i="0" dirty="0">
              <a:solidFill>
                <a:srgbClr val="121212"/>
              </a:solidFill>
              <a:effectLst/>
              <a:cs typeface="+mn-ea"/>
              <a:sym typeface="+mn-lt"/>
            </a:endParaRPr>
          </a:p>
          <a:p>
            <a:pPr algn="l"/>
            <a:endParaRPr lang="en-US" altLang="zh-CN" sz="1000" dirty="0">
              <a:solidFill>
                <a:srgbClr val="121212"/>
              </a:solidFill>
              <a:cs typeface="+mn-ea"/>
              <a:sym typeface="+mn-lt"/>
            </a:endParaRPr>
          </a:p>
          <a:p>
            <a:pPr algn="l"/>
            <a:r>
              <a:rPr lang="zh-CN" altLang="en-US" b="0" i="0" dirty="0">
                <a:solidFill>
                  <a:srgbClr val="121212"/>
                </a:solidFill>
                <a:effectLst/>
                <a:cs typeface="+mn-ea"/>
                <a:sym typeface="+mn-lt"/>
              </a:rPr>
              <a:t>书没读明白不可怕，但是在读书整个过程中所耗费的时间和精力都是不可逆的，不但没有收获，还遭受了巨大损失。</a:t>
            </a:r>
            <a:endParaRPr lang="en-US" altLang="zh-CN" b="0" i="0" dirty="0">
              <a:solidFill>
                <a:srgbClr val="121212"/>
              </a:solidFill>
              <a:effectLst/>
              <a:cs typeface="+mn-ea"/>
              <a:sym typeface="+mn-lt"/>
            </a:endParaRPr>
          </a:p>
        </p:txBody>
      </p:sp>
      <p:grpSp>
        <p:nvGrpSpPr>
          <p:cNvPr id="6" name="PA-组合 5"/>
          <p:cNvGrpSpPr/>
          <p:nvPr>
            <p:custDataLst>
              <p:tags r:id="rId4"/>
            </p:custDataLst>
          </p:nvPr>
        </p:nvGrpSpPr>
        <p:grpSpPr>
          <a:xfrm>
            <a:off x="647065" y="481330"/>
            <a:ext cx="4021455" cy="627380"/>
            <a:chOff x="774" y="828"/>
            <a:chExt cx="6333" cy="988"/>
          </a:xfrm>
        </p:grpSpPr>
        <p:sp>
          <p:nvSpPr>
            <p:cNvPr id="2" name="PA-文本框 1"/>
            <p:cNvSpPr txBox="1"/>
            <p:nvPr>
              <p:custDataLst>
                <p:tags r:id="rId6"/>
              </p:custDataLst>
            </p:nvPr>
          </p:nvSpPr>
          <p:spPr>
            <a:xfrm>
              <a:off x="2019" y="1092"/>
              <a:ext cx="5088" cy="725"/>
            </a:xfrm>
            <a:prstGeom prst="rect">
              <a:avLst/>
            </a:prstGeom>
            <a:noFill/>
          </p:spPr>
          <p:txBody>
            <a:bodyPr wrap="none" rtlCol="0">
              <a:spAutoFit/>
            </a:bodyPr>
            <a:lstStyle/>
            <a:p>
              <a:pPr algn="ctr"/>
              <a:r>
                <a:rPr lang="zh-CN" altLang="en-US" sz="2400" dirty="0">
                  <a:solidFill>
                    <a:srgbClr val="DB6767"/>
                  </a:solidFill>
                  <a:cs typeface="+mn-ea"/>
                  <a:sym typeface="+mn-lt"/>
                </a:rPr>
                <a:t>我为什么要分享这本书</a:t>
              </a:r>
            </a:p>
          </p:txBody>
        </p:sp>
        <p:sp>
          <p:nvSpPr>
            <p:cNvPr id="3" name="PA-椭圆形标注 2"/>
            <p:cNvSpPr/>
            <p:nvPr>
              <p:custDataLst>
                <p:tags r:id="rId7"/>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01</a:t>
              </a:r>
            </a:p>
          </p:txBody>
        </p:sp>
      </p:grpSp>
      <p:pic>
        <p:nvPicPr>
          <p:cNvPr id="7" name="PA-图片 6" descr="51miz-E1107680-AF064630"/>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6691630" y="1284605"/>
            <a:ext cx="3653155" cy="3653155"/>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1.5"/>
                                          </p:val>
                                        </p:tav>
                                      </p:tavLst>
                                    </p:anim>
                                    <p:anim calcmode="lin" valueType="num">
                                      <p:cBhvr>
                                        <p:cTn id="8" dur="500" fill="hold"/>
                                        <p:tgtEl>
                                          <p:spTgt spid="4"/>
                                        </p:tgtEl>
                                        <p:attrNameLst>
                                          <p:attrName>ppt_h</p:attrName>
                                        </p:attrNameLst>
                                      </p:cBhvr>
                                      <p:tavLst>
                                        <p:tav tm="0">
                                          <p:val>
                                            <p:fltVal val="0"/>
                                          </p:val>
                                        </p:tav>
                                        <p:tav tm="100000">
                                          <p:val>
                                            <p:strVal val="#ppt_h*1.5"/>
                                          </p:val>
                                        </p:tav>
                                      </p:tavLst>
                                    </p:anim>
                                    <p:animEffect transition="in" filter="fade">
                                      <p:cBhvr>
                                        <p:cTn id="9" dur="500"/>
                                        <p:tgtEl>
                                          <p:spTgt spid="4"/>
                                        </p:tgtEl>
                                      </p:cBhvr>
                                    </p:animEffect>
                                    <p:anim to="" calcmode="lin" valueType="num">
                                      <p:cBhvr>
                                        <p:cTn id="10" dur="500" fill="hold">
                                          <p:stCondLst>
                                            <p:cond delay="0"/>
                                          </p:stCondLst>
                                        </p:cTn>
                                        <p:tgtEl>
                                          <p:spTgt spid="4"/>
                                        </p:tgtEl>
                                        <p:attrNameLst>
                                          <p:attrName>ppt_x</p:attrName>
                                        </p:attrNameLst>
                                      </p:cBhvr>
                                      <p:tavLst>
                                        <p:tav tm="0">
                                          <p:val>
                                            <p:strVal val="#ppt_x"/>
                                          </p:val>
                                        </p:tav>
                                        <p:tav tm="100000">
                                          <p:val>
                                            <p:strVal val="0.5"/>
                                          </p:val>
                                        </p:tav>
                                      </p:tavLst>
                                    </p:anim>
                                    <p:anim to="" calcmode="lin" valueType="num">
                                      <p:cBhvr>
                                        <p:cTn id="11" dur="500" fill="hold">
                                          <p:stCondLst>
                                            <p:cond delay="0"/>
                                          </p:stCondLst>
                                        </p:cTn>
                                        <p:tgtEl>
                                          <p:spTgt spid="4"/>
                                        </p:tgtEl>
                                        <p:attrNameLst>
                                          <p:attrName>ppt_y</p:attrName>
                                        </p:attrNameLst>
                                      </p:cBhvr>
                                      <p:tavLst>
                                        <p:tav tm="0">
                                          <p:val>
                                            <p:strVal val="#ppt_y"/>
                                          </p:val>
                                        </p:tav>
                                        <p:tav tm="100000">
                                          <p:val>
                                            <p:str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1.5"/>
                                          </p:val>
                                        </p:tav>
                                        <p:tav tm="100000">
                                          <p:val>
                                            <p:strVal val="#ppt_w"/>
                                          </p:val>
                                        </p:tav>
                                      </p:tavLst>
                                    </p:anim>
                                    <p:anim calcmode="lin" valueType="num">
                                      <p:cBhvr>
                                        <p:cTn id="16" dur="500" fill="hold"/>
                                        <p:tgtEl>
                                          <p:spTgt spid="4"/>
                                        </p:tgtEl>
                                        <p:attrNameLst>
                                          <p:attrName>ppt_h</p:attrName>
                                        </p:attrNameLst>
                                      </p:cBhvr>
                                      <p:tavLst>
                                        <p:tav tm="0">
                                          <p:val>
                                            <p:strVal val="#ppt_h*1.5"/>
                                          </p:val>
                                        </p:tav>
                                        <p:tav tm="100000">
                                          <p:val>
                                            <p:strVal val="#ppt_h"/>
                                          </p:val>
                                        </p:tav>
                                      </p:tavLst>
                                    </p:anim>
                                    <p:animEffect transition="in" filter="fade">
                                      <p:cBhvr>
                                        <p:cTn id="17" dur="500"/>
                                        <p:tgtEl>
                                          <p:spTgt spid="4"/>
                                        </p:tgtEl>
                                      </p:cBhvr>
                                    </p:animEffect>
                                    <p:anim to="" calcmode="lin" valueType="num">
                                      <p:cBhvr>
                                        <p:cTn id="18" dur="500" fill="hold">
                                          <p:stCondLst>
                                            <p:cond delay="0"/>
                                          </p:stCondLst>
                                        </p:cTn>
                                        <p:tgtEl>
                                          <p:spTgt spid="4"/>
                                        </p:tgtEl>
                                        <p:attrNameLst>
                                          <p:attrName>ppt_x</p:attrName>
                                        </p:attrNameLst>
                                      </p:cBhvr>
                                      <p:tavLst>
                                        <p:tav tm="0">
                                          <p:val>
                                            <p:strVal val="0.5"/>
                                          </p:val>
                                        </p:tav>
                                        <p:tav tm="100000">
                                          <p:val>
                                            <p:strVal val="#ppt_x"/>
                                          </p:val>
                                        </p:tav>
                                      </p:tavLst>
                                    </p:anim>
                                    <p:anim to="" calcmode="lin" valueType="num">
                                      <p:cBhvr>
                                        <p:cTn id="19" dur="500" fill="hold">
                                          <p:stCondLst>
                                            <p:cond delay="0"/>
                                          </p:stCondLst>
                                        </p:cTn>
                                        <p:tgtEl>
                                          <p:spTgt spid="4"/>
                                        </p:tgtEl>
                                        <p:attrNameLst>
                                          <p:attrName>ppt_y</p:attrName>
                                        </p:attrNameLst>
                                      </p:cBhvr>
                                      <p:tavLst>
                                        <p:tav tm="0">
                                          <p:val>
                                            <p:str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800" decel="100000"/>
                                        <p:tgtEl>
                                          <p:spTgt spid="6"/>
                                        </p:tgtEl>
                                      </p:cBhvr>
                                    </p:animEffect>
                                    <p:anim calcmode="lin" valueType="num">
                                      <p:cBhvr>
                                        <p:cTn id="33" dur="800" decel="100000" fill="hold"/>
                                        <p:tgtEl>
                                          <p:spTgt spid="6"/>
                                        </p:tgtEl>
                                        <p:attrNameLst>
                                          <p:attrName>style.rotation</p:attrName>
                                        </p:attrNameLst>
                                      </p:cBhvr>
                                      <p:tavLst>
                                        <p:tav tm="0">
                                          <p:val>
                                            <p:fltVal val="-90"/>
                                          </p:val>
                                        </p:tav>
                                        <p:tav tm="100000">
                                          <p:val>
                                            <p:fltVal val="0"/>
                                          </p:val>
                                        </p:tav>
                                      </p:tavLst>
                                    </p:anim>
                                    <p:anim calcmode="lin" valueType="num">
                                      <p:cBhvr>
                                        <p:cTn id="34" dur="800" decel="100000" fill="hold"/>
                                        <p:tgtEl>
                                          <p:spTgt spid="6"/>
                                        </p:tgtEl>
                                        <p:attrNameLst>
                                          <p:attrName>ppt_x</p:attrName>
                                        </p:attrNameLst>
                                      </p:cBhvr>
                                      <p:tavLst>
                                        <p:tav tm="0">
                                          <p:val>
                                            <p:strVal val="#ppt_x+0.4"/>
                                          </p:val>
                                        </p:tav>
                                        <p:tav tm="100000">
                                          <p:val>
                                            <p:strVal val="#ppt_x-0.05"/>
                                          </p:val>
                                        </p:tav>
                                      </p:tavLst>
                                    </p:anim>
                                    <p:anim calcmode="lin" valueType="num">
                                      <p:cBhvr>
                                        <p:cTn id="35" dur="800" decel="100000" fill="hold"/>
                                        <p:tgtEl>
                                          <p:spTgt spid="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800" decel="100000"/>
                                        <p:tgtEl>
                                          <p:spTgt spid="7"/>
                                        </p:tgtEl>
                                      </p:cBhvr>
                                    </p:animEffect>
                                    <p:anim calcmode="lin" valueType="num">
                                      <p:cBhvr>
                                        <p:cTn id="42" dur="800" decel="100000" fill="hold"/>
                                        <p:tgtEl>
                                          <p:spTgt spid="7"/>
                                        </p:tgtEl>
                                        <p:attrNameLst>
                                          <p:attrName>style.rotation</p:attrName>
                                        </p:attrNameLst>
                                      </p:cBhvr>
                                      <p:tavLst>
                                        <p:tav tm="0">
                                          <p:val>
                                            <p:fltVal val="-90"/>
                                          </p:val>
                                        </p:tav>
                                        <p:tav tm="100000">
                                          <p:val>
                                            <p:fltVal val="0"/>
                                          </p:val>
                                        </p:tav>
                                      </p:tavLst>
                                    </p:anim>
                                    <p:anim calcmode="lin" valueType="num">
                                      <p:cBhvr>
                                        <p:cTn id="43" dur="800" decel="100000" fill="hold"/>
                                        <p:tgtEl>
                                          <p:spTgt spid="7"/>
                                        </p:tgtEl>
                                        <p:attrNameLst>
                                          <p:attrName>ppt_x</p:attrName>
                                        </p:attrNameLst>
                                      </p:cBhvr>
                                      <p:tavLst>
                                        <p:tav tm="0">
                                          <p:val>
                                            <p:strVal val="#ppt_x+0.4"/>
                                          </p:val>
                                        </p:tav>
                                        <p:tav tm="100000">
                                          <p:val>
                                            <p:strVal val="#ppt_x-0.05"/>
                                          </p:val>
                                        </p:tav>
                                      </p:tavLst>
                                    </p:anim>
                                    <p:anim calcmode="lin" valueType="num">
                                      <p:cBhvr>
                                        <p:cTn id="44" dur="800" decel="100000" fill="hold"/>
                                        <p:tgtEl>
                                          <p:spTgt spid="7"/>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圆角矩形 2"/>
          <p:cNvSpPr/>
          <p:nvPr>
            <p:custDataLst>
              <p:tags r:id="rId2"/>
            </p:custDataLst>
          </p:nvPr>
        </p:nvSpPr>
        <p:spPr>
          <a:xfrm>
            <a:off x="4214495" y="1792605"/>
            <a:ext cx="6934200" cy="2968625"/>
          </a:xfrm>
          <a:prstGeom prst="roundRect">
            <a:avLst/>
          </a:prstGeom>
          <a:solidFill>
            <a:srgbClr val="FDBDB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PA-文本框 1"/>
          <p:cNvSpPr txBox="1"/>
          <p:nvPr>
            <p:custDataLst>
              <p:tags r:id="rId3"/>
            </p:custDataLst>
          </p:nvPr>
        </p:nvSpPr>
        <p:spPr>
          <a:xfrm>
            <a:off x="2806700" y="5069205"/>
            <a:ext cx="8539480" cy="829945"/>
          </a:xfrm>
          <a:prstGeom prst="rect">
            <a:avLst/>
          </a:prstGeom>
          <a:noFill/>
        </p:spPr>
        <p:txBody>
          <a:bodyPr wrap="square" rtlCol="0">
            <a:spAutoFit/>
          </a:bodyPr>
          <a:lstStyle/>
          <a:p>
            <a:pPr algn="r"/>
            <a:r>
              <a:rPr lang="zh-CN" altLang="en-US" sz="2400" b="1" i="0" dirty="0">
                <a:solidFill>
                  <a:srgbClr val="DB6767"/>
                </a:solidFill>
                <a:effectLst/>
                <a:cs typeface="+mn-ea"/>
                <a:sym typeface="+mn-lt"/>
              </a:rPr>
              <a:t>不懂阅读的人，初探阅读的人，读这本书可以少走冤枉路。</a:t>
            </a:r>
            <a:endParaRPr lang="en-US" altLang="zh-CN" sz="2400" b="1" i="0" dirty="0">
              <a:solidFill>
                <a:srgbClr val="DB6767"/>
              </a:solidFill>
              <a:effectLst/>
              <a:cs typeface="+mn-ea"/>
              <a:sym typeface="+mn-lt"/>
            </a:endParaRPr>
          </a:p>
          <a:p>
            <a:pPr algn="r"/>
            <a:r>
              <a:rPr lang="zh-CN" altLang="en-US" sz="2400" b="1" i="0" dirty="0">
                <a:solidFill>
                  <a:srgbClr val="DB6767"/>
                </a:solidFill>
                <a:effectLst/>
                <a:cs typeface="+mn-ea"/>
                <a:sym typeface="+mn-lt"/>
              </a:rPr>
              <a:t>对阅读有所体会的人，读这本书可以有更深的印证和领悟。</a:t>
            </a:r>
          </a:p>
        </p:txBody>
      </p:sp>
      <p:sp>
        <p:nvSpPr>
          <p:cNvPr id="4" name="PA-文本框 3"/>
          <p:cNvSpPr txBox="1"/>
          <p:nvPr>
            <p:custDataLst>
              <p:tags r:id="rId4"/>
            </p:custDataLst>
          </p:nvPr>
        </p:nvSpPr>
        <p:spPr>
          <a:xfrm>
            <a:off x="4550410" y="1929130"/>
            <a:ext cx="6547485" cy="2999740"/>
          </a:xfrm>
          <a:prstGeom prst="rect">
            <a:avLst/>
          </a:prstGeom>
          <a:noFill/>
        </p:spPr>
        <p:txBody>
          <a:bodyPr wrap="square">
            <a:spAutoFit/>
          </a:bodyPr>
          <a:lstStyle/>
          <a:p>
            <a:pPr fontAlgn="auto">
              <a:lnSpc>
                <a:spcPct val="150000"/>
              </a:lnSpc>
            </a:pPr>
            <a:r>
              <a:rPr lang="zh-CN" altLang="en-US" dirty="0">
                <a:cs typeface="+mn-ea"/>
                <a:sym typeface="+mn-lt"/>
              </a:rPr>
              <a:t>“每本书的封面之下都有一套自己的骨架，作为一个分析阅读的读者，责任就是要找出这个骨架。一本书出现在面前时，肌肉包着骨头，衣服包裹着肌肉，可说是盛装而来。读者用不着揭开它的外衣或是撕去它的肌肉来得到在柔软表皮下的那套骨架，但是一定要用一双</a:t>
            </a:r>
            <a:r>
              <a:rPr lang="en-US" altLang="zh-CN" dirty="0">
                <a:cs typeface="+mn-ea"/>
                <a:sym typeface="+mn-lt"/>
              </a:rPr>
              <a:t>X</a:t>
            </a:r>
            <a:r>
              <a:rPr lang="zh-CN" altLang="en-US" dirty="0">
                <a:cs typeface="+mn-ea"/>
                <a:sym typeface="+mn-lt"/>
              </a:rPr>
              <a:t>光般的透视眼来看这本书，因为那是了解一本书、掌握其骨架的基础。”</a:t>
            </a:r>
          </a:p>
          <a:p>
            <a:pPr fontAlgn="auto">
              <a:lnSpc>
                <a:spcPct val="150000"/>
              </a:lnSpc>
            </a:pPr>
            <a:endParaRPr lang="zh-CN" altLang="en-US" dirty="0">
              <a:cs typeface="+mn-ea"/>
              <a:sym typeface="+mn-lt"/>
            </a:endParaRPr>
          </a:p>
        </p:txBody>
      </p:sp>
      <p:grpSp>
        <p:nvGrpSpPr>
          <p:cNvPr id="6" name="PA-组合 5"/>
          <p:cNvGrpSpPr/>
          <p:nvPr>
            <p:custDataLst>
              <p:tags r:id="rId5"/>
            </p:custDataLst>
          </p:nvPr>
        </p:nvGrpSpPr>
        <p:grpSpPr>
          <a:xfrm>
            <a:off x="647065" y="481330"/>
            <a:ext cx="4021455" cy="627380"/>
            <a:chOff x="774" y="828"/>
            <a:chExt cx="6333" cy="988"/>
          </a:xfrm>
        </p:grpSpPr>
        <p:sp>
          <p:nvSpPr>
            <p:cNvPr id="5" name="PA-文本框 4"/>
            <p:cNvSpPr txBox="1"/>
            <p:nvPr>
              <p:custDataLst>
                <p:tags r:id="rId7"/>
              </p:custDataLst>
            </p:nvPr>
          </p:nvSpPr>
          <p:spPr>
            <a:xfrm>
              <a:off x="2019" y="1092"/>
              <a:ext cx="5088" cy="725"/>
            </a:xfrm>
            <a:prstGeom prst="rect">
              <a:avLst/>
            </a:prstGeom>
            <a:noFill/>
          </p:spPr>
          <p:txBody>
            <a:bodyPr wrap="none" rtlCol="0">
              <a:spAutoFit/>
            </a:bodyPr>
            <a:lstStyle/>
            <a:p>
              <a:pPr algn="ctr"/>
              <a:r>
                <a:rPr lang="zh-CN" altLang="en-US" sz="2400" dirty="0">
                  <a:solidFill>
                    <a:srgbClr val="DB6767"/>
                  </a:solidFill>
                  <a:cs typeface="+mn-ea"/>
                  <a:sym typeface="+mn-lt"/>
                </a:rPr>
                <a:t>我为什么要分享这本书</a:t>
              </a:r>
            </a:p>
          </p:txBody>
        </p:sp>
        <p:sp>
          <p:nvSpPr>
            <p:cNvPr id="7" name="PA-对话气泡: 椭圆形 2"/>
            <p:cNvSpPr/>
            <p:nvPr>
              <p:custDataLst>
                <p:tags r:id="rId8"/>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01</a:t>
              </a:r>
            </a:p>
          </p:txBody>
        </p:sp>
      </p:grpSp>
      <p:pic>
        <p:nvPicPr>
          <p:cNvPr id="8" name="PA-图片 7" descr="51miz-E1091038-CAD0C54F"/>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876935" y="2171700"/>
            <a:ext cx="2757170" cy="275717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800" decel="100000"/>
                                        <p:tgtEl>
                                          <p:spTgt spid="3"/>
                                        </p:tgtEl>
                                      </p:cBhvr>
                                    </p:animEffect>
                                    <p:anim calcmode="lin" valueType="num">
                                      <p:cBhvr>
                                        <p:cTn id="15" dur="800" decel="100000" fill="hold"/>
                                        <p:tgtEl>
                                          <p:spTgt spid="3"/>
                                        </p:tgtEl>
                                        <p:attrNameLst>
                                          <p:attrName>style.rotation</p:attrName>
                                        </p:attrNameLst>
                                      </p:cBhvr>
                                      <p:tavLst>
                                        <p:tav tm="0">
                                          <p:val>
                                            <p:fltVal val="-90"/>
                                          </p:val>
                                        </p:tav>
                                        <p:tav tm="100000">
                                          <p:val>
                                            <p:fltVal val="0"/>
                                          </p:val>
                                        </p:tav>
                                      </p:tavLst>
                                    </p:anim>
                                    <p:anim calcmode="lin" valueType="num">
                                      <p:cBhvr>
                                        <p:cTn id="16" dur="800" decel="100000" fill="hold"/>
                                        <p:tgtEl>
                                          <p:spTgt spid="3"/>
                                        </p:tgtEl>
                                        <p:attrNameLst>
                                          <p:attrName>ppt_x</p:attrName>
                                        </p:attrNameLst>
                                      </p:cBhvr>
                                      <p:tavLst>
                                        <p:tav tm="0">
                                          <p:val>
                                            <p:strVal val="#ppt_x+0.4"/>
                                          </p:val>
                                        </p:tav>
                                        <p:tav tm="100000">
                                          <p:val>
                                            <p:strVal val="#ppt_x-0.05"/>
                                          </p:val>
                                        </p:tav>
                                      </p:tavLst>
                                    </p:anim>
                                    <p:anim calcmode="lin" valueType="num">
                                      <p:cBhvr>
                                        <p:cTn id="17" dur="800" decel="100000" fill="hold"/>
                                        <p:tgtEl>
                                          <p:spTgt spid="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800" decel="100000"/>
                                        <p:tgtEl>
                                          <p:spTgt spid="6"/>
                                        </p:tgtEl>
                                      </p:cBhvr>
                                    </p:animEffect>
                                    <p:anim calcmode="lin" valueType="num">
                                      <p:cBhvr>
                                        <p:cTn id="33" dur="800" decel="100000" fill="hold"/>
                                        <p:tgtEl>
                                          <p:spTgt spid="6"/>
                                        </p:tgtEl>
                                        <p:attrNameLst>
                                          <p:attrName>style.rotation</p:attrName>
                                        </p:attrNameLst>
                                      </p:cBhvr>
                                      <p:tavLst>
                                        <p:tav tm="0">
                                          <p:val>
                                            <p:fltVal val="-90"/>
                                          </p:val>
                                        </p:tav>
                                        <p:tav tm="100000">
                                          <p:val>
                                            <p:fltVal val="0"/>
                                          </p:val>
                                        </p:tav>
                                      </p:tavLst>
                                    </p:anim>
                                    <p:anim calcmode="lin" valueType="num">
                                      <p:cBhvr>
                                        <p:cTn id="34" dur="800" decel="100000" fill="hold"/>
                                        <p:tgtEl>
                                          <p:spTgt spid="6"/>
                                        </p:tgtEl>
                                        <p:attrNameLst>
                                          <p:attrName>ppt_x</p:attrName>
                                        </p:attrNameLst>
                                      </p:cBhvr>
                                      <p:tavLst>
                                        <p:tav tm="0">
                                          <p:val>
                                            <p:strVal val="#ppt_x+0.4"/>
                                          </p:val>
                                        </p:tav>
                                        <p:tav tm="100000">
                                          <p:val>
                                            <p:strVal val="#ppt_x-0.05"/>
                                          </p:val>
                                        </p:tav>
                                      </p:tavLst>
                                    </p:anim>
                                    <p:anim calcmode="lin" valueType="num">
                                      <p:cBhvr>
                                        <p:cTn id="35" dur="800" decel="100000" fill="hold"/>
                                        <p:tgtEl>
                                          <p:spTgt spid="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8" fill="hold">
                            <p:stCondLst>
                              <p:cond delay="3500"/>
                            </p:stCondLst>
                            <p:childTnLst>
                              <p:par>
                                <p:cTn id="39" presetID="30"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4837430" y="2000885"/>
            <a:ext cx="6742430" cy="3347085"/>
            <a:chOff x="7573" y="3061"/>
            <a:chExt cx="10618" cy="5271"/>
          </a:xfrm>
        </p:grpSpPr>
        <p:sp>
          <p:nvSpPr>
            <p:cNvPr id="4" name="PA-文本框 3"/>
            <p:cNvSpPr txBox="1"/>
            <p:nvPr>
              <p:custDataLst>
                <p:tags r:id="rId4"/>
              </p:custDataLst>
            </p:nvPr>
          </p:nvSpPr>
          <p:spPr>
            <a:xfrm>
              <a:off x="10069" y="3655"/>
              <a:ext cx="8121" cy="3343"/>
            </a:xfrm>
            <a:prstGeom prst="rect">
              <a:avLst/>
            </a:prstGeom>
            <a:noFill/>
          </p:spPr>
          <p:txBody>
            <a:bodyPr wrap="square" rtlCol="0">
              <a:spAutoFit/>
            </a:bodyPr>
            <a:lstStyle/>
            <a:p>
              <a:pPr algn="l" fontAlgn="auto"/>
              <a:r>
                <a:rPr lang="zh-CN" altLang="en-US" sz="6600" dirty="0">
                  <a:solidFill>
                    <a:srgbClr val="DB6767"/>
                  </a:solidFill>
                  <a:cs typeface="+mn-ea"/>
                  <a:sym typeface="+mn-lt"/>
                </a:rPr>
                <a:t>阅读的目的与层次</a:t>
              </a:r>
            </a:p>
          </p:txBody>
        </p:sp>
        <p:sp>
          <p:nvSpPr>
            <p:cNvPr id="5" name="PA-矩形 4"/>
            <p:cNvSpPr/>
            <p:nvPr>
              <p:custDataLst>
                <p:tags r:id="rId5"/>
              </p:custDataLst>
            </p:nvPr>
          </p:nvSpPr>
          <p:spPr>
            <a:xfrm>
              <a:off x="7573" y="3061"/>
              <a:ext cx="2613" cy="2932"/>
            </a:xfrm>
            <a:prstGeom prst="rect">
              <a:avLst/>
            </a:prstGeom>
          </p:spPr>
          <p:txBody>
            <a:bodyPr wrap="none">
              <a:spAutoFit/>
            </a:bodyPr>
            <a:lstStyle/>
            <a:p>
              <a:r>
                <a:rPr lang="zh-CN" altLang="en-US" sz="11500" dirty="0">
                  <a:solidFill>
                    <a:srgbClr val="DB6767"/>
                  </a:solidFill>
                  <a:cs typeface="+mn-ea"/>
                  <a:sym typeface="+mn-lt"/>
                </a:rPr>
                <a:t>“</a:t>
              </a:r>
            </a:p>
          </p:txBody>
        </p:sp>
        <p:sp>
          <p:nvSpPr>
            <p:cNvPr id="6" name="PA-文本框 5"/>
            <p:cNvSpPr txBox="1"/>
            <p:nvPr>
              <p:custDataLst>
                <p:tags r:id="rId6"/>
              </p:custDataLst>
            </p:nvPr>
          </p:nvSpPr>
          <p:spPr>
            <a:xfrm>
              <a:off x="11709" y="7255"/>
              <a:ext cx="4953" cy="582"/>
            </a:xfrm>
            <a:prstGeom prst="rect">
              <a:avLst/>
            </a:prstGeom>
            <a:noFill/>
          </p:spPr>
          <p:txBody>
            <a:bodyPr wrap="square" rtlCol="0">
              <a:spAutoFit/>
            </a:bodyPr>
            <a:lstStyle/>
            <a:p>
              <a:pPr algn="dist"/>
              <a:r>
                <a:rPr lang="zh-CN" altLang="en-US" dirty="0">
                  <a:solidFill>
                    <a:srgbClr val="DB6767"/>
                  </a:solidFill>
                  <a:cs typeface="+mn-ea"/>
                  <a:sym typeface="+mn-lt"/>
                </a:rPr>
                <a:t>此处添加副标题文本</a:t>
              </a:r>
            </a:p>
          </p:txBody>
        </p:sp>
        <p:sp>
          <p:nvSpPr>
            <p:cNvPr id="7" name="PA-椭圆形标注 6"/>
            <p:cNvSpPr/>
            <p:nvPr>
              <p:custDataLst>
                <p:tags r:id="rId7"/>
              </p:custDataLst>
            </p:nvPr>
          </p:nvSpPr>
          <p:spPr>
            <a:xfrm>
              <a:off x="16826" y="7343"/>
              <a:ext cx="1365" cy="989"/>
            </a:xfrm>
            <a:prstGeom prst="wedgeEllipseCallout">
              <a:avLst>
                <a:gd name="adj1" fmla="val -65475"/>
                <a:gd name="adj2" fmla="val 20103"/>
              </a:avLst>
            </a:prstGeom>
            <a:solidFill>
              <a:srgbClr val="FD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02</a:t>
              </a:r>
            </a:p>
          </p:txBody>
        </p:sp>
      </p:grpSp>
      <p:pic>
        <p:nvPicPr>
          <p:cNvPr id="8" name="PA-图片 7" descr="51miz-E1247346-A02CC288"/>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671195" y="943610"/>
            <a:ext cx="5374640" cy="537464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PA-组合 7"/>
          <p:cNvGrpSpPr/>
          <p:nvPr>
            <p:custDataLst>
              <p:tags r:id="rId2"/>
            </p:custDataLst>
          </p:nvPr>
        </p:nvGrpSpPr>
        <p:grpSpPr>
          <a:xfrm>
            <a:off x="1454150" y="1884045"/>
            <a:ext cx="6201410" cy="3870960"/>
            <a:chOff x="2290" y="2967"/>
            <a:chExt cx="9766" cy="6096"/>
          </a:xfrm>
        </p:grpSpPr>
        <p:sp>
          <p:nvSpPr>
            <p:cNvPr id="5" name="PA-文本框 4"/>
            <p:cNvSpPr txBox="1"/>
            <p:nvPr>
              <p:custDataLst>
                <p:tags r:id="rId7"/>
              </p:custDataLst>
            </p:nvPr>
          </p:nvSpPr>
          <p:spPr>
            <a:xfrm>
              <a:off x="2290" y="2967"/>
              <a:ext cx="9597" cy="580"/>
            </a:xfrm>
            <a:prstGeom prst="rect">
              <a:avLst/>
            </a:prstGeom>
            <a:noFill/>
          </p:spPr>
          <p:txBody>
            <a:bodyPr wrap="square">
              <a:spAutoFit/>
            </a:bodyPr>
            <a:lstStyle/>
            <a:p>
              <a:r>
                <a:rPr lang="zh-CN" altLang="en-US" b="1" i="0" dirty="0">
                  <a:solidFill>
                    <a:srgbClr val="DB6767"/>
                  </a:solidFill>
                  <a:effectLst/>
                  <a:cs typeface="+mn-ea"/>
                  <a:sym typeface="+mn-lt"/>
                </a:rPr>
                <a:t>一、为了获得资讯进行的阅读</a:t>
              </a:r>
            </a:p>
          </p:txBody>
        </p:sp>
        <p:sp>
          <p:nvSpPr>
            <p:cNvPr id="9" name="PA-文本框 8"/>
            <p:cNvSpPr txBox="1"/>
            <p:nvPr>
              <p:custDataLst>
                <p:tags r:id="rId8"/>
              </p:custDataLst>
            </p:nvPr>
          </p:nvSpPr>
          <p:spPr>
            <a:xfrm>
              <a:off x="2290" y="5321"/>
              <a:ext cx="9766" cy="3742"/>
            </a:xfrm>
            <a:prstGeom prst="rect">
              <a:avLst/>
            </a:prstGeom>
            <a:noFill/>
          </p:spPr>
          <p:txBody>
            <a:bodyPr wrap="square">
              <a:spAutoFit/>
            </a:bodyPr>
            <a:lstStyle/>
            <a:p>
              <a:pPr fontAlgn="auto">
                <a:lnSpc>
                  <a:spcPct val="150000"/>
                </a:lnSpc>
              </a:pPr>
              <a:r>
                <a:rPr lang="zh-CN" altLang="en-US" b="0" i="0" dirty="0">
                  <a:solidFill>
                    <a:srgbClr val="121212"/>
                  </a:solidFill>
                  <a:effectLst/>
                  <a:cs typeface="+mn-ea"/>
                  <a:sym typeface="+mn-lt"/>
                </a:rPr>
                <a:t>有时候我们会陷入一种幻想，即我们在碎片化阅读中获得了很多知识，由此得到了极大的满足感。</a:t>
              </a:r>
              <a:endParaRPr lang="en-US" altLang="zh-CN" b="0" i="0" dirty="0">
                <a:solidFill>
                  <a:srgbClr val="121212"/>
                </a:solidFill>
                <a:effectLst/>
                <a:cs typeface="+mn-ea"/>
                <a:sym typeface="+mn-lt"/>
              </a:endParaRPr>
            </a:p>
            <a:p>
              <a:pPr fontAlgn="auto">
                <a:lnSpc>
                  <a:spcPct val="150000"/>
                </a:lnSpc>
              </a:pPr>
              <a:r>
                <a:rPr lang="zh-CN" altLang="en-US" b="0" i="0" dirty="0">
                  <a:solidFill>
                    <a:srgbClr val="121212"/>
                  </a:solidFill>
                  <a:effectLst/>
                  <a:cs typeface="+mn-ea"/>
                  <a:sym typeface="+mn-lt"/>
                </a:rPr>
                <a:t>但我们所谓的“</a:t>
              </a:r>
              <a:r>
                <a:rPr lang="zh-CN" altLang="en-US" b="1" i="0" dirty="0">
                  <a:solidFill>
                    <a:srgbClr val="DB6767"/>
                  </a:solidFill>
                  <a:effectLst/>
                  <a:cs typeface="+mn-ea"/>
                  <a:sym typeface="+mn-lt"/>
                </a:rPr>
                <a:t>知识</a:t>
              </a:r>
              <a:r>
                <a:rPr lang="zh-CN" altLang="en-US" b="0" i="0" dirty="0">
                  <a:solidFill>
                    <a:srgbClr val="121212"/>
                  </a:solidFill>
                  <a:effectLst/>
                  <a:cs typeface="+mn-ea"/>
                  <a:sym typeface="+mn-lt"/>
                </a:rPr>
                <a:t>”，往往只是一种“</a:t>
              </a:r>
              <a:r>
                <a:rPr lang="zh-CN" altLang="en-US" b="1" i="0" dirty="0">
                  <a:solidFill>
                    <a:srgbClr val="DB6767"/>
                  </a:solidFill>
                  <a:effectLst/>
                  <a:cs typeface="+mn-ea"/>
                  <a:sym typeface="+mn-lt"/>
                </a:rPr>
                <a:t>资讯</a:t>
              </a:r>
              <a:r>
                <a:rPr lang="zh-CN" altLang="en-US" b="0" i="0" dirty="0">
                  <a:solidFill>
                    <a:srgbClr val="121212"/>
                  </a:solidFill>
                  <a:effectLst/>
                  <a:cs typeface="+mn-ea"/>
                  <a:sym typeface="+mn-lt"/>
                </a:rPr>
                <a:t>”，并不能内化成我们的能力。</a:t>
              </a:r>
              <a:endParaRPr lang="en-US" altLang="zh-CN" b="0" i="0" dirty="0">
                <a:solidFill>
                  <a:srgbClr val="121212"/>
                </a:solidFill>
                <a:effectLst/>
                <a:cs typeface="+mn-ea"/>
                <a:sym typeface="+mn-lt"/>
              </a:endParaRPr>
            </a:p>
            <a:p>
              <a:pPr fontAlgn="auto">
                <a:lnSpc>
                  <a:spcPct val="150000"/>
                </a:lnSpc>
              </a:pPr>
              <a:endParaRPr lang="zh-CN" altLang="en-US" sz="900" b="0" i="0" dirty="0">
                <a:solidFill>
                  <a:srgbClr val="121212"/>
                </a:solidFill>
                <a:effectLst/>
                <a:cs typeface="+mn-ea"/>
                <a:sym typeface="+mn-lt"/>
              </a:endParaRPr>
            </a:p>
            <a:p>
              <a:pPr fontAlgn="auto">
                <a:lnSpc>
                  <a:spcPct val="150000"/>
                </a:lnSpc>
              </a:pPr>
              <a:r>
                <a:rPr lang="zh-CN" altLang="en-US" b="0" i="0" dirty="0">
                  <a:solidFill>
                    <a:srgbClr val="121212"/>
                  </a:solidFill>
                  <a:effectLst/>
                  <a:cs typeface="+mn-ea"/>
                  <a:sym typeface="+mn-lt"/>
                </a:rPr>
                <a:t>这样的阅读会很轻松，但所得甚少。</a:t>
              </a:r>
              <a:endParaRPr lang="zh-CN" altLang="en-US" dirty="0">
                <a:cs typeface="+mn-ea"/>
                <a:sym typeface="+mn-lt"/>
              </a:endParaRPr>
            </a:p>
          </p:txBody>
        </p:sp>
        <p:sp>
          <p:nvSpPr>
            <p:cNvPr id="2" name="PA-矩形 1"/>
            <p:cNvSpPr/>
            <p:nvPr>
              <p:custDataLst>
                <p:tags r:id="rId9"/>
              </p:custDataLst>
            </p:nvPr>
          </p:nvSpPr>
          <p:spPr>
            <a:xfrm>
              <a:off x="2290" y="4217"/>
              <a:ext cx="9399" cy="582"/>
            </a:xfrm>
            <a:prstGeom prst="rect">
              <a:avLst/>
            </a:prstGeom>
          </p:spPr>
          <p:txBody>
            <a:bodyPr wrap="none">
              <a:spAutoFit/>
            </a:bodyPr>
            <a:lstStyle/>
            <a:p>
              <a:r>
                <a:rPr lang="zh-CN" altLang="en-US" b="1" dirty="0">
                  <a:solidFill>
                    <a:srgbClr val="DB6767"/>
                  </a:solidFill>
                  <a:cs typeface="+mn-ea"/>
                  <a:sym typeface="+mn-lt"/>
                </a:rPr>
                <a:t>“碎片化阅读”：</a:t>
              </a:r>
              <a:r>
                <a:rPr lang="zh-CN" altLang="en-US" dirty="0">
                  <a:solidFill>
                    <a:srgbClr val="121212"/>
                  </a:solidFill>
                  <a:cs typeface="+mn-ea"/>
                  <a:sym typeface="+mn-lt"/>
                </a:rPr>
                <a:t>刷微博、刷朋友圈、刷新闻、刷知乎。</a:t>
              </a:r>
              <a:endParaRPr lang="en-US" altLang="zh-CN" dirty="0">
                <a:solidFill>
                  <a:srgbClr val="121212"/>
                </a:solidFill>
                <a:cs typeface="+mn-ea"/>
                <a:sym typeface="+mn-lt"/>
              </a:endParaRPr>
            </a:p>
          </p:txBody>
        </p:sp>
      </p:grpSp>
      <p:grpSp>
        <p:nvGrpSpPr>
          <p:cNvPr id="6" name="PA-组合 5"/>
          <p:cNvGrpSpPr/>
          <p:nvPr>
            <p:custDataLst>
              <p:tags r:id="rId3"/>
            </p:custDataLst>
          </p:nvPr>
        </p:nvGrpSpPr>
        <p:grpSpPr>
          <a:xfrm>
            <a:off x="647065" y="481330"/>
            <a:ext cx="3259455" cy="628015"/>
            <a:chOff x="774" y="828"/>
            <a:chExt cx="5133" cy="989"/>
          </a:xfrm>
        </p:grpSpPr>
        <p:sp>
          <p:nvSpPr>
            <p:cNvPr id="4" name="PA-文本框 3"/>
            <p:cNvSpPr txBox="1"/>
            <p:nvPr>
              <p:custDataLst>
                <p:tags r:id="rId5"/>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阅读的目的</a:t>
              </a:r>
            </a:p>
          </p:txBody>
        </p:sp>
        <p:sp>
          <p:nvSpPr>
            <p:cNvPr id="7"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02</a:t>
              </a:r>
            </a:p>
          </p:txBody>
        </p:sp>
      </p:grpSp>
      <p:pic>
        <p:nvPicPr>
          <p:cNvPr id="10" name="PA-图片 9" descr="51miz-E1093303-98F7199D"/>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8181340" y="3046095"/>
            <a:ext cx="3478530" cy="347853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PA-组合 8"/>
          <p:cNvGrpSpPr/>
          <p:nvPr>
            <p:custDataLst>
              <p:tags r:id="rId2"/>
            </p:custDataLst>
          </p:nvPr>
        </p:nvGrpSpPr>
        <p:grpSpPr>
          <a:xfrm>
            <a:off x="1453886" y="2274422"/>
            <a:ext cx="9273169" cy="2865903"/>
            <a:chOff x="2430" y="3407"/>
            <a:chExt cx="14603" cy="4513"/>
          </a:xfrm>
        </p:grpSpPr>
        <p:sp>
          <p:nvSpPr>
            <p:cNvPr id="2" name="PA-文本框 1"/>
            <p:cNvSpPr txBox="1"/>
            <p:nvPr>
              <p:custDataLst>
                <p:tags r:id="rId7"/>
              </p:custDataLst>
            </p:nvPr>
          </p:nvSpPr>
          <p:spPr>
            <a:xfrm>
              <a:off x="2430" y="3407"/>
              <a:ext cx="9597" cy="580"/>
            </a:xfrm>
            <a:prstGeom prst="rect">
              <a:avLst/>
            </a:prstGeom>
            <a:noFill/>
          </p:spPr>
          <p:txBody>
            <a:bodyPr wrap="square">
              <a:spAutoFit/>
            </a:bodyPr>
            <a:lstStyle/>
            <a:p>
              <a:r>
                <a:rPr lang="zh-CN" altLang="en-US" b="1" i="0" dirty="0">
                  <a:solidFill>
                    <a:srgbClr val="DB6767"/>
                  </a:solidFill>
                  <a:effectLst/>
                  <a:cs typeface="+mn-ea"/>
                  <a:sym typeface="+mn-lt"/>
                </a:rPr>
                <a:t>二、为了提高理解能力的阅读</a:t>
              </a:r>
            </a:p>
          </p:txBody>
        </p:sp>
        <p:sp>
          <p:nvSpPr>
            <p:cNvPr id="5" name="PA-文本框 4"/>
            <p:cNvSpPr txBox="1"/>
            <p:nvPr>
              <p:custDataLst>
                <p:tags r:id="rId8"/>
              </p:custDataLst>
            </p:nvPr>
          </p:nvSpPr>
          <p:spPr>
            <a:xfrm>
              <a:off x="2430" y="5486"/>
              <a:ext cx="14603" cy="2434"/>
            </a:xfrm>
            <a:prstGeom prst="rect">
              <a:avLst/>
            </a:prstGeom>
            <a:noFill/>
          </p:spPr>
          <p:txBody>
            <a:bodyPr wrap="square">
              <a:spAutoFit/>
            </a:bodyPr>
            <a:lstStyle/>
            <a:p>
              <a:pPr fontAlgn="auto">
                <a:lnSpc>
                  <a:spcPct val="150000"/>
                </a:lnSpc>
              </a:pPr>
              <a:r>
                <a:rPr lang="zh-CN" altLang="en-US" b="0" i="0" dirty="0">
                  <a:solidFill>
                    <a:srgbClr val="121212"/>
                  </a:solidFill>
                  <a:effectLst/>
                  <a:cs typeface="+mn-ea"/>
                  <a:sym typeface="+mn-lt"/>
                </a:rPr>
                <a:t>这里的</a:t>
              </a:r>
              <a:r>
                <a:rPr lang="zh-CN" altLang="en-US" b="1" i="0" dirty="0">
                  <a:solidFill>
                    <a:srgbClr val="121212"/>
                  </a:solidFill>
                  <a:effectLst/>
                  <a:cs typeface="+mn-ea"/>
                  <a:sym typeface="+mn-lt"/>
                </a:rPr>
                <a:t>“</a:t>
              </a:r>
              <a:r>
                <a:rPr lang="zh-CN" altLang="en-US" b="1" i="0" dirty="0">
                  <a:solidFill>
                    <a:srgbClr val="DB6767"/>
                  </a:solidFill>
                  <a:effectLst/>
                  <a:cs typeface="+mn-ea"/>
                  <a:sym typeface="+mn-lt"/>
                </a:rPr>
                <a:t>主动</a:t>
              </a:r>
              <a:r>
                <a:rPr lang="zh-CN" altLang="en-US" b="1" i="0" dirty="0">
                  <a:solidFill>
                    <a:srgbClr val="121212"/>
                  </a:solidFill>
                  <a:effectLst/>
                  <a:cs typeface="+mn-ea"/>
                  <a:sym typeface="+mn-lt"/>
                </a:rPr>
                <a:t>”</a:t>
              </a:r>
              <a:r>
                <a:rPr lang="zh-CN" altLang="en-US" b="0" i="0" dirty="0">
                  <a:solidFill>
                    <a:srgbClr val="121212"/>
                  </a:solidFill>
                  <a:effectLst/>
                  <a:cs typeface="+mn-ea"/>
                  <a:sym typeface="+mn-lt"/>
                </a:rPr>
                <a:t>，不是指表面上的主动拿起一本书来读。</a:t>
              </a:r>
              <a:r>
                <a:rPr lang="zh-CN" altLang="en-US" dirty="0">
                  <a:solidFill>
                    <a:srgbClr val="121212"/>
                  </a:solidFill>
                  <a:cs typeface="+mn-ea"/>
                  <a:sym typeface="+mn-lt"/>
                </a:rPr>
                <a:t>是</a:t>
              </a:r>
              <a:r>
                <a:rPr lang="zh-CN" altLang="en-US" b="0" i="0" dirty="0">
                  <a:solidFill>
                    <a:srgbClr val="121212"/>
                  </a:solidFill>
                  <a:effectLst/>
                  <a:cs typeface="+mn-ea"/>
                  <a:sym typeface="+mn-lt"/>
                </a:rPr>
                <a:t>指在阅读的过程中，努力理解作者的思路（作者是通过什么样的事实得出结论的，某段话作者的言外之意是什么等等）。</a:t>
              </a:r>
              <a:endParaRPr lang="en-US" altLang="zh-CN" b="0" i="0" dirty="0">
                <a:solidFill>
                  <a:srgbClr val="121212"/>
                </a:solidFill>
                <a:effectLst/>
                <a:cs typeface="+mn-ea"/>
                <a:sym typeface="+mn-lt"/>
              </a:endParaRPr>
            </a:p>
            <a:p>
              <a:pPr fontAlgn="auto">
                <a:lnSpc>
                  <a:spcPct val="150000"/>
                </a:lnSpc>
              </a:pPr>
              <a:endParaRPr lang="en-US" altLang="zh-CN" sz="900" dirty="0">
                <a:solidFill>
                  <a:srgbClr val="121212"/>
                </a:solidFill>
                <a:cs typeface="+mn-ea"/>
                <a:sym typeface="+mn-lt"/>
              </a:endParaRPr>
            </a:p>
            <a:p>
              <a:pPr fontAlgn="auto">
                <a:lnSpc>
                  <a:spcPct val="150000"/>
                </a:lnSpc>
              </a:pPr>
              <a:r>
                <a:rPr lang="zh-CN" altLang="en-US" b="0" i="0" dirty="0">
                  <a:solidFill>
                    <a:srgbClr val="121212"/>
                  </a:solidFill>
                  <a:effectLst/>
                  <a:cs typeface="+mn-ea"/>
                  <a:sym typeface="+mn-lt"/>
                </a:rPr>
                <a:t>话句话说，就是</a:t>
              </a:r>
              <a:r>
                <a:rPr lang="zh-CN" altLang="en-US" b="1" i="0" dirty="0">
                  <a:solidFill>
                    <a:srgbClr val="DB6767"/>
                  </a:solidFill>
                  <a:effectLst/>
                  <a:cs typeface="+mn-ea"/>
                  <a:sym typeface="+mn-lt"/>
                </a:rPr>
                <a:t>努力在通过阅读与作者进行沟通</a:t>
              </a:r>
              <a:r>
                <a:rPr lang="zh-CN" altLang="en-US" b="0" i="0" dirty="0">
                  <a:solidFill>
                    <a:srgbClr val="DB6767"/>
                  </a:solidFill>
                  <a:effectLst/>
                  <a:cs typeface="+mn-ea"/>
                  <a:sym typeface="+mn-lt"/>
                </a:rPr>
                <a:t>。</a:t>
              </a:r>
            </a:p>
          </p:txBody>
        </p:sp>
        <p:sp>
          <p:nvSpPr>
            <p:cNvPr id="4" name="PA-矩形 3"/>
            <p:cNvSpPr/>
            <p:nvPr>
              <p:custDataLst>
                <p:tags r:id="rId9"/>
              </p:custDataLst>
            </p:nvPr>
          </p:nvSpPr>
          <p:spPr>
            <a:xfrm>
              <a:off x="2430" y="4525"/>
              <a:ext cx="5049" cy="582"/>
            </a:xfrm>
            <a:prstGeom prst="rect">
              <a:avLst/>
            </a:prstGeom>
          </p:spPr>
          <p:txBody>
            <a:bodyPr wrap="none">
              <a:spAutoFit/>
            </a:bodyPr>
            <a:lstStyle/>
            <a:p>
              <a:r>
                <a:rPr lang="zh-CN" altLang="en-US" b="1" dirty="0">
                  <a:solidFill>
                    <a:srgbClr val="DB6767"/>
                  </a:solidFill>
                  <a:cs typeface="+mn-ea"/>
                  <a:sym typeface="+mn-lt"/>
                </a:rPr>
                <a:t>越主动的阅读，效率就越高。</a:t>
              </a:r>
            </a:p>
          </p:txBody>
        </p:sp>
      </p:grpSp>
      <p:grpSp>
        <p:nvGrpSpPr>
          <p:cNvPr id="6" name="PA-组合 5"/>
          <p:cNvGrpSpPr/>
          <p:nvPr>
            <p:custDataLst>
              <p:tags r:id="rId3"/>
            </p:custDataLst>
          </p:nvPr>
        </p:nvGrpSpPr>
        <p:grpSpPr>
          <a:xfrm>
            <a:off x="647065" y="481330"/>
            <a:ext cx="3259455" cy="628015"/>
            <a:chOff x="774" y="828"/>
            <a:chExt cx="5133" cy="989"/>
          </a:xfrm>
        </p:grpSpPr>
        <p:sp>
          <p:nvSpPr>
            <p:cNvPr id="7" name="PA-文本框 6"/>
            <p:cNvSpPr txBox="1"/>
            <p:nvPr>
              <p:custDataLst>
                <p:tags r:id="rId5"/>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阅读的目的</a:t>
              </a:r>
            </a:p>
          </p:txBody>
        </p:sp>
        <p:sp>
          <p:nvSpPr>
            <p:cNvPr id="8" name="PA-对话气泡: 椭圆形 2"/>
            <p:cNvSpPr/>
            <p:nvPr>
              <p:custDataLst>
                <p:tags r:id="rId6"/>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02</a:t>
              </a:r>
            </a:p>
          </p:txBody>
        </p:sp>
      </p:grpSp>
      <p:pic>
        <p:nvPicPr>
          <p:cNvPr id="10" name="PA-图片 9" descr="51miz-E1110787-32A99199"/>
          <p:cNvPicPr>
            <a:picLocks noChangeAspect="1"/>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a:off x="6912610" y="946150"/>
            <a:ext cx="4484370" cy="2802890"/>
          </a:xfrm>
          <a:prstGeom prst="rect">
            <a:avLst/>
          </a:prstGeom>
        </p:spPr>
      </p:pic>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800" decel="100000"/>
                                        <p:tgtEl>
                                          <p:spTgt spid="10"/>
                                        </p:tgtEl>
                                      </p:cBhvr>
                                    </p:animEffect>
                                    <p:anim calcmode="lin" valueType="num">
                                      <p:cBhvr>
                                        <p:cTn id="26" dur="800" decel="100000" fill="hold"/>
                                        <p:tgtEl>
                                          <p:spTgt spid="10"/>
                                        </p:tgtEl>
                                        <p:attrNameLst>
                                          <p:attrName>style.rotation</p:attrName>
                                        </p:attrNameLst>
                                      </p:cBhvr>
                                      <p:tavLst>
                                        <p:tav tm="0">
                                          <p:val>
                                            <p:fltVal val="-90"/>
                                          </p:val>
                                        </p:tav>
                                        <p:tav tm="100000">
                                          <p:val>
                                            <p:fltVal val="0"/>
                                          </p:val>
                                        </p:tav>
                                      </p:tavLst>
                                    </p:anim>
                                    <p:anim calcmode="lin" valueType="num">
                                      <p:cBhvr>
                                        <p:cTn id="27" dur="800" decel="100000" fill="hold"/>
                                        <p:tgtEl>
                                          <p:spTgt spid="10"/>
                                        </p:tgtEl>
                                        <p:attrNameLst>
                                          <p:attrName>ppt_x</p:attrName>
                                        </p:attrNameLst>
                                      </p:cBhvr>
                                      <p:tavLst>
                                        <p:tav tm="0">
                                          <p:val>
                                            <p:strVal val="#ppt_x+0.4"/>
                                          </p:val>
                                        </p:tav>
                                        <p:tav tm="100000">
                                          <p:val>
                                            <p:strVal val="#ppt_x-0.05"/>
                                          </p:val>
                                        </p:tav>
                                      </p:tavLst>
                                    </p:anim>
                                    <p:anim calcmode="lin" valueType="num">
                                      <p:cBhvr>
                                        <p:cTn id="28" dur="800" decel="100000" fill="hold"/>
                                        <p:tgtEl>
                                          <p:spTgt spid="10"/>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3"/>
          <p:cNvSpPr txBox="1"/>
          <p:nvPr>
            <p:custDataLst>
              <p:tags r:id="rId2"/>
            </p:custDataLst>
          </p:nvPr>
        </p:nvSpPr>
        <p:spPr>
          <a:xfrm>
            <a:off x="2720975" y="5430520"/>
            <a:ext cx="6367780" cy="398780"/>
          </a:xfrm>
          <a:prstGeom prst="rect">
            <a:avLst/>
          </a:prstGeom>
          <a:noFill/>
        </p:spPr>
        <p:txBody>
          <a:bodyPr wrap="square">
            <a:spAutoFit/>
          </a:bodyPr>
          <a:lstStyle/>
          <a:p>
            <a:pPr algn="ctr"/>
            <a:r>
              <a:rPr lang="zh-CN" altLang="en-US" sz="2000" b="1" i="0" dirty="0">
                <a:solidFill>
                  <a:srgbClr val="DB6767"/>
                </a:solidFill>
                <a:effectLst/>
                <a:cs typeface="+mn-ea"/>
                <a:sym typeface="+mn-lt"/>
              </a:rPr>
              <a:t>这四种层次不只是递进的关系，还有包含的关系。</a:t>
            </a:r>
          </a:p>
        </p:txBody>
      </p:sp>
      <p:sp>
        <p:nvSpPr>
          <p:cNvPr id="5" name="PA-文本框 4"/>
          <p:cNvSpPr txBox="1"/>
          <p:nvPr>
            <p:custDataLst>
              <p:tags r:id="rId3"/>
            </p:custDataLst>
          </p:nvPr>
        </p:nvSpPr>
        <p:spPr>
          <a:xfrm>
            <a:off x="2808815" y="1451440"/>
            <a:ext cx="6094070" cy="398780"/>
          </a:xfrm>
          <a:prstGeom prst="rect">
            <a:avLst/>
          </a:prstGeom>
          <a:noFill/>
        </p:spPr>
        <p:txBody>
          <a:bodyPr wrap="square">
            <a:spAutoFit/>
          </a:bodyPr>
          <a:lstStyle/>
          <a:p>
            <a:pPr algn="ctr"/>
            <a:r>
              <a:rPr lang="zh-CN" altLang="en-US" sz="2000" b="1" i="0" dirty="0">
                <a:solidFill>
                  <a:srgbClr val="DB6767"/>
                </a:solidFill>
                <a:effectLst/>
                <a:cs typeface="+mn-ea"/>
                <a:sym typeface="+mn-lt"/>
              </a:rPr>
              <a:t>技巧越熟练，阅读效率就越高。</a:t>
            </a:r>
          </a:p>
        </p:txBody>
      </p:sp>
      <p:grpSp>
        <p:nvGrpSpPr>
          <p:cNvPr id="9" name="PA-组合 8"/>
          <p:cNvGrpSpPr/>
          <p:nvPr>
            <p:custDataLst>
              <p:tags r:id="rId4"/>
            </p:custDataLst>
          </p:nvPr>
        </p:nvGrpSpPr>
        <p:grpSpPr>
          <a:xfrm>
            <a:off x="647065" y="481330"/>
            <a:ext cx="3259455" cy="628015"/>
            <a:chOff x="774" y="828"/>
            <a:chExt cx="5133" cy="989"/>
          </a:xfrm>
        </p:grpSpPr>
        <p:sp>
          <p:nvSpPr>
            <p:cNvPr id="10" name="PA-文本框 9"/>
            <p:cNvSpPr txBox="1"/>
            <p:nvPr>
              <p:custDataLst>
                <p:tags r:id="rId13"/>
              </p:custDataLst>
            </p:nvPr>
          </p:nvSpPr>
          <p:spPr>
            <a:xfrm>
              <a:off x="2185" y="1092"/>
              <a:ext cx="3722" cy="725"/>
            </a:xfrm>
            <a:prstGeom prst="rect">
              <a:avLst/>
            </a:prstGeom>
            <a:noFill/>
          </p:spPr>
          <p:txBody>
            <a:bodyPr wrap="square" rtlCol="0">
              <a:spAutoFit/>
            </a:bodyPr>
            <a:lstStyle/>
            <a:p>
              <a:pPr algn="l"/>
              <a:r>
                <a:rPr lang="zh-CN" altLang="en-US" sz="2400" dirty="0">
                  <a:solidFill>
                    <a:srgbClr val="DB6767"/>
                  </a:solidFill>
                  <a:cs typeface="+mn-ea"/>
                  <a:sym typeface="+mn-lt"/>
                </a:rPr>
                <a:t>阅读的层次</a:t>
              </a:r>
            </a:p>
          </p:txBody>
        </p:sp>
        <p:sp>
          <p:nvSpPr>
            <p:cNvPr id="11" name="PA-对话气泡: 椭圆形 2"/>
            <p:cNvSpPr/>
            <p:nvPr>
              <p:custDataLst>
                <p:tags r:id="rId14"/>
              </p:custDataLst>
            </p:nvPr>
          </p:nvSpPr>
          <p:spPr>
            <a:xfrm flipH="1">
              <a:off x="774" y="828"/>
              <a:ext cx="1063" cy="989"/>
            </a:xfrm>
            <a:prstGeom prst="wedgeEllipseCallout">
              <a:avLst>
                <a:gd name="adj1" fmla="val -65475"/>
                <a:gd name="adj2" fmla="val 20103"/>
              </a:avLst>
            </a:prstGeom>
            <a:solidFill>
              <a:srgbClr val="DB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02</a:t>
              </a:r>
            </a:p>
          </p:txBody>
        </p:sp>
      </p:grpSp>
      <p:grpSp>
        <p:nvGrpSpPr>
          <p:cNvPr id="16" name="PA-组合 15"/>
          <p:cNvGrpSpPr/>
          <p:nvPr>
            <p:custDataLst>
              <p:tags r:id="rId5"/>
            </p:custDataLst>
          </p:nvPr>
        </p:nvGrpSpPr>
        <p:grpSpPr>
          <a:xfrm>
            <a:off x="969010" y="2520315"/>
            <a:ext cx="10187940" cy="2306320"/>
            <a:chOff x="1806" y="4214"/>
            <a:chExt cx="16044" cy="3632"/>
          </a:xfrm>
        </p:grpSpPr>
        <p:sp>
          <p:nvSpPr>
            <p:cNvPr id="3" name="PA-文本框 2"/>
            <p:cNvSpPr txBox="1"/>
            <p:nvPr>
              <p:custDataLst>
                <p:tags r:id="rId6"/>
              </p:custDataLst>
            </p:nvPr>
          </p:nvSpPr>
          <p:spPr>
            <a:xfrm>
              <a:off x="9497" y="4214"/>
              <a:ext cx="4050" cy="3633"/>
            </a:xfrm>
            <a:prstGeom prst="rect">
              <a:avLst/>
            </a:prstGeom>
            <a:noFill/>
          </p:spPr>
          <p:txBody>
            <a:bodyPr wrap="square">
              <a:spAutoFit/>
            </a:bodyPr>
            <a:lstStyle/>
            <a:p>
              <a:pPr algn="ctr" fontAlgn="auto">
                <a:lnSpc>
                  <a:spcPct val="150000"/>
                </a:lnSpc>
              </a:pPr>
              <a:r>
                <a:rPr lang="en-US" altLang="zh-CN" b="1" i="0" dirty="0">
                  <a:solidFill>
                    <a:srgbClr val="DB6767"/>
                  </a:solidFill>
                  <a:effectLst/>
                  <a:cs typeface="+mn-ea"/>
                  <a:sym typeface="+mn-lt"/>
                </a:rPr>
                <a:t>3. </a:t>
              </a:r>
              <a:r>
                <a:rPr lang="zh-CN" altLang="en-US" b="1" i="0" dirty="0">
                  <a:solidFill>
                    <a:srgbClr val="DB6767"/>
                  </a:solidFill>
                  <a:effectLst/>
                  <a:cs typeface="+mn-ea"/>
                  <a:sym typeface="+mn-lt"/>
                </a:rPr>
                <a:t>分析阅读</a:t>
              </a:r>
              <a:r>
                <a:rPr lang="zh-CN" altLang="en-US" b="0" i="0" dirty="0">
                  <a:solidFill>
                    <a:srgbClr val="DB6767"/>
                  </a:solidFill>
                  <a:effectLst/>
                  <a:cs typeface="+mn-ea"/>
                  <a:sym typeface="+mn-lt"/>
                </a:rPr>
                <a:t>：</a:t>
              </a:r>
              <a:endParaRPr lang="en-US" altLang="zh-CN" b="0" i="0" dirty="0">
                <a:solidFill>
                  <a:srgbClr val="DB6767"/>
                </a:solidFill>
                <a:effectLst/>
                <a:cs typeface="+mn-ea"/>
                <a:sym typeface="+mn-lt"/>
              </a:endParaRPr>
            </a:p>
            <a:p>
              <a:pPr algn="ctr" fontAlgn="auto">
                <a:lnSpc>
                  <a:spcPct val="150000"/>
                </a:lnSpc>
              </a:pPr>
              <a:endParaRPr lang="en-US" altLang="zh-CN" sz="600" dirty="0">
                <a:solidFill>
                  <a:srgbClr val="121212"/>
                </a:solidFill>
                <a:cs typeface="+mn-ea"/>
                <a:sym typeface="+mn-lt"/>
              </a:endParaRPr>
            </a:p>
            <a:p>
              <a:pPr algn="ctr" fontAlgn="auto">
                <a:lnSpc>
                  <a:spcPct val="150000"/>
                </a:lnSpc>
              </a:pPr>
              <a:r>
                <a:rPr lang="zh-CN" altLang="en-US" b="0" i="0" dirty="0">
                  <a:solidFill>
                    <a:srgbClr val="121212"/>
                  </a:solidFill>
                  <a:effectLst/>
                  <a:cs typeface="+mn-ea"/>
                  <a:sym typeface="+mn-lt"/>
                </a:rPr>
                <a:t>更复杂更优质的阅读，反复咀嚼反复理解一本书，直到这本书成为他自己的为止。</a:t>
              </a:r>
            </a:p>
          </p:txBody>
        </p:sp>
        <p:sp>
          <p:nvSpPr>
            <p:cNvPr id="6" name="PA-矩形 5"/>
            <p:cNvSpPr/>
            <p:nvPr>
              <p:custDataLst>
                <p:tags r:id="rId7"/>
              </p:custDataLst>
            </p:nvPr>
          </p:nvSpPr>
          <p:spPr>
            <a:xfrm>
              <a:off x="1806" y="4214"/>
              <a:ext cx="2759" cy="2361"/>
            </a:xfrm>
            <a:prstGeom prst="rect">
              <a:avLst/>
            </a:prstGeom>
          </p:spPr>
          <p:txBody>
            <a:bodyPr wrap="square">
              <a:spAutoFit/>
            </a:bodyPr>
            <a:lstStyle/>
            <a:p>
              <a:pPr marL="342900" indent="0" algn="ctr" fontAlgn="auto">
                <a:lnSpc>
                  <a:spcPct val="150000"/>
                </a:lnSpc>
                <a:buAutoNum type="arabicPeriod"/>
              </a:pPr>
              <a:r>
                <a:rPr lang="zh-CN" altLang="en-US" b="1" dirty="0">
                  <a:solidFill>
                    <a:srgbClr val="DB6767"/>
                  </a:solidFill>
                  <a:cs typeface="+mn-ea"/>
                  <a:sym typeface="+mn-lt"/>
                </a:rPr>
                <a:t>基础阅读</a:t>
              </a:r>
              <a:r>
                <a:rPr lang="zh-CN" altLang="en-US" dirty="0">
                  <a:solidFill>
                    <a:srgbClr val="DB6767"/>
                  </a:solidFill>
                  <a:cs typeface="+mn-ea"/>
                  <a:sym typeface="+mn-lt"/>
                </a:rPr>
                <a:t>：</a:t>
              </a:r>
              <a:endParaRPr lang="en-US" altLang="zh-CN" dirty="0">
                <a:solidFill>
                  <a:srgbClr val="DB6767"/>
                </a:solidFill>
                <a:cs typeface="+mn-ea"/>
                <a:sym typeface="+mn-lt"/>
              </a:endParaRPr>
            </a:p>
            <a:p>
              <a:pPr marL="342900" indent="0" algn="ctr" fontAlgn="auto">
                <a:lnSpc>
                  <a:spcPct val="150000"/>
                </a:lnSpc>
                <a:buAutoNum type="arabicPeriod"/>
              </a:pPr>
              <a:endParaRPr lang="en-US" altLang="zh-CN" sz="700" dirty="0">
                <a:solidFill>
                  <a:srgbClr val="121212"/>
                </a:solidFill>
                <a:cs typeface="+mn-ea"/>
                <a:sym typeface="+mn-lt"/>
              </a:endParaRPr>
            </a:p>
            <a:p>
              <a:pPr indent="0" algn="ctr" fontAlgn="auto">
                <a:lnSpc>
                  <a:spcPct val="150000"/>
                </a:lnSpc>
              </a:pPr>
              <a:r>
                <a:rPr lang="zh-CN" altLang="en-US" dirty="0">
                  <a:solidFill>
                    <a:srgbClr val="121212"/>
                  </a:solidFill>
                  <a:cs typeface="+mn-ea"/>
                  <a:sym typeface="+mn-lt"/>
                </a:rPr>
                <a:t>认字与基本的阅读技巧。</a:t>
              </a:r>
            </a:p>
          </p:txBody>
        </p:sp>
        <p:sp>
          <p:nvSpPr>
            <p:cNvPr id="7" name="PA-矩形 6"/>
            <p:cNvSpPr/>
            <p:nvPr>
              <p:custDataLst>
                <p:tags r:id="rId8"/>
              </p:custDataLst>
            </p:nvPr>
          </p:nvSpPr>
          <p:spPr>
            <a:xfrm>
              <a:off x="5246" y="4214"/>
              <a:ext cx="3570" cy="2361"/>
            </a:xfrm>
            <a:prstGeom prst="rect">
              <a:avLst/>
            </a:prstGeom>
          </p:spPr>
          <p:txBody>
            <a:bodyPr wrap="square">
              <a:spAutoFit/>
            </a:bodyPr>
            <a:lstStyle/>
            <a:p>
              <a:pPr algn="ctr" fontAlgn="auto">
                <a:lnSpc>
                  <a:spcPct val="150000"/>
                </a:lnSpc>
              </a:pPr>
              <a:r>
                <a:rPr lang="en-US" altLang="zh-CN" b="1" dirty="0">
                  <a:solidFill>
                    <a:srgbClr val="DB6767"/>
                  </a:solidFill>
                  <a:cs typeface="+mn-ea"/>
                  <a:sym typeface="+mn-lt"/>
                </a:rPr>
                <a:t>2. </a:t>
              </a:r>
              <a:r>
                <a:rPr lang="zh-CN" altLang="en-US" b="1" dirty="0">
                  <a:solidFill>
                    <a:srgbClr val="DB6767"/>
                  </a:solidFill>
                  <a:cs typeface="+mn-ea"/>
                  <a:sym typeface="+mn-lt"/>
                </a:rPr>
                <a:t>检视阅读</a:t>
              </a:r>
              <a:r>
                <a:rPr lang="zh-CN" altLang="en-US" dirty="0">
                  <a:solidFill>
                    <a:srgbClr val="DB6767"/>
                  </a:solidFill>
                  <a:cs typeface="+mn-ea"/>
                  <a:sym typeface="+mn-lt"/>
                </a:rPr>
                <a:t>：</a:t>
              </a:r>
              <a:endParaRPr lang="en-US" altLang="zh-CN" dirty="0">
                <a:solidFill>
                  <a:srgbClr val="DB6767"/>
                </a:solidFill>
                <a:cs typeface="+mn-ea"/>
                <a:sym typeface="+mn-lt"/>
              </a:endParaRPr>
            </a:p>
            <a:p>
              <a:pPr algn="ctr" fontAlgn="auto">
                <a:lnSpc>
                  <a:spcPct val="150000"/>
                </a:lnSpc>
              </a:pPr>
              <a:endParaRPr lang="en-US" altLang="zh-CN" sz="700" dirty="0">
                <a:solidFill>
                  <a:srgbClr val="121212"/>
                </a:solidFill>
                <a:cs typeface="+mn-ea"/>
                <a:sym typeface="+mn-lt"/>
              </a:endParaRPr>
            </a:p>
            <a:p>
              <a:pPr algn="ctr" fontAlgn="auto">
                <a:lnSpc>
                  <a:spcPct val="150000"/>
                </a:lnSpc>
              </a:pPr>
              <a:r>
                <a:rPr lang="zh-CN" altLang="en-US" dirty="0">
                  <a:solidFill>
                    <a:srgbClr val="121212"/>
                  </a:solidFill>
                  <a:cs typeface="+mn-ea"/>
                  <a:sym typeface="+mn-lt"/>
                </a:rPr>
                <a:t>在较短时间内了解一本书的大致轮廓。</a:t>
              </a:r>
            </a:p>
          </p:txBody>
        </p:sp>
        <p:sp>
          <p:nvSpPr>
            <p:cNvPr id="8" name="PA-矩形 7"/>
            <p:cNvSpPr/>
            <p:nvPr>
              <p:custDataLst>
                <p:tags r:id="rId9"/>
              </p:custDataLst>
            </p:nvPr>
          </p:nvSpPr>
          <p:spPr>
            <a:xfrm>
              <a:off x="14228" y="4214"/>
              <a:ext cx="3622" cy="3633"/>
            </a:xfrm>
            <a:prstGeom prst="rect">
              <a:avLst/>
            </a:prstGeom>
          </p:spPr>
          <p:txBody>
            <a:bodyPr wrap="square">
              <a:spAutoFit/>
            </a:bodyPr>
            <a:lstStyle/>
            <a:p>
              <a:pPr algn="ctr" fontAlgn="auto">
                <a:lnSpc>
                  <a:spcPct val="150000"/>
                </a:lnSpc>
              </a:pPr>
              <a:r>
                <a:rPr lang="en-US" altLang="zh-CN" b="1" dirty="0">
                  <a:solidFill>
                    <a:srgbClr val="DB6767"/>
                  </a:solidFill>
                  <a:cs typeface="+mn-ea"/>
                  <a:sym typeface="+mn-lt"/>
                </a:rPr>
                <a:t>4. </a:t>
              </a:r>
              <a:r>
                <a:rPr lang="zh-CN" altLang="en-US" b="1" dirty="0">
                  <a:solidFill>
                    <a:srgbClr val="DB6767"/>
                  </a:solidFill>
                  <a:cs typeface="+mn-ea"/>
                  <a:sym typeface="+mn-lt"/>
                </a:rPr>
                <a:t>主题阅读</a:t>
              </a:r>
              <a:r>
                <a:rPr lang="zh-CN" altLang="en-US" dirty="0">
                  <a:solidFill>
                    <a:srgbClr val="DB6767"/>
                  </a:solidFill>
                  <a:cs typeface="+mn-ea"/>
                  <a:sym typeface="+mn-lt"/>
                </a:rPr>
                <a:t>：</a:t>
              </a:r>
              <a:endParaRPr lang="en-US" altLang="zh-CN" dirty="0">
                <a:solidFill>
                  <a:srgbClr val="DB6767"/>
                </a:solidFill>
                <a:cs typeface="+mn-ea"/>
                <a:sym typeface="+mn-lt"/>
              </a:endParaRPr>
            </a:p>
            <a:p>
              <a:pPr algn="ctr" fontAlgn="auto">
                <a:lnSpc>
                  <a:spcPct val="150000"/>
                </a:lnSpc>
              </a:pPr>
              <a:endParaRPr lang="en-US" altLang="zh-CN" sz="600" dirty="0">
                <a:solidFill>
                  <a:srgbClr val="121212"/>
                </a:solidFill>
                <a:cs typeface="+mn-ea"/>
                <a:sym typeface="+mn-lt"/>
              </a:endParaRPr>
            </a:p>
            <a:p>
              <a:pPr algn="ctr" fontAlgn="auto">
                <a:lnSpc>
                  <a:spcPct val="150000"/>
                </a:lnSpc>
              </a:pPr>
              <a:r>
                <a:rPr lang="zh-CN" altLang="en-US" dirty="0">
                  <a:solidFill>
                    <a:srgbClr val="121212"/>
                  </a:solidFill>
                  <a:cs typeface="+mn-ea"/>
                  <a:sym typeface="+mn-lt"/>
                </a:rPr>
                <a:t>最高层次的阅读，在一个主题下分析阅读好几本书，比较它们的异同。</a:t>
              </a:r>
            </a:p>
          </p:txBody>
        </p:sp>
        <p:cxnSp>
          <p:nvCxnSpPr>
            <p:cNvPr id="13" name="PA-直接连接符 12"/>
            <p:cNvCxnSpPr/>
            <p:nvPr>
              <p:custDataLst>
                <p:tags r:id="rId10"/>
              </p:custDataLst>
            </p:nvPr>
          </p:nvCxnSpPr>
          <p:spPr>
            <a:xfrm>
              <a:off x="4856" y="4214"/>
              <a:ext cx="0" cy="2820"/>
            </a:xfrm>
            <a:prstGeom prst="line">
              <a:avLst/>
            </a:prstGeom>
            <a:ln>
              <a:solidFill>
                <a:srgbClr val="FDBDB0"/>
              </a:solidFill>
            </a:ln>
          </p:spPr>
          <p:style>
            <a:lnRef idx="1">
              <a:schemeClr val="accent1"/>
            </a:lnRef>
            <a:fillRef idx="0">
              <a:schemeClr val="accent1"/>
            </a:fillRef>
            <a:effectRef idx="0">
              <a:schemeClr val="accent1"/>
            </a:effectRef>
            <a:fontRef idx="minor">
              <a:schemeClr val="tx1"/>
            </a:fontRef>
          </p:style>
        </p:cxnSp>
        <p:cxnSp>
          <p:nvCxnSpPr>
            <p:cNvPr id="14" name="PA-直接连接符 13"/>
            <p:cNvCxnSpPr/>
            <p:nvPr>
              <p:custDataLst>
                <p:tags r:id="rId11"/>
              </p:custDataLst>
            </p:nvPr>
          </p:nvCxnSpPr>
          <p:spPr>
            <a:xfrm>
              <a:off x="9156" y="4214"/>
              <a:ext cx="0" cy="2820"/>
            </a:xfrm>
            <a:prstGeom prst="line">
              <a:avLst/>
            </a:prstGeom>
            <a:ln>
              <a:solidFill>
                <a:srgbClr val="FDBDB0"/>
              </a:solidFill>
            </a:ln>
          </p:spPr>
          <p:style>
            <a:lnRef idx="1">
              <a:schemeClr val="accent1"/>
            </a:lnRef>
            <a:fillRef idx="0">
              <a:schemeClr val="accent1"/>
            </a:fillRef>
            <a:effectRef idx="0">
              <a:schemeClr val="accent1"/>
            </a:effectRef>
            <a:fontRef idx="minor">
              <a:schemeClr val="tx1"/>
            </a:fontRef>
          </p:style>
        </p:cxnSp>
        <p:cxnSp>
          <p:nvCxnSpPr>
            <p:cNvPr id="15" name="PA-直接连接符 14"/>
            <p:cNvCxnSpPr/>
            <p:nvPr>
              <p:custDataLst>
                <p:tags r:id="rId12"/>
              </p:custDataLst>
            </p:nvPr>
          </p:nvCxnSpPr>
          <p:spPr>
            <a:xfrm>
              <a:off x="13910" y="4214"/>
              <a:ext cx="0" cy="2820"/>
            </a:xfrm>
            <a:prstGeom prst="line">
              <a:avLst/>
            </a:prstGeom>
            <a:ln>
              <a:solidFill>
                <a:srgbClr val="FDBDB0"/>
              </a:solidFill>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2818674" y="673843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accent2">
                    <a:lumMod val="20000"/>
                    <a:lumOff val="80000"/>
                  </a:schemeClr>
                </a:solidFill>
                <a:effectLst/>
                <a:uLnTx/>
                <a:uFillTx/>
              </a:rPr>
              <a:t>PPT</a:t>
            </a:r>
            <a:r>
              <a:rPr kumimoji="0" lang="zh-CN" altLang="en-US" sz="100" b="0" i="0" u="none" strike="noStrike" kern="0" cap="none" spc="0" normalizeH="0" baseline="0" noProof="0" dirty="0" smtClean="0">
                <a:ln>
                  <a:noFill/>
                </a:ln>
                <a:solidFill>
                  <a:schemeClr val="accent2">
                    <a:lumMod val="20000"/>
                    <a:lumOff val="80000"/>
                  </a:schemeClr>
                </a:solidFill>
                <a:effectLst/>
                <a:uLnTx/>
                <a:uFillTx/>
              </a:rPr>
              <a:t>模板 </a:t>
            </a:r>
            <a:r>
              <a:rPr kumimoji="0" lang="en-US" altLang="zh-CN" sz="100" b="0" i="0" u="none" strike="noStrike" kern="0" cap="none" spc="0" normalizeH="0" baseline="0" noProof="0" dirty="0" smtClean="0">
                <a:ln>
                  <a:noFill/>
                </a:ln>
                <a:solidFill>
                  <a:schemeClr val="accent2">
                    <a:lumMod val="20000"/>
                    <a:lumOff val="80000"/>
                  </a:schemeClr>
                </a:solidFill>
                <a:effectLst/>
                <a:uLnTx/>
                <a:uFillTx/>
              </a:rPr>
              <a:t>http://www.1ppt.com/moban/</a:t>
            </a:r>
            <a:r>
              <a:rPr kumimoji="0" lang="zh-CN" altLang="en-US" sz="100" b="0" i="0" u="none" strike="noStrike" kern="0" cap="none" spc="0" normalizeH="0" baseline="0" noProof="0" dirty="0" smtClean="0">
                <a:ln>
                  <a:noFill/>
                </a:ln>
                <a:solidFill>
                  <a:schemeClr val="accent2">
                    <a:lumMod val="20000"/>
                    <a:lumOff val="80000"/>
                  </a:schemeClr>
                </a:solidFill>
                <a:effectLst/>
                <a:uLnTx/>
                <a:uFillTx/>
              </a:rPr>
              <a:t> </a:t>
            </a:r>
            <a:endParaRPr kumimoji="0" lang="en-US" altLang="zh-CN" sz="100" b="0" i="0" u="none" strike="noStrike" kern="0" cap="none" spc="0" normalizeH="0" baseline="0" noProof="0" dirty="0" smtClean="0">
              <a:ln>
                <a:noFill/>
              </a:ln>
              <a:solidFill>
                <a:schemeClr val="accent2">
                  <a:lumMod val="20000"/>
                  <a:lumOff val="80000"/>
                </a:schemeClr>
              </a:solidFill>
              <a:effectLst/>
              <a:uLnTx/>
              <a:uFillTx/>
            </a:endParaRPr>
          </a:p>
        </p:txBody>
      </p:sp>
    </p:spTree>
    <p:custDataLst>
      <p:tags r:id="rId1"/>
    </p:custData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800" decel="100000"/>
                                        <p:tgtEl>
                                          <p:spTgt spid="9"/>
                                        </p:tgtEl>
                                      </p:cBhvr>
                                    </p:animEffect>
                                    <p:anim calcmode="lin" valueType="num">
                                      <p:cBhvr>
                                        <p:cTn id="26" dur="800" decel="100000" fill="hold"/>
                                        <p:tgtEl>
                                          <p:spTgt spid="9"/>
                                        </p:tgtEl>
                                        <p:attrNameLst>
                                          <p:attrName>style.rotation</p:attrName>
                                        </p:attrNameLst>
                                      </p:cBhvr>
                                      <p:tavLst>
                                        <p:tav tm="0">
                                          <p:val>
                                            <p:fltVal val="-90"/>
                                          </p:val>
                                        </p:tav>
                                        <p:tav tm="100000">
                                          <p:val>
                                            <p:fltVal val="0"/>
                                          </p:val>
                                        </p:tav>
                                      </p:tavLst>
                                    </p:anim>
                                    <p:anim calcmode="lin" valueType="num">
                                      <p:cBhvr>
                                        <p:cTn id="27" dur="800" decel="100000" fill="hold"/>
                                        <p:tgtEl>
                                          <p:spTgt spid="9"/>
                                        </p:tgtEl>
                                        <p:attrNameLst>
                                          <p:attrName>ppt_x</p:attrName>
                                        </p:attrNameLst>
                                      </p:cBhvr>
                                      <p:tavLst>
                                        <p:tav tm="0">
                                          <p:val>
                                            <p:strVal val="#ppt_x+0.4"/>
                                          </p:val>
                                        </p:tav>
                                        <p:tav tm="100000">
                                          <p:val>
                                            <p:strVal val="#ppt_x-0.05"/>
                                          </p:val>
                                        </p:tav>
                                      </p:tavLst>
                                    </p:anim>
                                    <p:anim calcmode="lin" valueType="num">
                                      <p:cBhvr>
                                        <p:cTn id="28" dur="800" decel="100000" fill="hold"/>
                                        <p:tgtEl>
                                          <p:spTgt spid="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800" decel="100000"/>
                                        <p:tgtEl>
                                          <p:spTgt spid="16"/>
                                        </p:tgtEl>
                                      </p:cBhvr>
                                    </p:animEffect>
                                    <p:anim calcmode="lin" valueType="num">
                                      <p:cBhvr>
                                        <p:cTn id="35" dur="800" decel="100000" fill="hold"/>
                                        <p:tgtEl>
                                          <p:spTgt spid="16"/>
                                        </p:tgtEl>
                                        <p:attrNameLst>
                                          <p:attrName>style.rotation</p:attrName>
                                        </p:attrNameLst>
                                      </p:cBhvr>
                                      <p:tavLst>
                                        <p:tav tm="0">
                                          <p:val>
                                            <p:fltVal val="-90"/>
                                          </p:val>
                                        </p:tav>
                                        <p:tav tm="100000">
                                          <p:val>
                                            <p:fltVal val="0"/>
                                          </p:val>
                                        </p:tav>
                                      </p:tavLst>
                                    </p:anim>
                                    <p:anim calcmode="lin" valueType="num">
                                      <p:cBhvr>
                                        <p:cTn id="36" dur="800" decel="100000" fill="hold"/>
                                        <p:tgtEl>
                                          <p:spTgt spid="16"/>
                                        </p:tgtEl>
                                        <p:attrNameLst>
                                          <p:attrName>ppt_x</p:attrName>
                                        </p:attrNameLst>
                                      </p:cBhvr>
                                      <p:tavLst>
                                        <p:tav tm="0">
                                          <p:val>
                                            <p:strVal val="#ppt_x+0.4"/>
                                          </p:val>
                                        </p:tav>
                                        <p:tav tm="100000">
                                          <p:val>
                                            <p:strVal val="#ppt_x-0.05"/>
                                          </p:val>
                                        </p:tav>
                                      </p:tavLst>
                                    </p:anim>
                                    <p:anim calcmode="lin" valueType="num">
                                      <p:cBhvr>
                                        <p:cTn id="37" dur="800" decel="100000" fill="hold"/>
                                        <p:tgtEl>
                                          <p:spTgt spid="1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308835"/>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0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03.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0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1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3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3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5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5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5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5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6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7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7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8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187.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18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8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19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0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0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0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PA" val="v5.2.11"/>
</p:tagLst>
</file>

<file path=ppt/tags/tag212.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1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1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16.xml><?xml version="1.0" encoding="utf-8"?>
<p:tagLst xmlns:a="http://schemas.openxmlformats.org/drawingml/2006/main" xmlns:r="http://schemas.openxmlformats.org/officeDocument/2006/relationships" xmlns:p="http://schemas.openxmlformats.org/presentationml/2006/main">
  <p:tag name="PA" val="v5.2.11"/>
</p:tagLst>
</file>

<file path=ppt/tags/tag217.xml><?xml version="1.0" encoding="utf-8"?>
<p:tagLst xmlns:a="http://schemas.openxmlformats.org/drawingml/2006/main" xmlns:r="http://schemas.openxmlformats.org/officeDocument/2006/relationships" xmlns:p="http://schemas.openxmlformats.org/presentationml/2006/main">
  <p:tag name="PA" val="v5.2.11"/>
</p:tagLst>
</file>

<file path=ppt/tags/tag218.xml><?xml version="1.0" encoding="utf-8"?>
<p:tagLst xmlns:a="http://schemas.openxmlformats.org/drawingml/2006/main" xmlns:r="http://schemas.openxmlformats.org/officeDocument/2006/relationships" xmlns:p="http://schemas.openxmlformats.org/presentationml/2006/main">
  <p:tag name="PA" val="v5.2.11"/>
</p:tagLst>
</file>

<file path=ppt/tags/tag219.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2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2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2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2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3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1.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3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3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4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5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5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6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 name="LINKREPLACED" val="True"/>
</p:tagLst>
</file>

<file path=ppt/tags/tag261.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827191606000947"/>
  <p:tag name="SCANEADDTIONSP" val="false"/>
  <p:tag name="RESOURCEID" val="637827191606030929"/>
  <p:tag name="SCENEID" val="Unkown"/>
  <p:tag name="SCENELINKIDS" val="2|8|9|10"/>
  <p:tag name="ANIMSTRING" val="97dc195e9db14a91331b8d825796bfd8"/>
</p:tagLst>
</file>

<file path=ppt/tags/tag26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3.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5.xml><?xml version="1.0" encoding="utf-8"?>
<p:tagLst xmlns:a="http://schemas.openxmlformats.org/drawingml/2006/main" xmlns:r="http://schemas.openxmlformats.org/officeDocument/2006/relationships" xmlns:p="http://schemas.openxmlformats.org/presentationml/2006/main">
  <p:tag name="PA" val="v5.2.11"/>
</p:tagLst>
</file>

<file path=ppt/tags/tag266.xml><?xml version="1.0" encoding="utf-8"?>
<p:tagLst xmlns:a="http://schemas.openxmlformats.org/drawingml/2006/main" xmlns:r="http://schemas.openxmlformats.org/officeDocument/2006/relationships" xmlns:p="http://schemas.openxmlformats.org/presentationml/2006/main">
  <p:tag name="PA" val="v5.2.11"/>
</p:tagLst>
</file>

<file path=ppt/tags/tag267.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6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6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70.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7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Lst>
</file>

<file path=ppt/tags/tag276.xml><?xml version="1.0" encoding="utf-8"?>
<p:tagLst xmlns:a="http://schemas.openxmlformats.org/drawingml/2006/main" xmlns:r="http://schemas.openxmlformats.org/officeDocument/2006/relationships" xmlns:p="http://schemas.openxmlformats.org/presentationml/2006/main">
  <p:tag name="PA" val="v5.2.11"/>
</p:tagLst>
</file>

<file path=ppt/tags/tag277.xml><?xml version="1.0" encoding="utf-8"?>
<p:tagLst xmlns:a="http://schemas.openxmlformats.org/drawingml/2006/main" xmlns:r="http://schemas.openxmlformats.org/officeDocument/2006/relationships" xmlns:p="http://schemas.openxmlformats.org/presentationml/2006/main">
  <p:tag name="PA" val="v5.2.11"/>
</p:tagLst>
</file>

<file path=ppt/tags/tag278.xml><?xml version="1.0" encoding="utf-8"?>
<p:tagLst xmlns:a="http://schemas.openxmlformats.org/drawingml/2006/main" xmlns:r="http://schemas.openxmlformats.org/officeDocument/2006/relationships" xmlns:p="http://schemas.openxmlformats.org/presentationml/2006/main">
  <p:tag name="PA" val="v5.2.11"/>
</p:tagLst>
</file>

<file path=ppt/tags/tag279.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80.xml><?xml version="1.0" encoding="utf-8"?>
<p:tagLst xmlns:a="http://schemas.openxmlformats.org/drawingml/2006/main" xmlns:r="http://schemas.openxmlformats.org/officeDocument/2006/relationships" xmlns:p="http://schemas.openxmlformats.org/presentationml/2006/main">
  <p:tag name="PA" val="v5.2.11"/>
</p:tagLst>
</file>

<file path=ppt/tags/tag281.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82.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85.xml><?xml version="1.0" encoding="utf-8"?>
<p:tagLst xmlns:a="http://schemas.openxmlformats.org/drawingml/2006/main" xmlns:r="http://schemas.openxmlformats.org/officeDocument/2006/relationships" xmlns:p="http://schemas.openxmlformats.org/presentationml/2006/main">
  <p:tag name="PA" val="v5.2.11"/>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8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89.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PA" val="v5.2.11"/>
</p:tagLst>
</file>

<file path=ppt/tags/tag293.xml><?xml version="1.0" encoding="utf-8"?>
<p:tagLst xmlns:a="http://schemas.openxmlformats.org/drawingml/2006/main" xmlns:r="http://schemas.openxmlformats.org/officeDocument/2006/relationships" xmlns:p="http://schemas.openxmlformats.org/presentationml/2006/main">
  <p:tag name="PA" val="v5.2.11"/>
</p:tagLst>
</file>

<file path=ppt/tags/tag294.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295.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29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9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30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0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0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3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3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41.xml><?xml version="1.0" encoding="utf-8"?>
<p:tagLst xmlns:a="http://schemas.openxmlformats.org/drawingml/2006/main" xmlns:r="http://schemas.openxmlformats.org/officeDocument/2006/relationships" xmlns:p="http://schemas.openxmlformats.org/presentationml/2006/main">
  <p:tag name="PA" val="v5.2.11"/>
  <p:tag name="WHOLESPTYPE" val="Shape_Title"/>
</p:tagLst>
</file>

<file path=ppt/tags/tag4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 name="LINKREPLACED" val="True"/>
</p:tagLst>
</file>

<file path=ppt/tags/tag48.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9.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1"/>
  <p:tag name="WHOLESPTYPE" val="Shape_Title"/>
  <p:tag name="SHADOWSRC" val="true"/>
  <p:tag name="SCENESHAPETYPE" val="SceneShape"/>
  <p:tag name="SCENESHAPESUBTYPE" val="ScenePicShape"/>
  <p:tag name="SCENESHAPENAME" val="幻影图形"/>
  <p:tag name="LOOPID" val="637827191603052763"/>
  <p:tag name="SCANEADDTIONSP" val="false"/>
  <p:tag name="RESOURCEID" val="637827191603212676"/>
  <p:tag name="SCENEID" val="Unkown"/>
  <p:tag name="SCENELINKIDS" val="4|9|10|11"/>
  <p:tag name="ANIMSTRING" val="97dc195e9db14a91331b8d825796bfd8"/>
</p:tagLst>
</file>

<file path=ppt/tags/tag5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2.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56.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57.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6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5.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72.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74.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81.xml><?xml version="1.0" encoding="utf-8"?>
<p:tagLst xmlns:a="http://schemas.openxmlformats.org/drawingml/2006/main" xmlns:r="http://schemas.openxmlformats.org/officeDocument/2006/relationships" xmlns:p="http://schemas.openxmlformats.org/presentationml/2006/main">
  <p:tag name="PA" val="v5.2.11"/>
  <p:tag name="WHOLESPTYPE" val="Shape_Text"/>
</p:tagLst>
</file>

<file path=ppt/tags/tag8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8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4.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Cat"/>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RESOURCELIBID_LIB" val="308835"/>
  <p:tag name="WHOLEPAGETYPE" val="Page_Head"/>
</p:tagLst>
</file>

<file path=ppt/tags/tag9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96.xml><?xml version="1.0" encoding="utf-8"?>
<p:tagLst xmlns:a="http://schemas.openxmlformats.org/drawingml/2006/main" xmlns:r="http://schemas.openxmlformats.org/officeDocument/2006/relationships" xmlns:p="http://schemas.openxmlformats.org/presentationml/2006/main">
  <p:tag name="PA" val="v5.2.11"/>
  <p:tag name="WHOLESPTYPE" val="Shape_Pictire"/>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cp1nat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2850</Words>
  <Application>Microsoft Office PowerPoint</Application>
  <PresentationFormat>宽屏</PresentationFormat>
  <Paragraphs>335</Paragraphs>
  <Slides>35</Slides>
  <Notes>35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35</vt:i4>
      </vt:variant>
    </vt:vector>
  </HeadingPairs>
  <TitlesOfParts>
    <vt:vector size="45"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30</cp:revision>
  <dcterms:created xsi:type="dcterms:W3CDTF">2022-02-28T05:33:00Z</dcterms:created>
  <dcterms:modified xsi:type="dcterms:W3CDTF">2023-01-03T03:21:39Z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36BB66FEFAEA477B9804742273F91E5F</vt:lpwstr>
  </property>
  <property fmtid="{D5CDD505-2E9C-101B-9397-08002B2CF9AE}" pid="3" name="KSOProductBuildVer">
    <vt:lpwstr>2052-11.1.0.11365</vt:lpwstr>
  </property>
</Properties>
</file>