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4" r:id="rId2"/>
    <p:sldMasterId id="2147483738" r:id="rId3"/>
  </p:sldMasterIdLst>
  <p:notesMasterIdLst>
    <p:notesMasterId r:id="rId32"/>
  </p:notesMasterIdLst>
  <p:sldIdLst>
    <p:sldId id="256" r:id="rId4"/>
    <p:sldId id="258" r:id="rId5"/>
    <p:sldId id="362" r:id="rId6"/>
    <p:sldId id="363" r:id="rId7"/>
    <p:sldId id="259" r:id="rId8"/>
    <p:sldId id="330" r:id="rId9"/>
    <p:sldId id="331" r:id="rId10"/>
    <p:sldId id="332" r:id="rId11"/>
    <p:sldId id="365" r:id="rId12"/>
    <p:sldId id="366" r:id="rId13"/>
    <p:sldId id="367" r:id="rId14"/>
    <p:sldId id="368" r:id="rId15"/>
    <p:sldId id="267" r:id="rId16"/>
    <p:sldId id="369" r:id="rId17"/>
    <p:sldId id="370" r:id="rId18"/>
    <p:sldId id="371" r:id="rId19"/>
    <p:sldId id="372" r:id="rId20"/>
    <p:sldId id="373" r:id="rId21"/>
    <p:sldId id="374" r:id="rId22"/>
    <p:sldId id="375" r:id="rId23"/>
    <p:sldId id="376" r:id="rId24"/>
    <p:sldId id="319" r:id="rId25"/>
    <p:sldId id="377" r:id="rId26"/>
    <p:sldId id="325" r:id="rId27"/>
    <p:sldId id="378" r:id="rId28"/>
    <p:sldId id="379" r:id="rId29"/>
    <p:sldId id="380" r:id="rId30"/>
    <p:sldId id="381" r:id="rId3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7300"/>
    <a:srgbClr val="2AA114"/>
    <a:srgbClr val="79EBF6"/>
    <a:srgbClr val="4057D9"/>
    <a:srgbClr val="FFA72C"/>
    <a:srgbClr val="FF0000"/>
    <a:srgbClr val="FD29EE"/>
    <a:srgbClr val="5E1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96314" autoAdjust="0"/>
  </p:normalViewPr>
  <p:slideViewPr>
    <p:cSldViewPr>
      <p:cViewPr varScale="1">
        <p:scale>
          <a:sx n="108" d="100"/>
          <a:sy n="108" d="100"/>
        </p:scale>
        <p:origin x="744"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B3D18-E144-428A-8042-4861DB9A426C}" type="datetimeFigureOut">
              <a:rPr lang="zh-CN" altLang="en-US" smtClean="0"/>
              <a:t>2023/1/4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2DD31-0829-4EA3-A2C3-31A7350571FB}" type="slidenum">
              <a:rPr lang="zh-CN" altLang="en-US" smtClean="0"/>
              <a:t>‹#›</a:t>
            </a:fld>
            <a:endParaRPr lang="zh-CN" altLang="en-US"/>
          </a:p>
        </p:txBody>
      </p:sp>
    </p:spTree>
    <p:extLst>
      <p:ext uri="{BB962C8B-B14F-4D97-AF65-F5344CB8AC3E}">
        <p14:creationId xmlns:p14="http://schemas.microsoft.com/office/powerpoint/2010/main" val="2171657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52DD31-0829-4EA3-A2C3-31A7350571FB}" type="slidenum">
              <a:rPr lang="zh-CN" altLang="en-US" smtClean="0"/>
              <a:t>13</a:t>
            </a:fld>
            <a:endParaRPr lang="zh-CN" altLang="en-US"/>
          </a:p>
        </p:txBody>
      </p:sp>
    </p:spTree>
    <p:extLst>
      <p:ext uri="{BB962C8B-B14F-4D97-AF65-F5344CB8AC3E}">
        <p14:creationId xmlns:p14="http://schemas.microsoft.com/office/powerpoint/2010/main" val="316678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6535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C39AF02-B0A5-4E95-AABE-1E7AADF08240}" type="slidenum">
              <a:rPr lang="en-US" altLang="zh-CN" smtClean="0"/>
              <a:pPr/>
              <a:t>‹#›</a:t>
            </a:fld>
            <a:endParaRPr lang="en-US" altLang="zh-CN"/>
          </a:p>
        </p:txBody>
      </p:sp>
    </p:spTree>
    <p:extLst>
      <p:ext uri="{BB962C8B-B14F-4D97-AF65-F5344CB8AC3E}">
        <p14:creationId xmlns:p14="http://schemas.microsoft.com/office/powerpoint/2010/main" val="9694956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5C10953D-07D4-4E2E-9C82-1A4FFF2D7248}" type="slidenum">
              <a:rPr lang="en-US" altLang="zh-CN" smtClean="0"/>
              <a:pPr/>
              <a:t>‹#›</a:t>
            </a:fld>
            <a:endParaRPr lang="en-US" altLang="zh-CN"/>
          </a:p>
        </p:txBody>
      </p:sp>
    </p:spTree>
    <p:extLst>
      <p:ext uri="{BB962C8B-B14F-4D97-AF65-F5344CB8AC3E}">
        <p14:creationId xmlns:p14="http://schemas.microsoft.com/office/powerpoint/2010/main" val="25978996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全景图片">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27521471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4069790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686C64-D378-4CBC-9D84-3C892F9A6149}" type="slidenum">
              <a:rPr lang="en-US" altLang="zh-CN" smtClean="0"/>
              <a:pPr/>
              <a:t>‹#›</a:t>
            </a:fld>
            <a:endParaRPr lang="en-US" altLang="zh-C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943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2664072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340058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48641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C7FC948D-6D16-4FF8-86DD-0B8AC9E4CD14}" type="slidenum">
              <a:rPr lang="en-US" altLang="zh-CN" smtClean="0"/>
              <a:pPr/>
              <a:t>‹#›</a:t>
            </a:fld>
            <a:endParaRPr lang="en-US" altLang="zh-CN"/>
          </a:p>
        </p:txBody>
      </p:sp>
    </p:spTree>
    <p:extLst>
      <p:ext uri="{BB962C8B-B14F-4D97-AF65-F5344CB8AC3E}">
        <p14:creationId xmlns:p14="http://schemas.microsoft.com/office/powerpoint/2010/main" val="424125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46AB7BB-4129-4D58-A5C5-B2C16125F986}" type="slidenum">
              <a:rPr lang="en-US" altLang="zh-CN" smtClean="0"/>
              <a:pPr/>
              <a:t>‹#›</a:t>
            </a:fld>
            <a:endParaRPr lang="en-US" altLang="zh-CN"/>
          </a:p>
        </p:txBody>
      </p:sp>
    </p:spTree>
    <p:extLst>
      <p:ext uri="{BB962C8B-B14F-4D97-AF65-F5344CB8AC3E}">
        <p14:creationId xmlns:p14="http://schemas.microsoft.com/office/powerpoint/2010/main" val="339176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a:ea typeface="宋体"/>
              </a:rPr>
              <a:pPr fontAlgn="auto">
                <a:spcBef>
                  <a:spcPts val="0"/>
                </a:spcBef>
                <a:spcAft>
                  <a:spcPts val="0"/>
                </a:spcAft>
              </a:pPr>
              <a:t>2023/1/4</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a:ea typeface="宋体"/>
              </a:rPr>
              <a:pPr fontAlgn="auto">
                <a:spcBef>
                  <a:spcPts val="0"/>
                </a:spcBef>
                <a:spcAft>
                  <a:spcPts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95604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Ref idx="1001">
        <a:schemeClr val="bg1"/>
      </p:bgRef>
    </p:bg>
    <p:spTree>
      <p:nvGrpSpPr>
        <p:cNvPr id="1" name=""/>
        <p:cNvGrpSpPr/>
        <p:nvPr/>
      </p:nvGrpSpPr>
      <p:grpSpPr>
        <a:xfrm>
          <a:off x="0" y="0"/>
          <a:ext cx="0" cy="0"/>
          <a:chOff x="0" y="0"/>
          <a:chExt cx="0" cy="0"/>
        </a:xfrm>
      </p:grpSpPr>
      <p:sp>
        <p:nvSpPr>
          <p:cNvPr id="22" name="Title 1">
            <a:extLst>
              <a:ext uri="{FF2B5EF4-FFF2-40B4-BE49-F238E27FC236}">
                <a16:creationId xmlns="" xmlns:a16="http://schemas.microsoft.com/office/drawing/2014/main" id="{0E3B21A8-B7D5-4E6C-9285-AE7AA6071253}"/>
              </a:ext>
            </a:extLst>
          </p:cNvPr>
          <p:cNvSpPr txBox="1">
            <a:spLocks/>
          </p:cNvSpPr>
          <p:nvPr userDrawn="1"/>
        </p:nvSpPr>
        <p:spPr>
          <a:xfrm>
            <a:off x="913775" y="618517"/>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zh-CN" altLang="en-US"/>
              <a:t>单击此处编辑母版标题样式</a:t>
            </a:r>
            <a:endParaRPr lang="en-US" dirty="0"/>
          </a:p>
        </p:txBody>
      </p:sp>
      <p:sp>
        <p:nvSpPr>
          <p:cNvPr id="23" name="Slide Number Placeholder 4">
            <a:extLst>
              <a:ext uri="{FF2B5EF4-FFF2-40B4-BE49-F238E27FC236}">
                <a16:creationId xmlns="" xmlns:a16="http://schemas.microsoft.com/office/drawing/2014/main" id="{7466AEF0-D46C-450F-9ED4-1D8E0CB4B55B}"/>
              </a:ext>
            </a:extLst>
          </p:cNvPr>
          <p:cNvSpPr txBox="1">
            <a:spLocks/>
          </p:cNvSpPr>
          <p:nvPr userDrawn="1"/>
        </p:nvSpPr>
        <p:spPr>
          <a:xfrm>
            <a:off x="10514011" y="5883275"/>
            <a:ext cx="764215"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A2CAF93E-960B-4FAF-A468-A68077D3CEFE}" type="slidenum">
              <a:rPr lang="en-US" altLang="zh-CN" smtClean="0"/>
              <a:pPr/>
              <a:t>‹#›</a:t>
            </a:fld>
            <a:endParaRPr lang="en-US" altLang="zh-CN"/>
          </a:p>
        </p:txBody>
      </p:sp>
      <p:pic>
        <p:nvPicPr>
          <p:cNvPr id="24" name="图片 23">
            <a:extLst>
              <a:ext uri="{FF2B5EF4-FFF2-40B4-BE49-F238E27FC236}">
                <a16:creationId xmlns="" xmlns:a16="http://schemas.microsoft.com/office/drawing/2014/main" id="{EDFF2B0A-5382-4354-A3EB-51533FEAE8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grpSp>
        <p:nvGrpSpPr>
          <p:cNvPr id="25" name="组合 24">
            <a:extLst>
              <a:ext uri="{FF2B5EF4-FFF2-40B4-BE49-F238E27FC236}">
                <a16:creationId xmlns="" xmlns:a16="http://schemas.microsoft.com/office/drawing/2014/main" id="{5FCE386B-1FAC-44EC-8E1D-CB5D38A8B1CE}"/>
              </a:ext>
            </a:extLst>
          </p:cNvPr>
          <p:cNvGrpSpPr/>
          <p:nvPr userDrawn="1"/>
        </p:nvGrpSpPr>
        <p:grpSpPr>
          <a:xfrm>
            <a:off x="0" y="-381000"/>
            <a:ext cx="12192000" cy="7266039"/>
            <a:chOff x="0" y="-381000"/>
            <a:chExt cx="12192000" cy="7266039"/>
          </a:xfrm>
        </p:grpSpPr>
        <p:pic>
          <p:nvPicPr>
            <p:cNvPr id="26" name="图片 25">
              <a:extLst>
                <a:ext uri="{FF2B5EF4-FFF2-40B4-BE49-F238E27FC236}">
                  <a16:creationId xmlns="" xmlns:a16="http://schemas.microsoft.com/office/drawing/2014/main" id="{314C49E8-1874-47A0-B5DB-BA4FAC97BC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91000"/>
              <a:ext cx="12192000" cy="2667000"/>
            </a:xfrm>
            <a:prstGeom prst="rect">
              <a:avLst/>
            </a:prstGeom>
          </p:spPr>
        </p:pic>
        <p:pic>
          <p:nvPicPr>
            <p:cNvPr id="27" name="图片 26">
              <a:extLst>
                <a:ext uri="{FF2B5EF4-FFF2-40B4-BE49-F238E27FC236}">
                  <a16:creationId xmlns="" xmlns:a16="http://schemas.microsoft.com/office/drawing/2014/main" id="{5AC7AF6B-C913-4DA8-872C-B217ED1492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81000"/>
              <a:ext cx="12192000" cy="7266039"/>
            </a:xfrm>
            <a:prstGeom prst="rect">
              <a:avLst/>
            </a:prstGeom>
          </p:spPr>
        </p:pic>
      </p:grpSp>
      <p:sp>
        <p:nvSpPr>
          <p:cNvPr id="28" name="矩形 27">
            <a:extLst>
              <a:ext uri="{FF2B5EF4-FFF2-40B4-BE49-F238E27FC236}">
                <a16:creationId xmlns="" xmlns:a16="http://schemas.microsoft.com/office/drawing/2014/main" id="{59BDA1F5-5B75-433F-BDC5-7A1E34793E62}"/>
              </a:ext>
            </a:extLst>
          </p:cNvPr>
          <p:cNvSpPr/>
          <p:nvPr userDrawn="1"/>
        </p:nvSpPr>
        <p:spPr>
          <a:xfrm>
            <a:off x="762000" y="11723"/>
            <a:ext cx="10744200" cy="6873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itle 1">
            <a:extLst>
              <a:ext uri="{FF2B5EF4-FFF2-40B4-BE49-F238E27FC236}">
                <a16:creationId xmlns="" xmlns:a16="http://schemas.microsoft.com/office/drawing/2014/main" id="{879E008D-37A5-4605-AD1E-F812FF73A050}"/>
              </a:ext>
            </a:extLst>
          </p:cNvPr>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4" name="Date Placeholder 2">
            <a:extLst>
              <a:ext uri="{FF2B5EF4-FFF2-40B4-BE49-F238E27FC236}">
                <a16:creationId xmlns="" xmlns:a16="http://schemas.microsoft.com/office/drawing/2014/main" id="{DD32D411-E8EB-4A68-87E7-72F6A146E8F3}"/>
              </a:ext>
            </a:extLst>
          </p:cNvPr>
          <p:cNvSpPr>
            <a:spLocks noGrp="1"/>
          </p:cNvSpPr>
          <p:nvPr>
            <p:ph type="dt" sz="half" idx="10"/>
          </p:nvPr>
        </p:nvSpPr>
        <p:spPr>
          <a:xfrm>
            <a:off x="7678737" y="5883275"/>
            <a:ext cx="2743200" cy="365125"/>
          </a:xfrm>
        </p:spPr>
        <p:txBody>
          <a:bodyPr/>
          <a:lstStyle/>
          <a:p>
            <a:endParaRPr lang="en-US" altLang="zh-CN"/>
          </a:p>
        </p:txBody>
      </p:sp>
      <p:sp>
        <p:nvSpPr>
          <p:cNvPr id="15" name="Footer Placeholder 3">
            <a:extLst>
              <a:ext uri="{FF2B5EF4-FFF2-40B4-BE49-F238E27FC236}">
                <a16:creationId xmlns="" xmlns:a16="http://schemas.microsoft.com/office/drawing/2014/main" id="{E13B194C-9EFB-4280-95D7-B7FDD3EBF0C4}"/>
              </a:ext>
            </a:extLst>
          </p:cNvPr>
          <p:cNvSpPr>
            <a:spLocks noGrp="1"/>
          </p:cNvSpPr>
          <p:nvPr>
            <p:ph type="ftr" sz="quarter" idx="11"/>
          </p:nvPr>
        </p:nvSpPr>
        <p:spPr>
          <a:xfrm>
            <a:off x="913774" y="5883275"/>
            <a:ext cx="6672887" cy="365125"/>
          </a:xfrm>
        </p:spPr>
        <p:txBody>
          <a:bodyPr/>
          <a:lstStyle/>
          <a:p>
            <a:endParaRPr lang="en-US" altLang="zh-CN"/>
          </a:p>
        </p:txBody>
      </p:sp>
      <p:sp>
        <p:nvSpPr>
          <p:cNvPr id="16" name="Slide Number Placeholder 4">
            <a:extLst>
              <a:ext uri="{FF2B5EF4-FFF2-40B4-BE49-F238E27FC236}">
                <a16:creationId xmlns="" xmlns:a16="http://schemas.microsoft.com/office/drawing/2014/main" id="{5BCFBEEA-59E5-4BE4-B0B1-CD5716770AC4}"/>
              </a:ext>
            </a:extLst>
          </p:cNvPr>
          <p:cNvSpPr>
            <a:spLocks noGrp="1"/>
          </p:cNvSpPr>
          <p:nvPr>
            <p:ph type="sldNum" sz="quarter" idx="12"/>
          </p:nvPr>
        </p:nvSpPr>
        <p:spPr>
          <a:xfrm>
            <a:off x="10514011" y="5883275"/>
            <a:ext cx="764215" cy="365125"/>
          </a:xfrm>
        </p:spPr>
        <p:txBody>
          <a:bodyPr/>
          <a:lstStyle/>
          <a:p>
            <a:fld id="{A2CAF93E-960B-4FAF-A468-A68077D3CEFE}" type="slidenum">
              <a:rPr lang="en-US" altLang="zh-CN" smtClean="0"/>
              <a:pPr/>
              <a:t>‹#›</a:t>
            </a:fld>
            <a:endParaRPr lang="en-US" altLang="zh-CN"/>
          </a:p>
        </p:txBody>
      </p:sp>
    </p:spTree>
    <p:extLst>
      <p:ext uri="{BB962C8B-B14F-4D97-AF65-F5344CB8AC3E}">
        <p14:creationId xmlns:p14="http://schemas.microsoft.com/office/powerpoint/2010/main" val="386643104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a:ea typeface="宋体"/>
              </a:rPr>
              <a:pPr fontAlgn="auto">
                <a:spcBef>
                  <a:spcPts val="0"/>
                </a:spcBef>
                <a:spcAft>
                  <a:spcPts val="0"/>
                </a:spcAft>
              </a:pPr>
              <a:t>2023/1/4</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a:ea typeface="宋体"/>
              </a:rPr>
              <a:pPr fontAlgn="auto">
                <a:spcBef>
                  <a:spcPts val="0"/>
                </a:spcBef>
                <a:spcAft>
                  <a:spcPts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84495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4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7338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0169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1601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0791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6394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3791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318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451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8F2F34B-3E97-4B23-B22C-6807E9BDC0B8}" type="slidenum">
              <a:rPr lang="en-US" altLang="zh-CN" smtClean="0"/>
              <a:pPr/>
              <a:t>‹#›</a:t>
            </a:fld>
            <a:endParaRPr lang="en-US" altLang="zh-CN"/>
          </a:p>
        </p:txBody>
      </p:sp>
    </p:spTree>
    <p:extLst>
      <p:ext uri="{BB962C8B-B14F-4D97-AF65-F5344CB8AC3E}">
        <p14:creationId xmlns:p14="http://schemas.microsoft.com/office/powerpoint/2010/main" val="424954106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5245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6677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020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1">
        <a:schemeClr val="bg1"/>
      </p:bgRef>
    </p:bg>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14424D59-E065-4AAE-AE0A-7C36D5AF9DE4}" type="slidenum">
              <a:rPr lang="en-US" altLang="zh-CN" smtClean="0"/>
              <a:pPr/>
              <a:t>‹#›</a:t>
            </a:fld>
            <a:endParaRPr lang="en-US" altLang="zh-CN"/>
          </a:p>
        </p:txBody>
      </p:sp>
    </p:spTree>
    <p:extLst>
      <p:ext uri="{BB962C8B-B14F-4D97-AF65-F5344CB8AC3E}">
        <p14:creationId xmlns:p14="http://schemas.microsoft.com/office/powerpoint/2010/main" val="29092507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Ref idx="1001">
        <a:schemeClr val="bg1"/>
      </p:bgRef>
    </p:bg>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A7DAB517-A810-4C93-B3CF-AC412A0B2CFC}" type="slidenum">
              <a:rPr lang="en-US" altLang="zh-CN" smtClean="0"/>
              <a:pPr/>
              <a:t>‹#›</a:t>
            </a:fld>
            <a:endParaRPr lang="en-US" altLang="zh-CN"/>
          </a:p>
        </p:txBody>
      </p:sp>
    </p:spTree>
    <p:extLst>
      <p:ext uri="{BB962C8B-B14F-4D97-AF65-F5344CB8AC3E}">
        <p14:creationId xmlns:p14="http://schemas.microsoft.com/office/powerpoint/2010/main" val="10560487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bg>
      <p:bgRef idx="1001">
        <a:schemeClr val="bg1"/>
      </p:bgRef>
    </p:bg>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A7DAB517-A810-4C93-B3CF-AC412A0B2CFC}" type="slidenum">
              <a:rPr lang="en-US" altLang="zh-CN" smtClean="0"/>
              <a:pPr/>
              <a:t>‹#›</a:t>
            </a:fld>
            <a:endParaRPr lang="en-US" altLang="zh-CN"/>
          </a:p>
        </p:txBody>
      </p:sp>
      <p:sp>
        <p:nvSpPr>
          <p:cNvPr id="11" name="TextBox 10"/>
          <p:cNvSpPr txBox="1"/>
          <p:nvPr userDrawn="1"/>
        </p:nvSpPr>
        <p:spPr>
          <a:xfrm>
            <a:off x="467545" y="6717477"/>
            <a:ext cx="1440159" cy="11843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91929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A2CAF93E-960B-4FAF-A468-A68077D3CEFE}" type="slidenum">
              <a:rPr lang="en-US" altLang="zh-CN" smtClean="0"/>
              <a:pPr/>
              <a:t>‹#›</a:t>
            </a:fld>
            <a:endParaRPr lang="en-US" altLang="zh-CN"/>
          </a:p>
        </p:txBody>
      </p:sp>
      <p:pic>
        <p:nvPicPr>
          <p:cNvPr id="7" name="图片 6">
            <a:extLst>
              <a:ext uri="{FF2B5EF4-FFF2-40B4-BE49-F238E27FC236}">
                <a16:creationId xmlns="" xmlns:a16="http://schemas.microsoft.com/office/drawing/2014/main" id="{71C4090E-4338-4431-A6EE-58104CD9DA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grpSp>
        <p:nvGrpSpPr>
          <p:cNvPr id="9" name="组合 8">
            <a:extLst>
              <a:ext uri="{FF2B5EF4-FFF2-40B4-BE49-F238E27FC236}">
                <a16:creationId xmlns="" xmlns:a16="http://schemas.microsoft.com/office/drawing/2014/main" id="{9C893ECA-C03C-4593-A769-0F04FDB834D8}"/>
              </a:ext>
            </a:extLst>
          </p:cNvPr>
          <p:cNvGrpSpPr/>
          <p:nvPr userDrawn="1"/>
        </p:nvGrpSpPr>
        <p:grpSpPr>
          <a:xfrm>
            <a:off x="0" y="-381000"/>
            <a:ext cx="12192000" cy="7266039"/>
            <a:chOff x="0" y="-381000"/>
            <a:chExt cx="12192000" cy="7266039"/>
          </a:xfrm>
        </p:grpSpPr>
        <p:pic>
          <p:nvPicPr>
            <p:cNvPr id="10" name="图片 9">
              <a:extLst>
                <a:ext uri="{FF2B5EF4-FFF2-40B4-BE49-F238E27FC236}">
                  <a16:creationId xmlns="" xmlns:a16="http://schemas.microsoft.com/office/drawing/2014/main" id="{B4567546-1F91-4026-AC36-D9C8FB7394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91000"/>
              <a:ext cx="12192000" cy="2667000"/>
            </a:xfrm>
            <a:prstGeom prst="rect">
              <a:avLst/>
            </a:prstGeom>
          </p:spPr>
        </p:pic>
        <p:pic>
          <p:nvPicPr>
            <p:cNvPr id="11" name="图片 10">
              <a:extLst>
                <a:ext uri="{FF2B5EF4-FFF2-40B4-BE49-F238E27FC236}">
                  <a16:creationId xmlns="" xmlns:a16="http://schemas.microsoft.com/office/drawing/2014/main" id="{F3687C00-7638-40B2-8738-E16B17433EA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81000"/>
              <a:ext cx="12192000" cy="7266039"/>
            </a:xfrm>
            <a:prstGeom prst="rect">
              <a:avLst/>
            </a:prstGeom>
          </p:spPr>
        </p:pic>
      </p:grpSp>
      <p:sp>
        <p:nvSpPr>
          <p:cNvPr id="6" name="矩形 5">
            <a:extLst>
              <a:ext uri="{FF2B5EF4-FFF2-40B4-BE49-F238E27FC236}">
                <a16:creationId xmlns="" xmlns:a16="http://schemas.microsoft.com/office/drawing/2014/main" id="{3EA02702-6F28-4241-98FE-C87C12A77613}"/>
              </a:ext>
            </a:extLst>
          </p:cNvPr>
          <p:cNvSpPr/>
          <p:nvPr userDrawn="1"/>
        </p:nvSpPr>
        <p:spPr>
          <a:xfrm>
            <a:off x="762000" y="11723"/>
            <a:ext cx="10744200" cy="6873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3354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C8BAC8E4-2A5D-440A-9D37-6072B219FB4E}" type="slidenum">
              <a:rPr lang="en-US" altLang="zh-CN" smtClean="0"/>
              <a:pPr/>
              <a:t>‹#›</a:t>
            </a:fld>
            <a:endParaRPr lang="en-US" altLang="zh-CN"/>
          </a:p>
        </p:txBody>
      </p:sp>
    </p:spTree>
    <p:extLst>
      <p:ext uri="{BB962C8B-B14F-4D97-AF65-F5344CB8AC3E}">
        <p14:creationId xmlns:p14="http://schemas.microsoft.com/office/powerpoint/2010/main" val="4137881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DA7D3EF7-3217-41A5-9700-108637017CB7}" type="slidenum">
              <a:rPr lang="en-US" altLang="zh-CN" smtClean="0"/>
              <a:pPr/>
              <a:t>‹#›</a:t>
            </a:fld>
            <a:endParaRPr lang="en-US" altLang="zh-CN"/>
          </a:p>
        </p:txBody>
      </p:sp>
    </p:spTree>
    <p:extLst>
      <p:ext uri="{BB962C8B-B14F-4D97-AF65-F5344CB8AC3E}">
        <p14:creationId xmlns:p14="http://schemas.microsoft.com/office/powerpoint/2010/main" val="8543908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zh-C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ltLang="zh-C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3686C64-D378-4CBC-9D84-3C892F9A6149}" type="slidenum">
              <a:rPr lang="en-US" altLang="zh-CN" smtClean="0"/>
              <a:pPr/>
              <a:t>‹#›</a:t>
            </a:fld>
            <a:endParaRPr lang="en-US" altLang="zh-CN"/>
          </a:p>
        </p:txBody>
      </p:sp>
    </p:spTree>
    <p:extLst>
      <p:ext uri="{BB962C8B-B14F-4D97-AF65-F5344CB8AC3E}">
        <p14:creationId xmlns:p14="http://schemas.microsoft.com/office/powerpoint/2010/main" val="19289129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33"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9595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fontAlgn="auto">
                <a:spcBef>
                  <a:spcPts val="0"/>
                </a:spcBef>
                <a:spcAft>
                  <a:spcPts val="0"/>
                </a:spcAft>
              </a:pPr>
              <a:t>2023/1/4</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A4E786F-588D-4932-A7B2-AE3451FA4ACA}" type="slidenum">
              <a:rPr lang="zh-CN" altLang="en-US" smtClean="0">
                <a:solidFill>
                  <a:prstClr val="black">
                    <a:tint val="75000"/>
                  </a:prstClr>
                </a:solidFill>
                <a:latin typeface="Calibri" panose="020F0502020204030204"/>
              </a:rPr>
              <a:pPr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9003309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7" name="组合 30726">
            <a:extLst>
              <a:ext uri="{FF2B5EF4-FFF2-40B4-BE49-F238E27FC236}">
                <a16:creationId xmlns="" xmlns:a16="http://schemas.microsoft.com/office/drawing/2014/main" id="{0F0C93AD-83A3-4DD5-B618-7485FF197ABD}"/>
              </a:ext>
            </a:extLst>
          </p:cNvPr>
          <p:cNvGrpSpPr/>
          <p:nvPr/>
        </p:nvGrpSpPr>
        <p:grpSpPr>
          <a:xfrm>
            <a:off x="0" y="11723"/>
            <a:ext cx="12192000" cy="6834554"/>
            <a:chOff x="0" y="11723"/>
            <a:chExt cx="12192000" cy="6834554"/>
          </a:xfrm>
        </p:grpSpPr>
        <p:pic>
          <p:nvPicPr>
            <p:cNvPr id="14" name="图片 13">
              <a:extLst>
                <a:ext uri="{FF2B5EF4-FFF2-40B4-BE49-F238E27FC236}">
                  <a16:creationId xmlns="" xmlns:a16="http://schemas.microsoft.com/office/drawing/2014/main" id="{1D64F69C-0507-407B-AD14-014E3FFDD0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0" name="图片 9">
              <a:extLst>
                <a:ext uri="{FF2B5EF4-FFF2-40B4-BE49-F238E27FC236}">
                  <a16:creationId xmlns="" xmlns:a16="http://schemas.microsoft.com/office/drawing/2014/main" id="{41483329-B380-442A-8ADA-5403FA4BFA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9" name="组合 8">
            <a:extLst>
              <a:ext uri="{FF2B5EF4-FFF2-40B4-BE49-F238E27FC236}">
                <a16:creationId xmlns="" xmlns:a16="http://schemas.microsoft.com/office/drawing/2014/main" id="{D24D631D-7B27-430C-B6E2-BBC21B489FEA}"/>
              </a:ext>
            </a:extLst>
          </p:cNvPr>
          <p:cNvGrpSpPr/>
          <p:nvPr/>
        </p:nvGrpSpPr>
        <p:grpSpPr>
          <a:xfrm>
            <a:off x="0" y="791103"/>
            <a:ext cx="12192000" cy="6093936"/>
            <a:chOff x="0" y="791103"/>
            <a:chExt cx="12192000" cy="6093936"/>
          </a:xfrm>
        </p:grpSpPr>
        <p:pic>
          <p:nvPicPr>
            <p:cNvPr id="4" name="图片 3">
              <a:extLst>
                <a:ext uri="{FF2B5EF4-FFF2-40B4-BE49-F238E27FC236}">
                  <a16:creationId xmlns="" xmlns:a16="http://schemas.microsoft.com/office/drawing/2014/main" id="{75AE8FB5-AE94-4D14-8A64-AD6A4E7DD6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191000"/>
              <a:ext cx="12192000" cy="2667000"/>
            </a:xfrm>
            <a:prstGeom prst="rect">
              <a:avLst/>
            </a:prstGeom>
          </p:spPr>
        </p:pic>
        <p:pic>
          <p:nvPicPr>
            <p:cNvPr id="6" name="图片 5">
              <a:extLst>
                <a:ext uri="{FF2B5EF4-FFF2-40B4-BE49-F238E27FC236}">
                  <a16:creationId xmlns="" xmlns:a16="http://schemas.microsoft.com/office/drawing/2014/main" id="{5AF6D6B7-04D4-401F-B35A-0ACD084EF8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91103"/>
              <a:ext cx="12192000" cy="6093936"/>
            </a:xfrm>
            <a:prstGeom prst="rect">
              <a:avLst/>
            </a:prstGeom>
          </p:spPr>
        </p:pic>
      </p:grpSp>
      <p:pic>
        <p:nvPicPr>
          <p:cNvPr id="8" name="图片 7">
            <a:extLst>
              <a:ext uri="{FF2B5EF4-FFF2-40B4-BE49-F238E27FC236}">
                <a16:creationId xmlns="" xmlns:a16="http://schemas.microsoft.com/office/drawing/2014/main" id="{B65FD180-29F9-46A2-85A9-9E4491A3C5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66519" y="1501512"/>
            <a:ext cx="6912548" cy="2330975"/>
          </a:xfrm>
          <a:prstGeom prst="rect">
            <a:avLst/>
          </a:prstGeom>
        </p:spPr>
      </p:pic>
      <p:pic>
        <p:nvPicPr>
          <p:cNvPr id="30721" name="图片 30720">
            <a:extLst>
              <a:ext uri="{FF2B5EF4-FFF2-40B4-BE49-F238E27FC236}">
                <a16:creationId xmlns="" xmlns:a16="http://schemas.microsoft.com/office/drawing/2014/main" id="{4EECE297-39E7-45F4-B187-A45F0616DE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37170" y="53792"/>
            <a:ext cx="3171245" cy="3171245"/>
          </a:xfrm>
          <a:prstGeom prst="rect">
            <a:avLst/>
          </a:prstGeom>
        </p:spPr>
      </p:pic>
      <p:grpSp>
        <p:nvGrpSpPr>
          <p:cNvPr id="30722" name="组合 30721">
            <a:extLst>
              <a:ext uri="{FF2B5EF4-FFF2-40B4-BE49-F238E27FC236}">
                <a16:creationId xmlns="" xmlns:a16="http://schemas.microsoft.com/office/drawing/2014/main" id="{7A31190E-C60F-4948-ACF4-757E4F7A0951}"/>
              </a:ext>
            </a:extLst>
          </p:cNvPr>
          <p:cNvGrpSpPr/>
          <p:nvPr/>
        </p:nvGrpSpPr>
        <p:grpSpPr>
          <a:xfrm>
            <a:off x="2306906" y="2696691"/>
            <a:ext cx="7574744" cy="1574698"/>
            <a:chOff x="2902716" y="2011285"/>
            <a:chExt cx="7574744" cy="1574698"/>
          </a:xfrm>
        </p:grpSpPr>
        <p:sp>
          <p:nvSpPr>
            <p:cNvPr id="21" name="矩形 20">
              <a:extLst>
                <a:ext uri="{FF2B5EF4-FFF2-40B4-BE49-F238E27FC236}">
                  <a16:creationId xmlns="" xmlns:a16="http://schemas.microsoft.com/office/drawing/2014/main" id="{E4DCB135-7E5C-4FCD-9D2D-21CFD3CED947}"/>
                </a:ext>
              </a:extLst>
            </p:cNvPr>
            <p:cNvSpPr/>
            <p:nvPr/>
          </p:nvSpPr>
          <p:spPr>
            <a:xfrm>
              <a:off x="2902716" y="2016323"/>
              <a:ext cx="7571303"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汉仪中圆简" panose="02010609000101010101" pitchFamily="49" charset="-122"/>
                  <a:ea typeface="汉仪中圆简" panose="02010609000101010101" pitchFamily="49" charset="-122"/>
                  <a:cs typeface="+mn-ea"/>
                  <a:sym typeface="+mn-lt"/>
                </a:rPr>
                <a:t>亲子沟通技巧</a:t>
              </a:r>
            </a:p>
          </p:txBody>
        </p:sp>
        <p:sp>
          <p:nvSpPr>
            <p:cNvPr id="35" name="矩形 34">
              <a:extLst>
                <a:ext uri="{FF2B5EF4-FFF2-40B4-BE49-F238E27FC236}">
                  <a16:creationId xmlns="" xmlns:a16="http://schemas.microsoft.com/office/drawing/2014/main" id="{09CB506A-F5F1-493D-B5DB-4689E14FB57E}"/>
                </a:ext>
              </a:extLst>
            </p:cNvPr>
            <p:cNvSpPr/>
            <p:nvPr/>
          </p:nvSpPr>
          <p:spPr>
            <a:xfrm>
              <a:off x="2906157" y="2011285"/>
              <a:ext cx="7571303" cy="1569660"/>
            </a:xfrm>
            <a:prstGeom prst="rect">
              <a:avLst/>
            </a:prstGeom>
          </p:spPr>
          <p:txBody>
            <a:bodyPr wrap="none">
              <a:spAutoFit/>
            </a:bodyPr>
            <a:lstStyle/>
            <a:p>
              <a:r>
                <a:rPr lang="zh-CN" altLang="en-US" sz="9600" dirty="0">
                  <a:solidFill>
                    <a:srgbClr val="2AA114"/>
                  </a:solidFill>
                  <a:latin typeface="汉仪中圆简" panose="02010609000101010101" pitchFamily="49" charset="-122"/>
                  <a:ea typeface="汉仪中圆简" panose="02010609000101010101" pitchFamily="49" charset="-122"/>
                  <a:cs typeface="+mn-ea"/>
                  <a:sym typeface="+mn-lt"/>
                </a:rPr>
                <a:t>亲子</a:t>
              </a:r>
              <a:r>
                <a:rPr lang="zh-CN" altLang="en-US" sz="9600" dirty="0">
                  <a:solidFill>
                    <a:srgbClr val="FF7300"/>
                  </a:solidFill>
                  <a:latin typeface="汉仪中圆简" panose="02010609000101010101" pitchFamily="49" charset="-122"/>
                  <a:ea typeface="汉仪中圆简" panose="02010609000101010101" pitchFamily="49" charset="-122"/>
                  <a:cs typeface="+mn-ea"/>
                  <a:sym typeface="+mn-lt"/>
                </a:rPr>
                <a:t>沟通</a:t>
              </a:r>
              <a:r>
                <a:rPr lang="zh-CN" altLang="en-US" sz="9600" dirty="0">
                  <a:solidFill>
                    <a:srgbClr val="2AA114"/>
                  </a:solidFill>
                  <a:latin typeface="汉仪中圆简" panose="02010609000101010101" pitchFamily="49" charset="-122"/>
                  <a:ea typeface="汉仪中圆简" panose="02010609000101010101" pitchFamily="49" charset="-122"/>
                  <a:cs typeface="+mn-ea"/>
                  <a:sym typeface="+mn-lt"/>
                </a:rPr>
                <a:t>技巧</a:t>
              </a:r>
            </a:p>
          </p:txBody>
        </p:sp>
      </p:grpSp>
      <p:pic>
        <p:nvPicPr>
          <p:cNvPr id="37" name="图片 36">
            <a:extLst>
              <a:ext uri="{FF2B5EF4-FFF2-40B4-BE49-F238E27FC236}">
                <a16:creationId xmlns="" xmlns:a16="http://schemas.microsoft.com/office/drawing/2014/main" id="{4047B385-138C-445F-A481-2E146782704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
        <p:nvSpPr>
          <p:cNvPr id="41" name="矩形 40">
            <a:extLst>
              <a:ext uri="{FF2B5EF4-FFF2-40B4-BE49-F238E27FC236}">
                <a16:creationId xmlns="" xmlns:a16="http://schemas.microsoft.com/office/drawing/2014/main" id="{C9A14F5A-ECA7-4F8E-8441-A348E49190D0}"/>
              </a:ext>
            </a:extLst>
          </p:cNvPr>
          <p:cNvSpPr/>
          <p:nvPr/>
        </p:nvSpPr>
        <p:spPr>
          <a:xfrm>
            <a:off x="2845358" y="4343400"/>
            <a:ext cx="6354867" cy="461665"/>
          </a:xfrm>
          <a:prstGeom prst="rect">
            <a:avLst/>
          </a:prstGeom>
        </p:spPr>
        <p:txBody>
          <a:bodyPr wrap="square">
            <a:spAutoFit/>
          </a:bodyPr>
          <a:lstStyle/>
          <a:p>
            <a:pPr algn="dist"/>
            <a:r>
              <a:rPr lang="zh-CN" altLang="en-US" sz="2400" dirty="0">
                <a:solidFill>
                  <a:schemeClr val="tx1">
                    <a:lumMod val="85000"/>
                    <a:lumOff val="15000"/>
                  </a:schemeClr>
                </a:solidFill>
                <a:latin typeface="+mn-lt"/>
                <a:ea typeface="+mn-ea"/>
                <a:cs typeface="+mn-ea"/>
                <a:sym typeface="+mn-lt"/>
              </a:rPr>
              <a:t>家长该如何和孩子建立正确的沟通方式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30721"/>
                                        </p:tgtEl>
                                        <p:attrNameLst>
                                          <p:attrName>style.visibility</p:attrName>
                                        </p:attrNameLst>
                                      </p:cBhvr>
                                      <p:to>
                                        <p:strVal val="visible"/>
                                      </p:to>
                                    </p:set>
                                    <p:animEffect transition="in" filter="wipe(down)">
                                      <p:cBhvr>
                                        <p:cTn id="25" dur="500"/>
                                        <p:tgtEl>
                                          <p:spTgt spid="307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0722"/>
                                        </p:tgtEl>
                                        <p:attrNameLst>
                                          <p:attrName>style.visibility</p:attrName>
                                        </p:attrNameLst>
                                      </p:cBhvr>
                                      <p:to>
                                        <p:strVal val="visible"/>
                                      </p:to>
                                    </p:set>
                                    <p:animEffect transition="in" filter="wipe(left)">
                                      <p:cBhvr>
                                        <p:cTn id="29" dur="500"/>
                                        <p:tgtEl>
                                          <p:spTgt spid="3072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 xmlns:a16="http://schemas.microsoft.com/office/drawing/2014/main" id="{AB8A663B-1F00-4CA1-B3FC-B18337DCA404}"/>
              </a:ext>
            </a:extLst>
          </p:cNvPr>
          <p:cNvSpPr/>
          <p:nvPr/>
        </p:nvSpPr>
        <p:spPr>
          <a:xfrm>
            <a:off x="1752600" y="2209800"/>
            <a:ext cx="4225413" cy="3711346"/>
          </a:xfrm>
          <a:prstGeom prst="wedgeRoundRectCallout">
            <a:avLst>
              <a:gd name="adj1" fmla="val 57168"/>
              <a:gd name="adj2" fmla="val -27388"/>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 xmlns:a16="http://schemas.microsoft.com/office/drawing/2014/main" id="{945A9101-677B-40FB-9EAB-09165B8EA49F}"/>
              </a:ext>
            </a:extLst>
          </p:cNvPr>
          <p:cNvSpPr/>
          <p:nvPr/>
        </p:nvSpPr>
        <p:spPr>
          <a:xfrm>
            <a:off x="2771470" y="2599206"/>
            <a:ext cx="2187670" cy="519351"/>
          </a:xfrm>
          <a:prstGeom prst="roundRect">
            <a:avLst>
              <a:gd name="adj" fmla="val 50000"/>
            </a:avLst>
          </a:prstGeom>
          <a:solidFill>
            <a:srgbClr val="2AA114"/>
          </a:solidFill>
        </p:spPr>
        <p:txBody>
          <a:bodyPr wrap="non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六</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安慰者的角色</a:t>
            </a:r>
            <a:endParaRPr lang="en-US" altLang="zh-CN" b="1" dirty="0">
              <a:solidFill>
                <a:schemeClr val="bg1"/>
              </a:solidFill>
              <a:latin typeface="+mn-lt"/>
              <a:ea typeface="+mn-ea"/>
              <a:cs typeface="+mn-ea"/>
              <a:sym typeface="+mn-lt"/>
            </a:endParaRPr>
          </a:p>
        </p:txBody>
      </p:sp>
      <p:sp>
        <p:nvSpPr>
          <p:cNvPr id="3" name="矩形 2">
            <a:extLst>
              <a:ext uri="{FF2B5EF4-FFF2-40B4-BE49-F238E27FC236}">
                <a16:creationId xmlns="" xmlns:a16="http://schemas.microsoft.com/office/drawing/2014/main" id="{34F3E323-66B2-4F2A-BE3D-73710E569C9B}"/>
              </a:ext>
            </a:extLst>
          </p:cNvPr>
          <p:cNvSpPr/>
          <p:nvPr/>
        </p:nvSpPr>
        <p:spPr>
          <a:xfrm>
            <a:off x="2090828" y="3354553"/>
            <a:ext cx="3733800" cy="2308324"/>
          </a:xfrm>
          <a:prstGeom prst="rect">
            <a:avLst/>
          </a:prstGeom>
        </p:spPr>
        <p:txBody>
          <a:bodyPr wrap="square">
            <a:spAutoFit/>
          </a:bodyPr>
          <a:lstStyle/>
          <a:p>
            <a:pPr>
              <a:lnSpc>
                <a:spcPct val="20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安慰型的父母认为对困扰或创伤的孩子轻拍肩膀，对孩子保证或是给孩子一杯热腾腾的鸡汤就可以解除孩子困扰，达到安慰孩子的目的。</a:t>
            </a:r>
          </a:p>
        </p:txBody>
      </p:sp>
      <p:grpSp>
        <p:nvGrpSpPr>
          <p:cNvPr id="9" name="组合 8">
            <a:extLst>
              <a:ext uri="{FF2B5EF4-FFF2-40B4-BE49-F238E27FC236}">
                <a16:creationId xmlns="" xmlns:a16="http://schemas.microsoft.com/office/drawing/2014/main" id="{95104864-042E-4992-8348-818624253E08}"/>
              </a:ext>
            </a:extLst>
          </p:cNvPr>
          <p:cNvGrpSpPr/>
          <p:nvPr/>
        </p:nvGrpSpPr>
        <p:grpSpPr>
          <a:xfrm>
            <a:off x="1509172" y="652107"/>
            <a:ext cx="3156728" cy="1069939"/>
            <a:chOff x="533400" y="628948"/>
            <a:chExt cx="3156728" cy="1069939"/>
          </a:xfrm>
        </p:grpSpPr>
        <p:pic>
          <p:nvPicPr>
            <p:cNvPr id="10" name="图片 9">
              <a:extLst>
                <a:ext uri="{FF2B5EF4-FFF2-40B4-BE49-F238E27FC236}">
                  <a16:creationId xmlns="" xmlns:a16="http://schemas.microsoft.com/office/drawing/2014/main" id="{65E19AEC-DC94-4BFF-A84F-83390EC25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 xmlns:a16="http://schemas.microsoft.com/office/drawing/2014/main" id="{106A378B-2FE6-46A1-909A-F6B62940D35D}"/>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 xmlns:a16="http://schemas.microsoft.com/office/drawing/2014/main" id="{D3803625-834E-43C7-8777-8C374F0CCE1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 xmlns:a16="http://schemas.microsoft.com/office/drawing/2014/main" id="{08659149-C550-4A63-95C7-942480D5DF54}"/>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 xmlns:a16="http://schemas.microsoft.com/office/drawing/2014/main" id="{97449D6F-9BCA-43E6-94FC-D97D4429C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4" name="矩形 3">
            <a:extLst>
              <a:ext uri="{FF2B5EF4-FFF2-40B4-BE49-F238E27FC236}">
                <a16:creationId xmlns="" xmlns:a16="http://schemas.microsoft.com/office/drawing/2014/main" id="{949FC974-B22A-4B73-8AEE-358F9DC52C34}"/>
              </a:ext>
            </a:extLst>
          </p:cNvPr>
          <p:cNvSpPr/>
          <p:nvPr/>
        </p:nvSpPr>
        <p:spPr>
          <a:xfrm>
            <a:off x="6435214" y="2744386"/>
            <a:ext cx="4813536" cy="2837956"/>
          </a:xfrm>
          <a:prstGeom prst="rect">
            <a:avLst/>
          </a:prstGeom>
        </p:spPr>
        <p:txBody>
          <a:bodyPr wrap="square">
            <a:spAutoFit/>
          </a:bodyPr>
          <a:lstStyle/>
          <a:p>
            <a:pPr fontAlgn="auto">
              <a:lnSpc>
                <a:spcPct val="200000"/>
              </a:lnSpc>
              <a:spcAft>
                <a:spcPts val="0"/>
              </a:spcAft>
              <a:buFont typeface="Wingdings" panose="05000000000000000000" pitchFamily="2" charset="2"/>
              <a:buNone/>
            </a:pPr>
            <a:r>
              <a:rPr lang="en-US" altLang="zh-CN" sz="2400" b="1" dirty="0">
                <a:solidFill>
                  <a:schemeClr val="tx1">
                    <a:lumMod val="85000"/>
                    <a:lumOff val="15000"/>
                  </a:schemeClr>
                </a:solidFill>
                <a:latin typeface="+mn-lt"/>
                <a:ea typeface="+mn-ea"/>
                <a:cs typeface="+mn-ea"/>
                <a:sym typeface="+mn-lt"/>
              </a:rPr>
              <a:t> </a:t>
            </a:r>
            <a:r>
              <a:rPr lang="zh-CN" altLang="en-US" sz="2400" b="1" dirty="0">
                <a:solidFill>
                  <a:schemeClr val="tx1">
                    <a:lumMod val="85000"/>
                    <a:lumOff val="15000"/>
                  </a:schemeClr>
                </a:solidFill>
                <a:latin typeface="+mn-lt"/>
                <a:ea typeface="+mn-ea"/>
                <a:cs typeface="+mn-ea"/>
                <a:sym typeface="+mn-lt"/>
              </a:rPr>
              <a:t>安慰者常说的话</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“如果你能放轻松点，也许你会好过些。”</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“这是成长中必然的挫折，很快会度过难关。”</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“只要仔细思考，我想你能了解困难在哪” </a:t>
            </a:r>
            <a:r>
              <a:rPr lang="zh-CN" altLang="en-US" dirty="0">
                <a:solidFill>
                  <a:schemeClr val="tx1">
                    <a:lumMod val="85000"/>
                    <a:lumOff val="15000"/>
                  </a:schemeClr>
                </a:solidFill>
                <a:latin typeface="+mn-lt"/>
                <a:ea typeface="+mn-ea"/>
                <a:cs typeface="+mn-ea"/>
                <a:sym typeface="+mn-lt"/>
              </a:rPr>
              <a:t/>
            </a:r>
            <a:br>
              <a:rPr lang="zh-CN" altLang="en-US" dirty="0">
                <a:solidFill>
                  <a:schemeClr val="tx1">
                    <a:lumMod val="85000"/>
                    <a:lumOff val="15000"/>
                  </a:schemeClr>
                </a:solidFill>
                <a:latin typeface="+mn-lt"/>
                <a:ea typeface="+mn-ea"/>
                <a:cs typeface="+mn-ea"/>
                <a:sym typeface="+mn-lt"/>
              </a:rPr>
            </a:br>
            <a:endParaRPr lang="zh-CN" altLang="en-US" dirty="0">
              <a:solidFill>
                <a:schemeClr val="tx1">
                  <a:lumMod val="85000"/>
                  <a:lumOff val="15000"/>
                </a:schemeClr>
              </a:solidFill>
              <a:latin typeface="+mn-lt"/>
              <a:ea typeface="+mn-ea"/>
              <a:cs typeface="+mn-ea"/>
              <a:sym typeface="+mn-lt"/>
            </a:endParaRPr>
          </a:p>
        </p:txBody>
      </p:sp>
    </p:spTree>
    <p:extLst>
      <p:ext uri="{BB962C8B-B14F-4D97-AF65-F5344CB8AC3E}">
        <p14:creationId xmlns:p14="http://schemas.microsoft.com/office/powerpoint/2010/main" val="39387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 xmlns:a16="http://schemas.microsoft.com/office/drawing/2014/main" id="{AB8A663B-1F00-4CA1-B3FC-B18337DCA404}"/>
              </a:ext>
            </a:extLst>
          </p:cNvPr>
          <p:cNvSpPr/>
          <p:nvPr/>
        </p:nvSpPr>
        <p:spPr>
          <a:xfrm>
            <a:off x="1828800" y="2209800"/>
            <a:ext cx="4225413" cy="3711346"/>
          </a:xfrm>
          <a:prstGeom prst="wedgeRoundRectCallout">
            <a:avLst>
              <a:gd name="adj1" fmla="val 56930"/>
              <a:gd name="adj2" fmla="val -1953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 xmlns:a16="http://schemas.microsoft.com/office/drawing/2014/main" id="{945A9101-677B-40FB-9EAB-09165B8EA49F}"/>
              </a:ext>
            </a:extLst>
          </p:cNvPr>
          <p:cNvSpPr/>
          <p:nvPr/>
        </p:nvSpPr>
        <p:spPr>
          <a:xfrm>
            <a:off x="2744793" y="2599206"/>
            <a:ext cx="2393425" cy="519351"/>
          </a:xfrm>
          <a:prstGeom prst="roundRect">
            <a:avLst>
              <a:gd name="adj" fmla="val 50000"/>
            </a:avLst>
          </a:prstGeom>
          <a:solidFill>
            <a:srgbClr val="2AA114"/>
          </a:solidFill>
        </p:spPr>
        <p:txBody>
          <a:bodyPr wrap="non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 七 心理学家的角色</a:t>
            </a:r>
            <a:endParaRPr lang="en-US" altLang="zh-CN" b="1" dirty="0">
              <a:solidFill>
                <a:schemeClr val="bg1"/>
              </a:solidFill>
              <a:latin typeface="+mn-lt"/>
              <a:ea typeface="+mn-ea"/>
              <a:cs typeface="+mn-ea"/>
              <a:sym typeface="+mn-lt"/>
            </a:endParaRPr>
          </a:p>
        </p:txBody>
      </p:sp>
      <p:sp>
        <p:nvSpPr>
          <p:cNvPr id="3" name="矩形 2">
            <a:extLst>
              <a:ext uri="{FF2B5EF4-FFF2-40B4-BE49-F238E27FC236}">
                <a16:creationId xmlns="" xmlns:a16="http://schemas.microsoft.com/office/drawing/2014/main" id="{34F3E323-66B2-4F2A-BE3D-73710E569C9B}"/>
              </a:ext>
            </a:extLst>
          </p:cNvPr>
          <p:cNvSpPr/>
          <p:nvPr/>
        </p:nvSpPr>
        <p:spPr>
          <a:xfrm>
            <a:off x="2167028" y="3354553"/>
            <a:ext cx="3733800" cy="2308324"/>
          </a:xfrm>
          <a:prstGeom prst="rect">
            <a:avLst/>
          </a:prstGeom>
        </p:spPr>
        <p:txBody>
          <a:bodyPr wrap="square">
            <a:spAutoFit/>
          </a:bodyPr>
          <a:lstStyle/>
          <a:p>
            <a:pPr>
              <a:lnSpc>
                <a:spcPct val="20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类似扮演一位心理学家的父母善于发觉孩子的问题，并加以分析，诊断，常告诉孩子问题所在，常常将问题归于孩子身上。</a:t>
            </a:r>
          </a:p>
        </p:txBody>
      </p:sp>
      <p:grpSp>
        <p:nvGrpSpPr>
          <p:cNvPr id="9" name="组合 8">
            <a:extLst>
              <a:ext uri="{FF2B5EF4-FFF2-40B4-BE49-F238E27FC236}">
                <a16:creationId xmlns="" xmlns:a16="http://schemas.microsoft.com/office/drawing/2014/main" id="{95104864-042E-4992-8348-818624253E08}"/>
              </a:ext>
            </a:extLst>
          </p:cNvPr>
          <p:cNvGrpSpPr/>
          <p:nvPr/>
        </p:nvGrpSpPr>
        <p:grpSpPr>
          <a:xfrm>
            <a:off x="1585372" y="652107"/>
            <a:ext cx="3156728" cy="1069939"/>
            <a:chOff x="533400" y="628948"/>
            <a:chExt cx="3156728" cy="1069939"/>
          </a:xfrm>
        </p:grpSpPr>
        <p:pic>
          <p:nvPicPr>
            <p:cNvPr id="10" name="图片 9">
              <a:extLst>
                <a:ext uri="{FF2B5EF4-FFF2-40B4-BE49-F238E27FC236}">
                  <a16:creationId xmlns="" xmlns:a16="http://schemas.microsoft.com/office/drawing/2014/main" id="{65E19AEC-DC94-4BFF-A84F-83390EC25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 xmlns:a16="http://schemas.microsoft.com/office/drawing/2014/main" id="{106A378B-2FE6-46A1-909A-F6B62940D35D}"/>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 xmlns:a16="http://schemas.microsoft.com/office/drawing/2014/main" id="{D3803625-834E-43C7-8777-8C374F0CCE1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 xmlns:a16="http://schemas.microsoft.com/office/drawing/2014/main" id="{08659149-C550-4A63-95C7-942480D5DF54}"/>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 xmlns:a16="http://schemas.microsoft.com/office/drawing/2014/main" id="{97449D6F-9BCA-43E6-94FC-D97D4429C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1">
            <a:extLst>
              <a:ext uri="{FF2B5EF4-FFF2-40B4-BE49-F238E27FC236}">
                <a16:creationId xmlns="" xmlns:a16="http://schemas.microsoft.com/office/drawing/2014/main" id="{1D80AAEA-448F-4A60-B649-FBA878C44CA8}"/>
              </a:ext>
            </a:extLst>
          </p:cNvPr>
          <p:cNvSpPr/>
          <p:nvPr/>
        </p:nvSpPr>
        <p:spPr>
          <a:xfrm>
            <a:off x="6789188" y="2599206"/>
            <a:ext cx="4563154" cy="2862322"/>
          </a:xfrm>
          <a:prstGeom prst="rect">
            <a:avLst/>
          </a:prstGeom>
        </p:spPr>
        <p:txBody>
          <a:bodyPr wrap="square">
            <a:spAutoFit/>
          </a:bodyPr>
          <a:lstStyle/>
          <a:p>
            <a:pPr fontAlgn="auto">
              <a:lnSpc>
                <a:spcPct val="250000"/>
              </a:lnSpc>
              <a:spcAft>
                <a:spcPts val="0"/>
              </a:spcAft>
              <a:buFont typeface="Wingdings" panose="05000000000000000000" pitchFamily="2" charset="2"/>
              <a:buNone/>
            </a:pPr>
            <a:r>
              <a:rPr lang="zh-CN" altLang="en-US" sz="2400" b="1" dirty="0">
                <a:solidFill>
                  <a:schemeClr val="tx1">
                    <a:lumMod val="85000"/>
                    <a:lumOff val="15000"/>
                  </a:schemeClr>
                </a:solidFill>
                <a:latin typeface="+mn-lt"/>
                <a:ea typeface="+mn-ea"/>
                <a:cs typeface="+mn-ea"/>
                <a:sym typeface="+mn-lt"/>
              </a:rPr>
              <a:t>心理学家常说的话：</a:t>
            </a:r>
          </a:p>
          <a:p>
            <a:pPr fontAlgn="auto">
              <a:lnSpc>
                <a:spcPct val="25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“为什么你要采取这种不好的方法呢”  </a:t>
            </a:r>
          </a:p>
          <a:p>
            <a:pPr fontAlgn="auto">
              <a:lnSpc>
                <a:spcPct val="25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“你不觉得自己太在乎是否受别人欢迎吗”</a:t>
            </a:r>
          </a:p>
          <a:p>
            <a:pPr fontAlgn="auto">
              <a:lnSpc>
                <a:spcPct val="25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摆出事事都有正确的方法。</a:t>
            </a:r>
          </a:p>
        </p:txBody>
      </p:sp>
    </p:spTree>
    <p:extLst>
      <p:ext uri="{BB962C8B-B14F-4D97-AF65-F5344CB8AC3E}">
        <p14:creationId xmlns:p14="http://schemas.microsoft.com/office/powerpoint/2010/main" val="122741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6D4A9CA1-8EDB-4F70-9340-963849B09ADD}"/>
              </a:ext>
            </a:extLst>
          </p:cNvPr>
          <p:cNvGrpSpPr/>
          <p:nvPr/>
        </p:nvGrpSpPr>
        <p:grpSpPr>
          <a:xfrm>
            <a:off x="0" y="11723"/>
            <a:ext cx="12192000" cy="6834554"/>
            <a:chOff x="0" y="11723"/>
            <a:chExt cx="12192000" cy="6834554"/>
          </a:xfrm>
        </p:grpSpPr>
        <p:pic>
          <p:nvPicPr>
            <p:cNvPr id="6" name="图片 5">
              <a:extLst>
                <a:ext uri="{FF2B5EF4-FFF2-40B4-BE49-F238E27FC236}">
                  <a16:creationId xmlns=""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 xmlns:a16="http://schemas.microsoft.com/office/drawing/2014/main" id="{D0061317-A20E-4A22-AAF0-4047C0C2432D}"/>
              </a:ext>
            </a:extLst>
          </p:cNvPr>
          <p:cNvGrpSpPr/>
          <p:nvPr/>
        </p:nvGrpSpPr>
        <p:grpSpPr>
          <a:xfrm>
            <a:off x="0" y="766267"/>
            <a:ext cx="12192000" cy="6093936"/>
            <a:chOff x="0" y="766267"/>
            <a:chExt cx="12192000" cy="6093936"/>
          </a:xfrm>
        </p:grpSpPr>
        <p:pic>
          <p:nvPicPr>
            <p:cNvPr id="10" name="图片 9">
              <a:extLst>
                <a:ext uri="{FF2B5EF4-FFF2-40B4-BE49-F238E27FC236}">
                  <a16:creationId xmlns=""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800600"/>
              <a:ext cx="12192000" cy="2057399"/>
            </a:xfrm>
            <a:prstGeom prst="rect">
              <a:avLst/>
            </a:prstGeom>
          </p:spPr>
        </p:pic>
        <p:pic>
          <p:nvPicPr>
            <p:cNvPr id="11" name="图片 10">
              <a:extLst>
                <a:ext uri="{FF2B5EF4-FFF2-40B4-BE49-F238E27FC236}">
                  <a16:creationId xmlns=""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66267"/>
              <a:ext cx="12192000" cy="6093936"/>
            </a:xfrm>
            <a:prstGeom prst="rect">
              <a:avLst/>
            </a:prstGeom>
          </p:spPr>
        </p:pic>
      </p:grpSp>
      <p:pic>
        <p:nvPicPr>
          <p:cNvPr id="12" name="图片 11">
            <a:extLst>
              <a:ext uri="{FF2B5EF4-FFF2-40B4-BE49-F238E27FC236}">
                <a16:creationId xmlns=""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39801" y="891912"/>
            <a:ext cx="6912548" cy="2330975"/>
          </a:xfrm>
          <a:prstGeom prst="rect">
            <a:avLst/>
          </a:prstGeom>
        </p:spPr>
      </p:pic>
      <p:grpSp>
        <p:nvGrpSpPr>
          <p:cNvPr id="14" name="组合 13">
            <a:extLst>
              <a:ext uri="{FF2B5EF4-FFF2-40B4-BE49-F238E27FC236}">
                <a16:creationId xmlns="" xmlns:a16="http://schemas.microsoft.com/office/drawing/2014/main" id="{01A8D40B-8F0F-4250-8D0D-8F21106E2435}"/>
              </a:ext>
            </a:extLst>
          </p:cNvPr>
          <p:cNvGrpSpPr/>
          <p:nvPr/>
        </p:nvGrpSpPr>
        <p:grpSpPr>
          <a:xfrm>
            <a:off x="3730109" y="3635114"/>
            <a:ext cx="5109091" cy="1569660"/>
            <a:chOff x="2902716" y="2016323"/>
            <a:chExt cx="5109091" cy="1569660"/>
          </a:xfrm>
        </p:grpSpPr>
        <p:sp>
          <p:nvSpPr>
            <p:cNvPr id="15" name="矩形 14">
              <a:extLst>
                <a:ext uri="{FF2B5EF4-FFF2-40B4-BE49-F238E27FC236}">
                  <a16:creationId xmlns="" xmlns:a16="http://schemas.microsoft.com/office/drawing/2014/main" id="{0081D110-8430-41F6-AD56-8DCF8E4DD95E}"/>
                </a:ext>
              </a:extLst>
            </p:cNvPr>
            <p:cNvSpPr/>
            <p:nvPr/>
          </p:nvSpPr>
          <p:spPr>
            <a:xfrm>
              <a:off x="2902716" y="2016323"/>
              <a:ext cx="5109091"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6" name="矩形 15">
              <a:extLst>
                <a:ext uri="{FF2B5EF4-FFF2-40B4-BE49-F238E27FC236}">
                  <a16:creationId xmlns="" xmlns:a16="http://schemas.microsoft.com/office/drawing/2014/main" id="{41262374-0B03-45EC-8ED2-D513E05B73D8}"/>
                </a:ext>
              </a:extLst>
            </p:cNvPr>
            <p:cNvSpPr/>
            <p:nvPr/>
          </p:nvSpPr>
          <p:spPr>
            <a:xfrm>
              <a:off x="2902716" y="2016323"/>
              <a:ext cx="5109091" cy="1569660"/>
            </a:xfrm>
            <a:prstGeom prst="rect">
              <a:avLst/>
            </a:prstGeom>
          </p:spPr>
          <p:txBody>
            <a:bodyPr wrap="none">
              <a:spAutoFit/>
            </a:bodyPr>
            <a:lstStyle/>
            <a:p>
              <a:r>
                <a:rPr lang="zh-CN" altLang="en-US" sz="9600" dirty="0">
                  <a:solidFill>
                    <a:srgbClr val="2AA114"/>
                  </a:solidFill>
                  <a:latin typeface="+mn-lt"/>
                  <a:ea typeface="+mn-ea"/>
                  <a:cs typeface="+mn-ea"/>
                  <a:sym typeface="+mn-lt"/>
                </a:rPr>
                <a:t>积极倾</a:t>
              </a:r>
              <a:r>
                <a:rPr lang="zh-CN" altLang="en-US" sz="9600" dirty="0">
                  <a:solidFill>
                    <a:srgbClr val="FF7300"/>
                  </a:solidFill>
                  <a:latin typeface="+mn-lt"/>
                  <a:ea typeface="+mn-ea"/>
                  <a:cs typeface="+mn-ea"/>
                  <a:sym typeface="+mn-lt"/>
                </a:rPr>
                <a:t>听</a:t>
              </a:r>
            </a:p>
          </p:txBody>
        </p:sp>
      </p:grpSp>
      <p:grpSp>
        <p:nvGrpSpPr>
          <p:cNvPr id="18" name="组合 17">
            <a:extLst>
              <a:ext uri="{FF2B5EF4-FFF2-40B4-BE49-F238E27FC236}">
                <a16:creationId xmlns="" xmlns:a16="http://schemas.microsoft.com/office/drawing/2014/main" id="{D3B3EE30-210E-46B8-A79B-E93D15587577}"/>
              </a:ext>
            </a:extLst>
          </p:cNvPr>
          <p:cNvGrpSpPr/>
          <p:nvPr/>
        </p:nvGrpSpPr>
        <p:grpSpPr>
          <a:xfrm>
            <a:off x="5078383" y="1537847"/>
            <a:ext cx="2524796" cy="1985813"/>
            <a:chOff x="5105400" y="872287"/>
            <a:chExt cx="2524796" cy="1985813"/>
          </a:xfrm>
        </p:grpSpPr>
        <p:sp>
          <p:nvSpPr>
            <p:cNvPr id="2" name="矩形: 圆角 1">
              <a:extLst>
                <a:ext uri="{FF2B5EF4-FFF2-40B4-BE49-F238E27FC236}">
                  <a16:creationId xmlns="" xmlns:a16="http://schemas.microsoft.com/office/drawing/2014/main" id="{51AC3BC6-EA12-40E2-901D-291B33986DB8}"/>
                </a:ext>
              </a:extLst>
            </p:cNvPr>
            <p:cNvSpPr/>
            <p:nvPr/>
          </p:nvSpPr>
          <p:spPr>
            <a:xfrm>
              <a:off x="5105400" y="2208912"/>
              <a:ext cx="2524796" cy="64918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第二部分</a:t>
              </a:r>
            </a:p>
          </p:txBody>
        </p:sp>
        <p:pic>
          <p:nvPicPr>
            <p:cNvPr id="17" name="图片 16">
              <a:extLst>
                <a:ext uri="{FF2B5EF4-FFF2-40B4-BE49-F238E27FC236}">
                  <a16:creationId xmlns="" xmlns:a16="http://schemas.microsoft.com/office/drawing/2014/main" id="{97A02789-E775-4081-A607-1AFA839AA8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05400" y="872287"/>
              <a:ext cx="2524796" cy="1577998"/>
            </a:xfrm>
            <a:prstGeom prst="rect">
              <a:avLst/>
            </a:prstGeom>
          </p:spPr>
        </p:pic>
      </p:grpSp>
      <p:pic>
        <p:nvPicPr>
          <p:cNvPr id="19" name="图片 18">
            <a:extLst>
              <a:ext uri="{FF2B5EF4-FFF2-40B4-BE49-F238E27FC236}">
                <a16:creationId xmlns="" xmlns:a16="http://schemas.microsoft.com/office/drawing/2014/main" id="{52B2EF9A-A7EB-4C32-81DE-B4880BCCE6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extLst>
      <p:ext uri="{BB962C8B-B14F-4D97-AF65-F5344CB8AC3E}">
        <p14:creationId xmlns:p14="http://schemas.microsoft.com/office/powerpoint/2010/main" val="2965017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1745 0.42523 L -0.01745 0.42546 C -0.01732 0.40671 -0.01732 0.38842 -0.0168 0.37014 C -0.0168 0.36551 -0.01602 0.36551 -0.01511 0.36204 C -0.01471 0.36065 -0.01445 0.35879 -0.01406 0.35717 C -0.01393 0.35648 -0.01276 0.35208 -0.01237 0.35069 C -0.01146 0.34815 -0.01081 0.34467 -0.00964 0.34259 L -0.00755 0.33935 C -0.00729 0.33889 -0.00677 0.33842 -0.00651 0.33796 C -0.00625 0.33704 -0.00599 0.33588 -0.00547 0.33542 C -0.00508 0.33472 -0.00456 0.33495 -0.00417 0.33449 C -0.00378 0.33426 0.00039 0.33009 0.00143 0.32963 C 0.0026 0.32917 0.0039 0.3294 0.00508 0.32893 C 0.00703 0.32847 0.00898 0.32778 0.01094 0.32731 C 0.01159 0.32685 0.01237 0.32592 0.01302 0.32569 C 0.0181 0.32384 0.01654 0.32592 0.01992 0.32407 C 0.02135 0.32338 0.02265 0.32245 0.02409 0.32153 L 0.02539 0.32083 C 0.02877 0.31504 0.02448 0.32199 0.0289 0.31667 C 0.03073 0.31458 0.02995 0.31435 0.03125 0.31111 C 0.03164 0.31042 0.0319 0.30995 0.03229 0.30949 C 0.03242 0.30833 0.03242 0.30671 0.03268 0.30555 C 0.03281 0.30463 0.0332 0.30393 0.03333 0.30301 C 0.03359 0.30092 0.03359 0.29884 0.03372 0.29653 C 0.03359 0.28981 0.03385 0.27477 0.03294 0.26504 C 0.03242 0.25926 0.03138 0.26157 0.02995 0.25301 C 0.0293 0.2493 0.02904 0.24722 0.02786 0.24398 C 0.02734 0.24259 0.02669 0.24213 0.02604 0.24074 C 0.02552 0.23935 0.025 0.2375 0.02435 0.23588 C 0.02409 0.23518 0.0237 0.23495 0.02344 0.23426 C 0.02122 0.23009 0.02344 0.23333 0.02096 0.23032 C 0.01901 0.22569 0.01745 0.22153 0.01445 0.21967 L 0.01029 0.21736 C 0.00664 0.21065 0.01237 0.22014 0.00547 0.21342 C 0.00495 0.21273 0.00469 0.21088 0.00404 0.21018 C 0.00377 0.20949 0.00312 0.20949 0.00273 0.20926 C 0.00208 0.20856 0.00143 0.20741 0.00065 0.20671 C -0.00013 0.20602 -0.00117 0.20579 -0.00208 0.20532 C -0.00248 0.20486 -0.003 0.20486 -0.00339 0.2044 C -0.00391 0.20393 -0.00443 0.20324 -0.00482 0.20278 C -0.00508 0.20254 -0.00547 0.20231 -0.00586 0.20185 C -0.00677 0.20139 -0.0086 0.20046 -0.0086 0.20069 C -0.00899 0.19954 -0.00925 0.19861 -0.00964 0.19792 C -0.01042 0.19653 -0.0112 0.19514 -0.01198 0.19398 C -0.01354 0.18634 -0.01315 0.18981 -0.0138 0.18426 C -0.01367 0.17454 -0.01419 0.16458 -0.01341 0.15509 C -0.01315 0.15116 -0.01159 0.14861 -0.01068 0.14537 C -0.00925 0.14028 -0.01081 0.1456 -0.00899 0.14051 C -0.00846 0.13912 -0.00807 0.1375 -0.00755 0.13634 C -0.00703 0.13518 -0.00443 0.13241 -0.00378 0.13148 C -0.00339 0.13055 -0.003 0.12917 -0.00248 0.12847 C -0.00156 0.12685 -0.00026 0.12639 0.00065 0.12523 C 0.00143 0.12407 0.00208 0.12292 0.00273 0.12176 C 0.00312 0.12129 0.00364 0.12106 0.00404 0.12037 C 0.00456 0.11967 0.00495 0.11852 0.00547 0.11782 C 0.00612 0.11713 0.0069 0.1169 0.00755 0.1162 C 0.00794 0.11597 0.0082 0.11504 0.00859 0.11458 C 0.00898 0.11412 0.0095 0.11366 0.01002 0.11296 C 0.01029 0.11273 0.01068 0.1125 0.01094 0.11227 C 0.01484 0.10879 0.01081 0.1118 0.01406 0.10972 C 0.01445 0.10949 0.01471 0.10926 0.0151 0.10903 C 0.02721 0.10278 0.01745 0.10764 0.02578 0.10509 C 0.02799 0.10417 0.03008 0.10301 0.03229 0.10254 C 0.03333 0.10208 0.03581 0.10185 0.03711 0.10092 C 0.03802 0.10023 0.03893 0.0993 0.03984 0.09838 C 0.04193 0.08842 0.04101 0.09444 0.03984 0.07176 C 0.03984 0.07106 0.0388 0.0669 0.03841 0.0662 C 0.03802 0.06481 0.03737 0.06389 0.03672 0.06296 C 0.0345 0.0581 0.03424 0.05532 0.0306 0.05231 C 0.02851 0.05069 0.02643 0.04884 0.02435 0.04745 C 0.01823 0.04375 0.02552 0.04815 0.01784 0.04444 C 0.0164 0.04352 0.01484 0.04259 0.01341 0.0419 C 0.01237 0.04143 0.01133 0.0412 0.01029 0.04097 C 0.00182 0.03889 0.01159 0.04143 0.00377 0.03958 C -0.00026 0.03657 0.00221 0.03773 -0.00378 0.03773 L -0.00039 1.48148E-6 L 1.45833E-6 1.48148E-6 " pathEditMode="relative" rAng="0" ptsTypes="AAAAAAAAAAAAAAAAAAAAAAAAAAAAAAAAAAAAAAAAAAAAAAAAAAAAAAAAAAAAAAAAAAAAAAAAAAAAA">
                                      <p:cBhvr>
                                        <p:cTn id="19" dur="2000" fill="hold"/>
                                        <p:tgtEl>
                                          <p:spTgt spid="19"/>
                                        </p:tgtEl>
                                        <p:attrNameLst>
                                          <p:attrName>ppt_x</p:attrName>
                                          <p:attrName>ppt_y</p:attrName>
                                        </p:attrNameLst>
                                      </p:cBhvr>
                                      <p:rCtr x="2917" y="-21250"/>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对话气泡: 圆角矩形 10">
            <a:extLst>
              <a:ext uri="{FF2B5EF4-FFF2-40B4-BE49-F238E27FC236}">
                <a16:creationId xmlns="" xmlns:a16="http://schemas.microsoft.com/office/drawing/2014/main" id="{E3E37A7D-1C8F-48CC-83F5-87279175114B}"/>
              </a:ext>
            </a:extLst>
          </p:cNvPr>
          <p:cNvSpPr/>
          <p:nvPr/>
        </p:nvSpPr>
        <p:spPr>
          <a:xfrm>
            <a:off x="2133600" y="2209800"/>
            <a:ext cx="4225413" cy="3711346"/>
          </a:xfrm>
          <a:prstGeom prst="wedgeRoundRectCallout">
            <a:avLst>
              <a:gd name="adj1" fmla="val 56930"/>
              <a:gd name="adj2" fmla="val -1953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a:extLst>
              <a:ext uri="{FF2B5EF4-FFF2-40B4-BE49-F238E27FC236}">
                <a16:creationId xmlns="" xmlns:a16="http://schemas.microsoft.com/office/drawing/2014/main" id="{74171A5B-849E-42DB-AC89-DAA658A9241D}"/>
              </a:ext>
            </a:extLst>
          </p:cNvPr>
          <p:cNvGrpSpPr/>
          <p:nvPr/>
        </p:nvGrpSpPr>
        <p:grpSpPr>
          <a:xfrm>
            <a:off x="1537585" y="589687"/>
            <a:ext cx="3156728" cy="1069939"/>
            <a:chOff x="533400" y="628948"/>
            <a:chExt cx="3156728" cy="1069939"/>
          </a:xfrm>
        </p:grpSpPr>
        <p:pic>
          <p:nvPicPr>
            <p:cNvPr id="5" name="图片 4">
              <a:extLst>
                <a:ext uri="{FF2B5EF4-FFF2-40B4-BE49-F238E27FC236}">
                  <a16:creationId xmlns="" xmlns:a16="http://schemas.microsoft.com/office/drawing/2014/main" id="{E615ACF2-5435-427C-94BF-CD3EAF74B6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6" name="组合 5">
              <a:extLst>
                <a:ext uri="{FF2B5EF4-FFF2-40B4-BE49-F238E27FC236}">
                  <a16:creationId xmlns="" xmlns:a16="http://schemas.microsoft.com/office/drawing/2014/main" id="{AE9453E9-B463-4588-AA02-6C0C5DAD8A47}"/>
                </a:ext>
              </a:extLst>
            </p:cNvPr>
            <p:cNvGrpSpPr/>
            <p:nvPr/>
          </p:nvGrpSpPr>
          <p:grpSpPr>
            <a:xfrm>
              <a:off x="1197148" y="1130891"/>
              <a:ext cx="1620957" cy="523901"/>
              <a:chOff x="2902716" y="2016323"/>
              <a:chExt cx="1620957" cy="523901"/>
            </a:xfrm>
          </p:grpSpPr>
          <p:sp>
            <p:nvSpPr>
              <p:cNvPr id="8" name="矩形 7">
                <a:extLst>
                  <a:ext uri="{FF2B5EF4-FFF2-40B4-BE49-F238E27FC236}">
                    <a16:creationId xmlns="" xmlns:a16="http://schemas.microsoft.com/office/drawing/2014/main" id="{8F2F85EA-EC69-4EE9-A4A0-3679A3115212}"/>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9" name="矩形 8">
                <a:extLst>
                  <a:ext uri="{FF2B5EF4-FFF2-40B4-BE49-F238E27FC236}">
                    <a16:creationId xmlns="" xmlns:a16="http://schemas.microsoft.com/office/drawing/2014/main" id="{0E014640-AFA6-4567-8CF1-DE97CA1FA2FA}"/>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7" name="图片 6">
              <a:extLst>
                <a:ext uri="{FF2B5EF4-FFF2-40B4-BE49-F238E27FC236}">
                  <a16:creationId xmlns="" xmlns:a16="http://schemas.microsoft.com/office/drawing/2014/main" id="{BBE15621-5987-4E2C-B00F-66E96E535B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1">
            <a:extLst>
              <a:ext uri="{FF2B5EF4-FFF2-40B4-BE49-F238E27FC236}">
                <a16:creationId xmlns="" xmlns:a16="http://schemas.microsoft.com/office/drawing/2014/main" id="{A55C5E9C-FE4C-42E1-A8F4-722BF6E8A3D7}"/>
              </a:ext>
            </a:extLst>
          </p:cNvPr>
          <p:cNvSpPr/>
          <p:nvPr/>
        </p:nvSpPr>
        <p:spPr>
          <a:xfrm>
            <a:off x="2729827" y="2647087"/>
            <a:ext cx="3352800" cy="3046988"/>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mn-lt"/>
                <a:ea typeface="+mn-ea"/>
                <a:cs typeface="+mn-ea"/>
                <a:sym typeface="+mn-lt"/>
              </a:rPr>
              <a:t>很多父母都会认为很简单，就是谈，说，讲。但是事实上，</a:t>
            </a:r>
            <a:r>
              <a:rPr lang="zh-CN" altLang="en-US" sz="2000" dirty="0">
                <a:solidFill>
                  <a:schemeClr val="tx1">
                    <a:lumMod val="85000"/>
                    <a:lumOff val="15000"/>
                  </a:schemeClr>
                </a:solidFill>
                <a:latin typeface="+mn-lt"/>
                <a:ea typeface="+mn-ea"/>
                <a:cs typeface="+mn-ea"/>
                <a:sym typeface="+mn-lt"/>
              </a:rPr>
              <a:t>“听”</a:t>
            </a:r>
            <a:r>
              <a:rPr lang="zh-CN" altLang="en-US" dirty="0">
                <a:solidFill>
                  <a:schemeClr val="tx1">
                    <a:lumMod val="85000"/>
                    <a:lumOff val="15000"/>
                  </a:schemeClr>
                </a:solidFill>
                <a:latin typeface="+mn-lt"/>
                <a:ea typeface="+mn-ea"/>
                <a:cs typeface="+mn-ea"/>
                <a:sym typeface="+mn-lt"/>
              </a:rPr>
              <a:t> 才是重要的一个环节。倾听孩子的话是表面尊重孩子，相信孩子所说的内容是有价值的，值得注意的，可以让孩子觉得有价值，受尊重。</a:t>
            </a:r>
          </a:p>
        </p:txBody>
      </p:sp>
      <p:pic>
        <p:nvPicPr>
          <p:cNvPr id="10" name="图片 9">
            <a:extLst>
              <a:ext uri="{FF2B5EF4-FFF2-40B4-BE49-F238E27FC236}">
                <a16:creationId xmlns="" xmlns:a16="http://schemas.microsoft.com/office/drawing/2014/main" id="{581D23EE-8368-47A7-AE23-2A7E3E5709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39827" y="2861910"/>
            <a:ext cx="3810000" cy="2786255"/>
          </a:xfrm>
          <a:prstGeom prst="rect">
            <a:avLst/>
          </a:prstGeom>
        </p:spPr>
      </p:pic>
      <p:grpSp>
        <p:nvGrpSpPr>
          <p:cNvPr id="14" name="组合 13">
            <a:extLst>
              <a:ext uri="{FF2B5EF4-FFF2-40B4-BE49-F238E27FC236}">
                <a16:creationId xmlns="" xmlns:a16="http://schemas.microsoft.com/office/drawing/2014/main" id="{880AE230-AAEC-454D-86EA-7AF0D99F8AC7}"/>
              </a:ext>
            </a:extLst>
          </p:cNvPr>
          <p:cNvGrpSpPr/>
          <p:nvPr/>
        </p:nvGrpSpPr>
        <p:grpSpPr>
          <a:xfrm>
            <a:off x="8825827" y="1891223"/>
            <a:ext cx="1295400" cy="970687"/>
            <a:chOff x="8839200" y="2139736"/>
            <a:chExt cx="1295400" cy="970687"/>
          </a:xfrm>
        </p:grpSpPr>
        <p:sp>
          <p:nvSpPr>
            <p:cNvPr id="13" name="思想气泡: 云 12">
              <a:extLst>
                <a:ext uri="{FF2B5EF4-FFF2-40B4-BE49-F238E27FC236}">
                  <a16:creationId xmlns="" xmlns:a16="http://schemas.microsoft.com/office/drawing/2014/main" id="{38686105-1007-44BA-B30B-244BEAA073FE}"/>
                </a:ext>
              </a:extLst>
            </p:cNvPr>
            <p:cNvSpPr/>
            <p:nvPr/>
          </p:nvSpPr>
          <p:spPr>
            <a:xfrm>
              <a:off x="8839200" y="2139736"/>
              <a:ext cx="1295400" cy="970687"/>
            </a:xfrm>
            <a:prstGeom prst="cloudCallout">
              <a:avLst>
                <a:gd name="adj1" fmla="val -26146"/>
                <a:gd name="adj2" fmla="val 96939"/>
              </a:avLst>
            </a:prstGeom>
            <a:solidFill>
              <a:srgbClr val="2AA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a:extLst>
                <a:ext uri="{FF2B5EF4-FFF2-40B4-BE49-F238E27FC236}">
                  <a16:creationId xmlns="" xmlns:a16="http://schemas.microsoft.com/office/drawing/2014/main" id="{725D296B-2618-4B5C-92A3-BAB786F25276}"/>
                </a:ext>
              </a:extLst>
            </p:cNvPr>
            <p:cNvSpPr/>
            <p:nvPr/>
          </p:nvSpPr>
          <p:spPr>
            <a:xfrm>
              <a:off x="9130325" y="2460079"/>
              <a:ext cx="941283" cy="369332"/>
            </a:xfrm>
            <a:prstGeom prst="rect">
              <a:avLst/>
            </a:prstGeom>
          </p:spPr>
          <p:txBody>
            <a:bodyPr wrap="none">
              <a:spAutoFit/>
            </a:bodyPr>
            <a:lstStyle/>
            <a:p>
              <a:r>
                <a:rPr lang="zh-CN" altLang="en-US" dirty="0">
                  <a:solidFill>
                    <a:schemeClr val="bg1"/>
                  </a:solidFill>
                  <a:latin typeface="+mn-lt"/>
                  <a:ea typeface="+mn-ea"/>
                  <a:cs typeface="+mn-ea"/>
                  <a:sym typeface="+mn-lt"/>
                </a:rPr>
                <a:t>“听”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2133600" y="4570164"/>
            <a:ext cx="7162800" cy="1295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pPr>
            <a:endParaRPr lang="en-US" altLang="zh-CN" sz="1400" dirty="0">
              <a:cs typeface="+mn-ea"/>
              <a:sym typeface="+mn-lt"/>
            </a:endParaRPr>
          </a:p>
        </p:txBody>
      </p:sp>
      <p:sp>
        <p:nvSpPr>
          <p:cNvPr id="9" name="Rectangle 3"/>
          <p:cNvSpPr txBox="1">
            <a:spLocks noRot="1" noChangeArrowheads="1"/>
          </p:cNvSpPr>
          <p:nvPr/>
        </p:nvSpPr>
        <p:spPr>
          <a:xfrm>
            <a:off x="2057400" y="5865564"/>
            <a:ext cx="6172200" cy="190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90000"/>
              </a:lnSpc>
              <a:spcAft>
                <a:spcPts val="0"/>
              </a:spcAft>
            </a:pPr>
            <a:endParaRPr lang="en-US" altLang="zh-CN" sz="1400" dirty="0">
              <a:solidFill>
                <a:srgbClr val="5E1C27"/>
              </a:solidFill>
              <a:cs typeface="+mn-ea"/>
              <a:sym typeface="+mn-lt"/>
            </a:endParaRPr>
          </a:p>
        </p:txBody>
      </p:sp>
      <p:grpSp>
        <p:nvGrpSpPr>
          <p:cNvPr id="6" name="组合 5">
            <a:extLst>
              <a:ext uri="{FF2B5EF4-FFF2-40B4-BE49-F238E27FC236}">
                <a16:creationId xmlns=""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 xmlns:a16="http://schemas.microsoft.com/office/drawing/2014/main" id="{55454C38-66C1-46DC-B510-62CBE4668802}"/>
              </a:ext>
            </a:extLst>
          </p:cNvPr>
          <p:cNvSpPr/>
          <p:nvPr/>
        </p:nvSpPr>
        <p:spPr>
          <a:xfrm>
            <a:off x="1974793" y="1744228"/>
            <a:ext cx="2553930" cy="562630"/>
          </a:xfrm>
          <a:prstGeom prst="roundRect">
            <a:avLst>
              <a:gd name="adj" fmla="val 50000"/>
            </a:avLst>
          </a:prstGeom>
          <a:solidFill>
            <a:srgbClr val="2AA114"/>
          </a:solidFill>
        </p:spPr>
        <p:txBody>
          <a:bodyPr wrap="square">
            <a:spAutoFit/>
          </a:bodyPr>
          <a:lstStyle/>
          <a:p>
            <a:pPr algn="ctr"/>
            <a:r>
              <a:rPr lang="zh-CN" altLang="en-US" sz="2000" b="1" dirty="0">
                <a:solidFill>
                  <a:schemeClr val="bg1"/>
                </a:solidFill>
                <a:latin typeface="+mn-lt"/>
                <a:ea typeface="+mn-ea"/>
                <a:cs typeface="+mn-ea"/>
                <a:sym typeface="+mn-lt"/>
              </a:rPr>
              <a:t>有效倾听五原则</a:t>
            </a:r>
          </a:p>
        </p:txBody>
      </p:sp>
      <p:grpSp>
        <p:nvGrpSpPr>
          <p:cNvPr id="18" name="组合 17">
            <a:extLst>
              <a:ext uri="{FF2B5EF4-FFF2-40B4-BE49-F238E27FC236}">
                <a16:creationId xmlns="" xmlns:a16="http://schemas.microsoft.com/office/drawing/2014/main" id="{B90168C7-7FB4-4487-8C8E-5BAA65EE3561}"/>
              </a:ext>
            </a:extLst>
          </p:cNvPr>
          <p:cNvGrpSpPr/>
          <p:nvPr/>
        </p:nvGrpSpPr>
        <p:grpSpPr>
          <a:xfrm>
            <a:off x="1524000" y="2494084"/>
            <a:ext cx="9143999" cy="921883"/>
            <a:chOff x="1828800" y="2884125"/>
            <a:chExt cx="9143999" cy="921883"/>
          </a:xfrm>
        </p:grpSpPr>
        <p:sp>
          <p:nvSpPr>
            <p:cNvPr id="14" name="对话气泡: 圆角矩形 13">
              <a:extLst>
                <a:ext uri="{FF2B5EF4-FFF2-40B4-BE49-F238E27FC236}">
                  <a16:creationId xmlns="" xmlns:a16="http://schemas.microsoft.com/office/drawing/2014/main" id="{978E9D12-3994-4982-AE58-4AB695D78283}"/>
                </a:ext>
              </a:extLst>
            </p:cNvPr>
            <p:cNvSpPr/>
            <p:nvPr/>
          </p:nvSpPr>
          <p:spPr>
            <a:xfrm>
              <a:off x="1828800" y="2900932"/>
              <a:ext cx="9143999" cy="905076"/>
            </a:xfrm>
            <a:prstGeom prst="wedgeRoundRectCallout">
              <a:avLst>
                <a:gd name="adj1" fmla="val 46226"/>
                <a:gd name="adj2" fmla="val -17682"/>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24BBBCCE-8409-4A03-8277-97880260D892}"/>
                </a:ext>
              </a:extLst>
            </p:cNvPr>
            <p:cNvSpPr/>
            <p:nvPr/>
          </p:nvSpPr>
          <p:spPr>
            <a:xfrm>
              <a:off x="2101034" y="2884125"/>
              <a:ext cx="7543800" cy="833241"/>
            </a:xfrm>
            <a:prstGeom prst="rect">
              <a:avLst/>
            </a:prstGeom>
          </p:spPr>
          <p:txBody>
            <a:bodyPr wrap="square">
              <a:spAutoFit/>
            </a:bodyPr>
            <a:lstStyle/>
            <a:p>
              <a:pPr>
                <a:lnSpc>
                  <a:spcPct val="150000"/>
                </a:lnSpc>
                <a:buFont typeface="Wingdings" panose="05000000000000000000" pitchFamily="2" charset="2"/>
                <a:buNone/>
              </a:pPr>
              <a:r>
                <a:rPr lang="en-US" altLang="zh-CN" dirty="0">
                  <a:solidFill>
                    <a:srgbClr val="2AA114"/>
                  </a:solidFill>
                  <a:latin typeface="+mn-lt"/>
                  <a:ea typeface="+mn-ea"/>
                  <a:cs typeface="+mn-ea"/>
                  <a:sym typeface="+mn-lt"/>
                </a:rPr>
                <a:t> </a:t>
              </a:r>
              <a:r>
                <a:rPr lang="zh-CN" altLang="en-US" dirty="0">
                  <a:solidFill>
                    <a:srgbClr val="2AA114"/>
                  </a:solidFill>
                  <a:latin typeface="+mn-lt"/>
                  <a:ea typeface="+mn-ea"/>
                  <a:cs typeface="+mn-ea"/>
                  <a:sym typeface="+mn-lt"/>
                </a:rPr>
                <a:t>第一 不要做价值判断：</a:t>
              </a:r>
            </a:p>
            <a:p>
              <a:pPr>
                <a:lnSpc>
                  <a:spcPct val="150000"/>
                </a:lnSpc>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即使当孩子不同意你的看法时，也要体会到他可以有自己想法的权利</a:t>
              </a:r>
            </a:p>
          </p:txBody>
        </p:sp>
      </p:grpSp>
      <p:grpSp>
        <p:nvGrpSpPr>
          <p:cNvPr id="19" name="组合 18">
            <a:extLst>
              <a:ext uri="{FF2B5EF4-FFF2-40B4-BE49-F238E27FC236}">
                <a16:creationId xmlns="" xmlns:a16="http://schemas.microsoft.com/office/drawing/2014/main" id="{48A2C0DE-B555-4A89-B5FB-1957B03028A7}"/>
              </a:ext>
            </a:extLst>
          </p:cNvPr>
          <p:cNvGrpSpPr/>
          <p:nvPr/>
        </p:nvGrpSpPr>
        <p:grpSpPr>
          <a:xfrm>
            <a:off x="1523999" y="3587451"/>
            <a:ext cx="9143999" cy="1013087"/>
            <a:chOff x="1828799" y="3911333"/>
            <a:chExt cx="9143999" cy="1013087"/>
          </a:xfrm>
        </p:grpSpPr>
        <p:sp>
          <p:nvSpPr>
            <p:cNvPr id="20" name="对话气泡: 圆角矩形 19">
              <a:extLst>
                <a:ext uri="{FF2B5EF4-FFF2-40B4-BE49-F238E27FC236}">
                  <a16:creationId xmlns="" xmlns:a16="http://schemas.microsoft.com/office/drawing/2014/main" id="{A5F0C16A-B168-484C-8F56-B6C7BD93BDA8}"/>
                </a:ext>
              </a:extLst>
            </p:cNvPr>
            <p:cNvSpPr/>
            <p:nvPr/>
          </p:nvSpPr>
          <p:spPr>
            <a:xfrm>
              <a:off x="1828799" y="3911333"/>
              <a:ext cx="9143999" cy="1013087"/>
            </a:xfrm>
            <a:prstGeom prst="wedgeRoundRectCallout">
              <a:avLst>
                <a:gd name="adj1" fmla="val 46226"/>
                <a:gd name="adj2" fmla="val -17682"/>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5511EBC8-7B40-4826-9D42-69CC93C1548D}"/>
                </a:ext>
              </a:extLst>
            </p:cNvPr>
            <p:cNvSpPr/>
            <p:nvPr/>
          </p:nvSpPr>
          <p:spPr>
            <a:xfrm>
              <a:off x="2095811" y="4021503"/>
              <a:ext cx="7886388" cy="861774"/>
            </a:xfrm>
            <a:prstGeom prst="rect">
              <a:avLst/>
            </a:prstGeom>
          </p:spPr>
          <p:txBody>
            <a:bodyPr wrap="square">
              <a:spAutoFit/>
            </a:bodyPr>
            <a:lstStyle/>
            <a:p>
              <a:pPr fontAlgn="auto">
                <a:spcAft>
                  <a:spcPts val="0"/>
                </a:spcAft>
                <a:buFont typeface="Wingdings" panose="05000000000000000000" pitchFamily="2" charset="2"/>
                <a:buNone/>
              </a:pPr>
              <a:r>
                <a:rPr lang="en-US" altLang="zh-CN" b="1" dirty="0">
                  <a:solidFill>
                    <a:srgbClr val="2AA114"/>
                  </a:solidFill>
                  <a:latin typeface="+mn-lt"/>
                  <a:ea typeface="+mn-ea"/>
                  <a:cs typeface="+mn-ea"/>
                  <a:sym typeface="+mn-lt"/>
                </a:rPr>
                <a:t> </a:t>
              </a:r>
              <a:r>
                <a:rPr lang="zh-CN" altLang="en-US" b="1" dirty="0">
                  <a:solidFill>
                    <a:srgbClr val="2AA114"/>
                  </a:solidFill>
                  <a:latin typeface="+mn-lt"/>
                  <a:ea typeface="+mn-ea"/>
                  <a:cs typeface="+mn-ea"/>
                  <a:sym typeface="+mn-lt"/>
                </a:rPr>
                <a:t>第二 做个积极的倾听者。</a:t>
              </a:r>
            </a:p>
            <a:p>
              <a:pPr fontAlgn="auto">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举例：“妈！我好难过，今天考试考坏了”妈妈停下手边的工作，坐下来说：</a:t>
              </a:r>
            </a:p>
            <a:p>
              <a:pPr fontAlgn="auto">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“愿意说给我听吗？”</a:t>
              </a:r>
            </a:p>
          </p:txBody>
        </p:sp>
      </p:grpSp>
      <p:grpSp>
        <p:nvGrpSpPr>
          <p:cNvPr id="22" name="组合 21">
            <a:extLst>
              <a:ext uri="{FF2B5EF4-FFF2-40B4-BE49-F238E27FC236}">
                <a16:creationId xmlns="" xmlns:a16="http://schemas.microsoft.com/office/drawing/2014/main" id="{4940DD19-3742-4426-AC4F-223A3979CF59}"/>
              </a:ext>
            </a:extLst>
          </p:cNvPr>
          <p:cNvGrpSpPr/>
          <p:nvPr/>
        </p:nvGrpSpPr>
        <p:grpSpPr>
          <a:xfrm>
            <a:off x="1524000" y="4772022"/>
            <a:ext cx="9143999" cy="1466810"/>
            <a:chOff x="1828800" y="4724401"/>
            <a:chExt cx="9143999" cy="1466810"/>
          </a:xfrm>
        </p:grpSpPr>
        <p:sp>
          <p:nvSpPr>
            <p:cNvPr id="21" name="对话气泡: 圆角矩形 20">
              <a:extLst>
                <a:ext uri="{FF2B5EF4-FFF2-40B4-BE49-F238E27FC236}">
                  <a16:creationId xmlns="" xmlns:a16="http://schemas.microsoft.com/office/drawing/2014/main" id="{3711352E-4D26-4734-8D08-A6933E94563E}"/>
                </a:ext>
              </a:extLst>
            </p:cNvPr>
            <p:cNvSpPr/>
            <p:nvPr/>
          </p:nvSpPr>
          <p:spPr>
            <a:xfrm>
              <a:off x="1828800" y="4724401"/>
              <a:ext cx="9143999" cy="1466810"/>
            </a:xfrm>
            <a:prstGeom prst="wedgeRoundRectCallout">
              <a:avLst>
                <a:gd name="adj1" fmla="val 46226"/>
                <a:gd name="adj2" fmla="val -17682"/>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 xmlns:a16="http://schemas.microsoft.com/office/drawing/2014/main" id="{47EEE25C-B7E3-42A1-844D-5AE722257F74}"/>
                </a:ext>
              </a:extLst>
            </p:cNvPr>
            <p:cNvSpPr/>
            <p:nvPr/>
          </p:nvSpPr>
          <p:spPr>
            <a:xfrm>
              <a:off x="2050758" y="4899191"/>
              <a:ext cx="8541042" cy="1117229"/>
            </a:xfrm>
            <a:prstGeom prst="rect">
              <a:avLst/>
            </a:prstGeom>
          </p:spPr>
          <p:txBody>
            <a:bodyPr wrap="square">
              <a:spAutoFit/>
            </a:bodyPr>
            <a:lstStyle/>
            <a:p>
              <a:pPr fontAlgn="auto">
                <a:lnSpc>
                  <a:spcPct val="90000"/>
                </a:lnSpc>
                <a:spcAft>
                  <a:spcPts val="0"/>
                </a:spcAft>
                <a:buFont typeface="Wingdings" panose="05000000000000000000" pitchFamily="2" charset="2"/>
                <a:buNone/>
              </a:pPr>
              <a:r>
                <a:rPr lang="en-US" altLang="zh-CN" dirty="0">
                  <a:solidFill>
                    <a:schemeClr val="tx1">
                      <a:lumMod val="95000"/>
                      <a:lumOff val="5000"/>
                    </a:schemeClr>
                  </a:solidFill>
                  <a:latin typeface="+mn-lt"/>
                  <a:ea typeface="+mn-ea"/>
                  <a:cs typeface="+mn-ea"/>
                  <a:sym typeface="+mn-lt"/>
                </a:rPr>
                <a:t> </a:t>
              </a:r>
              <a:r>
                <a:rPr lang="zh-CN" altLang="en-US" dirty="0">
                  <a:solidFill>
                    <a:srgbClr val="2AA114"/>
                  </a:solidFill>
                  <a:latin typeface="+mn-lt"/>
                  <a:ea typeface="+mn-ea"/>
                  <a:cs typeface="+mn-ea"/>
                  <a:sym typeface="+mn-lt"/>
                </a:rPr>
                <a:t>第三 反映孩子的情绪：</a:t>
              </a:r>
            </a:p>
            <a:p>
              <a:pPr fontAlgn="auto">
                <a:lnSpc>
                  <a:spcPct val="90000"/>
                </a:lnSpc>
                <a:spcAft>
                  <a:spcPts val="0"/>
                </a:spcAft>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有时孩子的话无法告诉我们全部的故事，他也不知道自己的情感反应，加入父母表现出了解和接纳，他会更清楚地认识。</a:t>
              </a:r>
            </a:p>
            <a:p>
              <a:pPr fontAlgn="auto">
                <a:lnSpc>
                  <a:spcPct val="90000"/>
                </a:lnSpc>
                <a:spcAft>
                  <a:spcPts val="0"/>
                </a:spcAft>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举例：“爸，哥哥是坏蛋，他弄坏我的火车，我也要把他的玩具弄坏。” </a:t>
              </a:r>
            </a:p>
            <a:p>
              <a:pPr fontAlgn="auto">
                <a:lnSpc>
                  <a:spcPct val="90000"/>
                </a:lnSpc>
                <a:spcAft>
                  <a:spcPts val="0"/>
                </a:spcAft>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爸爸的反应：“你感到很生气，想讨回公道。”</a:t>
              </a:r>
            </a:p>
          </p:txBody>
        </p:sp>
      </p:grpSp>
    </p:spTree>
    <p:extLst>
      <p:ext uri="{BB962C8B-B14F-4D97-AF65-F5344CB8AC3E}">
        <p14:creationId xmlns:p14="http://schemas.microsoft.com/office/powerpoint/2010/main" val="13419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2133600" y="4570164"/>
            <a:ext cx="7162800" cy="1295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pPr>
            <a:endParaRPr lang="en-US" altLang="zh-CN" sz="1400" dirty="0">
              <a:cs typeface="+mn-ea"/>
              <a:sym typeface="+mn-lt"/>
            </a:endParaRPr>
          </a:p>
        </p:txBody>
      </p:sp>
      <p:sp>
        <p:nvSpPr>
          <p:cNvPr id="9" name="Rectangle 3"/>
          <p:cNvSpPr txBox="1">
            <a:spLocks noRot="1" noChangeArrowheads="1"/>
          </p:cNvSpPr>
          <p:nvPr/>
        </p:nvSpPr>
        <p:spPr>
          <a:xfrm>
            <a:off x="2057400" y="5865564"/>
            <a:ext cx="6172200" cy="190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90000"/>
              </a:lnSpc>
              <a:spcAft>
                <a:spcPts val="0"/>
              </a:spcAft>
            </a:pPr>
            <a:endParaRPr lang="en-US" altLang="zh-CN" sz="1400" dirty="0">
              <a:solidFill>
                <a:srgbClr val="5E1C27"/>
              </a:solidFill>
              <a:cs typeface="+mn-ea"/>
              <a:sym typeface="+mn-lt"/>
            </a:endParaRPr>
          </a:p>
        </p:txBody>
      </p:sp>
      <p:grpSp>
        <p:nvGrpSpPr>
          <p:cNvPr id="6" name="组合 5">
            <a:extLst>
              <a:ext uri="{FF2B5EF4-FFF2-40B4-BE49-F238E27FC236}">
                <a16:creationId xmlns=""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 xmlns:a16="http://schemas.microsoft.com/office/drawing/2014/main" id="{55454C38-66C1-46DC-B510-62CBE4668802}"/>
              </a:ext>
            </a:extLst>
          </p:cNvPr>
          <p:cNvSpPr/>
          <p:nvPr/>
        </p:nvSpPr>
        <p:spPr>
          <a:xfrm>
            <a:off x="2286000" y="1918014"/>
            <a:ext cx="2553930" cy="562630"/>
          </a:xfrm>
          <a:prstGeom prst="roundRect">
            <a:avLst>
              <a:gd name="adj" fmla="val 50000"/>
            </a:avLst>
          </a:prstGeom>
          <a:solidFill>
            <a:srgbClr val="2AA114"/>
          </a:solidFill>
        </p:spPr>
        <p:txBody>
          <a:bodyPr wrap="square">
            <a:spAutoFit/>
          </a:bodyPr>
          <a:lstStyle/>
          <a:p>
            <a:pPr algn="ctr"/>
            <a:r>
              <a:rPr lang="zh-CN" altLang="en-US" sz="2000" b="1" dirty="0">
                <a:solidFill>
                  <a:schemeClr val="bg1"/>
                </a:solidFill>
                <a:latin typeface="+mn-lt"/>
                <a:ea typeface="+mn-ea"/>
                <a:cs typeface="+mn-ea"/>
                <a:sym typeface="+mn-lt"/>
              </a:rPr>
              <a:t>有效倾听五原则</a:t>
            </a:r>
          </a:p>
        </p:txBody>
      </p:sp>
      <p:sp>
        <p:nvSpPr>
          <p:cNvPr id="14" name="对话气泡: 圆角矩形 13">
            <a:extLst>
              <a:ext uri="{FF2B5EF4-FFF2-40B4-BE49-F238E27FC236}">
                <a16:creationId xmlns="" xmlns:a16="http://schemas.microsoft.com/office/drawing/2014/main" id="{978E9D12-3994-4982-AE58-4AB695D78283}"/>
              </a:ext>
            </a:extLst>
          </p:cNvPr>
          <p:cNvSpPr/>
          <p:nvPr/>
        </p:nvSpPr>
        <p:spPr>
          <a:xfrm>
            <a:off x="2057399" y="2819399"/>
            <a:ext cx="3733800" cy="3448913"/>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 xmlns:a16="http://schemas.microsoft.com/office/drawing/2014/main" id="{8D6CBF80-BA2C-4F55-A504-5442E43CF18D}"/>
              </a:ext>
            </a:extLst>
          </p:cNvPr>
          <p:cNvSpPr/>
          <p:nvPr/>
        </p:nvSpPr>
        <p:spPr>
          <a:xfrm>
            <a:off x="2514600" y="3158123"/>
            <a:ext cx="2895600" cy="2862322"/>
          </a:xfrm>
          <a:prstGeom prst="rect">
            <a:avLst/>
          </a:prstGeom>
        </p:spPr>
        <p:txBody>
          <a:bodyPr wrap="square">
            <a:spAutoFit/>
          </a:bodyPr>
          <a:lstStyle/>
          <a:p>
            <a:pPr>
              <a:lnSpc>
                <a:spcPct val="150000"/>
              </a:lnSpc>
              <a:buFont typeface="Wingdings" panose="05000000000000000000" pitchFamily="2" charset="2"/>
              <a:buNone/>
            </a:pPr>
            <a:r>
              <a:rPr lang="en-US" altLang="zh-CN" b="1" dirty="0">
                <a:solidFill>
                  <a:srgbClr val="2AA114"/>
                </a:solidFill>
                <a:latin typeface="+mn-lt"/>
                <a:ea typeface="+mn-ea"/>
                <a:cs typeface="+mn-ea"/>
                <a:sym typeface="+mn-lt"/>
              </a:rPr>
              <a:t> </a:t>
            </a:r>
            <a:r>
              <a:rPr lang="zh-CN" altLang="en-US" b="1" dirty="0">
                <a:solidFill>
                  <a:srgbClr val="2AA114"/>
                </a:solidFill>
                <a:latin typeface="+mn-lt"/>
                <a:ea typeface="+mn-ea"/>
                <a:cs typeface="+mn-ea"/>
                <a:sym typeface="+mn-lt"/>
              </a:rPr>
              <a:t>第四 试着去了解孩子的话</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语言的发展需要一段时间，年幼的孩子会说些不恰当的字句。</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当孩子放学回家说：</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“妈！我好恨我们的老师！”</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很惊讶，但试着去了解：</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“喔！因为他也处罚了你，</a:t>
            </a:r>
          </a:p>
          <a:p>
            <a:pPr>
              <a:lnSpc>
                <a:spcPct val="150000"/>
              </a:lnSpc>
              <a:buFont typeface="Wingdings" panose="05000000000000000000" pitchFamily="2" charset="2"/>
              <a:buNone/>
            </a:pPr>
            <a:r>
              <a:rPr lang="zh-CN" altLang="en-US" sz="1400" dirty="0">
                <a:solidFill>
                  <a:schemeClr val="tx1">
                    <a:lumMod val="85000"/>
                    <a:lumOff val="15000"/>
                  </a:schemeClr>
                </a:solidFill>
                <a:latin typeface="+mn-lt"/>
                <a:ea typeface="+mn-ea"/>
                <a:cs typeface="+mn-ea"/>
                <a:sym typeface="+mn-lt"/>
              </a:rPr>
              <a:t>  所以你很难过？</a:t>
            </a:r>
            <a:r>
              <a:rPr lang="zh-CN" altLang="en-US" dirty="0">
                <a:solidFill>
                  <a:schemeClr val="tx1">
                    <a:lumMod val="85000"/>
                    <a:lumOff val="15000"/>
                  </a:schemeClr>
                </a:solidFill>
                <a:latin typeface="+mn-lt"/>
                <a:ea typeface="+mn-ea"/>
                <a:cs typeface="+mn-ea"/>
                <a:sym typeface="+mn-lt"/>
              </a:rPr>
              <a:t>”    </a:t>
            </a:r>
          </a:p>
        </p:txBody>
      </p:sp>
      <p:sp>
        <p:nvSpPr>
          <p:cNvPr id="23" name="对话气泡: 圆角矩形 22">
            <a:extLst>
              <a:ext uri="{FF2B5EF4-FFF2-40B4-BE49-F238E27FC236}">
                <a16:creationId xmlns="" xmlns:a16="http://schemas.microsoft.com/office/drawing/2014/main" id="{19D6BA83-1AB3-451B-A8DE-2259CF8DD933}"/>
              </a:ext>
            </a:extLst>
          </p:cNvPr>
          <p:cNvSpPr/>
          <p:nvPr/>
        </p:nvSpPr>
        <p:spPr>
          <a:xfrm>
            <a:off x="6400803" y="2819399"/>
            <a:ext cx="3657597" cy="3448913"/>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 xmlns:a16="http://schemas.microsoft.com/office/drawing/2014/main" id="{3FBE47CE-45A4-47CA-8331-605F677B44D2}"/>
              </a:ext>
            </a:extLst>
          </p:cNvPr>
          <p:cNvSpPr/>
          <p:nvPr/>
        </p:nvSpPr>
        <p:spPr>
          <a:xfrm>
            <a:off x="6858004" y="3024708"/>
            <a:ext cx="3048000" cy="2985433"/>
          </a:xfrm>
          <a:prstGeom prst="rect">
            <a:avLst/>
          </a:prstGeom>
        </p:spPr>
        <p:txBody>
          <a:bodyPr wrap="square">
            <a:spAutoFit/>
          </a:bodyPr>
          <a:lstStyle/>
          <a:p>
            <a:pPr fontAlgn="auto">
              <a:lnSpc>
                <a:spcPct val="200000"/>
              </a:lnSpc>
              <a:spcAft>
                <a:spcPts val="0"/>
              </a:spcAft>
              <a:buFont typeface="Wingdings" panose="05000000000000000000" pitchFamily="2" charset="2"/>
              <a:buNone/>
            </a:pPr>
            <a:r>
              <a:rPr lang="en-US" altLang="zh-CN" b="1" dirty="0">
                <a:solidFill>
                  <a:srgbClr val="2AA114"/>
                </a:solidFill>
                <a:latin typeface="+mn-lt"/>
                <a:ea typeface="+mn-ea"/>
                <a:cs typeface="+mn-ea"/>
                <a:sym typeface="+mn-lt"/>
              </a:rPr>
              <a:t> </a:t>
            </a:r>
            <a:r>
              <a:rPr lang="zh-CN" altLang="en-US" b="1" dirty="0">
                <a:solidFill>
                  <a:srgbClr val="2AA114"/>
                </a:solidFill>
                <a:latin typeface="+mn-lt"/>
                <a:ea typeface="+mn-ea"/>
                <a:cs typeface="+mn-ea"/>
                <a:sym typeface="+mn-lt"/>
              </a:rPr>
              <a:t>第五 好的沟通是建立在良好亲子关系上 </a:t>
            </a:r>
          </a:p>
          <a:p>
            <a:pPr fontAlgn="auto">
              <a:lnSpc>
                <a:spcPct val="200000"/>
              </a:lnSpc>
              <a:spcAft>
                <a:spcPts val="0"/>
              </a:spcAft>
              <a:buFont typeface="Wingdings" panose="05000000000000000000" pitchFamily="2" charset="2"/>
              <a:buNone/>
            </a:pPr>
            <a:r>
              <a:rPr lang="zh-CN" altLang="en-US" sz="1600" dirty="0">
                <a:solidFill>
                  <a:srgbClr val="2AA114"/>
                </a:solidFill>
                <a:latin typeface="+mn-lt"/>
                <a:ea typeface="+mn-ea"/>
                <a:cs typeface="+mn-ea"/>
                <a:sym typeface="+mn-lt"/>
              </a:rPr>
              <a:t>  </a:t>
            </a:r>
            <a:r>
              <a:rPr lang="zh-CN" altLang="en-US" sz="1400" dirty="0">
                <a:solidFill>
                  <a:schemeClr val="tx1">
                    <a:lumMod val="85000"/>
                    <a:lumOff val="15000"/>
                  </a:schemeClr>
                </a:solidFill>
                <a:latin typeface="+mn-lt"/>
                <a:ea typeface="+mn-ea"/>
                <a:cs typeface="+mn-ea"/>
                <a:sym typeface="+mn-lt"/>
              </a:rPr>
              <a:t>这是帮助孩子成长的重要因素。不要过分担心孩子成为什么样，现在用“同理心”去了解孩子的内心世界，会有意想不到的收获。 </a:t>
            </a:r>
            <a:endParaRPr lang="zh-CN" altLang="en-US" sz="1600" dirty="0">
              <a:solidFill>
                <a:schemeClr val="tx1">
                  <a:lumMod val="85000"/>
                  <a:lumOff val="15000"/>
                </a:schemeClr>
              </a:solidFill>
              <a:latin typeface="+mn-lt"/>
              <a:ea typeface="+mn-ea"/>
              <a:cs typeface="+mn-ea"/>
              <a:sym typeface="+mn-lt"/>
            </a:endParaRPr>
          </a:p>
        </p:txBody>
      </p:sp>
    </p:spTree>
    <p:extLst>
      <p:ext uri="{BB962C8B-B14F-4D97-AF65-F5344CB8AC3E}">
        <p14:creationId xmlns:p14="http://schemas.microsoft.com/office/powerpoint/2010/main" val="409895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4" grpId="0"/>
      <p:bldP spid="2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2133600" y="4570164"/>
            <a:ext cx="7162800" cy="1295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pPr>
            <a:endParaRPr lang="en-US" altLang="zh-CN" sz="1400" dirty="0">
              <a:cs typeface="+mn-ea"/>
              <a:sym typeface="+mn-lt"/>
            </a:endParaRPr>
          </a:p>
        </p:txBody>
      </p:sp>
      <p:sp>
        <p:nvSpPr>
          <p:cNvPr id="9" name="Rectangle 3"/>
          <p:cNvSpPr txBox="1">
            <a:spLocks noRot="1" noChangeArrowheads="1"/>
          </p:cNvSpPr>
          <p:nvPr/>
        </p:nvSpPr>
        <p:spPr>
          <a:xfrm>
            <a:off x="2057400" y="5865564"/>
            <a:ext cx="6172200" cy="190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90000"/>
              </a:lnSpc>
              <a:spcAft>
                <a:spcPts val="0"/>
              </a:spcAft>
            </a:pPr>
            <a:endParaRPr lang="en-US" altLang="zh-CN" sz="1400" dirty="0">
              <a:solidFill>
                <a:srgbClr val="5E1C27"/>
              </a:solidFill>
              <a:cs typeface="+mn-ea"/>
              <a:sym typeface="+mn-lt"/>
            </a:endParaRPr>
          </a:p>
        </p:txBody>
      </p:sp>
      <p:grpSp>
        <p:nvGrpSpPr>
          <p:cNvPr id="6" name="组合 5">
            <a:extLst>
              <a:ext uri="{FF2B5EF4-FFF2-40B4-BE49-F238E27FC236}">
                <a16:creationId xmlns=""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 xmlns:a16="http://schemas.microsoft.com/office/drawing/2014/main" id="{55454C38-66C1-46DC-B510-62CBE4668802}"/>
              </a:ext>
            </a:extLst>
          </p:cNvPr>
          <p:cNvSpPr/>
          <p:nvPr/>
        </p:nvSpPr>
        <p:spPr>
          <a:xfrm>
            <a:off x="2476498" y="2024783"/>
            <a:ext cx="4114803" cy="562630"/>
          </a:xfrm>
          <a:prstGeom prst="roundRect">
            <a:avLst>
              <a:gd name="adj" fmla="val 50000"/>
            </a:avLst>
          </a:prstGeom>
          <a:solidFill>
            <a:srgbClr val="2AA114"/>
          </a:solidFill>
        </p:spPr>
        <p:txBody>
          <a:bodyPr wrap="square">
            <a:spAutoFit/>
          </a:bodyPr>
          <a:lstStyle/>
          <a:p>
            <a:pPr algn="ctr"/>
            <a:r>
              <a:rPr lang="zh-CN" altLang="en-US" sz="2000" dirty="0">
                <a:solidFill>
                  <a:schemeClr val="bg1"/>
                </a:solidFill>
                <a:latin typeface="+mn-lt"/>
                <a:ea typeface="+mn-ea"/>
                <a:cs typeface="+mn-ea"/>
                <a:sym typeface="+mn-lt"/>
              </a:rPr>
              <a:t>一 父母倾听是了解的开始</a:t>
            </a:r>
          </a:p>
        </p:txBody>
      </p:sp>
      <p:sp>
        <p:nvSpPr>
          <p:cNvPr id="3" name="矩形 2">
            <a:extLst>
              <a:ext uri="{FF2B5EF4-FFF2-40B4-BE49-F238E27FC236}">
                <a16:creationId xmlns="" xmlns:a16="http://schemas.microsoft.com/office/drawing/2014/main" id="{A2FAAD33-122D-467B-9DA7-1542A3FE43B3}"/>
              </a:ext>
            </a:extLst>
          </p:cNvPr>
          <p:cNvSpPr/>
          <p:nvPr/>
        </p:nvSpPr>
        <p:spPr>
          <a:xfrm>
            <a:off x="2895600" y="2990075"/>
            <a:ext cx="3276600" cy="2308324"/>
          </a:xfrm>
          <a:prstGeom prst="rect">
            <a:avLst/>
          </a:prstGeom>
        </p:spPr>
        <p:txBody>
          <a:bodyPr wrap="square">
            <a:spAutoFit/>
          </a:bodyPr>
          <a:lstStyle/>
          <a:p>
            <a:pPr>
              <a:lnSpc>
                <a:spcPct val="200000"/>
              </a:lnSpc>
            </a:pPr>
            <a:r>
              <a:rPr lang="zh-CN" altLang="en-US" dirty="0">
                <a:solidFill>
                  <a:schemeClr val="tx1">
                    <a:lumMod val="85000"/>
                    <a:lumOff val="15000"/>
                  </a:schemeClr>
                </a:solidFill>
                <a:latin typeface="+mn-lt"/>
                <a:ea typeface="+mn-ea"/>
                <a:cs typeface="+mn-ea"/>
                <a:sym typeface="+mn-lt"/>
              </a:rPr>
              <a:t>当孩子心情沮丧时，非常渴望有人了解，特别是父母的了解，因为他们和成人一样需要别人的接纳，父母的接纳。</a:t>
            </a:r>
          </a:p>
        </p:txBody>
      </p:sp>
      <p:pic>
        <p:nvPicPr>
          <p:cNvPr id="16" name="图片 15">
            <a:extLst>
              <a:ext uri="{FF2B5EF4-FFF2-40B4-BE49-F238E27FC236}">
                <a16:creationId xmlns="" xmlns:a16="http://schemas.microsoft.com/office/drawing/2014/main" id="{D3BB7BB6-BCD3-4343-AEC7-A32E4885E8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2760" y="2234736"/>
            <a:ext cx="3633680" cy="3633680"/>
          </a:xfrm>
          <a:prstGeom prst="rect">
            <a:avLst/>
          </a:prstGeom>
        </p:spPr>
      </p:pic>
    </p:spTree>
    <p:extLst>
      <p:ext uri="{BB962C8B-B14F-4D97-AF65-F5344CB8AC3E}">
        <p14:creationId xmlns:p14="http://schemas.microsoft.com/office/powerpoint/2010/main" val="142387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Rot="1" noChangeArrowheads="1"/>
          </p:cNvSpPr>
          <p:nvPr/>
        </p:nvSpPr>
        <p:spPr>
          <a:xfrm>
            <a:off x="2133600" y="4570164"/>
            <a:ext cx="7162800" cy="1295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pPr>
            <a:endParaRPr lang="en-US" altLang="zh-CN" sz="1400" dirty="0">
              <a:cs typeface="+mn-ea"/>
              <a:sym typeface="+mn-lt"/>
            </a:endParaRPr>
          </a:p>
        </p:txBody>
      </p:sp>
      <p:sp>
        <p:nvSpPr>
          <p:cNvPr id="9" name="Rectangle 3"/>
          <p:cNvSpPr txBox="1">
            <a:spLocks noRot="1" noChangeArrowheads="1"/>
          </p:cNvSpPr>
          <p:nvPr/>
        </p:nvSpPr>
        <p:spPr>
          <a:xfrm>
            <a:off x="2057400" y="5865564"/>
            <a:ext cx="6172200" cy="190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lnSpc>
                <a:spcPct val="90000"/>
              </a:lnSpc>
              <a:spcAft>
                <a:spcPts val="0"/>
              </a:spcAft>
            </a:pPr>
            <a:endParaRPr lang="en-US" altLang="zh-CN" sz="1400" dirty="0">
              <a:solidFill>
                <a:srgbClr val="5E1C27"/>
              </a:solidFill>
              <a:cs typeface="+mn-ea"/>
              <a:sym typeface="+mn-lt"/>
            </a:endParaRPr>
          </a:p>
        </p:txBody>
      </p:sp>
      <p:grpSp>
        <p:nvGrpSpPr>
          <p:cNvPr id="6" name="组合 5">
            <a:extLst>
              <a:ext uri="{FF2B5EF4-FFF2-40B4-BE49-F238E27FC236}">
                <a16:creationId xmlns=""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 xmlns:a16="http://schemas.microsoft.com/office/drawing/2014/main" id="{55454C38-66C1-46DC-B510-62CBE4668802}"/>
              </a:ext>
            </a:extLst>
          </p:cNvPr>
          <p:cNvSpPr/>
          <p:nvPr/>
        </p:nvSpPr>
        <p:spPr>
          <a:xfrm>
            <a:off x="2438400" y="1973495"/>
            <a:ext cx="4114803" cy="562630"/>
          </a:xfrm>
          <a:prstGeom prst="roundRect">
            <a:avLst>
              <a:gd name="adj" fmla="val 50000"/>
            </a:avLst>
          </a:prstGeom>
          <a:solidFill>
            <a:srgbClr val="2AA114"/>
          </a:solidFill>
        </p:spPr>
        <p:txBody>
          <a:bodyPr wrap="square">
            <a:spAutoFit/>
          </a:bodyPr>
          <a:lstStyle/>
          <a:p>
            <a:pPr algn="ctr"/>
            <a:r>
              <a:rPr lang="zh-CN" altLang="en-US" sz="2000" dirty="0">
                <a:solidFill>
                  <a:schemeClr val="bg1"/>
                </a:solidFill>
                <a:latin typeface="+mn-lt"/>
                <a:ea typeface="+mn-ea"/>
                <a:cs typeface="+mn-ea"/>
                <a:sym typeface="+mn-lt"/>
              </a:rPr>
              <a:t>二 父母学习“ 停</a:t>
            </a:r>
            <a:r>
              <a:rPr lang="en-US" altLang="zh-CN" sz="2000" dirty="0">
                <a:solidFill>
                  <a:schemeClr val="bg1"/>
                </a:solidFill>
                <a:latin typeface="+mn-lt"/>
                <a:ea typeface="+mn-ea"/>
                <a:cs typeface="+mn-ea"/>
                <a:sym typeface="+mn-lt"/>
              </a:rPr>
              <a:t>· </a:t>
            </a:r>
            <a:r>
              <a:rPr lang="zh-CN" altLang="en-US" sz="2000" dirty="0">
                <a:solidFill>
                  <a:schemeClr val="bg1"/>
                </a:solidFill>
                <a:latin typeface="+mn-lt"/>
                <a:ea typeface="+mn-ea"/>
                <a:cs typeface="+mn-ea"/>
                <a:sym typeface="+mn-lt"/>
              </a:rPr>
              <a:t>看</a:t>
            </a:r>
            <a:r>
              <a:rPr lang="en-US" altLang="zh-CN" sz="2000" dirty="0">
                <a:solidFill>
                  <a:schemeClr val="bg1"/>
                </a:solidFill>
                <a:latin typeface="+mn-lt"/>
                <a:ea typeface="+mn-ea"/>
                <a:cs typeface="+mn-ea"/>
                <a:sym typeface="+mn-lt"/>
              </a:rPr>
              <a:t>· </a:t>
            </a:r>
            <a:r>
              <a:rPr lang="zh-CN" altLang="en-US" sz="2000" dirty="0">
                <a:solidFill>
                  <a:schemeClr val="bg1"/>
                </a:solidFill>
                <a:latin typeface="+mn-lt"/>
                <a:ea typeface="+mn-ea"/>
                <a:cs typeface="+mn-ea"/>
                <a:sym typeface="+mn-lt"/>
              </a:rPr>
              <a:t>听 ”</a:t>
            </a:r>
          </a:p>
        </p:txBody>
      </p:sp>
      <p:sp>
        <p:nvSpPr>
          <p:cNvPr id="14" name="矩形 13">
            <a:extLst>
              <a:ext uri="{FF2B5EF4-FFF2-40B4-BE49-F238E27FC236}">
                <a16:creationId xmlns="" xmlns:a16="http://schemas.microsoft.com/office/drawing/2014/main" id="{B1E86EE0-DD05-41FE-8A1F-0D2517D49566}"/>
              </a:ext>
            </a:extLst>
          </p:cNvPr>
          <p:cNvSpPr/>
          <p:nvPr/>
        </p:nvSpPr>
        <p:spPr>
          <a:xfrm>
            <a:off x="3733800" y="3267227"/>
            <a:ext cx="6644768" cy="338554"/>
          </a:xfrm>
          <a:prstGeom prst="rect">
            <a:avLst/>
          </a:prstGeom>
        </p:spPr>
        <p:txBody>
          <a:bodyPr wrap="none">
            <a:spAutoFit/>
          </a:bodyPr>
          <a:lstStyle/>
          <a:p>
            <a:r>
              <a:rPr lang="zh-CN" altLang="en-US" sz="1600" dirty="0">
                <a:solidFill>
                  <a:schemeClr val="tx1">
                    <a:lumMod val="85000"/>
                    <a:lumOff val="15000"/>
                  </a:schemeClr>
                </a:solidFill>
                <a:latin typeface="+mn-lt"/>
                <a:ea typeface="+mn-ea"/>
                <a:cs typeface="+mn-ea"/>
                <a:sym typeface="+mn-lt"/>
              </a:rPr>
              <a:t>停：暂时停止进行中的工作，注视对方，提供孩子     表达感受和空间。</a:t>
            </a:r>
          </a:p>
        </p:txBody>
      </p:sp>
      <p:sp>
        <p:nvSpPr>
          <p:cNvPr id="15" name="矩形 14">
            <a:extLst>
              <a:ext uri="{FF2B5EF4-FFF2-40B4-BE49-F238E27FC236}">
                <a16:creationId xmlns="" xmlns:a16="http://schemas.microsoft.com/office/drawing/2014/main" id="{39AB4D1D-8894-46C7-8B2F-4C9799C40E00}"/>
              </a:ext>
            </a:extLst>
          </p:cNvPr>
          <p:cNvSpPr/>
          <p:nvPr/>
        </p:nvSpPr>
        <p:spPr>
          <a:xfrm>
            <a:off x="3733800" y="4319085"/>
            <a:ext cx="4288353" cy="338554"/>
          </a:xfrm>
          <a:prstGeom prst="rect">
            <a:avLst/>
          </a:prstGeom>
        </p:spPr>
        <p:txBody>
          <a:bodyPr wrap="none">
            <a:spAutoFit/>
          </a:bodyPr>
          <a:lstStyle/>
          <a:p>
            <a:r>
              <a:rPr lang="zh-CN" altLang="en-US" sz="1600" dirty="0">
                <a:solidFill>
                  <a:schemeClr val="tx1">
                    <a:lumMod val="85000"/>
                    <a:lumOff val="15000"/>
                  </a:schemeClr>
                </a:solidFill>
                <a:latin typeface="+mn-lt"/>
                <a:ea typeface="+mn-ea"/>
                <a:cs typeface="+mn-ea"/>
                <a:sym typeface="+mn-lt"/>
              </a:rPr>
              <a:t>看：仔细观察孩子沟通时非语言的行为表现。</a:t>
            </a:r>
          </a:p>
        </p:txBody>
      </p:sp>
      <p:sp>
        <p:nvSpPr>
          <p:cNvPr id="16" name="矩形 15">
            <a:extLst>
              <a:ext uri="{FF2B5EF4-FFF2-40B4-BE49-F238E27FC236}">
                <a16:creationId xmlns="" xmlns:a16="http://schemas.microsoft.com/office/drawing/2014/main" id="{D3FCF851-CF9F-4163-BBFB-590C9F7273F5}"/>
              </a:ext>
            </a:extLst>
          </p:cNvPr>
          <p:cNvSpPr/>
          <p:nvPr/>
        </p:nvSpPr>
        <p:spPr>
          <a:xfrm>
            <a:off x="3733800" y="5370944"/>
            <a:ext cx="2236510" cy="338554"/>
          </a:xfrm>
          <a:prstGeom prst="rect">
            <a:avLst/>
          </a:prstGeom>
        </p:spPr>
        <p:txBody>
          <a:bodyPr wrap="none">
            <a:spAutoFit/>
          </a:bodyPr>
          <a:lstStyle/>
          <a:p>
            <a:r>
              <a:rPr lang="zh-CN" altLang="en-US" sz="1600" dirty="0">
                <a:solidFill>
                  <a:schemeClr val="tx1">
                    <a:lumMod val="85000"/>
                    <a:lumOff val="15000"/>
                  </a:schemeClr>
                </a:solidFill>
                <a:latin typeface="+mn-lt"/>
                <a:ea typeface="+mn-ea"/>
                <a:cs typeface="+mn-ea"/>
                <a:sym typeface="+mn-lt"/>
              </a:rPr>
              <a:t>听：倾听孩子说什么。</a:t>
            </a:r>
          </a:p>
        </p:txBody>
      </p:sp>
      <p:sp>
        <p:nvSpPr>
          <p:cNvPr id="5" name="椭圆 4">
            <a:extLst>
              <a:ext uri="{FF2B5EF4-FFF2-40B4-BE49-F238E27FC236}">
                <a16:creationId xmlns="" xmlns:a16="http://schemas.microsoft.com/office/drawing/2014/main" id="{853E78CC-ED77-4AD7-98A0-979BE387F813}"/>
              </a:ext>
            </a:extLst>
          </p:cNvPr>
          <p:cNvSpPr/>
          <p:nvPr/>
        </p:nvSpPr>
        <p:spPr>
          <a:xfrm>
            <a:off x="2873477" y="3038478"/>
            <a:ext cx="762000" cy="796052"/>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停</a:t>
            </a:r>
          </a:p>
        </p:txBody>
      </p:sp>
      <p:sp>
        <p:nvSpPr>
          <p:cNvPr id="17" name="椭圆 16">
            <a:extLst>
              <a:ext uri="{FF2B5EF4-FFF2-40B4-BE49-F238E27FC236}">
                <a16:creationId xmlns="" xmlns:a16="http://schemas.microsoft.com/office/drawing/2014/main" id="{7B717EFA-D436-4A0D-A6E3-155634C1D38A}"/>
              </a:ext>
            </a:extLst>
          </p:cNvPr>
          <p:cNvSpPr/>
          <p:nvPr/>
        </p:nvSpPr>
        <p:spPr>
          <a:xfrm>
            <a:off x="2873477" y="4081196"/>
            <a:ext cx="762000" cy="796052"/>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看</a:t>
            </a:r>
          </a:p>
        </p:txBody>
      </p:sp>
      <p:sp>
        <p:nvSpPr>
          <p:cNvPr id="18" name="椭圆 17">
            <a:extLst>
              <a:ext uri="{FF2B5EF4-FFF2-40B4-BE49-F238E27FC236}">
                <a16:creationId xmlns="" xmlns:a16="http://schemas.microsoft.com/office/drawing/2014/main" id="{B111017B-A602-4694-BEAD-1865DF808116}"/>
              </a:ext>
            </a:extLst>
          </p:cNvPr>
          <p:cNvSpPr/>
          <p:nvPr/>
        </p:nvSpPr>
        <p:spPr>
          <a:xfrm>
            <a:off x="2873477" y="5123915"/>
            <a:ext cx="762000" cy="796052"/>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听</a:t>
            </a:r>
          </a:p>
        </p:txBody>
      </p:sp>
      <p:pic>
        <p:nvPicPr>
          <p:cNvPr id="20" name="图片 19">
            <a:extLst>
              <a:ext uri="{FF2B5EF4-FFF2-40B4-BE49-F238E27FC236}">
                <a16:creationId xmlns="" xmlns:a16="http://schemas.microsoft.com/office/drawing/2014/main" id="{A386F37D-22AF-452B-98E0-52D6A0FF4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00" y="3610987"/>
            <a:ext cx="4074078" cy="4074078"/>
          </a:xfrm>
          <a:prstGeom prst="rect">
            <a:avLst/>
          </a:prstGeom>
        </p:spPr>
      </p:pic>
    </p:spTree>
    <p:extLst>
      <p:ext uri="{BB962C8B-B14F-4D97-AF65-F5344CB8AC3E}">
        <p14:creationId xmlns:p14="http://schemas.microsoft.com/office/powerpoint/2010/main" val="3258621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P spid="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 xmlns:a16="http://schemas.microsoft.com/office/drawing/2014/main" id="{55454C38-66C1-46DC-B510-62CBE4668802}"/>
              </a:ext>
            </a:extLst>
          </p:cNvPr>
          <p:cNvSpPr/>
          <p:nvPr/>
        </p:nvSpPr>
        <p:spPr>
          <a:xfrm>
            <a:off x="2514600" y="1857596"/>
            <a:ext cx="7467600" cy="995422"/>
          </a:xfrm>
          <a:prstGeom prst="roundRect">
            <a:avLst>
              <a:gd name="adj" fmla="val 50000"/>
            </a:avLst>
          </a:prstGeom>
          <a:solidFill>
            <a:srgbClr val="2AA114"/>
          </a:solidFill>
        </p:spPr>
        <p:txBody>
          <a:bodyPr wrap="square">
            <a:spAutoFit/>
          </a:bodyPr>
          <a:lstStyle/>
          <a:p>
            <a:pPr algn="ctr"/>
            <a:r>
              <a:rPr lang="zh-CN" altLang="en-US" sz="2000" dirty="0">
                <a:solidFill>
                  <a:schemeClr val="bg1"/>
                </a:solidFill>
                <a:latin typeface="+mn-lt"/>
                <a:ea typeface="+mn-ea"/>
                <a:cs typeface="+mn-ea"/>
                <a:sym typeface="+mn-lt"/>
              </a:rPr>
              <a:t> 三、 父母从孩子的表情，音调的速度，去观察孩子要表达的内容，从而引导孩子。</a:t>
            </a:r>
          </a:p>
        </p:txBody>
      </p:sp>
      <p:sp>
        <p:nvSpPr>
          <p:cNvPr id="22" name="矩形 21">
            <a:extLst>
              <a:ext uri="{FF2B5EF4-FFF2-40B4-BE49-F238E27FC236}">
                <a16:creationId xmlns="" xmlns:a16="http://schemas.microsoft.com/office/drawing/2014/main" id="{54B615CC-8440-4949-A225-15F121B5C27F}"/>
              </a:ext>
            </a:extLst>
          </p:cNvPr>
          <p:cNvSpPr/>
          <p:nvPr/>
        </p:nvSpPr>
        <p:spPr>
          <a:xfrm>
            <a:off x="2514600" y="3158296"/>
            <a:ext cx="1689886" cy="461665"/>
          </a:xfrm>
          <a:prstGeom prst="rect">
            <a:avLst/>
          </a:prstGeom>
        </p:spPr>
        <p:txBody>
          <a:bodyPr wrap="none">
            <a:spAutoFit/>
          </a:bodyPr>
          <a:lstStyle/>
          <a:p>
            <a:r>
              <a:rPr lang="zh-CN" altLang="en-US" sz="2400" b="1" dirty="0">
                <a:solidFill>
                  <a:srgbClr val="2AA114"/>
                </a:solidFill>
                <a:latin typeface="+mn-lt"/>
                <a:ea typeface="+mn-ea"/>
                <a:cs typeface="+mn-ea"/>
                <a:sym typeface="+mn-lt"/>
              </a:rPr>
              <a:t>脸 部 表 情</a:t>
            </a:r>
          </a:p>
        </p:txBody>
      </p:sp>
      <p:sp>
        <p:nvSpPr>
          <p:cNvPr id="23" name="矩形 22">
            <a:extLst>
              <a:ext uri="{FF2B5EF4-FFF2-40B4-BE49-F238E27FC236}">
                <a16:creationId xmlns="" xmlns:a16="http://schemas.microsoft.com/office/drawing/2014/main" id="{EDF7F330-2881-44C6-B869-C8740880BB8D}"/>
              </a:ext>
            </a:extLst>
          </p:cNvPr>
          <p:cNvSpPr/>
          <p:nvPr/>
        </p:nvSpPr>
        <p:spPr>
          <a:xfrm>
            <a:off x="3858479" y="5456012"/>
            <a:ext cx="5486400" cy="341632"/>
          </a:xfrm>
          <a:prstGeom prst="rect">
            <a:avLst/>
          </a:prstGeom>
        </p:spPr>
        <p:txBody>
          <a:bodyPr wrap="square">
            <a:spAutoFit/>
          </a:bodyPr>
          <a:lstStyle/>
          <a:p>
            <a:pPr fontAlgn="auto">
              <a:lnSpc>
                <a:spcPct val="90000"/>
              </a:lnSpc>
              <a:spcAft>
                <a:spcPts val="0"/>
              </a:spcAft>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可能意味着高兴，愉快，紧   张焦虑的掩  饰或他人。</a:t>
            </a:r>
          </a:p>
        </p:txBody>
      </p:sp>
      <p:sp>
        <p:nvSpPr>
          <p:cNvPr id="24" name="矩形 23">
            <a:extLst>
              <a:ext uri="{FF2B5EF4-FFF2-40B4-BE49-F238E27FC236}">
                <a16:creationId xmlns="" xmlns:a16="http://schemas.microsoft.com/office/drawing/2014/main" id="{38590F56-D3FC-4C92-A54E-CB89F482B0FE}"/>
              </a:ext>
            </a:extLst>
          </p:cNvPr>
          <p:cNvSpPr/>
          <p:nvPr/>
        </p:nvSpPr>
        <p:spPr>
          <a:xfrm>
            <a:off x="2549013" y="3816852"/>
            <a:ext cx="7605343" cy="341632"/>
          </a:xfrm>
          <a:prstGeom prst="rect">
            <a:avLst/>
          </a:prstGeom>
        </p:spPr>
        <p:txBody>
          <a:bodyPr wrap="square">
            <a:spAutoFit/>
          </a:bodyPr>
          <a:lstStyle/>
          <a:p>
            <a:pPr fontAlgn="auto">
              <a:lnSpc>
                <a:spcPct val="90000"/>
              </a:lnSpc>
              <a:spcAft>
                <a:spcPts val="0"/>
              </a:spcAft>
              <a:buFont typeface="Wingdings" panose="05000000000000000000" pitchFamily="2" charset="2"/>
              <a:buNone/>
            </a:pPr>
            <a:r>
              <a:rPr lang="en-US" altLang="zh-CN" dirty="0">
                <a:solidFill>
                  <a:schemeClr val="tx1">
                    <a:lumMod val="85000"/>
                    <a:lumOff val="15000"/>
                  </a:schemeClr>
                </a:solidFill>
                <a:latin typeface="+mn-lt"/>
                <a:ea typeface="+mn-ea"/>
                <a:cs typeface="+mn-ea"/>
                <a:sym typeface="+mn-lt"/>
              </a:rPr>
              <a:t> </a:t>
            </a:r>
            <a:r>
              <a:rPr lang="zh-CN" altLang="en-US" dirty="0">
                <a:solidFill>
                  <a:schemeClr val="tx1">
                    <a:lumMod val="85000"/>
                    <a:lumOff val="15000"/>
                  </a:schemeClr>
                </a:solidFill>
                <a:latin typeface="+mn-lt"/>
                <a:ea typeface="+mn-ea"/>
                <a:cs typeface="+mn-ea"/>
                <a:sym typeface="+mn-lt"/>
              </a:rPr>
              <a:t>孩子的脸部表情会随着情绪和感受的不同而有所变化，常见有：</a:t>
            </a:r>
          </a:p>
        </p:txBody>
      </p:sp>
      <p:sp>
        <p:nvSpPr>
          <p:cNvPr id="25" name="矩形 24">
            <a:extLst>
              <a:ext uri="{FF2B5EF4-FFF2-40B4-BE49-F238E27FC236}">
                <a16:creationId xmlns="" xmlns:a16="http://schemas.microsoft.com/office/drawing/2014/main" id="{90273396-4304-4DF0-964C-7ABA51E0D9C3}"/>
              </a:ext>
            </a:extLst>
          </p:cNvPr>
          <p:cNvSpPr/>
          <p:nvPr/>
        </p:nvSpPr>
        <p:spPr>
          <a:xfrm>
            <a:off x="3858479" y="4421952"/>
            <a:ext cx="5638800" cy="584775"/>
          </a:xfrm>
          <a:prstGeom prst="rect">
            <a:avLst/>
          </a:prstGeom>
        </p:spPr>
        <p:txBody>
          <a:bodyPr wrap="square">
            <a:spAutoFit/>
          </a:bodyPr>
          <a:lstStyle/>
          <a:p>
            <a:pPr fontAlgn="auto">
              <a:spcAft>
                <a:spcPts val="0"/>
              </a:spcAft>
            </a:pPr>
            <a:r>
              <a:rPr lang="zh-CN" altLang="en-US" sz="1600" dirty="0">
                <a:solidFill>
                  <a:schemeClr val="tx1">
                    <a:lumMod val="85000"/>
                    <a:lumOff val="15000"/>
                  </a:schemeClr>
                </a:solidFill>
                <a:latin typeface="+mn-lt"/>
                <a:ea typeface="+mn-ea"/>
                <a:cs typeface="+mn-ea"/>
                <a:sym typeface="+mn-lt"/>
              </a:rPr>
              <a:t>可能表示孩子心理或身体受伤害，害 羞，失望，不高兴，挫       折，生气等情绪。</a:t>
            </a:r>
          </a:p>
        </p:txBody>
      </p:sp>
      <p:sp>
        <p:nvSpPr>
          <p:cNvPr id="27" name="矩形: 圆角 26">
            <a:extLst>
              <a:ext uri="{FF2B5EF4-FFF2-40B4-BE49-F238E27FC236}">
                <a16:creationId xmlns="" xmlns:a16="http://schemas.microsoft.com/office/drawing/2014/main" id="{DD5BC262-6C18-4DD0-BA8A-78C06946F9E5}"/>
              </a:ext>
            </a:extLst>
          </p:cNvPr>
          <p:cNvSpPr/>
          <p:nvPr/>
        </p:nvSpPr>
        <p:spPr>
          <a:xfrm>
            <a:off x="2420603" y="4377521"/>
            <a:ext cx="1209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哭泣：</a:t>
            </a:r>
          </a:p>
        </p:txBody>
      </p:sp>
      <p:sp>
        <p:nvSpPr>
          <p:cNvPr id="28" name="矩形: 圆角 27">
            <a:extLst>
              <a:ext uri="{FF2B5EF4-FFF2-40B4-BE49-F238E27FC236}">
                <a16:creationId xmlns="" xmlns:a16="http://schemas.microsoft.com/office/drawing/2014/main" id="{E879C617-D04F-4FB0-97E4-58A540573530}"/>
              </a:ext>
            </a:extLst>
          </p:cNvPr>
          <p:cNvSpPr/>
          <p:nvPr/>
        </p:nvSpPr>
        <p:spPr>
          <a:xfrm>
            <a:off x="2420603" y="5278293"/>
            <a:ext cx="1209276" cy="519351"/>
          </a:xfrm>
          <a:prstGeom prst="roundRect">
            <a:avLst>
              <a:gd name="adj" fmla="val 50000"/>
            </a:avLst>
          </a:prstGeom>
          <a:solidFill>
            <a:srgbClr val="2AA114"/>
          </a:solidFill>
        </p:spPr>
        <p:txBody>
          <a:bodyPr wrap="square">
            <a:spAutoFit/>
          </a:bodyPr>
          <a:lstStyle/>
          <a:p>
            <a:pPr algn="ctr"/>
            <a:r>
              <a:rPr lang="zh-CN" altLang="en-US" dirty="0">
                <a:solidFill>
                  <a:schemeClr val="bg1"/>
                </a:solidFill>
                <a:latin typeface="+mn-lt"/>
                <a:ea typeface="+mn-ea"/>
                <a:cs typeface="+mn-ea"/>
                <a:sym typeface="+mn-lt"/>
              </a:rPr>
              <a:t>微笑：</a:t>
            </a:r>
            <a:endParaRPr lang="zh-CN" altLang="en-US"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363141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3" grpId="0"/>
      <p:bldP spid="24" grpId="0"/>
      <p:bldP spid="25" grpId="0"/>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2" name="矩形 21">
            <a:extLst>
              <a:ext uri="{FF2B5EF4-FFF2-40B4-BE49-F238E27FC236}">
                <a16:creationId xmlns="" xmlns:a16="http://schemas.microsoft.com/office/drawing/2014/main" id="{54B615CC-8440-4949-A225-15F121B5C27F}"/>
              </a:ext>
            </a:extLst>
          </p:cNvPr>
          <p:cNvSpPr/>
          <p:nvPr/>
        </p:nvSpPr>
        <p:spPr>
          <a:xfrm>
            <a:off x="2356824" y="1925454"/>
            <a:ext cx="1689886" cy="461665"/>
          </a:xfrm>
          <a:prstGeom prst="rect">
            <a:avLst/>
          </a:prstGeom>
        </p:spPr>
        <p:txBody>
          <a:bodyPr wrap="none">
            <a:spAutoFit/>
          </a:bodyPr>
          <a:lstStyle/>
          <a:p>
            <a:r>
              <a:rPr lang="zh-CN" altLang="en-US" sz="2400" b="1" dirty="0">
                <a:solidFill>
                  <a:srgbClr val="2AA114"/>
                </a:solidFill>
                <a:latin typeface="+mn-lt"/>
                <a:ea typeface="+mn-ea"/>
                <a:cs typeface="+mn-ea"/>
                <a:sym typeface="+mn-lt"/>
              </a:rPr>
              <a:t>脸 部 表 情</a:t>
            </a:r>
          </a:p>
        </p:txBody>
      </p:sp>
      <p:sp>
        <p:nvSpPr>
          <p:cNvPr id="25" name="矩形 24">
            <a:extLst>
              <a:ext uri="{FF2B5EF4-FFF2-40B4-BE49-F238E27FC236}">
                <a16:creationId xmlns="" xmlns:a16="http://schemas.microsoft.com/office/drawing/2014/main" id="{90273396-4304-4DF0-964C-7ABA51E0D9C3}"/>
              </a:ext>
            </a:extLst>
          </p:cNvPr>
          <p:cNvSpPr/>
          <p:nvPr/>
        </p:nvSpPr>
        <p:spPr>
          <a:xfrm>
            <a:off x="2111377" y="3414999"/>
            <a:ext cx="2716161" cy="646331"/>
          </a:xfrm>
          <a:prstGeom prst="rect">
            <a:avLst/>
          </a:prstGeom>
        </p:spPr>
        <p:txBody>
          <a:bodyPr wrap="square">
            <a:spAutoFit/>
          </a:bodyPr>
          <a:lstStyle/>
          <a:p>
            <a:pPr fontAlgn="auto">
              <a:spcAft>
                <a:spcPts val="0"/>
              </a:spcAft>
            </a:pPr>
            <a:r>
              <a:rPr lang="zh-CN" altLang="en-US" dirty="0">
                <a:solidFill>
                  <a:schemeClr val="tx1">
                    <a:lumMod val="85000"/>
                    <a:lumOff val="15000"/>
                  </a:schemeClr>
                </a:solidFill>
                <a:latin typeface="+mn-lt"/>
                <a:ea typeface="+mn-ea"/>
                <a:cs typeface="+mn-ea"/>
                <a:sym typeface="+mn-lt"/>
              </a:rPr>
              <a:t>可能表示恐惧害怕，怀疑，或吓呆了。</a:t>
            </a:r>
          </a:p>
        </p:txBody>
      </p:sp>
      <p:sp>
        <p:nvSpPr>
          <p:cNvPr id="27" name="矩形: 圆角 26">
            <a:extLst>
              <a:ext uri="{FF2B5EF4-FFF2-40B4-BE49-F238E27FC236}">
                <a16:creationId xmlns="" xmlns:a16="http://schemas.microsoft.com/office/drawing/2014/main" id="{DD5BC262-6C18-4DD0-BA8A-78C06946F9E5}"/>
              </a:ext>
            </a:extLst>
          </p:cNvPr>
          <p:cNvSpPr/>
          <p:nvPr/>
        </p:nvSpPr>
        <p:spPr>
          <a:xfrm>
            <a:off x="2107988" y="2795080"/>
            <a:ext cx="1590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僵直不动：</a:t>
            </a:r>
          </a:p>
        </p:txBody>
      </p:sp>
      <p:sp>
        <p:nvSpPr>
          <p:cNvPr id="16" name="矩形: 圆角 15">
            <a:extLst>
              <a:ext uri="{FF2B5EF4-FFF2-40B4-BE49-F238E27FC236}">
                <a16:creationId xmlns="" xmlns:a16="http://schemas.microsoft.com/office/drawing/2014/main" id="{D5A4E2FC-7C45-492B-BE9E-5461559314E0}"/>
              </a:ext>
            </a:extLst>
          </p:cNvPr>
          <p:cNvSpPr/>
          <p:nvPr/>
        </p:nvSpPr>
        <p:spPr>
          <a:xfrm>
            <a:off x="2107988" y="4112630"/>
            <a:ext cx="1590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摇头：</a:t>
            </a:r>
          </a:p>
        </p:txBody>
      </p:sp>
      <p:sp>
        <p:nvSpPr>
          <p:cNvPr id="17" name="矩形: 圆角 16">
            <a:extLst>
              <a:ext uri="{FF2B5EF4-FFF2-40B4-BE49-F238E27FC236}">
                <a16:creationId xmlns="" xmlns:a16="http://schemas.microsoft.com/office/drawing/2014/main" id="{D0AF1B4C-531C-495D-93D5-BFAAEE8E2A41}"/>
              </a:ext>
            </a:extLst>
          </p:cNvPr>
          <p:cNvSpPr/>
          <p:nvPr/>
        </p:nvSpPr>
        <p:spPr>
          <a:xfrm>
            <a:off x="5941202" y="2802454"/>
            <a:ext cx="1590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点头：</a:t>
            </a:r>
          </a:p>
        </p:txBody>
      </p:sp>
      <p:sp>
        <p:nvSpPr>
          <p:cNvPr id="18" name="矩形: 圆角 17">
            <a:extLst>
              <a:ext uri="{FF2B5EF4-FFF2-40B4-BE49-F238E27FC236}">
                <a16:creationId xmlns="" xmlns:a16="http://schemas.microsoft.com/office/drawing/2014/main" id="{91F32A88-082B-4B41-9780-3917035EA93F}"/>
              </a:ext>
            </a:extLst>
          </p:cNvPr>
          <p:cNvSpPr/>
          <p:nvPr/>
        </p:nvSpPr>
        <p:spPr>
          <a:xfrm>
            <a:off x="5941202" y="4120004"/>
            <a:ext cx="159027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掷动西：</a:t>
            </a:r>
          </a:p>
        </p:txBody>
      </p:sp>
      <p:sp>
        <p:nvSpPr>
          <p:cNvPr id="4" name="矩形 3">
            <a:extLst>
              <a:ext uri="{FF2B5EF4-FFF2-40B4-BE49-F238E27FC236}">
                <a16:creationId xmlns="" xmlns:a16="http://schemas.microsoft.com/office/drawing/2014/main" id="{FA31EEC3-00CB-4A7B-B390-20134FA95750}"/>
              </a:ext>
            </a:extLst>
          </p:cNvPr>
          <p:cNvSpPr/>
          <p:nvPr/>
        </p:nvSpPr>
        <p:spPr>
          <a:xfrm>
            <a:off x="2057101" y="5006446"/>
            <a:ext cx="1800493" cy="369332"/>
          </a:xfrm>
          <a:prstGeom prst="rect">
            <a:avLst/>
          </a:prstGeom>
        </p:spPr>
        <p:txBody>
          <a:bodyPr wrap="none">
            <a:spAutoFit/>
          </a:bodyPr>
          <a:lstStyle/>
          <a:p>
            <a:r>
              <a:rPr lang="zh-CN" altLang="en-US" dirty="0">
                <a:solidFill>
                  <a:schemeClr val="tx1">
                    <a:lumMod val="85000"/>
                    <a:lumOff val="15000"/>
                  </a:schemeClr>
                </a:solidFill>
                <a:latin typeface="+mn-lt"/>
                <a:ea typeface="+mn-ea"/>
                <a:cs typeface="+mn-ea"/>
                <a:sym typeface="+mn-lt"/>
              </a:rPr>
              <a:t>否认，不同意。</a:t>
            </a:r>
          </a:p>
        </p:txBody>
      </p:sp>
      <p:sp>
        <p:nvSpPr>
          <p:cNvPr id="5" name="矩形 4">
            <a:extLst>
              <a:ext uri="{FF2B5EF4-FFF2-40B4-BE49-F238E27FC236}">
                <a16:creationId xmlns="" xmlns:a16="http://schemas.microsoft.com/office/drawing/2014/main" id="{6009E3D5-1228-45B5-AF2C-F6D02CF16FA2}"/>
              </a:ext>
            </a:extLst>
          </p:cNvPr>
          <p:cNvSpPr/>
          <p:nvPr/>
        </p:nvSpPr>
        <p:spPr>
          <a:xfrm>
            <a:off x="5991950" y="3513475"/>
            <a:ext cx="2031325" cy="369332"/>
          </a:xfrm>
          <a:prstGeom prst="rect">
            <a:avLst/>
          </a:prstGeom>
        </p:spPr>
        <p:txBody>
          <a:bodyPr wrap="none">
            <a:spAutoFit/>
          </a:bodyPr>
          <a:lstStyle/>
          <a:p>
            <a:r>
              <a:rPr lang="zh-CN" altLang="en-US" dirty="0">
                <a:solidFill>
                  <a:schemeClr val="tx1">
                    <a:lumMod val="85000"/>
                    <a:lumOff val="15000"/>
                  </a:schemeClr>
                </a:solidFill>
                <a:latin typeface="+mn-lt"/>
                <a:ea typeface="+mn-ea"/>
                <a:cs typeface="+mn-ea"/>
                <a:sym typeface="+mn-lt"/>
              </a:rPr>
              <a:t>同意，承认，认同</a:t>
            </a:r>
          </a:p>
        </p:txBody>
      </p:sp>
      <p:sp>
        <p:nvSpPr>
          <p:cNvPr id="8" name="矩形 7">
            <a:extLst>
              <a:ext uri="{FF2B5EF4-FFF2-40B4-BE49-F238E27FC236}">
                <a16:creationId xmlns="" xmlns:a16="http://schemas.microsoft.com/office/drawing/2014/main" id="{C03F0D83-7A50-48FF-A19F-FB3678E27165}"/>
              </a:ext>
            </a:extLst>
          </p:cNvPr>
          <p:cNvSpPr/>
          <p:nvPr/>
        </p:nvSpPr>
        <p:spPr>
          <a:xfrm>
            <a:off x="5991950" y="5019915"/>
            <a:ext cx="5121915" cy="369332"/>
          </a:xfrm>
          <a:prstGeom prst="rect">
            <a:avLst/>
          </a:prstGeom>
        </p:spPr>
        <p:txBody>
          <a:bodyPr wrap="none">
            <a:spAutoFit/>
          </a:bodyPr>
          <a:lstStyle/>
          <a:p>
            <a:r>
              <a:rPr lang="zh-CN" altLang="en-US" dirty="0">
                <a:solidFill>
                  <a:schemeClr val="tx1">
                    <a:lumMod val="85000"/>
                    <a:lumOff val="15000"/>
                  </a:schemeClr>
                </a:solidFill>
                <a:latin typeface="+mn-lt"/>
                <a:ea typeface="+mn-ea"/>
                <a:cs typeface="+mn-ea"/>
                <a:sym typeface="+mn-lt"/>
              </a:rPr>
              <a:t>一种生气，失望，不满，受挫情绪     的发泄表现</a:t>
            </a:r>
          </a:p>
        </p:txBody>
      </p:sp>
      <p:pic>
        <p:nvPicPr>
          <p:cNvPr id="14" name="图片 13">
            <a:extLst>
              <a:ext uri="{FF2B5EF4-FFF2-40B4-BE49-F238E27FC236}">
                <a16:creationId xmlns="" xmlns:a16="http://schemas.microsoft.com/office/drawing/2014/main" id="{7C95FDFC-4381-49B2-9267-4A62FD8E80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39200" y="1858487"/>
            <a:ext cx="1330868" cy="2895600"/>
          </a:xfrm>
          <a:prstGeom prst="rect">
            <a:avLst/>
          </a:prstGeom>
        </p:spPr>
      </p:pic>
    </p:spTree>
    <p:extLst>
      <p:ext uri="{BB962C8B-B14F-4D97-AF65-F5344CB8AC3E}">
        <p14:creationId xmlns:p14="http://schemas.microsoft.com/office/powerpoint/2010/main" val="3361244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animBg="1"/>
      <p:bldP spid="16" grpId="0" animBg="1"/>
      <p:bldP spid="17" grpId="0" animBg="1"/>
      <p:bldP spid="18" grpId="0" animBg="1"/>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6DF045FC-4C1A-4965-A9AA-6FEDB98B6529}"/>
              </a:ext>
            </a:extLst>
          </p:cNvPr>
          <p:cNvGrpSpPr/>
          <p:nvPr/>
        </p:nvGrpSpPr>
        <p:grpSpPr>
          <a:xfrm>
            <a:off x="0" y="11723"/>
            <a:ext cx="12192000" cy="6834554"/>
            <a:chOff x="0" y="11723"/>
            <a:chExt cx="12192000" cy="6834554"/>
          </a:xfrm>
        </p:grpSpPr>
        <p:pic>
          <p:nvPicPr>
            <p:cNvPr id="6" name="图片 5">
              <a:extLst>
                <a:ext uri="{FF2B5EF4-FFF2-40B4-BE49-F238E27FC236}">
                  <a16:creationId xmlns=""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 xmlns:a16="http://schemas.microsoft.com/office/drawing/2014/main" id="{D0061317-A20E-4A22-AAF0-4047C0C2432D}"/>
              </a:ext>
            </a:extLst>
          </p:cNvPr>
          <p:cNvGrpSpPr/>
          <p:nvPr/>
        </p:nvGrpSpPr>
        <p:grpSpPr>
          <a:xfrm>
            <a:off x="0" y="826700"/>
            <a:ext cx="12192000" cy="6093936"/>
            <a:chOff x="0" y="826700"/>
            <a:chExt cx="12192000" cy="6093936"/>
          </a:xfrm>
        </p:grpSpPr>
        <p:pic>
          <p:nvPicPr>
            <p:cNvPr id="10" name="图片 9">
              <a:extLst>
                <a:ext uri="{FF2B5EF4-FFF2-40B4-BE49-F238E27FC236}">
                  <a16:creationId xmlns=""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901274"/>
              <a:ext cx="12192000" cy="1956726"/>
            </a:xfrm>
            <a:prstGeom prst="rect">
              <a:avLst/>
            </a:prstGeom>
          </p:spPr>
        </p:pic>
        <p:pic>
          <p:nvPicPr>
            <p:cNvPr id="11" name="图片 10">
              <a:extLst>
                <a:ext uri="{FF2B5EF4-FFF2-40B4-BE49-F238E27FC236}">
                  <a16:creationId xmlns=""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26700"/>
              <a:ext cx="12192000" cy="6093936"/>
            </a:xfrm>
            <a:prstGeom prst="rect">
              <a:avLst/>
            </a:prstGeom>
          </p:spPr>
        </p:pic>
      </p:grpSp>
      <p:pic>
        <p:nvPicPr>
          <p:cNvPr id="12" name="图片 11">
            <a:extLst>
              <a:ext uri="{FF2B5EF4-FFF2-40B4-BE49-F238E27FC236}">
                <a16:creationId xmlns=""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39801" y="334964"/>
            <a:ext cx="6912548" cy="2330975"/>
          </a:xfrm>
          <a:prstGeom prst="rect">
            <a:avLst/>
          </a:prstGeom>
        </p:spPr>
      </p:pic>
      <p:sp>
        <p:nvSpPr>
          <p:cNvPr id="56335" name="Rectangle 15"/>
          <p:cNvSpPr>
            <a:spLocks noChangeArrowheads="1"/>
          </p:cNvSpPr>
          <p:nvPr/>
        </p:nvSpPr>
        <p:spPr bwMode="auto">
          <a:xfrm>
            <a:off x="3546648" y="3365739"/>
            <a:ext cx="6060399" cy="96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FontTx/>
              <a:buChar char="•"/>
            </a:pPr>
            <a:r>
              <a:rPr lang="zh-CN" altLang="en-US" sz="2000" dirty="0">
                <a:solidFill>
                  <a:schemeClr val="tx1">
                    <a:lumMod val="85000"/>
                    <a:lumOff val="15000"/>
                  </a:schemeClr>
                </a:solidFill>
                <a:latin typeface="+mn-lt"/>
                <a:ea typeface="+mn-ea"/>
                <a:cs typeface="+mn-ea"/>
                <a:sym typeface="+mn-lt"/>
              </a:rPr>
              <a:t>首先了解亲子之间有哪些沟通的障碍</a:t>
            </a:r>
          </a:p>
          <a:p>
            <a:pPr>
              <a:lnSpc>
                <a:spcPct val="150000"/>
              </a:lnSpc>
              <a:buFontTx/>
              <a:buChar char="•"/>
            </a:pPr>
            <a:r>
              <a:rPr lang="zh-CN" altLang="en-US" sz="2000" dirty="0">
                <a:solidFill>
                  <a:schemeClr val="tx1">
                    <a:lumMod val="85000"/>
                    <a:lumOff val="15000"/>
                  </a:schemeClr>
                </a:solidFill>
                <a:latin typeface="+mn-lt"/>
                <a:ea typeface="+mn-ea"/>
                <a:cs typeface="+mn-ea"/>
                <a:sym typeface="+mn-lt"/>
              </a:rPr>
              <a:t>学会运用亲子沟通的重要技巧</a:t>
            </a:r>
            <a:r>
              <a:rPr lang="en-US" altLang="zh-CN" sz="2000" b="1" dirty="0">
                <a:solidFill>
                  <a:srgbClr val="2AA114"/>
                </a:solidFill>
                <a:latin typeface="+mn-lt"/>
                <a:ea typeface="+mn-ea"/>
                <a:cs typeface="+mn-ea"/>
                <a:sym typeface="+mn-lt"/>
              </a:rPr>
              <a:t>--</a:t>
            </a:r>
            <a:r>
              <a:rPr lang="zh-CN" altLang="en-US" sz="2000" b="1" dirty="0">
                <a:solidFill>
                  <a:srgbClr val="2AA114"/>
                </a:solidFill>
                <a:latin typeface="+mn-lt"/>
                <a:ea typeface="+mn-ea"/>
                <a:cs typeface="+mn-ea"/>
                <a:sym typeface="+mn-lt"/>
              </a:rPr>
              <a:t>积极倾听</a:t>
            </a:r>
            <a:r>
              <a:rPr lang="zh-CN" altLang="en-US" sz="2000" dirty="0">
                <a:solidFill>
                  <a:schemeClr val="tx1">
                    <a:lumMod val="85000"/>
                    <a:lumOff val="15000"/>
                  </a:schemeClr>
                </a:solidFill>
                <a:latin typeface="+mn-lt"/>
                <a:ea typeface="+mn-ea"/>
                <a:cs typeface="+mn-ea"/>
                <a:sym typeface="+mn-lt"/>
              </a:rPr>
              <a:t>  </a:t>
            </a:r>
          </a:p>
        </p:txBody>
      </p:sp>
      <p:sp>
        <p:nvSpPr>
          <p:cNvPr id="9" name="Rectangle 6"/>
          <p:cNvSpPr txBox="1">
            <a:spLocks noRot="1" noChangeArrowheads="1"/>
          </p:cNvSpPr>
          <p:nvPr/>
        </p:nvSpPr>
        <p:spPr>
          <a:xfrm>
            <a:off x="2438400" y="2250080"/>
            <a:ext cx="7315200" cy="822599"/>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fontAlgn="auto">
              <a:spcAft>
                <a:spcPts val="0"/>
              </a:spcAft>
              <a:buNone/>
            </a:pPr>
            <a:r>
              <a:rPr lang="en-US" altLang="zh-CN" sz="4400" b="1" dirty="0">
                <a:solidFill>
                  <a:schemeClr val="tx1">
                    <a:lumMod val="85000"/>
                    <a:lumOff val="15000"/>
                  </a:schemeClr>
                </a:solidFill>
                <a:cs typeface="+mn-ea"/>
                <a:sym typeface="+mn-lt"/>
              </a:rPr>
              <a:t>         --</a:t>
            </a:r>
            <a:r>
              <a:rPr lang="zh-CN" altLang="en-US" sz="2800" b="1" dirty="0">
                <a:solidFill>
                  <a:schemeClr val="tx1">
                    <a:lumMod val="85000"/>
                    <a:lumOff val="15000"/>
                  </a:schemeClr>
                </a:solidFill>
                <a:cs typeface="+mn-ea"/>
                <a:sym typeface="+mn-lt"/>
              </a:rPr>
              <a:t>学习本课程后</a:t>
            </a:r>
            <a:r>
              <a:rPr lang="en-US" altLang="zh-CN" sz="2800" b="1" dirty="0">
                <a:solidFill>
                  <a:schemeClr val="tx1">
                    <a:lumMod val="85000"/>
                    <a:lumOff val="15000"/>
                  </a:schemeClr>
                </a:solidFill>
                <a:cs typeface="+mn-ea"/>
                <a:sym typeface="+mn-lt"/>
              </a:rPr>
              <a:t>, </a:t>
            </a:r>
            <a:r>
              <a:rPr lang="zh-CN" altLang="en-US" sz="2800" b="1" dirty="0">
                <a:solidFill>
                  <a:schemeClr val="tx1">
                    <a:lumMod val="85000"/>
                    <a:lumOff val="15000"/>
                  </a:schemeClr>
                </a:solidFill>
                <a:cs typeface="+mn-ea"/>
                <a:sym typeface="+mn-lt"/>
              </a:rPr>
              <a:t>你会学到以下两点</a:t>
            </a:r>
          </a:p>
        </p:txBody>
      </p:sp>
      <p:sp>
        <p:nvSpPr>
          <p:cNvPr id="2" name="矩形: 圆角 1">
            <a:extLst>
              <a:ext uri="{FF2B5EF4-FFF2-40B4-BE49-F238E27FC236}">
                <a16:creationId xmlns="" xmlns:a16="http://schemas.microsoft.com/office/drawing/2014/main" id="{51AC3BC6-EA12-40E2-901D-291B33986DB8}"/>
              </a:ext>
            </a:extLst>
          </p:cNvPr>
          <p:cNvSpPr/>
          <p:nvPr/>
        </p:nvSpPr>
        <p:spPr>
          <a:xfrm>
            <a:off x="1885327" y="2406192"/>
            <a:ext cx="798855" cy="179736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学 习 目 标</a:t>
            </a:r>
          </a:p>
        </p:txBody>
      </p:sp>
      <p:pic>
        <p:nvPicPr>
          <p:cNvPr id="15" name="图片 14">
            <a:extLst>
              <a:ext uri="{FF2B5EF4-FFF2-40B4-BE49-F238E27FC236}">
                <a16:creationId xmlns="" xmlns:a16="http://schemas.microsoft.com/office/drawing/2014/main" id="{03C94303-B391-48FB-915A-5713A831F43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6335"/>
                                        </p:tgtEl>
                                        <p:attrNameLst>
                                          <p:attrName>style.visibility</p:attrName>
                                        </p:attrNameLst>
                                      </p:cBhvr>
                                      <p:to>
                                        <p:strVal val="visible"/>
                                      </p:to>
                                    </p:set>
                                    <p:animEffect transition="in" filter="fade">
                                      <p:cBhvr>
                                        <p:cTn id="29" dur="1000"/>
                                        <p:tgtEl>
                                          <p:spTgt spid="56335"/>
                                        </p:tgtEl>
                                      </p:cBhvr>
                                    </p:animEffect>
                                    <p:anim calcmode="lin" valueType="num">
                                      <p:cBhvr>
                                        <p:cTn id="30" dur="1000" fill="hold"/>
                                        <p:tgtEl>
                                          <p:spTgt spid="56335"/>
                                        </p:tgtEl>
                                        <p:attrNameLst>
                                          <p:attrName>ppt_x</p:attrName>
                                        </p:attrNameLst>
                                      </p:cBhvr>
                                      <p:tavLst>
                                        <p:tav tm="0">
                                          <p:val>
                                            <p:strVal val="#ppt_x"/>
                                          </p:val>
                                        </p:tav>
                                        <p:tav tm="100000">
                                          <p:val>
                                            <p:strVal val="#ppt_x"/>
                                          </p:val>
                                        </p:tav>
                                      </p:tavLst>
                                    </p:anim>
                                    <p:anim calcmode="lin" valueType="num">
                                      <p:cBhvr>
                                        <p:cTn id="31" dur="1000" fill="hold"/>
                                        <p:tgtEl>
                                          <p:spTgt spid="5633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p:bldP spid="9"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2" name="矩形 21">
            <a:extLst>
              <a:ext uri="{FF2B5EF4-FFF2-40B4-BE49-F238E27FC236}">
                <a16:creationId xmlns="" xmlns:a16="http://schemas.microsoft.com/office/drawing/2014/main" id="{54B615CC-8440-4949-A225-15F121B5C27F}"/>
              </a:ext>
            </a:extLst>
          </p:cNvPr>
          <p:cNvSpPr/>
          <p:nvPr/>
        </p:nvSpPr>
        <p:spPr>
          <a:xfrm>
            <a:off x="2321108" y="1996160"/>
            <a:ext cx="2089033" cy="461665"/>
          </a:xfrm>
          <a:prstGeom prst="rect">
            <a:avLst/>
          </a:prstGeom>
        </p:spPr>
        <p:txBody>
          <a:bodyPr wrap="none">
            <a:spAutoFit/>
          </a:bodyPr>
          <a:lstStyle/>
          <a:p>
            <a:r>
              <a:rPr lang="zh-CN" altLang="en-US" sz="2400" b="1" dirty="0">
                <a:solidFill>
                  <a:srgbClr val="2AA114"/>
                </a:solidFill>
                <a:latin typeface="+mn-lt"/>
                <a:ea typeface="+mn-ea"/>
                <a:cs typeface="+mn-ea"/>
                <a:sym typeface="+mn-lt"/>
              </a:rPr>
              <a:t>音 调 和 速 度</a:t>
            </a:r>
          </a:p>
        </p:txBody>
      </p:sp>
      <p:sp>
        <p:nvSpPr>
          <p:cNvPr id="25" name="矩形 24">
            <a:extLst>
              <a:ext uri="{FF2B5EF4-FFF2-40B4-BE49-F238E27FC236}">
                <a16:creationId xmlns="" xmlns:a16="http://schemas.microsoft.com/office/drawing/2014/main" id="{90273396-4304-4DF0-964C-7ABA51E0D9C3}"/>
              </a:ext>
            </a:extLst>
          </p:cNvPr>
          <p:cNvSpPr/>
          <p:nvPr/>
        </p:nvSpPr>
        <p:spPr>
          <a:xfrm>
            <a:off x="2162403" y="3429000"/>
            <a:ext cx="3645310" cy="369332"/>
          </a:xfrm>
          <a:prstGeom prst="rect">
            <a:avLst/>
          </a:prstGeom>
        </p:spPr>
        <p:txBody>
          <a:bodyPr wrap="square">
            <a:spAutoFit/>
          </a:bodyPr>
          <a:lstStyle/>
          <a:p>
            <a:pPr fontAlgn="auto">
              <a:spcAft>
                <a:spcPts val="0"/>
              </a:spcAft>
            </a:pPr>
            <a:r>
              <a:rPr lang="zh-CN" altLang="en-US" dirty="0">
                <a:solidFill>
                  <a:schemeClr val="tx1">
                    <a:lumMod val="85000"/>
                    <a:lumOff val="15000"/>
                  </a:schemeClr>
                </a:solidFill>
                <a:latin typeface="+mn-lt"/>
                <a:ea typeface="+mn-ea"/>
                <a:cs typeface="+mn-ea"/>
                <a:sym typeface="+mn-lt"/>
              </a:rPr>
              <a:t>可能是紧张，害怕，悲哀的表现。</a:t>
            </a:r>
          </a:p>
        </p:txBody>
      </p:sp>
      <p:sp>
        <p:nvSpPr>
          <p:cNvPr id="27" name="矩形: 圆角 26">
            <a:extLst>
              <a:ext uri="{FF2B5EF4-FFF2-40B4-BE49-F238E27FC236}">
                <a16:creationId xmlns="" xmlns:a16="http://schemas.microsoft.com/office/drawing/2014/main" id="{DD5BC262-6C18-4DD0-BA8A-78C06946F9E5}"/>
              </a:ext>
            </a:extLst>
          </p:cNvPr>
          <p:cNvSpPr/>
          <p:nvPr/>
        </p:nvSpPr>
        <p:spPr>
          <a:xfrm>
            <a:off x="2213290" y="2710605"/>
            <a:ext cx="2057400"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说话结巴：</a:t>
            </a:r>
          </a:p>
        </p:txBody>
      </p:sp>
      <p:sp>
        <p:nvSpPr>
          <p:cNvPr id="16" name="矩形: 圆角 15">
            <a:extLst>
              <a:ext uri="{FF2B5EF4-FFF2-40B4-BE49-F238E27FC236}">
                <a16:creationId xmlns="" xmlns:a16="http://schemas.microsoft.com/office/drawing/2014/main" id="{D5A4E2FC-7C45-492B-BE9E-5461559314E0}"/>
              </a:ext>
            </a:extLst>
          </p:cNvPr>
          <p:cNvSpPr/>
          <p:nvPr/>
        </p:nvSpPr>
        <p:spPr>
          <a:xfrm>
            <a:off x="2133600" y="4289350"/>
            <a:ext cx="2057400"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说话速度很快：</a:t>
            </a:r>
          </a:p>
        </p:txBody>
      </p:sp>
      <p:sp>
        <p:nvSpPr>
          <p:cNvPr id="17" name="矩形: 圆角 16">
            <a:extLst>
              <a:ext uri="{FF2B5EF4-FFF2-40B4-BE49-F238E27FC236}">
                <a16:creationId xmlns="" xmlns:a16="http://schemas.microsoft.com/office/drawing/2014/main" id="{D0AF1B4C-531C-495D-93D5-BFAAEE8E2A41}"/>
              </a:ext>
            </a:extLst>
          </p:cNvPr>
          <p:cNvSpPr/>
          <p:nvPr/>
        </p:nvSpPr>
        <p:spPr>
          <a:xfrm>
            <a:off x="6046504" y="2717979"/>
            <a:ext cx="2262786"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不说话：</a:t>
            </a:r>
          </a:p>
        </p:txBody>
      </p:sp>
      <p:sp>
        <p:nvSpPr>
          <p:cNvPr id="18" name="矩形: 圆角 17">
            <a:extLst>
              <a:ext uri="{FF2B5EF4-FFF2-40B4-BE49-F238E27FC236}">
                <a16:creationId xmlns="" xmlns:a16="http://schemas.microsoft.com/office/drawing/2014/main" id="{91F32A88-082B-4B41-9780-3917035EA93F}"/>
              </a:ext>
            </a:extLst>
          </p:cNvPr>
          <p:cNvSpPr/>
          <p:nvPr/>
        </p:nvSpPr>
        <p:spPr>
          <a:xfrm>
            <a:off x="5966813" y="4296724"/>
            <a:ext cx="2262787" cy="519351"/>
          </a:xfrm>
          <a:prstGeom prst="roundRect">
            <a:avLst>
              <a:gd name="adj" fmla="val 50000"/>
            </a:avLst>
          </a:prstGeom>
          <a:solidFill>
            <a:srgbClr val="2AA114"/>
          </a:solidFill>
        </p:spPr>
        <p:txBody>
          <a:bodyPr wrap="square">
            <a:spAutoFit/>
          </a:bodyPr>
          <a:lstStyle/>
          <a:p>
            <a:pPr algn="ctr"/>
            <a:r>
              <a:rPr lang="zh-CN" altLang="en-US" b="1" dirty="0">
                <a:solidFill>
                  <a:schemeClr val="bg1"/>
                </a:solidFill>
                <a:latin typeface="+mn-lt"/>
                <a:ea typeface="+mn-ea"/>
                <a:cs typeface="+mn-ea"/>
                <a:sym typeface="+mn-lt"/>
              </a:rPr>
              <a:t>重声强调某些字：</a:t>
            </a:r>
          </a:p>
        </p:txBody>
      </p:sp>
      <p:sp>
        <p:nvSpPr>
          <p:cNvPr id="4" name="矩形 3">
            <a:extLst>
              <a:ext uri="{FF2B5EF4-FFF2-40B4-BE49-F238E27FC236}">
                <a16:creationId xmlns="" xmlns:a16="http://schemas.microsoft.com/office/drawing/2014/main" id="{FA31EEC3-00CB-4A7B-B390-20134FA95750}"/>
              </a:ext>
            </a:extLst>
          </p:cNvPr>
          <p:cNvSpPr/>
          <p:nvPr/>
        </p:nvSpPr>
        <p:spPr>
          <a:xfrm>
            <a:off x="2125532" y="5058135"/>
            <a:ext cx="2611600" cy="646331"/>
          </a:xfrm>
          <a:prstGeom prst="rect">
            <a:avLst/>
          </a:prstGeom>
        </p:spPr>
        <p:txBody>
          <a:bodyPr wrap="square">
            <a:spAutoFit/>
          </a:bodyPr>
          <a:lstStyle/>
          <a:p>
            <a:r>
              <a:rPr lang="zh-CN" altLang="en-US" dirty="0">
                <a:solidFill>
                  <a:schemeClr val="tx1">
                    <a:lumMod val="85000"/>
                    <a:lumOff val="15000"/>
                  </a:schemeClr>
                </a:solidFill>
                <a:latin typeface="+mn-lt"/>
                <a:ea typeface="+mn-ea"/>
                <a:cs typeface="+mn-ea"/>
                <a:sym typeface="+mn-lt"/>
              </a:rPr>
              <a:t>可能意味着得意，高兴或紧张的情绪。</a:t>
            </a:r>
          </a:p>
        </p:txBody>
      </p:sp>
      <p:sp>
        <p:nvSpPr>
          <p:cNvPr id="5" name="矩形 4">
            <a:extLst>
              <a:ext uri="{FF2B5EF4-FFF2-40B4-BE49-F238E27FC236}">
                <a16:creationId xmlns="" xmlns:a16="http://schemas.microsoft.com/office/drawing/2014/main" id="{6009E3D5-1228-45B5-AF2C-F6D02CF16FA2}"/>
              </a:ext>
            </a:extLst>
          </p:cNvPr>
          <p:cNvSpPr/>
          <p:nvPr/>
        </p:nvSpPr>
        <p:spPr>
          <a:xfrm>
            <a:off x="6097252" y="3389198"/>
            <a:ext cx="3507438" cy="646331"/>
          </a:xfrm>
          <a:prstGeom prst="rect">
            <a:avLst/>
          </a:prstGeom>
        </p:spPr>
        <p:txBody>
          <a:bodyPr wrap="square">
            <a:spAutoFit/>
          </a:bodyPr>
          <a:lstStyle/>
          <a:p>
            <a:r>
              <a:rPr lang="zh-CN" altLang="en-US" dirty="0">
                <a:solidFill>
                  <a:schemeClr val="tx1">
                    <a:lumMod val="85000"/>
                    <a:lumOff val="15000"/>
                  </a:schemeClr>
                </a:solidFill>
                <a:latin typeface="+mn-lt"/>
                <a:ea typeface="+mn-ea"/>
                <a:cs typeface="+mn-ea"/>
                <a:sym typeface="+mn-lt"/>
              </a:rPr>
              <a:t>可能意味着正在思考或悲伤，沮丧郁闷，不高兴。</a:t>
            </a:r>
          </a:p>
        </p:txBody>
      </p:sp>
      <p:sp>
        <p:nvSpPr>
          <p:cNvPr id="8" name="矩形 7">
            <a:extLst>
              <a:ext uri="{FF2B5EF4-FFF2-40B4-BE49-F238E27FC236}">
                <a16:creationId xmlns="" xmlns:a16="http://schemas.microsoft.com/office/drawing/2014/main" id="{C03F0D83-7A50-48FF-A19F-FB3678E27165}"/>
              </a:ext>
            </a:extLst>
          </p:cNvPr>
          <p:cNvSpPr/>
          <p:nvPr/>
        </p:nvSpPr>
        <p:spPr>
          <a:xfrm>
            <a:off x="6017563" y="5196635"/>
            <a:ext cx="3355038" cy="369332"/>
          </a:xfrm>
          <a:prstGeom prst="rect">
            <a:avLst/>
          </a:prstGeom>
        </p:spPr>
        <p:txBody>
          <a:bodyPr wrap="square">
            <a:spAutoFit/>
          </a:bodyPr>
          <a:lstStyle/>
          <a:p>
            <a:r>
              <a:rPr lang="zh-CN" altLang="en-US" dirty="0">
                <a:solidFill>
                  <a:schemeClr val="tx1">
                    <a:lumMod val="85000"/>
                    <a:lumOff val="15000"/>
                  </a:schemeClr>
                </a:solidFill>
                <a:latin typeface="+mn-lt"/>
                <a:ea typeface="+mn-ea"/>
                <a:cs typeface="+mn-ea"/>
                <a:sym typeface="+mn-lt"/>
              </a:rPr>
              <a:t>可能是谈话重点内容的强调</a:t>
            </a:r>
          </a:p>
        </p:txBody>
      </p:sp>
    </p:spTree>
    <p:extLst>
      <p:ext uri="{BB962C8B-B14F-4D97-AF65-F5344CB8AC3E}">
        <p14:creationId xmlns:p14="http://schemas.microsoft.com/office/powerpoint/2010/main" val="297366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animBg="1"/>
      <p:bldP spid="16" grpId="0" animBg="1"/>
      <p:bldP spid="17" grpId="0" animBg="1"/>
      <p:bldP spid="18" grpId="0" animBg="1"/>
      <p:bldP spid="4"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对话气泡: 圆角矩形 28">
            <a:extLst>
              <a:ext uri="{FF2B5EF4-FFF2-40B4-BE49-F238E27FC236}">
                <a16:creationId xmlns="" xmlns:a16="http://schemas.microsoft.com/office/drawing/2014/main" id="{40B2DF10-AB7A-4779-94A1-06A3BEADFBD1}"/>
              </a:ext>
            </a:extLst>
          </p:cNvPr>
          <p:cNvSpPr/>
          <p:nvPr/>
        </p:nvSpPr>
        <p:spPr>
          <a:xfrm>
            <a:off x="1815279" y="2860571"/>
            <a:ext cx="4285795" cy="1348265"/>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对话气泡: 圆角矩形 29">
            <a:extLst>
              <a:ext uri="{FF2B5EF4-FFF2-40B4-BE49-F238E27FC236}">
                <a16:creationId xmlns="" xmlns:a16="http://schemas.microsoft.com/office/drawing/2014/main" id="{33000A8F-432B-4D04-A2FD-CB06E38DFF95}"/>
              </a:ext>
            </a:extLst>
          </p:cNvPr>
          <p:cNvSpPr/>
          <p:nvPr/>
        </p:nvSpPr>
        <p:spPr>
          <a:xfrm>
            <a:off x="1815279" y="4605969"/>
            <a:ext cx="4285795" cy="1348265"/>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对话气泡: 圆角矩形 30">
            <a:extLst>
              <a:ext uri="{FF2B5EF4-FFF2-40B4-BE49-F238E27FC236}">
                <a16:creationId xmlns="" xmlns:a16="http://schemas.microsoft.com/office/drawing/2014/main" id="{3F39F6ED-AA6B-45CA-A021-077FB39AD4F6}"/>
              </a:ext>
            </a:extLst>
          </p:cNvPr>
          <p:cNvSpPr/>
          <p:nvPr/>
        </p:nvSpPr>
        <p:spPr>
          <a:xfrm>
            <a:off x="6521085" y="2860571"/>
            <a:ext cx="4285795" cy="1348265"/>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对话气泡: 圆角矩形 31">
            <a:extLst>
              <a:ext uri="{FF2B5EF4-FFF2-40B4-BE49-F238E27FC236}">
                <a16:creationId xmlns="" xmlns:a16="http://schemas.microsoft.com/office/drawing/2014/main" id="{59A27252-215C-4502-8252-1F3471C572ED}"/>
              </a:ext>
            </a:extLst>
          </p:cNvPr>
          <p:cNvSpPr/>
          <p:nvPr/>
        </p:nvSpPr>
        <p:spPr>
          <a:xfrm>
            <a:off x="6521085" y="4605969"/>
            <a:ext cx="4285795" cy="1348265"/>
          </a:xfrm>
          <a:prstGeom prst="wedgeRoundRectCallout">
            <a:avLst>
              <a:gd name="adj1" fmla="val 47570"/>
              <a:gd name="adj2" fmla="val -2919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21">
            <a:extLst>
              <a:ext uri="{FF2B5EF4-FFF2-40B4-BE49-F238E27FC236}">
                <a16:creationId xmlns="" xmlns:a16="http://schemas.microsoft.com/office/drawing/2014/main" id="{54B615CC-8440-4949-A225-15F121B5C27F}"/>
              </a:ext>
            </a:extLst>
          </p:cNvPr>
          <p:cNvSpPr/>
          <p:nvPr/>
        </p:nvSpPr>
        <p:spPr>
          <a:xfrm>
            <a:off x="1905000" y="1915540"/>
            <a:ext cx="3486605" cy="64918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四 父母反映的方式</a:t>
            </a:r>
          </a:p>
        </p:txBody>
      </p:sp>
      <p:sp>
        <p:nvSpPr>
          <p:cNvPr id="21" name="椭圆 20">
            <a:extLst>
              <a:ext uri="{FF2B5EF4-FFF2-40B4-BE49-F238E27FC236}">
                <a16:creationId xmlns="" xmlns:a16="http://schemas.microsoft.com/office/drawing/2014/main" id="{6CBBAB46-6368-42AC-A610-1952AC078BBA}"/>
              </a:ext>
            </a:extLst>
          </p:cNvPr>
          <p:cNvSpPr/>
          <p:nvPr/>
        </p:nvSpPr>
        <p:spPr>
          <a:xfrm>
            <a:off x="2108108" y="3247166"/>
            <a:ext cx="555523" cy="557929"/>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1</a:t>
            </a:r>
            <a:endParaRPr lang="zh-CN" altLang="en-US" sz="2400" b="1" dirty="0">
              <a:cs typeface="+mn-ea"/>
              <a:sym typeface="+mn-lt"/>
            </a:endParaRPr>
          </a:p>
        </p:txBody>
      </p:sp>
      <p:sp>
        <p:nvSpPr>
          <p:cNvPr id="23" name="椭圆 22">
            <a:extLst>
              <a:ext uri="{FF2B5EF4-FFF2-40B4-BE49-F238E27FC236}">
                <a16:creationId xmlns="" xmlns:a16="http://schemas.microsoft.com/office/drawing/2014/main" id="{AA4C09CF-B99E-44D3-9577-8D5B0E79F250}"/>
              </a:ext>
            </a:extLst>
          </p:cNvPr>
          <p:cNvSpPr/>
          <p:nvPr/>
        </p:nvSpPr>
        <p:spPr>
          <a:xfrm>
            <a:off x="2108108" y="5045935"/>
            <a:ext cx="555523" cy="557929"/>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3</a:t>
            </a:r>
            <a:endParaRPr lang="zh-CN" altLang="en-US" sz="2400" b="1" dirty="0">
              <a:cs typeface="+mn-ea"/>
              <a:sym typeface="+mn-lt"/>
            </a:endParaRPr>
          </a:p>
        </p:txBody>
      </p:sp>
      <p:sp>
        <p:nvSpPr>
          <p:cNvPr id="26" name="椭圆 25">
            <a:extLst>
              <a:ext uri="{FF2B5EF4-FFF2-40B4-BE49-F238E27FC236}">
                <a16:creationId xmlns="" xmlns:a16="http://schemas.microsoft.com/office/drawing/2014/main" id="{3CBD016D-B076-4FC5-98B7-E4421FCE42F1}"/>
              </a:ext>
            </a:extLst>
          </p:cNvPr>
          <p:cNvSpPr/>
          <p:nvPr/>
        </p:nvSpPr>
        <p:spPr>
          <a:xfrm>
            <a:off x="6696330" y="3244660"/>
            <a:ext cx="555523" cy="557929"/>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2</a:t>
            </a:r>
            <a:endParaRPr lang="zh-CN" altLang="en-US" sz="2400" b="1" dirty="0">
              <a:cs typeface="+mn-ea"/>
              <a:sym typeface="+mn-lt"/>
            </a:endParaRPr>
          </a:p>
        </p:txBody>
      </p:sp>
      <p:sp>
        <p:nvSpPr>
          <p:cNvPr id="28" name="椭圆 27">
            <a:extLst>
              <a:ext uri="{FF2B5EF4-FFF2-40B4-BE49-F238E27FC236}">
                <a16:creationId xmlns="" xmlns:a16="http://schemas.microsoft.com/office/drawing/2014/main" id="{A8E38844-F9A6-43A2-ABFD-DDF007AEE820}"/>
              </a:ext>
            </a:extLst>
          </p:cNvPr>
          <p:cNvSpPr/>
          <p:nvPr/>
        </p:nvSpPr>
        <p:spPr>
          <a:xfrm>
            <a:off x="6693818" y="5045934"/>
            <a:ext cx="555523" cy="557929"/>
          </a:xfrm>
          <a:prstGeom prst="ellipse">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cs typeface="+mn-ea"/>
                <a:sym typeface="+mn-lt"/>
              </a:rPr>
              <a:t>4</a:t>
            </a:r>
            <a:endParaRPr lang="zh-CN" altLang="en-US" sz="2400" b="1" dirty="0">
              <a:cs typeface="+mn-ea"/>
              <a:sym typeface="+mn-lt"/>
            </a:endParaRPr>
          </a:p>
        </p:txBody>
      </p:sp>
      <p:sp>
        <p:nvSpPr>
          <p:cNvPr id="3" name="矩形 2">
            <a:extLst>
              <a:ext uri="{FF2B5EF4-FFF2-40B4-BE49-F238E27FC236}">
                <a16:creationId xmlns="" xmlns:a16="http://schemas.microsoft.com/office/drawing/2014/main" id="{97390EEF-2BB3-4CDF-BA55-A539546734F2}"/>
              </a:ext>
            </a:extLst>
          </p:cNvPr>
          <p:cNvSpPr/>
          <p:nvPr/>
        </p:nvSpPr>
        <p:spPr>
          <a:xfrm>
            <a:off x="2828003" y="3116485"/>
            <a:ext cx="2985320" cy="1077218"/>
          </a:xfrm>
          <a:prstGeom prst="rect">
            <a:avLst/>
          </a:prstGeom>
        </p:spPr>
        <p:txBody>
          <a:bodyPr wrap="square">
            <a:spAutoFit/>
          </a:bodyPr>
          <a:lstStyle/>
          <a:p>
            <a:r>
              <a:rPr lang="zh-CN" altLang="en-US" sz="1600" dirty="0">
                <a:solidFill>
                  <a:schemeClr val="tx1">
                    <a:lumMod val="85000"/>
                    <a:lumOff val="15000"/>
                  </a:schemeClr>
                </a:solidFill>
                <a:latin typeface="+mn-lt"/>
                <a:ea typeface="+mn-ea"/>
                <a:cs typeface="+mn-ea"/>
                <a:sym typeface="+mn-lt"/>
              </a:rPr>
              <a:t>当</a:t>
            </a:r>
            <a:r>
              <a:rPr lang="zh-CN" altLang="en-US" sz="1600" dirty="0">
                <a:solidFill>
                  <a:prstClr val="black">
                    <a:lumMod val="85000"/>
                    <a:lumOff val="15000"/>
                  </a:prstClr>
                </a:solidFill>
                <a:latin typeface="+mn-lt"/>
                <a:ea typeface="+mn-ea"/>
                <a:cs typeface="+mn-ea"/>
                <a:sym typeface="+mn-lt"/>
              </a:rPr>
              <a:t>当父母倾听孩子所表达的感受后，应该对孩子有所 “回馈”，让他觉得 “我被了解”。</a:t>
            </a:r>
            <a:br>
              <a:rPr lang="zh-CN" altLang="en-US" sz="1600" dirty="0">
                <a:solidFill>
                  <a:prstClr val="black">
                    <a:lumMod val="85000"/>
                    <a:lumOff val="15000"/>
                  </a:prstClr>
                </a:solidFill>
                <a:latin typeface="+mn-lt"/>
                <a:ea typeface="+mn-ea"/>
                <a:cs typeface="+mn-ea"/>
                <a:sym typeface="+mn-lt"/>
              </a:rPr>
            </a:br>
            <a:endParaRPr lang="zh-CN" altLang="en-US" sz="1600" dirty="0">
              <a:latin typeface="+mn-lt"/>
              <a:ea typeface="+mn-ea"/>
              <a:cs typeface="+mn-ea"/>
              <a:sym typeface="+mn-lt"/>
            </a:endParaRPr>
          </a:p>
        </p:txBody>
      </p:sp>
      <p:grpSp>
        <p:nvGrpSpPr>
          <p:cNvPr id="6" name="组合 5">
            <a:extLst>
              <a:ext uri="{FF2B5EF4-FFF2-40B4-BE49-F238E27FC236}">
                <a16:creationId xmlns="" xmlns:a16="http://schemas.microsoft.com/office/drawing/2014/main" id="{E9FE1725-8316-437C-A715-5448594F642F}"/>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E334E8C3-601D-41F3-B0BA-BFF882D6C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0" name="组合 9">
              <a:extLst>
                <a:ext uri="{FF2B5EF4-FFF2-40B4-BE49-F238E27FC236}">
                  <a16:creationId xmlns="" xmlns:a16="http://schemas.microsoft.com/office/drawing/2014/main" id="{AE252B87-BF7E-45B0-9E5E-865E901EF53B}"/>
                </a:ext>
              </a:extLst>
            </p:cNvPr>
            <p:cNvGrpSpPr/>
            <p:nvPr/>
          </p:nvGrpSpPr>
          <p:grpSpPr>
            <a:xfrm>
              <a:off x="1197148" y="1130891"/>
              <a:ext cx="1620957" cy="523901"/>
              <a:chOff x="2902716" y="2016323"/>
              <a:chExt cx="1620957" cy="523901"/>
            </a:xfrm>
          </p:grpSpPr>
          <p:sp>
            <p:nvSpPr>
              <p:cNvPr id="12" name="矩形 11">
                <a:extLst>
                  <a:ext uri="{FF2B5EF4-FFF2-40B4-BE49-F238E27FC236}">
                    <a16:creationId xmlns="" xmlns:a16="http://schemas.microsoft.com/office/drawing/2014/main" id="{8BA74D64-F8DD-4F6E-8AC0-FE4E5E427A03}"/>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3" name="矩形 12">
                <a:extLst>
                  <a:ext uri="{FF2B5EF4-FFF2-40B4-BE49-F238E27FC236}">
                    <a16:creationId xmlns="" xmlns:a16="http://schemas.microsoft.com/office/drawing/2014/main" id="{7FC3580A-D4CE-4144-8B6F-C63EC17D2EE9}"/>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1" name="图片 10">
              <a:extLst>
                <a:ext uri="{FF2B5EF4-FFF2-40B4-BE49-F238E27FC236}">
                  <a16:creationId xmlns="" xmlns:a16="http://schemas.microsoft.com/office/drawing/2014/main" id="{BB13DE9E-F4D7-4B2A-8F86-7B4CF2F48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9" name="矩形 8">
            <a:extLst>
              <a:ext uri="{FF2B5EF4-FFF2-40B4-BE49-F238E27FC236}">
                <a16:creationId xmlns="" xmlns:a16="http://schemas.microsoft.com/office/drawing/2014/main" id="{5039CE97-5664-4C45-A7F4-5A1583F3BAC5}"/>
              </a:ext>
            </a:extLst>
          </p:cNvPr>
          <p:cNvSpPr/>
          <p:nvPr/>
        </p:nvSpPr>
        <p:spPr>
          <a:xfrm>
            <a:off x="7381722" y="3057649"/>
            <a:ext cx="3133877" cy="1077218"/>
          </a:xfrm>
          <a:prstGeom prst="rect">
            <a:avLst/>
          </a:prstGeom>
        </p:spPr>
        <p:txBody>
          <a:bodyPr wrap="square">
            <a:spAutoFit/>
          </a:bodyPr>
          <a:lstStyle/>
          <a:p>
            <a:r>
              <a:rPr lang="zh-CN" altLang="en-US" sz="1600" dirty="0">
                <a:solidFill>
                  <a:prstClr val="black">
                    <a:lumMod val="85000"/>
                    <a:lumOff val="15000"/>
                  </a:prstClr>
                </a:solidFill>
                <a:latin typeface="+mn-lt"/>
                <a:ea typeface="+mn-ea"/>
                <a:cs typeface="+mn-ea"/>
                <a:sym typeface="+mn-lt"/>
              </a:rPr>
              <a:t>父母不可能完全明白自己孩子的意思，因此可以用反映的感受方式，看看自己是否完全了解孩子的意思。</a:t>
            </a:r>
            <a:endParaRPr lang="zh-CN" altLang="en-US" sz="1600" dirty="0">
              <a:latin typeface="+mn-lt"/>
              <a:ea typeface="+mn-ea"/>
              <a:cs typeface="+mn-ea"/>
              <a:sym typeface="+mn-lt"/>
            </a:endParaRPr>
          </a:p>
        </p:txBody>
      </p:sp>
      <p:sp>
        <p:nvSpPr>
          <p:cNvPr id="14" name="矩形 13">
            <a:extLst>
              <a:ext uri="{FF2B5EF4-FFF2-40B4-BE49-F238E27FC236}">
                <a16:creationId xmlns="" xmlns:a16="http://schemas.microsoft.com/office/drawing/2014/main" id="{9F74BC4B-7BC3-416B-BBD3-DDA95CE71417}"/>
              </a:ext>
            </a:extLst>
          </p:cNvPr>
          <p:cNvSpPr/>
          <p:nvPr/>
        </p:nvSpPr>
        <p:spPr>
          <a:xfrm>
            <a:off x="2837756" y="4863233"/>
            <a:ext cx="2877244" cy="1077218"/>
          </a:xfrm>
          <a:prstGeom prst="rect">
            <a:avLst/>
          </a:prstGeom>
        </p:spPr>
        <p:txBody>
          <a:bodyPr wrap="square">
            <a:spAutoFit/>
          </a:bodyPr>
          <a:lstStyle/>
          <a:p>
            <a:r>
              <a:rPr lang="zh-CN" altLang="en-US" sz="1600" dirty="0">
                <a:solidFill>
                  <a:schemeClr val="tx1">
                    <a:lumMod val="85000"/>
                    <a:lumOff val="15000"/>
                  </a:schemeClr>
                </a:solidFill>
                <a:latin typeface="+mn-lt"/>
                <a:ea typeface="+mn-ea"/>
                <a:cs typeface="+mn-ea"/>
                <a:sym typeface="+mn-lt"/>
              </a:rPr>
              <a:t>就</a:t>
            </a:r>
            <a:r>
              <a:rPr lang="zh-CN" altLang="en-US" sz="1600" dirty="0">
                <a:solidFill>
                  <a:prstClr val="black">
                    <a:lumMod val="85000"/>
                    <a:lumOff val="15000"/>
                  </a:prstClr>
                </a:solidFill>
                <a:latin typeface="+mn-lt"/>
                <a:ea typeface="+mn-ea"/>
                <a:cs typeface="+mn-ea"/>
                <a:sym typeface="+mn-lt"/>
              </a:rPr>
              <a:t>父母就像一面镜子，将孩子感受反映出来，帮助孩子看清自己，了解自己。</a:t>
            </a:r>
            <a:br>
              <a:rPr lang="zh-CN" altLang="en-US" sz="1600" dirty="0">
                <a:solidFill>
                  <a:prstClr val="black">
                    <a:lumMod val="85000"/>
                    <a:lumOff val="15000"/>
                  </a:prstClr>
                </a:solidFill>
                <a:latin typeface="+mn-lt"/>
                <a:ea typeface="+mn-ea"/>
                <a:cs typeface="+mn-ea"/>
                <a:sym typeface="+mn-lt"/>
              </a:rPr>
            </a:br>
            <a:endParaRPr lang="zh-CN" altLang="en-US" sz="1600" dirty="0">
              <a:latin typeface="+mn-lt"/>
              <a:ea typeface="+mn-ea"/>
              <a:cs typeface="+mn-ea"/>
              <a:sym typeface="+mn-lt"/>
            </a:endParaRPr>
          </a:p>
        </p:txBody>
      </p:sp>
      <p:sp>
        <p:nvSpPr>
          <p:cNvPr id="15" name="矩形 14">
            <a:extLst>
              <a:ext uri="{FF2B5EF4-FFF2-40B4-BE49-F238E27FC236}">
                <a16:creationId xmlns="" xmlns:a16="http://schemas.microsoft.com/office/drawing/2014/main" id="{D38F4225-EBA6-4F87-9B5C-C90AD2510808}"/>
              </a:ext>
            </a:extLst>
          </p:cNvPr>
          <p:cNvSpPr/>
          <p:nvPr/>
        </p:nvSpPr>
        <p:spPr>
          <a:xfrm>
            <a:off x="7381722" y="4741492"/>
            <a:ext cx="3286278" cy="1077218"/>
          </a:xfrm>
          <a:prstGeom prst="rect">
            <a:avLst/>
          </a:prstGeom>
        </p:spPr>
        <p:txBody>
          <a:bodyPr wrap="square">
            <a:spAutoFit/>
          </a:bodyPr>
          <a:lstStyle/>
          <a:p>
            <a:r>
              <a:rPr lang="zh-CN" altLang="en-US" sz="1600" dirty="0">
                <a:solidFill>
                  <a:schemeClr val="tx1">
                    <a:lumMod val="85000"/>
                    <a:lumOff val="15000"/>
                  </a:schemeClr>
                </a:solidFill>
                <a:latin typeface="+mn-lt"/>
                <a:ea typeface="+mn-ea"/>
                <a:cs typeface="+mn-ea"/>
                <a:sym typeface="+mn-lt"/>
              </a:rPr>
              <a:t>用情绪或感受的字眼来表达自己内心的感受，父母只需借着重复孩子所说的一切就能达到反映的效果了解孩子真正的意思</a:t>
            </a:r>
            <a:endParaRPr lang="zh-CN" altLang="en-US" sz="1600" dirty="0">
              <a:latin typeface="+mn-lt"/>
              <a:ea typeface="+mn-ea"/>
              <a:cs typeface="+mn-ea"/>
              <a:sym typeface="+mn-lt"/>
            </a:endParaRPr>
          </a:p>
        </p:txBody>
      </p:sp>
    </p:spTree>
    <p:extLst>
      <p:ext uri="{BB962C8B-B14F-4D97-AF65-F5344CB8AC3E}">
        <p14:creationId xmlns:p14="http://schemas.microsoft.com/office/powerpoint/2010/main" val="3510759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22" grpId="0" animBg="1"/>
      <p:bldP spid="21" grpId="0" animBg="1"/>
      <p:bldP spid="23" grpId="0" animBg="1"/>
      <p:bldP spid="26" grpId="0" animBg="1"/>
      <p:bldP spid="28" grpId="0" animBg="1"/>
      <p:bldP spid="3" grpId="0"/>
      <p:bldP spid="9"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2FACAF12-6992-484F-A7A0-DF2D7956571E}"/>
              </a:ext>
            </a:extLst>
          </p:cNvPr>
          <p:cNvGrpSpPr/>
          <p:nvPr/>
        </p:nvGrpSpPr>
        <p:grpSpPr>
          <a:xfrm>
            <a:off x="1537585" y="589687"/>
            <a:ext cx="3156728" cy="1069939"/>
            <a:chOff x="533400" y="628948"/>
            <a:chExt cx="3156728" cy="1069939"/>
          </a:xfrm>
        </p:grpSpPr>
        <p:pic>
          <p:nvPicPr>
            <p:cNvPr id="4" name="图片 3">
              <a:extLst>
                <a:ext uri="{FF2B5EF4-FFF2-40B4-BE49-F238E27FC236}">
                  <a16:creationId xmlns="" xmlns:a16="http://schemas.microsoft.com/office/drawing/2014/main" id="{44506353-EB66-493C-AC53-8F626CB6B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5" name="组合 4">
              <a:extLst>
                <a:ext uri="{FF2B5EF4-FFF2-40B4-BE49-F238E27FC236}">
                  <a16:creationId xmlns="" xmlns:a16="http://schemas.microsoft.com/office/drawing/2014/main" id="{86940D46-0256-4E12-9CFF-29D5EA967D5E}"/>
                </a:ext>
              </a:extLst>
            </p:cNvPr>
            <p:cNvGrpSpPr/>
            <p:nvPr/>
          </p:nvGrpSpPr>
          <p:grpSpPr>
            <a:xfrm>
              <a:off x="1197148" y="1130891"/>
              <a:ext cx="1620957" cy="523901"/>
              <a:chOff x="2902716" y="2016323"/>
              <a:chExt cx="1620957" cy="523901"/>
            </a:xfrm>
          </p:grpSpPr>
          <p:sp>
            <p:nvSpPr>
              <p:cNvPr id="7" name="矩形 6">
                <a:extLst>
                  <a:ext uri="{FF2B5EF4-FFF2-40B4-BE49-F238E27FC236}">
                    <a16:creationId xmlns="" xmlns:a16="http://schemas.microsoft.com/office/drawing/2014/main" id="{1D81E5C8-FF6C-42CD-92AF-E9441CA9C73E}"/>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8" name="矩形 7">
                <a:extLst>
                  <a:ext uri="{FF2B5EF4-FFF2-40B4-BE49-F238E27FC236}">
                    <a16:creationId xmlns="" xmlns:a16="http://schemas.microsoft.com/office/drawing/2014/main" id="{E2CB6BFA-730D-43DE-978D-324562BC1D43}"/>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6" name="图片 5">
              <a:extLst>
                <a:ext uri="{FF2B5EF4-FFF2-40B4-BE49-F238E27FC236}">
                  <a16:creationId xmlns="" xmlns:a16="http://schemas.microsoft.com/office/drawing/2014/main" id="{B8B34535-0583-429F-83D5-39554B4047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1">
            <a:extLst>
              <a:ext uri="{FF2B5EF4-FFF2-40B4-BE49-F238E27FC236}">
                <a16:creationId xmlns="" xmlns:a16="http://schemas.microsoft.com/office/drawing/2014/main" id="{8CE3FC16-9C32-484B-BF41-D60B3B76C19C}"/>
              </a:ext>
            </a:extLst>
          </p:cNvPr>
          <p:cNvSpPr/>
          <p:nvPr/>
        </p:nvSpPr>
        <p:spPr>
          <a:xfrm>
            <a:off x="2438400" y="2286000"/>
            <a:ext cx="7919140" cy="2954655"/>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mn-lt"/>
                <a:ea typeface="+mn-ea"/>
                <a:cs typeface="+mn-ea"/>
                <a:sym typeface="+mn-lt"/>
              </a:rPr>
              <a:t>反映常被父母误用为阐释，反而造成更多的误解，因为反映和阐释是截然不同的事情。</a:t>
            </a:r>
          </a:p>
          <a:p>
            <a:pPr>
              <a:lnSpc>
                <a:spcPct val="150000"/>
              </a:lnSpc>
            </a:pPr>
            <a:endParaRPr lang="zh-CN" altLang="en-US" sz="2000" i="1" dirty="0">
              <a:solidFill>
                <a:schemeClr val="hlink"/>
              </a:solidFill>
              <a:latin typeface="+mn-lt"/>
              <a:ea typeface="+mn-ea"/>
              <a:cs typeface="+mn-ea"/>
              <a:sym typeface="+mn-lt"/>
            </a:endParaRPr>
          </a:p>
          <a:p>
            <a:pPr>
              <a:lnSpc>
                <a:spcPct val="150000"/>
              </a:lnSpc>
            </a:pPr>
            <a:r>
              <a:rPr lang="zh-CN" altLang="en-US" sz="3200" i="1" dirty="0">
                <a:solidFill>
                  <a:srgbClr val="2AA114"/>
                </a:solidFill>
                <a:latin typeface="+mn-lt"/>
                <a:ea typeface="+mn-ea"/>
                <a:cs typeface="+mn-ea"/>
                <a:sym typeface="+mn-lt"/>
              </a:rPr>
              <a:t>反映的倾听只是将孩子 所说的话以自己感</a:t>
            </a:r>
          </a:p>
          <a:p>
            <a:pPr>
              <a:lnSpc>
                <a:spcPct val="150000"/>
              </a:lnSpc>
              <a:buFont typeface="Wingdings" panose="05000000000000000000" pitchFamily="2" charset="2"/>
              <a:buNone/>
            </a:pPr>
            <a:r>
              <a:rPr lang="zh-CN" altLang="en-US" sz="3200" i="1" dirty="0">
                <a:solidFill>
                  <a:srgbClr val="2AA114"/>
                </a:solidFill>
                <a:latin typeface="+mn-lt"/>
                <a:ea typeface="+mn-ea"/>
                <a:cs typeface="+mn-ea"/>
                <a:sym typeface="+mn-lt"/>
              </a:rPr>
              <a:t>受字眼予以重述。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7824159C-700C-4310-BF63-1CDA118E855C}"/>
              </a:ext>
            </a:extLst>
          </p:cNvPr>
          <p:cNvGrpSpPr/>
          <p:nvPr/>
        </p:nvGrpSpPr>
        <p:grpSpPr>
          <a:xfrm>
            <a:off x="0" y="11723"/>
            <a:ext cx="12192000" cy="6834554"/>
            <a:chOff x="0" y="11723"/>
            <a:chExt cx="12192000" cy="6834554"/>
          </a:xfrm>
        </p:grpSpPr>
        <p:pic>
          <p:nvPicPr>
            <p:cNvPr id="6" name="图片 5">
              <a:extLst>
                <a:ext uri="{FF2B5EF4-FFF2-40B4-BE49-F238E27FC236}">
                  <a16:creationId xmlns=""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 xmlns:a16="http://schemas.microsoft.com/office/drawing/2014/main" id="{D0061317-A20E-4A22-AAF0-4047C0C2432D}"/>
              </a:ext>
            </a:extLst>
          </p:cNvPr>
          <p:cNvGrpSpPr/>
          <p:nvPr/>
        </p:nvGrpSpPr>
        <p:grpSpPr>
          <a:xfrm>
            <a:off x="0" y="752341"/>
            <a:ext cx="12192000" cy="6105658"/>
            <a:chOff x="0" y="752341"/>
            <a:chExt cx="12192000" cy="6105658"/>
          </a:xfrm>
        </p:grpSpPr>
        <p:pic>
          <p:nvPicPr>
            <p:cNvPr id="10" name="图片 9">
              <a:extLst>
                <a:ext uri="{FF2B5EF4-FFF2-40B4-BE49-F238E27FC236}">
                  <a16:creationId xmlns=""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527024"/>
              <a:ext cx="12192000" cy="2330975"/>
            </a:xfrm>
            <a:prstGeom prst="rect">
              <a:avLst/>
            </a:prstGeom>
          </p:spPr>
        </p:pic>
        <p:pic>
          <p:nvPicPr>
            <p:cNvPr id="11" name="图片 10">
              <a:extLst>
                <a:ext uri="{FF2B5EF4-FFF2-40B4-BE49-F238E27FC236}">
                  <a16:creationId xmlns=""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52341"/>
              <a:ext cx="12192000" cy="6093936"/>
            </a:xfrm>
            <a:prstGeom prst="rect">
              <a:avLst/>
            </a:prstGeom>
          </p:spPr>
        </p:pic>
      </p:grpSp>
      <p:pic>
        <p:nvPicPr>
          <p:cNvPr id="12" name="图片 11">
            <a:extLst>
              <a:ext uri="{FF2B5EF4-FFF2-40B4-BE49-F238E27FC236}">
                <a16:creationId xmlns=""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39801" y="402768"/>
            <a:ext cx="6912548" cy="2330975"/>
          </a:xfrm>
          <a:prstGeom prst="rect">
            <a:avLst/>
          </a:prstGeom>
        </p:spPr>
      </p:pic>
      <p:grpSp>
        <p:nvGrpSpPr>
          <p:cNvPr id="14" name="组合 13">
            <a:extLst>
              <a:ext uri="{FF2B5EF4-FFF2-40B4-BE49-F238E27FC236}">
                <a16:creationId xmlns="" xmlns:a16="http://schemas.microsoft.com/office/drawing/2014/main" id="{01A8D40B-8F0F-4250-8D0D-8F21106E2435}"/>
              </a:ext>
            </a:extLst>
          </p:cNvPr>
          <p:cNvGrpSpPr/>
          <p:nvPr/>
        </p:nvGrpSpPr>
        <p:grpSpPr>
          <a:xfrm>
            <a:off x="3657600" y="3319295"/>
            <a:ext cx="5109092" cy="1569660"/>
            <a:chOff x="2902715" y="2016323"/>
            <a:chExt cx="5109092" cy="1569660"/>
          </a:xfrm>
        </p:grpSpPr>
        <p:sp>
          <p:nvSpPr>
            <p:cNvPr id="15" name="矩形 14">
              <a:extLst>
                <a:ext uri="{FF2B5EF4-FFF2-40B4-BE49-F238E27FC236}">
                  <a16:creationId xmlns="" xmlns:a16="http://schemas.microsoft.com/office/drawing/2014/main" id="{0081D110-8430-41F6-AD56-8DCF8E4DD95E}"/>
                </a:ext>
              </a:extLst>
            </p:cNvPr>
            <p:cNvSpPr/>
            <p:nvPr/>
          </p:nvSpPr>
          <p:spPr>
            <a:xfrm>
              <a:off x="2902716" y="2016323"/>
              <a:ext cx="5109091"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正确表达</a:t>
              </a:r>
            </a:p>
          </p:txBody>
        </p:sp>
        <p:sp>
          <p:nvSpPr>
            <p:cNvPr id="16" name="矩形 15">
              <a:extLst>
                <a:ext uri="{FF2B5EF4-FFF2-40B4-BE49-F238E27FC236}">
                  <a16:creationId xmlns="" xmlns:a16="http://schemas.microsoft.com/office/drawing/2014/main" id="{41262374-0B03-45EC-8ED2-D513E05B73D8}"/>
                </a:ext>
              </a:extLst>
            </p:cNvPr>
            <p:cNvSpPr/>
            <p:nvPr/>
          </p:nvSpPr>
          <p:spPr>
            <a:xfrm>
              <a:off x="2902715" y="2016323"/>
              <a:ext cx="5109091" cy="1569660"/>
            </a:xfrm>
            <a:prstGeom prst="rect">
              <a:avLst/>
            </a:prstGeom>
          </p:spPr>
          <p:txBody>
            <a:bodyPr wrap="none">
              <a:spAutoFit/>
            </a:bodyPr>
            <a:lstStyle/>
            <a:p>
              <a:r>
                <a:rPr lang="zh-CN" altLang="en-US" sz="9600" dirty="0">
                  <a:solidFill>
                    <a:srgbClr val="2AA114"/>
                  </a:solidFill>
                  <a:latin typeface="+mn-lt"/>
                  <a:ea typeface="+mn-ea"/>
                  <a:cs typeface="+mn-ea"/>
                  <a:sym typeface="+mn-lt"/>
                </a:rPr>
                <a:t>正确表</a:t>
              </a:r>
              <a:r>
                <a:rPr lang="zh-CN" altLang="en-US" sz="9600" dirty="0">
                  <a:solidFill>
                    <a:srgbClr val="FF7300"/>
                  </a:solidFill>
                  <a:latin typeface="+mn-lt"/>
                  <a:ea typeface="+mn-ea"/>
                  <a:cs typeface="+mn-ea"/>
                  <a:sym typeface="+mn-lt"/>
                </a:rPr>
                <a:t>达</a:t>
              </a:r>
            </a:p>
          </p:txBody>
        </p:sp>
      </p:grpSp>
      <p:grpSp>
        <p:nvGrpSpPr>
          <p:cNvPr id="18" name="组合 17">
            <a:extLst>
              <a:ext uri="{FF2B5EF4-FFF2-40B4-BE49-F238E27FC236}">
                <a16:creationId xmlns="" xmlns:a16="http://schemas.microsoft.com/office/drawing/2014/main" id="{D3B3EE30-210E-46B8-A79B-E93D15587577}"/>
              </a:ext>
            </a:extLst>
          </p:cNvPr>
          <p:cNvGrpSpPr/>
          <p:nvPr/>
        </p:nvGrpSpPr>
        <p:grpSpPr>
          <a:xfrm>
            <a:off x="5133677" y="1180616"/>
            <a:ext cx="2524796" cy="1985813"/>
            <a:chOff x="5105400" y="872287"/>
            <a:chExt cx="2524796" cy="1985813"/>
          </a:xfrm>
        </p:grpSpPr>
        <p:sp>
          <p:nvSpPr>
            <p:cNvPr id="2" name="矩形: 圆角 1">
              <a:extLst>
                <a:ext uri="{FF2B5EF4-FFF2-40B4-BE49-F238E27FC236}">
                  <a16:creationId xmlns="" xmlns:a16="http://schemas.microsoft.com/office/drawing/2014/main" id="{51AC3BC6-EA12-40E2-901D-291B33986DB8}"/>
                </a:ext>
              </a:extLst>
            </p:cNvPr>
            <p:cNvSpPr/>
            <p:nvPr/>
          </p:nvSpPr>
          <p:spPr>
            <a:xfrm>
              <a:off x="5105400" y="2208912"/>
              <a:ext cx="2524796" cy="64918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第三部分</a:t>
              </a:r>
            </a:p>
          </p:txBody>
        </p:sp>
        <p:pic>
          <p:nvPicPr>
            <p:cNvPr id="17" name="图片 16">
              <a:extLst>
                <a:ext uri="{FF2B5EF4-FFF2-40B4-BE49-F238E27FC236}">
                  <a16:creationId xmlns="" xmlns:a16="http://schemas.microsoft.com/office/drawing/2014/main" id="{97A02789-E775-4081-A607-1AFA839AA8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05400" y="872287"/>
              <a:ext cx="2524796" cy="1577998"/>
            </a:xfrm>
            <a:prstGeom prst="rect">
              <a:avLst/>
            </a:prstGeom>
          </p:spPr>
        </p:pic>
      </p:grpSp>
      <p:pic>
        <p:nvPicPr>
          <p:cNvPr id="19" name="图片 18">
            <a:extLst>
              <a:ext uri="{FF2B5EF4-FFF2-40B4-BE49-F238E27FC236}">
                <a16:creationId xmlns="" xmlns:a16="http://schemas.microsoft.com/office/drawing/2014/main" id="{52B2EF9A-A7EB-4C32-81DE-B4880BCCE6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extLst>
      <p:ext uri="{BB962C8B-B14F-4D97-AF65-F5344CB8AC3E}">
        <p14:creationId xmlns:p14="http://schemas.microsoft.com/office/powerpoint/2010/main" val="291613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1745 0.42523 L -0.01745 0.42546 C -0.01732 0.40671 -0.01732 0.38842 -0.0168 0.37014 C -0.0168 0.36551 -0.01602 0.36551 -0.01511 0.36204 C -0.01471 0.36065 -0.01445 0.35879 -0.01406 0.35717 C -0.01393 0.35648 -0.01276 0.35208 -0.01237 0.35069 C -0.01146 0.34815 -0.01081 0.34467 -0.00964 0.34259 L -0.00755 0.33935 C -0.00729 0.33889 -0.00677 0.33842 -0.00651 0.33796 C -0.00625 0.33704 -0.00599 0.33588 -0.00547 0.33542 C -0.00508 0.33472 -0.00456 0.33495 -0.00417 0.33449 C -0.00378 0.33426 0.00039 0.33009 0.00143 0.32963 C 0.0026 0.32917 0.0039 0.3294 0.00508 0.32893 C 0.00703 0.32847 0.00898 0.32778 0.01094 0.32731 C 0.01159 0.32685 0.01237 0.32592 0.01302 0.32569 C 0.0181 0.32384 0.01654 0.32592 0.01992 0.32407 C 0.02135 0.32338 0.02265 0.32245 0.02409 0.32153 L 0.02539 0.32083 C 0.02877 0.31504 0.02448 0.32199 0.0289 0.31667 C 0.03073 0.31458 0.02995 0.31435 0.03125 0.31111 C 0.03164 0.31042 0.0319 0.30995 0.03229 0.30949 C 0.03242 0.30833 0.03242 0.30671 0.03268 0.30555 C 0.03281 0.30463 0.0332 0.30393 0.03333 0.30301 C 0.03359 0.30092 0.03359 0.29884 0.03372 0.29653 C 0.03359 0.28981 0.03385 0.27477 0.03294 0.26504 C 0.03242 0.25926 0.03138 0.26157 0.02995 0.25301 C 0.0293 0.2493 0.02904 0.24722 0.02786 0.24398 C 0.02734 0.24259 0.02669 0.24213 0.02604 0.24074 C 0.02552 0.23935 0.025 0.2375 0.02435 0.23588 C 0.02409 0.23518 0.0237 0.23495 0.02344 0.23426 C 0.02122 0.23009 0.02344 0.23333 0.02096 0.23032 C 0.01901 0.22569 0.01745 0.22153 0.01445 0.21967 L 0.01029 0.21736 C 0.00664 0.21065 0.01237 0.22014 0.00547 0.21342 C 0.00495 0.21273 0.00469 0.21088 0.00404 0.21018 C 0.00377 0.20949 0.00312 0.20949 0.00273 0.20926 C 0.00208 0.20856 0.00143 0.20741 0.00065 0.20671 C -0.00013 0.20602 -0.00117 0.20579 -0.00208 0.20532 C -0.00248 0.20486 -0.003 0.20486 -0.00339 0.2044 C -0.00391 0.20393 -0.00443 0.20324 -0.00482 0.20278 C -0.00508 0.20254 -0.00547 0.20231 -0.00586 0.20185 C -0.00677 0.20139 -0.0086 0.20046 -0.0086 0.20069 C -0.00899 0.19954 -0.00925 0.19861 -0.00964 0.19792 C -0.01042 0.19653 -0.0112 0.19514 -0.01198 0.19398 C -0.01354 0.18634 -0.01315 0.18981 -0.0138 0.18426 C -0.01367 0.17454 -0.01419 0.16458 -0.01341 0.15509 C -0.01315 0.15116 -0.01159 0.14861 -0.01068 0.14537 C -0.00925 0.14028 -0.01081 0.1456 -0.00899 0.14051 C -0.00846 0.13912 -0.00807 0.1375 -0.00755 0.13634 C -0.00703 0.13518 -0.00443 0.13241 -0.00378 0.13148 C -0.00339 0.13055 -0.003 0.12917 -0.00248 0.12847 C -0.00156 0.12685 -0.00026 0.12639 0.00065 0.12523 C 0.00143 0.12407 0.00208 0.12292 0.00273 0.12176 C 0.00312 0.12129 0.00364 0.12106 0.00404 0.12037 C 0.00456 0.11967 0.00495 0.11852 0.00547 0.11782 C 0.00612 0.11713 0.0069 0.1169 0.00755 0.1162 C 0.00794 0.11597 0.0082 0.11504 0.00859 0.11458 C 0.00898 0.11412 0.0095 0.11366 0.01002 0.11296 C 0.01029 0.11273 0.01068 0.1125 0.01094 0.11227 C 0.01484 0.10879 0.01081 0.1118 0.01406 0.10972 C 0.01445 0.10949 0.01471 0.10926 0.0151 0.10903 C 0.02721 0.10278 0.01745 0.10764 0.02578 0.10509 C 0.02799 0.10417 0.03008 0.10301 0.03229 0.10254 C 0.03333 0.10208 0.03581 0.10185 0.03711 0.10092 C 0.03802 0.10023 0.03893 0.0993 0.03984 0.09838 C 0.04193 0.08842 0.04101 0.09444 0.03984 0.07176 C 0.03984 0.07106 0.0388 0.0669 0.03841 0.0662 C 0.03802 0.06481 0.03737 0.06389 0.03672 0.06296 C 0.0345 0.0581 0.03424 0.05532 0.0306 0.05231 C 0.02851 0.05069 0.02643 0.04884 0.02435 0.04745 C 0.01823 0.04375 0.02552 0.04815 0.01784 0.04444 C 0.0164 0.04352 0.01484 0.04259 0.01341 0.0419 C 0.01237 0.04143 0.01133 0.0412 0.01029 0.04097 C 0.00182 0.03889 0.01159 0.04143 0.00377 0.03958 C -0.00026 0.03657 0.00221 0.03773 -0.00378 0.03773 L -0.00039 1.48148E-6 L 1.45833E-6 1.48148E-6 " pathEditMode="relative" rAng="0" ptsTypes="AAAAAAAAAAAAAAAAAAAAAAAAAAAAAAAAAAAAAAAAAAAAAAAAAAAAAAAAAAAAAAAAAAAAAAAAAAAAA">
                                      <p:cBhvr>
                                        <p:cTn id="16" dur="2000" fill="hold"/>
                                        <p:tgtEl>
                                          <p:spTgt spid="19"/>
                                        </p:tgtEl>
                                        <p:attrNameLst>
                                          <p:attrName>ppt_x</p:attrName>
                                          <p:attrName>ppt_y</p:attrName>
                                        </p:attrNameLst>
                                      </p:cBhvr>
                                      <p:rCtr x="2917" y="-21250"/>
                                    </p:animMotion>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ppt_x</p:attrName>
                                        </p:attrNameLst>
                                      </p:cBhvr>
                                      <p:tavLst>
                                        <p:tav tm="0">
                                          <p:val>
                                            <p:strVal val="#ppt_x-#ppt_w*1.125000"/>
                                          </p:val>
                                        </p:tav>
                                        <p:tav tm="100000">
                                          <p:val>
                                            <p:strVal val="#ppt_x"/>
                                          </p:val>
                                        </p:tav>
                                      </p:tavLst>
                                    </p:anim>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 xmlns:a16="http://schemas.microsoft.com/office/drawing/2014/main" id="{15D88880-5DB7-48B3-8212-22AE64DAF6AE}"/>
              </a:ext>
            </a:extLst>
          </p:cNvPr>
          <p:cNvSpPr/>
          <p:nvPr/>
        </p:nvSpPr>
        <p:spPr>
          <a:xfrm>
            <a:off x="2324100" y="4321584"/>
            <a:ext cx="7810500" cy="1545816"/>
          </a:xfrm>
          <a:prstGeom prst="roundRect">
            <a:avLst>
              <a:gd name="adj" fmla="val 5000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a:extLst>
              <a:ext uri="{FF2B5EF4-FFF2-40B4-BE49-F238E27FC236}">
                <a16:creationId xmlns="" xmlns:a16="http://schemas.microsoft.com/office/drawing/2014/main" id="{98E810C7-BAD5-41C7-B76B-DAFBA764DC43}"/>
              </a:ext>
            </a:extLst>
          </p:cNvPr>
          <p:cNvSpPr/>
          <p:nvPr/>
        </p:nvSpPr>
        <p:spPr>
          <a:xfrm>
            <a:off x="2324100" y="2958376"/>
            <a:ext cx="7810500" cy="1131199"/>
          </a:xfrm>
          <a:prstGeom prst="roundRect">
            <a:avLst>
              <a:gd name="adj" fmla="val 5000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Rectangle 3"/>
          <p:cNvSpPr txBox="1">
            <a:spLocks noRot="1" noChangeArrowheads="1"/>
          </p:cNvSpPr>
          <p:nvPr/>
        </p:nvSpPr>
        <p:spPr>
          <a:xfrm>
            <a:off x="3192149" y="4233583"/>
            <a:ext cx="7543800" cy="2438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buFont typeface="Wingdings" panose="05000000000000000000" pitchFamily="2" charset="2"/>
              <a:buNone/>
            </a:pPr>
            <a:r>
              <a:rPr lang="en-US" altLang="zh-CN" sz="1800" dirty="0">
                <a:solidFill>
                  <a:srgbClr val="5E1C27"/>
                </a:solidFill>
                <a:cs typeface="+mn-ea"/>
                <a:sym typeface="+mn-lt"/>
              </a:rPr>
              <a:t>  </a:t>
            </a:r>
          </a:p>
        </p:txBody>
      </p:sp>
      <p:grpSp>
        <p:nvGrpSpPr>
          <p:cNvPr id="6" name="组合 5">
            <a:extLst>
              <a:ext uri="{FF2B5EF4-FFF2-40B4-BE49-F238E27FC236}">
                <a16:creationId xmlns="" xmlns:a16="http://schemas.microsoft.com/office/drawing/2014/main" id="{9C359FA9-2835-4FEE-989B-80B618CCA8C1}"/>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DF8D2022-010E-4FA2-A96C-4329FE2CC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8" name="组合 7">
              <a:extLst>
                <a:ext uri="{FF2B5EF4-FFF2-40B4-BE49-F238E27FC236}">
                  <a16:creationId xmlns="" xmlns:a16="http://schemas.microsoft.com/office/drawing/2014/main" id="{FB831B4C-832E-441B-A2F9-416087C06A47}"/>
                </a:ext>
              </a:extLst>
            </p:cNvPr>
            <p:cNvGrpSpPr/>
            <p:nvPr/>
          </p:nvGrpSpPr>
          <p:grpSpPr>
            <a:xfrm>
              <a:off x="1197148" y="1130891"/>
              <a:ext cx="1620957" cy="523901"/>
              <a:chOff x="2902716" y="2016323"/>
              <a:chExt cx="1620957" cy="523901"/>
            </a:xfrm>
          </p:grpSpPr>
          <p:sp>
            <p:nvSpPr>
              <p:cNvPr id="11" name="矩形 10">
                <a:extLst>
                  <a:ext uri="{FF2B5EF4-FFF2-40B4-BE49-F238E27FC236}">
                    <a16:creationId xmlns="" xmlns:a16="http://schemas.microsoft.com/office/drawing/2014/main" id="{867BEFBC-6EB7-48A7-B727-E10F0F1888C4}"/>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2" name="矩形 11">
                <a:extLst>
                  <a:ext uri="{FF2B5EF4-FFF2-40B4-BE49-F238E27FC236}">
                    <a16:creationId xmlns="" xmlns:a16="http://schemas.microsoft.com/office/drawing/2014/main" id="{D95CF525-8545-41FA-AF1F-BAFA50358F92}"/>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0" name="图片 9">
              <a:extLst>
                <a:ext uri="{FF2B5EF4-FFF2-40B4-BE49-F238E27FC236}">
                  <a16:creationId xmlns="" xmlns:a16="http://schemas.microsoft.com/office/drawing/2014/main" id="{E27434CF-5EF3-404F-9CDC-053DB907B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 xmlns:a16="http://schemas.microsoft.com/office/drawing/2014/main" id="{C1A5BC99-7036-4D17-8AD3-BBE6B0261F99}"/>
              </a:ext>
            </a:extLst>
          </p:cNvPr>
          <p:cNvSpPr/>
          <p:nvPr/>
        </p:nvSpPr>
        <p:spPr>
          <a:xfrm>
            <a:off x="1984375" y="1975230"/>
            <a:ext cx="4264025" cy="649188"/>
          </a:xfrm>
          <a:prstGeom prst="roundRect">
            <a:avLst>
              <a:gd name="adj" fmla="val 50000"/>
            </a:avLst>
          </a:prstGeom>
          <a:solidFill>
            <a:srgbClr val="2AA114"/>
          </a:solidFill>
        </p:spPr>
        <p:txBody>
          <a:bodyPr wrap="square">
            <a:spAutoFit/>
          </a:bodyPr>
          <a:lstStyle/>
          <a:p>
            <a:pPr algn="ctr"/>
            <a:r>
              <a:rPr lang="zh-CN" altLang="en-US" sz="2400" dirty="0">
                <a:solidFill>
                  <a:schemeClr val="bg1"/>
                </a:solidFill>
                <a:latin typeface="+mn-lt"/>
                <a:ea typeface="+mn-ea"/>
                <a:cs typeface="+mn-ea"/>
                <a:sym typeface="+mn-lt"/>
              </a:rPr>
              <a:t>父母如何传达友善的信息</a:t>
            </a:r>
          </a:p>
        </p:txBody>
      </p:sp>
      <p:sp>
        <p:nvSpPr>
          <p:cNvPr id="3" name="矩形 2">
            <a:extLst>
              <a:ext uri="{FF2B5EF4-FFF2-40B4-BE49-F238E27FC236}">
                <a16:creationId xmlns="" xmlns:a16="http://schemas.microsoft.com/office/drawing/2014/main" id="{F83C9B97-0540-42CC-B506-29ACFC0F435B}"/>
              </a:ext>
            </a:extLst>
          </p:cNvPr>
          <p:cNvSpPr/>
          <p:nvPr/>
        </p:nvSpPr>
        <p:spPr>
          <a:xfrm>
            <a:off x="2933700" y="3077637"/>
            <a:ext cx="6629400" cy="867930"/>
          </a:xfrm>
          <a:prstGeom prst="rect">
            <a:avLst/>
          </a:prstGeom>
        </p:spPr>
        <p:txBody>
          <a:bodyPr wrap="square">
            <a:spAutoFit/>
          </a:bodyPr>
          <a:lstStyle/>
          <a:p>
            <a:pPr>
              <a:lnSpc>
                <a:spcPct val="90000"/>
              </a:lnSpc>
              <a:buFont typeface="Wingdings" panose="05000000000000000000" pitchFamily="2" charset="2"/>
              <a:buNone/>
            </a:pPr>
            <a:r>
              <a:rPr lang="en-US" altLang="zh-CN" sz="2000" b="1" dirty="0">
                <a:solidFill>
                  <a:srgbClr val="2AA114"/>
                </a:solidFill>
                <a:latin typeface="+mn-lt"/>
                <a:ea typeface="+mn-ea"/>
                <a:cs typeface="+mn-ea"/>
                <a:sym typeface="+mn-lt"/>
              </a:rPr>
              <a:t>1 </a:t>
            </a:r>
            <a:r>
              <a:rPr lang="zh-CN" altLang="en-US" sz="2000" b="1" dirty="0">
                <a:solidFill>
                  <a:srgbClr val="2AA114"/>
                </a:solidFill>
                <a:latin typeface="+mn-lt"/>
                <a:ea typeface="+mn-ea"/>
                <a:cs typeface="+mn-ea"/>
                <a:sym typeface="+mn-lt"/>
              </a:rPr>
              <a:t>接纳孩子：</a:t>
            </a:r>
          </a:p>
          <a:p>
            <a:pPr>
              <a:lnSpc>
                <a:spcPct val="9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父母必须相信孩子基本是好的，而且不管他说什么或者做什么，你都爱他。 你也许不喜欢他的行为，但你喜欢他这个人。</a:t>
            </a:r>
          </a:p>
        </p:txBody>
      </p:sp>
      <p:sp>
        <p:nvSpPr>
          <p:cNvPr id="4" name="矩形 3">
            <a:extLst>
              <a:ext uri="{FF2B5EF4-FFF2-40B4-BE49-F238E27FC236}">
                <a16:creationId xmlns="" xmlns:a16="http://schemas.microsoft.com/office/drawing/2014/main" id="{DB4A33EA-EAEE-45F6-910D-297E86B4FF12}"/>
              </a:ext>
            </a:extLst>
          </p:cNvPr>
          <p:cNvSpPr/>
          <p:nvPr/>
        </p:nvSpPr>
        <p:spPr>
          <a:xfrm>
            <a:off x="2926326" y="4478939"/>
            <a:ext cx="6522474" cy="1231106"/>
          </a:xfrm>
          <a:prstGeom prst="rect">
            <a:avLst/>
          </a:prstGeom>
        </p:spPr>
        <p:txBody>
          <a:bodyPr wrap="square">
            <a:spAutoFit/>
          </a:bodyPr>
          <a:lstStyle/>
          <a:p>
            <a:pPr fontAlgn="auto">
              <a:spcAft>
                <a:spcPts val="0"/>
              </a:spcAft>
              <a:buFont typeface="Wingdings" panose="05000000000000000000" pitchFamily="2" charset="2"/>
              <a:buNone/>
            </a:pPr>
            <a:r>
              <a:rPr lang="en-US" altLang="zh-CN" sz="2000" b="1" dirty="0">
                <a:solidFill>
                  <a:srgbClr val="2AA114"/>
                </a:solidFill>
                <a:latin typeface="+mn-lt"/>
                <a:ea typeface="+mn-ea"/>
                <a:cs typeface="+mn-ea"/>
                <a:sym typeface="+mn-lt"/>
              </a:rPr>
              <a:t>2 </a:t>
            </a:r>
            <a:r>
              <a:rPr lang="zh-CN" altLang="en-US" sz="2000" b="1" dirty="0">
                <a:solidFill>
                  <a:srgbClr val="2AA114"/>
                </a:solidFill>
                <a:latin typeface="+mn-lt"/>
                <a:ea typeface="+mn-ea"/>
                <a:cs typeface="+mn-ea"/>
                <a:sym typeface="+mn-lt"/>
              </a:rPr>
              <a:t>表达感情：</a:t>
            </a:r>
          </a:p>
          <a:p>
            <a:pPr fontAlgn="auto">
              <a:spcAft>
                <a:spcPts val="0"/>
              </a:spcAft>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有些父母只有在孩子小的时候表达亲昵行为，然而不管孩子长多大都需要温暖的身体接触，也别忘了接纳与鼓励孩子对你表达爱意的机会。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 grpId="0" animBg="1"/>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Rot="1" noChangeArrowheads="1"/>
          </p:cNvSpPr>
          <p:nvPr/>
        </p:nvSpPr>
        <p:spPr>
          <a:xfrm>
            <a:off x="3192149" y="4233583"/>
            <a:ext cx="7543800" cy="2438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buFont typeface="Wingdings" panose="05000000000000000000" pitchFamily="2" charset="2"/>
              <a:buNone/>
            </a:pPr>
            <a:r>
              <a:rPr lang="en-US" altLang="zh-CN" sz="1800" dirty="0">
                <a:solidFill>
                  <a:srgbClr val="5E1C27"/>
                </a:solidFill>
                <a:cs typeface="+mn-ea"/>
                <a:sym typeface="+mn-lt"/>
              </a:rPr>
              <a:t>  </a:t>
            </a:r>
          </a:p>
        </p:txBody>
      </p:sp>
      <p:grpSp>
        <p:nvGrpSpPr>
          <p:cNvPr id="6" name="组合 5">
            <a:extLst>
              <a:ext uri="{FF2B5EF4-FFF2-40B4-BE49-F238E27FC236}">
                <a16:creationId xmlns="" xmlns:a16="http://schemas.microsoft.com/office/drawing/2014/main" id="{9C359FA9-2835-4FEE-989B-80B618CCA8C1}"/>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DF8D2022-010E-4FA2-A96C-4329FE2CC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8" name="组合 7">
              <a:extLst>
                <a:ext uri="{FF2B5EF4-FFF2-40B4-BE49-F238E27FC236}">
                  <a16:creationId xmlns="" xmlns:a16="http://schemas.microsoft.com/office/drawing/2014/main" id="{FB831B4C-832E-441B-A2F9-416087C06A47}"/>
                </a:ext>
              </a:extLst>
            </p:cNvPr>
            <p:cNvGrpSpPr/>
            <p:nvPr/>
          </p:nvGrpSpPr>
          <p:grpSpPr>
            <a:xfrm>
              <a:off x="1197148" y="1130891"/>
              <a:ext cx="1620957" cy="523901"/>
              <a:chOff x="2902716" y="2016323"/>
              <a:chExt cx="1620957" cy="523901"/>
            </a:xfrm>
          </p:grpSpPr>
          <p:sp>
            <p:nvSpPr>
              <p:cNvPr id="11" name="矩形 10">
                <a:extLst>
                  <a:ext uri="{FF2B5EF4-FFF2-40B4-BE49-F238E27FC236}">
                    <a16:creationId xmlns="" xmlns:a16="http://schemas.microsoft.com/office/drawing/2014/main" id="{867BEFBC-6EB7-48A7-B727-E10F0F1888C4}"/>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2" name="矩形 11">
                <a:extLst>
                  <a:ext uri="{FF2B5EF4-FFF2-40B4-BE49-F238E27FC236}">
                    <a16:creationId xmlns="" xmlns:a16="http://schemas.microsoft.com/office/drawing/2014/main" id="{D95CF525-8545-41FA-AF1F-BAFA50358F92}"/>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0" name="图片 9">
              <a:extLst>
                <a:ext uri="{FF2B5EF4-FFF2-40B4-BE49-F238E27FC236}">
                  <a16:creationId xmlns="" xmlns:a16="http://schemas.microsoft.com/office/drawing/2014/main" id="{E27434CF-5EF3-404F-9CDC-053DB907B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 xmlns:a16="http://schemas.microsoft.com/office/drawing/2014/main" id="{C1A5BC99-7036-4D17-8AD3-BBE6B0261F99}"/>
              </a:ext>
            </a:extLst>
          </p:cNvPr>
          <p:cNvSpPr/>
          <p:nvPr/>
        </p:nvSpPr>
        <p:spPr>
          <a:xfrm>
            <a:off x="1984375" y="1975230"/>
            <a:ext cx="4264025" cy="649188"/>
          </a:xfrm>
          <a:prstGeom prst="roundRect">
            <a:avLst>
              <a:gd name="adj" fmla="val 50000"/>
            </a:avLst>
          </a:prstGeom>
          <a:solidFill>
            <a:srgbClr val="2AA114"/>
          </a:solidFill>
        </p:spPr>
        <p:txBody>
          <a:bodyPr wrap="square">
            <a:spAutoFit/>
          </a:bodyPr>
          <a:lstStyle/>
          <a:p>
            <a:pPr algn="ctr"/>
            <a:r>
              <a:rPr lang="zh-CN" altLang="en-US" sz="2400" dirty="0">
                <a:solidFill>
                  <a:schemeClr val="bg1"/>
                </a:solidFill>
                <a:latin typeface="+mn-lt"/>
                <a:ea typeface="+mn-ea"/>
                <a:cs typeface="+mn-ea"/>
                <a:sym typeface="+mn-lt"/>
              </a:rPr>
              <a:t>父母如何传达友善的信息</a:t>
            </a:r>
          </a:p>
        </p:txBody>
      </p:sp>
      <p:sp>
        <p:nvSpPr>
          <p:cNvPr id="13" name="矩形: 圆角 12">
            <a:extLst>
              <a:ext uri="{FF2B5EF4-FFF2-40B4-BE49-F238E27FC236}">
                <a16:creationId xmlns="" xmlns:a16="http://schemas.microsoft.com/office/drawing/2014/main" id="{D6EF5B95-36A0-47E3-BB29-CB58B3747F0A}"/>
              </a:ext>
            </a:extLst>
          </p:cNvPr>
          <p:cNvSpPr/>
          <p:nvPr/>
        </p:nvSpPr>
        <p:spPr>
          <a:xfrm>
            <a:off x="2343150" y="4423533"/>
            <a:ext cx="7810500" cy="1241016"/>
          </a:xfrm>
          <a:prstGeom prst="roundRect">
            <a:avLst>
              <a:gd name="adj" fmla="val 5000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13">
            <a:extLst>
              <a:ext uri="{FF2B5EF4-FFF2-40B4-BE49-F238E27FC236}">
                <a16:creationId xmlns="" xmlns:a16="http://schemas.microsoft.com/office/drawing/2014/main" id="{20743030-B110-4187-BA26-A93615B1AB3E}"/>
              </a:ext>
            </a:extLst>
          </p:cNvPr>
          <p:cNvSpPr/>
          <p:nvPr/>
        </p:nvSpPr>
        <p:spPr>
          <a:xfrm>
            <a:off x="2324100" y="2958376"/>
            <a:ext cx="7810500" cy="1131199"/>
          </a:xfrm>
          <a:prstGeom prst="roundRect">
            <a:avLst>
              <a:gd name="adj" fmla="val 5000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 xmlns:a16="http://schemas.microsoft.com/office/drawing/2014/main" id="{F9E6C35D-627D-4761-8681-BED9C2DC61CB}"/>
              </a:ext>
            </a:extLst>
          </p:cNvPr>
          <p:cNvSpPr/>
          <p:nvPr/>
        </p:nvSpPr>
        <p:spPr>
          <a:xfrm>
            <a:off x="3048000" y="3062310"/>
            <a:ext cx="6096000" cy="892552"/>
          </a:xfrm>
          <a:prstGeom prst="rect">
            <a:avLst/>
          </a:prstGeom>
        </p:spPr>
        <p:txBody>
          <a:bodyPr>
            <a:spAutoFit/>
          </a:bodyPr>
          <a:lstStyle/>
          <a:p>
            <a:pPr>
              <a:buFont typeface="Wingdings" panose="05000000000000000000" pitchFamily="2" charset="2"/>
              <a:buNone/>
            </a:pPr>
            <a:r>
              <a:rPr lang="en-US" altLang="zh-CN" sz="2000" b="1" dirty="0">
                <a:solidFill>
                  <a:srgbClr val="2AA114"/>
                </a:solidFill>
                <a:latin typeface="+mn-lt"/>
                <a:ea typeface="+mn-ea"/>
                <a:cs typeface="+mn-ea"/>
                <a:sym typeface="+mn-lt"/>
              </a:rPr>
              <a:t> 3 </a:t>
            </a:r>
            <a:r>
              <a:rPr lang="zh-CN" altLang="en-US" sz="2000" b="1" dirty="0">
                <a:solidFill>
                  <a:srgbClr val="2AA114"/>
                </a:solidFill>
                <a:latin typeface="+mn-lt"/>
                <a:ea typeface="+mn-ea"/>
                <a:cs typeface="+mn-ea"/>
                <a:sym typeface="+mn-lt"/>
              </a:rPr>
              <a:t>减少孩子之间的竞争：</a:t>
            </a:r>
          </a:p>
          <a:p>
            <a:pPr>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一个在竞争中失败的人，是无法对自己产生信心的，鼓励孩子彼此 合作是上策</a:t>
            </a:r>
          </a:p>
        </p:txBody>
      </p:sp>
      <p:sp>
        <p:nvSpPr>
          <p:cNvPr id="15" name="矩形 14">
            <a:extLst>
              <a:ext uri="{FF2B5EF4-FFF2-40B4-BE49-F238E27FC236}">
                <a16:creationId xmlns="" xmlns:a16="http://schemas.microsoft.com/office/drawing/2014/main" id="{83E87560-ED64-4B7B-BCBE-4C5E5EFFDCB0}"/>
              </a:ext>
            </a:extLst>
          </p:cNvPr>
          <p:cNvSpPr/>
          <p:nvPr/>
        </p:nvSpPr>
        <p:spPr>
          <a:xfrm>
            <a:off x="3200400" y="4750149"/>
            <a:ext cx="6096000" cy="677108"/>
          </a:xfrm>
          <a:prstGeom prst="rect">
            <a:avLst/>
          </a:prstGeom>
        </p:spPr>
        <p:txBody>
          <a:bodyPr>
            <a:spAutoFit/>
          </a:bodyPr>
          <a:lstStyle/>
          <a:p>
            <a:pPr fontAlgn="auto">
              <a:spcAft>
                <a:spcPts val="0"/>
              </a:spcAft>
              <a:buFont typeface="Wingdings" panose="05000000000000000000" pitchFamily="2" charset="2"/>
              <a:buNone/>
            </a:pPr>
            <a:r>
              <a:rPr lang="en-US" altLang="zh-CN" sz="2000" b="1" dirty="0">
                <a:solidFill>
                  <a:srgbClr val="2AA114"/>
                </a:solidFill>
                <a:latin typeface="+mn-lt"/>
                <a:ea typeface="+mn-ea"/>
                <a:cs typeface="+mn-ea"/>
                <a:sym typeface="+mn-lt"/>
              </a:rPr>
              <a:t>4 </a:t>
            </a:r>
            <a:r>
              <a:rPr lang="zh-CN" altLang="en-US" sz="2000" b="1" dirty="0">
                <a:solidFill>
                  <a:srgbClr val="2AA114"/>
                </a:solidFill>
                <a:latin typeface="+mn-lt"/>
                <a:ea typeface="+mn-ea"/>
                <a:cs typeface="+mn-ea"/>
                <a:sym typeface="+mn-lt"/>
              </a:rPr>
              <a:t>注意非语言的行为：</a:t>
            </a:r>
          </a:p>
          <a:p>
            <a:pPr fontAlgn="auto">
              <a:spcAft>
                <a:spcPts val="0"/>
              </a:spcAft>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生气地脸色表达负面的态度，冷静下来，微笑。</a:t>
            </a:r>
            <a:r>
              <a:rPr lang="zh-CN" altLang="en-US" sz="1600" dirty="0">
                <a:solidFill>
                  <a:schemeClr val="tx1">
                    <a:lumMod val="85000"/>
                    <a:lumOff val="15000"/>
                  </a:schemeClr>
                </a:solidFill>
                <a:latin typeface="+mn-lt"/>
                <a:ea typeface="+mn-ea"/>
                <a:cs typeface="+mn-ea"/>
                <a:sym typeface="+mn-lt"/>
              </a:rPr>
              <a:t> </a:t>
            </a:r>
          </a:p>
        </p:txBody>
      </p:sp>
    </p:spTree>
    <p:extLst>
      <p:ext uri="{BB962C8B-B14F-4D97-AF65-F5344CB8AC3E}">
        <p14:creationId xmlns:p14="http://schemas.microsoft.com/office/powerpoint/2010/main" val="1376751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5"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9C359FA9-2835-4FEE-989B-80B618CCA8C1}"/>
              </a:ext>
            </a:extLst>
          </p:cNvPr>
          <p:cNvGrpSpPr/>
          <p:nvPr/>
        </p:nvGrpSpPr>
        <p:grpSpPr>
          <a:xfrm>
            <a:off x="1537585" y="589687"/>
            <a:ext cx="3156728" cy="1069939"/>
            <a:chOff x="533400" y="628948"/>
            <a:chExt cx="3156728" cy="1069939"/>
          </a:xfrm>
        </p:grpSpPr>
        <p:pic>
          <p:nvPicPr>
            <p:cNvPr id="7" name="图片 6">
              <a:extLst>
                <a:ext uri="{FF2B5EF4-FFF2-40B4-BE49-F238E27FC236}">
                  <a16:creationId xmlns="" xmlns:a16="http://schemas.microsoft.com/office/drawing/2014/main" id="{DF8D2022-010E-4FA2-A96C-4329FE2CC4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8" name="组合 7">
              <a:extLst>
                <a:ext uri="{FF2B5EF4-FFF2-40B4-BE49-F238E27FC236}">
                  <a16:creationId xmlns="" xmlns:a16="http://schemas.microsoft.com/office/drawing/2014/main" id="{FB831B4C-832E-441B-A2F9-416087C06A47}"/>
                </a:ext>
              </a:extLst>
            </p:cNvPr>
            <p:cNvGrpSpPr/>
            <p:nvPr/>
          </p:nvGrpSpPr>
          <p:grpSpPr>
            <a:xfrm>
              <a:off x="1197148" y="1130891"/>
              <a:ext cx="1620957" cy="523901"/>
              <a:chOff x="2902716" y="2016323"/>
              <a:chExt cx="1620957" cy="523901"/>
            </a:xfrm>
          </p:grpSpPr>
          <p:sp>
            <p:nvSpPr>
              <p:cNvPr id="11" name="矩形 10">
                <a:extLst>
                  <a:ext uri="{FF2B5EF4-FFF2-40B4-BE49-F238E27FC236}">
                    <a16:creationId xmlns="" xmlns:a16="http://schemas.microsoft.com/office/drawing/2014/main" id="{867BEFBC-6EB7-48A7-B727-E10F0F1888C4}"/>
                  </a:ext>
                </a:extLst>
              </p:cNvPr>
              <p:cNvSpPr/>
              <p:nvPr/>
            </p:nvSpPr>
            <p:spPr>
              <a:xfrm>
                <a:off x="2902716" y="2016323"/>
                <a:ext cx="1620957"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积极倾听</a:t>
                </a:r>
              </a:p>
            </p:txBody>
          </p:sp>
          <p:sp>
            <p:nvSpPr>
              <p:cNvPr id="12" name="矩形 11">
                <a:extLst>
                  <a:ext uri="{FF2B5EF4-FFF2-40B4-BE49-F238E27FC236}">
                    <a16:creationId xmlns="" xmlns:a16="http://schemas.microsoft.com/office/drawing/2014/main" id="{D95CF525-8545-41FA-AF1F-BAFA50358F92}"/>
                  </a:ext>
                </a:extLst>
              </p:cNvPr>
              <p:cNvSpPr/>
              <p:nvPr/>
            </p:nvSpPr>
            <p:spPr>
              <a:xfrm>
                <a:off x="2902716" y="2017004"/>
                <a:ext cx="1620957" cy="523220"/>
              </a:xfrm>
              <a:prstGeom prst="rect">
                <a:avLst/>
              </a:prstGeom>
            </p:spPr>
            <p:txBody>
              <a:bodyPr wrap="none">
                <a:spAutoFit/>
              </a:bodyPr>
              <a:lstStyle/>
              <a:p>
                <a:r>
                  <a:rPr lang="zh-CN" altLang="en-US" sz="2800" dirty="0">
                    <a:solidFill>
                      <a:srgbClr val="2AA114"/>
                    </a:solidFill>
                    <a:latin typeface="+mn-lt"/>
                    <a:ea typeface="+mn-ea"/>
                    <a:cs typeface="+mn-ea"/>
                    <a:sym typeface="+mn-lt"/>
                  </a:rPr>
                  <a:t>积极倾</a:t>
                </a:r>
                <a:r>
                  <a:rPr lang="zh-CN" altLang="en-US" sz="2800" dirty="0">
                    <a:solidFill>
                      <a:srgbClr val="FF7300"/>
                    </a:solidFill>
                    <a:latin typeface="+mn-lt"/>
                    <a:ea typeface="+mn-ea"/>
                    <a:cs typeface="+mn-ea"/>
                    <a:sym typeface="+mn-lt"/>
                  </a:rPr>
                  <a:t>听</a:t>
                </a:r>
              </a:p>
            </p:txBody>
          </p:sp>
        </p:grpSp>
        <p:pic>
          <p:nvPicPr>
            <p:cNvPr id="10" name="图片 9">
              <a:extLst>
                <a:ext uri="{FF2B5EF4-FFF2-40B4-BE49-F238E27FC236}">
                  <a16:creationId xmlns="" xmlns:a16="http://schemas.microsoft.com/office/drawing/2014/main" id="{E27434CF-5EF3-404F-9CDC-053DB907B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圆角 1">
            <a:extLst>
              <a:ext uri="{FF2B5EF4-FFF2-40B4-BE49-F238E27FC236}">
                <a16:creationId xmlns="" xmlns:a16="http://schemas.microsoft.com/office/drawing/2014/main" id="{C1A5BC99-7036-4D17-8AD3-BBE6B0261F99}"/>
              </a:ext>
            </a:extLst>
          </p:cNvPr>
          <p:cNvSpPr/>
          <p:nvPr/>
        </p:nvSpPr>
        <p:spPr>
          <a:xfrm>
            <a:off x="1984375" y="1975230"/>
            <a:ext cx="4264025" cy="649188"/>
          </a:xfrm>
          <a:prstGeom prst="roundRect">
            <a:avLst>
              <a:gd name="adj" fmla="val 50000"/>
            </a:avLst>
          </a:prstGeom>
          <a:solidFill>
            <a:srgbClr val="2AA114"/>
          </a:solidFill>
        </p:spPr>
        <p:txBody>
          <a:bodyPr wrap="square">
            <a:spAutoFit/>
          </a:bodyPr>
          <a:lstStyle/>
          <a:p>
            <a:pPr algn="ctr"/>
            <a:r>
              <a:rPr lang="zh-CN" altLang="en-US" sz="2400" dirty="0">
                <a:solidFill>
                  <a:schemeClr val="bg1"/>
                </a:solidFill>
                <a:latin typeface="+mn-lt"/>
                <a:ea typeface="+mn-ea"/>
                <a:cs typeface="+mn-ea"/>
                <a:sym typeface="+mn-lt"/>
              </a:rPr>
              <a:t>父母如何传达友善的信息</a:t>
            </a:r>
          </a:p>
        </p:txBody>
      </p:sp>
      <p:sp>
        <p:nvSpPr>
          <p:cNvPr id="14" name="矩形: 圆角 13">
            <a:extLst>
              <a:ext uri="{FF2B5EF4-FFF2-40B4-BE49-F238E27FC236}">
                <a16:creationId xmlns="" xmlns:a16="http://schemas.microsoft.com/office/drawing/2014/main" id="{20743030-B110-4187-BA26-A93615B1AB3E}"/>
              </a:ext>
            </a:extLst>
          </p:cNvPr>
          <p:cNvSpPr/>
          <p:nvPr/>
        </p:nvSpPr>
        <p:spPr>
          <a:xfrm>
            <a:off x="2015547" y="3115033"/>
            <a:ext cx="2628900" cy="2819400"/>
          </a:xfrm>
          <a:prstGeom prst="roundRect">
            <a:avLst>
              <a:gd name="adj" fmla="val 2569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E515B38D-CD91-4046-8697-A5A8C653C285}"/>
              </a:ext>
            </a:extLst>
          </p:cNvPr>
          <p:cNvSpPr/>
          <p:nvPr/>
        </p:nvSpPr>
        <p:spPr>
          <a:xfrm>
            <a:off x="2480760" y="3595435"/>
            <a:ext cx="1905000" cy="1692771"/>
          </a:xfrm>
          <a:prstGeom prst="rect">
            <a:avLst/>
          </a:prstGeom>
        </p:spPr>
        <p:txBody>
          <a:bodyPr wrap="square">
            <a:spAutoFit/>
          </a:bodyPr>
          <a:lstStyle/>
          <a:p>
            <a:pPr>
              <a:buFont typeface="Wingdings" panose="05000000000000000000" pitchFamily="2" charset="2"/>
              <a:buNone/>
            </a:pPr>
            <a:r>
              <a:rPr lang="en-US" altLang="zh-CN" sz="2000" b="1" dirty="0">
                <a:solidFill>
                  <a:srgbClr val="2AA114"/>
                </a:solidFill>
                <a:latin typeface="+mn-lt"/>
                <a:ea typeface="+mn-ea"/>
                <a:cs typeface="+mn-ea"/>
                <a:sym typeface="+mn-lt"/>
              </a:rPr>
              <a:t>5 </a:t>
            </a:r>
            <a:r>
              <a:rPr lang="zh-CN" altLang="en-US" sz="2000" b="1" dirty="0">
                <a:solidFill>
                  <a:srgbClr val="2AA114"/>
                </a:solidFill>
                <a:latin typeface="+mn-lt"/>
                <a:ea typeface="+mn-ea"/>
                <a:cs typeface="+mn-ea"/>
                <a:sym typeface="+mn-lt"/>
              </a:rPr>
              <a:t>承认自己的不完美：</a:t>
            </a:r>
          </a:p>
          <a:p>
            <a:pPr>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接受自己会犯错，让孩子知道你也是人，不是毫无缺点和万事通。</a:t>
            </a:r>
          </a:p>
        </p:txBody>
      </p:sp>
      <p:sp>
        <p:nvSpPr>
          <p:cNvPr id="16" name="矩形: 圆角 15">
            <a:extLst>
              <a:ext uri="{FF2B5EF4-FFF2-40B4-BE49-F238E27FC236}">
                <a16:creationId xmlns="" xmlns:a16="http://schemas.microsoft.com/office/drawing/2014/main" id="{38A4BB21-B57E-4824-A605-F7F3CC5D7A8D}"/>
              </a:ext>
            </a:extLst>
          </p:cNvPr>
          <p:cNvSpPr/>
          <p:nvPr/>
        </p:nvSpPr>
        <p:spPr>
          <a:xfrm>
            <a:off x="4941234" y="3115033"/>
            <a:ext cx="2628900" cy="2819400"/>
          </a:xfrm>
          <a:prstGeom prst="roundRect">
            <a:avLst>
              <a:gd name="adj" fmla="val 2569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 xmlns:a16="http://schemas.microsoft.com/office/drawing/2014/main" id="{C3DA5F91-F0F1-4D5B-8E2E-52267DA87E20}"/>
              </a:ext>
            </a:extLst>
          </p:cNvPr>
          <p:cNvSpPr/>
          <p:nvPr/>
        </p:nvSpPr>
        <p:spPr>
          <a:xfrm>
            <a:off x="5410200" y="3653989"/>
            <a:ext cx="1984953" cy="1661993"/>
          </a:xfrm>
          <a:prstGeom prst="rect">
            <a:avLst/>
          </a:prstGeom>
        </p:spPr>
        <p:txBody>
          <a:bodyPr wrap="square">
            <a:spAutoFit/>
          </a:bodyPr>
          <a:lstStyle/>
          <a:p>
            <a:pPr fontAlgn="auto">
              <a:lnSpc>
                <a:spcPct val="150000"/>
              </a:lnSpc>
              <a:spcAft>
                <a:spcPts val="0"/>
              </a:spcAft>
              <a:buFont typeface="Wingdings" panose="05000000000000000000" pitchFamily="2" charset="2"/>
              <a:buNone/>
            </a:pPr>
            <a:r>
              <a:rPr lang="en-US" altLang="zh-CN" sz="2000" b="1" dirty="0">
                <a:solidFill>
                  <a:srgbClr val="2AA114"/>
                </a:solidFill>
                <a:latin typeface="+mn-lt"/>
                <a:ea typeface="+mn-ea"/>
                <a:cs typeface="+mn-ea"/>
                <a:sym typeface="+mn-lt"/>
              </a:rPr>
              <a:t>6 </a:t>
            </a:r>
            <a:r>
              <a:rPr lang="zh-CN" altLang="en-US" sz="2000" b="1" dirty="0">
                <a:solidFill>
                  <a:srgbClr val="2AA114"/>
                </a:solidFill>
                <a:latin typeface="+mn-lt"/>
                <a:ea typeface="+mn-ea"/>
                <a:cs typeface="+mn-ea"/>
                <a:sym typeface="+mn-lt"/>
              </a:rPr>
              <a:t>表达欣赏：</a:t>
            </a:r>
          </a:p>
          <a:p>
            <a:pPr fontAlgn="auto">
              <a:lnSpc>
                <a:spcPct val="15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让孩子知道你是多么欣赏他，不只是当 他表现好的时候。</a:t>
            </a:r>
          </a:p>
        </p:txBody>
      </p:sp>
      <p:sp>
        <p:nvSpPr>
          <p:cNvPr id="18" name="矩形: 圆角 17">
            <a:extLst>
              <a:ext uri="{FF2B5EF4-FFF2-40B4-BE49-F238E27FC236}">
                <a16:creationId xmlns="" xmlns:a16="http://schemas.microsoft.com/office/drawing/2014/main" id="{3A43D8AB-690A-4A28-AB01-1951E6879904}"/>
              </a:ext>
            </a:extLst>
          </p:cNvPr>
          <p:cNvSpPr/>
          <p:nvPr/>
        </p:nvSpPr>
        <p:spPr>
          <a:xfrm>
            <a:off x="8035347" y="3115033"/>
            <a:ext cx="2628900" cy="2819400"/>
          </a:xfrm>
          <a:prstGeom prst="roundRect">
            <a:avLst>
              <a:gd name="adj" fmla="val 25690"/>
            </a:avLst>
          </a:prstGeom>
          <a:solidFill>
            <a:schemeClr val="bg1"/>
          </a:solidFill>
          <a:ln w="12700">
            <a:solidFill>
              <a:srgbClr val="2AA1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 xmlns:a16="http://schemas.microsoft.com/office/drawing/2014/main" id="{F618EC8A-6F87-4520-9DA9-DBC118ED2ACA}"/>
              </a:ext>
            </a:extLst>
          </p:cNvPr>
          <p:cNvSpPr/>
          <p:nvPr/>
        </p:nvSpPr>
        <p:spPr>
          <a:xfrm>
            <a:off x="8458200" y="3595435"/>
            <a:ext cx="1905000" cy="2092881"/>
          </a:xfrm>
          <a:prstGeom prst="rect">
            <a:avLst/>
          </a:prstGeom>
        </p:spPr>
        <p:txBody>
          <a:bodyPr wrap="square">
            <a:spAutoFit/>
          </a:bodyPr>
          <a:lstStyle/>
          <a:p>
            <a:pPr fontAlgn="auto">
              <a:spcAft>
                <a:spcPts val="0"/>
              </a:spcAft>
              <a:buFont typeface="Wingdings" panose="05000000000000000000" pitchFamily="2" charset="2"/>
              <a:buNone/>
            </a:pPr>
            <a:r>
              <a:rPr lang="en-US" altLang="zh-CN" sz="2000" b="1" dirty="0">
                <a:solidFill>
                  <a:srgbClr val="2AA114"/>
                </a:solidFill>
                <a:latin typeface="+mn-lt"/>
                <a:ea typeface="+mn-ea"/>
                <a:cs typeface="+mn-ea"/>
                <a:sym typeface="+mn-lt"/>
              </a:rPr>
              <a:t>7 </a:t>
            </a:r>
            <a:r>
              <a:rPr lang="zh-CN" altLang="en-US" sz="2000" b="1" dirty="0">
                <a:solidFill>
                  <a:srgbClr val="2AA114"/>
                </a:solidFill>
                <a:latin typeface="+mn-lt"/>
                <a:ea typeface="+mn-ea"/>
                <a:cs typeface="+mn-ea"/>
                <a:sym typeface="+mn-lt"/>
              </a:rPr>
              <a:t>多说“我”少说“你”</a:t>
            </a:r>
          </a:p>
          <a:p>
            <a:pPr fontAlgn="auto">
              <a:spcAft>
                <a:spcPts val="0"/>
              </a:spcAft>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   举例：不要说“你不应该和弟弟吵架！”要说“你和弟弟吵架，我很不喜欢”。</a:t>
            </a:r>
          </a:p>
        </p:txBody>
      </p:sp>
    </p:spTree>
    <p:extLst>
      <p:ext uri="{BB962C8B-B14F-4D97-AF65-F5344CB8AC3E}">
        <p14:creationId xmlns:p14="http://schemas.microsoft.com/office/powerpoint/2010/main" val="194421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3" grpId="0"/>
      <p:bldP spid="16" grpId="0" animBg="1"/>
      <p:bldP spid="17" grpId="0"/>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7" name="组合 30726">
            <a:extLst>
              <a:ext uri="{FF2B5EF4-FFF2-40B4-BE49-F238E27FC236}">
                <a16:creationId xmlns="" xmlns:a16="http://schemas.microsoft.com/office/drawing/2014/main" id="{0F0C93AD-83A3-4DD5-B618-7485FF197ABD}"/>
              </a:ext>
            </a:extLst>
          </p:cNvPr>
          <p:cNvGrpSpPr/>
          <p:nvPr/>
        </p:nvGrpSpPr>
        <p:grpSpPr>
          <a:xfrm>
            <a:off x="0" y="11723"/>
            <a:ext cx="12192000" cy="6834554"/>
            <a:chOff x="0" y="11723"/>
            <a:chExt cx="12192000" cy="6834554"/>
          </a:xfrm>
        </p:grpSpPr>
        <p:pic>
          <p:nvPicPr>
            <p:cNvPr id="14" name="图片 13">
              <a:extLst>
                <a:ext uri="{FF2B5EF4-FFF2-40B4-BE49-F238E27FC236}">
                  <a16:creationId xmlns="" xmlns:a16="http://schemas.microsoft.com/office/drawing/2014/main" id="{1D64F69C-0507-407B-AD14-014E3FFDD0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0" name="图片 9">
              <a:extLst>
                <a:ext uri="{FF2B5EF4-FFF2-40B4-BE49-F238E27FC236}">
                  <a16:creationId xmlns="" xmlns:a16="http://schemas.microsoft.com/office/drawing/2014/main" id="{41483329-B380-442A-8ADA-5403FA4BFA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9" name="组合 8">
            <a:extLst>
              <a:ext uri="{FF2B5EF4-FFF2-40B4-BE49-F238E27FC236}">
                <a16:creationId xmlns="" xmlns:a16="http://schemas.microsoft.com/office/drawing/2014/main" id="{D24D631D-7B27-430C-B6E2-BBC21B489FEA}"/>
              </a:ext>
            </a:extLst>
          </p:cNvPr>
          <p:cNvGrpSpPr/>
          <p:nvPr/>
        </p:nvGrpSpPr>
        <p:grpSpPr>
          <a:xfrm>
            <a:off x="0" y="791103"/>
            <a:ext cx="12192000" cy="6093936"/>
            <a:chOff x="0" y="791103"/>
            <a:chExt cx="12192000" cy="6093936"/>
          </a:xfrm>
        </p:grpSpPr>
        <p:pic>
          <p:nvPicPr>
            <p:cNvPr id="4" name="图片 3">
              <a:extLst>
                <a:ext uri="{FF2B5EF4-FFF2-40B4-BE49-F238E27FC236}">
                  <a16:creationId xmlns="" xmlns:a16="http://schemas.microsoft.com/office/drawing/2014/main" id="{75AE8FB5-AE94-4D14-8A64-AD6A4E7DD6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191000"/>
              <a:ext cx="12192000" cy="2667000"/>
            </a:xfrm>
            <a:prstGeom prst="rect">
              <a:avLst/>
            </a:prstGeom>
          </p:spPr>
        </p:pic>
        <p:pic>
          <p:nvPicPr>
            <p:cNvPr id="6" name="图片 5">
              <a:extLst>
                <a:ext uri="{FF2B5EF4-FFF2-40B4-BE49-F238E27FC236}">
                  <a16:creationId xmlns="" xmlns:a16="http://schemas.microsoft.com/office/drawing/2014/main" id="{5AF6D6B7-04D4-401F-B35A-0ACD084EF8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91103"/>
              <a:ext cx="12192000" cy="6093936"/>
            </a:xfrm>
            <a:prstGeom prst="rect">
              <a:avLst/>
            </a:prstGeom>
          </p:spPr>
        </p:pic>
      </p:grpSp>
      <p:pic>
        <p:nvPicPr>
          <p:cNvPr id="8" name="图片 7">
            <a:extLst>
              <a:ext uri="{FF2B5EF4-FFF2-40B4-BE49-F238E27FC236}">
                <a16:creationId xmlns="" xmlns:a16="http://schemas.microsoft.com/office/drawing/2014/main" id="{B65FD180-29F9-46A2-85A9-9E4491A3C5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66519" y="1501512"/>
            <a:ext cx="6912548" cy="2330975"/>
          </a:xfrm>
          <a:prstGeom prst="rect">
            <a:avLst/>
          </a:prstGeom>
        </p:spPr>
      </p:pic>
      <p:pic>
        <p:nvPicPr>
          <p:cNvPr id="30721" name="图片 30720">
            <a:extLst>
              <a:ext uri="{FF2B5EF4-FFF2-40B4-BE49-F238E27FC236}">
                <a16:creationId xmlns="" xmlns:a16="http://schemas.microsoft.com/office/drawing/2014/main" id="{4EECE297-39E7-45F4-B187-A45F0616DE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37170" y="53792"/>
            <a:ext cx="3171245" cy="3171245"/>
          </a:xfrm>
          <a:prstGeom prst="rect">
            <a:avLst/>
          </a:prstGeom>
        </p:spPr>
      </p:pic>
      <p:grpSp>
        <p:nvGrpSpPr>
          <p:cNvPr id="30722" name="组合 30721">
            <a:extLst>
              <a:ext uri="{FF2B5EF4-FFF2-40B4-BE49-F238E27FC236}">
                <a16:creationId xmlns="" xmlns:a16="http://schemas.microsoft.com/office/drawing/2014/main" id="{7A31190E-C60F-4948-ACF4-757E4F7A0951}"/>
              </a:ext>
            </a:extLst>
          </p:cNvPr>
          <p:cNvGrpSpPr/>
          <p:nvPr/>
        </p:nvGrpSpPr>
        <p:grpSpPr>
          <a:xfrm>
            <a:off x="3352801" y="2756935"/>
            <a:ext cx="6345195" cy="1569660"/>
            <a:chOff x="2902716" y="2016323"/>
            <a:chExt cx="6345195" cy="1569660"/>
          </a:xfrm>
        </p:grpSpPr>
        <p:sp>
          <p:nvSpPr>
            <p:cNvPr id="21" name="矩形 20">
              <a:extLst>
                <a:ext uri="{FF2B5EF4-FFF2-40B4-BE49-F238E27FC236}">
                  <a16:creationId xmlns="" xmlns:a16="http://schemas.microsoft.com/office/drawing/2014/main" id="{E4DCB135-7E5C-4FCD-9D2D-21CFD3CED947}"/>
                </a:ext>
              </a:extLst>
            </p:cNvPr>
            <p:cNvSpPr/>
            <p:nvPr/>
          </p:nvSpPr>
          <p:spPr>
            <a:xfrm>
              <a:off x="2902716" y="2016323"/>
              <a:ext cx="6340197"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汉仪中圆简" panose="02010609000101010101" pitchFamily="49" charset="-122"/>
                  <a:ea typeface="汉仪中圆简" panose="02010609000101010101" pitchFamily="49" charset="-122"/>
                  <a:cs typeface="+mn-ea"/>
                  <a:sym typeface="+mn-lt"/>
                </a:rPr>
                <a:t>感谢观看！</a:t>
              </a:r>
            </a:p>
          </p:txBody>
        </p:sp>
        <p:sp>
          <p:nvSpPr>
            <p:cNvPr id="35" name="矩形 34">
              <a:extLst>
                <a:ext uri="{FF2B5EF4-FFF2-40B4-BE49-F238E27FC236}">
                  <a16:creationId xmlns="" xmlns:a16="http://schemas.microsoft.com/office/drawing/2014/main" id="{09CB506A-F5F1-493D-B5DB-4689E14FB57E}"/>
                </a:ext>
              </a:extLst>
            </p:cNvPr>
            <p:cNvSpPr/>
            <p:nvPr/>
          </p:nvSpPr>
          <p:spPr>
            <a:xfrm>
              <a:off x="2907714" y="2016323"/>
              <a:ext cx="6340197" cy="1569660"/>
            </a:xfrm>
            <a:prstGeom prst="rect">
              <a:avLst/>
            </a:prstGeom>
          </p:spPr>
          <p:txBody>
            <a:bodyPr wrap="none">
              <a:spAutoFit/>
            </a:bodyPr>
            <a:lstStyle/>
            <a:p>
              <a:r>
                <a:rPr lang="zh-CN" altLang="en-US" sz="9600" dirty="0">
                  <a:solidFill>
                    <a:srgbClr val="2AA114"/>
                  </a:solidFill>
                  <a:latin typeface="汉仪中圆简" panose="02010609000101010101" pitchFamily="49" charset="-122"/>
                  <a:ea typeface="汉仪中圆简" panose="02010609000101010101" pitchFamily="49" charset="-122"/>
                  <a:cs typeface="+mn-ea"/>
                  <a:sym typeface="+mn-lt"/>
                </a:rPr>
                <a:t>感谢</a:t>
              </a:r>
              <a:r>
                <a:rPr lang="zh-CN" altLang="en-US" sz="9600" dirty="0">
                  <a:solidFill>
                    <a:srgbClr val="FF7300"/>
                  </a:solidFill>
                  <a:latin typeface="汉仪中圆简" panose="02010609000101010101" pitchFamily="49" charset="-122"/>
                  <a:ea typeface="汉仪中圆简" panose="02010609000101010101" pitchFamily="49" charset="-122"/>
                  <a:cs typeface="+mn-ea"/>
                  <a:sym typeface="+mn-lt"/>
                </a:rPr>
                <a:t>观</a:t>
              </a:r>
              <a:r>
                <a:rPr lang="zh-CN" altLang="en-US" sz="9600" dirty="0">
                  <a:solidFill>
                    <a:srgbClr val="2AA114"/>
                  </a:solidFill>
                  <a:latin typeface="汉仪中圆简" panose="02010609000101010101" pitchFamily="49" charset="-122"/>
                  <a:ea typeface="汉仪中圆简" panose="02010609000101010101" pitchFamily="49" charset="-122"/>
                  <a:cs typeface="+mn-ea"/>
                  <a:sym typeface="+mn-lt"/>
                </a:rPr>
                <a:t>看！</a:t>
              </a:r>
            </a:p>
          </p:txBody>
        </p:sp>
      </p:grpSp>
      <p:pic>
        <p:nvPicPr>
          <p:cNvPr id="37" name="图片 36">
            <a:extLst>
              <a:ext uri="{FF2B5EF4-FFF2-40B4-BE49-F238E27FC236}">
                <a16:creationId xmlns="" xmlns:a16="http://schemas.microsoft.com/office/drawing/2014/main" id="{4047B385-138C-445F-A481-2E146782704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
        <p:nvSpPr>
          <p:cNvPr id="41" name="矩形 40">
            <a:extLst>
              <a:ext uri="{FF2B5EF4-FFF2-40B4-BE49-F238E27FC236}">
                <a16:creationId xmlns="" xmlns:a16="http://schemas.microsoft.com/office/drawing/2014/main" id="{C9A14F5A-ECA7-4F8E-8441-A348E49190D0}"/>
              </a:ext>
            </a:extLst>
          </p:cNvPr>
          <p:cNvSpPr/>
          <p:nvPr/>
        </p:nvSpPr>
        <p:spPr>
          <a:xfrm>
            <a:off x="2845358" y="4338935"/>
            <a:ext cx="6354867" cy="461665"/>
          </a:xfrm>
          <a:prstGeom prst="rect">
            <a:avLst/>
          </a:prstGeom>
        </p:spPr>
        <p:txBody>
          <a:bodyPr wrap="square">
            <a:spAutoFit/>
          </a:bodyPr>
          <a:lstStyle/>
          <a:p>
            <a:pPr algn="dist"/>
            <a:r>
              <a:rPr lang="zh-CN" altLang="en-US" sz="2400" dirty="0">
                <a:solidFill>
                  <a:schemeClr val="tx1">
                    <a:lumMod val="85000"/>
                    <a:lumOff val="15000"/>
                  </a:schemeClr>
                </a:solidFill>
                <a:latin typeface="+mn-lt"/>
                <a:ea typeface="+mn-ea"/>
                <a:cs typeface="+mn-ea"/>
                <a:sym typeface="+mn-lt"/>
              </a:rPr>
              <a:t>家长该如何和孩子建立正确的沟通方式</a:t>
            </a:r>
          </a:p>
        </p:txBody>
      </p:sp>
    </p:spTree>
    <p:extLst>
      <p:ext uri="{BB962C8B-B14F-4D97-AF65-F5344CB8AC3E}">
        <p14:creationId xmlns:p14="http://schemas.microsoft.com/office/powerpoint/2010/main" val="400169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30721"/>
                                        </p:tgtEl>
                                        <p:attrNameLst>
                                          <p:attrName>style.visibility</p:attrName>
                                        </p:attrNameLst>
                                      </p:cBhvr>
                                      <p:to>
                                        <p:strVal val="visible"/>
                                      </p:to>
                                    </p:set>
                                    <p:animEffect transition="in" filter="wipe(down)">
                                      <p:cBhvr>
                                        <p:cTn id="25" dur="500"/>
                                        <p:tgtEl>
                                          <p:spTgt spid="307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0722"/>
                                        </p:tgtEl>
                                        <p:attrNameLst>
                                          <p:attrName>style.visibility</p:attrName>
                                        </p:attrNameLst>
                                      </p:cBhvr>
                                      <p:to>
                                        <p:strVal val="visible"/>
                                      </p:to>
                                    </p:set>
                                    <p:animEffect transition="in" filter="wipe(left)">
                                      <p:cBhvr>
                                        <p:cTn id="29" dur="500"/>
                                        <p:tgtEl>
                                          <p:spTgt spid="3072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auto">
              <a:spcBef>
                <a:spcPts val="0"/>
              </a:spcBef>
              <a:spcAft>
                <a:spcPts val="0"/>
              </a:spcAft>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fontAlgn="auto">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400"/>
              </a:lnSpc>
              <a:spcBef>
                <a:spcPts val="0"/>
              </a:spcBef>
              <a:spcAft>
                <a:spcPts val="0"/>
              </a:spcAft>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604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25B2A04F-E4F4-4ECA-87D1-3A6AADBFF1B4}"/>
              </a:ext>
            </a:extLst>
          </p:cNvPr>
          <p:cNvGrpSpPr/>
          <p:nvPr/>
        </p:nvGrpSpPr>
        <p:grpSpPr>
          <a:xfrm>
            <a:off x="0" y="11723"/>
            <a:ext cx="12192000" cy="6834554"/>
            <a:chOff x="0" y="11723"/>
            <a:chExt cx="12192000" cy="6834554"/>
          </a:xfrm>
        </p:grpSpPr>
        <p:pic>
          <p:nvPicPr>
            <p:cNvPr id="6" name="图片 5">
              <a:extLst>
                <a:ext uri="{FF2B5EF4-FFF2-40B4-BE49-F238E27FC236}">
                  <a16:creationId xmlns=""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 xmlns:a16="http://schemas.microsoft.com/office/drawing/2014/main" id="{D0061317-A20E-4A22-AAF0-4047C0C2432D}"/>
              </a:ext>
            </a:extLst>
          </p:cNvPr>
          <p:cNvGrpSpPr/>
          <p:nvPr/>
        </p:nvGrpSpPr>
        <p:grpSpPr>
          <a:xfrm>
            <a:off x="0" y="774246"/>
            <a:ext cx="12192000" cy="6093936"/>
            <a:chOff x="0" y="774246"/>
            <a:chExt cx="12192000" cy="6093936"/>
          </a:xfrm>
        </p:grpSpPr>
        <p:pic>
          <p:nvPicPr>
            <p:cNvPr id="10" name="图片 9">
              <a:extLst>
                <a:ext uri="{FF2B5EF4-FFF2-40B4-BE49-F238E27FC236}">
                  <a16:creationId xmlns=""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017826"/>
              <a:ext cx="12192000" cy="1840173"/>
            </a:xfrm>
            <a:prstGeom prst="rect">
              <a:avLst/>
            </a:prstGeom>
          </p:spPr>
        </p:pic>
        <p:pic>
          <p:nvPicPr>
            <p:cNvPr id="11" name="图片 10">
              <a:extLst>
                <a:ext uri="{FF2B5EF4-FFF2-40B4-BE49-F238E27FC236}">
                  <a16:creationId xmlns=""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74246"/>
              <a:ext cx="12192000" cy="6093936"/>
            </a:xfrm>
            <a:prstGeom prst="rect">
              <a:avLst/>
            </a:prstGeom>
          </p:spPr>
        </p:pic>
      </p:grpSp>
      <p:pic>
        <p:nvPicPr>
          <p:cNvPr id="12" name="图片 11">
            <a:extLst>
              <a:ext uri="{FF2B5EF4-FFF2-40B4-BE49-F238E27FC236}">
                <a16:creationId xmlns=""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00714" y="768286"/>
            <a:ext cx="6912548" cy="2330975"/>
          </a:xfrm>
          <a:prstGeom prst="rect">
            <a:avLst/>
          </a:prstGeom>
        </p:spPr>
      </p:pic>
      <p:grpSp>
        <p:nvGrpSpPr>
          <p:cNvPr id="4" name="组合 3">
            <a:extLst>
              <a:ext uri="{FF2B5EF4-FFF2-40B4-BE49-F238E27FC236}">
                <a16:creationId xmlns="" xmlns:a16="http://schemas.microsoft.com/office/drawing/2014/main" id="{EC580C62-DADC-4077-864D-D33B7240EF4A}"/>
              </a:ext>
            </a:extLst>
          </p:cNvPr>
          <p:cNvGrpSpPr/>
          <p:nvPr/>
        </p:nvGrpSpPr>
        <p:grpSpPr>
          <a:xfrm>
            <a:off x="4939983" y="2623228"/>
            <a:ext cx="3188924" cy="646331"/>
            <a:chOff x="4191000" y="2113804"/>
            <a:chExt cx="3188924" cy="646331"/>
          </a:xfrm>
        </p:grpSpPr>
        <p:sp>
          <p:nvSpPr>
            <p:cNvPr id="2" name="矩形: 圆角 1">
              <a:extLst>
                <a:ext uri="{FF2B5EF4-FFF2-40B4-BE49-F238E27FC236}">
                  <a16:creationId xmlns="" xmlns:a16="http://schemas.microsoft.com/office/drawing/2014/main" id="{51AC3BC6-EA12-40E2-901D-291B33986DB8}"/>
                </a:ext>
              </a:extLst>
            </p:cNvPr>
            <p:cNvSpPr/>
            <p:nvPr/>
          </p:nvSpPr>
          <p:spPr>
            <a:xfrm>
              <a:off x="4191000" y="2113804"/>
              <a:ext cx="562990" cy="622399"/>
            </a:xfrm>
            <a:prstGeom prst="roundRect">
              <a:avLst>
                <a:gd name="adj" fmla="val 50000"/>
              </a:avLst>
            </a:prstGeom>
            <a:solidFill>
              <a:srgbClr val="2AA114"/>
            </a:solidFill>
          </p:spPr>
          <p:txBody>
            <a:bodyPr wrap="square">
              <a:spAutoFit/>
            </a:bodyPr>
            <a:lstStyle/>
            <a:p>
              <a:pPr algn="ctr"/>
              <a:r>
                <a:rPr lang="en-US" altLang="zh-CN" sz="2400" b="1" dirty="0">
                  <a:solidFill>
                    <a:schemeClr val="bg1"/>
                  </a:solidFill>
                  <a:latin typeface="+mn-lt"/>
                  <a:ea typeface="+mn-ea"/>
                  <a:cs typeface="+mn-ea"/>
                  <a:sym typeface="+mn-lt"/>
                </a:rPr>
                <a:t>1</a:t>
              </a:r>
              <a:endParaRPr lang="zh-CN" altLang="en-US" sz="2400" b="1" dirty="0">
                <a:solidFill>
                  <a:schemeClr val="bg1"/>
                </a:solidFill>
                <a:latin typeface="+mn-lt"/>
                <a:ea typeface="+mn-ea"/>
                <a:cs typeface="+mn-ea"/>
                <a:sym typeface="+mn-lt"/>
              </a:endParaRPr>
            </a:p>
          </p:txBody>
        </p:sp>
        <p:sp>
          <p:nvSpPr>
            <p:cNvPr id="14" name="矩形 13">
              <a:extLst>
                <a:ext uri="{FF2B5EF4-FFF2-40B4-BE49-F238E27FC236}">
                  <a16:creationId xmlns="" xmlns:a16="http://schemas.microsoft.com/office/drawing/2014/main" id="{C726FD04-8806-49AC-A55E-2BE38ED28107}"/>
                </a:ext>
              </a:extLst>
            </p:cNvPr>
            <p:cNvSpPr/>
            <p:nvPr/>
          </p:nvSpPr>
          <p:spPr>
            <a:xfrm>
              <a:off x="4886934" y="2113804"/>
              <a:ext cx="2492990" cy="646331"/>
            </a:xfrm>
            <a:prstGeom prst="rect">
              <a:avLst/>
            </a:prstGeom>
          </p:spPr>
          <p:txBody>
            <a:bodyPr wrap="none">
              <a:spAutoFit/>
            </a:bodyPr>
            <a:lstStyle/>
            <a:p>
              <a:r>
                <a:rPr lang="zh-CN" altLang="en-US" sz="3600" dirty="0">
                  <a:solidFill>
                    <a:schemeClr val="tx1">
                      <a:lumMod val="85000"/>
                      <a:lumOff val="15000"/>
                    </a:schemeClr>
                  </a:solidFill>
                  <a:latin typeface="+mn-lt"/>
                  <a:ea typeface="+mn-ea"/>
                  <a:cs typeface="+mn-ea"/>
                  <a:sym typeface="+mn-lt"/>
                </a:rPr>
                <a:t>沟通的障碍</a:t>
              </a:r>
            </a:p>
          </p:txBody>
        </p:sp>
      </p:grpSp>
      <p:sp>
        <p:nvSpPr>
          <p:cNvPr id="17" name="矩形: 圆角 16">
            <a:extLst>
              <a:ext uri="{FF2B5EF4-FFF2-40B4-BE49-F238E27FC236}">
                <a16:creationId xmlns="" xmlns:a16="http://schemas.microsoft.com/office/drawing/2014/main" id="{4C3DE179-CA98-4DA8-9407-99B130E3A728}"/>
              </a:ext>
            </a:extLst>
          </p:cNvPr>
          <p:cNvSpPr/>
          <p:nvPr/>
        </p:nvSpPr>
        <p:spPr>
          <a:xfrm>
            <a:off x="2378738" y="1943957"/>
            <a:ext cx="798855" cy="1670387"/>
          </a:xfrm>
          <a:prstGeom prst="roundRect">
            <a:avLst>
              <a:gd name="adj" fmla="val 50000"/>
            </a:avLst>
          </a:prstGeom>
          <a:noFill/>
        </p:spPr>
        <p:txBody>
          <a:bodyPr wrap="square">
            <a:spAutoFit/>
          </a:bodyPr>
          <a:lstStyle/>
          <a:p>
            <a:pPr algn="ctr"/>
            <a:r>
              <a:rPr lang="zh-CN" altLang="en-US" sz="4400" b="1" dirty="0">
                <a:solidFill>
                  <a:schemeClr val="tx1">
                    <a:lumMod val="85000"/>
                    <a:lumOff val="15000"/>
                  </a:schemeClr>
                </a:solidFill>
                <a:latin typeface="+mn-lt"/>
                <a:ea typeface="+mn-ea"/>
                <a:cs typeface="+mn-ea"/>
                <a:sym typeface="+mn-lt"/>
              </a:rPr>
              <a:t>目录</a:t>
            </a:r>
          </a:p>
        </p:txBody>
      </p:sp>
      <p:grpSp>
        <p:nvGrpSpPr>
          <p:cNvPr id="5" name="组合 4">
            <a:extLst>
              <a:ext uri="{FF2B5EF4-FFF2-40B4-BE49-F238E27FC236}">
                <a16:creationId xmlns="" xmlns:a16="http://schemas.microsoft.com/office/drawing/2014/main" id="{C062CE45-9265-4D0C-94CE-FF3C04D4EAB6}"/>
              </a:ext>
            </a:extLst>
          </p:cNvPr>
          <p:cNvGrpSpPr/>
          <p:nvPr/>
        </p:nvGrpSpPr>
        <p:grpSpPr>
          <a:xfrm>
            <a:off x="4939983" y="3417255"/>
            <a:ext cx="2690674" cy="664247"/>
            <a:chOff x="4191000" y="3101808"/>
            <a:chExt cx="2690674" cy="664247"/>
          </a:xfrm>
        </p:grpSpPr>
        <p:sp>
          <p:nvSpPr>
            <p:cNvPr id="15" name="矩形 14">
              <a:extLst>
                <a:ext uri="{FF2B5EF4-FFF2-40B4-BE49-F238E27FC236}">
                  <a16:creationId xmlns="" xmlns:a16="http://schemas.microsoft.com/office/drawing/2014/main" id="{DE1A77F7-56C9-4C89-A4C0-95A35CBDC120}"/>
                </a:ext>
              </a:extLst>
            </p:cNvPr>
            <p:cNvSpPr/>
            <p:nvPr/>
          </p:nvSpPr>
          <p:spPr>
            <a:xfrm>
              <a:off x="4850349" y="3119724"/>
              <a:ext cx="2031325" cy="646331"/>
            </a:xfrm>
            <a:prstGeom prst="rect">
              <a:avLst/>
            </a:prstGeom>
          </p:spPr>
          <p:txBody>
            <a:bodyPr wrap="none">
              <a:spAutoFit/>
            </a:bodyPr>
            <a:lstStyle/>
            <a:p>
              <a:r>
                <a:rPr lang="zh-CN" altLang="en-US" sz="3600" dirty="0">
                  <a:solidFill>
                    <a:schemeClr val="tx1">
                      <a:lumMod val="85000"/>
                      <a:lumOff val="15000"/>
                    </a:schemeClr>
                  </a:solidFill>
                  <a:latin typeface="+mn-lt"/>
                  <a:ea typeface="+mn-ea"/>
                  <a:cs typeface="+mn-ea"/>
                  <a:sym typeface="+mn-lt"/>
                </a:rPr>
                <a:t>积极倾听</a:t>
              </a:r>
            </a:p>
          </p:txBody>
        </p:sp>
        <p:sp>
          <p:nvSpPr>
            <p:cNvPr id="18" name="矩形: 圆角 17">
              <a:extLst>
                <a:ext uri="{FF2B5EF4-FFF2-40B4-BE49-F238E27FC236}">
                  <a16:creationId xmlns="" xmlns:a16="http://schemas.microsoft.com/office/drawing/2014/main" id="{1F736CE3-E8A6-48E0-9BDB-79B71A973DEB}"/>
                </a:ext>
              </a:extLst>
            </p:cNvPr>
            <p:cNvSpPr/>
            <p:nvPr/>
          </p:nvSpPr>
          <p:spPr>
            <a:xfrm>
              <a:off x="4191000" y="3101808"/>
              <a:ext cx="562990" cy="622399"/>
            </a:xfrm>
            <a:prstGeom prst="roundRect">
              <a:avLst>
                <a:gd name="adj" fmla="val 50000"/>
              </a:avLst>
            </a:prstGeom>
            <a:solidFill>
              <a:srgbClr val="2AA114"/>
            </a:solidFill>
          </p:spPr>
          <p:txBody>
            <a:bodyPr wrap="square">
              <a:spAutoFit/>
            </a:bodyPr>
            <a:lstStyle/>
            <a:p>
              <a:pPr algn="ctr"/>
              <a:r>
                <a:rPr lang="en-US" altLang="zh-CN" sz="2400" b="1" dirty="0">
                  <a:solidFill>
                    <a:schemeClr val="bg1"/>
                  </a:solidFill>
                  <a:latin typeface="+mn-lt"/>
                  <a:ea typeface="+mn-ea"/>
                  <a:cs typeface="+mn-ea"/>
                  <a:sym typeface="+mn-lt"/>
                </a:rPr>
                <a:t>2</a:t>
              </a:r>
              <a:endParaRPr lang="zh-CN" altLang="en-US" sz="2400" b="1" dirty="0">
                <a:solidFill>
                  <a:schemeClr val="bg1"/>
                </a:solidFill>
                <a:latin typeface="+mn-lt"/>
                <a:ea typeface="+mn-ea"/>
                <a:cs typeface="+mn-ea"/>
                <a:sym typeface="+mn-lt"/>
              </a:endParaRPr>
            </a:p>
          </p:txBody>
        </p:sp>
      </p:grpSp>
      <p:grpSp>
        <p:nvGrpSpPr>
          <p:cNvPr id="8" name="组合 7">
            <a:extLst>
              <a:ext uri="{FF2B5EF4-FFF2-40B4-BE49-F238E27FC236}">
                <a16:creationId xmlns="" xmlns:a16="http://schemas.microsoft.com/office/drawing/2014/main" id="{086CADBA-45FE-44E5-A921-1AB139900462}"/>
              </a:ext>
            </a:extLst>
          </p:cNvPr>
          <p:cNvGrpSpPr/>
          <p:nvPr/>
        </p:nvGrpSpPr>
        <p:grpSpPr>
          <a:xfrm>
            <a:off x="4939983" y="4229198"/>
            <a:ext cx="3167398" cy="625169"/>
            <a:chOff x="4191000" y="4038769"/>
            <a:chExt cx="3167398" cy="625169"/>
          </a:xfrm>
        </p:grpSpPr>
        <p:sp>
          <p:nvSpPr>
            <p:cNvPr id="16" name="矩形 15">
              <a:extLst>
                <a:ext uri="{FF2B5EF4-FFF2-40B4-BE49-F238E27FC236}">
                  <a16:creationId xmlns="" xmlns:a16="http://schemas.microsoft.com/office/drawing/2014/main" id="{FE2881E0-698F-48A5-A3E3-B86F01FCE206}"/>
                </a:ext>
              </a:extLst>
            </p:cNvPr>
            <p:cNvSpPr/>
            <p:nvPr/>
          </p:nvSpPr>
          <p:spPr>
            <a:xfrm>
              <a:off x="4833602" y="4038769"/>
              <a:ext cx="2524796" cy="584775"/>
            </a:xfrm>
            <a:prstGeom prst="rect">
              <a:avLst/>
            </a:prstGeom>
          </p:spPr>
          <p:txBody>
            <a:bodyPr wrap="square">
              <a:spAutoFit/>
            </a:bodyPr>
            <a:lstStyle/>
            <a:p>
              <a:r>
                <a:rPr lang="zh-CN" altLang="en-US" sz="3200" dirty="0">
                  <a:solidFill>
                    <a:schemeClr val="tx1">
                      <a:lumMod val="85000"/>
                      <a:lumOff val="15000"/>
                    </a:schemeClr>
                  </a:solidFill>
                  <a:latin typeface="+mn-lt"/>
                  <a:ea typeface="+mn-ea"/>
                  <a:cs typeface="+mn-ea"/>
                  <a:sym typeface="+mn-lt"/>
                </a:rPr>
                <a:t>正确表达</a:t>
              </a:r>
            </a:p>
          </p:txBody>
        </p:sp>
        <p:sp>
          <p:nvSpPr>
            <p:cNvPr id="19" name="矩形: 圆角 18">
              <a:extLst>
                <a:ext uri="{FF2B5EF4-FFF2-40B4-BE49-F238E27FC236}">
                  <a16:creationId xmlns="" xmlns:a16="http://schemas.microsoft.com/office/drawing/2014/main" id="{5ACCFB62-82A8-4058-8F9E-E5BEFA1DAB25}"/>
                </a:ext>
              </a:extLst>
            </p:cNvPr>
            <p:cNvSpPr/>
            <p:nvPr/>
          </p:nvSpPr>
          <p:spPr>
            <a:xfrm>
              <a:off x="4191000" y="4041539"/>
              <a:ext cx="562990" cy="622399"/>
            </a:xfrm>
            <a:prstGeom prst="roundRect">
              <a:avLst>
                <a:gd name="adj" fmla="val 50000"/>
              </a:avLst>
            </a:prstGeom>
            <a:solidFill>
              <a:srgbClr val="2AA114"/>
            </a:solidFill>
          </p:spPr>
          <p:txBody>
            <a:bodyPr wrap="square">
              <a:spAutoFit/>
            </a:bodyPr>
            <a:lstStyle/>
            <a:p>
              <a:pPr algn="ctr"/>
              <a:r>
                <a:rPr lang="en-US" altLang="zh-CN" sz="2400" b="1" dirty="0">
                  <a:solidFill>
                    <a:schemeClr val="bg1"/>
                  </a:solidFill>
                  <a:latin typeface="+mn-lt"/>
                  <a:ea typeface="+mn-ea"/>
                  <a:cs typeface="+mn-ea"/>
                  <a:sym typeface="+mn-lt"/>
                </a:rPr>
                <a:t>3</a:t>
              </a:r>
              <a:endParaRPr lang="zh-CN" altLang="en-US" sz="2400" b="1" dirty="0">
                <a:solidFill>
                  <a:schemeClr val="bg1"/>
                </a:solidFill>
                <a:latin typeface="+mn-lt"/>
                <a:ea typeface="+mn-ea"/>
                <a:cs typeface="+mn-ea"/>
                <a:sym typeface="+mn-lt"/>
              </a:endParaRPr>
            </a:p>
          </p:txBody>
        </p:sp>
      </p:grpSp>
      <p:pic>
        <p:nvPicPr>
          <p:cNvPr id="21" name="图片 20">
            <a:extLst>
              <a:ext uri="{FF2B5EF4-FFF2-40B4-BE49-F238E27FC236}">
                <a16:creationId xmlns="" xmlns:a16="http://schemas.microsoft.com/office/drawing/2014/main" id="{71EDFF64-DB48-4ECB-89E9-24A66A5057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004" y="4128219"/>
            <a:ext cx="4176401" cy="2610251"/>
          </a:xfrm>
          <a:prstGeom prst="rect">
            <a:avLst/>
          </a:prstGeom>
        </p:spPr>
      </p:pic>
      <p:pic>
        <p:nvPicPr>
          <p:cNvPr id="23" name="图片 22">
            <a:extLst>
              <a:ext uri="{FF2B5EF4-FFF2-40B4-BE49-F238E27FC236}">
                <a16:creationId xmlns="" xmlns:a16="http://schemas.microsoft.com/office/drawing/2014/main" id="{6034E667-D3AF-4145-9042-B228E794C57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extLst>
      <p:ext uri="{BB962C8B-B14F-4D97-AF65-F5344CB8AC3E}">
        <p14:creationId xmlns:p14="http://schemas.microsoft.com/office/powerpoint/2010/main" val="1882352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prestige"/>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2EBF3B7E-1A60-40DC-8ACD-A1FE550BE684}"/>
              </a:ext>
            </a:extLst>
          </p:cNvPr>
          <p:cNvGrpSpPr/>
          <p:nvPr/>
        </p:nvGrpSpPr>
        <p:grpSpPr>
          <a:xfrm>
            <a:off x="0" y="11723"/>
            <a:ext cx="12192000" cy="6834554"/>
            <a:chOff x="0" y="11723"/>
            <a:chExt cx="12192000" cy="6834554"/>
          </a:xfrm>
        </p:grpSpPr>
        <p:pic>
          <p:nvPicPr>
            <p:cNvPr id="6" name="图片 5">
              <a:extLst>
                <a:ext uri="{FF2B5EF4-FFF2-40B4-BE49-F238E27FC236}">
                  <a16:creationId xmlns="" xmlns:a16="http://schemas.microsoft.com/office/drawing/2014/main" id="{8F0A0266-18A7-420B-B477-7299D3601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723"/>
              <a:ext cx="12192000" cy="6834554"/>
            </a:xfrm>
            <a:prstGeom prst="rect">
              <a:avLst/>
            </a:prstGeom>
          </p:spPr>
        </p:pic>
        <p:pic>
          <p:nvPicPr>
            <p:cNvPr id="13" name="图片 12">
              <a:extLst>
                <a:ext uri="{FF2B5EF4-FFF2-40B4-BE49-F238E27FC236}">
                  <a16:creationId xmlns="" xmlns:a16="http://schemas.microsoft.com/office/drawing/2014/main" id="{93CD0523-A16B-458E-8489-D14BAB4A9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200" y="3873668"/>
              <a:ext cx="2524796" cy="2398556"/>
            </a:xfrm>
            <a:prstGeom prst="rect">
              <a:avLst/>
            </a:prstGeom>
          </p:spPr>
        </p:pic>
      </p:grpSp>
      <p:grpSp>
        <p:nvGrpSpPr>
          <p:cNvPr id="7" name="组合 6">
            <a:extLst>
              <a:ext uri="{FF2B5EF4-FFF2-40B4-BE49-F238E27FC236}">
                <a16:creationId xmlns="" xmlns:a16="http://schemas.microsoft.com/office/drawing/2014/main" id="{D0061317-A20E-4A22-AAF0-4047C0C2432D}"/>
              </a:ext>
            </a:extLst>
          </p:cNvPr>
          <p:cNvGrpSpPr/>
          <p:nvPr/>
        </p:nvGrpSpPr>
        <p:grpSpPr>
          <a:xfrm>
            <a:off x="0" y="777156"/>
            <a:ext cx="12192000" cy="6093936"/>
            <a:chOff x="0" y="777156"/>
            <a:chExt cx="12192000" cy="6093936"/>
          </a:xfrm>
        </p:grpSpPr>
        <p:pic>
          <p:nvPicPr>
            <p:cNvPr id="10" name="图片 9">
              <a:extLst>
                <a:ext uri="{FF2B5EF4-FFF2-40B4-BE49-F238E27FC236}">
                  <a16:creationId xmlns="" xmlns:a16="http://schemas.microsoft.com/office/drawing/2014/main" id="{F9A12AA4-8019-4741-9341-EDABD4B08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876800"/>
              <a:ext cx="12192000" cy="1981200"/>
            </a:xfrm>
            <a:prstGeom prst="rect">
              <a:avLst/>
            </a:prstGeom>
          </p:spPr>
        </p:pic>
        <p:pic>
          <p:nvPicPr>
            <p:cNvPr id="11" name="图片 10">
              <a:extLst>
                <a:ext uri="{FF2B5EF4-FFF2-40B4-BE49-F238E27FC236}">
                  <a16:creationId xmlns="" xmlns:a16="http://schemas.microsoft.com/office/drawing/2014/main" id="{C37193D8-7C78-4014-8D8B-6D03324EA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77156"/>
              <a:ext cx="12192000" cy="6093936"/>
            </a:xfrm>
            <a:prstGeom prst="rect">
              <a:avLst/>
            </a:prstGeom>
          </p:spPr>
        </p:pic>
      </p:grpSp>
      <p:pic>
        <p:nvPicPr>
          <p:cNvPr id="12" name="图片 11">
            <a:extLst>
              <a:ext uri="{FF2B5EF4-FFF2-40B4-BE49-F238E27FC236}">
                <a16:creationId xmlns="" xmlns:a16="http://schemas.microsoft.com/office/drawing/2014/main" id="{612BF0FA-FD8A-4CC7-AC03-A77ECD7403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65201" y="653357"/>
            <a:ext cx="6912548" cy="2330975"/>
          </a:xfrm>
          <a:prstGeom prst="rect">
            <a:avLst/>
          </a:prstGeom>
        </p:spPr>
      </p:pic>
      <p:grpSp>
        <p:nvGrpSpPr>
          <p:cNvPr id="14" name="组合 13">
            <a:extLst>
              <a:ext uri="{FF2B5EF4-FFF2-40B4-BE49-F238E27FC236}">
                <a16:creationId xmlns="" xmlns:a16="http://schemas.microsoft.com/office/drawing/2014/main" id="{01A8D40B-8F0F-4250-8D0D-8F21106E2435}"/>
              </a:ext>
            </a:extLst>
          </p:cNvPr>
          <p:cNvGrpSpPr/>
          <p:nvPr/>
        </p:nvGrpSpPr>
        <p:grpSpPr>
          <a:xfrm>
            <a:off x="3084833" y="3299615"/>
            <a:ext cx="6347446" cy="1569660"/>
            <a:chOff x="2901879" y="2016323"/>
            <a:chExt cx="6347446" cy="1569660"/>
          </a:xfrm>
        </p:grpSpPr>
        <p:sp>
          <p:nvSpPr>
            <p:cNvPr id="15" name="矩形 14">
              <a:extLst>
                <a:ext uri="{FF2B5EF4-FFF2-40B4-BE49-F238E27FC236}">
                  <a16:creationId xmlns="" xmlns:a16="http://schemas.microsoft.com/office/drawing/2014/main" id="{0081D110-8430-41F6-AD56-8DCF8E4DD95E}"/>
                </a:ext>
              </a:extLst>
            </p:cNvPr>
            <p:cNvSpPr/>
            <p:nvPr/>
          </p:nvSpPr>
          <p:spPr>
            <a:xfrm>
              <a:off x="2902716" y="2016323"/>
              <a:ext cx="6346609" cy="1569660"/>
            </a:xfrm>
            <a:prstGeom prst="rect">
              <a:avLst/>
            </a:prstGeom>
          </p:spPr>
          <p:txBody>
            <a:bodyPr wrap="none">
              <a:spAutoFit/>
            </a:bodyPr>
            <a:lstStyle/>
            <a:p>
              <a:r>
                <a:rPr lang="zh-CN" altLang="en-US" sz="96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6" name="矩形 15">
              <a:extLst>
                <a:ext uri="{FF2B5EF4-FFF2-40B4-BE49-F238E27FC236}">
                  <a16:creationId xmlns="" xmlns:a16="http://schemas.microsoft.com/office/drawing/2014/main" id="{41262374-0B03-45EC-8ED2-D513E05B73D8}"/>
                </a:ext>
              </a:extLst>
            </p:cNvPr>
            <p:cNvSpPr/>
            <p:nvPr/>
          </p:nvSpPr>
          <p:spPr>
            <a:xfrm>
              <a:off x="2901879" y="2016323"/>
              <a:ext cx="6346609" cy="1569660"/>
            </a:xfrm>
            <a:prstGeom prst="rect">
              <a:avLst/>
            </a:prstGeom>
          </p:spPr>
          <p:txBody>
            <a:bodyPr wrap="none">
              <a:spAutoFit/>
            </a:bodyPr>
            <a:lstStyle/>
            <a:p>
              <a:r>
                <a:rPr lang="zh-CN" altLang="en-US" sz="9600" dirty="0">
                  <a:solidFill>
                    <a:srgbClr val="2AA114"/>
                  </a:solidFill>
                  <a:latin typeface="+mn-lt"/>
                  <a:ea typeface="+mn-ea"/>
                  <a:cs typeface="+mn-ea"/>
                  <a:sym typeface="+mn-lt"/>
                </a:rPr>
                <a:t>沟通</a:t>
              </a:r>
              <a:r>
                <a:rPr lang="zh-CN" altLang="en-US" sz="9600" dirty="0">
                  <a:solidFill>
                    <a:srgbClr val="FF7300"/>
                  </a:solidFill>
                  <a:latin typeface="+mn-lt"/>
                  <a:ea typeface="+mn-ea"/>
                  <a:cs typeface="+mn-ea"/>
                  <a:sym typeface="+mn-lt"/>
                </a:rPr>
                <a:t>的</a:t>
              </a:r>
              <a:r>
                <a:rPr lang="zh-CN" altLang="en-US" sz="9600" dirty="0">
                  <a:solidFill>
                    <a:srgbClr val="2AA114"/>
                  </a:solidFill>
                  <a:latin typeface="+mn-lt"/>
                  <a:ea typeface="+mn-ea"/>
                  <a:cs typeface="+mn-ea"/>
                  <a:sym typeface="+mn-lt"/>
                </a:rPr>
                <a:t>障碍</a:t>
              </a:r>
            </a:p>
          </p:txBody>
        </p:sp>
      </p:grpSp>
      <p:grpSp>
        <p:nvGrpSpPr>
          <p:cNvPr id="18" name="组合 17">
            <a:extLst>
              <a:ext uri="{FF2B5EF4-FFF2-40B4-BE49-F238E27FC236}">
                <a16:creationId xmlns="" xmlns:a16="http://schemas.microsoft.com/office/drawing/2014/main" id="{D3B3EE30-210E-46B8-A79B-E93D15587577}"/>
              </a:ext>
            </a:extLst>
          </p:cNvPr>
          <p:cNvGrpSpPr/>
          <p:nvPr/>
        </p:nvGrpSpPr>
        <p:grpSpPr>
          <a:xfrm>
            <a:off x="4995739" y="1310039"/>
            <a:ext cx="2524796" cy="1985813"/>
            <a:chOff x="5105400" y="872287"/>
            <a:chExt cx="2524796" cy="1985813"/>
          </a:xfrm>
        </p:grpSpPr>
        <p:sp>
          <p:nvSpPr>
            <p:cNvPr id="2" name="矩形: 圆角 1">
              <a:extLst>
                <a:ext uri="{FF2B5EF4-FFF2-40B4-BE49-F238E27FC236}">
                  <a16:creationId xmlns="" xmlns:a16="http://schemas.microsoft.com/office/drawing/2014/main" id="{51AC3BC6-EA12-40E2-901D-291B33986DB8}"/>
                </a:ext>
              </a:extLst>
            </p:cNvPr>
            <p:cNvSpPr/>
            <p:nvPr/>
          </p:nvSpPr>
          <p:spPr>
            <a:xfrm>
              <a:off x="5105400" y="2208912"/>
              <a:ext cx="2524796" cy="649188"/>
            </a:xfrm>
            <a:prstGeom prst="roundRect">
              <a:avLst>
                <a:gd name="adj" fmla="val 50000"/>
              </a:avLst>
            </a:prstGeom>
            <a:solidFill>
              <a:srgbClr val="2AA114"/>
            </a:solidFill>
          </p:spPr>
          <p:txBody>
            <a:bodyPr wrap="square">
              <a:spAutoFit/>
            </a:bodyPr>
            <a:lstStyle/>
            <a:p>
              <a:pPr algn="ctr"/>
              <a:r>
                <a:rPr lang="zh-CN" altLang="en-US" sz="2400" b="1" dirty="0">
                  <a:solidFill>
                    <a:schemeClr val="bg1"/>
                  </a:solidFill>
                  <a:latin typeface="+mn-lt"/>
                  <a:ea typeface="+mn-ea"/>
                  <a:cs typeface="+mn-ea"/>
                  <a:sym typeface="+mn-lt"/>
                </a:rPr>
                <a:t>第一部分</a:t>
              </a:r>
            </a:p>
          </p:txBody>
        </p:sp>
        <p:pic>
          <p:nvPicPr>
            <p:cNvPr id="17" name="图片 16">
              <a:extLst>
                <a:ext uri="{FF2B5EF4-FFF2-40B4-BE49-F238E27FC236}">
                  <a16:creationId xmlns="" xmlns:a16="http://schemas.microsoft.com/office/drawing/2014/main" id="{97A02789-E775-4081-A607-1AFA839AA8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05400" y="872287"/>
              <a:ext cx="2524796" cy="1577998"/>
            </a:xfrm>
            <a:prstGeom prst="rect">
              <a:avLst/>
            </a:prstGeom>
          </p:spPr>
        </p:pic>
      </p:grpSp>
      <p:pic>
        <p:nvPicPr>
          <p:cNvPr id="19" name="图片 18">
            <a:extLst>
              <a:ext uri="{FF2B5EF4-FFF2-40B4-BE49-F238E27FC236}">
                <a16:creationId xmlns="" xmlns:a16="http://schemas.microsoft.com/office/drawing/2014/main" id="{52B2EF9A-A7EB-4C32-81DE-B4880BCCE6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2861" y="1062610"/>
            <a:ext cx="1688832" cy="1604390"/>
          </a:xfrm>
          <a:prstGeom prst="rect">
            <a:avLst/>
          </a:prstGeom>
        </p:spPr>
      </p:pic>
    </p:spTree>
    <p:extLst>
      <p:ext uri="{BB962C8B-B14F-4D97-AF65-F5344CB8AC3E}">
        <p14:creationId xmlns:p14="http://schemas.microsoft.com/office/powerpoint/2010/main" val="159042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1745 0.42523 L -0.01745 0.42546 C -0.01732 0.40671 -0.01732 0.38842 -0.0168 0.37014 C -0.0168 0.36551 -0.01602 0.36551 -0.01511 0.36204 C -0.01471 0.36065 -0.01445 0.35879 -0.01406 0.35717 C -0.01393 0.35648 -0.01276 0.35208 -0.01237 0.35069 C -0.01146 0.34815 -0.01081 0.34467 -0.00964 0.34259 L -0.00755 0.33935 C -0.00729 0.33889 -0.00677 0.33842 -0.00651 0.33796 C -0.00625 0.33704 -0.00599 0.33588 -0.00547 0.33542 C -0.00508 0.33472 -0.00456 0.33495 -0.00417 0.33449 C -0.00378 0.33426 0.00039 0.33009 0.00143 0.32963 C 0.0026 0.32917 0.0039 0.3294 0.00508 0.32893 C 0.00703 0.32847 0.00898 0.32778 0.01094 0.32731 C 0.01159 0.32685 0.01237 0.32592 0.01302 0.32569 C 0.0181 0.32384 0.01654 0.32592 0.01992 0.32407 C 0.02135 0.32338 0.02265 0.32245 0.02409 0.32153 L 0.02539 0.32083 C 0.02877 0.31504 0.02448 0.32199 0.0289 0.31667 C 0.03073 0.31458 0.02995 0.31435 0.03125 0.31111 C 0.03164 0.31042 0.0319 0.30995 0.03229 0.30949 C 0.03242 0.30833 0.03242 0.30671 0.03268 0.30555 C 0.03281 0.30463 0.0332 0.30393 0.03333 0.30301 C 0.03359 0.30092 0.03359 0.29884 0.03372 0.29653 C 0.03359 0.28981 0.03385 0.27477 0.03294 0.26504 C 0.03242 0.25926 0.03138 0.26157 0.02995 0.25301 C 0.0293 0.2493 0.02904 0.24722 0.02786 0.24398 C 0.02734 0.24259 0.02669 0.24213 0.02604 0.24074 C 0.02552 0.23935 0.025 0.2375 0.02435 0.23588 C 0.02409 0.23518 0.0237 0.23495 0.02344 0.23426 C 0.02122 0.23009 0.02344 0.23333 0.02096 0.23032 C 0.01901 0.22569 0.01745 0.22153 0.01445 0.21967 L 0.01029 0.21736 C 0.00664 0.21065 0.01237 0.22014 0.00547 0.21342 C 0.00495 0.21273 0.00469 0.21088 0.00404 0.21018 C 0.00377 0.20949 0.00312 0.20949 0.00273 0.20926 C 0.00208 0.20856 0.00143 0.20741 0.00065 0.20671 C -0.00013 0.20602 -0.00117 0.20579 -0.00208 0.20532 C -0.00248 0.20486 -0.003 0.20486 -0.00339 0.2044 C -0.00391 0.20393 -0.00443 0.20324 -0.00482 0.20278 C -0.00508 0.20254 -0.00547 0.20231 -0.00586 0.20185 C -0.00677 0.20139 -0.0086 0.20046 -0.0086 0.20069 C -0.00899 0.19954 -0.00925 0.19861 -0.00964 0.19792 C -0.01042 0.19653 -0.0112 0.19514 -0.01198 0.19398 C -0.01354 0.18634 -0.01315 0.18981 -0.0138 0.18426 C -0.01367 0.17454 -0.01419 0.16458 -0.01341 0.15509 C -0.01315 0.15116 -0.01159 0.14861 -0.01068 0.14537 C -0.00925 0.14028 -0.01081 0.1456 -0.00899 0.14051 C -0.00846 0.13912 -0.00807 0.1375 -0.00755 0.13634 C -0.00703 0.13518 -0.00443 0.13241 -0.00378 0.13148 C -0.00339 0.13055 -0.003 0.12917 -0.00248 0.12847 C -0.00156 0.12685 -0.00026 0.12639 0.00065 0.12523 C 0.00143 0.12407 0.00208 0.12292 0.00273 0.12176 C 0.00312 0.12129 0.00364 0.12106 0.00404 0.12037 C 0.00456 0.11967 0.00495 0.11852 0.00547 0.11782 C 0.00612 0.11713 0.0069 0.1169 0.00755 0.1162 C 0.00794 0.11597 0.0082 0.11504 0.00859 0.11458 C 0.00898 0.11412 0.0095 0.11366 0.01002 0.11296 C 0.01029 0.11273 0.01068 0.1125 0.01094 0.11227 C 0.01484 0.10879 0.01081 0.1118 0.01406 0.10972 C 0.01445 0.10949 0.01471 0.10926 0.0151 0.10903 C 0.02721 0.10278 0.01745 0.10764 0.02578 0.10509 C 0.02799 0.10417 0.03008 0.10301 0.03229 0.10254 C 0.03333 0.10208 0.03581 0.10185 0.03711 0.10092 C 0.03802 0.10023 0.03893 0.0993 0.03984 0.09838 C 0.04193 0.08842 0.04101 0.09444 0.03984 0.07176 C 0.03984 0.07106 0.0388 0.0669 0.03841 0.0662 C 0.03802 0.06481 0.03737 0.06389 0.03672 0.06296 C 0.0345 0.0581 0.03424 0.05532 0.0306 0.05231 C 0.02851 0.05069 0.02643 0.04884 0.02435 0.04745 C 0.01823 0.04375 0.02552 0.04815 0.01784 0.04444 C 0.0164 0.04352 0.01484 0.04259 0.01341 0.0419 C 0.01237 0.04143 0.01133 0.0412 0.01029 0.04097 C 0.00182 0.03889 0.01159 0.04143 0.00377 0.03958 C -0.00026 0.03657 0.00221 0.03773 -0.00378 0.03773 L -0.00039 1.48148E-6 L 1.45833E-6 1.48148E-6 " pathEditMode="relative" rAng="0" ptsTypes="AAAAAAAAAAAAAAAAAAAAAAAAAAAAAAAAAAAAAAAAAAAAAAAAAAAAAAAAAAAAAAAAAAAAAAAAAAAAA">
                                      <p:cBhvr>
                                        <p:cTn id="19" dur="2000" fill="hold"/>
                                        <p:tgtEl>
                                          <p:spTgt spid="19"/>
                                        </p:tgtEl>
                                        <p:attrNameLst>
                                          <p:attrName>ppt_x</p:attrName>
                                          <p:attrName>ppt_y</p:attrName>
                                        </p:attrNameLst>
                                      </p:cBhvr>
                                      <p:rCtr x="2917" y="-21250"/>
                                    </p:animMotion>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E646A585-44BF-45E7-A9E8-6C827F9BE74D}"/>
              </a:ext>
            </a:extLst>
          </p:cNvPr>
          <p:cNvGrpSpPr/>
          <p:nvPr/>
        </p:nvGrpSpPr>
        <p:grpSpPr>
          <a:xfrm>
            <a:off x="1828800" y="2053764"/>
            <a:ext cx="8839200" cy="2358143"/>
            <a:chOff x="1676400" y="2209800"/>
            <a:chExt cx="8839200" cy="1977143"/>
          </a:xfrm>
        </p:grpSpPr>
        <p:sp>
          <p:nvSpPr>
            <p:cNvPr id="10" name="矩形: 圆角 9">
              <a:extLst>
                <a:ext uri="{FF2B5EF4-FFF2-40B4-BE49-F238E27FC236}">
                  <a16:creationId xmlns="" xmlns:a16="http://schemas.microsoft.com/office/drawing/2014/main" id="{73F5A346-F4B1-43E7-A824-B87A0C38367E}"/>
                </a:ext>
              </a:extLst>
            </p:cNvPr>
            <p:cNvSpPr/>
            <p:nvPr/>
          </p:nvSpPr>
          <p:spPr>
            <a:xfrm>
              <a:off x="1676400" y="2209800"/>
              <a:ext cx="8839200" cy="1977143"/>
            </a:xfrm>
            <a:prstGeom prst="roundRect">
              <a:avLst>
                <a:gd name="adj" fmla="val 44053"/>
              </a:avLst>
            </a:prstGeom>
            <a:solidFill>
              <a:srgbClr val="2AA114"/>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a:extLst>
                <a:ext uri="{FF2B5EF4-FFF2-40B4-BE49-F238E27FC236}">
                  <a16:creationId xmlns="" xmlns:a16="http://schemas.microsoft.com/office/drawing/2014/main" id="{B05C4B95-10DC-4354-8BA1-388DE1CF2E4E}"/>
                </a:ext>
              </a:extLst>
            </p:cNvPr>
            <p:cNvSpPr/>
            <p:nvPr/>
          </p:nvSpPr>
          <p:spPr>
            <a:xfrm>
              <a:off x="1828800" y="2286000"/>
              <a:ext cx="8534400" cy="1828800"/>
            </a:xfrm>
            <a:prstGeom prst="roundRect">
              <a:avLst>
                <a:gd name="adj" fmla="val 44053"/>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4527" name="Rectangle 15"/>
          <p:cNvSpPr>
            <a:spLocks noGrp="1" noRot="1" noChangeArrowheads="1"/>
          </p:cNvSpPr>
          <p:nvPr>
            <p:ph type="title"/>
          </p:nvPr>
        </p:nvSpPr>
        <p:spPr>
          <a:xfrm>
            <a:off x="2546610" y="2480151"/>
            <a:ext cx="7098778" cy="1378639"/>
          </a:xfrm>
        </p:spPr>
        <p:txBody>
          <a:bodyPr>
            <a:noAutofit/>
          </a:bodyPr>
          <a:lstStyle/>
          <a:p>
            <a:pPr>
              <a:lnSpc>
                <a:spcPct val="150000"/>
              </a:lnSpc>
            </a:pPr>
            <a:r>
              <a:rPr lang="zh-CN" altLang="en-US" sz="2000" dirty="0">
                <a:solidFill>
                  <a:schemeClr val="tx1">
                    <a:lumMod val="85000"/>
                    <a:lumOff val="15000"/>
                  </a:schemeClr>
                </a:solidFill>
                <a:latin typeface="+mn-lt"/>
                <a:ea typeface="+mn-ea"/>
                <a:cs typeface="+mn-ea"/>
                <a:sym typeface="+mn-lt"/>
              </a:rPr>
              <a:t> 父母与子女沟通时，虽然很愿意了解孩子的内心感受，接受孩子的情绪，不过常常无意中流露出某些传统的角色造成亲子沟通的障碍，扼杀了孩子情绪表达的勇气。  </a:t>
            </a:r>
          </a:p>
        </p:txBody>
      </p:sp>
      <p:grpSp>
        <p:nvGrpSpPr>
          <p:cNvPr id="2" name="组合 1">
            <a:extLst>
              <a:ext uri="{FF2B5EF4-FFF2-40B4-BE49-F238E27FC236}">
                <a16:creationId xmlns="" xmlns:a16="http://schemas.microsoft.com/office/drawing/2014/main" id="{09C4EC74-74AB-4D20-8880-50F624EC3489}"/>
              </a:ext>
            </a:extLst>
          </p:cNvPr>
          <p:cNvGrpSpPr/>
          <p:nvPr/>
        </p:nvGrpSpPr>
        <p:grpSpPr>
          <a:xfrm>
            <a:off x="1335516" y="441785"/>
            <a:ext cx="3156728" cy="1069939"/>
            <a:chOff x="533400" y="628948"/>
            <a:chExt cx="3156728" cy="1069939"/>
          </a:xfrm>
        </p:grpSpPr>
        <p:pic>
          <p:nvPicPr>
            <p:cNvPr id="3" name="图片 2">
              <a:extLst>
                <a:ext uri="{FF2B5EF4-FFF2-40B4-BE49-F238E27FC236}">
                  <a16:creationId xmlns="" xmlns:a16="http://schemas.microsoft.com/office/drawing/2014/main" id="{C1DC6854-FE8A-4A84-9356-F0420E6376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4" name="组合 3">
              <a:extLst>
                <a:ext uri="{FF2B5EF4-FFF2-40B4-BE49-F238E27FC236}">
                  <a16:creationId xmlns="" xmlns:a16="http://schemas.microsoft.com/office/drawing/2014/main" id="{58ACB687-BFC5-49A0-93F8-5D48D6E96C2D}"/>
                </a:ext>
              </a:extLst>
            </p:cNvPr>
            <p:cNvGrpSpPr/>
            <p:nvPr/>
          </p:nvGrpSpPr>
          <p:grpSpPr>
            <a:xfrm>
              <a:off x="1197147" y="1130891"/>
              <a:ext cx="1981634" cy="546828"/>
              <a:chOff x="2902715" y="2016323"/>
              <a:chExt cx="1981634" cy="546828"/>
            </a:xfrm>
          </p:grpSpPr>
          <p:sp>
            <p:nvSpPr>
              <p:cNvPr id="5" name="矩形 4">
                <a:extLst>
                  <a:ext uri="{FF2B5EF4-FFF2-40B4-BE49-F238E27FC236}">
                    <a16:creationId xmlns="" xmlns:a16="http://schemas.microsoft.com/office/drawing/2014/main" id="{E4DA1F7B-20AF-4816-AFA7-3B005217BCF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6" name="矩形 5">
                <a:extLst>
                  <a:ext uri="{FF2B5EF4-FFF2-40B4-BE49-F238E27FC236}">
                    <a16:creationId xmlns="" xmlns:a16="http://schemas.microsoft.com/office/drawing/2014/main" id="{07E76154-CEE5-4FFD-9CEA-FF1C5377D311}"/>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7" name="图片 6">
              <a:extLst>
                <a:ext uri="{FF2B5EF4-FFF2-40B4-BE49-F238E27FC236}">
                  <a16:creationId xmlns="" xmlns:a16="http://schemas.microsoft.com/office/drawing/2014/main" id="{37FB160E-F605-4435-BCD5-601AC461B7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8" name="矩形 7">
            <a:extLst>
              <a:ext uri="{FF2B5EF4-FFF2-40B4-BE49-F238E27FC236}">
                <a16:creationId xmlns="" xmlns:a16="http://schemas.microsoft.com/office/drawing/2014/main" id="{69D5C39A-2FD5-44EA-9355-9181470F3930}"/>
              </a:ext>
            </a:extLst>
          </p:cNvPr>
          <p:cNvSpPr/>
          <p:nvPr/>
        </p:nvSpPr>
        <p:spPr>
          <a:xfrm>
            <a:off x="3200400" y="4960165"/>
            <a:ext cx="5505277" cy="954107"/>
          </a:xfrm>
          <a:prstGeom prst="rect">
            <a:avLst/>
          </a:prstGeom>
        </p:spPr>
        <p:txBody>
          <a:bodyPr wrap="square">
            <a:spAutoFit/>
          </a:bodyPr>
          <a:lstStyle/>
          <a:p>
            <a:pPr algn="ctr"/>
            <a:r>
              <a:rPr lang="zh-CN" altLang="en-US" sz="2800" dirty="0">
                <a:solidFill>
                  <a:srgbClr val="2AA114"/>
                </a:solidFill>
                <a:latin typeface="+mn-lt"/>
                <a:ea typeface="+mn-ea"/>
                <a:cs typeface="+mn-ea"/>
                <a:sym typeface="+mn-lt"/>
              </a:rPr>
              <a:t>一般有以下七种传统角色会影响 沟通的顺畅，值得父母留意。</a:t>
            </a:r>
          </a:p>
        </p:txBody>
      </p:sp>
      <p:sp>
        <p:nvSpPr>
          <p:cNvPr id="9" name="文本框 8"/>
          <p:cNvSpPr txBox="1"/>
          <p:nvPr/>
        </p:nvSpPr>
        <p:spPr>
          <a:xfrm>
            <a:off x="5867400" y="441785"/>
            <a:ext cx="1828800"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527"/>
                                        </p:tgtEl>
                                        <p:attrNameLst>
                                          <p:attrName>style.visibility</p:attrName>
                                        </p:attrNameLst>
                                      </p:cBhvr>
                                      <p:to>
                                        <p:strVal val="visible"/>
                                      </p:to>
                                    </p:set>
                                    <p:animEffect transition="in" filter="fade">
                                      <p:cBhvr>
                                        <p:cTn id="17" dur="1000"/>
                                        <p:tgtEl>
                                          <p:spTgt spid="64527"/>
                                        </p:tgtEl>
                                      </p:cBhvr>
                                    </p:animEffect>
                                    <p:anim calcmode="lin" valueType="num">
                                      <p:cBhvr>
                                        <p:cTn id="18" dur="1000" fill="hold"/>
                                        <p:tgtEl>
                                          <p:spTgt spid="64527"/>
                                        </p:tgtEl>
                                        <p:attrNameLst>
                                          <p:attrName>ppt_x</p:attrName>
                                        </p:attrNameLst>
                                      </p:cBhvr>
                                      <p:tavLst>
                                        <p:tav tm="0">
                                          <p:val>
                                            <p:strVal val="#ppt_x"/>
                                          </p:val>
                                        </p:tav>
                                        <p:tav tm="100000">
                                          <p:val>
                                            <p:strVal val="#ppt_x"/>
                                          </p:val>
                                        </p:tav>
                                      </p:tavLst>
                                    </p:anim>
                                    <p:anim calcmode="lin" valueType="num">
                                      <p:cBhvr>
                                        <p:cTn id="19" dur="1000" fill="hold"/>
                                        <p:tgtEl>
                                          <p:spTgt spid="645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对话气泡: 圆角矩形 14">
            <a:extLst>
              <a:ext uri="{FF2B5EF4-FFF2-40B4-BE49-F238E27FC236}">
                <a16:creationId xmlns="" xmlns:a16="http://schemas.microsoft.com/office/drawing/2014/main" id="{F955BCFA-5BB8-4EA8-B20E-EE9EDFAE6752}"/>
              </a:ext>
            </a:extLst>
          </p:cNvPr>
          <p:cNvSpPr/>
          <p:nvPr/>
        </p:nvSpPr>
        <p:spPr>
          <a:xfrm>
            <a:off x="1823904" y="2283837"/>
            <a:ext cx="3783042" cy="3711346"/>
          </a:xfrm>
          <a:prstGeom prst="wedgeRoundRectCallout">
            <a:avLst>
              <a:gd name="adj1" fmla="val 56358"/>
              <a:gd name="adj2" fmla="val -28634"/>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a:extLst>
              <a:ext uri="{FF2B5EF4-FFF2-40B4-BE49-F238E27FC236}">
                <a16:creationId xmlns="" xmlns:a16="http://schemas.microsoft.com/office/drawing/2014/main" id="{7F94F9E0-0C5D-4C38-87F5-6DEA62E9A17C}"/>
              </a:ext>
            </a:extLst>
          </p:cNvPr>
          <p:cNvGrpSpPr/>
          <p:nvPr/>
        </p:nvGrpSpPr>
        <p:grpSpPr>
          <a:xfrm>
            <a:off x="1649381" y="572642"/>
            <a:ext cx="3156728" cy="1069939"/>
            <a:chOff x="533400" y="628948"/>
            <a:chExt cx="3156728" cy="1069939"/>
          </a:xfrm>
        </p:grpSpPr>
        <p:pic>
          <p:nvPicPr>
            <p:cNvPr id="10" name="图片 9">
              <a:extLst>
                <a:ext uri="{FF2B5EF4-FFF2-40B4-BE49-F238E27FC236}">
                  <a16:creationId xmlns="" xmlns:a16="http://schemas.microsoft.com/office/drawing/2014/main" id="{1917190F-DAFE-4666-89CD-F74FCCB34E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 xmlns:a16="http://schemas.microsoft.com/office/drawing/2014/main" id="{22B13157-F02B-4DBE-BA02-5BD725AA6CC2}"/>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 xmlns:a16="http://schemas.microsoft.com/office/drawing/2014/main" id="{8E33C486-9CED-416C-BB70-7B0FB64733B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 xmlns:a16="http://schemas.microsoft.com/office/drawing/2014/main" id="{53DF2DEC-96E2-4843-8678-C81DFBA6F48C}"/>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 xmlns:a16="http://schemas.microsoft.com/office/drawing/2014/main" id="{EAC38D5C-F5D9-48F9-87F2-6EB0F11A43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7" name="矩形: 圆角 6">
            <a:extLst>
              <a:ext uri="{FF2B5EF4-FFF2-40B4-BE49-F238E27FC236}">
                <a16:creationId xmlns="" xmlns:a16="http://schemas.microsoft.com/office/drawing/2014/main" id="{555E6729-4863-40B9-AB80-08851E74FDD7}"/>
              </a:ext>
            </a:extLst>
          </p:cNvPr>
          <p:cNvSpPr/>
          <p:nvPr/>
        </p:nvSpPr>
        <p:spPr>
          <a:xfrm>
            <a:off x="2238945" y="2553487"/>
            <a:ext cx="2603694" cy="519351"/>
          </a:xfrm>
          <a:prstGeom prst="roundRect">
            <a:avLst>
              <a:gd name="adj" fmla="val 50000"/>
            </a:avLst>
          </a:prstGeom>
          <a:solidFill>
            <a:srgbClr val="2AA114"/>
          </a:solidFill>
        </p:spPr>
        <p:txBody>
          <a:bodyPr wrap="square">
            <a:spAutoFit/>
          </a:bodyPr>
          <a:lstStyle/>
          <a:p>
            <a:pPr algn="ct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一）指挥官的角色</a:t>
            </a:r>
            <a:r>
              <a:rPr lang="zh-CN" altLang="en-US" sz="1600" b="1" dirty="0">
                <a:solidFill>
                  <a:schemeClr val="bg1"/>
                </a:solidFill>
                <a:latin typeface="+mn-lt"/>
                <a:ea typeface="+mn-ea"/>
                <a:cs typeface="+mn-ea"/>
                <a:sym typeface="+mn-lt"/>
              </a:rPr>
              <a:t>      </a:t>
            </a:r>
            <a:endParaRPr lang="zh-CN" altLang="en-US" b="1" dirty="0">
              <a:solidFill>
                <a:schemeClr val="bg1"/>
              </a:solidFill>
              <a:latin typeface="+mn-lt"/>
              <a:ea typeface="+mn-ea"/>
              <a:cs typeface="+mn-ea"/>
              <a:sym typeface="+mn-lt"/>
            </a:endParaRPr>
          </a:p>
        </p:txBody>
      </p:sp>
      <p:sp>
        <p:nvSpPr>
          <p:cNvPr id="8" name="矩形 7">
            <a:extLst>
              <a:ext uri="{FF2B5EF4-FFF2-40B4-BE49-F238E27FC236}">
                <a16:creationId xmlns="" xmlns:a16="http://schemas.microsoft.com/office/drawing/2014/main" id="{10FFE104-A1B1-4F07-AAF1-F64AA6D0A26C}"/>
              </a:ext>
            </a:extLst>
          </p:cNvPr>
          <p:cNvSpPr/>
          <p:nvPr/>
        </p:nvSpPr>
        <p:spPr>
          <a:xfrm>
            <a:off x="2322530" y="3276600"/>
            <a:ext cx="2988984" cy="2585323"/>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mn-lt"/>
                <a:ea typeface="+mn-ea"/>
                <a:cs typeface="+mn-ea"/>
                <a:sym typeface="+mn-lt"/>
              </a:rPr>
              <a:t>当孩子有负面情绪困扰时，可能在行为和交谈中采用了命令的父母有的时候会认为自己是一家之主，当面对孩子说出以下类似的话来企图消除孩子负面的情绪。</a:t>
            </a:r>
          </a:p>
        </p:txBody>
      </p:sp>
      <p:sp>
        <p:nvSpPr>
          <p:cNvPr id="18" name="矩形 17">
            <a:extLst>
              <a:ext uri="{FF2B5EF4-FFF2-40B4-BE49-F238E27FC236}">
                <a16:creationId xmlns="" xmlns:a16="http://schemas.microsoft.com/office/drawing/2014/main" id="{691122FD-EBA3-4F0D-A173-1E3A44D64392}"/>
              </a:ext>
            </a:extLst>
          </p:cNvPr>
          <p:cNvSpPr/>
          <p:nvPr/>
        </p:nvSpPr>
        <p:spPr>
          <a:xfrm>
            <a:off x="6132530" y="2590800"/>
            <a:ext cx="4481413" cy="2708434"/>
          </a:xfrm>
          <a:prstGeom prst="rect">
            <a:avLst/>
          </a:prstGeom>
        </p:spPr>
        <p:txBody>
          <a:bodyPr wrap="square">
            <a:spAutoFit/>
          </a:bodyPr>
          <a:lstStyle/>
          <a:p>
            <a:r>
              <a:rPr lang="zh-CN" altLang="en-US" sz="2400" dirty="0">
                <a:solidFill>
                  <a:schemeClr val="tx1">
                    <a:lumMod val="85000"/>
                    <a:lumOff val="15000"/>
                  </a:schemeClr>
                </a:solidFill>
                <a:latin typeface="+mn-lt"/>
                <a:ea typeface="+mn-ea"/>
                <a:cs typeface="+mn-ea"/>
                <a:sym typeface="+mn-lt"/>
              </a:rPr>
              <a:t>指挥官常说的话：</a:t>
            </a:r>
            <a:r>
              <a:rPr lang="zh-CN" altLang="en-US" sz="2000" dirty="0">
                <a:solidFill>
                  <a:schemeClr val="tx1">
                    <a:lumMod val="85000"/>
                    <a:lumOff val="15000"/>
                  </a:schemeClr>
                </a:solidFill>
                <a:latin typeface="+mn-lt"/>
                <a:ea typeface="+mn-ea"/>
                <a:cs typeface="+mn-ea"/>
                <a:sym typeface="+mn-lt"/>
              </a:rPr>
              <a:t/>
            </a:r>
            <a:br>
              <a:rPr lang="zh-CN" altLang="en-US" sz="2000"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a:r>
            <a:br>
              <a:rPr lang="zh-CN" altLang="en-US"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“我跟你说过了，叫你不可以和他来往”</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“我都和你说过很多次了，你总是没有记性”</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“如果你再那样说一次，我就</a:t>
            </a:r>
            <a:r>
              <a:rPr lang="en-US" altLang="zh-CN" sz="1600" dirty="0">
                <a:solidFill>
                  <a:schemeClr val="tx1">
                    <a:lumMod val="85000"/>
                    <a:lumOff val="15000"/>
                  </a:schemeClr>
                </a:solidFill>
                <a:latin typeface="+mn-lt"/>
                <a:ea typeface="+mn-ea"/>
                <a:cs typeface="+mn-ea"/>
                <a:sym typeface="+mn-lt"/>
              </a:rPr>
              <a:t>——”</a:t>
            </a:r>
            <a:br>
              <a:rPr lang="en-US" altLang="zh-CN" sz="1600" dirty="0">
                <a:solidFill>
                  <a:schemeClr val="tx1">
                    <a:lumMod val="85000"/>
                    <a:lumOff val="15000"/>
                  </a:schemeClr>
                </a:solidFill>
                <a:latin typeface="+mn-lt"/>
                <a:ea typeface="+mn-ea"/>
                <a:cs typeface="+mn-ea"/>
                <a:sym typeface="+mn-lt"/>
              </a:rPr>
            </a:br>
            <a:r>
              <a:rPr lang="en-US" altLang="zh-CN" sz="1600" dirty="0">
                <a:solidFill>
                  <a:schemeClr val="tx1">
                    <a:lumMod val="85000"/>
                    <a:lumOff val="15000"/>
                  </a:schemeClr>
                </a:solidFill>
                <a:latin typeface="+mn-lt"/>
                <a:ea typeface="+mn-ea"/>
                <a:cs typeface="+mn-ea"/>
                <a:sym typeface="+mn-lt"/>
              </a:rPr>
              <a:t/>
            </a:r>
            <a:br>
              <a:rPr lang="en-US" altLang="zh-CN" sz="1600" dirty="0">
                <a:solidFill>
                  <a:schemeClr val="tx1">
                    <a:lumMod val="85000"/>
                    <a:lumOff val="15000"/>
                  </a:schemeClr>
                </a:solidFill>
                <a:latin typeface="+mn-lt"/>
                <a:ea typeface="+mn-ea"/>
                <a:cs typeface="+mn-ea"/>
                <a:sym typeface="+mn-lt"/>
              </a:rPr>
            </a:br>
            <a:r>
              <a:rPr lang="en-US" altLang="zh-CN" sz="1600" dirty="0">
                <a:solidFill>
                  <a:schemeClr val="tx1">
                    <a:lumMod val="85000"/>
                    <a:lumOff val="15000"/>
                  </a:schemeClr>
                </a:solidFill>
                <a:latin typeface="+mn-lt"/>
                <a:ea typeface="+mn-ea"/>
                <a:cs typeface="+mn-ea"/>
                <a:sym typeface="+mn-lt"/>
              </a:rPr>
              <a:t>     </a:t>
            </a:r>
            <a:r>
              <a:rPr lang="zh-CN" altLang="en-US" sz="1600" dirty="0">
                <a:solidFill>
                  <a:schemeClr val="tx1">
                    <a:lumMod val="85000"/>
                    <a:lumOff val="15000"/>
                  </a:schemeClr>
                </a:solidFill>
                <a:latin typeface="+mn-lt"/>
                <a:ea typeface="+mn-ea"/>
                <a:cs typeface="+mn-ea"/>
                <a:sym typeface="+mn-lt"/>
              </a:rPr>
              <a:t>这种命令的语气，心存好意，但往往会造成心灵的威胁，而扼杀孩子表达的勇气。</a:t>
            </a:r>
            <a:endParaRPr lang="zh-CN" altLang="en-US" dirty="0">
              <a:latin typeface="+mn-lt"/>
              <a:ea typeface="+mn-ea"/>
              <a:cs typeface="+mn-ea"/>
              <a:sym typeface="+mn-lt"/>
            </a:endParaRPr>
          </a:p>
        </p:txBody>
      </p:sp>
      <p:sp>
        <p:nvSpPr>
          <p:cNvPr id="17" name="TextBox 16"/>
          <p:cNvSpPr txBox="1"/>
          <p:nvPr/>
        </p:nvSpPr>
        <p:spPr>
          <a:xfrm>
            <a:off x="1081701" y="6717477"/>
            <a:ext cx="1440159" cy="123111"/>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对话气泡: 圆角矩形 12">
            <a:extLst>
              <a:ext uri="{FF2B5EF4-FFF2-40B4-BE49-F238E27FC236}">
                <a16:creationId xmlns="" xmlns:a16="http://schemas.microsoft.com/office/drawing/2014/main" id="{FCAE54D2-2A18-4E6A-A5BA-342C95D3CC8F}"/>
              </a:ext>
            </a:extLst>
          </p:cNvPr>
          <p:cNvSpPr/>
          <p:nvPr/>
        </p:nvSpPr>
        <p:spPr>
          <a:xfrm>
            <a:off x="1870587" y="2209800"/>
            <a:ext cx="4225413" cy="3711346"/>
          </a:xfrm>
          <a:prstGeom prst="wedgeRoundRectCallout">
            <a:avLst>
              <a:gd name="adj1" fmla="val 55025"/>
              <a:gd name="adj2" fmla="val -23071"/>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13">
            <a:extLst>
              <a:ext uri="{FF2B5EF4-FFF2-40B4-BE49-F238E27FC236}">
                <a16:creationId xmlns="" xmlns:a16="http://schemas.microsoft.com/office/drawing/2014/main" id="{AA47622B-74FD-452F-BF65-9703C946F69A}"/>
              </a:ext>
            </a:extLst>
          </p:cNvPr>
          <p:cNvSpPr/>
          <p:nvPr/>
        </p:nvSpPr>
        <p:spPr>
          <a:xfrm>
            <a:off x="2240688" y="2599206"/>
            <a:ext cx="3485209" cy="519351"/>
          </a:xfrm>
          <a:prstGeom prst="roundRect">
            <a:avLst>
              <a:gd name="adj" fmla="val 50000"/>
            </a:avLst>
          </a:prstGeom>
          <a:solidFill>
            <a:srgbClr val="2AA114"/>
          </a:solidFill>
        </p:spPr>
        <p:txBody>
          <a:bodyPr wrap="squar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 二）道德家的角色</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说教者</a:t>
            </a:r>
            <a:r>
              <a:rPr lang="en-US" altLang="zh-CN" b="1" dirty="0">
                <a:solidFill>
                  <a:schemeClr val="bg1"/>
                </a:solidFill>
                <a:latin typeface="+mn-lt"/>
                <a:ea typeface="+mn-ea"/>
                <a:cs typeface="+mn-ea"/>
                <a:sym typeface="+mn-lt"/>
              </a:rPr>
              <a:t>)</a:t>
            </a:r>
          </a:p>
        </p:txBody>
      </p:sp>
      <p:sp>
        <p:nvSpPr>
          <p:cNvPr id="2" name="矩形 1">
            <a:extLst>
              <a:ext uri="{FF2B5EF4-FFF2-40B4-BE49-F238E27FC236}">
                <a16:creationId xmlns="" xmlns:a16="http://schemas.microsoft.com/office/drawing/2014/main" id="{C00EA737-BF40-45CD-B1C1-820B49EF3333}"/>
              </a:ext>
            </a:extLst>
          </p:cNvPr>
          <p:cNvSpPr/>
          <p:nvPr/>
        </p:nvSpPr>
        <p:spPr>
          <a:xfrm>
            <a:off x="2573592" y="3139233"/>
            <a:ext cx="2819400" cy="2492990"/>
          </a:xfrm>
          <a:prstGeom prst="rect">
            <a:avLst/>
          </a:prstGeom>
        </p:spPr>
        <p:txBody>
          <a:bodyPr wrap="square">
            <a:spAutoFit/>
          </a:bodyPr>
          <a:lstStyle/>
          <a:p>
            <a:pPr algn="ctr">
              <a:lnSpc>
                <a:spcPct val="200000"/>
              </a:lnSpc>
              <a:buFont typeface="Wingdings" panose="05000000000000000000" pitchFamily="2" charset="2"/>
              <a:buNone/>
            </a:pPr>
            <a:r>
              <a:rPr lang="en-US" altLang="zh-CN" sz="2400" dirty="0">
                <a:solidFill>
                  <a:schemeClr val="tx1">
                    <a:lumMod val="85000"/>
                    <a:lumOff val="15000"/>
                  </a:schemeClr>
                </a:solidFill>
                <a:latin typeface="+mn-lt"/>
                <a:ea typeface="+mn-ea"/>
                <a:cs typeface="+mn-ea"/>
                <a:sym typeface="+mn-lt"/>
              </a:rPr>
              <a:t> </a:t>
            </a:r>
            <a:r>
              <a:rPr lang="zh-CN" altLang="en-US" dirty="0">
                <a:solidFill>
                  <a:schemeClr val="tx1">
                    <a:lumMod val="85000"/>
                    <a:lumOff val="15000"/>
                  </a:schemeClr>
                </a:solidFill>
                <a:latin typeface="+mn-lt"/>
                <a:ea typeface="+mn-ea"/>
                <a:cs typeface="+mn-ea"/>
                <a:sym typeface="+mn-lt"/>
              </a:rPr>
              <a:t>有些父母对于困扰和沮丧中的孩子采取说教的方式，告诉什么是“应该”与“不应该”做的行为。</a:t>
            </a:r>
          </a:p>
        </p:txBody>
      </p:sp>
      <p:grpSp>
        <p:nvGrpSpPr>
          <p:cNvPr id="7" name="组合 6">
            <a:extLst>
              <a:ext uri="{FF2B5EF4-FFF2-40B4-BE49-F238E27FC236}">
                <a16:creationId xmlns="" xmlns:a16="http://schemas.microsoft.com/office/drawing/2014/main" id="{429D1E3E-A40E-4F70-84B4-3648621DB5F8}"/>
              </a:ext>
            </a:extLst>
          </p:cNvPr>
          <p:cNvGrpSpPr/>
          <p:nvPr/>
        </p:nvGrpSpPr>
        <p:grpSpPr>
          <a:xfrm>
            <a:off x="1627159" y="652107"/>
            <a:ext cx="3156728" cy="1069939"/>
            <a:chOff x="533400" y="628948"/>
            <a:chExt cx="3156728" cy="1069939"/>
          </a:xfrm>
        </p:grpSpPr>
        <p:pic>
          <p:nvPicPr>
            <p:cNvPr id="8" name="图片 7">
              <a:extLst>
                <a:ext uri="{FF2B5EF4-FFF2-40B4-BE49-F238E27FC236}">
                  <a16:creationId xmlns="" xmlns:a16="http://schemas.microsoft.com/office/drawing/2014/main" id="{31D93A60-7B1E-4BE0-9939-414B32B93A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9" name="组合 8">
              <a:extLst>
                <a:ext uri="{FF2B5EF4-FFF2-40B4-BE49-F238E27FC236}">
                  <a16:creationId xmlns="" xmlns:a16="http://schemas.microsoft.com/office/drawing/2014/main" id="{770DAC00-AFEB-4BAC-9225-398D71CFCCB8}"/>
                </a:ext>
              </a:extLst>
            </p:cNvPr>
            <p:cNvGrpSpPr/>
            <p:nvPr/>
          </p:nvGrpSpPr>
          <p:grpSpPr>
            <a:xfrm>
              <a:off x="1197147" y="1130891"/>
              <a:ext cx="1981634" cy="546828"/>
              <a:chOff x="2902715" y="2016323"/>
              <a:chExt cx="1981634" cy="546828"/>
            </a:xfrm>
          </p:grpSpPr>
          <p:sp>
            <p:nvSpPr>
              <p:cNvPr id="11" name="矩形 10">
                <a:extLst>
                  <a:ext uri="{FF2B5EF4-FFF2-40B4-BE49-F238E27FC236}">
                    <a16:creationId xmlns="" xmlns:a16="http://schemas.microsoft.com/office/drawing/2014/main" id="{442A01B7-256D-4A9B-AA5D-3818C64FA2B3}"/>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2" name="矩形 11">
                <a:extLst>
                  <a:ext uri="{FF2B5EF4-FFF2-40B4-BE49-F238E27FC236}">
                    <a16:creationId xmlns="" xmlns:a16="http://schemas.microsoft.com/office/drawing/2014/main" id="{77F43C32-B864-48F4-8419-EE1391370E07}"/>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0" name="图片 9">
              <a:extLst>
                <a:ext uri="{FF2B5EF4-FFF2-40B4-BE49-F238E27FC236}">
                  <a16:creationId xmlns="" xmlns:a16="http://schemas.microsoft.com/office/drawing/2014/main" id="{2D24FFB7-6877-4712-91F6-0B1FD44FD9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15" name="矩形 14">
            <a:extLst>
              <a:ext uri="{FF2B5EF4-FFF2-40B4-BE49-F238E27FC236}">
                <a16:creationId xmlns="" xmlns:a16="http://schemas.microsoft.com/office/drawing/2014/main" id="{4DCF86F7-4B66-4AD2-B00C-32D05F8B44ED}"/>
              </a:ext>
            </a:extLst>
          </p:cNvPr>
          <p:cNvSpPr/>
          <p:nvPr/>
        </p:nvSpPr>
        <p:spPr>
          <a:xfrm>
            <a:off x="6477001" y="2726645"/>
            <a:ext cx="4800600" cy="2677656"/>
          </a:xfrm>
          <a:prstGeom prst="rect">
            <a:avLst/>
          </a:prstGeom>
        </p:spPr>
        <p:txBody>
          <a:bodyPr wrap="square">
            <a:spAutoFit/>
          </a:bodyPr>
          <a:lstStyle/>
          <a:p>
            <a:r>
              <a:rPr lang="zh-CN" altLang="en-US" sz="2400" b="1" dirty="0">
                <a:solidFill>
                  <a:schemeClr val="tx1">
                    <a:lumMod val="85000"/>
                    <a:lumOff val="15000"/>
                  </a:schemeClr>
                </a:solidFill>
                <a:latin typeface="+mn-lt"/>
                <a:ea typeface="+mn-ea"/>
                <a:cs typeface="+mn-ea"/>
                <a:sym typeface="+mn-lt"/>
              </a:rPr>
              <a:t>道德家常说的话：</a:t>
            </a: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“你应该为你的不对行为向老师慎重的道歉”</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“你不应该这样，这种行为是不对的”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“你如此垂头丧气，应该振作点”</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这些说教总是百般不变，</a:t>
            </a:r>
            <a:br>
              <a:rPr lang="zh-CN" altLang="en-US" sz="1600" dirty="0">
                <a:solidFill>
                  <a:schemeClr val="tx1">
                    <a:lumMod val="85000"/>
                    <a:lumOff val="15000"/>
                  </a:schemeClr>
                </a:solidFill>
                <a:latin typeface="+mn-lt"/>
                <a:ea typeface="+mn-ea"/>
                <a:cs typeface="+mn-ea"/>
                <a:sym typeface="+mn-lt"/>
              </a:rPr>
            </a:br>
            <a:r>
              <a:rPr lang="zh-CN" altLang="en-US" sz="1600" dirty="0">
                <a:solidFill>
                  <a:schemeClr val="tx1">
                    <a:lumMod val="85000"/>
                    <a:lumOff val="15000"/>
                  </a:schemeClr>
                </a:solidFill>
                <a:latin typeface="+mn-lt"/>
                <a:ea typeface="+mn-ea"/>
                <a:cs typeface="+mn-ea"/>
                <a:sym typeface="+mn-lt"/>
              </a:rPr>
              <a:t>   让子女感到不胜其烦而认为父母唠叨。</a:t>
            </a:r>
            <a:endParaRPr lang="zh-CN" altLang="en-US" sz="1600"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 xmlns:a16="http://schemas.microsoft.com/office/drawing/2014/main" id="{AB8A663B-1F00-4CA1-B3FC-B18337DCA404}"/>
              </a:ext>
            </a:extLst>
          </p:cNvPr>
          <p:cNvSpPr/>
          <p:nvPr/>
        </p:nvSpPr>
        <p:spPr>
          <a:xfrm>
            <a:off x="1870587" y="2133600"/>
            <a:ext cx="4225413" cy="3711346"/>
          </a:xfrm>
          <a:prstGeom prst="wedgeRoundRectCallout">
            <a:avLst>
              <a:gd name="adj1" fmla="val 57585"/>
              <a:gd name="adj2" fmla="val -27574"/>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 xmlns:a16="http://schemas.microsoft.com/office/drawing/2014/main" id="{945A9101-677B-40FB-9EAB-09165B8EA49F}"/>
              </a:ext>
            </a:extLst>
          </p:cNvPr>
          <p:cNvSpPr/>
          <p:nvPr/>
        </p:nvSpPr>
        <p:spPr>
          <a:xfrm>
            <a:off x="2889457" y="2523006"/>
            <a:ext cx="2187670" cy="519351"/>
          </a:xfrm>
          <a:prstGeom prst="roundRect">
            <a:avLst>
              <a:gd name="adj" fmla="val 50000"/>
            </a:avLst>
          </a:prstGeom>
          <a:solidFill>
            <a:srgbClr val="2AA114"/>
          </a:solidFill>
        </p:spPr>
        <p:txBody>
          <a:bodyPr wrap="non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三</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万能者的角色</a:t>
            </a:r>
            <a:endParaRPr lang="en-US" altLang="zh-CN" b="1" dirty="0">
              <a:solidFill>
                <a:schemeClr val="bg1"/>
              </a:solidFill>
              <a:latin typeface="+mn-lt"/>
              <a:ea typeface="+mn-ea"/>
              <a:cs typeface="+mn-ea"/>
              <a:sym typeface="+mn-lt"/>
            </a:endParaRPr>
          </a:p>
        </p:txBody>
      </p:sp>
      <p:sp>
        <p:nvSpPr>
          <p:cNvPr id="3" name="矩形 2">
            <a:extLst>
              <a:ext uri="{FF2B5EF4-FFF2-40B4-BE49-F238E27FC236}">
                <a16:creationId xmlns="" xmlns:a16="http://schemas.microsoft.com/office/drawing/2014/main" id="{34F3E323-66B2-4F2A-BE3D-73710E569C9B}"/>
              </a:ext>
            </a:extLst>
          </p:cNvPr>
          <p:cNvSpPr/>
          <p:nvPr/>
        </p:nvSpPr>
        <p:spPr>
          <a:xfrm>
            <a:off x="2342536" y="3278768"/>
            <a:ext cx="3810000" cy="2169825"/>
          </a:xfrm>
          <a:prstGeom prst="rect">
            <a:avLst/>
          </a:prstGeom>
        </p:spPr>
        <p:txBody>
          <a:bodyPr wrap="square">
            <a:spAutoFit/>
          </a:bodyPr>
          <a:lstStyle/>
          <a:p>
            <a:pPr>
              <a:lnSpc>
                <a:spcPct val="15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这类型的父母会表现出一副无所不知，无所不晓的态度，常常对孩子提供一些劝告，建议或分析原因，有时会长篇大论，表现出自己的逻辑推理很行或高人一等的言行。</a:t>
            </a:r>
          </a:p>
        </p:txBody>
      </p:sp>
      <p:grpSp>
        <p:nvGrpSpPr>
          <p:cNvPr id="9" name="组合 8">
            <a:extLst>
              <a:ext uri="{FF2B5EF4-FFF2-40B4-BE49-F238E27FC236}">
                <a16:creationId xmlns="" xmlns:a16="http://schemas.microsoft.com/office/drawing/2014/main" id="{95104864-042E-4992-8348-818624253E08}"/>
              </a:ext>
            </a:extLst>
          </p:cNvPr>
          <p:cNvGrpSpPr/>
          <p:nvPr/>
        </p:nvGrpSpPr>
        <p:grpSpPr>
          <a:xfrm>
            <a:off x="1627159" y="575907"/>
            <a:ext cx="3156728" cy="1069939"/>
            <a:chOff x="533400" y="628948"/>
            <a:chExt cx="3156728" cy="1069939"/>
          </a:xfrm>
        </p:grpSpPr>
        <p:pic>
          <p:nvPicPr>
            <p:cNvPr id="10" name="图片 9">
              <a:extLst>
                <a:ext uri="{FF2B5EF4-FFF2-40B4-BE49-F238E27FC236}">
                  <a16:creationId xmlns="" xmlns:a16="http://schemas.microsoft.com/office/drawing/2014/main" id="{65E19AEC-DC94-4BFF-A84F-83390EC25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 xmlns:a16="http://schemas.microsoft.com/office/drawing/2014/main" id="{106A378B-2FE6-46A1-909A-F6B62940D35D}"/>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 xmlns:a16="http://schemas.microsoft.com/office/drawing/2014/main" id="{D3803625-834E-43C7-8777-8C374F0CCE1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 xmlns:a16="http://schemas.microsoft.com/office/drawing/2014/main" id="{08659149-C550-4A63-95C7-942480D5DF54}"/>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 xmlns:a16="http://schemas.microsoft.com/office/drawing/2014/main" id="{97449D6F-9BCA-43E6-94FC-D97D4429C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5" name="矩形 4">
            <a:extLst>
              <a:ext uri="{FF2B5EF4-FFF2-40B4-BE49-F238E27FC236}">
                <a16:creationId xmlns="" xmlns:a16="http://schemas.microsoft.com/office/drawing/2014/main" id="{3585C0F7-64EC-45FA-A94D-D592176A16AC}"/>
              </a:ext>
            </a:extLst>
          </p:cNvPr>
          <p:cNvSpPr/>
          <p:nvPr/>
        </p:nvSpPr>
        <p:spPr>
          <a:xfrm>
            <a:off x="6781801" y="2532453"/>
            <a:ext cx="3810000" cy="2862322"/>
          </a:xfrm>
          <a:prstGeom prst="rect">
            <a:avLst/>
          </a:prstGeom>
        </p:spPr>
        <p:txBody>
          <a:bodyPr wrap="square">
            <a:spAutoFit/>
          </a:bodyPr>
          <a:lstStyle/>
          <a:p>
            <a:r>
              <a:rPr lang="zh-CN" altLang="en-US" sz="2400" b="1" dirty="0">
                <a:solidFill>
                  <a:schemeClr val="tx1">
                    <a:lumMod val="85000"/>
                    <a:lumOff val="15000"/>
                  </a:schemeClr>
                </a:solidFill>
                <a:latin typeface="+mn-lt"/>
                <a:ea typeface="+mn-ea"/>
                <a:cs typeface="+mn-ea"/>
                <a:sym typeface="+mn-lt"/>
              </a:rPr>
              <a:t>万能者常说的话：</a:t>
            </a:r>
            <a:r>
              <a:rPr lang="zh-CN" altLang="en-US" sz="2000" dirty="0">
                <a:solidFill>
                  <a:schemeClr val="tx1">
                    <a:lumMod val="85000"/>
                    <a:lumOff val="15000"/>
                  </a:schemeClr>
                </a:solidFill>
                <a:latin typeface="+mn-lt"/>
                <a:ea typeface="+mn-ea"/>
                <a:cs typeface="+mn-ea"/>
                <a:sym typeface="+mn-lt"/>
              </a:rPr>
              <a:t/>
            </a:r>
            <a:br>
              <a:rPr lang="zh-CN" altLang="en-US" sz="2000"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“看吧！和我告诉你的结果一样吧！” </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“想当年 我是你这个年龄时，</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我</a:t>
            </a:r>
            <a:r>
              <a:rPr lang="en-US" altLang="zh-CN" dirty="0">
                <a:solidFill>
                  <a:schemeClr val="tx1">
                    <a:lumMod val="85000"/>
                    <a:lumOff val="15000"/>
                  </a:schemeClr>
                </a:solidFill>
                <a:latin typeface="+mn-lt"/>
                <a:ea typeface="+mn-ea"/>
                <a:cs typeface="+mn-ea"/>
                <a:sym typeface="+mn-lt"/>
              </a:rPr>
              <a:t>——”</a:t>
            </a:r>
            <a:br>
              <a:rPr lang="en-US" altLang="zh-CN" dirty="0">
                <a:solidFill>
                  <a:schemeClr val="tx1">
                    <a:lumMod val="85000"/>
                    <a:lumOff val="15000"/>
                  </a:schemeClr>
                </a:solidFill>
                <a:latin typeface="+mn-lt"/>
                <a:ea typeface="+mn-ea"/>
                <a:cs typeface="+mn-ea"/>
                <a:sym typeface="+mn-lt"/>
              </a:rPr>
            </a:br>
            <a:r>
              <a:rPr lang="en-US" altLang="zh-CN" sz="2400" dirty="0">
                <a:solidFill>
                  <a:schemeClr val="tx1">
                    <a:lumMod val="85000"/>
                    <a:lumOff val="15000"/>
                  </a:schemeClr>
                </a:solidFill>
                <a:latin typeface="+mn-lt"/>
                <a:ea typeface="+mn-ea"/>
                <a:cs typeface="+mn-ea"/>
                <a:sym typeface="+mn-lt"/>
              </a:rPr>
              <a:t> </a:t>
            </a:r>
            <a:br>
              <a:rPr lang="en-US" altLang="zh-CN" sz="2400" dirty="0">
                <a:solidFill>
                  <a:schemeClr val="tx1">
                    <a:lumMod val="85000"/>
                    <a:lumOff val="15000"/>
                  </a:schemeClr>
                </a:solidFill>
                <a:latin typeface="+mn-lt"/>
                <a:ea typeface="+mn-ea"/>
                <a:cs typeface="+mn-ea"/>
                <a:sym typeface="+mn-lt"/>
              </a:rPr>
            </a:br>
            <a:r>
              <a:rPr lang="en-US" altLang="zh-CN" sz="2400" dirty="0">
                <a:solidFill>
                  <a:schemeClr val="tx1">
                    <a:lumMod val="85000"/>
                    <a:lumOff val="15000"/>
                  </a:schemeClr>
                </a:solidFill>
                <a:latin typeface="+mn-lt"/>
                <a:ea typeface="+mn-ea"/>
                <a:cs typeface="+mn-ea"/>
                <a:sym typeface="+mn-lt"/>
              </a:rPr>
              <a:t> </a:t>
            </a:r>
            <a:r>
              <a:rPr lang="zh-CN" altLang="en-US" dirty="0">
                <a:solidFill>
                  <a:schemeClr val="tx1">
                    <a:lumMod val="85000"/>
                    <a:lumOff val="15000"/>
                  </a:schemeClr>
                </a:solidFill>
                <a:latin typeface="+mn-lt"/>
                <a:ea typeface="+mn-ea"/>
                <a:cs typeface="+mn-ea"/>
                <a:sym typeface="+mn-lt"/>
              </a:rPr>
              <a:t>这些话会让孩子觉得自己无能。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 xmlns:a16="http://schemas.microsoft.com/office/drawing/2014/main" id="{AB8A663B-1F00-4CA1-B3FC-B18337DCA404}"/>
              </a:ext>
            </a:extLst>
          </p:cNvPr>
          <p:cNvSpPr/>
          <p:nvPr/>
        </p:nvSpPr>
        <p:spPr>
          <a:xfrm>
            <a:off x="1828800" y="2209800"/>
            <a:ext cx="4225413" cy="3711346"/>
          </a:xfrm>
          <a:prstGeom prst="wedgeRoundRectCallout">
            <a:avLst>
              <a:gd name="adj1" fmla="val 56692"/>
              <a:gd name="adj2" fmla="val -26846"/>
              <a:gd name="adj3" fmla="val 16667"/>
            </a:avLst>
          </a:prstGeom>
          <a:solidFill>
            <a:schemeClr val="bg1"/>
          </a:solidFill>
          <a:ln>
            <a:solidFill>
              <a:srgbClr val="2AA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 xmlns:a16="http://schemas.microsoft.com/office/drawing/2014/main" id="{945A9101-677B-40FB-9EAB-09165B8EA49F}"/>
              </a:ext>
            </a:extLst>
          </p:cNvPr>
          <p:cNvSpPr/>
          <p:nvPr/>
        </p:nvSpPr>
        <p:spPr>
          <a:xfrm>
            <a:off x="2708329" y="2715757"/>
            <a:ext cx="2466354" cy="519351"/>
          </a:xfrm>
          <a:prstGeom prst="roundRect">
            <a:avLst>
              <a:gd name="adj" fmla="val 50000"/>
            </a:avLst>
          </a:prstGeom>
          <a:solidFill>
            <a:srgbClr val="2AA114"/>
          </a:solidFill>
        </p:spPr>
        <p:txBody>
          <a:bodyPr wrap="none">
            <a:spAutoFit/>
          </a:bodyPr>
          <a:lstStyle/>
          <a:p>
            <a:pPr algn="ctr"/>
            <a:r>
              <a:rPr lang="en-US" altLang="zh-CN" b="1" dirty="0">
                <a:solidFill>
                  <a:schemeClr val="bg1"/>
                </a:solidFill>
                <a:latin typeface="+mn-lt"/>
                <a:ea typeface="+mn-ea"/>
                <a:cs typeface="+mn-ea"/>
                <a:sym typeface="+mn-lt"/>
              </a:rPr>
              <a:t> </a:t>
            </a:r>
            <a:r>
              <a:rPr lang="zh-CN" altLang="en-US" b="1" dirty="0">
                <a:solidFill>
                  <a:schemeClr val="bg1"/>
                </a:solidFill>
                <a:latin typeface="+mn-lt"/>
                <a:ea typeface="+mn-ea"/>
                <a:cs typeface="+mn-ea"/>
                <a:sym typeface="+mn-lt"/>
              </a:rPr>
              <a:t>（五）批评者的角色</a:t>
            </a:r>
            <a:endParaRPr lang="en-US" altLang="zh-CN" b="1" dirty="0">
              <a:solidFill>
                <a:schemeClr val="bg1"/>
              </a:solidFill>
              <a:latin typeface="+mn-lt"/>
              <a:ea typeface="+mn-ea"/>
              <a:cs typeface="+mn-ea"/>
              <a:sym typeface="+mn-lt"/>
            </a:endParaRPr>
          </a:p>
        </p:txBody>
      </p:sp>
      <p:sp>
        <p:nvSpPr>
          <p:cNvPr id="3" name="矩形 2">
            <a:extLst>
              <a:ext uri="{FF2B5EF4-FFF2-40B4-BE49-F238E27FC236}">
                <a16:creationId xmlns="" xmlns:a16="http://schemas.microsoft.com/office/drawing/2014/main" id="{34F3E323-66B2-4F2A-BE3D-73710E569C9B}"/>
              </a:ext>
            </a:extLst>
          </p:cNvPr>
          <p:cNvSpPr/>
          <p:nvPr/>
        </p:nvSpPr>
        <p:spPr>
          <a:xfrm>
            <a:off x="2396614" y="3507963"/>
            <a:ext cx="3372465" cy="1670329"/>
          </a:xfrm>
          <a:prstGeom prst="rect">
            <a:avLst/>
          </a:prstGeom>
        </p:spPr>
        <p:txBody>
          <a:bodyPr wrap="square">
            <a:spAutoFit/>
          </a:bodyPr>
          <a:lstStyle/>
          <a:p>
            <a:pPr>
              <a:lnSpc>
                <a:spcPct val="200000"/>
              </a:lnSpc>
              <a:buFont typeface="Wingdings" panose="05000000000000000000" pitchFamily="2" charset="2"/>
              <a:buNone/>
            </a:pPr>
            <a:r>
              <a:rPr lang="zh-CN" altLang="en-US" dirty="0">
                <a:solidFill>
                  <a:schemeClr val="tx1">
                    <a:lumMod val="85000"/>
                    <a:lumOff val="15000"/>
                  </a:schemeClr>
                </a:solidFill>
                <a:latin typeface="+mn-lt"/>
                <a:ea typeface="+mn-ea"/>
                <a:cs typeface="+mn-ea"/>
                <a:sym typeface="+mn-lt"/>
              </a:rPr>
              <a:t>批评型的父母通常会利用嘲笑，</a:t>
            </a:r>
            <a:br>
              <a:rPr lang="zh-CN" altLang="en-US" dirty="0">
                <a:solidFill>
                  <a:schemeClr val="tx1">
                    <a:lumMod val="85000"/>
                    <a:lumOff val="15000"/>
                  </a:schemeClr>
                </a:solidFill>
                <a:latin typeface="+mn-lt"/>
                <a:ea typeface="+mn-ea"/>
                <a:cs typeface="+mn-ea"/>
                <a:sym typeface="+mn-lt"/>
              </a:rPr>
            </a:br>
            <a:r>
              <a:rPr lang="zh-CN" altLang="en-US" dirty="0">
                <a:solidFill>
                  <a:schemeClr val="tx1">
                    <a:lumMod val="85000"/>
                    <a:lumOff val="15000"/>
                  </a:schemeClr>
                </a:solidFill>
                <a:latin typeface="+mn-lt"/>
                <a:ea typeface="+mn-ea"/>
                <a:cs typeface="+mn-ea"/>
                <a:sym typeface="+mn-lt"/>
              </a:rPr>
              <a:t>      讽刺，开玩笑，贴标签的方式来表示。</a:t>
            </a:r>
          </a:p>
        </p:txBody>
      </p:sp>
      <p:grpSp>
        <p:nvGrpSpPr>
          <p:cNvPr id="9" name="组合 8">
            <a:extLst>
              <a:ext uri="{FF2B5EF4-FFF2-40B4-BE49-F238E27FC236}">
                <a16:creationId xmlns="" xmlns:a16="http://schemas.microsoft.com/office/drawing/2014/main" id="{95104864-042E-4992-8348-818624253E08}"/>
              </a:ext>
            </a:extLst>
          </p:cNvPr>
          <p:cNvGrpSpPr/>
          <p:nvPr/>
        </p:nvGrpSpPr>
        <p:grpSpPr>
          <a:xfrm>
            <a:off x="1585372" y="652107"/>
            <a:ext cx="3156728" cy="1069939"/>
            <a:chOff x="533400" y="628948"/>
            <a:chExt cx="3156728" cy="1069939"/>
          </a:xfrm>
        </p:grpSpPr>
        <p:pic>
          <p:nvPicPr>
            <p:cNvPr id="10" name="图片 9">
              <a:extLst>
                <a:ext uri="{FF2B5EF4-FFF2-40B4-BE49-F238E27FC236}">
                  <a16:creationId xmlns="" xmlns:a16="http://schemas.microsoft.com/office/drawing/2014/main" id="{65E19AEC-DC94-4BFF-A84F-83390EC25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685800"/>
              <a:ext cx="3004328" cy="1013087"/>
            </a:xfrm>
            <a:prstGeom prst="rect">
              <a:avLst/>
            </a:prstGeom>
          </p:spPr>
        </p:pic>
        <p:grpSp>
          <p:nvGrpSpPr>
            <p:cNvPr id="11" name="组合 10">
              <a:extLst>
                <a:ext uri="{FF2B5EF4-FFF2-40B4-BE49-F238E27FC236}">
                  <a16:creationId xmlns="" xmlns:a16="http://schemas.microsoft.com/office/drawing/2014/main" id="{106A378B-2FE6-46A1-909A-F6B62940D35D}"/>
                </a:ext>
              </a:extLst>
            </p:cNvPr>
            <p:cNvGrpSpPr/>
            <p:nvPr/>
          </p:nvGrpSpPr>
          <p:grpSpPr>
            <a:xfrm>
              <a:off x="1197147" y="1130891"/>
              <a:ext cx="1981634" cy="546828"/>
              <a:chOff x="2902715" y="2016323"/>
              <a:chExt cx="1981634" cy="546828"/>
            </a:xfrm>
          </p:grpSpPr>
          <p:sp>
            <p:nvSpPr>
              <p:cNvPr id="13" name="矩形 12">
                <a:extLst>
                  <a:ext uri="{FF2B5EF4-FFF2-40B4-BE49-F238E27FC236}">
                    <a16:creationId xmlns="" xmlns:a16="http://schemas.microsoft.com/office/drawing/2014/main" id="{D3803625-834E-43C7-8777-8C374F0CCE1B}"/>
                  </a:ext>
                </a:extLst>
              </p:cNvPr>
              <p:cNvSpPr/>
              <p:nvPr/>
            </p:nvSpPr>
            <p:spPr>
              <a:xfrm>
                <a:off x="2902716" y="2016323"/>
                <a:ext cx="1981633" cy="523220"/>
              </a:xfrm>
              <a:prstGeom prst="rect">
                <a:avLst/>
              </a:prstGeom>
            </p:spPr>
            <p:txBody>
              <a:bodyPr wrap="none">
                <a:spAutoFit/>
              </a:bodyPr>
              <a:lstStyle/>
              <a:p>
                <a:r>
                  <a:rPr lang="zh-CN" altLang="en-US" sz="2800" dirty="0">
                    <a:ln w="130175">
                      <a:solidFill>
                        <a:schemeClr val="bg1"/>
                      </a:solidFill>
                    </a:ln>
                    <a:solidFill>
                      <a:schemeClr val="bg1"/>
                    </a:solidFill>
                    <a:effectLst>
                      <a:outerShdw blurRad="50800" dist="25400" dir="5400000" algn="ctr" rotWithShape="0">
                        <a:srgbClr val="000000">
                          <a:alpha val="43137"/>
                        </a:srgbClr>
                      </a:outerShdw>
                    </a:effectLst>
                    <a:latin typeface="+mn-lt"/>
                    <a:ea typeface="+mn-ea"/>
                    <a:cs typeface="+mn-ea"/>
                    <a:sym typeface="+mn-lt"/>
                  </a:rPr>
                  <a:t>沟通的障碍</a:t>
                </a:r>
              </a:p>
            </p:txBody>
          </p:sp>
          <p:sp>
            <p:nvSpPr>
              <p:cNvPr id="14" name="矩形 13">
                <a:extLst>
                  <a:ext uri="{FF2B5EF4-FFF2-40B4-BE49-F238E27FC236}">
                    <a16:creationId xmlns="" xmlns:a16="http://schemas.microsoft.com/office/drawing/2014/main" id="{08659149-C550-4A63-95C7-942480D5DF54}"/>
                  </a:ext>
                </a:extLst>
              </p:cNvPr>
              <p:cNvSpPr/>
              <p:nvPr/>
            </p:nvSpPr>
            <p:spPr>
              <a:xfrm>
                <a:off x="2902715" y="2039931"/>
                <a:ext cx="1981633" cy="523220"/>
              </a:xfrm>
              <a:prstGeom prst="rect">
                <a:avLst/>
              </a:prstGeom>
            </p:spPr>
            <p:txBody>
              <a:bodyPr wrap="none">
                <a:spAutoFit/>
              </a:bodyPr>
              <a:lstStyle/>
              <a:p>
                <a:r>
                  <a:rPr lang="zh-CN" altLang="en-US" sz="2800" dirty="0">
                    <a:solidFill>
                      <a:srgbClr val="2AA114"/>
                    </a:solidFill>
                    <a:latin typeface="+mn-lt"/>
                    <a:ea typeface="+mn-ea"/>
                    <a:cs typeface="+mn-ea"/>
                    <a:sym typeface="+mn-lt"/>
                  </a:rPr>
                  <a:t>沟通</a:t>
                </a:r>
                <a:r>
                  <a:rPr lang="zh-CN" altLang="en-US" sz="2800" dirty="0">
                    <a:solidFill>
                      <a:srgbClr val="FF7300"/>
                    </a:solidFill>
                    <a:latin typeface="+mn-lt"/>
                    <a:ea typeface="+mn-ea"/>
                    <a:cs typeface="+mn-ea"/>
                    <a:sym typeface="+mn-lt"/>
                  </a:rPr>
                  <a:t>的</a:t>
                </a:r>
                <a:r>
                  <a:rPr lang="zh-CN" altLang="en-US" sz="2800" dirty="0">
                    <a:solidFill>
                      <a:srgbClr val="2AA114"/>
                    </a:solidFill>
                    <a:latin typeface="+mn-lt"/>
                    <a:ea typeface="+mn-ea"/>
                    <a:cs typeface="+mn-ea"/>
                    <a:sym typeface="+mn-lt"/>
                  </a:rPr>
                  <a:t>障碍</a:t>
                </a:r>
              </a:p>
            </p:txBody>
          </p:sp>
        </p:grpSp>
        <p:pic>
          <p:nvPicPr>
            <p:cNvPr id="12" name="图片 11">
              <a:extLst>
                <a:ext uri="{FF2B5EF4-FFF2-40B4-BE49-F238E27FC236}">
                  <a16:creationId xmlns="" xmlns:a16="http://schemas.microsoft.com/office/drawing/2014/main" id="{97449D6F-9BCA-43E6-94FC-D97D4429C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628948"/>
              <a:ext cx="1090257" cy="1035744"/>
            </a:xfrm>
            <a:prstGeom prst="rect">
              <a:avLst/>
            </a:prstGeom>
          </p:spPr>
        </p:pic>
      </p:grpSp>
      <p:sp>
        <p:nvSpPr>
          <p:cNvPr id="2" name="矩形 1">
            <a:extLst>
              <a:ext uri="{FF2B5EF4-FFF2-40B4-BE49-F238E27FC236}">
                <a16:creationId xmlns="" xmlns:a16="http://schemas.microsoft.com/office/drawing/2014/main" id="{F18FC7C5-ABCB-4B76-AF58-B5FD7008C0B8}"/>
              </a:ext>
            </a:extLst>
          </p:cNvPr>
          <p:cNvSpPr/>
          <p:nvPr/>
        </p:nvSpPr>
        <p:spPr>
          <a:xfrm>
            <a:off x="6508739" y="2188446"/>
            <a:ext cx="3923289" cy="3293209"/>
          </a:xfrm>
          <a:prstGeom prst="rect">
            <a:avLst/>
          </a:prstGeom>
        </p:spPr>
        <p:txBody>
          <a:bodyPr wrap="square">
            <a:spAutoFit/>
          </a:bodyPr>
          <a:lstStyle/>
          <a:p>
            <a:pPr fontAlgn="auto">
              <a:lnSpc>
                <a:spcPct val="200000"/>
              </a:lnSpc>
              <a:spcAft>
                <a:spcPts val="0"/>
              </a:spcAft>
              <a:buFont typeface="Wingdings" panose="05000000000000000000" pitchFamily="2" charset="2"/>
              <a:buNone/>
            </a:pPr>
            <a:r>
              <a:rPr lang="en-US" altLang="zh-CN" sz="2000" b="1" dirty="0">
                <a:solidFill>
                  <a:schemeClr val="tx1">
                    <a:lumMod val="85000"/>
                    <a:lumOff val="15000"/>
                  </a:schemeClr>
                </a:solidFill>
                <a:latin typeface="+mn-lt"/>
                <a:ea typeface="+mn-ea"/>
                <a:cs typeface="+mn-ea"/>
                <a:sym typeface="+mn-lt"/>
              </a:rPr>
              <a:t> </a:t>
            </a:r>
            <a:r>
              <a:rPr lang="zh-CN" altLang="en-US" sz="2400" b="1" dirty="0">
                <a:solidFill>
                  <a:schemeClr val="tx1">
                    <a:lumMod val="85000"/>
                    <a:lumOff val="15000"/>
                  </a:schemeClr>
                </a:solidFill>
                <a:latin typeface="+mn-lt"/>
                <a:ea typeface="+mn-ea"/>
                <a:cs typeface="+mn-ea"/>
                <a:sym typeface="+mn-lt"/>
              </a:rPr>
              <a:t>批评者常说的话：</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“你想你长大了吗？翅膀硬了想飞啊！”</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“你的行为真是幼稚的可以”</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“你真是笨的可以，谁教你都会疯掉”</a:t>
            </a:r>
          </a:p>
          <a:p>
            <a:pPr fontAlgn="auto">
              <a:lnSpc>
                <a:spcPct val="200000"/>
              </a:lnSpc>
              <a:spcAft>
                <a:spcPts val="0"/>
              </a:spcAft>
              <a:buFont typeface="Wingdings" panose="05000000000000000000" pitchFamily="2" charset="2"/>
              <a:buNone/>
            </a:pPr>
            <a:r>
              <a:rPr lang="zh-CN" altLang="en-US" sz="1600" dirty="0">
                <a:solidFill>
                  <a:schemeClr val="tx1">
                    <a:lumMod val="85000"/>
                    <a:lumOff val="15000"/>
                  </a:schemeClr>
                </a:solidFill>
                <a:latin typeface="+mn-lt"/>
                <a:ea typeface="+mn-ea"/>
                <a:cs typeface="+mn-ea"/>
                <a:sym typeface="+mn-lt"/>
              </a:rPr>
              <a:t> 这类父母会造成亲子很大的代沟和隔阂，对孩子的 自尊造成莫大伤害</a:t>
            </a:r>
          </a:p>
        </p:txBody>
      </p:sp>
    </p:spTree>
    <p:extLst>
      <p:ext uri="{BB962C8B-B14F-4D97-AF65-F5344CB8AC3E}">
        <p14:creationId xmlns:p14="http://schemas.microsoft.com/office/powerpoint/2010/main" val="3615960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fallOve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2" grpId="0"/>
    </p:bldLst>
  </p:timing>
</p:sld>
</file>

<file path=ppt/theme/theme1.xml><?xml version="1.0" encoding="utf-8"?>
<a:theme xmlns:a="http://schemas.openxmlformats.org/drawingml/2006/main" name="第一PPT，www.1ppt.com">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3uacw0w2">
      <a:majorFont>
        <a:latin typeface="微软雅黑"/>
        <a:ea typeface="微软雅黑"/>
        <a:cs typeface=""/>
      </a:majorFont>
      <a:minorFont>
        <a:latin typeface="微软雅黑"/>
        <a:ea typeface="微软雅黑"/>
        <a:cs typeface=""/>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水滴</Template>
  <TotalTime>2592</TotalTime>
  <Words>1781</Words>
  <Application>Microsoft Office PowerPoint</Application>
  <PresentationFormat>宽屏</PresentationFormat>
  <Paragraphs>197</Paragraphs>
  <Slides>28</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28</vt:i4>
      </vt:variant>
    </vt:vector>
  </HeadingPairs>
  <TitlesOfParts>
    <vt:vector size="39" baseType="lpstr">
      <vt:lpstr>Meiryo</vt:lpstr>
      <vt:lpstr>汉仪中圆简</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 父母与子女沟通时，虽然很愿意了解孩子的内心感受，接受孩子的情绪，不过常常无意中流露出某些传统的角色造成亲子沟通的障碍，扼杀了孩子情绪表达的勇气。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118</cp:revision>
  <cp:lastPrinted>1601-01-01T00:00:00Z</cp:lastPrinted>
  <dcterms:created xsi:type="dcterms:W3CDTF">1601-01-01T00:00:00Z</dcterms:created>
  <dcterms:modified xsi:type="dcterms:W3CDTF">2023-01-04T03:46:11Z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