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6" r:id="rId2"/>
    <p:sldMasterId id="2147483690" r:id="rId3"/>
  </p:sldMasterIdLst>
  <p:notesMasterIdLst>
    <p:notesMasterId r:id="rId28"/>
  </p:notesMasterIdLst>
  <p:sldIdLst>
    <p:sldId id="5019" r:id="rId4"/>
    <p:sldId id="5020" r:id="rId5"/>
    <p:sldId id="4898" r:id="rId6"/>
    <p:sldId id="5021" r:id="rId7"/>
    <p:sldId id="5023" r:id="rId8"/>
    <p:sldId id="5022" r:id="rId9"/>
    <p:sldId id="5024" r:id="rId10"/>
    <p:sldId id="5025" r:id="rId11"/>
    <p:sldId id="5026" r:id="rId12"/>
    <p:sldId id="5027" r:id="rId13"/>
    <p:sldId id="5028" r:id="rId14"/>
    <p:sldId id="5029" r:id="rId15"/>
    <p:sldId id="5030" r:id="rId16"/>
    <p:sldId id="5031" r:id="rId17"/>
    <p:sldId id="5032" r:id="rId18"/>
    <p:sldId id="5033" r:id="rId19"/>
    <p:sldId id="5012" r:id="rId20"/>
    <p:sldId id="5034" r:id="rId21"/>
    <p:sldId id="5015" r:id="rId22"/>
    <p:sldId id="5036" r:id="rId23"/>
    <p:sldId id="5017" r:id="rId24"/>
    <p:sldId id="2100" r:id="rId25"/>
    <p:sldId id="5035" r:id="rId26"/>
    <p:sldId id="5037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7469" userDrawn="1">
          <p15:clr>
            <a:srgbClr val="A4A3A4"/>
          </p15:clr>
        </p15:guide>
        <p15:guide id="5" pos="529" userDrawn="1">
          <p15:clr>
            <a:srgbClr val="A4A3A4"/>
          </p15:clr>
        </p15:guide>
        <p15:guide id="6" pos="3817" userDrawn="1">
          <p15:clr>
            <a:srgbClr val="A4A3A4"/>
          </p15:clr>
        </p15:guide>
        <p15:guide id="7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C5ED3"/>
    <a:srgbClr val="99EF67"/>
    <a:srgbClr val="5695E7"/>
    <a:srgbClr val="378EF9"/>
    <a:srgbClr val="38BC62"/>
    <a:srgbClr val="37BD5C"/>
    <a:srgbClr val="6EEDEA"/>
    <a:srgbClr val="34923E"/>
    <a:srgbClr val="8FC4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828" y="114"/>
      </p:cViewPr>
      <p:guideLst>
        <p:guide pos="7469"/>
        <p:guide pos="529"/>
        <p:guide pos="381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A0D79-0C60-4699-B55C-06E7A3299154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7A8B9-AC85-4888-BBC9-F7D57F2909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7932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7A8B9-AC85-4888-BBC9-F7D57F29092A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5119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47A8B9-AC85-4888-BBC9-F7D57F29092A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900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4580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>
            <a:extLst>
              <a:ext uri="{FF2B5EF4-FFF2-40B4-BE49-F238E27FC236}">
                <a16:creationId xmlns="" xmlns:a16="http://schemas.microsoft.com/office/drawing/2014/main" id="{EB22EB14-4BC5-4E0F-B38A-702F59B971F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47098" y="2590799"/>
            <a:ext cx="2427478" cy="2427478"/>
          </a:xfrm>
          <a:custGeom>
            <a:avLst/>
            <a:gdLst>
              <a:gd name="connsiteX0" fmla="*/ 1213739 w 2427478"/>
              <a:gd name="connsiteY0" fmla="*/ 0 h 2427478"/>
              <a:gd name="connsiteX1" fmla="*/ 2427478 w 2427478"/>
              <a:gd name="connsiteY1" fmla="*/ 1213739 h 2427478"/>
              <a:gd name="connsiteX2" fmla="*/ 1213739 w 2427478"/>
              <a:gd name="connsiteY2" fmla="*/ 2427478 h 2427478"/>
              <a:gd name="connsiteX3" fmla="*/ 0 w 2427478"/>
              <a:gd name="connsiteY3" fmla="*/ 1213739 h 2427478"/>
              <a:gd name="connsiteX4" fmla="*/ 1213739 w 2427478"/>
              <a:gd name="connsiteY4" fmla="*/ 0 h 2427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478" h="2427478">
                <a:moveTo>
                  <a:pt x="1213739" y="0"/>
                </a:moveTo>
                <a:cubicBezTo>
                  <a:pt x="1884069" y="0"/>
                  <a:pt x="2427478" y="543409"/>
                  <a:pt x="2427478" y="1213739"/>
                </a:cubicBezTo>
                <a:cubicBezTo>
                  <a:pt x="2427478" y="1884069"/>
                  <a:pt x="1884069" y="2427478"/>
                  <a:pt x="1213739" y="2427478"/>
                </a:cubicBezTo>
                <a:cubicBezTo>
                  <a:pt x="543409" y="2427478"/>
                  <a:pt x="0" y="1884069"/>
                  <a:pt x="0" y="1213739"/>
                </a:cubicBezTo>
                <a:cubicBezTo>
                  <a:pt x="0" y="543409"/>
                  <a:pt x="543409" y="0"/>
                  <a:pt x="121373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684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>
            <a:extLst>
              <a:ext uri="{FF2B5EF4-FFF2-40B4-BE49-F238E27FC236}">
                <a16:creationId xmlns="" xmlns:a16="http://schemas.microsoft.com/office/drawing/2014/main" id="{C656EDBE-D564-4136-969C-141ED8A69EC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83360" y="2794000"/>
            <a:ext cx="2007140" cy="2007138"/>
          </a:xfrm>
          <a:custGeom>
            <a:avLst/>
            <a:gdLst>
              <a:gd name="connsiteX0" fmla="*/ 1003570 w 2007140"/>
              <a:gd name="connsiteY0" fmla="*/ 0 h 2007138"/>
              <a:gd name="connsiteX1" fmla="*/ 2007140 w 2007140"/>
              <a:gd name="connsiteY1" fmla="*/ 1003569 h 2007138"/>
              <a:gd name="connsiteX2" fmla="*/ 1003570 w 2007140"/>
              <a:gd name="connsiteY2" fmla="*/ 2007138 h 2007138"/>
              <a:gd name="connsiteX3" fmla="*/ 0 w 2007140"/>
              <a:gd name="connsiteY3" fmla="*/ 1003569 h 2007138"/>
              <a:gd name="connsiteX4" fmla="*/ 1003570 w 2007140"/>
              <a:gd name="connsiteY4" fmla="*/ 0 h 200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7140" h="2007138">
                <a:moveTo>
                  <a:pt x="1003570" y="0"/>
                </a:moveTo>
                <a:cubicBezTo>
                  <a:pt x="1557826" y="0"/>
                  <a:pt x="2007140" y="449313"/>
                  <a:pt x="2007140" y="1003569"/>
                </a:cubicBezTo>
                <a:cubicBezTo>
                  <a:pt x="2007140" y="1557825"/>
                  <a:pt x="1557826" y="2007138"/>
                  <a:pt x="1003570" y="2007138"/>
                </a:cubicBezTo>
                <a:cubicBezTo>
                  <a:pt x="449314" y="2007138"/>
                  <a:pt x="0" y="1557825"/>
                  <a:pt x="0" y="1003569"/>
                </a:cubicBezTo>
                <a:cubicBezTo>
                  <a:pt x="0" y="449313"/>
                  <a:pt x="449314" y="0"/>
                  <a:pt x="100357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056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>
            <a:extLst>
              <a:ext uri="{FF2B5EF4-FFF2-40B4-BE49-F238E27FC236}">
                <a16:creationId xmlns="" xmlns:a16="http://schemas.microsoft.com/office/drawing/2014/main" id="{4C22DCB4-B518-447A-9C79-36B343FA91D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62360" y="2641577"/>
            <a:ext cx="2427156" cy="1574845"/>
          </a:xfrm>
          <a:custGeom>
            <a:avLst/>
            <a:gdLst>
              <a:gd name="connsiteX0" fmla="*/ 0 w 2427156"/>
              <a:gd name="connsiteY0" fmla="*/ 0 h 1574845"/>
              <a:gd name="connsiteX1" fmla="*/ 2427156 w 2427156"/>
              <a:gd name="connsiteY1" fmla="*/ 0 h 1574845"/>
              <a:gd name="connsiteX2" fmla="*/ 2427156 w 2427156"/>
              <a:gd name="connsiteY2" fmla="*/ 1574845 h 1574845"/>
              <a:gd name="connsiteX3" fmla="*/ 0 w 2427156"/>
              <a:gd name="connsiteY3" fmla="*/ 1574845 h 1574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7156" h="1574845">
                <a:moveTo>
                  <a:pt x="0" y="0"/>
                </a:moveTo>
                <a:lnTo>
                  <a:pt x="2427156" y="0"/>
                </a:lnTo>
                <a:lnTo>
                  <a:pt x="2427156" y="1574845"/>
                </a:lnTo>
                <a:lnTo>
                  <a:pt x="0" y="157484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1" name="图片占位符 10">
            <a:extLst>
              <a:ext uri="{FF2B5EF4-FFF2-40B4-BE49-F238E27FC236}">
                <a16:creationId xmlns="" xmlns:a16="http://schemas.microsoft.com/office/drawing/2014/main" id="{D364CC5B-07E5-4A06-8C8E-2E0F1CD94DB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17161" y="2641577"/>
            <a:ext cx="2427156" cy="1574845"/>
          </a:xfrm>
          <a:custGeom>
            <a:avLst/>
            <a:gdLst>
              <a:gd name="connsiteX0" fmla="*/ 0 w 2427156"/>
              <a:gd name="connsiteY0" fmla="*/ 0 h 1574845"/>
              <a:gd name="connsiteX1" fmla="*/ 2427156 w 2427156"/>
              <a:gd name="connsiteY1" fmla="*/ 0 h 1574845"/>
              <a:gd name="connsiteX2" fmla="*/ 2427156 w 2427156"/>
              <a:gd name="connsiteY2" fmla="*/ 1574845 h 1574845"/>
              <a:gd name="connsiteX3" fmla="*/ 0 w 2427156"/>
              <a:gd name="connsiteY3" fmla="*/ 1574845 h 1574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7156" h="1574845">
                <a:moveTo>
                  <a:pt x="0" y="0"/>
                </a:moveTo>
                <a:lnTo>
                  <a:pt x="2427156" y="0"/>
                </a:lnTo>
                <a:lnTo>
                  <a:pt x="2427156" y="1574845"/>
                </a:lnTo>
                <a:lnTo>
                  <a:pt x="0" y="157484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图片占位符 11">
            <a:extLst>
              <a:ext uri="{FF2B5EF4-FFF2-40B4-BE49-F238E27FC236}">
                <a16:creationId xmlns="" xmlns:a16="http://schemas.microsoft.com/office/drawing/2014/main" id="{F5FAF6C1-298B-41BA-BA78-8010C78B939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71962" y="2641577"/>
            <a:ext cx="2427156" cy="1574845"/>
          </a:xfrm>
          <a:custGeom>
            <a:avLst/>
            <a:gdLst>
              <a:gd name="connsiteX0" fmla="*/ 0 w 2427156"/>
              <a:gd name="connsiteY0" fmla="*/ 0 h 1574845"/>
              <a:gd name="connsiteX1" fmla="*/ 2427156 w 2427156"/>
              <a:gd name="connsiteY1" fmla="*/ 0 h 1574845"/>
              <a:gd name="connsiteX2" fmla="*/ 2427156 w 2427156"/>
              <a:gd name="connsiteY2" fmla="*/ 1574845 h 1574845"/>
              <a:gd name="connsiteX3" fmla="*/ 0 w 2427156"/>
              <a:gd name="connsiteY3" fmla="*/ 1574845 h 1574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7156" h="1574845">
                <a:moveTo>
                  <a:pt x="0" y="0"/>
                </a:moveTo>
                <a:lnTo>
                  <a:pt x="2427156" y="0"/>
                </a:lnTo>
                <a:lnTo>
                  <a:pt x="2427156" y="1574845"/>
                </a:lnTo>
                <a:lnTo>
                  <a:pt x="0" y="157484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9" name="图片占位符 8">
            <a:extLst>
              <a:ext uri="{FF2B5EF4-FFF2-40B4-BE49-F238E27FC236}">
                <a16:creationId xmlns="" xmlns:a16="http://schemas.microsoft.com/office/drawing/2014/main" id="{D56ADC05-BACB-4603-9308-F64DDF0199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07559" y="2641577"/>
            <a:ext cx="2427156" cy="1574845"/>
          </a:xfrm>
          <a:custGeom>
            <a:avLst/>
            <a:gdLst>
              <a:gd name="connsiteX0" fmla="*/ 0 w 2427156"/>
              <a:gd name="connsiteY0" fmla="*/ 0 h 1574845"/>
              <a:gd name="connsiteX1" fmla="*/ 2427156 w 2427156"/>
              <a:gd name="connsiteY1" fmla="*/ 0 h 1574845"/>
              <a:gd name="connsiteX2" fmla="*/ 2427156 w 2427156"/>
              <a:gd name="connsiteY2" fmla="*/ 1574845 h 1574845"/>
              <a:gd name="connsiteX3" fmla="*/ 0 w 2427156"/>
              <a:gd name="connsiteY3" fmla="*/ 1574845 h 1574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7156" h="1574845">
                <a:moveTo>
                  <a:pt x="0" y="0"/>
                </a:moveTo>
                <a:lnTo>
                  <a:pt x="2427156" y="0"/>
                </a:lnTo>
                <a:lnTo>
                  <a:pt x="2427156" y="1574845"/>
                </a:lnTo>
                <a:lnTo>
                  <a:pt x="0" y="157484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727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>
            <a:extLst>
              <a:ext uri="{FF2B5EF4-FFF2-40B4-BE49-F238E27FC236}">
                <a16:creationId xmlns="" xmlns:a16="http://schemas.microsoft.com/office/drawing/2014/main" id="{41EAB9AD-4754-4643-B826-87F27F7ECE5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27574" y="2381118"/>
            <a:ext cx="2663826" cy="2663826"/>
          </a:xfrm>
          <a:custGeom>
            <a:avLst/>
            <a:gdLst>
              <a:gd name="connsiteX0" fmla="*/ 1159573 w 2319146"/>
              <a:gd name="connsiteY0" fmla="*/ 0 h 2319146"/>
              <a:gd name="connsiteX1" fmla="*/ 2319146 w 2319146"/>
              <a:gd name="connsiteY1" fmla="*/ 1159573 h 2319146"/>
              <a:gd name="connsiteX2" fmla="*/ 1159573 w 2319146"/>
              <a:gd name="connsiteY2" fmla="*/ 2319146 h 2319146"/>
              <a:gd name="connsiteX3" fmla="*/ 0 w 2319146"/>
              <a:gd name="connsiteY3" fmla="*/ 1159573 h 2319146"/>
              <a:gd name="connsiteX4" fmla="*/ 1159573 w 2319146"/>
              <a:gd name="connsiteY4" fmla="*/ 0 h 2319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46" h="2319146">
                <a:moveTo>
                  <a:pt x="1159573" y="0"/>
                </a:moveTo>
                <a:cubicBezTo>
                  <a:pt x="1799987" y="0"/>
                  <a:pt x="2319146" y="519159"/>
                  <a:pt x="2319146" y="1159573"/>
                </a:cubicBezTo>
                <a:cubicBezTo>
                  <a:pt x="2319146" y="1799987"/>
                  <a:pt x="1799987" y="2319146"/>
                  <a:pt x="1159573" y="2319146"/>
                </a:cubicBezTo>
                <a:cubicBezTo>
                  <a:pt x="519159" y="2319146"/>
                  <a:pt x="0" y="1799987"/>
                  <a:pt x="0" y="1159573"/>
                </a:cubicBezTo>
                <a:cubicBezTo>
                  <a:pt x="0" y="519159"/>
                  <a:pt x="519159" y="0"/>
                  <a:pt x="115957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99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404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60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43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830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53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659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269404" y="6587814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278738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0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465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304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0091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6336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5575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25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9064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7980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548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标&#10;&#10;描述已自动生成">
            <a:extLst>
              <a:ext uri="{FF2B5EF4-FFF2-40B4-BE49-F238E27FC236}">
                <a16:creationId xmlns="" xmlns:a16="http://schemas.microsoft.com/office/drawing/2014/main" id="{9606E1FE-188C-46ED-8929-484909CEE5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492" y="238125"/>
            <a:ext cx="376708" cy="37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61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3963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531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3540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8097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6173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8776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33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90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>
            <a:extLst>
              <a:ext uri="{FF2B5EF4-FFF2-40B4-BE49-F238E27FC236}">
                <a16:creationId xmlns="" xmlns:a16="http://schemas.microsoft.com/office/drawing/2014/main" id="{F8BA1FDF-876F-4893-85A9-7D1DC350624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15261" y="2603499"/>
            <a:ext cx="2235200" cy="2235200"/>
          </a:xfrm>
          <a:custGeom>
            <a:avLst/>
            <a:gdLst>
              <a:gd name="connsiteX0" fmla="*/ 1117600 w 2235200"/>
              <a:gd name="connsiteY0" fmla="*/ 0 h 2235200"/>
              <a:gd name="connsiteX1" fmla="*/ 2235200 w 2235200"/>
              <a:gd name="connsiteY1" fmla="*/ 1117600 h 2235200"/>
              <a:gd name="connsiteX2" fmla="*/ 1117600 w 2235200"/>
              <a:gd name="connsiteY2" fmla="*/ 2235200 h 2235200"/>
              <a:gd name="connsiteX3" fmla="*/ 0 w 2235200"/>
              <a:gd name="connsiteY3" fmla="*/ 1117600 h 2235200"/>
              <a:gd name="connsiteX4" fmla="*/ 1117600 w 2235200"/>
              <a:gd name="connsiteY4" fmla="*/ 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00" h="2235200">
                <a:moveTo>
                  <a:pt x="1117600" y="0"/>
                </a:moveTo>
                <a:cubicBezTo>
                  <a:pt x="1734833" y="0"/>
                  <a:pt x="2235200" y="500367"/>
                  <a:pt x="2235200" y="1117600"/>
                </a:cubicBezTo>
                <a:cubicBezTo>
                  <a:pt x="2235200" y="1734833"/>
                  <a:pt x="1734833" y="2235200"/>
                  <a:pt x="1117600" y="2235200"/>
                </a:cubicBezTo>
                <a:cubicBezTo>
                  <a:pt x="500367" y="2235200"/>
                  <a:pt x="0" y="1734833"/>
                  <a:pt x="0" y="1117600"/>
                </a:cubicBezTo>
                <a:cubicBezTo>
                  <a:pt x="0" y="500367"/>
                  <a:pt x="500367" y="0"/>
                  <a:pt x="11176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110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>
            <a:extLst>
              <a:ext uri="{FF2B5EF4-FFF2-40B4-BE49-F238E27FC236}">
                <a16:creationId xmlns="" xmlns:a16="http://schemas.microsoft.com/office/drawing/2014/main" id="{21BE6FB1-9BC7-4E90-A129-52B2C2F870D8}"/>
              </a:ext>
            </a:extLst>
          </p:cNvPr>
          <p:cNvCxnSpPr>
            <a:cxnSpLocks/>
          </p:cNvCxnSpPr>
          <p:nvPr userDrawn="1"/>
        </p:nvCxnSpPr>
        <p:spPr>
          <a:xfrm flipH="1">
            <a:off x="1439070" y="994832"/>
            <a:ext cx="10079830" cy="0"/>
          </a:xfrm>
          <a:prstGeom prst="line">
            <a:avLst/>
          </a:prstGeom>
          <a:ln w="34925" cap="rnd">
            <a:gradFill>
              <a:gsLst>
                <a:gs pos="0">
                  <a:srgbClr val="FFFFFF"/>
                </a:gs>
                <a:gs pos="74000">
                  <a:srgbClr val="D63636"/>
                </a:gs>
              </a:gsLst>
              <a:lin ang="0" scaled="0"/>
            </a:gra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任意多边形: 形状 4">
            <a:extLst>
              <a:ext uri="{FF2B5EF4-FFF2-40B4-BE49-F238E27FC236}">
                <a16:creationId xmlns="" xmlns:a16="http://schemas.microsoft.com/office/drawing/2014/main" id="{23623A70-353C-45F1-B244-2C4EB02E533A}"/>
              </a:ext>
            </a:extLst>
          </p:cNvPr>
          <p:cNvSpPr/>
          <p:nvPr userDrawn="1"/>
        </p:nvSpPr>
        <p:spPr>
          <a:xfrm rot="10800000">
            <a:off x="0" y="6253731"/>
            <a:ext cx="12192000" cy="661604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solidFill>
            <a:srgbClr val="096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6" name="图片 5" descr="卡通人物&#10;&#10;低可信度描述已自动生成">
            <a:extLst>
              <a:ext uri="{FF2B5EF4-FFF2-40B4-BE49-F238E27FC236}">
                <a16:creationId xmlns="" xmlns:a16="http://schemas.microsoft.com/office/drawing/2014/main" id="{5C389705-6B77-40DD-8C86-B001A6A606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8113" y="228600"/>
            <a:ext cx="708274" cy="660702"/>
          </a:xfrm>
          <a:prstGeom prst="rect">
            <a:avLst/>
          </a:prstGeom>
        </p:spPr>
      </p:pic>
      <p:pic>
        <p:nvPicPr>
          <p:cNvPr id="7" name="图片 6" descr="卡通人物&#10;&#10;低可信度描述已自动生成">
            <a:extLst>
              <a:ext uri="{FF2B5EF4-FFF2-40B4-BE49-F238E27FC236}">
                <a16:creationId xmlns="" xmlns:a16="http://schemas.microsoft.com/office/drawing/2014/main" id="{A77732DB-D497-4DC2-92BC-B6D3C4B86CE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2943" y="783772"/>
            <a:ext cx="226257" cy="21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91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>
            <a:extLst>
              <a:ext uri="{FF2B5EF4-FFF2-40B4-BE49-F238E27FC236}">
                <a16:creationId xmlns="" xmlns:a16="http://schemas.microsoft.com/office/drawing/2014/main" id="{C776B3A7-58B1-4E6C-8B45-DB123032ED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53298" y="3109887"/>
            <a:ext cx="2352676" cy="2352676"/>
          </a:xfrm>
          <a:custGeom>
            <a:avLst/>
            <a:gdLst>
              <a:gd name="connsiteX0" fmla="*/ 1176338 w 2352676"/>
              <a:gd name="connsiteY0" fmla="*/ 0 h 2352676"/>
              <a:gd name="connsiteX1" fmla="*/ 2352676 w 2352676"/>
              <a:gd name="connsiteY1" fmla="*/ 1176338 h 2352676"/>
              <a:gd name="connsiteX2" fmla="*/ 1176338 w 2352676"/>
              <a:gd name="connsiteY2" fmla="*/ 2352676 h 2352676"/>
              <a:gd name="connsiteX3" fmla="*/ 0 w 2352676"/>
              <a:gd name="connsiteY3" fmla="*/ 1176338 h 2352676"/>
              <a:gd name="connsiteX4" fmla="*/ 1176338 w 2352676"/>
              <a:gd name="connsiteY4" fmla="*/ 0 h 2352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2676" h="2352676">
                <a:moveTo>
                  <a:pt x="1176338" y="0"/>
                </a:moveTo>
                <a:cubicBezTo>
                  <a:pt x="1826012" y="0"/>
                  <a:pt x="2352676" y="526664"/>
                  <a:pt x="2352676" y="1176338"/>
                </a:cubicBezTo>
                <a:cubicBezTo>
                  <a:pt x="2352676" y="1826012"/>
                  <a:pt x="1826012" y="2352676"/>
                  <a:pt x="1176338" y="2352676"/>
                </a:cubicBezTo>
                <a:cubicBezTo>
                  <a:pt x="526664" y="2352676"/>
                  <a:pt x="0" y="1826012"/>
                  <a:pt x="0" y="1176338"/>
                </a:cubicBezTo>
                <a:cubicBezTo>
                  <a:pt x="0" y="526664"/>
                  <a:pt x="526664" y="0"/>
                  <a:pt x="117633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257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>
            <a:extLst>
              <a:ext uri="{FF2B5EF4-FFF2-40B4-BE49-F238E27FC236}">
                <a16:creationId xmlns="" xmlns:a16="http://schemas.microsoft.com/office/drawing/2014/main" id="{8684084D-DF4A-4235-8742-3B5E1E24077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800975" y="2924175"/>
            <a:ext cx="3323459" cy="2450252"/>
          </a:xfrm>
          <a:custGeom>
            <a:avLst/>
            <a:gdLst>
              <a:gd name="connsiteX0" fmla="*/ 0 w 3323459"/>
              <a:gd name="connsiteY0" fmla="*/ 0 h 2450252"/>
              <a:gd name="connsiteX1" fmla="*/ 3323459 w 3323459"/>
              <a:gd name="connsiteY1" fmla="*/ 0 h 2450252"/>
              <a:gd name="connsiteX2" fmla="*/ 3323459 w 3323459"/>
              <a:gd name="connsiteY2" fmla="*/ 2450252 h 2450252"/>
              <a:gd name="connsiteX3" fmla="*/ 0 w 3323459"/>
              <a:gd name="connsiteY3" fmla="*/ 2450252 h 245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3459" h="2450252">
                <a:moveTo>
                  <a:pt x="0" y="0"/>
                </a:moveTo>
                <a:lnTo>
                  <a:pt x="3323459" y="0"/>
                </a:lnTo>
                <a:lnTo>
                  <a:pt x="3323459" y="2450252"/>
                </a:lnTo>
                <a:lnTo>
                  <a:pt x="0" y="245025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371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>
            <a:extLst>
              <a:ext uri="{FF2B5EF4-FFF2-40B4-BE49-F238E27FC236}">
                <a16:creationId xmlns="" xmlns:a16="http://schemas.microsoft.com/office/drawing/2014/main" id="{8716F07F-6CCD-473A-B01F-E0F31DF682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95510" y="2470106"/>
            <a:ext cx="2595120" cy="2595118"/>
          </a:xfrm>
          <a:custGeom>
            <a:avLst/>
            <a:gdLst>
              <a:gd name="connsiteX0" fmla="*/ 1297560 w 2595120"/>
              <a:gd name="connsiteY0" fmla="*/ 0 h 2595118"/>
              <a:gd name="connsiteX1" fmla="*/ 2595120 w 2595120"/>
              <a:gd name="connsiteY1" fmla="*/ 1297559 h 2595118"/>
              <a:gd name="connsiteX2" fmla="*/ 1297560 w 2595120"/>
              <a:gd name="connsiteY2" fmla="*/ 2595118 h 2595118"/>
              <a:gd name="connsiteX3" fmla="*/ 0 w 2595120"/>
              <a:gd name="connsiteY3" fmla="*/ 1297559 h 2595118"/>
              <a:gd name="connsiteX4" fmla="*/ 1297560 w 2595120"/>
              <a:gd name="connsiteY4" fmla="*/ 0 h 2595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120" h="2595118">
                <a:moveTo>
                  <a:pt x="1297560" y="0"/>
                </a:moveTo>
                <a:cubicBezTo>
                  <a:pt x="2014183" y="0"/>
                  <a:pt x="2595120" y="580937"/>
                  <a:pt x="2595120" y="1297559"/>
                </a:cubicBezTo>
                <a:cubicBezTo>
                  <a:pt x="2595120" y="2014181"/>
                  <a:pt x="2014183" y="2595118"/>
                  <a:pt x="1297560" y="2595118"/>
                </a:cubicBezTo>
                <a:cubicBezTo>
                  <a:pt x="580937" y="2595118"/>
                  <a:pt x="0" y="2014181"/>
                  <a:pt x="0" y="1297559"/>
                </a:cubicBezTo>
                <a:cubicBezTo>
                  <a:pt x="0" y="580937"/>
                  <a:pt x="580937" y="0"/>
                  <a:pt x="12975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77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3DD6B25-4250-462C-A83B-2FBC44C43F44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44" y="173451"/>
            <a:ext cx="1419907" cy="55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80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49" r:id="rId3"/>
    <p:sldLayoutId id="2147483650" r:id="rId4"/>
    <p:sldLayoutId id="2147483669" r:id="rId5"/>
    <p:sldLayoutId id="2147483668" r:id="rId6"/>
    <p:sldLayoutId id="2147483665" r:id="rId7"/>
    <p:sldLayoutId id="2147483670" r:id="rId8"/>
    <p:sldLayoutId id="2147483667" r:id="rId9"/>
    <p:sldLayoutId id="2147483671" r:id="rId10"/>
    <p:sldLayoutId id="2147483672" r:id="rId11"/>
    <p:sldLayoutId id="2147483673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  <p:sldLayoutId id="2147483685" r:id="rId22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390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20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9.svg"/><Relationship Id="rId3" Type="http://schemas.openxmlformats.org/officeDocument/2006/relationships/image" Target="../media/image16.jpeg"/><Relationship Id="rId7" Type="http://schemas.openxmlformats.org/officeDocument/2006/relationships/image" Target="../media/image23.svg"/><Relationship Id="rId12" Type="http://schemas.openxmlformats.org/officeDocument/2006/relationships/image" Target="../media/image21.png"/><Relationship Id="rId17" Type="http://schemas.openxmlformats.org/officeDocument/2006/relationships/image" Target="../media/image14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11" Type="http://schemas.openxmlformats.org/officeDocument/2006/relationships/image" Target="../media/image27.svg"/><Relationship Id="rId5" Type="http://schemas.openxmlformats.org/officeDocument/2006/relationships/image" Target="../media/image21.svg"/><Relationship Id="rId15" Type="http://schemas.openxmlformats.org/officeDocument/2006/relationships/image" Target="../media/image31.svg"/><Relationship Id="rId10" Type="http://schemas.openxmlformats.org/officeDocument/2006/relationships/image" Target="../media/image20.png"/><Relationship Id="rId4" Type="http://schemas.openxmlformats.org/officeDocument/2006/relationships/image" Target="../media/image17.png"/><Relationship Id="rId9" Type="http://schemas.openxmlformats.org/officeDocument/2006/relationships/image" Target="../media/image25.svg"/><Relationship Id="rId1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svg"/><Relationship Id="rId5" Type="http://schemas.openxmlformats.org/officeDocument/2006/relationships/image" Target="../media/image10.png"/><Relationship Id="rId4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: 形状 14">
            <a:extLst>
              <a:ext uri="{FF2B5EF4-FFF2-40B4-BE49-F238E27FC236}">
                <a16:creationId xmlns="" xmlns:a16="http://schemas.microsoft.com/office/drawing/2014/main" id="{B4C1CAE7-9683-4B5F-ABB1-985BFD0C8B6B}"/>
              </a:ext>
            </a:extLst>
          </p:cNvPr>
          <p:cNvSpPr/>
          <p:nvPr/>
        </p:nvSpPr>
        <p:spPr>
          <a:xfrm rot="10800000">
            <a:off x="0" y="5312294"/>
            <a:ext cx="12192000" cy="1562653"/>
          </a:xfrm>
          <a:custGeom>
            <a:avLst/>
            <a:gdLst>
              <a:gd name="connsiteX0" fmla="*/ 12192000 w 12192000"/>
              <a:gd name="connsiteY0" fmla="*/ 0 h 3345988"/>
              <a:gd name="connsiteX1" fmla="*/ 0 w 12192000"/>
              <a:gd name="connsiteY1" fmla="*/ 0 h 3345988"/>
              <a:gd name="connsiteX2" fmla="*/ 0 w 12192000"/>
              <a:gd name="connsiteY2" fmla="*/ 3302045 h 3345988"/>
              <a:gd name="connsiteX3" fmla="*/ 138652 w 12192000"/>
              <a:gd name="connsiteY3" fmla="*/ 3314680 h 3345988"/>
              <a:gd name="connsiteX4" fmla="*/ 2187916 w 12192000"/>
              <a:gd name="connsiteY4" fmla="*/ 3169920 h 3345988"/>
              <a:gd name="connsiteX5" fmla="*/ 7359356 w 12192000"/>
              <a:gd name="connsiteY5" fmla="*/ 1168400 h 3345988"/>
              <a:gd name="connsiteX6" fmla="*/ 12172004 w 12192000"/>
              <a:gd name="connsiteY6" fmla="*/ 1686482 h 3345988"/>
              <a:gd name="connsiteX7" fmla="*/ 12192000 w 12192000"/>
              <a:gd name="connsiteY7" fmla="*/ 1692874 h 3345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345988">
                <a:moveTo>
                  <a:pt x="12192000" y="0"/>
                </a:moveTo>
                <a:lnTo>
                  <a:pt x="0" y="0"/>
                </a:lnTo>
                <a:lnTo>
                  <a:pt x="0" y="3302045"/>
                </a:lnTo>
                <a:lnTo>
                  <a:pt x="138652" y="3314680"/>
                </a:lnTo>
                <a:cubicBezTo>
                  <a:pt x="655714" y="3358700"/>
                  <a:pt x="1360299" y="3388995"/>
                  <a:pt x="2187916" y="3169920"/>
                </a:cubicBezTo>
                <a:cubicBezTo>
                  <a:pt x="3644183" y="2839720"/>
                  <a:pt x="4954823" y="1552787"/>
                  <a:pt x="7359356" y="1168400"/>
                </a:cubicBezTo>
                <a:cubicBezTo>
                  <a:pt x="9585454" y="798301"/>
                  <a:pt x="11052522" y="1322493"/>
                  <a:pt x="12172004" y="1686482"/>
                </a:cubicBezTo>
                <a:lnTo>
                  <a:pt x="12192000" y="1692874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65000">
                <a:schemeClr val="accent1">
                  <a:alpha val="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任意多边形: 形状 15">
            <a:extLst>
              <a:ext uri="{FF2B5EF4-FFF2-40B4-BE49-F238E27FC236}">
                <a16:creationId xmlns="" xmlns:a16="http://schemas.microsoft.com/office/drawing/2014/main" id="{C59F1E32-6157-4230-AE91-B888CDD6A90F}"/>
              </a:ext>
            </a:extLst>
          </p:cNvPr>
          <p:cNvSpPr/>
          <p:nvPr/>
        </p:nvSpPr>
        <p:spPr>
          <a:xfrm rot="10800000">
            <a:off x="0" y="5495478"/>
            <a:ext cx="12192000" cy="1379468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73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="" xmlns:a16="http://schemas.microsoft.com/office/drawing/2014/main" id="{0C8AD260-29AD-4511-BDA9-0A8B9454E0CD}"/>
              </a:ext>
            </a:extLst>
          </p:cNvPr>
          <p:cNvSpPr/>
          <p:nvPr/>
        </p:nvSpPr>
        <p:spPr>
          <a:xfrm>
            <a:off x="731840" y="1625111"/>
            <a:ext cx="31162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>
                <a:solidFill>
                  <a:srgbClr val="0C5ED3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  <a:sym typeface="+mn-lt"/>
              </a:rPr>
              <a:t>医疗保健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C669610D-DF3D-4F1A-B398-D45FEC45FBC8}"/>
              </a:ext>
            </a:extLst>
          </p:cNvPr>
          <p:cNvSpPr/>
          <p:nvPr/>
        </p:nvSpPr>
        <p:spPr>
          <a:xfrm>
            <a:off x="731838" y="2403255"/>
            <a:ext cx="5649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000" dirty="0">
                <a:solidFill>
                  <a:srgbClr val="0C5ED3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  <a:sym typeface="+mn-lt"/>
              </a:rPr>
              <a:t>康复护理新技术</a:t>
            </a:r>
          </a:p>
        </p:txBody>
      </p:sp>
      <p:sp>
        <p:nvSpPr>
          <p:cNvPr id="23" name="矩形: 圆角 22">
            <a:extLst>
              <a:ext uri="{FF2B5EF4-FFF2-40B4-BE49-F238E27FC236}">
                <a16:creationId xmlns="" xmlns:a16="http://schemas.microsoft.com/office/drawing/2014/main" id="{42B6A104-1F23-405B-B931-5BAC44BFACF1}"/>
              </a:ext>
            </a:extLst>
          </p:cNvPr>
          <p:cNvSpPr/>
          <p:nvPr/>
        </p:nvSpPr>
        <p:spPr>
          <a:xfrm>
            <a:off x="2359096" y="5595455"/>
            <a:ext cx="1035907" cy="290211"/>
          </a:xfrm>
          <a:prstGeom prst="roundRect">
            <a:avLst>
              <a:gd name="adj" fmla="val 50000"/>
            </a:avLst>
          </a:prstGeom>
          <a:noFill/>
          <a:ln w="6350">
            <a:solidFill>
              <a:srgbClr val="0C5ED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1E3CA4FB-96C2-4C68-9F22-B97C455C8FFA}"/>
              </a:ext>
            </a:extLst>
          </p:cNvPr>
          <p:cNvSpPr txBox="1"/>
          <p:nvPr/>
        </p:nvSpPr>
        <p:spPr>
          <a:xfrm>
            <a:off x="2423097" y="5623199"/>
            <a:ext cx="907904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en-US" altLang="zh-CN" sz="1200" dirty="0" smtClean="0">
                <a:solidFill>
                  <a:srgbClr val="0C5ED3"/>
                </a:solidFill>
                <a:cs typeface="+mn-ea"/>
                <a:sym typeface="+mn-lt"/>
              </a:rPr>
              <a:t>20XX.XX</a:t>
            </a:r>
            <a:endParaRPr lang="zh-CN" altLang="en-US" sz="1200" dirty="0">
              <a:solidFill>
                <a:srgbClr val="0C5ED3"/>
              </a:solidFill>
              <a:cs typeface="+mn-ea"/>
              <a:sym typeface="+mn-lt"/>
            </a:endParaRPr>
          </a:p>
        </p:txBody>
      </p:sp>
      <p:sp>
        <p:nvSpPr>
          <p:cNvPr id="25" name="矩形: 圆角 24">
            <a:extLst>
              <a:ext uri="{FF2B5EF4-FFF2-40B4-BE49-F238E27FC236}">
                <a16:creationId xmlns="" xmlns:a16="http://schemas.microsoft.com/office/drawing/2014/main" id="{ECD1A6C1-67D9-4679-A531-D0039136F346}"/>
              </a:ext>
            </a:extLst>
          </p:cNvPr>
          <p:cNvSpPr/>
          <p:nvPr/>
        </p:nvSpPr>
        <p:spPr>
          <a:xfrm>
            <a:off x="839788" y="5591839"/>
            <a:ext cx="1035907" cy="297443"/>
          </a:xfrm>
          <a:prstGeom prst="roundRect">
            <a:avLst>
              <a:gd name="adj" fmla="val 50000"/>
            </a:avLst>
          </a:prstGeom>
          <a:solidFill>
            <a:srgbClr val="0C5ED3"/>
          </a:solidFill>
          <a:ln>
            <a:noFill/>
          </a:ln>
          <a:effectLst>
            <a:outerShdw blurRad="127000" dist="76200" dir="5400000" algn="ctr" rotWithShape="0">
              <a:srgbClr val="0C5ED3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E93F041A-EC42-4ED0-ADD3-5EC37A88B6D2}"/>
              </a:ext>
            </a:extLst>
          </p:cNvPr>
          <p:cNvSpPr txBox="1"/>
          <p:nvPr/>
        </p:nvSpPr>
        <p:spPr>
          <a:xfrm>
            <a:off x="956852" y="5623199"/>
            <a:ext cx="801779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优品</a:t>
            </a:r>
            <a:r>
              <a:rPr lang="en-US" altLang="zh-CN" sz="1200" dirty="0" smtClean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25C2AAF1-7FF4-4D4A-87A6-549ADE454962}"/>
              </a:ext>
            </a:extLst>
          </p:cNvPr>
          <p:cNvSpPr txBox="1"/>
          <p:nvPr/>
        </p:nvSpPr>
        <p:spPr>
          <a:xfrm>
            <a:off x="839788" y="3810642"/>
            <a:ext cx="4900612" cy="3536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120000"/>
              </a:lnSpc>
            </a:pP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which works better. Icons and pictures can be replaced with one click according to your personal needs. Data charts can be replaced and edited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="" xmlns:a16="http://schemas.microsoft.com/office/drawing/2014/main" id="{8A1F32A7-7015-48B0-9CB7-E62CC2505144}"/>
              </a:ext>
            </a:extLst>
          </p:cNvPr>
          <p:cNvSpPr txBox="1"/>
          <p:nvPr/>
        </p:nvSpPr>
        <p:spPr>
          <a:xfrm>
            <a:off x="1967110" y="3455138"/>
            <a:ext cx="377329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>
              <a:lnSpc>
                <a:spcPct val="90000"/>
              </a:lnSpc>
              <a:defRPr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ADL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评定及技术介绍 </a:t>
            </a:r>
          </a:p>
        </p:txBody>
      </p:sp>
      <p:cxnSp>
        <p:nvCxnSpPr>
          <p:cNvPr id="31" name="直接连接符 30">
            <a:extLst>
              <a:ext uri="{FF2B5EF4-FFF2-40B4-BE49-F238E27FC236}">
                <a16:creationId xmlns="" xmlns:a16="http://schemas.microsoft.com/office/drawing/2014/main" id="{C53CE554-2DA9-4E8F-B1CA-04CD95BB180E}"/>
              </a:ext>
            </a:extLst>
          </p:cNvPr>
          <p:cNvCxnSpPr>
            <a:cxnSpLocks/>
          </p:cNvCxnSpPr>
          <p:nvPr/>
        </p:nvCxnSpPr>
        <p:spPr>
          <a:xfrm>
            <a:off x="838796" y="3622712"/>
            <a:ext cx="107572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 descr="桌子上放着蓝色的卡通人物&#10;&#10;中度可信度描述已自动生成">
            <a:extLst>
              <a:ext uri="{FF2B5EF4-FFF2-40B4-BE49-F238E27FC236}">
                <a16:creationId xmlns="" xmlns:a16="http://schemas.microsoft.com/office/drawing/2014/main" id="{72E3B136-4E57-439A-9DE9-1A432E24F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8623" y="1335829"/>
            <a:ext cx="4116740" cy="4394778"/>
          </a:xfrm>
          <a:prstGeom prst="rect">
            <a:avLst/>
          </a:prstGeom>
        </p:spPr>
      </p:pic>
      <p:sp>
        <p:nvSpPr>
          <p:cNvPr id="49" name="TextBox 11">
            <a:extLst>
              <a:ext uri="{FF2B5EF4-FFF2-40B4-BE49-F238E27FC236}">
                <a16:creationId xmlns="" xmlns:a16="http://schemas.microsoft.com/office/drawing/2014/main" id="{A9358B2C-598B-4352-85A9-EE9C5A610681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50" name="TextBox 12">
            <a:extLst>
              <a:ext uri="{FF2B5EF4-FFF2-40B4-BE49-F238E27FC236}">
                <a16:creationId xmlns="" xmlns:a16="http://schemas.microsoft.com/office/drawing/2014/main" id="{A940411E-C2E0-4245-87AF-40A893DC133C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1" name="TextBox 13">
            <a:extLst>
              <a:ext uri="{FF2B5EF4-FFF2-40B4-BE49-F238E27FC236}">
                <a16:creationId xmlns="" xmlns:a16="http://schemas.microsoft.com/office/drawing/2014/main" id="{4A413D62-9C63-4118-809C-22CE1E90161F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52" name="TextBox 14">
            <a:extLst>
              <a:ext uri="{FF2B5EF4-FFF2-40B4-BE49-F238E27FC236}">
                <a16:creationId xmlns="" xmlns:a16="http://schemas.microsoft.com/office/drawing/2014/main" id="{C51E11EB-2154-44C4-BC61-E1B44120A399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53" name="Straight Connector 16">
            <a:extLst>
              <a:ext uri="{FF2B5EF4-FFF2-40B4-BE49-F238E27FC236}">
                <a16:creationId xmlns="" xmlns:a16="http://schemas.microsoft.com/office/drawing/2014/main" id="{3B58DAE3-1595-43A1-B005-0A57C5999F42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18">
            <a:extLst>
              <a:ext uri="{FF2B5EF4-FFF2-40B4-BE49-F238E27FC236}">
                <a16:creationId xmlns="" xmlns:a16="http://schemas.microsoft.com/office/drawing/2014/main" id="{C317EB58-15A9-4D5A-ABAD-F31371BBBF2F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5" name="Group 19">
            <a:extLst>
              <a:ext uri="{FF2B5EF4-FFF2-40B4-BE49-F238E27FC236}">
                <a16:creationId xmlns="" xmlns:a16="http://schemas.microsoft.com/office/drawing/2014/main" id="{14361B21-9247-47D6-AEA7-9A29DFFFB8E6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6" name="Freeform 426">
              <a:extLst>
                <a:ext uri="{FF2B5EF4-FFF2-40B4-BE49-F238E27FC236}">
                  <a16:creationId xmlns="" xmlns:a16="http://schemas.microsoft.com/office/drawing/2014/main" id="{48AFEFFE-2D81-4724-A03A-7D6E6C4FA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7" name="Freeform 427">
              <a:extLst>
                <a:ext uri="{FF2B5EF4-FFF2-40B4-BE49-F238E27FC236}">
                  <a16:creationId xmlns="" xmlns:a16="http://schemas.microsoft.com/office/drawing/2014/main" id="{F1F96ED6-15E9-4F5E-9476-F1741888E9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8" name="Freeform 428">
              <a:extLst>
                <a:ext uri="{FF2B5EF4-FFF2-40B4-BE49-F238E27FC236}">
                  <a16:creationId xmlns="" xmlns:a16="http://schemas.microsoft.com/office/drawing/2014/main" id="{43A0DA3E-5E89-43DA-A9D8-41507460CC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9" name="Freeform 429">
              <a:extLst>
                <a:ext uri="{FF2B5EF4-FFF2-40B4-BE49-F238E27FC236}">
                  <a16:creationId xmlns="" xmlns:a16="http://schemas.microsoft.com/office/drawing/2014/main" id="{818D8891-942E-42FC-BDA3-5C0B4D13E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702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  <p:bldP spid="22" grpId="0"/>
      <p:bldP spid="23" grpId="0" animBg="1"/>
      <p:bldP spid="24" grpId="0"/>
      <p:bldP spid="25" grpId="0" animBg="1"/>
      <p:bldP spid="26" grpId="0"/>
      <p:bldP spid="29" grpId="0"/>
      <p:bldP spid="30" grpId="0"/>
      <p:bldP spid="49" grpId="0"/>
      <p:bldP spid="50" grpId="0"/>
      <p:bldP spid="51" grpId="0"/>
      <p:bldP spid="52" grpId="0"/>
      <p:bldP spid="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2102FABE-F1D4-4017-A05F-17742C1E5C41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="" xmlns:a16="http://schemas.microsoft.com/office/drawing/2014/main" id="{969B7C66-A97C-4D37-8B67-7E3E57E00EFC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B107D6C1-1E47-43BF-8042-E2013E1DF744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DC264B6F-5003-44EF-94BD-BD718684B5C5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" name="Straight Connector 16">
            <a:extLst>
              <a:ext uri="{FF2B5EF4-FFF2-40B4-BE49-F238E27FC236}">
                <a16:creationId xmlns="" xmlns:a16="http://schemas.microsoft.com/office/drawing/2014/main" id="{1AB0CB08-2406-49BA-8FD6-2498F47AAB4C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>
            <a:extLst>
              <a:ext uri="{FF2B5EF4-FFF2-40B4-BE49-F238E27FC236}">
                <a16:creationId xmlns="" xmlns:a16="http://schemas.microsoft.com/office/drawing/2014/main" id="{E887583F-8034-4693-B4E4-92B58E9C0C08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Group 19">
            <a:extLst>
              <a:ext uri="{FF2B5EF4-FFF2-40B4-BE49-F238E27FC236}">
                <a16:creationId xmlns="" xmlns:a16="http://schemas.microsoft.com/office/drawing/2014/main" id="{D5EC9373-CD17-4113-A665-E08A3DA3FF2F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" name="Freeform 426">
              <a:extLst>
                <a:ext uri="{FF2B5EF4-FFF2-40B4-BE49-F238E27FC236}">
                  <a16:creationId xmlns="" xmlns:a16="http://schemas.microsoft.com/office/drawing/2014/main" id="{CC0920BF-5ACA-4CEC-B3D6-855CC9507E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27">
              <a:extLst>
                <a:ext uri="{FF2B5EF4-FFF2-40B4-BE49-F238E27FC236}">
                  <a16:creationId xmlns="" xmlns:a16="http://schemas.microsoft.com/office/drawing/2014/main" id="{46CA6FFC-8D0A-4F08-B06B-168B2028D0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428">
              <a:extLst>
                <a:ext uri="{FF2B5EF4-FFF2-40B4-BE49-F238E27FC236}">
                  <a16:creationId xmlns="" xmlns:a16="http://schemas.microsoft.com/office/drawing/2014/main" id="{899E8729-FC6A-445A-B0A1-764628131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9">
              <a:extLst>
                <a:ext uri="{FF2B5EF4-FFF2-40B4-BE49-F238E27FC236}">
                  <a16:creationId xmlns="" xmlns:a16="http://schemas.microsoft.com/office/drawing/2014/main" id="{C4E741A6-0D91-48D0-AD7D-F92734671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任意多边形: 形状 13">
            <a:extLst>
              <a:ext uri="{FF2B5EF4-FFF2-40B4-BE49-F238E27FC236}">
                <a16:creationId xmlns="" xmlns:a16="http://schemas.microsoft.com/office/drawing/2014/main" id="{17746236-F4D6-4397-A470-F6A5E8EA6A6D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51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="" xmlns:a16="http://schemas.microsoft.com/office/drawing/2014/main" id="{CF4E39A1-8722-46EE-9995-4EE83914DF97}"/>
              </a:ext>
            </a:extLst>
          </p:cNvPr>
          <p:cNvGrpSpPr/>
          <p:nvPr/>
        </p:nvGrpSpPr>
        <p:grpSpPr>
          <a:xfrm>
            <a:off x="4160804" y="1638300"/>
            <a:ext cx="3870392" cy="3792432"/>
            <a:chOff x="3587191" y="1277178"/>
            <a:chExt cx="4918547" cy="4819476"/>
          </a:xfrm>
        </p:grpSpPr>
        <p:sp>
          <p:nvSpPr>
            <p:cNvPr id="17" name="椭圆 16">
              <a:extLst>
                <a:ext uri="{FF2B5EF4-FFF2-40B4-BE49-F238E27FC236}">
                  <a16:creationId xmlns="" xmlns:a16="http://schemas.microsoft.com/office/drawing/2014/main" id="{9C820955-DDFC-4A6C-9B4C-8149A62980D8}"/>
                </a:ext>
              </a:extLst>
            </p:cNvPr>
            <p:cNvSpPr/>
            <p:nvPr/>
          </p:nvSpPr>
          <p:spPr>
            <a:xfrm flipH="1">
              <a:off x="3686262" y="1277178"/>
              <a:ext cx="4819476" cy="4819476"/>
            </a:xfrm>
            <a:prstGeom prst="ellipse">
              <a:avLst/>
            </a:prstGeom>
            <a:gradFill>
              <a:gsLst>
                <a:gs pos="73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alpha val="22000"/>
                  </a:schemeClr>
                </a:gs>
              </a:gsLst>
              <a:lin ang="0" scaled="0"/>
            </a:gradFill>
            <a:ln>
              <a:gradFill>
                <a:gsLst>
                  <a:gs pos="76000">
                    <a:schemeClr val="accent1">
                      <a:lumMod val="5000"/>
                      <a:lumOff val="95000"/>
                      <a:alpha val="39000"/>
                    </a:schemeClr>
                  </a:gs>
                  <a:gs pos="100000">
                    <a:schemeClr val="accent1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椭圆 17">
              <a:extLst>
                <a:ext uri="{FF2B5EF4-FFF2-40B4-BE49-F238E27FC236}">
                  <a16:creationId xmlns="" xmlns:a16="http://schemas.microsoft.com/office/drawing/2014/main" id="{C10B1254-95A4-427E-BCF7-C38367BF5AA4}"/>
                </a:ext>
              </a:extLst>
            </p:cNvPr>
            <p:cNvSpPr/>
            <p:nvPr/>
          </p:nvSpPr>
          <p:spPr>
            <a:xfrm>
              <a:off x="3587191" y="1277178"/>
              <a:ext cx="4819476" cy="4819476"/>
            </a:xfrm>
            <a:prstGeom prst="ellipse">
              <a:avLst/>
            </a:prstGeom>
            <a:gradFill>
              <a:gsLst>
                <a:gs pos="73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alpha val="22000"/>
                  </a:schemeClr>
                </a:gs>
              </a:gsLst>
              <a:lin ang="0" scaled="0"/>
            </a:gradFill>
            <a:ln>
              <a:gradFill>
                <a:gsLst>
                  <a:gs pos="76000">
                    <a:schemeClr val="accent1">
                      <a:lumMod val="5000"/>
                      <a:lumOff val="95000"/>
                      <a:alpha val="39000"/>
                    </a:schemeClr>
                  </a:gs>
                  <a:gs pos="100000">
                    <a:schemeClr val="accent1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椭圆 18">
              <a:extLst>
                <a:ext uri="{FF2B5EF4-FFF2-40B4-BE49-F238E27FC236}">
                  <a16:creationId xmlns="" xmlns:a16="http://schemas.microsoft.com/office/drawing/2014/main" id="{336D9F18-1AFA-4AAB-91FE-60AC5D9FB4DB}"/>
                </a:ext>
              </a:extLst>
            </p:cNvPr>
            <p:cNvSpPr/>
            <p:nvPr/>
          </p:nvSpPr>
          <p:spPr bwMode="auto">
            <a:xfrm>
              <a:off x="4665898" y="2256814"/>
              <a:ext cx="2860204" cy="2860204"/>
            </a:xfrm>
            <a:prstGeom prst="ellipse">
              <a:avLst/>
            </a:prstGeom>
            <a:gradFill>
              <a:gsLst>
                <a:gs pos="16000">
                  <a:srgbClr val="0C5ED3">
                    <a:lumMod val="90000"/>
                    <a:lumOff val="10000"/>
                  </a:srgbClr>
                </a:gs>
                <a:gs pos="73000">
                  <a:srgbClr val="0C5ED3"/>
                </a:gs>
              </a:gsLst>
              <a:lin ang="5400000" scaled="0"/>
            </a:gradFill>
            <a:ln>
              <a:noFill/>
            </a:ln>
            <a:effectLst>
              <a:outerShdw blurRad="254000" dist="101600" dir="5400000" algn="t" rotWithShape="0">
                <a:srgbClr val="0C5ED3">
                  <a:alpha val="14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21" name="箭头: 右 20">
              <a:extLst>
                <a:ext uri="{FF2B5EF4-FFF2-40B4-BE49-F238E27FC236}">
                  <a16:creationId xmlns="" xmlns:a16="http://schemas.microsoft.com/office/drawing/2014/main" id="{D5E28BA2-15E0-4462-9590-E79C7BB8B141}"/>
                </a:ext>
              </a:extLst>
            </p:cNvPr>
            <p:cNvSpPr/>
            <p:nvPr/>
          </p:nvSpPr>
          <p:spPr>
            <a:xfrm flipH="1">
              <a:off x="3848911" y="3524860"/>
              <a:ext cx="654337" cy="373246"/>
            </a:xfrm>
            <a:prstGeom prst="rightArrow">
              <a:avLst/>
            </a:prstGeom>
            <a:gradFill>
              <a:gsLst>
                <a:gs pos="19000">
                  <a:schemeClr val="accent1">
                    <a:lumMod val="5000"/>
                    <a:lumOff val="95000"/>
                    <a:alpha val="39000"/>
                  </a:schemeClr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箭头: 右 21">
              <a:extLst>
                <a:ext uri="{FF2B5EF4-FFF2-40B4-BE49-F238E27FC236}">
                  <a16:creationId xmlns="" xmlns:a16="http://schemas.microsoft.com/office/drawing/2014/main" id="{21F315DF-916A-4A80-9743-AB5857B08040}"/>
                </a:ext>
              </a:extLst>
            </p:cNvPr>
            <p:cNvSpPr/>
            <p:nvPr/>
          </p:nvSpPr>
          <p:spPr>
            <a:xfrm>
              <a:off x="7586468" y="3500293"/>
              <a:ext cx="654337" cy="373246"/>
            </a:xfrm>
            <a:prstGeom prst="rightArrow">
              <a:avLst/>
            </a:prstGeom>
            <a:gradFill>
              <a:gsLst>
                <a:gs pos="19000">
                  <a:schemeClr val="accent1">
                    <a:lumMod val="5000"/>
                    <a:lumOff val="95000"/>
                    <a:alpha val="39000"/>
                  </a:schemeClr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5" name="矩形 24">
            <a:extLst>
              <a:ext uri="{FF2B5EF4-FFF2-40B4-BE49-F238E27FC236}">
                <a16:creationId xmlns="" xmlns:a16="http://schemas.microsoft.com/office/drawing/2014/main" id="{D9781E89-0988-48B9-9C4C-6ADD16B7F27A}"/>
              </a:ext>
            </a:extLst>
          </p:cNvPr>
          <p:cNvSpPr/>
          <p:nvPr/>
        </p:nvSpPr>
        <p:spPr>
          <a:xfrm>
            <a:off x="1026137" y="1995981"/>
            <a:ext cx="2863742" cy="3792426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3D3D3D"/>
              </a:solidFill>
              <a:cs typeface="+mn-ea"/>
              <a:sym typeface="+mn-lt"/>
            </a:endParaRPr>
          </a:p>
        </p:txBody>
      </p:sp>
      <p:sp>
        <p:nvSpPr>
          <p:cNvPr id="26" name="任意多边形: 形状 25">
            <a:extLst>
              <a:ext uri="{FF2B5EF4-FFF2-40B4-BE49-F238E27FC236}">
                <a16:creationId xmlns="" xmlns:a16="http://schemas.microsoft.com/office/drawing/2014/main" id="{6EE0F20E-E960-4AE8-AD46-6234F7852D85}"/>
              </a:ext>
            </a:extLst>
          </p:cNvPr>
          <p:cNvSpPr/>
          <p:nvPr/>
        </p:nvSpPr>
        <p:spPr>
          <a:xfrm rot="10800000">
            <a:off x="1449840" y="1867630"/>
            <a:ext cx="2016337" cy="608639"/>
          </a:xfrm>
          <a:custGeom>
            <a:avLst/>
            <a:gdLst>
              <a:gd name="connsiteX0" fmla="*/ 2359918 w 2359918"/>
              <a:gd name="connsiteY0" fmla="*/ 608639 h 608639"/>
              <a:gd name="connsiteX1" fmla="*/ 2 w 2359918"/>
              <a:gd name="connsiteY1" fmla="*/ 608639 h 608639"/>
              <a:gd name="connsiteX2" fmla="*/ 2 w 2359918"/>
              <a:gd name="connsiteY2" fmla="*/ 242036 h 608639"/>
              <a:gd name="connsiteX3" fmla="*/ 0 w 2359918"/>
              <a:gd name="connsiteY3" fmla="*/ 242036 h 608639"/>
              <a:gd name="connsiteX4" fmla="*/ 1179958 w 2359918"/>
              <a:gd name="connsiteY4" fmla="*/ 0 h 608639"/>
              <a:gd name="connsiteX5" fmla="*/ 2359916 w 2359918"/>
              <a:gd name="connsiteY5" fmla="*/ 242036 h 608639"/>
              <a:gd name="connsiteX6" fmla="*/ 2359918 w 2359918"/>
              <a:gd name="connsiteY6" fmla="*/ 242036 h 608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59918" h="608639">
                <a:moveTo>
                  <a:pt x="2359918" y="608639"/>
                </a:moveTo>
                <a:lnTo>
                  <a:pt x="2" y="608639"/>
                </a:lnTo>
                <a:lnTo>
                  <a:pt x="2" y="242036"/>
                </a:lnTo>
                <a:lnTo>
                  <a:pt x="0" y="242036"/>
                </a:lnTo>
                <a:lnTo>
                  <a:pt x="1179958" y="0"/>
                </a:lnTo>
                <a:lnTo>
                  <a:pt x="2359916" y="242036"/>
                </a:lnTo>
                <a:lnTo>
                  <a:pt x="2359918" y="242036"/>
                </a:lnTo>
                <a:close/>
              </a:path>
            </a:pathLst>
          </a:custGeom>
          <a:gradFill>
            <a:gsLst>
              <a:gs pos="5000">
                <a:srgbClr val="0C5ED3">
                  <a:lumMod val="90000"/>
                  <a:lumOff val="10000"/>
                </a:srgbClr>
              </a:gs>
              <a:gs pos="64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srgbClr val="0C5ED3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144D2ACB-7463-45C0-80EB-7FC70C9C33BF}"/>
              </a:ext>
            </a:extLst>
          </p:cNvPr>
          <p:cNvSpPr txBox="1"/>
          <p:nvPr/>
        </p:nvSpPr>
        <p:spPr>
          <a:xfrm>
            <a:off x="1362003" y="1913866"/>
            <a:ext cx="2192011" cy="47557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10000"/>
              </a:lnSpc>
              <a:defRPr sz="3200" i="0" spc="0">
                <a:ln w="19050">
                  <a:noFill/>
                </a:ln>
                <a:gradFill>
                  <a:gsLst>
                    <a:gs pos="100000">
                      <a:srgbClr val="E9BE61"/>
                    </a:gs>
                    <a:gs pos="49000">
                      <a:srgbClr val="FEEFAC"/>
                    </a:gs>
                  </a:gsLst>
                  <a:lin ang="5400000" scaled="0"/>
                </a:gradFill>
                <a:effectLst/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r>
              <a:rPr lang="zh-CN" altLang="en-US" sz="2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修 饰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="" xmlns:a16="http://schemas.microsoft.com/office/drawing/2014/main" id="{52F590FE-A11F-4D75-85C3-C4581A4ED6AD}"/>
              </a:ext>
            </a:extLst>
          </p:cNvPr>
          <p:cNvSpPr/>
          <p:nvPr/>
        </p:nvSpPr>
        <p:spPr>
          <a:xfrm>
            <a:off x="1235085" y="2712707"/>
            <a:ext cx="2445847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Clr>
                <a:schemeClr val="accent1"/>
              </a:buClr>
              <a:buFont typeface="+mj-lt"/>
              <a:buAutoNum type="arabicPeriod"/>
              <a:defRPr/>
            </a:pPr>
            <a:r>
              <a:rPr lang="zh-CN" altLang="en-US" sz="1600" dirty="0">
                <a:solidFill>
                  <a:prstClr val="black"/>
                </a:solidFill>
                <a:cs typeface="+mn-ea"/>
                <a:sym typeface="+mn-lt"/>
              </a:rPr>
              <a:t>人群对流感普遍易感染，病后有一定的免疫力</a:t>
            </a:r>
            <a:endParaRPr lang="en-US" altLang="zh-CN" sz="1600" dirty="0">
              <a:solidFill>
                <a:prstClr val="black"/>
              </a:solidFill>
              <a:cs typeface="+mn-ea"/>
              <a:sym typeface="+mn-lt"/>
            </a:endParaRPr>
          </a:p>
          <a:p>
            <a:pPr marL="342900" lvl="0" indent="-342900">
              <a:lnSpc>
                <a:spcPct val="120000"/>
              </a:lnSpc>
              <a:buClr>
                <a:schemeClr val="accent1"/>
              </a:buClr>
              <a:buFont typeface="+mj-lt"/>
              <a:buAutoNum type="arabicPeriod"/>
              <a:defRPr/>
            </a:pPr>
            <a:endParaRPr lang="en-US" altLang="zh-CN" sz="1600" dirty="0">
              <a:solidFill>
                <a:prstClr val="black"/>
              </a:solidFill>
              <a:cs typeface="+mn-ea"/>
              <a:sym typeface="+mn-lt"/>
            </a:endParaRPr>
          </a:p>
          <a:p>
            <a:pPr marL="342900" lvl="0" indent="-342900">
              <a:lnSpc>
                <a:spcPct val="120000"/>
              </a:lnSpc>
              <a:buClr>
                <a:schemeClr val="accent1"/>
              </a:buClr>
              <a:buFont typeface="+mj-lt"/>
              <a:buAutoNum type="arabicPeriod"/>
              <a:defRPr/>
            </a:pPr>
            <a:r>
              <a:rPr lang="zh-CN" altLang="en-US" sz="1600" dirty="0">
                <a:solidFill>
                  <a:prstClr val="black"/>
                </a:solidFill>
                <a:cs typeface="+mn-ea"/>
                <a:sym typeface="+mn-lt"/>
              </a:rPr>
              <a:t>但维持的时间不长，病毒不断发生变异可引起反复感染发病</a:t>
            </a:r>
          </a:p>
        </p:txBody>
      </p:sp>
      <p:grpSp>
        <p:nvGrpSpPr>
          <p:cNvPr id="30" name="Group 52">
            <a:extLst>
              <a:ext uri="{FF2B5EF4-FFF2-40B4-BE49-F238E27FC236}">
                <a16:creationId xmlns="" xmlns:a16="http://schemas.microsoft.com/office/drawing/2014/main" id="{47DB85BA-329D-4668-9FF9-3F9B3CD94C61}"/>
              </a:ext>
            </a:extLst>
          </p:cNvPr>
          <p:cNvGrpSpPr/>
          <p:nvPr/>
        </p:nvGrpSpPr>
        <p:grpSpPr>
          <a:xfrm>
            <a:off x="5812484" y="2998806"/>
            <a:ext cx="601040" cy="524764"/>
            <a:chOff x="7894638" y="4051300"/>
            <a:chExt cx="2501900" cy="2184400"/>
          </a:xfrm>
          <a:solidFill>
            <a:schemeClr val="bg1"/>
          </a:solidFill>
        </p:grpSpPr>
        <p:sp>
          <p:nvSpPr>
            <p:cNvPr id="31" name="Freeform 13">
              <a:extLst>
                <a:ext uri="{FF2B5EF4-FFF2-40B4-BE49-F238E27FC236}">
                  <a16:creationId xmlns="" xmlns:a16="http://schemas.microsoft.com/office/drawing/2014/main" id="{4442B6A8-4124-417C-9F48-77E205795327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5301" y="4511675"/>
              <a:ext cx="153988" cy="212725"/>
            </a:xfrm>
            <a:custGeom>
              <a:avLst/>
              <a:gdLst>
                <a:gd name="T0" fmla="*/ 47 w 62"/>
                <a:gd name="T1" fmla="*/ 5 h 86"/>
                <a:gd name="T2" fmla="*/ 17 w 62"/>
                <a:gd name="T3" fmla="*/ 15 h 86"/>
                <a:gd name="T4" fmla="*/ 3 w 62"/>
                <a:gd name="T5" fmla="*/ 59 h 86"/>
                <a:gd name="T6" fmla="*/ 20 w 62"/>
                <a:gd name="T7" fmla="*/ 85 h 86"/>
                <a:gd name="T8" fmla="*/ 24 w 62"/>
                <a:gd name="T9" fmla="*/ 86 h 86"/>
                <a:gd name="T10" fmla="*/ 46 w 62"/>
                <a:gd name="T11" fmla="*/ 68 h 86"/>
                <a:gd name="T12" fmla="*/ 57 w 62"/>
                <a:gd name="T13" fmla="*/ 34 h 86"/>
                <a:gd name="T14" fmla="*/ 47 w 62"/>
                <a:gd name="T15" fmla="*/ 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86">
                  <a:moveTo>
                    <a:pt x="47" y="5"/>
                  </a:moveTo>
                  <a:cubicBezTo>
                    <a:pt x="36" y="0"/>
                    <a:pt x="22" y="4"/>
                    <a:pt x="17" y="15"/>
                  </a:cubicBezTo>
                  <a:cubicBezTo>
                    <a:pt x="11" y="29"/>
                    <a:pt x="6" y="44"/>
                    <a:pt x="3" y="59"/>
                  </a:cubicBezTo>
                  <a:cubicBezTo>
                    <a:pt x="0" y="71"/>
                    <a:pt x="8" y="83"/>
                    <a:pt x="20" y="85"/>
                  </a:cubicBezTo>
                  <a:cubicBezTo>
                    <a:pt x="22" y="85"/>
                    <a:pt x="23" y="86"/>
                    <a:pt x="24" y="86"/>
                  </a:cubicBezTo>
                  <a:cubicBezTo>
                    <a:pt x="35" y="86"/>
                    <a:pt x="44" y="78"/>
                    <a:pt x="46" y="68"/>
                  </a:cubicBezTo>
                  <a:cubicBezTo>
                    <a:pt x="48" y="56"/>
                    <a:pt x="52" y="45"/>
                    <a:pt x="57" y="34"/>
                  </a:cubicBezTo>
                  <a:cubicBezTo>
                    <a:pt x="62" y="23"/>
                    <a:pt x="58" y="10"/>
                    <a:pt x="4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 14">
              <a:extLst>
                <a:ext uri="{FF2B5EF4-FFF2-40B4-BE49-F238E27FC236}">
                  <a16:creationId xmlns="" xmlns:a16="http://schemas.microsoft.com/office/drawing/2014/main" id="{19F0783C-0FC6-4F8B-B9DE-7B1A63D61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8264526" y="4254500"/>
              <a:ext cx="460375" cy="222250"/>
            </a:xfrm>
            <a:custGeom>
              <a:avLst/>
              <a:gdLst>
                <a:gd name="T0" fmla="*/ 166 w 186"/>
                <a:gd name="T1" fmla="*/ 10 h 90"/>
                <a:gd name="T2" fmla="*/ 11 w 186"/>
                <a:gd name="T3" fmla="*/ 51 h 90"/>
                <a:gd name="T4" fmla="*/ 8 w 186"/>
                <a:gd name="T5" fmla="*/ 82 h 90"/>
                <a:gd name="T6" fmla="*/ 25 w 186"/>
                <a:gd name="T7" fmla="*/ 90 h 90"/>
                <a:gd name="T8" fmla="*/ 39 w 186"/>
                <a:gd name="T9" fmla="*/ 86 h 90"/>
                <a:gd name="T10" fmla="*/ 159 w 186"/>
                <a:gd name="T11" fmla="*/ 53 h 90"/>
                <a:gd name="T12" fmla="*/ 184 w 186"/>
                <a:gd name="T13" fmla="*/ 35 h 90"/>
                <a:gd name="T14" fmla="*/ 166 w 186"/>
                <a:gd name="T15" fmla="*/ 1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6" h="90">
                  <a:moveTo>
                    <a:pt x="166" y="10"/>
                  </a:moveTo>
                  <a:cubicBezTo>
                    <a:pt x="113" y="0"/>
                    <a:pt x="55" y="16"/>
                    <a:pt x="11" y="51"/>
                  </a:cubicBezTo>
                  <a:cubicBezTo>
                    <a:pt x="2" y="59"/>
                    <a:pt x="0" y="73"/>
                    <a:pt x="8" y="82"/>
                  </a:cubicBezTo>
                  <a:cubicBezTo>
                    <a:pt x="12" y="88"/>
                    <a:pt x="18" y="90"/>
                    <a:pt x="25" y="90"/>
                  </a:cubicBezTo>
                  <a:cubicBezTo>
                    <a:pt x="30" y="90"/>
                    <a:pt x="35" y="89"/>
                    <a:pt x="39" y="86"/>
                  </a:cubicBezTo>
                  <a:cubicBezTo>
                    <a:pt x="73" y="58"/>
                    <a:pt x="118" y="46"/>
                    <a:pt x="159" y="53"/>
                  </a:cubicBezTo>
                  <a:cubicBezTo>
                    <a:pt x="170" y="55"/>
                    <a:pt x="182" y="47"/>
                    <a:pt x="184" y="35"/>
                  </a:cubicBezTo>
                  <a:cubicBezTo>
                    <a:pt x="186" y="23"/>
                    <a:pt x="178" y="12"/>
                    <a:pt x="166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Freeform 15">
              <a:extLst>
                <a:ext uri="{FF2B5EF4-FFF2-40B4-BE49-F238E27FC236}">
                  <a16:creationId xmlns="" xmlns:a16="http://schemas.microsoft.com/office/drawing/2014/main" id="{4DC9EFBE-12A3-4BAD-A66D-91E4F4331B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94638" y="4051300"/>
              <a:ext cx="2501900" cy="2184400"/>
            </a:xfrm>
            <a:custGeom>
              <a:avLst/>
              <a:gdLst>
                <a:gd name="T0" fmla="*/ 729 w 1009"/>
                <a:gd name="T1" fmla="*/ 0 h 883"/>
                <a:gd name="T2" fmla="*/ 505 w 1009"/>
                <a:gd name="T3" fmla="*/ 150 h 883"/>
                <a:gd name="T4" fmla="*/ 281 w 1009"/>
                <a:gd name="T5" fmla="*/ 0 h 883"/>
                <a:gd name="T6" fmla="*/ 0 w 1009"/>
                <a:gd name="T7" fmla="*/ 281 h 883"/>
                <a:gd name="T8" fmla="*/ 249 w 1009"/>
                <a:gd name="T9" fmla="*/ 698 h 883"/>
                <a:gd name="T10" fmla="*/ 504 w 1009"/>
                <a:gd name="T11" fmla="*/ 883 h 883"/>
                <a:gd name="T12" fmla="*/ 516 w 1009"/>
                <a:gd name="T13" fmla="*/ 880 h 883"/>
                <a:gd name="T14" fmla="*/ 930 w 1009"/>
                <a:gd name="T15" fmla="*/ 508 h 883"/>
                <a:gd name="T16" fmla="*/ 921 w 1009"/>
                <a:gd name="T17" fmla="*/ 76 h 883"/>
                <a:gd name="T18" fmla="*/ 505 w 1009"/>
                <a:gd name="T19" fmla="*/ 836 h 883"/>
                <a:gd name="T20" fmla="*/ 174 w 1009"/>
                <a:gd name="T21" fmla="*/ 504 h 883"/>
                <a:gd name="T22" fmla="*/ 217 w 1009"/>
                <a:gd name="T23" fmla="*/ 405 h 883"/>
                <a:gd name="T24" fmla="*/ 294 w 1009"/>
                <a:gd name="T25" fmla="*/ 616 h 883"/>
                <a:gd name="T26" fmla="*/ 369 w 1009"/>
                <a:gd name="T27" fmla="*/ 357 h 883"/>
                <a:gd name="T28" fmla="*/ 458 w 1009"/>
                <a:gd name="T29" fmla="*/ 726 h 883"/>
                <a:gd name="T30" fmla="*/ 480 w 1009"/>
                <a:gd name="T31" fmla="*/ 710 h 883"/>
                <a:gd name="T32" fmla="*/ 600 w 1009"/>
                <a:gd name="T33" fmla="*/ 551 h 883"/>
                <a:gd name="T34" fmla="*/ 641 w 1009"/>
                <a:gd name="T35" fmla="*/ 550 h 883"/>
                <a:gd name="T36" fmla="*/ 723 w 1009"/>
                <a:gd name="T37" fmla="*/ 464 h 883"/>
                <a:gd name="T38" fmla="*/ 723 w 1009"/>
                <a:gd name="T39" fmla="*/ 420 h 883"/>
                <a:gd name="T40" fmla="*/ 637 w 1009"/>
                <a:gd name="T41" fmla="*/ 434 h 883"/>
                <a:gd name="T42" fmla="*/ 571 w 1009"/>
                <a:gd name="T43" fmla="*/ 372 h 883"/>
                <a:gd name="T44" fmla="*/ 530 w 1009"/>
                <a:gd name="T45" fmla="*/ 375 h 883"/>
                <a:gd name="T46" fmla="*/ 392 w 1009"/>
                <a:gd name="T47" fmla="*/ 245 h 883"/>
                <a:gd name="T48" fmla="*/ 371 w 1009"/>
                <a:gd name="T49" fmla="*/ 227 h 883"/>
                <a:gd name="T50" fmla="*/ 291 w 1009"/>
                <a:gd name="T51" fmla="*/ 504 h 883"/>
                <a:gd name="T52" fmla="*/ 217 w 1009"/>
                <a:gd name="T53" fmla="*/ 300 h 883"/>
                <a:gd name="T54" fmla="*/ 195 w 1009"/>
                <a:gd name="T55" fmla="*/ 316 h 883"/>
                <a:gd name="T56" fmla="*/ 101 w 1009"/>
                <a:gd name="T57" fmla="*/ 460 h 883"/>
                <a:gd name="T58" fmla="*/ 281 w 1009"/>
                <a:gd name="T59" fmla="*/ 44 h 883"/>
                <a:gd name="T60" fmla="*/ 495 w 1009"/>
                <a:gd name="T61" fmla="*/ 241 h 883"/>
                <a:gd name="T62" fmla="*/ 520 w 1009"/>
                <a:gd name="T63" fmla="*/ 237 h 883"/>
                <a:gd name="T64" fmla="*/ 729 w 1009"/>
                <a:gd name="T65" fmla="*/ 44 h 883"/>
                <a:gd name="T66" fmla="*/ 732 w 1009"/>
                <a:gd name="T67" fmla="*/ 665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09" h="883">
                  <a:moveTo>
                    <a:pt x="921" y="76"/>
                  </a:moveTo>
                  <a:cubicBezTo>
                    <a:pt x="868" y="28"/>
                    <a:pt x="798" y="0"/>
                    <a:pt x="729" y="0"/>
                  </a:cubicBezTo>
                  <a:cubicBezTo>
                    <a:pt x="672" y="0"/>
                    <a:pt x="620" y="18"/>
                    <a:pt x="578" y="52"/>
                  </a:cubicBezTo>
                  <a:cubicBezTo>
                    <a:pt x="547" y="77"/>
                    <a:pt x="522" y="110"/>
                    <a:pt x="505" y="150"/>
                  </a:cubicBezTo>
                  <a:cubicBezTo>
                    <a:pt x="487" y="110"/>
                    <a:pt x="462" y="77"/>
                    <a:pt x="432" y="52"/>
                  </a:cubicBezTo>
                  <a:cubicBezTo>
                    <a:pt x="389" y="18"/>
                    <a:pt x="337" y="0"/>
                    <a:pt x="281" y="0"/>
                  </a:cubicBezTo>
                  <a:cubicBezTo>
                    <a:pt x="211" y="0"/>
                    <a:pt x="141" y="28"/>
                    <a:pt x="89" y="76"/>
                  </a:cubicBezTo>
                  <a:cubicBezTo>
                    <a:pt x="32" y="129"/>
                    <a:pt x="0" y="202"/>
                    <a:pt x="0" y="281"/>
                  </a:cubicBezTo>
                  <a:cubicBezTo>
                    <a:pt x="0" y="353"/>
                    <a:pt x="27" y="429"/>
                    <a:pt x="79" y="508"/>
                  </a:cubicBezTo>
                  <a:cubicBezTo>
                    <a:pt x="120" y="570"/>
                    <a:pt x="177" y="634"/>
                    <a:pt x="249" y="698"/>
                  </a:cubicBezTo>
                  <a:cubicBezTo>
                    <a:pt x="369" y="806"/>
                    <a:pt x="488" y="877"/>
                    <a:pt x="493" y="880"/>
                  </a:cubicBezTo>
                  <a:cubicBezTo>
                    <a:pt x="496" y="882"/>
                    <a:pt x="500" y="883"/>
                    <a:pt x="504" y="883"/>
                  </a:cubicBezTo>
                  <a:cubicBezTo>
                    <a:pt x="504" y="883"/>
                    <a:pt x="505" y="883"/>
                    <a:pt x="505" y="883"/>
                  </a:cubicBezTo>
                  <a:cubicBezTo>
                    <a:pt x="509" y="883"/>
                    <a:pt x="513" y="882"/>
                    <a:pt x="516" y="880"/>
                  </a:cubicBezTo>
                  <a:cubicBezTo>
                    <a:pt x="521" y="877"/>
                    <a:pt x="640" y="806"/>
                    <a:pt x="761" y="698"/>
                  </a:cubicBezTo>
                  <a:cubicBezTo>
                    <a:pt x="832" y="634"/>
                    <a:pt x="889" y="570"/>
                    <a:pt x="930" y="508"/>
                  </a:cubicBezTo>
                  <a:cubicBezTo>
                    <a:pt x="983" y="429"/>
                    <a:pt x="1009" y="353"/>
                    <a:pt x="1009" y="281"/>
                  </a:cubicBezTo>
                  <a:cubicBezTo>
                    <a:pt x="1009" y="202"/>
                    <a:pt x="978" y="129"/>
                    <a:pt x="921" y="76"/>
                  </a:cubicBezTo>
                  <a:close/>
                  <a:moveTo>
                    <a:pt x="732" y="665"/>
                  </a:moveTo>
                  <a:cubicBezTo>
                    <a:pt x="635" y="752"/>
                    <a:pt x="537" y="815"/>
                    <a:pt x="505" y="836"/>
                  </a:cubicBezTo>
                  <a:cubicBezTo>
                    <a:pt x="455" y="804"/>
                    <a:pt x="249" y="670"/>
                    <a:pt x="130" y="504"/>
                  </a:cubicBezTo>
                  <a:cubicBezTo>
                    <a:pt x="174" y="504"/>
                    <a:pt x="174" y="504"/>
                    <a:pt x="174" y="504"/>
                  </a:cubicBezTo>
                  <a:cubicBezTo>
                    <a:pt x="184" y="504"/>
                    <a:pt x="193" y="497"/>
                    <a:pt x="195" y="488"/>
                  </a:cubicBezTo>
                  <a:cubicBezTo>
                    <a:pt x="217" y="405"/>
                    <a:pt x="217" y="405"/>
                    <a:pt x="217" y="405"/>
                  </a:cubicBezTo>
                  <a:cubicBezTo>
                    <a:pt x="273" y="600"/>
                    <a:pt x="273" y="600"/>
                    <a:pt x="273" y="600"/>
                  </a:cubicBezTo>
                  <a:cubicBezTo>
                    <a:pt x="275" y="610"/>
                    <a:pt x="284" y="616"/>
                    <a:pt x="294" y="616"/>
                  </a:cubicBezTo>
                  <a:cubicBezTo>
                    <a:pt x="304" y="616"/>
                    <a:pt x="313" y="608"/>
                    <a:pt x="315" y="599"/>
                  </a:cubicBezTo>
                  <a:cubicBezTo>
                    <a:pt x="369" y="357"/>
                    <a:pt x="369" y="357"/>
                    <a:pt x="369" y="357"/>
                  </a:cubicBezTo>
                  <a:cubicBezTo>
                    <a:pt x="437" y="708"/>
                    <a:pt x="437" y="708"/>
                    <a:pt x="437" y="708"/>
                  </a:cubicBezTo>
                  <a:cubicBezTo>
                    <a:pt x="439" y="718"/>
                    <a:pt x="448" y="726"/>
                    <a:pt x="458" y="726"/>
                  </a:cubicBezTo>
                  <a:cubicBezTo>
                    <a:pt x="458" y="726"/>
                    <a:pt x="459" y="726"/>
                    <a:pt x="459" y="726"/>
                  </a:cubicBezTo>
                  <a:cubicBezTo>
                    <a:pt x="469" y="726"/>
                    <a:pt x="477" y="720"/>
                    <a:pt x="480" y="710"/>
                  </a:cubicBezTo>
                  <a:cubicBezTo>
                    <a:pt x="555" y="446"/>
                    <a:pt x="555" y="446"/>
                    <a:pt x="555" y="446"/>
                  </a:cubicBezTo>
                  <a:cubicBezTo>
                    <a:pt x="600" y="551"/>
                    <a:pt x="600" y="551"/>
                    <a:pt x="600" y="551"/>
                  </a:cubicBezTo>
                  <a:cubicBezTo>
                    <a:pt x="604" y="559"/>
                    <a:pt x="612" y="565"/>
                    <a:pt x="621" y="564"/>
                  </a:cubicBezTo>
                  <a:cubicBezTo>
                    <a:pt x="630" y="564"/>
                    <a:pt x="638" y="558"/>
                    <a:pt x="641" y="550"/>
                  </a:cubicBezTo>
                  <a:cubicBezTo>
                    <a:pt x="673" y="464"/>
                    <a:pt x="673" y="464"/>
                    <a:pt x="673" y="464"/>
                  </a:cubicBezTo>
                  <a:cubicBezTo>
                    <a:pt x="723" y="464"/>
                    <a:pt x="723" y="464"/>
                    <a:pt x="723" y="464"/>
                  </a:cubicBezTo>
                  <a:cubicBezTo>
                    <a:pt x="735" y="464"/>
                    <a:pt x="745" y="454"/>
                    <a:pt x="745" y="442"/>
                  </a:cubicBezTo>
                  <a:cubicBezTo>
                    <a:pt x="745" y="430"/>
                    <a:pt x="735" y="420"/>
                    <a:pt x="723" y="420"/>
                  </a:cubicBezTo>
                  <a:cubicBezTo>
                    <a:pt x="657" y="420"/>
                    <a:pt x="657" y="420"/>
                    <a:pt x="657" y="420"/>
                  </a:cubicBezTo>
                  <a:cubicBezTo>
                    <a:pt x="648" y="420"/>
                    <a:pt x="640" y="425"/>
                    <a:pt x="637" y="434"/>
                  </a:cubicBezTo>
                  <a:cubicBezTo>
                    <a:pt x="619" y="483"/>
                    <a:pt x="619" y="483"/>
                    <a:pt x="619" y="483"/>
                  </a:cubicBezTo>
                  <a:cubicBezTo>
                    <a:pt x="571" y="372"/>
                    <a:pt x="571" y="372"/>
                    <a:pt x="571" y="372"/>
                  </a:cubicBezTo>
                  <a:cubicBezTo>
                    <a:pt x="567" y="364"/>
                    <a:pt x="559" y="358"/>
                    <a:pt x="549" y="359"/>
                  </a:cubicBezTo>
                  <a:cubicBezTo>
                    <a:pt x="540" y="359"/>
                    <a:pt x="532" y="366"/>
                    <a:pt x="530" y="375"/>
                  </a:cubicBezTo>
                  <a:cubicBezTo>
                    <a:pt x="463" y="609"/>
                    <a:pt x="463" y="609"/>
                    <a:pt x="463" y="609"/>
                  </a:cubicBezTo>
                  <a:cubicBezTo>
                    <a:pt x="392" y="245"/>
                    <a:pt x="392" y="245"/>
                    <a:pt x="392" y="245"/>
                  </a:cubicBezTo>
                  <a:cubicBezTo>
                    <a:pt x="390" y="235"/>
                    <a:pt x="382" y="228"/>
                    <a:pt x="371" y="228"/>
                  </a:cubicBezTo>
                  <a:cubicBezTo>
                    <a:pt x="371" y="228"/>
                    <a:pt x="371" y="227"/>
                    <a:pt x="371" y="227"/>
                  </a:cubicBezTo>
                  <a:cubicBezTo>
                    <a:pt x="361" y="227"/>
                    <a:pt x="352" y="235"/>
                    <a:pt x="349" y="245"/>
                  </a:cubicBezTo>
                  <a:cubicBezTo>
                    <a:pt x="291" y="504"/>
                    <a:pt x="291" y="504"/>
                    <a:pt x="291" y="504"/>
                  </a:cubicBezTo>
                  <a:cubicBezTo>
                    <a:pt x="238" y="316"/>
                    <a:pt x="238" y="316"/>
                    <a:pt x="238" y="316"/>
                  </a:cubicBezTo>
                  <a:cubicBezTo>
                    <a:pt x="235" y="307"/>
                    <a:pt x="226" y="300"/>
                    <a:pt x="217" y="300"/>
                  </a:cubicBezTo>
                  <a:cubicBezTo>
                    <a:pt x="216" y="300"/>
                    <a:pt x="216" y="300"/>
                    <a:pt x="216" y="300"/>
                  </a:cubicBezTo>
                  <a:cubicBezTo>
                    <a:pt x="207" y="300"/>
                    <a:pt x="198" y="307"/>
                    <a:pt x="195" y="316"/>
                  </a:cubicBezTo>
                  <a:cubicBezTo>
                    <a:pt x="157" y="460"/>
                    <a:pt x="157" y="460"/>
                    <a:pt x="157" y="460"/>
                  </a:cubicBezTo>
                  <a:cubicBezTo>
                    <a:pt x="101" y="460"/>
                    <a:pt x="101" y="460"/>
                    <a:pt x="101" y="460"/>
                  </a:cubicBezTo>
                  <a:cubicBezTo>
                    <a:pt x="66" y="402"/>
                    <a:pt x="44" y="342"/>
                    <a:pt x="44" y="281"/>
                  </a:cubicBezTo>
                  <a:cubicBezTo>
                    <a:pt x="44" y="135"/>
                    <a:pt x="167" y="44"/>
                    <a:pt x="281" y="44"/>
                  </a:cubicBezTo>
                  <a:cubicBezTo>
                    <a:pt x="382" y="44"/>
                    <a:pt x="457" y="111"/>
                    <a:pt x="483" y="224"/>
                  </a:cubicBezTo>
                  <a:cubicBezTo>
                    <a:pt x="484" y="232"/>
                    <a:pt x="488" y="238"/>
                    <a:pt x="495" y="241"/>
                  </a:cubicBezTo>
                  <a:cubicBezTo>
                    <a:pt x="503" y="245"/>
                    <a:pt x="512" y="244"/>
                    <a:pt x="519" y="238"/>
                  </a:cubicBezTo>
                  <a:cubicBezTo>
                    <a:pt x="520" y="237"/>
                    <a:pt x="520" y="237"/>
                    <a:pt x="520" y="237"/>
                  </a:cubicBezTo>
                  <a:cubicBezTo>
                    <a:pt x="523" y="234"/>
                    <a:pt x="525" y="230"/>
                    <a:pt x="527" y="226"/>
                  </a:cubicBezTo>
                  <a:cubicBezTo>
                    <a:pt x="551" y="112"/>
                    <a:pt x="627" y="44"/>
                    <a:pt x="729" y="44"/>
                  </a:cubicBezTo>
                  <a:cubicBezTo>
                    <a:pt x="842" y="44"/>
                    <a:pt x="965" y="135"/>
                    <a:pt x="965" y="281"/>
                  </a:cubicBezTo>
                  <a:cubicBezTo>
                    <a:pt x="965" y="425"/>
                    <a:pt x="838" y="569"/>
                    <a:pt x="732" y="6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4" name="Freeform 16">
              <a:extLst>
                <a:ext uri="{FF2B5EF4-FFF2-40B4-BE49-F238E27FC236}">
                  <a16:creationId xmlns="" xmlns:a16="http://schemas.microsoft.com/office/drawing/2014/main" id="{3C68A6C8-B543-4B32-9E19-F2360F9B0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9798051" y="5091113"/>
              <a:ext cx="141288" cy="107950"/>
            </a:xfrm>
            <a:custGeom>
              <a:avLst/>
              <a:gdLst>
                <a:gd name="T0" fmla="*/ 29 w 57"/>
                <a:gd name="T1" fmla="*/ 0 h 44"/>
                <a:gd name="T2" fmla="*/ 29 w 57"/>
                <a:gd name="T3" fmla="*/ 44 h 44"/>
                <a:gd name="T4" fmla="*/ 29 w 57"/>
                <a:gd name="T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" h="44">
                  <a:moveTo>
                    <a:pt x="29" y="0"/>
                  </a:moveTo>
                  <a:cubicBezTo>
                    <a:pt x="0" y="0"/>
                    <a:pt x="0" y="44"/>
                    <a:pt x="29" y="44"/>
                  </a:cubicBezTo>
                  <a:cubicBezTo>
                    <a:pt x="57" y="44"/>
                    <a:pt x="57" y="0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5" name="矩形 34">
            <a:extLst>
              <a:ext uri="{FF2B5EF4-FFF2-40B4-BE49-F238E27FC236}">
                <a16:creationId xmlns="" xmlns:a16="http://schemas.microsoft.com/office/drawing/2014/main" id="{7C0200B0-8C22-41F3-98C9-4F30D5BAB896}"/>
              </a:ext>
            </a:extLst>
          </p:cNvPr>
          <p:cNvSpPr/>
          <p:nvPr/>
        </p:nvSpPr>
        <p:spPr>
          <a:xfrm>
            <a:off x="4918183" y="3613421"/>
            <a:ext cx="2389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cs typeface="+mn-ea"/>
                <a:sym typeface="+mn-lt"/>
              </a:rPr>
              <a:t>指数评分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CBBACE71-03AC-415F-8267-E93822FE2213}"/>
              </a:ext>
            </a:extLst>
          </p:cNvPr>
          <p:cNvSpPr/>
          <p:nvPr/>
        </p:nvSpPr>
        <p:spPr>
          <a:xfrm>
            <a:off x="8337285" y="1995981"/>
            <a:ext cx="2863742" cy="3792426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3D3D3D"/>
              </a:solidFill>
              <a:cs typeface="+mn-ea"/>
              <a:sym typeface="+mn-lt"/>
            </a:endParaRPr>
          </a:p>
        </p:txBody>
      </p:sp>
      <p:sp>
        <p:nvSpPr>
          <p:cNvPr id="37" name="任意多边形: 形状 36">
            <a:extLst>
              <a:ext uri="{FF2B5EF4-FFF2-40B4-BE49-F238E27FC236}">
                <a16:creationId xmlns="" xmlns:a16="http://schemas.microsoft.com/office/drawing/2014/main" id="{C3DC037B-E220-4A60-A47F-72955255EFBE}"/>
              </a:ext>
            </a:extLst>
          </p:cNvPr>
          <p:cNvSpPr/>
          <p:nvPr/>
        </p:nvSpPr>
        <p:spPr>
          <a:xfrm rot="10800000">
            <a:off x="8760988" y="1867630"/>
            <a:ext cx="2016337" cy="608639"/>
          </a:xfrm>
          <a:custGeom>
            <a:avLst/>
            <a:gdLst>
              <a:gd name="connsiteX0" fmla="*/ 2359918 w 2359918"/>
              <a:gd name="connsiteY0" fmla="*/ 608639 h 608639"/>
              <a:gd name="connsiteX1" fmla="*/ 2 w 2359918"/>
              <a:gd name="connsiteY1" fmla="*/ 608639 h 608639"/>
              <a:gd name="connsiteX2" fmla="*/ 2 w 2359918"/>
              <a:gd name="connsiteY2" fmla="*/ 242036 h 608639"/>
              <a:gd name="connsiteX3" fmla="*/ 0 w 2359918"/>
              <a:gd name="connsiteY3" fmla="*/ 242036 h 608639"/>
              <a:gd name="connsiteX4" fmla="*/ 1179958 w 2359918"/>
              <a:gd name="connsiteY4" fmla="*/ 0 h 608639"/>
              <a:gd name="connsiteX5" fmla="*/ 2359916 w 2359918"/>
              <a:gd name="connsiteY5" fmla="*/ 242036 h 608639"/>
              <a:gd name="connsiteX6" fmla="*/ 2359918 w 2359918"/>
              <a:gd name="connsiteY6" fmla="*/ 242036 h 608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59918" h="608639">
                <a:moveTo>
                  <a:pt x="2359918" y="608639"/>
                </a:moveTo>
                <a:lnTo>
                  <a:pt x="2" y="608639"/>
                </a:lnTo>
                <a:lnTo>
                  <a:pt x="2" y="242036"/>
                </a:lnTo>
                <a:lnTo>
                  <a:pt x="0" y="242036"/>
                </a:lnTo>
                <a:lnTo>
                  <a:pt x="1179958" y="0"/>
                </a:lnTo>
                <a:lnTo>
                  <a:pt x="2359916" y="242036"/>
                </a:lnTo>
                <a:lnTo>
                  <a:pt x="2359918" y="242036"/>
                </a:lnTo>
                <a:close/>
              </a:path>
            </a:pathLst>
          </a:custGeom>
          <a:gradFill>
            <a:gsLst>
              <a:gs pos="5000">
                <a:srgbClr val="0C5ED3">
                  <a:lumMod val="90000"/>
                  <a:lumOff val="10000"/>
                </a:srgbClr>
              </a:gs>
              <a:gs pos="64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srgbClr val="0C5ED3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="" xmlns:a16="http://schemas.microsoft.com/office/drawing/2014/main" id="{20229956-DE3E-4BAE-BB10-07DA5680413C}"/>
              </a:ext>
            </a:extLst>
          </p:cNvPr>
          <p:cNvSpPr txBox="1"/>
          <p:nvPr/>
        </p:nvSpPr>
        <p:spPr>
          <a:xfrm>
            <a:off x="8673151" y="1913866"/>
            <a:ext cx="2192011" cy="47557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10000"/>
              </a:lnSpc>
              <a:defRPr sz="3200" i="0" spc="0">
                <a:ln w="19050">
                  <a:noFill/>
                </a:ln>
                <a:gradFill>
                  <a:gsLst>
                    <a:gs pos="100000">
                      <a:srgbClr val="E9BE61"/>
                    </a:gs>
                    <a:gs pos="49000">
                      <a:srgbClr val="FEEFAC"/>
                    </a:gs>
                  </a:gsLst>
                  <a:lin ang="5400000" scaled="0"/>
                </a:gradFill>
                <a:effectLst/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r>
              <a:rPr lang="zh-CN" altLang="en-US" sz="2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进出厕所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="" xmlns:a16="http://schemas.microsoft.com/office/drawing/2014/main" id="{9A9280E7-D8CE-4E4F-AB01-DD163D83C14E}"/>
              </a:ext>
            </a:extLst>
          </p:cNvPr>
          <p:cNvSpPr/>
          <p:nvPr/>
        </p:nvSpPr>
        <p:spPr>
          <a:xfrm>
            <a:off x="8511068" y="2612294"/>
            <a:ext cx="2445847" cy="3022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Clr>
                <a:schemeClr val="accent1"/>
              </a:buClr>
              <a:buFont typeface="+mj-lt"/>
              <a:buAutoNum type="arabicPeriod"/>
              <a:defRPr/>
            </a:pPr>
            <a:r>
              <a:rPr lang="zh-CN" altLang="en-US" sz="1600" dirty="0">
                <a:solidFill>
                  <a:prstClr val="black"/>
                </a:solidFill>
                <a:cs typeface="+mn-ea"/>
                <a:sym typeface="+mn-lt"/>
              </a:rPr>
              <a:t>肿大不以耳垂为中心，而是局限于颈部或耳前区，为核状体，较坚硬边缘清楚，压痛明显，表浅者活动。</a:t>
            </a:r>
            <a:endParaRPr lang="en-US" altLang="zh-CN" sz="1600" dirty="0">
              <a:solidFill>
                <a:prstClr val="black"/>
              </a:solidFill>
              <a:cs typeface="+mn-ea"/>
              <a:sym typeface="+mn-lt"/>
            </a:endParaRPr>
          </a:p>
          <a:p>
            <a:pPr marL="342900" lvl="0" indent="-342900">
              <a:lnSpc>
                <a:spcPct val="120000"/>
              </a:lnSpc>
              <a:buClr>
                <a:schemeClr val="accent1"/>
              </a:buClr>
              <a:buFont typeface="+mj-lt"/>
              <a:buAutoNum type="arabicPeriod"/>
              <a:defRPr/>
            </a:pPr>
            <a:endParaRPr lang="en-US" altLang="zh-CN" sz="1600" dirty="0">
              <a:solidFill>
                <a:prstClr val="black"/>
              </a:solidFill>
              <a:cs typeface="+mn-ea"/>
              <a:sym typeface="+mn-lt"/>
            </a:endParaRPr>
          </a:p>
          <a:p>
            <a:pPr marL="342900" lvl="0" indent="-342900">
              <a:lnSpc>
                <a:spcPct val="120000"/>
              </a:lnSpc>
              <a:buClr>
                <a:schemeClr val="accent1"/>
              </a:buClr>
              <a:buFont typeface="+mj-lt"/>
              <a:buAutoNum type="arabicPeriod"/>
              <a:defRPr/>
            </a:pPr>
            <a:r>
              <a:rPr lang="zh-CN" altLang="en-US" sz="1600" dirty="0">
                <a:solidFill>
                  <a:prstClr val="black"/>
                </a:solidFill>
                <a:cs typeface="+mn-ea"/>
                <a:sym typeface="+mn-lt"/>
              </a:rPr>
              <a:t>可发现与颈部或耳前区淋巴结相关的组织有炎症，如咽峡炎、耳部疮疖等。</a:t>
            </a:r>
          </a:p>
        </p:txBody>
      </p:sp>
    </p:spTree>
    <p:extLst>
      <p:ext uri="{BB962C8B-B14F-4D97-AF65-F5344CB8AC3E}">
        <p14:creationId xmlns:p14="http://schemas.microsoft.com/office/powerpoint/2010/main" val="128383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14" grpId="0" animBg="1"/>
      <p:bldP spid="25" grpId="0" animBg="1"/>
      <p:bldP spid="26" grpId="0" animBg="1"/>
      <p:bldP spid="27" grpId="0"/>
      <p:bldP spid="28" grpId="0"/>
      <p:bldP spid="35" grpId="0"/>
      <p:bldP spid="36" grpId="0" animBg="1"/>
      <p:bldP spid="37" grpId="0" animBg="1"/>
      <p:bldP spid="38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2FC94EEE-8A98-49BA-8441-A5E485272F31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="" xmlns:a16="http://schemas.microsoft.com/office/drawing/2014/main" id="{B6550983-E06B-4432-A83F-B5C748BDBC9D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D75136B6-4762-4E7E-8511-C408F1154A4C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991403ED-4794-447A-A2A4-D78DBB9B7615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" name="Straight Connector 16">
            <a:extLst>
              <a:ext uri="{FF2B5EF4-FFF2-40B4-BE49-F238E27FC236}">
                <a16:creationId xmlns="" xmlns:a16="http://schemas.microsoft.com/office/drawing/2014/main" id="{D3DA3A8F-4B5F-48F3-A60B-BCF225C41777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>
            <a:extLst>
              <a:ext uri="{FF2B5EF4-FFF2-40B4-BE49-F238E27FC236}">
                <a16:creationId xmlns="" xmlns:a16="http://schemas.microsoft.com/office/drawing/2014/main" id="{7723FAE2-2714-41AE-B091-19FD6A2007EF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Group 19">
            <a:extLst>
              <a:ext uri="{FF2B5EF4-FFF2-40B4-BE49-F238E27FC236}">
                <a16:creationId xmlns="" xmlns:a16="http://schemas.microsoft.com/office/drawing/2014/main" id="{14BAB629-CACF-4109-80FD-23EAF1131869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" name="Freeform 426">
              <a:extLst>
                <a:ext uri="{FF2B5EF4-FFF2-40B4-BE49-F238E27FC236}">
                  <a16:creationId xmlns="" xmlns:a16="http://schemas.microsoft.com/office/drawing/2014/main" id="{E272317D-B899-4F50-8784-A444770D3A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27">
              <a:extLst>
                <a:ext uri="{FF2B5EF4-FFF2-40B4-BE49-F238E27FC236}">
                  <a16:creationId xmlns="" xmlns:a16="http://schemas.microsoft.com/office/drawing/2014/main" id="{1CE9BC89-22BC-4759-8D8C-748E69E535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428">
              <a:extLst>
                <a:ext uri="{FF2B5EF4-FFF2-40B4-BE49-F238E27FC236}">
                  <a16:creationId xmlns="" xmlns:a16="http://schemas.microsoft.com/office/drawing/2014/main" id="{D0A9C6A2-BEBB-4682-9396-339C9A166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9">
              <a:extLst>
                <a:ext uri="{FF2B5EF4-FFF2-40B4-BE49-F238E27FC236}">
                  <a16:creationId xmlns="" xmlns:a16="http://schemas.microsoft.com/office/drawing/2014/main" id="{0EA2E90F-3A37-4BDC-A41B-9D120B8A20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矩形: 圆角 13">
            <a:extLst>
              <a:ext uri="{FF2B5EF4-FFF2-40B4-BE49-F238E27FC236}">
                <a16:creationId xmlns="" xmlns:a16="http://schemas.microsoft.com/office/drawing/2014/main" id="{987B24D8-F185-49F3-9140-F03A93910EC4}"/>
              </a:ext>
            </a:extLst>
          </p:cNvPr>
          <p:cNvSpPr/>
          <p:nvPr/>
        </p:nvSpPr>
        <p:spPr bwMode="auto">
          <a:xfrm>
            <a:off x="3711400" y="1503731"/>
            <a:ext cx="4696175" cy="47839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行走（包括平地行走和操纵轮椅）</a:t>
            </a:r>
          </a:p>
        </p:txBody>
      </p:sp>
      <p:sp>
        <p:nvSpPr>
          <p:cNvPr id="15" name="Freeform 5">
            <a:extLst>
              <a:ext uri="{FF2B5EF4-FFF2-40B4-BE49-F238E27FC236}">
                <a16:creationId xmlns="" xmlns:a16="http://schemas.microsoft.com/office/drawing/2014/main" id="{1F688D56-97E2-4E3D-A6F2-2C74052A4B01}"/>
              </a:ext>
            </a:extLst>
          </p:cNvPr>
          <p:cNvSpPr>
            <a:spLocks/>
          </p:cNvSpPr>
          <p:nvPr/>
        </p:nvSpPr>
        <p:spPr bwMode="auto">
          <a:xfrm>
            <a:off x="3127756" y="2896291"/>
            <a:ext cx="6680200" cy="3067050"/>
          </a:xfrm>
          <a:custGeom>
            <a:avLst/>
            <a:gdLst>
              <a:gd name="T0" fmla="*/ 35668 w 38922"/>
              <a:gd name="T1" fmla="*/ 976 h 17841"/>
              <a:gd name="T2" fmla="*/ 36429 w 38922"/>
              <a:gd name="T3" fmla="*/ 1752 h 17841"/>
              <a:gd name="T4" fmla="*/ 32291 w 38922"/>
              <a:gd name="T5" fmla="*/ 5550 h 17841"/>
              <a:gd name="T6" fmla="*/ 30773 w 38922"/>
              <a:gd name="T7" fmla="*/ 5051 h 17841"/>
              <a:gd name="T8" fmla="*/ 28521 w 38922"/>
              <a:gd name="T9" fmla="*/ 6397 h 17841"/>
              <a:gd name="T10" fmla="*/ 26145 w 38922"/>
              <a:gd name="T11" fmla="*/ 5517 h 17841"/>
              <a:gd name="T12" fmla="*/ 26145 w 38922"/>
              <a:gd name="T13" fmla="*/ 5494 h 17841"/>
              <a:gd name="T14" fmla="*/ 23591 w 38922"/>
              <a:gd name="T15" fmla="*/ 2939 h 17841"/>
              <a:gd name="T16" fmla="*/ 21036 w 38922"/>
              <a:gd name="T17" fmla="*/ 5494 h 17841"/>
              <a:gd name="T18" fmla="*/ 21411 w 38922"/>
              <a:gd name="T19" fmla="*/ 6827 h 17841"/>
              <a:gd name="T20" fmla="*/ 18668 w 38922"/>
              <a:gd name="T21" fmla="*/ 9431 h 17841"/>
              <a:gd name="T22" fmla="*/ 17210 w 38922"/>
              <a:gd name="T23" fmla="*/ 8968 h 17841"/>
              <a:gd name="T24" fmla="*/ 14984 w 38922"/>
              <a:gd name="T25" fmla="*/ 10298 h 17841"/>
              <a:gd name="T26" fmla="*/ 12334 w 38922"/>
              <a:gd name="T27" fmla="*/ 9573 h 17841"/>
              <a:gd name="T28" fmla="*/ 9790 w 38922"/>
              <a:gd name="T29" fmla="*/ 7171 h 17841"/>
              <a:gd name="T30" fmla="*/ 7242 w 38922"/>
              <a:gd name="T31" fmla="*/ 9719 h 17841"/>
              <a:gd name="T32" fmla="*/ 7478 w 38922"/>
              <a:gd name="T33" fmla="*/ 10790 h 17841"/>
              <a:gd name="T34" fmla="*/ 4226 w 38922"/>
              <a:gd name="T35" fmla="*/ 13328 h 17841"/>
              <a:gd name="T36" fmla="*/ 2563 w 38922"/>
              <a:gd name="T37" fmla="*/ 12715 h 17841"/>
              <a:gd name="T38" fmla="*/ 0 w 38922"/>
              <a:gd name="T39" fmla="*/ 15278 h 17841"/>
              <a:gd name="T40" fmla="*/ 2563 w 38922"/>
              <a:gd name="T41" fmla="*/ 17841 h 17841"/>
              <a:gd name="T42" fmla="*/ 5126 w 38922"/>
              <a:gd name="T43" fmla="*/ 15278 h 17841"/>
              <a:gd name="T44" fmla="*/ 4823 w 38922"/>
              <a:gd name="T45" fmla="*/ 14069 h 17841"/>
              <a:gd name="T46" fmla="*/ 8033 w 38922"/>
              <a:gd name="T47" fmla="*/ 11565 h 17841"/>
              <a:gd name="T48" fmla="*/ 9790 w 38922"/>
              <a:gd name="T49" fmla="*/ 12267 h 17841"/>
              <a:gd name="T50" fmla="*/ 12208 w 38922"/>
              <a:gd name="T51" fmla="*/ 10525 h 17841"/>
              <a:gd name="T52" fmla="*/ 14701 w 38922"/>
              <a:gd name="T53" fmla="*/ 11207 h 17841"/>
              <a:gd name="T54" fmla="*/ 14684 w 38922"/>
              <a:gd name="T55" fmla="*/ 11493 h 17841"/>
              <a:gd name="T56" fmla="*/ 17210 w 38922"/>
              <a:gd name="T57" fmla="*/ 14018 h 17841"/>
              <a:gd name="T58" fmla="*/ 19735 w 38922"/>
              <a:gd name="T59" fmla="*/ 11493 h 17841"/>
              <a:gd name="T60" fmla="*/ 19327 w 38922"/>
              <a:gd name="T61" fmla="*/ 10117 h 17841"/>
              <a:gd name="T62" fmla="*/ 22050 w 38922"/>
              <a:gd name="T63" fmla="*/ 7532 h 17841"/>
              <a:gd name="T64" fmla="*/ 23591 w 38922"/>
              <a:gd name="T65" fmla="*/ 8049 h 17841"/>
              <a:gd name="T66" fmla="*/ 25955 w 38922"/>
              <a:gd name="T67" fmla="*/ 6462 h 17841"/>
              <a:gd name="T68" fmla="*/ 28235 w 38922"/>
              <a:gd name="T69" fmla="*/ 7306 h 17841"/>
              <a:gd name="T70" fmla="*/ 28218 w 38922"/>
              <a:gd name="T71" fmla="*/ 7607 h 17841"/>
              <a:gd name="T72" fmla="*/ 30773 w 38922"/>
              <a:gd name="T73" fmla="*/ 10162 h 17841"/>
              <a:gd name="T74" fmla="*/ 33329 w 38922"/>
              <a:gd name="T75" fmla="*/ 7607 h 17841"/>
              <a:gd name="T76" fmla="*/ 32938 w 38922"/>
              <a:gd name="T77" fmla="*/ 6248 h 17841"/>
              <a:gd name="T78" fmla="*/ 37096 w 38922"/>
              <a:gd name="T79" fmla="*/ 2432 h 17841"/>
              <a:gd name="T80" fmla="*/ 37798 w 38922"/>
              <a:gd name="T81" fmla="*/ 3148 h 17841"/>
              <a:gd name="T82" fmla="*/ 38922 w 38922"/>
              <a:gd name="T83" fmla="*/ 0 h 17841"/>
              <a:gd name="T84" fmla="*/ 35668 w 38922"/>
              <a:gd name="T85" fmla="*/ 976 h 17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8922" h="17841">
                <a:moveTo>
                  <a:pt x="35668" y="976"/>
                </a:moveTo>
                <a:lnTo>
                  <a:pt x="36429" y="1752"/>
                </a:lnTo>
                <a:lnTo>
                  <a:pt x="32291" y="5550"/>
                </a:lnTo>
                <a:cubicBezTo>
                  <a:pt x="31867" y="5237"/>
                  <a:pt x="31342" y="5051"/>
                  <a:pt x="30773" y="5051"/>
                </a:cubicBezTo>
                <a:cubicBezTo>
                  <a:pt x="29799" y="5051"/>
                  <a:pt x="28953" y="5596"/>
                  <a:pt x="28521" y="6397"/>
                </a:cubicBezTo>
                <a:lnTo>
                  <a:pt x="26145" y="5517"/>
                </a:lnTo>
                <a:cubicBezTo>
                  <a:pt x="26145" y="5509"/>
                  <a:pt x="26145" y="5502"/>
                  <a:pt x="26145" y="5494"/>
                </a:cubicBezTo>
                <a:cubicBezTo>
                  <a:pt x="26145" y="4083"/>
                  <a:pt x="25002" y="2939"/>
                  <a:pt x="23591" y="2939"/>
                </a:cubicBezTo>
                <a:cubicBezTo>
                  <a:pt x="22180" y="2939"/>
                  <a:pt x="21036" y="4083"/>
                  <a:pt x="21036" y="5494"/>
                </a:cubicBezTo>
                <a:cubicBezTo>
                  <a:pt x="21036" y="5982"/>
                  <a:pt x="21173" y="6439"/>
                  <a:pt x="21411" y="6827"/>
                </a:cubicBezTo>
                <a:lnTo>
                  <a:pt x="18668" y="9431"/>
                </a:lnTo>
                <a:cubicBezTo>
                  <a:pt x="18256" y="9139"/>
                  <a:pt x="17753" y="8968"/>
                  <a:pt x="17210" y="8968"/>
                </a:cubicBezTo>
                <a:cubicBezTo>
                  <a:pt x="16247" y="8968"/>
                  <a:pt x="15411" y="9506"/>
                  <a:pt x="14984" y="10298"/>
                </a:cubicBezTo>
                <a:lnTo>
                  <a:pt x="12334" y="9573"/>
                </a:lnTo>
                <a:cubicBezTo>
                  <a:pt x="12258" y="8233"/>
                  <a:pt x="11148" y="7171"/>
                  <a:pt x="9790" y="7171"/>
                </a:cubicBezTo>
                <a:cubicBezTo>
                  <a:pt x="8383" y="7171"/>
                  <a:pt x="7242" y="8312"/>
                  <a:pt x="7242" y="9719"/>
                </a:cubicBezTo>
                <a:cubicBezTo>
                  <a:pt x="7242" y="10102"/>
                  <a:pt x="7326" y="10465"/>
                  <a:pt x="7478" y="10790"/>
                </a:cubicBezTo>
                <a:lnTo>
                  <a:pt x="4226" y="13328"/>
                </a:lnTo>
                <a:cubicBezTo>
                  <a:pt x="3778" y="12946"/>
                  <a:pt x="3198" y="12715"/>
                  <a:pt x="2563" y="12715"/>
                </a:cubicBezTo>
                <a:cubicBezTo>
                  <a:pt x="1148" y="12715"/>
                  <a:pt x="0" y="13863"/>
                  <a:pt x="0" y="15278"/>
                </a:cubicBezTo>
                <a:cubicBezTo>
                  <a:pt x="0" y="16694"/>
                  <a:pt x="1148" y="17841"/>
                  <a:pt x="2563" y="17841"/>
                </a:cubicBezTo>
                <a:cubicBezTo>
                  <a:pt x="3979" y="17841"/>
                  <a:pt x="5126" y="16694"/>
                  <a:pt x="5126" y="15278"/>
                </a:cubicBezTo>
                <a:cubicBezTo>
                  <a:pt x="5126" y="14841"/>
                  <a:pt x="5017" y="14430"/>
                  <a:pt x="4823" y="14069"/>
                </a:cubicBezTo>
                <a:lnTo>
                  <a:pt x="8033" y="11565"/>
                </a:lnTo>
                <a:cubicBezTo>
                  <a:pt x="8490" y="12000"/>
                  <a:pt x="9109" y="12267"/>
                  <a:pt x="9790" y="12267"/>
                </a:cubicBezTo>
                <a:cubicBezTo>
                  <a:pt x="10916" y="12267"/>
                  <a:pt x="11871" y="11537"/>
                  <a:pt x="12208" y="10525"/>
                </a:cubicBezTo>
                <a:lnTo>
                  <a:pt x="14701" y="11207"/>
                </a:lnTo>
                <a:cubicBezTo>
                  <a:pt x="14690" y="11301"/>
                  <a:pt x="14684" y="11396"/>
                  <a:pt x="14684" y="11493"/>
                </a:cubicBezTo>
                <a:cubicBezTo>
                  <a:pt x="14684" y="12888"/>
                  <a:pt x="15815" y="14018"/>
                  <a:pt x="17210" y="14018"/>
                </a:cubicBezTo>
                <a:cubicBezTo>
                  <a:pt x="18604" y="14018"/>
                  <a:pt x="19735" y="12888"/>
                  <a:pt x="19735" y="11493"/>
                </a:cubicBezTo>
                <a:cubicBezTo>
                  <a:pt x="19735" y="10985"/>
                  <a:pt x="19585" y="10513"/>
                  <a:pt x="19327" y="10117"/>
                </a:cubicBezTo>
                <a:lnTo>
                  <a:pt x="22050" y="7532"/>
                </a:lnTo>
                <a:cubicBezTo>
                  <a:pt x="22478" y="7856"/>
                  <a:pt x="23012" y="8049"/>
                  <a:pt x="23591" y="8049"/>
                </a:cubicBezTo>
                <a:cubicBezTo>
                  <a:pt x="24659" y="8049"/>
                  <a:pt x="25574" y="7393"/>
                  <a:pt x="25955" y="6462"/>
                </a:cubicBezTo>
                <a:lnTo>
                  <a:pt x="28235" y="7306"/>
                </a:lnTo>
                <a:cubicBezTo>
                  <a:pt x="28224" y="7405"/>
                  <a:pt x="28218" y="7505"/>
                  <a:pt x="28218" y="7607"/>
                </a:cubicBezTo>
                <a:cubicBezTo>
                  <a:pt x="28218" y="9018"/>
                  <a:pt x="29362" y="10162"/>
                  <a:pt x="30773" y="10162"/>
                </a:cubicBezTo>
                <a:cubicBezTo>
                  <a:pt x="32185" y="10162"/>
                  <a:pt x="33329" y="9018"/>
                  <a:pt x="33329" y="7607"/>
                </a:cubicBezTo>
                <a:cubicBezTo>
                  <a:pt x="33329" y="7108"/>
                  <a:pt x="33186" y="6642"/>
                  <a:pt x="32938" y="6248"/>
                </a:cubicBezTo>
                <a:lnTo>
                  <a:pt x="37096" y="2432"/>
                </a:lnTo>
                <a:lnTo>
                  <a:pt x="37798" y="3148"/>
                </a:lnTo>
                <a:lnTo>
                  <a:pt x="38922" y="0"/>
                </a:lnTo>
                <a:lnTo>
                  <a:pt x="35668" y="976"/>
                </a:lnTo>
                <a:close/>
              </a:path>
            </a:pathLst>
          </a:custGeom>
          <a:gradFill>
            <a:gsLst>
              <a:gs pos="98000">
                <a:schemeClr val="bg1">
                  <a:lumMod val="95000"/>
                </a:schemeClr>
              </a:gs>
              <a:gs pos="2000">
                <a:schemeClr val="bg1">
                  <a:lumMod val="85000"/>
                </a:schemeClr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6" name="Oval 48">
            <a:extLst>
              <a:ext uri="{FF2B5EF4-FFF2-40B4-BE49-F238E27FC236}">
                <a16:creationId xmlns="" xmlns:a16="http://schemas.microsoft.com/office/drawing/2014/main" id="{9C1FFFC6-AE0E-4A22-8FCA-DFDB5AA13CA1}"/>
              </a:ext>
            </a:extLst>
          </p:cNvPr>
          <p:cNvSpPr/>
          <p:nvPr/>
        </p:nvSpPr>
        <p:spPr>
          <a:xfrm>
            <a:off x="3197836" y="5151101"/>
            <a:ext cx="738653" cy="738653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cs typeface="+mn-ea"/>
              <a:sym typeface="+mn-lt"/>
            </a:endParaRPr>
          </a:p>
        </p:txBody>
      </p:sp>
      <p:sp>
        <p:nvSpPr>
          <p:cNvPr id="17" name="Oval 49">
            <a:extLst>
              <a:ext uri="{FF2B5EF4-FFF2-40B4-BE49-F238E27FC236}">
                <a16:creationId xmlns="" xmlns:a16="http://schemas.microsoft.com/office/drawing/2014/main" id="{3300A019-A7A6-4490-87CF-3376FDA5D8D7}"/>
              </a:ext>
            </a:extLst>
          </p:cNvPr>
          <p:cNvSpPr/>
          <p:nvPr/>
        </p:nvSpPr>
        <p:spPr>
          <a:xfrm>
            <a:off x="4434711" y="4197419"/>
            <a:ext cx="738653" cy="738653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cs typeface="+mn-ea"/>
              <a:sym typeface="+mn-lt"/>
            </a:endParaRPr>
          </a:p>
        </p:txBody>
      </p:sp>
      <p:sp>
        <p:nvSpPr>
          <p:cNvPr id="18" name="Oval 50">
            <a:extLst>
              <a:ext uri="{FF2B5EF4-FFF2-40B4-BE49-F238E27FC236}">
                <a16:creationId xmlns="" xmlns:a16="http://schemas.microsoft.com/office/drawing/2014/main" id="{86A801E4-9F7F-405C-B1AB-DBF367B04D0B}"/>
              </a:ext>
            </a:extLst>
          </p:cNvPr>
          <p:cNvSpPr/>
          <p:nvPr/>
        </p:nvSpPr>
        <p:spPr>
          <a:xfrm>
            <a:off x="5715831" y="4502705"/>
            <a:ext cx="738653" cy="738653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cs typeface="+mn-ea"/>
              <a:sym typeface="+mn-lt"/>
            </a:endParaRPr>
          </a:p>
        </p:txBody>
      </p:sp>
      <p:sp>
        <p:nvSpPr>
          <p:cNvPr id="19" name="Oval 51">
            <a:extLst>
              <a:ext uri="{FF2B5EF4-FFF2-40B4-BE49-F238E27FC236}">
                <a16:creationId xmlns="" xmlns:a16="http://schemas.microsoft.com/office/drawing/2014/main" id="{4369F63B-72EA-4FD9-9DC8-B11ADDEE66B6}"/>
              </a:ext>
            </a:extLst>
          </p:cNvPr>
          <p:cNvSpPr/>
          <p:nvPr/>
        </p:nvSpPr>
        <p:spPr>
          <a:xfrm>
            <a:off x="6809673" y="3475434"/>
            <a:ext cx="738653" cy="738653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cs typeface="+mn-ea"/>
              <a:sym typeface="+mn-lt"/>
            </a:endParaRPr>
          </a:p>
        </p:txBody>
      </p:sp>
      <p:sp>
        <p:nvSpPr>
          <p:cNvPr id="20" name="Oval 52">
            <a:extLst>
              <a:ext uri="{FF2B5EF4-FFF2-40B4-BE49-F238E27FC236}">
                <a16:creationId xmlns="" xmlns:a16="http://schemas.microsoft.com/office/drawing/2014/main" id="{0841A184-BB39-46D3-B93D-D71FD00B0D9A}"/>
              </a:ext>
            </a:extLst>
          </p:cNvPr>
          <p:cNvSpPr/>
          <p:nvPr/>
        </p:nvSpPr>
        <p:spPr>
          <a:xfrm>
            <a:off x="8038248" y="3837617"/>
            <a:ext cx="738653" cy="738653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cs typeface="+mn-ea"/>
              <a:sym typeface="+mn-lt"/>
            </a:endParaRPr>
          </a:p>
        </p:txBody>
      </p:sp>
      <p:sp>
        <p:nvSpPr>
          <p:cNvPr id="21" name="Freeform 5">
            <a:extLst>
              <a:ext uri="{FF2B5EF4-FFF2-40B4-BE49-F238E27FC236}">
                <a16:creationId xmlns="" xmlns:a16="http://schemas.microsoft.com/office/drawing/2014/main" id="{08352073-2C3B-41C6-ADCE-8189E8BB75FB}"/>
              </a:ext>
            </a:extLst>
          </p:cNvPr>
          <p:cNvSpPr>
            <a:spLocks noEditPoints="1"/>
          </p:cNvSpPr>
          <p:nvPr/>
        </p:nvSpPr>
        <p:spPr bwMode="auto">
          <a:xfrm>
            <a:off x="3415194" y="5368460"/>
            <a:ext cx="303936" cy="303934"/>
          </a:xfrm>
          <a:custGeom>
            <a:avLst/>
            <a:gdLst>
              <a:gd name="T0" fmla="*/ 1024 w 2048"/>
              <a:gd name="T1" fmla="*/ 0 h 2048"/>
              <a:gd name="T2" fmla="*/ 0 w 2048"/>
              <a:gd name="T3" fmla="*/ 1024 h 2048"/>
              <a:gd name="T4" fmla="*/ 1024 w 2048"/>
              <a:gd name="T5" fmla="*/ 2048 h 2048"/>
              <a:gd name="T6" fmla="*/ 2048 w 2048"/>
              <a:gd name="T7" fmla="*/ 1024 h 2048"/>
              <a:gd name="T8" fmla="*/ 1024 w 2048"/>
              <a:gd name="T9" fmla="*/ 0 h 2048"/>
              <a:gd name="T10" fmla="*/ 1499 w 2048"/>
              <a:gd name="T11" fmla="*/ 1134 h 2048"/>
              <a:gd name="T12" fmla="*/ 1024 w 2048"/>
              <a:gd name="T13" fmla="*/ 1134 h 2048"/>
              <a:gd name="T14" fmla="*/ 914 w 2048"/>
              <a:gd name="T15" fmla="*/ 1024 h 2048"/>
              <a:gd name="T16" fmla="*/ 914 w 2048"/>
              <a:gd name="T17" fmla="*/ 549 h 2048"/>
              <a:gd name="T18" fmla="*/ 1024 w 2048"/>
              <a:gd name="T19" fmla="*/ 439 h 2048"/>
              <a:gd name="T20" fmla="*/ 1134 w 2048"/>
              <a:gd name="T21" fmla="*/ 549 h 2048"/>
              <a:gd name="T22" fmla="*/ 1134 w 2048"/>
              <a:gd name="T23" fmla="*/ 915 h 2048"/>
              <a:gd name="T24" fmla="*/ 1499 w 2048"/>
              <a:gd name="T25" fmla="*/ 915 h 2048"/>
              <a:gd name="T26" fmla="*/ 1609 w 2048"/>
              <a:gd name="T27" fmla="*/ 1024 h 2048"/>
              <a:gd name="T28" fmla="*/ 1499 w 2048"/>
              <a:gd name="T29" fmla="*/ 1134 h 2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048" h="2048">
                <a:moveTo>
                  <a:pt x="1024" y="0"/>
                </a:moveTo>
                <a:cubicBezTo>
                  <a:pt x="459" y="0"/>
                  <a:pt x="0" y="459"/>
                  <a:pt x="0" y="1024"/>
                </a:cubicBezTo>
                <a:cubicBezTo>
                  <a:pt x="0" y="1589"/>
                  <a:pt x="459" y="2048"/>
                  <a:pt x="1024" y="2048"/>
                </a:cubicBezTo>
                <a:cubicBezTo>
                  <a:pt x="1589" y="2048"/>
                  <a:pt x="2048" y="1589"/>
                  <a:pt x="2048" y="1024"/>
                </a:cubicBezTo>
                <a:cubicBezTo>
                  <a:pt x="2048" y="459"/>
                  <a:pt x="1589" y="0"/>
                  <a:pt x="1024" y="0"/>
                </a:cubicBezTo>
                <a:close/>
                <a:moveTo>
                  <a:pt x="1499" y="1134"/>
                </a:moveTo>
                <a:cubicBezTo>
                  <a:pt x="1024" y="1134"/>
                  <a:pt x="1024" y="1134"/>
                  <a:pt x="1024" y="1134"/>
                </a:cubicBezTo>
                <a:cubicBezTo>
                  <a:pt x="963" y="1134"/>
                  <a:pt x="914" y="1085"/>
                  <a:pt x="914" y="1024"/>
                </a:cubicBezTo>
                <a:cubicBezTo>
                  <a:pt x="914" y="549"/>
                  <a:pt x="914" y="549"/>
                  <a:pt x="914" y="549"/>
                </a:cubicBezTo>
                <a:cubicBezTo>
                  <a:pt x="914" y="489"/>
                  <a:pt x="963" y="439"/>
                  <a:pt x="1024" y="439"/>
                </a:cubicBezTo>
                <a:cubicBezTo>
                  <a:pt x="1085" y="439"/>
                  <a:pt x="1134" y="489"/>
                  <a:pt x="1134" y="549"/>
                </a:cubicBezTo>
                <a:cubicBezTo>
                  <a:pt x="1134" y="915"/>
                  <a:pt x="1134" y="915"/>
                  <a:pt x="1134" y="915"/>
                </a:cubicBezTo>
                <a:cubicBezTo>
                  <a:pt x="1499" y="915"/>
                  <a:pt x="1499" y="915"/>
                  <a:pt x="1499" y="915"/>
                </a:cubicBezTo>
                <a:cubicBezTo>
                  <a:pt x="1560" y="915"/>
                  <a:pt x="1609" y="964"/>
                  <a:pt x="1609" y="1024"/>
                </a:cubicBezTo>
                <a:cubicBezTo>
                  <a:pt x="1609" y="1085"/>
                  <a:pt x="1560" y="1134"/>
                  <a:pt x="1499" y="113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22" name="Freeform 22">
            <a:extLst>
              <a:ext uri="{FF2B5EF4-FFF2-40B4-BE49-F238E27FC236}">
                <a16:creationId xmlns="" xmlns:a16="http://schemas.microsoft.com/office/drawing/2014/main" id="{075832AD-6E38-4931-A9DA-3A6699482592}"/>
              </a:ext>
            </a:extLst>
          </p:cNvPr>
          <p:cNvSpPr>
            <a:spLocks noEditPoints="1"/>
          </p:cNvSpPr>
          <p:nvPr/>
        </p:nvSpPr>
        <p:spPr bwMode="auto">
          <a:xfrm>
            <a:off x="5886198" y="4696013"/>
            <a:ext cx="397922" cy="359988"/>
          </a:xfrm>
          <a:custGeom>
            <a:avLst/>
            <a:gdLst>
              <a:gd name="T0" fmla="*/ 2119 w 2125"/>
              <a:gd name="T1" fmla="*/ 400 h 2053"/>
              <a:gd name="T2" fmla="*/ 2061 w 2125"/>
              <a:gd name="T3" fmla="*/ 337 h 2053"/>
              <a:gd name="T4" fmla="*/ 1857 w 2125"/>
              <a:gd name="T5" fmla="*/ 269 h 2053"/>
              <a:gd name="T6" fmla="*/ 1789 w 2125"/>
              <a:gd name="T7" fmla="*/ 64 h 2053"/>
              <a:gd name="T8" fmla="*/ 1726 w 2125"/>
              <a:gd name="T9" fmla="*/ 7 h 2053"/>
              <a:gd name="T10" fmla="*/ 1645 w 2125"/>
              <a:gd name="T11" fmla="*/ 30 h 2053"/>
              <a:gd name="T12" fmla="*/ 1399 w 2125"/>
              <a:gd name="T13" fmla="*/ 276 h 2053"/>
              <a:gd name="T14" fmla="*/ 1378 w 2125"/>
              <a:gd name="T15" fmla="*/ 365 h 2053"/>
              <a:gd name="T16" fmla="*/ 1443 w 2125"/>
              <a:gd name="T17" fmla="*/ 560 h 2053"/>
              <a:gd name="T18" fmla="*/ 1293 w 2125"/>
              <a:gd name="T19" fmla="*/ 710 h 2053"/>
              <a:gd name="T20" fmla="*/ 826 w 2125"/>
              <a:gd name="T21" fmla="*/ 547 h 2053"/>
              <a:gd name="T22" fmla="*/ 293 w 2125"/>
              <a:gd name="T23" fmla="*/ 768 h 2053"/>
              <a:gd name="T24" fmla="*/ 293 w 2125"/>
              <a:gd name="T25" fmla="*/ 1832 h 2053"/>
              <a:gd name="T26" fmla="*/ 826 w 2125"/>
              <a:gd name="T27" fmla="*/ 2053 h 2053"/>
              <a:gd name="T28" fmla="*/ 1358 w 2125"/>
              <a:gd name="T29" fmla="*/ 1832 h 2053"/>
              <a:gd name="T30" fmla="*/ 1416 w 2125"/>
              <a:gd name="T31" fmla="*/ 833 h 2053"/>
              <a:gd name="T32" fmla="*/ 1566 w 2125"/>
              <a:gd name="T33" fmla="*/ 683 h 2053"/>
              <a:gd name="T34" fmla="*/ 1761 w 2125"/>
              <a:gd name="T35" fmla="*/ 748 h 2053"/>
              <a:gd name="T36" fmla="*/ 1788 w 2125"/>
              <a:gd name="T37" fmla="*/ 752 h 2053"/>
              <a:gd name="T38" fmla="*/ 1850 w 2125"/>
              <a:gd name="T39" fmla="*/ 727 h 2053"/>
              <a:gd name="T40" fmla="*/ 2095 w 2125"/>
              <a:gd name="T41" fmla="*/ 481 h 2053"/>
              <a:gd name="T42" fmla="*/ 2119 w 2125"/>
              <a:gd name="T43" fmla="*/ 400 h 2053"/>
              <a:gd name="T44" fmla="*/ 1235 w 2125"/>
              <a:gd name="T45" fmla="*/ 1710 h 2053"/>
              <a:gd name="T46" fmla="*/ 826 w 2125"/>
              <a:gd name="T47" fmla="*/ 1879 h 2053"/>
              <a:gd name="T48" fmla="*/ 416 w 2125"/>
              <a:gd name="T49" fmla="*/ 1710 h 2053"/>
              <a:gd name="T50" fmla="*/ 416 w 2125"/>
              <a:gd name="T51" fmla="*/ 890 h 2053"/>
              <a:gd name="T52" fmla="*/ 826 w 2125"/>
              <a:gd name="T53" fmla="*/ 721 h 2053"/>
              <a:gd name="T54" fmla="*/ 1169 w 2125"/>
              <a:gd name="T55" fmla="*/ 834 h 2053"/>
              <a:gd name="T56" fmla="*/ 1044 w 2125"/>
              <a:gd name="T57" fmla="*/ 959 h 2053"/>
              <a:gd name="T58" fmla="*/ 826 w 2125"/>
              <a:gd name="T59" fmla="*/ 895 h 2053"/>
              <a:gd name="T60" fmla="*/ 539 w 2125"/>
              <a:gd name="T61" fmla="*/ 1013 h 2053"/>
              <a:gd name="T62" fmla="*/ 420 w 2125"/>
              <a:gd name="T63" fmla="*/ 1300 h 2053"/>
              <a:gd name="T64" fmla="*/ 539 w 2125"/>
              <a:gd name="T65" fmla="*/ 1587 h 2053"/>
              <a:gd name="T66" fmla="*/ 826 w 2125"/>
              <a:gd name="T67" fmla="*/ 1705 h 2053"/>
              <a:gd name="T68" fmla="*/ 1112 w 2125"/>
              <a:gd name="T69" fmla="*/ 1587 h 2053"/>
              <a:gd name="T70" fmla="*/ 1167 w 2125"/>
              <a:gd name="T71" fmla="*/ 1081 h 2053"/>
              <a:gd name="T72" fmla="*/ 1292 w 2125"/>
              <a:gd name="T73" fmla="*/ 957 h 2053"/>
              <a:gd name="T74" fmla="*/ 1235 w 2125"/>
              <a:gd name="T75" fmla="*/ 1710 h 2053"/>
              <a:gd name="T76" fmla="*/ 764 w 2125"/>
              <a:gd name="T77" fmla="*/ 1361 h 2053"/>
              <a:gd name="T78" fmla="*/ 826 w 2125"/>
              <a:gd name="T79" fmla="*/ 1387 h 2053"/>
              <a:gd name="T80" fmla="*/ 887 w 2125"/>
              <a:gd name="T81" fmla="*/ 1361 h 2053"/>
              <a:gd name="T82" fmla="*/ 1039 w 2125"/>
              <a:gd name="T83" fmla="*/ 1210 h 2053"/>
              <a:gd name="T84" fmla="*/ 990 w 2125"/>
              <a:gd name="T85" fmla="*/ 1464 h 2053"/>
              <a:gd name="T86" fmla="*/ 826 w 2125"/>
              <a:gd name="T87" fmla="*/ 1532 h 2053"/>
              <a:gd name="T88" fmla="*/ 662 w 2125"/>
              <a:gd name="T89" fmla="*/ 1464 h 2053"/>
              <a:gd name="T90" fmla="*/ 594 w 2125"/>
              <a:gd name="T91" fmla="*/ 1300 h 2053"/>
              <a:gd name="T92" fmla="*/ 662 w 2125"/>
              <a:gd name="T93" fmla="*/ 1136 h 2053"/>
              <a:gd name="T94" fmla="*/ 826 w 2125"/>
              <a:gd name="T95" fmla="*/ 1068 h 2053"/>
              <a:gd name="T96" fmla="*/ 916 w 2125"/>
              <a:gd name="T97" fmla="*/ 1087 h 2053"/>
              <a:gd name="T98" fmla="*/ 764 w 2125"/>
              <a:gd name="T99" fmla="*/ 1239 h 2053"/>
              <a:gd name="T100" fmla="*/ 764 w 2125"/>
              <a:gd name="T101" fmla="*/ 1361 h 2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125" h="2053">
                <a:moveTo>
                  <a:pt x="2119" y="400"/>
                </a:moveTo>
                <a:cubicBezTo>
                  <a:pt x="2112" y="370"/>
                  <a:pt x="2090" y="347"/>
                  <a:pt x="2061" y="337"/>
                </a:cubicBezTo>
                <a:cubicBezTo>
                  <a:pt x="1857" y="269"/>
                  <a:pt x="1857" y="269"/>
                  <a:pt x="1857" y="269"/>
                </a:cubicBezTo>
                <a:cubicBezTo>
                  <a:pt x="1789" y="64"/>
                  <a:pt x="1789" y="64"/>
                  <a:pt x="1789" y="64"/>
                </a:cubicBezTo>
                <a:cubicBezTo>
                  <a:pt x="1779" y="36"/>
                  <a:pt x="1756" y="14"/>
                  <a:pt x="1726" y="7"/>
                </a:cubicBezTo>
                <a:cubicBezTo>
                  <a:pt x="1697" y="0"/>
                  <a:pt x="1666" y="9"/>
                  <a:pt x="1645" y="30"/>
                </a:cubicBezTo>
                <a:cubicBezTo>
                  <a:pt x="1399" y="276"/>
                  <a:pt x="1399" y="276"/>
                  <a:pt x="1399" y="276"/>
                </a:cubicBezTo>
                <a:cubicBezTo>
                  <a:pt x="1376" y="299"/>
                  <a:pt x="1368" y="334"/>
                  <a:pt x="1378" y="365"/>
                </a:cubicBezTo>
                <a:cubicBezTo>
                  <a:pt x="1443" y="560"/>
                  <a:pt x="1443" y="560"/>
                  <a:pt x="1443" y="560"/>
                </a:cubicBezTo>
                <a:cubicBezTo>
                  <a:pt x="1293" y="710"/>
                  <a:pt x="1293" y="710"/>
                  <a:pt x="1293" y="710"/>
                </a:cubicBezTo>
                <a:cubicBezTo>
                  <a:pt x="1161" y="604"/>
                  <a:pt x="998" y="547"/>
                  <a:pt x="826" y="547"/>
                </a:cubicBezTo>
                <a:cubicBezTo>
                  <a:pt x="625" y="547"/>
                  <a:pt x="436" y="625"/>
                  <a:pt x="293" y="768"/>
                </a:cubicBezTo>
                <a:cubicBezTo>
                  <a:pt x="0" y="1061"/>
                  <a:pt x="0" y="1539"/>
                  <a:pt x="293" y="1832"/>
                </a:cubicBezTo>
                <a:cubicBezTo>
                  <a:pt x="436" y="1975"/>
                  <a:pt x="625" y="2053"/>
                  <a:pt x="826" y="2053"/>
                </a:cubicBezTo>
                <a:cubicBezTo>
                  <a:pt x="1027" y="2053"/>
                  <a:pt x="1216" y="1975"/>
                  <a:pt x="1358" y="1832"/>
                </a:cubicBezTo>
                <a:cubicBezTo>
                  <a:pt x="1631" y="1560"/>
                  <a:pt x="1650" y="1128"/>
                  <a:pt x="1416" y="833"/>
                </a:cubicBezTo>
                <a:cubicBezTo>
                  <a:pt x="1566" y="683"/>
                  <a:pt x="1566" y="683"/>
                  <a:pt x="1566" y="683"/>
                </a:cubicBezTo>
                <a:cubicBezTo>
                  <a:pt x="1761" y="748"/>
                  <a:pt x="1761" y="748"/>
                  <a:pt x="1761" y="748"/>
                </a:cubicBezTo>
                <a:cubicBezTo>
                  <a:pt x="1770" y="751"/>
                  <a:pt x="1779" y="752"/>
                  <a:pt x="1788" y="752"/>
                </a:cubicBezTo>
                <a:cubicBezTo>
                  <a:pt x="1811" y="752"/>
                  <a:pt x="1833" y="743"/>
                  <a:pt x="1850" y="727"/>
                </a:cubicBezTo>
                <a:cubicBezTo>
                  <a:pt x="2095" y="481"/>
                  <a:pt x="2095" y="481"/>
                  <a:pt x="2095" y="481"/>
                </a:cubicBezTo>
                <a:cubicBezTo>
                  <a:pt x="2117" y="460"/>
                  <a:pt x="2125" y="429"/>
                  <a:pt x="2119" y="400"/>
                </a:cubicBezTo>
                <a:close/>
                <a:moveTo>
                  <a:pt x="1235" y="1710"/>
                </a:moveTo>
                <a:cubicBezTo>
                  <a:pt x="1126" y="1819"/>
                  <a:pt x="980" y="1879"/>
                  <a:pt x="826" y="1879"/>
                </a:cubicBezTo>
                <a:cubicBezTo>
                  <a:pt x="671" y="1879"/>
                  <a:pt x="526" y="1819"/>
                  <a:pt x="416" y="1710"/>
                </a:cubicBezTo>
                <a:cubicBezTo>
                  <a:pt x="190" y="1484"/>
                  <a:pt x="190" y="1116"/>
                  <a:pt x="416" y="890"/>
                </a:cubicBezTo>
                <a:cubicBezTo>
                  <a:pt x="526" y="781"/>
                  <a:pt x="671" y="721"/>
                  <a:pt x="826" y="721"/>
                </a:cubicBezTo>
                <a:cubicBezTo>
                  <a:pt x="951" y="721"/>
                  <a:pt x="1070" y="760"/>
                  <a:pt x="1169" y="834"/>
                </a:cubicBezTo>
                <a:cubicBezTo>
                  <a:pt x="1044" y="959"/>
                  <a:pt x="1044" y="959"/>
                  <a:pt x="1044" y="959"/>
                </a:cubicBezTo>
                <a:cubicBezTo>
                  <a:pt x="980" y="917"/>
                  <a:pt x="904" y="895"/>
                  <a:pt x="826" y="895"/>
                </a:cubicBezTo>
                <a:cubicBezTo>
                  <a:pt x="717" y="895"/>
                  <a:pt x="616" y="937"/>
                  <a:pt x="539" y="1013"/>
                </a:cubicBezTo>
                <a:cubicBezTo>
                  <a:pt x="463" y="1090"/>
                  <a:pt x="420" y="1192"/>
                  <a:pt x="420" y="1300"/>
                </a:cubicBezTo>
                <a:cubicBezTo>
                  <a:pt x="420" y="1408"/>
                  <a:pt x="463" y="1510"/>
                  <a:pt x="539" y="1587"/>
                </a:cubicBezTo>
                <a:cubicBezTo>
                  <a:pt x="616" y="1663"/>
                  <a:pt x="717" y="1705"/>
                  <a:pt x="826" y="1705"/>
                </a:cubicBezTo>
                <a:cubicBezTo>
                  <a:pt x="934" y="1705"/>
                  <a:pt x="1036" y="1663"/>
                  <a:pt x="1112" y="1587"/>
                </a:cubicBezTo>
                <a:cubicBezTo>
                  <a:pt x="1249" y="1450"/>
                  <a:pt x="1268" y="1238"/>
                  <a:pt x="1167" y="1081"/>
                </a:cubicBezTo>
                <a:cubicBezTo>
                  <a:pt x="1292" y="957"/>
                  <a:pt x="1292" y="957"/>
                  <a:pt x="1292" y="957"/>
                </a:cubicBezTo>
                <a:cubicBezTo>
                  <a:pt x="1459" y="1183"/>
                  <a:pt x="1440" y="1505"/>
                  <a:pt x="1235" y="1710"/>
                </a:cubicBezTo>
                <a:close/>
                <a:moveTo>
                  <a:pt x="764" y="1361"/>
                </a:moveTo>
                <a:cubicBezTo>
                  <a:pt x="781" y="1378"/>
                  <a:pt x="804" y="1387"/>
                  <a:pt x="826" y="1387"/>
                </a:cubicBezTo>
                <a:cubicBezTo>
                  <a:pt x="848" y="1387"/>
                  <a:pt x="870" y="1378"/>
                  <a:pt x="887" y="1361"/>
                </a:cubicBezTo>
                <a:cubicBezTo>
                  <a:pt x="1039" y="1210"/>
                  <a:pt x="1039" y="1210"/>
                  <a:pt x="1039" y="1210"/>
                </a:cubicBezTo>
                <a:cubicBezTo>
                  <a:pt x="1075" y="1294"/>
                  <a:pt x="1058" y="1395"/>
                  <a:pt x="990" y="1464"/>
                </a:cubicBezTo>
                <a:cubicBezTo>
                  <a:pt x="946" y="1508"/>
                  <a:pt x="888" y="1532"/>
                  <a:pt x="826" y="1532"/>
                </a:cubicBezTo>
                <a:cubicBezTo>
                  <a:pt x="764" y="1532"/>
                  <a:pt x="706" y="1508"/>
                  <a:pt x="662" y="1464"/>
                </a:cubicBezTo>
                <a:cubicBezTo>
                  <a:pt x="618" y="1420"/>
                  <a:pt x="594" y="1362"/>
                  <a:pt x="594" y="1300"/>
                </a:cubicBezTo>
                <a:cubicBezTo>
                  <a:pt x="594" y="1238"/>
                  <a:pt x="618" y="1180"/>
                  <a:pt x="662" y="1136"/>
                </a:cubicBezTo>
                <a:cubicBezTo>
                  <a:pt x="706" y="1092"/>
                  <a:pt x="764" y="1068"/>
                  <a:pt x="826" y="1068"/>
                </a:cubicBezTo>
                <a:cubicBezTo>
                  <a:pt x="857" y="1068"/>
                  <a:pt x="888" y="1075"/>
                  <a:pt x="916" y="1087"/>
                </a:cubicBezTo>
                <a:cubicBezTo>
                  <a:pt x="764" y="1239"/>
                  <a:pt x="764" y="1239"/>
                  <a:pt x="764" y="1239"/>
                </a:cubicBezTo>
                <a:cubicBezTo>
                  <a:pt x="730" y="1273"/>
                  <a:pt x="730" y="1328"/>
                  <a:pt x="764" y="13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23" name="Group 55">
            <a:extLst>
              <a:ext uri="{FF2B5EF4-FFF2-40B4-BE49-F238E27FC236}">
                <a16:creationId xmlns="" xmlns:a16="http://schemas.microsoft.com/office/drawing/2014/main" id="{B8A9D984-C410-4D50-8804-BE054E442C6E}"/>
              </a:ext>
            </a:extLst>
          </p:cNvPr>
          <p:cNvGrpSpPr/>
          <p:nvPr/>
        </p:nvGrpSpPr>
        <p:grpSpPr>
          <a:xfrm>
            <a:off x="8248883" y="4078356"/>
            <a:ext cx="317382" cy="275220"/>
            <a:chOff x="9682163" y="3494088"/>
            <a:chExt cx="338137" cy="336551"/>
          </a:xfrm>
          <a:solidFill>
            <a:schemeClr val="bg1"/>
          </a:solidFill>
        </p:grpSpPr>
        <p:sp>
          <p:nvSpPr>
            <p:cNvPr id="24" name="Rectangle 18">
              <a:extLst>
                <a:ext uri="{FF2B5EF4-FFF2-40B4-BE49-F238E27FC236}">
                  <a16:creationId xmlns="" xmlns:a16="http://schemas.microsoft.com/office/drawing/2014/main" id="{28B9D3C4-5C7C-4692-AED2-08F66E6E5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36150" y="3687763"/>
              <a:ext cx="30162" cy="301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" name="Freeform 19">
              <a:extLst>
                <a:ext uri="{FF2B5EF4-FFF2-40B4-BE49-F238E27FC236}">
                  <a16:creationId xmlns="" xmlns:a16="http://schemas.microsoft.com/office/drawing/2014/main" id="{6D630367-069E-48FF-BEB3-3C258508A3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82163" y="3494088"/>
              <a:ext cx="338137" cy="163513"/>
            </a:xfrm>
            <a:custGeom>
              <a:avLst/>
              <a:gdLst>
                <a:gd name="T0" fmla="*/ 1955 w 2048"/>
                <a:gd name="T1" fmla="*/ 372 h 993"/>
                <a:gd name="T2" fmla="*/ 1427 w 2048"/>
                <a:gd name="T3" fmla="*/ 372 h 993"/>
                <a:gd name="T4" fmla="*/ 1427 w 2048"/>
                <a:gd name="T5" fmla="*/ 93 h 993"/>
                <a:gd name="T6" fmla="*/ 1334 w 2048"/>
                <a:gd name="T7" fmla="*/ 0 h 993"/>
                <a:gd name="T8" fmla="*/ 714 w 2048"/>
                <a:gd name="T9" fmla="*/ 0 h 993"/>
                <a:gd name="T10" fmla="*/ 621 w 2048"/>
                <a:gd name="T11" fmla="*/ 93 h 993"/>
                <a:gd name="T12" fmla="*/ 621 w 2048"/>
                <a:gd name="T13" fmla="*/ 372 h 993"/>
                <a:gd name="T14" fmla="*/ 93 w 2048"/>
                <a:gd name="T15" fmla="*/ 372 h 993"/>
                <a:gd name="T16" fmla="*/ 0 w 2048"/>
                <a:gd name="T17" fmla="*/ 465 h 993"/>
                <a:gd name="T18" fmla="*/ 0 w 2048"/>
                <a:gd name="T19" fmla="*/ 781 h 993"/>
                <a:gd name="T20" fmla="*/ 93 w 2048"/>
                <a:gd name="T21" fmla="*/ 804 h 993"/>
                <a:gd name="T22" fmla="*/ 186 w 2048"/>
                <a:gd name="T23" fmla="*/ 827 h 993"/>
                <a:gd name="T24" fmla="*/ 849 w 2048"/>
                <a:gd name="T25" fmla="*/ 993 h 993"/>
                <a:gd name="T26" fmla="*/ 1199 w 2048"/>
                <a:gd name="T27" fmla="*/ 993 h 993"/>
                <a:gd name="T28" fmla="*/ 1862 w 2048"/>
                <a:gd name="T29" fmla="*/ 827 h 993"/>
                <a:gd name="T30" fmla="*/ 1955 w 2048"/>
                <a:gd name="T31" fmla="*/ 804 h 993"/>
                <a:gd name="T32" fmla="*/ 2048 w 2048"/>
                <a:gd name="T33" fmla="*/ 781 h 993"/>
                <a:gd name="T34" fmla="*/ 2048 w 2048"/>
                <a:gd name="T35" fmla="*/ 465 h 993"/>
                <a:gd name="T36" fmla="*/ 1955 w 2048"/>
                <a:gd name="T37" fmla="*/ 372 h 993"/>
                <a:gd name="T38" fmla="*/ 1241 w 2048"/>
                <a:gd name="T39" fmla="*/ 372 h 993"/>
                <a:gd name="T40" fmla="*/ 807 w 2048"/>
                <a:gd name="T41" fmla="*/ 372 h 993"/>
                <a:gd name="T42" fmla="*/ 807 w 2048"/>
                <a:gd name="T43" fmla="*/ 186 h 993"/>
                <a:gd name="T44" fmla="*/ 1241 w 2048"/>
                <a:gd name="T45" fmla="*/ 186 h 993"/>
                <a:gd name="T46" fmla="*/ 1241 w 2048"/>
                <a:gd name="T47" fmla="*/ 372 h 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048" h="993">
                  <a:moveTo>
                    <a:pt x="1955" y="372"/>
                  </a:moveTo>
                  <a:cubicBezTo>
                    <a:pt x="1427" y="372"/>
                    <a:pt x="1427" y="372"/>
                    <a:pt x="1427" y="372"/>
                  </a:cubicBezTo>
                  <a:cubicBezTo>
                    <a:pt x="1427" y="93"/>
                    <a:pt x="1427" y="93"/>
                    <a:pt x="1427" y="93"/>
                  </a:cubicBezTo>
                  <a:cubicBezTo>
                    <a:pt x="1427" y="42"/>
                    <a:pt x="1386" y="0"/>
                    <a:pt x="1334" y="0"/>
                  </a:cubicBezTo>
                  <a:cubicBezTo>
                    <a:pt x="714" y="0"/>
                    <a:pt x="714" y="0"/>
                    <a:pt x="714" y="0"/>
                  </a:cubicBezTo>
                  <a:cubicBezTo>
                    <a:pt x="662" y="0"/>
                    <a:pt x="621" y="42"/>
                    <a:pt x="621" y="93"/>
                  </a:cubicBezTo>
                  <a:cubicBezTo>
                    <a:pt x="621" y="372"/>
                    <a:pt x="621" y="372"/>
                    <a:pt x="621" y="372"/>
                  </a:cubicBezTo>
                  <a:cubicBezTo>
                    <a:pt x="93" y="372"/>
                    <a:pt x="93" y="372"/>
                    <a:pt x="93" y="372"/>
                  </a:cubicBezTo>
                  <a:cubicBezTo>
                    <a:pt x="42" y="372"/>
                    <a:pt x="0" y="414"/>
                    <a:pt x="0" y="465"/>
                  </a:cubicBezTo>
                  <a:cubicBezTo>
                    <a:pt x="0" y="781"/>
                    <a:pt x="0" y="781"/>
                    <a:pt x="0" y="781"/>
                  </a:cubicBezTo>
                  <a:cubicBezTo>
                    <a:pt x="93" y="804"/>
                    <a:pt x="93" y="804"/>
                    <a:pt x="93" y="804"/>
                  </a:cubicBezTo>
                  <a:cubicBezTo>
                    <a:pt x="186" y="827"/>
                    <a:pt x="186" y="827"/>
                    <a:pt x="186" y="827"/>
                  </a:cubicBezTo>
                  <a:cubicBezTo>
                    <a:pt x="849" y="993"/>
                    <a:pt x="849" y="993"/>
                    <a:pt x="849" y="993"/>
                  </a:cubicBezTo>
                  <a:cubicBezTo>
                    <a:pt x="1199" y="993"/>
                    <a:pt x="1199" y="993"/>
                    <a:pt x="1199" y="993"/>
                  </a:cubicBezTo>
                  <a:cubicBezTo>
                    <a:pt x="1862" y="827"/>
                    <a:pt x="1862" y="827"/>
                    <a:pt x="1862" y="827"/>
                  </a:cubicBezTo>
                  <a:cubicBezTo>
                    <a:pt x="1955" y="804"/>
                    <a:pt x="1955" y="804"/>
                    <a:pt x="1955" y="804"/>
                  </a:cubicBezTo>
                  <a:cubicBezTo>
                    <a:pt x="2048" y="781"/>
                    <a:pt x="2048" y="781"/>
                    <a:pt x="2048" y="781"/>
                  </a:cubicBezTo>
                  <a:cubicBezTo>
                    <a:pt x="2048" y="465"/>
                    <a:pt x="2048" y="465"/>
                    <a:pt x="2048" y="465"/>
                  </a:cubicBezTo>
                  <a:cubicBezTo>
                    <a:pt x="2048" y="414"/>
                    <a:pt x="2006" y="372"/>
                    <a:pt x="1955" y="372"/>
                  </a:cubicBezTo>
                  <a:close/>
                  <a:moveTo>
                    <a:pt x="1241" y="372"/>
                  </a:moveTo>
                  <a:cubicBezTo>
                    <a:pt x="807" y="372"/>
                    <a:pt x="807" y="372"/>
                    <a:pt x="807" y="372"/>
                  </a:cubicBezTo>
                  <a:cubicBezTo>
                    <a:pt x="807" y="186"/>
                    <a:pt x="807" y="186"/>
                    <a:pt x="807" y="186"/>
                  </a:cubicBezTo>
                  <a:cubicBezTo>
                    <a:pt x="1241" y="186"/>
                    <a:pt x="1241" y="186"/>
                    <a:pt x="1241" y="186"/>
                  </a:cubicBezTo>
                  <a:lnTo>
                    <a:pt x="1241" y="3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" name="Freeform 20">
              <a:extLst>
                <a:ext uri="{FF2B5EF4-FFF2-40B4-BE49-F238E27FC236}">
                  <a16:creationId xmlns="" xmlns:a16="http://schemas.microsoft.com/office/drawing/2014/main" id="{3D983392-B378-4BD3-AEEC-1CBCBDFE4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2163" y="3654426"/>
              <a:ext cx="338137" cy="176213"/>
            </a:xfrm>
            <a:custGeom>
              <a:avLst/>
              <a:gdLst>
                <a:gd name="T0" fmla="*/ 1955 w 2048"/>
                <a:gd name="T1" fmla="*/ 23 h 1075"/>
                <a:gd name="T2" fmla="*/ 1862 w 2048"/>
                <a:gd name="T3" fmla="*/ 46 h 1075"/>
                <a:gd name="T4" fmla="*/ 1303 w 2048"/>
                <a:gd name="T5" fmla="*/ 186 h 1075"/>
                <a:gd name="T6" fmla="*/ 1303 w 2048"/>
                <a:gd name="T7" fmla="*/ 485 h 1075"/>
                <a:gd name="T8" fmla="*/ 1210 w 2048"/>
                <a:gd name="T9" fmla="*/ 579 h 1075"/>
                <a:gd name="T10" fmla="*/ 838 w 2048"/>
                <a:gd name="T11" fmla="*/ 579 h 1075"/>
                <a:gd name="T12" fmla="*/ 745 w 2048"/>
                <a:gd name="T13" fmla="*/ 485 h 1075"/>
                <a:gd name="T14" fmla="*/ 745 w 2048"/>
                <a:gd name="T15" fmla="*/ 186 h 1075"/>
                <a:gd name="T16" fmla="*/ 186 w 2048"/>
                <a:gd name="T17" fmla="*/ 46 h 1075"/>
                <a:gd name="T18" fmla="*/ 93 w 2048"/>
                <a:gd name="T19" fmla="*/ 23 h 1075"/>
                <a:gd name="T20" fmla="*/ 0 w 2048"/>
                <a:gd name="T21" fmla="*/ 0 h 1075"/>
                <a:gd name="T22" fmla="*/ 0 w 2048"/>
                <a:gd name="T23" fmla="*/ 982 h 1075"/>
                <a:gd name="T24" fmla="*/ 93 w 2048"/>
                <a:gd name="T25" fmla="*/ 1075 h 1075"/>
                <a:gd name="T26" fmla="*/ 1955 w 2048"/>
                <a:gd name="T27" fmla="*/ 1075 h 1075"/>
                <a:gd name="T28" fmla="*/ 2048 w 2048"/>
                <a:gd name="T29" fmla="*/ 982 h 1075"/>
                <a:gd name="T30" fmla="*/ 2048 w 2048"/>
                <a:gd name="T31" fmla="*/ 0 h 1075"/>
                <a:gd name="T32" fmla="*/ 1955 w 2048"/>
                <a:gd name="T33" fmla="*/ 23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48" h="1075">
                  <a:moveTo>
                    <a:pt x="1955" y="23"/>
                  </a:moveTo>
                  <a:cubicBezTo>
                    <a:pt x="1862" y="46"/>
                    <a:pt x="1862" y="46"/>
                    <a:pt x="1862" y="46"/>
                  </a:cubicBezTo>
                  <a:cubicBezTo>
                    <a:pt x="1303" y="186"/>
                    <a:pt x="1303" y="186"/>
                    <a:pt x="1303" y="186"/>
                  </a:cubicBezTo>
                  <a:cubicBezTo>
                    <a:pt x="1303" y="485"/>
                    <a:pt x="1303" y="485"/>
                    <a:pt x="1303" y="485"/>
                  </a:cubicBezTo>
                  <a:cubicBezTo>
                    <a:pt x="1303" y="537"/>
                    <a:pt x="1262" y="579"/>
                    <a:pt x="1210" y="579"/>
                  </a:cubicBezTo>
                  <a:cubicBezTo>
                    <a:pt x="838" y="579"/>
                    <a:pt x="838" y="579"/>
                    <a:pt x="838" y="579"/>
                  </a:cubicBezTo>
                  <a:cubicBezTo>
                    <a:pt x="786" y="579"/>
                    <a:pt x="745" y="537"/>
                    <a:pt x="745" y="485"/>
                  </a:cubicBezTo>
                  <a:cubicBezTo>
                    <a:pt x="745" y="186"/>
                    <a:pt x="745" y="186"/>
                    <a:pt x="745" y="186"/>
                  </a:cubicBezTo>
                  <a:cubicBezTo>
                    <a:pt x="186" y="46"/>
                    <a:pt x="186" y="46"/>
                    <a:pt x="186" y="46"/>
                  </a:cubicBezTo>
                  <a:cubicBezTo>
                    <a:pt x="93" y="23"/>
                    <a:pt x="93" y="23"/>
                    <a:pt x="93" y="2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82"/>
                    <a:pt x="0" y="982"/>
                    <a:pt x="0" y="982"/>
                  </a:cubicBezTo>
                  <a:cubicBezTo>
                    <a:pt x="0" y="1033"/>
                    <a:pt x="42" y="1075"/>
                    <a:pt x="93" y="1075"/>
                  </a:cubicBezTo>
                  <a:cubicBezTo>
                    <a:pt x="1955" y="1075"/>
                    <a:pt x="1955" y="1075"/>
                    <a:pt x="1955" y="1075"/>
                  </a:cubicBezTo>
                  <a:cubicBezTo>
                    <a:pt x="2006" y="1075"/>
                    <a:pt x="2048" y="1033"/>
                    <a:pt x="2048" y="982"/>
                  </a:cubicBezTo>
                  <a:cubicBezTo>
                    <a:pt x="2048" y="0"/>
                    <a:pt x="2048" y="0"/>
                    <a:pt x="2048" y="0"/>
                  </a:cubicBezTo>
                  <a:lnTo>
                    <a:pt x="1955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</p:grpSp>
      <p:grpSp>
        <p:nvGrpSpPr>
          <p:cNvPr id="27" name="Group 59">
            <a:extLst>
              <a:ext uri="{FF2B5EF4-FFF2-40B4-BE49-F238E27FC236}">
                <a16:creationId xmlns="" xmlns:a16="http://schemas.microsoft.com/office/drawing/2014/main" id="{E0552C2F-FE44-4C77-96C1-B4C4DED720F0}"/>
              </a:ext>
            </a:extLst>
          </p:cNvPr>
          <p:cNvGrpSpPr/>
          <p:nvPr/>
        </p:nvGrpSpPr>
        <p:grpSpPr>
          <a:xfrm>
            <a:off x="7000047" y="3678670"/>
            <a:ext cx="376238" cy="270268"/>
            <a:chOff x="5168900" y="2687638"/>
            <a:chExt cx="1855788" cy="1477963"/>
          </a:xfrm>
          <a:solidFill>
            <a:schemeClr val="bg1"/>
          </a:solidFill>
        </p:grpSpPr>
        <p:sp>
          <p:nvSpPr>
            <p:cNvPr id="28" name="Freeform 15">
              <a:extLst>
                <a:ext uri="{FF2B5EF4-FFF2-40B4-BE49-F238E27FC236}">
                  <a16:creationId xmlns="" xmlns:a16="http://schemas.microsoft.com/office/drawing/2014/main" id="{B3C7AFEF-14D8-4AA7-B1C6-0EFF460B2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0838" y="2687638"/>
              <a:ext cx="642938" cy="714375"/>
            </a:xfrm>
            <a:custGeom>
              <a:avLst/>
              <a:gdLst>
                <a:gd name="T0" fmla="*/ 337 w 678"/>
                <a:gd name="T1" fmla="*/ 754 h 754"/>
                <a:gd name="T2" fmla="*/ 337 w 678"/>
                <a:gd name="T3" fmla="*/ 754 h 754"/>
                <a:gd name="T4" fmla="*/ 339 w 678"/>
                <a:gd name="T5" fmla="*/ 754 h 754"/>
                <a:gd name="T6" fmla="*/ 341 w 678"/>
                <a:gd name="T7" fmla="*/ 754 h 754"/>
                <a:gd name="T8" fmla="*/ 341 w 678"/>
                <a:gd name="T9" fmla="*/ 754 h 754"/>
                <a:gd name="T10" fmla="*/ 629 w 678"/>
                <a:gd name="T11" fmla="*/ 301 h 754"/>
                <a:gd name="T12" fmla="*/ 339 w 678"/>
                <a:gd name="T13" fmla="*/ 4 h 754"/>
                <a:gd name="T14" fmla="*/ 49 w 678"/>
                <a:gd name="T15" fmla="*/ 301 h 754"/>
                <a:gd name="T16" fmla="*/ 337 w 678"/>
                <a:gd name="T17" fmla="*/ 754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8" h="754">
                  <a:moveTo>
                    <a:pt x="337" y="754"/>
                  </a:moveTo>
                  <a:cubicBezTo>
                    <a:pt x="337" y="754"/>
                    <a:pt x="337" y="754"/>
                    <a:pt x="337" y="754"/>
                  </a:cubicBezTo>
                  <a:cubicBezTo>
                    <a:pt x="338" y="754"/>
                    <a:pt x="338" y="754"/>
                    <a:pt x="339" y="754"/>
                  </a:cubicBezTo>
                  <a:cubicBezTo>
                    <a:pt x="340" y="754"/>
                    <a:pt x="340" y="754"/>
                    <a:pt x="341" y="754"/>
                  </a:cubicBezTo>
                  <a:cubicBezTo>
                    <a:pt x="341" y="754"/>
                    <a:pt x="341" y="754"/>
                    <a:pt x="341" y="754"/>
                  </a:cubicBezTo>
                  <a:cubicBezTo>
                    <a:pt x="678" y="751"/>
                    <a:pt x="629" y="301"/>
                    <a:pt x="629" y="301"/>
                  </a:cubicBezTo>
                  <a:cubicBezTo>
                    <a:pt x="615" y="1"/>
                    <a:pt x="364" y="3"/>
                    <a:pt x="339" y="4"/>
                  </a:cubicBezTo>
                  <a:cubicBezTo>
                    <a:pt x="314" y="3"/>
                    <a:pt x="63" y="0"/>
                    <a:pt x="49" y="301"/>
                  </a:cubicBezTo>
                  <a:cubicBezTo>
                    <a:pt x="49" y="301"/>
                    <a:pt x="0" y="751"/>
                    <a:pt x="337" y="7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29" name="Freeform 16">
              <a:extLst>
                <a:ext uri="{FF2B5EF4-FFF2-40B4-BE49-F238E27FC236}">
                  <a16:creationId xmlns="" xmlns:a16="http://schemas.microsoft.com/office/drawing/2014/main" id="{92FF6258-118C-4D68-92CC-52F0B159D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8900" y="3481388"/>
              <a:ext cx="1052513" cy="671513"/>
            </a:xfrm>
            <a:custGeom>
              <a:avLst/>
              <a:gdLst>
                <a:gd name="T0" fmla="*/ 834 w 1111"/>
                <a:gd name="T1" fmla="*/ 0 h 708"/>
                <a:gd name="T2" fmla="*/ 717 w 1111"/>
                <a:gd name="T3" fmla="*/ 370 h 708"/>
                <a:gd name="T4" fmla="*/ 648 w 1111"/>
                <a:gd name="T5" fmla="*/ 176 h 708"/>
                <a:gd name="T6" fmla="*/ 617 w 1111"/>
                <a:gd name="T7" fmla="*/ 0 h 708"/>
                <a:gd name="T8" fmla="*/ 617 w 1111"/>
                <a:gd name="T9" fmla="*/ 0 h 708"/>
                <a:gd name="T10" fmla="*/ 616 w 1111"/>
                <a:gd name="T11" fmla="*/ 0 h 708"/>
                <a:gd name="T12" fmla="*/ 616 w 1111"/>
                <a:gd name="T13" fmla="*/ 0 h 708"/>
                <a:gd name="T14" fmla="*/ 616 w 1111"/>
                <a:gd name="T15" fmla="*/ 0 h 708"/>
                <a:gd name="T16" fmla="*/ 584 w 1111"/>
                <a:gd name="T17" fmla="*/ 176 h 708"/>
                <a:gd name="T18" fmla="*/ 516 w 1111"/>
                <a:gd name="T19" fmla="*/ 370 h 708"/>
                <a:gd name="T20" fmla="*/ 399 w 1111"/>
                <a:gd name="T21" fmla="*/ 0 h 708"/>
                <a:gd name="T22" fmla="*/ 121 w 1111"/>
                <a:gd name="T23" fmla="*/ 154 h 708"/>
                <a:gd name="T24" fmla="*/ 0 w 1111"/>
                <a:gd name="T25" fmla="*/ 381 h 708"/>
                <a:gd name="T26" fmla="*/ 0 w 1111"/>
                <a:gd name="T27" fmla="*/ 708 h 708"/>
                <a:gd name="T28" fmla="*/ 617 w 1111"/>
                <a:gd name="T29" fmla="*/ 708 h 708"/>
                <a:gd name="T30" fmla="*/ 811 w 1111"/>
                <a:gd name="T31" fmla="*/ 708 h 708"/>
                <a:gd name="T32" fmla="*/ 808 w 1111"/>
                <a:gd name="T33" fmla="*/ 683 h 708"/>
                <a:gd name="T34" fmla="*/ 808 w 1111"/>
                <a:gd name="T35" fmla="*/ 380 h 708"/>
                <a:gd name="T36" fmla="*/ 900 w 1111"/>
                <a:gd name="T37" fmla="*/ 288 h 708"/>
                <a:gd name="T38" fmla="*/ 1014 w 1111"/>
                <a:gd name="T39" fmla="*/ 288 h 708"/>
                <a:gd name="T40" fmla="*/ 1038 w 1111"/>
                <a:gd name="T41" fmla="*/ 291 h 708"/>
                <a:gd name="T42" fmla="*/ 1038 w 1111"/>
                <a:gd name="T43" fmla="*/ 243 h 708"/>
                <a:gd name="T44" fmla="*/ 1111 w 1111"/>
                <a:gd name="T45" fmla="*/ 153 h 708"/>
                <a:gd name="T46" fmla="*/ 834 w 1111"/>
                <a:gd name="T47" fmla="*/ 0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11" h="708">
                  <a:moveTo>
                    <a:pt x="834" y="0"/>
                  </a:moveTo>
                  <a:cubicBezTo>
                    <a:pt x="717" y="370"/>
                    <a:pt x="717" y="370"/>
                    <a:pt x="717" y="370"/>
                  </a:cubicBezTo>
                  <a:cubicBezTo>
                    <a:pt x="648" y="176"/>
                    <a:pt x="648" y="176"/>
                    <a:pt x="648" y="176"/>
                  </a:cubicBezTo>
                  <a:cubicBezTo>
                    <a:pt x="768" y="9"/>
                    <a:pt x="640" y="1"/>
                    <a:pt x="617" y="0"/>
                  </a:cubicBezTo>
                  <a:cubicBezTo>
                    <a:pt x="617" y="0"/>
                    <a:pt x="617" y="0"/>
                    <a:pt x="617" y="0"/>
                  </a:cubicBezTo>
                  <a:cubicBezTo>
                    <a:pt x="617" y="0"/>
                    <a:pt x="617" y="0"/>
                    <a:pt x="616" y="0"/>
                  </a:cubicBezTo>
                  <a:cubicBezTo>
                    <a:pt x="616" y="0"/>
                    <a:pt x="616" y="0"/>
                    <a:pt x="616" y="0"/>
                  </a:cubicBezTo>
                  <a:cubicBezTo>
                    <a:pt x="616" y="0"/>
                    <a:pt x="616" y="0"/>
                    <a:pt x="616" y="0"/>
                  </a:cubicBezTo>
                  <a:cubicBezTo>
                    <a:pt x="593" y="1"/>
                    <a:pt x="464" y="9"/>
                    <a:pt x="584" y="176"/>
                  </a:cubicBezTo>
                  <a:cubicBezTo>
                    <a:pt x="516" y="370"/>
                    <a:pt x="516" y="370"/>
                    <a:pt x="516" y="370"/>
                  </a:cubicBezTo>
                  <a:cubicBezTo>
                    <a:pt x="399" y="0"/>
                    <a:pt x="399" y="0"/>
                    <a:pt x="399" y="0"/>
                  </a:cubicBezTo>
                  <a:cubicBezTo>
                    <a:pt x="399" y="0"/>
                    <a:pt x="252" y="71"/>
                    <a:pt x="121" y="154"/>
                  </a:cubicBezTo>
                  <a:cubicBezTo>
                    <a:pt x="22" y="217"/>
                    <a:pt x="3" y="283"/>
                    <a:pt x="0" y="381"/>
                  </a:cubicBezTo>
                  <a:cubicBezTo>
                    <a:pt x="0" y="708"/>
                    <a:pt x="0" y="708"/>
                    <a:pt x="0" y="708"/>
                  </a:cubicBezTo>
                  <a:cubicBezTo>
                    <a:pt x="617" y="708"/>
                    <a:pt x="617" y="708"/>
                    <a:pt x="617" y="708"/>
                  </a:cubicBezTo>
                  <a:cubicBezTo>
                    <a:pt x="811" y="708"/>
                    <a:pt x="811" y="708"/>
                    <a:pt x="811" y="708"/>
                  </a:cubicBezTo>
                  <a:cubicBezTo>
                    <a:pt x="809" y="700"/>
                    <a:pt x="808" y="692"/>
                    <a:pt x="808" y="683"/>
                  </a:cubicBezTo>
                  <a:cubicBezTo>
                    <a:pt x="808" y="380"/>
                    <a:pt x="808" y="380"/>
                    <a:pt x="808" y="380"/>
                  </a:cubicBezTo>
                  <a:cubicBezTo>
                    <a:pt x="808" y="329"/>
                    <a:pt x="849" y="288"/>
                    <a:pt x="900" y="288"/>
                  </a:cubicBezTo>
                  <a:cubicBezTo>
                    <a:pt x="1014" y="288"/>
                    <a:pt x="1014" y="288"/>
                    <a:pt x="1014" y="288"/>
                  </a:cubicBezTo>
                  <a:cubicBezTo>
                    <a:pt x="1022" y="288"/>
                    <a:pt x="1030" y="289"/>
                    <a:pt x="1038" y="291"/>
                  </a:cubicBezTo>
                  <a:cubicBezTo>
                    <a:pt x="1038" y="243"/>
                    <a:pt x="1038" y="243"/>
                    <a:pt x="1038" y="243"/>
                  </a:cubicBezTo>
                  <a:cubicBezTo>
                    <a:pt x="1038" y="199"/>
                    <a:pt x="1069" y="162"/>
                    <a:pt x="1111" y="153"/>
                  </a:cubicBezTo>
                  <a:cubicBezTo>
                    <a:pt x="980" y="71"/>
                    <a:pt x="834" y="0"/>
                    <a:pt x="8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0" name="Freeform 17">
              <a:extLst>
                <a:ext uri="{FF2B5EF4-FFF2-40B4-BE49-F238E27FC236}">
                  <a16:creationId xmlns="" xmlns:a16="http://schemas.microsoft.com/office/drawing/2014/main" id="{D97A43E1-D415-4434-B21D-21EAD86DF6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9163" y="3817938"/>
              <a:ext cx="153988" cy="334963"/>
            </a:xfrm>
            <a:custGeom>
              <a:avLst/>
              <a:gdLst>
                <a:gd name="T0" fmla="*/ 138 w 163"/>
                <a:gd name="T1" fmla="*/ 0 h 352"/>
                <a:gd name="T2" fmla="*/ 24 w 163"/>
                <a:gd name="T3" fmla="*/ 0 h 352"/>
                <a:gd name="T4" fmla="*/ 0 w 163"/>
                <a:gd name="T5" fmla="*/ 25 h 352"/>
                <a:gd name="T6" fmla="*/ 0 w 163"/>
                <a:gd name="T7" fmla="*/ 72 h 352"/>
                <a:gd name="T8" fmla="*/ 0 w 163"/>
                <a:gd name="T9" fmla="*/ 281 h 352"/>
                <a:gd name="T10" fmla="*/ 0 w 163"/>
                <a:gd name="T11" fmla="*/ 328 h 352"/>
                <a:gd name="T12" fmla="*/ 24 w 163"/>
                <a:gd name="T13" fmla="*/ 352 h 352"/>
                <a:gd name="T14" fmla="*/ 138 w 163"/>
                <a:gd name="T15" fmla="*/ 352 h 352"/>
                <a:gd name="T16" fmla="*/ 162 w 163"/>
                <a:gd name="T17" fmla="*/ 328 h 352"/>
                <a:gd name="T18" fmla="*/ 162 w 163"/>
                <a:gd name="T19" fmla="*/ 281 h 352"/>
                <a:gd name="T20" fmla="*/ 162 w 163"/>
                <a:gd name="T21" fmla="*/ 72 h 352"/>
                <a:gd name="T22" fmla="*/ 162 w 163"/>
                <a:gd name="T23" fmla="*/ 25 h 352"/>
                <a:gd name="T24" fmla="*/ 138 w 163"/>
                <a:gd name="T25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3" h="352">
                  <a:moveTo>
                    <a:pt x="138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0" y="0"/>
                    <a:pt x="0" y="12"/>
                    <a:pt x="0" y="25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0" y="342"/>
                    <a:pt x="11" y="352"/>
                    <a:pt x="24" y="352"/>
                  </a:cubicBezTo>
                  <a:cubicBezTo>
                    <a:pt x="138" y="352"/>
                    <a:pt x="138" y="352"/>
                    <a:pt x="138" y="352"/>
                  </a:cubicBezTo>
                  <a:cubicBezTo>
                    <a:pt x="152" y="352"/>
                    <a:pt x="162" y="341"/>
                    <a:pt x="162" y="328"/>
                  </a:cubicBezTo>
                  <a:cubicBezTo>
                    <a:pt x="162" y="281"/>
                    <a:pt x="162" y="281"/>
                    <a:pt x="162" y="281"/>
                  </a:cubicBezTo>
                  <a:cubicBezTo>
                    <a:pt x="162" y="72"/>
                    <a:pt x="162" y="72"/>
                    <a:pt x="162" y="72"/>
                  </a:cubicBezTo>
                  <a:cubicBezTo>
                    <a:pt x="162" y="25"/>
                    <a:pt x="162" y="25"/>
                    <a:pt x="162" y="25"/>
                  </a:cubicBezTo>
                  <a:cubicBezTo>
                    <a:pt x="163" y="12"/>
                    <a:pt x="152" y="0"/>
                    <a:pt x="13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1" name="Freeform 18">
              <a:extLst>
                <a:ext uri="{FF2B5EF4-FFF2-40B4-BE49-F238E27FC236}">
                  <a16:creationId xmlns="" xmlns:a16="http://schemas.microsoft.com/office/drawing/2014/main" id="{20982BE1-E6AD-4F8B-90E4-1E33C1FA6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6650" y="3689350"/>
              <a:ext cx="155575" cy="463550"/>
            </a:xfrm>
            <a:custGeom>
              <a:avLst/>
              <a:gdLst>
                <a:gd name="T0" fmla="*/ 138 w 163"/>
                <a:gd name="T1" fmla="*/ 0 h 488"/>
                <a:gd name="T2" fmla="*/ 24 w 163"/>
                <a:gd name="T3" fmla="*/ 0 h 488"/>
                <a:gd name="T4" fmla="*/ 0 w 163"/>
                <a:gd name="T5" fmla="*/ 24 h 488"/>
                <a:gd name="T6" fmla="*/ 0 w 163"/>
                <a:gd name="T7" fmla="*/ 208 h 488"/>
                <a:gd name="T8" fmla="*/ 0 w 163"/>
                <a:gd name="T9" fmla="*/ 280 h 488"/>
                <a:gd name="T10" fmla="*/ 0 w 163"/>
                <a:gd name="T11" fmla="*/ 464 h 488"/>
                <a:gd name="T12" fmla="*/ 24 w 163"/>
                <a:gd name="T13" fmla="*/ 488 h 488"/>
                <a:gd name="T14" fmla="*/ 138 w 163"/>
                <a:gd name="T15" fmla="*/ 488 h 488"/>
                <a:gd name="T16" fmla="*/ 163 w 163"/>
                <a:gd name="T17" fmla="*/ 464 h 488"/>
                <a:gd name="T18" fmla="*/ 163 w 163"/>
                <a:gd name="T19" fmla="*/ 280 h 488"/>
                <a:gd name="T20" fmla="*/ 163 w 163"/>
                <a:gd name="T21" fmla="*/ 208 h 488"/>
                <a:gd name="T22" fmla="*/ 163 w 163"/>
                <a:gd name="T23" fmla="*/ 25 h 488"/>
                <a:gd name="T24" fmla="*/ 138 w 163"/>
                <a:gd name="T25" fmla="*/ 0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3" h="488">
                  <a:moveTo>
                    <a:pt x="138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80"/>
                    <a:pt x="0" y="280"/>
                    <a:pt x="0" y="280"/>
                  </a:cubicBezTo>
                  <a:cubicBezTo>
                    <a:pt x="0" y="464"/>
                    <a:pt x="0" y="464"/>
                    <a:pt x="0" y="464"/>
                  </a:cubicBezTo>
                  <a:cubicBezTo>
                    <a:pt x="0" y="478"/>
                    <a:pt x="11" y="488"/>
                    <a:pt x="24" y="488"/>
                  </a:cubicBezTo>
                  <a:cubicBezTo>
                    <a:pt x="138" y="488"/>
                    <a:pt x="138" y="488"/>
                    <a:pt x="138" y="488"/>
                  </a:cubicBezTo>
                  <a:cubicBezTo>
                    <a:pt x="152" y="488"/>
                    <a:pt x="163" y="477"/>
                    <a:pt x="163" y="464"/>
                  </a:cubicBezTo>
                  <a:cubicBezTo>
                    <a:pt x="163" y="280"/>
                    <a:pt x="163" y="280"/>
                    <a:pt x="163" y="280"/>
                  </a:cubicBezTo>
                  <a:cubicBezTo>
                    <a:pt x="163" y="208"/>
                    <a:pt x="163" y="208"/>
                    <a:pt x="163" y="208"/>
                  </a:cubicBezTo>
                  <a:cubicBezTo>
                    <a:pt x="163" y="25"/>
                    <a:pt x="163" y="25"/>
                    <a:pt x="163" y="25"/>
                  </a:cubicBezTo>
                  <a:cubicBezTo>
                    <a:pt x="163" y="11"/>
                    <a:pt x="152" y="0"/>
                    <a:pt x="13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2" name="Freeform 19">
              <a:extLst>
                <a:ext uri="{FF2B5EF4-FFF2-40B4-BE49-F238E27FC236}">
                  <a16:creationId xmlns="" xmlns:a16="http://schemas.microsoft.com/office/drawing/2014/main" id="{214A8D61-26B1-4E8F-95BA-2BCE9E7D4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8888" y="3284538"/>
              <a:ext cx="349250" cy="868363"/>
            </a:xfrm>
            <a:custGeom>
              <a:avLst/>
              <a:gdLst>
                <a:gd name="T0" fmla="*/ 266 w 368"/>
                <a:gd name="T1" fmla="*/ 501 h 916"/>
                <a:gd name="T2" fmla="*/ 266 w 368"/>
                <a:gd name="T3" fmla="*/ 298 h 916"/>
                <a:gd name="T4" fmla="*/ 344 w 368"/>
                <a:gd name="T5" fmla="*/ 298 h 916"/>
                <a:gd name="T6" fmla="*/ 360 w 368"/>
                <a:gd name="T7" fmla="*/ 270 h 916"/>
                <a:gd name="T8" fmla="*/ 200 w 368"/>
                <a:gd name="T9" fmla="*/ 12 h 916"/>
                <a:gd name="T10" fmla="*/ 168 w 368"/>
                <a:gd name="T11" fmla="*/ 12 h 916"/>
                <a:gd name="T12" fmla="*/ 8 w 368"/>
                <a:gd name="T13" fmla="*/ 270 h 916"/>
                <a:gd name="T14" fmla="*/ 23 w 368"/>
                <a:gd name="T15" fmla="*/ 298 h 916"/>
                <a:gd name="T16" fmla="*/ 102 w 368"/>
                <a:gd name="T17" fmla="*/ 298 h 916"/>
                <a:gd name="T18" fmla="*/ 102 w 368"/>
                <a:gd name="T19" fmla="*/ 892 h 916"/>
                <a:gd name="T20" fmla="*/ 126 w 368"/>
                <a:gd name="T21" fmla="*/ 916 h 916"/>
                <a:gd name="T22" fmla="*/ 241 w 368"/>
                <a:gd name="T23" fmla="*/ 916 h 916"/>
                <a:gd name="T24" fmla="*/ 265 w 368"/>
                <a:gd name="T25" fmla="*/ 892 h 916"/>
                <a:gd name="T26" fmla="*/ 192 w 368"/>
                <a:gd name="T27" fmla="*/ 696 h 916"/>
                <a:gd name="T28" fmla="*/ 266 w 368"/>
                <a:gd name="T29" fmla="*/ 501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8" h="916">
                  <a:moveTo>
                    <a:pt x="266" y="501"/>
                  </a:moveTo>
                  <a:cubicBezTo>
                    <a:pt x="266" y="298"/>
                    <a:pt x="266" y="298"/>
                    <a:pt x="266" y="298"/>
                  </a:cubicBezTo>
                  <a:cubicBezTo>
                    <a:pt x="344" y="298"/>
                    <a:pt x="344" y="298"/>
                    <a:pt x="344" y="298"/>
                  </a:cubicBezTo>
                  <a:cubicBezTo>
                    <a:pt x="359" y="298"/>
                    <a:pt x="368" y="282"/>
                    <a:pt x="360" y="270"/>
                  </a:cubicBezTo>
                  <a:cubicBezTo>
                    <a:pt x="200" y="12"/>
                    <a:pt x="200" y="12"/>
                    <a:pt x="200" y="12"/>
                  </a:cubicBezTo>
                  <a:cubicBezTo>
                    <a:pt x="192" y="0"/>
                    <a:pt x="175" y="0"/>
                    <a:pt x="168" y="12"/>
                  </a:cubicBezTo>
                  <a:cubicBezTo>
                    <a:pt x="8" y="270"/>
                    <a:pt x="8" y="270"/>
                    <a:pt x="8" y="270"/>
                  </a:cubicBezTo>
                  <a:cubicBezTo>
                    <a:pt x="0" y="282"/>
                    <a:pt x="9" y="298"/>
                    <a:pt x="23" y="298"/>
                  </a:cubicBezTo>
                  <a:cubicBezTo>
                    <a:pt x="102" y="298"/>
                    <a:pt x="102" y="298"/>
                    <a:pt x="102" y="298"/>
                  </a:cubicBezTo>
                  <a:cubicBezTo>
                    <a:pt x="102" y="892"/>
                    <a:pt x="102" y="892"/>
                    <a:pt x="102" y="892"/>
                  </a:cubicBezTo>
                  <a:cubicBezTo>
                    <a:pt x="102" y="906"/>
                    <a:pt x="113" y="916"/>
                    <a:pt x="126" y="916"/>
                  </a:cubicBezTo>
                  <a:cubicBezTo>
                    <a:pt x="241" y="916"/>
                    <a:pt x="241" y="916"/>
                    <a:pt x="241" y="916"/>
                  </a:cubicBezTo>
                  <a:cubicBezTo>
                    <a:pt x="254" y="916"/>
                    <a:pt x="265" y="906"/>
                    <a:pt x="265" y="892"/>
                  </a:cubicBezTo>
                  <a:cubicBezTo>
                    <a:pt x="219" y="840"/>
                    <a:pt x="192" y="771"/>
                    <a:pt x="192" y="696"/>
                  </a:cubicBezTo>
                  <a:cubicBezTo>
                    <a:pt x="192" y="622"/>
                    <a:pt x="220" y="553"/>
                    <a:pt x="266" y="5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3" name="Freeform 20">
              <a:extLst>
                <a:ext uri="{FF2B5EF4-FFF2-40B4-BE49-F238E27FC236}">
                  <a16:creationId xmlns="" xmlns:a16="http://schemas.microsoft.com/office/drawing/2014/main" id="{C70B8AAB-055D-4085-BF93-E9B00F3B5E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81775" y="3722688"/>
              <a:ext cx="442913" cy="442913"/>
            </a:xfrm>
            <a:custGeom>
              <a:avLst/>
              <a:gdLst>
                <a:gd name="T0" fmla="*/ 234 w 467"/>
                <a:gd name="T1" fmla="*/ 0 h 467"/>
                <a:gd name="T2" fmla="*/ 0 w 467"/>
                <a:gd name="T3" fmla="*/ 233 h 467"/>
                <a:gd name="T4" fmla="*/ 234 w 467"/>
                <a:gd name="T5" fmla="*/ 467 h 467"/>
                <a:gd name="T6" fmla="*/ 467 w 467"/>
                <a:gd name="T7" fmla="*/ 233 h 467"/>
                <a:gd name="T8" fmla="*/ 234 w 467"/>
                <a:gd name="T9" fmla="*/ 0 h 467"/>
                <a:gd name="T10" fmla="*/ 301 w 467"/>
                <a:gd name="T11" fmla="*/ 326 h 467"/>
                <a:gd name="T12" fmla="*/ 262 w 467"/>
                <a:gd name="T13" fmla="*/ 351 h 467"/>
                <a:gd name="T14" fmla="*/ 252 w 467"/>
                <a:gd name="T15" fmla="*/ 363 h 467"/>
                <a:gd name="T16" fmla="*/ 252 w 467"/>
                <a:gd name="T17" fmla="*/ 384 h 467"/>
                <a:gd name="T18" fmla="*/ 243 w 467"/>
                <a:gd name="T19" fmla="*/ 393 h 467"/>
                <a:gd name="T20" fmla="*/ 221 w 467"/>
                <a:gd name="T21" fmla="*/ 393 h 467"/>
                <a:gd name="T22" fmla="*/ 211 w 467"/>
                <a:gd name="T23" fmla="*/ 383 h 467"/>
                <a:gd name="T24" fmla="*/ 211 w 467"/>
                <a:gd name="T25" fmla="*/ 368 h 467"/>
                <a:gd name="T26" fmla="*/ 200 w 467"/>
                <a:gd name="T27" fmla="*/ 355 h 467"/>
                <a:gd name="T28" fmla="*/ 160 w 467"/>
                <a:gd name="T29" fmla="*/ 344 h 467"/>
                <a:gd name="T30" fmla="*/ 152 w 467"/>
                <a:gd name="T31" fmla="*/ 326 h 467"/>
                <a:gd name="T32" fmla="*/ 159 w 467"/>
                <a:gd name="T33" fmla="*/ 303 h 467"/>
                <a:gd name="T34" fmla="*/ 172 w 467"/>
                <a:gd name="T35" fmla="*/ 298 h 467"/>
                <a:gd name="T36" fmla="*/ 216 w 467"/>
                <a:gd name="T37" fmla="*/ 311 h 467"/>
                <a:gd name="T38" fmla="*/ 245 w 467"/>
                <a:gd name="T39" fmla="*/ 307 h 467"/>
                <a:gd name="T40" fmla="*/ 250 w 467"/>
                <a:gd name="T41" fmla="*/ 268 h 467"/>
                <a:gd name="T42" fmla="*/ 234 w 467"/>
                <a:gd name="T43" fmla="*/ 259 h 467"/>
                <a:gd name="T44" fmla="*/ 189 w 467"/>
                <a:gd name="T45" fmla="*/ 239 h 467"/>
                <a:gd name="T46" fmla="*/ 153 w 467"/>
                <a:gd name="T47" fmla="*/ 178 h 467"/>
                <a:gd name="T48" fmla="*/ 202 w 467"/>
                <a:gd name="T49" fmla="*/ 116 h 467"/>
                <a:gd name="T50" fmla="*/ 214 w 467"/>
                <a:gd name="T51" fmla="*/ 99 h 467"/>
                <a:gd name="T52" fmla="*/ 214 w 467"/>
                <a:gd name="T53" fmla="*/ 86 h 467"/>
                <a:gd name="T54" fmla="*/ 225 w 467"/>
                <a:gd name="T55" fmla="*/ 75 h 467"/>
                <a:gd name="T56" fmla="*/ 234 w 467"/>
                <a:gd name="T57" fmla="*/ 75 h 467"/>
                <a:gd name="T58" fmla="*/ 254 w 467"/>
                <a:gd name="T59" fmla="*/ 95 h 467"/>
                <a:gd name="T60" fmla="*/ 268 w 467"/>
                <a:gd name="T61" fmla="*/ 111 h 467"/>
                <a:gd name="T62" fmla="*/ 299 w 467"/>
                <a:gd name="T63" fmla="*/ 121 h 467"/>
                <a:gd name="T64" fmla="*/ 305 w 467"/>
                <a:gd name="T65" fmla="*/ 133 h 467"/>
                <a:gd name="T66" fmla="*/ 297 w 467"/>
                <a:gd name="T67" fmla="*/ 159 h 467"/>
                <a:gd name="T68" fmla="*/ 284 w 467"/>
                <a:gd name="T69" fmla="*/ 164 h 467"/>
                <a:gd name="T70" fmla="*/ 234 w 467"/>
                <a:gd name="T71" fmla="*/ 155 h 467"/>
                <a:gd name="T72" fmla="*/ 221 w 467"/>
                <a:gd name="T73" fmla="*/ 157 h 467"/>
                <a:gd name="T74" fmla="*/ 216 w 467"/>
                <a:gd name="T75" fmla="*/ 191 h 467"/>
                <a:gd name="T76" fmla="*/ 238 w 467"/>
                <a:gd name="T77" fmla="*/ 203 h 467"/>
                <a:gd name="T78" fmla="*/ 277 w 467"/>
                <a:gd name="T79" fmla="*/ 220 h 467"/>
                <a:gd name="T80" fmla="*/ 301 w 467"/>
                <a:gd name="T81" fmla="*/ 326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67" h="467">
                  <a:moveTo>
                    <a:pt x="234" y="0"/>
                  </a:moveTo>
                  <a:cubicBezTo>
                    <a:pt x="104" y="0"/>
                    <a:pt x="0" y="104"/>
                    <a:pt x="0" y="233"/>
                  </a:cubicBezTo>
                  <a:cubicBezTo>
                    <a:pt x="0" y="363"/>
                    <a:pt x="104" y="467"/>
                    <a:pt x="234" y="467"/>
                  </a:cubicBezTo>
                  <a:cubicBezTo>
                    <a:pt x="363" y="467"/>
                    <a:pt x="467" y="363"/>
                    <a:pt x="467" y="233"/>
                  </a:cubicBezTo>
                  <a:cubicBezTo>
                    <a:pt x="467" y="104"/>
                    <a:pt x="363" y="0"/>
                    <a:pt x="234" y="0"/>
                  </a:cubicBezTo>
                  <a:close/>
                  <a:moveTo>
                    <a:pt x="301" y="326"/>
                  </a:moveTo>
                  <a:cubicBezTo>
                    <a:pt x="291" y="338"/>
                    <a:pt x="277" y="347"/>
                    <a:pt x="262" y="351"/>
                  </a:cubicBezTo>
                  <a:cubicBezTo>
                    <a:pt x="255" y="353"/>
                    <a:pt x="252" y="356"/>
                    <a:pt x="252" y="363"/>
                  </a:cubicBezTo>
                  <a:cubicBezTo>
                    <a:pt x="253" y="370"/>
                    <a:pt x="252" y="377"/>
                    <a:pt x="252" y="384"/>
                  </a:cubicBezTo>
                  <a:cubicBezTo>
                    <a:pt x="252" y="390"/>
                    <a:pt x="249" y="393"/>
                    <a:pt x="243" y="393"/>
                  </a:cubicBezTo>
                  <a:cubicBezTo>
                    <a:pt x="236" y="393"/>
                    <a:pt x="228" y="393"/>
                    <a:pt x="221" y="393"/>
                  </a:cubicBezTo>
                  <a:cubicBezTo>
                    <a:pt x="214" y="393"/>
                    <a:pt x="211" y="389"/>
                    <a:pt x="211" y="383"/>
                  </a:cubicBezTo>
                  <a:cubicBezTo>
                    <a:pt x="211" y="378"/>
                    <a:pt x="211" y="373"/>
                    <a:pt x="211" y="368"/>
                  </a:cubicBezTo>
                  <a:cubicBezTo>
                    <a:pt x="211" y="357"/>
                    <a:pt x="211" y="357"/>
                    <a:pt x="200" y="355"/>
                  </a:cubicBezTo>
                  <a:cubicBezTo>
                    <a:pt x="186" y="353"/>
                    <a:pt x="173" y="350"/>
                    <a:pt x="160" y="344"/>
                  </a:cubicBezTo>
                  <a:cubicBezTo>
                    <a:pt x="150" y="339"/>
                    <a:pt x="150" y="337"/>
                    <a:pt x="152" y="326"/>
                  </a:cubicBezTo>
                  <a:cubicBezTo>
                    <a:pt x="154" y="319"/>
                    <a:pt x="157" y="311"/>
                    <a:pt x="159" y="303"/>
                  </a:cubicBezTo>
                  <a:cubicBezTo>
                    <a:pt x="162" y="295"/>
                    <a:pt x="164" y="293"/>
                    <a:pt x="172" y="298"/>
                  </a:cubicBezTo>
                  <a:cubicBezTo>
                    <a:pt x="186" y="305"/>
                    <a:pt x="200" y="309"/>
                    <a:pt x="216" y="311"/>
                  </a:cubicBezTo>
                  <a:cubicBezTo>
                    <a:pt x="226" y="312"/>
                    <a:pt x="236" y="311"/>
                    <a:pt x="245" y="307"/>
                  </a:cubicBezTo>
                  <a:cubicBezTo>
                    <a:pt x="262" y="300"/>
                    <a:pt x="265" y="280"/>
                    <a:pt x="250" y="268"/>
                  </a:cubicBezTo>
                  <a:cubicBezTo>
                    <a:pt x="245" y="264"/>
                    <a:pt x="240" y="261"/>
                    <a:pt x="234" y="259"/>
                  </a:cubicBezTo>
                  <a:cubicBezTo>
                    <a:pt x="218" y="252"/>
                    <a:pt x="203" y="247"/>
                    <a:pt x="189" y="239"/>
                  </a:cubicBezTo>
                  <a:cubicBezTo>
                    <a:pt x="166" y="225"/>
                    <a:pt x="151" y="206"/>
                    <a:pt x="153" y="178"/>
                  </a:cubicBezTo>
                  <a:cubicBezTo>
                    <a:pt x="155" y="146"/>
                    <a:pt x="173" y="126"/>
                    <a:pt x="202" y="116"/>
                  </a:cubicBezTo>
                  <a:cubicBezTo>
                    <a:pt x="214" y="111"/>
                    <a:pt x="214" y="112"/>
                    <a:pt x="214" y="99"/>
                  </a:cubicBezTo>
                  <a:cubicBezTo>
                    <a:pt x="214" y="95"/>
                    <a:pt x="214" y="91"/>
                    <a:pt x="214" y="86"/>
                  </a:cubicBezTo>
                  <a:cubicBezTo>
                    <a:pt x="214" y="77"/>
                    <a:pt x="216" y="75"/>
                    <a:pt x="225" y="75"/>
                  </a:cubicBezTo>
                  <a:cubicBezTo>
                    <a:pt x="228" y="75"/>
                    <a:pt x="231" y="75"/>
                    <a:pt x="234" y="75"/>
                  </a:cubicBezTo>
                  <a:cubicBezTo>
                    <a:pt x="254" y="75"/>
                    <a:pt x="254" y="75"/>
                    <a:pt x="254" y="95"/>
                  </a:cubicBezTo>
                  <a:cubicBezTo>
                    <a:pt x="254" y="109"/>
                    <a:pt x="254" y="109"/>
                    <a:pt x="268" y="111"/>
                  </a:cubicBezTo>
                  <a:cubicBezTo>
                    <a:pt x="278" y="113"/>
                    <a:pt x="289" y="116"/>
                    <a:pt x="299" y="121"/>
                  </a:cubicBezTo>
                  <a:cubicBezTo>
                    <a:pt x="304" y="123"/>
                    <a:pt x="306" y="127"/>
                    <a:pt x="305" y="133"/>
                  </a:cubicBezTo>
                  <a:cubicBezTo>
                    <a:pt x="302" y="141"/>
                    <a:pt x="300" y="150"/>
                    <a:pt x="297" y="159"/>
                  </a:cubicBezTo>
                  <a:cubicBezTo>
                    <a:pt x="294" y="167"/>
                    <a:pt x="292" y="168"/>
                    <a:pt x="284" y="164"/>
                  </a:cubicBezTo>
                  <a:cubicBezTo>
                    <a:pt x="268" y="157"/>
                    <a:pt x="252" y="153"/>
                    <a:pt x="234" y="155"/>
                  </a:cubicBezTo>
                  <a:cubicBezTo>
                    <a:pt x="230" y="155"/>
                    <a:pt x="226" y="155"/>
                    <a:pt x="221" y="157"/>
                  </a:cubicBezTo>
                  <a:cubicBezTo>
                    <a:pt x="206" y="164"/>
                    <a:pt x="204" y="181"/>
                    <a:pt x="216" y="191"/>
                  </a:cubicBezTo>
                  <a:cubicBezTo>
                    <a:pt x="223" y="196"/>
                    <a:pt x="230" y="199"/>
                    <a:pt x="238" y="203"/>
                  </a:cubicBezTo>
                  <a:cubicBezTo>
                    <a:pt x="251" y="208"/>
                    <a:pt x="264" y="213"/>
                    <a:pt x="277" y="220"/>
                  </a:cubicBezTo>
                  <a:cubicBezTo>
                    <a:pt x="318" y="241"/>
                    <a:pt x="329" y="291"/>
                    <a:pt x="301" y="3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34" name="Group 66">
            <a:extLst>
              <a:ext uri="{FF2B5EF4-FFF2-40B4-BE49-F238E27FC236}">
                <a16:creationId xmlns="" xmlns:a16="http://schemas.microsoft.com/office/drawing/2014/main" id="{04BBFECE-0EAB-4642-8E69-8E369714427C}"/>
              </a:ext>
            </a:extLst>
          </p:cNvPr>
          <p:cNvGrpSpPr/>
          <p:nvPr/>
        </p:nvGrpSpPr>
        <p:grpSpPr>
          <a:xfrm>
            <a:off x="4694752" y="4428719"/>
            <a:ext cx="254064" cy="291352"/>
            <a:chOff x="4862513" y="3505200"/>
            <a:chExt cx="260350" cy="323851"/>
          </a:xfrm>
          <a:solidFill>
            <a:schemeClr val="bg1"/>
          </a:solidFill>
        </p:grpSpPr>
        <p:sp>
          <p:nvSpPr>
            <p:cNvPr id="35" name="Freeform 9">
              <a:extLst>
                <a:ext uri="{FF2B5EF4-FFF2-40B4-BE49-F238E27FC236}">
                  <a16:creationId xmlns="" xmlns:a16="http://schemas.microsoft.com/office/drawing/2014/main" id="{195FC07E-6175-44BA-9C4F-21C2F88C6C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0451" y="3505200"/>
              <a:ext cx="220663" cy="234950"/>
            </a:xfrm>
            <a:custGeom>
              <a:avLst/>
              <a:gdLst>
                <a:gd name="T0" fmla="*/ 761 w 1393"/>
                <a:gd name="T1" fmla="*/ 0 h 1489"/>
                <a:gd name="T2" fmla="*/ 240 w 1393"/>
                <a:gd name="T3" fmla="*/ 0 h 1489"/>
                <a:gd name="T4" fmla="*/ 93 w 1393"/>
                <a:gd name="T5" fmla="*/ 0 h 1489"/>
                <a:gd name="T6" fmla="*/ 0 w 1393"/>
                <a:gd name="T7" fmla="*/ 93 h 1489"/>
                <a:gd name="T8" fmla="*/ 93 w 1393"/>
                <a:gd name="T9" fmla="*/ 186 h 1489"/>
                <a:gd name="T10" fmla="*/ 147 w 1393"/>
                <a:gd name="T11" fmla="*/ 186 h 1489"/>
                <a:gd name="T12" fmla="*/ 147 w 1393"/>
                <a:gd name="T13" fmla="*/ 938 h 1489"/>
                <a:gd name="T14" fmla="*/ 240 w 1393"/>
                <a:gd name="T15" fmla="*/ 1031 h 1489"/>
                <a:gd name="T16" fmla="*/ 397 w 1393"/>
                <a:gd name="T17" fmla="*/ 1031 h 1489"/>
                <a:gd name="T18" fmla="*/ 462 w 1393"/>
                <a:gd name="T19" fmla="*/ 1004 h 1489"/>
                <a:gd name="T20" fmla="*/ 591 w 1393"/>
                <a:gd name="T21" fmla="*/ 876 h 1489"/>
                <a:gd name="T22" fmla="*/ 591 w 1393"/>
                <a:gd name="T23" fmla="*/ 1100 h 1489"/>
                <a:gd name="T24" fmla="*/ 201 w 1393"/>
                <a:gd name="T25" fmla="*/ 1489 h 1489"/>
                <a:gd name="T26" fmla="*/ 1393 w 1393"/>
                <a:gd name="T27" fmla="*/ 1489 h 1489"/>
                <a:gd name="T28" fmla="*/ 1393 w 1393"/>
                <a:gd name="T29" fmla="*/ 633 h 1489"/>
                <a:gd name="T30" fmla="*/ 761 w 1393"/>
                <a:gd name="T31" fmla="*/ 0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93" h="1489">
                  <a:moveTo>
                    <a:pt x="761" y="0"/>
                  </a:moveTo>
                  <a:cubicBezTo>
                    <a:pt x="240" y="0"/>
                    <a:pt x="240" y="0"/>
                    <a:pt x="240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41" y="0"/>
                    <a:pt x="0" y="42"/>
                    <a:pt x="0" y="93"/>
                  </a:cubicBezTo>
                  <a:cubicBezTo>
                    <a:pt x="0" y="145"/>
                    <a:pt x="41" y="186"/>
                    <a:pt x="93" y="186"/>
                  </a:cubicBezTo>
                  <a:cubicBezTo>
                    <a:pt x="147" y="186"/>
                    <a:pt x="147" y="186"/>
                    <a:pt x="147" y="186"/>
                  </a:cubicBezTo>
                  <a:cubicBezTo>
                    <a:pt x="147" y="938"/>
                    <a:pt x="147" y="938"/>
                    <a:pt x="147" y="938"/>
                  </a:cubicBezTo>
                  <a:cubicBezTo>
                    <a:pt x="147" y="990"/>
                    <a:pt x="188" y="1031"/>
                    <a:pt x="240" y="1031"/>
                  </a:cubicBezTo>
                  <a:cubicBezTo>
                    <a:pt x="397" y="1031"/>
                    <a:pt x="397" y="1031"/>
                    <a:pt x="397" y="1031"/>
                  </a:cubicBezTo>
                  <a:cubicBezTo>
                    <a:pt x="421" y="1031"/>
                    <a:pt x="445" y="1021"/>
                    <a:pt x="462" y="1004"/>
                  </a:cubicBezTo>
                  <a:cubicBezTo>
                    <a:pt x="591" y="876"/>
                    <a:pt x="591" y="876"/>
                    <a:pt x="591" y="876"/>
                  </a:cubicBezTo>
                  <a:cubicBezTo>
                    <a:pt x="591" y="1100"/>
                    <a:pt x="591" y="1100"/>
                    <a:pt x="591" y="1100"/>
                  </a:cubicBezTo>
                  <a:cubicBezTo>
                    <a:pt x="201" y="1489"/>
                    <a:pt x="201" y="1489"/>
                    <a:pt x="201" y="1489"/>
                  </a:cubicBezTo>
                  <a:cubicBezTo>
                    <a:pt x="1393" y="1489"/>
                    <a:pt x="1393" y="1489"/>
                    <a:pt x="1393" y="1489"/>
                  </a:cubicBezTo>
                  <a:cubicBezTo>
                    <a:pt x="1393" y="633"/>
                    <a:pt x="1393" y="633"/>
                    <a:pt x="1393" y="633"/>
                  </a:cubicBezTo>
                  <a:cubicBezTo>
                    <a:pt x="1393" y="284"/>
                    <a:pt x="1109" y="0"/>
                    <a:pt x="76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6" name="Freeform 10">
              <a:extLst>
                <a:ext uri="{FF2B5EF4-FFF2-40B4-BE49-F238E27FC236}">
                  <a16:creationId xmlns="" xmlns:a16="http://schemas.microsoft.com/office/drawing/2014/main" id="{4B184CE4-30B4-4F66-A58D-814CE747C4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2513" y="3770313"/>
              <a:ext cx="260350" cy="58738"/>
            </a:xfrm>
            <a:custGeom>
              <a:avLst/>
              <a:gdLst>
                <a:gd name="T0" fmla="*/ 0 w 1646"/>
                <a:gd name="T1" fmla="*/ 0 h 372"/>
                <a:gd name="T2" fmla="*/ 0 w 1646"/>
                <a:gd name="T3" fmla="*/ 279 h 372"/>
                <a:gd name="T4" fmla="*/ 93 w 1646"/>
                <a:gd name="T5" fmla="*/ 372 h 372"/>
                <a:gd name="T6" fmla="*/ 1553 w 1646"/>
                <a:gd name="T7" fmla="*/ 372 h 372"/>
                <a:gd name="T8" fmla="*/ 1646 w 1646"/>
                <a:gd name="T9" fmla="*/ 279 h 372"/>
                <a:gd name="T10" fmla="*/ 1646 w 1646"/>
                <a:gd name="T11" fmla="*/ 0 h 372"/>
                <a:gd name="T12" fmla="*/ 0 w 1646"/>
                <a:gd name="T13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6" h="372">
                  <a:moveTo>
                    <a:pt x="0" y="0"/>
                  </a:moveTo>
                  <a:cubicBezTo>
                    <a:pt x="0" y="279"/>
                    <a:pt x="0" y="279"/>
                    <a:pt x="0" y="279"/>
                  </a:cubicBezTo>
                  <a:cubicBezTo>
                    <a:pt x="0" y="330"/>
                    <a:pt x="42" y="372"/>
                    <a:pt x="93" y="372"/>
                  </a:cubicBezTo>
                  <a:cubicBezTo>
                    <a:pt x="1553" y="372"/>
                    <a:pt x="1553" y="372"/>
                    <a:pt x="1553" y="372"/>
                  </a:cubicBezTo>
                  <a:cubicBezTo>
                    <a:pt x="1604" y="372"/>
                    <a:pt x="1646" y="330"/>
                    <a:pt x="1646" y="279"/>
                  </a:cubicBezTo>
                  <a:cubicBezTo>
                    <a:pt x="1646" y="0"/>
                    <a:pt x="1646" y="0"/>
                    <a:pt x="1646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37" name="椭圆 36">
            <a:extLst>
              <a:ext uri="{FF2B5EF4-FFF2-40B4-BE49-F238E27FC236}">
                <a16:creationId xmlns="" xmlns:a16="http://schemas.microsoft.com/office/drawing/2014/main" id="{82B83760-9465-4C05-9502-B1AA6E4CC18B}"/>
              </a:ext>
            </a:extLst>
          </p:cNvPr>
          <p:cNvSpPr/>
          <p:nvPr/>
        </p:nvSpPr>
        <p:spPr bwMode="auto">
          <a:xfrm>
            <a:off x="9792799" y="1793448"/>
            <a:ext cx="1230654" cy="1230654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="" xmlns:a16="http://schemas.microsoft.com/office/drawing/2014/main" id="{E9205752-E146-405E-A495-B89B7A2E8301}"/>
              </a:ext>
            </a:extLst>
          </p:cNvPr>
          <p:cNvSpPr/>
          <p:nvPr/>
        </p:nvSpPr>
        <p:spPr>
          <a:xfrm>
            <a:off x="650339" y="5353501"/>
            <a:ext cx="24423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chemeClr val="accent1"/>
              </a:buClr>
              <a:defRPr/>
            </a:pPr>
            <a:r>
              <a:rPr lang="zh-CN" altLang="en-US" sz="1400" dirty="0">
                <a:solidFill>
                  <a:prstClr val="black"/>
                </a:solidFill>
                <a:cs typeface="+mn-ea"/>
                <a:sym typeface="+mn-lt"/>
              </a:rPr>
              <a:t>独立行走至少</a:t>
            </a:r>
            <a:r>
              <a:rPr lang="en-US" altLang="zh-CN" sz="1400" dirty="0">
                <a:solidFill>
                  <a:prstClr val="black"/>
                </a:solidFill>
                <a:cs typeface="+mn-ea"/>
                <a:sym typeface="+mn-lt"/>
              </a:rPr>
              <a:t>50</a:t>
            </a:r>
            <a:r>
              <a:rPr lang="zh-CN" altLang="en-US" sz="1400" dirty="0">
                <a:solidFill>
                  <a:prstClr val="black"/>
                </a:solidFill>
                <a:cs typeface="+mn-ea"/>
                <a:sym typeface="+mn-lt"/>
              </a:rPr>
              <a:t>米，可以穿假肢或用支具、腋杖、手杖但不能用带轮的助行器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9E83A567-2375-440D-89DA-04D3D78D13B9}"/>
              </a:ext>
            </a:extLst>
          </p:cNvPr>
          <p:cNvSpPr txBox="1"/>
          <p:nvPr/>
        </p:nvSpPr>
        <p:spPr>
          <a:xfrm>
            <a:off x="675777" y="5005540"/>
            <a:ext cx="2406022" cy="3663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 algn="r"/>
            <a:r>
              <a:rPr lang="zh-CN" altLang="en-US" sz="16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穿假肢</a:t>
            </a:r>
          </a:p>
        </p:txBody>
      </p:sp>
      <p:sp>
        <p:nvSpPr>
          <p:cNvPr id="41" name="矩形 40">
            <a:extLst>
              <a:ext uri="{FF2B5EF4-FFF2-40B4-BE49-F238E27FC236}">
                <a16:creationId xmlns="" xmlns:a16="http://schemas.microsoft.com/office/drawing/2014/main" id="{07CC86B6-58CC-48FA-9AED-D20BDBEDE4A5}"/>
              </a:ext>
            </a:extLst>
          </p:cNvPr>
          <p:cNvSpPr/>
          <p:nvPr/>
        </p:nvSpPr>
        <p:spPr>
          <a:xfrm>
            <a:off x="3888417" y="3343666"/>
            <a:ext cx="189020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accent1"/>
              </a:buClr>
              <a:defRPr/>
            </a:pPr>
            <a:r>
              <a:rPr lang="zh-CN" altLang="en-US" sz="1400" dirty="0">
                <a:solidFill>
                  <a:prstClr val="black"/>
                </a:solidFill>
                <a:cs typeface="+mn-ea"/>
                <a:sym typeface="+mn-lt"/>
              </a:rPr>
              <a:t>能操纵轮椅前进、后退、转弯、到桌边、到床上、如厕等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="" xmlns:a16="http://schemas.microsoft.com/office/drawing/2014/main" id="{B28979DE-9404-4582-8FCB-E42AFE62606F}"/>
              </a:ext>
            </a:extLst>
          </p:cNvPr>
          <p:cNvSpPr txBox="1"/>
          <p:nvPr/>
        </p:nvSpPr>
        <p:spPr>
          <a:xfrm>
            <a:off x="3630196" y="2995705"/>
            <a:ext cx="2406022" cy="3663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r>
              <a:rPr lang="zh-CN" altLang="en-US" sz="16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操纵轮椅</a:t>
            </a:r>
          </a:p>
        </p:txBody>
      </p:sp>
      <p:sp>
        <p:nvSpPr>
          <p:cNvPr id="43" name="矩形 42">
            <a:extLst>
              <a:ext uri="{FF2B5EF4-FFF2-40B4-BE49-F238E27FC236}">
                <a16:creationId xmlns="" xmlns:a16="http://schemas.microsoft.com/office/drawing/2014/main" id="{0535378B-558A-4D7D-99C1-C9198962BFFF}"/>
              </a:ext>
            </a:extLst>
          </p:cNvPr>
          <p:cNvSpPr/>
          <p:nvPr/>
        </p:nvSpPr>
        <p:spPr>
          <a:xfrm>
            <a:off x="4948816" y="5751090"/>
            <a:ext cx="23116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accent1"/>
              </a:buClr>
              <a:defRPr/>
            </a:pPr>
            <a:r>
              <a:rPr lang="zh-CN" altLang="en-US" sz="1400" dirty="0">
                <a:solidFill>
                  <a:prstClr val="black"/>
                </a:solidFill>
                <a:cs typeface="+mn-ea"/>
                <a:sym typeface="+mn-lt"/>
              </a:rPr>
              <a:t>如病人能行走则不作此项评定，按平地行走评分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="" xmlns:a16="http://schemas.microsoft.com/office/drawing/2014/main" id="{657889E1-6519-48C1-AF79-5BE335111D66}"/>
              </a:ext>
            </a:extLst>
          </p:cNvPr>
          <p:cNvSpPr txBox="1"/>
          <p:nvPr/>
        </p:nvSpPr>
        <p:spPr>
          <a:xfrm>
            <a:off x="4897695" y="5403129"/>
            <a:ext cx="2406022" cy="3663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r>
              <a:rPr lang="zh-CN" altLang="en-US" sz="16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评分</a:t>
            </a:r>
          </a:p>
        </p:txBody>
      </p:sp>
      <p:sp>
        <p:nvSpPr>
          <p:cNvPr id="45" name="矩形 44">
            <a:extLst>
              <a:ext uri="{FF2B5EF4-FFF2-40B4-BE49-F238E27FC236}">
                <a16:creationId xmlns="" xmlns:a16="http://schemas.microsoft.com/office/drawing/2014/main" id="{AA2D623F-20E7-4D4B-9979-B482FC5B6A2A}"/>
              </a:ext>
            </a:extLst>
          </p:cNvPr>
          <p:cNvSpPr/>
          <p:nvPr/>
        </p:nvSpPr>
        <p:spPr>
          <a:xfrm>
            <a:off x="7529101" y="5094172"/>
            <a:ext cx="175694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accent1"/>
              </a:buClr>
              <a:defRPr/>
            </a:pPr>
            <a:r>
              <a:rPr lang="zh-CN" altLang="en-US" sz="1400" dirty="0">
                <a:solidFill>
                  <a:prstClr val="black"/>
                </a:solidFill>
                <a:cs typeface="+mn-ea"/>
                <a:sym typeface="+mn-lt"/>
              </a:rPr>
              <a:t>如病人能行走则不作此项评定，按平地行走评分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="" xmlns:a16="http://schemas.microsoft.com/office/drawing/2014/main" id="{F55D4E1C-81AF-41FC-88C6-E2C9833B02BA}"/>
              </a:ext>
            </a:extLst>
          </p:cNvPr>
          <p:cNvSpPr txBox="1"/>
          <p:nvPr/>
        </p:nvSpPr>
        <p:spPr>
          <a:xfrm>
            <a:off x="7204563" y="4746211"/>
            <a:ext cx="2406022" cy="3663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r>
              <a:rPr lang="zh-CN" altLang="en-US" sz="16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行走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="" xmlns:a16="http://schemas.microsoft.com/office/drawing/2014/main" id="{2CB82372-9F59-45AC-9BC1-D49FD35E9D32}"/>
              </a:ext>
            </a:extLst>
          </p:cNvPr>
          <p:cNvSpPr/>
          <p:nvPr/>
        </p:nvSpPr>
        <p:spPr>
          <a:xfrm>
            <a:off x="5879734" y="2787207"/>
            <a:ext cx="25278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accent1"/>
              </a:buClr>
              <a:defRPr/>
            </a:pPr>
            <a:r>
              <a:rPr lang="zh-CN" altLang="en-US" sz="1400" dirty="0">
                <a:solidFill>
                  <a:prstClr val="black"/>
                </a:solidFill>
                <a:cs typeface="+mn-ea"/>
                <a:sym typeface="+mn-lt"/>
              </a:rPr>
              <a:t>在较少帮助下行走</a:t>
            </a:r>
            <a:r>
              <a:rPr lang="en-US" altLang="zh-CN" sz="1400" dirty="0">
                <a:solidFill>
                  <a:prstClr val="black"/>
                </a:solidFill>
                <a:cs typeface="+mn-ea"/>
                <a:sym typeface="+mn-lt"/>
              </a:rPr>
              <a:t>50</a:t>
            </a:r>
            <a:r>
              <a:rPr lang="zh-CN" altLang="en-US" sz="1400" dirty="0">
                <a:solidFill>
                  <a:prstClr val="black"/>
                </a:solidFill>
                <a:cs typeface="+mn-ea"/>
                <a:sym typeface="+mn-lt"/>
              </a:rPr>
              <a:t>米，在监督或帮助下完成上述动作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="" xmlns:a16="http://schemas.microsoft.com/office/drawing/2014/main" id="{AACF6829-E182-4E10-9BA2-9660D97F2104}"/>
              </a:ext>
            </a:extLst>
          </p:cNvPr>
          <p:cNvSpPr txBox="1"/>
          <p:nvPr/>
        </p:nvSpPr>
        <p:spPr>
          <a:xfrm>
            <a:off x="5924068" y="2431862"/>
            <a:ext cx="2406022" cy="3663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r>
              <a:rPr lang="zh-CN" altLang="en-US" sz="16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监督</a:t>
            </a:r>
          </a:p>
        </p:txBody>
      </p:sp>
      <p:grpSp>
        <p:nvGrpSpPr>
          <p:cNvPr id="51" name="Group 57">
            <a:extLst>
              <a:ext uri="{FF2B5EF4-FFF2-40B4-BE49-F238E27FC236}">
                <a16:creationId xmlns="" xmlns:a16="http://schemas.microsoft.com/office/drawing/2014/main" id="{421A14A8-51D9-43AA-A3E1-5A15F02BD136}"/>
              </a:ext>
            </a:extLst>
          </p:cNvPr>
          <p:cNvGrpSpPr/>
          <p:nvPr/>
        </p:nvGrpSpPr>
        <p:grpSpPr>
          <a:xfrm>
            <a:off x="10072052" y="2083978"/>
            <a:ext cx="672148" cy="649594"/>
            <a:chOff x="8048625" y="3005138"/>
            <a:chExt cx="473076" cy="457200"/>
          </a:xfrm>
          <a:solidFill>
            <a:schemeClr val="bg1"/>
          </a:solidFill>
        </p:grpSpPr>
        <p:sp>
          <p:nvSpPr>
            <p:cNvPr id="52" name="Freeform 81">
              <a:extLst>
                <a:ext uri="{FF2B5EF4-FFF2-40B4-BE49-F238E27FC236}">
                  <a16:creationId xmlns="" xmlns:a16="http://schemas.microsoft.com/office/drawing/2014/main" id="{EC041704-9E8E-448A-A58E-32D3CC758D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48638" y="3338513"/>
              <a:ext cx="373063" cy="123825"/>
            </a:xfrm>
            <a:custGeom>
              <a:avLst/>
              <a:gdLst/>
              <a:ahLst/>
              <a:cxnLst>
                <a:cxn ang="0">
                  <a:pos x="128" y="2"/>
                </a:cxn>
                <a:cxn ang="0">
                  <a:pos x="65" y="24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16"/>
                </a:cxn>
                <a:cxn ang="0">
                  <a:pos x="65" y="43"/>
                </a:cxn>
                <a:cxn ang="0">
                  <a:pos x="129" y="16"/>
                </a:cxn>
                <a:cxn ang="0">
                  <a:pos x="129" y="2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28" y="2"/>
                </a:cxn>
              </a:cxnLst>
              <a:rect l="0" t="0" r="r" b="b"/>
              <a:pathLst>
                <a:path w="129" h="43">
                  <a:moveTo>
                    <a:pt x="128" y="2"/>
                  </a:moveTo>
                  <a:cubicBezTo>
                    <a:pt x="124" y="15"/>
                    <a:pt x="96" y="24"/>
                    <a:pt x="65" y="24"/>
                  </a:cubicBezTo>
                  <a:cubicBezTo>
                    <a:pt x="34" y="24"/>
                    <a:pt x="6" y="15"/>
                    <a:pt x="1" y="2"/>
                  </a:cubicBezTo>
                  <a:cubicBezTo>
                    <a:pt x="0" y="0"/>
                    <a:pt x="0" y="0"/>
                    <a:pt x="0" y="2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31"/>
                    <a:pt x="31" y="43"/>
                    <a:pt x="65" y="43"/>
                  </a:cubicBezTo>
                  <a:cubicBezTo>
                    <a:pt x="99" y="43"/>
                    <a:pt x="129" y="31"/>
                    <a:pt x="129" y="16"/>
                  </a:cubicBezTo>
                  <a:cubicBezTo>
                    <a:pt x="129" y="2"/>
                    <a:pt x="129" y="2"/>
                    <a:pt x="129" y="2"/>
                  </a:cubicBezTo>
                  <a:cubicBezTo>
                    <a:pt x="129" y="0"/>
                    <a:pt x="129" y="0"/>
                    <a:pt x="128" y="2"/>
                  </a:cubicBezTo>
                  <a:close/>
                  <a:moveTo>
                    <a:pt x="128" y="2"/>
                  </a:moveTo>
                  <a:cubicBezTo>
                    <a:pt x="128" y="2"/>
                    <a:pt x="128" y="2"/>
                    <a:pt x="128" y="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3" name="Freeform 82">
              <a:extLst>
                <a:ext uri="{FF2B5EF4-FFF2-40B4-BE49-F238E27FC236}">
                  <a16:creationId xmlns="" xmlns:a16="http://schemas.microsoft.com/office/drawing/2014/main" id="{A436C744-EDFE-4E0C-9A38-18039AA9D7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29600" y="3268663"/>
              <a:ext cx="290513" cy="127000"/>
            </a:xfrm>
            <a:custGeom>
              <a:avLst/>
              <a:gdLst/>
              <a:ahLst/>
              <a:cxnLst>
                <a:cxn ang="0">
                  <a:pos x="2" y="40"/>
                </a:cxn>
                <a:cxn ang="0">
                  <a:pos x="37" y="44"/>
                </a:cxn>
                <a:cxn ang="0">
                  <a:pos x="100" y="18"/>
                </a:cxn>
                <a:cxn ang="0">
                  <a:pos x="86" y="1"/>
                </a:cxn>
                <a:cxn ang="0">
                  <a:pos x="79" y="1"/>
                </a:cxn>
                <a:cxn ang="0">
                  <a:pos x="2" y="37"/>
                </a:cxn>
                <a:cxn ang="0">
                  <a:pos x="2" y="40"/>
                </a:cxn>
                <a:cxn ang="0">
                  <a:pos x="2" y="40"/>
                </a:cxn>
                <a:cxn ang="0">
                  <a:pos x="2" y="40"/>
                </a:cxn>
              </a:cxnLst>
              <a:rect l="0" t="0" r="r" b="b"/>
              <a:pathLst>
                <a:path w="100" h="44">
                  <a:moveTo>
                    <a:pt x="2" y="40"/>
                  </a:moveTo>
                  <a:cubicBezTo>
                    <a:pt x="12" y="43"/>
                    <a:pt x="24" y="44"/>
                    <a:pt x="37" y="44"/>
                  </a:cubicBezTo>
                  <a:cubicBezTo>
                    <a:pt x="72" y="44"/>
                    <a:pt x="100" y="32"/>
                    <a:pt x="100" y="18"/>
                  </a:cubicBezTo>
                  <a:cubicBezTo>
                    <a:pt x="100" y="11"/>
                    <a:pt x="95" y="6"/>
                    <a:pt x="86" y="1"/>
                  </a:cubicBezTo>
                  <a:cubicBezTo>
                    <a:pt x="84" y="0"/>
                    <a:pt x="81" y="0"/>
                    <a:pt x="79" y="1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0" y="38"/>
                    <a:pt x="0" y="39"/>
                    <a:pt x="2" y="40"/>
                  </a:cubicBezTo>
                  <a:close/>
                  <a:moveTo>
                    <a:pt x="2" y="40"/>
                  </a:moveTo>
                  <a:cubicBezTo>
                    <a:pt x="2" y="40"/>
                    <a:pt x="2" y="40"/>
                    <a:pt x="2" y="4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4" name="Freeform 83">
              <a:extLst>
                <a:ext uri="{FF2B5EF4-FFF2-40B4-BE49-F238E27FC236}">
                  <a16:creationId xmlns="" xmlns:a16="http://schemas.microsoft.com/office/drawing/2014/main" id="{2EA5C5F1-ECF7-4018-950B-D06E23337F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51813" y="3241675"/>
              <a:ext cx="284163" cy="125413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2" y="42"/>
                </a:cxn>
                <a:cxn ang="0">
                  <a:pos x="19" y="42"/>
                </a:cxn>
                <a:cxn ang="0">
                  <a:pos x="96" y="7"/>
                </a:cxn>
                <a:cxn ang="0">
                  <a:pos x="96" y="4"/>
                </a:cxn>
                <a:cxn ang="0">
                  <a:pos x="64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98" h="43">
                  <a:moveTo>
                    <a:pt x="0" y="27"/>
                  </a:moveTo>
                  <a:cubicBezTo>
                    <a:pt x="0" y="32"/>
                    <a:pt x="5" y="38"/>
                    <a:pt x="12" y="42"/>
                  </a:cubicBezTo>
                  <a:cubicBezTo>
                    <a:pt x="14" y="43"/>
                    <a:pt x="17" y="43"/>
                    <a:pt x="19" y="42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8" y="6"/>
                    <a:pt x="98" y="4"/>
                    <a:pt x="96" y="4"/>
                  </a:cubicBezTo>
                  <a:cubicBezTo>
                    <a:pt x="86" y="2"/>
                    <a:pt x="75" y="0"/>
                    <a:pt x="64" y="0"/>
                  </a:cubicBezTo>
                  <a:cubicBezTo>
                    <a:pt x="29" y="0"/>
                    <a:pt x="0" y="12"/>
                    <a:pt x="0" y="27"/>
                  </a:cubicBezTo>
                  <a:close/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5" name="Freeform 84">
              <a:extLst>
                <a:ext uri="{FF2B5EF4-FFF2-40B4-BE49-F238E27FC236}">
                  <a16:creationId xmlns="" xmlns:a16="http://schemas.microsoft.com/office/drawing/2014/main" id="{BD957BA8-2ABB-45C8-9172-AF4E8CB1F9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28013" y="3005138"/>
              <a:ext cx="155575" cy="236538"/>
            </a:xfrm>
            <a:custGeom>
              <a:avLst/>
              <a:gdLst/>
              <a:ahLst/>
              <a:cxnLst>
                <a:cxn ang="0">
                  <a:pos x="3" y="81"/>
                </a:cxn>
                <a:cxn ang="0">
                  <a:pos x="41" y="77"/>
                </a:cxn>
                <a:cxn ang="0">
                  <a:pos x="48" y="77"/>
                </a:cxn>
                <a:cxn ang="0">
                  <a:pos x="52" y="74"/>
                </a:cxn>
                <a:cxn ang="0">
                  <a:pos x="54" y="58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9"/>
                </a:cxn>
                <a:cxn ang="0">
                  <a:pos x="3" y="81"/>
                </a:cxn>
                <a:cxn ang="0">
                  <a:pos x="3" y="81"/>
                </a:cxn>
                <a:cxn ang="0">
                  <a:pos x="3" y="81"/>
                </a:cxn>
              </a:cxnLst>
              <a:rect l="0" t="0" r="r" b="b"/>
              <a:pathLst>
                <a:path w="54" h="82">
                  <a:moveTo>
                    <a:pt x="3" y="81"/>
                  </a:moveTo>
                  <a:cubicBezTo>
                    <a:pt x="14" y="79"/>
                    <a:pt x="27" y="77"/>
                    <a:pt x="41" y="77"/>
                  </a:cubicBezTo>
                  <a:cubicBezTo>
                    <a:pt x="43" y="77"/>
                    <a:pt x="46" y="77"/>
                    <a:pt x="48" y="77"/>
                  </a:cubicBezTo>
                  <a:cubicBezTo>
                    <a:pt x="50" y="77"/>
                    <a:pt x="51" y="76"/>
                    <a:pt x="52" y="74"/>
                  </a:cubicBezTo>
                  <a:cubicBezTo>
                    <a:pt x="54" y="69"/>
                    <a:pt x="54" y="64"/>
                    <a:pt x="54" y="58"/>
                  </a:cubicBezTo>
                  <a:cubicBezTo>
                    <a:pt x="54" y="28"/>
                    <a:pt x="32" y="4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1"/>
                    <a:pt x="1" y="82"/>
                    <a:pt x="3" y="81"/>
                  </a:cubicBezTo>
                  <a:close/>
                  <a:moveTo>
                    <a:pt x="3" y="81"/>
                  </a:moveTo>
                  <a:cubicBezTo>
                    <a:pt x="3" y="81"/>
                    <a:pt x="3" y="81"/>
                    <a:pt x="3" y="8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6" name="Freeform 85">
              <a:extLst>
                <a:ext uri="{FF2B5EF4-FFF2-40B4-BE49-F238E27FC236}">
                  <a16:creationId xmlns="" xmlns:a16="http://schemas.microsoft.com/office/drawing/2014/main" id="{14F0C0EA-D698-48D0-BC03-3CACE6512A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48625" y="3005138"/>
              <a:ext cx="155575" cy="312738"/>
            </a:xfrm>
            <a:custGeom>
              <a:avLst/>
              <a:gdLst/>
              <a:ahLst/>
              <a:cxnLst>
                <a:cxn ang="0">
                  <a:pos x="51" y="86"/>
                </a:cxn>
                <a:cxn ang="0">
                  <a:pos x="54" y="81"/>
                </a:cxn>
                <a:cxn ang="0">
                  <a:pos x="54" y="4"/>
                </a:cxn>
                <a:cxn ang="0">
                  <a:pos x="51" y="0"/>
                </a:cxn>
                <a:cxn ang="0">
                  <a:pos x="0" y="58"/>
                </a:cxn>
                <a:cxn ang="0">
                  <a:pos x="27" y="107"/>
                </a:cxn>
                <a:cxn ang="0">
                  <a:pos x="29" y="108"/>
                </a:cxn>
                <a:cxn ang="0">
                  <a:pos x="29" y="108"/>
                </a:cxn>
                <a:cxn ang="0">
                  <a:pos x="51" y="86"/>
                </a:cxn>
                <a:cxn ang="0">
                  <a:pos x="51" y="86"/>
                </a:cxn>
                <a:cxn ang="0">
                  <a:pos x="51" y="86"/>
                </a:cxn>
              </a:cxnLst>
              <a:rect l="0" t="0" r="r" b="b"/>
              <a:pathLst>
                <a:path w="54" h="108">
                  <a:moveTo>
                    <a:pt x="51" y="86"/>
                  </a:moveTo>
                  <a:cubicBezTo>
                    <a:pt x="53" y="85"/>
                    <a:pt x="54" y="83"/>
                    <a:pt x="54" y="81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4" y="2"/>
                    <a:pt x="53" y="0"/>
                    <a:pt x="51" y="0"/>
                  </a:cubicBezTo>
                  <a:cubicBezTo>
                    <a:pt x="22" y="4"/>
                    <a:pt x="0" y="28"/>
                    <a:pt x="0" y="58"/>
                  </a:cubicBezTo>
                  <a:cubicBezTo>
                    <a:pt x="0" y="78"/>
                    <a:pt x="11" y="96"/>
                    <a:pt x="27" y="107"/>
                  </a:cubicBezTo>
                  <a:cubicBezTo>
                    <a:pt x="28" y="108"/>
                    <a:pt x="29" y="108"/>
                    <a:pt x="29" y="108"/>
                  </a:cubicBezTo>
                  <a:cubicBezTo>
                    <a:pt x="29" y="108"/>
                    <a:pt x="29" y="108"/>
                    <a:pt x="29" y="108"/>
                  </a:cubicBezTo>
                  <a:cubicBezTo>
                    <a:pt x="29" y="99"/>
                    <a:pt x="38" y="91"/>
                    <a:pt x="51" y="86"/>
                  </a:cubicBezTo>
                  <a:close/>
                  <a:moveTo>
                    <a:pt x="51" y="86"/>
                  </a:moveTo>
                  <a:cubicBezTo>
                    <a:pt x="51" y="86"/>
                    <a:pt x="51" y="86"/>
                    <a:pt x="51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</p:grpSp>
      <p:sp>
        <p:nvSpPr>
          <p:cNvPr id="58" name="任意多边形: 形状 57">
            <a:extLst>
              <a:ext uri="{FF2B5EF4-FFF2-40B4-BE49-F238E27FC236}">
                <a16:creationId xmlns="" xmlns:a16="http://schemas.microsoft.com/office/drawing/2014/main" id="{66F0C1F7-6528-44CB-B13F-9AB3CCA2DBA8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51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433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37" grpId="0" animBg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2389523C-68C7-4FBC-A1C6-B1602BCDDA95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="" xmlns:a16="http://schemas.microsoft.com/office/drawing/2014/main" id="{80C81527-3CDD-49CE-901F-75666D6F6E13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3AE0C731-4DB9-40FB-AE11-EDBC9FE1444F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0EBECCD6-F25C-46C8-9B03-C55DB165A0AF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" name="Straight Connector 16">
            <a:extLst>
              <a:ext uri="{FF2B5EF4-FFF2-40B4-BE49-F238E27FC236}">
                <a16:creationId xmlns="" xmlns:a16="http://schemas.microsoft.com/office/drawing/2014/main" id="{C5C6A709-C8B3-4BC2-8240-864C5AB0384B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>
            <a:extLst>
              <a:ext uri="{FF2B5EF4-FFF2-40B4-BE49-F238E27FC236}">
                <a16:creationId xmlns="" xmlns:a16="http://schemas.microsoft.com/office/drawing/2014/main" id="{0523C083-687D-48DF-802E-EA70E404B4A6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Group 19">
            <a:extLst>
              <a:ext uri="{FF2B5EF4-FFF2-40B4-BE49-F238E27FC236}">
                <a16:creationId xmlns="" xmlns:a16="http://schemas.microsoft.com/office/drawing/2014/main" id="{632B5511-90CB-4A62-B88A-C3F9AA7AB2B5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" name="Freeform 426">
              <a:extLst>
                <a:ext uri="{FF2B5EF4-FFF2-40B4-BE49-F238E27FC236}">
                  <a16:creationId xmlns="" xmlns:a16="http://schemas.microsoft.com/office/drawing/2014/main" id="{7E78DB4A-DBF8-40C3-802F-593B545FA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27">
              <a:extLst>
                <a:ext uri="{FF2B5EF4-FFF2-40B4-BE49-F238E27FC236}">
                  <a16:creationId xmlns="" xmlns:a16="http://schemas.microsoft.com/office/drawing/2014/main" id="{F93525EB-E169-482C-A930-C6DFCA21C2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428">
              <a:extLst>
                <a:ext uri="{FF2B5EF4-FFF2-40B4-BE49-F238E27FC236}">
                  <a16:creationId xmlns="" xmlns:a16="http://schemas.microsoft.com/office/drawing/2014/main" id="{E2E3FA11-0856-408E-9E5E-C280B9C32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9">
              <a:extLst>
                <a:ext uri="{FF2B5EF4-FFF2-40B4-BE49-F238E27FC236}">
                  <a16:creationId xmlns="" xmlns:a16="http://schemas.microsoft.com/office/drawing/2014/main" id="{8B01A8C7-3920-41AB-B210-5DE96BCA44D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矩形: 圆角 13">
            <a:extLst>
              <a:ext uri="{FF2B5EF4-FFF2-40B4-BE49-F238E27FC236}">
                <a16:creationId xmlns="" xmlns:a16="http://schemas.microsoft.com/office/drawing/2014/main" id="{DCDAB271-A098-4664-98BB-126B7A7F4F03}"/>
              </a:ext>
            </a:extLst>
          </p:cNvPr>
          <p:cNvSpPr/>
          <p:nvPr/>
        </p:nvSpPr>
        <p:spPr bwMode="auto">
          <a:xfrm>
            <a:off x="839788" y="1558500"/>
            <a:ext cx="2671415" cy="47839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上下楼梯</a:t>
            </a:r>
          </a:p>
        </p:txBody>
      </p:sp>
      <p:sp>
        <p:nvSpPr>
          <p:cNvPr id="15" name="椭圆 14">
            <a:extLst>
              <a:ext uri="{FF2B5EF4-FFF2-40B4-BE49-F238E27FC236}">
                <a16:creationId xmlns="" xmlns:a16="http://schemas.microsoft.com/office/drawing/2014/main" id="{B218FAEF-31FF-41D3-8A47-236B16C85AF2}"/>
              </a:ext>
            </a:extLst>
          </p:cNvPr>
          <p:cNvSpPr/>
          <p:nvPr/>
        </p:nvSpPr>
        <p:spPr bwMode="auto">
          <a:xfrm>
            <a:off x="910783" y="2388203"/>
            <a:ext cx="732280" cy="732280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="" xmlns:a16="http://schemas.microsoft.com/office/drawing/2014/main" id="{0ED0F19D-BA95-42E4-8DA5-14D1B71D3B58}"/>
              </a:ext>
            </a:extLst>
          </p:cNvPr>
          <p:cNvSpPr/>
          <p:nvPr/>
        </p:nvSpPr>
        <p:spPr>
          <a:xfrm>
            <a:off x="1723296" y="2532542"/>
            <a:ext cx="4293329" cy="701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buClr>
                <a:schemeClr val="accent1"/>
              </a:buClr>
              <a:defRPr/>
            </a:pPr>
            <a:r>
              <a:rPr lang="zh-CN" altLang="en-US" sz="1600" dirty="0">
                <a:solidFill>
                  <a:prstClr val="black"/>
                </a:solidFill>
                <a:cs typeface="+mn-ea"/>
                <a:sym typeface="+mn-lt"/>
              </a:rPr>
              <a:t>独自上下一层楼梯，可抓扶手，也可用手杖、腋杖，但应能携带手杖或腋杖一同上下楼。</a:t>
            </a:r>
          </a:p>
        </p:txBody>
      </p:sp>
      <p:grpSp>
        <p:nvGrpSpPr>
          <p:cNvPr id="17" name="组合 16">
            <a:extLst>
              <a:ext uri="{FF2B5EF4-FFF2-40B4-BE49-F238E27FC236}">
                <a16:creationId xmlns="" xmlns:a16="http://schemas.microsoft.com/office/drawing/2014/main" id="{66C54AAD-C455-4647-B283-47493B8B83F5}"/>
              </a:ext>
            </a:extLst>
          </p:cNvPr>
          <p:cNvGrpSpPr/>
          <p:nvPr/>
        </p:nvGrpSpPr>
        <p:grpSpPr>
          <a:xfrm>
            <a:off x="1051100" y="2515261"/>
            <a:ext cx="416306" cy="432016"/>
            <a:chOff x="7152227" y="5685038"/>
            <a:chExt cx="323435" cy="335644"/>
          </a:xfrm>
          <a:solidFill>
            <a:schemeClr val="bg1"/>
          </a:solidFill>
        </p:grpSpPr>
        <p:sp>
          <p:nvSpPr>
            <p:cNvPr id="18" name="Freeform 244">
              <a:extLst>
                <a:ext uri="{FF2B5EF4-FFF2-40B4-BE49-F238E27FC236}">
                  <a16:creationId xmlns="" xmlns:a16="http://schemas.microsoft.com/office/drawing/2014/main" id="{2924AB1B-302E-42CF-A0FC-6BE4B858051D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2227" y="5703348"/>
              <a:ext cx="201387" cy="311234"/>
            </a:xfrm>
            <a:custGeom>
              <a:avLst/>
              <a:gdLst>
                <a:gd name="T0" fmla="*/ 37 w 127"/>
                <a:gd name="T1" fmla="*/ 140 h 195"/>
                <a:gd name="T2" fmla="*/ 54 w 127"/>
                <a:gd name="T3" fmla="*/ 133 h 195"/>
                <a:gd name="T4" fmla="*/ 69 w 127"/>
                <a:gd name="T5" fmla="*/ 123 h 195"/>
                <a:gd name="T6" fmla="*/ 78 w 127"/>
                <a:gd name="T7" fmla="*/ 118 h 195"/>
                <a:gd name="T8" fmla="*/ 102 w 127"/>
                <a:gd name="T9" fmla="*/ 97 h 195"/>
                <a:gd name="T10" fmla="*/ 110 w 127"/>
                <a:gd name="T11" fmla="*/ 78 h 195"/>
                <a:gd name="T12" fmla="*/ 125 w 127"/>
                <a:gd name="T13" fmla="*/ 51 h 195"/>
                <a:gd name="T14" fmla="*/ 125 w 127"/>
                <a:gd name="T15" fmla="*/ 45 h 195"/>
                <a:gd name="T16" fmla="*/ 104 w 127"/>
                <a:gd name="T17" fmla="*/ 11 h 195"/>
                <a:gd name="T18" fmla="*/ 103 w 127"/>
                <a:gd name="T19" fmla="*/ 4 h 195"/>
                <a:gd name="T20" fmla="*/ 98 w 127"/>
                <a:gd name="T21" fmla="*/ 1 h 195"/>
                <a:gd name="T22" fmla="*/ 95 w 127"/>
                <a:gd name="T23" fmla="*/ 5 h 195"/>
                <a:gd name="T24" fmla="*/ 96 w 127"/>
                <a:gd name="T25" fmla="*/ 13 h 195"/>
                <a:gd name="T26" fmla="*/ 117 w 127"/>
                <a:gd name="T27" fmla="*/ 49 h 195"/>
                <a:gd name="T28" fmla="*/ 102 w 127"/>
                <a:gd name="T29" fmla="*/ 75 h 195"/>
                <a:gd name="T30" fmla="*/ 94 w 127"/>
                <a:gd name="T31" fmla="*/ 94 h 195"/>
                <a:gd name="T32" fmla="*/ 76 w 127"/>
                <a:gd name="T33" fmla="*/ 111 h 195"/>
                <a:gd name="T34" fmla="*/ 65 w 127"/>
                <a:gd name="T35" fmla="*/ 116 h 195"/>
                <a:gd name="T36" fmla="*/ 50 w 127"/>
                <a:gd name="T37" fmla="*/ 127 h 195"/>
                <a:gd name="T38" fmla="*/ 36 w 127"/>
                <a:gd name="T39" fmla="*/ 132 h 195"/>
                <a:gd name="T40" fmla="*/ 33 w 127"/>
                <a:gd name="T41" fmla="*/ 133 h 195"/>
                <a:gd name="T42" fmla="*/ 6 w 127"/>
                <a:gd name="T43" fmla="*/ 149 h 195"/>
                <a:gd name="T44" fmla="*/ 0 w 127"/>
                <a:gd name="T45" fmla="*/ 168 h 195"/>
                <a:gd name="T46" fmla="*/ 0 w 127"/>
                <a:gd name="T47" fmla="*/ 191 h 195"/>
                <a:gd name="T48" fmla="*/ 4 w 127"/>
                <a:gd name="T49" fmla="*/ 195 h 195"/>
                <a:gd name="T50" fmla="*/ 4 w 127"/>
                <a:gd name="T51" fmla="*/ 195 h 195"/>
                <a:gd name="T52" fmla="*/ 8 w 127"/>
                <a:gd name="T53" fmla="*/ 191 h 195"/>
                <a:gd name="T54" fmla="*/ 8 w 127"/>
                <a:gd name="T55" fmla="*/ 168 h 195"/>
                <a:gd name="T56" fmla="*/ 13 w 127"/>
                <a:gd name="T57" fmla="*/ 154 h 195"/>
                <a:gd name="T58" fmla="*/ 34 w 127"/>
                <a:gd name="T59" fmla="*/ 140 h 195"/>
                <a:gd name="T60" fmla="*/ 37 w 127"/>
                <a:gd name="T61" fmla="*/ 14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7" h="195">
                  <a:moveTo>
                    <a:pt x="37" y="140"/>
                  </a:moveTo>
                  <a:cubicBezTo>
                    <a:pt x="43" y="140"/>
                    <a:pt x="49" y="137"/>
                    <a:pt x="54" y="133"/>
                  </a:cubicBezTo>
                  <a:cubicBezTo>
                    <a:pt x="69" y="123"/>
                    <a:pt x="69" y="123"/>
                    <a:pt x="69" y="123"/>
                  </a:cubicBezTo>
                  <a:cubicBezTo>
                    <a:pt x="72" y="121"/>
                    <a:pt x="75" y="119"/>
                    <a:pt x="78" y="118"/>
                  </a:cubicBezTo>
                  <a:cubicBezTo>
                    <a:pt x="89" y="115"/>
                    <a:pt x="97" y="107"/>
                    <a:pt x="102" y="97"/>
                  </a:cubicBezTo>
                  <a:cubicBezTo>
                    <a:pt x="110" y="78"/>
                    <a:pt x="110" y="78"/>
                    <a:pt x="110" y="78"/>
                  </a:cubicBezTo>
                  <a:cubicBezTo>
                    <a:pt x="114" y="68"/>
                    <a:pt x="119" y="59"/>
                    <a:pt x="125" y="51"/>
                  </a:cubicBezTo>
                  <a:cubicBezTo>
                    <a:pt x="127" y="49"/>
                    <a:pt x="126" y="47"/>
                    <a:pt x="125" y="45"/>
                  </a:cubicBezTo>
                  <a:cubicBezTo>
                    <a:pt x="114" y="37"/>
                    <a:pt x="107" y="25"/>
                    <a:pt x="104" y="11"/>
                  </a:cubicBezTo>
                  <a:cubicBezTo>
                    <a:pt x="103" y="4"/>
                    <a:pt x="103" y="4"/>
                    <a:pt x="103" y="4"/>
                  </a:cubicBezTo>
                  <a:cubicBezTo>
                    <a:pt x="103" y="2"/>
                    <a:pt x="101" y="0"/>
                    <a:pt x="98" y="1"/>
                  </a:cubicBezTo>
                  <a:cubicBezTo>
                    <a:pt x="96" y="1"/>
                    <a:pt x="95" y="3"/>
                    <a:pt x="95" y="5"/>
                  </a:cubicBezTo>
                  <a:cubicBezTo>
                    <a:pt x="96" y="13"/>
                    <a:pt x="96" y="13"/>
                    <a:pt x="96" y="13"/>
                  </a:cubicBezTo>
                  <a:cubicBezTo>
                    <a:pt x="99" y="27"/>
                    <a:pt x="106" y="40"/>
                    <a:pt x="117" y="49"/>
                  </a:cubicBezTo>
                  <a:cubicBezTo>
                    <a:pt x="111" y="57"/>
                    <a:pt x="106" y="66"/>
                    <a:pt x="102" y="75"/>
                  </a:cubicBezTo>
                  <a:cubicBezTo>
                    <a:pt x="94" y="94"/>
                    <a:pt x="94" y="94"/>
                    <a:pt x="94" y="94"/>
                  </a:cubicBezTo>
                  <a:cubicBezTo>
                    <a:pt x="91" y="102"/>
                    <a:pt x="84" y="108"/>
                    <a:pt x="76" y="111"/>
                  </a:cubicBezTo>
                  <a:cubicBezTo>
                    <a:pt x="72" y="112"/>
                    <a:pt x="68" y="114"/>
                    <a:pt x="65" y="116"/>
                  </a:cubicBezTo>
                  <a:cubicBezTo>
                    <a:pt x="50" y="127"/>
                    <a:pt x="50" y="127"/>
                    <a:pt x="50" y="127"/>
                  </a:cubicBezTo>
                  <a:cubicBezTo>
                    <a:pt x="46" y="130"/>
                    <a:pt x="41" y="132"/>
                    <a:pt x="36" y="132"/>
                  </a:cubicBezTo>
                  <a:cubicBezTo>
                    <a:pt x="33" y="133"/>
                    <a:pt x="33" y="133"/>
                    <a:pt x="33" y="133"/>
                  </a:cubicBezTo>
                  <a:cubicBezTo>
                    <a:pt x="22" y="134"/>
                    <a:pt x="12" y="140"/>
                    <a:pt x="6" y="149"/>
                  </a:cubicBezTo>
                  <a:cubicBezTo>
                    <a:pt x="2" y="155"/>
                    <a:pt x="0" y="162"/>
                    <a:pt x="0" y="168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3"/>
                    <a:pt x="2" y="195"/>
                    <a:pt x="4" y="195"/>
                  </a:cubicBezTo>
                  <a:cubicBezTo>
                    <a:pt x="4" y="195"/>
                    <a:pt x="4" y="195"/>
                    <a:pt x="4" y="195"/>
                  </a:cubicBezTo>
                  <a:cubicBezTo>
                    <a:pt x="6" y="195"/>
                    <a:pt x="8" y="193"/>
                    <a:pt x="8" y="191"/>
                  </a:cubicBezTo>
                  <a:cubicBezTo>
                    <a:pt x="8" y="168"/>
                    <a:pt x="8" y="168"/>
                    <a:pt x="8" y="168"/>
                  </a:cubicBezTo>
                  <a:cubicBezTo>
                    <a:pt x="8" y="163"/>
                    <a:pt x="10" y="158"/>
                    <a:pt x="13" y="154"/>
                  </a:cubicBezTo>
                  <a:cubicBezTo>
                    <a:pt x="17" y="146"/>
                    <a:pt x="25" y="141"/>
                    <a:pt x="34" y="140"/>
                  </a:cubicBezTo>
                  <a:lnTo>
                    <a:pt x="37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Freeform 245">
              <a:extLst>
                <a:ext uri="{FF2B5EF4-FFF2-40B4-BE49-F238E27FC236}">
                  <a16:creationId xmlns="" xmlns:a16="http://schemas.microsoft.com/office/drawing/2014/main" id="{99422AE1-A80B-4924-9517-BF0FB11F9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2738" y="5685038"/>
              <a:ext cx="292924" cy="335644"/>
            </a:xfrm>
            <a:custGeom>
              <a:avLst/>
              <a:gdLst>
                <a:gd name="T0" fmla="*/ 166 w 183"/>
                <a:gd name="T1" fmla="*/ 52 h 209"/>
                <a:gd name="T2" fmla="*/ 157 w 183"/>
                <a:gd name="T3" fmla="*/ 43 h 209"/>
                <a:gd name="T4" fmla="*/ 137 w 183"/>
                <a:gd name="T5" fmla="*/ 38 h 209"/>
                <a:gd name="T6" fmla="*/ 131 w 183"/>
                <a:gd name="T7" fmla="*/ 39 h 209"/>
                <a:gd name="T8" fmla="*/ 116 w 183"/>
                <a:gd name="T9" fmla="*/ 33 h 209"/>
                <a:gd name="T10" fmla="*/ 111 w 183"/>
                <a:gd name="T11" fmla="*/ 24 h 209"/>
                <a:gd name="T12" fmla="*/ 107 w 183"/>
                <a:gd name="T13" fmla="*/ 4 h 209"/>
                <a:gd name="T14" fmla="*/ 102 w 183"/>
                <a:gd name="T15" fmla="*/ 1 h 209"/>
                <a:gd name="T16" fmla="*/ 99 w 183"/>
                <a:gd name="T17" fmla="*/ 5 h 209"/>
                <a:gd name="T18" fmla="*/ 103 w 183"/>
                <a:gd name="T19" fmla="*/ 26 h 209"/>
                <a:gd name="T20" fmla="*/ 110 w 183"/>
                <a:gd name="T21" fmla="*/ 39 h 209"/>
                <a:gd name="T22" fmla="*/ 132 w 183"/>
                <a:gd name="T23" fmla="*/ 47 h 209"/>
                <a:gd name="T24" fmla="*/ 137 w 183"/>
                <a:gd name="T25" fmla="*/ 46 h 209"/>
                <a:gd name="T26" fmla="*/ 153 w 183"/>
                <a:gd name="T27" fmla="*/ 50 h 209"/>
                <a:gd name="T28" fmla="*/ 160 w 183"/>
                <a:gd name="T29" fmla="*/ 57 h 209"/>
                <a:gd name="T30" fmla="*/ 175 w 183"/>
                <a:gd name="T31" fmla="*/ 107 h 209"/>
                <a:gd name="T32" fmla="*/ 82 w 183"/>
                <a:gd name="T33" fmla="*/ 201 h 209"/>
                <a:gd name="T34" fmla="*/ 80 w 183"/>
                <a:gd name="T35" fmla="*/ 201 h 209"/>
                <a:gd name="T36" fmla="*/ 37 w 183"/>
                <a:gd name="T37" fmla="*/ 183 h 209"/>
                <a:gd name="T38" fmla="*/ 29 w 183"/>
                <a:gd name="T39" fmla="*/ 175 h 209"/>
                <a:gd name="T40" fmla="*/ 22 w 183"/>
                <a:gd name="T41" fmla="*/ 171 h 209"/>
                <a:gd name="T42" fmla="*/ 10 w 183"/>
                <a:gd name="T43" fmla="*/ 173 h 209"/>
                <a:gd name="T44" fmla="*/ 3 w 183"/>
                <a:gd name="T45" fmla="*/ 183 h 209"/>
                <a:gd name="T46" fmla="*/ 0 w 183"/>
                <a:gd name="T47" fmla="*/ 197 h 209"/>
                <a:gd name="T48" fmla="*/ 4 w 183"/>
                <a:gd name="T49" fmla="*/ 202 h 209"/>
                <a:gd name="T50" fmla="*/ 8 w 183"/>
                <a:gd name="T51" fmla="*/ 198 h 209"/>
                <a:gd name="T52" fmla="*/ 11 w 183"/>
                <a:gd name="T53" fmla="*/ 185 h 209"/>
                <a:gd name="T54" fmla="*/ 14 w 183"/>
                <a:gd name="T55" fmla="*/ 180 h 209"/>
                <a:gd name="T56" fmla="*/ 20 w 183"/>
                <a:gd name="T57" fmla="*/ 179 h 209"/>
                <a:gd name="T58" fmla="*/ 24 w 183"/>
                <a:gd name="T59" fmla="*/ 181 h 209"/>
                <a:gd name="T60" fmla="*/ 32 w 183"/>
                <a:gd name="T61" fmla="*/ 189 h 209"/>
                <a:gd name="T62" fmla="*/ 80 w 183"/>
                <a:gd name="T63" fmla="*/ 209 h 209"/>
                <a:gd name="T64" fmla="*/ 82 w 183"/>
                <a:gd name="T65" fmla="*/ 209 h 209"/>
                <a:gd name="T66" fmla="*/ 183 w 183"/>
                <a:gd name="T67" fmla="*/ 107 h 209"/>
                <a:gd name="T68" fmla="*/ 166 w 183"/>
                <a:gd name="T69" fmla="*/ 52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3" h="209">
                  <a:moveTo>
                    <a:pt x="166" y="52"/>
                  </a:moveTo>
                  <a:cubicBezTo>
                    <a:pt x="164" y="48"/>
                    <a:pt x="161" y="45"/>
                    <a:pt x="157" y="43"/>
                  </a:cubicBezTo>
                  <a:cubicBezTo>
                    <a:pt x="151" y="39"/>
                    <a:pt x="144" y="37"/>
                    <a:pt x="137" y="38"/>
                  </a:cubicBezTo>
                  <a:cubicBezTo>
                    <a:pt x="131" y="39"/>
                    <a:pt x="131" y="39"/>
                    <a:pt x="131" y="39"/>
                  </a:cubicBezTo>
                  <a:cubicBezTo>
                    <a:pt x="126" y="39"/>
                    <a:pt x="120" y="37"/>
                    <a:pt x="116" y="33"/>
                  </a:cubicBezTo>
                  <a:cubicBezTo>
                    <a:pt x="114" y="31"/>
                    <a:pt x="112" y="27"/>
                    <a:pt x="111" y="24"/>
                  </a:cubicBezTo>
                  <a:cubicBezTo>
                    <a:pt x="107" y="4"/>
                    <a:pt x="107" y="4"/>
                    <a:pt x="107" y="4"/>
                  </a:cubicBezTo>
                  <a:cubicBezTo>
                    <a:pt x="106" y="2"/>
                    <a:pt x="104" y="0"/>
                    <a:pt x="102" y="1"/>
                  </a:cubicBezTo>
                  <a:cubicBezTo>
                    <a:pt x="100" y="1"/>
                    <a:pt x="99" y="3"/>
                    <a:pt x="99" y="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4" y="31"/>
                    <a:pt x="107" y="35"/>
                    <a:pt x="110" y="39"/>
                  </a:cubicBezTo>
                  <a:cubicBezTo>
                    <a:pt x="116" y="45"/>
                    <a:pt x="124" y="47"/>
                    <a:pt x="132" y="47"/>
                  </a:cubicBezTo>
                  <a:cubicBezTo>
                    <a:pt x="137" y="46"/>
                    <a:pt x="137" y="46"/>
                    <a:pt x="137" y="46"/>
                  </a:cubicBezTo>
                  <a:cubicBezTo>
                    <a:pt x="143" y="45"/>
                    <a:pt x="148" y="47"/>
                    <a:pt x="153" y="50"/>
                  </a:cubicBezTo>
                  <a:cubicBezTo>
                    <a:pt x="156" y="51"/>
                    <a:pt x="158" y="54"/>
                    <a:pt x="160" y="57"/>
                  </a:cubicBezTo>
                  <a:cubicBezTo>
                    <a:pt x="169" y="72"/>
                    <a:pt x="175" y="89"/>
                    <a:pt x="175" y="107"/>
                  </a:cubicBezTo>
                  <a:cubicBezTo>
                    <a:pt x="175" y="159"/>
                    <a:pt x="133" y="201"/>
                    <a:pt x="82" y="201"/>
                  </a:cubicBezTo>
                  <a:cubicBezTo>
                    <a:pt x="80" y="201"/>
                    <a:pt x="80" y="201"/>
                    <a:pt x="80" y="201"/>
                  </a:cubicBezTo>
                  <a:cubicBezTo>
                    <a:pt x="64" y="201"/>
                    <a:pt x="49" y="195"/>
                    <a:pt x="37" y="183"/>
                  </a:cubicBezTo>
                  <a:cubicBezTo>
                    <a:pt x="29" y="175"/>
                    <a:pt x="29" y="175"/>
                    <a:pt x="29" y="175"/>
                  </a:cubicBezTo>
                  <a:cubicBezTo>
                    <a:pt x="27" y="173"/>
                    <a:pt x="25" y="172"/>
                    <a:pt x="22" y="171"/>
                  </a:cubicBezTo>
                  <a:cubicBezTo>
                    <a:pt x="18" y="170"/>
                    <a:pt x="14" y="170"/>
                    <a:pt x="10" y="173"/>
                  </a:cubicBezTo>
                  <a:cubicBezTo>
                    <a:pt x="6" y="175"/>
                    <a:pt x="3" y="179"/>
                    <a:pt x="3" y="183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199"/>
                    <a:pt x="1" y="201"/>
                    <a:pt x="4" y="202"/>
                  </a:cubicBezTo>
                  <a:cubicBezTo>
                    <a:pt x="6" y="202"/>
                    <a:pt x="8" y="200"/>
                    <a:pt x="8" y="198"/>
                  </a:cubicBezTo>
                  <a:cubicBezTo>
                    <a:pt x="11" y="185"/>
                    <a:pt x="11" y="185"/>
                    <a:pt x="11" y="185"/>
                  </a:cubicBezTo>
                  <a:cubicBezTo>
                    <a:pt x="11" y="183"/>
                    <a:pt x="12" y="181"/>
                    <a:pt x="14" y="180"/>
                  </a:cubicBezTo>
                  <a:cubicBezTo>
                    <a:pt x="16" y="178"/>
                    <a:pt x="18" y="178"/>
                    <a:pt x="20" y="179"/>
                  </a:cubicBezTo>
                  <a:cubicBezTo>
                    <a:pt x="21" y="179"/>
                    <a:pt x="23" y="180"/>
                    <a:pt x="24" y="181"/>
                  </a:cubicBezTo>
                  <a:cubicBezTo>
                    <a:pt x="32" y="189"/>
                    <a:pt x="32" y="189"/>
                    <a:pt x="32" y="189"/>
                  </a:cubicBezTo>
                  <a:cubicBezTo>
                    <a:pt x="45" y="202"/>
                    <a:pt x="62" y="209"/>
                    <a:pt x="80" y="209"/>
                  </a:cubicBezTo>
                  <a:cubicBezTo>
                    <a:pt x="82" y="209"/>
                    <a:pt x="82" y="209"/>
                    <a:pt x="82" y="209"/>
                  </a:cubicBezTo>
                  <a:cubicBezTo>
                    <a:pt x="137" y="209"/>
                    <a:pt x="183" y="163"/>
                    <a:pt x="183" y="107"/>
                  </a:cubicBezTo>
                  <a:cubicBezTo>
                    <a:pt x="183" y="88"/>
                    <a:pt x="177" y="69"/>
                    <a:pt x="166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Freeform 246">
              <a:extLst>
                <a:ext uri="{FF2B5EF4-FFF2-40B4-BE49-F238E27FC236}">
                  <a16:creationId xmlns="" xmlns:a16="http://schemas.microsoft.com/office/drawing/2014/main" id="{798E1507-AD9E-4FCB-AEAA-496D1470E9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8174" y="5868116"/>
              <a:ext cx="158667" cy="122052"/>
            </a:xfrm>
            <a:custGeom>
              <a:avLst/>
              <a:gdLst>
                <a:gd name="T0" fmla="*/ 7 w 101"/>
                <a:gd name="T1" fmla="*/ 45 h 75"/>
                <a:gd name="T2" fmla="*/ 5 w 101"/>
                <a:gd name="T3" fmla="*/ 64 h 75"/>
                <a:gd name="T4" fmla="*/ 21 w 101"/>
                <a:gd name="T5" fmla="*/ 73 h 75"/>
                <a:gd name="T6" fmla="*/ 29 w 101"/>
                <a:gd name="T7" fmla="*/ 74 h 75"/>
                <a:gd name="T8" fmla="*/ 60 w 101"/>
                <a:gd name="T9" fmla="*/ 69 h 75"/>
                <a:gd name="T10" fmla="*/ 96 w 101"/>
                <a:gd name="T11" fmla="*/ 34 h 75"/>
                <a:gd name="T12" fmla="*/ 98 w 101"/>
                <a:gd name="T13" fmla="*/ 6 h 75"/>
                <a:gd name="T14" fmla="*/ 96 w 101"/>
                <a:gd name="T15" fmla="*/ 0 h 75"/>
                <a:gd name="T16" fmla="*/ 25 w 101"/>
                <a:gd name="T17" fmla="*/ 37 h 75"/>
                <a:gd name="T18" fmla="*/ 7 w 101"/>
                <a:gd name="T19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75">
                  <a:moveTo>
                    <a:pt x="7" y="45"/>
                  </a:moveTo>
                  <a:cubicBezTo>
                    <a:pt x="1" y="50"/>
                    <a:pt x="0" y="59"/>
                    <a:pt x="5" y="64"/>
                  </a:cubicBezTo>
                  <a:cubicBezTo>
                    <a:pt x="9" y="69"/>
                    <a:pt x="15" y="72"/>
                    <a:pt x="21" y="73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40" y="75"/>
                    <a:pt x="50" y="74"/>
                    <a:pt x="60" y="69"/>
                  </a:cubicBezTo>
                  <a:cubicBezTo>
                    <a:pt x="76" y="62"/>
                    <a:pt x="89" y="50"/>
                    <a:pt x="96" y="34"/>
                  </a:cubicBezTo>
                  <a:cubicBezTo>
                    <a:pt x="101" y="25"/>
                    <a:pt x="101" y="15"/>
                    <a:pt x="98" y="6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77" y="20"/>
                    <a:pt x="52" y="33"/>
                    <a:pt x="25" y="37"/>
                  </a:cubicBezTo>
                  <a:cubicBezTo>
                    <a:pt x="18" y="38"/>
                    <a:pt x="12" y="40"/>
                    <a:pt x="7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D8A3859E-E5CE-4493-B141-D9D31D1EE414}"/>
              </a:ext>
            </a:extLst>
          </p:cNvPr>
          <p:cNvSpPr txBox="1"/>
          <p:nvPr/>
        </p:nvSpPr>
        <p:spPr>
          <a:xfrm>
            <a:off x="1723296" y="2227106"/>
            <a:ext cx="1087253" cy="4347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 algn="l"/>
            <a:r>
              <a:rPr lang="en-US" altLang="zh-CN" sz="20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10</a:t>
            </a:r>
            <a:r>
              <a:rPr lang="zh-CN" altLang="en-US" sz="20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分</a:t>
            </a:r>
          </a:p>
        </p:txBody>
      </p:sp>
      <p:cxnSp>
        <p:nvCxnSpPr>
          <p:cNvPr id="24" name="直接连接符 23">
            <a:extLst>
              <a:ext uri="{FF2B5EF4-FFF2-40B4-BE49-F238E27FC236}">
                <a16:creationId xmlns="" xmlns:a16="http://schemas.microsoft.com/office/drawing/2014/main" id="{58B4EAF8-223E-4267-92C5-1B2AD51D53EF}"/>
              </a:ext>
            </a:extLst>
          </p:cNvPr>
          <p:cNvCxnSpPr>
            <a:cxnSpLocks/>
          </p:cNvCxnSpPr>
          <p:nvPr/>
        </p:nvCxnSpPr>
        <p:spPr>
          <a:xfrm>
            <a:off x="6096858" y="2446527"/>
            <a:ext cx="0" cy="7366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>
            <a:extLst>
              <a:ext uri="{FF2B5EF4-FFF2-40B4-BE49-F238E27FC236}">
                <a16:creationId xmlns="" xmlns:a16="http://schemas.microsoft.com/office/drawing/2014/main" id="{DCDA2685-8DCA-4DDE-92C7-F1AACFECB13D}"/>
              </a:ext>
            </a:extLst>
          </p:cNvPr>
          <p:cNvSpPr/>
          <p:nvPr/>
        </p:nvSpPr>
        <p:spPr bwMode="auto">
          <a:xfrm>
            <a:off x="6579565" y="2388203"/>
            <a:ext cx="732280" cy="732280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="" xmlns:a16="http://schemas.microsoft.com/office/drawing/2014/main" id="{94790E39-1134-4F69-A6DA-A3CEFDB9053B}"/>
              </a:ext>
            </a:extLst>
          </p:cNvPr>
          <p:cNvSpPr/>
          <p:nvPr/>
        </p:nvSpPr>
        <p:spPr>
          <a:xfrm>
            <a:off x="7421813" y="2685041"/>
            <a:ext cx="2980647" cy="381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buClr>
                <a:schemeClr val="accent1"/>
              </a:buClr>
              <a:defRPr/>
            </a:pPr>
            <a:r>
              <a:rPr lang="zh-CN" altLang="en-US" sz="1600" dirty="0">
                <a:solidFill>
                  <a:prstClr val="black"/>
                </a:solidFill>
                <a:cs typeface="+mn-ea"/>
                <a:sym typeface="+mn-lt"/>
              </a:rPr>
              <a:t>在监督或帮助下上下一层楼。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="" xmlns:a16="http://schemas.microsoft.com/office/drawing/2014/main" id="{FB9DC6B2-48A6-46E4-8F05-9BDDD0A58144}"/>
              </a:ext>
            </a:extLst>
          </p:cNvPr>
          <p:cNvSpPr txBox="1"/>
          <p:nvPr/>
        </p:nvSpPr>
        <p:spPr>
          <a:xfrm>
            <a:off x="7421813" y="2314384"/>
            <a:ext cx="1087253" cy="4347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 algn="l"/>
            <a:r>
              <a:rPr lang="en-US" altLang="zh-CN" sz="20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5</a:t>
            </a:r>
            <a:r>
              <a:rPr lang="zh-CN" altLang="en-US" sz="20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分</a:t>
            </a:r>
          </a:p>
        </p:txBody>
      </p:sp>
      <p:sp>
        <p:nvSpPr>
          <p:cNvPr id="21" name="Freeform 257">
            <a:extLst>
              <a:ext uri="{FF2B5EF4-FFF2-40B4-BE49-F238E27FC236}">
                <a16:creationId xmlns="" xmlns:a16="http://schemas.microsoft.com/office/drawing/2014/main" id="{DF19D9C9-B8D8-405A-A95B-5F1DE5DE10B0}"/>
              </a:ext>
            </a:extLst>
          </p:cNvPr>
          <p:cNvSpPr>
            <a:spLocks noEditPoints="1"/>
          </p:cNvSpPr>
          <p:nvPr/>
        </p:nvSpPr>
        <p:spPr bwMode="auto">
          <a:xfrm>
            <a:off x="6754010" y="2562650"/>
            <a:ext cx="383390" cy="383386"/>
          </a:xfrm>
          <a:custGeom>
            <a:avLst/>
            <a:gdLst>
              <a:gd name="T0" fmla="*/ 210 w 224"/>
              <a:gd name="T1" fmla="*/ 108 h 224"/>
              <a:gd name="T2" fmla="*/ 224 w 224"/>
              <a:gd name="T3" fmla="*/ 82 h 224"/>
              <a:gd name="T4" fmla="*/ 195 w 224"/>
              <a:gd name="T5" fmla="*/ 53 h 224"/>
              <a:gd name="T6" fmla="*/ 147 w 224"/>
              <a:gd name="T7" fmla="*/ 53 h 224"/>
              <a:gd name="T8" fmla="*/ 116 w 224"/>
              <a:gd name="T9" fmla="*/ 22 h 224"/>
              <a:gd name="T10" fmla="*/ 94 w 224"/>
              <a:gd name="T11" fmla="*/ 0 h 224"/>
              <a:gd name="T12" fmla="*/ 71 w 224"/>
              <a:gd name="T13" fmla="*/ 22 h 224"/>
              <a:gd name="T14" fmla="*/ 90 w 224"/>
              <a:gd name="T15" fmla="*/ 78 h 224"/>
              <a:gd name="T16" fmla="*/ 30 w 224"/>
              <a:gd name="T17" fmla="*/ 78 h 224"/>
              <a:gd name="T18" fmla="*/ 0 w 224"/>
              <a:gd name="T19" fmla="*/ 108 h 224"/>
              <a:gd name="T20" fmla="*/ 15 w 224"/>
              <a:gd name="T21" fmla="*/ 133 h 224"/>
              <a:gd name="T22" fmla="*/ 0 w 224"/>
              <a:gd name="T23" fmla="*/ 158 h 224"/>
              <a:gd name="T24" fmla="*/ 30 w 224"/>
              <a:gd name="T25" fmla="*/ 188 h 224"/>
              <a:gd name="T26" fmla="*/ 94 w 224"/>
              <a:gd name="T27" fmla="*/ 188 h 224"/>
              <a:gd name="T28" fmla="*/ 108 w 224"/>
              <a:gd name="T29" fmla="*/ 202 h 224"/>
              <a:gd name="T30" fmla="*/ 130 w 224"/>
              <a:gd name="T31" fmla="*/ 224 h 224"/>
              <a:gd name="T32" fmla="*/ 152 w 224"/>
              <a:gd name="T33" fmla="*/ 202 h 224"/>
              <a:gd name="T34" fmla="*/ 141 w 224"/>
              <a:gd name="T35" fmla="*/ 167 h 224"/>
              <a:gd name="T36" fmla="*/ 138 w 224"/>
              <a:gd name="T37" fmla="*/ 162 h 224"/>
              <a:gd name="T38" fmla="*/ 195 w 224"/>
              <a:gd name="T39" fmla="*/ 162 h 224"/>
              <a:gd name="T40" fmla="*/ 224 w 224"/>
              <a:gd name="T41" fmla="*/ 133 h 224"/>
              <a:gd name="T42" fmla="*/ 210 w 224"/>
              <a:gd name="T43" fmla="*/ 108 h 224"/>
              <a:gd name="T44" fmla="*/ 195 w 224"/>
              <a:gd name="T45" fmla="*/ 154 h 224"/>
              <a:gd name="T46" fmla="*/ 60 w 224"/>
              <a:gd name="T47" fmla="*/ 154 h 224"/>
              <a:gd name="T48" fmla="*/ 56 w 224"/>
              <a:gd name="T49" fmla="*/ 158 h 224"/>
              <a:gd name="T50" fmla="*/ 60 w 224"/>
              <a:gd name="T51" fmla="*/ 162 h 224"/>
              <a:gd name="T52" fmla="*/ 128 w 224"/>
              <a:gd name="T53" fmla="*/ 162 h 224"/>
              <a:gd name="T54" fmla="*/ 134 w 224"/>
              <a:gd name="T55" fmla="*/ 171 h 224"/>
              <a:gd name="T56" fmla="*/ 144 w 224"/>
              <a:gd name="T57" fmla="*/ 202 h 224"/>
              <a:gd name="T58" fmla="*/ 130 w 224"/>
              <a:gd name="T59" fmla="*/ 216 h 224"/>
              <a:gd name="T60" fmla="*/ 116 w 224"/>
              <a:gd name="T61" fmla="*/ 202 h 224"/>
              <a:gd name="T62" fmla="*/ 94 w 224"/>
              <a:gd name="T63" fmla="*/ 180 h 224"/>
              <a:gd name="T64" fmla="*/ 30 w 224"/>
              <a:gd name="T65" fmla="*/ 180 h 224"/>
              <a:gd name="T66" fmla="*/ 8 w 224"/>
              <a:gd name="T67" fmla="*/ 158 h 224"/>
              <a:gd name="T68" fmla="*/ 30 w 224"/>
              <a:gd name="T69" fmla="*/ 137 h 224"/>
              <a:gd name="T70" fmla="*/ 33 w 224"/>
              <a:gd name="T71" fmla="*/ 137 h 224"/>
              <a:gd name="T72" fmla="*/ 164 w 224"/>
              <a:gd name="T73" fmla="*/ 137 h 224"/>
              <a:gd name="T74" fmla="*/ 168 w 224"/>
              <a:gd name="T75" fmla="*/ 133 h 224"/>
              <a:gd name="T76" fmla="*/ 164 w 224"/>
              <a:gd name="T77" fmla="*/ 129 h 224"/>
              <a:gd name="T78" fmla="*/ 33 w 224"/>
              <a:gd name="T79" fmla="*/ 129 h 224"/>
              <a:gd name="T80" fmla="*/ 30 w 224"/>
              <a:gd name="T81" fmla="*/ 129 h 224"/>
              <a:gd name="T82" fmla="*/ 8 w 224"/>
              <a:gd name="T83" fmla="*/ 108 h 224"/>
              <a:gd name="T84" fmla="*/ 30 w 224"/>
              <a:gd name="T85" fmla="*/ 86 h 224"/>
              <a:gd name="T86" fmla="*/ 164 w 224"/>
              <a:gd name="T87" fmla="*/ 86 h 224"/>
              <a:gd name="T88" fmla="*/ 168 w 224"/>
              <a:gd name="T89" fmla="*/ 82 h 224"/>
              <a:gd name="T90" fmla="*/ 164 w 224"/>
              <a:gd name="T91" fmla="*/ 78 h 224"/>
              <a:gd name="T92" fmla="*/ 100 w 224"/>
              <a:gd name="T93" fmla="*/ 78 h 224"/>
              <a:gd name="T94" fmla="*/ 79 w 224"/>
              <a:gd name="T95" fmla="*/ 22 h 224"/>
              <a:gd name="T96" fmla="*/ 94 w 224"/>
              <a:gd name="T97" fmla="*/ 8 h 224"/>
              <a:gd name="T98" fmla="*/ 108 w 224"/>
              <a:gd name="T99" fmla="*/ 22 h 224"/>
              <a:gd name="T100" fmla="*/ 147 w 224"/>
              <a:gd name="T101" fmla="*/ 61 h 224"/>
              <a:gd name="T102" fmla="*/ 195 w 224"/>
              <a:gd name="T103" fmla="*/ 61 h 224"/>
              <a:gd name="T104" fmla="*/ 216 w 224"/>
              <a:gd name="T105" fmla="*/ 82 h 224"/>
              <a:gd name="T106" fmla="*/ 195 w 224"/>
              <a:gd name="T107" fmla="*/ 104 h 224"/>
              <a:gd name="T108" fmla="*/ 130 w 224"/>
              <a:gd name="T109" fmla="*/ 104 h 224"/>
              <a:gd name="T110" fmla="*/ 60 w 224"/>
              <a:gd name="T111" fmla="*/ 104 h 224"/>
              <a:gd name="T112" fmla="*/ 56 w 224"/>
              <a:gd name="T113" fmla="*/ 108 h 224"/>
              <a:gd name="T114" fmla="*/ 60 w 224"/>
              <a:gd name="T115" fmla="*/ 112 h 224"/>
              <a:gd name="T116" fmla="*/ 130 w 224"/>
              <a:gd name="T117" fmla="*/ 112 h 224"/>
              <a:gd name="T118" fmla="*/ 195 w 224"/>
              <a:gd name="T119" fmla="*/ 112 h 224"/>
              <a:gd name="T120" fmla="*/ 216 w 224"/>
              <a:gd name="T121" fmla="*/ 133 h 224"/>
              <a:gd name="T122" fmla="*/ 195 w 224"/>
              <a:gd name="T123" fmla="*/ 154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24" h="224">
                <a:moveTo>
                  <a:pt x="210" y="108"/>
                </a:moveTo>
                <a:cubicBezTo>
                  <a:pt x="218" y="102"/>
                  <a:pt x="224" y="93"/>
                  <a:pt x="224" y="82"/>
                </a:cubicBezTo>
                <a:cubicBezTo>
                  <a:pt x="224" y="66"/>
                  <a:pt x="211" y="53"/>
                  <a:pt x="195" y="53"/>
                </a:cubicBezTo>
                <a:cubicBezTo>
                  <a:pt x="147" y="53"/>
                  <a:pt x="147" y="53"/>
                  <a:pt x="147" y="53"/>
                </a:cubicBezTo>
                <a:cubicBezTo>
                  <a:pt x="130" y="53"/>
                  <a:pt x="116" y="39"/>
                  <a:pt x="116" y="22"/>
                </a:cubicBezTo>
                <a:cubicBezTo>
                  <a:pt x="116" y="10"/>
                  <a:pt x="106" y="0"/>
                  <a:pt x="94" y="0"/>
                </a:cubicBezTo>
                <a:cubicBezTo>
                  <a:pt x="81" y="0"/>
                  <a:pt x="71" y="10"/>
                  <a:pt x="71" y="22"/>
                </a:cubicBezTo>
                <a:cubicBezTo>
                  <a:pt x="71" y="43"/>
                  <a:pt x="78" y="62"/>
                  <a:pt x="90" y="78"/>
                </a:cubicBezTo>
                <a:cubicBezTo>
                  <a:pt x="30" y="78"/>
                  <a:pt x="30" y="78"/>
                  <a:pt x="30" y="78"/>
                </a:cubicBezTo>
                <a:cubicBezTo>
                  <a:pt x="13" y="78"/>
                  <a:pt x="0" y="91"/>
                  <a:pt x="0" y="108"/>
                </a:cubicBezTo>
                <a:cubicBezTo>
                  <a:pt x="0" y="118"/>
                  <a:pt x="6" y="128"/>
                  <a:pt x="15" y="133"/>
                </a:cubicBezTo>
                <a:cubicBezTo>
                  <a:pt x="6" y="138"/>
                  <a:pt x="0" y="148"/>
                  <a:pt x="0" y="158"/>
                </a:cubicBezTo>
                <a:cubicBezTo>
                  <a:pt x="0" y="175"/>
                  <a:pt x="13" y="188"/>
                  <a:pt x="30" y="188"/>
                </a:cubicBezTo>
                <a:cubicBezTo>
                  <a:pt x="94" y="188"/>
                  <a:pt x="94" y="188"/>
                  <a:pt x="94" y="188"/>
                </a:cubicBezTo>
                <a:cubicBezTo>
                  <a:pt x="102" y="188"/>
                  <a:pt x="108" y="194"/>
                  <a:pt x="108" y="202"/>
                </a:cubicBezTo>
                <a:cubicBezTo>
                  <a:pt x="108" y="214"/>
                  <a:pt x="118" y="224"/>
                  <a:pt x="130" y="224"/>
                </a:cubicBezTo>
                <a:cubicBezTo>
                  <a:pt x="142" y="224"/>
                  <a:pt x="152" y="214"/>
                  <a:pt x="152" y="202"/>
                </a:cubicBezTo>
                <a:cubicBezTo>
                  <a:pt x="152" y="189"/>
                  <a:pt x="148" y="177"/>
                  <a:pt x="141" y="167"/>
                </a:cubicBezTo>
                <a:cubicBezTo>
                  <a:pt x="138" y="162"/>
                  <a:pt x="138" y="162"/>
                  <a:pt x="138" y="162"/>
                </a:cubicBezTo>
                <a:cubicBezTo>
                  <a:pt x="195" y="162"/>
                  <a:pt x="195" y="162"/>
                  <a:pt x="195" y="162"/>
                </a:cubicBezTo>
                <a:cubicBezTo>
                  <a:pt x="211" y="162"/>
                  <a:pt x="224" y="149"/>
                  <a:pt x="224" y="133"/>
                </a:cubicBezTo>
                <a:cubicBezTo>
                  <a:pt x="224" y="122"/>
                  <a:pt x="218" y="113"/>
                  <a:pt x="210" y="108"/>
                </a:cubicBezTo>
                <a:close/>
                <a:moveTo>
                  <a:pt x="195" y="154"/>
                </a:moveTo>
                <a:cubicBezTo>
                  <a:pt x="60" y="154"/>
                  <a:pt x="60" y="154"/>
                  <a:pt x="60" y="154"/>
                </a:cubicBezTo>
                <a:cubicBezTo>
                  <a:pt x="58" y="154"/>
                  <a:pt x="56" y="156"/>
                  <a:pt x="56" y="158"/>
                </a:cubicBezTo>
                <a:cubicBezTo>
                  <a:pt x="56" y="161"/>
                  <a:pt x="58" y="162"/>
                  <a:pt x="60" y="162"/>
                </a:cubicBezTo>
                <a:cubicBezTo>
                  <a:pt x="128" y="162"/>
                  <a:pt x="128" y="162"/>
                  <a:pt x="128" y="162"/>
                </a:cubicBezTo>
                <a:cubicBezTo>
                  <a:pt x="134" y="171"/>
                  <a:pt x="134" y="171"/>
                  <a:pt x="134" y="171"/>
                </a:cubicBezTo>
                <a:cubicBezTo>
                  <a:pt x="141" y="180"/>
                  <a:pt x="144" y="191"/>
                  <a:pt x="144" y="202"/>
                </a:cubicBezTo>
                <a:cubicBezTo>
                  <a:pt x="144" y="210"/>
                  <a:pt x="138" y="216"/>
                  <a:pt x="130" y="216"/>
                </a:cubicBezTo>
                <a:cubicBezTo>
                  <a:pt x="123" y="216"/>
                  <a:pt x="116" y="210"/>
                  <a:pt x="116" y="202"/>
                </a:cubicBezTo>
                <a:cubicBezTo>
                  <a:pt x="116" y="190"/>
                  <a:pt x="106" y="180"/>
                  <a:pt x="94" y="180"/>
                </a:cubicBezTo>
                <a:cubicBezTo>
                  <a:pt x="30" y="180"/>
                  <a:pt x="30" y="180"/>
                  <a:pt x="30" y="180"/>
                </a:cubicBezTo>
                <a:cubicBezTo>
                  <a:pt x="18" y="180"/>
                  <a:pt x="8" y="170"/>
                  <a:pt x="8" y="158"/>
                </a:cubicBezTo>
                <a:cubicBezTo>
                  <a:pt x="8" y="147"/>
                  <a:pt x="18" y="137"/>
                  <a:pt x="30" y="137"/>
                </a:cubicBezTo>
                <a:cubicBezTo>
                  <a:pt x="33" y="137"/>
                  <a:pt x="33" y="137"/>
                  <a:pt x="33" y="137"/>
                </a:cubicBezTo>
                <a:cubicBezTo>
                  <a:pt x="164" y="137"/>
                  <a:pt x="164" y="137"/>
                  <a:pt x="164" y="137"/>
                </a:cubicBezTo>
                <a:cubicBezTo>
                  <a:pt x="167" y="137"/>
                  <a:pt x="168" y="135"/>
                  <a:pt x="168" y="133"/>
                </a:cubicBezTo>
                <a:cubicBezTo>
                  <a:pt x="168" y="131"/>
                  <a:pt x="167" y="129"/>
                  <a:pt x="164" y="129"/>
                </a:cubicBezTo>
                <a:cubicBezTo>
                  <a:pt x="33" y="129"/>
                  <a:pt x="33" y="129"/>
                  <a:pt x="33" y="129"/>
                </a:cubicBezTo>
                <a:cubicBezTo>
                  <a:pt x="30" y="129"/>
                  <a:pt x="30" y="129"/>
                  <a:pt x="30" y="129"/>
                </a:cubicBezTo>
                <a:cubicBezTo>
                  <a:pt x="18" y="129"/>
                  <a:pt x="8" y="119"/>
                  <a:pt x="8" y="108"/>
                </a:cubicBezTo>
                <a:cubicBezTo>
                  <a:pt x="8" y="96"/>
                  <a:pt x="18" y="86"/>
                  <a:pt x="30" y="86"/>
                </a:cubicBezTo>
                <a:cubicBezTo>
                  <a:pt x="164" y="86"/>
                  <a:pt x="164" y="86"/>
                  <a:pt x="164" y="86"/>
                </a:cubicBezTo>
                <a:cubicBezTo>
                  <a:pt x="167" y="86"/>
                  <a:pt x="168" y="84"/>
                  <a:pt x="168" y="82"/>
                </a:cubicBezTo>
                <a:cubicBezTo>
                  <a:pt x="168" y="80"/>
                  <a:pt x="167" y="78"/>
                  <a:pt x="164" y="78"/>
                </a:cubicBezTo>
                <a:cubicBezTo>
                  <a:pt x="100" y="78"/>
                  <a:pt x="100" y="78"/>
                  <a:pt x="100" y="78"/>
                </a:cubicBezTo>
                <a:cubicBezTo>
                  <a:pt x="86" y="63"/>
                  <a:pt x="79" y="43"/>
                  <a:pt x="79" y="22"/>
                </a:cubicBezTo>
                <a:cubicBezTo>
                  <a:pt x="79" y="14"/>
                  <a:pt x="85" y="8"/>
                  <a:pt x="94" y="8"/>
                </a:cubicBezTo>
                <a:cubicBezTo>
                  <a:pt x="102" y="8"/>
                  <a:pt x="108" y="14"/>
                  <a:pt x="108" y="22"/>
                </a:cubicBezTo>
                <a:cubicBezTo>
                  <a:pt x="108" y="44"/>
                  <a:pt x="125" y="61"/>
                  <a:pt x="147" y="61"/>
                </a:cubicBezTo>
                <a:cubicBezTo>
                  <a:pt x="195" y="61"/>
                  <a:pt x="195" y="61"/>
                  <a:pt x="195" y="61"/>
                </a:cubicBezTo>
                <a:cubicBezTo>
                  <a:pt x="207" y="61"/>
                  <a:pt x="216" y="70"/>
                  <a:pt x="216" y="82"/>
                </a:cubicBezTo>
                <a:cubicBezTo>
                  <a:pt x="216" y="94"/>
                  <a:pt x="207" y="104"/>
                  <a:pt x="195" y="104"/>
                </a:cubicBezTo>
                <a:cubicBezTo>
                  <a:pt x="130" y="104"/>
                  <a:pt x="130" y="104"/>
                  <a:pt x="130" y="104"/>
                </a:cubicBezTo>
                <a:cubicBezTo>
                  <a:pt x="60" y="104"/>
                  <a:pt x="60" y="104"/>
                  <a:pt x="60" y="104"/>
                </a:cubicBezTo>
                <a:cubicBezTo>
                  <a:pt x="58" y="104"/>
                  <a:pt x="56" y="105"/>
                  <a:pt x="56" y="108"/>
                </a:cubicBezTo>
                <a:cubicBezTo>
                  <a:pt x="56" y="110"/>
                  <a:pt x="58" y="112"/>
                  <a:pt x="60" y="112"/>
                </a:cubicBezTo>
                <a:cubicBezTo>
                  <a:pt x="130" y="112"/>
                  <a:pt x="130" y="112"/>
                  <a:pt x="130" y="112"/>
                </a:cubicBezTo>
                <a:cubicBezTo>
                  <a:pt x="195" y="112"/>
                  <a:pt x="195" y="112"/>
                  <a:pt x="195" y="112"/>
                </a:cubicBezTo>
                <a:cubicBezTo>
                  <a:pt x="207" y="112"/>
                  <a:pt x="216" y="121"/>
                  <a:pt x="216" y="133"/>
                </a:cubicBezTo>
                <a:cubicBezTo>
                  <a:pt x="216" y="145"/>
                  <a:pt x="207" y="154"/>
                  <a:pt x="195" y="1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矩形: 圆角 38">
            <a:extLst>
              <a:ext uri="{FF2B5EF4-FFF2-40B4-BE49-F238E27FC236}">
                <a16:creationId xmlns="" xmlns:a16="http://schemas.microsoft.com/office/drawing/2014/main" id="{BF74C6CA-982D-4F54-88FD-55F775298DF7}"/>
              </a:ext>
            </a:extLst>
          </p:cNvPr>
          <p:cNvSpPr/>
          <p:nvPr/>
        </p:nvSpPr>
        <p:spPr bwMode="auto">
          <a:xfrm>
            <a:off x="839788" y="3949827"/>
            <a:ext cx="2671415" cy="47839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上下楼梯</a:t>
            </a:r>
          </a:p>
        </p:txBody>
      </p:sp>
      <p:sp>
        <p:nvSpPr>
          <p:cNvPr id="40" name="椭圆 39">
            <a:extLst>
              <a:ext uri="{FF2B5EF4-FFF2-40B4-BE49-F238E27FC236}">
                <a16:creationId xmlns="" xmlns:a16="http://schemas.microsoft.com/office/drawing/2014/main" id="{822975A6-1AC7-4973-BD43-84AD525A7779}"/>
              </a:ext>
            </a:extLst>
          </p:cNvPr>
          <p:cNvSpPr/>
          <p:nvPr/>
        </p:nvSpPr>
        <p:spPr bwMode="auto">
          <a:xfrm>
            <a:off x="910783" y="4754130"/>
            <a:ext cx="732280" cy="732280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="" xmlns:a16="http://schemas.microsoft.com/office/drawing/2014/main" id="{6D6039EB-A7DD-4E71-8254-2F490B605F76}"/>
              </a:ext>
            </a:extLst>
          </p:cNvPr>
          <p:cNvSpPr/>
          <p:nvPr/>
        </p:nvSpPr>
        <p:spPr>
          <a:xfrm>
            <a:off x="1723296" y="4898469"/>
            <a:ext cx="4293329" cy="701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buClr>
                <a:schemeClr val="accent1"/>
              </a:buClr>
              <a:defRPr/>
            </a:pPr>
            <a:r>
              <a:rPr lang="zh-CN" altLang="en-US" sz="1600" dirty="0">
                <a:solidFill>
                  <a:prstClr val="black"/>
                </a:solidFill>
                <a:cs typeface="+mn-ea"/>
                <a:sym typeface="+mn-lt"/>
              </a:rPr>
              <a:t>独自穿脱所有衣服、系鞋带。当戴支具或围腰时，能自己穿脱。</a:t>
            </a:r>
          </a:p>
        </p:txBody>
      </p:sp>
      <p:grpSp>
        <p:nvGrpSpPr>
          <p:cNvPr id="42" name="组合 41">
            <a:extLst>
              <a:ext uri="{FF2B5EF4-FFF2-40B4-BE49-F238E27FC236}">
                <a16:creationId xmlns="" xmlns:a16="http://schemas.microsoft.com/office/drawing/2014/main" id="{4CB01E54-FE93-4A29-939D-A15BFD72AEC1}"/>
              </a:ext>
            </a:extLst>
          </p:cNvPr>
          <p:cNvGrpSpPr/>
          <p:nvPr/>
        </p:nvGrpSpPr>
        <p:grpSpPr>
          <a:xfrm>
            <a:off x="1051100" y="4881188"/>
            <a:ext cx="416306" cy="432016"/>
            <a:chOff x="7152227" y="5685038"/>
            <a:chExt cx="323435" cy="335644"/>
          </a:xfrm>
          <a:solidFill>
            <a:schemeClr val="bg1"/>
          </a:solidFill>
        </p:grpSpPr>
        <p:sp>
          <p:nvSpPr>
            <p:cNvPr id="43" name="Freeform 244">
              <a:extLst>
                <a:ext uri="{FF2B5EF4-FFF2-40B4-BE49-F238E27FC236}">
                  <a16:creationId xmlns="" xmlns:a16="http://schemas.microsoft.com/office/drawing/2014/main" id="{5FC288C2-5CC0-4997-8BAA-DF266BB32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2227" y="5703348"/>
              <a:ext cx="201387" cy="311234"/>
            </a:xfrm>
            <a:custGeom>
              <a:avLst/>
              <a:gdLst>
                <a:gd name="T0" fmla="*/ 37 w 127"/>
                <a:gd name="T1" fmla="*/ 140 h 195"/>
                <a:gd name="T2" fmla="*/ 54 w 127"/>
                <a:gd name="T3" fmla="*/ 133 h 195"/>
                <a:gd name="T4" fmla="*/ 69 w 127"/>
                <a:gd name="T5" fmla="*/ 123 h 195"/>
                <a:gd name="T6" fmla="*/ 78 w 127"/>
                <a:gd name="T7" fmla="*/ 118 h 195"/>
                <a:gd name="T8" fmla="*/ 102 w 127"/>
                <a:gd name="T9" fmla="*/ 97 h 195"/>
                <a:gd name="T10" fmla="*/ 110 w 127"/>
                <a:gd name="T11" fmla="*/ 78 h 195"/>
                <a:gd name="T12" fmla="*/ 125 w 127"/>
                <a:gd name="T13" fmla="*/ 51 h 195"/>
                <a:gd name="T14" fmla="*/ 125 w 127"/>
                <a:gd name="T15" fmla="*/ 45 h 195"/>
                <a:gd name="T16" fmla="*/ 104 w 127"/>
                <a:gd name="T17" fmla="*/ 11 h 195"/>
                <a:gd name="T18" fmla="*/ 103 w 127"/>
                <a:gd name="T19" fmla="*/ 4 h 195"/>
                <a:gd name="T20" fmla="*/ 98 w 127"/>
                <a:gd name="T21" fmla="*/ 1 h 195"/>
                <a:gd name="T22" fmla="*/ 95 w 127"/>
                <a:gd name="T23" fmla="*/ 5 h 195"/>
                <a:gd name="T24" fmla="*/ 96 w 127"/>
                <a:gd name="T25" fmla="*/ 13 h 195"/>
                <a:gd name="T26" fmla="*/ 117 w 127"/>
                <a:gd name="T27" fmla="*/ 49 h 195"/>
                <a:gd name="T28" fmla="*/ 102 w 127"/>
                <a:gd name="T29" fmla="*/ 75 h 195"/>
                <a:gd name="T30" fmla="*/ 94 w 127"/>
                <a:gd name="T31" fmla="*/ 94 h 195"/>
                <a:gd name="T32" fmla="*/ 76 w 127"/>
                <a:gd name="T33" fmla="*/ 111 h 195"/>
                <a:gd name="T34" fmla="*/ 65 w 127"/>
                <a:gd name="T35" fmla="*/ 116 h 195"/>
                <a:gd name="T36" fmla="*/ 50 w 127"/>
                <a:gd name="T37" fmla="*/ 127 h 195"/>
                <a:gd name="T38" fmla="*/ 36 w 127"/>
                <a:gd name="T39" fmla="*/ 132 h 195"/>
                <a:gd name="T40" fmla="*/ 33 w 127"/>
                <a:gd name="T41" fmla="*/ 133 h 195"/>
                <a:gd name="T42" fmla="*/ 6 w 127"/>
                <a:gd name="T43" fmla="*/ 149 h 195"/>
                <a:gd name="T44" fmla="*/ 0 w 127"/>
                <a:gd name="T45" fmla="*/ 168 h 195"/>
                <a:gd name="T46" fmla="*/ 0 w 127"/>
                <a:gd name="T47" fmla="*/ 191 h 195"/>
                <a:gd name="T48" fmla="*/ 4 w 127"/>
                <a:gd name="T49" fmla="*/ 195 h 195"/>
                <a:gd name="T50" fmla="*/ 4 w 127"/>
                <a:gd name="T51" fmla="*/ 195 h 195"/>
                <a:gd name="T52" fmla="*/ 8 w 127"/>
                <a:gd name="T53" fmla="*/ 191 h 195"/>
                <a:gd name="T54" fmla="*/ 8 w 127"/>
                <a:gd name="T55" fmla="*/ 168 h 195"/>
                <a:gd name="T56" fmla="*/ 13 w 127"/>
                <a:gd name="T57" fmla="*/ 154 h 195"/>
                <a:gd name="T58" fmla="*/ 34 w 127"/>
                <a:gd name="T59" fmla="*/ 140 h 195"/>
                <a:gd name="T60" fmla="*/ 37 w 127"/>
                <a:gd name="T61" fmla="*/ 14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7" h="195">
                  <a:moveTo>
                    <a:pt x="37" y="140"/>
                  </a:moveTo>
                  <a:cubicBezTo>
                    <a:pt x="43" y="140"/>
                    <a:pt x="49" y="137"/>
                    <a:pt x="54" y="133"/>
                  </a:cubicBezTo>
                  <a:cubicBezTo>
                    <a:pt x="69" y="123"/>
                    <a:pt x="69" y="123"/>
                    <a:pt x="69" y="123"/>
                  </a:cubicBezTo>
                  <a:cubicBezTo>
                    <a:pt x="72" y="121"/>
                    <a:pt x="75" y="119"/>
                    <a:pt x="78" y="118"/>
                  </a:cubicBezTo>
                  <a:cubicBezTo>
                    <a:pt x="89" y="115"/>
                    <a:pt x="97" y="107"/>
                    <a:pt x="102" y="97"/>
                  </a:cubicBezTo>
                  <a:cubicBezTo>
                    <a:pt x="110" y="78"/>
                    <a:pt x="110" y="78"/>
                    <a:pt x="110" y="78"/>
                  </a:cubicBezTo>
                  <a:cubicBezTo>
                    <a:pt x="114" y="68"/>
                    <a:pt x="119" y="59"/>
                    <a:pt x="125" y="51"/>
                  </a:cubicBezTo>
                  <a:cubicBezTo>
                    <a:pt x="127" y="49"/>
                    <a:pt x="126" y="47"/>
                    <a:pt x="125" y="45"/>
                  </a:cubicBezTo>
                  <a:cubicBezTo>
                    <a:pt x="114" y="37"/>
                    <a:pt x="107" y="25"/>
                    <a:pt x="104" y="11"/>
                  </a:cubicBezTo>
                  <a:cubicBezTo>
                    <a:pt x="103" y="4"/>
                    <a:pt x="103" y="4"/>
                    <a:pt x="103" y="4"/>
                  </a:cubicBezTo>
                  <a:cubicBezTo>
                    <a:pt x="103" y="2"/>
                    <a:pt x="101" y="0"/>
                    <a:pt x="98" y="1"/>
                  </a:cubicBezTo>
                  <a:cubicBezTo>
                    <a:pt x="96" y="1"/>
                    <a:pt x="95" y="3"/>
                    <a:pt x="95" y="5"/>
                  </a:cubicBezTo>
                  <a:cubicBezTo>
                    <a:pt x="96" y="13"/>
                    <a:pt x="96" y="13"/>
                    <a:pt x="96" y="13"/>
                  </a:cubicBezTo>
                  <a:cubicBezTo>
                    <a:pt x="99" y="27"/>
                    <a:pt x="106" y="40"/>
                    <a:pt x="117" y="49"/>
                  </a:cubicBezTo>
                  <a:cubicBezTo>
                    <a:pt x="111" y="57"/>
                    <a:pt x="106" y="66"/>
                    <a:pt x="102" y="75"/>
                  </a:cubicBezTo>
                  <a:cubicBezTo>
                    <a:pt x="94" y="94"/>
                    <a:pt x="94" y="94"/>
                    <a:pt x="94" y="94"/>
                  </a:cubicBezTo>
                  <a:cubicBezTo>
                    <a:pt x="91" y="102"/>
                    <a:pt x="84" y="108"/>
                    <a:pt x="76" y="111"/>
                  </a:cubicBezTo>
                  <a:cubicBezTo>
                    <a:pt x="72" y="112"/>
                    <a:pt x="68" y="114"/>
                    <a:pt x="65" y="116"/>
                  </a:cubicBezTo>
                  <a:cubicBezTo>
                    <a:pt x="50" y="127"/>
                    <a:pt x="50" y="127"/>
                    <a:pt x="50" y="127"/>
                  </a:cubicBezTo>
                  <a:cubicBezTo>
                    <a:pt x="46" y="130"/>
                    <a:pt x="41" y="132"/>
                    <a:pt x="36" y="132"/>
                  </a:cubicBezTo>
                  <a:cubicBezTo>
                    <a:pt x="33" y="133"/>
                    <a:pt x="33" y="133"/>
                    <a:pt x="33" y="133"/>
                  </a:cubicBezTo>
                  <a:cubicBezTo>
                    <a:pt x="22" y="134"/>
                    <a:pt x="12" y="140"/>
                    <a:pt x="6" y="149"/>
                  </a:cubicBezTo>
                  <a:cubicBezTo>
                    <a:pt x="2" y="155"/>
                    <a:pt x="0" y="162"/>
                    <a:pt x="0" y="168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3"/>
                    <a:pt x="2" y="195"/>
                    <a:pt x="4" y="195"/>
                  </a:cubicBezTo>
                  <a:cubicBezTo>
                    <a:pt x="4" y="195"/>
                    <a:pt x="4" y="195"/>
                    <a:pt x="4" y="195"/>
                  </a:cubicBezTo>
                  <a:cubicBezTo>
                    <a:pt x="6" y="195"/>
                    <a:pt x="8" y="193"/>
                    <a:pt x="8" y="191"/>
                  </a:cubicBezTo>
                  <a:cubicBezTo>
                    <a:pt x="8" y="168"/>
                    <a:pt x="8" y="168"/>
                    <a:pt x="8" y="168"/>
                  </a:cubicBezTo>
                  <a:cubicBezTo>
                    <a:pt x="8" y="163"/>
                    <a:pt x="10" y="158"/>
                    <a:pt x="13" y="154"/>
                  </a:cubicBezTo>
                  <a:cubicBezTo>
                    <a:pt x="17" y="146"/>
                    <a:pt x="25" y="141"/>
                    <a:pt x="34" y="140"/>
                  </a:cubicBezTo>
                  <a:lnTo>
                    <a:pt x="37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Freeform 245">
              <a:extLst>
                <a:ext uri="{FF2B5EF4-FFF2-40B4-BE49-F238E27FC236}">
                  <a16:creationId xmlns="" xmlns:a16="http://schemas.microsoft.com/office/drawing/2014/main" id="{772128CF-6996-4CEB-B735-A7B0AAAEF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2738" y="5685038"/>
              <a:ext cx="292924" cy="335644"/>
            </a:xfrm>
            <a:custGeom>
              <a:avLst/>
              <a:gdLst>
                <a:gd name="T0" fmla="*/ 166 w 183"/>
                <a:gd name="T1" fmla="*/ 52 h 209"/>
                <a:gd name="T2" fmla="*/ 157 w 183"/>
                <a:gd name="T3" fmla="*/ 43 h 209"/>
                <a:gd name="T4" fmla="*/ 137 w 183"/>
                <a:gd name="T5" fmla="*/ 38 h 209"/>
                <a:gd name="T6" fmla="*/ 131 w 183"/>
                <a:gd name="T7" fmla="*/ 39 h 209"/>
                <a:gd name="T8" fmla="*/ 116 w 183"/>
                <a:gd name="T9" fmla="*/ 33 h 209"/>
                <a:gd name="T10" fmla="*/ 111 w 183"/>
                <a:gd name="T11" fmla="*/ 24 h 209"/>
                <a:gd name="T12" fmla="*/ 107 w 183"/>
                <a:gd name="T13" fmla="*/ 4 h 209"/>
                <a:gd name="T14" fmla="*/ 102 w 183"/>
                <a:gd name="T15" fmla="*/ 1 h 209"/>
                <a:gd name="T16" fmla="*/ 99 w 183"/>
                <a:gd name="T17" fmla="*/ 5 h 209"/>
                <a:gd name="T18" fmla="*/ 103 w 183"/>
                <a:gd name="T19" fmla="*/ 26 h 209"/>
                <a:gd name="T20" fmla="*/ 110 w 183"/>
                <a:gd name="T21" fmla="*/ 39 h 209"/>
                <a:gd name="T22" fmla="*/ 132 w 183"/>
                <a:gd name="T23" fmla="*/ 47 h 209"/>
                <a:gd name="T24" fmla="*/ 137 w 183"/>
                <a:gd name="T25" fmla="*/ 46 h 209"/>
                <a:gd name="T26" fmla="*/ 153 w 183"/>
                <a:gd name="T27" fmla="*/ 50 h 209"/>
                <a:gd name="T28" fmla="*/ 160 w 183"/>
                <a:gd name="T29" fmla="*/ 57 h 209"/>
                <a:gd name="T30" fmla="*/ 175 w 183"/>
                <a:gd name="T31" fmla="*/ 107 h 209"/>
                <a:gd name="T32" fmla="*/ 82 w 183"/>
                <a:gd name="T33" fmla="*/ 201 h 209"/>
                <a:gd name="T34" fmla="*/ 80 w 183"/>
                <a:gd name="T35" fmla="*/ 201 h 209"/>
                <a:gd name="T36" fmla="*/ 37 w 183"/>
                <a:gd name="T37" fmla="*/ 183 h 209"/>
                <a:gd name="T38" fmla="*/ 29 w 183"/>
                <a:gd name="T39" fmla="*/ 175 h 209"/>
                <a:gd name="T40" fmla="*/ 22 w 183"/>
                <a:gd name="T41" fmla="*/ 171 h 209"/>
                <a:gd name="T42" fmla="*/ 10 w 183"/>
                <a:gd name="T43" fmla="*/ 173 h 209"/>
                <a:gd name="T44" fmla="*/ 3 w 183"/>
                <a:gd name="T45" fmla="*/ 183 h 209"/>
                <a:gd name="T46" fmla="*/ 0 w 183"/>
                <a:gd name="T47" fmla="*/ 197 h 209"/>
                <a:gd name="T48" fmla="*/ 4 w 183"/>
                <a:gd name="T49" fmla="*/ 202 h 209"/>
                <a:gd name="T50" fmla="*/ 8 w 183"/>
                <a:gd name="T51" fmla="*/ 198 h 209"/>
                <a:gd name="T52" fmla="*/ 11 w 183"/>
                <a:gd name="T53" fmla="*/ 185 h 209"/>
                <a:gd name="T54" fmla="*/ 14 w 183"/>
                <a:gd name="T55" fmla="*/ 180 h 209"/>
                <a:gd name="T56" fmla="*/ 20 w 183"/>
                <a:gd name="T57" fmla="*/ 179 h 209"/>
                <a:gd name="T58" fmla="*/ 24 w 183"/>
                <a:gd name="T59" fmla="*/ 181 h 209"/>
                <a:gd name="T60" fmla="*/ 32 w 183"/>
                <a:gd name="T61" fmla="*/ 189 h 209"/>
                <a:gd name="T62" fmla="*/ 80 w 183"/>
                <a:gd name="T63" fmla="*/ 209 h 209"/>
                <a:gd name="T64" fmla="*/ 82 w 183"/>
                <a:gd name="T65" fmla="*/ 209 h 209"/>
                <a:gd name="T66" fmla="*/ 183 w 183"/>
                <a:gd name="T67" fmla="*/ 107 h 209"/>
                <a:gd name="T68" fmla="*/ 166 w 183"/>
                <a:gd name="T69" fmla="*/ 52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3" h="209">
                  <a:moveTo>
                    <a:pt x="166" y="52"/>
                  </a:moveTo>
                  <a:cubicBezTo>
                    <a:pt x="164" y="48"/>
                    <a:pt x="161" y="45"/>
                    <a:pt x="157" y="43"/>
                  </a:cubicBezTo>
                  <a:cubicBezTo>
                    <a:pt x="151" y="39"/>
                    <a:pt x="144" y="37"/>
                    <a:pt x="137" y="38"/>
                  </a:cubicBezTo>
                  <a:cubicBezTo>
                    <a:pt x="131" y="39"/>
                    <a:pt x="131" y="39"/>
                    <a:pt x="131" y="39"/>
                  </a:cubicBezTo>
                  <a:cubicBezTo>
                    <a:pt x="126" y="39"/>
                    <a:pt x="120" y="37"/>
                    <a:pt x="116" y="33"/>
                  </a:cubicBezTo>
                  <a:cubicBezTo>
                    <a:pt x="114" y="31"/>
                    <a:pt x="112" y="27"/>
                    <a:pt x="111" y="24"/>
                  </a:cubicBezTo>
                  <a:cubicBezTo>
                    <a:pt x="107" y="4"/>
                    <a:pt x="107" y="4"/>
                    <a:pt x="107" y="4"/>
                  </a:cubicBezTo>
                  <a:cubicBezTo>
                    <a:pt x="106" y="2"/>
                    <a:pt x="104" y="0"/>
                    <a:pt x="102" y="1"/>
                  </a:cubicBezTo>
                  <a:cubicBezTo>
                    <a:pt x="100" y="1"/>
                    <a:pt x="99" y="3"/>
                    <a:pt x="99" y="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4" y="31"/>
                    <a:pt x="107" y="35"/>
                    <a:pt x="110" y="39"/>
                  </a:cubicBezTo>
                  <a:cubicBezTo>
                    <a:pt x="116" y="45"/>
                    <a:pt x="124" y="47"/>
                    <a:pt x="132" y="47"/>
                  </a:cubicBezTo>
                  <a:cubicBezTo>
                    <a:pt x="137" y="46"/>
                    <a:pt x="137" y="46"/>
                    <a:pt x="137" y="46"/>
                  </a:cubicBezTo>
                  <a:cubicBezTo>
                    <a:pt x="143" y="45"/>
                    <a:pt x="148" y="47"/>
                    <a:pt x="153" y="50"/>
                  </a:cubicBezTo>
                  <a:cubicBezTo>
                    <a:pt x="156" y="51"/>
                    <a:pt x="158" y="54"/>
                    <a:pt x="160" y="57"/>
                  </a:cubicBezTo>
                  <a:cubicBezTo>
                    <a:pt x="169" y="72"/>
                    <a:pt x="175" y="89"/>
                    <a:pt x="175" y="107"/>
                  </a:cubicBezTo>
                  <a:cubicBezTo>
                    <a:pt x="175" y="159"/>
                    <a:pt x="133" y="201"/>
                    <a:pt x="82" y="201"/>
                  </a:cubicBezTo>
                  <a:cubicBezTo>
                    <a:pt x="80" y="201"/>
                    <a:pt x="80" y="201"/>
                    <a:pt x="80" y="201"/>
                  </a:cubicBezTo>
                  <a:cubicBezTo>
                    <a:pt x="64" y="201"/>
                    <a:pt x="49" y="195"/>
                    <a:pt x="37" y="183"/>
                  </a:cubicBezTo>
                  <a:cubicBezTo>
                    <a:pt x="29" y="175"/>
                    <a:pt x="29" y="175"/>
                    <a:pt x="29" y="175"/>
                  </a:cubicBezTo>
                  <a:cubicBezTo>
                    <a:pt x="27" y="173"/>
                    <a:pt x="25" y="172"/>
                    <a:pt x="22" y="171"/>
                  </a:cubicBezTo>
                  <a:cubicBezTo>
                    <a:pt x="18" y="170"/>
                    <a:pt x="14" y="170"/>
                    <a:pt x="10" y="173"/>
                  </a:cubicBezTo>
                  <a:cubicBezTo>
                    <a:pt x="6" y="175"/>
                    <a:pt x="3" y="179"/>
                    <a:pt x="3" y="183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199"/>
                    <a:pt x="1" y="201"/>
                    <a:pt x="4" y="202"/>
                  </a:cubicBezTo>
                  <a:cubicBezTo>
                    <a:pt x="6" y="202"/>
                    <a:pt x="8" y="200"/>
                    <a:pt x="8" y="198"/>
                  </a:cubicBezTo>
                  <a:cubicBezTo>
                    <a:pt x="11" y="185"/>
                    <a:pt x="11" y="185"/>
                    <a:pt x="11" y="185"/>
                  </a:cubicBezTo>
                  <a:cubicBezTo>
                    <a:pt x="11" y="183"/>
                    <a:pt x="12" y="181"/>
                    <a:pt x="14" y="180"/>
                  </a:cubicBezTo>
                  <a:cubicBezTo>
                    <a:pt x="16" y="178"/>
                    <a:pt x="18" y="178"/>
                    <a:pt x="20" y="179"/>
                  </a:cubicBezTo>
                  <a:cubicBezTo>
                    <a:pt x="21" y="179"/>
                    <a:pt x="23" y="180"/>
                    <a:pt x="24" y="181"/>
                  </a:cubicBezTo>
                  <a:cubicBezTo>
                    <a:pt x="32" y="189"/>
                    <a:pt x="32" y="189"/>
                    <a:pt x="32" y="189"/>
                  </a:cubicBezTo>
                  <a:cubicBezTo>
                    <a:pt x="45" y="202"/>
                    <a:pt x="62" y="209"/>
                    <a:pt x="80" y="209"/>
                  </a:cubicBezTo>
                  <a:cubicBezTo>
                    <a:pt x="82" y="209"/>
                    <a:pt x="82" y="209"/>
                    <a:pt x="82" y="209"/>
                  </a:cubicBezTo>
                  <a:cubicBezTo>
                    <a:pt x="137" y="209"/>
                    <a:pt x="183" y="163"/>
                    <a:pt x="183" y="107"/>
                  </a:cubicBezTo>
                  <a:cubicBezTo>
                    <a:pt x="183" y="88"/>
                    <a:pt x="177" y="69"/>
                    <a:pt x="166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Freeform 246">
              <a:extLst>
                <a:ext uri="{FF2B5EF4-FFF2-40B4-BE49-F238E27FC236}">
                  <a16:creationId xmlns="" xmlns:a16="http://schemas.microsoft.com/office/drawing/2014/main" id="{1F5E1B93-4360-4A05-B2E8-55D7327771A0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8174" y="5868116"/>
              <a:ext cx="158667" cy="122052"/>
            </a:xfrm>
            <a:custGeom>
              <a:avLst/>
              <a:gdLst>
                <a:gd name="T0" fmla="*/ 7 w 101"/>
                <a:gd name="T1" fmla="*/ 45 h 75"/>
                <a:gd name="T2" fmla="*/ 5 w 101"/>
                <a:gd name="T3" fmla="*/ 64 h 75"/>
                <a:gd name="T4" fmla="*/ 21 w 101"/>
                <a:gd name="T5" fmla="*/ 73 h 75"/>
                <a:gd name="T6" fmla="*/ 29 w 101"/>
                <a:gd name="T7" fmla="*/ 74 h 75"/>
                <a:gd name="T8" fmla="*/ 60 w 101"/>
                <a:gd name="T9" fmla="*/ 69 h 75"/>
                <a:gd name="T10" fmla="*/ 96 w 101"/>
                <a:gd name="T11" fmla="*/ 34 h 75"/>
                <a:gd name="T12" fmla="*/ 98 w 101"/>
                <a:gd name="T13" fmla="*/ 6 h 75"/>
                <a:gd name="T14" fmla="*/ 96 w 101"/>
                <a:gd name="T15" fmla="*/ 0 h 75"/>
                <a:gd name="T16" fmla="*/ 25 w 101"/>
                <a:gd name="T17" fmla="*/ 37 h 75"/>
                <a:gd name="T18" fmla="*/ 7 w 101"/>
                <a:gd name="T19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75">
                  <a:moveTo>
                    <a:pt x="7" y="45"/>
                  </a:moveTo>
                  <a:cubicBezTo>
                    <a:pt x="1" y="50"/>
                    <a:pt x="0" y="59"/>
                    <a:pt x="5" y="64"/>
                  </a:cubicBezTo>
                  <a:cubicBezTo>
                    <a:pt x="9" y="69"/>
                    <a:pt x="15" y="72"/>
                    <a:pt x="21" y="73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40" y="75"/>
                    <a:pt x="50" y="74"/>
                    <a:pt x="60" y="69"/>
                  </a:cubicBezTo>
                  <a:cubicBezTo>
                    <a:pt x="76" y="62"/>
                    <a:pt x="89" y="50"/>
                    <a:pt x="96" y="34"/>
                  </a:cubicBezTo>
                  <a:cubicBezTo>
                    <a:pt x="101" y="25"/>
                    <a:pt x="101" y="15"/>
                    <a:pt x="98" y="6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77" y="20"/>
                    <a:pt x="52" y="33"/>
                    <a:pt x="25" y="37"/>
                  </a:cubicBezTo>
                  <a:cubicBezTo>
                    <a:pt x="18" y="38"/>
                    <a:pt x="12" y="40"/>
                    <a:pt x="7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6" name="文本框 45">
            <a:extLst>
              <a:ext uri="{FF2B5EF4-FFF2-40B4-BE49-F238E27FC236}">
                <a16:creationId xmlns="" xmlns:a16="http://schemas.microsoft.com/office/drawing/2014/main" id="{D100466A-F8F5-461A-946C-ADDF8DB234BC}"/>
              </a:ext>
            </a:extLst>
          </p:cNvPr>
          <p:cNvSpPr txBox="1"/>
          <p:nvPr/>
        </p:nvSpPr>
        <p:spPr>
          <a:xfrm>
            <a:off x="1723296" y="4593033"/>
            <a:ext cx="1087253" cy="4347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 algn="l"/>
            <a:r>
              <a:rPr lang="en-US" altLang="zh-CN" sz="20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10</a:t>
            </a:r>
            <a:r>
              <a:rPr lang="zh-CN" altLang="en-US" sz="20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分</a:t>
            </a:r>
          </a:p>
        </p:txBody>
      </p:sp>
      <p:cxnSp>
        <p:nvCxnSpPr>
          <p:cNvPr id="47" name="直接连接符 46">
            <a:extLst>
              <a:ext uri="{FF2B5EF4-FFF2-40B4-BE49-F238E27FC236}">
                <a16:creationId xmlns="" xmlns:a16="http://schemas.microsoft.com/office/drawing/2014/main" id="{928F9226-6EDE-47DB-B8F7-9AEC00F8D3E4}"/>
              </a:ext>
            </a:extLst>
          </p:cNvPr>
          <p:cNvCxnSpPr>
            <a:cxnSpLocks/>
          </p:cNvCxnSpPr>
          <p:nvPr/>
        </p:nvCxnSpPr>
        <p:spPr>
          <a:xfrm>
            <a:off x="6096858" y="4812454"/>
            <a:ext cx="0" cy="7366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椭圆 47">
            <a:extLst>
              <a:ext uri="{FF2B5EF4-FFF2-40B4-BE49-F238E27FC236}">
                <a16:creationId xmlns="" xmlns:a16="http://schemas.microsoft.com/office/drawing/2014/main" id="{E6A9BF17-7054-4FB7-9A31-B77DF0C4FD6E}"/>
              </a:ext>
            </a:extLst>
          </p:cNvPr>
          <p:cNvSpPr/>
          <p:nvPr/>
        </p:nvSpPr>
        <p:spPr bwMode="auto">
          <a:xfrm>
            <a:off x="6579565" y="4754130"/>
            <a:ext cx="732280" cy="732280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="" xmlns:a16="http://schemas.microsoft.com/office/drawing/2014/main" id="{1098A2FF-2999-4E52-BDD9-8B15477155B7}"/>
              </a:ext>
            </a:extLst>
          </p:cNvPr>
          <p:cNvSpPr/>
          <p:nvPr/>
        </p:nvSpPr>
        <p:spPr>
          <a:xfrm>
            <a:off x="7421813" y="4970441"/>
            <a:ext cx="3659047" cy="701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buClr>
                <a:schemeClr val="accent1"/>
              </a:buClr>
              <a:defRPr/>
            </a:pPr>
            <a:r>
              <a:rPr lang="zh-CN" altLang="en-US" sz="1600" dirty="0">
                <a:solidFill>
                  <a:prstClr val="black"/>
                </a:solidFill>
                <a:cs typeface="+mn-ea"/>
                <a:sym typeface="+mn-lt"/>
              </a:rPr>
              <a:t>穿脱衣服需要帮助，但能在正常时间内独自完成至少一半的过程。</a:t>
            </a:r>
          </a:p>
        </p:txBody>
      </p:sp>
      <p:sp>
        <p:nvSpPr>
          <p:cNvPr id="50" name="文本框 49">
            <a:extLst>
              <a:ext uri="{FF2B5EF4-FFF2-40B4-BE49-F238E27FC236}">
                <a16:creationId xmlns="" xmlns:a16="http://schemas.microsoft.com/office/drawing/2014/main" id="{70DF9268-3DEF-4473-B26B-5490237A4D98}"/>
              </a:ext>
            </a:extLst>
          </p:cNvPr>
          <p:cNvSpPr txBox="1"/>
          <p:nvPr/>
        </p:nvSpPr>
        <p:spPr>
          <a:xfrm>
            <a:off x="7421813" y="4599784"/>
            <a:ext cx="1087253" cy="4347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 algn="l"/>
            <a:r>
              <a:rPr lang="en-US" altLang="zh-CN" sz="20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5</a:t>
            </a:r>
            <a:r>
              <a:rPr lang="zh-CN" altLang="en-US" sz="20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分</a:t>
            </a:r>
          </a:p>
        </p:txBody>
      </p:sp>
      <p:sp>
        <p:nvSpPr>
          <p:cNvPr id="51" name="Freeform 257">
            <a:extLst>
              <a:ext uri="{FF2B5EF4-FFF2-40B4-BE49-F238E27FC236}">
                <a16:creationId xmlns="" xmlns:a16="http://schemas.microsoft.com/office/drawing/2014/main" id="{0FF9AAFB-0B65-49DC-976E-DAB804340918}"/>
              </a:ext>
            </a:extLst>
          </p:cNvPr>
          <p:cNvSpPr>
            <a:spLocks noEditPoints="1"/>
          </p:cNvSpPr>
          <p:nvPr/>
        </p:nvSpPr>
        <p:spPr bwMode="auto">
          <a:xfrm>
            <a:off x="6754010" y="4928577"/>
            <a:ext cx="383390" cy="383386"/>
          </a:xfrm>
          <a:custGeom>
            <a:avLst/>
            <a:gdLst>
              <a:gd name="T0" fmla="*/ 210 w 224"/>
              <a:gd name="T1" fmla="*/ 108 h 224"/>
              <a:gd name="T2" fmla="*/ 224 w 224"/>
              <a:gd name="T3" fmla="*/ 82 h 224"/>
              <a:gd name="T4" fmla="*/ 195 w 224"/>
              <a:gd name="T5" fmla="*/ 53 h 224"/>
              <a:gd name="T6" fmla="*/ 147 w 224"/>
              <a:gd name="T7" fmla="*/ 53 h 224"/>
              <a:gd name="T8" fmla="*/ 116 w 224"/>
              <a:gd name="T9" fmla="*/ 22 h 224"/>
              <a:gd name="T10" fmla="*/ 94 w 224"/>
              <a:gd name="T11" fmla="*/ 0 h 224"/>
              <a:gd name="T12" fmla="*/ 71 w 224"/>
              <a:gd name="T13" fmla="*/ 22 h 224"/>
              <a:gd name="T14" fmla="*/ 90 w 224"/>
              <a:gd name="T15" fmla="*/ 78 h 224"/>
              <a:gd name="T16" fmla="*/ 30 w 224"/>
              <a:gd name="T17" fmla="*/ 78 h 224"/>
              <a:gd name="T18" fmla="*/ 0 w 224"/>
              <a:gd name="T19" fmla="*/ 108 h 224"/>
              <a:gd name="T20" fmla="*/ 15 w 224"/>
              <a:gd name="T21" fmla="*/ 133 h 224"/>
              <a:gd name="T22" fmla="*/ 0 w 224"/>
              <a:gd name="T23" fmla="*/ 158 h 224"/>
              <a:gd name="T24" fmla="*/ 30 w 224"/>
              <a:gd name="T25" fmla="*/ 188 h 224"/>
              <a:gd name="T26" fmla="*/ 94 w 224"/>
              <a:gd name="T27" fmla="*/ 188 h 224"/>
              <a:gd name="T28" fmla="*/ 108 w 224"/>
              <a:gd name="T29" fmla="*/ 202 h 224"/>
              <a:gd name="T30" fmla="*/ 130 w 224"/>
              <a:gd name="T31" fmla="*/ 224 h 224"/>
              <a:gd name="T32" fmla="*/ 152 w 224"/>
              <a:gd name="T33" fmla="*/ 202 h 224"/>
              <a:gd name="T34" fmla="*/ 141 w 224"/>
              <a:gd name="T35" fmla="*/ 167 h 224"/>
              <a:gd name="T36" fmla="*/ 138 w 224"/>
              <a:gd name="T37" fmla="*/ 162 h 224"/>
              <a:gd name="T38" fmla="*/ 195 w 224"/>
              <a:gd name="T39" fmla="*/ 162 h 224"/>
              <a:gd name="T40" fmla="*/ 224 w 224"/>
              <a:gd name="T41" fmla="*/ 133 h 224"/>
              <a:gd name="T42" fmla="*/ 210 w 224"/>
              <a:gd name="T43" fmla="*/ 108 h 224"/>
              <a:gd name="T44" fmla="*/ 195 w 224"/>
              <a:gd name="T45" fmla="*/ 154 h 224"/>
              <a:gd name="T46" fmla="*/ 60 w 224"/>
              <a:gd name="T47" fmla="*/ 154 h 224"/>
              <a:gd name="T48" fmla="*/ 56 w 224"/>
              <a:gd name="T49" fmla="*/ 158 h 224"/>
              <a:gd name="T50" fmla="*/ 60 w 224"/>
              <a:gd name="T51" fmla="*/ 162 h 224"/>
              <a:gd name="T52" fmla="*/ 128 w 224"/>
              <a:gd name="T53" fmla="*/ 162 h 224"/>
              <a:gd name="T54" fmla="*/ 134 w 224"/>
              <a:gd name="T55" fmla="*/ 171 h 224"/>
              <a:gd name="T56" fmla="*/ 144 w 224"/>
              <a:gd name="T57" fmla="*/ 202 h 224"/>
              <a:gd name="T58" fmla="*/ 130 w 224"/>
              <a:gd name="T59" fmla="*/ 216 h 224"/>
              <a:gd name="T60" fmla="*/ 116 w 224"/>
              <a:gd name="T61" fmla="*/ 202 h 224"/>
              <a:gd name="T62" fmla="*/ 94 w 224"/>
              <a:gd name="T63" fmla="*/ 180 h 224"/>
              <a:gd name="T64" fmla="*/ 30 w 224"/>
              <a:gd name="T65" fmla="*/ 180 h 224"/>
              <a:gd name="T66" fmla="*/ 8 w 224"/>
              <a:gd name="T67" fmla="*/ 158 h 224"/>
              <a:gd name="T68" fmla="*/ 30 w 224"/>
              <a:gd name="T69" fmla="*/ 137 h 224"/>
              <a:gd name="T70" fmla="*/ 33 w 224"/>
              <a:gd name="T71" fmla="*/ 137 h 224"/>
              <a:gd name="T72" fmla="*/ 164 w 224"/>
              <a:gd name="T73" fmla="*/ 137 h 224"/>
              <a:gd name="T74" fmla="*/ 168 w 224"/>
              <a:gd name="T75" fmla="*/ 133 h 224"/>
              <a:gd name="T76" fmla="*/ 164 w 224"/>
              <a:gd name="T77" fmla="*/ 129 h 224"/>
              <a:gd name="T78" fmla="*/ 33 w 224"/>
              <a:gd name="T79" fmla="*/ 129 h 224"/>
              <a:gd name="T80" fmla="*/ 30 w 224"/>
              <a:gd name="T81" fmla="*/ 129 h 224"/>
              <a:gd name="T82" fmla="*/ 8 w 224"/>
              <a:gd name="T83" fmla="*/ 108 h 224"/>
              <a:gd name="T84" fmla="*/ 30 w 224"/>
              <a:gd name="T85" fmla="*/ 86 h 224"/>
              <a:gd name="T86" fmla="*/ 164 w 224"/>
              <a:gd name="T87" fmla="*/ 86 h 224"/>
              <a:gd name="T88" fmla="*/ 168 w 224"/>
              <a:gd name="T89" fmla="*/ 82 h 224"/>
              <a:gd name="T90" fmla="*/ 164 w 224"/>
              <a:gd name="T91" fmla="*/ 78 h 224"/>
              <a:gd name="T92" fmla="*/ 100 w 224"/>
              <a:gd name="T93" fmla="*/ 78 h 224"/>
              <a:gd name="T94" fmla="*/ 79 w 224"/>
              <a:gd name="T95" fmla="*/ 22 h 224"/>
              <a:gd name="T96" fmla="*/ 94 w 224"/>
              <a:gd name="T97" fmla="*/ 8 h 224"/>
              <a:gd name="T98" fmla="*/ 108 w 224"/>
              <a:gd name="T99" fmla="*/ 22 h 224"/>
              <a:gd name="T100" fmla="*/ 147 w 224"/>
              <a:gd name="T101" fmla="*/ 61 h 224"/>
              <a:gd name="T102" fmla="*/ 195 w 224"/>
              <a:gd name="T103" fmla="*/ 61 h 224"/>
              <a:gd name="T104" fmla="*/ 216 w 224"/>
              <a:gd name="T105" fmla="*/ 82 h 224"/>
              <a:gd name="T106" fmla="*/ 195 w 224"/>
              <a:gd name="T107" fmla="*/ 104 h 224"/>
              <a:gd name="T108" fmla="*/ 130 w 224"/>
              <a:gd name="T109" fmla="*/ 104 h 224"/>
              <a:gd name="T110" fmla="*/ 60 w 224"/>
              <a:gd name="T111" fmla="*/ 104 h 224"/>
              <a:gd name="T112" fmla="*/ 56 w 224"/>
              <a:gd name="T113" fmla="*/ 108 h 224"/>
              <a:gd name="T114" fmla="*/ 60 w 224"/>
              <a:gd name="T115" fmla="*/ 112 h 224"/>
              <a:gd name="T116" fmla="*/ 130 w 224"/>
              <a:gd name="T117" fmla="*/ 112 h 224"/>
              <a:gd name="T118" fmla="*/ 195 w 224"/>
              <a:gd name="T119" fmla="*/ 112 h 224"/>
              <a:gd name="T120" fmla="*/ 216 w 224"/>
              <a:gd name="T121" fmla="*/ 133 h 224"/>
              <a:gd name="T122" fmla="*/ 195 w 224"/>
              <a:gd name="T123" fmla="*/ 154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24" h="224">
                <a:moveTo>
                  <a:pt x="210" y="108"/>
                </a:moveTo>
                <a:cubicBezTo>
                  <a:pt x="218" y="102"/>
                  <a:pt x="224" y="93"/>
                  <a:pt x="224" y="82"/>
                </a:cubicBezTo>
                <a:cubicBezTo>
                  <a:pt x="224" y="66"/>
                  <a:pt x="211" y="53"/>
                  <a:pt x="195" y="53"/>
                </a:cubicBezTo>
                <a:cubicBezTo>
                  <a:pt x="147" y="53"/>
                  <a:pt x="147" y="53"/>
                  <a:pt x="147" y="53"/>
                </a:cubicBezTo>
                <a:cubicBezTo>
                  <a:pt x="130" y="53"/>
                  <a:pt x="116" y="39"/>
                  <a:pt x="116" y="22"/>
                </a:cubicBezTo>
                <a:cubicBezTo>
                  <a:pt x="116" y="10"/>
                  <a:pt x="106" y="0"/>
                  <a:pt x="94" y="0"/>
                </a:cubicBezTo>
                <a:cubicBezTo>
                  <a:pt x="81" y="0"/>
                  <a:pt x="71" y="10"/>
                  <a:pt x="71" y="22"/>
                </a:cubicBezTo>
                <a:cubicBezTo>
                  <a:pt x="71" y="43"/>
                  <a:pt x="78" y="62"/>
                  <a:pt x="90" y="78"/>
                </a:cubicBezTo>
                <a:cubicBezTo>
                  <a:pt x="30" y="78"/>
                  <a:pt x="30" y="78"/>
                  <a:pt x="30" y="78"/>
                </a:cubicBezTo>
                <a:cubicBezTo>
                  <a:pt x="13" y="78"/>
                  <a:pt x="0" y="91"/>
                  <a:pt x="0" y="108"/>
                </a:cubicBezTo>
                <a:cubicBezTo>
                  <a:pt x="0" y="118"/>
                  <a:pt x="6" y="128"/>
                  <a:pt x="15" y="133"/>
                </a:cubicBezTo>
                <a:cubicBezTo>
                  <a:pt x="6" y="138"/>
                  <a:pt x="0" y="148"/>
                  <a:pt x="0" y="158"/>
                </a:cubicBezTo>
                <a:cubicBezTo>
                  <a:pt x="0" y="175"/>
                  <a:pt x="13" y="188"/>
                  <a:pt x="30" y="188"/>
                </a:cubicBezTo>
                <a:cubicBezTo>
                  <a:pt x="94" y="188"/>
                  <a:pt x="94" y="188"/>
                  <a:pt x="94" y="188"/>
                </a:cubicBezTo>
                <a:cubicBezTo>
                  <a:pt x="102" y="188"/>
                  <a:pt x="108" y="194"/>
                  <a:pt x="108" y="202"/>
                </a:cubicBezTo>
                <a:cubicBezTo>
                  <a:pt x="108" y="214"/>
                  <a:pt x="118" y="224"/>
                  <a:pt x="130" y="224"/>
                </a:cubicBezTo>
                <a:cubicBezTo>
                  <a:pt x="142" y="224"/>
                  <a:pt x="152" y="214"/>
                  <a:pt x="152" y="202"/>
                </a:cubicBezTo>
                <a:cubicBezTo>
                  <a:pt x="152" y="189"/>
                  <a:pt x="148" y="177"/>
                  <a:pt x="141" y="167"/>
                </a:cubicBezTo>
                <a:cubicBezTo>
                  <a:pt x="138" y="162"/>
                  <a:pt x="138" y="162"/>
                  <a:pt x="138" y="162"/>
                </a:cubicBezTo>
                <a:cubicBezTo>
                  <a:pt x="195" y="162"/>
                  <a:pt x="195" y="162"/>
                  <a:pt x="195" y="162"/>
                </a:cubicBezTo>
                <a:cubicBezTo>
                  <a:pt x="211" y="162"/>
                  <a:pt x="224" y="149"/>
                  <a:pt x="224" y="133"/>
                </a:cubicBezTo>
                <a:cubicBezTo>
                  <a:pt x="224" y="122"/>
                  <a:pt x="218" y="113"/>
                  <a:pt x="210" y="108"/>
                </a:cubicBezTo>
                <a:close/>
                <a:moveTo>
                  <a:pt x="195" y="154"/>
                </a:moveTo>
                <a:cubicBezTo>
                  <a:pt x="60" y="154"/>
                  <a:pt x="60" y="154"/>
                  <a:pt x="60" y="154"/>
                </a:cubicBezTo>
                <a:cubicBezTo>
                  <a:pt x="58" y="154"/>
                  <a:pt x="56" y="156"/>
                  <a:pt x="56" y="158"/>
                </a:cubicBezTo>
                <a:cubicBezTo>
                  <a:pt x="56" y="161"/>
                  <a:pt x="58" y="162"/>
                  <a:pt x="60" y="162"/>
                </a:cubicBezTo>
                <a:cubicBezTo>
                  <a:pt x="128" y="162"/>
                  <a:pt x="128" y="162"/>
                  <a:pt x="128" y="162"/>
                </a:cubicBezTo>
                <a:cubicBezTo>
                  <a:pt x="134" y="171"/>
                  <a:pt x="134" y="171"/>
                  <a:pt x="134" y="171"/>
                </a:cubicBezTo>
                <a:cubicBezTo>
                  <a:pt x="141" y="180"/>
                  <a:pt x="144" y="191"/>
                  <a:pt x="144" y="202"/>
                </a:cubicBezTo>
                <a:cubicBezTo>
                  <a:pt x="144" y="210"/>
                  <a:pt x="138" y="216"/>
                  <a:pt x="130" y="216"/>
                </a:cubicBezTo>
                <a:cubicBezTo>
                  <a:pt x="123" y="216"/>
                  <a:pt x="116" y="210"/>
                  <a:pt x="116" y="202"/>
                </a:cubicBezTo>
                <a:cubicBezTo>
                  <a:pt x="116" y="190"/>
                  <a:pt x="106" y="180"/>
                  <a:pt x="94" y="180"/>
                </a:cubicBezTo>
                <a:cubicBezTo>
                  <a:pt x="30" y="180"/>
                  <a:pt x="30" y="180"/>
                  <a:pt x="30" y="180"/>
                </a:cubicBezTo>
                <a:cubicBezTo>
                  <a:pt x="18" y="180"/>
                  <a:pt x="8" y="170"/>
                  <a:pt x="8" y="158"/>
                </a:cubicBezTo>
                <a:cubicBezTo>
                  <a:pt x="8" y="147"/>
                  <a:pt x="18" y="137"/>
                  <a:pt x="30" y="137"/>
                </a:cubicBezTo>
                <a:cubicBezTo>
                  <a:pt x="33" y="137"/>
                  <a:pt x="33" y="137"/>
                  <a:pt x="33" y="137"/>
                </a:cubicBezTo>
                <a:cubicBezTo>
                  <a:pt x="164" y="137"/>
                  <a:pt x="164" y="137"/>
                  <a:pt x="164" y="137"/>
                </a:cubicBezTo>
                <a:cubicBezTo>
                  <a:pt x="167" y="137"/>
                  <a:pt x="168" y="135"/>
                  <a:pt x="168" y="133"/>
                </a:cubicBezTo>
                <a:cubicBezTo>
                  <a:pt x="168" y="131"/>
                  <a:pt x="167" y="129"/>
                  <a:pt x="164" y="129"/>
                </a:cubicBezTo>
                <a:cubicBezTo>
                  <a:pt x="33" y="129"/>
                  <a:pt x="33" y="129"/>
                  <a:pt x="33" y="129"/>
                </a:cubicBezTo>
                <a:cubicBezTo>
                  <a:pt x="30" y="129"/>
                  <a:pt x="30" y="129"/>
                  <a:pt x="30" y="129"/>
                </a:cubicBezTo>
                <a:cubicBezTo>
                  <a:pt x="18" y="129"/>
                  <a:pt x="8" y="119"/>
                  <a:pt x="8" y="108"/>
                </a:cubicBezTo>
                <a:cubicBezTo>
                  <a:pt x="8" y="96"/>
                  <a:pt x="18" y="86"/>
                  <a:pt x="30" y="86"/>
                </a:cubicBezTo>
                <a:cubicBezTo>
                  <a:pt x="164" y="86"/>
                  <a:pt x="164" y="86"/>
                  <a:pt x="164" y="86"/>
                </a:cubicBezTo>
                <a:cubicBezTo>
                  <a:pt x="167" y="86"/>
                  <a:pt x="168" y="84"/>
                  <a:pt x="168" y="82"/>
                </a:cubicBezTo>
                <a:cubicBezTo>
                  <a:pt x="168" y="80"/>
                  <a:pt x="167" y="78"/>
                  <a:pt x="164" y="78"/>
                </a:cubicBezTo>
                <a:cubicBezTo>
                  <a:pt x="100" y="78"/>
                  <a:pt x="100" y="78"/>
                  <a:pt x="100" y="78"/>
                </a:cubicBezTo>
                <a:cubicBezTo>
                  <a:pt x="86" y="63"/>
                  <a:pt x="79" y="43"/>
                  <a:pt x="79" y="22"/>
                </a:cubicBezTo>
                <a:cubicBezTo>
                  <a:pt x="79" y="14"/>
                  <a:pt x="85" y="8"/>
                  <a:pt x="94" y="8"/>
                </a:cubicBezTo>
                <a:cubicBezTo>
                  <a:pt x="102" y="8"/>
                  <a:pt x="108" y="14"/>
                  <a:pt x="108" y="22"/>
                </a:cubicBezTo>
                <a:cubicBezTo>
                  <a:pt x="108" y="44"/>
                  <a:pt x="125" y="61"/>
                  <a:pt x="147" y="61"/>
                </a:cubicBezTo>
                <a:cubicBezTo>
                  <a:pt x="195" y="61"/>
                  <a:pt x="195" y="61"/>
                  <a:pt x="195" y="61"/>
                </a:cubicBezTo>
                <a:cubicBezTo>
                  <a:pt x="207" y="61"/>
                  <a:pt x="216" y="70"/>
                  <a:pt x="216" y="82"/>
                </a:cubicBezTo>
                <a:cubicBezTo>
                  <a:pt x="216" y="94"/>
                  <a:pt x="207" y="104"/>
                  <a:pt x="195" y="104"/>
                </a:cubicBezTo>
                <a:cubicBezTo>
                  <a:pt x="130" y="104"/>
                  <a:pt x="130" y="104"/>
                  <a:pt x="130" y="104"/>
                </a:cubicBezTo>
                <a:cubicBezTo>
                  <a:pt x="60" y="104"/>
                  <a:pt x="60" y="104"/>
                  <a:pt x="60" y="104"/>
                </a:cubicBezTo>
                <a:cubicBezTo>
                  <a:pt x="58" y="104"/>
                  <a:pt x="56" y="105"/>
                  <a:pt x="56" y="108"/>
                </a:cubicBezTo>
                <a:cubicBezTo>
                  <a:pt x="56" y="110"/>
                  <a:pt x="58" y="112"/>
                  <a:pt x="60" y="112"/>
                </a:cubicBezTo>
                <a:cubicBezTo>
                  <a:pt x="130" y="112"/>
                  <a:pt x="130" y="112"/>
                  <a:pt x="130" y="112"/>
                </a:cubicBezTo>
                <a:cubicBezTo>
                  <a:pt x="195" y="112"/>
                  <a:pt x="195" y="112"/>
                  <a:pt x="195" y="112"/>
                </a:cubicBezTo>
                <a:cubicBezTo>
                  <a:pt x="207" y="112"/>
                  <a:pt x="216" y="121"/>
                  <a:pt x="216" y="133"/>
                </a:cubicBezTo>
                <a:cubicBezTo>
                  <a:pt x="216" y="145"/>
                  <a:pt x="207" y="154"/>
                  <a:pt x="195" y="1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4" name="任意多边形: 形状 53">
            <a:extLst>
              <a:ext uri="{FF2B5EF4-FFF2-40B4-BE49-F238E27FC236}">
                <a16:creationId xmlns="" xmlns:a16="http://schemas.microsoft.com/office/drawing/2014/main" id="{007401BA-8ADD-4510-9271-2298B3435E0B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51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005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14" grpId="0" animBg="1"/>
      <p:bldP spid="15" grpId="0" animBg="1"/>
      <p:bldP spid="16" grpId="0"/>
      <p:bldP spid="22" grpId="0"/>
      <p:bldP spid="26" grpId="0" animBg="1"/>
      <p:bldP spid="27" grpId="0"/>
      <p:bldP spid="32" grpId="0"/>
      <p:bldP spid="21" grpId="0" animBg="1"/>
      <p:bldP spid="39" grpId="0" animBg="1"/>
      <p:bldP spid="40" grpId="0" animBg="1"/>
      <p:bldP spid="41" grpId="0"/>
      <p:bldP spid="46" grpId="0"/>
      <p:bldP spid="48" grpId="0" animBg="1"/>
      <p:bldP spid="49" grpId="0"/>
      <p:bldP spid="50" grpId="0"/>
      <p:bldP spid="51" grpId="0" animBg="1"/>
      <p:bldP spid="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4190000" y="6734889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http://www.1ppt.com/hangye/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="" xmlns:a16="http://schemas.microsoft.com/office/drawing/2014/main" id="{797A7713-1FA4-455F-B75B-D6123DEAF868}"/>
              </a:ext>
            </a:extLst>
          </p:cNvPr>
          <p:cNvSpPr/>
          <p:nvPr/>
        </p:nvSpPr>
        <p:spPr>
          <a:xfrm flipH="1">
            <a:off x="1408061" y="1948708"/>
            <a:ext cx="5483875" cy="1575542"/>
          </a:xfrm>
          <a:prstGeom prst="rect">
            <a:avLst/>
          </a:prstGeom>
          <a:gradFill>
            <a:gsLst>
              <a:gs pos="2000">
                <a:schemeClr val="bg1">
                  <a:alpha val="0"/>
                </a:schemeClr>
              </a:gs>
              <a:gs pos="24000">
                <a:schemeClr val="accent1">
                  <a:alpha val="4000"/>
                </a:schemeClr>
              </a:gs>
            </a:gsLst>
            <a:lin ang="0" scaled="0"/>
          </a:gradFill>
          <a:ln>
            <a:gradFill>
              <a:gsLst>
                <a:gs pos="94000">
                  <a:srgbClr val="0C5ED3"/>
                </a:gs>
                <a:gs pos="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A26E6ED4-147B-4FB3-B7F2-03059A454834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="" xmlns:a16="http://schemas.microsoft.com/office/drawing/2014/main" id="{460CCE22-9126-4A31-BBDF-3367975E173F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7168E194-9025-41D3-AFC8-A120CE86D76F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0BE27AAA-355A-4CE2-8C38-B00C7874D998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" name="Straight Connector 16">
            <a:extLst>
              <a:ext uri="{FF2B5EF4-FFF2-40B4-BE49-F238E27FC236}">
                <a16:creationId xmlns="" xmlns:a16="http://schemas.microsoft.com/office/drawing/2014/main" id="{F840584E-F215-4793-8910-243A921849BB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>
            <a:extLst>
              <a:ext uri="{FF2B5EF4-FFF2-40B4-BE49-F238E27FC236}">
                <a16:creationId xmlns="" xmlns:a16="http://schemas.microsoft.com/office/drawing/2014/main" id="{59D67D5C-E101-41C0-BD49-7FFFB9711383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Group 19">
            <a:extLst>
              <a:ext uri="{FF2B5EF4-FFF2-40B4-BE49-F238E27FC236}">
                <a16:creationId xmlns="" xmlns:a16="http://schemas.microsoft.com/office/drawing/2014/main" id="{CA7F5646-23AC-4546-8EBA-A2BFC73FD7CB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" name="Freeform 426">
              <a:extLst>
                <a:ext uri="{FF2B5EF4-FFF2-40B4-BE49-F238E27FC236}">
                  <a16:creationId xmlns="" xmlns:a16="http://schemas.microsoft.com/office/drawing/2014/main" id="{BF5DDE8D-AFCF-4455-852F-1B41D5191E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27">
              <a:extLst>
                <a:ext uri="{FF2B5EF4-FFF2-40B4-BE49-F238E27FC236}">
                  <a16:creationId xmlns="" xmlns:a16="http://schemas.microsoft.com/office/drawing/2014/main" id="{191F4026-C758-4A85-B10B-C1784CD387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428">
              <a:extLst>
                <a:ext uri="{FF2B5EF4-FFF2-40B4-BE49-F238E27FC236}">
                  <a16:creationId xmlns="" xmlns:a16="http://schemas.microsoft.com/office/drawing/2014/main" id="{4D602DCA-D2C1-44D0-8ACF-B22A039867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9">
              <a:extLst>
                <a:ext uri="{FF2B5EF4-FFF2-40B4-BE49-F238E27FC236}">
                  <a16:creationId xmlns="" xmlns:a16="http://schemas.microsoft.com/office/drawing/2014/main" id="{ED89AB9C-9FCB-401F-9CFC-5BFA83D0C9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4" name="图片 13" descr="图片包含 食物, 游戏机, 水果&#10;&#10;描述已自动生成">
            <a:extLst>
              <a:ext uri="{FF2B5EF4-FFF2-40B4-BE49-F238E27FC236}">
                <a16:creationId xmlns="" xmlns:a16="http://schemas.microsoft.com/office/drawing/2014/main" id="{EA6115AA-7565-4132-B874-D369C877EDF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28351" y="2047886"/>
            <a:ext cx="6274902" cy="4187814"/>
          </a:xfrm>
          <a:prstGeom prst="rect">
            <a:avLst/>
          </a:prstGeom>
        </p:spPr>
      </p:pic>
      <p:sp>
        <p:nvSpPr>
          <p:cNvPr id="16" name="椭圆 15">
            <a:extLst>
              <a:ext uri="{FF2B5EF4-FFF2-40B4-BE49-F238E27FC236}">
                <a16:creationId xmlns="" xmlns:a16="http://schemas.microsoft.com/office/drawing/2014/main" id="{00771EF2-DC30-4E85-8B0A-40FDD88BCABA}"/>
              </a:ext>
            </a:extLst>
          </p:cNvPr>
          <p:cNvSpPr/>
          <p:nvPr/>
        </p:nvSpPr>
        <p:spPr>
          <a:xfrm flipH="1">
            <a:off x="839788" y="2148804"/>
            <a:ext cx="1175350" cy="1175350"/>
          </a:xfrm>
          <a:prstGeom prst="ellipse">
            <a:avLst/>
          </a:prstGeom>
          <a:gradFill>
            <a:gsLst>
              <a:gs pos="0">
                <a:srgbClr val="0C5ED3">
                  <a:lumMod val="90000"/>
                  <a:lumOff val="10000"/>
                </a:srgbClr>
              </a:gs>
              <a:gs pos="81000">
                <a:srgbClr val="0C5ED3"/>
              </a:gs>
            </a:gsLst>
            <a:lin ang="540000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评分</a:t>
            </a:r>
            <a:endParaRPr lang="en-US" altLang="zh-CN" sz="2000" dirty="0">
              <a:cs typeface="+mn-ea"/>
              <a:sym typeface="+mn-lt"/>
            </a:endParaRPr>
          </a:p>
          <a:p>
            <a:pPr algn="ctr"/>
            <a:r>
              <a:rPr lang="zh-CN" altLang="en-US" sz="2000" dirty="0">
                <a:cs typeface="+mn-ea"/>
                <a:sym typeface="+mn-lt"/>
              </a:rPr>
              <a:t>标准</a:t>
            </a:r>
          </a:p>
        </p:txBody>
      </p:sp>
      <p:sp>
        <p:nvSpPr>
          <p:cNvPr id="17" name="TextBox 36">
            <a:extLst>
              <a:ext uri="{FF2B5EF4-FFF2-40B4-BE49-F238E27FC236}">
                <a16:creationId xmlns="" xmlns:a16="http://schemas.microsoft.com/office/drawing/2014/main" id="{915B863F-A979-4E66-8C1E-03C5C8A74056}"/>
              </a:ext>
            </a:extLst>
          </p:cNvPr>
          <p:cNvSpPr txBox="1"/>
          <p:nvPr/>
        </p:nvSpPr>
        <p:spPr>
          <a:xfrm>
            <a:off x="2236736" y="2167637"/>
            <a:ext cx="4074178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C5ED3"/>
                </a:solidFill>
                <a:cs typeface="+mn-ea"/>
                <a:sym typeface="+mn-lt"/>
              </a:rPr>
              <a:t>10</a:t>
            </a:r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分：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能控制大便，没失禁</a:t>
            </a:r>
          </a:p>
          <a:p>
            <a:pPr marL="285750" indent="-285750">
              <a:lnSpc>
                <a:spcPct val="13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C5ED3"/>
                </a:solidFill>
                <a:cs typeface="+mn-ea"/>
                <a:sym typeface="+mn-lt"/>
              </a:rPr>
              <a:t>5</a:t>
            </a:r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分：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需要在帮助下用栓剂或灌肠，偶尔有大便失禁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="" xmlns:a16="http://schemas.microsoft.com/office/drawing/2014/main" id="{97D6E98C-9CBD-423F-8C34-3E9A393FE462}"/>
              </a:ext>
            </a:extLst>
          </p:cNvPr>
          <p:cNvSpPr/>
          <p:nvPr/>
        </p:nvSpPr>
        <p:spPr>
          <a:xfrm flipH="1">
            <a:off x="1408060" y="3988248"/>
            <a:ext cx="5483875" cy="1707702"/>
          </a:xfrm>
          <a:prstGeom prst="rect">
            <a:avLst/>
          </a:prstGeom>
          <a:gradFill>
            <a:gsLst>
              <a:gs pos="2000">
                <a:schemeClr val="bg1">
                  <a:alpha val="0"/>
                </a:schemeClr>
              </a:gs>
              <a:gs pos="24000">
                <a:schemeClr val="accent1">
                  <a:alpha val="4000"/>
                </a:schemeClr>
              </a:gs>
            </a:gsLst>
            <a:lin ang="0" scaled="0"/>
          </a:gradFill>
          <a:ln>
            <a:gradFill>
              <a:gsLst>
                <a:gs pos="94000">
                  <a:srgbClr val="0C5ED3"/>
                </a:gs>
                <a:gs pos="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="" xmlns:a16="http://schemas.microsoft.com/office/drawing/2014/main" id="{6F358D50-74FB-4154-8BC6-F55046ED1120}"/>
              </a:ext>
            </a:extLst>
          </p:cNvPr>
          <p:cNvSpPr/>
          <p:nvPr/>
        </p:nvSpPr>
        <p:spPr>
          <a:xfrm flipH="1">
            <a:off x="839788" y="4254424"/>
            <a:ext cx="1175350" cy="1175350"/>
          </a:xfrm>
          <a:prstGeom prst="ellipse">
            <a:avLst/>
          </a:prstGeom>
          <a:gradFill>
            <a:gsLst>
              <a:gs pos="0">
                <a:srgbClr val="0C5ED3">
                  <a:lumMod val="90000"/>
                  <a:lumOff val="10000"/>
                </a:srgbClr>
              </a:gs>
              <a:gs pos="81000">
                <a:srgbClr val="0C5ED3"/>
              </a:gs>
            </a:gsLst>
            <a:lin ang="540000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大便控制</a:t>
            </a:r>
          </a:p>
        </p:txBody>
      </p:sp>
      <p:sp>
        <p:nvSpPr>
          <p:cNvPr id="20" name="TextBox 36">
            <a:extLst>
              <a:ext uri="{FF2B5EF4-FFF2-40B4-BE49-F238E27FC236}">
                <a16:creationId xmlns="" xmlns:a16="http://schemas.microsoft.com/office/drawing/2014/main" id="{9CB6F33E-8955-4DC0-A8A3-BE943407173E}"/>
              </a:ext>
            </a:extLst>
          </p:cNvPr>
          <p:cNvSpPr txBox="1"/>
          <p:nvPr/>
        </p:nvSpPr>
        <p:spPr>
          <a:xfrm>
            <a:off x="2236736" y="4093208"/>
            <a:ext cx="4468864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C5ED3"/>
                </a:solidFill>
                <a:cs typeface="+mn-ea"/>
                <a:sym typeface="+mn-lt"/>
              </a:rPr>
              <a:t>10</a:t>
            </a:r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分：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能控制小便，脊髓损伤的病人用尿袋或其它用具时应能自己使用、排空用具并清洗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C5ED3"/>
                </a:solidFill>
                <a:cs typeface="+mn-ea"/>
                <a:sym typeface="+mn-lt"/>
              </a:rPr>
              <a:t>5</a:t>
            </a:r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分：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偶尔有尿失禁</a:t>
            </a:r>
          </a:p>
        </p:txBody>
      </p:sp>
      <p:sp>
        <p:nvSpPr>
          <p:cNvPr id="21" name="任意多边形: 形状 20">
            <a:extLst>
              <a:ext uri="{FF2B5EF4-FFF2-40B4-BE49-F238E27FC236}">
                <a16:creationId xmlns="" xmlns:a16="http://schemas.microsoft.com/office/drawing/2014/main" id="{4D16A3FB-ADE8-497D-87CB-E99762547DDB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51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196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/>
      <p:bldP spid="4" grpId="0"/>
      <p:bldP spid="5" grpId="0"/>
      <p:bldP spid="6" grpId="0"/>
      <p:bldP spid="8" grpId="0"/>
      <p:bldP spid="16" grpId="0" animBg="1"/>
      <p:bldP spid="17" grpId="0"/>
      <p:bldP spid="18" grpId="0" animBg="1"/>
      <p:bldP spid="19" grpId="0" animBg="1"/>
      <p:bldP spid="20" grpId="0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>
            <a:extLst>
              <a:ext uri="{FF2B5EF4-FFF2-40B4-BE49-F238E27FC236}">
                <a16:creationId xmlns="" xmlns:a16="http://schemas.microsoft.com/office/drawing/2014/main" id="{C257EA0D-E9BB-489E-B78F-5659036F796C}"/>
              </a:ext>
            </a:extLst>
          </p:cNvPr>
          <p:cNvSpPr/>
          <p:nvPr/>
        </p:nvSpPr>
        <p:spPr>
          <a:xfrm>
            <a:off x="6734629" y="5096252"/>
            <a:ext cx="5122409" cy="495658"/>
          </a:xfrm>
          <a:prstGeom prst="ellipse">
            <a:avLst/>
          </a:prstGeom>
          <a:solidFill>
            <a:schemeClr val="tx1">
              <a:alpha val="24000"/>
            </a:schemeClr>
          </a:solidFill>
          <a:ln>
            <a:noFill/>
          </a:ln>
          <a:effectLst>
            <a:glow>
              <a:schemeClr val="tx1">
                <a:alpha val="0"/>
              </a:schemeClr>
            </a:glow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="" xmlns:a16="http://schemas.microsoft.com/office/drawing/2014/main" id="{F8591668-9C6B-479C-A2EE-069DE4850074}"/>
              </a:ext>
            </a:extLst>
          </p:cNvPr>
          <p:cNvSpPr txBox="1"/>
          <p:nvPr/>
        </p:nvSpPr>
        <p:spPr>
          <a:xfrm>
            <a:off x="735206" y="2086673"/>
            <a:ext cx="5435599" cy="175432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zh-CN"/>
            </a:defPPr>
            <a:lvl1pPr lvl="0" defTabSz="457200">
              <a:lnSpc>
                <a:spcPct val="90000"/>
              </a:lnSpc>
              <a:defRPr sz="6000">
                <a:solidFill>
                  <a:srgbClr val="0C5ED3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defRPr>
            </a:lvl1pPr>
          </a:lstStyle>
          <a:p>
            <a:r>
              <a:rPr lang="zh-CN" altLang="en-US" dirty="0">
                <a:sym typeface="+mn-lt"/>
              </a:rPr>
              <a:t>日常生活</a:t>
            </a:r>
          </a:p>
          <a:p>
            <a:r>
              <a:rPr lang="zh-CN" altLang="en-US" dirty="0">
                <a:sym typeface="+mn-lt"/>
              </a:rPr>
              <a:t>活动能力训练</a:t>
            </a:r>
          </a:p>
        </p:txBody>
      </p:sp>
      <p:sp>
        <p:nvSpPr>
          <p:cNvPr id="24" name="TextBox 11">
            <a:extLst>
              <a:ext uri="{FF2B5EF4-FFF2-40B4-BE49-F238E27FC236}">
                <a16:creationId xmlns="" xmlns:a16="http://schemas.microsoft.com/office/drawing/2014/main" id="{B493939D-CA80-40FC-92B9-5659138B1CAC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25" name="TextBox 12">
            <a:extLst>
              <a:ext uri="{FF2B5EF4-FFF2-40B4-BE49-F238E27FC236}">
                <a16:creationId xmlns="" xmlns:a16="http://schemas.microsoft.com/office/drawing/2014/main" id="{8CBEAD29-EB62-49A8-9D2C-17A0BF166649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26" name="TextBox 13">
            <a:extLst>
              <a:ext uri="{FF2B5EF4-FFF2-40B4-BE49-F238E27FC236}">
                <a16:creationId xmlns="" xmlns:a16="http://schemas.microsoft.com/office/drawing/2014/main" id="{6CA75BD9-D704-4D3A-B021-AAB61102099D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27" name="TextBox 14">
            <a:extLst>
              <a:ext uri="{FF2B5EF4-FFF2-40B4-BE49-F238E27FC236}">
                <a16:creationId xmlns="" xmlns:a16="http://schemas.microsoft.com/office/drawing/2014/main" id="{3DD5489D-297D-4010-A5B3-6F44E839AB8A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28" name="Straight Connector 16">
            <a:extLst>
              <a:ext uri="{FF2B5EF4-FFF2-40B4-BE49-F238E27FC236}">
                <a16:creationId xmlns="" xmlns:a16="http://schemas.microsoft.com/office/drawing/2014/main" id="{FF728445-115A-4095-929B-D9A2A85B64FD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8">
            <a:extLst>
              <a:ext uri="{FF2B5EF4-FFF2-40B4-BE49-F238E27FC236}">
                <a16:creationId xmlns="" xmlns:a16="http://schemas.microsoft.com/office/drawing/2014/main" id="{6B41BE62-896C-42D7-8D49-59BC11797E70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0" name="Group 19">
            <a:extLst>
              <a:ext uri="{FF2B5EF4-FFF2-40B4-BE49-F238E27FC236}">
                <a16:creationId xmlns="" xmlns:a16="http://schemas.microsoft.com/office/drawing/2014/main" id="{E531F74D-82A6-4C3C-9900-60F3447CBCF3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5" name="Freeform 426">
              <a:extLst>
                <a:ext uri="{FF2B5EF4-FFF2-40B4-BE49-F238E27FC236}">
                  <a16:creationId xmlns="" xmlns:a16="http://schemas.microsoft.com/office/drawing/2014/main" id="{441F282C-809B-407A-8ED8-6BD74265D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Freeform 427">
              <a:extLst>
                <a:ext uri="{FF2B5EF4-FFF2-40B4-BE49-F238E27FC236}">
                  <a16:creationId xmlns="" xmlns:a16="http://schemas.microsoft.com/office/drawing/2014/main" id="{3EFF8553-DD3C-4B75-B480-A7479A1231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Freeform 428">
              <a:extLst>
                <a:ext uri="{FF2B5EF4-FFF2-40B4-BE49-F238E27FC236}">
                  <a16:creationId xmlns="" xmlns:a16="http://schemas.microsoft.com/office/drawing/2014/main" id="{472CC4F2-DFF3-4CC0-BB52-127DE397D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Freeform 429">
              <a:extLst>
                <a:ext uri="{FF2B5EF4-FFF2-40B4-BE49-F238E27FC236}">
                  <a16:creationId xmlns="" xmlns:a16="http://schemas.microsoft.com/office/drawing/2014/main" id="{6EF6B13B-668E-487C-97B2-D4998D88E7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8" name="图片 17" descr="卡通人物&#10;&#10;描述已自动生成">
            <a:extLst>
              <a:ext uri="{FF2B5EF4-FFF2-40B4-BE49-F238E27FC236}">
                <a16:creationId xmlns="" xmlns:a16="http://schemas.microsoft.com/office/drawing/2014/main" id="{D7549E4A-9849-4630-96D2-329754B77D9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880008" y="1341263"/>
            <a:ext cx="4044488" cy="4002818"/>
          </a:xfrm>
          <a:prstGeom prst="rect">
            <a:avLst/>
          </a:prstGeom>
        </p:spPr>
      </p:pic>
      <p:sp>
        <p:nvSpPr>
          <p:cNvPr id="39" name="文本框 38">
            <a:extLst>
              <a:ext uri="{FF2B5EF4-FFF2-40B4-BE49-F238E27FC236}">
                <a16:creationId xmlns="" xmlns:a16="http://schemas.microsoft.com/office/drawing/2014/main" id="{B4E702FD-398F-48F7-B552-125ED6A8999A}"/>
              </a:ext>
            </a:extLst>
          </p:cNvPr>
          <p:cNvSpPr txBox="1"/>
          <p:nvPr/>
        </p:nvSpPr>
        <p:spPr>
          <a:xfrm>
            <a:off x="833624" y="3863440"/>
            <a:ext cx="4627979" cy="3536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120000"/>
              </a:lnSpc>
            </a:pP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which works better. Icons and pictures can be replaced with one click according to your personal needs. Data charts can be replaced and edited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="" xmlns:a16="http://schemas.microsoft.com/office/drawing/2014/main" id="{1462F233-EC52-4F91-A46E-DECDC5BAB99D}"/>
              </a:ext>
            </a:extLst>
          </p:cNvPr>
          <p:cNvGrpSpPr/>
          <p:nvPr/>
        </p:nvGrpSpPr>
        <p:grpSpPr>
          <a:xfrm>
            <a:off x="0" y="5312294"/>
            <a:ext cx="12192000" cy="1562653"/>
            <a:chOff x="0" y="5312294"/>
            <a:chExt cx="12192000" cy="1562653"/>
          </a:xfrm>
        </p:grpSpPr>
        <p:sp>
          <p:nvSpPr>
            <p:cNvPr id="42" name="任意多边形: 形状 41">
              <a:extLst>
                <a:ext uri="{FF2B5EF4-FFF2-40B4-BE49-F238E27FC236}">
                  <a16:creationId xmlns="" xmlns:a16="http://schemas.microsoft.com/office/drawing/2014/main" id="{D2769FCA-6946-4D5F-8CF7-365C56D790FA}"/>
                </a:ext>
              </a:extLst>
            </p:cNvPr>
            <p:cNvSpPr/>
            <p:nvPr/>
          </p:nvSpPr>
          <p:spPr>
            <a:xfrm rot="10800000">
              <a:off x="0" y="5312294"/>
              <a:ext cx="12192000" cy="1562653"/>
            </a:xfrm>
            <a:custGeom>
              <a:avLst/>
              <a:gdLst>
                <a:gd name="connsiteX0" fmla="*/ 12192000 w 12192000"/>
                <a:gd name="connsiteY0" fmla="*/ 0 h 3345988"/>
                <a:gd name="connsiteX1" fmla="*/ 0 w 12192000"/>
                <a:gd name="connsiteY1" fmla="*/ 0 h 3345988"/>
                <a:gd name="connsiteX2" fmla="*/ 0 w 12192000"/>
                <a:gd name="connsiteY2" fmla="*/ 3302045 h 3345988"/>
                <a:gd name="connsiteX3" fmla="*/ 138652 w 12192000"/>
                <a:gd name="connsiteY3" fmla="*/ 3314680 h 3345988"/>
                <a:gd name="connsiteX4" fmla="*/ 2187916 w 12192000"/>
                <a:gd name="connsiteY4" fmla="*/ 3169920 h 3345988"/>
                <a:gd name="connsiteX5" fmla="*/ 7359356 w 12192000"/>
                <a:gd name="connsiteY5" fmla="*/ 1168400 h 3345988"/>
                <a:gd name="connsiteX6" fmla="*/ 12172004 w 12192000"/>
                <a:gd name="connsiteY6" fmla="*/ 1686482 h 3345988"/>
                <a:gd name="connsiteX7" fmla="*/ 12192000 w 12192000"/>
                <a:gd name="connsiteY7" fmla="*/ 1692874 h 3345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3345988">
                  <a:moveTo>
                    <a:pt x="12192000" y="0"/>
                  </a:moveTo>
                  <a:lnTo>
                    <a:pt x="0" y="0"/>
                  </a:lnTo>
                  <a:lnTo>
                    <a:pt x="0" y="3302045"/>
                  </a:lnTo>
                  <a:lnTo>
                    <a:pt x="138652" y="3314680"/>
                  </a:lnTo>
                  <a:cubicBezTo>
                    <a:pt x="655714" y="3358700"/>
                    <a:pt x="1360299" y="3388995"/>
                    <a:pt x="2187916" y="3169920"/>
                  </a:cubicBezTo>
                  <a:cubicBezTo>
                    <a:pt x="3644183" y="2839720"/>
                    <a:pt x="4954823" y="1552787"/>
                    <a:pt x="7359356" y="1168400"/>
                  </a:cubicBezTo>
                  <a:cubicBezTo>
                    <a:pt x="9585454" y="798301"/>
                    <a:pt x="11052522" y="1322493"/>
                    <a:pt x="12172004" y="1686482"/>
                  </a:cubicBezTo>
                  <a:lnTo>
                    <a:pt x="12192000" y="169287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65000">
                  <a:schemeClr val="accent1">
                    <a:alpha val="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="" xmlns:a16="http://schemas.microsoft.com/office/drawing/2014/main" id="{45E3AD35-B563-49F5-B2AD-648D8393A257}"/>
                </a:ext>
              </a:extLst>
            </p:cNvPr>
            <p:cNvSpPr/>
            <p:nvPr/>
          </p:nvSpPr>
          <p:spPr>
            <a:xfrm rot="10800000">
              <a:off x="0" y="5495478"/>
              <a:ext cx="12192000" cy="1379468"/>
            </a:xfrm>
            <a:custGeom>
              <a:avLst/>
              <a:gdLst>
                <a:gd name="connsiteX0" fmla="*/ 12192000 w 12192000"/>
                <a:gd name="connsiteY0" fmla="*/ 0 h 2960575"/>
                <a:gd name="connsiteX1" fmla="*/ 0 w 12192000"/>
                <a:gd name="connsiteY1" fmla="*/ 0 h 2960575"/>
                <a:gd name="connsiteX2" fmla="*/ 0 w 12192000"/>
                <a:gd name="connsiteY2" fmla="*/ 2960575 h 2960575"/>
                <a:gd name="connsiteX3" fmla="*/ 122266 w 12192000"/>
                <a:gd name="connsiteY3" fmla="*/ 2957622 h 2960575"/>
                <a:gd name="connsiteX4" fmla="*/ 1263356 w 12192000"/>
                <a:gd name="connsiteY4" fmla="*/ 2786581 h 2960575"/>
                <a:gd name="connsiteX5" fmla="*/ 6434796 w 12192000"/>
                <a:gd name="connsiteY5" fmla="*/ 785061 h 2960575"/>
                <a:gd name="connsiteX6" fmla="*/ 12140439 w 12192000"/>
                <a:gd name="connsiteY6" fmla="*/ 1515639 h 2960575"/>
                <a:gd name="connsiteX7" fmla="*/ 12192000 w 12192000"/>
                <a:gd name="connsiteY7" fmla="*/ 1532359 h 2960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2960575">
                  <a:moveTo>
                    <a:pt x="12192000" y="0"/>
                  </a:moveTo>
                  <a:lnTo>
                    <a:pt x="0" y="0"/>
                  </a:lnTo>
                  <a:lnTo>
                    <a:pt x="0" y="2960575"/>
                  </a:lnTo>
                  <a:lnTo>
                    <a:pt x="122266" y="2957622"/>
                  </a:lnTo>
                  <a:cubicBezTo>
                    <a:pt x="466497" y="2943314"/>
                    <a:pt x="849548" y="2896119"/>
                    <a:pt x="1263356" y="2786581"/>
                  </a:cubicBezTo>
                  <a:cubicBezTo>
                    <a:pt x="2719623" y="2456381"/>
                    <a:pt x="4030263" y="1169448"/>
                    <a:pt x="6434796" y="785061"/>
                  </a:cubicBezTo>
                  <a:cubicBezTo>
                    <a:pt x="8849912" y="439833"/>
                    <a:pt x="10843680" y="1092877"/>
                    <a:pt x="12140439" y="1515639"/>
                  </a:cubicBezTo>
                  <a:lnTo>
                    <a:pt x="12192000" y="1532359"/>
                  </a:lnTo>
                  <a:close/>
                </a:path>
              </a:pathLst>
            </a:custGeom>
            <a:gradFill>
              <a:gsLst>
                <a:gs pos="0">
                  <a:srgbClr val="5695E7"/>
                </a:gs>
                <a:gs pos="73000">
                  <a:srgbClr val="0C5ED3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997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1" grpId="0"/>
      <p:bldP spid="24" grpId="0"/>
      <p:bldP spid="25" grpId="0"/>
      <p:bldP spid="26" grpId="0"/>
      <p:bldP spid="27" grpId="0"/>
      <p:bldP spid="29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图片占位符 36">
            <a:extLst>
              <a:ext uri="{FF2B5EF4-FFF2-40B4-BE49-F238E27FC236}">
                <a16:creationId xmlns="" xmlns:a16="http://schemas.microsoft.com/office/drawing/2014/main" id="{75D2E476-64B8-4FDE-8EEF-9C2E17D0FBF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47098" y="2590799"/>
            <a:ext cx="2427478" cy="2427478"/>
          </a:xfrm>
          <a:effectLst>
            <a:outerShdw blurRad="254000" dist="101600" dir="5400000" algn="ctr" rotWithShape="0">
              <a:srgbClr val="000000">
                <a:alpha val="15000"/>
              </a:srgbClr>
            </a:outerShdw>
          </a:effectLst>
        </p:spPr>
      </p:pic>
      <p:sp>
        <p:nvSpPr>
          <p:cNvPr id="30" name="Oval 11">
            <a:extLst>
              <a:ext uri="{FF2B5EF4-FFF2-40B4-BE49-F238E27FC236}">
                <a16:creationId xmlns="" xmlns:a16="http://schemas.microsoft.com/office/drawing/2014/main" id="{72A5B7FF-C8A9-4D1D-A2FA-D746E2C31763}"/>
              </a:ext>
            </a:extLst>
          </p:cNvPr>
          <p:cNvSpPr/>
          <p:nvPr/>
        </p:nvSpPr>
        <p:spPr>
          <a:xfrm>
            <a:off x="1292699" y="2865739"/>
            <a:ext cx="1936276" cy="1877598"/>
          </a:xfrm>
          <a:prstGeom prst="ellipse">
            <a:avLst/>
          </a:prstGeom>
          <a:gradFill>
            <a:gsLst>
              <a:gs pos="73000">
                <a:srgbClr val="0C5ED3">
                  <a:lumMod val="90000"/>
                  <a:lumOff val="10000"/>
                </a:srgbClr>
              </a:gs>
              <a:gs pos="19000">
                <a:srgbClr val="0C5ED3">
                  <a:alpha val="70000"/>
                </a:srgb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3651D7DC-CAD6-4FC4-9004-EE33DE4123B3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="" xmlns:a16="http://schemas.microsoft.com/office/drawing/2014/main" id="{3A63C7AA-B967-4DE3-8521-6E14B2F19811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D19036A1-1E9B-4D1F-9C2C-C8390A156EA1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EFB5E307-662D-457D-8DE6-7FF3DFE809CF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" name="Straight Connector 16">
            <a:extLst>
              <a:ext uri="{FF2B5EF4-FFF2-40B4-BE49-F238E27FC236}">
                <a16:creationId xmlns="" xmlns:a16="http://schemas.microsoft.com/office/drawing/2014/main" id="{79F4288C-FD0F-4D24-BA0A-83028941B294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>
            <a:extLst>
              <a:ext uri="{FF2B5EF4-FFF2-40B4-BE49-F238E27FC236}">
                <a16:creationId xmlns="" xmlns:a16="http://schemas.microsoft.com/office/drawing/2014/main" id="{CF0A2FD4-C8E2-4812-909A-33C5CE4F3B10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Group 19">
            <a:extLst>
              <a:ext uri="{FF2B5EF4-FFF2-40B4-BE49-F238E27FC236}">
                <a16:creationId xmlns="" xmlns:a16="http://schemas.microsoft.com/office/drawing/2014/main" id="{71AEA3E8-2F21-403B-B389-BFA5DB7809FF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" name="Freeform 426">
              <a:extLst>
                <a:ext uri="{FF2B5EF4-FFF2-40B4-BE49-F238E27FC236}">
                  <a16:creationId xmlns="" xmlns:a16="http://schemas.microsoft.com/office/drawing/2014/main" id="{6F82E0A4-BEFA-4F70-8B24-01358E8D7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27">
              <a:extLst>
                <a:ext uri="{FF2B5EF4-FFF2-40B4-BE49-F238E27FC236}">
                  <a16:creationId xmlns="" xmlns:a16="http://schemas.microsoft.com/office/drawing/2014/main" id="{1AA8D138-D3AD-48FB-9C49-F6CEC2E9FD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428">
              <a:extLst>
                <a:ext uri="{FF2B5EF4-FFF2-40B4-BE49-F238E27FC236}">
                  <a16:creationId xmlns="" xmlns:a16="http://schemas.microsoft.com/office/drawing/2014/main" id="{8284E905-FE71-4BE6-840D-ED209F23B1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9">
              <a:extLst>
                <a:ext uri="{FF2B5EF4-FFF2-40B4-BE49-F238E27FC236}">
                  <a16:creationId xmlns="" xmlns:a16="http://schemas.microsoft.com/office/drawing/2014/main" id="{0EB22EFA-00E3-423D-81C7-D138689C9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5" name="Line 14">
            <a:extLst>
              <a:ext uri="{FF2B5EF4-FFF2-40B4-BE49-F238E27FC236}">
                <a16:creationId xmlns="" xmlns:a16="http://schemas.microsoft.com/office/drawing/2014/main" id="{2DEDE618-1C0D-4C7E-ACE9-55580DA1BD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8791" y="3716614"/>
            <a:ext cx="1428479" cy="0"/>
          </a:xfrm>
          <a:prstGeom prst="line">
            <a:avLst/>
          </a:prstGeom>
          <a:noFill/>
          <a:ln w="25400" cap="flat">
            <a:solidFill>
              <a:schemeClr val="tx1">
                <a:lumMod val="50000"/>
                <a:lumOff val="50000"/>
              </a:schemeClr>
            </a:solidFill>
            <a:prstDash val="sysDot"/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6" name="Line 14">
            <a:extLst>
              <a:ext uri="{FF2B5EF4-FFF2-40B4-BE49-F238E27FC236}">
                <a16:creationId xmlns="" xmlns:a16="http://schemas.microsoft.com/office/drawing/2014/main" id="{BE13059D-C1F0-46B1-A42B-1514E851C2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8081" y="2436454"/>
            <a:ext cx="1428479" cy="0"/>
          </a:xfrm>
          <a:prstGeom prst="line">
            <a:avLst/>
          </a:prstGeom>
          <a:noFill/>
          <a:ln w="25400" cap="flat">
            <a:solidFill>
              <a:schemeClr val="tx1">
                <a:lumMod val="50000"/>
                <a:lumOff val="50000"/>
              </a:schemeClr>
            </a:solidFill>
            <a:prstDash val="sysDot"/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7" name="Freeform 5">
            <a:extLst>
              <a:ext uri="{FF2B5EF4-FFF2-40B4-BE49-F238E27FC236}">
                <a16:creationId xmlns="" xmlns:a16="http://schemas.microsoft.com/office/drawing/2014/main" id="{A7DB402F-DB4B-4615-A0E4-01C142C6AB44}"/>
              </a:ext>
            </a:extLst>
          </p:cNvPr>
          <p:cNvSpPr>
            <a:spLocks/>
          </p:cNvSpPr>
          <p:nvPr/>
        </p:nvSpPr>
        <p:spPr bwMode="auto">
          <a:xfrm>
            <a:off x="1440289" y="2116610"/>
            <a:ext cx="2498726" cy="3435376"/>
          </a:xfrm>
          <a:custGeom>
            <a:avLst/>
            <a:gdLst>
              <a:gd name="T0" fmla="*/ 0 w 1970"/>
              <a:gd name="T1" fmla="*/ 2575 h 2719"/>
              <a:gd name="T2" fmla="*/ 610 w 1970"/>
              <a:gd name="T3" fmla="*/ 2719 h 2719"/>
              <a:gd name="T4" fmla="*/ 1970 w 1970"/>
              <a:gd name="T5" fmla="*/ 1360 h 2719"/>
              <a:gd name="T6" fmla="*/ 610 w 1970"/>
              <a:gd name="T7" fmla="*/ 0 h 2719"/>
              <a:gd name="T8" fmla="*/ 0 w 1970"/>
              <a:gd name="T9" fmla="*/ 144 h 2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70" h="2719">
                <a:moveTo>
                  <a:pt x="0" y="2575"/>
                </a:moveTo>
                <a:cubicBezTo>
                  <a:pt x="183" y="2667"/>
                  <a:pt x="391" y="2719"/>
                  <a:pt x="610" y="2719"/>
                </a:cubicBezTo>
                <a:cubicBezTo>
                  <a:pt x="1361" y="2719"/>
                  <a:pt x="1970" y="2111"/>
                  <a:pt x="1970" y="1360"/>
                </a:cubicBezTo>
                <a:cubicBezTo>
                  <a:pt x="1970" y="608"/>
                  <a:pt x="1361" y="0"/>
                  <a:pt x="610" y="0"/>
                </a:cubicBezTo>
                <a:cubicBezTo>
                  <a:pt x="391" y="0"/>
                  <a:pt x="183" y="52"/>
                  <a:pt x="0" y="144"/>
                </a:cubicBezTo>
              </a:path>
            </a:pathLst>
          </a:custGeom>
          <a:noFill/>
          <a:ln w="25400" cap="flat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8" name="Freeform 9">
            <a:extLst>
              <a:ext uri="{FF2B5EF4-FFF2-40B4-BE49-F238E27FC236}">
                <a16:creationId xmlns="" xmlns:a16="http://schemas.microsoft.com/office/drawing/2014/main" id="{802E7CCF-133D-40C6-ACE4-16F241BCB144}"/>
              </a:ext>
            </a:extLst>
          </p:cNvPr>
          <p:cNvSpPr>
            <a:spLocks/>
          </p:cNvSpPr>
          <p:nvPr/>
        </p:nvSpPr>
        <p:spPr bwMode="auto">
          <a:xfrm>
            <a:off x="3103003" y="2306036"/>
            <a:ext cx="260839" cy="260839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9" name="Oval 11">
            <a:extLst>
              <a:ext uri="{FF2B5EF4-FFF2-40B4-BE49-F238E27FC236}">
                <a16:creationId xmlns="" xmlns:a16="http://schemas.microsoft.com/office/drawing/2014/main" id="{AE0741FE-03FC-4C97-AADE-C1011D6DA83C}"/>
              </a:ext>
            </a:extLst>
          </p:cNvPr>
          <p:cNvSpPr/>
          <p:nvPr/>
        </p:nvSpPr>
        <p:spPr>
          <a:xfrm>
            <a:off x="4683031" y="1986756"/>
            <a:ext cx="927500" cy="899395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21" name="Freeform 47">
            <a:extLst>
              <a:ext uri="{FF2B5EF4-FFF2-40B4-BE49-F238E27FC236}">
                <a16:creationId xmlns="" xmlns:a16="http://schemas.microsoft.com/office/drawing/2014/main" id="{2BB24568-4B45-4A50-AEB6-99EA2D0BA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376" y="2267972"/>
            <a:ext cx="383536" cy="336963"/>
          </a:xfrm>
          <a:custGeom>
            <a:avLst/>
            <a:gdLst>
              <a:gd name="T0" fmla="*/ 221804 w 498"/>
              <a:gd name="T1" fmla="*/ 194813 h 435"/>
              <a:gd name="T2" fmla="*/ 221804 w 498"/>
              <a:gd name="T3" fmla="*/ 194813 h 435"/>
              <a:gd name="T4" fmla="*/ 217341 w 498"/>
              <a:gd name="T5" fmla="*/ 147232 h 435"/>
              <a:gd name="T6" fmla="*/ 189671 w 498"/>
              <a:gd name="T7" fmla="*/ 131521 h 435"/>
              <a:gd name="T8" fmla="*/ 166018 w 498"/>
              <a:gd name="T9" fmla="*/ 103691 h 435"/>
              <a:gd name="T10" fmla="*/ 174051 w 498"/>
              <a:gd name="T11" fmla="*/ 87980 h 435"/>
              <a:gd name="T12" fmla="*/ 182084 w 498"/>
              <a:gd name="T13" fmla="*/ 71372 h 435"/>
              <a:gd name="T14" fmla="*/ 178068 w 498"/>
              <a:gd name="T15" fmla="*/ 67781 h 435"/>
              <a:gd name="T16" fmla="*/ 182084 w 498"/>
              <a:gd name="T17" fmla="*/ 51621 h 435"/>
              <a:gd name="T18" fmla="*/ 154415 w 498"/>
              <a:gd name="T19" fmla="*/ 27830 h 435"/>
              <a:gd name="T20" fmla="*/ 126745 w 498"/>
              <a:gd name="T21" fmla="*/ 51621 h 435"/>
              <a:gd name="T22" fmla="*/ 130762 w 498"/>
              <a:gd name="T23" fmla="*/ 67781 h 435"/>
              <a:gd name="T24" fmla="*/ 126745 w 498"/>
              <a:gd name="T25" fmla="*/ 71372 h 435"/>
              <a:gd name="T26" fmla="*/ 134778 w 498"/>
              <a:gd name="T27" fmla="*/ 87980 h 435"/>
              <a:gd name="T28" fmla="*/ 138795 w 498"/>
              <a:gd name="T29" fmla="*/ 103691 h 435"/>
              <a:gd name="T30" fmla="*/ 130762 w 498"/>
              <a:gd name="T31" fmla="*/ 123441 h 435"/>
              <a:gd name="T32" fmla="*/ 170035 w 498"/>
              <a:gd name="T33" fmla="*/ 163392 h 435"/>
              <a:gd name="T34" fmla="*/ 170035 w 498"/>
              <a:gd name="T35" fmla="*/ 194813 h 435"/>
              <a:gd name="T36" fmla="*/ 221804 w 498"/>
              <a:gd name="T37" fmla="*/ 194813 h 435"/>
              <a:gd name="T38" fmla="*/ 115142 w 498"/>
              <a:gd name="T39" fmla="*/ 135561 h 435"/>
              <a:gd name="T40" fmla="*/ 115142 w 498"/>
              <a:gd name="T41" fmla="*/ 135561 h 435"/>
              <a:gd name="T42" fmla="*/ 83455 w 498"/>
              <a:gd name="T43" fmla="*/ 103691 h 435"/>
              <a:gd name="T44" fmla="*/ 95059 w 498"/>
              <a:gd name="T45" fmla="*/ 75412 h 435"/>
              <a:gd name="T46" fmla="*/ 103092 w 498"/>
              <a:gd name="T47" fmla="*/ 59701 h 435"/>
              <a:gd name="T48" fmla="*/ 99075 w 498"/>
              <a:gd name="T49" fmla="*/ 51621 h 435"/>
              <a:gd name="T50" fmla="*/ 103092 w 498"/>
              <a:gd name="T51" fmla="*/ 31870 h 435"/>
              <a:gd name="T52" fmla="*/ 67389 w 498"/>
              <a:gd name="T53" fmla="*/ 0 h 435"/>
              <a:gd name="T54" fmla="*/ 31686 w 498"/>
              <a:gd name="T55" fmla="*/ 31870 h 435"/>
              <a:gd name="T56" fmla="*/ 31686 w 498"/>
              <a:gd name="T57" fmla="*/ 51621 h 435"/>
              <a:gd name="T58" fmla="*/ 31686 w 498"/>
              <a:gd name="T59" fmla="*/ 59701 h 435"/>
              <a:gd name="T60" fmla="*/ 39719 w 498"/>
              <a:gd name="T61" fmla="*/ 75412 h 435"/>
              <a:gd name="T62" fmla="*/ 47753 w 498"/>
              <a:gd name="T63" fmla="*/ 103691 h 435"/>
              <a:gd name="T64" fmla="*/ 20083 w 498"/>
              <a:gd name="T65" fmla="*/ 135561 h 435"/>
              <a:gd name="T66" fmla="*/ 0 w 498"/>
              <a:gd name="T67" fmla="*/ 155312 h 435"/>
              <a:gd name="T68" fmla="*/ 0 w 498"/>
              <a:gd name="T69" fmla="*/ 194813 h 435"/>
              <a:gd name="T70" fmla="*/ 154415 w 498"/>
              <a:gd name="T71" fmla="*/ 194813 h 435"/>
              <a:gd name="T72" fmla="*/ 154415 w 498"/>
              <a:gd name="T73" fmla="*/ 163392 h 435"/>
              <a:gd name="T74" fmla="*/ 115142 w 498"/>
              <a:gd name="T75" fmla="*/ 135561 h 43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98" h="435">
                <a:moveTo>
                  <a:pt x="497" y="434"/>
                </a:moveTo>
                <a:lnTo>
                  <a:pt x="497" y="434"/>
                </a:lnTo>
                <a:cubicBezTo>
                  <a:pt x="497" y="434"/>
                  <a:pt x="497" y="337"/>
                  <a:pt x="487" y="328"/>
                </a:cubicBezTo>
                <a:cubicBezTo>
                  <a:pt x="479" y="319"/>
                  <a:pt x="462" y="302"/>
                  <a:pt x="425" y="293"/>
                </a:cubicBezTo>
                <a:cubicBezTo>
                  <a:pt x="390" y="275"/>
                  <a:pt x="372" y="257"/>
                  <a:pt x="372" y="231"/>
                </a:cubicBezTo>
                <a:cubicBezTo>
                  <a:pt x="372" y="213"/>
                  <a:pt x="390" y="222"/>
                  <a:pt x="390" y="196"/>
                </a:cubicBezTo>
                <a:cubicBezTo>
                  <a:pt x="390" y="178"/>
                  <a:pt x="408" y="196"/>
                  <a:pt x="408" y="159"/>
                </a:cubicBezTo>
                <a:cubicBezTo>
                  <a:pt x="408" y="151"/>
                  <a:pt x="399" y="151"/>
                  <a:pt x="399" y="151"/>
                </a:cubicBezTo>
                <a:cubicBezTo>
                  <a:pt x="399" y="151"/>
                  <a:pt x="408" y="133"/>
                  <a:pt x="408" y="115"/>
                </a:cubicBezTo>
                <a:cubicBezTo>
                  <a:pt x="408" y="98"/>
                  <a:pt x="399" y="62"/>
                  <a:pt x="346" y="62"/>
                </a:cubicBezTo>
                <a:cubicBezTo>
                  <a:pt x="293" y="62"/>
                  <a:pt x="284" y="98"/>
                  <a:pt x="284" y="115"/>
                </a:cubicBezTo>
                <a:cubicBezTo>
                  <a:pt x="284" y="133"/>
                  <a:pt x="293" y="151"/>
                  <a:pt x="293" y="151"/>
                </a:cubicBezTo>
                <a:cubicBezTo>
                  <a:pt x="293" y="151"/>
                  <a:pt x="284" y="151"/>
                  <a:pt x="284" y="159"/>
                </a:cubicBezTo>
                <a:cubicBezTo>
                  <a:pt x="284" y="196"/>
                  <a:pt x="293" y="178"/>
                  <a:pt x="302" y="196"/>
                </a:cubicBezTo>
                <a:cubicBezTo>
                  <a:pt x="302" y="222"/>
                  <a:pt x="311" y="213"/>
                  <a:pt x="311" y="231"/>
                </a:cubicBezTo>
                <a:cubicBezTo>
                  <a:pt x="311" y="249"/>
                  <a:pt x="311" y="266"/>
                  <a:pt x="293" y="275"/>
                </a:cubicBezTo>
                <a:cubicBezTo>
                  <a:pt x="372" y="319"/>
                  <a:pt x="381" y="319"/>
                  <a:pt x="381" y="364"/>
                </a:cubicBezTo>
                <a:cubicBezTo>
                  <a:pt x="381" y="434"/>
                  <a:pt x="381" y="434"/>
                  <a:pt x="381" y="434"/>
                </a:cubicBezTo>
                <a:lnTo>
                  <a:pt x="497" y="434"/>
                </a:lnTo>
                <a:close/>
                <a:moveTo>
                  <a:pt x="258" y="302"/>
                </a:moveTo>
                <a:lnTo>
                  <a:pt x="258" y="302"/>
                </a:lnTo>
                <a:cubicBezTo>
                  <a:pt x="204" y="284"/>
                  <a:pt x="187" y="266"/>
                  <a:pt x="187" y="231"/>
                </a:cubicBezTo>
                <a:cubicBezTo>
                  <a:pt x="187" y="204"/>
                  <a:pt x="204" y="213"/>
                  <a:pt x="213" y="168"/>
                </a:cubicBezTo>
                <a:cubicBezTo>
                  <a:pt x="213" y="159"/>
                  <a:pt x="231" y="168"/>
                  <a:pt x="231" y="133"/>
                </a:cubicBezTo>
                <a:cubicBezTo>
                  <a:pt x="231" y="115"/>
                  <a:pt x="222" y="115"/>
                  <a:pt x="222" y="115"/>
                </a:cubicBezTo>
                <a:cubicBezTo>
                  <a:pt x="222" y="115"/>
                  <a:pt x="222" y="89"/>
                  <a:pt x="231" y="71"/>
                </a:cubicBezTo>
                <a:cubicBezTo>
                  <a:pt x="231" y="53"/>
                  <a:pt x="213" y="0"/>
                  <a:pt x="151" y="0"/>
                </a:cubicBezTo>
                <a:cubicBezTo>
                  <a:pt x="80" y="0"/>
                  <a:pt x="71" y="53"/>
                  <a:pt x="71" y="71"/>
                </a:cubicBezTo>
                <a:cubicBezTo>
                  <a:pt x="71" y="89"/>
                  <a:pt x="71" y="115"/>
                  <a:pt x="71" y="115"/>
                </a:cubicBezTo>
                <a:cubicBezTo>
                  <a:pt x="71" y="115"/>
                  <a:pt x="71" y="115"/>
                  <a:pt x="71" y="133"/>
                </a:cubicBezTo>
                <a:cubicBezTo>
                  <a:pt x="71" y="168"/>
                  <a:pt x="80" y="159"/>
                  <a:pt x="89" y="168"/>
                </a:cubicBezTo>
                <a:cubicBezTo>
                  <a:pt x="89" y="213"/>
                  <a:pt x="107" y="204"/>
                  <a:pt x="107" y="231"/>
                </a:cubicBezTo>
                <a:cubicBezTo>
                  <a:pt x="107" y="266"/>
                  <a:pt x="89" y="284"/>
                  <a:pt x="45" y="302"/>
                </a:cubicBezTo>
                <a:cubicBezTo>
                  <a:pt x="27" y="310"/>
                  <a:pt x="0" y="319"/>
                  <a:pt x="0" y="346"/>
                </a:cubicBezTo>
                <a:cubicBezTo>
                  <a:pt x="0" y="434"/>
                  <a:pt x="0" y="434"/>
                  <a:pt x="0" y="434"/>
                </a:cubicBezTo>
                <a:cubicBezTo>
                  <a:pt x="346" y="434"/>
                  <a:pt x="346" y="434"/>
                  <a:pt x="346" y="434"/>
                </a:cubicBezTo>
                <a:cubicBezTo>
                  <a:pt x="346" y="434"/>
                  <a:pt x="346" y="381"/>
                  <a:pt x="346" y="364"/>
                </a:cubicBezTo>
                <a:cubicBezTo>
                  <a:pt x="346" y="346"/>
                  <a:pt x="302" y="328"/>
                  <a:pt x="258" y="30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1" tIns="17145" rIns="34291" bIns="17145" anchor="ctr"/>
          <a:lstStyle/>
          <a:p>
            <a:endParaRPr 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2" name="Freeform 9">
            <a:extLst>
              <a:ext uri="{FF2B5EF4-FFF2-40B4-BE49-F238E27FC236}">
                <a16:creationId xmlns="" xmlns:a16="http://schemas.microsoft.com/office/drawing/2014/main" id="{EE25B7FE-43AF-45F9-9182-F8FFE5000789}"/>
              </a:ext>
            </a:extLst>
          </p:cNvPr>
          <p:cNvSpPr>
            <a:spLocks/>
          </p:cNvSpPr>
          <p:nvPr/>
        </p:nvSpPr>
        <p:spPr bwMode="auto">
          <a:xfrm>
            <a:off x="3835947" y="3576364"/>
            <a:ext cx="260839" cy="260839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23" name="Oval 11">
            <a:extLst>
              <a:ext uri="{FF2B5EF4-FFF2-40B4-BE49-F238E27FC236}">
                <a16:creationId xmlns="" xmlns:a16="http://schemas.microsoft.com/office/drawing/2014/main" id="{906555CD-DD9C-4465-AD16-D6ACC67C567D}"/>
              </a:ext>
            </a:extLst>
          </p:cNvPr>
          <p:cNvSpPr/>
          <p:nvPr/>
        </p:nvSpPr>
        <p:spPr>
          <a:xfrm>
            <a:off x="5202130" y="3257084"/>
            <a:ext cx="927500" cy="899395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24" name="Freeform 55">
            <a:extLst>
              <a:ext uri="{FF2B5EF4-FFF2-40B4-BE49-F238E27FC236}">
                <a16:creationId xmlns="" xmlns:a16="http://schemas.microsoft.com/office/drawing/2014/main" id="{03248164-5B54-4524-BCFD-A2CE05A5A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9216" y="3527429"/>
            <a:ext cx="313327" cy="313327"/>
          </a:xfrm>
          <a:custGeom>
            <a:avLst/>
            <a:gdLst>
              <a:gd name="T0" fmla="*/ 25246 w 559"/>
              <a:gd name="T1" fmla="*/ 178170 h 559"/>
              <a:gd name="T2" fmla="*/ 25246 w 559"/>
              <a:gd name="T3" fmla="*/ 178170 h 559"/>
              <a:gd name="T4" fmla="*/ 22721 w 559"/>
              <a:gd name="T5" fmla="*/ 175645 h 559"/>
              <a:gd name="T6" fmla="*/ 22721 w 559"/>
              <a:gd name="T7" fmla="*/ 91609 h 559"/>
              <a:gd name="T8" fmla="*/ 91606 w 559"/>
              <a:gd name="T9" fmla="*/ 22722 h 559"/>
              <a:gd name="T10" fmla="*/ 175638 w 559"/>
              <a:gd name="T11" fmla="*/ 22722 h 559"/>
              <a:gd name="T12" fmla="*/ 178163 w 559"/>
              <a:gd name="T13" fmla="*/ 25247 h 559"/>
              <a:gd name="T14" fmla="*/ 178163 w 559"/>
              <a:gd name="T15" fmla="*/ 109282 h 559"/>
              <a:gd name="T16" fmla="*/ 109638 w 559"/>
              <a:gd name="T17" fmla="*/ 178170 h 559"/>
              <a:gd name="T18" fmla="*/ 25246 w 559"/>
              <a:gd name="T19" fmla="*/ 178170 h 559"/>
              <a:gd name="T20" fmla="*/ 129835 w 559"/>
              <a:gd name="T21" fmla="*/ 129840 h 559"/>
              <a:gd name="T22" fmla="*/ 129835 w 559"/>
              <a:gd name="T23" fmla="*/ 129840 h 559"/>
              <a:gd name="T24" fmla="*/ 71409 w 559"/>
              <a:gd name="T25" fmla="*/ 71051 h 559"/>
              <a:gd name="T26" fmla="*/ 35705 w 559"/>
              <a:gd name="T27" fmla="*/ 106758 h 559"/>
              <a:gd name="T28" fmla="*/ 35705 w 559"/>
              <a:gd name="T29" fmla="*/ 163022 h 559"/>
              <a:gd name="T30" fmla="*/ 38229 w 559"/>
              <a:gd name="T31" fmla="*/ 165546 h 559"/>
              <a:gd name="T32" fmla="*/ 94130 w 559"/>
              <a:gd name="T33" fmla="*/ 165546 h 559"/>
              <a:gd name="T34" fmla="*/ 129835 w 559"/>
              <a:gd name="T35" fmla="*/ 129840 h 55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59" h="559">
                <a:moveTo>
                  <a:pt x="70" y="494"/>
                </a:moveTo>
                <a:lnTo>
                  <a:pt x="70" y="494"/>
                </a:lnTo>
                <a:cubicBezTo>
                  <a:pt x="63" y="487"/>
                  <a:pt x="63" y="487"/>
                  <a:pt x="63" y="487"/>
                </a:cubicBezTo>
                <a:cubicBezTo>
                  <a:pt x="0" y="424"/>
                  <a:pt x="0" y="318"/>
                  <a:pt x="63" y="254"/>
                </a:cubicBezTo>
                <a:cubicBezTo>
                  <a:pt x="254" y="63"/>
                  <a:pt x="254" y="63"/>
                  <a:pt x="254" y="63"/>
                </a:cubicBezTo>
                <a:cubicBezTo>
                  <a:pt x="318" y="0"/>
                  <a:pt x="424" y="0"/>
                  <a:pt x="487" y="63"/>
                </a:cubicBezTo>
                <a:cubicBezTo>
                  <a:pt x="494" y="70"/>
                  <a:pt x="494" y="70"/>
                  <a:pt x="494" y="70"/>
                </a:cubicBezTo>
                <a:cubicBezTo>
                  <a:pt x="558" y="134"/>
                  <a:pt x="558" y="240"/>
                  <a:pt x="494" y="303"/>
                </a:cubicBezTo>
                <a:cubicBezTo>
                  <a:pt x="304" y="494"/>
                  <a:pt x="304" y="494"/>
                  <a:pt x="304" y="494"/>
                </a:cubicBezTo>
                <a:cubicBezTo>
                  <a:pt x="240" y="558"/>
                  <a:pt x="134" y="558"/>
                  <a:pt x="70" y="494"/>
                </a:cubicBezTo>
                <a:close/>
                <a:moveTo>
                  <a:pt x="360" y="360"/>
                </a:moveTo>
                <a:lnTo>
                  <a:pt x="360" y="360"/>
                </a:lnTo>
                <a:cubicBezTo>
                  <a:pt x="198" y="197"/>
                  <a:pt x="198" y="197"/>
                  <a:pt x="198" y="197"/>
                </a:cubicBezTo>
                <a:cubicBezTo>
                  <a:pt x="99" y="296"/>
                  <a:pt x="99" y="296"/>
                  <a:pt x="99" y="296"/>
                </a:cubicBezTo>
                <a:cubicBezTo>
                  <a:pt x="56" y="339"/>
                  <a:pt x="56" y="409"/>
                  <a:pt x="99" y="452"/>
                </a:cubicBezTo>
                <a:cubicBezTo>
                  <a:pt x="106" y="459"/>
                  <a:pt x="106" y="459"/>
                  <a:pt x="106" y="459"/>
                </a:cubicBezTo>
                <a:cubicBezTo>
                  <a:pt x="148" y="501"/>
                  <a:pt x="219" y="501"/>
                  <a:pt x="261" y="459"/>
                </a:cubicBezTo>
                <a:lnTo>
                  <a:pt x="360" y="3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5" name="Line 14">
            <a:extLst>
              <a:ext uri="{FF2B5EF4-FFF2-40B4-BE49-F238E27FC236}">
                <a16:creationId xmlns="" xmlns:a16="http://schemas.microsoft.com/office/drawing/2014/main" id="{8EA48D16-3FFB-4BBC-A327-1AB9D0A322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8081" y="5163703"/>
            <a:ext cx="1428479" cy="0"/>
          </a:xfrm>
          <a:prstGeom prst="line">
            <a:avLst/>
          </a:prstGeom>
          <a:noFill/>
          <a:ln w="25400" cap="flat">
            <a:solidFill>
              <a:schemeClr val="tx1">
                <a:lumMod val="50000"/>
                <a:lumOff val="50000"/>
              </a:schemeClr>
            </a:solidFill>
            <a:prstDash val="sysDot"/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6" name="Freeform 9">
            <a:extLst>
              <a:ext uri="{FF2B5EF4-FFF2-40B4-BE49-F238E27FC236}">
                <a16:creationId xmlns="" xmlns:a16="http://schemas.microsoft.com/office/drawing/2014/main" id="{A6FCD6E7-8079-450C-8611-958C446D9FDA}"/>
              </a:ext>
            </a:extLst>
          </p:cNvPr>
          <p:cNvSpPr>
            <a:spLocks/>
          </p:cNvSpPr>
          <p:nvPr/>
        </p:nvSpPr>
        <p:spPr bwMode="auto">
          <a:xfrm>
            <a:off x="3103003" y="5033285"/>
            <a:ext cx="260839" cy="260839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27" name="Oval 11">
            <a:extLst>
              <a:ext uri="{FF2B5EF4-FFF2-40B4-BE49-F238E27FC236}">
                <a16:creationId xmlns="" xmlns:a16="http://schemas.microsoft.com/office/drawing/2014/main" id="{104EA744-8FD6-4635-99FC-B86D89515E9A}"/>
              </a:ext>
            </a:extLst>
          </p:cNvPr>
          <p:cNvSpPr/>
          <p:nvPr/>
        </p:nvSpPr>
        <p:spPr>
          <a:xfrm>
            <a:off x="4683031" y="4714005"/>
            <a:ext cx="927500" cy="899395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28" name="Freeform 223">
            <a:extLst>
              <a:ext uri="{FF2B5EF4-FFF2-40B4-BE49-F238E27FC236}">
                <a16:creationId xmlns="" xmlns:a16="http://schemas.microsoft.com/office/drawing/2014/main" id="{1B35AF5A-9895-4799-9A74-76E2AFDF6B5F}"/>
              </a:ext>
            </a:extLst>
          </p:cNvPr>
          <p:cNvSpPr>
            <a:spLocks noEditPoints="1"/>
          </p:cNvSpPr>
          <p:nvPr/>
        </p:nvSpPr>
        <p:spPr bwMode="auto">
          <a:xfrm>
            <a:off x="4953644" y="4998156"/>
            <a:ext cx="386275" cy="331092"/>
          </a:xfrm>
          <a:custGeom>
            <a:avLst/>
            <a:gdLst>
              <a:gd name="T0" fmla="*/ 34318 w 68"/>
              <a:gd name="T1" fmla="*/ 200025 h 58"/>
              <a:gd name="T2" fmla="*/ 30886 w 68"/>
              <a:gd name="T3" fmla="*/ 200025 h 58"/>
              <a:gd name="T4" fmla="*/ 0 w 68"/>
              <a:gd name="T5" fmla="*/ 168987 h 58"/>
              <a:gd name="T6" fmla="*/ 0 w 68"/>
              <a:gd name="T7" fmla="*/ 62077 h 58"/>
              <a:gd name="T8" fmla="*/ 30886 w 68"/>
              <a:gd name="T9" fmla="*/ 31038 h 58"/>
              <a:gd name="T10" fmla="*/ 34318 w 68"/>
              <a:gd name="T11" fmla="*/ 31038 h 58"/>
              <a:gd name="T12" fmla="*/ 34318 w 68"/>
              <a:gd name="T13" fmla="*/ 200025 h 58"/>
              <a:gd name="T14" fmla="*/ 188749 w 68"/>
              <a:gd name="T15" fmla="*/ 200025 h 58"/>
              <a:gd name="T16" fmla="*/ 48045 w 68"/>
              <a:gd name="T17" fmla="*/ 200025 h 58"/>
              <a:gd name="T18" fmla="*/ 48045 w 68"/>
              <a:gd name="T19" fmla="*/ 31038 h 58"/>
              <a:gd name="T20" fmla="*/ 68636 w 68"/>
              <a:gd name="T21" fmla="*/ 31038 h 58"/>
              <a:gd name="T22" fmla="*/ 68636 w 68"/>
              <a:gd name="T23" fmla="*/ 10346 h 58"/>
              <a:gd name="T24" fmla="*/ 82363 w 68"/>
              <a:gd name="T25" fmla="*/ 0 h 58"/>
              <a:gd name="T26" fmla="*/ 154431 w 68"/>
              <a:gd name="T27" fmla="*/ 0 h 58"/>
              <a:gd name="T28" fmla="*/ 168158 w 68"/>
              <a:gd name="T29" fmla="*/ 10346 h 58"/>
              <a:gd name="T30" fmla="*/ 168158 w 68"/>
              <a:gd name="T31" fmla="*/ 31038 h 58"/>
              <a:gd name="T32" fmla="*/ 188749 w 68"/>
              <a:gd name="T33" fmla="*/ 31038 h 58"/>
              <a:gd name="T34" fmla="*/ 188749 w 68"/>
              <a:gd name="T35" fmla="*/ 200025 h 58"/>
              <a:gd name="T36" fmla="*/ 168158 w 68"/>
              <a:gd name="T37" fmla="*/ 103461 h 58"/>
              <a:gd name="T38" fmla="*/ 164726 w 68"/>
              <a:gd name="T39" fmla="*/ 100013 h 58"/>
              <a:gd name="T40" fmla="*/ 133840 w 68"/>
              <a:gd name="T41" fmla="*/ 100013 h 58"/>
              <a:gd name="T42" fmla="*/ 133840 w 68"/>
              <a:gd name="T43" fmla="*/ 68974 h 58"/>
              <a:gd name="T44" fmla="*/ 130408 w 68"/>
              <a:gd name="T45" fmla="*/ 65525 h 58"/>
              <a:gd name="T46" fmla="*/ 106386 w 68"/>
              <a:gd name="T47" fmla="*/ 65525 h 58"/>
              <a:gd name="T48" fmla="*/ 102954 w 68"/>
              <a:gd name="T49" fmla="*/ 68974 h 58"/>
              <a:gd name="T50" fmla="*/ 102954 w 68"/>
              <a:gd name="T51" fmla="*/ 100013 h 58"/>
              <a:gd name="T52" fmla="*/ 72068 w 68"/>
              <a:gd name="T53" fmla="*/ 100013 h 58"/>
              <a:gd name="T54" fmla="*/ 68636 w 68"/>
              <a:gd name="T55" fmla="*/ 103461 h 58"/>
              <a:gd name="T56" fmla="*/ 68636 w 68"/>
              <a:gd name="T57" fmla="*/ 127602 h 58"/>
              <a:gd name="T58" fmla="*/ 72068 w 68"/>
              <a:gd name="T59" fmla="*/ 131051 h 58"/>
              <a:gd name="T60" fmla="*/ 102954 w 68"/>
              <a:gd name="T61" fmla="*/ 131051 h 58"/>
              <a:gd name="T62" fmla="*/ 102954 w 68"/>
              <a:gd name="T63" fmla="*/ 162089 h 58"/>
              <a:gd name="T64" fmla="*/ 106386 w 68"/>
              <a:gd name="T65" fmla="*/ 165538 h 58"/>
              <a:gd name="T66" fmla="*/ 130408 w 68"/>
              <a:gd name="T67" fmla="*/ 165538 h 58"/>
              <a:gd name="T68" fmla="*/ 133840 w 68"/>
              <a:gd name="T69" fmla="*/ 162089 h 58"/>
              <a:gd name="T70" fmla="*/ 133840 w 68"/>
              <a:gd name="T71" fmla="*/ 131051 h 58"/>
              <a:gd name="T72" fmla="*/ 164726 w 68"/>
              <a:gd name="T73" fmla="*/ 131051 h 58"/>
              <a:gd name="T74" fmla="*/ 168158 w 68"/>
              <a:gd name="T75" fmla="*/ 127602 h 58"/>
              <a:gd name="T76" fmla="*/ 168158 w 68"/>
              <a:gd name="T77" fmla="*/ 103461 h 58"/>
              <a:gd name="T78" fmla="*/ 150999 w 68"/>
              <a:gd name="T79" fmla="*/ 31038 h 58"/>
              <a:gd name="T80" fmla="*/ 150999 w 68"/>
              <a:gd name="T81" fmla="*/ 13795 h 58"/>
              <a:gd name="T82" fmla="*/ 85795 w 68"/>
              <a:gd name="T83" fmla="*/ 13795 h 58"/>
              <a:gd name="T84" fmla="*/ 85795 w 68"/>
              <a:gd name="T85" fmla="*/ 31038 h 58"/>
              <a:gd name="T86" fmla="*/ 150999 w 68"/>
              <a:gd name="T87" fmla="*/ 31038 h 58"/>
              <a:gd name="T88" fmla="*/ 233362 w 68"/>
              <a:gd name="T89" fmla="*/ 168987 h 58"/>
              <a:gd name="T90" fmla="*/ 205908 w 68"/>
              <a:gd name="T91" fmla="*/ 200025 h 58"/>
              <a:gd name="T92" fmla="*/ 202476 w 68"/>
              <a:gd name="T93" fmla="*/ 200025 h 58"/>
              <a:gd name="T94" fmla="*/ 202476 w 68"/>
              <a:gd name="T95" fmla="*/ 31038 h 58"/>
              <a:gd name="T96" fmla="*/ 205908 w 68"/>
              <a:gd name="T97" fmla="*/ 31038 h 58"/>
              <a:gd name="T98" fmla="*/ 233362 w 68"/>
              <a:gd name="T99" fmla="*/ 62077 h 58"/>
              <a:gd name="T100" fmla="*/ 233362 w 68"/>
              <a:gd name="T101" fmla="*/ 168987 h 5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68" h="58">
                <a:moveTo>
                  <a:pt x="10" y="58"/>
                </a:moveTo>
                <a:cubicBezTo>
                  <a:pt x="9" y="58"/>
                  <a:pt x="9" y="58"/>
                  <a:pt x="9" y="58"/>
                </a:cubicBezTo>
                <a:cubicBezTo>
                  <a:pt x="4" y="58"/>
                  <a:pt x="0" y="54"/>
                  <a:pt x="0" y="49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3"/>
                  <a:pt x="4" y="9"/>
                  <a:pt x="9" y="9"/>
                </a:cubicBezTo>
                <a:cubicBezTo>
                  <a:pt x="10" y="9"/>
                  <a:pt x="10" y="9"/>
                  <a:pt x="10" y="9"/>
                </a:cubicBezTo>
                <a:lnTo>
                  <a:pt x="10" y="58"/>
                </a:lnTo>
                <a:close/>
                <a:moveTo>
                  <a:pt x="55" y="58"/>
                </a:moveTo>
                <a:cubicBezTo>
                  <a:pt x="14" y="58"/>
                  <a:pt x="14" y="58"/>
                  <a:pt x="14" y="58"/>
                </a:cubicBezTo>
                <a:cubicBezTo>
                  <a:pt x="14" y="9"/>
                  <a:pt x="14" y="9"/>
                  <a:pt x="14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1"/>
                  <a:pt x="22" y="0"/>
                  <a:pt x="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7" y="0"/>
                  <a:pt x="49" y="1"/>
                  <a:pt x="49" y="3"/>
                </a:cubicBezTo>
                <a:cubicBezTo>
                  <a:pt x="49" y="9"/>
                  <a:pt x="49" y="9"/>
                  <a:pt x="49" y="9"/>
                </a:cubicBezTo>
                <a:cubicBezTo>
                  <a:pt x="55" y="9"/>
                  <a:pt x="55" y="9"/>
                  <a:pt x="55" y="9"/>
                </a:cubicBezTo>
                <a:lnTo>
                  <a:pt x="55" y="58"/>
                </a:lnTo>
                <a:close/>
                <a:moveTo>
                  <a:pt x="49" y="30"/>
                </a:moveTo>
                <a:cubicBezTo>
                  <a:pt x="49" y="29"/>
                  <a:pt x="49" y="29"/>
                  <a:pt x="48" y="29"/>
                </a:cubicBezTo>
                <a:cubicBezTo>
                  <a:pt x="39" y="29"/>
                  <a:pt x="39" y="29"/>
                  <a:pt x="39" y="29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20"/>
                  <a:pt x="39" y="19"/>
                  <a:pt x="38" y="19"/>
                </a:cubicBezTo>
                <a:cubicBezTo>
                  <a:pt x="31" y="19"/>
                  <a:pt x="31" y="19"/>
                  <a:pt x="31" y="19"/>
                </a:cubicBezTo>
                <a:cubicBezTo>
                  <a:pt x="30" y="19"/>
                  <a:pt x="30" y="20"/>
                  <a:pt x="30" y="20"/>
                </a:cubicBezTo>
                <a:cubicBezTo>
                  <a:pt x="30" y="29"/>
                  <a:pt x="30" y="29"/>
                  <a:pt x="30" y="29"/>
                </a:cubicBezTo>
                <a:cubicBezTo>
                  <a:pt x="21" y="29"/>
                  <a:pt x="21" y="29"/>
                  <a:pt x="21" y="29"/>
                </a:cubicBezTo>
                <a:cubicBezTo>
                  <a:pt x="20" y="29"/>
                  <a:pt x="20" y="29"/>
                  <a:pt x="20" y="30"/>
                </a:cubicBezTo>
                <a:cubicBezTo>
                  <a:pt x="20" y="37"/>
                  <a:pt x="20" y="37"/>
                  <a:pt x="20" y="37"/>
                </a:cubicBezTo>
                <a:cubicBezTo>
                  <a:pt x="20" y="38"/>
                  <a:pt x="20" y="38"/>
                  <a:pt x="21" y="38"/>
                </a:cubicBezTo>
                <a:cubicBezTo>
                  <a:pt x="30" y="38"/>
                  <a:pt x="30" y="38"/>
                  <a:pt x="30" y="38"/>
                </a:cubicBezTo>
                <a:cubicBezTo>
                  <a:pt x="30" y="47"/>
                  <a:pt x="30" y="47"/>
                  <a:pt x="30" y="47"/>
                </a:cubicBezTo>
                <a:cubicBezTo>
                  <a:pt x="30" y="48"/>
                  <a:pt x="30" y="48"/>
                  <a:pt x="31" y="48"/>
                </a:cubicBezTo>
                <a:cubicBezTo>
                  <a:pt x="38" y="48"/>
                  <a:pt x="38" y="48"/>
                  <a:pt x="38" y="48"/>
                </a:cubicBezTo>
                <a:cubicBezTo>
                  <a:pt x="39" y="48"/>
                  <a:pt x="39" y="48"/>
                  <a:pt x="39" y="47"/>
                </a:cubicBezTo>
                <a:cubicBezTo>
                  <a:pt x="39" y="38"/>
                  <a:pt x="39" y="38"/>
                  <a:pt x="39" y="38"/>
                </a:cubicBezTo>
                <a:cubicBezTo>
                  <a:pt x="48" y="38"/>
                  <a:pt x="48" y="38"/>
                  <a:pt x="48" y="38"/>
                </a:cubicBezTo>
                <a:cubicBezTo>
                  <a:pt x="49" y="38"/>
                  <a:pt x="49" y="38"/>
                  <a:pt x="49" y="37"/>
                </a:cubicBezTo>
                <a:lnTo>
                  <a:pt x="49" y="30"/>
                </a:lnTo>
                <a:close/>
                <a:moveTo>
                  <a:pt x="44" y="9"/>
                </a:moveTo>
                <a:cubicBezTo>
                  <a:pt x="44" y="4"/>
                  <a:pt x="44" y="4"/>
                  <a:pt x="44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5" y="9"/>
                  <a:pt x="25" y="9"/>
                  <a:pt x="25" y="9"/>
                </a:cubicBezTo>
                <a:lnTo>
                  <a:pt x="44" y="9"/>
                </a:lnTo>
                <a:close/>
                <a:moveTo>
                  <a:pt x="68" y="49"/>
                </a:moveTo>
                <a:cubicBezTo>
                  <a:pt x="68" y="54"/>
                  <a:pt x="65" y="58"/>
                  <a:pt x="60" y="58"/>
                </a:cubicBezTo>
                <a:cubicBezTo>
                  <a:pt x="59" y="58"/>
                  <a:pt x="59" y="58"/>
                  <a:pt x="59" y="58"/>
                </a:cubicBezTo>
                <a:cubicBezTo>
                  <a:pt x="59" y="9"/>
                  <a:pt x="59" y="9"/>
                  <a:pt x="59" y="9"/>
                </a:cubicBezTo>
                <a:cubicBezTo>
                  <a:pt x="60" y="9"/>
                  <a:pt x="60" y="9"/>
                  <a:pt x="60" y="9"/>
                </a:cubicBezTo>
                <a:cubicBezTo>
                  <a:pt x="65" y="9"/>
                  <a:pt x="68" y="13"/>
                  <a:pt x="68" y="18"/>
                </a:cubicBezTo>
                <a:lnTo>
                  <a:pt x="68" y="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9" name="Freeform 22">
            <a:extLst>
              <a:ext uri="{FF2B5EF4-FFF2-40B4-BE49-F238E27FC236}">
                <a16:creationId xmlns="" xmlns:a16="http://schemas.microsoft.com/office/drawing/2014/main" id="{F26AD240-25AB-4A6C-B35D-834E206C03B8}"/>
              </a:ext>
            </a:extLst>
          </p:cNvPr>
          <p:cNvSpPr>
            <a:spLocks noEditPoints="1"/>
          </p:cNvSpPr>
          <p:nvPr/>
        </p:nvSpPr>
        <p:spPr bwMode="auto">
          <a:xfrm>
            <a:off x="1980461" y="3053954"/>
            <a:ext cx="474706" cy="522410"/>
          </a:xfrm>
          <a:custGeom>
            <a:avLst/>
            <a:gdLst>
              <a:gd name="T0" fmla="*/ 78 w 185"/>
              <a:gd name="T1" fmla="*/ 196 h 204"/>
              <a:gd name="T2" fmla="*/ 8 w 185"/>
              <a:gd name="T3" fmla="*/ 126 h 204"/>
              <a:gd name="T4" fmla="*/ 42 w 185"/>
              <a:gd name="T5" fmla="*/ 66 h 204"/>
              <a:gd name="T6" fmla="*/ 38 w 185"/>
              <a:gd name="T7" fmla="*/ 59 h 204"/>
              <a:gd name="T8" fmla="*/ 0 w 185"/>
              <a:gd name="T9" fmla="*/ 126 h 204"/>
              <a:gd name="T10" fmla="*/ 78 w 185"/>
              <a:gd name="T11" fmla="*/ 204 h 204"/>
              <a:gd name="T12" fmla="*/ 136 w 185"/>
              <a:gd name="T13" fmla="*/ 179 h 204"/>
              <a:gd name="T14" fmla="*/ 130 w 185"/>
              <a:gd name="T15" fmla="*/ 173 h 204"/>
              <a:gd name="T16" fmla="*/ 78 w 185"/>
              <a:gd name="T17" fmla="*/ 196 h 204"/>
              <a:gd name="T18" fmla="*/ 179 w 185"/>
              <a:gd name="T19" fmla="*/ 151 h 204"/>
              <a:gd name="T20" fmla="*/ 158 w 185"/>
              <a:gd name="T21" fmla="*/ 172 h 204"/>
              <a:gd name="T22" fmla="*/ 110 w 185"/>
              <a:gd name="T23" fmla="*/ 124 h 204"/>
              <a:gd name="T24" fmla="*/ 68 w 185"/>
              <a:gd name="T25" fmla="*/ 124 h 204"/>
              <a:gd name="T26" fmla="*/ 68 w 185"/>
              <a:gd name="T27" fmla="*/ 88 h 204"/>
              <a:gd name="T28" fmla="*/ 112 w 185"/>
              <a:gd name="T29" fmla="*/ 88 h 204"/>
              <a:gd name="T30" fmla="*/ 112 w 185"/>
              <a:gd name="T31" fmla="*/ 80 h 204"/>
              <a:gd name="T32" fmla="*/ 68 w 185"/>
              <a:gd name="T33" fmla="*/ 80 h 204"/>
              <a:gd name="T34" fmla="*/ 68 w 185"/>
              <a:gd name="T35" fmla="*/ 56 h 204"/>
              <a:gd name="T36" fmla="*/ 92 w 185"/>
              <a:gd name="T37" fmla="*/ 28 h 204"/>
              <a:gd name="T38" fmla="*/ 64 w 185"/>
              <a:gd name="T39" fmla="*/ 0 h 204"/>
              <a:gd name="T40" fmla="*/ 36 w 185"/>
              <a:gd name="T41" fmla="*/ 28 h 204"/>
              <a:gd name="T42" fmla="*/ 60 w 185"/>
              <a:gd name="T43" fmla="*/ 56 h 204"/>
              <a:gd name="T44" fmla="*/ 60 w 185"/>
              <a:gd name="T45" fmla="*/ 132 h 204"/>
              <a:gd name="T46" fmla="*/ 107 w 185"/>
              <a:gd name="T47" fmla="*/ 132 h 204"/>
              <a:gd name="T48" fmla="*/ 158 w 185"/>
              <a:gd name="T49" fmla="*/ 184 h 204"/>
              <a:gd name="T50" fmla="*/ 185 w 185"/>
              <a:gd name="T51" fmla="*/ 157 h 204"/>
              <a:gd name="T52" fmla="*/ 179 w 185"/>
              <a:gd name="T53" fmla="*/ 151 h 204"/>
              <a:gd name="T54" fmla="*/ 44 w 185"/>
              <a:gd name="T55" fmla="*/ 28 h 204"/>
              <a:gd name="T56" fmla="*/ 64 w 185"/>
              <a:gd name="T57" fmla="*/ 8 h 204"/>
              <a:gd name="T58" fmla="*/ 84 w 185"/>
              <a:gd name="T59" fmla="*/ 28 h 204"/>
              <a:gd name="T60" fmla="*/ 64 w 185"/>
              <a:gd name="T61" fmla="*/ 48 h 204"/>
              <a:gd name="T62" fmla="*/ 44 w 185"/>
              <a:gd name="T63" fmla="*/ 28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85" h="204">
                <a:moveTo>
                  <a:pt x="78" y="196"/>
                </a:moveTo>
                <a:cubicBezTo>
                  <a:pt x="40" y="196"/>
                  <a:pt x="8" y="165"/>
                  <a:pt x="8" y="126"/>
                </a:cubicBezTo>
                <a:cubicBezTo>
                  <a:pt x="8" y="101"/>
                  <a:pt x="21" y="79"/>
                  <a:pt x="42" y="66"/>
                </a:cubicBezTo>
                <a:cubicBezTo>
                  <a:pt x="38" y="59"/>
                  <a:pt x="38" y="59"/>
                  <a:pt x="38" y="59"/>
                </a:cubicBezTo>
                <a:cubicBezTo>
                  <a:pt x="15" y="73"/>
                  <a:pt x="0" y="99"/>
                  <a:pt x="0" y="126"/>
                </a:cubicBezTo>
                <a:cubicBezTo>
                  <a:pt x="0" y="169"/>
                  <a:pt x="35" y="204"/>
                  <a:pt x="78" y="204"/>
                </a:cubicBezTo>
                <a:cubicBezTo>
                  <a:pt x="100" y="204"/>
                  <a:pt x="121" y="195"/>
                  <a:pt x="136" y="179"/>
                </a:cubicBezTo>
                <a:cubicBezTo>
                  <a:pt x="130" y="173"/>
                  <a:pt x="130" y="173"/>
                  <a:pt x="130" y="173"/>
                </a:cubicBezTo>
                <a:cubicBezTo>
                  <a:pt x="117" y="188"/>
                  <a:pt x="98" y="196"/>
                  <a:pt x="78" y="196"/>
                </a:cubicBezTo>
                <a:close/>
                <a:moveTo>
                  <a:pt x="179" y="151"/>
                </a:moveTo>
                <a:cubicBezTo>
                  <a:pt x="158" y="172"/>
                  <a:pt x="158" y="172"/>
                  <a:pt x="158" y="172"/>
                </a:cubicBezTo>
                <a:cubicBezTo>
                  <a:pt x="110" y="124"/>
                  <a:pt x="110" y="124"/>
                  <a:pt x="110" y="124"/>
                </a:cubicBezTo>
                <a:cubicBezTo>
                  <a:pt x="68" y="124"/>
                  <a:pt x="68" y="124"/>
                  <a:pt x="68" y="124"/>
                </a:cubicBezTo>
                <a:cubicBezTo>
                  <a:pt x="68" y="88"/>
                  <a:pt x="68" y="88"/>
                  <a:pt x="68" y="88"/>
                </a:cubicBezTo>
                <a:cubicBezTo>
                  <a:pt x="112" y="88"/>
                  <a:pt x="112" y="88"/>
                  <a:pt x="112" y="88"/>
                </a:cubicBezTo>
                <a:cubicBezTo>
                  <a:pt x="112" y="80"/>
                  <a:pt x="112" y="80"/>
                  <a:pt x="112" y="80"/>
                </a:cubicBezTo>
                <a:cubicBezTo>
                  <a:pt x="68" y="80"/>
                  <a:pt x="68" y="80"/>
                  <a:pt x="68" y="80"/>
                </a:cubicBezTo>
                <a:cubicBezTo>
                  <a:pt x="68" y="56"/>
                  <a:pt x="68" y="56"/>
                  <a:pt x="68" y="56"/>
                </a:cubicBezTo>
                <a:cubicBezTo>
                  <a:pt x="82" y="54"/>
                  <a:pt x="92" y="42"/>
                  <a:pt x="92" y="28"/>
                </a:cubicBezTo>
                <a:cubicBezTo>
                  <a:pt x="92" y="13"/>
                  <a:pt x="80" y="0"/>
                  <a:pt x="64" y="0"/>
                </a:cubicBezTo>
                <a:cubicBezTo>
                  <a:pt x="49" y="0"/>
                  <a:pt x="36" y="13"/>
                  <a:pt x="36" y="28"/>
                </a:cubicBezTo>
                <a:cubicBezTo>
                  <a:pt x="36" y="42"/>
                  <a:pt x="47" y="54"/>
                  <a:pt x="60" y="56"/>
                </a:cubicBezTo>
                <a:cubicBezTo>
                  <a:pt x="60" y="132"/>
                  <a:pt x="60" y="132"/>
                  <a:pt x="60" y="132"/>
                </a:cubicBezTo>
                <a:cubicBezTo>
                  <a:pt x="107" y="132"/>
                  <a:pt x="107" y="132"/>
                  <a:pt x="107" y="132"/>
                </a:cubicBezTo>
                <a:cubicBezTo>
                  <a:pt x="158" y="184"/>
                  <a:pt x="158" y="184"/>
                  <a:pt x="158" y="184"/>
                </a:cubicBezTo>
                <a:cubicBezTo>
                  <a:pt x="185" y="157"/>
                  <a:pt x="185" y="157"/>
                  <a:pt x="185" y="157"/>
                </a:cubicBezTo>
                <a:lnTo>
                  <a:pt x="179" y="151"/>
                </a:lnTo>
                <a:close/>
                <a:moveTo>
                  <a:pt x="44" y="28"/>
                </a:moveTo>
                <a:cubicBezTo>
                  <a:pt x="44" y="17"/>
                  <a:pt x="53" y="8"/>
                  <a:pt x="64" y="8"/>
                </a:cubicBezTo>
                <a:cubicBezTo>
                  <a:pt x="75" y="8"/>
                  <a:pt x="84" y="17"/>
                  <a:pt x="84" y="28"/>
                </a:cubicBezTo>
                <a:cubicBezTo>
                  <a:pt x="84" y="39"/>
                  <a:pt x="75" y="48"/>
                  <a:pt x="64" y="48"/>
                </a:cubicBezTo>
                <a:cubicBezTo>
                  <a:pt x="53" y="48"/>
                  <a:pt x="44" y="39"/>
                  <a:pt x="44" y="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31" name="TextBox 23">
            <a:extLst>
              <a:ext uri="{FF2B5EF4-FFF2-40B4-BE49-F238E27FC236}">
                <a16:creationId xmlns="" xmlns:a16="http://schemas.microsoft.com/office/drawing/2014/main" id="{D771D546-8F87-48E2-BB9F-86BFB88E121E}"/>
              </a:ext>
            </a:extLst>
          </p:cNvPr>
          <p:cNvSpPr txBox="1"/>
          <p:nvPr/>
        </p:nvSpPr>
        <p:spPr>
          <a:xfrm>
            <a:off x="5788195" y="2109656"/>
            <a:ext cx="3750604" cy="678474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 lvl="0" algn="just">
              <a:lnSpc>
                <a:spcPct val="120000"/>
              </a:lnSpc>
              <a:defRPr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常用的为无动力式助行器，包括各种助行杖和助行架</a:t>
            </a:r>
          </a:p>
        </p:txBody>
      </p:sp>
      <p:sp>
        <p:nvSpPr>
          <p:cNvPr id="32" name="TextBox 23">
            <a:extLst>
              <a:ext uri="{FF2B5EF4-FFF2-40B4-BE49-F238E27FC236}">
                <a16:creationId xmlns="" xmlns:a16="http://schemas.microsoft.com/office/drawing/2014/main" id="{D0842F47-3FB2-402E-BEF1-66B74C75AEF1}"/>
              </a:ext>
            </a:extLst>
          </p:cNvPr>
          <p:cNvSpPr txBox="1"/>
          <p:nvPr/>
        </p:nvSpPr>
        <p:spPr>
          <a:xfrm>
            <a:off x="6234352" y="3389816"/>
            <a:ext cx="5264516" cy="678474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 lvl="0" algn="just">
              <a:lnSpc>
                <a:spcPct val="120000"/>
              </a:lnSpc>
              <a:defRPr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人群对流感普遍易感染，病后有一定的免疫力，但维持的时间不长，病毒不断发生变异，可引起反复感染发病</a:t>
            </a:r>
          </a:p>
        </p:txBody>
      </p:sp>
      <p:sp>
        <p:nvSpPr>
          <p:cNvPr id="33" name="TextBox 23">
            <a:extLst>
              <a:ext uri="{FF2B5EF4-FFF2-40B4-BE49-F238E27FC236}">
                <a16:creationId xmlns="" xmlns:a16="http://schemas.microsoft.com/office/drawing/2014/main" id="{35746CAB-BDE4-46EE-8ABE-6D09A95551B3}"/>
              </a:ext>
            </a:extLst>
          </p:cNvPr>
          <p:cNvSpPr txBox="1"/>
          <p:nvPr/>
        </p:nvSpPr>
        <p:spPr>
          <a:xfrm>
            <a:off x="5788195" y="4839067"/>
            <a:ext cx="5264516" cy="678474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 lvl="0" algn="just">
              <a:lnSpc>
                <a:spcPct val="120000"/>
              </a:lnSpc>
              <a:defRPr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男性普遍多于女性，而且年龄越小患病比老年人更加明显，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35-49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岁人群高血压年增长率比其他年龄组都高。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613EF185-FC5F-44EB-A9BD-08C2442A6E53}"/>
              </a:ext>
            </a:extLst>
          </p:cNvPr>
          <p:cNvSpPr txBox="1"/>
          <p:nvPr/>
        </p:nvSpPr>
        <p:spPr>
          <a:xfrm>
            <a:off x="753225" y="3711345"/>
            <a:ext cx="2929179" cy="7571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助行器种</a:t>
            </a:r>
            <a:endParaRPr lang="en-US" altLang="zh-CN" sz="24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90000"/>
              </a:lnSpc>
            </a:pPr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类及选择</a:t>
            </a:r>
          </a:p>
        </p:txBody>
      </p:sp>
      <p:sp>
        <p:nvSpPr>
          <p:cNvPr id="38" name="任意多边形: 形状 37">
            <a:extLst>
              <a:ext uri="{FF2B5EF4-FFF2-40B4-BE49-F238E27FC236}">
                <a16:creationId xmlns="" xmlns:a16="http://schemas.microsoft.com/office/drawing/2014/main" id="{9016291E-1E37-47EA-9A35-CF85323A3F9E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51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319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" grpId="0"/>
      <p:bldP spid="4" grpId="0"/>
      <p:bldP spid="5" grpId="0"/>
      <p:bldP spid="6" grpId="0"/>
      <p:bldP spid="8" grpId="0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/>
      <p:bldP spid="32" grpId="0"/>
      <p:bldP spid="33" grpId="0"/>
      <p:bldP spid="20" grpId="0"/>
      <p:bldP spid="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73A99C9F-727B-42A4-A36D-BF7BF70A1C32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="" xmlns:a16="http://schemas.microsoft.com/office/drawing/2014/main" id="{F4B1F6E1-0574-498B-A448-0A0D0D672009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64695C6F-2351-481B-950E-303418FDBE40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14DD57BC-31DF-41B0-9E31-091A325BADB7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" name="Straight Connector 16">
            <a:extLst>
              <a:ext uri="{FF2B5EF4-FFF2-40B4-BE49-F238E27FC236}">
                <a16:creationId xmlns="" xmlns:a16="http://schemas.microsoft.com/office/drawing/2014/main" id="{E0D7768E-9F4F-4946-8003-3E9F046AF770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>
            <a:extLst>
              <a:ext uri="{FF2B5EF4-FFF2-40B4-BE49-F238E27FC236}">
                <a16:creationId xmlns="" xmlns:a16="http://schemas.microsoft.com/office/drawing/2014/main" id="{6070D1A5-E5F8-4DD0-9ECB-00F81CF53979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Group 19">
            <a:extLst>
              <a:ext uri="{FF2B5EF4-FFF2-40B4-BE49-F238E27FC236}">
                <a16:creationId xmlns="" xmlns:a16="http://schemas.microsoft.com/office/drawing/2014/main" id="{B3965AF9-547E-4775-80E6-3C62D4C97E9A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" name="Freeform 426">
              <a:extLst>
                <a:ext uri="{FF2B5EF4-FFF2-40B4-BE49-F238E27FC236}">
                  <a16:creationId xmlns="" xmlns:a16="http://schemas.microsoft.com/office/drawing/2014/main" id="{A9A1BD99-3C90-4BF2-9C3F-F843BA8E2E2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27">
              <a:extLst>
                <a:ext uri="{FF2B5EF4-FFF2-40B4-BE49-F238E27FC236}">
                  <a16:creationId xmlns="" xmlns:a16="http://schemas.microsoft.com/office/drawing/2014/main" id="{AB253CA4-3308-4EFF-89FF-262130213E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428">
              <a:extLst>
                <a:ext uri="{FF2B5EF4-FFF2-40B4-BE49-F238E27FC236}">
                  <a16:creationId xmlns="" xmlns:a16="http://schemas.microsoft.com/office/drawing/2014/main" id="{C22868CD-969A-4BE5-A6E3-7B2D00CDA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9">
              <a:extLst>
                <a:ext uri="{FF2B5EF4-FFF2-40B4-BE49-F238E27FC236}">
                  <a16:creationId xmlns="" xmlns:a16="http://schemas.microsoft.com/office/drawing/2014/main" id="{60A56682-C1FB-4889-9E76-A7DF5906C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椭圆 13">
            <a:extLst>
              <a:ext uri="{FF2B5EF4-FFF2-40B4-BE49-F238E27FC236}">
                <a16:creationId xmlns="" xmlns:a16="http://schemas.microsoft.com/office/drawing/2014/main" id="{32F08139-8F4D-4BA9-BD55-0BD9FE61E0D9}"/>
              </a:ext>
            </a:extLst>
          </p:cNvPr>
          <p:cNvSpPr/>
          <p:nvPr/>
        </p:nvSpPr>
        <p:spPr bwMode="auto">
          <a:xfrm>
            <a:off x="1131810" y="2606915"/>
            <a:ext cx="421008" cy="421006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dirty="0">
                <a:cs typeface="+mn-ea"/>
                <a:sym typeface="+mn-lt"/>
              </a:rPr>
              <a:t>1</a:t>
            </a: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5" name="箭头: V 形 30">
            <a:extLst>
              <a:ext uri="{FF2B5EF4-FFF2-40B4-BE49-F238E27FC236}">
                <a16:creationId xmlns="" xmlns:a16="http://schemas.microsoft.com/office/drawing/2014/main" id="{F0F057F1-DBD9-419E-B55F-0727FA5AC85A}"/>
              </a:ext>
            </a:extLst>
          </p:cNvPr>
          <p:cNvSpPr/>
          <p:nvPr/>
        </p:nvSpPr>
        <p:spPr>
          <a:xfrm flipV="1">
            <a:off x="1669435" y="2703786"/>
            <a:ext cx="138490" cy="227264"/>
          </a:xfrm>
          <a:prstGeom prst="chevron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="" xmlns:a16="http://schemas.microsoft.com/office/drawing/2014/main" id="{2D2BAFE2-7DEF-45F5-80FC-7B3E787B2558}"/>
              </a:ext>
            </a:extLst>
          </p:cNvPr>
          <p:cNvSpPr/>
          <p:nvPr/>
        </p:nvSpPr>
        <p:spPr>
          <a:xfrm>
            <a:off x="3511202" y="2620608"/>
            <a:ext cx="6970985" cy="375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chemeClr val="accent1"/>
              </a:buClr>
            </a:pPr>
            <a:r>
              <a:rPr lang="zh-CN" altLang="en-US" dirty="0">
                <a:solidFill>
                  <a:prstClr val="black"/>
                </a:solidFill>
                <a:cs typeface="+mn-ea"/>
                <a:sym typeface="+mn-lt"/>
              </a:rPr>
              <a:t>皮疹躯干部最多，头面部次之，四肢较少，手掌、足底更少</a:t>
            </a:r>
          </a:p>
        </p:txBody>
      </p:sp>
      <p:cxnSp>
        <p:nvCxnSpPr>
          <p:cNvPr id="17" name="直接连接符 16">
            <a:extLst>
              <a:ext uri="{FF2B5EF4-FFF2-40B4-BE49-F238E27FC236}">
                <a16:creationId xmlns="" xmlns:a16="http://schemas.microsoft.com/office/drawing/2014/main" id="{B3B1B1E3-017F-49C3-94D8-24E4DD6D3615}"/>
              </a:ext>
            </a:extLst>
          </p:cNvPr>
          <p:cNvCxnSpPr>
            <a:cxnSpLocks/>
          </p:cNvCxnSpPr>
          <p:nvPr/>
        </p:nvCxnSpPr>
        <p:spPr>
          <a:xfrm>
            <a:off x="1131810" y="3161744"/>
            <a:ext cx="10387090" cy="0"/>
          </a:xfrm>
          <a:prstGeom prst="line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dash"/>
            <a:miter lim="800000"/>
          </a:ln>
          <a:effectLst/>
        </p:spPr>
      </p:cxnSp>
      <p:sp>
        <p:nvSpPr>
          <p:cNvPr id="18" name="椭圆 17">
            <a:extLst>
              <a:ext uri="{FF2B5EF4-FFF2-40B4-BE49-F238E27FC236}">
                <a16:creationId xmlns="" xmlns:a16="http://schemas.microsoft.com/office/drawing/2014/main" id="{9090AA61-07EF-445A-83F1-FF08E1AC5267}"/>
              </a:ext>
            </a:extLst>
          </p:cNvPr>
          <p:cNvSpPr/>
          <p:nvPr/>
        </p:nvSpPr>
        <p:spPr bwMode="auto">
          <a:xfrm>
            <a:off x="1131810" y="3354962"/>
            <a:ext cx="421008" cy="421006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dirty="0">
                <a:cs typeface="+mn-ea"/>
                <a:sym typeface="+mn-lt"/>
              </a:rPr>
              <a:t>2</a:t>
            </a: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9" name="箭头: V 形 30">
            <a:extLst>
              <a:ext uri="{FF2B5EF4-FFF2-40B4-BE49-F238E27FC236}">
                <a16:creationId xmlns="" xmlns:a16="http://schemas.microsoft.com/office/drawing/2014/main" id="{DBBCDF82-38D0-449B-B88F-6364874BEBBD}"/>
              </a:ext>
            </a:extLst>
          </p:cNvPr>
          <p:cNvSpPr/>
          <p:nvPr/>
        </p:nvSpPr>
        <p:spPr>
          <a:xfrm flipV="1">
            <a:off x="1669435" y="3451833"/>
            <a:ext cx="138490" cy="227264"/>
          </a:xfrm>
          <a:prstGeom prst="chevron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cxnSp>
        <p:nvCxnSpPr>
          <p:cNvPr id="21" name="直接连接符 20">
            <a:extLst>
              <a:ext uri="{FF2B5EF4-FFF2-40B4-BE49-F238E27FC236}">
                <a16:creationId xmlns="" xmlns:a16="http://schemas.microsoft.com/office/drawing/2014/main" id="{A02867A2-1068-4C9B-A64A-0AF3DC92EA97}"/>
              </a:ext>
            </a:extLst>
          </p:cNvPr>
          <p:cNvCxnSpPr>
            <a:cxnSpLocks/>
          </p:cNvCxnSpPr>
          <p:nvPr/>
        </p:nvCxnSpPr>
        <p:spPr>
          <a:xfrm>
            <a:off x="1131810" y="3909791"/>
            <a:ext cx="10387090" cy="0"/>
          </a:xfrm>
          <a:prstGeom prst="line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dash"/>
            <a:miter lim="800000"/>
          </a:ln>
          <a:effectLst/>
        </p:spPr>
      </p:cxnSp>
      <p:sp>
        <p:nvSpPr>
          <p:cNvPr id="22" name="椭圆 21">
            <a:extLst>
              <a:ext uri="{FF2B5EF4-FFF2-40B4-BE49-F238E27FC236}">
                <a16:creationId xmlns="" xmlns:a16="http://schemas.microsoft.com/office/drawing/2014/main" id="{80FAE726-AFAD-4567-AB8E-1F5D15F0A4ED}"/>
              </a:ext>
            </a:extLst>
          </p:cNvPr>
          <p:cNvSpPr/>
          <p:nvPr/>
        </p:nvSpPr>
        <p:spPr bwMode="auto">
          <a:xfrm>
            <a:off x="1131810" y="4161866"/>
            <a:ext cx="421008" cy="421006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dirty="0">
                <a:cs typeface="+mn-ea"/>
                <a:sym typeface="+mn-lt"/>
              </a:rPr>
              <a:t>3</a:t>
            </a: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23" name="箭头: V 形 30">
            <a:extLst>
              <a:ext uri="{FF2B5EF4-FFF2-40B4-BE49-F238E27FC236}">
                <a16:creationId xmlns="" xmlns:a16="http://schemas.microsoft.com/office/drawing/2014/main" id="{A5002008-1C75-4CE8-A8D7-D09D23EA7A6F}"/>
              </a:ext>
            </a:extLst>
          </p:cNvPr>
          <p:cNvSpPr/>
          <p:nvPr/>
        </p:nvSpPr>
        <p:spPr>
          <a:xfrm flipV="1">
            <a:off x="1669435" y="4258737"/>
            <a:ext cx="138490" cy="227264"/>
          </a:xfrm>
          <a:prstGeom prst="chevron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cxnSp>
        <p:nvCxnSpPr>
          <p:cNvPr id="25" name="直接连接符 24">
            <a:extLst>
              <a:ext uri="{FF2B5EF4-FFF2-40B4-BE49-F238E27FC236}">
                <a16:creationId xmlns="" xmlns:a16="http://schemas.microsoft.com/office/drawing/2014/main" id="{45CF1B66-B3A6-4ABC-B12B-4E8B68EAB3DC}"/>
              </a:ext>
            </a:extLst>
          </p:cNvPr>
          <p:cNvCxnSpPr>
            <a:cxnSpLocks/>
          </p:cNvCxnSpPr>
          <p:nvPr/>
        </p:nvCxnSpPr>
        <p:spPr>
          <a:xfrm>
            <a:off x="1131810" y="4724251"/>
            <a:ext cx="10387090" cy="0"/>
          </a:xfrm>
          <a:prstGeom prst="line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dash"/>
            <a:miter lim="800000"/>
          </a:ln>
          <a:effectLst/>
        </p:spPr>
      </p:cxnSp>
      <p:sp>
        <p:nvSpPr>
          <p:cNvPr id="26" name="椭圆 25">
            <a:extLst>
              <a:ext uri="{FF2B5EF4-FFF2-40B4-BE49-F238E27FC236}">
                <a16:creationId xmlns="" xmlns:a16="http://schemas.microsoft.com/office/drawing/2014/main" id="{BF4F957B-873C-4C5C-86B6-F23F31C8EB2D}"/>
              </a:ext>
            </a:extLst>
          </p:cNvPr>
          <p:cNvSpPr/>
          <p:nvPr/>
        </p:nvSpPr>
        <p:spPr bwMode="auto">
          <a:xfrm>
            <a:off x="1131810" y="4882218"/>
            <a:ext cx="421008" cy="421006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dirty="0">
                <a:cs typeface="+mn-ea"/>
                <a:sym typeface="+mn-lt"/>
              </a:rPr>
              <a:t>4</a:t>
            </a: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27" name="箭头: V 形 30">
            <a:extLst>
              <a:ext uri="{FF2B5EF4-FFF2-40B4-BE49-F238E27FC236}">
                <a16:creationId xmlns="" xmlns:a16="http://schemas.microsoft.com/office/drawing/2014/main" id="{FB4C6BE0-D272-4DEC-8B84-52F5A618FAB7}"/>
              </a:ext>
            </a:extLst>
          </p:cNvPr>
          <p:cNvSpPr/>
          <p:nvPr/>
        </p:nvSpPr>
        <p:spPr>
          <a:xfrm flipV="1">
            <a:off x="1669435" y="4979089"/>
            <a:ext cx="138490" cy="227264"/>
          </a:xfrm>
          <a:prstGeom prst="chevron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cxnSp>
        <p:nvCxnSpPr>
          <p:cNvPr id="29" name="直接连接符 28">
            <a:extLst>
              <a:ext uri="{FF2B5EF4-FFF2-40B4-BE49-F238E27FC236}">
                <a16:creationId xmlns="" xmlns:a16="http://schemas.microsoft.com/office/drawing/2014/main" id="{AC3CC0B1-E234-4187-AB15-71748F889D9F}"/>
              </a:ext>
            </a:extLst>
          </p:cNvPr>
          <p:cNvCxnSpPr>
            <a:cxnSpLocks/>
          </p:cNvCxnSpPr>
          <p:nvPr/>
        </p:nvCxnSpPr>
        <p:spPr>
          <a:xfrm>
            <a:off x="1131810" y="5444603"/>
            <a:ext cx="10387090" cy="0"/>
          </a:xfrm>
          <a:prstGeom prst="line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dash"/>
            <a:miter lim="800000"/>
          </a:ln>
          <a:effectLst/>
        </p:spPr>
      </p:cxnSp>
      <p:sp>
        <p:nvSpPr>
          <p:cNvPr id="30" name="椭圆 29">
            <a:extLst>
              <a:ext uri="{FF2B5EF4-FFF2-40B4-BE49-F238E27FC236}">
                <a16:creationId xmlns="" xmlns:a16="http://schemas.microsoft.com/office/drawing/2014/main" id="{EB5A4049-881C-48B0-BF7A-5B13B1B4D546}"/>
              </a:ext>
            </a:extLst>
          </p:cNvPr>
          <p:cNvSpPr/>
          <p:nvPr/>
        </p:nvSpPr>
        <p:spPr bwMode="auto">
          <a:xfrm>
            <a:off x="1131810" y="5598168"/>
            <a:ext cx="421008" cy="421006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dirty="0">
                <a:cs typeface="+mn-ea"/>
                <a:sym typeface="+mn-lt"/>
              </a:rPr>
              <a:t>5</a:t>
            </a: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31" name="箭头: V 形 30">
            <a:extLst>
              <a:ext uri="{FF2B5EF4-FFF2-40B4-BE49-F238E27FC236}">
                <a16:creationId xmlns="" xmlns:a16="http://schemas.microsoft.com/office/drawing/2014/main" id="{11FFF588-AD2A-4AD8-9998-AAE1995DA81B}"/>
              </a:ext>
            </a:extLst>
          </p:cNvPr>
          <p:cNvSpPr/>
          <p:nvPr/>
        </p:nvSpPr>
        <p:spPr>
          <a:xfrm flipV="1">
            <a:off x="1669435" y="5695039"/>
            <a:ext cx="138490" cy="227264"/>
          </a:xfrm>
          <a:prstGeom prst="chevron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cxnSp>
        <p:nvCxnSpPr>
          <p:cNvPr id="33" name="直接连接符 32">
            <a:extLst>
              <a:ext uri="{FF2B5EF4-FFF2-40B4-BE49-F238E27FC236}">
                <a16:creationId xmlns="" xmlns:a16="http://schemas.microsoft.com/office/drawing/2014/main" id="{59EB2C2E-FB4B-40BA-8F69-4F6210E0E5C1}"/>
              </a:ext>
            </a:extLst>
          </p:cNvPr>
          <p:cNvCxnSpPr>
            <a:cxnSpLocks/>
          </p:cNvCxnSpPr>
          <p:nvPr/>
        </p:nvCxnSpPr>
        <p:spPr>
          <a:xfrm>
            <a:off x="1131810" y="6160553"/>
            <a:ext cx="10387090" cy="0"/>
          </a:xfrm>
          <a:prstGeom prst="line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dash"/>
            <a:miter lim="800000"/>
          </a:ln>
          <a:effectLst/>
        </p:spPr>
      </p:cxnSp>
      <p:sp>
        <p:nvSpPr>
          <p:cNvPr id="34" name="矩形: 圆角 33">
            <a:extLst>
              <a:ext uri="{FF2B5EF4-FFF2-40B4-BE49-F238E27FC236}">
                <a16:creationId xmlns="" xmlns:a16="http://schemas.microsoft.com/office/drawing/2014/main" id="{84ECCFDF-F052-4F76-919E-2E101D1DAD75}"/>
              </a:ext>
            </a:extLst>
          </p:cNvPr>
          <p:cNvSpPr/>
          <p:nvPr/>
        </p:nvSpPr>
        <p:spPr bwMode="auto">
          <a:xfrm>
            <a:off x="4147362" y="1565286"/>
            <a:ext cx="3897275" cy="46343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助行器使用前调节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="" xmlns:a16="http://schemas.microsoft.com/office/drawing/2014/main" id="{F2D80A1E-3EFB-461D-A6B7-CF682FDB59C1}"/>
              </a:ext>
            </a:extLst>
          </p:cNvPr>
          <p:cNvSpPr txBox="1"/>
          <p:nvPr/>
        </p:nvSpPr>
        <p:spPr>
          <a:xfrm>
            <a:off x="1828583" y="2594566"/>
            <a:ext cx="1235285" cy="4347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 algn="l"/>
            <a:r>
              <a:rPr lang="zh-CN" altLang="en-US" sz="20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身体变化</a:t>
            </a:r>
          </a:p>
        </p:txBody>
      </p:sp>
      <p:cxnSp>
        <p:nvCxnSpPr>
          <p:cNvPr id="38" name="直接连接符 37">
            <a:extLst>
              <a:ext uri="{FF2B5EF4-FFF2-40B4-BE49-F238E27FC236}">
                <a16:creationId xmlns="" xmlns:a16="http://schemas.microsoft.com/office/drawing/2014/main" id="{C4D3EB69-33EC-4C8C-99DC-3C1981078B51}"/>
              </a:ext>
            </a:extLst>
          </p:cNvPr>
          <p:cNvCxnSpPr>
            <a:cxnSpLocks/>
          </p:cNvCxnSpPr>
          <p:nvPr/>
        </p:nvCxnSpPr>
        <p:spPr>
          <a:xfrm>
            <a:off x="3267075" y="2559471"/>
            <a:ext cx="0" cy="49821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="" xmlns:a16="http://schemas.microsoft.com/office/drawing/2014/main" id="{587921E6-6812-4B0B-BEA4-09B53DFD7AB7}"/>
              </a:ext>
            </a:extLst>
          </p:cNvPr>
          <p:cNvSpPr/>
          <p:nvPr/>
        </p:nvSpPr>
        <p:spPr>
          <a:xfrm>
            <a:off x="3511202" y="3372877"/>
            <a:ext cx="7766391" cy="375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chemeClr val="accent1"/>
              </a:buClr>
            </a:pPr>
            <a:r>
              <a:rPr lang="zh-CN" altLang="en-US" dirty="0">
                <a:solidFill>
                  <a:prstClr val="black"/>
                </a:solidFill>
                <a:cs typeface="+mn-ea"/>
                <a:sym typeface="+mn-lt"/>
              </a:rPr>
              <a:t>随着年龄的升高患病率随着升高。 且发生冠心病的机率也增高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="" xmlns:a16="http://schemas.microsoft.com/office/drawing/2014/main" id="{D037ED5E-EE40-40D3-B9D7-AB2F6256EBC6}"/>
              </a:ext>
            </a:extLst>
          </p:cNvPr>
          <p:cNvSpPr txBox="1"/>
          <p:nvPr/>
        </p:nvSpPr>
        <p:spPr>
          <a:xfrm>
            <a:off x="1828584" y="3346835"/>
            <a:ext cx="1132584" cy="4347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 algn="l"/>
            <a:r>
              <a:rPr lang="zh-CN" altLang="en-US" sz="20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手杖</a:t>
            </a:r>
          </a:p>
        </p:txBody>
      </p:sp>
      <p:cxnSp>
        <p:nvCxnSpPr>
          <p:cNvPr id="42" name="直接连接符 41">
            <a:extLst>
              <a:ext uri="{FF2B5EF4-FFF2-40B4-BE49-F238E27FC236}">
                <a16:creationId xmlns="" xmlns:a16="http://schemas.microsoft.com/office/drawing/2014/main" id="{35A48154-9494-4C3E-81D7-86B5DDFF845D}"/>
              </a:ext>
            </a:extLst>
          </p:cNvPr>
          <p:cNvCxnSpPr>
            <a:cxnSpLocks/>
          </p:cNvCxnSpPr>
          <p:nvPr/>
        </p:nvCxnSpPr>
        <p:spPr>
          <a:xfrm>
            <a:off x="3267075" y="3311740"/>
            <a:ext cx="0" cy="49821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>
            <a:extLst>
              <a:ext uri="{FF2B5EF4-FFF2-40B4-BE49-F238E27FC236}">
                <a16:creationId xmlns="" xmlns:a16="http://schemas.microsoft.com/office/drawing/2014/main" id="{F56B7A66-8B0B-455F-8303-A930F984AC89}"/>
              </a:ext>
            </a:extLst>
          </p:cNvPr>
          <p:cNvSpPr/>
          <p:nvPr/>
        </p:nvSpPr>
        <p:spPr>
          <a:xfrm>
            <a:off x="3511202" y="4161760"/>
            <a:ext cx="7766391" cy="375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chemeClr val="accent1"/>
              </a:buClr>
            </a:pPr>
            <a:r>
              <a:rPr lang="zh-CN" altLang="en-US" dirty="0">
                <a:solidFill>
                  <a:prstClr val="black"/>
                </a:solidFill>
                <a:cs typeface="+mn-ea"/>
                <a:sym typeface="+mn-lt"/>
              </a:rPr>
              <a:t>患者可出现头痛、全身不适、发热、食欲下降等前期症状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="" xmlns:a16="http://schemas.microsoft.com/office/drawing/2014/main" id="{05655C6C-EA84-489E-B237-0B61AD5D8A57}"/>
              </a:ext>
            </a:extLst>
          </p:cNvPr>
          <p:cNvSpPr txBox="1"/>
          <p:nvPr/>
        </p:nvSpPr>
        <p:spPr>
          <a:xfrm>
            <a:off x="1828583" y="4135718"/>
            <a:ext cx="1311487" cy="4347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 algn="l"/>
            <a:r>
              <a:rPr lang="zh-CN" altLang="en-US" sz="20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患者症状</a:t>
            </a:r>
          </a:p>
        </p:txBody>
      </p:sp>
      <p:cxnSp>
        <p:nvCxnSpPr>
          <p:cNvPr id="47" name="直接连接符 46">
            <a:extLst>
              <a:ext uri="{FF2B5EF4-FFF2-40B4-BE49-F238E27FC236}">
                <a16:creationId xmlns="" xmlns:a16="http://schemas.microsoft.com/office/drawing/2014/main" id="{68C26E3C-B162-4E58-A764-37ABD4893C85}"/>
              </a:ext>
            </a:extLst>
          </p:cNvPr>
          <p:cNvCxnSpPr>
            <a:cxnSpLocks/>
          </p:cNvCxnSpPr>
          <p:nvPr/>
        </p:nvCxnSpPr>
        <p:spPr>
          <a:xfrm>
            <a:off x="3267075" y="4100623"/>
            <a:ext cx="0" cy="49821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>
            <a:extLst>
              <a:ext uri="{FF2B5EF4-FFF2-40B4-BE49-F238E27FC236}">
                <a16:creationId xmlns="" xmlns:a16="http://schemas.microsoft.com/office/drawing/2014/main" id="{6C69A81D-C79F-4582-BD3B-4F66D4F10945}"/>
              </a:ext>
            </a:extLst>
          </p:cNvPr>
          <p:cNvSpPr/>
          <p:nvPr/>
        </p:nvSpPr>
        <p:spPr>
          <a:xfrm>
            <a:off x="3511202" y="4896284"/>
            <a:ext cx="7766391" cy="375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chemeClr val="accent1"/>
              </a:buClr>
            </a:pPr>
            <a:r>
              <a:rPr lang="zh-CN" altLang="en-US" dirty="0">
                <a:solidFill>
                  <a:prstClr val="black"/>
                </a:solidFill>
                <a:cs typeface="+mn-ea"/>
                <a:sym typeface="+mn-lt"/>
              </a:rPr>
              <a:t>后变为丘疹、再发展为水疱、常伴有瘙痒，</a:t>
            </a:r>
            <a:r>
              <a:rPr lang="en-US" altLang="zh-CN" dirty="0">
                <a:solidFill>
                  <a:prstClr val="black"/>
                </a:solidFill>
                <a:cs typeface="+mn-ea"/>
                <a:sym typeface="+mn-lt"/>
              </a:rPr>
              <a:t>1-2</a:t>
            </a:r>
            <a:r>
              <a:rPr lang="zh-CN" altLang="en-US" dirty="0">
                <a:solidFill>
                  <a:prstClr val="black"/>
                </a:solidFill>
                <a:cs typeface="+mn-ea"/>
                <a:sym typeface="+mn-lt"/>
              </a:rPr>
              <a:t>天后开始干枯结痂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="" xmlns:a16="http://schemas.microsoft.com/office/drawing/2014/main" id="{39AD60A1-68C7-4BA4-8F92-44F1B3734002}"/>
              </a:ext>
            </a:extLst>
          </p:cNvPr>
          <p:cNvSpPr txBox="1"/>
          <p:nvPr/>
        </p:nvSpPr>
        <p:spPr>
          <a:xfrm>
            <a:off x="1828583" y="4870242"/>
            <a:ext cx="1311487" cy="4347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 algn="l"/>
            <a:r>
              <a:rPr lang="zh-CN" altLang="en-US" sz="20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晚期症状</a:t>
            </a:r>
          </a:p>
        </p:txBody>
      </p:sp>
      <p:cxnSp>
        <p:nvCxnSpPr>
          <p:cNvPr id="50" name="直接连接符 49">
            <a:extLst>
              <a:ext uri="{FF2B5EF4-FFF2-40B4-BE49-F238E27FC236}">
                <a16:creationId xmlns="" xmlns:a16="http://schemas.microsoft.com/office/drawing/2014/main" id="{8E7DA499-B5D9-428C-86F7-8EB19FEF42E4}"/>
              </a:ext>
            </a:extLst>
          </p:cNvPr>
          <p:cNvCxnSpPr>
            <a:cxnSpLocks/>
          </p:cNvCxnSpPr>
          <p:nvPr/>
        </p:nvCxnSpPr>
        <p:spPr>
          <a:xfrm>
            <a:off x="3267075" y="4835147"/>
            <a:ext cx="0" cy="49821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矩形 50">
            <a:extLst>
              <a:ext uri="{FF2B5EF4-FFF2-40B4-BE49-F238E27FC236}">
                <a16:creationId xmlns="" xmlns:a16="http://schemas.microsoft.com/office/drawing/2014/main" id="{79803031-2C5A-4AE2-A0FE-606C4D8BD295}"/>
              </a:ext>
            </a:extLst>
          </p:cNvPr>
          <p:cNvSpPr/>
          <p:nvPr/>
        </p:nvSpPr>
        <p:spPr>
          <a:xfrm>
            <a:off x="3511202" y="5612233"/>
            <a:ext cx="7766391" cy="375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chemeClr val="accent1"/>
              </a:buClr>
            </a:pPr>
            <a:r>
              <a:rPr lang="zh-CN" altLang="en-US" dirty="0">
                <a:solidFill>
                  <a:prstClr val="black"/>
                </a:solidFill>
                <a:cs typeface="+mn-ea"/>
                <a:sym typeface="+mn-lt"/>
              </a:rPr>
              <a:t>流行性感冒简称流感，是由流感病毒引起的急性呼吸道传染病</a:t>
            </a:r>
          </a:p>
        </p:txBody>
      </p:sp>
      <p:sp>
        <p:nvSpPr>
          <p:cNvPr id="52" name="文本框 51">
            <a:extLst>
              <a:ext uri="{FF2B5EF4-FFF2-40B4-BE49-F238E27FC236}">
                <a16:creationId xmlns="" xmlns:a16="http://schemas.microsoft.com/office/drawing/2014/main" id="{199BE3C3-99FB-46F9-A2D3-1C6BE1A7BC75}"/>
              </a:ext>
            </a:extLst>
          </p:cNvPr>
          <p:cNvSpPr txBox="1"/>
          <p:nvPr/>
        </p:nvSpPr>
        <p:spPr>
          <a:xfrm>
            <a:off x="1828583" y="5586191"/>
            <a:ext cx="1496262" cy="4347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6600">
                <a:gradFill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 algn="l"/>
            <a:r>
              <a:rPr lang="zh-CN" altLang="en-US" sz="2000" dirty="0">
                <a:solidFill>
                  <a:srgbClr val="0C5ED3"/>
                </a:solidFill>
                <a:latin typeface="+mn-lt"/>
                <a:ea typeface="+mn-ea"/>
                <a:cs typeface="+mn-ea"/>
                <a:sym typeface="+mn-lt"/>
              </a:rPr>
              <a:t>流行性感冒</a:t>
            </a:r>
          </a:p>
        </p:txBody>
      </p:sp>
      <p:cxnSp>
        <p:nvCxnSpPr>
          <p:cNvPr id="53" name="直接连接符 52">
            <a:extLst>
              <a:ext uri="{FF2B5EF4-FFF2-40B4-BE49-F238E27FC236}">
                <a16:creationId xmlns="" xmlns:a16="http://schemas.microsoft.com/office/drawing/2014/main" id="{1BCDEDC5-C578-4B85-8A24-46FD814BA05A}"/>
              </a:ext>
            </a:extLst>
          </p:cNvPr>
          <p:cNvCxnSpPr>
            <a:cxnSpLocks/>
          </p:cNvCxnSpPr>
          <p:nvPr/>
        </p:nvCxnSpPr>
        <p:spPr>
          <a:xfrm>
            <a:off x="3267075" y="5551096"/>
            <a:ext cx="0" cy="49821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任意多边形: 形状 56">
            <a:extLst>
              <a:ext uri="{FF2B5EF4-FFF2-40B4-BE49-F238E27FC236}">
                <a16:creationId xmlns="" xmlns:a16="http://schemas.microsoft.com/office/drawing/2014/main" id="{ED4F76B2-CEBA-47F8-BCE9-B03B8D392C18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51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151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14" grpId="0" animBg="1"/>
      <p:bldP spid="15" grpId="0" animBg="1"/>
      <p:bldP spid="16" grpId="0"/>
      <p:bldP spid="18" grpId="0" animBg="1"/>
      <p:bldP spid="19" grpId="0" animBg="1"/>
      <p:bldP spid="22" grpId="0" animBg="1"/>
      <p:bldP spid="23" grpId="0" animBg="1"/>
      <p:bldP spid="26" grpId="0" animBg="1"/>
      <p:bldP spid="27" grpId="0" animBg="1"/>
      <p:bldP spid="30" grpId="0" animBg="1"/>
      <p:bldP spid="31" grpId="0" animBg="1"/>
      <p:bldP spid="34" grpId="0" animBg="1"/>
      <p:bldP spid="36" grpId="0"/>
      <p:bldP spid="40" grpId="0"/>
      <p:bldP spid="41" grpId="0"/>
      <p:bldP spid="45" grpId="0"/>
      <p:bldP spid="46" grpId="0"/>
      <p:bldP spid="48" grpId="0"/>
      <p:bldP spid="49" grpId="0"/>
      <p:bldP spid="51" grpId="0"/>
      <p:bldP spid="52" grpId="0"/>
      <p:bldP spid="5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>
            <a:extLst>
              <a:ext uri="{FF2B5EF4-FFF2-40B4-BE49-F238E27FC236}">
                <a16:creationId xmlns="" xmlns:a16="http://schemas.microsoft.com/office/drawing/2014/main" id="{552F450F-B39C-40C7-B3B4-A2FB16840AF9}"/>
              </a:ext>
            </a:extLst>
          </p:cNvPr>
          <p:cNvSpPr/>
          <p:nvPr/>
        </p:nvSpPr>
        <p:spPr>
          <a:xfrm>
            <a:off x="3981450" y="2096917"/>
            <a:ext cx="4229100" cy="4229100"/>
          </a:xfrm>
          <a:prstGeom prst="ellipse">
            <a:avLst/>
          </a:prstGeom>
          <a:gradFill>
            <a:gsLst>
              <a:gs pos="4000">
                <a:schemeClr val="accent1">
                  <a:alpha val="2000"/>
                </a:schemeClr>
              </a:gs>
              <a:gs pos="50000">
                <a:schemeClr val="bg1">
                  <a:alpha val="0"/>
                </a:schemeClr>
              </a:gs>
              <a:gs pos="96000">
                <a:schemeClr val="accent1">
                  <a:alpha val="2000"/>
                </a:schemeClr>
              </a:gs>
            </a:gsLst>
            <a:lin ang="10800000" scaled="1"/>
          </a:gradFill>
          <a:ln w="19050">
            <a:gradFill flip="none" rotWithShape="1">
              <a:gsLst>
                <a:gs pos="100000">
                  <a:schemeClr val="accent1">
                    <a:alpha val="28000"/>
                  </a:schemeClr>
                </a:gs>
                <a:gs pos="0">
                  <a:schemeClr val="accent1">
                    <a:alpha val="29000"/>
                  </a:schemeClr>
                </a:gs>
                <a:gs pos="80000">
                  <a:srgbClr val="066DCA">
                    <a:alpha val="0"/>
                  </a:srgbClr>
                </a:gs>
                <a:gs pos="20000">
                  <a:schemeClr val="accent1">
                    <a:alpha val="0"/>
                  </a:schemeClr>
                </a:gs>
              </a:gsLst>
              <a:lin ang="10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椭圆 3">
            <a:extLst>
              <a:ext uri="{FF2B5EF4-FFF2-40B4-BE49-F238E27FC236}">
                <a16:creationId xmlns="" xmlns:a16="http://schemas.microsoft.com/office/drawing/2014/main" id="{411082DB-A7ED-4ECB-A953-22A9A92F206B}"/>
              </a:ext>
            </a:extLst>
          </p:cNvPr>
          <p:cNvSpPr/>
          <p:nvPr/>
        </p:nvSpPr>
        <p:spPr>
          <a:xfrm>
            <a:off x="4485930" y="2608458"/>
            <a:ext cx="3220140" cy="3220140"/>
          </a:xfrm>
          <a:prstGeom prst="ellipse">
            <a:avLst/>
          </a:prstGeom>
          <a:gradFill>
            <a:gsLst>
              <a:gs pos="4000">
                <a:schemeClr val="accent1">
                  <a:alpha val="8000"/>
                </a:schemeClr>
              </a:gs>
              <a:gs pos="50000">
                <a:schemeClr val="bg1">
                  <a:alpha val="0"/>
                </a:schemeClr>
              </a:gs>
              <a:gs pos="96000">
                <a:schemeClr val="accent1">
                  <a:alpha val="4000"/>
                </a:schemeClr>
              </a:gs>
            </a:gsLst>
            <a:lin ang="10800000" scaled="1"/>
          </a:gradFill>
          <a:ln w="19050">
            <a:gradFill flip="none" rotWithShape="1">
              <a:gsLst>
                <a:gs pos="100000">
                  <a:schemeClr val="accent1">
                    <a:alpha val="28000"/>
                  </a:schemeClr>
                </a:gs>
                <a:gs pos="0">
                  <a:schemeClr val="accent1">
                    <a:alpha val="29000"/>
                  </a:schemeClr>
                </a:gs>
                <a:gs pos="80000">
                  <a:srgbClr val="066DCA">
                    <a:alpha val="0"/>
                  </a:srgbClr>
                </a:gs>
                <a:gs pos="20000">
                  <a:schemeClr val="accent1">
                    <a:alpha val="0"/>
                  </a:schemeClr>
                </a:gs>
              </a:gsLst>
              <a:lin ang="10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="" xmlns:a16="http://schemas.microsoft.com/office/drawing/2014/main" id="{FA21FFE2-FD47-441F-9473-F2803E9B7594}"/>
              </a:ext>
            </a:extLst>
          </p:cNvPr>
          <p:cNvSpPr/>
          <p:nvPr/>
        </p:nvSpPr>
        <p:spPr>
          <a:xfrm flipH="1">
            <a:off x="4021631" y="2834322"/>
            <a:ext cx="441294" cy="441294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="" xmlns:a16="http://schemas.microsoft.com/office/drawing/2014/main" id="{1CA4FC6B-2D2E-404B-A1E3-BC67704B46C3}"/>
              </a:ext>
            </a:extLst>
          </p:cNvPr>
          <p:cNvSpPr/>
          <p:nvPr/>
        </p:nvSpPr>
        <p:spPr>
          <a:xfrm flipH="1">
            <a:off x="3916314" y="4793374"/>
            <a:ext cx="441294" cy="441294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="" xmlns:a16="http://schemas.microsoft.com/office/drawing/2014/main" id="{138FE965-4B70-4056-941C-73BC7BA148C1}"/>
              </a:ext>
            </a:extLst>
          </p:cNvPr>
          <p:cNvSpPr/>
          <p:nvPr/>
        </p:nvSpPr>
        <p:spPr>
          <a:xfrm>
            <a:off x="7677853" y="2834322"/>
            <a:ext cx="441296" cy="441294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="" xmlns:a16="http://schemas.microsoft.com/office/drawing/2014/main" id="{FF9592B2-55DD-41D6-9F42-DE63892960CA}"/>
              </a:ext>
            </a:extLst>
          </p:cNvPr>
          <p:cNvSpPr/>
          <p:nvPr/>
        </p:nvSpPr>
        <p:spPr>
          <a:xfrm>
            <a:off x="7898386" y="4793374"/>
            <a:ext cx="441296" cy="441294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="" xmlns:a16="http://schemas.microsoft.com/office/drawing/2014/main" id="{EEADD6E7-07A3-4891-BD0D-E9193D47A9FD}"/>
              </a:ext>
            </a:extLst>
          </p:cNvPr>
          <p:cNvSpPr/>
          <p:nvPr/>
        </p:nvSpPr>
        <p:spPr>
          <a:xfrm>
            <a:off x="8210550" y="2659703"/>
            <a:ext cx="1827924" cy="39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腋杖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="" xmlns:a16="http://schemas.microsoft.com/office/drawing/2014/main" id="{8343A184-55D9-4BF1-AF83-4822A52FE401}"/>
              </a:ext>
            </a:extLst>
          </p:cNvPr>
          <p:cNvSpPr/>
          <p:nvPr/>
        </p:nvSpPr>
        <p:spPr>
          <a:xfrm>
            <a:off x="8210550" y="3059668"/>
            <a:ext cx="28566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流行性感冒简称流感，是由流感病毒引起的急性呼吸道传染病，具有很强的传染性。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="" xmlns:a16="http://schemas.microsoft.com/office/drawing/2014/main" id="{D629763F-BEA3-4EF6-92F5-E5BA7C24006A}"/>
              </a:ext>
            </a:extLst>
          </p:cNvPr>
          <p:cNvSpPr/>
          <p:nvPr/>
        </p:nvSpPr>
        <p:spPr>
          <a:xfrm>
            <a:off x="8431083" y="4550685"/>
            <a:ext cx="1827924" cy="39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前臂杖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="" xmlns:a16="http://schemas.microsoft.com/office/drawing/2014/main" id="{BB947BCC-CDA1-4C49-A340-41402DEA49D4}"/>
              </a:ext>
            </a:extLst>
          </p:cNvPr>
          <p:cNvSpPr/>
          <p:nvPr/>
        </p:nvSpPr>
        <p:spPr>
          <a:xfrm>
            <a:off x="8431082" y="4918475"/>
            <a:ext cx="285662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流行性感冒简称流感，是由流感病毒引起的急性呼吸道传染病，具有很强的传染性。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="" xmlns:a16="http://schemas.microsoft.com/office/drawing/2014/main" id="{7A666EBD-992B-4D6F-9B5A-69F1A3D4FBDF}"/>
              </a:ext>
            </a:extLst>
          </p:cNvPr>
          <p:cNvSpPr/>
          <p:nvPr/>
        </p:nvSpPr>
        <p:spPr>
          <a:xfrm>
            <a:off x="2039820" y="2659703"/>
            <a:ext cx="1827924" cy="39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流感病毒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="" xmlns:a16="http://schemas.microsoft.com/office/drawing/2014/main" id="{4BA677A9-2718-4429-8186-24E9DD64DC70}"/>
              </a:ext>
            </a:extLst>
          </p:cNvPr>
          <p:cNvSpPr/>
          <p:nvPr/>
        </p:nvSpPr>
        <p:spPr>
          <a:xfrm>
            <a:off x="990833" y="3059668"/>
            <a:ext cx="28769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流行性感冒简称流感，是由流感病毒引起的急性呼吸道传染病，具有很强的传染性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="" xmlns:a16="http://schemas.microsoft.com/office/drawing/2014/main" id="{F73AAD9B-F141-4EC6-BEE7-214F9FED4B68}"/>
              </a:ext>
            </a:extLst>
          </p:cNvPr>
          <p:cNvSpPr/>
          <p:nvPr/>
        </p:nvSpPr>
        <p:spPr>
          <a:xfrm>
            <a:off x="2039820" y="4612865"/>
            <a:ext cx="1827924" cy="39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手杖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="" xmlns:a16="http://schemas.microsoft.com/office/drawing/2014/main" id="{8329198F-8703-43F6-A3AB-23D85272E09A}"/>
              </a:ext>
            </a:extLst>
          </p:cNvPr>
          <p:cNvSpPr/>
          <p:nvPr/>
        </p:nvSpPr>
        <p:spPr>
          <a:xfrm>
            <a:off x="990833" y="4980655"/>
            <a:ext cx="28769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流行性感冒简称流感，是由流感病毒引起的急性呼吸道传染病，具有很强的传染性</a:t>
            </a:r>
          </a:p>
        </p:txBody>
      </p:sp>
      <p:pic>
        <p:nvPicPr>
          <p:cNvPr id="41" name="图片占位符 40" descr="躺在床上的人&#10;&#10;低可信度描述已自动生成">
            <a:extLst>
              <a:ext uri="{FF2B5EF4-FFF2-40B4-BE49-F238E27FC236}">
                <a16:creationId xmlns="" xmlns:a16="http://schemas.microsoft.com/office/drawing/2014/main" id="{6570E949-3335-4AA0-A878-7A21956FCD9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92251" y="3116789"/>
            <a:ext cx="2189358" cy="2189356"/>
          </a:xfrm>
          <a:effectLst>
            <a:outerShdw blurRad="254000" dist="114300" dir="5400000" algn="ctr" rotWithShape="0">
              <a:srgbClr val="000000">
                <a:alpha val="15000"/>
              </a:srgbClr>
            </a:outerShdw>
          </a:effectLst>
        </p:spPr>
      </p:pic>
      <p:grpSp>
        <p:nvGrpSpPr>
          <p:cNvPr id="42" name="Group 45">
            <a:extLst>
              <a:ext uri="{FF2B5EF4-FFF2-40B4-BE49-F238E27FC236}">
                <a16:creationId xmlns="" xmlns:a16="http://schemas.microsoft.com/office/drawing/2014/main" id="{CF1DBE13-4DF4-4D0E-9D40-2FE9ACF94BF8}"/>
              </a:ext>
            </a:extLst>
          </p:cNvPr>
          <p:cNvGrpSpPr/>
          <p:nvPr/>
        </p:nvGrpSpPr>
        <p:grpSpPr>
          <a:xfrm>
            <a:off x="4010090" y="4891347"/>
            <a:ext cx="253742" cy="245348"/>
            <a:chOff x="5659438" y="2249488"/>
            <a:chExt cx="623887" cy="603250"/>
          </a:xfrm>
          <a:solidFill>
            <a:schemeClr val="bg1"/>
          </a:solidFill>
        </p:grpSpPr>
        <p:sp>
          <p:nvSpPr>
            <p:cNvPr id="43" name="Freeform 67">
              <a:extLst>
                <a:ext uri="{FF2B5EF4-FFF2-40B4-BE49-F238E27FC236}">
                  <a16:creationId xmlns="" xmlns:a16="http://schemas.microsoft.com/office/drawing/2014/main" id="{316772B7-DAE3-4A69-8BC4-65D764432B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88050" y="2249488"/>
              <a:ext cx="295275" cy="585788"/>
            </a:xfrm>
            <a:custGeom>
              <a:avLst/>
              <a:gdLst/>
              <a:ahLst/>
              <a:cxnLst>
                <a:cxn ang="0">
                  <a:pos x="0" y="148"/>
                </a:cxn>
                <a:cxn ang="0">
                  <a:pos x="0" y="50"/>
                </a:cxn>
                <a:cxn ang="0">
                  <a:pos x="51" y="0"/>
                </a:cxn>
                <a:cxn ang="0">
                  <a:pos x="101" y="50"/>
                </a:cxn>
                <a:cxn ang="0">
                  <a:pos x="101" y="148"/>
                </a:cxn>
                <a:cxn ang="0">
                  <a:pos x="51" y="199"/>
                </a:cxn>
                <a:cxn ang="0">
                  <a:pos x="0" y="148"/>
                </a:cxn>
                <a:cxn ang="0">
                  <a:pos x="9" y="50"/>
                </a:cxn>
                <a:cxn ang="0">
                  <a:pos x="9" y="148"/>
                </a:cxn>
                <a:cxn ang="0">
                  <a:pos x="51" y="190"/>
                </a:cxn>
                <a:cxn ang="0">
                  <a:pos x="92" y="148"/>
                </a:cxn>
                <a:cxn ang="0">
                  <a:pos x="92" y="50"/>
                </a:cxn>
                <a:cxn ang="0">
                  <a:pos x="51" y="9"/>
                </a:cxn>
                <a:cxn ang="0">
                  <a:pos x="9" y="50"/>
                </a:cxn>
              </a:cxnLst>
              <a:rect l="0" t="0" r="r" b="b"/>
              <a:pathLst>
                <a:path w="101" h="199">
                  <a:moveTo>
                    <a:pt x="0" y="148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3" y="0"/>
                    <a:pt x="51" y="0"/>
                  </a:cubicBezTo>
                  <a:cubicBezTo>
                    <a:pt x="78" y="0"/>
                    <a:pt x="101" y="23"/>
                    <a:pt x="101" y="50"/>
                  </a:cubicBezTo>
                  <a:cubicBezTo>
                    <a:pt x="101" y="148"/>
                    <a:pt x="101" y="148"/>
                    <a:pt x="101" y="148"/>
                  </a:cubicBezTo>
                  <a:cubicBezTo>
                    <a:pt x="101" y="176"/>
                    <a:pt x="78" y="199"/>
                    <a:pt x="51" y="199"/>
                  </a:cubicBezTo>
                  <a:cubicBezTo>
                    <a:pt x="23" y="199"/>
                    <a:pt x="0" y="176"/>
                    <a:pt x="0" y="148"/>
                  </a:cubicBezTo>
                  <a:moveTo>
                    <a:pt x="9" y="50"/>
                  </a:moveTo>
                  <a:cubicBezTo>
                    <a:pt x="9" y="148"/>
                    <a:pt x="9" y="148"/>
                    <a:pt x="9" y="148"/>
                  </a:cubicBezTo>
                  <a:cubicBezTo>
                    <a:pt x="9" y="171"/>
                    <a:pt x="28" y="190"/>
                    <a:pt x="51" y="190"/>
                  </a:cubicBezTo>
                  <a:cubicBezTo>
                    <a:pt x="74" y="190"/>
                    <a:pt x="92" y="171"/>
                    <a:pt x="92" y="148"/>
                  </a:cubicBezTo>
                  <a:cubicBezTo>
                    <a:pt x="92" y="50"/>
                    <a:pt x="92" y="50"/>
                    <a:pt x="92" y="50"/>
                  </a:cubicBezTo>
                  <a:cubicBezTo>
                    <a:pt x="92" y="27"/>
                    <a:pt x="74" y="9"/>
                    <a:pt x="51" y="9"/>
                  </a:cubicBezTo>
                  <a:cubicBezTo>
                    <a:pt x="28" y="9"/>
                    <a:pt x="9" y="27"/>
                    <a:pt x="9" y="5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4" name="Freeform 68">
              <a:extLst>
                <a:ext uri="{FF2B5EF4-FFF2-40B4-BE49-F238E27FC236}">
                  <a16:creationId xmlns="" xmlns:a16="http://schemas.microsoft.com/office/drawing/2014/main" id="{73EB60A8-498D-4D75-9047-DA6265012C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7738" y="2559050"/>
              <a:ext cx="214313" cy="222250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73" y="39"/>
                </a:cxn>
                <a:cxn ang="0">
                  <a:pos x="37" y="76"/>
                </a:cxn>
                <a:cxn ang="0">
                  <a:pos x="0" y="39"/>
                </a:cxn>
                <a:cxn ang="0">
                  <a:pos x="0" y="0"/>
                </a:cxn>
                <a:cxn ang="0">
                  <a:pos x="73" y="0"/>
                </a:cxn>
              </a:cxnLst>
              <a:rect l="0" t="0" r="r" b="b"/>
              <a:pathLst>
                <a:path w="73" h="76">
                  <a:moveTo>
                    <a:pt x="73" y="0"/>
                  </a:moveTo>
                  <a:cubicBezTo>
                    <a:pt x="73" y="39"/>
                    <a:pt x="73" y="39"/>
                    <a:pt x="73" y="39"/>
                  </a:cubicBezTo>
                  <a:cubicBezTo>
                    <a:pt x="73" y="59"/>
                    <a:pt x="57" y="76"/>
                    <a:pt x="37" y="76"/>
                  </a:cubicBezTo>
                  <a:cubicBezTo>
                    <a:pt x="16" y="76"/>
                    <a:pt x="0" y="59"/>
                    <a:pt x="0" y="3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7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5" name="Freeform 69">
              <a:extLst>
                <a:ext uri="{FF2B5EF4-FFF2-40B4-BE49-F238E27FC236}">
                  <a16:creationId xmlns="" xmlns:a16="http://schemas.microsoft.com/office/drawing/2014/main" id="{990928AC-1E19-4161-BFAE-B5CB5A811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0" y="2543175"/>
              <a:ext cx="252413" cy="258763"/>
            </a:xfrm>
            <a:custGeom>
              <a:avLst/>
              <a:gdLst/>
              <a:ahLst/>
              <a:cxnLst>
                <a:cxn ang="0">
                  <a:pos x="86" y="34"/>
                </a:cxn>
                <a:cxn ang="0">
                  <a:pos x="68" y="66"/>
                </a:cxn>
                <a:cxn ang="0">
                  <a:pos x="22" y="78"/>
                </a:cxn>
                <a:cxn ang="0">
                  <a:pos x="9" y="32"/>
                </a:cxn>
                <a:cxn ang="0">
                  <a:pos x="27" y="0"/>
                </a:cxn>
                <a:cxn ang="0">
                  <a:pos x="86" y="34"/>
                </a:cxn>
              </a:cxnLst>
              <a:rect l="0" t="0" r="r" b="b"/>
              <a:pathLst>
                <a:path w="86" h="88">
                  <a:moveTo>
                    <a:pt x="86" y="34"/>
                  </a:moveTo>
                  <a:cubicBezTo>
                    <a:pt x="68" y="66"/>
                    <a:pt x="68" y="66"/>
                    <a:pt x="68" y="66"/>
                  </a:cubicBezTo>
                  <a:cubicBezTo>
                    <a:pt x="59" y="82"/>
                    <a:pt x="38" y="88"/>
                    <a:pt x="22" y="78"/>
                  </a:cubicBezTo>
                  <a:cubicBezTo>
                    <a:pt x="5" y="69"/>
                    <a:pt x="0" y="48"/>
                    <a:pt x="9" y="32"/>
                  </a:cubicBezTo>
                  <a:cubicBezTo>
                    <a:pt x="27" y="0"/>
                    <a:pt x="27" y="0"/>
                    <a:pt x="27" y="0"/>
                  </a:cubicBezTo>
                  <a:lnTo>
                    <a:pt x="86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6" name="Freeform 70">
              <a:extLst>
                <a:ext uri="{FF2B5EF4-FFF2-40B4-BE49-F238E27FC236}">
                  <a16:creationId xmlns="" xmlns:a16="http://schemas.microsoft.com/office/drawing/2014/main" id="{13356180-34DA-4920-A524-EB5E0C58FA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9438" y="2320925"/>
              <a:ext cx="312738" cy="531813"/>
            </a:xfrm>
            <a:custGeom>
              <a:avLst/>
              <a:gdLst/>
              <a:ahLst/>
              <a:cxnLst>
                <a:cxn ang="0">
                  <a:pos x="13" y="104"/>
                </a:cxn>
                <a:cxn ang="0">
                  <a:pos x="59" y="26"/>
                </a:cxn>
                <a:cxn ang="0">
                  <a:pos x="107" y="3"/>
                </a:cxn>
                <a:cxn ang="0">
                  <a:pos x="107" y="12"/>
                </a:cxn>
                <a:cxn ang="0">
                  <a:pos x="66" y="30"/>
                </a:cxn>
                <a:cxn ang="0">
                  <a:pos x="20" y="109"/>
                </a:cxn>
                <a:cxn ang="0">
                  <a:pos x="35" y="161"/>
                </a:cxn>
                <a:cxn ang="0">
                  <a:pos x="87" y="147"/>
                </a:cxn>
                <a:cxn ang="0">
                  <a:pos x="107" y="114"/>
                </a:cxn>
                <a:cxn ang="0">
                  <a:pos x="107" y="130"/>
                </a:cxn>
                <a:cxn ang="0">
                  <a:pos x="95" y="151"/>
                </a:cxn>
                <a:cxn ang="0">
                  <a:pos x="30" y="169"/>
                </a:cxn>
                <a:cxn ang="0">
                  <a:pos x="13" y="104"/>
                </a:cxn>
              </a:cxnLst>
              <a:rect l="0" t="0" r="r" b="b"/>
              <a:pathLst>
                <a:path w="107" h="181">
                  <a:moveTo>
                    <a:pt x="13" y="104"/>
                  </a:moveTo>
                  <a:cubicBezTo>
                    <a:pt x="59" y="26"/>
                    <a:pt x="59" y="26"/>
                    <a:pt x="59" y="26"/>
                  </a:cubicBezTo>
                  <a:cubicBezTo>
                    <a:pt x="69" y="9"/>
                    <a:pt x="88" y="0"/>
                    <a:pt x="107" y="3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91" y="8"/>
                    <a:pt x="74" y="15"/>
                    <a:pt x="66" y="30"/>
                  </a:cubicBezTo>
                  <a:cubicBezTo>
                    <a:pt x="20" y="109"/>
                    <a:pt x="20" y="109"/>
                    <a:pt x="20" y="109"/>
                  </a:cubicBezTo>
                  <a:cubicBezTo>
                    <a:pt x="10" y="127"/>
                    <a:pt x="16" y="151"/>
                    <a:pt x="35" y="161"/>
                  </a:cubicBezTo>
                  <a:cubicBezTo>
                    <a:pt x="53" y="172"/>
                    <a:pt x="77" y="166"/>
                    <a:pt x="87" y="147"/>
                  </a:cubicBezTo>
                  <a:cubicBezTo>
                    <a:pt x="107" y="114"/>
                    <a:pt x="107" y="114"/>
                    <a:pt x="107" y="114"/>
                  </a:cubicBezTo>
                  <a:cubicBezTo>
                    <a:pt x="107" y="130"/>
                    <a:pt x="107" y="130"/>
                    <a:pt x="107" y="130"/>
                  </a:cubicBezTo>
                  <a:cubicBezTo>
                    <a:pt x="95" y="151"/>
                    <a:pt x="95" y="151"/>
                    <a:pt x="95" y="151"/>
                  </a:cubicBezTo>
                  <a:cubicBezTo>
                    <a:pt x="82" y="174"/>
                    <a:pt x="53" y="181"/>
                    <a:pt x="30" y="169"/>
                  </a:cubicBezTo>
                  <a:cubicBezTo>
                    <a:pt x="8" y="156"/>
                    <a:pt x="0" y="127"/>
                    <a:pt x="13" y="10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</p:grpSp>
      <p:sp>
        <p:nvSpPr>
          <p:cNvPr id="47" name="Freeform 50">
            <a:extLst>
              <a:ext uri="{FF2B5EF4-FFF2-40B4-BE49-F238E27FC236}">
                <a16:creationId xmlns="" xmlns:a16="http://schemas.microsoft.com/office/drawing/2014/main" id="{193CE4EF-8A0E-43B6-9B8E-554B4FFBABA8}"/>
              </a:ext>
            </a:extLst>
          </p:cNvPr>
          <p:cNvSpPr>
            <a:spLocks noEditPoints="1"/>
          </p:cNvSpPr>
          <p:nvPr/>
        </p:nvSpPr>
        <p:spPr bwMode="auto">
          <a:xfrm>
            <a:off x="7781689" y="2920647"/>
            <a:ext cx="233624" cy="268644"/>
          </a:xfrm>
          <a:custGeom>
            <a:avLst/>
            <a:gdLst/>
            <a:ahLst/>
            <a:cxnLst>
              <a:cxn ang="0">
                <a:pos x="227" y="284"/>
              </a:cxn>
              <a:cxn ang="0">
                <a:pos x="214" y="284"/>
              </a:cxn>
              <a:cxn ang="0">
                <a:pos x="264" y="189"/>
              </a:cxn>
              <a:cxn ang="0">
                <a:pos x="179" y="80"/>
              </a:cxn>
              <a:cxn ang="0">
                <a:pos x="200" y="39"/>
              </a:cxn>
              <a:cxn ang="0">
                <a:pos x="196" y="26"/>
              </a:cxn>
              <a:cxn ang="0">
                <a:pos x="145" y="2"/>
              </a:cxn>
              <a:cxn ang="0">
                <a:pos x="138" y="1"/>
              </a:cxn>
              <a:cxn ang="0">
                <a:pos x="132" y="7"/>
              </a:cxn>
              <a:cxn ang="0">
                <a:pos x="72" y="121"/>
              </a:cxn>
              <a:cxn ang="0">
                <a:pos x="80" y="147"/>
              </a:cxn>
              <a:cxn ang="0">
                <a:pos x="72" y="164"/>
              </a:cxn>
              <a:cxn ang="0">
                <a:pos x="106" y="180"/>
              </a:cxn>
              <a:cxn ang="0">
                <a:pos x="114" y="164"/>
              </a:cxn>
              <a:cxn ang="0">
                <a:pos x="114" y="164"/>
              </a:cxn>
              <a:cxn ang="0">
                <a:pos x="140" y="154"/>
              </a:cxn>
              <a:cxn ang="0">
                <a:pos x="161" y="115"/>
              </a:cxn>
              <a:cxn ang="0">
                <a:pos x="227" y="189"/>
              </a:cxn>
              <a:cxn ang="0">
                <a:pos x="151" y="265"/>
              </a:cxn>
              <a:cxn ang="0">
                <a:pos x="95" y="246"/>
              </a:cxn>
              <a:cxn ang="0">
                <a:pos x="95" y="237"/>
              </a:cxn>
              <a:cxn ang="0">
                <a:pos x="104" y="227"/>
              </a:cxn>
              <a:cxn ang="0">
                <a:pos x="151" y="227"/>
              </a:cxn>
              <a:cxn ang="0">
                <a:pos x="151" y="208"/>
              </a:cxn>
              <a:cxn ang="0">
                <a:pos x="79" y="208"/>
              </a:cxn>
              <a:cxn ang="0">
                <a:pos x="40" y="208"/>
              </a:cxn>
              <a:cxn ang="0">
                <a:pos x="0" y="208"/>
              </a:cxn>
              <a:cxn ang="0">
                <a:pos x="0" y="227"/>
              </a:cxn>
              <a:cxn ang="0">
                <a:pos x="45" y="227"/>
              </a:cxn>
              <a:cxn ang="0">
                <a:pos x="48" y="227"/>
              </a:cxn>
              <a:cxn ang="0">
                <a:pos x="57" y="237"/>
              </a:cxn>
              <a:cxn ang="0">
                <a:pos x="57" y="246"/>
              </a:cxn>
              <a:cxn ang="0">
                <a:pos x="57" y="284"/>
              </a:cxn>
              <a:cxn ang="0">
                <a:pos x="19" y="303"/>
              </a:cxn>
              <a:cxn ang="0">
                <a:pos x="264" y="303"/>
              </a:cxn>
              <a:cxn ang="0">
                <a:pos x="227" y="284"/>
              </a:cxn>
              <a:cxn ang="0">
                <a:pos x="161" y="26"/>
              </a:cxn>
              <a:cxn ang="0">
                <a:pos x="155" y="32"/>
              </a:cxn>
              <a:cxn ang="0">
                <a:pos x="111" y="114"/>
              </a:cxn>
              <a:cxn ang="0">
                <a:pos x="95" y="106"/>
              </a:cxn>
              <a:cxn ang="0">
                <a:pos x="96" y="102"/>
              </a:cxn>
              <a:cxn ang="0">
                <a:pos x="137" y="25"/>
              </a:cxn>
              <a:cxn ang="0">
                <a:pos x="143" y="20"/>
              </a:cxn>
              <a:cxn ang="0">
                <a:pos x="150" y="21"/>
              </a:cxn>
              <a:cxn ang="0">
                <a:pos x="161" y="26"/>
              </a:cxn>
              <a:cxn ang="0">
                <a:pos x="161" y="26"/>
              </a:cxn>
            </a:cxnLst>
            <a:rect l="0" t="0" r="r" b="b"/>
            <a:pathLst>
              <a:path w="264" h="303">
                <a:moveTo>
                  <a:pt x="227" y="284"/>
                </a:moveTo>
                <a:cubicBezTo>
                  <a:pt x="214" y="284"/>
                  <a:pt x="214" y="284"/>
                  <a:pt x="214" y="284"/>
                </a:cubicBezTo>
                <a:cubicBezTo>
                  <a:pt x="244" y="263"/>
                  <a:pt x="264" y="229"/>
                  <a:pt x="264" y="189"/>
                </a:cubicBezTo>
                <a:cubicBezTo>
                  <a:pt x="264" y="136"/>
                  <a:pt x="228" y="92"/>
                  <a:pt x="179" y="80"/>
                </a:cubicBezTo>
                <a:cubicBezTo>
                  <a:pt x="200" y="39"/>
                  <a:pt x="200" y="39"/>
                  <a:pt x="200" y="39"/>
                </a:cubicBezTo>
                <a:cubicBezTo>
                  <a:pt x="203" y="34"/>
                  <a:pt x="201" y="29"/>
                  <a:pt x="196" y="26"/>
                </a:cubicBezTo>
                <a:cubicBezTo>
                  <a:pt x="145" y="2"/>
                  <a:pt x="145" y="2"/>
                  <a:pt x="145" y="2"/>
                </a:cubicBezTo>
                <a:cubicBezTo>
                  <a:pt x="143" y="1"/>
                  <a:pt x="140" y="0"/>
                  <a:pt x="138" y="1"/>
                </a:cubicBezTo>
                <a:cubicBezTo>
                  <a:pt x="136" y="2"/>
                  <a:pt x="134" y="4"/>
                  <a:pt x="132" y="7"/>
                </a:cubicBezTo>
                <a:cubicBezTo>
                  <a:pt x="72" y="121"/>
                  <a:pt x="72" y="121"/>
                  <a:pt x="72" y="121"/>
                </a:cubicBezTo>
                <a:cubicBezTo>
                  <a:pt x="67" y="131"/>
                  <a:pt x="71" y="143"/>
                  <a:pt x="80" y="147"/>
                </a:cubicBezTo>
                <a:cubicBezTo>
                  <a:pt x="72" y="164"/>
                  <a:pt x="72" y="164"/>
                  <a:pt x="72" y="164"/>
                </a:cubicBezTo>
                <a:cubicBezTo>
                  <a:pt x="106" y="180"/>
                  <a:pt x="106" y="180"/>
                  <a:pt x="106" y="180"/>
                </a:cubicBezTo>
                <a:cubicBezTo>
                  <a:pt x="114" y="164"/>
                  <a:pt x="114" y="164"/>
                  <a:pt x="114" y="164"/>
                </a:cubicBezTo>
                <a:cubicBezTo>
                  <a:pt x="114" y="164"/>
                  <a:pt x="114" y="164"/>
                  <a:pt x="114" y="164"/>
                </a:cubicBezTo>
                <a:cubicBezTo>
                  <a:pt x="124" y="168"/>
                  <a:pt x="135" y="164"/>
                  <a:pt x="140" y="154"/>
                </a:cubicBezTo>
                <a:cubicBezTo>
                  <a:pt x="161" y="115"/>
                  <a:pt x="161" y="115"/>
                  <a:pt x="161" y="115"/>
                </a:cubicBezTo>
                <a:cubicBezTo>
                  <a:pt x="198" y="119"/>
                  <a:pt x="227" y="151"/>
                  <a:pt x="227" y="189"/>
                </a:cubicBezTo>
                <a:cubicBezTo>
                  <a:pt x="227" y="231"/>
                  <a:pt x="193" y="265"/>
                  <a:pt x="151" y="265"/>
                </a:cubicBezTo>
                <a:cubicBezTo>
                  <a:pt x="132" y="265"/>
                  <a:pt x="108" y="258"/>
                  <a:pt x="95" y="246"/>
                </a:cubicBezTo>
                <a:cubicBezTo>
                  <a:pt x="95" y="237"/>
                  <a:pt x="95" y="237"/>
                  <a:pt x="95" y="237"/>
                </a:cubicBezTo>
                <a:cubicBezTo>
                  <a:pt x="95" y="231"/>
                  <a:pt x="99" y="227"/>
                  <a:pt x="104" y="227"/>
                </a:cubicBezTo>
                <a:cubicBezTo>
                  <a:pt x="151" y="227"/>
                  <a:pt x="151" y="227"/>
                  <a:pt x="151" y="227"/>
                </a:cubicBezTo>
                <a:cubicBezTo>
                  <a:pt x="151" y="208"/>
                  <a:pt x="151" y="208"/>
                  <a:pt x="151" y="208"/>
                </a:cubicBezTo>
                <a:cubicBezTo>
                  <a:pt x="79" y="208"/>
                  <a:pt x="79" y="208"/>
                  <a:pt x="79" y="208"/>
                </a:cubicBezTo>
                <a:cubicBezTo>
                  <a:pt x="40" y="208"/>
                  <a:pt x="40" y="208"/>
                  <a:pt x="40" y="208"/>
                </a:cubicBezTo>
                <a:cubicBezTo>
                  <a:pt x="0" y="208"/>
                  <a:pt x="0" y="208"/>
                  <a:pt x="0" y="208"/>
                </a:cubicBezTo>
                <a:cubicBezTo>
                  <a:pt x="0" y="227"/>
                  <a:pt x="0" y="227"/>
                  <a:pt x="0" y="227"/>
                </a:cubicBezTo>
                <a:cubicBezTo>
                  <a:pt x="45" y="227"/>
                  <a:pt x="45" y="227"/>
                  <a:pt x="45" y="227"/>
                </a:cubicBezTo>
                <a:cubicBezTo>
                  <a:pt x="48" y="227"/>
                  <a:pt x="48" y="227"/>
                  <a:pt x="48" y="227"/>
                </a:cubicBezTo>
                <a:cubicBezTo>
                  <a:pt x="53" y="227"/>
                  <a:pt x="57" y="231"/>
                  <a:pt x="57" y="237"/>
                </a:cubicBezTo>
                <a:cubicBezTo>
                  <a:pt x="57" y="246"/>
                  <a:pt x="57" y="246"/>
                  <a:pt x="57" y="246"/>
                </a:cubicBezTo>
                <a:cubicBezTo>
                  <a:pt x="57" y="284"/>
                  <a:pt x="57" y="284"/>
                  <a:pt x="57" y="284"/>
                </a:cubicBezTo>
                <a:cubicBezTo>
                  <a:pt x="36" y="284"/>
                  <a:pt x="19" y="282"/>
                  <a:pt x="19" y="303"/>
                </a:cubicBezTo>
                <a:cubicBezTo>
                  <a:pt x="264" y="303"/>
                  <a:pt x="264" y="303"/>
                  <a:pt x="264" y="303"/>
                </a:cubicBezTo>
                <a:cubicBezTo>
                  <a:pt x="264" y="282"/>
                  <a:pt x="248" y="284"/>
                  <a:pt x="227" y="284"/>
                </a:cubicBezTo>
                <a:close/>
                <a:moveTo>
                  <a:pt x="161" y="26"/>
                </a:moveTo>
                <a:cubicBezTo>
                  <a:pt x="158" y="27"/>
                  <a:pt x="156" y="29"/>
                  <a:pt x="155" y="32"/>
                </a:cubicBezTo>
                <a:cubicBezTo>
                  <a:pt x="111" y="114"/>
                  <a:pt x="111" y="114"/>
                  <a:pt x="111" y="114"/>
                </a:cubicBezTo>
                <a:cubicBezTo>
                  <a:pt x="95" y="106"/>
                  <a:pt x="95" y="106"/>
                  <a:pt x="95" y="106"/>
                </a:cubicBezTo>
                <a:cubicBezTo>
                  <a:pt x="95" y="105"/>
                  <a:pt x="95" y="103"/>
                  <a:pt x="96" y="102"/>
                </a:cubicBezTo>
                <a:cubicBezTo>
                  <a:pt x="137" y="25"/>
                  <a:pt x="137" y="25"/>
                  <a:pt x="137" y="25"/>
                </a:cubicBezTo>
                <a:cubicBezTo>
                  <a:pt x="138" y="23"/>
                  <a:pt x="140" y="21"/>
                  <a:pt x="143" y="20"/>
                </a:cubicBezTo>
                <a:cubicBezTo>
                  <a:pt x="145" y="19"/>
                  <a:pt x="148" y="19"/>
                  <a:pt x="150" y="21"/>
                </a:cubicBezTo>
                <a:cubicBezTo>
                  <a:pt x="161" y="26"/>
                  <a:pt x="161" y="26"/>
                  <a:pt x="161" y="26"/>
                </a:cubicBezTo>
                <a:cubicBezTo>
                  <a:pt x="161" y="26"/>
                  <a:pt x="161" y="26"/>
                  <a:pt x="161" y="2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cs typeface="+mn-ea"/>
              <a:sym typeface="+mn-lt"/>
            </a:endParaRPr>
          </a:p>
        </p:txBody>
      </p:sp>
      <p:grpSp>
        <p:nvGrpSpPr>
          <p:cNvPr id="48" name="Group 51">
            <a:extLst>
              <a:ext uri="{FF2B5EF4-FFF2-40B4-BE49-F238E27FC236}">
                <a16:creationId xmlns="" xmlns:a16="http://schemas.microsoft.com/office/drawing/2014/main" id="{52AB58EF-B0D3-45C3-A248-3FA5097B7809}"/>
              </a:ext>
            </a:extLst>
          </p:cNvPr>
          <p:cNvGrpSpPr/>
          <p:nvPr/>
        </p:nvGrpSpPr>
        <p:grpSpPr>
          <a:xfrm>
            <a:off x="4152746" y="2923736"/>
            <a:ext cx="187410" cy="262466"/>
            <a:chOff x="4938713" y="2352675"/>
            <a:chExt cx="646113" cy="904875"/>
          </a:xfrm>
          <a:solidFill>
            <a:schemeClr val="bg1"/>
          </a:solidFill>
        </p:grpSpPr>
        <p:sp>
          <p:nvSpPr>
            <p:cNvPr id="49" name="Freeform 111">
              <a:extLst>
                <a:ext uri="{FF2B5EF4-FFF2-40B4-BE49-F238E27FC236}">
                  <a16:creationId xmlns="" xmlns:a16="http://schemas.microsoft.com/office/drawing/2014/main" id="{74B25CEA-3754-41B3-9D9A-9B28EFFE68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38713" y="2352675"/>
              <a:ext cx="646113" cy="904875"/>
            </a:xfrm>
            <a:custGeom>
              <a:avLst/>
              <a:gdLst/>
              <a:ahLst/>
              <a:cxnLst>
                <a:cxn ang="0">
                  <a:pos x="209" y="53"/>
                </a:cxn>
                <a:cxn ang="0">
                  <a:pos x="188" y="53"/>
                </a:cxn>
                <a:cxn ang="0">
                  <a:pos x="188" y="24"/>
                </a:cxn>
                <a:cxn ang="0">
                  <a:pos x="174" y="10"/>
                </a:cxn>
                <a:cxn ang="0">
                  <a:pos x="130" y="10"/>
                </a:cxn>
                <a:cxn ang="0">
                  <a:pos x="130" y="6"/>
                </a:cxn>
                <a:cxn ang="0">
                  <a:pos x="123" y="0"/>
                </a:cxn>
                <a:cxn ang="0">
                  <a:pos x="65" y="0"/>
                </a:cxn>
                <a:cxn ang="0">
                  <a:pos x="59" y="6"/>
                </a:cxn>
                <a:cxn ang="0">
                  <a:pos x="59" y="10"/>
                </a:cxn>
                <a:cxn ang="0">
                  <a:pos x="14" y="10"/>
                </a:cxn>
                <a:cxn ang="0">
                  <a:pos x="0" y="24"/>
                </a:cxn>
                <a:cxn ang="0">
                  <a:pos x="0" y="254"/>
                </a:cxn>
                <a:cxn ang="0">
                  <a:pos x="14" y="268"/>
                </a:cxn>
                <a:cxn ang="0">
                  <a:pos x="35" y="268"/>
                </a:cxn>
                <a:cxn ang="0">
                  <a:pos x="35" y="298"/>
                </a:cxn>
                <a:cxn ang="0">
                  <a:pos x="49" y="312"/>
                </a:cxn>
                <a:cxn ang="0">
                  <a:pos x="209" y="312"/>
                </a:cxn>
                <a:cxn ang="0">
                  <a:pos x="223" y="298"/>
                </a:cxn>
                <a:cxn ang="0">
                  <a:pos x="223" y="67"/>
                </a:cxn>
                <a:cxn ang="0">
                  <a:pos x="209" y="53"/>
                </a:cxn>
                <a:cxn ang="0">
                  <a:pos x="35" y="67"/>
                </a:cxn>
                <a:cxn ang="0">
                  <a:pos x="35" y="253"/>
                </a:cxn>
                <a:cxn ang="0">
                  <a:pos x="15" y="253"/>
                </a:cxn>
                <a:cxn ang="0">
                  <a:pos x="15" y="25"/>
                </a:cxn>
                <a:cxn ang="0">
                  <a:pos x="59" y="25"/>
                </a:cxn>
                <a:cxn ang="0">
                  <a:pos x="59" y="27"/>
                </a:cxn>
                <a:cxn ang="0">
                  <a:pos x="65" y="33"/>
                </a:cxn>
                <a:cxn ang="0">
                  <a:pos x="123" y="33"/>
                </a:cxn>
                <a:cxn ang="0">
                  <a:pos x="130" y="27"/>
                </a:cxn>
                <a:cxn ang="0">
                  <a:pos x="130" y="25"/>
                </a:cxn>
                <a:cxn ang="0">
                  <a:pos x="173" y="25"/>
                </a:cxn>
                <a:cxn ang="0">
                  <a:pos x="173" y="53"/>
                </a:cxn>
                <a:cxn ang="0">
                  <a:pos x="164" y="53"/>
                </a:cxn>
                <a:cxn ang="0">
                  <a:pos x="164" y="50"/>
                </a:cxn>
                <a:cxn ang="0">
                  <a:pos x="158" y="44"/>
                </a:cxn>
                <a:cxn ang="0">
                  <a:pos x="100" y="44"/>
                </a:cxn>
                <a:cxn ang="0">
                  <a:pos x="93" y="50"/>
                </a:cxn>
                <a:cxn ang="0">
                  <a:pos x="93" y="53"/>
                </a:cxn>
                <a:cxn ang="0">
                  <a:pos x="49" y="53"/>
                </a:cxn>
                <a:cxn ang="0">
                  <a:pos x="35" y="67"/>
                </a:cxn>
                <a:cxn ang="0">
                  <a:pos x="208" y="296"/>
                </a:cxn>
                <a:cxn ang="0">
                  <a:pos x="50" y="296"/>
                </a:cxn>
                <a:cxn ang="0">
                  <a:pos x="50" y="69"/>
                </a:cxn>
                <a:cxn ang="0">
                  <a:pos x="93" y="69"/>
                </a:cxn>
                <a:cxn ang="0">
                  <a:pos x="93" y="70"/>
                </a:cxn>
                <a:cxn ang="0">
                  <a:pos x="100" y="77"/>
                </a:cxn>
                <a:cxn ang="0">
                  <a:pos x="158" y="77"/>
                </a:cxn>
                <a:cxn ang="0">
                  <a:pos x="164" y="70"/>
                </a:cxn>
                <a:cxn ang="0">
                  <a:pos x="164" y="69"/>
                </a:cxn>
                <a:cxn ang="0">
                  <a:pos x="208" y="69"/>
                </a:cxn>
                <a:cxn ang="0">
                  <a:pos x="208" y="296"/>
                </a:cxn>
                <a:cxn ang="0">
                  <a:pos x="208" y="296"/>
                </a:cxn>
                <a:cxn ang="0">
                  <a:pos x="208" y="296"/>
                </a:cxn>
              </a:cxnLst>
              <a:rect l="0" t="0" r="r" b="b"/>
              <a:pathLst>
                <a:path w="223" h="312">
                  <a:moveTo>
                    <a:pt x="209" y="53"/>
                  </a:moveTo>
                  <a:cubicBezTo>
                    <a:pt x="188" y="53"/>
                    <a:pt x="188" y="53"/>
                    <a:pt x="188" y="53"/>
                  </a:cubicBezTo>
                  <a:cubicBezTo>
                    <a:pt x="188" y="24"/>
                    <a:pt x="188" y="24"/>
                    <a:pt x="188" y="24"/>
                  </a:cubicBezTo>
                  <a:cubicBezTo>
                    <a:pt x="188" y="16"/>
                    <a:pt x="182" y="10"/>
                    <a:pt x="174" y="10"/>
                  </a:cubicBezTo>
                  <a:cubicBezTo>
                    <a:pt x="130" y="10"/>
                    <a:pt x="130" y="10"/>
                    <a:pt x="130" y="10"/>
                  </a:cubicBezTo>
                  <a:cubicBezTo>
                    <a:pt x="130" y="6"/>
                    <a:pt x="130" y="6"/>
                    <a:pt x="130" y="6"/>
                  </a:cubicBezTo>
                  <a:cubicBezTo>
                    <a:pt x="130" y="3"/>
                    <a:pt x="127" y="0"/>
                    <a:pt x="123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1" y="0"/>
                    <a:pt x="59" y="3"/>
                    <a:pt x="59" y="6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6" y="10"/>
                    <a:pt x="0" y="16"/>
                    <a:pt x="0" y="24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0" y="262"/>
                    <a:pt x="6" y="268"/>
                    <a:pt x="14" y="268"/>
                  </a:cubicBezTo>
                  <a:cubicBezTo>
                    <a:pt x="35" y="268"/>
                    <a:pt x="35" y="268"/>
                    <a:pt x="35" y="268"/>
                  </a:cubicBezTo>
                  <a:cubicBezTo>
                    <a:pt x="35" y="298"/>
                    <a:pt x="35" y="298"/>
                    <a:pt x="35" y="298"/>
                  </a:cubicBezTo>
                  <a:cubicBezTo>
                    <a:pt x="35" y="306"/>
                    <a:pt x="41" y="312"/>
                    <a:pt x="49" y="312"/>
                  </a:cubicBezTo>
                  <a:cubicBezTo>
                    <a:pt x="209" y="312"/>
                    <a:pt x="209" y="312"/>
                    <a:pt x="209" y="312"/>
                  </a:cubicBezTo>
                  <a:cubicBezTo>
                    <a:pt x="217" y="312"/>
                    <a:pt x="223" y="306"/>
                    <a:pt x="223" y="298"/>
                  </a:cubicBezTo>
                  <a:cubicBezTo>
                    <a:pt x="223" y="67"/>
                    <a:pt x="223" y="67"/>
                    <a:pt x="223" y="67"/>
                  </a:cubicBezTo>
                  <a:cubicBezTo>
                    <a:pt x="223" y="59"/>
                    <a:pt x="217" y="53"/>
                    <a:pt x="209" y="53"/>
                  </a:cubicBezTo>
                  <a:close/>
                  <a:moveTo>
                    <a:pt x="35" y="67"/>
                  </a:moveTo>
                  <a:cubicBezTo>
                    <a:pt x="35" y="253"/>
                    <a:pt x="35" y="253"/>
                    <a:pt x="35" y="253"/>
                  </a:cubicBezTo>
                  <a:cubicBezTo>
                    <a:pt x="15" y="253"/>
                    <a:pt x="15" y="253"/>
                    <a:pt x="15" y="253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59" y="30"/>
                    <a:pt x="61" y="33"/>
                    <a:pt x="65" y="33"/>
                  </a:cubicBezTo>
                  <a:cubicBezTo>
                    <a:pt x="123" y="33"/>
                    <a:pt x="123" y="33"/>
                    <a:pt x="123" y="33"/>
                  </a:cubicBezTo>
                  <a:cubicBezTo>
                    <a:pt x="127" y="33"/>
                    <a:pt x="130" y="30"/>
                    <a:pt x="130" y="27"/>
                  </a:cubicBezTo>
                  <a:cubicBezTo>
                    <a:pt x="130" y="25"/>
                    <a:pt x="130" y="25"/>
                    <a:pt x="130" y="25"/>
                  </a:cubicBezTo>
                  <a:cubicBezTo>
                    <a:pt x="173" y="25"/>
                    <a:pt x="173" y="25"/>
                    <a:pt x="173" y="25"/>
                  </a:cubicBezTo>
                  <a:cubicBezTo>
                    <a:pt x="173" y="53"/>
                    <a:pt x="173" y="53"/>
                    <a:pt x="173" y="53"/>
                  </a:cubicBezTo>
                  <a:cubicBezTo>
                    <a:pt x="164" y="53"/>
                    <a:pt x="164" y="53"/>
                    <a:pt x="164" y="53"/>
                  </a:cubicBezTo>
                  <a:cubicBezTo>
                    <a:pt x="164" y="50"/>
                    <a:pt x="164" y="50"/>
                    <a:pt x="164" y="50"/>
                  </a:cubicBezTo>
                  <a:cubicBezTo>
                    <a:pt x="164" y="46"/>
                    <a:pt x="162" y="44"/>
                    <a:pt x="158" y="44"/>
                  </a:cubicBezTo>
                  <a:cubicBezTo>
                    <a:pt x="100" y="44"/>
                    <a:pt x="100" y="44"/>
                    <a:pt x="100" y="44"/>
                  </a:cubicBezTo>
                  <a:cubicBezTo>
                    <a:pt x="96" y="44"/>
                    <a:pt x="93" y="46"/>
                    <a:pt x="93" y="50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1" y="53"/>
                    <a:pt x="35" y="59"/>
                    <a:pt x="35" y="67"/>
                  </a:cubicBezTo>
                  <a:close/>
                  <a:moveTo>
                    <a:pt x="208" y="296"/>
                  </a:moveTo>
                  <a:cubicBezTo>
                    <a:pt x="50" y="296"/>
                    <a:pt x="50" y="296"/>
                    <a:pt x="50" y="296"/>
                  </a:cubicBezTo>
                  <a:cubicBezTo>
                    <a:pt x="50" y="69"/>
                    <a:pt x="50" y="69"/>
                    <a:pt x="50" y="69"/>
                  </a:cubicBezTo>
                  <a:cubicBezTo>
                    <a:pt x="93" y="69"/>
                    <a:pt x="93" y="69"/>
                    <a:pt x="93" y="69"/>
                  </a:cubicBezTo>
                  <a:cubicBezTo>
                    <a:pt x="93" y="70"/>
                    <a:pt x="93" y="70"/>
                    <a:pt x="93" y="70"/>
                  </a:cubicBezTo>
                  <a:cubicBezTo>
                    <a:pt x="93" y="74"/>
                    <a:pt x="96" y="77"/>
                    <a:pt x="100" y="77"/>
                  </a:cubicBezTo>
                  <a:cubicBezTo>
                    <a:pt x="158" y="77"/>
                    <a:pt x="158" y="77"/>
                    <a:pt x="158" y="77"/>
                  </a:cubicBezTo>
                  <a:cubicBezTo>
                    <a:pt x="162" y="77"/>
                    <a:pt x="164" y="74"/>
                    <a:pt x="164" y="70"/>
                  </a:cubicBezTo>
                  <a:cubicBezTo>
                    <a:pt x="164" y="69"/>
                    <a:pt x="164" y="69"/>
                    <a:pt x="164" y="69"/>
                  </a:cubicBezTo>
                  <a:cubicBezTo>
                    <a:pt x="208" y="69"/>
                    <a:pt x="208" y="69"/>
                    <a:pt x="208" y="69"/>
                  </a:cubicBezTo>
                  <a:cubicBezTo>
                    <a:pt x="208" y="296"/>
                    <a:pt x="208" y="296"/>
                    <a:pt x="208" y="296"/>
                  </a:cubicBezTo>
                  <a:close/>
                  <a:moveTo>
                    <a:pt x="208" y="296"/>
                  </a:moveTo>
                  <a:cubicBezTo>
                    <a:pt x="208" y="296"/>
                    <a:pt x="208" y="296"/>
                    <a:pt x="208" y="29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0" name="Rectangle 112">
              <a:extLst>
                <a:ext uri="{FF2B5EF4-FFF2-40B4-BE49-F238E27FC236}">
                  <a16:creationId xmlns="" xmlns:a16="http://schemas.microsoft.com/office/drawing/2014/main" id="{CD690C3D-B838-457D-B237-95D1D0004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6200" y="2906713"/>
              <a:ext cx="312738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1" name="Rectangle 113">
              <a:extLst>
                <a:ext uri="{FF2B5EF4-FFF2-40B4-BE49-F238E27FC236}">
                  <a16:creationId xmlns="" xmlns:a16="http://schemas.microsoft.com/office/drawing/2014/main" id="{CD35E37B-664A-41F5-85BE-BC4ACF467F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6200" y="3036888"/>
              <a:ext cx="312738" cy="635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2" name="Freeform 114">
              <a:extLst>
                <a:ext uri="{FF2B5EF4-FFF2-40B4-BE49-F238E27FC236}">
                  <a16:creationId xmlns="" xmlns:a16="http://schemas.microsoft.com/office/drawing/2014/main" id="{32905E20-B409-43A7-B3AB-61038C8C2A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13350" y="2643188"/>
              <a:ext cx="196850" cy="196850"/>
            </a:xfrm>
            <a:custGeom>
              <a:avLst/>
              <a:gdLst/>
              <a:ahLst/>
              <a:cxnLst>
                <a:cxn ang="0">
                  <a:pos x="44" y="124"/>
                </a:cxn>
                <a:cxn ang="0">
                  <a:pos x="81" y="124"/>
                </a:cxn>
                <a:cxn ang="0">
                  <a:pos x="81" y="78"/>
                </a:cxn>
                <a:cxn ang="0">
                  <a:pos x="124" y="78"/>
                </a:cxn>
                <a:cxn ang="0">
                  <a:pos x="124" y="44"/>
                </a:cxn>
                <a:cxn ang="0">
                  <a:pos x="81" y="44"/>
                </a:cxn>
                <a:cxn ang="0">
                  <a:pos x="81" y="0"/>
                </a:cxn>
                <a:cxn ang="0">
                  <a:pos x="44" y="0"/>
                </a:cxn>
                <a:cxn ang="0">
                  <a:pos x="44" y="44"/>
                </a:cxn>
                <a:cxn ang="0">
                  <a:pos x="0" y="44"/>
                </a:cxn>
                <a:cxn ang="0">
                  <a:pos x="0" y="78"/>
                </a:cxn>
                <a:cxn ang="0">
                  <a:pos x="44" y="78"/>
                </a:cxn>
                <a:cxn ang="0">
                  <a:pos x="44" y="124"/>
                </a:cxn>
                <a:cxn ang="0">
                  <a:pos x="44" y="124"/>
                </a:cxn>
                <a:cxn ang="0">
                  <a:pos x="44" y="124"/>
                </a:cxn>
              </a:cxnLst>
              <a:rect l="0" t="0" r="r" b="b"/>
              <a:pathLst>
                <a:path w="124" h="124">
                  <a:moveTo>
                    <a:pt x="44" y="124"/>
                  </a:moveTo>
                  <a:lnTo>
                    <a:pt x="81" y="124"/>
                  </a:lnTo>
                  <a:lnTo>
                    <a:pt x="81" y="78"/>
                  </a:lnTo>
                  <a:lnTo>
                    <a:pt x="124" y="78"/>
                  </a:lnTo>
                  <a:lnTo>
                    <a:pt x="124" y="44"/>
                  </a:lnTo>
                  <a:lnTo>
                    <a:pt x="81" y="44"/>
                  </a:lnTo>
                  <a:lnTo>
                    <a:pt x="81" y="0"/>
                  </a:lnTo>
                  <a:lnTo>
                    <a:pt x="44" y="0"/>
                  </a:lnTo>
                  <a:lnTo>
                    <a:pt x="44" y="44"/>
                  </a:lnTo>
                  <a:lnTo>
                    <a:pt x="0" y="44"/>
                  </a:lnTo>
                  <a:lnTo>
                    <a:pt x="0" y="78"/>
                  </a:lnTo>
                  <a:lnTo>
                    <a:pt x="44" y="78"/>
                  </a:lnTo>
                  <a:lnTo>
                    <a:pt x="44" y="124"/>
                  </a:lnTo>
                  <a:close/>
                  <a:moveTo>
                    <a:pt x="44" y="124"/>
                  </a:moveTo>
                  <a:lnTo>
                    <a:pt x="44" y="1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3" name="Freeform 115">
              <a:extLst>
                <a:ext uri="{FF2B5EF4-FFF2-40B4-BE49-F238E27FC236}">
                  <a16:creationId xmlns="" xmlns:a16="http://schemas.microsoft.com/office/drawing/2014/main" id="{5F8A2967-2E72-4B47-A03D-49063C52B0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13350" y="2643188"/>
              <a:ext cx="196850" cy="196850"/>
            </a:xfrm>
            <a:custGeom>
              <a:avLst/>
              <a:gdLst/>
              <a:ahLst/>
              <a:cxnLst>
                <a:cxn ang="0">
                  <a:pos x="44" y="124"/>
                </a:cxn>
                <a:cxn ang="0">
                  <a:pos x="81" y="124"/>
                </a:cxn>
                <a:cxn ang="0">
                  <a:pos x="81" y="78"/>
                </a:cxn>
                <a:cxn ang="0">
                  <a:pos x="124" y="78"/>
                </a:cxn>
                <a:cxn ang="0">
                  <a:pos x="124" y="44"/>
                </a:cxn>
                <a:cxn ang="0">
                  <a:pos x="81" y="44"/>
                </a:cxn>
                <a:cxn ang="0">
                  <a:pos x="81" y="0"/>
                </a:cxn>
                <a:cxn ang="0">
                  <a:pos x="44" y="0"/>
                </a:cxn>
                <a:cxn ang="0">
                  <a:pos x="44" y="44"/>
                </a:cxn>
                <a:cxn ang="0">
                  <a:pos x="0" y="44"/>
                </a:cxn>
                <a:cxn ang="0">
                  <a:pos x="0" y="78"/>
                </a:cxn>
                <a:cxn ang="0">
                  <a:pos x="44" y="78"/>
                </a:cxn>
                <a:cxn ang="0">
                  <a:pos x="44" y="124"/>
                </a:cxn>
                <a:cxn ang="0">
                  <a:pos x="44" y="124"/>
                </a:cxn>
                <a:cxn ang="0">
                  <a:pos x="44" y="124"/>
                </a:cxn>
              </a:cxnLst>
              <a:rect l="0" t="0" r="r" b="b"/>
              <a:pathLst>
                <a:path w="124" h="124">
                  <a:moveTo>
                    <a:pt x="44" y="124"/>
                  </a:moveTo>
                  <a:lnTo>
                    <a:pt x="81" y="124"/>
                  </a:lnTo>
                  <a:lnTo>
                    <a:pt x="81" y="78"/>
                  </a:lnTo>
                  <a:lnTo>
                    <a:pt x="124" y="78"/>
                  </a:lnTo>
                  <a:lnTo>
                    <a:pt x="124" y="44"/>
                  </a:lnTo>
                  <a:lnTo>
                    <a:pt x="81" y="44"/>
                  </a:lnTo>
                  <a:lnTo>
                    <a:pt x="81" y="0"/>
                  </a:lnTo>
                  <a:lnTo>
                    <a:pt x="44" y="0"/>
                  </a:lnTo>
                  <a:lnTo>
                    <a:pt x="44" y="44"/>
                  </a:lnTo>
                  <a:lnTo>
                    <a:pt x="0" y="44"/>
                  </a:lnTo>
                  <a:lnTo>
                    <a:pt x="0" y="78"/>
                  </a:lnTo>
                  <a:lnTo>
                    <a:pt x="44" y="78"/>
                  </a:lnTo>
                  <a:lnTo>
                    <a:pt x="44" y="124"/>
                  </a:lnTo>
                  <a:moveTo>
                    <a:pt x="44" y="124"/>
                  </a:moveTo>
                  <a:lnTo>
                    <a:pt x="44" y="12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</p:grpSp>
      <p:grpSp>
        <p:nvGrpSpPr>
          <p:cNvPr id="54" name="Group 57">
            <a:extLst>
              <a:ext uri="{FF2B5EF4-FFF2-40B4-BE49-F238E27FC236}">
                <a16:creationId xmlns="" xmlns:a16="http://schemas.microsoft.com/office/drawing/2014/main" id="{1B023CFA-5831-46C0-AF84-F2164D135BAE}"/>
              </a:ext>
            </a:extLst>
          </p:cNvPr>
          <p:cNvGrpSpPr/>
          <p:nvPr/>
        </p:nvGrpSpPr>
        <p:grpSpPr>
          <a:xfrm>
            <a:off x="8015313" y="4888559"/>
            <a:ext cx="233106" cy="225284"/>
            <a:chOff x="8048625" y="3005138"/>
            <a:chExt cx="473076" cy="457200"/>
          </a:xfrm>
          <a:solidFill>
            <a:schemeClr val="bg1"/>
          </a:solidFill>
        </p:grpSpPr>
        <p:sp>
          <p:nvSpPr>
            <p:cNvPr id="55" name="Freeform 81">
              <a:extLst>
                <a:ext uri="{FF2B5EF4-FFF2-40B4-BE49-F238E27FC236}">
                  <a16:creationId xmlns="" xmlns:a16="http://schemas.microsoft.com/office/drawing/2014/main" id="{4863042A-0DD1-46B4-A7F7-98FAF5EC7B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48638" y="3338513"/>
              <a:ext cx="373063" cy="123825"/>
            </a:xfrm>
            <a:custGeom>
              <a:avLst/>
              <a:gdLst/>
              <a:ahLst/>
              <a:cxnLst>
                <a:cxn ang="0">
                  <a:pos x="128" y="2"/>
                </a:cxn>
                <a:cxn ang="0">
                  <a:pos x="65" y="24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16"/>
                </a:cxn>
                <a:cxn ang="0">
                  <a:pos x="65" y="43"/>
                </a:cxn>
                <a:cxn ang="0">
                  <a:pos x="129" y="16"/>
                </a:cxn>
                <a:cxn ang="0">
                  <a:pos x="129" y="2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28" y="2"/>
                </a:cxn>
              </a:cxnLst>
              <a:rect l="0" t="0" r="r" b="b"/>
              <a:pathLst>
                <a:path w="129" h="43">
                  <a:moveTo>
                    <a:pt x="128" y="2"/>
                  </a:moveTo>
                  <a:cubicBezTo>
                    <a:pt x="124" y="15"/>
                    <a:pt x="96" y="24"/>
                    <a:pt x="65" y="24"/>
                  </a:cubicBezTo>
                  <a:cubicBezTo>
                    <a:pt x="34" y="24"/>
                    <a:pt x="6" y="15"/>
                    <a:pt x="1" y="2"/>
                  </a:cubicBezTo>
                  <a:cubicBezTo>
                    <a:pt x="0" y="0"/>
                    <a:pt x="0" y="0"/>
                    <a:pt x="0" y="2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31"/>
                    <a:pt x="31" y="43"/>
                    <a:pt x="65" y="43"/>
                  </a:cubicBezTo>
                  <a:cubicBezTo>
                    <a:pt x="99" y="43"/>
                    <a:pt x="129" y="31"/>
                    <a:pt x="129" y="16"/>
                  </a:cubicBezTo>
                  <a:cubicBezTo>
                    <a:pt x="129" y="2"/>
                    <a:pt x="129" y="2"/>
                    <a:pt x="129" y="2"/>
                  </a:cubicBezTo>
                  <a:cubicBezTo>
                    <a:pt x="129" y="0"/>
                    <a:pt x="129" y="0"/>
                    <a:pt x="128" y="2"/>
                  </a:cubicBezTo>
                  <a:close/>
                  <a:moveTo>
                    <a:pt x="128" y="2"/>
                  </a:moveTo>
                  <a:cubicBezTo>
                    <a:pt x="128" y="2"/>
                    <a:pt x="128" y="2"/>
                    <a:pt x="128" y="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6" name="Freeform 82">
              <a:extLst>
                <a:ext uri="{FF2B5EF4-FFF2-40B4-BE49-F238E27FC236}">
                  <a16:creationId xmlns="" xmlns:a16="http://schemas.microsoft.com/office/drawing/2014/main" id="{1BB362E6-0DD4-40AB-A23A-43BB261B4F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29600" y="3268663"/>
              <a:ext cx="290513" cy="127000"/>
            </a:xfrm>
            <a:custGeom>
              <a:avLst/>
              <a:gdLst/>
              <a:ahLst/>
              <a:cxnLst>
                <a:cxn ang="0">
                  <a:pos x="2" y="40"/>
                </a:cxn>
                <a:cxn ang="0">
                  <a:pos x="37" y="44"/>
                </a:cxn>
                <a:cxn ang="0">
                  <a:pos x="100" y="18"/>
                </a:cxn>
                <a:cxn ang="0">
                  <a:pos x="86" y="1"/>
                </a:cxn>
                <a:cxn ang="0">
                  <a:pos x="79" y="1"/>
                </a:cxn>
                <a:cxn ang="0">
                  <a:pos x="2" y="37"/>
                </a:cxn>
                <a:cxn ang="0">
                  <a:pos x="2" y="40"/>
                </a:cxn>
                <a:cxn ang="0">
                  <a:pos x="2" y="40"/>
                </a:cxn>
                <a:cxn ang="0">
                  <a:pos x="2" y="40"/>
                </a:cxn>
              </a:cxnLst>
              <a:rect l="0" t="0" r="r" b="b"/>
              <a:pathLst>
                <a:path w="100" h="44">
                  <a:moveTo>
                    <a:pt x="2" y="40"/>
                  </a:moveTo>
                  <a:cubicBezTo>
                    <a:pt x="12" y="43"/>
                    <a:pt x="24" y="44"/>
                    <a:pt x="37" y="44"/>
                  </a:cubicBezTo>
                  <a:cubicBezTo>
                    <a:pt x="72" y="44"/>
                    <a:pt x="100" y="32"/>
                    <a:pt x="100" y="18"/>
                  </a:cubicBezTo>
                  <a:cubicBezTo>
                    <a:pt x="100" y="11"/>
                    <a:pt x="95" y="6"/>
                    <a:pt x="86" y="1"/>
                  </a:cubicBezTo>
                  <a:cubicBezTo>
                    <a:pt x="84" y="0"/>
                    <a:pt x="81" y="0"/>
                    <a:pt x="79" y="1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0" y="38"/>
                    <a:pt x="0" y="39"/>
                    <a:pt x="2" y="40"/>
                  </a:cubicBezTo>
                  <a:close/>
                  <a:moveTo>
                    <a:pt x="2" y="40"/>
                  </a:moveTo>
                  <a:cubicBezTo>
                    <a:pt x="2" y="40"/>
                    <a:pt x="2" y="40"/>
                    <a:pt x="2" y="4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7" name="Freeform 83">
              <a:extLst>
                <a:ext uri="{FF2B5EF4-FFF2-40B4-BE49-F238E27FC236}">
                  <a16:creationId xmlns="" xmlns:a16="http://schemas.microsoft.com/office/drawing/2014/main" id="{BAC80001-A315-4325-9124-723FE7F116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51813" y="3241675"/>
              <a:ext cx="284163" cy="125413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2" y="42"/>
                </a:cxn>
                <a:cxn ang="0">
                  <a:pos x="19" y="42"/>
                </a:cxn>
                <a:cxn ang="0">
                  <a:pos x="96" y="7"/>
                </a:cxn>
                <a:cxn ang="0">
                  <a:pos x="96" y="4"/>
                </a:cxn>
                <a:cxn ang="0">
                  <a:pos x="64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98" h="43">
                  <a:moveTo>
                    <a:pt x="0" y="27"/>
                  </a:moveTo>
                  <a:cubicBezTo>
                    <a:pt x="0" y="32"/>
                    <a:pt x="5" y="38"/>
                    <a:pt x="12" y="42"/>
                  </a:cubicBezTo>
                  <a:cubicBezTo>
                    <a:pt x="14" y="43"/>
                    <a:pt x="17" y="43"/>
                    <a:pt x="19" y="42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8" y="6"/>
                    <a:pt x="98" y="4"/>
                    <a:pt x="96" y="4"/>
                  </a:cubicBezTo>
                  <a:cubicBezTo>
                    <a:pt x="86" y="2"/>
                    <a:pt x="75" y="0"/>
                    <a:pt x="64" y="0"/>
                  </a:cubicBezTo>
                  <a:cubicBezTo>
                    <a:pt x="29" y="0"/>
                    <a:pt x="0" y="12"/>
                    <a:pt x="0" y="27"/>
                  </a:cubicBezTo>
                  <a:close/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8" name="Freeform 84">
              <a:extLst>
                <a:ext uri="{FF2B5EF4-FFF2-40B4-BE49-F238E27FC236}">
                  <a16:creationId xmlns="" xmlns:a16="http://schemas.microsoft.com/office/drawing/2014/main" id="{C4B9682D-2A32-490C-8B86-E8A2D075F3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28013" y="3005138"/>
              <a:ext cx="155575" cy="236538"/>
            </a:xfrm>
            <a:custGeom>
              <a:avLst/>
              <a:gdLst/>
              <a:ahLst/>
              <a:cxnLst>
                <a:cxn ang="0">
                  <a:pos x="3" y="81"/>
                </a:cxn>
                <a:cxn ang="0">
                  <a:pos x="41" y="77"/>
                </a:cxn>
                <a:cxn ang="0">
                  <a:pos x="48" y="77"/>
                </a:cxn>
                <a:cxn ang="0">
                  <a:pos x="52" y="74"/>
                </a:cxn>
                <a:cxn ang="0">
                  <a:pos x="54" y="58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9"/>
                </a:cxn>
                <a:cxn ang="0">
                  <a:pos x="3" y="81"/>
                </a:cxn>
                <a:cxn ang="0">
                  <a:pos x="3" y="81"/>
                </a:cxn>
                <a:cxn ang="0">
                  <a:pos x="3" y="81"/>
                </a:cxn>
              </a:cxnLst>
              <a:rect l="0" t="0" r="r" b="b"/>
              <a:pathLst>
                <a:path w="54" h="82">
                  <a:moveTo>
                    <a:pt x="3" y="81"/>
                  </a:moveTo>
                  <a:cubicBezTo>
                    <a:pt x="14" y="79"/>
                    <a:pt x="27" y="77"/>
                    <a:pt x="41" y="77"/>
                  </a:cubicBezTo>
                  <a:cubicBezTo>
                    <a:pt x="43" y="77"/>
                    <a:pt x="46" y="77"/>
                    <a:pt x="48" y="77"/>
                  </a:cubicBezTo>
                  <a:cubicBezTo>
                    <a:pt x="50" y="77"/>
                    <a:pt x="51" y="76"/>
                    <a:pt x="52" y="74"/>
                  </a:cubicBezTo>
                  <a:cubicBezTo>
                    <a:pt x="54" y="69"/>
                    <a:pt x="54" y="64"/>
                    <a:pt x="54" y="58"/>
                  </a:cubicBezTo>
                  <a:cubicBezTo>
                    <a:pt x="54" y="28"/>
                    <a:pt x="32" y="4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1"/>
                    <a:pt x="1" y="82"/>
                    <a:pt x="3" y="81"/>
                  </a:cubicBezTo>
                  <a:close/>
                  <a:moveTo>
                    <a:pt x="3" y="81"/>
                  </a:moveTo>
                  <a:cubicBezTo>
                    <a:pt x="3" y="81"/>
                    <a:pt x="3" y="81"/>
                    <a:pt x="3" y="8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9" name="Freeform 85">
              <a:extLst>
                <a:ext uri="{FF2B5EF4-FFF2-40B4-BE49-F238E27FC236}">
                  <a16:creationId xmlns="" xmlns:a16="http://schemas.microsoft.com/office/drawing/2014/main" id="{F74CE7EA-F538-4DF5-A968-34D89C78E89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48625" y="3005138"/>
              <a:ext cx="155575" cy="312738"/>
            </a:xfrm>
            <a:custGeom>
              <a:avLst/>
              <a:gdLst/>
              <a:ahLst/>
              <a:cxnLst>
                <a:cxn ang="0">
                  <a:pos x="51" y="86"/>
                </a:cxn>
                <a:cxn ang="0">
                  <a:pos x="54" y="81"/>
                </a:cxn>
                <a:cxn ang="0">
                  <a:pos x="54" y="4"/>
                </a:cxn>
                <a:cxn ang="0">
                  <a:pos x="51" y="0"/>
                </a:cxn>
                <a:cxn ang="0">
                  <a:pos x="0" y="58"/>
                </a:cxn>
                <a:cxn ang="0">
                  <a:pos x="27" y="107"/>
                </a:cxn>
                <a:cxn ang="0">
                  <a:pos x="29" y="108"/>
                </a:cxn>
                <a:cxn ang="0">
                  <a:pos x="29" y="108"/>
                </a:cxn>
                <a:cxn ang="0">
                  <a:pos x="51" y="86"/>
                </a:cxn>
                <a:cxn ang="0">
                  <a:pos x="51" y="86"/>
                </a:cxn>
                <a:cxn ang="0">
                  <a:pos x="51" y="86"/>
                </a:cxn>
              </a:cxnLst>
              <a:rect l="0" t="0" r="r" b="b"/>
              <a:pathLst>
                <a:path w="54" h="108">
                  <a:moveTo>
                    <a:pt x="51" y="86"/>
                  </a:moveTo>
                  <a:cubicBezTo>
                    <a:pt x="53" y="85"/>
                    <a:pt x="54" y="83"/>
                    <a:pt x="54" y="81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4" y="2"/>
                    <a:pt x="53" y="0"/>
                    <a:pt x="51" y="0"/>
                  </a:cubicBezTo>
                  <a:cubicBezTo>
                    <a:pt x="22" y="4"/>
                    <a:pt x="0" y="28"/>
                    <a:pt x="0" y="58"/>
                  </a:cubicBezTo>
                  <a:cubicBezTo>
                    <a:pt x="0" y="78"/>
                    <a:pt x="11" y="96"/>
                    <a:pt x="27" y="107"/>
                  </a:cubicBezTo>
                  <a:cubicBezTo>
                    <a:pt x="28" y="108"/>
                    <a:pt x="29" y="108"/>
                    <a:pt x="29" y="108"/>
                  </a:cubicBezTo>
                  <a:cubicBezTo>
                    <a:pt x="29" y="108"/>
                    <a:pt x="29" y="108"/>
                    <a:pt x="29" y="108"/>
                  </a:cubicBezTo>
                  <a:cubicBezTo>
                    <a:pt x="29" y="99"/>
                    <a:pt x="38" y="91"/>
                    <a:pt x="51" y="86"/>
                  </a:cubicBezTo>
                  <a:close/>
                  <a:moveTo>
                    <a:pt x="51" y="86"/>
                  </a:moveTo>
                  <a:cubicBezTo>
                    <a:pt x="51" y="86"/>
                    <a:pt x="51" y="86"/>
                    <a:pt x="51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</p:grpSp>
      <p:sp>
        <p:nvSpPr>
          <p:cNvPr id="60" name="椭圆 59">
            <a:extLst>
              <a:ext uri="{FF2B5EF4-FFF2-40B4-BE49-F238E27FC236}">
                <a16:creationId xmlns="" xmlns:a16="http://schemas.microsoft.com/office/drawing/2014/main" id="{B173597A-C0F0-4A91-A92F-1F9AB87423AF}"/>
              </a:ext>
            </a:extLst>
          </p:cNvPr>
          <p:cNvSpPr/>
          <p:nvPr/>
        </p:nvSpPr>
        <p:spPr>
          <a:xfrm>
            <a:off x="4969870" y="3110265"/>
            <a:ext cx="2202404" cy="2202404"/>
          </a:xfrm>
          <a:prstGeom prst="ellipse">
            <a:avLst/>
          </a:prstGeom>
          <a:gradFill>
            <a:gsLst>
              <a:gs pos="0">
                <a:srgbClr val="0C5ED3">
                  <a:lumMod val="90000"/>
                  <a:lumOff val="10000"/>
                  <a:alpha val="31000"/>
                </a:srgbClr>
              </a:gs>
              <a:gs pos="77000">
                <a:srgbClr val="0C5ED3"/>
              </a:gs>
            </a:gsLst>
            <a:lin ang="540000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="" xmlns:a16="http://schemas.microsoft.com/office/drawing/2014/main" id="{1C7C68D8-8195-48CD-AF7B-8D3B8DB1589E}"/>
              </a:ext>
            </a:extLst>
          </p:cNvPr>
          <p:cNvSpPr/>
          <p:nvPr/>
        </p:nvSpPr>
        <p:spPr>
          <a:xfrm>
            <a:off x="4866526" y="4182834"/>
            <a:ext cx="2389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日常生活活动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能力训练</a:t>
            </a:r>
          </a:p>
        </p:txBody>
      </p:sp>
      <p:grpSp>
        <p:nvGrpSpPr>
          <p:cNvPr id="62" name="Group 82">
            <a:extLst>
              <a:ext uri="{FF2B5EF4-FFF2-40B4-BE49-F238E27FC236}">
                <a16:creationId xmlns="" xmlns:a16="http://schemas.microsoft.com/office/drawing/2014/main" id="{E99364A0-F7CF-4216-9586-AA3C368A760E}"/>
              </a:ext>
            </a:extLst>
          </p:cNvPr>
          <p:cNvGrpSpPr/>
          <p:nvPr/>
        </p:nvGrpSpPr>
        <p:grpSpPr>
          <a:xfrm>
            <a:off x="5833949" y="3612165"/>
            <a:ext cx="451078" cy="450746"/>
            <a:chOff x="-1019175" y="352426"/>
            <a:chExt cx="2170113" cy="2168525"/>
          </a:xfrm>
          <a:solidFill>
            <a:schemeClr val="bg1"/>
          </a:solidFill>
        </p:grpSpPr>
        <p:sp>
          <p:nvSpPr>
            <p:cNvPr id="63" name="Freeform 23">
              <a:extLst>
                <a:ext uri="{FF2B5EF4-FFF2-40B4-BE49-F238E27FC236}">
                  <a16:creationId xmlns="" xmlns:a16="http://schemas.microsoft.com/office/drawing/2014/main" id="{7AE5F9F1-2B7E-4398-B238-D6986C78E6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13" y="523876"/>
              <a:ext cx="650875" cy="650875"/>
            </a:xfrm>
            <a:custGeom>
              <a:avLst/>
              <a:gdLst>
                <a:gd name="T0" fmla="*/ 86 w 1230"/>
                <a:gd name="T1" fmla="*/ 0 h 1228"/>
                <a:gd name="T2" fmla="*/ 108 w 1230"/>
                <a:gd name="T3" fmla="*/ 2 h 1228"/>
                <a:gd name="T4" fmla="*/ 129 w 1230"/>
                <a:gd name="T5" fmla="*/ 11 h 1228"/>
                <a:gd name="T6" fmla="*/ 146 w 1230"/>
                <a:gd name="T7" fmla="*/ 25 h 1228"/>
                <a:gd name="T8" fmla="*/ 1205 w 1230"/>
                <a:gd name="T9" fmla="*/ 1082 h 1228"/>
                <a:gd name="T10" fmla="*/ 1219 w 1230"/>
                <a:gd name="T11" fmla="*/ 1100 h 1228"/>
                <a:gd name="T12" fmla="*/ 1228 w 1230"/>
                <a:gd name="T13" fmla="*/ 1121 h 1228"/>
                <a:gd name="T14" fmla="*/ 1230 w 1230"/>
                <a:gd name="T15" fmla="*/ 1142 h 1228"/>
                <a:gd name="T16" fmla="*/ 1228 w 1230"/>
                <a:gd name="T17" fmla="*/ 1165 h 1228"/>
                <a:gd name="T18" fmla="*/ 1219 w 1230"/>
                <a:gd name="T19" fmla="*/ 1184 h 1228"/>
                <a:gd name="T20" fmla="*/ 1205 w 1230"/>
                <a:gd name="T21" fmla="*/ 1203 h 1228"/>
                <a:gd name="T22" fmla="*/ 1186 w 1230"/>
                <a:gd name="T23" fmla="*/ 1217 h 1228"/>
                <a:gd name="T24" fmla="*/ 1166 w 1230"/>
                <a:gd name="T25" fmla="*/ 1226 h 1228"/>
                <a:gd name="T26" fmla="*/ 1144 w 1230"/>
                <a:gd name="T27" fmla="*/ 1228 h 1228"/>
                <a:gd name="T28" fmla="*/ 1123 w 1230"/>
                <a:gd name="T29" fmla="*/ 1226 h 1228"/>
                <a:gd name="T30" fmla="*/ 1103 w 1230"/>
                <a:gd name="T31" fmla="*/ 1217 h 1228"/>
                <a:gd name="T32" fmla="*/ 1084 w 1230"/>
                <a:gd name="T33" fmla="*/ 1203 h 1228"/>
                <a:gd name="T34" fmla="*/ 25 w 1230"/>
                <a:gd name="T35" fmla="*/ 145 h 1228"/>
                <a:gd name="T36" fmla="*/ 12 w 1230"/>
                <a:gd name="T37" fmla="*/ 127 h 1228"/>
                <a:gd name="T38" fmla="*/ 3 w 1230"/>
                <a:gd name="T39" fmla="*/ 107 h 1228"/>
                <a:gd name="T40" fmla="*/ 0 w 1230"/>
                <a:gd name="T41" fmla="*/ 86 h 1228"/>
                <a:gd name="T42" fmla="*/ 3 w 1230"/>
                <a:gd name="T43" fmla="*/ 63 h 1228"/>
                <a:gd name="T44" fmla="*/ 12 w 1230"/>
                <a:gd name="T45" fmla="*/ 43 h 1228"/>
                <a:gd name="T46" fmla="*/ 25 w 1230"/>
                <a:gd name="T47" fmla="*/ 25 h 1228"/>
                <a:gd name="T48" fmla="*/ 44 w 1230"/>
                <a:gd name="T49" fmla="*/ 11 h 1228"/>
                <a:gd name="T50" fmla="*/ 64 w 1230"/>
                <a:gd name="T51" fmla="*/ 2 h 1228"/>
                <a:gd name="T52" fmla="*/ 86 w 1230"/>
                <a:gd name="T53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30" h="1228">
                  <a:moveTo>
                    <a:pt x="86" y="0"/>
                  </a:moveTo>
                  <a:lnTo>
                    <a:pt x="108" y="2"/>
                  </a:lnTo>
                  <a:lnTo>
                    <a:pt x="129" y="11"/>
                  </a:lnTo>
                  <a:lnTo>
                    <a:pt x="146" y="25"/>
                  </a:lnTo>
                  <a:lnTo>
                    <a:pt x="1205" y="1082"/>
                  </a:lnTo>
                  <a:lnTo>
                    <a:pt x="1219" y="1100"/>
                  </a:lnTo>
                  <a:lnTo>
                    <a:pt x="1228" y="1121"/>
                  </a:lnTo>
                  <a:lnTo>
                    <a:pt x="1230" y="1142"/>
                  </a:lnTo>
                  <a:lnTo>
                    <a:pt x="1228" y="1165"/>
                  </a:lnTo>
                  <a:lnTo>
                    <a:pt x="1219" y="1184"/>
                  </a:lnTo>
                  <a:lnTo>
                    <a:pt x="1205" y="1203"/>
                  </a:lnTo>
                  <a:lnTo>
                    <a:pt x="1186" y="1217"/>
                  </a:lnTo>
                  <a:lnTo>
                    <a:pt x="1166" y="1226"/>
                  </a:lnTo>
                  <a:lnTo>
                    <a:pt x="1144" y="1228"/>
                  </a:lnTo>
                  <a:lnTo>
                    <a:pt x="1123" y="1226"/>
                  </a:lnTo>
                  <a:lnTo>
                    <a:pt x="1103" y="1217"/>
                  </a:lnTo>
                  <a:lnTo>
                    <a:pt x="1084" y="1203"/>
                  </a:lnTo>
                  <a:lnTo>
                    <a:pt x="25" y="145"/>
                  </a:lnTo>
                  <a:lnTo>
                    <a:pt x="12" y="127"/>
                  </a:lnTo>
                  <a:lnTo>
                    <a:pt x="3" y="107"/>
                  </a:lnTo>
                  <a:lnTo>
                    <a:pt x="0" y="86"/>
                  </a:lnTo>
                  <a:lnTo>
                    <a:pt x="3" y="63"/>
                  </a:lnTo>
                  <a:lnTo>
                    <a:pt x="12" y="43"/>
                  </a:lnTo>
                  <a:lnTo>
                    <a:pt x="25" y="25"/>
                  </a:lnTo>
                  <a:lnTo>
                    <a:pt x="44" y="11"/>
                  </a:lnTo>
                  <a:lnTo>
                    <a:pt x="64" y="2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4" name="Freeform 24">
              <a:extLst>
                <a:ext uri="{FF2B5EF4-FFF2-40B4-BE49-F238E27FC236}">
                  <a16:creationId xmlns="" xmlns:a16="http://schemas.microsoft.com/office/drawing/2014/main" id="{91DAC0A7-2B55-421D-B451-04790E078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838" y="685801"/>
              <a:ext cx="595313" cy="595313"/>
            </a:xfrm>
            <a:custGeom>
              <a:avLst/>
              <a:gdLst>
                <a:gd name="T0" fmla="*/ 85 w 1124"/>
                <a:gd name="T1" fmla="*/ 0 h 1124"/>
                <a:gd name="T2" fmla="*/ 106 w 1124"/>
                <a:gd name="T3" fmla="*/ 4 h 1124"/>
                <a:gd name="T4" fmla="*/ 128 w 1124"/>
                <a:gd name="T5" fmla="*/ 11 h 1124"/>
                <a:gd name="T6" fmla="*/ 145 w 1124"/>
                <a:gd name="T7" fmla="*/ 25 h 1124"/>
                <a:gd name="T8" fmla="*/ 1099 w 1124"/>
                <a:gd name="T9" fmla="*/ 978 h 1124"/>
                <a:gd name="T10" fmla="*/ 1114 w 1124"/>
                <a:gd name="T11" fmla="*/ 997 h 1124"/>
                <a:gd name="T12" fmla="*/ 1122 w 1124"/>
                <a:gd name="T13" fmla="*/ 1016 h 1124"/>
                <a:gd name="T14" fmla="*/ 1124 w 1124"/>
                <a:gd name="T15" fmla="*/ 1039 h 1124"/>
                <a:gd name="T16" fmla="*/ 1122 w 1124"/>
                <a:gd name="T17" fmla="*/ 1060 h 1124"/>
                <a:gd name="T18" fmla="*/ 1114 w 1124"/>
                <a:gd name="T19" fmla="*/ 1081 h 1124"/>
                <a:gd name="T20" fmla="*/ 1099 w 1124"/>
                <a:gd name="T21" fmla="*/ 1099 h 1124"/>
                <a:gd name="T22" fmla="*/ 1082 w 1124"/>
                <a:gd name="T23" fmla="*/ 1112 h 1124"/>
                <a:gd name="T24" fmla="*/ 1060 w 1124"/>
                <a:gd name="T25" fmla="*/ 1121 h 1124"/>
                <a:gd name="T26" fmla="*/ 1039 w 1124"/>
                <a:gd name="T27" fmla="*/ 1124 h 1124"/>
                <a:gd name="T28" fmla="*/ 1018 w 1124"/>
                <a:gd name="T29" fmla="*/ 1121 h 1124"/>
                <a:gd name="T30" fmla="*/ 997 w 1124"/>
                <a:gd name="T31" fmla="*/ 1112 h 1124"/>
                <a:gd name="T32" fmla="*/ 979 w 1124"/>
                <a:gd name="T33" fmla="*/ 1099 h 1124"/>
                <a:gd name="T34" fmla="*/ 25 w 1124"/>
                <a:gd name="T35" fmla="*/ 146 h 1124"/>
                <a:gd name="T36" fmla="*/ 10 w 1124"/>
                <a:gd name="T37" fmla="*/ 128 h 1124"/>
                <a:gd name="T38" fmla="*/ 3 w 1124"/>
                <a:gd name="T39" fmla="*/ 107 h 1124"/>
                <a:gd name="T40" fmla="*/ 0 w 1124"/>
                <a:gd name="T41" fmla="*/ 86 h 1124"/>
                <a:gd name="T42" fmla="*/ 3 w 1124"/>
                <a:gd name="T43" fmla="*/ 65 h 1124"/>
                <a:gd name="T44" fmla="*/ 10 w 1124"/>
                <a:gd name="T45" fmla="*/ 43 h 1124"/>
                <a:gd name="T46" fmla="*/ 25 w 1124"/>
                <a:gd name="T47" fmla="*/ 25 h 1124"/>
                <a:gd name="T48" fmla="*/ 43 w 1124"/>
                <a:gd name="T49" fmla="*/ 11 h 1124"/>
                <a:gd name="T50" fmla="*/ 64 w 1124"/>
                <a:gd name="T51" fmla="*/ 4 h 1124"/>
                <a:gd name="T52" fmla="*/ 85 w 1124"/>
                <a:gd name="T53" fmla="*/ 0 h 1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24" h="1124">
                  <a:moveTo>
                    <a:pt x="85" y="0"/>
                  </a:moveTo>
                  <a:lnTo>
                    <a:pt x="106" y="4"/>
                  </a:lnTo>
                  <a:lnTo>
                    <a:pt x="128" y="11"/>
                  </a:lnTo>
                  <a:lnTo>
                    <a:pt x="145" y="25"/>
                  </a:lnTo>
                  <a:lnTo>
                    <a:pt x="1099" y="978"/>
                  </a:lnTo>
                  <a:lnTo>
                    <a:pt x="1114" y="997"/>
                  </a:lnTo>
                  <a:lnTo>
                    <a:pt x="1122" y="1016"/>
                  </a:lnTo>
                  <a:lnTo>
                    <a:pt x="1124" y="1039"/>
                  </a:lnTo>
                  <a:lnTo>
                    <a:pt x="1122" y="1060"/>
                  </a:lnTo>
                  <a:lnTo>
                    <a:pt x="1114" y="1081"/>
                  </a:lnTo>
                  <a:lnTo>
                    <a:pt x="1099" y="1099"/>
                  </a:lnTo>
                  <a:lnTo>
                    <a:pt x="1082" y="1112"/>
                  </a:lnTo>
                  <a:lnTo>
                    <a:pt x="1060" y="1121"/>
                  </a:lnTo>
                  <a:lnTo>
                    <a:pt x="1039" y="1124"/>
                  </a:lnTo>
                  <a:lnTo>
                    <a:pt x="1018" y="1121"/>
                  </a:lnTo>
                  <a:lnTo>
                    <a:pt x="997" y="1112"/>
                  </a:lnTo>
                  <a:lnTo>
                    <a:pt x="979" y="1099"/>
                  </a:lnTo>
                  <a:lnTo>
                    <a:pt x="25" y="146"/>
                  </a:lnTo>
                  <a:lnTo>
                    <a:pt x="10" y="128"/>
                  </a:lnTo>
                  <a:lnTo>
                    <a:pt x="3" y="107"/>
                  </a:lnTo>
                  <a:lnTo>
                    <a:pt x="0" y="86"/>
                  </a:lnTo>
                  <a:lnTo>
                    <a:pt x="3" y="65"/>
                  </a:lnTo>
                  <a:lnTo>
                    <a:pt x="10" y="43"/>
                  </a:lnTo>
                  <a:lnTo>
                    <a:pt x="25" y="25"/>
                  </a:lnTo>
                  <a:lnTo>
                    <a:pt x="43" y="11"/>
                  </a:lnTo>
                  <a:lnTo>
                    <a:pt x="64" y="4"/>
                  </a:lnTo>
                  <a:lnTo>
                    <a:pt x="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5" name="Freeform 25">
              <a:extLst>
                <a:ext uri="{FF2B5EF4-FFF2-40B4-BE49-F238E27FC236}">
                  <a16:creationId xmlns="" xmlns:a16="http://schemas.microsoft.com/office/drawing/2014/main" id="{0E257973-DAE2-4950-BC39-D76477356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988" y="882651"/>
              <a:ext cx="466725" cy="465138"/>
            </a:xfrm>
            <a:custGeom>
              <a:avLst/>
              <a:gdLst>
                <a:gd name="T0" fmla="*/ 86 w 881"/>
                <a:gd name="T1" fmla="*/ 0 h 880"/>
                <a:gd name="T2" fmla="*/ 107 w 881"/>
                <a:gd name="T3" fmla="*/ 3 h 880"/>
                <a:gd name="T4" fmla="*/ 129 w 881"/>
                <a:gd name="T5" fmla="*/ 12 h 880"/>
                <a:gd name="T6" fmla="*/ 146 w 881"/>
                <a:gd name="T7" fmla="*/ 25 h 880"/>
                <a:gd name="T8" fmla="*/ 856 w 881"/>
                <a:gd name="T9" fmla="*/ 734 h 880"/>
                <a:gd name="T10" fmla="*/ 869 w 881"/>
                <a:gd name="T11" fmla="*/ 752 h 880"/>
                <a:gd name="T12" fmla="*/ 878 w 881"/>
                <a:gd name="T13" fmla="*/ 773 h 880"/>
                <a:gd name="T14" fmla="*/ 881 w 881"/>
                <a:gd name="T15" fmla="*/ 794 h 880"/>
                <a:gd name="T16" fmla="*/ 878 w 881"/>
                <a:gd name="T17" fmla="*/ 816 h 880"/>
                <a:gd name="T18" fmla="*/ 869 w 881"/>
                <a:gd name="T19" fmla="*/ 836 h 880"/>
                <a:gd name="T20" fmla="*/ 856 w 881"/>
                <a:gd name="T21" fmla="*/ 855 h 880"/>
                <a:gd name="T22" fmla="*/ 837 w 881"/>
                <a:gd name="T23" fmla="*/ 869 h 880"/>
                <a:gd name="T24" fmla="*/ 817 w 881"/>
                <a:gd name="T25" fmla="*/ 876 h 880"/>
                <a:gd name="T26" fmla="*/ 795 w 881"/>
                <a:gd name="T27" fmla="*/ 880 h 880"/>
                <a:gd name="T28" fmla="*/ 773 w 881"/>
                <a:gd name="T29" fmla="*/ 876 h 880"/>
                <a:gd name="T30" fmla="*/ 752 w 881"/>
                <a:gd name="T31" fmla="*/ 869 h 880"/>
                <a:gd name="T32" fmla="*/ 735 w 881"/>
                <a:gd name="T33" fmla="*/ 855 h 880"/>
                <a:gd name="T34" fmla="*/ 25 w 881"/>
                <a:gd name="T35" fmla="*/ 146 h 880"/>
                <a:gd name="T36" fmla="*/ 11 w 881"/>
                <a:gd name="T37" fmla="*/ 129 h 880"/>
                <a:gd name="T38" fmla="*/ 4 w 881"/>
                <a:gd name="T39" fmla="*/ 108 h 880"/>
                <a:gd name="T40" fmla="*/ 0 w 881"/>
                <a:gd name="T41" fmla="*/ 86 h 880"/>
                <a:gd name="T42" fmla="*/ 4 w 881"/>
                <a:gd name="T43" fmla="*/ 64 h 880"/>
                <a:gd name="T44" fmla="*/ 11 w 881"/>
                <a:gd name="T45" fmla="*/ 44 h 880"/>
                <a:gd name="T46" fmla="*/ 25 w 881"/>
                <a:gd name="T47" fmla="*/ 25 h 880"/>
                <a:gd name="T48" fmla="*/ 44 w 881"/>
                <a:gd name="T49" fmla="*/ 12 h 880"/>
                <a:gd name="T50" fmla="*/ 64 w 881"/>
                <a:gd name="T51" fmla="*/ 3 h 880"/>
                <a:gd name="T52" fmla="*/ 86 w 881"/>
                <a:gd name="T53" fmla="*/ 0 h 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81" h="880">
                  <a:moveTo>
                    <a:pt x="86" y="0"/>
                  </a:moveTo>
                  <a:lnTo>
                    <a:pt x="107" y="3"/>
                  </a:lnTo>
                  <a:lnTo>
                    <a:pt x="129" y="12"/>
                  </a:lnTo>
                  <a:lnTo>
                    <a:pt x="146" y="25"/>
                  </a:lnTo>
                  <a:lnTo>
                    <a:pt x="856" y="734"/>
                  </a:lnTo>
                  <a:lnTo>
                    <a:pt x="869" y="752"/>
                  </a:lnTo>
                  <a:lnTo>
                    <a:pt x="878" y="773"/>
                  </a:lnTo>
                  <a:lnTo>
                    <a:pt x="881" y="794"/>
                  </a:lnTo>
                  <a:lnTo>
                    <a:pt x="878" y="816"/>
                  </a:lnTo>
                  <a:lnTo>
                    <a:pt x="869" y="836"/>
                  </a:lnTo>
                  <a:lnTo>
                    <a:pt x="856" y="855"/>
                  </a:lnTo>
                  <a:lnTo>
                    <a:pt x="837" y="869"/>
                  </a:lnTo>
                  <a:lnTo>
                    <a:pt x="817" y="876"/>
                  </a:lnTo>
                  <a:lnTo>
                    <a:pt x="795" y="880"/>
                  </a:lnTo>
                  <a:lnTo>
                    <a:pt x="773" y="876"/>
                  </a:lnTo>
                  <a:lnTo>
                    <a:pt x="752" y="869"/>
                  </a:lnTo>
                  <a:lnTo>
                    <a:pt x="735" y="855"/>
                  </a:lnTo>
                  <a:lnTo>
                    <a:pt x="25" y="146"/>
                  </a:lnTo>
                  <a:lnTo>
                    <a:pt x="11" y="129"/>
                  </a:lnTo>
                  <a:lnTo>
                    <a:pt x="4" y="108"/>
                  </a:lnTo>
                  <a:lnTo>
                    <a:pt x="0" y="86"/>
                  </a:lnTo>
                  <a:lnTo>
                    <a:pt x="4" y="64"/>
                  </a:lnTo>
                  <a:lnTo>
                    <a:pt x="11" y="44"/>
                  </a:lnTo>
                  <a:lnTo>
                    <a:pt x="25" y="25"/>
                  </a:lnTo>
                  <a:lnTo>
                    <a:pt x="44" y="12"/>
                  </a:lnTo>
                  <a:lnTo>
                    <a:pt x="64" y="3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6" name="Freeform 26">
              <a:extLst>
                <a:ext uri="{FF2B5EF4-FFF2-40B4-BE49-F238E27FC236}">
                  <a16:creationId xmlns="" xmlns:a16="http://schemas.microsoft.com/office/drawing/2014/main" id="{42205675-B052-410D-9B6A-7C15610C6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938" y="1130301"/>
              <a:ext cx="233363" cy="231775"/>
            </a:xfrm>
            <a:custGeom>
              <a:avLst/>
              <a:gdLst>
                <a:gd name="T0" fmla="*/ 86 w 439"/>
                <a:gd name="T1" fmla="*/ 0 h 438"/>
                <a:gd name="T2" fmla="*/ 108 w 439"/>
                <a:gd name="T3" fmla="*/ 2 h 438"/>
                <a:gd name="T4" fmla="*/ 129 w 439"/>
                <a:gd name="T5" fmla="*/ 11 h 438"/>
                <a:gd name="T6" fmla="*/ 146 w 439"/>
                <a:gd name="T7" fmla="*/ 25 h 438"/>
                <a:gd name="T8" fmla="*/ 414 w 439"/>
                <a:gd name="T9" fmla="*/ 293 h 438"/>
                <a:gd name="T10" fmla="*/ 428 w 439"/>
                <a:gd name="T11" fmla="*/ 310 h 438"/>
                <a:gd name="T12" fmla="*/ 437 w 439"/>
                <a:gd name="T13" fmla="*/ 331 h 438"/>
                <a:gd name="T14" fmla="*/ 439 w 439"/>
                <a:gd name="T15" fmla="*/ 352 h 438"/>
                <a:gd name="T16" fmla="*/ 437 w 439"/>
                <a:gd name="T17" fmla="*/ 375 h 438"/>
                <a:gd name="T18" fmla="*/ 428 w 439"/>
                <a:gd name="T19" fmla="*/ 395 h 438"/>
                <a:gd name="T20" fmla="*/ 414 w 439"/>
                <a:gd name="T21" fmla="*/ 413 h 438"/>
                <a:gd name="T22" fmla="*/ 396 w 439"/>
                <a:gd name="T23" fmla="*/ 427 h 438"/>
                <a:gd name="T24" fmla="*/ 376 w 439"/>
                <a:gd name="T25" fmla="*/ 436 h 438"/>
                <a:gd name="T26" fmla="*/ 353 w 439"/>
                <a:gd name="T27" fmla="*/ 438 h 438"/>
                <a:gd name="T28" fmla="*/ 332 w 439"/>
                <a:gd name="T29" fmla="*/ 436 h 438"/>
                <a:gd name="T30" fmla="*/ 312 w 439"/>
                <a:gd name="T31" fmla="*/ 427 h 438"/>
                <a:gd name="T32" fmla="*/ 293 w 439"/>
                <a:gd name="T33" fmla="*/ 413 h 438"/>
                <a:gd name="T34" fmla="*/ 25 w 439"/>
                <a:gd name="T35" fmla="*/ 146 h 438"/>
                <a:gd name="T36" fmla="*/ 12 w 439"/>
                <a:gd name="T37" fmla="*/ 127 h 438"/>
                <a:gd name="T38" fmla="*/ 3 w 439"/>
                <a:gd name="T39" fmla="*/ 107 h 438"/>
                <a:gd name="T40" fmla="*/ 0 w 439"/>
                <a:gd name="T41" fmla="*/ 86 h 438"/>
                <a:gd name="T42" fmla="*/ 3 w 439"/>
                <a:gd name="T43" fmla="*/ 63 h 438"/>
                <a:gd name="T44" fmla="*/ 12 w 439"/>
                <a:gd name="T45" fmla="*/ 43 h 438"/>
                <a:gd name="T46" fmla="*/ 25 w 439"/>
                <a:gd name="T47" fmla="*/ 25 h 438"/>
                <a:gd name="T48" fmla="*/ 44 w 439"/>
                <a:gd name="T49" fmla="*/ 11 h 438"/>
                <a:gd name="T50" fmla="*/ 64 w 439"/>
                <a:gd name="T51" fmla="*/ 2 h 438"/>
                <a:gd name="T52" fmla="*/ 86 w 439"/>
                <a:gd name="T53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39" h="438">
                  <a:moveTo>
                    <a:pt x="86" y="0"/>
                  </a:moveTo>
                  <a:lnTo>
                    <a:pt x="108" y="2"/>
                  </a:lnTo>
                  <a:lnTo>
                    <a:pt x="129" y="11"/>
                  </a:lnTo>
                  <a:lnTo>
                    <a:pt x="146" y="25"/>
                  </a:lnTo>
                  <a:lnTo>
                    <a:pt x="414" y="293"/>
                  </a:lnTo>
                  <a:lnTo>
                    <a:pt x="428" y="310"/>
                  </a:lnTo>
                  <a:lnTo>
                    <a:pt x="437" y="331"/>
                  </a:lnTo>
                  <a:lnTo>
                    <a:pt x="439" y="352"/>
                  </a:lnTo>
                  <a:lnTo>
                    <a:pt x="437" y="375"/>
                  </a:lnTo>
                  <a:lnTo>
                    <a:pt x="428" y="395"/>
                  </a:lnTo>
                  <a:lnTo>
                    <a:pt x="414" y="413"/>
                  </a:lnTo>
                  <a:lnTo>
                    <a:pt x="396" y="427"/>
                  </a:lnTo>
                  <a:lnTo>
                    <a:pt x="376" y="436"/>
                  </a:lnTo>
                  <a:lnTo>
                    <a:pt x="353" y="438"/>
                  </a:lnTo>
                  <a:lnTo>
                    <a:pt x="332" y="436"/>
                  </a:lnTo>
                  <a:lnTo>
                    <a:pt x="312" y="427"/>
                  </a:lnTo>
                  <a:lnTo>
                    <a:pt x="293" y="413"/>
                  </a:lnTo>
                  <a:lnTo>
                    <a:pt x="25" y="146"/>
                  </a:lnTo>
                  <a:lnTo>
                    <a:pt x="12" y="127"/>
                  </a:lnTo>
                  <a:lnTo>
                    <a:pt x="3" y="107"/>
                  </a:lnTo>
                  <a:lnTo>
                    <a:pt x="0" y="86"/>
                  </a:lnTo>
                  <a:lnTo>
                    <a:pt x="3" y="63"/>
                  </a:lnTo>
                  <a:lnTo>
                    <a:pt x="12" y="43"/>
                  </a:lnTo>
                  <a:lnTo>
                    <a:pt x="25" y="25"/>
                  </a:lnTo>
                  <a:lnTo>
                    <a:pt x="44" y="11"/>
                  </a:lnTo>
                  <a:lnTo>
                    <a:pt x="64" y="2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7" name="Freeform 27">
              <a:extLst>
                <a:ext uri="{FF2B5EF4-FFF2-40B4-BE49-F238E27FC236}">
                  <a16:creationId xmlns="" xmlns:a16="http://schemas.microsoft.com/office/drawing/2014/main" id="{68E50AF7-810F-44C1-A739-A3BC3DD93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-847725" y="1700213"/>
              <a:ext cx="650875" cy="649288"/>
            </a:xfrm>
            <a:custGeom>
              <a:avLst/>
              <a:gdLst>
                <a:gd name="T0" fmla="*/ 85 w 1230"/>
                <a:gd name="T1" fmla="*/ 0 h 1228"/>
                <a:gd name="T2" fmla="*/ 107 w 1230"/>
                <a:gd name="T3" fmla="*/ 4 h 1228"/>
                <a:gd name="T4" fmla="*/ 127 w 1230"/>
                <a:gd name="T5" fmla="*/ 11 h 1228"/>
                <a:gd name="T6" fmla="*/ 146 w 1230"/>
                <a:gd name="T7" fmla="*/ 25 h 1228"/>
                <a:gd name="T8" fmla="*/ 1205 w 1230"/>
                <a:gd name="T9" fmla="*/ 1083 h 1228"/>
                <a:gd name="T10" fmla="*/ 1218 w 1230"/>
                <a:gd name="T11" fmla="*/ 1101 h 1228"/>
                <a:gd name="T12" fmla="*/ 1226 w 1230"/>
                <a:gd name="T13" fmla="*/ 1121 h 1228"/>
                <a:gd name="T14" fmla="*/ 1230 w 1230"/>
                <a:gd name="T15" fmla="*/ 1144 h 1228"/>
                <a:gd name="T16" fmla="*/ 1226 w 1230"/>
                <a:gd name="T17" fmla="*/ 1165 h 1228"/>
                <a:gd name="T18" fmla="*/ 1218 w 1230"/>
                <a:gd name="T19" fmla="*/ 1185 h 1228"/>
                <a:gd name="T20" fmla="*/ 1205 w 1230"/>
                <a:gd name="T21" fmla="*/ 1203 h 1228"/>
                <a:gd name="T22" fmla="*/ 1186 w 1230"/>
                <a:gd name="T23" fmla="*/ 1217 h 1228"/>
                <a:gd name="T24" fmla="*/ 1165 w 1230"/>
                <a:gd name="T25" fmla="*/ 1226 h 1228"/>
                <a:gd name="T26" fmla="*/ 1144 w 1230"/>
                <a:gd name="T27" fmla="*/ 1228 h 1228"/>
                <a:gd name="T28" fmla="*/ 1122 w 1230"/>
                <a:gd name="T29" fmla="*/ 1226 h 1228"/>
                <a:gd name="T30" fmla="*/ 1101 w 1230"/>
                <a:gd name="T31" fmla="*/ 1217 h 1228"/>
                <a:gd name="T32" fmla="*/ 1084 w 1230"/>
                <a:gd name="T33" fmla="*/ 1203 h 1228"/>
                <a:gd name="T34" fmla="*/ 25 w 1230"/>
                <a:gd name="T35" fmla="*/ 146 h 1228"/>
                <a:gd name="T36" fmla="*/ 11 w 1230"/>
                <a:gd name="T37" fmla="*/ 128 h 1228"/>
                <a:gd name="T38" fmla="*/ 2 w 1230"/>
                <a:gd name="T39" fmla="*/ 107 h 1228"/>
                <a:gd name="T40" fmla="*/ 0 w 1230"/>
                <a:gd name="T41" fmla="*/ 86 h 1228"/>
                <a:gd name="T42" fmla="*/ 2 w 1230"/>
                <a:gd name="T43" fmla="*/ 65 h 1228"/>
                <a:gd name="T44" fmla="*/ 11 w 1230"/>
                <a:gd name="T45" fmla="*/ 44 h 1228"/>
                <a:gd name="T46" fmla="*/ 25 w 1230"/>
                <a:gd name="T47" fmla="*/ 25 h 1228"/>
                <a:gd name="T48" fmla="*/ 44 w 1230"/>
                <a:gd name="T49" fmla="*/ 11 h 1228"/>
                <a:gd name="T50" fmla="*/ 64 w 1230"/>
                <a:gd name="T51" fmla="*/ 4 h 1228"/>
                <a:gd name="T52" fmla="*/ 85 w 1230"/>
                <a:gd name="T53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30" h="1228">
                  <a:moveTo>
                    <a:pt x="85" y="0"/>
                  </a:moveTo>
                  <a:lnTo>
                    <a:pt x="107" y="4"/>
                  </a:lnTo>
                  <a:lnTo>
                    <a:pt x="127" y="11"/>
                  </a:lnTo>
                  <a:lnTo>
                    <a:pt x="146" y="25"/>
                  </a:lnTo>
                  <a:lnTo>
                    <a:pt x="1205" y="1083"/>
                  </a:lnTo>
                  <a:lnTo>
                    <a:pt x="1218" y="1101"/>
                  </a:lnTo>
                  <a:lnTo>
                    <a:pt x="1226" y="1121"/>
                  </a:lnTo>
                  <a:lnTo>
                    <a:pt x="1230" y="1144"/>
                  </a:lnTo>
                  <a:lnTo>
                    <a:pt x="1226" y="1165"/>
                  </a:lnTo>
                  <a:lnTo>
                    <a:pt x="1218" y="1185"/>
                  </a:lnTo>
                  <a:lnTo>
                    <a:pt x="1205" y="1203"/>
                  </a:lnTo>
                  <a:lnTo>
                    <a:pt x="1186" y="1217"/>
                  </a:lnTo>
                  <a:lnTo>
                    <a:pt x="1165" y="1226"/>
                  </a:lnTo>
                  <a:lnTo>
                    <a:pt x="1144" y="1228"/>
                  </a:lnTo>
                  <a:lnTo>
                    <a:pt x="1122" y="1226"/>
                  </a:lnTo>
                  <a:lnTo>
                    <a:pt x="1101" y="1217"/>
                  </a:lnTo>
                  <a:lnTo>
                    <a:pt x="1084" y="1203"/>
                  </a:lnTo>
                  <a:lnTo>
                    <a:pt x="25" y="146"/>
                  </a:lnTo>
                  <a:lnTo>
                    <a:pt x="11" y="128"/>
                  </a:lnTo>
                  <a:lnTo>
                    <a:pt x="2" y="107"/>
                  </a:lnTo>
                  <a:lnTo>
                    <a:pt x="0" y="86"/>
                  </a:lnTo>
                  <a:lnTo>
                    <a:pt x="2" y="65"/>
                  </a:lnTo>
                  <a:lnTo>
                    <a:pt x="11" y="44"/>
                  </a:lnTo>
                  <a:lnTo>
                    <a:pt x="25" y="25"/>
                  </a:lnTo>
                  <a:lnTo>
                    <a:pt x="44" y="11"/>
                  </a:lnTo>
                  <a:lnTo>
                    <a:pt x="64" y="4"/>
                  </a:lnTo>
                  <a:lnTo>
                    <a:pt x="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8" name="Freeform 28">
              <a:extLst>
                <a:ext uri="{FF2B5EF4-FFF2-40B4-BE49-F238E27FC236}">
                  <a16:creationId xmlns="" xmlns:a16="http://schemas.microsoft.com/office/drawing/2014/main" id="{58BE4543-0CD5-4AC8-802B-C34CB1E00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-688975" y="1593851"/>
              <a:ext cx="596900" cy="596900"/>
            </a:xfrm>
            <a:custGeom>
              <a:avLst/>
              <a:gdLst>
                <a:gd name="T0" fmla="*/ 86 w 1128"/>
                <a:gd name="T1" fmla="*/ 0 h 1128"/>
                <a:gd name="T2" fmla="*/ 107 w 1128"/>
                <a:gd name="T3" fmla="*/ 3 h 1128"/>
                <a:gd name="T4" fmla="*/ 128 w 1128"/>
                <a:gd name="T5" fmla="*/ 12 h 1128"/>
                <a:gd name="T6" fmla="*/ 146 w 1128"/>
                <a:gd name="T7" fmla="*/ 25 h 1128"/>
                <a:gd name="T8" fmla="*/ 1103 w 1128"/>
                <a:gd name="T9" fmla="*/ 982 h 1128"/>
                <a:gd name="T10" fmla="*/ 1117 w 1128"/>
                <a:gd name="T11" fmla="*/ 1000 h 1128"/>
                <a:gd name="T12" fmla="*/ 1126 w 1128"/>
                <a:gd name="T13" fmla="*/ 1021 h 1128"/>
                <a:gd name="T14" fmla="*/ 1128 w 1128"/>
                <a:gd name="T15" fmla="*/ 1042 h 1128"/>
                <a:gd name="T16" fmla="*/ 1126 w 1128"/>
                <a:gd name="T17" fmla="*/ 1064 h 1128"/>
                <a:gd name="T18" fmla="*/ 1117 w 1128"/>
                <a:gd name="T19" fmla="*/ 1084 h 1128"/>
                <a:gd name="T20" fmla="*/ 1103 w 1128"/>
                <a:gd name="T21" fmla="*/ 1103 h 1128"/>
                <a:gd name="T22" fmla="*/ 1085 w 1128"/>
                <a:gd name="T23" fmla="*/ 1117 h 1128"/>
                <a:gd name="T24" fmla="*/ 1065 w 1128"/>
                <a:gd name="T25" fmla="*/ 1124 h 1128"/>
                <a:gd name="T26" fmla="*/ 1044 w 1128"/>
                <a:gd name="T27" fmla="*/ 1128 h 1128"/>
                <a:gd name="T28" fmla="*/ 1021 w 1128"/>
                <a:gd name="T29" fmla="*/ 1124 h 1128"/>
                <a:gd name="T30" fmla="*/ 1001 w 1128"/>
                <a:gd name="T31" fmla="*/ 1117 h 1128"/>
                <a:gd name="T32" fmla="*/ 982 w 1128"/>
                <a:gd name="T33" fmla="*/ 1103 h 1128"/>
                <a:gd name="T34" fmla="*/ 25 w 1128"/>
                <a:gd name="T35" fmla="*/ 146 h 1128"/>
                <a:gd name="T36" fmla="*/ 11 w 1128"/>
                <a:gd name="T37" fmla="*/ 127 h 1128"/>
                <a:gd name="T38" fmla="*/ 4 w 1128"/>
                <a:gd name="T39" fmla="*/ 108 h 1128"/>
                <a:gd name="T40" fmla="*/ 0 w 1128"/>
                <a:gd name="T41" fmla="*/ 85 h 1128"/>
                <a:gd name="T42" fmla="*/ 4 w 1128"/>
                <a:gd name="T43" fmla="*/ 64 h 1128"/>
                <a:gd name="T44" fmla="*/ 11 w 1128"/>
                <a:gd name="T45" fmla="*/ 44 h 1128"/>
                <a:gd name="T46" fmla="*/ 25 w 1128"/>
                <a:gd name="T47" fmla="*/ 25 h 1128"/>
                <a:gd name="T48" fmla="*/ 43 w 1128"/>
                <a:gd name="T49" fmla="*/ 12 h 1128"/>
                <a:gd name="T50" fmla="*/ 63 w 1128"/>
                <a:gd name="T51" fmla="*/ 3 h 1128"/>
                <a:gd name="T52" fmla="*/ 86 w 1128"/>
                <a:gd name="T53" fmla="*/ 0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28" h="1128">
                  <a:moveTo>
                    <a:pt x="86" y="0"/>
                  </a:moveTo>
                  <a:lnTo>
                    <a:pt x="107" y="3"/>
                  </a:lnTo>
                  <a:lnTo>
                    <a:pt x="128" y="12"/>
                  </a:lnTo>
                  <a:lnTo>
                    <a:pt x="146" y="25"/>
                  </a:lnTo>
                  <a:lnTo>
                    <a:pt x="1103" y="982"/>
                  </a:lnTo>
                  <a:lnTo>
                    <a:pt x="1117" y="1000"/>
                  </a:lnTo>
                  <a:lnTo>
                    <a:pt x="1126" y="1021"/>
                  </a:lnTo>
                  <a:lnTo>
                    <a:pt x="1128" y="1042"/>
                  </a:lnTo>
                  <a:lnTo>
                    <a:pt x="1126" y="1064"/>
                  </a:lnTo>
                  <a:lnTo>
                    <a:pt x="1117" y="1084"/>
                  </a:lnTo>
                  <a:lnTo>
                    <a:pt x="1103" y="1103"/>
                  </a:lnTo>
                  <a:lnTo>
                    <a:pt x="1085" y="1117"/>
                  </a:lnTo>
                  <a:lnTo>
                    <a:pt x="1065" y="1124"/>
                  </a:lnTo>
                  <a:lnTo>
                    <a:pt x="1044" y="1128"/>
                  </a:lnTo>
                  <a:lnTo>
                    <a:pt x="1021" y="1124"/>
                  </a:lnTo>
                  <a:lnTo>
                    <a:pt x="1001" y="1117"/>
                  </a:lnTo>
                  <a:lnTo>
                    <a:pt x="982" y="1103"/>
                  </a:lnTo>
                  <a:lnTo>
                    <a:pt x="25" y="146"/>
                  </a:lnTo>
                  <a:lnTo>
                    <a:pt x="11" y="127"/>
                  </a:lnTo>
                  <a:lnTo>
                    <a:pt x="4" y="108"/>
                  </a:lnTo>
                  <a:lnTo>
                    <a:pt x="0" y="85"/>
                  </a:lnTo>
                  <a:lnTo>
                    <a:pt x="4" y="64"/>
                  </a:lnTo>
                  <a:lnTo>
                    <a:pt x="11" y="44"/>
                  </a:lnTo>
                  <a:lnTo>
                    <a:pt x="25" y="25"/>
                  </a:lnTo>
                  <a:lnTo>
                    <a:pt x="43" y="12"/>
                  </a:lnTo>
                  <a:lnTo>
                    <a:pt x="63" y="3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9" name="Freeform 29">
              <a:extLst>
                <a:ext uri="{FF2B5EF4-FFF2-40B4-BE49-F238E27FC236}">
                  <a16:creationId xmlns="" xmlns:a16="http://schemas.microsoft.com/office/drawing/2014/main" id="{FFC7A56A-D380-4CAF-A25C-56752C1BE7CF}"/>
                </a:ext>
              </a:extLst>
            </p:cNvPr>
            <p:cNvSpPr>
              <a:spLocks/>
            </p:cNvSpPr>
            <p:nvPr/>
          </p:nvSpPr>
          <p:spPr bwMode="auto">
            <a:xfrm>
              <a:off x="-488950" y="1525588"/>
              <a:ext cx="465138" cy="465138"/>
            </a:xfrm>
            <a:custGeom>
              <a:avLst/>
              <a:gdLst>
                <a:gd name="T0" fmla="*/ 85 w 880"/>
                <a:gd name="T1" fmla="*/ 0 h 879"/>
                <a:gd name="T2" fmla="*/ 108 w 880"/>
                <a:gd name="T3" fmla="*/ 3 h 879"/>
                <a:gd name="T4" fmla="*/ 128 w 880"/>
                <a:gd name="T5" fmla="*/ 10 h 879"/>
                <a:gd name="T6" fmla="*/ 146 w 880"/>
                <a:gd name="T7" fmla="*/ 25 h 879"/>
                <a:gd name="T8" fmla="*/ 855 w 880"/>
                <a:gd name="T9" fmla="*/ 733 h 879"/>
                <a:gd name="T10" fmla="*/ 868 w 880"/>
                <a:gd name="T11" fmla="*/ 752 h 879"/>
                <a:gd name="T12" fmla="*/ 877 w 880"/>
                <a:gd name="T13" fmla="*/ 771 h 879"/>
                <a:gd name="T14" fmla="*/ 880 w 880"/>
                <a:gd name="T15" fmla="*/ 793 h 879"/>
                <a:gd name="T16" fmla="*/ 877 w 880"/>
                <a:gd name="T17" fmla="*/ 815 h 879"/>
                <a:gd name="T18" fmla="*/ 868 w 880"/>
                <a:gd name="T19" fmla="*/ 835 h 879"/>
                <a:gd name="T20" fmla="*/ 855 w 880"/>
                <a:gd name="T21" fmla="*/ 854 h 879"/>
                <a:gd name="T22" fmla="*/ 837 w 880"/>
                <a:gd name="T23" fmla="*/ 867 h 879"/>
                <a:gd name="T24" fmla="*/ 816 w 880"/>
                <a:gd name="T25" fmla="*/ 876 h 879"/>
                <a:gd name="T26" fmla="*/ 795 w 880"/>
                <a:gd name="T27" fmla="*/ 879 h 879"/>
                <a:gd name="T28" fmla="*/ 774 w 880"/>
                <a:gd name="T29" fmla="*/ 876 h 879"/>
                <a:gd name="T30" fmla="*/ 752 w 880"/>
                <a:gd name="T31" fmla="*/ 867 h 879"/>
                <a:gd name="T32" fmla="*/ 734 w 880"/>
                <a:gd name="T33" fmla="*/ 854 h 879"/>
                <a:gd name="T34" fmla="*/ 25 w 880"/>
                <a:gd name="T35" fmla="*/ 146 h 879"/>
                <a:gd name="T36" fmla="*/ 12 w 880"/>
                <a:gd name="T37" fmla="*/ 127 h 879"/>
                <a:gd name="T38" fmla="*/ 3 w 880"/>
                <a:gd name="T39" fmla="*/ 106 h 879"/>
                <a:gd name="T40" fmla="*/ 0 w 880"/>
                <a:gd name="T41" fmla="*/ 85 h 879"/>
                <a:gd name="T42" fmla="*/ 3 w 880"/>
                <a:gd name="T43" fmla="*/ 64 h 879"/>
                <a:gd name="T44" fmla="*/ 12 w 880"/>
                <a:gd name="T45" fmla="*/ 43 h 879"/>
                <a:gd name="T46" fmla="*/ 25 w 880"/>
                <a:gd name="T47" fmla="*/ 25 h 879"/>
                <a:gd name="T48" fmla="*/ 44 w 880"/>
                <a:gd name="T49" fmla="*/ 10 h 879"/>
                <a:gd name="T50" fmla="*/ 64 w 880"/>
                <a:gd name="T51" fmla="*/ 3 h 879"/>
                <a:gd name="T52" fmla="*/ 85 w 880"/>
                <a:gd name="T53" fmla="*/ 0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80" h="879">
                  <a:moveTo>
                    <a:pt x="85" y="0"/>
                  </a:moveTo>
                  <a:lnTo>
                    <a:pt x="108" y="3"/>
                  </a:lnTo>
                  <a:lnTo>
                    <a:pt x="128" y="10"/>
                  </a:lnTo>
                  <a:lnTo>
                    <a:pt x="146" y="25"/>
                  </a:lnTo>
                  <a:lnTo>
                    <a:pt x="855" y="733"/>
                  </a:lnTo>
                  <a:lnTo>
                    <a:pt x="868" y="752"/>
                  </a:lnTo>
                  <a:lnTo>
                    <a:pt x="877" y="771"/>
                  </a:lnTo>
                  <a:lnTo>
                    <a:pt x="880" y="793"/>
                  </a:lnTo>
                  <a:lnTo>
                    <a:pt x="877" y="815"/>
                  </a:lnTo>
                  <a:lnTo>
                    <a:pt x="868" y="835"/>
                  </a:lnTo>
                  <a:lnTo>
                    <a:pt x="855" y="854"/>
                  </a:lnTo>
                  <a:lnTo>
                    <a:pt x="837" y="867"/>
                  </a:lnTo>
                  <a:lnTo>
                    <a:pt x="816" y="876"/>
                  </a:lnTo>
                  <a:lnTo>
                    <a:pt x="795" y="879"/>
                  </a:lnTo>
                  <a:lnTo>
                    <a:pt x="774" y="876"/>
                  </a:lnTo>
                  <a:lnTo>
                    <a:pt x="752" y="867"/>
                  </a:lnTo>
                  <a:lnTo>
                    <a:pt x="734" y="854"/>
                  </a:lnTo>
                  <a:lnTo>
                    <a:pt x="25" y="146"/>
                  </a:lnTo>
                  <a:lnTo>
                    <a:pt x="12" y="127"/>
                  </a:lnTo>
                  <a:lnTo>
                    <a:pt x="3" y="106"/>
                  </a:lnTo>
                  <a:lnTo>
                    <a:pt x="0" y="85"/>
                  </a:lnTo>
                  <a:lnTo>
                    <a:pt x="3" y="64"/>
                  </a:lnTo>
                  <a:lnTo>
                    <a:pt x="12" y="43"/>
                  </a:lnTo>
                  <a:lnTo>
                    <a:pt x="25" y="25"/>
                  </a:lnTo>
                  <a:lnTo>
                    <a:pt x="44" y="10"/>
                  </a:lnTo>
                  <a:lnTo>
                    <a:pt x="64" y="3"/>
                  </a:lnTo>
                  <a:lnTo>
                    <a:pt x="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0" name="Freeform 30">
              <a:extLst>
                <a:ext uri="{FF2B5EF4-FFF2-40B4-BE49-F238E27FC236}">
                  <a16:creationId xmlns="" xmlns:a16="http://schemas.microsoft.com/office/drawing/2014/main" id="{69608C22-40A1-4701-AC95-5E8C150A5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-241300" y="1506538"/>
              <a:ext cx="231775" cy="233363"/>
            </a:xfrm>
            <a:custGeom>
              <a:avLst/>
              <a:gdLst>
                <a:gd name="T0" fmla="*/ 85 w 439"/>
                <a:gd name="T1" fmla="*/ 0 h 439"/>
                <a:gd name="T2" fmla="*/ 108 w 439"/>
                <a:gd name="T3" fmla="*/ 4 h 439"/>
                <a:gd name="T4" fmla="*/ 127 w 439"/>
                <a:gd name="T5" fmla="*/ 11 h 439"/>
                <a:gd name="T6" fmla="*/ 146 w 439"/>
                <a:gd name="T7" fmla="*/ 25 h 439"/>
                <a:gd name="T8" fmla="*/ 413 w 439"/>
                <a:gd name="T9" fmla="*/ 293 h 439"/>
                <a:gd name="T10" fmla="*/ 428 w 439"/>
                <a:gd name="T11" fmla="*/ 312 h 439"/>
                <a:gd name="T12" fmla="*/ 435 w 439"/>
                <a:gd name="T13" fmla="*/ 332 h 439"/>
                <a:gd name="T14" fmla="*/ 439 w 439"/>
                <a:gd name="T15" fmla="*/ 354 h 439"/>
                <a:gd name="T16" fmla="*/ 435 w 439"/>
                <a:gd name="T17" fmla="*/ 375 h 439"/>
                <a:gd name="T18" fmla="*/ 428 w 439"/>
                <a:gd name="T19" fmla="*/ 395 h 439"/>
                <a:gd name="T20" fmla="*/ 413 w 439"/>
                <a:gd name="T21" fmla="*/ 414 h 439"/>
                <a:gd name="T22" fmla="*/ 396 w 439"/>
                <a:gd name="T23" fmla="*/ 428 h 439"/>
                <a:gd name="T24" fmla="*/ 374 w 439"/>
                <a:gd name="T25" fmla="*/ 436 h 439"/>
                <a:gd name="T26" fmla="*/ 353 w 439"/>
                <a:gd name="T27" fmla="*/ 439 h 439"/>
                <a:gd name="T28" fmla="*/ 332 w 439"/>
                <a:gd name="T29" fmla="*/ 436 h 439"/>
                <a:gd name="T30" fmla="*/ 311 w 439"/>
                <a:gd name="T31" fmla="*/ 428 h 439"/>
                <a:gd name="T32" fmla="*/ 293 w 439"/>
                <a:gd name="T33" fmla="*/ 414 h 439"/>
                <a:gd name="T34" fmla="*/ 25 w 439"/>
                <a:gd name="T35" fmla="*/ 146 h 439"/>
                <a:gd name="T36" fmla="*/ 11 w 439"/>
                <a:gd name="T37" fmla="*/ 129 h 439"/>
                <a:gd name="T38" fmla="*/ 3 w 439"/>
                <a:gd name="T39" fmla="*/ 107 h 439"/>
                <a:gd name="T40" fmla="*/ 0 w 439"/>
                <a:gd name="T41" fmla="*/ 86 h 439"/>
                <a:gd name="T42" fmla="*/ 3 w 439"/>
                <a:gd name="T43" fmla="*/ 65 h 439"/>
                <a:gd name="T44" fmla="*/ 11 w 439"/>
                <a:gd name="T45" fmla="*/ 44 h 439"/>
                <a:gd name="T46" fmla="*/ 25 w 439"/>
                <a:gd name="T47" fmla="*/ 25 h 439"/>
                <a:gd name="T48" fmla="*/ 44 w 439"/>
                <a:gd name="T49" fmla="*/ 11 h 439"/>
                <a:gd name="T50" fmla="*/ 64 w 439"/>
                <a:gd name="T51" fmla="*/ 4 h 439"/>
                <a:gd name="T52" fmla="*/ 85 w 439"/>
                <a:gd name="T53" fmla="*/ 0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39" h="439">
                  <a:moveTo>
                    <a:pt x="85" y="0"/>
                  </a:moveTo>
                  <a:lnTo>
                    <a:pt x="108" y="4"/>
                  </a:lnTo>
                  <a:lnTo>
                    <a:pt x="127" y="11"/>
                  </a:lnTo>
                  <a:lnTo>
                    <a:pt x="146" y="25"/>
                  </a:lnTo>
                  <a:lnTo>
                    <a:pt x="413" y="293"/>
                  </a:lnTo>
                  <a:lnTo>
                    <a:pt x="428" y="312"/>
                  </a:lnTo>
                  <a:lnTo>
                    <a:pt x="435" y="332"/>
                  </a:lnTo>
                  <a:lnTo>
                    <a:pt x="439" y="354"/>
                  </a:lnTo>
                  <a:lnTo>
                    <a:pt x="435" y="375"/>
                  </a:lnTo>
                  <a:lnTo>
                    <a:pt x="428" y="395"/>
                  </a:lnTo>
                  <a:lnTo>
                    <a:pt x="413" y="414"/>
                  </a:lnTo>
                  <a:lnTo>
                    <a:pt x="396" y="428"/>
                  </a:lnTo>
                  <a:lnTo>
                    <a:pt x="374" y="436"/>
                  </a:lnTo>
                  <a:lnTo>
                    <a:pt x="353" y="439"/>
                  </a:lnTo>
                  <a:lnTo>
                    <a:pt x="332" y="436"/>
                  </a:lnTo>
                  <a:lnTo>
                    <a:pt x="311" y="428"/>
                  </a:lnTo>
                  <a:lnTo>
                    <a:pt x="293" y="414"/>
                  </a:lnTo>
                  <a:lnTo>
                    <a:pt x="25" y="146"/>
                  </a:lnTo>
                  <a:lnTo>
                    <a:pt x="11" y="129"/>
                  </a:lnTo>
                  <a:lnTo>
                    <a:pt x="3" y="107"/>
                  </a:lnTo>
                  <a:lnTo>
                    <a:pt x="0" y="86"/>
                  </a:lnTo>
                  <a:lnTo>
                    <a:pt x="3" y="65"/>
                  </a:lnTo>
                  <a:lnTo>
                    <a:pt x="11" y="44"/>
                  </a:lnTo>
                  <a:lnTo>
                    <a:pt x="25" y="25"/>
                  </a:lnTo>
                  <a:lnTo>
                    <a:pt x="44" y="11"/>
                  </a:lnTo>
                  <a:lnTo>
                    <a:pt x="64" y="4"/>
                  </a:lnTo>
                  <a:lnTo>
                    <a:pt x="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1" name="Freeform 31">
              <a:extLst>
                <a:ext uri="{FF2B5EF4-FFF2-40B4-BE49-F238E27FC236}">
                  <a16:creationId xmlns="" xmlns:a16="http://schemas.microsoft.com/office/drawing/2014/main" id="{92CE7382-C630-40F4-BABB-C5E314F5C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19175" y="352426"/>
              <a:ext cx="2170113" cy="2168525"/>
            </a:xfrm>
            <a:custGeom>
              <a:avLst/>
              <a:gdLst>
                <a:gd name="T0" fmla="*/ 2629 w 4101"/>
                <a:gd name="T1" fmla="*/ 25 h 4097"/>
                <a:gd name="T2" fmla="*/ 2651 w 4101"/>
                <a:gd name="T3" fmla="*/ 107 h 4097"/>
                <a:gd name="T4" fmla="*/ 2471 w 4101"/>
                <a:gd name="T5" fmla="*/ 320 h 4097"/>
                <a:gd name="T6" fmla="*/ 2251 w 4101"/>
                <a:gd name="T7" fmla="*/ 665 h 4097"/>
                <a:gd name="T8" fmla="*/ 2133 w 4101"/>
                <a:gd name="T9" fmla="*/ 1010 h 4097"/>
                <a:gd name="T10" fmla="*/ 2094 w 4101"/>
                <a:gd name="T11" fmla="*/ 1355 h 4097"/>
                <a:gd name="T12" fmla="*/ 2104 w 4101"/>
                <a:gd name="T13" fmla="*/ 1705 h 4097"/>
                <a:gd name="T14" fmla="*/ 2217 w 4101"/>
                <a:gd name="T15" fmla="*/ 1981 h 4097"/>
                <a:gd name="T16" fmla="*/ 2570 w 4101"/>
                <a:gd name="T17" fmla="*/ 2006 h 4097"/>
                <a:gd name="T18" fmla="*/ 2918 w 4101"/>
                <a:gd name="T19" fmla="*/ 1993 h 4097"/>
                <a:gd name="T20" fmla="*/ 3263 w 4101"/>
                <a:gd name="T21" fmla="*/ 1918 h 4097"/>
                <a:gd name="T22" fmla="*/ 3609 w 4101"/>
                <a:gd name="T23" fmla="*/ 1753 h 4097"/>
                <a:gd name="T24" fmla="*/ 3955 w 4101"/>
                <a:gd name="T25" fmla="*/ 1471 h 4097"/>
                <a:gd name="T26" fmla="*/ 4038 w 4101"/>
                <a:gd name="T27" fmla="*/ 1449 h 4097"/>
                <a:gd name="T28" fmla="*/ 4099 w 4101"/>
                <a:gd name="T29" fmla="*/ 1510 h 4097"/>
                <a:gd name="T30" fmla="*/ 4076 w 4101"/>
                <a:gd name="T31" fmla="*/ 1592 h 4097"/>
                <a:gd name="T32" fmla="*/ 3696 w 4101"/>
                <a:gd name="T33" fmla="*/ 1898 h 4097"/>
                <a:gd name="T34" fmla="*/ 3318 w 4101"/>
                <a:gd name="T35" fmla="*/ 2079 h 4097"/>
                <a:gd name="T36" fmla="*/ 2943 w 4101"/>
                <a:gd name="T37" fmla="*/ 2163 h 4097"/>
                <a:gd name="T38" fmla="*/ 2534 w 4101"/>
                <a:gd name="T39" fmla="*/ 2175 h 4097"/>
                <a:gd name="T40" fmla="*/ 2156 w 4101"/>
                <a:gd name="T41" fmla="*/ 2235 h 4097"/>
                <a:gd name="T42" fmla="*/ 2178 w 4101"/>
                <a:gd name="T43" fmla="*/ 2596 h 4097"/>
                <a:gd name="T44" fmla="*/ 2162 w 4101"/>
                <a:gd name="T45" fmla="*/ 2961 h 4097"/>
                <a:gd name="T46" fmla="*/ 2076 w 4101"/>
                <a:gd name="T47" fmla="*/ 3330 h 4097"/>
                <a:gd name="T48" fmla="*/ 1896 w 4101"/>
                <a:gd name="T49" fmla="*/ 3700 h 4097"/>
                <a:gd name="T50" fmla="*/ 1593 w 4101"/>
                <a:gd name="T51" fmla="*/ 4072 h 4097"/>
                <a:gd name="T52" fmla="*/ 1511 w 4101"/>
                <a:gd name="T53" fmla="*/ 4095 h 4097"/>
                <a:gd name="T54" fmla="*/ 1450 w 4101"/>
                <a:gd name="T55" fmla="*/ 4034 h 4097"/>
                <a:gd name="T56" fmla="*/ 1473 w 4101"/>
                <a:gd name="T57" fmla="*/ 3952 h 4097"/>
                <a:gd name="T58" fmla="*/ 1754 w 4101"/>
                <a:gd name="T59" fmla="*/ 3605 h 4097"/>
                <a:gd name="T60" fmla="*/ 1919 w 4101"/>
                <a:gd name="T61" fmla="*/ 3260 h 4097"/>
                <a:gd name="T62" fmla="*/ 1995 w 4101"/>
                <a:gd name="T63" fmla="*/ 2915 h 4097"/>
                <a:gd name="T64" fmla="*/ 2007 w 4101"/>
                <a:gd name="T65" fmla="*/ 2567 h 4097"/>
                <a:gd name="T66" fmla="*/ 1981 w 4101"/>
                <a:gd name="T67" fmla="*/ 2215 h 4097"/>
                <a:gd name="T68" fmla="*/ 1707 w 4101"/>
                <a:gd name="T69" fmla="*/ 2101 h 4097"/>
                <a:gd name="T70" fmla="*/ 1357 w 4101"/>
                <a:gd name="T71" fmla="*/ 2091 h 4097"/>
                <a:gd name="T72" fmla="*/ 1010 w 4101"/>
                <a:gd name="T73" fmla="*/ 2131 h 4097"/>
                <a:gd name="T74" fmla="*/ 666 w 4101"/>
                <a:gd name="T75" fmla="*/ 2250 h 4097"/>
                <a:gd name="T76" fmla="*/ 319 w 4101"/>
                <a:gd name="T77" fmla="*/ 2469 h 4097"/>
                <a:gd name="T78" fmla="*/ 107 w 4101"/>
                <a:gd name="T79" fmla="*/ 2648 h 4097"/>
                <a:gd name="T80" fmla="*/ 25 w 4101"/>
                <a:gd name="T81" fmla="*/ 2626 h 4097"/>
                <a:gd name="T82" fmla="*/ 2 w 4101"/>
                <a:gd name="T83" fmla="*/ 2544 h 4097"/>
                <a:gd name="T84" fmla="*/ 212 w 4101"/>
                <a:gd name="T85" fmla="*/ 2337 h 4097"/>
                <a:gd name="T86" fmla="*/ 583 w 4101"/>
                <a:gd name="T87" fmla="*/ 2099 h 4097"/>
                <a:gd name="T88" fmla="*/ 952 w 4101"/>
                <a:gd name="T89" fmla="*/ 1969 h 4097"/>
                <a:gd name="T90" fmla="*/ 1320 w 4101"/>
                <a:gd name="T91" fmla="*/ 1922 h 4097"/>
                <a:gd name="T92" fmla="*/ 1685 w 4101"/>
                <a:gd name="T93" fmla="*/ 1928 h 4097"/>
                <a:gd name="T94" fmla="*/ 1945 w 4101"/>
                <a:gd name="T95" fmla="*/ 1862 h 4097"/>
                <a:gd name="T96" fmla="*/ 1921 w 4101"/>
                <a:gd name="T97" fmla="*/ 1501 h 4097"/>
                <a:gd name="T98" fmla="*/ 1939 w 4101"/>
                <a:gd name="T99" fmla="*/ 1136 h 4097"/>
                <a:gd name="T100" fmla="*/ 2024 w 4101"/>
                <a:gd name="T101" fmla="*/ 768 h 4097"/>
                <a:gd name="T102" fmla="*/ 2205 w 4101"/>
                <a:gd name="T103" fmla="*/ 397 h 4097"/>
                <a:gd name="T104" fmla="*/ 2508 w 4101"/>
                <a:gd name="T105" fmla="*/ 25 h 4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101" h="4097">
                  <a:moveTo>
                    <a:pt x="2569" y="0"/>
                  </a:moveTo>
                  <a:lnTo>
                    <a:pt x="2590" y="2"/>
                  </a:lnTo>
                  <a:lnTo>
                    <a:pt x="2610" y="11"/>
                  </a:lnTo>
                  <a:lnTo>
                    <a:pt x="2629" y="25"/>
                  </a:lnTo>
                  <a:lnTo>
                    <a:pt x="2642" y="43"/>
                  </a:lnTo>
                  <a:lnTo>
                    <a:pt x="2651" y="63"/>
                  </a:lnTo>
                  <a:lnTo>
                    <a:pt x="2653" y="86"/>
                  </a:lnTo>
                  <a:lnTo>
                    <a:pt x="2651" y="107"/>
                  </a:lnTo>
                  <a:lnTo>
                    <a:pt x="2642" y="128"/>
                  </a:lnTo>
                  <a:lnTo>
                    <a:pt x="2629" y="145"/>
                  </a:lnTo>
                  <a:lnTo>
                    <a:pt x="2546" y="233"/>
                  </a:lnTo>
                  <a:lnTo>
                    <a:pt x="2471" y="320"/>
                  </a:lnTo>
                  <a:lnTo>
                    <a:pt x="2405" y="406"/>
                  </a:lnTo>
                  <a:lnTo>
                    <a:pt x="2347" y="492"/>
                  </a:lnTo>
                  <a:lnTo>
                    <a:pt x="2296" y="579"/>
                  </a:lnTo>
                  <a:lnTo>
                    <a:pt x="2251" y="665"/>
                  </a:lnTo>
                  <a:lnTo>
                    <a:pt x="2213" y="751"/>
                  </a:lnTo>
                  <a:lnTo>
                    <a:pt x="2181" y="837"/>
                  </a:lnTo>
                  <a:lnTo>
                    <a:pt x="2155" y="923"/>
                  </a:lnTo>
                  <a:lnTo>
                    <a:pt x="2133" y="1010"/>
                  </a:lnTo>
                  <a:lnTo>
                    <a:pt x="2117" y="1096"/>
                  </a:lnTo>
                  <a:lnTo>
                    <a:pt x="2106" y="1182"/>
                  </a:lnTo>
                  <a:lnTo>
                    <a:pt x="2097" y="1269"/>
                  </a:lnTo>
                  <a:lnTo>
                    <a:pt x="2094" y="1355"/>
                  </a:lnTo>
                  <a:lnTo>
                    <a:pt x="2092" y="1442"/>
                  </a:lnTo>
                  <a:lnTo>
                    <a:pt x="2094" y="1530"/>
                  </a:lnTo>
                  <a:lnTo>
                    <a:pt x="2097" y="1618"/>
                  </a:lnTo>
                  <a:lnTo>
                    <a:pt x="2104" y="1705"/>
                  </a:lnTo>
                  <a:lnTo>
                    <a:pt x="2111" y="1794"/>
                  </a:lnTo>
                  <a:lnTo>
                    <a:pt x="2118" y="1882"/>
                  </a:lnTo>
                  <a:lnTo>
                    <a:pt x="2128" y="1971"/>
                  </a:lnTo>
                  <a:lnTo>
                    <a:pt x="2217" y="1981"/>
                  </a:lnTo>
                  <a:lnTo>
                    <a:pt x="2306" y="1988"/>
                  </a:lnTo>
                  <a:lnTo>
                    <a:pt x="2394" y="1996"/>
                  </a:lnTo>
                  <a:lnTo>
                    <a:pt x="2481" y="2002"/>
                  </a:lnTo>
                  <a:lnTo>
                    <a:pt x="2570" y="2006"/>
                  </a:lnTo>
                  <a:lnTo>
                    <a:pt x="2657" y="2007"/>
                  </a:lnTo>
                  <a:lnTo>
                    <a:pt x="2744" y="2006"/>
                  </a:lnTo>
                  <a:lnTo>
                    <a:pt x="2831" y="2002"/>
                  </a:lnTo>
                  <a:lnTo>
                    <a:pt x="2918" y="1993"/>
                  </a:lnTo>
                  <a:lnTo>
                    <a:pt x="3004" y="1982"/>
                  </a:lnTo>
                  <a:lnTo>
                    <a:pt x="3090" y="1966"/>
                  </a:lnTo>
                  <a:lnTo>
                    <a:pt x="3177" y="1944"/>
                  </a:lnTo>
                  <a:lnTo>
                    <a:pt x="3263" y="1918"/>
                  </a:lnTo>
                  <a:lnTo>
                    <a:pt x="3349" y="1886"/>
                  </a:lnTo>
                  <a:lnTo>
                    <a:pt x="3435" y="1849"/>
                  </a:lnTo>
                  <a:lnTo>
                    <a:pt x="3521" y="1804"/>
                  </a:lnTo>
                  <a:lnTo>
                    <a:pt x="3609" y="1753"/>
                  </a:lnTo>
                  <a:lnTo>
                    <a:pt x="3695" y="1694"/>
                  </a:lnTo>
                  <a:lnTo>
                    <a:pt x="3781" y="1628"/>
                  </a:lnTo>
                  <a:lnTo>
                    <a:pt x="3868" y="1553"/>
                  </a:lnTo>
                  <a:lnTo>
                    <a:pt x="3955" y="1471"/>
                  </a:lnTo>
                  <a:lnTo>
                    <a:pt x="3973" y="1457"/>
                  </a:lnTo>
                  <a:lnTo>
                    <a:pt x="3994" y="1449"/>
                  </a:lnTo>
                  <a:lnTo>
                    <a:pt x="4015" y="1446"/>
                  </a:lnTo>
                  <a:lnTo>
                    <a:pt x="4038" y="1449"/>
                  </a:lnTo>
                  <a:lnTo>
                    <a:pt x="4058" y="1457"/>
                  </a:lnTo>
                  <a:lnTo>
                    <a:pt x="4076" y="1471"/>
                  </a:lnTo>
                  <a:lnTo>
                    <a:pt x="4090" y="1490"/>
                  </a:lnTo>
                  <a:lnTo>
                    <a:pt x="4099" y="1510"/>
                  </a:lnTo>
                  <a:lnTo>
                    <a:pt x="4101" y="1531"/>
                  </a:lnTo>
                  <a:lnTo>
                    <a:pt x="4099" y="1553"/>
                  </a:lnTo>
                  <a:lnTo>
                    <a:pt x="4090" y="1573"/>
                  </a:lnTo>
                  <a:lnTo>
                    <a:pt x="4076" y="1592"/>
                  </a:lnTo>
                  <a:lnTo>
                    <a:pt x="3980" y="1682"/>
                  </a:lnTo>
                  <a:lnTo>
                    <a:pt x="3886" y="1763"/>
                  </a:lnTo>
                  <a:lnTo>
                    <a:pt x="3791" y="1835"/>
                  </a:lnTo>
                  <a:lnTo>
                    <a:pt x="3696" y="1898"/>
                  </a:lnTo>
                  <a:lnTo>
                    <a:pt x="3601" y="1954"/>
                  </a:lnTo>
                  <a:lnTo>
                    <a:pt x="3506" y="2003"/>
                  </a:lnTo>
                  <a:lnTo>
                    <a:pt x="3413" y="2044"/>
                  </a:lnTo>
                  <a:lnTo>
                    <a:pt x="3318" y="2079"/>
                  </a:lnTo>
                  <a:lnTo>
                    <a:pt x="3225" y="2109"/>
                  </a:lnTo>
                  <a:lnTo>
                    <a:pt x="3130" y="2131"/>
                  </a:lnTo>
                  <a:lnTo>
                    <a:pt x="3036" y="2149"/>
                  </a:lnTo>
                  <a:lnTo>
                    <a:pt x="2943" y="2163"/>
                  </a:lnTo>
                  <a:lnTo>
                    <a:pt x="2849" y="2171"/>
                  </a:lnTo>
                  <a:lnTo>
                    <a:pt x="2756" y="2176"/>
                  </a:lnTo>
                  <a:lnTo>
                    <a:pt x="2663" y="2177"/>
                  </a:lnTo>
                  <a:lnTo>
                    <a:pt x="2534" y="2175"/>
                  </a:lnTo>
                  <a:lnTo>
                    <a:pt x="2404" y="2167"/>
                  </a:lnTo>
                  <a:lnTo>
                    <a:pt x="2274" y="2158"/>
                  </a:lnTo>
                  <a:lnTo>
                    <a:pt x="2146" y="2145"/>
                  </a:lnTo>
                  <a:lnTo>
                    <a:pt x="2156" y="2235"/>
                  </a:lnTo>
                  <a:lnTo>
                    <a:pt x="2163" y="2324"/>
                  </a:lnTo>
                  <a:lnTo>
                    <a:pt x="2171" y="2414"/>
                  </a:lnTo>
                  <a:lnTo>
                    <a:pt x="2176" y="2505"/>
                  </a:lnTo>
                  <a:lnTo>
                    <a:pt x="2178" y="2596"/>
                  </a:lnTo>
                  <a:lnTo>
                    <a:pt x="2180" y="2687"/>
                  </a:lnTo>
                  <a:lnTo>
                    <a:pt x="2177" y="2778"/>
                  </a:lnTo>
                  <a:lnTo>
                    <a:pt x="2171" y="2870"/>
                  </a:lnTo>
                  <a:lnTo>
                    <a:pt x="2162" y="2961"/>
                  </a:lnTo>
                  <a:lnTo>
                    <a:pt x="2148" y="3053"/>
                  </a:lnTo>
                  <a:lnTo>
                    <a:pt x="2130" y="3145"/>
                  </a:lnTo>
                  <a:lnTo>
                    <a:pt x="2106" y="3238"/>
                  </a:lnTo>
                  <a:lnTo>
                    <a:pt x="2076" y="3330"/>
                  </a:lnTo>
                  <a:lnTo>
                    <a:pt x="2041" y="3422"/>
                  </a:lnTo>
                  <a:lnTo>
                    <a:pt x="2000" y="3514"/>
                  </a:lnTo>
                  <a:lnTo>
                    <a:pt x="1951" y="3608"/>
                  </a:lnTo>
                  <a:lnTo>
                    <a:pt x="1896" y="3700"/>
                  </a:lnTo>
                  <a:lnTo>
                    <a:pt x="1833" y="3793"/>
                  </a:lnTo>
                  <a:lnTo>
                    <a:pt x="1762" y="3885"/>
                  </a:lnTo>
                  <a:lnTo>
                    <a:pt x="1682" y="3979"/>
                  </a:lnTo>
                  <a:lnTo>
                    <a:pt x="1593" y="4072"/>
                  </a:lnTo>
                  <a:lnTo>
                    <a:pt x="1575" y="4086"/>
                  </a:lnTo>
                  <a:lnTo>
                    <a:pt x="1555" y="4095"/>
                  </a:lnTo>
                  <a:lnTo>
                    <a:pt x="1532" y="4097"/>
                  </a:lnTo>
                  <a:lnTo>
                    <a:pt x="1511" y="4095"/>
                  </a:lnTo>
                  <a:lnTo>
                    <a:pt x="1490" y="4086"/>
                  </a:lnTo>
                  <a:lnTo>
                    <a:pt x="1473" y="4072"/>
                  </a:lnTo>
                  <a:lnTo>
                    <a:pt x="1459" y="4054"/>
                  </a:lnTo>
                  <a:lnTo>
                    <a:pt x="1450" y="4034"/>
                  </a:lnTo>
                  <a:lnTo>
                    <a:pt x="1448" y="4011"/>
                  </a:lnTo>
                  <a:lnTo>
                    <a:pt x="1450" y="3990"/>
                  </a:lnTo>
                  <a:lnTo>
                    <a:pt x="1459" y="3970"/>
                  </a:lnTo>
                  <a:lnTo>
                    <a:pt x="1473" y="3952"/>
                  </a:lnTo>
                  <a:lnTo>
                    <a:pt x="1555" y="3864"/>
                  </a:lnTo>
                  <a:lnTo>
                    <a:pt x="1630" y="3778"/>
                  </a:lnTo>
                  <a:lnTo>
                    <a:pt x="1696" y="3691"/>
                  </a:lnTo>
                  <a:lnTo>
                    <a:pt x="1754" y="3605"/>
                  </a:lnTo>
                  <a:lnTo>
                    <a:pt x="1805" y="3519"/>
                  </a:lnTo>
                  <a:lnTo>
                    <a:pt x="1849" y="3432"/>
                  </a:lnTo>
                  <a:lnTo>
                    <a:pt x="1888" y="3346"/>
                  </a:lnTo>
                  <a:lnTo>
                    <a:pt x="1919" y="3260"/>
                  </a:lnTo>
                  <a:lnTo>
                    <a:pt x="1946" y="3174"/>
                  </a:lnTo>
                  <a:lnTo>
                    <a:pt x="1968" y="3088"/>
                  </a:lnTo>
                  <a:lnTo>
                    <a:pt x="1984" y="3001"/>
                  </a:lnTo>
                  <a:lnTo>
                    <a:pt x="1995" y="2915"/>
                  </a:lnTo>
                  <a:lnTo>
                    <a:pt x="2004" y="2828"/>
                  </a:lnTo>
                  <a:lnTo>
                    <a:pt x="2007" y="2742"/>
                  </a:lnTo>
                  <a:lnTo>
                    <a:pt x="2009" y="2655"/>
                  </a:lnTo>
                  <a:lnTo>
                    <a:pt x="2007" y="2567"/>
                  </a:lnTo>
                  <a:lnTo>
                    <a:pt x="2004" y="2480"/>
                  </a:lnTo>
                  <a:lnTo>
                    <a:pt x="1998" y="2392"/>
                  </a:lnTo>
                  <a:lnTo>
                    <a:pt x="1990" y="2303"/>
                  </a:lnTo>
                  <a:lnTo>
                    <a:pt x="1981" y="2215"/>
                  </a:lnTo>
                  <a:lnTo>
                    <a:pt x="1973" y="2126"/>
                  </a:lnTo>
                  <a:lnTo>
                    <a:pt x="1884" y="2118"/>
                  </a:lnTo>
                  <a:lnTo>
                    <a:pt x="1795" y="2109"/>
                  </a:lnTo>
                  <a:lnTo>
                    <a:pt x="1707" y="2101"/>
                  </a:lnTo>
                  <a:lnTo>
                    <a:pt x="1618" y="2095"/>
                  </a:lnTo>
                  <a:lnTo>
                    <a:pt x="1531" y="2091"/>
                  </a:lnTo>
                  <a:lnTo>
                    <a:pt x="1444" y="2090"/>
                  </a:lnTo>
                  <a:lnTo>
                    <a:pt x="1357" y="2091"/>
                  </a:lnTo>
                  <a:lnTo>
                    <a:pt x="1270" y="2095"/>
                  </a:lnTo>
                  <a:lnTo>
                    <a:pt x="1183" y="2104"/>
                  </a:lnTo>
                  <a:lnTo>
                    <a:pt x="1097" y="2115"/>
                  </a:lnTo>
                  <a:lnTo>
                    <a:pt x="1010" y="2131"/>
                  </a:lnTo>
                  <a:lnTo>
                    <a:pt x="924" y="2153"/>
                  </a:lnTo>
                  <a:lnTo>
                    <a:pt x="838" y="2180"/>
                  </a:lnTo>
                  <a:lnTo>
                    <a:pt x="752" y="2211"/>
                  </a:lnTo>
                  <a:lnTo>
                    <a:pt x="666" y="2250"/>
                  </a:lnTo>
                  <a:lnTo>
                    <a:pt x="578" y="2293"/>
                  </a:lnTo>
                  <a:lnTo>
                    <a:pt x="492" y="2344"/>
                  </a:lnTo>
                  <a:lnTo>
                    <a:pt x="406" y="2403"/>
                  </a:lnTo>
                  <a:lnTo>
                    <a:pt x="319" y="2469"/>
                  </a:lnTo>
                  <a:lnTo>
                    <a:pt x="233" y="2544"/>
                  </a:lnTo>
                  <a:lnTo>
                    <a:pt x="146" y="2626"/>
                  </a:lnTo>
                  <a:lnTo>
                    <a:pt x="127" y="2640"/>
                  </a:lnTo>
                  <a:lnTo>
                    <a:pt x="107" y="2648"/>
                  </a:lnTo>
                  <a:lnTo>
                    <a:pt x="86" y="2651"/>
                  </a:lnTo>
                  <a:lnTo>
                    <a:pt x="63" y="2648"/>
                  </a:lnTo>
                  <a:lnTo>
                    <a:pt x="43" y="2640"/>
                  </a:lnTo>
                  <a:lnTo>
                    <a:pt x="25" y="2626"/>
                  </a:lnTo>
                  <a:lnTo>
                    <a:pt x="11" y="2609"/>
                  </a:lnTo>
                  <a:lnTo>
                    <a:pt x="2" y="2587"/>
                  </a:lnTo>
                  <a:lnTo>
                    <a:pt x="0" y="2566"/>
                  </a:lnTo>
                  <a:lnTo>
                    <a:pt x="2" y="2544"/>
                  </a:lnTo>
                  <a:lnTo>
                    <a:pt x="11" y="2524"/>
                  </a:lnTo>
                  <a:lnTo>
                    <a:pt x="25" y="2505"/>
                  </a:lnTo>
                  <a:lnTo>
                    <a:pt x="118" y="2417"/>
                  </a:lnTo>
                  <a:lnTo>
                    <a:pt x="212" y="2337"/>
                  </a:lnTo>
                  <a:lnTo>
                    <a:pt x="304" y="2266"/>
                  </a:lnTo>
                  <a:lnTo>
                    <a:pt x="398" y="2202"/>
                  </a:lnTo>
                  <a:lnTo>
                    <a:pt x="490" y="2148"/>
                  </a:lnTo>
                  <a:lnTo>
                    <a:pt x="583" y="2099"/>
                  </a:lnTo>
                  <a:lnTo>
                    <a:pt x="676" y="2058"/>
                  </a:lnTo>
                  <a:lnTo>
                    <a:pt x="768" y="2023"/>
                  </a:lnTo>
                  <a:lnTo>
                    <a:pt x="860" y="1993"/>
                  </a:lnTo>
                  <a:lnTo>
                    <a:pt x="952" y="1969"/>
                  </a:lnTo>
                  <a:lnTo>
                    <a:pt x="1045" y="1951"/>
                  </a:lnTo>
                  <a:lnTo>
                    <a:pt x="1137" y="1937"/>
                  </a:lnTo>
                  <a:lnTo>
                    <a:pt x="1228" y="1928"/>
                  </a:lnTo>
                  <a:lnTo>
                    <a:pt x="1320" y="1922"/>
                  </a:lnTo>
                  <a:lnTo>
                    <a:pt x="1411" y="1920"/>
                  </a:lnTo>
                  <a:lnTo>
                    <a:pt x="1502" y="1920"/>
                  </a:lnTo>
                  <a:lnTo>
                    <a:pt x="1593" y="1923"/>
                  </a:lnTo>
                  <a:lnTo>
                    <a:pt x="1685" y="1928"/>
                  </a:lnTo>
                  <a:lnTo>
                    <a:pt x="1774" y="1936"/>
                  </a:lnTo>
                  <a:lnTo>
                    <a:pt x="1864" y="1943"/>
                  </a:lnTo>
                  <a:lnTo>
                    <a:pt x="1954" y="1953"/>
                  </a:lnTo>
                  <a:lnTo>
                    <a:pt x="1945" y="1862"/>
                  </a:lnTo>
                  <a:lnTo>
                    <a:pt x="1938" y="1773"/>
                  </a:lnTo>
                  <a:lnTo>
                    <a:pt x="1930" y="1683"/>
                  </a:lnTo>
                  <a:lnTo>
                    <a:pt x="1925" y="1592"/>
                  </a:lnTo>
                  <a:lnTo>
                    <a:pt x="1921" y="1501"/>
                  </a:lnTo>
                  <a:lnTo>
                    <a:pt x="1921" y="1410"/>
                  </a:lnTo>
                  <a:lnTo>
                    <a:pt x="1924" y="1319"/>
                  </a:lnTo>
                  <a:lnTo>
                    <a:pt x="1929" y="1228"/>
                  </a:lnTo>
                  <a:lnTo>
                    <a:pt x="1939" y="1136"/>
                  </a:lnTo>
                  <a:lnTo>
                    <a:pt x="1953" y="1044"/>
                  </a:lnTo>
                  <a:lnTo>
                    <a:pt x="1971" y="953"/>
                  </a:lnTo>
                  <a:lnTo>
                    <a:pt x="1995" y="861"/>
                  </a:lnTo>
                  <a:lnTo>
                    <a:pt x="2024" y="768"/>
                  </a:lnTo>
                  <a:lnTo>
                    <a:pt x="2060" y="675"/>
                  </a:lnTo>
                  <a:lnTo>
                    <a:pt x="2101" y="583"/>
                  </a:lnTo>
                  <a:lnTo>
                    <a:pt x="2150" y="491"/>
                  </a:lnTo>
                  <a:lnTo>
                    <a:pt x="2205" y="397"/>
                  </a:lnTo>
                  <a:lnTo>
                    <a:pt x="2268" y="305"/>
                  </a:lnTo>
                  <a:lnTo>
                    <a:pt x="2339" y="212"/>
                  </a:lnTo>
                  <a:lnTo>
                    <a:pt x="2419" y="118"/>
                  </a:lnTo>
                  <a:lnTo>
                    <a:pt x="2508" y="25"/>
                  </a:lnTo>
                  <a:lnTo>
                    <a:pt x="2526" y="11"/>
                  </a:lnTo>
                  <a:lnTo>
                    <a:pt x="2546" y="2"/>
                  </a:lnTo>
                  <a:lnTo>
                    <a:pt x="25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75" name="TextBox 11">
            <a:extLst>
              <a:ext uri="{FF2B5EF4-FFF2-40B4-BE49-F238E27FC236}">
                <a16:creationId xmlns="" xmlns:a16="http://schemas.microsoft.com/office/drawing/2014/main" id="{9D954F0B-799B-4FBB-9DC0-CF0A6C042758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76" name="TextBox 12">
            <a:extLst>
              <a:ext uri="{FF2B5EF4-FFF2-40B4-BE49-F238E27FC236}">
                <a16:creationId xmlns="" xmlns:a16="http://schemas.microsoft.com/office/drawing/2014/main" id="{52190A13-7B88-46B9-9F72-F793AF8B92F9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77" name="TextBox 13">
            <a:extLst>
              <a:ext uri="{FF2B5EF4-FFF2-40B4-BE49-F238E27FC236}">
                <a16:creationId xmlns="" xmlns:a16="http://schemas.microsoft.com/office/drawing/2014/main" id="{99FD85C4-3FB8-42BE-AD68-F08F9A67271F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78" name="TextBox 14">
            <a:extLst>
              <a:ext uri="{FF2B5EF4-FFF2-40B4-BE49-F238E27FC236}">
                <a16:creationId xmlns="" xmlns:a16="http://schemas.microsoft.com/office/drawing/2014/main" id="{02DC44EF-1684-4538-82B7-AD9A5D546977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9" name="Straight Connector 16">
            <a:extLst>
              <a:ext uri="{FF2B5EF4-FFF2-40B4-BE49-F238E27FC236}">
                <a16:creationId xmlns="" xmlns:a16="http://schemas.microsoft.com/office/drawing/2014/main" id="{BC75E177-8F3E-4BD5-8E4A-F23547A19CD6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18">
            <a:extLst>
              <a:ext uri="{FF2B5EF4-FFF2-40B4-BE49-F238E27FC236}">
                <a16:creationId xmlns="" xmlns:a16="http://schemas.microsoft.com/office/drawing/2014/main" id="{0ED73E38-D4F6-4EE1-997A-859ECDAF3226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1" name="Group 19">
            <a:extLst>
              <a:ext uri="{FF2B5EF4-FFF2-40B4-BE49-F238E27FC236}">
                <a16:creationId xmlns="" xmlns:a16="http://schemas.microsoft.com/office/drawing/2014/main" id="{A55D255E-01B0-44D2-B937-6880F0658680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2" name="Freeform 426">
              <a:extLst>
                <a:ext uri="{FF2B5EF4-FFF2-40B4-BE49-F238E27FC236}">
                  <a16:creationId xmlns="" xmlns:a16="http://schemas.microsoft.com/office/drawing/2014/main" id="{D5043301-2384-41A5-AA4B-1FD1337163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3" name="Freeform 427">
              <a:extLst>
                <a:ext uri="{FF2B5EF4-FFF2-40B4-BE49-F238E27FC236}">
                  <a16:creationId xmlns="" xmlns:a16="http://schemas.microsoft.com/office/drawing/2014/main" id="{D6CBBC77-3841-4709-86F4-C5AC0D8960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4" name="Freeform 428">
              <a:extLst>
                <a:ext uri="{FF2B5EF4-FFF2-40B4-BE49-F238E27FC236}">
                  <a16:creationId xmlns="" xmlns:a16="http://schemas.microsoft.com/office/drawing/2014/main" id="{74660948-AA27-4EEF-B59C-93C578F47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5" name="Freeform 429">
              <a:extLst>
                <a:ext uri="{FF2B5EF4-FFF2-40B4-BE49-F238E27FC236}">
                  <a16:creationId xmlns="" xmlns:a16="http://schemas.microsoft.com/office/drawing/2014/main" id="{D3921897-B879-4F1E-87C1-AC91EBFB28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86" name="矩形: 圆角 85">
            <a:extLst>
              <a:ext uri="{FF2B5EF4-FFF2-40B4-BE49-F238E27FC236}">
                <a16:creationId xmlns="" xmlns:a16="http://schemas.microsoft.com/office/drawing/2014/main" id="{7A93A90C-BCF9-4ED0-A16D-AE74FA15C34A}"/>
              </a:ext>
            </a:extLst>
          </p:cNvPr>
          <p:cNvSpPr/>
          <p:nvPr/>
        </p:nvSpPr>
        <p:spPr bwMode="auto">
          <a:xfrm>
            <a:off x="3705631" y="1438313"/>
            <a:ext cx="4780738" cy="46343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日常生活活动能力训练</a:t>
            </a:r>
          </a:p>
        </p:txBody>
      </p:sp>
      <p:sp>
        <p:nvSpPr>
          <p:cNvPr id="87" name="任意多边形: 形状 86">
            <a:extLst>
              <a:ext uri="{FF2B5EF4-FFF2-40B4-BE49-F238E27FC236}">
                <a16:creationId xmlns="" xmlns:a16="http://schemas.microsoft.com/office/drawing/2014/main" id="{68E16D97-3B45-4FE0-BA68-255812298B14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51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229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  <p:bldP spid="10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47" grpId="0" animBg="1"/>
      <p:bldP spid="60" grpId="0" animBg="1"/>
      <p:bldP spid="61" grpId="0"/>
      <p:bldP spid="75" grpId="0"/>
      <p:bldP spid="76" grpId="0"/>
      <p:bldP spid="77" grpId="0"/>
      <p:bldP spid="78" grpId="0"/>
      <p:bldP spid="80" grpId="0"/>
      <p:bldP spid="86" grpId="0" animBg="1"/>
      <p:bldP spid="8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>
            <a:extLst>
              <a:ext uri="{FF2B5EF4-FFF2-40B4-BE49-F238E27FC236}">
                <a16:creationId xmlns="" xmlns:a16="http://schemas.microsoft.com/office/drawing/2014/main" id="{C257EA0D-E9BB-489E-B78F-5659036F796C}"/>
              </a:ext>
            </a:extLst>
          </p:cNvPr>
          <p:cNvSpPr/>
          <p:nvPr/>
        </p:nvSpPr>
        <p:spPr>
          <a:xfrm>
            <a:off x="6734629" y="5096252"/>
            <a:ext cx="5122409" cy="495658"/>
          </a:xfrm>
          <a:prstGeom prst="ellipse">
            <a:avLst/>
          </a:prstGeom>
          <a:solidFill>
            <a:schemeClr val="tx1">
              <a:alpha val="24000"/>
            </a:schemeClr>
          </a:solidFill>
          <a:ln>
            <a:noFill/>
          </a:ln>
          <a:effectLst>
            <a:glow>
              <a:schemeClr val="tx1">
                <a:alpha val="0"/>
              </a:schemeClr>
            </a:glow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="" xmlns:a16="http://schemas.microsoft.com/office/drawing/2014/main" id="{F8591668-9C6B-479C-A2EE-069DE4850074}"/>
              </a:ext>
            </a:extLst>
          </p:cNvPr>
          <p:cNvSpPr txBox="1"/>
          <p:nvPr/>
        </p:nvSpPr>
        <p:spPr>
          <a:xfrm>
            <a:off x="735206" y="2086673"/>
            <a:ext cx="5435599" cy="175432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zh-CN"/>
            </a:defPPr>
            <a:lvl1pPr lvl="0" defTabSz="457200">
              <a:lnSpc>
                <a:spcPct val="90000"/>
              </a:lnSpc>
              <a:defRPr sz="6000">
                <a:solidFill>
                  <a:srgbClr val="0C5ED3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defRPr>
            </a:lvl1pPr>
          </a:lstStyle>
          <a:p>
            <a:r>
              <a:rPr lang="zh-CN" altLang="en-US" dirty="0">
                <a:sym typeface="+mn-lt"/>
              </a:rPr>
              <a:t>轮椅</a:t>
            </a:r>
          </a:p>
          <a:p>
            <a:r>
              <a:rPr lang="zh-CN" altLang="en-US" dirty="0">
                <a:sym typeface="+mn-lt"/>
              </a:rPr>
              <a:t>选择与使用</a:t>
            </a:r>
          </a:p>
        </p:txBody>
      </p:sp>
      <p:sp>
        <p:nvSpPr>
          <p:cNvPr id="24" name="TextBox 11">
            <a:extLst>
              <a:ext uri="{FF2B5EF4-FFF2-40B4-BE49-F238E27FC236}">
                <a16:creationId xmlns="" xmlns:a16="http://schemas.microsoft.com/office/drawing/2014/main" id="{B493939D-CA80-40FC-92B9-5659138B1CAC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25" name="TextBox 12">
            <a:extLst>
              <a:ext uri="{FF2B5EF4-FFF2-40B4-BE49-F238E27FC236}">
                <a16:creationId xmlns="" xmlns:a16="http://schemas.microsoft.com/office/drawing/2014/main" id="{8CBEAD29-EB62-49A8-9D2C-17A0BF166649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26" name="TextBox 13">
            <a:extLst>
              <a:ext uri="{FF2B5EF4-FFF2-40B4-BE49-F238E27FC236}">
                <a16:creationId xmlns="" xmlns:a16="http://schemas.microsoft.com/office/drawing/2014/main" id="{6CA75BD9-D704-4D3A-B021-AAB61102099D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27" name="TextBox 14">
            <a:extLst>
              <a:ext uri="{FF2B5EF4-FFF2-40B4-BE49-F238E27FC236}">
                <a16:creationId xmlns="" xmlns:a16="http://schemas.microsoft.com/office/drawing/2014/main" id="{3DD5489D-297D-4010-A5B3-6F44E839AB8A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28" name="Straight Connector 16">
            <a:extLst>
              <a:ext uri="{FF2B5EF4-FFF2-40B4-BE49-F238E27FC236}">
                <a16:creationId xmlns="" xmlns:a16="http://schemas.microsoft.com/office/drawing/2014/main" id="{FF728445-115A-4095-929B-D9A2A85B64FD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8">
            <a:extLst>
              <a:ext uri="{FF2B5EF4-FFF2-40B4-BE49-F238E27FC236}">
                <a16:creationId xmlns="" xmlns:a16="http://schemas.microsoft.com/office/drawing/2014/main" id="{6B41BE62-896C-42D7-8D49-59BC11797E70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0" name="Group 19">
            <a:extLst>
              <a:ext uri="{FF2B5EF4-FFF2-40B4-BE49-F238E27FC236}">
                <a16:creationId xmlns="" xmlns:a16="http://schemas.microsoft.com/office/drawing/2014/main" id="{E531F74D-82A6-4C3C-9900-60F3447CBCF3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5" name="Freeform 426">
              <a:extLst>
                <a:ext uri="{FF2B5EF4-FFF2-40B4-BE49-F238E27FC236}">
                  <a16:creationId xmlns="" xmlns:a16="http://schemas.microsoft.com/office/drawing/2014/main" id="{441F282C-809B-407A-8ED8-6BD74265D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Freeform 427">
              <a:extLst>
                <a:ext uri="{FF2B5EF4-FFF2-40B4-BE49-F238E27FC236}">
                  <a16:creationId xmlns="" xmlns:a16="http://schemas.microsoft.com/office/drawing/2014/main" id="{3EFF8553-DD3C-4B75-B480-A7479A1231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Freeform 428">
              <a:extLst>
                <a:ext uri="{FF2B5EF4-FFF2-40B4-BE49-F238E27FC236}">
                  <a16:creationId xmlns="" xmlns:a16="http://schemas.microsoft.com/office/drawing/2014/main" id="{472CC4F2-DFF3-4CC0-BB52-127DE397D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Freeform 429">
              <a:extLst>
                <a:ext uri="{FF2B5EF4-FFF2-40B4-BE49-F238E27FC236}">
                  <a16:creationId xmlns="" xmlns:a16="http://schemas.microsoft.com/office/drawing/2014/main" id="{6EF6B13B-668E-487C-97B2-D4998D88E7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8" name="图片 17" descr="卡通人物&#10;&#10;描述已自动生成">
            <a:extLst>
              <a:ext uri="{FF2B5EF4-FFF2-40B4-BE49-F238E27FC236}">
                <a16:creationId xmlns="" xmlns:a16="http://schemas.microsoft.com/office/drawing/2014/main" id="{D7549E4A-9849-4630-96D2-329754B77D9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880008" y="1341263"/>
            <a:ext cx="4044488" cy="4002818"/>
          </a:xfrm>
          <a:prstGeom prst="rect">
            <a:avLst/>
          </a:prstGeom>
        </p:spPr>
      </p:pic>
      <p:sp>
        <p:nvSpPr>
          <p:cNvPr id="39" name="文本框 38">
            <a:extLst>
              <a:ext uri="{FF2B5EF4-FFF2-40B4-BE49-F238E27FC236}">
                <a16:creationId xmlns="" xmlns:a16="http://schemas.microsoft.com/office/drawing/2014/main" id="{B4E702FD-398F-48F7-B552-125ED6A8999A}"/>
              </a:ext>
            </a:extLst>
          </p:cNvPr>
          <p:cNvSpPr txBox="1"/>
          <p:nvPr/>
        </p:nvSpPr>
        <p:spPr>
          <a:xfrm>
            <a:off x="833624" y="3863440"/>
            <a:ext cx="4627979" cy="3536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120000"/>
              </a:lnSpc>
            </a:pP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which works better. Icons and pictures can be replaced with one click according to your personal needs. Data charts can be replaced and edited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="" xmlns:a16="http://schemas.microsoft.com/office/drawing/2014/main" id="{1462F233-EC52-4F91-A46E-DECDC5BAB99D}"/>
              </a:ext>
            </a:extLst>
          </p:cNvPr>
          <p:cNvGrpSpPr/>
          <p:nvPr/>
        </p:nvGrpSpPr>
        <p:grpSpPr>
          <a:xfrm>
            <a:off x="0" y="5312294"/>
            <a:ext cx="12192000" cy="1562653"/>
            <a:chOff x="0" y="5312294"/>
            <a:chExt cx="12192000" cy="1562653"/>
          </a:xfrm>
        </p:grpSpPr>
        <p:sp>
          <p:nvSpPr>
            <p:cNvPr id="42" name="任意多边形: 形状 41">
              <a:extLst>
                <a:ext uri="{FF2B5EF4-FFF2-40B4-BE49-F238E27FC236}">
                  <a16:creationId xmlns="" xmlns:a16="http://schemas.microsoft.com/office/drawing/2014/main" id="{D2769FCA-6946-4D5F-8CF7-365C56D790FA}"/>
                </a:ext>
              </a:extLst>
            </p:cNvPr>
            <p:cNvSpPr/>
            <p:nvPr/>
          </p:nvSpPr>
          <p:spPr>
            <a:xfrm rot="10800000">
              <a:off x="0" y="5312294"/>
              <a:ext cx="12192000" cy="1562653"/>
            </a:xfrm>
            <a:custGeom>
              <a:avLst/>
              <a:gdLst>
                <a:gd name="connsiteX0" fmla="*/ 12192000 w 12192000"/>
                <a:gd name="connsiteY0" fmla="*/ 0 h 3345988"/>
                <a:gd name="connsiteX1" fmla="*/ 0 w 12192000"/>
                <a:gd name="connsiteY1" fmla="*/ 0 h 3345988"/>
                <a:gd name="connsiteX2" fmla="*/ 0 w 12192000"/>
                <a:gd name="connsiteY2" fmla="*/ 3302045 h 3345988"/>
                <a:gd name="connsiteX3" fmla="*/ 138652 w 12192000"/>
                <a:gd name="connsiteY3" fmla="*/ 3314680 h 3345988"/>
                <a:gd name="connsiteX4" fmla="*/ 2187916 w 12192000"/>
                <a:gd name="connsiteY4" fmla="*/ 3169920 h 3345988"/>
                <a:gd name="connsiteX5" fmla="*/ 7359356 w 12192000"/>
                <a:gd name="connsiteY5" fmla="*/ 1168400 h 3345988"/>
                <a:gd name="connsiteX6" fmla="*/ 12172004 w 12192000"/>
                <a:gd name="connsiteY6" fmla="*/ 1686482 h 3345988"/>
                <a:gd name="connsiteX7" fmla="*/ 12192000 w 12192000"/>
                <a:gd name="connsiteY7" fmla="*/ 1692874 h 3345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3345988">
                  <a:moveTo>
                    <a:pt x="12192000" y="0"/>
                  </a:moveTo>
                  <a:lnTo>
                    <a:pt x="0" y="0"/>
                  </a:lnTo>
                  <a:lnTo>
                    <a:pt x="0" y="3302045"/>
                  </a:lnTo>
                  <a:lnTo>
                    <a:pt x="138652" y="3314680"/>
                  </a:lnTo>
                  <a:cubicBezTo>
                    <a:pt x="655714" y="3358700"/>
                    <a:pt x="1360299" y="3388995"/>
                    <a:pt x="2187916" y="3169920"/>
                  </a:cubicBezTo>
                  <a:cubicBezTo>
                    <a:pt x="3644183" y="2839720"/>
                    <a:pt x="4954823" y="1552787"/>
                    <a:pt x="7359356" y="1168400"/>
                  </a:cubicBezTo>
                  <a:cubicBezTo>
                    <a:pt x="9585454" y="798301"/>
                    <a:pt x="11052522" y="1322493"/>
                    <a:pt x="12172004" y="1686482"/>
                  </a:cubicBezTo>
                  <a:lnTo>
                    <a:pt x="12192000" y="169287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65000">
                  <a:schemeClr val="accent1">
                    <a:alpha val="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="" xmlns:a16="http://schemas.microsoft.com/office/drawing/2014/main" id="{45E3AD35-B563-49F5-B2AD-648D8393A257}"/>
                </a:ext>
              </a:extLst>
            </p:cNvPr>
            <p:cNvSpPr/>
            <p:nvPr/>
          </p:nvSpPr>
          <p:spPr>
            <a:xfrm rot="10800000">
              <a:off x="0" y="5495478"/>
              <a:ext cx="12192000" cy="1379468"/>
            </a:xfrm>
            <a:custGeom>
              <a:avLst/>
              <a:gdLst>
                <a:gd name="connsiteX0" fmla="*/ 12192000 w 12192000"/>
                <a:gd name="connsiteY0" fmla="*/ 0 h 2960575"/>
                <a:gd name="connsiteX1" fmla="*/ 0 w 12192000"/>
                <a:gd name="connsiteY1" fmla="*/ 0 h 2960575"/>
                <a:gd name="connsiteX2" fmla="*/ 0 w 12192000"/>
                <a:gd name="connsiteY2" fmla="*/ 2960575 h 2960575"/>
                <a:gd name="connsiteX3" fmla="*/ 122266 w 12192000"/>
                <a:gd name="connsiteY3" fmla="*/ 2957622 h 2960575"/>
                <a:gd name="connsiteX4" fmla="*/ 1263356 w 12192000"/>
                <a:gd name="connsiteY4" fmla="*/ 2786581 h 2960575"/>
                <a:gd name="connsiteX5" fmla="*/ 6434796 w 12192000"/>
                <a:gd name="connsiteY5" fmla="*/ 785061 h 2960575"/>
                <a:gd name="connsiteX6" fmla="*/ 12140439 w 12192000"/>
                <a:gd name="connsiteY6" fmla="*/ 1515639 h 2960575"/>
                <a:gd name="connsiteX7" fmla="*/ 12192000 w 12192000"/>
                <a:gd name="connsiteY7" fmla="*/ 1532359 h 2960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2960575">
                  <a:moveTo>
                    <a:pt x="12192000" y="0"/>
                  </a:moveTo>
                  <a:lnTo>
                    <a:pt x="0" y="0"/>
                  </a:lnTo>
                  <a:lnTo>
                    <a:pt x="0" y="2960575"/>
                  </a:lnTo>
                  <a:lnTo>
                    <a:pt x="122266" y="2957622"/>
                  </a:lnTo>
                  <a:cubicBezTo>
                    <a:pt x="466497" y="2943314"/>
                    <a:pt x="849548" y="2896119"/>
                    <a:pt x="1263356" y="2786581"/>
                  </a:cubicBezTo>
                  <a:cubicBezTo>
                    <a:pt x="2719623" y="2456381"/>
                    <a:pt x="4030263" y="1169448"/>
                    <a:pt x="6434796" y="785061"/>
                  </a:cubicBezTo>
                  <a:cubicBezTo>
                    <a:pt x="8849912" y="439833"/>
                    <a:pt x="10843680" y="1092877"/>
                    <a:pt x="12140439" y="1515639"/>
                  </a:cubicBezTo>
                  <a:lnTo>
                    <a:pt x="12192000" y="1532359"/>
                  </a:lnTo>
                  <a:close/>
                </a:path>
              </a:pathLst>
            </a:custGeom>
            <a:gradFill>
              <a:gsLst>
                <a:gs pos="0">
                  <a:srgbClr val="5695E7"/>
                </a:gs>
                <a:gs pos="73000">
                  <a:srgbClr val="0C5ED3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313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1" grpId="0"/>
      <p:bldP spid="24" grpId="0"/>
      <p:bldP spid="25" grpId="0"/>
      <p:bldP spid="26" grpId="0"/>
      <p:bldP spid="27" grpId="0"/>
      <p:bldP spid="29" grpId="0"/>
      <p:bldP spid="3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椭圆 14">
            <a:extLst>
              <a:ext uri="{FF2B5EF4-FFF2-40B4-BE49-F238E27FC236}">
                <a16:creationId xmlns="" xmlns:a16="http://schemas.microsoft.com/office/drawing/2014/main" id="{E269C210-B02C-4FB8-ADFE-14C6B3EB0237}"/>
              </a:ext>
            </a:extLst>
          </p:cNvPr>
          <p:cNvSpPr/>
          <p:nvPr/>
        </p:nvSpPr>
        <p:spPr>
          <a:xfrm>
            <a:off x="3983882" y="1823260"/>
            <a:ext cx="4238624" cy="4238624"/>
          </a:xfrm>
          <a:prstGeom prst="ellipse">
            <a:avLst/>
          </a:prstGeom>
          <a:gradFill>
            <a:gsLst>
              <a:gs pos="65000">
                <a:srgbClr val="0C5ED3">
                  <a:lumMod val="90000"/>
                  <a:lumOff val="10000"/>
                  <a:alpha val="0"/>
                </a:srgbClr>
              </a:gs>
              <a:gs pos="100000">
                <a:srgbClr val="0C5ED3">
                  <a:alpha val="18000"/>
                </a:srgbClr>
              </a:gs>
            </a:gsLst>
            <a:lin ang="5400000" scaled="0"/>
          </a:gradFill>
          <a:ln>
            <a:gradFill>
              <a:gsLst>
                <a:gs pos="53000">
                  <a:srgbClr val="0C5ED3">
                    <a:alpha val="0"/>
                  </a:srgbClr>
                </a:gs>
                <a:gs pos="100000">
                  <a:srgbClr val="0C5ED3"/>
                </a:gs>
              </a:gsLst>
              <a:lin ang="5400000" scaled="1"/>
            </a:gradFill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7" name="图片 6" descr="图标&#10;&#10;描述已自动生成">
            <a:extLst>
              <a:ext uri="{FF2B5EF4-FFF2-40B4-BE49-F238E27FC236}">
                <a16:creationId xmlns="" xmlns:a16="http://schemas.microsoft.com/office/drawing/2014/main" id="{665B1DB8-21AE-41AF-9EBE-4E795748047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841876" y="2851361"/>
            <a:ext cx="2435224" cy="2685630"/>
          </a:xfrm>
          <a:prstGeom prst="rect">
            <a:avLst/>
          </a:prstGeom>
        </p:spPr>
      </p:pic>
      <p:sp>
        <p:nvSpPr>
          <p:cNvPr id="29" name="椭圆 28">
            <a:extLst>
              <a:ext uri="{FF2B5EF4-FFF2-40B4-BE49-F238E27FC236}">
                <a16:creationId xmlns="" xmlns:a16="http://schemas.microsoft.com/office/drawing/2014/main" id="{096EF76E-A72F-4FE3-B8F5-ACE4035158E7}"/>
              </a:ext>
            </a:extLst>
          </p:cNvPr>
          <p:cNvSpPr/>
          <p:nvPr/>
        </p:nvSpPr>
        <p:spPr>
          <a:xfrm>
            <a:off x="4742605" y="2877345"/>
            <a:ext cx="108054" cy="108054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31" name="直接箭头连接符 30">
            <a:extLst>
              <a:ext uri="{FF2B5EF4-FFF2-40B4-BE49-F238E27FC236}">
                <a16:creationId xmlns="" xmlns:a16="http://schemas.microsoft.com/office/drawing/2014/main" id="{6C37084A-1DDD-4EA9-9BF8-AB9B080C86E9}"/>
              </a:ext>
            </a:extLst>
          </p:cNvPr>
          <p:cNvCxnSpPr>
            <a:cxnSpLocks/>
          </p:cNvCxnSpPr>
          <p:nvPr/>
        </p:nvCxnSpPr>
        <p:spPr>
          <a:xfrm flipH="1">
            <a:off x="3624264" y="2951373"/>
            <a:ext cx="1118342" cy="385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: 圆角 31">
            <a:extLst>
              <a:ext uri="{FF2B5EF4-FFF2-40B4-BE49-F238E27FC236}">
                <a16:creationId xmlns="" xmlns:a16="http://schemas.microsoft.com/office/drawing/2014/main" id="{B0EADB7A-3BCA-4177-B3B9-EDCD9CD40573}"/>
              </a:ext>
            </a:extLst>
          </p:cNvPr>
          <p:cNvSpPr/>
          <p:nvPr/>
        </p:nvSpPr>
        <p:spPr bwMode="auto">
          <a:xfrm>
            <a:off x="1779347" y="3105419"/>
            <a:ext cx="1533449" cy="46343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把手</a:t>
            </a:r>
          </a:p>
        </p:txBody>
      </p:sp>
      <p:sp>
        <p:nvSpPr>
          <p:cNvPr id="34" name="矩形: 圆角 33">
            <a:extLst>
              <a:ext uri="{FF2B5EF4-FFF2-40B4-BE49-F238E27FC236}">
                <a16:creationId xmlns="" xmlns:a16="http://schemas.microsoft.com/office/drawing/2014/main" id="{2618E439-FEE4-48B3-8974-C6331DE0A2E6}"/>
              </a:ext>
            </a:extLst>
          </p:cNvPr>
          <p:cNvSpPr/>
          <p:nvPr/>
        </p:nvSpPr>
        <p:spPr bwMode="auto">
          <a:xfrm>
            <a:off x="1779347" y="4135276"/>
            <a:ext cx="1533449" cy="46343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靠背</a:t>
            </a:r>
          </a:p>
        </p:txBody>
      </p:sp>
      <p:sp>
        <p:nvSpPr>
          <p:cNvPr id="35" name="椭圆 34">
            <a:extLst>
              <a:ext uri="{FF2B5EF4-FFF2-40B4-BE49-F238E27FC236}">
                <a16:creationId xmlns="" xmlns:a16="http://schemas.microsoft.com/office/drawing/2014/main" id="{CFE992B0-DB74-4F46-9772-52BBEE38CE74}"/>
              </a:ext>
            </a:extLst>
          </p:cNvPr>
          <p:cNvSpPr/>
          <p:nvPr/>
        </p:nvSpPr>
        <p:spPr>
          <a:xfrm>
            <a:off x="5561755" y="3460796"/>
            <a:ext cx="108054" cy="108054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36" name="直接箭头连接符 35">
            <a:extLst>
              <a:ext uri="{FF2B5EF4-FFF2-40B4-BE49-F238E27FC236}">
                <a16:creationId xmlns="" xmlns:a16="http://schemas.microsoft.com/office/drawing/2014/main" id="{BA00B4D5-194B-4821-A9AC-B4EB4A186B46}"/>
              </a:ext>
            </a:extLst>
          </p:cNvPr>
          <p:cNvCxnSpPr>
            <a:cxnSpLocks/>
            <a:stCxn id="35" idx="3"/>
          </p:cNvCxnSpPr>
          <p:nvPr/>
        </p:nvCxnSpPr>
        <p:spPr>
          <a:xfrm flipH="1">
            <a:off x="3444319" y="3553026"/>
            <a:ext cx="2133260" cy="797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>
            <a:extLst>
              <a:ext uri="{FF2B5EF4-FFF2-40B4-BE49-F238E27FC236}">
                <a16:creationId xmlns="" xmlns:a16="http://schemas.microsoft.com/office/drawing/2014/main" id="{636EBBEA-89A8-488E-A6ED-A0424638A995}"/>
              </a:ext>
            </a:extLst>
          </p:cNvPr>
          <p:cNvSpPr/>
          <p:nvPr/>
        </p:nvSpPr>
        <p:spPr>
          <a:xfrm>
            <a:off x="6614423" y="3957923"/>
            <a:ext cx="108054" cy="108054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39" name="直接箭头连接符 38">
            <a:extLst>
              <a:ext uri="{FF2B5EF4-FFF2-40B4-BE49-F238E27FC236}">
                <a16:creationId xmlns="" xmlns:a16="http://schemas.microsoft.com/office/drawing/2014/main" id="{4094A43E-15D8-42EC-B0E4-19CA54617834}"/>
              </a:ext>
            </a:extLst>
          </p:cNvPr>
          <p:cNvCxnSpPr>
            <a:cxnSpLocks/>
          </p:cNvCxnSpPr>
          <p:nvPr/>
        </p:nvCxnSpPr>
        <p:spPr>
          <a:xfrm flipV="1">
            <a:off x="6597012" y="2931372"/>
            <a:ext cx="2112119" cy="10805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: 圆角 40">
            <a:extLst>
              <a:ext uri="{FF2B5EF4-FFF2-40B4-BE49-F238E27FC236}">
                <a16:creationId xmlns="" xmlns:a16="http://schemas.microsoft.com/office/drawing/2014/main" id="{5035DFFB-072A-48E9-9291-6F9A85B437A9}"/>
              </a:ext>
            </a:extLst>
          </p:cNvPr>
          <p:cNvSpPr/>
          <p:nvPr/>
        </p:nvSpPr>
        <p:spPr bwMode="auto">
          <a:xfrm>
            <a:off x="8869609" y="2699656"/>
            <a:ext cx="1533449" cy="46343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椅座</a:t>
            </a:r>
          </a:p>
        </p:txBody>
      </p:sp>
      <p:sp>
        <p:nvSpPr>
          <p:cNvPr id="42" name="椭圆 41">
            <a:extLst>
              <a:ext uri="{FF2B5EF4-FFF2-40B4-BE49-F238E27FC236}">
                <a16:creationId xmlns="" xmlns:a16="http://schemas.microsoft.com/office/drawing/2014/main" id="{DC70A711-8F1C-4DB3-87EF-613FE8E3C1F1}"/>
              </a:ext>
            </a:extLst>
          </p:cNvPr>
          <p:cNvSpPr/>
          <p:nvPr/>
        </p:nvSpPr>
        <p:spPr>
          <a:xfrm>
            <a:off x="7223073" y="5215407"/>
            <a:ext cx="108054" cy="108054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43" name="直接箭头连接符 42">
            <a:extLst>
              <a:ext uri="{FF2B5EF4-FFF2-40B4-BE49-F238E27FC236}">
                <a16:creationId xmlns="" xmlns:a16="http://schemas.microsoft.com/office/drawing/2014/main" id="{90EC5CBC-13FB-4660-9945-5A8D84BAFF6E}"/>
              </a:ext>
            </a:extLst>
          </p:cNvPr>
          <p:cNvCxnSpPr>
            <a:cxnSpLocks/>
          </p:cNvCxnSpPr>
          <p:nvPr/>
        </p:nvCxnSpPr>
        <p:spPr>
          <a:xfrm flipV="1">
            <a:off x="7313560" y="5269435"/>
            <a:ext cx="96451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: 圆角 44">
            <a:extLst>
              <a:ext uri="{FF2B5EF4-FFF2-40B4-BE49-F238E27FC236}">
                <a16:creationId xmlns="" xmlns:a16="http://schemas.microsoft.com/office/drawing/2014/main" id="{BBE06DCB-E270-4342-B9FA-7970FAEDA2E6}"/>
              </a:ext>
            </a:extLst>
          </p:cNvPr>
          <p:cNvSpPr/>
          <p:nvPr/>
        </p:nvSpPr>
        <p:spPr bwMode="auto">
          <a:xfrm>
            <a:off x="8494712" y="5037718"/>
            <a:ext cx="1533449" cy="46343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小脚轮</a:t>
            </a:r>
          </a:p>
        </p:txBody>
      </p:sp>
      <p:sp>
        <p:nvSpPr>
          <p:cNvPr id="47" name="矩形: 圆角 46">
            <a:extLst>
              <a:ext uri="{FF2B5EF4-FFF2-40B4-BE49-F238E27FC236}">
                <a16:creationId xmlns="" xmlns:a16="http://schemas.microsoft.com/office/drawing/2014/main" id="{7EFE0E18-B8EB-4E3B-9105-770B77032B19}"/>
              </a:ext>
            </a:extLst>
          </p:cNvPr>
          <p:cNvSpPr/>
          <p:nvPr/>
        </p:nvSpPr>
        <p:spPr bwMode="auto">
          <a:xfrm>
            <a:off x="2375770" y="5165133"/>
            <a:ext cx="1533449" cy="46343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大车轮</a:t>
            </a:r>
          </a:p>
        </p:txBody>
      </p:sp>
      <p:sp>
        <p:nvSpPr>
          <p:cNvPr id="48" name="椭圆 47">
            <a:extLst>
              <a:ext uri="{FF2B5EF4-FFF2-40B4-BE49-F238E27FC236}">
                <a16:creationId xmlns="" xmlns:a16="http://schemas.microsoft.com/office/drawing/2014/main" id="{E26173FA-727D-4C9D-AFE9-5AC639E061CA}"/>
              </a:ext>
            </a:extLst>
          </p:cNvPr>
          <p:cNvSpPr/>
          <p:nvPr/>
        </p:nvSpPr>
        <p:spPr>
          <a:xfrm>
            <a:off x="5213298" y="5323461"/>
            <a:ext cx="108054" cy="108054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49" name="直接箭头连接符 48">
            <a:extLst>
              <a:ext uri="{FF2B5EF4-FFF2-40B4-BE49-F238E27FC236}">
                <a16:creationId xmlns="" xmlns:a16="http://schemas.microsoft.com/office/drawing/2014/main" id="{373E84CF-520C-464B-B084-63DF877908AC}"/>
              </a:ext>
            </a:extLst>
          </p:cNvPr>
          <p:cNvCxnSpPr>
            <a:cxnSpLocks/>
          </p:cNvCxnSpPr>
          <p:nvPr/>
        </p:nvCxnSpPr>
        <p:spPr>
          <a:xfrm flipH="1">
            <a:off x="4017540" y="5377488"/>
            <a:ext cx="1248531" cy="19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椭圆 51">
            <a:extLst>
              <a:ext uri="{FF2B5EF4-FFF2-40B4-BE49-F238E27FC236}">
                <a16:creationId xmlns="" xmlns:a16="http://schemas.microsoft.com/office/drawing/2014/main" id="{86CFBA71-F9AF-4C93-978A-EB6734EBE581}"/>
              </a:ext>
            </a:extLst>
          </p:cNvPr>
          <p:cNvSpPr/>
          <p:nvPr/>
        </p:nvSpPr>
        <p:spPr>
          <a:xfrm>
            <a:off x="6849693" y="4598707"/>
            <a:ext cx="108054" cy="108054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53" name="直接箭头连接符 52">
            <a:extLst>
              <a:ext uri="{FF2B5EF4-FFF2-40B4-BE49-F238E27FC236}">
                <a16:creationId xmlns="" xmlns:a16="http://schemas.microsoft.com/office/drawing/2014/main" id="{0CC305F2-EC33-46EA-B3E5-0C377D8A26FD}"/>
              </a:ext>
            </a:extLst>
          </p:cNvPr>
          <p:cNvCxnSpPr>
            <a:cxnSpLocks/>
          </p:cNvCxnSpPr>
          <p:nvPr/>
        </p:nvCxnSpPr>
        <p:spPr>
          <a:xfrm flipV="1">
            <a:off x="6939970" y="4350664"/>
            <a:ext cx="2025594" cy="304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矩形: 圆角 54">
            <a:extLst>
              <a:ext uri="{FF2B5EF4-FFF2-40B4-BE49-F238E27FC236}">
                <a16:creationId xmlns="" xmlns:a16="http://schemas.microsoft.com/office/drawing/2014/main" id="{FB391784-C410-48D6-AF57-6D6D3FCB1662}"/>
              </a:ext>
            </a:extLst>
          </p:cNvPr>
          <p:cNvSpPr/>
          <p:nvPr/>
        </p:nvSpPr>
        <p:spPr bwMode="auto">
          <a:xfrm>
            <a:off x="9080500" y="4101971"/>
            <a:ext cx="1533449" cy="46343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脚踏板</a:t>
            </a:r>
          </a:p>
        </p:txBody>
      </p:sp>
      <p:sp>
        <p:nvSpPr>
          <p:cNvPr id="57" name="矩形: 圆角 56">
            <a:extLst>
              <a:ext uri="{FF2B5EF4-FFF2-40B4-BE49-F238E27FC236}">
                <a16:creationId xmlns="" xmlns:a16="http://schemas.microsoft.com/office/drawing/2014/main" id="{A8EFB9AA-DB58-402D-B0E0-C1A293B98B5D}"/>
              </a:ext>
            </a:extLst>
          </p:cNvPr>
          <p:cNvSpPr/>
          <p:nvPr/>
        </p:nvSpPr>
        <p:spPr bwMode="auto">
          <a:xfrm>
            <a:off x="4258618" y="1443693"/>
            <a:ext cx="3675099" cy="529060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cs typeface="+mn-ea"/>
                <a:sym typeface="+mn-lt"/>
              </a:rPr>
              <a:t>轮椅构造</a:t>
            </a:r>
          </a:p>
        </p:txBody>
      </p:sp>
      <p:sp>
        <p:nvSpPr>
          <p:cNvPr id="33" name="TextBox 11">
            <a:extLst>
              <a:ext uri="{FF2B5EF4-FFF2-40B4-BE49-F238E27FC236}">
                <a16:creationId xmlns="" xmlns:a16="http://schemas.microsoft.com/office/drawing/2014/main" id="{59D424B9-CE01-4A3E-8147-D2BFDBBF68AA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="" xmlns:a16="http://schemas.microsoft.com/office/drawing/2014/main" id="{C6C51380-F83E-4F9F-8307-26DA3D5CCB0C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40" name="TextBox 13">
            <a:extLst>
              <a:ext uri="{FF2B5EF4-FFF2-40B4-BE49-F238E27FC236}">
                <a16:creationId xmlns="" xmlns:a16="http://schemas.microsoft.com/office/drawing/2014/main" id="{A71AFC9B-F376-441D-A423-6ECC072078C2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44" name="TextBox 14">
            <a:extLst>
              <a:ext uri="{FF2B5EF4-FFF2-40B4-BE49-F238E27FC236}">
                <a16:creationId xmlns="" xmlns:a16="http://schemas.microsoft.com/office/drawing/2014/main" id="{CA54AA44-4E7C-4F4B-B23B-5FAEE0FD06E1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46" name="Straight Connector 16">
            <a:extLst>
              <a:ext uri="{FF2B5EF4-FFF2-40B4-BE49-F238E27FC236}">
                <a16:creationId xmlns="" xmlns:a16="http://schemas.microsoft.com/office/drawing/2014/main" id="{3B2829EA-50B6-4E79-98E9-4C62F9AE1FF2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8">
            <a:extLst>
              <a:ext uri="{FF2B5EF4-FFF2-40B4-BE49-F238E27FC236}">
                <a16:creationId xmlns="" xmlns:a16="http://schemas.microsoft.com/office/drawing/2014/main" id="{2202B358-A022-486F-9BD6-369C974CC5D2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1" name="Group 19">
            <a:extLst>
              <a:ext uri="{FF2B5EF4-FFF2-40B4-BE49-F238E27FC236}">
                <a16:creationId xmlns="" xmlns:a16="http://schemas.microsoft.com/office/drawing/2014/main" id="{80987A5E-7B1B-4C2D-8B19-E6C95D4D6A2A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4" name="Freeform 426">
              <a:extLst>
                <a:ext uri="{FF2B5EF4-FFF2-40B4-BE49-F238E27FC236}">
                  <a16:creationId xmlns="" xmlns:a16="http://schemas.microsoft.com/office/drawing/2014/main" id="{27C3D3D0-00BC-4BB8-B86B-8AF93DF419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6" name="Freeform 427">
              <a:extLst>
                <a:ext uri="{FF2B5EF4-FFF2-40B4-BE49-F238E27FC236}">
                  <a16:creationId xmlns="" xmlns:a16="http://schemas.microsoft.com/office/drawing/2014/main" id="{39FC98A6-FE8A-4384-A0E2-A292ACEDF3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0" name="Freeform 428">
              <a:extLst>
                <a:ext uri="{FF2B5EF4-FFF2-40B4-BE49-F238E27FC236}">
                  <a16:creationId xmlns="" xmlns:a16="http://schemas.microsoft.com/office/drawing/2014/main" id="{A858F4A5-73D8-42D2-9129-F0527B01C2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1" name="Freeform 429">
              <a:extLst>
                <a:ext uri="{FF2B5EF4-FFF2-40B4-BE49-F238E27FC236}">
                  <a16:creationId xmlns="" xmlns:a16="http://schemas.microsoft.com/office/drawing/2014/main" id="{F9DC2E64-3842-4BFF-B6F4-6DD3DE8A98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62" name="任意多边形: 形状 61">
            <a:extLst>
              <a:ext uri="{FF2B5EF4-FFF2-40B4-BE49-F238E27FC236}">
                <a16:creationId xmlns="" xmlns:a16="http://schemas.microsoft.com/office/drawing/2014/main" id="{05B2DB9B-82A8-4970-8BB3-E21D8638D4F9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51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105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9" grpId="0" animBg="1"/>
      <p:bldP spid="32" grpId="0" animBg="1"/>
      <p:bldP spid="34" grpId="0" animBg="1"/>
      <p:bldP spid="35" grpId="0" animBg="1"/>
      <p:bldP spid="38" grpId="0" animBg="1"/>
      <p:bldP spid="41" grpId="0" animBg="1"/>
      <p:bldP spid="42" grpId="0" animBg="1"/>
      <p:bldP spid="45" grpId="0" animBg="1"/>
      <p:bldP spid="47" grpId="0" animBg="1"/>
      <p:bldP spid="48" grpId="0" animBg="1"/>
      <p:bldP spid="52" grpId="0" animBg="1"/>
      <p:bldP spid="55" grpId="0" animBg="1"/>
      <p:bldP spid="57" grpId="0" animBg="1"/>
      <p:bldP spid="33" grpId="0"/>
      <p:bldP spid="37" grpId="0"/>
      <p:bldP spid="40" grpId="0"/>
      <p:bldP spid="44" grpId="0"/>
      <p:bldP spid="50" grpId="0"/>
      <p:bldP spid="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>
            <a:extLst>
              <a:ext uri="{FF2B5EF4-FFF2-40B4-BE49-F238E27FC236}">
                <a16:creationId xmlns="" xmlns:a16="http://schemas.microsoft.com/office/drawing/2014/main" id="{057E1421-0604-4295-8508-A873BBAF23E7}"/>
              </a:ext>
            </a:extLst>
          </p:cNvPr>
          <p:cNvGrpSpPr/>
          <p:nvPr/>
        </p:nvGrpSpPr>
        <p:grpSpPr>
          <a:xfrm flipH="1">
            <a:off x="0" y="5312294"/>
            <a:ext cx="12192000" cy="1562653"/>
            <a:chOff x="0" y="5312294"/>
            <a:chExt cx="12192000" cy="1562653"/>
          </a:xfrm>
        </p:grpSpPr>
        <p:sp>
          <p:nvSpPr>
            <p:cNvPr id="31" name="任意多边形: 形状 30">
              <a:extLst>
                <a:ext uri="{FF2B5EF4-FFF2-40B4-BE49-F238E27FC236}">
                  <a16:creationId xmlns="" xmlns:a16="http://schemas.microsoft.com/office/drawing/2014/main" id="{4A773E08-EC4E-4642-A3DD-9ED8E4E9F21A}"/>
                </a:ext>
              </a:extLst>
            </p:cNvPr>
            <p:cNvSpPr/>
            <p:nvPr/>
          </p:nvSpPr>
          <p:spPr>
            <a:xfrm rot="10800000">
              <a:off x="0" y="5312294"/>
              <a:ext cx="12192000" cy="1562653"/>
            </a:xfrm>
            <a:custGeom>
              <a:avLst/>
              <a:gdLst>
                <a:gd name="connsiteX0" fmla="*/ 12192000 w 12192000"/>
                <a:gd name="connsiteY0" fmla="*/ 0 h 3345988"/>
                <a:gd name="connsiteX1" fmla="*/ 0 w 12192000"/>
                <a:gd name="connsiteY1" fmla="*/ 0 h 3345988"/>
                <a:gd name="connsiteX2" fmla="*/ 0 w 12192000"/>
                <a:gd name="connsiteY2" fmla="*/ 3302045 h 3345988"/>
                <a:gd name="connsiteX3" fmla="*/ 138652 w 12192000"/>
                <a:gd name="connsiteY3" fmla="*/ 3314680 h 3345988"/>
                <a:gd name="connsiteX4" fmla="*/ 2187916 w 12192000"/>
                <a:gd name="connsiteY4" fmla="*/ 3169920 h 3345988"/>
                <a:gd name="connsiteX5" fmla="*/ 7359356 w 12192000"/>
                <a:gd name="connsiteY5" fmla="*/ 1168400 h 3345988"/>
                <a:gd name="connsiteX6" fmla="*/ 12172004 w 12192000"/>
                <a:gd name="connsiteY6" fmla="*/ 1686482 h 3345988"/>
                <a:gd name="connsiteX7" fmla="*/ 12192000 w 12192000"/>
                <a:gd name="connsiteY7" fmla="*/ 1692874 h 3345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3345988">
                  <a:moveTo>
                    <a:pt x="12192000" y="0"/>
                  </a:moveTo>
                  <a:lnTo>
                    <a:pt x="0" y="0"/>
                  </a:lnTo>
                  <a:lnTo>
                    <a:pt x="0" y="3302045"/>
                  </a:lnTo>
                  <a:lnTo>
                    <a:pt x="138652" y="3314680"/>
                  </a:lnTo>
                  <a:cubicBezTo>
                    <a:pt x="655714" y="3358700"/>
                    <a:pt x="1360299" y="3388995"/>
                    <a:pt x="2187916" y="3169920"/>
                  </a:cubicBezTo>
                  <a:cubicBezTo>
                    <a:pt x="3644183" y="2839720"/>
                    <a:pt x="4954823" y="1552787"/>
                    <a:pt x="7359356" y="1168400"/>
                  </a:cubicBezTo>
                  <a:cubicBezTo>
                    <a:pt x="9585454" y="798301"/>
                    <a:pt x="11052522" y="1322493"/>
                    <a:pt x="12172004" y="1686482"/>
                  </a:cubicBezTo>
                  <a:lnTo>
                    <a:pt x="12192000" y="169287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65000">
                  <a:schemeClr val="accent1">
                    <a:alpha val="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="" xmlns:a16="http://schemas.microsoft.com/office/drawing/2014/main" id="{77A1E659-35E6-4D87-863F-7D57A8193CB5}"/>
                </a:ext>
              </a:extLst>
            </p:cNvPr>
            <p:cNvSpPr/>
            <p:nvPr/>
          </p:nvSpPr>
          <p:spPr>
            <a:xfrm rot="10800000">
              <a:off x="0" y="5495478"/>
              <a:ext cx="12192000" cy="1379468"/>
            </a:xfrm>
            <a:custGeom>
              <a:avLst/>
              <a:gdLst>
                <a:gd name="connsiteX0" fmla="*/ 12192000 w 12192000"/>
                <a:gd name="connsiteY0" fmla="*/ 0 h 2960575"/>
                <a:gd name="connsiteX1" fmla="*/ 0 w 12192000"/>
                <a:gd name="connsiteY1" fmla="*/ 0 h 2960575"/>
                <a:gd name="connsiteX2" fmla="*/ 0 w 12192000"/>
                <a:gd name="connsiteY2" fmla="*/ 2960575 h 2960575"/>
                <a:gd name="connsiteX3" fmla="*/ 122266 w 12192000"/>
                <a:gd name="connsiteY3" fmla="*/ 2957622 h 2960575"/>
                <a:gd name="connsiteX4" fmla="*/ 1263356 w 12192000"/>
                <a:gd name="connsiteY4" fmla="*/ 2786581 h 2960575"/>
                <a:gd name="connsiteX5" fmla="*/ 6434796 w 12192000"/>
                <a:gd name="connsiteY5" fmla="*/ 785061 h 2960575"/>
                <a:gd name="connsiteX6" fmla="*/ 12140439 w 12192000"/>
                <a:gd name="connsiteY6" fmla="*/ 1515639 h 2960575"/>
                <a:gd name="connsiteX7" fmla="*/ 12192000 w 12192000"/>
                <a:gd name="connsiteY7" fmla="*/ 1532359 h 2960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2960575">
                  <a:moveTo>
                    <a:pt x="12192000" y="0"/>
                  </a:moveTo>
                  <a:lnTo>
                    <a:pt x="0" y="0"/>
                  </a:lnTo>
                  <a:lnTo>
                    <a:pt x="0" y="2960575"/>
                  </a:lnTo>
                  <a:lnTo>
                    <a:pt x="122266" y="2957622"/>
                  </a:lnTo>
                  <a:cubicBezTo>
                    <a:pt x="466497" y="2943314"/>
                    <a:pt x="849548" y="2896119"/>
                    <a:pt x="1263356" y="2786581"/>
                  </a:cubicBezTo>
                  <a:cubicBezTo>
                    <a:pt x="2719623" y="2456381"/>
                    <a:pt x="4030263" y="1169448"/>
                    <a:pt x="6434796" y="785061"/>
                  </a:cubicBezTo>
                  <a:cubicBezTo>
                    <a:pt x="8849912" y="439833"/>
                    <a:pt x="10843680" y="1092877"/>
                    <a:pt x="12140439" y="1515639"/>
                  </a:cubicBezTo>
                  <a:lnTo>
                    <a:pt x="12192000" y="1532359"/>
                  </a:lnTo>
                  <a:close/>
                </a:path>
              </a:pathLst>
            </a:custGeom>
            <a:gradFill>
              <a:gsLst>
                <a:gs pos="0">
                  <a:srgbClr val="5695E7"/>
                </a:gs>
                <a:gs pos="73000">
                  <a:srgbClr val="0C5ED3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196FE2A3-8DCD-4137-B56D-6BC5E7A79425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="" xmlns:a16="http://schemas.microsoft.com/office/drawing/2014/main" id="{287A8C29-D304-42E7-B6F0-BFA9273814E7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E41BE2CA-6701-46F8-A856-F797AE6445CE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D11FF44E-F623-4549-95AC-C9137170D4A0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" name="Straight Connector 16">
            <a:extLst>
              <a:ext uri="{FF2B5EF4-FFF2-40B4-BE49-F238E27FC236}">
                <a16:creationId xmlns="" xmlns:a16="http://schemas.microsoft.com/office/drawing/2014/main" id="{73D5D22E-E46B-45A2-ACB0-5E245DCF49E3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>
            <a:extLst>
              <a:ext uri="{FF2B5EF4-FFF2-40B4-BE49-F238E27FC236}">
                <a16:creationId xmlns="" xmlns:a16="http://schemas.microsoft.com/office/drawing/2014/main" id="{5DDDE03B-0F70-4598-A165-0AEEB5D729FE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Group 19">
            <a:extLst>
              <a:ext uri="{FF2B5EF4-FFF2-40B4-BE49-F238E27FC236}">
                <a16:creationId xmlns="" xmlns:a16="http://schemas.microsoft.com/office/drawing/2014/main" id="{6E221C2E-865F-4985-9AD0-417F300E8ED1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" name="Freeform 426">
              <a:extLst>
                <a:ext uri="{FF2B5EF4-FFF2-40B4-BE49-F238E27FC236}">
                  <a16:creationId xmlns="" xmlns:a16="http://schemas.microsoft.com/office/drawing/2014/main" id="{C4408F5E-57DB-468A-A896-4546D38F6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27">
              <a:extLst>
                <a:ext uri="{FF2B5EF4-FFF2-40B4-BE49-F238E27FC236}">
                  <a16:creationId xmlns="" xmlns:a16="http://schemas.microsoft.com/office/drawing/2014/main" id="{036DE23C-1310-4DB5-A478-59B95B81C1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428">
              <a:extLst>
                <a:ext uri="{FF2B5EF4-FFF2-40B4-BE49-F238E27FC236}">
                  <a16:creationId xmlns="" xmlns:a16="http://schemas.microsoft.com/office/drawing/2014/main" id="{DBB4DA87-A8A4-40D7-AE94-723979672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9">
              <a:extLst>
                <a:ext uri="{FF2B5EF4-FFF2-40B4-BE49-F238E27FC236}">
                  <a16:creationId xmlns="" xmlns:a16="http://schemas.microsoft.com/office/drawing/2014/main" id="{EEF6D57B-642F-4BEA-80A4-00555F633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5" name="矩形: 圆角 14">
            <a:extLst>
              <a:ext uri="{FF2B5EF4-FFF2-40B4-BE49-F238E27FC236}">
                <a16:creationId xmlns="" xmlns:a16="http://schemas.microsoft.com/office/drawing/2014/main" id="{135D2B11-B1E1-45CE-9697-CA8A0F2187E0}"/>
              </a:ext>
            </a:extLst>
          </p:cNvPr>
          <p:cNvSpPr/>
          <p:nvPr/>
        </p:nvSpPr>
        <p:spPr>
          <a:xfrm>
            <a:off x="6396069" y="2026859"/>
            <a:ext cx="4049355" cy="49244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  <a:alpha val="26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Oval 16">
            <a:extLst>
              <a:ext uri="{FF2B5EF4-FFF2-40B4-BE49-F238E27FC236}">
                <a16:creationId xmlns="" xmlns:a16="http://schemas.microsoft.com/office/drawing/2014/main" id="{259CF46D-E9E5-416D-82FF-76FF6913AAC3}"/>
              </a:ext>
            </a:extLst>
          </p:cNvPr>
          <p:cNvSpPr/>
          <p:nvPr/>
        </p:nvSpPr>
        <p:spPr>
          <a:xfrm>
            <a:off x="6282967" y="2015225"/>
            <a:ext cx="515710" cy="515710"/>
          </a:xfrm>
          <a:prstGeom prst="ellipse">
            <a:avLst/>
          </a:prstGeom>
          <a:gradFill>
            <a:gsLst>
              <a:gs pos="0">
                <a:srgbClr val="5695E7"/>
              </a:gs>
              <a:gs pos="73000">
                <a:srgbClr val="0C5ED3"/>
              </a:gs>
            </a:gsLst>
            <a:lin ang="5400000" scaled="0"/>
          </a:gradFill>
          <a:ln w="423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80CA2958-9DB2-495D-931B-6D7CB7D9F7BC}"/>
              </a:ext>
            </a:extLst>
          </p:cNvPr>
          <p:cNvSpPr txBox="1"/>
          <p:nvPr/>
        </p:nvSpPr>
        <p:spPr>
          <a:xfrm>
            <a:off x="6944930" y="1996173"/>
            <a:ext cx="3123531" cy="461665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lvl="0" defTabSz="457200">
              <a:defRPr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日常生活活动的定义</a:t>
            </a:r>
          </a:p>
        </p:txBody>
      </p:sp>
      <p:sp>
        <p:nvSpPr>
          <p:cNvPr id="18" name="矩形: 圆角 17">
            <a:extLst>
              <a:ext uri="{FF2B5EF4-FFF2-40B4-BE49-F238E27FC236}">
                <a16:creationId xmlns="" xmlns:a16="http://schemas.microsoft.com/office/drawing/2014/main" id="{C18B64D1-8A94-435A-8C63-D1945235928A}"/>
              </a:ext>
            </a:extLst>
          </p:cNvPr>
          <p:cNvSpPr/>
          <p:nvPr/>
        </p:nvSpPr>
        <p:spPr>
          <a:xfrm>
            <a:off x="6396069" y="2978297"/>
            <a:ext cx="4049355" cy="49244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  <a:alpha val="26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Oval 16">
            <a:extLst>
              <a:ext uri="{FF2B5EF4-FFF2-40B4-BE49-F238E27FC236}">
                <a16:creationId xmlns="" xmlns:a16="http://schemas.microsoft.com/office/drawing/2014/main" id="{079B189D-9A26-49E2-A36F-3333190C01B2}"/>
              </a:ext>
            </a:extLst>
          </p:cNvPr>
          <p:cNvSpPr/>
          <p:nvPr/>
        </p:nvSpPr>
        <p:spPr>
          <a:xfrm>
            <a:off x="6282967" y="2966663"/>
            <a:ext cx="515710" cy="515710"/>
          </a:xfrm>
          <a:prstGeom prst="ellipse">
            <a:avLst/>
          </a:prstGeom>
          <a:gradFill>
            <a:gsLst>
              <a:gs pos="0">
                <a:srgbClr val="5695E7"/>
              </a:gs>
              <a:gs pos="73000">
                <a:srgbClr val="0C5ED3"/>
              </a:gs>
            </a:gsLst>
            <a:lin ang="5400000" scaled="0"/>
          </a:gradFill>
          <a:ln w="423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A69318A2-75D1-4819-87DA-129F39B0A28B}"/>
              </a:ext>
            </a:extLst>
          </p:cNvPr>
          <p:cNvSpPr txBox="1"/>
          <p:nvPr/>
        </p:nvSpPr>
        <p:spPr>
          <a:xfrm>
            <a:off x="6944931" y="2947611"/>
            <a:ext cx="2599656" cy="461665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lvl="0" defTabSz="457200">
              <a:defRPr/>
            </a:pP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Barthel 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指数评分</a:t>
            </a:r>
          </a:p>
        </p:txBody>
      </p:sp>
      <p:sp>
        <p:nvSpPr>
          <p:cNvPr id="21" name="矩形: 圆角 20">
            <a:extLst>
              <a:ext uri="{FF2B5EF4-FFF2-40B4-BE49-F238E27FC236}">
                <a16:creationId xmlns="" xmlns:a16="http://schemas.microsoft.com/office/drawing/2014/main" id="{DC659DED-4992-4116-B2BA-D6840A5C876A}"/>
              </a:ext>
            </a:extLst>
          </p:cNvPr>
          <p:cNvSpPr/>
          <p:nvPr/>
        </p:nvSpPr>
        <p:spPr>
          <a:xfrm>
            <a:off x="6396069" y="3953512"/>
            <a:ext cx="4049355" cy="49244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  <a:alpha val="26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Oval 16">
            <a:extLst>
              <a:ext uri="{FF2B5EF4-FFF2-40B4-BE49-F238E27FC236}">
                <a16:creationId xmlns="" xmlns:a16="http://schemas.microsoft.com/office/drawing/2014/main" id="{F1055FB0-4E29-4854-BDE1-B4FA24508E4E}"/>
              </a:ext>
            </a:extLst>
          </p:cNvPr>
          <p:cNvSpPr/>
          <p:nvPr/>
        </p:nvSpPr>
        <p:spPr>
          <a:xfrm>
            <a:off x="6282967" y="3941878"/>
            <a:ext cx="515710" cy="515710"/>
          </a:xfrm>
          <a:prstGeom prst="ellipse">
            <a:avLst/>
          </a:prstGeom>
          <a:gradFill>
            <a:gsLst>
              <a:gs pos="0">
                <a:srgbClr val="5695E7"/>
              </a:gs>
              <a:gs pos="73000">
                <a:srgbClr val="0C5ED3"/>
              </a:gs>
            </a:gsLst>
            <a:lin ang="5400000" scaled="0"/>
          </a:gradFill>
          <a:ln w="423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9948FFA9-D24E-4640-9E25-899EE704C97F}"/>
              </a:ext>
            </a:extLst>
          </p:cNvPr>
          <p:cNvSpPr txBox="1"/>
          <p:nvPr/>
        </p:nvSpPr>
        <p:spPr>
          <a:xfrm>
            <a:off x="6944930" y="3922826"/>
            <a:ext cx="3123531" cy="461665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lvl="0" defTabSz="457200">
              <a:defRPr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日常生活活动能力训练</a:t>
            </a:r>
          </a:p>
        </p:txBody>
      </p:sp>
      <p:sp>
        <p:nvSpPr>
          <p:cNvPr id="24" name="矩形: 圆角 23">
            <a:extLst>
              <a:ext uri="{FF2B5EF4-FFF2-40B4-BE49-F238E27FC236}">
                <a16:creationId xmlns="" xmlns:a16="http://schemas.microsoft.com/office/drawing/2014/main" id="{E7B638F4-786F-4174-9DAB-C2FC1BF854ED}"/>
              </a:ext>
            </a:extLst>
          </p:cNvPr>
          <p:cNvSpPr/>
          <p:nvPr/>
        </p:nvSpPr>
        <p:spPr>
          <a:xfrm>
            <a:off x="6396069" y="4917093"/>
            <a:ext cx="4049355" cy="49244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  <a:alpha val="26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Oval 16">
            <a:extLst>
              <a:ext uri="{FF2B5EF4-FFF2-40B4-BE49-F238E27FC236}">
                <a16:creationId xmlns="" xmlns:a16="http://schemas.microsoft.com/office/drawing/2014/main" id="{F5E3937E-CD7E-466A-867B-C7CC101E4E1A}"/>
              </a:ext>
            </a:extLst>
          </p:cNvPr>
          <p:cNvSpPr/>
          <p:nvPr/>
        </p:nvSpPr>
        <p:spPr>
          <a:xfrm>
            <a:off x="6282967" y="4905459"/>
            <a:ext cx="515710" cy="515710"/>
          </a:xfrm>
          <a:prstGeom prst="ellipse">
            <a:avLst/>
          </a:prstGeom>
          <a:gradFill>
            <a:gsLst>
              <a:gs pos="0">
                <a:srgbClr val="5695E7"/>
              </a:gs>
              <a:gs pos="73000">
                <a:srgbClr val="0C5ED3"/>
              </a:gs>
            </a:gsLst>
            <a:lin ang="5400000" scaled="0"/>
          </a:gradFill>
          <a:ln w="423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F6D86441-5F32-409C-9431-81D5059EEC81}"/>
              </a:ext>
            </a:extLst>
          </p:cNvPr>
          <p:cNvSpPr txBox="1"/>
          <p:nvPr/>
        </p:nvSpPr>
        <p:spPr>
          <a:xfrm>
            <a:off x="6944930" y="4886407"/>
            <a:ext cx="2599657" cy="461665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lvl="0" defTabSz="457200">
              <a:defRPr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轮椅选择与使用</a:t>
            </a:r>
          </a:p>
        </p:txBody>
      </p:sp>
      <p:pic>
        <p:nvPicPr>
          <p:cNvPr id="30" name="图片 29" descr="卡通人物&#10;&#10;中度可信度描述已自动生成">
            <a:extLst>
              <a:ext uri="{FF2B5EF4-FFF2-40B4-BE49-F238E27FC236}">
                <a16:creationId xmlns="" xmlns:a16="http://schemas.microsoft.com/office/drawing/2014/main" id="{F1D1231E-BBD0-46FB-9482-D64F40CEB07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6543" y="2227005"/>
            <a:ext cx="5147344" cy="4769430"/>
          </a:xfrm>
          <a:prstGeom prst="rect">
            <a:avLst/>
          </a:prstGeom>
        </p:spPr>
      </p:pic>
      <p:pic>
        <p:nvPicPr>
          <p:cNvPr id="29" name="图片 28" descr="卡通人物&#10;&#10;中度可信度描述已自动生成">
            <a:extLst>
              <a:ext uri="{FF2B5EF4-FFF2-40B4-BE49-F238E27FC236}">
                <a16:creationId xmlns="" xmlns:a16="http://schemas.microsoft.com/office/drawing/2014/main" id="{11075E0A-076E-4FE0-9792-AE30D5BEA62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12626" y="1398300"/>
            <a:ext cx="2860868" cy="560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38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  <p:bldP spid="18" grpId="0" animBg="1"/>
      <p:bldP spid="19" grpId="0" animBg="1"/>
      <p:bldP spid="20" grpId="0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7CFA8BDA-150F-4B59-A77E-5CA86D519345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="" xmlns:a16="http://schemas.microsoft.com/office/drawing/2014/main" id="{2151C411-3A6A-4A92-AB43-A8E7B6E850A6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2A5F1C16-3735-4597-B722-DF7A9020ABC0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3CF35F3F-E131-4C84-A727-F8F8CB0B99EF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" name="Straight Connector 16">
            <a:extLst>
              <a:ext uri="{FF2B5EF4-FFF2-40B4-BE49-F238E27FC236}">
                <a16:creationId xmlns="" xmlns:a16="http://schemas.microsoft.com/office/drawing/2014/main" id="{12E31074-5013-4655-842B-4558E0DA8B41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>
            <a:extLst>
              <a:ext uri="{FF2B5EF4-FFF2-40B4-BE49-F238E27FC236}">
                <a16:creationId xmlns="" xmlns:a16="http://schemas.microsoft.com/office/drawing/2014/main" id="{DF125943-D708-4815-8B0E-AF63968091EE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Group 19">
            <a:extLst>
              <a:ext uri="{FF2B5EF4-FFF2-40B4-BE49-F238E27FC236}">
                <a16:creationId xmlns="" xmlns:a16="http://schemas.microsoft.com/office/drawing/2014/main" id="{686F1FB6-6E06-46F5-AFB3-B8F100278FB4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" name="Freeform 426">
              <a:extLst>
                <a:ext uri="{FF2B5EF4-FFF2-40B4-BE49-F238E27FC236}">
                  <a16:creationId xmlns="" xmlns:a16="http://schemas.microsoft.com/office/drawing/2014/main" id="{3A6D17D3-4605-4BF2-AAC5-363D306D1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27">
              <a:extLst>
                <a:ext uri="{FF2B5EF4-FFF2-40B4-BE49-F238E27FC236}">
                  <a16:creationId xmlns="" xmlns:a16="http://schemas.microsoft.com/office/drawing/2014/main" id="{375EAC13-5532-4C59-A655-8F55AE559D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428">
              <a:extLst>
                <a:ext uri="{FF2B5EF4-FFF2-40B4-BE49-F238E27FC236}">
                  <a16:creationId xmlns="" xmlns:a16="http://schemas.microsoft.com/office/drawing/2014/main" id="{AB9BE065-7E0C-42B0-80F0-A2AA78EFC0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9">
              <a:extLst>
                <a:ext uri="{FF2B5EF4-FFF2-40B4-BE49-F238E27FC236}">
                  <a16:creationId xmlns="" xmlns:a16="http://schemas.microsoft.com/office/drawing/2014/main" id="{92ADB9B7-A8E3-44D2-A8E0-7F644576E90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矩形: 圆角 13">
            <a:extLst>
              <a:ext uri="{FF2B5EF4-FFF2-40B4-BE49-F238E27FC236}">
                <a16:creationId xmlns="" xmlns:a16="http://schemas.microsoft.com/office/drawing/2014/main" id="{86887787-0F75-43EE-B603-678AFFFC6D96}"/>
              </a:ext>
            </a:extLst>
          </p:cNvPr>
          <p:cNvSpPr/>
          <p:nvPr/>
        </p:nvSpPr>
        <p:spPr bwMode="auto">
          <a:xfrm>
            <a:off x="843189" y="1831986"/>
            <a:ext cx="2341971" cy="520052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座位长度</a:t>
            </a:r>
          </a:p>
        </p:txBody>
      </p:sp>
      <p:sp>
        <p:nvSpPr>
          <p:cNvPr id="15" name="矩形: 圆角 14">
            <a:extLst>
              <a:ext uri="{FF2B5EF4-FFF2-40B4-BE49-F238E27FC236}">
                <a16:creationId xmlns="" xmlns:a16="http://schemas.microsoft.com/office/drawing/2014/main" id="{91BFF931-A2EC-4678-A990-AAF2DB90838C}"/>
              </a:ext>
            </a:extLst>
          </p:cNvPr>
          <p:cNvSpPr/>
          <p:nvPr/>
        </p:nvSpPr>
        <p:spPr bwMode="auto">
          <a:xfrm>
            <a:off x="843189" y="2854228"/>
            <a:ext cx="2341971" cy="520052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座位宽度</a:t>
            </a:r>
          </a:p>
        </p:txBody>
      </p:sp>
      <p:sp>
        <p:nvSpPr>
          <p:cNvPr id="16" name="矩形: 圆角 15">
            <a:extLst>
              <a:ext uri="{FF2B5EF4-FFF2-40B4-BE49-F238E27FC236}">
                <a16:creationId xmlns="" xmlns:a16="http://schemas.microsoft.com/office/drawing/2014/main" id="{B1D73A51-F1C0-40BC-8E77-A2495D213B45}"/>
              </a:ext>
            </a:extLst>
          </p:cNvPr>
          <p:cNvSpPr/>
          <p:nvPr/>
        </p:nvSpPr>
        <p:spPr bwMode="auto">
          <a:xfrm>
            <a:off x="843189" y="3876470"/>
            <a:ext cx="2341971" cy="520052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靠背高度</a:t>
            </a:r>
          </a:p>
        </p:txBody>
      </p:sp>
      <p:sp>
        <p:nvSpPr>
          <p:cNvPr id="17" name="矩形: 圆角 16">
            <a:extLst>
              <a:ext uri="{FF2B5EF4-FFF2-40B4-BE49-F238E27FC236}">
                <a16:creationId xmlns="" xmlns:a16="http://schemas.microsoft.com/office/drawing/2014/main" id="{258D2EF6-5049-4F88-A0B4-88CC08FB5B44}"/>
              </a:ext>
            </a:extLst>
          </p:cNvPr>
          <p:cNvSpPr/>
          <p:nvPr/>
        </p:nvSpPr>
        <p:spPr bwMode="auto">
          <a:xfrm>
            <a:off x="843189" y="4898712"/>
            <a:ext cx="2341971" cy="520052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扶手高度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="" xmlns:a16="http://schemas.microsoft.com/office/drawing/2014/main" id="{0AEFF8C8-6E79-4F96-8767-3D458507AC91}"/>
              </a:ext>
            </a:extLst>
          </p:cNvPr>
          <p:cNvSpPr/>
          <p:nvPr/>
        </p:nvSpPr>
        <p:spPr>
          <a:xfrm>
            <a:off x="3947236" y="1858959"/>
            <a:ext cx="6970985" cy="375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chemeClr val="accent1"/>
              </a:buClr>
            </a:pPr>
            <a:r>
              <a:rPr lang="zh-CN" altLang="en-US" dirty="0">
                <a:solidFill>
                  <a:prstClr val="black"/>
                </a:solidFill>
                <a:cs typeface="+mn-ea"/>
                <a:sym typeface="+mn-lt"/>
              </a:rPr>
              <a:t>测量坐下时后臀部至小腿腓肠肌之间的水平距离，再减去</a:t>
            </a:r>
            <a:r>
              <a:rPr lang="en-US" altLang="zh-CN" dirty="0">
                <a:solidFill>
                  <a:prstClr val="black"/>
                </a:solidFill>
                <a:cs typeface="+mn-ea"/>
                <a:sym typeface="+mn-lt"/>
              </a:rPr>
              <a:t>6.5cm</a:t>
            </a:r>
            <a:endParaRPr lang="zh-CN" altLang="en-US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cxnSp>
        <p:nvCxnSpPr>
          <p:cNvPr id="19" name="直接连接符 18">
            <a:extLst>
              <a:ext uri="{FF2B5EF4-FFF2-40B4-BE49-F238E27FC236}">
                <a16:creationId xmlns="" xmlns:a16="http://schemas.microsoft.com/office/drawing/2014/main" id="{CEF568E6-24F0-4296-A36D-50E51860A209}"/>
              </a:ext>
            </a:extLst>
          </p:cNvPr>
          <p:cNvCxnSpPr>
            <a:cxnSpLocks/>
          </p:cNvCxnSpPr>
          <p:nvPr/>
        </p:nvCxnSpPr>
        <p:spPr>
          <a:xfrm>
            <a:off x="3626909" y="1797822"/>
            <a:ext cx="0" cy="49821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="" xmlns:a16="http://schemas.microsoft.com/office/drawing/2014/main" id="{BC6C6D93-3FAA-4845-90A9-5C020D216C7B}"/>
              </a:ext>
            </a:extLst>
          </p:cNvPr>
          <p:cNvSpPr/>
          <p:nvPr/>
        </p:nvSpPr>
        <p:spPr>
          <a:xfrm>
            <a:off x="3947236" y="2676980"/>
            <a:ext cx="6970985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chemeClr val="accent1"/>
              </a:buClr>
            </a:pPr>
            <a:r>
              <a:rPr lang="zh-CN" altLang="en-US" dirty="0">
                <a:solidFill>
                  <a:prstClr val="black"/>
                </a:solidFill>
                <a:cs typeface="+mn-ea"/>
                <a:sym typeface="+mn-lt"/>
              </a:rPr>
              <a:t>测量坐下时两臀间或两股之间的距离，再加</a:t>
            </a:r>
            <a:r>
              <a:rPr lang="en-US" altLang="zh-CN" dirty="0">
                <a:solidFill>
                  <a:prstClr val="black"/>
                </a:solidFill>
                <a:cs typeface="+mn-ea"/>
                <a:sym typeface="+mn-lt"/>
              </a:rPr>
              <a:t>5cm</a:t>
            </a:r>
            <a:r>
              <a:rPr lang="zh-CN" altLang="en-US" dirty="0">
                <a:solidFill>
                  <a:prstClr val="black"/>
                </a:solidFill>
                <a:cs typeface="+mn-ea"/>
                <a:sym typeface="+mn-lt"/>
              </a:rPr>
              <a:t>，即坐下后两边各有</a:t>
            </a:r>
            <a:r>
              <a:rPr lang="en-US" altLang="zh-CN" dirty="0">
                <a:solidFill>
                  <a:prstClr val="black"/>
                </a:solidFill>
                <a:cs typeface="+mn-ea"/>
                <a:sym typeface="+mn-lt"/>
              </a:rPr>
              <a:t>2.5cm</a:t>
            </a:r>
            <a:r>
              <a:rPr lang="zh-CN" altLang="en-US" dirty="0">
                <a:solidFill>
                  <a:prstClr val="black"/>
                </a:solidFill>
                <a:cs typeface="+mn-ea"/>
                <a:sym typeface="+mn-lt"/>
              </a:rPr>
              <a:t>的空隙。</a:t>
            </a:r>
          </a:p>
        </p:txBody>
      </p:sp>
      <p:cxnSp>
        <p:nvCxnSpPr>
          <p:cNvPr id="21" name="直接连接符 20">
            <a:extLst>
              <a:ext uri="{FF2B5EF4-FFF2-40B4-BE49-F238E27FC236}">
                <a16:creationId xmlns="" xmlns:a16="http://schemas.microsoft.com/office/drawing/2014/main" id="{F625C423-5A03-431B-B512-599C23C3A542}"/>
              </a:ext>
            </a:extLst>
          </p:cNvPr>
          <p:cNvCxnSpPr>
            <a:cxnSpLocks/>
          </p:cNvCxnSpPr>
          <p:nvPr/>
        </p:nvCxnSpPr>
        <p:spPr>
          <a:xfrm>
            <a:off x="3626909" y="2768193"/>
            <a:ext cx="0" cy="49821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B222F1EA-5532-4F91-B67A-C7F199336867}"/>
              </a:ext>
            </a:extLst>
          </p:cNvPr>
          <p:cNvSpPr/>
          <p:nvPr/>
        </p:nvSpPr>
        <p:spPr>
          <a:xfrm>
            <a:off x="3947236" y="3796178"/>
            <a:ext cx="740157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chemeClr val="accent1"/>
              </a:buClr>
            </a:pPr>
            <a:r>
              <a:rPr lang="zh-CN" altLang="en-US" dirty="0">
                <a:solidFill>
                  <a:prstClr val="black"/>
                </a:solidFill>
                <a:cs typeface="+mn-ea"/>
                <a:sym typeface="+mn-lt"/>
              </a:rPr>
              <a:t>低靠背（上身及上肢活动范围大）－测量坐面至腋窝的距离，再减去</a:t>
            </a:r>
            <a:r>
              <a:rPr lang="en-US" altLang="zh-CN" dirty="0">
                <a:solidFill>
                  <a:prstClr val="black"/>
                </a:solidFill>
                <a:cs typeface="+mn-ea"/>
                <a:sym typeface="+mn-lt"/>
              </a:rPr>
              <a:t>10cm</a:t>
            </a:r>
            <a:r>
              <a:rPr lang="zh-CN" altLang="en-US" dirty="0">
                <a:solidFill>
                  <a:prstClr val="black"/>
                </a:solidFill>
                <a:cs typeface="+mn-ea"/>
                <a:sym typeface="+mn-lt"/>
              </a:rPr>
              <a:t>；高靠背（较稳定）－测量座面至肩部或后枕部的实际高度</a:t>
            </a:r>
          </a:p>
        </p:txBody>
      </p:sp>
      <p:cxnSp>
        <p:nvCxnSpPr>
          <p:cNvPr id="23" name="直接连接符 22">
            <a:extLst>
              <a:ext uri="{FF2B5EF4-FFF2-40B4-BE49-F238E27FC236}">
                <a16:creationId xmlns="" xmlns:a16="http://schemas.microsoft.com/office/drawing/2014/main" id="{53327076-8B04-454A-901D-B640E2F481D6}"/>
              </a:ext>
            </a:extLst>
          </p:cNvPr>
          <p:cNvCxnSpPr>
            <a:cxnSpLocks/>
          </p:cNvCxnSpPr>
          <p:nvPr/>
        </p:nvCxnSpPr>
        <p:spPr>
          <a:xfrm>
            <a:off x="3626909" y="3887391"/>
            <a:ext cx="0" cy="49821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>
            <a:extLst>
              <a:ext uri="{FF2B5EF4-FFF2-40B4-BE49-F238E27FC236}">
                <a16:creationId xmlns="" xmlns:a16="http://schemas.microsoft.com/office/drawing/2014/main" id="{42812FE8-A2DE-4840-8429-A25D7DCDB0D1}"/>
              </a:ext>
            </a:extLst>
          </p:cNvPr>
          <p:cNvSpPr/>
          <p:nvPr/>
        </p:nvSpPr>
        <p:spPr>
          <a:xfrm>
            <a:off x="3947236" y="4781168"/>
            <a:ext cx="740157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chemeClr val="accent1"/>
              </a:buClr>
            </a:pPr>
            <a:r>
              <a:rPr lang="zh-CN" altLang="en-US" dirty="0">
                <a:solidFill>
                  <a:prstClr val="black"/>
                </a:solidFill>
                <a:cs typeface="+mn-ea"/>
                <a:sym typeface="+mn-lt"/>
              </a:rPr>
              <a:t>坐下时，上臂垂直，前臂平放再扶手上，测量椅面至前臂下缘的高度，再加</a:t>
            </a:r>
            <a:r>
              <a:rPr lang="en-US" altLang="zh-CN" dirty="0">
                <a:solidFill>
                  <a:prstClr val="black"/>
                </a:solidFill>
                <a:cs typeface="+mn-ea"/>
                <a:sym typeface="+mn-lt"/>
              </a:rPr>
              <a:t>2.5cm</a:t>
            </a:r>
          </a:p>
        </p:txBody>
      </p:sp>
      <p:cxnSp>
        <p:nvCxnSpPr>
          <p:cNvPr id="25" name="直接连接符 24">
            <a:extLst>
              <a:ext uri="{FF2B5EF4-FFF2-40B4-BE49-F238E27FC236}">
                <a16:creationId xmlns="" xmlns:a16="http://schemas.microsoft.com/office/drawing/2014/main" id="{5CFE02AA-A05B-49E5-9A8B-15744C9F5E01}"/>
              </a:ext>
            </a:extLst>
          </p:cNvPr>
          <p:cNvCxnSpPr>
            <a:cxnSpLocks/>
          </p:cNvCxnSpPr>
          <p:nvPr/>
        </p:nvCxnSpPr>
        <p:spPr>
          <a:xfrm>
            <a:off x="3626909" y="4872381"/>
            <a:ext cx="0" cy="49821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任意多边形: 形状 25">
            <a:extLst>
              <a:ext uri="{FF2B5EF4-FFF2-40B4-BE49-F238E27FC236}">
                <a16:creationId xmlns="" xmlns:a16="http://schemas.microsoft.com/office/drawing/2014/main" id="{664CAB43-DF20-4234-9601-892EBD45166C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51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308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14" grpId="0" animBg="1"/>
      <p:bldP spid="15" grpId="0" animBg="1"/>
      <p:bldP spid="16" grpId="0" animBg="1"/>
      <p:bldP spid="17" grpId="0" animBg="1"/>
      <p:bldP spid="18" grpId="0"/>
      <p:bldP spid="20" grpId="0"/>
      <p:bldP spid="22" grpId="0"/>
      <p:bldP spid="24" grpId="0"/>
      <p:bldP spid="2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图片占位符 46" descr="人手里拿着纸&#10;&#10;低可信度描述已自动生成">
            <a:extLst>
              <a:ext uri="{FF2B5EF4-FFF2-40B4-BE49-F238E27FC236}">
                <a16:creationId xmlns="" xmlns:a16="http://schemas.microsoft.com/office/drawing/2014/main" id="{52D782FD-D0BF-4002-AFEB-A5016A98842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27574" y="2622418"/>
            <a:ext cx="2663826" cy="2663826"/>
          </a:xfrm>
        </p:spPr>
      </p:pic>
      <p:sp>
        <p:nvSpPr>
          <p:cNvPr id="11" name="Oval 16">
            <a:extLst>
              <a:ext uri="{FF2B5EF4-FFF2-40B4-BE49-F238E27FC236}">
                <a16:creationId xmlns="" xmlns:a16="http://schemas.microsoft.com/office/drawing/2014/main" id="{07D9E58C-5223-4778-B1E3-C6E1C9A33F39}"/>
              </a:ext>
            </a:extLst>
          </p:cNvPr>
          <p:cNvSpPr/>
          <p:nvPr/>
        </p:nvSpPr>
        <p:spPr>
          <a:xfrm>
            <a:off x="4169385" y="2035854"/>
            <a:ext cx="3792626" cy="3792626"/>
          </a:xfrm>
          <a:prstGeom prst="ellipse">
            <a:avLst/>
          </a:prstGeom>
          <a:noFill/>
          <a:ln>
            <a:solidFill>
              <a:srgbClr val="000000">
                <a:alpha val="11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2" name="Oval 16">
            <a:extLst>
              <a:ext uri="{FF2B5EF4-FFF2-40B4-BE49-F238E27FC236}">
                <a16:creationId xmlns="" xmlns:a16="http://schemas.microsoft.com/office/drawing/2014/main" id="{90F5FB73-B762-411C-8F5B-6946E8100A76}"/>
              </a:ext>
            </a:extLst>
          </p:cNvPr>
          <p:cNvSpPr/>
          <p:nvPr/>
        </p:nvSpPr>
        <p:spPr>
          <a:xfrm>
            <a:off x="4899915" y="2794758"/>
            <a:ext cx="2319146" cy="2319146"/>
          </a:xfrm>
          <a:prstGeom prst="ellipse">
            <a:avLst/>
          </a:prstGeom>
          <a:gradFill>
            <a:gsLst>
              <a:gs pos="0">
                <a:srgbClr val="0C5ED3">
                  <a:lumMod val="90000"/>
                  <a:lumOff val="10000"/>
                  <a:alpha val="65000"/>
                </a:srgbClr>
              </a:gs>
              <a:gs pos="77000">
                <a:srgbClr val="0C5ED3"/>
              </a:gs>
            </a:gsLst>
            <a:lin ang="540000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800" dirty="0">
              <a:cs typeface="+mn-ea"/>
              <a:sym typeface="+mn-lt"/>
            </a:endParaRPr>
          </a:p>
          <a:p>
            <a:pPr algn="ctr"/>
            <a:r>
              <a:rPr lang="zh-CN" altLang="en-US" sz="2800" dirty="0">
                <a:cs typeface="+mn-ea"/>
                <a:sym typeface="+mn-lt"/>
              </a:rPr>
              <a:t>轮椅选择与使用</a:t>
            </a:r>
          </a:p>
        </p:txBody>
      </p:sp>
      <p:sp>
        <p:nvSpPr>
          <p:cNvPr id="13" name="Oval 16">
            <a:extLst>
              <a:ext uri="{FF2B5EF4-FFF2-40B4-BE49-F238E27FC236}">
                <a16:creationId xmlns="" xmlns:a16="http://schemas.microsoft.com/office/drawing/2014/main" id="{7E1520B8-C434-4992-BEEB-F307B8690A30}"/>
              </a:ext>
            </a:extLst>
          </p:cNvPr>
          <p:cNvSpPr/>
          <p:nvPr/>
        </p:nvSpPr>
        <p:spPr>
          <a:xfrm>
            <a:off x="4464188" y="2212145"/>
            <a:ext cx="553522" cy="553522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pic>
        <p:nvPicPr>
          <p:cNvPr id="14" name="图形 13">
            <a:extLst>
              <a:ext uri="{FF2B5EF4-FFF2-40B4-BE49-F238E27FC236}">
                <a16:creationId xmlns="" xmlns:a16="http://schemas.microsoft.com/office/drawing/2014/main" id="{A93250C9-6CA0-4954-B148-EBDC841CD06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63442" y="2311400"/>
            <a:ext cx="355014" cy="355012"/>
          </a:xfrm>
          <a:prstGeom prst="rect">
            <a:avLst/>
          </a:prstGeom>
        </p:spPr>
      </p:pic>
      <p:sp>
        <p:nvSpPr>
          <p:cNvPr id="15" name="Oval 16">
            <a:extLst>
              <a:ext uri="{FF2B5EF4-FFF2-40B4-BE49-F238E27FC236}">
                <a16:creationId xmlns="" xmlns:a16="http://schemas.microsoft.com/office/drawing/2014/main" id="{083633C4-5EB5-4C07-87E1-2D70EDD3B0A7}"/>
              </a:ext>
            </a:extLst>
          </p:cNvPr>
          <p:cNvSpPr/>
          <p:nvPr/>
        </p:nvSpPr>
        <p:spPr>
          <a:xfrm>
            <a:off x="7170743" y="5151025"/>
            <a:ext cx="553522" cy="553522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pic>
        <p:nvPicPr>
          <p:cNvPr id="16" name="图形 15">
            <a:extLst>
              <a:ext uri="{FF2B5EF4-FFF2-40B4-BE49-F238E27FC236}">
                <a16:creationId xmlns="" xmlns:a16="http://schemas.microsoft.com/office/drawing/2014/main" id="{0B486D97-5646-461E-9F4C-8230EB1DAD50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31555" y="5311837"/>
            <a:ext cx="231898" cy="231898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="" xmlns:a16="http://schemas.microsoft.com/office/drawing/2014/main" id="{29FC4E0D-7D55-4896-A655-5E3EDBCA6082}"/>
              </a:ext>
            </a:extLst>
          </p:cNvPr>
          <p:cNvSpPr/>
          <p:nvPr/>
        </p:nvSpPr>
        <p:spPr>
          <a:xfrm>
            <a:off x="7133433" y="2212145"/>
            <a:ext cx="553522" cy="553522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pic>
        <p:nvPicPr>
          <p:cNvPr id="18" name="图形 17">
            <a:extLst>
              <a:ext uri="{FF2B5EF4-FFF2-40B4-BE49-F238E27FC236}">
                <a16:creationId xmlns="" xmlns:a16="http://schemas.microsoft.com/office/drawing/2014/main" id="{294E0E96-4D5F-4DFF-9EB0-53A3EAAA06FB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53728" y="2332440"/>
            <a:ext cx="312932" cy="312932"/>
          </a:xfrm>
          <a:prstGeom prst="rect">
            <a:avLst/>
          </a:prstGeom>
        </p:spPr>
      </p:pic>
      <p:sp>
        <p:nvSpPr>
          <p:cNvPr id="19" name="Oval 16">
            <a:extLst>
              <a:ext uri="{FF2B5EF4-FFF2-40B4-BE49-F238E27FC236}">
                <a16:creationId xmlns="" xmlns:a16="http://schemas.microsoft.com/office/drawing/2014/main" id="{506197CA-516F-4CBF-83D6-60F7F335F14D}"/>
              </a:ext>
            </a:extLst>
          </p:cNvPr>
          <p:cNvSpPr/>
          <p:nvPr/>
        </p:nvSpPr>
        <p:spPr>
          <a:xfrm>
            <a:off x="7745928" y="3788427"/>
            <a:ext cx="553522" cy="553522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pic>
        <p:nvPicPr>
          <p:cNvPr id="20" name="图形 19">
            <a:extLst>
              <a:ext uri="{FF2B5EF4-FFF2-40B4-BE49-F238E27FC236}">
                <a16:creationId xmlns="" xmlns:a16="http://schemas.microsoft.com/office/drawing/2014/main" id="{4AA69FA1-4D2E-4677-8571-48B277CF36EB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902255" y="3944755"/>
            <a:ext cx="240868" cy="240866"/>
          </a:xfrm>
          <a:prstGeom prst="rect">
            <a:avLst/>
          </a:prstGeom>
        </p:spPr>
      </p:pic>
      <p:sp>
        <p:nvSpPr>
          <p:cNvPr id="21" name="Oval 16">
            <a:extLst>
              <a:ext uri="{FF2B5EF4-FFF2-40B4-BE49-F238E27FC236}">
                <a16:creationId xmlns="" xmlns:a16="http://schemas.microsoft.com/office/drawing/2014/main" id="{4F66C979-A827-4471-B2A9-3468D8644B11}"/>
              </a:ext>
            </a:extLst>
          </p:cNvPr>
          <p:cNvSpPr/>
          <p:nvPr/>
        </p:nvSpPr>
        <p:spPr>
          <a:xfrm>
            <a:off x="3777464" y="3788427"/>
            <a:ext cx="553522" cy="553522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pic>
        <p:nvPicPr>
          <p:cNvPr id="22" name="图形 21">
            <a:extLst>
              <a:ext uri="{FF2B5EF4-FFF2-40B4-BE49-F238E27FC236}">
                <a16:creationId xmlns="" xmlns:a16="http://schemas.microsoft.com/office/drawing/2014/main" id="{A1C688AF-AC80-44CA-86A6-CE5C831D5F9E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917537" y="3899489"/>
            <a:ext cx="331400" cy="331398"/>
          </a:xfrm>
          <a:prstGeom prst="rect">
            <a:avLst/>
          </a:prstGeom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</p:pic>
      <p:sp>
        <p:nvSpPr>
          <p:cNvPr id="23" name="Oval 16">
            <a:extLst>
              <a:ext uri="{FF2B5EF4-FFF2-40B4-BE49-F238E27FC236}">
                <a16:creationId xmlns="" xmlns:a16="http://schemas.microsoft.com/office/drawing/2014/main" id="{A4F0BA10-ACE0-4C44-8639-246B37792C9B}"/>
              </a:ext>
            </a:extLst>
          </p:cNvPr>
          <p:cNvSpPr/>
          <p:nvPr/>
        </p:nvSpPr>
        <p:spPr>
          <a:xfrm>
            <a:off x="4416484" y="5151025"/>
            <a:ext cx="553522" cy="553522"/>
          </a:xfrm>
          <a:prstGeom prst="ellipse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pic>
        <p:nvPicPr>
          <p:cNvPr id="24" name="图形 23">
            <a:extLst>
              <a:ext uri="{FF2B5EF4-FFF2-40B4-BE49-F238E27FC236}">
                <a16:creationId xmlns="" xmlns:a16="http://schemas.microsoft.com/office/drawing/2014/main" id="{0D557632-D0D8-484B-B02C-1EBA7D3B9AE1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511245" y="5250929"/>
            <a:ext cx="309602" cy="309602"/>
          </a:xfrm>
          <a:prstGeom prst="rect">
            <a:avLst/>
          </a:prstGeom>
        </p:spPr>
      </p:pic>
      <p:grpSp>
        <p:nvGrpSpPr>
          <p:cNvPr id="26" name="Group 43">
            <a:extLst>
              <a:ext uri="{FF2B5EF4-FFF2-40B4-BE49-F238E27FC236}">
                <a16:creationId xmlns="" xmlns:a16="http://schemas.microsoft.com/office/drawing/2014/main" id="{24717737-77A7-4EA7-96D2-E255EA6FC5C6}"/>
              </a:ext>
            </a:extLst>
          </p:cNvPr>
          <p:cNvGrpSpPr/>
          <p:nvPr/>
        </p:nvGrpSpPr>
        <p:grpSpPr>
          <a:xfrm>
            <a:off x="7909304" y="1915188"/>
            <a:ext cx="2128305" cy="903353"/>
            <a:chOff x="5031848" y="1442957"/>
            <a:chExt cx="2128305" cy="903353"/>
          </a:xfrm>
        </p:grpSpPr>
        <p:sp>
          <p:nvSpPr>
            <p:cNvPr id="27" name="TextBox 44">
              <a:extLst>
                <a:ext uri="{FF2B5EF4-FFF2-40B4-BE49-F238E27FC236}">
                  <a16:creationId xmlns="" xmlns:a16="http://schemas.microsoft.com/office/drawing/2014/main" id="{AF9E851D-0B06-407E-AE68-2B4151DF834F}"/>
                </a:ext>
              </a:extLst>
            </p:cNvPr>
            <p:cNvSpPr txBox="1"/>
            <p:nvPr/>
          </p:nvSpPr>
          <p:spPr>
            <a:xfrm>
              <a:off x="5049794" y="1442957"/>
              <a:ext cx="1973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缺少体力活动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TextBox 45">
              <a:extLst>
                <a:ext uri="{FF2B5EF4-FFF2-40B4-BE49-F238E27FC236}">
                  <a16:creationId xmlns="" xmlns:a16="http://schemas.microsoft.com/office/drawing/2014/main" id="{8B716FEF-139E-4FF9-81BB-AEA5DC093EC6}"/>
                </a:ext>
              </a:extLst>
            </p:cNvPr>
            <p:cNvSpPr txBox="1"/>
            <p:nvPr/>
          </p:nvSpPr>
          <p:spPr>
            <a:xfrm>
              <a:off x="5031848" y="1721139"/>
              <a:ext cx="2128305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脑力劳动都患病高于体力劳动者。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Group 43">
            <a:extLst>
              <a:ext uri="{FF2B5EF4-FFF2-40B4-BE49-F238E27FC236}">
                <a16:creationId xmlns="" xmlns:a16="http://schemas.microsoft.com/office/drawing/2014/main" id="{C38F6443-76E2-48B9-950A-485DD252181E}"/>
              </a:ext>
            </a:extLst>
          </p:cNvPr>
          <p:cNvGrpSpPr/>
          <p:nvPr/>
        </p:nvGrpSpPr>
        <p:grpSpPr>
          <a:xfrm>
            <a:off x="8435366" y="3670300"/>
            <a:ext cx="2128305" cy="1210745"/>
            <a:chOff x="5031848" y="1442957"/>
            <a:chExt cx="2128305" cy="1210745"/>
          </a:xfrm>
        </p:grpSpPr>
        <p:sp>
          <p:nvSpPr>
            <p:cNvPr id="30" name="TextBox 44">
              <a:extLst>
                <a:ext uri="{FF2B5EF4-FFF2-40B4-BE49-F238E27FC236}">
                  <a16:creationId xmlns="" xmlns:a16="http://schemas.microsoft.com/office/drawing/2014/main" id="{CAD57590-F406-4D9B-8D09-9F03CF01A139}"/>
                </a:ext>
              </a:extLst>
            </p:cNvPr>
            <p:cNvSpPr txBox="1"/>
            <p:nvPr/>
          </p:nvSpPr>
          <p:spPr>
            <a:xfrm>
              <a:off x="5049794" y="1442957"/>
              <a:ext cx="1973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血脂高</a:t>
              </a:r>
            </a:p>
          </p:txBody>
        </p:sp>
        <p:sp>
          <p:nvSpPr>
            <p:cNvPr id="31" name="TextBox 45">
              <a:extLst>
                <a:ext uri="{FF2B5EF4-FFF2-40B4-BE49-F238E27FC236}">
                  <a16:creationId xmlns="" xmlns:a16="http://schemas.microsoft.com/office/drawing/2014/main" id="{D46FB7E1-239A-4819-9938-09E7EC2E2E92}"/>
                </a:ext>
              </a:extLst>
            </p:cNvPr>
            <p:cNvSpPr txBox="1"/>
            <p:nvPr/>
          </p:nvSpPr>
          <p:spPr>
            <a:xfrm>
              <a:off x="5031848" y="1721139"/>
              <a:ext cx="2128305" cy="932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胆固醇和低密度脂蛋白增高引起动脉粥样硬化，导致高血压。</a:t>
              </a:r>
            </a:p>
          </p:txBody>
        </p:sp>
      </p:grpSp>
      <p:grpSp>
        <p:nvGrpSpPr>
          <p:cNvPr id="32" name="Group 43">
            <a:extLst>
              <a:ext uri="{FF2B5EF4-FFF2-40B4-BE49-F238E27FC236}">
                <a16:creationId xmlns="" xmlns:a16="http://schemas.microsoft.com/office/drawing/2014/main" id="{1920369C-E564-4C2E-98EF-A39EAEBF862B}"/>
              </a:ext>
            </a:extLst>
          </p:cNvPr>
          <p:cNvGrpSpPr/>
          <p:nvPr/>
        </p:nvGrpSpPr>
        <p:grpSpPr>
          <a:xfrm>
            <a:off x="2028660" y="2099748"/>
            <a:ext cx="2128305" cy="903353"/>
            <a:chOff x="5031848" y="1442957"/>
            <a:chExt cx="2128305" cy="903353"/>
          </a:xfrm>
        </p:grpSpPr>
        <p:sp>
          <p:nvSpPr>
            <p:cNvPr id="33" name="TextBox 44">
              <a:extLst>
                <a:ext uri="{FF2B5EF4-FFF2-40B4-BE49-F238E27FC236}">
                  <a16:creationId xmlns="" xmlns:a16="http://schemas.microsoft.com/office/drawing/2014/main" id="{30927D37-DFA1-4637-99F0-44D8CCF3B886}"/>
                </a:ext>
              </a:extLst>
            </p:cNvPr>
            <p:cNvSpPr txBox="1"/>
            <p:nvPr/>
          </p:nvSpPr>
          <p:spPr>
            <a:xfrm>
              <a:off x="5147328" y="1442957"/>
              <a:ext cx="1973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糖尿病</a:t>
              </a:r>
            </a:p>
          </p:txBody>
        </p:sp>
        <p:sp>
          <p:nvSpPr>
            <p:cNvPr id="34" name="TextBox 45">
              <a:extLst>
                <a:ext uri="{FF2B5EF4-FFF2-40B4-BE49-F238E27FC236}">
                  <a16:creationId xmlns="" xmlns:a16="http://schemas.microsoft.com/office/drawing/2014/main" id="{7CE673B3-4CA3-4237-9C7C-0C6705D3C9E4}"/>
                </a:ext>
              </a:extLst>
            </p:cNvPr>
            <p:cNvSpPr txBox="1"/>
            <p:nvPr/>
          </p:nvSpPr>
          <p:spPr>
            <a:xfrm>
              <a:off x="5031848" y="1721139"/>
              <a:ext cx="2128305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的心血管疾病发病比血糖正常人的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10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倍以上</a:t>
              </a:r>
            </a:p>
          </p:txBody>
        </p:sp>
      </p:grpSp>
      <p:grpSp>
        <p:nvGrpSpPr>
          <p:cNvPr id="35" name="Group 43">
            <a:extLst>
              <a:ext uri="{FF2B5EF4-FFF2-40B4-BE49-F238E27FC236}">
                <a16:creationId xmlns="" xmlns:a16="http://schemas.microsoft.com/office/drawing/2014/main" id="{DD5FC714-5EF0-4F02-9AA6-87BB107BEE3D}"/>
              </a:ext>
            </a:extLst>
          </p:cNvPr>
          <p:cNvGrpSpPr/>
          <p:nvPr/>
        </p:nvGrpSpPr>
        <p:grpSpPr>
          <a:xfrm>
            <a:off x="7949591" y="5034351"/>
            <a:ext cx="2128305" cy="903353"/>
            <a:chOff x="5031848" y="1442957"/>
            <a:chExt cx="2128305" cy="903353"/>
          </a:xfrm>
        </p:grpSpPr>
        <p:sp>
          <p:nvSpPr>
            <p:cNvPr id="36" name="TextBox 44">
              <a:extLst>
                <a:ext uri="{FF2B5EF4-FFF2-40B4-BE49-F238E27FC236}">
                  <a16:creationId xmlns="" xmlns:a16="http://schemas.microsoft.com/office/drawing/2014/main" id="{0B83CD5D-6C0A-465A-8BAD-554D6361775F}"/>
                </a:ext>
              </a:extLst>
            </p:cNvPr>
            <p:cNvSpPr txBox="1"/>
            <p:nvPr/>
          </p:nvSpPr>
          <p:spPr>
            <a:xfrm>
              <a:off x="5049794" y="1442957"/>
              <a:ext cx="1973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其他因素</a:t>
              </a:r>
            </a:p>
          </p:txBody>
        </p:sp>
        <p:sp>
          <p:nvSpPr>
            <p:cNvPr id="37" name="TextBox 45">
              <a:extLst>
                <a:ext uri="{FF2B5EF4-FFF2-40B4-BE49-F238E27FC236}">
                  <a16:creationId xmlns="" xmlns:a16="http://schemas.microsoft.com/office/drawing/2014/main" id="{11EE4628-C1EF-4E4B-A368-EAB81D752432}"/>
                </a:ext>
              </a:extLst>
            </p:cNvPr>
            <p:cNvSpPr txBox="1"/>
            <p:nvPr/>
          </p:nvSpPr>
          <p:spPr>
            <a:xfrm>
              <a:off x="5031848" y="1721139"/>
              <a:ext cx="2128305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胆固醇和低密度脂蛋白增高引起动脉粥样硬</a:t>
              </a:r>
            </a:p>
          </p:txBody>
        </p:sp>
      </p:grpSp>
      <p:grpSp>
        <p:nvGrpSpPr>
          <p:cNvPr id="38" name="Group 43">
            <a:extLst>
              <a:ext uri="{FF2B5EF4-FFF2-40B4-BE49-F238E27FC236}">
                <a16:creationId xmlns="" xmlns:a16="http://schemas.microsoft.com/office/drawing/2014/main" id="{30DEFE31-B00B-4BCC-9137-1699B9DAE785}"/>
              </a:ext>
            </a:extLst>
          </p:cNvPr>
          <p:cNvGrpSpPr/>
          <p:nvPr/>
        </p:nvGrpSpPr>
        <p:grpSpPr>
          <a:xfrm>
            <a:off x="1921826" y="5034351"/>
            <a:ext cx="2242033" cy="623276"/>
            <a:chOff x="4918120" y="1442957"/>
            <a:chExt cx="2242033" cy="623276"/>
          </a:xfrm>
        </p:grpSpPr>
        <p:sp>
          <p:nvSpPr>
            <p:cNvPr id="39" name="TextBox 44">
              <a:extLst>
                <a:ext uri="{FF2B5EF4-FFF2-40B4-BE49-F238E27FC236}">
                  <a16:creationId xmlns="" xmlns:a16="http://schemas.microsoft.com/office/drawing/2014/main" id="{27356CD9-2D64-4E82-812F-CE75C29C13B7}"/>
                </a:ext>
              </a:extLst>
            </p:cNvPr>
            <p:cNvSpPr txBox="1"/>
            <p:nvPr/>
          </p:nvSpPr>
          <p:spPr>
            <a:xfrm>
              <a:off x="5147328" y="1442957"/>
              <a:ext cx="1973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超重肥胖</a:t>
              </a:r>
            </a:p>
          </p:txBody>
        </p:sp>
        <p:sp>
          <p:nvSpPr>
            <p:cNvPr id="40" name="TextBox 45">
              <a:extLst>
                <a:ext uri="{FF2B5EF4-FFF2-40B4-BE49-F238E27FC236}">
                  <a16:creationId xmlns="" xmlns:a16="http://schemas.microsoft.com/office/drawing/2014/main" id="{90056999-EC2A-48C9-8334-DB05644A2F01}"/>
                </a:ext>
              </a:extLst>
            </p:cNvPr>
            <p:cNvSpPr txBox="1"/>
            <p:nvPr/>
          </p:nvSpPr>
          <p:spPr>
            <a:xfrm>
              <a:off x="4918120" y="1721139"/>
              <a:ext cx="2242033" cy="345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是脑卒中发病的独立因素</a:t>
              </a:r>
            </a:p>
          </p:txBody>
        </p:sp>
      </p:grpSp>
      <p:grpSp>
        <p:nvGrpSpPr>
          <p:cNvPr id="41" name="Group 43">
            <a:extLst>
              <a:ext uri="{FF2B5EF4-FFF2-40B4-BE49-F238E27FC236}">
                <a16:creationId xmlns="" xmlns:a16="http://schemas.microsoft.com/office/drawing/2014/main" id="{B01A3002-21BD-4851-9331-93E39F1AED6F}"/>
              </a:ext>
            </a:extLst>
          </p:cNvPr>
          <p:cNvGrpSpPr/>
          <p:nvPr/>
        </p:nvGrpSpPr>
        <p:grpSpPr>
          <a:xfrm>
            <a:off x="1181027" y="3751273"/>
            <a:ext cx="2348921" cy="903353"/>
            <a:chOff x="4811232" y="1442957"/>
            <a:chExt cx="2348921" cy="903353"/>
          </a:xfrm>
        </p:grpSpPr>
        <p:sp>
          <p:nvSpPr>
            <p:cNvPr id="42" name="TextBox 44">
              <a:extLst>
                <a:ext uri="{FF2B5EF4-FFF2-40B4-BE49-F238E27FC236}">
                  <a16:creationId xmlns="" xmlns:a16="http://schemas.microsoft.com/office/drawing/2014/main" id="{490767AA-D0D3-470F-86D1-34792C26F000}"/>
                </a:ext>
              </a:extLst>
            </p:cNvPr>
            <p:cNvSpPr txBox="1"/>
            <p:nvPr/>
          </p:nvSpPr>
          <p:spPr>
            <a:xfrm>
              <a:off x="5147328" y="1442957"/>
              <a:ext cx="1973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遗传性</a:t>
              </a:r>
            </a:p>
          </p:txBody>
        </p:sp>
        <p:sp>
          <p:nvSpPr>
            <p:cNvPr id="43" name="TextBox 45">
              <a:extLst>
                <a:ext uri="{FF2B5EF4-FFF2-40B4-BE49-F238E27FC236}">
                  <a16:creationId xmlns="" xmlns:a16="http://schemas.microsoft.com/office/drawing/2014/main" id="{95761606-F1D6-4258-83EC-11F2B1DEDF0B}"/>
                </a:ext>
              </a:extLst>
            </p:cNvPr>
            <p:cNvSpPr txBox="1"/>
            <p:nvPr/>
          </p:nvSpPr>
          <p:spPr>
            <a:xfrm>
              <a:off x="4811232" y="1721139"/>
              <a:ext cx="2348921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家族史中有心血管疾病病史可增加高血压的发病危险</a:t>
              </a:r>
            </a:p>
          </p:txBody>
        </p:sp>
      </p:grpSp>
      <p:pic>
        <p:nvPicPr>
          <p:cNvPr id="48" name="图形 47">
            <a:extLst>
              <a:ext uri="{FF2B5EF4-FFF2-40B4-BE49-F238E27FC236}">
                <a16:creationId xmlns="" xmlns:a16="http://schemas.microsoft.com/office/drawing/2014/main" id="{5C8EA9F8-50DB-4288-896F-5FA9A3505185}"/>
              </a:ext>
            </a:extLst>
          </p:cNvPr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922313" y="3200715"/>
            <a:ext cx="430862" cy="382988"/>
          </a:xfrm>
          <a:prstGeom prst="rect">
            <a:avLst/>
          </a:prstGeom>
        </p:spPr>
      </p:pic>
      <p:sp>
        <p:nvSpPr>
          <p:cNvPr id="45" name="TextBox 11">
            <a:extLst>
              <a:ext uri="{FF2B5EF4-FFF2-40B4-BE49-F238E27FC236}">
                <a16:creationId xmlns="" xmlns:a16="http://schemas.microsoft.com/office/drawing/2014/main" id="{266A1CE6-D9E4-4516-A6BE-C78F73A6A7F6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6" name="TextBox 12">
            <a:extLst>
              <a:ext uri="{FF2B5EF4-FFF2-40B4-BE49-F238E27FC236}">
                <a16:creationId xmlns="" xmlns:a16="http://schemas.microsoft.com/office/drawing/2014/main" id="{40D5464E-D986-4A9B-92B7-C4082A7ECB86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1" name="TextBox 13">
            <a:extLst>
              <a:ext uri="{FF2B5EF4-FFF2-40B4-BE49-F238E27FC236}">
                <a16:creationId xmlns="" xmlns:a16="http://schemas.microsoft.com/office/drawing/2014/main" id="{4F59ACCF-0A0A-4890-BDE2-83681BABF85D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52" name="TextBox 14">
            <a:extLst>
              <a:ext uri="{FF2B5EF4-FFF2-40B4-BE49-F238E27FC236}">
                <a16:creationId xmlns="" xmlns:a16="http://schemas.microsoft.com/office/drawing/2014/main" id="{DDBB6E95-4D00-4D2F-B2F1-F400090F3B0A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53" name="Straight Connector 16">
            <a:extLst>
              <a:ext uri="{FF2B5EF4-FFF2-40B4-BE49-F238E27FC236}">
                <a16:creationId xmlns="" xmlns:a16="http://schemas.microsoft.com/office/drawing/2014/main" id="{E8628F68-76A8-4812-9704-407F097FD715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18">
            <a:extLst>
              <a:ext uri="{FF2B5EF4-FFF2-40B4-BE49-F238E27FC236}">
                <a16:creationId xmlns="" xmlns:a16="http://schemas.microsoft.com/office/drawing/2014/main" id="{B0B9EC98-25E3-401A-BD16-4EF91351E448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5" name="Group 19">
            <a:extLst>
              <a:ext uri="{FF2B5EF4-FFF2-40B4-BE49-F238E27FC236}">
                <a16:creationId xmlns="" xmlns:a16="http://schemas.microsoft.com/office/drawing/2014/main" id="{A86F5182-2A6A-4350-9190-96D37473AC4D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6" name="Freeform 426">
              <a:extLst>
                <a:ext uri="{FF2B5EF4-FFF2-40B4-BE49-F238E27FC236}">
                  <a16:creationId xmlns="" xmlns:a16="http://schemas.microsoft.com/office/drawing/2014/main" id="{FEAE330C-F7EA-4081-9BAD-FAB3802AED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7" name="Freeform 427">
              <a:extLst>
                <a:ext uri="{FF2B5EF4-FFF2-40B4-BE49-F238E27FC236}">
                  <a16:creationId xmlns="" xmlns:a16="http://schemas.microsoft.com/office/drawing/2014/main" id="{CAE4A86E-396A-4E17-8FBD-197C0C7D35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8" name="Freeform 428">
              <a:extLst>
                <a:ext uri="{FF2B5EF4-FFF2-40B4-BE49-F238E27FC236}">
                  <a16:creationId xmlns="" xmlns:a16="http://schemas.microsoft.com/office/drawing/2014/main" id="{352507CA-AF38-4453-96DE-303ACC26A4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9" name="Freeform 429">
              <a:extLst>
                <a:ext uri="{FF2B5EF4-FFF2-40B4-BE49-F238E27FC236}">
                  <a16:creationId xmlns="" xmlns:a16="http://schemas.microsoft.com/office/drawing/2014/main" id="{0E52E673-AB80-4840-818C-480D5023C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472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="" xmlns:a16="http://schemas.microsoft.com/office/drawing/2014/main" id="{1F73F8C8-3E11-4033-84FC-1CB575645971}"/>
              </a:ext>
            </a:extLst>
          </p:cNvPr>
          <p:cNvSpPr/>
          <p:nvPr/>
        </p:nvSpPr>
        <p:spPr>
          <a:xfrm>
            <a:off x="952224" y="3850313"/>
            <a:ext cx="2028051" cy="236874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01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="" xmlns:a16="http://schemas.microsoft.com/office/drawing/2014/main" id="{5C6C3DAC-E873-40E8-B287-580154AFD199}"/>
              </a:ext>
            </a:extLst>
          </p:cNvPr>
          <p:cNvSpPr/>
          <p:nvPr/>
        </p:nvSpPr>
        <p:spPr>
          <a:xfrm>
            <a:off x="3017100" y="3850313"/>
            <a:ext cx="2028051" cy="236874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02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0E081A7F-CA21-4899-81B0-F82A27071E00}"/>
              </a:ext>
            </a:extLst>
          </p:cNvPr>
          <p:cNvGrpSpPr/>
          <p:nvPr/>
        </p:nvGrpSpPr>
        <p:grpSpPr>
          <a:xfrm>
            <a:off x="9211726" y="3207942"/>
            <a:ext cx="2028051" cy="1525702"/>
            <a:chOff x="9211726" y="3322507"/>
            <a:chExt cx="2028051" cy="1525702"/>
          </a:xfrm>
          <a:solidFill>
            <a:schemeClr val="bg1">
              <a:lumMod val="85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74F822CD-C9CB-4013-8550-38C372B2DA5B}"/>
                </a:ext>
              </a:extLst>
            </p:cNvPr>
            <p:cNvSpPr/>
            <p:nvPr/>
          </p:nvSpPr>
          <p:spPr>
            <a:xfrm rot="18900000">
              <a:off x="9624205" y="3322507"/>
              <a:ext cx="1519923" cy="1525702"/>
            </a:xfrm>
            <a:custGeom>
              <a:avLst/>
              <a:gdLst>
                <a:gd name="connsiteX0" fmla="*/ 1485234 w 1519923"/>
                <a:gd name="connsiteY0" fmla="*/ 802613 h 1525702"/>
                <a:gd name="connsiteX1" fmla="*/ 1519923 w 1519923"/>
                <a:gd name="connsiteY1" fmla="*/ 886361 h 1525702"/>
                <a:gd name="connsiteX2" fmla="*/ 1519923 w 1519923"/>
                <a:gd name="connsiteY2" fmla="*/ 1396092 h 1525702"/>
                <a:gd name="connsiteX3" fmla="*/ 1485234 w 1519923"/>
                <a:gd name="connsiteY3" fmla="*/ 1479840 h 1525702"/>
                <a:gd name="connsiteX4" fmla="*/ 1478558 w 1519923"/>
                <a:gd name="connsiteY4" fmla="*/ 1484341 h 1525702"/>
                <a:gd name="connsiteX5" fmla="*/ 1474060 w 1519923"/>
                <a:gd name="connsiteY5" fmla="*/ 1491013 h 1525702"/>
                <a:gd name="connsiteX6" fmla="*/ 1390312 w 1519923"/>
                <a:gd name="connsiteY6" fmla="*/ 1525702 h 1525702"/>
                <a:gd name="connsiteX7" fmla="*/ 880581 w 1519923"/>
                <a:gd name="connsiteY7" fmla="*/ 1525702 h 1525702"/>
                <a:gd name="connsiteX8" fmla="*/ 762144 w 1519923"/>
                <a:gd name="connsiteY8" fmla="*/ 1407265 h 1525702"/>
                <a:gd name="connsiteX9" fmla="*/ 880581 w 1519923"/>
                <a:gd name="connsiteY9" fmla="*/ 1288828 h 1525702"/>
                <a:gd name="connsiteX10" fmla="*/ 1121334 w 1519923"/>
                <a:gd name="connsiteY10" fmla="*/ 1288829 h 1525702"/>
                <a:gd name="connsiteX11" fmla="*/ 34689 w 1519923"/>
                <a:gd name="connsiteY11" fmla="*/ 202184 h 1525702"/>
                <a:gd name="connsiteX12" fmla="*/ 34689 w 1519923"/>
                <a:gd name="connsiteY12" fmla="*/ 34689 h 1525702"/>
                <a:gd name="connsiteX13" fmla="*/ 202185 w 1519923"/>
                <a:gd name="connsiteY13" fmla="*/ 34689 h 1525702"/>
                <a:gd name="connsiteX14" fmla="*/ 1283049 w 1519923"/>
                <a:gd name="connsiteY14" fmla="*/ 1115553 h 1525702"/>
                <a:gd name="connsiteX15" fmla="*/ 1283049 w 1519923"/>
                <a:gd name="connsiteY15" fmla="*/ 886361 h 1525702"/>
                <a:gd name="connsiteX16" fmla="*/ 1401486 w 1519923"/>
                <a:gd name="connsiteY16" fmla="*/ 767924 h 1525702"/>
                <a:gd name="connsiteX17" fmla="*/ 1485234 w 1519923"/>
                <a:gd name="connsiteY17" fmla="*/ 802613 h 1525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19923" h="1525702">
                  <a:moveTo>
                    <a:pt x="1485234" y="802613"/>
                  </a:moveTo>
                  <a:cubicBezTo>
                    <a:pt x="1506667" y="824046"/>
                    <a:pt x="1519923" y="853656"/>
                    <a:pt x="1519923" y="886361"/>
                  </a:cubicBezTo>
                  <a:lnTo>
                    <a:pt x="1519923" y="1396092"/>
                  </a:lnTo>
                  <a:cubicBezTo>
                    <a:pt x="1519923" y="1428797"/>
                    <a:pt x="1506667" y="1458407"/>
                    <a:pt x="1485234" y="1479840"/>
                  </a:cubicBezTo>
                  <a:lnTo>
                    <a:pt x="1478558" y="1484341"/>
                  </a:lnTo>
                  <a:lnTo>
                    <a:pt x="1474060" y="1491013"/>
                  </a:lnTo>
                  <a:cubicBezTo>
                    <a:pt x="1452627" y="1512446"/>
                    <a:pt x="1423018" y="1525702"/>
                    <a:pt x="1390312" y="1525702"/>
                  </a:cubicBezTo>
                  <a:lnTo>
                    <a:pt x="880581" y="1525702"/>
                  </a:lnTo>
                  <a:cubicBezTo>
                    <a:pt x="815170" y="1525702"/>
                    <a:pt x="762144" y="1472676"/>
                    <a:pt x="762144" y="1407265"/>
                  </a:cubicBezTo>
                  <a:cubicBezTo>
                    <a:pt x="762144" y="1341854"/>
                    <a:pt x="815170" y="1288828"/>
                    <a:pt x="880581" y="1288828"/>
                  </a:cubicBezTo>
                  <a:lnTo>
                    <a:pt x="1121334" y="1288829"/>
                  </a:lnTo>
                  <a:lnTo>
                    <a:pt x="34689" y="202184"/>
                  </a:lnTo>
                  <a:cubicBezTo>
                    <a:pt x="-11563" y="155932"/>
                    <a:pt x="-11563" y="80942"/>
                    <a:pt x="34689" y="34689"/>
                  </a:cubicBezTo>
                  <a:cubicBezTo>
                    <a:pt x="80942" y="-11563"/>
                    <a:pt x="155932" y="-11563"/>
                    <a:pt x="202185" y="34689"/>
                  </a:cubicBezTo>
                  <a:lnTo>
                    <a:pt x="1283049" y="1115553"/>
                  </a:lnTo>
                  <a:lnTo>
                    <a:pt x="1283049" y="886361"/>
                  </a:lnTo>
                  <a:cubicBezTo>
                    <a:pt x="1283049" y="820950"/>
                    <a:pt x="1336075" y="767924"/>
                    <a:pt x="1401486" y="767924"/>
                  </a:cubicBezTo>
                  <a:cubicBezTo>
                    <a:pt x="1434192" y="767924"/>
                    <a:pt x="1463801" y="781181"/>
                    <a:pt x="1485234" y="80261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="" xmlns:a16="http://schemas.microsoft.com/office/drawing/2014/main" id="{E84D828C-C1A4-4284-850B-F00190B60B47}"/>
                </a:ext>
              </a:extLst>
            </p:cNvPr>
            <p:cNvSpPr/>
            <p:nvPr/>
          </p:nvSpPr>
          <p:spPr>
            <a:xfrm>
              <a:off x="9211726" y="3964878"/>
              <a:ext cx="2028051" cy="236874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05</a:t>
              </a:r>
              <a:endPara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1" name="Rectangle: Rounded Corners 30">
            <a:extLst>
              <a:ext uri="{FF2B5EF4-FFF2-40B4-BE49-F238E27FC236}">
                <a16:creationId xmlns="" xmlns:a16="http://schemas.microsoft.com/office/drawing/2014/main" id="{AAF0493C-C09E-440B-8C63-8D130C8AD35B}"/>
              </a:ext>
            </a:extLst>
          </p:cNvPr>
          <p:cNvSpPr/>
          <p:nvPr/>
        </p:nvSpPr>
        <p:spPr>
          <a:xfrm>
            <a:off x="5081976" y="3850313"/>
            <a:ext cx="2028051" cy="236874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03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="" xmlns:a16="http://schemas.microsoft.com/office/drawing/2014/main" id="{E30579EF-6913-4BBA-BC13-16021DFCA50F}"/>
              </a:ext>
            </a:extLst>
          </p:cNvPr>
          <p:cNvSpPr/>
          <p:nvPr/>
        </p:nvSpPr>
        <p:spPr>
          <a:xfrm>
            <a:off x="7146852" y="3850313"/>
            <a:ext cx="2028051" cy="236874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04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Teardrop 26">
            <a:extLst>
              <a:ext uri="{FF2B5EF4-FFF2-40B4-BE49-F238E27FC236}">
                <a16:creationId xmlns="" xmlns:a16="http://schemas.microsoft.com/office/drawing/2014/main" id="{615AA6B6-C6C6-4D1F-B8E7-46EE7CB578AB}"/>
              </a:ext>
            </a:extLst>
          </p:cNvPr>
          <p:cNvSpPr/>
          <p:nvPr/>
        </p:nvSpPr>
        <p:spPr>
          <a:xfrm rot="8100000">
            <a:off x="7668454" y="2053503"/>
            <a:ext cx="1322312" cy="1322312"/>
          </a:xfrm>
          <a:prstGeom prst="teardrop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25" name="Teardrop 24">
            <a:extLst>
              <a:ext uri="{FF2B5EF4-FFF2-40B4-BE49-F238E27FC236}">
                <a16:creationId xmlns="" xmlns:a16="http://schemas.microsoft.com/office/drawing/2014/main" id="{EAE35570-363D-437D-8267-51CB285F650E}"/>
              </a:ext>
            </a:extLst>
          </p:cNvPr>
          <p:cNvSpPr/>
          <p:nvPr/>
        </p:nvSpPr>
        <p:spPr>
          <a:xfrm rot="8100000">
            <a:off x="9602517" y="2306313"/>
            <a:ext cx="1112876" cy="1112878"/>
          </a:xfrm>
          <a:prstGeom prst="teardrop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2" name="Teardrop 1">
            <a:extLst>
              <a:ext uri="{FF2B5EF4-FFF2-40B4-BE49-F238E27FC236}">
                <a16:creationId xmlns="" xmlns:a16="http://schemas.microsoft.com/office/drawing/2014/main" id="{0E62069B-6E16-4BCC-899C-654B555A399A}"/>
              </a:ext>
            </a:extLst>
          </p:cNvPr>
          <p:cNvSpPr/>
          <p:nvPr/>
        </p:nvSpPr>
        <p:spPr>
          <a:xfrm rot="8100000">
            <a:off x="3201230" y="2053503"/>
            <a:ext cx="1322312" cy="1322312"/>
          </a:xfrm>
          <a:prstGeom prst="teardrop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3" name="Teardrop 2">
            <a:extLst>
              <a:ext uri="{FF2B5EF4-FFF2-40B4-BE49-F238E27FC236}">
                <a16:creationId xmlns="" xmlns:a16="http://schemas.microsoft.com/office/drawing/2014/main" id="{B6AB775A-749D-4549-9F84-F2498D001519}"/>
              </a:ext>
            </a:extLst>
          </p:cNvPr>
          <p:cNvSpPr/>
          <p:nvPr/>
        </p:nvSpPr>
        <p:spPr>
          <a:xfrm rot="8100000">
            <a:off x="1476605" y="2306313"/>
            <a:ext cx="1112876" cy="1112878"/>
          </a:xfrm>
          <a:prstGeom prst="teardrop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5" name="Teardrop 4">
            <a:extLst>
              <a:ext uri="{FF2B5EF4-FFF2-40B4-BE49-F238E27FC236}">
                <a16:creationId xmlns="" xmlns:a16="http://schemas.microsoft.com/office/drawing/2014/main" id="{8C260CCC-1FF5-4CAB-A541-87BE9D407B4D}"/>
              </a:ext>
            </a:extLst>
          </p:cNvPr>
          <p:cNvSpPr/>
          <p:nvPr/>
        </p:nvSpPr>
        <p:spPr>
          <a:xfrm rot="8100000">
            <a:off x="5206096" y="1501261"/>
            <a:ext cx="1779804" cy="1779804"/>
          </a:xfrm>
          <a:prstGeom prst="teardrop">
            <a:avLst/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59" name="TextBox 11">
            <a:extLst>
              <a:ext uri="{FF2B5EF4-FFF2-40B4-BE49-F238E27FC236}">
                <a16:creationId xmlns="" xmlns:a16="http://schemas.microsoft.com/office/drawing/2014/main" id="{DF3FB4BD-4FAD-4966-B384-AA8070F29129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60" name="TextBox 12">
            <a:extLst>
              <a:ext uri="{FF2B5EF4-FFF2-40B4-BE49-F238E27FC236}">
                <a16:creationId xmlns="" xmlns:a16="http://schemas.microsoft.com/office/drawing/2014/main" id="{6DCABFC3-FBD3-4CC1-A2DC-401EE54F9308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61" name="TextBox 13">
            <a:extLst>
              <a:ext uri="{FF2B5EF4-FFF2-40B4-BE49-F238E27FC236}">
                <a16:creationId xmlns="" xmlns:a16="http://schemas.microsoft.com/office/drawing/2014/main" id="{504793B8-93C5-4F09-A9AC-A349C3BCD0D4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2" name="TextBox 14">
            <a:extLst>
              <a:ext uri="{FF2B5EF4-FFF2-40B4-BE49-F238E27FC236}">
                <a16:creationId xmlns="" xmlns:a16="http://schemas.microsoft.com/office/drawing/2014/main" id="{2ADB5C47-8C67-4D8D-97B4-CB8C832775E4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63" name="Straight Connector 16">
            <a:extLst>
              <a:ext uri="{FF2B5EF4-FFF2-40B4-BE49-F238E27FC236}">
                <a16:creationId xmlns="" xmlns:a16="http://schemas.microsoft.com/office/drawing/2014/main" id="{D256AACA-E496-4653-B06E-CA8EDA1D0B6B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18">
            <a:extLst>
              <a:ext uri="{FF2B5EF4-FFF2-40B4-BE49-F238E27FC236}">
                <a16:creationId xmlns="" xmlns:a16="http://schemas.microsoft.com/office/drawing/2014/main" id="{68011298-CD95-421D-9C3F-434538E62E4A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65" name="Group 19">
            <a:extLst>
              <a:ext uri="{FF2B5EF4-FFF2-40B4-BE49-F238E27FC236}">
                <a16:creationId xmlns="" xmlns:a16="http://schemas.microsoft.com/office/drawing/2014/main" id="{60F2EAE6-B9E3-4606-BF0C-5BFBB754452B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6" name="Freeform 426">
              <a:extLst>
                <a:ext uri="{FF2B5EF4-FFF2-40B4-BE49-F238E27FC236}">
                  <a16:creationId xmlns="" xmlns:a16="http://schemas.microsoft.com/office/drawing/2014/main" id="{E7F1E718-69A4-47D3-99A0-6FE65A8643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7" name="Freeform 427">
              <a:extLst>
                <a:ext uri="{FF2B5EF4-FFF2-40B4-BE49-F238E27FC236}">
                  <a16:creationId xmlns="" xmlns:a16="http://schemas.microsoft.com/office/drawing/2014/main" id="{9D76BFC0-6B79-446A-A33A-ECBC52070B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8" name="Freeform 428">
              <a:extLst>
                <a:ext uri="{FF2B5EF4-FFF2-40B4-BE49-F238E27FC236}">
                  <a16:creationId xmlns="" xmlns:a16="http://schemas.microsoft.com/office/drawing/2014/main" id="{9C3197E8-010E-4552-9173-F773FDC57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9" name="Freeform 429">
              <a:extLst>
                <a:ext uri="{FF2B5EF4-FFF2-40B4-BE49-F238E27FC236}">
                  <a16:creationId xmlns="" xmlns:a16="http://schemas.microsoft.com/office/drawing/2014/main" id="{66AE6C8D-2A25-4031-8244-EAC7E10D835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1" name="TextBox 44">
            <a:extLst>
              <a:ext uri="{FF2B5EF4-FFF2-40B4-BE49-F238E27FC236}">
                <a16:creationId xmlns="" xmlns:a16="http://schemas.microsoft.com/office/drawing/2014/main" id="{2D86033C-3070-4683-B7E9-6CA68C2ED060}"/>
              </a:ext>
            </a:extLst>
          </p:cNvPr>
          <p:cNvSpPr txBox="1"/>
          <p:nvPr/>
        </p:nvSpPr>
        <p:spPr>
          <a:xfrm>
            <a:off x="1004275" y="4383075"/>
            <a:ext cx="197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刹住车轮</a:t>
            </a:r>
          </a:p>
        </p:txBody>
      </p:sp>
      <p:sp>
        <p:nvSpPr>
          <p:cNvPr id="72" name="TextBox 45">
            <a:extLst>
              <a:ext uri="{FF2B5EF4-FFF2-40B4-BE49-F238E27FC236}">
                <a16:creationId xmlns="" xmlns:a16="http://schemas.microsoft.com/office/drawing/2014/main" id="{4DAD2501-5B06-4A85-9ABC-33702B6192B6}"/>
              </a:ext>
            </a:extLst>
          </p:cNvPr>
          <p:cNvSpPr txBox="1"/>
          <p:nvPr/>
        </p:nvSpPr>
        <p:spPr>
          <a:xfrm>
            <a:off x="1109785" y="4752407"/>
            <a:ext cx="176233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从健侧靠近床，使轮椅与床呈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30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～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45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度夹角，刹住车轮，移开足托</a:t>
            </a:r>
          </a:p>
        </p:txBody>
      </p:sp>
      <p:sp>
        <p:nvSpPr>
          <p:cNvPr id="74" name="TextBox 44">
            <a:extLst>
              <a:ext uri="{FF2B5EF4-FFF2-40B4-BE49-F238E27FC236}">
                <a16:creationId xmlns="" xmlns:a16="http://schemas.microsoft.com/office/drawing/2014/main" id="{559CCCB0-6ED8-4E04-AE76-5E882D654C69}"/>
              </a:ext>
            </a:extLst>
          </p:cNvPr>
          <p:cNvSpPr txBox="1"/>
          <p:nvPr/>
        </p:nvSpPr>
        <p:spPr>
          <a:xfrm>
            <a:off x="3044450" y="4383075"/>
            <a:ext cx="197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健手</a:t>
            </a:r>
          </a:p>
        </p:txBody>
      </p:sp>
      <p:sp>
        <p:nvSpPr>
          <p:cNvPr id="75" name="TextBox 45">
            <a:extLst>
              <a:ext uri="{FF2B5EF4-FFF2-40B4-BE49-F238E27FC236}">
                <a16:creationId xmlns="" xmlns:a16="http://schemas.microsoft.com/office/drawing/2014/main" id="{1E7219C5-206B-49E5-9937-4B8170993B97}"/>
              </a:ext>
            </a:extLst>
          </p:cNvPr>
          <p:cNvSpPr txBox="1"/>
          <p:nvPr/>
        </p:nvSpPr>
        <p:spPr>
          <a:xfrm>
            <a:off x="3149960" y="4752407"/>
            <a:ext cx="176233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健手抓住扶手站起，站稳后，健手向前放在床上</a:t>
            </a:r>
          </a:p>
        </p:txBody>
      </p:sp>
      <p:sp>
        <p:nvSpPr>
          <p:cNvPr id="77" name="TextBox 44">
            <a:extLst>
              <a:ext uri="{FF2B5EF4-FFF2-40B4-BE49-F238E27FC236}">
                <a16:creationId xmlns="" xmlns:a16="http://schemas.microsoft.com/office/drawing/2014/main" id="{C2851E78-9E86-45BB-B21A-CEA80B762434}"/>
              </a:ext>
            </a:extLst>
          </p:cNvPr>
          <p:cNvSpPr txBox="1"/>
          <p:nvPr/>
        </p:nvSpPr>
        <p:spPr>
          <a:xfrm>
            <a:off x="5109325" y="4383075"/>
            <a:ext cx="197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打开</a:t>
            </a:r>
          </a:p>
        </p:txBody>
      </p:sp>
      <p:sp>
        <p:nvSpPr>
          <p:cNvPr id="78" name="TextBox 45">
            <a:extLst>
              <a:ext uri="{FF2B5EF4-FFF2-40B4-BE49-F238E27FC236}">
                <a16:creationId xmlns="" xmlns:a16="http://schemas.microsoft.com/office/drawing/2014/main" id="{9A4E0D1A-FF78-47CF-B0B6-4DBB9170B0B2}"/>
              </a:ext>
            </a:extLst>
          </p:cNvPr>
          <p:cNvSpPr txBox="1"/>
          <p:nvPr/>
        </p:nvSpPr>
        <p:spPr>
          <a:xfrm>
            <a:off x="5016327" y="4752407"/>
            <a:ext cx="2157875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打开－双手放横杆（扶手）上同时向下用力即可收起－双手握住坐垫中央两端，同时向上提拉</a:t>
            </a:r>
          </a:p>
        </p:txBody>
      </p:sp>
      <p:sp>
        <p:nvSpPr>
          <p:cNvPr id="80" name="TextBox 44">
            <a:extLst>
              <a:ext uri="{FF2B5EF4-FFF2-40B4-BE49-F238E27FC236}">
                <a16:creationId xmlns="" xmlns:a16="http://schemas.microsoft.com/office/drawing/2014/main" id="{97DFD3E2-7DB7-4B66-82C7-DA3EAABE018B}"/>
              </a:ext>
            </a:extLst>
          </p:cNvPr>
          <p:cNvSpPr txBox="1"/>
          <p:nvPr/>
        </p:nvSpPr>
        <p:spPr>
          <a:xfrm>
            <a:off x="7267200" y="4383075"/>
            <a:ext cx="197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足托</a:t>
            </a:r>
          </a:p>
        </p:txBody>
      </p:sp>
      <p:sp>
        <p:nvSpPr>
          <p:cNvPr id="81" name="TextBox 45">
            <a:extLst>
              <a:ext uri="{FF2B5EF4-FFF2-40B4-BE49-F238E27FC236}">
                <a16:creationId xmlns="" xmlns:a16="http://schemas.microsoft.com/office/drawing/2014/main" id="{C02A09BD-A3EB-4495-B0F5-49EBCD5AD46F}"/>
              </a:ext>
            </a:extLst>
          </p:cNvPr>
          <p:cNvSpPr txBox="1"/>
          <p:nvPr/>
        </p:nvSpPr>
        <p:spPr>
          <a:xfrm>
            <a:off x="7308562" y="4752407"/>
            <a:ext cx="1867840" cy="1104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从健侧靠近床，使轮椅与床呈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30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～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45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度夹角，刹住车轮，移开足托</a:t>
            </a:r>
          </a:p>
        </p:txBody>
      </p:sp>
      <p:sp>
        <p:nvSpPr>
          <p:cNvPr id="83" name="TextBox 44">
            <a:extLst>
              <a:ext uri="{FF2B5EF4-FFF2-40B4-BE49-F238E27FC236}">
                <a16:creationId xmlns="" xmlns:a16="http://schemas.microsoft.com/office/drawing/2014/main" id="{3002C624-D1BE-40EE-BBB0-594C93E00D6E}"/>
              </a:ext>
            </a:extLst>
          </p:cNvPr>
          <p:cNvSpPr txBox="1"/>
          <p:nvPr/>
        </p:nvSpPr>
        <p:spPr>
          <a:xfrm>
            <a:off x="9199215" y="4383075"/>
            <a:ext cx="197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健手抓住扶手</a:t>
            </a:r>
          </a:p>
        </p:txBody>
      </p:sp>
      <p:sp>
        <p:nvSpPr>
          <p:cNvPr id="84" name="TextBox 45">
            <a:extLst>
              <a:ext uri="{FF2B5EF4-FFF2-40B4-BE49-F238E27FC236}">
                <a16:creationId xmlns="" xmlns:a16="http://schemas.microsoft.com/office/drawing/2014/main" id="{CD84E9F3-DA3D-4F93-8702-B6DB3A7EB5E7}"/>
              </a:ext>
            </a:extLst>
          </p:cNvPr>
          <p:cNvSpPr txBox="1"/>
          <p:nvPr/>
        </p:nvSpPr>
        <p:spPr>
          <a:xfrm>
            <a:off x="9188912" y="4752407"/>
            <a:ext cx="1998813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健手抓住扶手站起，站稳后，健手向前放在床上。以健足为轴缓慢转动身体坐下</a:t>
            </a:r>
          </a:p>
        </p:txBody>
      </p:sp>
      <p:grpSp>
        <p:nvGrpSpPr>
          <p:cNvPr id="85" name="Group 145">
            <a:extLst>
              <a:ext uri="{FF2B5EF4-FFF2-40B4-BE49-F238E27FC236}">
                <a16:creationId xmlns="" xmlns:a16="http://schemas.microsoft.com/office/drawing/2014/main" id="{5B78316E-4F1C-4497-9A63-2EB9CE85CF0D}"/>
              </a:ext>
            </a:extLst>
          </p:cNvPr>
          <p:cNvGrpSpPr/>
          <p:nvPr/>
        </p:nvGrpSpPr>
        <p:grpSpPr>
          <a:xfrm>
            <a:off x="9942223" y="2630751"/>
            <a:ext cx="440610" cy="425822"/>
            <a:chOff x="8048625" y="3005138"/>
            <a:chExt cx="473076" cy="457200"/>
          </a:xfrm>
          <a:solidFill>
            <a:schemeClr val="bg1"/>
          </a:solidFill>
        </p:grpSpPr>
        <p:sp>
          <p:nvSpPr>
            <p:cNvPr id="86" name="Freeform 81">
              <a:extLst>
                <a:ext uri="{FF2B5EF4-FFF2-40B4-BE49-F238E27FC236}">
                  <a16:creationId xmlns="" xmlns:a16="http://schemas.microsoft.com/office/drawing/2014/main" id="{35488A9F-116B-4FBF-BAF3-1B107E3CFC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48638" y="3338513"/>
              <a:ext cx="373063" cy="123825"/>
            </a:xfrm>
            <a:custGeom>
              <a:avLst/>
              <a:gdLst/>
              <a:ahLst/>
              <a:cxnLst>
                <a:cxn ang="0">
                  <a:pos x="128" y="2"/>
                </a:cxn>
                <a:cxn ang="0">
                  <a:pos x="65" y="24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16"/>
                </a:cxn>
                <a:cxn ang="0">
                  <a:pos x="65" y="43"/>
                </a:cxn>
                <a:cxn ang="0">
                  <a:pos x="129" y="16"/>
                </a:cxn>
                <a:cxn ang="0">
                  <a:pos x="129" y="2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28" y="2"/>
                </a:cxn>
              </a:cxnLst>
              <a:rect l="0" t="0" r="r" b="b"/>
              <a:pathLst>
                <a:path w="129" h="43">
                  <a:moveTo>
                    <a:pt x="128" y="2"/>
                  </a:moveTo>
                  <a:cubicBezTo>
                    <a:pt x="124" y="15"/>
                    <a:pt x="96" y="24"/>
                    <a:pt x="65" y="24"/>
                  </a:cubicBezTo>
                  <a:cubicBezTo>
                    <a:pt x="34" y="24"/>
                    <a:pt x="6" y="15"/>
                    <a:pt x="1" y="2"/>
                  </a:cubicBezTo>
                  <a:cubicBezTo>
                    <a:pt x="0" y="0"/>
                    <a:pt x="0" y="0"/>
                    <a:pt x="0" y="2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31"/>
                    <a:pt x="31" y="43"/>
                    <a:pt x="65" y="43"/>
                  </a:cubicBezTo>
                  <a:cubicBezTo>
                    <a:pt x="99" y="43"/>
                    <a:pt x="129" y="31"/>
                    <a:pt x="129" y="16"/>
                  </a:cubicBezTo>
                  <a:cubicBezTo>
                    <a:pt x="129" y="2"/>
                    <a:pt x="129" y="2"/>
                    <a:pt x="129" y="2"/>
                  </a:cubicBezTo>
                  <a:cubicBezTo>
                    <a:pt x="129" y="0"/>
                    <a:pt x="129" y="0"/>
                    <a:pt x="128" y="2"/>
                  </a:cubicBezTo>
                  <a:close/>
                  <a:moveTo>
                    <a:pt x="128" y="2"/>
                  </a:moveTo>
                  <a:cubicBezTo>
                    <a:pt x="128" y="2"/>
                    <a:pt x="128" y="2"/>
                    <a:pt x="128" y="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87" name="Freeform 82">
              <a:extLst>
                <a:ext uri="{FF2B5EF4-FFF2-40B4-BE49-F238E27FC236}">
                  <a16:creationId xmlns="" xmlns:a16="http://schemas.microsoft.com/office/drawing/2014/main" id="{4559CC0A-EC24-4D7B-9824-E5ED7FFBF3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29600" y="3268663"/>
              <a:ext cx="290513" cy="127000"/>
            </a:xfrm>
            <a:custGeom>
              <a:avLst/>
              <a:gdLst/>
              <a:ahLst/>
              <a:cxnLst>
                <a:cxn ang="0">
                  <a:pos x="2" y="40"/>
                </a:cxn>
                <a:cxn ang="0">
                  <a:pos x="37" y="44"/>
                </a:cxn>
                <a:cxn ang="0">
                  <a:pos x="100" y="18"/>
                </a:cxn>
                <a:cxn ang="0">
                  <a:pos x="86" y="1"/>
                </a:cxn>
                <a:cxn ang="0">
                  <a:pos x="79" y="1"/>
                </a:cxn>
                <a:cxn ang="0">
                  <a:pos x="2" y="37"/>
                </a:cxn>
                <a:cxn ang="0">
                  <a:pos x="2" y="40"/>
                </a:cxn>
                <a:cxn ang="0">
                  <a:pos x="2" y="40"/>
                </a:cxn>
                <a:cxn ang="0">
                  <a:pos x="2" y="40"/>
                </a:cxn>
              </a:cxnLst>
              <a:rect l="0" t="0" r="r" b="b"/>
              <a:pathLst>
                <a:path w="100" h="44">
                  <a:moveTo>
                    <a:pt x="2" y="40"/>
                  </a:moveTo>
                  <a:cubicBezTo>
                    <a:pt x="12" y="43"/>
                    <a:pt x="24" y="44"/>
                    <a:pt x="37" y="44"/>
                  </a:cubicBezTo>
                  <a:cubicBezTo>
                    <a:pt x="72" y="44"/>
                    <a:pt x="100" y="32"/>
                    <a:pt x="100" y="18"/>
                  </a:cubicBezTo>
                  <a:cubicBezTo>
                    <a:pt x="100" y="11"/>
                    <a:pt x="95" y="6"/>
                    <a:pt x="86" y="1"/>
                  </a:cubicBezTo>
                  <a:cubicBezTo>
                    <a:pt x="84" y="0"/>
                    <a:pt x="81" y="0"/>
                    <a:pt x="79" y="1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0" y="38"/>
                    <a:pt x="0" y="39"/>
                    <a:pt x="2" y="40"/>
                  </a:cubicBezTo>
                  <a:close/>
                  <a:moveTo>
                    <a:pt x="2" y="40"/>
                  </a:moveTo>
                  <a:cubicBezTo>
                    <a:pt x="2" y="40"/>
                    <a:pt x="2" y="40"/>
                    <a:pt x="2" y="4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88" name="Freeform 83">
              <a:extLst>
                <a:ext uri="{FF2B5EF4-FFF2-40B4-BE49-F238E27FC236}">
                  <a16:creationId xmlns="" xmlns:a16="http://schemas.microsoft.com/office/drawing/2014/main" id="{EAEB7AFC-8440-4CCD-8B2E-857522B15C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51813" y="3241675"/>
              <a:ext cx="284163" cy="125413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2" y="42"/>
                </a:cxn>
                <a:cxn ang="0">
                  <a:pos x="19" y="42"/>
                </a:cxn>
                <a:cxn ang="0">
                  <a:pos x="96" y="7"/>
                </a:cxn>
                <a:cxn ang="0">
                  <a:pos x="96" y="4"/>
                </a:cxn>
                <a:cxn ang="0">
                  <a:pos x="64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98" h="43">
                  <a:moveTo>
                    <a:pt x="0" y="27"/>
                  </a:moveTo>
                  <a:cubicBezTo>
                    <a:pt x="0" y="32"/>
                    <a:pt x="5" y="38"/>
                    <a:pt x="12" y="42"/>
                  </a:cubicBezTo>
                  <a:cubicBezTo>
                    <a:pt x="14" y="43"/>
                    <a:pt x="17" y="43"/>
                    <a:pt x="19" y="42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8" y="6"/>
                    <a:pt x="98" y="4"/>
                    <a:pt x="96" y="4"/>
                  </a:cubicBezTo>
                  <a:cubicBezTo>
                    <a:pt x="86" y="2"/>
                    <a:pt x="75" y="0"/>
                    <a:pt x="64" y="0"/>
                  </a:cubicBezTo>
                  <a:cubicBezTo>
                    <a:pt x="29" y="0"/>
                    <a:pt x="0" y="12"/>
                    <a:pt x="0" y="27"/>
                  </a:cubicBezTo>
                  <a:close/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89" name="Freeform 84">
              <a:extLst>
                <a:ext uri="{FF2B5EF4-FFF2-40B4-BE49-F238E27FC236}">
                  <a16:creationId xmlns="" xmlns:a16="http://schemas.microsoft.com/office/drawing/2014/main" id="{A8BE1FFD-55B5-4C39-8039-15B0ECA5E6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28013" y="3005138"/>
              <a:ext cx="155575" cy="236538"/>
            </a:xfrm>
            <a:custGeom>
              <a:avLst/>
              <a:gdLst/>
              <a:ahLst/>
              <a:cxnLst>
                <a:cxn ang="0">
                  <a:pos x="3" y="81"/>
                </a:cxn>
                <a:cxn ang="0">
                  <a:pos x="41" y="77"/>
                </a:cxn>
                <a:cxn ang="0">
                  <a:pos x="48" y="77"/>
                </a:cxn>
                <a:cxn ang="0">
                  <a:pos x="52" y="74"/>
                </a:cxn>
                <a:cxn ang="0">
                  <a:pos x="54" y="58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9"/>
                </a:cxn>
                <a:cxn ang="0">
                  <a:pos x="3" y="81"/>
                </a:cxn>
                <a:cxn ang="0">
                  <a:pos x="3" y="81"/>
                </a:cxn>
                <a:cxn ang="0">
                  <a:pos x="3" y="81"/>
                </a:cxn>
              </a:cxnLst>
              <a:rect l="0" t="0" r="r" b="b"/>
              <a:pathLst>
                <a:path w="54" h="82">
                  <a:moveTo>
                    <a:pt x="3" y="81"/>
                  </a:moveTo>
                  <a:cubicBezTo>
                    <a:pt x="14" y="79"/>
                    <a:pt x="27" y="77"/>
                    <a:pt x="41" y="77"/>
                  </a:cubicBezTo>
                  <a:cubicBezTo>
                    <a:pt x="43" y="77"/>
                    <a:pt x="46" y="77"/>
                    <a:pt x="48" y="77"/>
                  </a:cubicBezTo>
                  <a:cubicBezTo>
                    <a:pt x="50" y="77"/>
                    <a:pt x="51" y="76"/>
                    <a:pt x="52" y="74"/>
                  </a:cubicBezTo>
                  <a:cubicBezTo>
                    <a:pt x="54" y="69"/>
                    <a:pt x="54" y="64"/>
                    <a:pt x="54" y="58"/>
                  </a:cubicBezTo>
                  <a:cubicBezTo>
                    <a:pt x="54" y="28"/>
                    <a:pt x="32" y="4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1"/>
                    <a:pt x="1" y="82"/>
                    <a:pt x="3" y="81"/>
                  </a:cubicBezTo>
                  <a:close/>
                  <a:moveTo>
                    <a:pt x="3" y="81"/>
                  </a:moveTo>
                  <a:cubicBezTo>
                    <a:pt x="3" y="81"/>
                    <a:pt x="3" y="81"/>
                    <a:pt x="3" y="8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90" name="Freeform 85">
              <a:extLst>
                <a:ext uri="{FF2B5EF4-FFF2-40B4-BE49-F238E27FC236}">
                  <a16:creationId xmlns="" xmlns:a16="http://schemas.microsoft.com/office/drawing/2014/main" id="{D9878DC6-3A95-4FDD-8669-50CC3AE3F0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48625" y="3005138"/>
              <a:ext cx="155575" cy="312738"/>
            </a:xfrm>
            <a:custGeom>
              <a:avLst/>
              <a:gdLst/>
              <a:ahLst/>
              <a:cxnLst>
                <a:cxn ang="0">
                  <a:pos x="51" y="86"/>
                </a:cxn>
                <a:cxn ang="0">
                  <a:pos x="54" y="81"/>
                </a:cxn>
                <a:cxn ang="0">
                  <a:pos x="54" y="4"/>
                </a:cxn>
                <a:cxn ang="0">
                  <a:pos x="51" y="0"/>
                </a:cxn>
                <a:cxn ang="0">
                  <a:pos x="0" y="58"/>
                </a:cxn>
                <a:cxn ang="0">
                  <a:pos x="27" y="107"/>
                </a:cxn>
                <a:cxn ang="0">
                  <a:pos x="29" y="108"/>
                </a:cxn>
                <a:cxn ang="0">
                  <a:pos x="29" y="108"/>
                </a:cxn>
                <a:cxn ang="0">
                  <a:pos x="51" y="86"/>
                </a:cxn>
                <a:cxn ang="0">
                  <a:pos x="51" y="86"/>
                </a:cxn>
                <a:cxn ang="0">
                  <a:pos x="51" y="86"/>
                </a:cxn>
              </a:cxnLst>
              <a:rect l="0" t="0" r="r" b="b"/>
              <a:pathLst>
                <a:path w="54" h="108">
                  <a:moveTo>
                    <a:pt x="51" y="86"/>
                  </a:moveTo>
                  <a:cubicBezTo>
                    <a:pt x="53" y="85"/>
                    <a:pt x="54" y="83"/>
                    <a:pt x="54" y="81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4" y="2"/>
                    <a:pt x="53" y="0"/>
                    <a:pt x="51" y="0"/>
                  </a:cubicBezTo>
                  <a:cubicBezTo>
                    <a:pt x="22" y="4"/>
                    <a:pt x="0" y="28"/>
                    <a:pt x="0" y="58"/>
                  </a:cubicBezTo>
                  <a:cubicBezTo>
                    <a:pt x="0" y="78"/>
                    <a:pt x="11" y="96"/>
                    <a:pt x="27" y="107"/>
                  </a:cubicBezTo>
                  <a:cubicBezTo>
                    <a:pt x="28" y="108"/>
                    <a:pt x="29" y="108"/>
                    <a:pt x="29" y="108"/>
                  </a:cubicBezTo>
                  <a:cubicBezTo>
                    <a:pt x="29" y="108"/>
                    <a:pt x="29" y="108"/>
                    <a:pt x="29" y="108"/>
                  </a:cubicBezTo>
                  <a:cubicBezTo>
                    <a:pt x="29" y="99"/>
                    <a:pt x="38" y="91"/>
                    <a:pt x="51" y="86"/>
                  </a:cubicBezTo>
                  <a:close/>
                  <a:moveTo>
                    <a:pt x="51" y="86"/>
                  </a:moveTo>
                  <a:cubicBezTo>
                    <a:pt x="51" y="86"/>
                    <a:pt x="51" y="86"/>
                    <a:pt x="51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</p:grpSp>
      <p:sp>
        <p:nvSpPr>
          <p:cNvPr id="91" name="Freeform 18">
            <a:extLst>
              <a:ext uri="{FF2B5EF4-FFF2-40B4-BE49-F238E27FC236}">
                <a16:creationId xmlns="" xmlns:a16="http://schemas.microsoft.com/office/drawing/2014/main" id="{6D4D1478-D2C5-444B-AB3C-424B60ED0985}"/>
              </a:ext>
            </a:extLst>
          </p:cNvPr>
          <p:cNvSpPr>
            <a:spLocks noEditPoints="1"/>
          </p:cNvSpPr>
          <p:nvPr/>
        </p:nvSpPr>
        <p:spPr bwMode="auto">
          <a:xfrm>
            <a:off x="8057319" y="2488473"/>
            <a:ext cx="524394" cy="489682"/>
          </a:xfrm>
          <a:custGeom>
            <a:avLst/>
            <a:gdLst/>
            <a:ahLst/>
            <a:cxnLst>
              <a:cxn ang="0">
                <a:pos x="136" y="124"/>
              </a:cxn>
              <a:cxn ang="0">
                <a:pos x="139" y="116"/>
              </a:cxn>
              <a:cxn ang="0">
                <a:pos x="55" y="24"/>
              </a:cxn>
              <a:cxn ang="0">
                <a:pos x="44" y="28"/>
              </a:cxn>
              <a:cxn ang="0">
                <a:pos x="37" y="19"/>
              </a:cxn>
              <a:cxn ang="0">
                <a:pos x="25" y="8"/>
              </a:cxn>
              <a:cxn ang="0">
                <a:pos x="3" y="44"/>
              </a:cxn>
              <a:cxn ang="0">
                <a:pos x="20" y="39"/>
              </a:cxn>
              <a:cxn ang="0">
                <a:pos x="24" y="49"/>
              </a:cxn>
              <a:cxn ang="0">
                <a:pos x="108" y="133"/>
              </a:cxn>
              <a:cxn ang="0">
                <a:pos x="133" y="128"/>
              </a:cxn>
              <a:cxn ang="0">
                <a:pos x="176" y="163"/>
              </a:cxn>
              <a:cxn ang="0">
                <a:pos x="133" y="116"/>
              </a:cxn>
              <a:cxn ang="0">
                <a:pos x="112" y="127"/>
              </a:cxn>
              <a:cxn ang="0">
                <a:pos x="34" y="50"/>
              </a:cxn>
              <a:cxn ang="0">
                <a:pos x="19" y="29"/>
              </a:cxn>
              <a:cxn ang="0">
                <a:pos x="8" y="39"/>
              </a:cxn>
              <a:cxn ang="0">
                <a:pos x="30" y="12"/>
              </a:cxn>
              <a:cxn ang="0">
                <a:pos x="32" y="14"/>
              </a:cxn>
              <a:cxn ang="0">
                <a:pos x="40" y="34"/>
              </a:cxn>
              <a:cxn ang="0">
                <a:pos x="51" y="30"/>
              </a:cxn>
              <a:cxn ang="0">
                <a:pos x="63" y="41"/>
              </a:cxn>
              <a:cxn ang="0">
                <a:pos x="50" y="59"/>
              </a:cxn>
              <a:cxn ang="0">
                <a:pos x="66" y="44"/>
              </a:cxn>
              <a:cxn ang="0">
                <a:pos x="70" y="47"/>
              </a:cxn>
              <a:cxn ang="0">
                <a:pos x="60" y="58"/>
              </a:cxn>
              <a:cxn ang="0">
                <a:pos x="63" y="61"/>
              </a:cxn>
              <a:cxn ang="0">
                <a:pos x="73" y="50"/>
              </a:cxn>
              <a:cxn ang="0">
                <a:pos x="76" y="53"/>
              </a:cxn>
              <a:cxn ang="0">
                <a:pos x="64" y="71"/>
              </a:cxn>
              <a:cxn ang="0">
                <a:pos x="80" y="56"/>
              </a:cxn>
              <a:cxn ang="0">
                <a:pos x="83" y="59"/>
              </a:cxn>
              <a:cxn ang="0">
                <a:pos x="79" y="64"/>
              </a:cxn>
              <a:cxn ang="0">
                <a:pos x="68" y="76"/>
              </a:cxn>
              <a:cxn ang="0">
                <a:pos x="106" y="115"/>
              </a:cxn>
              <a:cxn ang="0">
                <a:pos x="107" y="117"/>
              </a:cxn>
              <a:cxn ang="0">
                <a:pos x="115" y="123"/>
              </a:cxn>
              <a:cxn ang="0">
                <a:pos x="130" y="107"/>
              </a:cxn>
              <a:cxn ang="0">
                <a:pos x="122" y="100"/>
              </a:cxn>
              <a:cxn ang="0">
                <a:pos x="84" y="65"/>
              </a:cxn>
              <a:cxn ang="0">
                <a:pos x="87" y="62"/>
              </a:cxn>
              <a:cxn ang="0">
                <a:pos x="133" y="116"/>
              </a:cxn>
              <a:cxn ang="0">
                <a:pos x="116" y="118"/>
              </a:cxn>
              <a:cxn ang="0">
                <a:pos x="114" y="118"/>
              </a:cxn>
              <a:cxn ang="0">
                <a:pos x="77" y="82"/>
              </a:cxn>
              <a:cxn ang="0">
                <a:pos x="116" y="116"/>
              </a:cxn>
              <a:cxn ang="0">
                <a:pos x="116" y="116"/>
              </a:cxn>
            </a:cxnLst>
            <a:rect l="0" t="0" r="r" b="b"/>
            <a:pathLst>
              <a:path w="176" h="164">
                <a:moveTo>
                  <a:pt x="175" y="160"/>
                </a:moveTo>
                <a:cubicBezTo>
                  <a:pt x="136" y="124"/>
                  <a:pt x="136" y="124"/>
                  <a:pt x="136" y="124"/>
                </a:cubicBezTo>
                <a:cubicBezTo>
                  <a:pt x="138" y="122"/>
                  <a:pt x="139" y="119"/>
                  <a:pt x="139" y="117"/>
                </a:cubicBezTo>
                <a:cubicBezTo>
                  <a:pt x="139" y="116"/>
                  <a:pt x="139" y="116"/>
                  <a:pt x="139" y="116"/>
                </a:cubicBezTo>
                <a:cubicBezTo>
                  <a:pt x="141" y="101"/>
                  <a:pt x="140" y="100"/>
                  <a:pt x="138" y="99"/>
                </a:cubicBezTo>
                <a:cubicBezTo>
                  <a:pt x="55" y="24"/>
                  <a:pt x="55" y="24"/>
                  <a:pt x="55" y="24"/>
                </a:cubicBezTo>
                <a:cubicBezTo>
                  <a:pt x="53" y="22"/>
                  <a:pt x="49" y="22"/>
                  <a:pt x="47" y="24"/>
                </a:cubicBezTo>
                <a:cubicBezTo>
                  <a:pt x="44" y="28"/>
                  <a:pt x="44" y="28"/>
                  <a:pt x="44" y="28"/>
                </a:cubicBezTo>
                <a:cubicBezTo>
                  <a:pt x="36" y="21"/>
                  <a:pt x="36" y="21"/>
                  <a:pt x="36" y="21"/>
                </a:cubicBezTo>
                <a:cubicBezTo>
                  <a:pt x="37" y="19"/>
                  <a:pt x="37" y="19"/>
                  <a:pt x="37" y="19"/>
                </a:cubicBezTo>
                <a:cubicBezTo>
                  <a:pt x="43" y="13"/>
                  <a:pt x="44" y="7"/>
                  <a:pt x="40" y="4"/>
                </a:cubicBezTo>
                <a:cubicBezTo>
                  <a:pt x="36" y="0"/>
                  <a:pt x="30" y="2"/>
                  <a:pt x="25" y="8"/>
                </a:cubicBezTo>
                <a:cubicBezTo>
                  <a:pt x="6" y="29"/>
                  <a:pt x="6" y="29"/>
                  <a:pt x="6" y="29"/>
                </a:cubicBezTo>
                <a:cubicBezTo>
                  <a:pt x="1" y="35"/>
                  <a:pt x="0" y="41"/>
                  <a:pt x="3" y="44"/>
                </a:cubicBezTo>
                <a:cubicBezTo>
                  <a:pt x="7" y="48"/>
                  <a:pt x="13" y="46"/>
                  <a:pt x="18" y="40"/>
                </a:cubicBezTo>
                <a:cubicBezTo>
                  <a:pt x="20" y="39"/>
                  <a:pt x="20" y="39"/>
                  <a:pt x="20" y="39"/>
                </a:cubicBezTo>
                <a:cubicBezTo>
                  <a:pt x="27" y="46"/>
                  <a:pt x="27" y="46"/>
                  <a:pt x="27" y="46"/>
                </a:cubicBezTo>
                <a:cubicBezTo>
                  <a:pt x="24" y="49"/>
                  <a:pt x="24" y="49"/>
                  <a:pt x="24" y="49"/>
                </a:cubicBezTo>
                <a:cubicBezTo>
                  <a:pt x="22" y="51"/>
                  <a:pt x="22" y="55"/>
                  <a:pt x="25" y="57"/>
                </a:cubicBezTo>
                <a:cubicBezTo>
                  <a:pt x="108" y="133"/>
                  <a:pt x="108" y="133"/>
                  <a:pt x="108" y="133"/>
                </a:cubicBezTo>
                <a:cubicBezTo>
                  <a:pt x="112" y="136"/>
                  <a:pt x="126" y="132"/>
                  <a:pt x="126" y="132"/>
                </a:cubicBezTo>
                <a:cubicBezTo>
                  <a:pt x="128" y="131"/>
                  <a:pt x="131" y="130"/>
                  <a:pt x="133" y="128"/>
                </a:cubicBezTo>
                <a:cubicBezTo>
                  <a:pt x="172" y="163"/>
                  <a:pt x="172" y="163"/>
                  <a:pt x="172" y="163"/>
                </a:cubicBezTo>
                <a:cubicBezTo>
                  <a:pt x="173" y="164"/>
                  <a:pt x="175" y="164"/>
                  <a:pt x="176" y="163"/>
                </a:cubicBezTo>
                <a:cubicBezTo>
                  <a:pt x="176" y="162"/>
                  <a:pt x="176" y="161"/>
                  <a:pt x="175" y="160"/>
                </a:cubicBezTo>
                <a:close/>
                <a:moveTo>
                  <a:pt x="133" y="116"/>
                </a:moveTo>
                <a:cubicBezTo>
                  <a:pt x="132" y="119"/>
                  <a:pt x="127" y="124"/>
                  <a:pt x="124" y="125"/>
                </a:cubicBezTo>
                <a:cubicBezTo>
                  <a:pt x="120" y="126"/>
                  <a:pt x="114" y="127"/>
                  <a:pt x="112" y="127"/>
                </a:cubicBezTo>
                <a:cubicBezTo>
                  <a:pt x="30" y="53"/>
                  <a:pt x="30" y="53"/>
                  <a:pt x="30" y="53"/>
                </a:cubicBezTo>
                <a:cubicBezTo>
                  <a:pt x="34" y="50"/>
                  <a:pt x="34" y="50"/>
                  <a:pt x="34" y="50"/>
                </a:cubicBezTo>
                <a:cubicBezTo>
                  <a:pt x="36" y="47"/>
                  <a:pt x="36" y="43"/>
                  <a:pt x="33" y="41"/>
                </a:cubicBezTo>
                <a:cubicBezTo>
                  <a:pt x="19" y="29"/>
                  <a:pt x="19" y="29"/>
                  <a:pt x="19" y="29"/>
                </a:cubicBezTo>
                <a:cubicBezTo>
                  <a:pt x="13" y="36"/>
                  <a:pt x="13" y="36"/>
                  <a:pt x="13" y="36"/>
                </a:cubicBezTo>
                <a:cubicBezTo>
                  <a:pt x="11" y="38"/>
                  <a:pt x="9" y="39"/>
                  <a:pt x="8" y="39"/>
                </a:cubicBezTo>
                <a:cubicBezTo>
                  <a:pt x="8" y="38"/>
                  <a:pt x="9" y="36"/>
                  <a:pt x="11" y="34"/>
                </a:cubicBezTo>
                <a:cubicBezTo>
                  <a:pt x="30" y="12"/>
                  <a:pt x="30" y="12"/>
                  <a:pt x="30" y="12"/>
                </a:cubicBezTo>
                <a:cubicBezTo>
                  <a:pt x="32" y="10"/>
                  <a:pt x="34" y="9"/>
                  <a:pt x="35" y="9"/>
                </a:cubicBezTo>
                <a:cubicBezTo>
                  <a:pt x="35" y="10"/>
                  <a:pt x="34" y="12"/>
                  <a:pt x="32" y="14"/>
                </a:cubicBezTo>
                <a:cubicBezTo>
                  <a:pt x="26" y="21"/>
                  <a:pt x="26" y="21"/>
                  <a:pt x="26" y="21"/>
                </a:cubicBezTo>
                <a:cubicBezTo>
                  <a:pt x="40" y="34"/>
                  <a:pt x="40" y="34"/>
                  <a:pt x="40" y="34"/>
                </a:cubicBezTo>
                <a:cubicBezTo>
                  <a:pt x="42" y="36"/>
                  <a:pt x="46" y="36"/>
                  <a:pt x="48" y="33"/>
                </a:cubicBezTo>
                <a:cubicBezTo>
                  <a:pt x="51" y="30"/>
                  <a:pt x="51" y="30"/>
                  <a:pt x="51" y="30"/>
                </a:cubicBezTo>
                <a:cubicBezTo>
                  <a:pt x="63" y="41"/>
                  <a:pt x="63" y="41"/>
                  <a:pt x="63" y="41"/>
                </a:cubicBezTo>
                <a:cubicBezTo>
                  <a:pt x="63" y="41"/>
                  <a:pt x="63" y="41"/>
                  <a:pt x="63" y="41"/>
                </a:cubicBezTo>
                <a:cubicBezTo>
                  <a:pt x="50" y="55"/>
                  <a:pt x="50" y="55"/>
                  <a:pt x="50" y="55"/>
                </a:cubicBezTo>
                <a:cubicBezTo>
                  <a:pt x="49" y="56"/>
                  <a:pt x="49" y="58"/>
                  <a:pt x="50" y="59"/>
                </a:cubicBezTo>
                <a:cubicBezTo>
                  <a:pt x="51" y="59"/>
                  <a:pt x="52" y="59"/>
                  <a:pt x="53" y="58"/>
                </a:cubicBezTo>
                <a:cubicBezTo>
                  <a:pt x="66" y="44"/>
                  <a:pt x="66" y="44"/>
                  <a:pt x="66" y="44"/>
                </a:cubicBezTo>
                <a:cubicBezTo>
                  <a:pt x="66" y="44"/>
                  <a:pt x="66" y="44"/>
                  <a:pt x="67" y="44"/>
                </a:cubicBezTo>
                <a:cubicBezTo>
                  <a:pt x="70" y="47"/>
                  <a:pt x="70" y="47"/>
                  <a:pt x="70" y="47"/>
                </a:cubicBezTo>
                <a:cubicBezTo>
                  <a:pt x="70" y="47"/>
                  <a:pt x="70" y="47"/>
                  <a:pt x="70" y="47"/>
                </a:cubicBezTo>
                <a:cubicBezTo>
                  <a:pt x="60" y="58"/>
                  <a:pt x="60" y="58"/>
                  <a:pt x="60" y="58"/>
                </a:cubicBezTo>
                <a:cubicBezTo>
                  <a:pt x="59" y="59"/>
                  <a:pt x="59" y="60"/>
                  <a:pt x="60" y="61"/>
                </a:cubicBezTo>
                <a:cubicBezTo>
                  <a:pt x="61" y="62"/>
                  <a:pt x="62" y="62"/>
                  <a:pt x="63" y="61"/>
                </a:cubicBezTo>
                <a:cubicBezTo>
                  <a:pt x="73" y="50"/>
                  <a:pt x="73" y="50"/>
                  <a:pt x="73" y="50"/>
                </a:cubicBezTo>
                <a:cubicBezTo>
                  <a:pt x="73" y="50"/>
                  <a:pt x="73" y="50"/>
                  <a:pt x="73" y="50"/>
                </a:cubicBezTo>
                <a:cubicBezTo>
                  <a:pt x="77" y="53"/>
                  <a:pt x="77" y="53"/>
                  <a:pt x="77" y="53"/>
                </a:cubicBezTo>
                <a:cubicBezTo>
                  <a:pt x="77" y="53"/>
                  <a:pt x="76" y="53"/>
                  <a:pt x="76" y="53"/>
                </a:cubicBezTo>
                <a:cubicBezTo>
                  <a:pt x="63" y="67"/>
                  <a:pt x="63" y="67"/>
                  <a:pt x="63" y="67"/>
                </a:cubicBezTo>
                <a:cubicBezTo>
                  <a:pt x="63" y="68"/>
                  <a:pt x="63" y="70"/>
                  <a:pt x="64" y="71"/>
                </a:cubicBezTo>
                <a:cubicBezTo>
                  <a:pt x="65" y="72"/>
                  <a:pt x="66" y="72"/>
                  <a:pt x="67" y="71"/>
                </a:cubicBezTo>
                <a:cubicBezTo>
                  <a:pt x="80" y="56"/>
                  <a:pt x="80" y="56"/>
                  <a:pt x="80" y="56"/>
                </a:cubicBezTo>
                <a:cubicBezTo>
                  <a:pt x="80" y="56"/>
                  <a:pt x="80" y="56"/>
                  <a:pt x="80" y="56"/>
                </a:cubicBezTo>
                <a:cubicBezTo>
                  <a:pt x="83" y="59"/>
                  <a:pt x="83" y="59"/>
                  <a:pt x="83" y="59"/>
                </a:cubicBezTo>
                <a:cubicBezTo>
                  <a:pt x="83" y="59"/>
                  <a:pt x="83" y="59"/>
                  <a:pt x="83" y="59"/>
                </a:cubicBezTo>
                <a:cubicBezTo>
                  <a:pt x="79" y="64"/>
                  <a:pt x="79" y="64"/>
                  <a:pt x="79" y="64"/>
                </a:cubicBezTo>
                <a:cubicBezTo>
                  <a:pt x="79" y="64"/>
                  <a:pt x="79" y="64"/>
                  <a:pt x="78" y="64"/>
                </a:cubicBezTo>
                <a:cubicBezTo>
                  <a:pt x="68" y="76"/>
                  <a:pt x="68" y="76"/>
                  <a:pt x="68" y="76"/>
                </a:cubicBezTo>
                <a:cubicBezTo>
                  <a:pt x="67" y="77"/>
                  <a:pt x="66" y="79"/>
                  <a:pt x="68" y="80"/>
                </a:cubicBezTo>
                <a:cubicBezTo>
                  <a:pt x="106" y="115"/>
                  <a:pt x="106" y="115"/>
                  <a:pt x="106" y="115"/>
                </a:cubicBezTo>
                <a:cubicBezTo>
                  <a:pt x="106" y="115"/>
                  <a:pt x="106" y="115"/>
                  <a:pt x="106" y="115"/>
                </a:cubicBezTo>
                <a:cubicBezTo>
                  <a:pt x="107" y="117"/>
                  <a:pt x="107" y="117"/>
                  <a:pt x="107" y="117"/>
                </a:cubicBezTo>
                <a:cubicBezTo>
                  <a:pt x="107" y="117"/>
                  <a:pt x="107" y="117"/>
                  <a:pt x="107" y="117"/>
                </a:cubicBezTo>
                <a:cubicBezTo>
                  <a:pt x="115" y="123"/>
                  <a:pt x="115" y="123"/>
                  <a:pt x="115" y="123"/>
                </a:cubicBezTo>
                <a:cubicBezTo>
                  <a:pt x="115" y="123"/>
                  <a:pt x="121" y="123"/>
                  <a:pt x="125" y="119"/>
                </a:cubicBezTo>
                <a:cubicBezTo>
                  <a:pt x="130" y="114"/>
                  <a:pt x="130" y="107"/>
                  <a:pt x="130" y="107"/>
                </a:cubicBezTo>
                <a:cubicBezTo>
                  <a:pt x="122" y="100"/>
                  <a:pt x="122" y="100"/>
                  <a:pt x="122" y="100"/>
                </a:cubicBezTo>
                <a:cubicBezTo>
                  <a:pt x="122" y="100"/>
                  <a:pt x="122" y="100"/>
                  <a:pt x="122" y="100"/>
                </a:cubicBezTo>
                <a:cubicBezTo>
                  <a:pt x="121" y="99"/>
                  <a:pt x="121" y="99"/>
                  <a:pt x="121" y="99"/>
                </a:cubicBezTo>
                <a:cubicBezTo>
                  <a:pt x="84" y="65"/>
                  <a:pt x="84" y="65"/>
                  <a:pt x="84" y="65"/>
                </a:cubicBezTo>
                <a:cubicBezTo>
                  <a:pt x="87" y="62"/>
                  <a:pt x="87" y="62"/>
                  <a:pt x="87" y="62"/>
                </a:cubicBezTo>
                <a:cubicBezTo>
                  <a:pt x="87" y="62"/>
                  <a:pt x="87" y="62"/>
                  <a:pt x="87" y="62"/>
                </a:cubicBezTo>
                <a:cubicBezTo>
                  <a:pt x="133" y="104"/>
                  <a:pt x="133" y="104"/>
                  <a:pt x="133" y="104"/>
                </a:cubicBezTo>
                <a:cubicBezTo>
                  <a:pt x="134" y="108"/>
                  <a:pt x="134" y="110"/>
                  <a:pt x="133" y="116"/>
                </a:cubicBezTo>
                <a:close/>
                <a:moveTo>
                  <a:pt x="116" y="116"/>
                </a:moveTo>
                <a:cubicBezTo>
                  <a:pt x="117" y="117"/>
                  <a:pt x="117" y="118"/>
                  <a:pt x="116" y="118"/>
                </a:cubicBezTo>
                <a:cubicBezTo>
                  <a:pt x="116" y="119"/>
                  <a:pt x="116" y="119"/>
                  <a:pt x="115" y="119"/>
                </a:cubicBezTo>
                <a:cubicBezTo>
                  <a:pt x="115" y="119"/>
                  <a:pt x="114" y="119"/>
                  <a:pt x="114" y="118"/>
                </a:cubicBezTo>
                <a:cubicBezTo>
                  <a:pt x="77" y="84"/>
                  <a:pt x="77" y="84"/>
                  <a:pt x="77" y="84"/>
                </a:cubicBezTo>
                <a:cubicBezTo>
                  <a:pt x="77" y="84"/>
                  <a:pt x="77" y="82"/>
                  <a:pt x="77" y="82"/>
                </a:cubicBezTo>
                <a:cubicBezTo>
                  <a:pt x="78" y="81"/>
                  <a:pt x="79" y="81"/>
                  <a:pt x="79" y="82"/>
                </a:cubicBezTo>
                <a:lnTo>
                  <a:pt x="116" y="116"/>
                </a:lnTo>
                <a:close/>
                <a:moveTo>
                  <a:pt x="116" y="116"/>
                </a:moveTo>
                <a:cubicBezTo>
                  <a:pt x="116" y="116"/>
                  <a:pt x="116" y="116"/>
                  <a:pt x="116" y="116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cs typeface="+mn-ea"/>
              <a:sym typeface="+mn-lt"/>
            </a:endParaRPr>
          </a:p>
        </p:txBody>
      </p:sp>
      <p:grpSp>
        <p:nvGrpSpPr>
          <p:cNvPr id="92" name="Group 151">
            <a:extLst>
              <a:ext uri="{FF2B5EF4-FFF2-40B4-BE49-F238E27FC236}">
                <a16:creationId xmlns="" xmlns:a16="http://schemas.microsoft.com/office/drawing/2014/main" id="{5E218BA9-F5EF-43B8-B581-31D3DFEAD855}"/>
              </a:ext>
            </a:extLst>
          </p:cNvPr>
          <p:cNvGrpSpPr/>
          <p:nvPr/>
        </p:nvGrpSpPr>
        <p:grpSpPr>
          <a:xfrm>
            <a:off x="3511086" y="2456463"/>
            <a:ext cx="512012" cy="495076"/>
            <a:chOff x="5659438" y="2249488"/>
            <a:chExt cx="623887" cy="603250"/>
          </a:xfrm>
          <a:solidFill>
            <a:schemeClr val="bg1"/>
          </a:solidFill>
        </p:grpSpPr>
        <p:sp>
          <p:nvSpPr>
            <p:cNvPr id="93" name="Freeform 67">
              <a:extLst>
                <a:ext uri="{FF2B5EF4-FFF2-40B4-BE49-F238E27FC236}">
                  <a16:creationId xmlns="" xmlns:a16="http://schemas.microsoft.com/office/drawing/2014/main" id="{FBBCF197-77B0-42B8-92E2-A7A8D5A721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88050" y="2249488"/>
              <a:ext cx="295275" cy="585788"/>
            </a:xfrm>
            <a:custGeom>
              <a:avLst/>
              <a:gdLst/>
              <a:ahLst/>
              <a:cxnLst>
                <a:cxn ang="0">
                  <a:pos x="0" y="148"/>
                </a:cxn>
                <a:cxn ang="0">
                  <a:pos x="0" y="50"/>
                </a:cxn>
                <a:cxn ang="0">
                  <a:pos x="51" y="0"/>
                </a:cxn>
                <a:cxn ang="0">
                  <a:pos x="101" y="50"/>
                </a:cxn>
                <a:cxn ang="0">
                  <a:pos x="101" y="148"/>
                </a:cxn>
                <a:cxn ang="0">
                  <a:pos x="51" y="199"/>
                </a:cxn>
                <a:cxn ang="0">
                  <a:pos x="0" y="148"/>
                </a:cxn>
                <a:cxn ang="0">
                  <a:pos x="9" y="50"/>
                </a:cxn>
                <a:cxn ang="0">
                  <a:pos x="9" y="148"/>
                </a:cxn>
                <a:cxn ang="0">
                  <a:pos x="51" y="190"/>
                </a:cxn>
                <a:cxn ang="0">
                  <a:pos x="92" y="148"/>
                </a:cxn>
                <a:cxn ang="0">
                  <a:pos x="92" y="50"/>
                </a:cxn>
                <a:cxn ang="0">
                  <a:pos x="51" y="9"/>
                </a:cxn>
                <a:cxn ang="0">
                  <a:pos x="9" y="50"/>
                </a:cxn>
              </a:cxnLst>
              <a:rect l="0" t="0" r="r" b="b"/>
              <a:pathLst>
                <a:path w="101" h="199">
                  <a:moveTo>
                    <a:pt x="0" y="148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3" y="0"/>
                    <a:pt x="51" y="0"/>
                  </a:cubicBezTo>
                  <a:cubicBezTo>
                    <a:pt x="78" y="0"/>
                    <a:pt x="101" y="23"/>
                    <a:pt x="101" y="50"/>
                  </a:cubicBezTo>
                  <a:cubicBezTo>
                    <a:pt x="101" y="148"/>
                    <a:pt x="101" y="148"/>
                    <a:pt x="101" y="148"/>
                  </a:cubicBezTo>
                  <a:cubicBezTo>
                    <a:pt x="101" y="176"/>
                    <a:pt x="78" y="199"/>
                    <a:pt x="51" y="199"/>
                  </a:cubicBezTo>
                  <a:cubicBezTo>
                    <a:pt x="23" y="199"/>
                    <a:pt x="0" y="176"/>
                    <a:pt x="0" y="148"/>
                  </a:cubicBezTo>
                  <a:moveTo>
                    <a:pt x="9" y="50"/>
                  </a:moveTo>
                  <a:cubicBezTo>
                    <a:pt x="9" y="148"/>
                    <a:pt x="9" y="148"/>
                    <a:pt x="9" y="148"/>
                  </a:cubicBezTo>
                  <a:cubicBezTo>
                    <a:pt x="9" y="171"/>
                    <a:pt x="28" y="190"/>
                    <a:pt x="51" y="190"/>
                  </a:cubicBezTo>
                  <a:cubicBezTo>
                    <a:pt x="74" y="190"/>
                    <a:pt x="92" y="171"/>
                    <a:pt x="92" y="148"/>
                  </a:cubicBezTo>
                  <a:cubicBezTo>
                    <a:pt x="92" y="50"/>
                    <a:pt x="92" y="50"/>
                    <a:pt x="92" y="50"/>
                  </a:cubicBezTo>
                  <a:cubicBezTo>
                    <a:pt x="92" y="27"/>
                    <a:pt x="74" y="9"/>
                    <a:pt x="51" y="9"/>
                  </a:cubicBezTo>
                  <a:cubicBezTo>
                    <a:pt x="28" y="9"/>
                    <a:pt x="9" y="27"/>
                    <a:pt x="9" y="5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94" name="Freeform 68">
              <a:extLst>
                <a:ext uri="{FF2B5EF4-FFF2-40B4-BE49-F238E27FC236}">
                  <a16:creationId xmlns="" xmlns:a16="http://schemas.microsoft.com/office/drawing/2014/main" id="{5C9BD359-BEE6-4ABC-97FC-790083BBE0A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7738" y="2559050"/>
              <a:ext cx="214313" cy="222250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73" y="39"/>
                </a:cxn>
                <a:cxn ang="0">
                  <a:pos x="37" y="76"/>
                </a:cxn>
                <a:cxn ang="0">
                  <a:pos x="0" y="39"/>
                </a:cxn>
                <a:cxn ang="0">
                  <a:pos x="0" y="0"/>
                </a:cxn>
                <a:cxn ang="0">
                  <a:pos x="73" y="0"/>
                </a:cxn>
              </a:cxnLst>
              <a:rect l="0" t="0" r="r" b="b"/>
              <a:pathLst>
                <a:path w="73" h="76">
                  <a:moveTo>
                    <a:pt x="73" y="0"/>
                  </a:moveTo>
                  <a:cubicBezTo>
                    <a:pt x="73" y="39"/>
                    <a:pt x="73" y="39"/>
                    <a:pt x="73" y="39"/>
                  </a:cubicBezTo>
                  <a:cubicBezTo>
                    <a:pt x="73" y="59"/>
                    <a:pt x="57" y="76"/>
                    <a:pt x="37" y="76"/>
                  </a:cubicBezTo>
                  <a:cubicBezTo>
                    <a:pt x="16" y="76"/>
                    <a:pt x="0" y="59"/>
                    <a:pt x="0" y="3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7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95" name="Freeform 69">
              <a:extLst>
                <a:ext uri="{FF2B5EF4-FFF2-40B4-BE49-F238E27FC236}">
                  <a16:creationId xmlns="" xmlns:a16="http://schemas.microsoft.com/office/drawing/2014/main" id="{1B1DB49C-C829-45D5-844E-96C7829D1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0" y="2543175"/>
              <a:ext cx="252413" cy="258763"/>
            </a:xfrm>
            <a:custGeom>
              <a:avLst/>
              <a:gdLst/>
              <a:ahLst/>
              <a:cxnLst>
                <a:cxn ang="0">
                  <a:pos x="86" y="34"/>
                </a:cxn>
                <a:cxn ang="0">
                  <a:pos x="68" y="66"/>
                </a:cxn>
                <a:cxn ang="0">
                  <a:pos x="22" y="78"/>
                </a:cxn>
                <a:cxn ang="0">
                  <a:pos x="9" y="32"/>
                </a:cxn>
                <a:cxn ang="0">
                  <a:pos x="27" y="0"/>
                </a:cxn>
                <a:cxn ang="0">
                  <a:pos x="86" y="34"/>
                </a:cxn>
              </a:cxnLst>
              <a:rect l="0" t="0" r="r" b="b"/>
              <a:pathLst>
                <a:path w="86" h="88">
                  <a:moveTo>
                    <a:pt x="86" y="34"/>
                  </a:moveTo>
                  <a:cubicBezTo>
                    <a:pt x="68" y="66"/>
                    <a:pt x="68" y="66"/>
                    <a:pt x="68" y="66"/>
                  </a:cubicBezTo>
                  <a:cubicBezTo>
                    <a:pt x="59" y="82"/>
                    <a:pt x="38" y="88"/>
                    <a:pt x="22" y="78"/>
                  </a:cubicBezTo>
                  <a:cubicBezTo>
                    <a:pt x="5" y="69"/>
                    <a:pt x="0" y="48"/>
                    <a:pt x="9" y="32"/>
                  </a:cubicBezTo>
                  <a:cubicBezTo>
                    <a:pt x="27" y="0"/>
                    <a:pt x="27" y="0"/>
                    <a:pt x="27" y="0"/>
                  </a:cubicBezTo>
                  <a:lnTo>
                    <a:pt x="86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96" name="Freeform 70">
              <a:extLst>
                <a:ext uri="{FF2B5EF4-FFF2-40B4-BE49-F238E27FC236}">
                  <a16:creationId xmlns="" xmlns:a16="http://schemas.microsoft.com/office/drawing/2014/main" id="{6D85FFED-E628-45AE-ADC4-8CC4B0B93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9438" y="2320925"/>
              <a:ext cx="312738" cy="531813"/>
            </a:xfrm>
            <a:custGeom>
              <a:avLst/>
              <a:gdLst/>
              <a:ahLst/>
              <a:cxnLst>
                <a:cxn ang="0">
                  <a:pos x="13" y="104"/>
                </a:cxn>
                <a:cxn ang="0">
                  <a:pos x="59" y="26"/>
                </a:cxn>
                <a:cxn ang="0">
                  <a:pos x="107" y="3"/>
                </a:cxn>
                <a:cxn ang="0">
                  <a:pos x="107" y="12"/>
                </a:cxn>
                <a:cxn ang="0">
                  <a:pos x="66" y="30"/>
                </a:cxn>
                <a:cxn ang="0">
                  <a:pos x="20" y="109"/>
                </a:cxn>
                <a:cxn ang="0">
                  <a:pos x="35" y="161"/>
                </a:cxn>
                <a:cxn ang="0">
                  <a:pos x="87" y="147"/>
                </a:cxn>
                <a:cxn ang="0">
                  <a:pos x="107" y="114"/>
                </a:cxn>
                <a:cxn ang="0">
                  <a:pos x="107" y="130"/>
                </a:cxn>
                <a:cxn ang="0">
                  <a:pos x="95" y="151"/>
                </a:cxn>
                <a:cxn ang="0">
                  <a:pos x="30" y="169"/>
                </a:cxn>
                <a:cxn ang="0">
                  <a:pos x="13" y="104"/>
                </a:cxn>
              </a:cxnLst>
              <a:rect l="0" t="0" r="r" b="b"/>
              <a:pathLst>
                <a:path w="107" h="181">
                  <a:moveTo>
                    <a:pt x="13" y="104"/>
                  </a:moveTo>
                  <a:cubicBezTo>
                    <a:pt x="59" y="26"/>
                    <a:pt x="59" y="26"/>
                    <a:pt x="59" y="26"/>
                  </a:cubicBezTo>
                  <a:cubicBezTo>
                    <a:pt x="69" y="9"/>
                    <a:pt x="88" y="0"/>
                    <a:pt x="107" y="3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91" y="8"/>
                    <a:pt x="74" y="15"/>
                    <a:pt x="66" y="30"/>
                  </a:cubicBezTo>
                  <a:cubicBezTo>
                    <a:pt x="20" y="109"/>
                    <a:pt x="20" y="109"/>
                    <a:pt x="20" y="109"/>
                  </a:cubicBezTo>
                  <a:cubicBezTo>
                    <a:pt x="10" y="127"/>
                    <a:pt x="16" y="151"/>
                    <a:pt x="35" y="161"/>
                  </a:cubicBezTo>
                  <a:cubicBezTo>
                    <a:pt x="53" y="172"/>
                    <a:pt x="77" y="166"/>
                    <a:pt x="87" y="147"/>
                  </a:cubicBezTo>
                  <a:cubicBezTo>
                    <a:pt x="107" y="114"/>
                    <a:pt x="107" y="114"/>
                    <a:pt x="107" y="114"/>
                  </a:cubicBezTo>
                  <a:cubicBezTo>
                    <a:pt x="107" y="130"/>
                    <a:pt x="107" y="130"/>
                    <a:pt x="107" y="130"/>
                  </a:cubicBezTo>
                  <a:cubicBezTo>
                    <a:pt x="95" y="151"/>
                    <a:pt x="95" y="151"/>
                    <a:pt x="95" y="151"/>
                  </a:cubicBezTo>
                  <a:cubicBezTo>
                    <a:pt x="82" y="174"/>
                    <a:pt x="53" y="181"/>
                    <a:pt x="30" y="169"/>
                  </a:cubicBezTo>
                  <a:cubicBezTo>
                    <a:pt x="8" y="156"/>
                    <a:pt x="0" y="127"/>
                    <a:pt x="13" y="10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</p:grpSp>
      <p:grpSp>
        <p:nvGrpSpPr>
          <p:cNvPr id="97" name="Group 140">
            <a:extLst>
              <a:ext uri="{FF2B5EF4-FFF2-40B4-BE49-F238E27FC236}">
                <a16:creationId xmlns="" xmlns:a16="http://schemas.microsoft.com/office/drawing/2014/main" id="{DA04CE52-F08E-4DC5-907A-0B30BC0D253F}"/>
              </a:ext>
            </a:extLst>
          </p:cNvPr>
          <p:cNvGrpSpPr/>
          <p:nvPr/>
        </p:nvGrpSpPr>
        <p:grpSpPr>
          <a:xfrm>
            <a:off x="1798622" y="2677210"/>
            <a:ext cx="436118" cy="431402"/>
            <a:chOff x="1504950" y="3868738"/>
            <a:chExt cx="293688" cy="290513"/>
          </a:xfrm>
          <a:solidFill>
            <a:schemeClr val="bg1"/>
          </a:solidFill>
        </p:grpSpPr>
        <p:sp>
          <p:nvSpPr>
            <p:cNvPr id="98" name="Freeform 33">
              <a:extLst>
                <a:ext uri="{FF2B5EF4-FFF2-40B4-BE49-F238E27FC236}">
                  <a16:creationId xmlns="" xmlns:a16="http://schemas.microsoft.com/office/drawing/2014/main" id="{9B82BD14-272F-4DC5-837F-B4546EA80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4950" y="3868738"/>
              <a:ext cx="138113" cy="134938"/>
            </a:xfrm>
            <a:custGeom>
              <a:avLst/>
              <a:gdLst/>
              <a:ahLst/>
              <a:cxnLst>
                <a:cxn ang="0">
                  <a:pos x="9" y="8"/>
                </a:cxn>
                <a:cxn ang="0">
                  <a:pos x="9" y="37"/>
                </a:cxn>
                <a:cxn ang="0">
                  <a:pos x="17" y="46"/>
                </a:cxn>
                <a:cxn ang="0">
                  <a:pos x="47" y="17"/>
                </a:cxn>
                <a:cxn ang="0">
                  <a:pos x="38" y="8"/>
                </a:cxn>
                <a:cxn ang="0">
                  <a:pos x="9" y="8"/>
                </a:cxn>
              </a:cxnLst>
              <a:rect l="0" t="0" r="r" b="b"/>
              <a:pathLst>
                <a:path w="47" h="46">
                  <a:moveTo>
                    <a:pt x="9" y="8"/>
                  </a:moveTo>
                  <a:cubicBezTo>
                    <a:pt x="1" y="16"/>
                    <a:pt x="0" y="29"/>
                    <a:pt x="9" y="37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0" y="0"/>
                    <a:pt x="17" y="0"/>
                    <a:pt x="9" y="8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99" name="Freeform 34">
              <a:extLst>
                <a:ext uri="{FF2B5EF4-FFF2-40B4-BE49-F238E27FC236}">
                  <a16:creationId xmlns="" xmlns:a16="http://schemas.microsoft.com/office/drawing/2014/main" id="{F3EF252F-B28D-41C5-AE4E-073830621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4175" y="4021138"/>
              <a:ext cx="131763" cy="138113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0" y="29"/>
                </a:cxn>
                <a:cxn ang="0">
                  <a:pos x="10" y="38"/>
                </a:cxn>
                <a:cxn ang="0">
                  <a:pos x="39" y="39"/>
                </a:cxn>
                <a:cxn ang="0">
                  <a:pos x="45" y="24"/>
                </a:cxn>
                <a:cxn ang="0">
                  <a:pos x="39" y="9"/>
                </a:cxn>
                <a:cxn ang="0">
                  <a:pos x="30" y="0"/>
                </a:cxn>
              </a:cxnLst>
              <a:rect l="0" t="0" r="r" b="b"/>
              <a:pathLst>
                <a:path w="45" h="47">
                  <a:moveTo>
                    <a:pt x="30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8" y="47"/>
                    <a:pt x="31" y="47"/>
                    <a:pt x="39" y="39"/>
                  </a:cubicBezTo>
                  <a:cubicBezTo>
                    <a:pt x="43" y="35"/>
                    <a:pt x="45" y="29"/>
                    <a:pt x="45" y="24"/>
                  </a:cubicBezTo>
                  <a:cubicBezTo>
                    <a:pt x="45" y="19"/>
                    <a:pt x="43" y="13"/>
                    <a:pt x="39" y="9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00" name="Freeform 35">
              <a:extLst>
                <a:ext uri="{FF2B5EF4-FFF2-40B4-BE49-F238E27FC236}">
                  <a16:creationId xmlns="" xmlns:a16="http://schemas.microsoft.com/office/drawing/2014/main" id="{74D82743-30D6-4F95-8F8C-DE78F8670A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04950" y="3868738"/>
              <a:ext cx="293688" cy="279400"/>
            </a:xfrm>
            <a:custGeom>
              <a:avLst/>
              <a:gdLst/>
              <a:ahLst/>
              <a:cxnLst>
                <a:cxn ang="0">
                  <a:pos x="9" y="60"/>
                </a:cxn>
                <a:cxn ang="0">
                  <a:pos x="23" y="95"/>
                </a:cxn>
                <a:cxn ang="0">
                  <a:pos x="91" y="37"/>
                </a:cxn>
                <a:cxn ang="0">
                  <a:pos x="62" y="8"/>
                </a:cxn>
                <a:cxn ang="0">
                  <a:pos x="68" y="20"/>
                </a:cxn>
                <a:cxn ang="0">
                  <a:pos x="62" y="20"/>
                </a:cxn>
                <a:cxn ang="0">
                  <a:pos x="14" y="85"/>
                </a:cxn>
                <a:cxn ang="0">
                  <a:pos x="14" y="80"/>
                </a:cxn>
                <a:cxn ang="0">
                  <a:pos x="14" y="85"/>
                </a:cxn>
                <a:cxn ang="0">
                  <a:pos x="15" y="74"/>
                </a:cxn>
                <a:cxn ang="0">
                  <a:pos x="20" y="75"/>
                </a:cxn>
                <a:cxn ang="0">
                  <a:pos x="19" y="68"/>
                </a:cxn>
                <a:cxn ang="0">
                  <a:pos x="19" y="63"/>
                </a:cxn>
                <a:cxn ang="0">
                  <a:pos x="19" y="68"/>
                </a:cxn>
                <a:cxn ang="0">
                  <a:pos x="21" y="82"/>
                </a:cxn>
                <a:cxn ang="0">
                  <a:pos x="27" y="82"/>
                </a:cxn>
                <a:cxn ang="0">
                  <a:pos x="26" y="75"/>
                </a:cxn>
                <a:cxn ang="0">
                  <a:pos x="26" y="70"/>
                </a:cxn>
                <a:cxn ang="0">
                  <a:pos x="26" y="75"/>
                </a:cxn>
                <a:cxn ang="0">
                  <a:pos x="30" y="80"/>
                </a:cxn>
                <a:cxn ang="0">
                  <a:pos x="35" y="80"/>
                </a:cxn>
                <a:cxn ang="0">
                  <a:pos x="65" y="53"/>
                </a:cxn>
                <a:cxn ang="0">
                  <a:pos x="36" y="62"/>
                </a:cxn>
                <a:cxn ang="0">
                  <a:pos x="36" y="43"/>
                </a:cxn>
                <a:cxn ang="0">
                  <a:pos x="64" y="34"/>
                </a:cxn>
                <a:cxn ang="0">
                  <a:pos x="65" y="53"/>
                </a:cxn>
                <a:cxn ang="0">
                  <a:pos x="69" y="27"/>
                </a:cxn>
                <a:cxn ang="0">
                  <a:pos x="74" y="27"/>
                </a:cxn>
                <a:cxn ang="0">
                  <a:pos x="72" y="19"/>
                </a:cxn>
                <a:cxn ang="0">
                  <a:pos x="77" y="19"/>
                </a:cxn>
                <a:cxn ang="0">
                  <a:pos x="72" y="19"/>
                </a:cxn>
                <a:cxn ang="0">
                  <a:pos x="76" y="34"/>
                </a:cxn>
                <a:cxn ang="0">
                  <a:pos x="81" y="34"/>
                </a:cxn>
                <a:cxn ang="0">
                  <a:pos x="81" y="28"/>
                </a:cxn>
                <a:cxn ang="0">
                  <a:pos x="81" y="23"/>
                </a:cxn>
                <a:cxn ang="0">
                  <a:pos x="81" y="28"/>
                </a:cxn>
                <a:cxn ang="0">
                  <a:pos x="80" y="16"/>
                </a:cxn>
                <a:cxn ang="0">
                  <a:pos x="86" y="16"/>
                </a:cxn>
              </a:cxnLst>
              <a:rect l="0" t="0" r="r" b="b"/>
              <a:pathLst>
                <a:path w="100" h="95">
                  <a:moveTo>
                    <a:pt x="62" y="8"/>
                  </a:moveTo>
                  <a:cubicBezTo>
                    <a:pt x="9" y="60"/>
                    <a:pt x="9" y="60"/>
                    <a:pt x="9" y="60"/>
                  </a:cubicBezTo>
                  <a:cubicBezTo>
                    <a:pt x="1" y="68"/>
                    <a:pt x="0" y="81"/>
                    <a:pt x="9" y="89"/>
                  </a:cubicBezTo>
                  <a:cubicBezTo>
                    <a:pt x="13" y="93"/>
                    <a:pt x="18" y="95"/>
                    <a:pt x="23" y="95"/>
                  </a:cubicBezTo>
                  <a:cubicBezTo>
                    <a:pt x="29" y="95"/>
                    <a:pt x="34" y="93"/>
                    <a:pt x="38" y="90"/>
                  </a:cubicBezTo>
                  <a:cubicBezTo>
                    <a:pt x="91" y="37"/>
                    <a:pt x="91" y="37"/>
                    <a:pt x="91" y="37"/>
                  </a:cubicBezTo>
                  <a:cubicBezTo>
                    <a:pt x="100" y="29"/>
                    <a:pt x="100" y="16"/>
                    <a:pt x="92" y="8"/>
                  </a:cubicBezTo>
                  <a:cubicBezTo>
                    <a:pt x="84" y="0"/>
                    <a:pt x="70" y="0"/>
                    <a:pt x="62" y="8"/>
                  </a:cubicBezTo>
                  <a:moveTo>
                    <a:pt x="65" y="17"/>
                  </a:moveTo>
                  <a:cubicBezTo>
                    <a:pt x="66" y="17"/>
                    <a:pt x="68" y="18"/>
                    <a:pt x="68" y="20"/>
                  </a:cubicBezTo>
                  <a:cubicBezTo>
                    <a:pt x="68" y="21"/>
                    <a:pt x="66" y="22"/>
                    <a:pt x="65" y="22"/>
                  </a:cubicBezTo>
                  <a:cubicBezTo>
                    <a:pt x="64" y="22"/>
                    <a:pt x="62" y="21"/>
                    <a:pt x="62" y="20"/>
                  </a:cubicBezTo>
                  <a:cubicBezTo>
                    <a:pt x="62" y="18"/>
                    <a:pt x="64" y="17"/>
                    <a:pt x="65" y="17"/>
                  </a:cubicBezTo>
                  <a:moveTo>
                    <a:pt x="14" y="85"/>
                  </a:moveTo>
                  <a:cubicBezTo>
                    <a:pt x="12" y="85"/>
                    <a:pt x="11" y="84"/>
                    <a:pt x="11" y="82"/>
                  </a:cubicBezTo>
                  <a:cubicBezTo>
                    <a:pt x="12" y="81"/>
                    <a:pt x="13" y="80"/>
                    <a:pt x="14" y="80"/>
                  </a:cubicBezTo>
                  <a:cubicBezTo>
                    <a:pt x="16" y="80"/>
                    <a:pt x="17" y="81"/>
                    <a:pt x="17" y="83"/>
                  </a:cubicBezTo>
                  <a:cubicBezTo>
                    <a:pt x="17" y="84"/>
                    <a:pt x="15" y="85"/>
                    <a:pt x="14" y="85"/>
                  </a:cubicBezTo>
                  <a:moveTo>
                    <a:pt x="17" y="77"/>
                  </a:moveTo>
                  <a:cubicBezTo>
                    <a:pt x="16" y="77"/>
                    <a:pt x="15" y="76"/>
                    <a:pt x="15" y="74"/>
                  </a:cubicBezTo>
                  <a:cubicBezTo>
                    <a:pt x="15" y="73"/>
                    <a:pt x="16" y="72"/>
                    <a:pt x="18" y="72"/>
                  </a:cubicBezTo>
                  <a:cubicBezTo>
                    <a:pt x="19" y="72"/>
                    <a:pt x="20" y="73"/>
                    <a:pt x="20" y="75"/>
                  </a:cubicBezTo>
                  <a:cubicBezTo>
                    <a:pt x="20" y="76"/>
                    <a:pt x="19" y="77"/>
                    <a:pt x="17" y="77"/>
                  </a:cubicBezTo>
                  <a:moveTo>
                    <a:pt x="19" y="68"/>
                  </a:moveTo>
                  <a:cubicBezTo>
                    <a:pt x="18" y="68"/>
                    <a:pt x="16" y="66"/>
                    <a:pt x="17" y="65"/>
                  </a:cubicBezTo>
                  <a:cubicBezTo>
                    <a:pt x="17" y="63"/>
                    <a:pt x="18" y="62"/>
                    <a:pt x="19" y="63"/>
                  </a:cubicBezTo>
                  <a:cubicBezTo>
                    <a:pt x="21" y="63"/>
                    <a:pt x="22" y="64"/>
                    <a:pt x="22" y="65"/>
                  </a:cubicBezTo>
                  <a:cubicBezTo>
                    <a:pt x="22" y="67"/>
                    <a:pt x="20" y="68"/>
                    <a:pt x="19" y="68"/>
                  </a:cubicBezTo>
                  <a:moveTo>
                    <a:pt x="24" y="85"/>
                  </a:moveTo>
                  <a:cubicBezTo>
                    <a:pt x="22" y="84"/>
                    <a:pt x="21" y="83"/>
                    <a:pt x="21" y="82"/>
                  </a:cubicBezTo>
                  <a:cubicBezTo>
                    <a:pt x="22" y="80"/>
                    <a:pt x="23" y="79"/>
                    <a:pt x="24" y="79"/>
                  </a:cubicBezTo>
                  <a:cubicBezTo>
                    <a:pt x="26" y="79"/>
                    <a:pt x="27" y="81"/>
                    <a:pt x="27" y="82"/>
                  </a:cubicBezTo>
                  <a:cubicBezTo>
                    <a:pt x="27" y="84"/>
                    <a:pt x="25" y="85"/>
                    <a:pt x="24" y="85"/>
                  </a:cubicBezTo>
                  <a:moveTo>
                    <a:pt x="26" y="75"/>
                  </a:moveTo>
                  <a:cubicBezTo>
                    <a:pt x="24" y="75"/>
                    <a:pt x="23" y="74"/>
                    <a:pt x="23" y="72"/>
                  </a:cubicBezTo>
                  <a:cubicBezTo>
                    <a:pt x="23" y="71"/>
                    <a:pt x="25" y="70"/>
                    <a:pt x="26" y="70"/>
                  </a:cubicBezTo>
                  <a:cubicBezTo>
                    <a:pt x="28" y="70"/>
                    <a:pt x="29" y="71"/>
                    <a:pt x="28" y="73"/>
                  </a:cubicBezTo>
                  <a:cubicBezTo>
                    <a:pt x="28" y="74"/>
                    <a:pt x="27" y="75"/>
                    <a:pt x="26" y="75"/>
                  </a:cubicBezTo>
                  <a:moveTo>
                    <a:pt x="32" y="83"/>
                  </a:moveTo>
                  <a:cubicBezTo>
                    <a:pt x="31" y="83"/>
                    <a:pt x="30" y="81"/>
                    <a:pt x="30" y="80"/>
                  </a:cubicBezTo>
                  <a:cubicBezTo>
                    <a:pt x="30" y="78"/>
                    <a:pt x="31" y="77"/>
                    <a:pt x="32" y="78"/>
                  </a:cubicBezTo>
                  <a:cubicBezTo>
                    <a:pt x="34" y="78"/>
                    <a:pt x="35" y="79"/>
                    <a:pt x="35" y="80"/>
                  </a:cubicBezTo>
                  <a:cubicBezTo>
                    <a:pt x="35" y="82"/>
                    <a:pt x="33" y="83"/>
                    <a:pt x="32" y="83"/>
                  </a:cubicBezTo>
                  <a:moveTo>
                    <a:pt x="65" y="53"/>
                  </a:moveTo>
                  <a:cubicBezTo>
                    <a:pt x="54" y="63"/>
                    <a:pt x="54" y="63"/>
                    <a:pt x="54" y="63"/>
                  </a:cubicBezTo>
                  <a:cubicBezTo>
                    <a:pt x="49" y="68"/>
                    <a:pt x="41" y="67"/>
                    <a:pt x="36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1" y="56"/>
                    <a:pt x="31" y="48"/>
                    <a:pt x="36" y="43"/>
                  </a:cubicBezTo>
                  <a:cubicBezTo>
                    <a:pt x="47" y="33"/>
                    <a:pt x="47" y="33"/>
                    <a:pt x="47" y="33"/>
                  </a:cubicBezTo>
                  <a:cubicBezTo>
                    <a:pt x="52" y="28"/>
                    <a:pt x="60" y="28"/>
                    <a:pt x="64" y="34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70" y="40"/>
                    <a:pt x="70" y="48"/>
                    <a:pt x="65" y="53"/>
                  </a:cubicBezTo>
                  <a:moveTo>
                    <a:pt x="72" y="29"/>
                  </a:moveTo>
                  <a:cubicBezTo>
                    <a:pt x="70" y="29"/>
                    <a:pt x="69" y="28"/>
                    <a:pt x="69" y="27"/>
                  </a:cubicBezTo>
                  <a:cubicBezTo>
                    <a:pt x="69" y="25"/>
                    <a:pt x="70" y="24"/>
                    <a:pt x="72" y="24"/>
                  </a:cubicBezTo>
                  <a:cubicBezTo>
                    <a:pt x="73" y="24"/>
                    <a:pt x="74" y="25"/>
                    <a:pt x="74" y="27"/>
                  </a:cubicBezTo>
                  <a:cubicBezTo>
                    <a:pt x="74" y="28"/>
                    <a:pt x="73" y="29"/>
                    <a:pt x="72" y="29"/>
                  </a:cubicBezTo>
                  <a:moveTo>
                    <a:pt x="72" y="19"/>
                  </a:moveTo>
                  <a:cubicBezTo>
                    <a:pt x="72" y="17"/>
                    <a:pt x="73" y="16"/>
                    <a:pt x="74" y="16"/>
                  </a:cubicBezTo>
                  <a:cubicBezTo>
                    <a:pt x="76" y="16"/>
                    <a:pt x="77" y="17"/>
                    <a:pt x="77" y="19"/>
                  </a:cubicBezTo>
                  <a:cubicBezTo>
                    <a:pt x="77" y="20"/>
                    <a:pt x="76" y="21"/>
                    <a:pt x="74" y="21"/>
                  </a:cubicBezTo>
                  <a:cubicBezTo>
                    <a:pt x="73" y="21"/>
                    <a:pt x="72" y="20"/>
                    <a:pt x="72" y="19"/>
                  </a:cubicBezTo>
                  <a:moveTo>
                    <a:pt x="79" y="36"/>
                  </a:moveTo>
                  <a:cubicBezTo>
                    <a:pt x="77" y="36"/>
                    <a:pt x="76" y="35"/>
                    <a:pt x="76" y="34"/>
                  </a:cubicBezTo>
                  <a:cubicBezTo>
                    <a:pt x="76" y="32"/>
                    <a:pt x="77" y="31"/>
                    <a:pt x="79" y="31"/>
                  </a:cubicBezTo>
                  <a:cubicBezTo>
                    <a:pt x="80" y="31"/>
                    <a:pt x="81" y="32"/>
                    <a:pt x="81" y="34"/>
                  </a:cubicBezTo>
                  <a:cubicBezTo>
                    <a:pt x="81" y="35"/>
                    <a:pt x="80" y="36"/>
                    <a:pt x="79" y="36"/>
                  </a:cubicBezTo>
                  <a:moveTo>
                    <a:pt x="81" y="28"/>
                  </a:moveTo>
                  <a:cubicBezTo>
                    <a:pt x="80" y="28"/>
                    <a:pt x="79" y="27"/>
                    <a:pt x="79" y="26"/>
                  </a:cubicBezTo>
                  <a:cubicBezTo>
                    <a:pt x="79" y="24"/>
                    <a:pt x="80" y="23"/>
                    <a:pt x="81" y="23"/>
                  </a:cubicBezTo>
                  <a:cubicBezTo>
                    <a:pt x="83" y="23"/>
                    <a:pt x="84" y="24"/>
                    <a:pt x="84" y="26"/>
                  </a:cubicBezTo>
                  <a:cubicBezTo>
                    <a:pt x="84" y="27"/>
                    <a:pt x="83" y="28"/>
                    <a:pt x="81" y="28"/>
                  </a:cubicBezTo>
                  <a:moveTo>
                    <a:pt x="83" y="19"/>
                  </a:moveTo>
                  <a:cubicBezTo>
                    <a:pt x="81" y="19"/>
                    <a:pt x="80" y="17"/>
                    <a:pt x="80" y="16"/>
                  </a:cubicBezTo>
                  <a:cubicBezTo>
                    <a:pt x="80" y="14"/>
                    <a:pt x="81" y="13"/>
                    <a:pt x="83" y="13"/>
                  </a:cubicBezTo>
                  <a:cubicBezTo>
                    <a:pt x="84" y="13"/>
                    <a:pt x="86" y="14"/>
                    <a:pt x="86" y="16"/>
                  </a:cubicBezTo>
                  <a:cubicBezTo>
                    <a:pt x="86" y="17"/>
                    <a:pt x="84" y="19"/>
                    <a:pt x="83" y="19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</p:grpSp>
      <p:grpSp>
        <p:nvGrpSpPr>
          <p:cNvPr id="101" name="Group 26">
            <a:extLst>
              <a:ext uri="{FF2B5EF4-FFF2-40B4-BE49-F238E27FC236}">
                <a16:creationId xmlns="" xmlns:a16="http://schemas.microsoft.com/office/drawing/2014/main" id="{9CAA74D9-A24F-44CC-950F-07AD4B1C8CC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765260" y="2035363"/>
            <a:ext cx="638694" cy="768798"/>
            <a:chOff x="2916" y="2090"/>
            <a:chExt cx="540" cy="650"/>
          </a:xfrm>
          <a:solidFill>
            <a:schemeClr val="bg1"/>
          </a:solidFill>
        </p:grpSpPr>
        <p:sp>
          <p:nvSpPr>
            <p:cNvPr id="102" name="Freeform 27">
              <a:extLst>
                <a:ext uri="{FF2B5EF4-FFF2-40B4-BE49-F238E27FC236}">
                  <a16:creationId xmlns="" xmlns:a16="http://schemas.microsoft.com/office/drawing/2014/main" id="{C5F6ED9D-9B9E-451B-B227-C0C40C6F34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16" y="2090"/>
              <a:ext cx="540" cy="650"/>
            </a:xfrm>
            <a:custGeom>
              <a:avLst/>
              <a:gdLst/>
              <a:ahLst/>
              <a:cxnLst>
                <a:cxn ang="0">
                  <a:pos x="59" y="50"/>
                </a:cxn>
                <a:cxn ang="0">
                  <a:pos x="59" y="10"/>
                </a:cxn>
                <a:cxn ang="0">
                  <a:pos x="51" y="10"/>
                </a:cxn>
                <a:cxn ang="0">
                  <a:pos x="53" y="0"/>
                </a:cxn>
                <a:cxn ang="0">
                  <a:pos x="29" y="0"/>
                </a:cxn>
                <a:cxn ang="0">
                  <a:pos x="30" y="10"/>
                </a:cxn>
                <a:cxn ang="0">
                  <a:pos x="22" y="10"/>
                </a:cxn>
                <a:cxn ang="0">
                  <a:pos x="22" y="50"/>
                </a:cxn>
                <a:cxn ang="0">
                  <a:pos x="0" y="85"/>
                </a:cxn>
                <a:cxn ang="0">
                  <a:pos x="0" y="86"/>
                </a:cxn>
                <a:cxn ang="0">
                  <a:pos x="23" y="102"/>
                </a:cxn>
                <a:cxn ang="0">
                  <a:pos x="61" y="102"/>
                </a:cxn>
                <a:cxn ang="0">
                  <a:pos x="76" y="100"/>
                </a:cxn>
                <a:cxn ang="0">
                  <a:pos x="84" y="86"/>
                </a:cxn>
                <a:cxn ang="0">
                  <a:pos x="84" y="85"/>
                </a:cxn>
                <a:cxn ang="0">
                  <a:pos x="59" y="50"/>
                </a:cxn>
                <a:cxn ang="0">
                  <a:pos x="77" y="86"/>
                </a:cxn>
                <a:cxn ang="0">
                  <a:pos x="73" y="93"/>
                </a:cxn>
                <a:cxn ang="0">
                  <a:pos x="61" y="95"/>
                </a:cxn>
                <a:cxn ang="0">
                  <a:pos x="24" y="95"/>
                </a:cxn>
                <a:cxn ang="0">
                  <a:pos x="7" y="86"/>
                </a:cxn>
                <a:cxn ang="0">
                  <a:pos x="7" y="85"/>
                </a:cxn>
                <a:cxn ang="0">
                  <a:pos x="28" y="55"/>
                </a:cxn>
                <a:cxn ang="0">
                  <a:pos x="29" y="54"/>
                </a:cxn>
                <a:cxn ang="0">
                  <a:pos x="29" y="18"/>
                </a:cxn>
                <a:cxn ang="0">
                  <a:pos x="31" y="18"/>
                </a:cxn>
                <a:cxn ang="0">
                  <a:pos x="32" y="21"/>
                </a:cxn>
                <a:cxn ang="0">
                  <a:pos x="49" y="21"/>
                </a:cxn>
                <a:cxn ang="0">
                  <a:pos x="49" y="18"/>
                </a:cxn>
                <a:cxn ang="0">
                  <a:pos x="51" y="18"/>
                </a:cxn>
                <a:cxn ang="0">
                  <a:pos x="51" y="54"/>
                </a:cxn>
                <a:cxn ang="0">
                  <a:pos x="53" y="55"/>
                </a:cxn>
                <a:cxn ang="0">
                  <a:pos x="77" y="85"/>
                </a:cxn>
                <a:cxn ang="0">
                  <a:pos x="77" y="86"/>
                </a:cxn>
                <a:cxn ang="0">
                  <a:pos x="77" y="86"/>
                </a:cxn>
                <a:cxn ang="0">
                  <a:pos x="77" y="86"/>
                </a:cxn>
              </a:cxnLst>
              <a:rect l="0" t="0" r="r" b="b"/>
              <a:pathLst>
                <a:path w="84" h="102">
                  <a:moveTo>
                    <a:pt x="59" y="50"/>
                  </a:moveTo>
                  <a:cubicBezTo>
                    <a:pt x="59" y="10"/>
                    <a:pt x="59" y="10"/>
                    <a:pt x="59" y="10"/>
                  </a:cubicBezTo>
                  <a:cubicBezTo>
                    <a:pt x="51" y="10"/>
                    <a:pt x="51" y="10"/>
                    <a:pt x="51" y="1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14" y="57"/>
                    <a:pt x="0" y="73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102"/>
                    <a:pt x="14" y="102"/>
                    <a:pt x="23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7" y="102"/>
                    <a:pt x="72" y="102"/>
                    <a:pt x="76" y="100"/>
                  </a:cubicBezTo>
                  <a:cubicBezTo>
                    <a:pt x="82" y="98"/>
                    <a:pt x="84" y="93"/>
                    <a:pt x="84" y="86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84" y="74"/>
                    <a:pt x="75" y="61"/>
                    <a:pt x="59" y="50"/>
                  </a:cubicBezTo>
                  <a:close/>
                  <a:moveTo>
                    <a:pt x="77" y="86"/>
                  </a:moveTo>
                  <a:cubicBezTo>
                    <a:pt x="77" y="91"/>
                    <a:pt x="75" y="92"/>
                    <a:pt x="73" y="93"/>
                  </a:cubicBezTo>
                  <a:cubicBezTo>
                    <a:pt x="71" y="94"/>
                    <a:pt x="66" y="95"/>
                    <a:pt x="61" y="95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10" y="95"/>
                    <a:pt x="7" y="93"/>
                    <a:pt x="7" y="86"/>
                  </a:cubicBezTo>
                  <a:cubicBezTo>
                    <a:pt x="7" y="85"/>
                    <a:pt x="7" y="85"/>
                    <a:pt x="7" y="85"/>
                  </a:cubicBezTo>
                  <a:cubicBezTo>
                    <a:pt x="7" y="76"/>
                    <a:pt x="20" y="61"/>
                    <a:pt x="28" y="55"/>
                  </a:cubicBezTo>
                  <a:cubicBezTo>
                    <a:pt x="29" y="54"/>
                    <a:pt x="29" y="54"/>
                    <a:pt x="29" y="54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1" y="18"/>
                    <a:pt x="51" y="18"/>
                    <a:pt x="51" y="18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53" y="55"/>
                    <a:pt x="53" y="55"/>
                    <a:pt x="53" y="55"/>
                  </a:cubicBezTo>
                  <a:cubicBezTo>
                    <a:pt x="67" y="65"/>
                    <a:pt x="77" y="77"/>
                    <a:pt x="77" y="85"/>
                  </a:cubicBezTo>
                  <a:lnTo>
                    <a:pt x="77" y="86"/>
                  </a:lnTo>
                  <a:close/>
                  <a:moveTo>
                    <a:pt x="77" y="86"/>
                  </a:moveTo>
                  <a:cubicBezTo>
                    <a:pt x="77" y="86"/>
                    <a:pt x="77" y="86"/>
                    <a:pt x="77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03" name="Freeform 28">
              <a:extLst>
                <a:ext uri="{FF2B5EF4-FFF2-40B4-BE49-F238E27FC236}">
                  <a16:creationId xmlns="" xmlns:a16="http://schemas.microsoft.com/office/drawing/2014/main" id="{D4FE8523-30A6-4EA6-B00D-969543E19F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67" y="2460"/>
              <a:ext cx="431" cy="19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23" y="0"/>
                </a:cxn>
                <a:cxn ang="0">
                  <a:pos x="6" y="28"/>
                </a:cxn>
                <a:cxn ang="0">
                  <a:pos x="14" y="31"/>
                </a:cxn>
                <a:cxn ang="0">
                  <a:pos x="59" y="31"/>
                </a:cxn>
                <a:cxn ang="0">
                  <a:pos x="64" y="24"/>
                </a:cxn>
                <a:cxn ang="0">
                  <a:pos x="41" y="0"/>
                </a:cxn>
                <a:cxn ang="0">
                  <a:pos x="41" y="0"/>
                </a:cxn>
                <a:cxn ang="0">
                  <a:pos x="41" y="0"/>
                </a:cxn>
              </a:cxnLst>
              <a:rect l="0" t="0" r="r" b="b"/>
              <a:pathLst>
                <a:path w="67" h="31">
                  <a:moveTo>
                    <a:pt x="41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0" y="17"/>
                    <a:pt x="6" y="28"/>
                  </a:cubicBezTo>
                  <a:cubicBezTo>
                    <a:pt x="6" y="28"/>
                    <a:pt x="8" y="31"/>
                    <a:pt x="14" y="31"/>
                  </a:cubicBezTo>
                  <a:cubicBezTo>
                    <a:pt x="19" y="31"/>
                    <a:pt x="59" y="31"/>
                    <a:pt x="59" y="31"/>
                  </a:cubicBezTo>
                  <a:cubicBezTo>
                    <a:pt x="59" y="31"/>
                    <a:pt x="67" y="31"/>
                    <a:pt x="64" y="24"/>
                  </a:cubicBezTo>
                  <a:cubicBezTo>
                    <a:pt x="62" y="21"/>
                    <a:pt x="55" y="5"/>
                    <a:pt x="41" y="0"/>
                  </a:cubicBezTo>
                  <a:close/>
                  <a:moveTo>
                    <a:pt x="41" y="0"/>
                  </a:moveTo>
                  <a:cubicBezTo>
                    <a:pt x="41" y="0"/>
                    <a:pt x="41" y="0"/>
                    <a:pt x="41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04" name="Freeform 29">
              <a:extLst>
                <a:ext uri="{FF2B5EF4-FFF2-40B4-BE49-F238E27FC236}">
                  <a16:creationId xmlns="" xmlns:a16="http://schemas.microsoft.com/office/drawing/2014/main" id="{A4AE2482-B4C7-4551-803C-CBE0D8EDD7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80" y="2370"/>
              <a:ext cx="32" cy="39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3" y="6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5" h="6">
                  <a:moveTo>
                    <a:pt x="5" y="3"/>
                  </a:moveTo>
                  <a:cubicBezTo>
                    <a:pt x="5" y="5"/>
                    <a:pt x="4" y="6"/>
                    <a:pt x="3" y="6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4" y="0"/>
                    <a:pt x="5" y="1"/>
                    <a:pt x="5" y="3"/>
                  </a:cubicBezTo>
                  <a:close/>
                  <a:moveTo>
                    <a:pt x="5" y="3"/>
                  </a:moveTo>
                  <a:cubicBezTo>
                    <a:pt x="5" y="3"/>
                    <a:pt x="5" y="3"/>
                    <a:pt x="5" y="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05" name="Freeform 30">
              <a:extLst>
                <a:ext uri="{FF2B5EF4-FFF2-40B4-BE49-F238E27FC236}">
                  <a16:creationId xmlns="" xmlns:a16="http://schemas.microsoft.com/office/drawing/2014/main" id="{C629C91B-CEC1-43C5-8BA0-65C738541C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28" y="2294"/>
              <a:ext cx="32" cy="32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2" y="5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5" h="5">
                  <a:moveTo>
                    <a:pt x="5" y="3"/>
                  </a:moveTo>
                  <a:cubicBezTo>
                    <a:pt x="5" y="4"/>
                    <a:pt x="4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4" y="0"/>
                    <a:pt x="5" y="2"/>
                    <a:pt x="5" y="3"/>
                  </a:cubicBezTo>
                  <a:close/>
                  <a:moveTo>
                    <a:pt x="5" y="3"/>
                  </a:moveTo>
                  <a:cubicBezTo>
                    <a:pt x="5" y="3"/>
                    <a:pt x="5" y="3"/>
                    <a:pt x="5" y="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06" name="Freeform 31">
              <a:extLst>
                <a:ext uri="{FF2B5EF4-FFF2-40B4-BE49-F238E27FC236}">
                  <a16:creationId xmlns="" xmlns:a16="http://schemas.microsoft.com/office/drawing/2014/main" id="{D5352433-E113-49AB-A7CD-849CF57D00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67" y="2243"/>
              <a:ext cx="32" cy="32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2" y="5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5" h="5">
                  <a:moveTo>
                    <a:pt x="5" y="3"/>
                  </a:moveTo>
                  <a:cubicBezTo>
                    <a:pt x="5" y="4"/>
                    <a:pt x="4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5" y="1"/>
                    <a:pt x="5" y="3"/>
                  </a:cubicBezTo>
                  <a:close/>
                  <a:moveTo>
                    <a:pt x="5" y="3"/>
                  </a:moveTo>
                  <a:cubicBezTo>
                    <a:pt x="5" y="3"/>
                    <a:pt x="5" y="3"/>
                    <a:pt x="5" y="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  <p:bldP spid="27" grpId="0" animBg="1"/>
      <p:bldP spid="25" grpId="0" animBg="1"/>
      <p:bldP spid="2" grpId="0" animBg="1"/>
      <p:bldP spid="3" grpId="0" animBg="1"/>
      <p:bldP spid="5" grpId="0" animBg="1"/>
      <p:bldP spid="59" grpId="0"/>
      <p:bldP spid="60" grpId="0"/>
      <p:bldP spid="61" grpId="0"/>
      <p:bldP spid="62" grpId="0"/>
      <p:bldP spid="64" grpId="0"/>
      <p:bldP spid="71" grpId="0"/>
      <p:bldP spid="72" grpId="0"/>
      <p:bldP spid="74" grpId="0"/>
      <p:bldP spid="75" grpId="0"/>
      <p:bldP spid="77" grpId="0"/>
      <p:bldP spid="78" grpId="0"/>
      <p:bldP spid="80" grpId="0"/>
      <p:bldP spid="81" grpId="0"/>
      <p:bldP spid="83" grpId="0"/>
      <p:bldP spid="84" grpId="0"/>
      <p:bldP spid="9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: 形状 14">
            <a:extLst>
              <a:ext uri="{FF2B5EF4-FFF2-40B4-BE49-F238E27FC236}">
                <a16:creationId xmlns="" xmlns:a16="http://schemas.microsoft.com/office/drawing/2014/main" id="{B4C1CAE7-9683-4B5F-ABB1-985BFD0C8B6B}"/>
              </a:ext>
            </a:extLst>
          </p:cNvPr>
          <p:cNvSpPr/>
          <p:nvPr/>
        </p:nvSpPr>
        <p:spPr>
          <a:xfrm rot="10800000">
            <a:off x="0" y="5312294"/>
            <a:ext cx="12192000" cy="1562653"/>
          </a:xfrm>
          <a:custGeom>
            <a:avLst/>
            <a:gdLst>
              <a:gd name="connsiteX0" fmla="*/ 12192000 w 12192000"/>
              <a:gd name="connsiteY0" fmla="*/ 0 h 3345988"/>
              <a:gd name="connsiteX1" fmla="*/ 0 w 12192000"/>
              <a:gd name="connsiteY1" fmla="*/ 0 h 3345988"/>
              <a:gd name="connsiteX2" fmla="*/ 0 w 12192000"/>
              <a:gd name="connsiteY2" fmla="*/ 3302045 h 3345988"/>
              <a:gd name="connsiteX3" fmla="*/ 138652 w 12192000"/>
              <a:gd name="connsiteY3" fmla="*/ 3314680 h 3345988"/>
              <a:gd name="connsiteX4" fmla="*/ 2187916 w 12192000"/>
              <a:gd name="connsiteY4" fmla="*/ 3169920 h 3345988"/>
              <a:gd name="connsiteX5" fmla="*/ 7359356 w 12192000"/>
              <a:gd name="connsiteY5" fmla="*/ 1168400 h 3345988"/>
              <a:gd name="connsiteX6" fmla="*/ 12172004 w 12192000"/>
              <a:gd name="connsiteY6" fmla="*/ 1686482 h 3345988"/>
              <a:gd name="connsiteX7" fmla="*/ 12192000 w 12192000"/>
              <a:gd name="connsiteY7" fmla="*/ 1692874 h 3345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345988">
                <a:moveTo>
                  <a:pt x="12192000" y="0"/>
                </a:moveTo>
                <a:lnTo>
                  <a:pt x="0" y="0"/>
                </a:lnTo>
                <a:lnTo>
                  <a:pt x="0" y="3302045"/>
                </a:lnTo>
                <a:lnTo>
                  <a:pt x="138652" y="3314680"/>
                </a:lnTo>
                <a:cubicBezTo>
                  <a:pt x="655714" y="3358700"/>
                  <a:pt x="1360299" y="3388995"/>
                  <a:pt x="2187916" y="3169920"/>
                </a:cubicBezTo>
                <a:cubicBezTo>
                  <a:pt x="3644183" y="2839720"/>
                  <a:pt x="4954823" y="1552787"/>
                  <a:pt x="7359356" y="1168400"/>
                </a:cubicBezTo>
                <a:cubicBezTo>
                  <a:pt x="9585454" y="798301"/>
                  <a:pt x="11052522" y="1322493"/>
                  <a:pt x="12172004" y="1686482"/>
                </a:cubicBezTo>
                <a:lnTo>
                  <a:pt x="12192000" y="1692874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65000">
                <a:schemeClr val="accent1">
                  <a:alpha val="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任意多边形: 形状 15">
            <a:extLst>
              <a:ext uri="{FF2B5EF4-FFF2-40B4-BE49-F238E27FC236}">
                <a16:creationId xmlns="" xmlns:a16="http://schemas.microsoft.com/office/drawing/2014/main" id="{C59F1E32-6157-4230-AE91-B888CDD6A90F}"/>
              </a:ext>
            </a:extLst>
          </p:cNvPr>
          <p:cNvSpPr/>
          <p:nvPr/>
        </p:nvSpPr>
        <p:spPr>
          <a:xfrm rot="10800000">
            <a:off x="0" y="5495478"/>
            <a:ext cx="12192000" cy="1379468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73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C669610D-DF3D-4F1A-B398-D45FEC45FBC8}"/>
              </a:ext>
            </a:extLst>
          </p:cNvPr>
          <p:cNvSpPr/>
          <p:nvPr/>
        </p:nvSpPr>
        <p:spPr>
          <a:xfrm>
            <a:off x="731836" y="2159420"/>
            <a:ext cx="711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dirty="0">
                <a:solidFill>
                  <a:srgbClr val="0C5ED3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  <a:sym typeface="+mn-lt"/>
              </a:rPr>
              <a:t>感谢大家观看</a:t>
            </a:r>
          </a:p>
        </p:txBody>
      </p:sp>
      <p:sp>
        <p:nvSpPr>
          <p:cNvPr id="23" name="矩形: 圆角 22">
            <a:extLst>
              <a:ext uri="{FF2B5EF4-FFF2-40B4-BE49-F238E27FC236}">
                <a16:creationId xmlns="" xmlns:a16="http://schemas.microsoft.com/office/drawing/2014/main" id="{42B6A104-1F23-405B-B931-5BAC44BFACF1}"/>
              </a:ext>
            </a:extLst>
          </p:cNvPr>
          <p:cNvSpPr/>
          <p:nvPr/>
        </p:nvSpPr>
        <p:spPr>
          <a:xfrm>
            <a:off x="2359096" y="5595455"/>
            <a:ext cx="1035907" cy="290211"/>
          </a:xfrm>
          <a:prstGeom prst="roundRect">
            <a:avLst>
              <a:gd name="adj" fmla="val 50000"/>
            </a:avLst>
          </a:prstGeom>
          <a:noFill/>
          <a:ln w="6350">
            <a:solidFill>
              <a:srgbClr val="0C5ED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1E3CA4FB-96C2-4C68-9F22-B97C455C8FFA}"/>
              </a:ext>
            </a:extLst>
          </p:cNvPr>
          <p:cNvSpPr txBox="1"/>
          <p:nvPr/>
        </p:nvSpPr>
        <p:spPr>
          <a:xfrm>
            <a:off x="2423097" y="5623199"/>
            <a:ext cx="907904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en-US" altLang="zh-CN" sz="1200" dirty="0" smtClean="0">
                <a:solidFill>
                  <a:srgbClr val="0C5ED3"/>
                </a:solidFill>
                <a:cs typeface="+mn-ea"/>
                <a:sym typeface="+mn-lt"/>
              </a:rPr>
              <a:t>20XX.XX</a:t>
            </a:r>
            <a:endParaRPr lang="zh-CN" altLang="en-US" sz="1200" dirty="0">
              <a:solidFill>
                <a:srgbClr val="0C5ED3"/>
              </a:solidFill>
              <a:cs typeface="+mn-ea"/>
              <a:sym typeface="+mn-lt"/>
            </a:endParaRPr>
          </a:p>
        </p:txBody>
      </p:sp>
      <p:sp>
        <p:nvSpPr>
          <p:cNvPr id="25" name="矩形: 圆角 24">
            <a:extLst>
              <a:ext uri="{FF2B5EF4-FFF2-40B4-BE49-F238E27FC236}">
                <a16:creationId xmlns="" xmlns:a16="http://schemas.microsoft.com/office/drawing/2014/main" id="{ECD1A6C1-67D9-4679-A531-D0039136F346}"/>
              </a:ext>
            </a:extLst>
          </p:cNvPr>
          <p:cNvSpPr/>
          <p:nvPr/>
        </p:nvSpPr>
        <p:spPr>
          <a:xfrm>
            <a:off x="839788" y="5591839"/>
            <a:ext cx="1035907" cy="297443"/>
          </a:xfrm>
          <a:prstGeom prst="roundRect">
            <a:avLst>
              <a:gd name="adj" fmla="val 50000"/>
            </a:avLst>
          </a:prstGeom>
          <a:solidFill>
            <a:srgbClr val="0C5ED3"/>
          </a:solidFill>
          <a:ln>
            <a:noFill/>
          </a:ln>
          <a:effectLst>
            <a:outerShdw blurRad="127000" dist="76200" dir="5400000" algn="ctr" rotWithShape="0">
              <a:srgbClr val="0C5ED3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E93F041A-EC42-4ED0-ADD3-5EC37A88B6D2}"/>
              </a:ext>
            </a:extLst>
          </p:cNvPr>
          <p:cNvSpPr txBox="1"/>
          <p:nvPr/>
        </p:nvSpPr>
        <p:spPr>
          <a:xfrm>
            <a:off x="956852" y="5623199"/>
            <a:ext cx="801779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zh-CN" altLang="en-US" sz="1200" dirty="0" smtClean="0">
                <a:solidFill>
                  <a:schemeClr val="bg1"/>
                </a:solidFill>
                <a:cs typeface="+mn-ea"/>
                <a:sym typeface="+mn-lt"/>
              </a:rPr>
              <a:t>第一</a:t>
            </a:r>
            <a:r>
              <a:rPr lang="en-US" altLang="zh-CN" sz="1200" dirty="0" smtClean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25C2AAF1-7FF4-4D4A-87A6-549ADE454962}"/>
              </a:ext>
            </a:extLst>
          </p:cNvPr>
          <p:cNvSpPr txBox="1"/>
          <p:nvPr/>
        </p:nvSpPr>
        <p:spPr>
          <a:xfrm>
            <a:off x="839788" y="4061687"/>
            <a:ext cx="4637087" cy="3536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120000"/>
              </a:lnSpc>
            </a:pP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which works better. Icons and pictures can be replaced with one click according to your personal needs. Data charts can be replaced and edited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="" xmlns:a16="http://schemas.microsoft.com/office/drawing/2014/main" id="{8A1F32A7-7015-48B0-9CB7-E62CC2505144}"/>
              </a:ext>
            </a:extLst>
          </p:cNvPr>
          <p:cNvSpPr txBox="1"/>
          <p:nvPr/>
        </p:nvSpPr>
        <p:spPr>
          <a:xfrm>
            <a:off x="1967110" y="3578155"/>
            <a:ext cx="4267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>
              <a:lnSpc>
                <a:spcPct val="90000"/>
              </a:lnSpc>
              <a:defRPr/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ADL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评定及技术介绍 </a:t>
            </a:r>
          </a:p>
        </p:txBody>
      </p:sp>
      <p:cxnSp>
        <p:nvCxnSpPr>
          <p:cNvPr id="31" name="直接连接符 30">
            <a:extLst>
              <a:ext uri="{FF2B5EF4-FFF2-40B4-BE49-F238E27FC236}">
                <a16:creationId xmlns="" xmlns:a16="http://schemas.microsoft.com/office/drawing/2014/main" id="{C53CE554-2DA9-4E8F-B1CA-04CD95BB180E}"/>
              </a:ext>
            </a:extLst>
          </p:cNvPr>
          <p:cNvCxnSpPr>
            <a:cxnSpLocks/>
          </p:cNvCxnSpPr>
          <p:nvPr/>
        </p:nvCxnSpPr>
        <p:spPr>
          <a:xfrm>
            <a:off x="838796" y="3745729"/>
            <a:ext cx="107572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 descr="桌子上放着蓝色的卡通人物&#10;&#10;中度可信度描述已自动生成">
            <a:extLst>
              <a:ext uri="{FF2B5EF4-FFF2-40B4-BE49-F238E27FC236}">
                <a16:creationId xmlns="" xmlns:a16="http://schemas.microsoft.com/office/drawing/2014/main" id="{72E3B136-4E57-439A-9DE9-1A432E24F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8743" y="1350779"/>
            <a:ext cx="4116740" cy="4394778"/>
          </a:xfrm>
          <a:prstGeom prst="rect">
            <a:avLst/>
          </a:prstGeom>
        </p:spPr>
      </p:pic>
      <p:sp>
        <p:nvSpPr>
          <p:cNvPr id="49" name="TextBox 11">
            <a:extLst>
              <a:ext uri="{FF2B5EF4-FFF2-40B4-BE49-F238E27FC236}">
                <a16:creationId xmlns="" xmlns:a16="http://schemas.microsoft.com/office/drawing/2014/main" id="{A9358B2C-598B-4352-85A9-EE9C5A610681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50" name="TextBox 12">
            <a:extLst>
              <a:ext uri="{FF2B5EF4-FFF2-40B4-BE49-F238E27FC236}">
                <a16:creationId xmlns="" xmlns:a16="http://schemas.microsoft.com/office/drawing/2014/main" id="{A940411E-C2E0-4245-87AF-40A893DC133C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1" name="TextBox 13">
            <a:extLst>
              <a:ext uri="{FF2B5EF4-FFF2-40B4-BE49-F238E27FC236}">
                <a16:creationId xmlns="" xmlns:a16="http://schemas.microsoft.com/office/drawing/2014/main" id="{4A413D62-9C63-4118-809C-22CE1E90161F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52" name="TextBox 14">
            <a:extLst>
              <a:ext uri="{FF2B5EF4-FFF2-40B4-BE49-F238E27FC236}">
                <a16:creationId xmlns="" xmlns:a16="http://schemas.microsoft.com/office/drawing/2014/main" id="{C51E11EB-2154-44C4-BC61-E1B44120A399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53" name="Straight Connector 16">
            <a:extLst>
              <a:ext uri="{FF2B5EF4-FFF2-40B4-BE49-F238E27FC236}">
                <a16:creationId xmlns="" xmlns:a16="http://schemas.microsoft.com/office/drawing/2014/main" id="{3B58DAE3-1595-43A1-B005-0A57C5999F42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18">
            <a:extLst>
              <a:ext uri="{FF2B5EF4-FFF2-40B4-BE49-F238E27FC236}">
                <a16:creationId xmlns="" xmlns:a16="http://schemas.microsoft.com/office/drawing/2014/main" id="{C317EB58-15A9-4D5A-ABAD-F31371BBBF2F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5" name="Group 19">
            <a:extLst>
              <a:ext uri="{FF2B5EF4-FFF2-40B4-BE49-F238E27FC236}">
                <a16:creationId xmlns="" xmlns:a16="http://schemas.microsoft.com/office/drawing/2014/main" id="{14361B21-9247-47D6-AEA7-9A29DFFFB8E6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6" name="Freeform 426">
              <a:extLst>
                <a:ext uri="{FF2B5EF4-FFF2-40B4-BE49-F238E27FC236}">
                  <a16:creationId xmlns="" xmlns:a16="http://schemas.microsoft.com/office/drawing/2014/main" id="{48AFEFFE-2D81-4724-A03A-7D6E6C4FA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7" name="Freeform 427">
              <a:extLst>
                <a:ext uri="{FF2B5EF4-FFF2-40B4-BE49-F238E27FC236}">
                  <a16:creationId xmlns="" xmlns:a16="http://schemas.microsoft.com/office/drawing/2014/main" id="{F1F96ED6-15E9-4F5E-9476-F1741888E9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8" name="Freeform 428">
              <a:extLst>
                <a:ext uri="{FF2B5EF4-FFF2-40B4-BE49-F238E27FC236}">
                  <a16:creationId xmlns="" xmlns:a16="http://schemas.microsoft.com/office/drawing/2014/main" id="{43A0DA3E-5E89-43DA-A9D8-41507460CC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9" name="Freeform 429">
              <a:extLst>
                <a:ext uri="{FF2B5EF4-FFF2-40B4-BE49-F238E27FC236}">
                  <a16:creationId xmlns="" xmlns:a16="http://schemas.microsoft.com/office/drawing/2014/main" id="{818D8891-942E-42FC-BDA3-5C0B4D13E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371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2" grpId="0"/>
      <p:bldP spid="23" grpId="0" animBg="1"/>
      <p:bldP spid="24" grpId="0"/>
      <p:bldP spid="25" grpId="0" animBg="1"/>
      <p:bldP spid="26" grpId="0"/>
      <p:bldP spid="29" grpId="0"/>
      <p:bldP spid="30" grpId="0"/>
      <p:bldP spid="49" grpId="0"/>
      <p:bldP spid="50" grpId="0"/>
      <p:bldP spid="51" grpId="0"/>
      <p:bldP spid="52" grpId="0"/>
      <p:bldP spid="5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66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>
            <a:extLst>
              <a:ext uri="{FF2B5EF4-FFF2-40B4-BE49-F238E27FC236}">
                <a16:creationId xmlns="" xmlns:a16="http://schemas.microsoft.com/office/drawing/2014/main" id="{C257EA0D-E9BB-489E-B78F-5659036F796C}"/>
              </a:ext>
            </a:extLst>
          </p:cNvPr>
          <p:cNvSpPr/>
          <p:nvPr/>
        </p:nvSpPr>
        <p:spPr>
          <a:xfrm>
            <a:off x="6868032" y="5096252"/>
            <a:ext cx="5122409" cy="495658"/>
          </a:xfrm>
          <a:prstGeom prst="ellipse">
            <a:avLst/>
          </a:prstGeom>
          <a:solidFill>
            <a:schemeClr val="tx1">
              <a:alpha val="24000"/>
            </a:schemeClr>
          </a:solidFill>
          <a:ln>
            <a:noFill/>
          </a:ln>
          <a:effectLst>
            <a:glow>
              <a:schemeClr val="tx1">
                <a:alpha val="0"/>
              </a:schemeClr>
            </a:glow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="" xmlns:a16="http://schemas.microsoft.com/office/drawing/2014/main" id="{F8591668-9C6B-479C-A2EE-069DE4850074}"/>
              </a:ext>
            </a:extLst>
          </p:cNvPr>
          <p:cNvSpPr txBox="1"/>
          <p:nvPr/>
        </p:nvSpPr>
        <p:spPr>
          <a:xfrm>
            <a:off x="660401" y="2086673"/>
            <a:ext cx="4518190" cy="175432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lvl="0" defTabSz="457200">
              <a:lnSpc>
                <a:spcPct val="90000"/>
              </a:lnSpc>
              <a:defRPr/>
            </a:pPr>
            <a:r>
              <a:rPr lang="zh-CN" altLang="en-US" sz="6000" dirty="0">
                <a:solidFill>
                  <a:srgbClr val="0C5ED3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  <a:sym typeface="+mn-lt"/>
              </a:rPr>
              <a:t>日常生活</a:t>
            </a:r>
            <a:endParaRPr lang="en-US" altLang="zh-CN" sz="6000" dirty="0">
              <a:solidFill>
                <a:srgbClr val="0C5ED3"/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ea"/>
              <a:sym typeface="+mn-lt"/>
            </a:endParaRPr>
          </a:p>
          <a:p>
            <a:pPr lvl="0" defTabSz="457200">
              <a:lnSpc>
                <a:spcPct val="90000"/>
              </a:lnSpc>
              <a:defRPr/>
            </a:pPr>
            <a:r>
              <a:rPr lang="zh-CN" altLang="en-US" sz="6000" dirty="0">
                <a:solidFill>
                  <a:srgbClr val="0C5ED3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  <a:sym typeface="+mn-lt"/>
              </a:rPr>
              <a:t>活动的定义</a:t>
            </a:r>
          </a:p>
        </p:txBody>
      </p:sp>
      <p:sp>
        <p:nvSpPr>
          <p:cNvPr id="24" name="TextBox 11">
            <a:extLst>
              <a:ext uri="{FF2B5EF4-FFF2-40B4-BE49-F238E27FC236}">
                <a16:creationId xmlns="" xmlns:a16="http://schemas.microsoft.com/office/drawing/2014/main" id="{B493939D-CA80-40FC-92B9-5659138B1CAC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25" name="TextBox 12">
            <a:extLst>
              <a:ext uri="{FF2B5EF4-FFF2-40B4-BE49-F238E27FC236}">
                <a16:creationId xmlns="" xmlns:a16="http://schemas.microsoft.com/office/drawing/2014/main" id="{8CBEAD29-EB62-49A8-9D2C-17A0BF166649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26" name="TextBox 13">
            <a:extLst>
              <a:ext uri="{FF2B5EF4-FFF2-40B4-BE49-F238E27FC236}">
                <a16:creationId xmlns="" xmlns:a16="http://schemas.microsoft.com/office/drawing/2014/main" id="{6CA75BD9-D704-4D3A-B021-AAB61102099D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27" name="TextBox 14">
            <a:extLst>
              <a:ext uri="{FF2B5EF4-FFF2-40B4-BE49-F238E27FC236}">
                <a16:creationId xmlns="" xmlns:a16="http://schemas.microsoft.com/office/drawing/2014/main" id="{3DD5489D-297D-4010-A5B3-6F44E839AB8A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28" name="Straight Connector 16">
            <a:extLst>
              <a:ext uri="{FF2B5EF4-FFF2-40B4-BE49-F238E27FC236}">
                <a16:creationId xmlns="" xmlns:a16="http://schemas.microsoft.com/office/drawing/2014/main" id="{FF728445-115A-4095-929B-D9A2A85B64FD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8">
            <a:extLst>
              <a:ext uri="{FF2B5EF4-FFF2-40B4-BE49-F238E27FC236}">
                <a16:creationId xmlns="" xmlns:a16="http://schemas.microsoft.com/office/drawing/2014/main" id="{6B41BE62-896C-42D7-8D49-59BC11797E70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0" name="Group 19">
            <a:extLst>
              <a:ext uri="{FF2B5EF4-FFF2-40B4-BE49-F238E27FC236}">
                <a16:creationId xmlns="" xmlns:a16="http://schemas.microsoft.com/office/drawing/2014/main" id="{E531F74D-82A6-4C3C-9900-60F3447CBCF3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5" name="Freeform 426">
              <a:extLst>
                <a:ext uri="{FF2B5EF4-FFF2-40B4-BE49-F238E27FC236}">
                  <a16:creationId xmlns="" xmlns:a16="http://schemas.microsoft.com/office/drawing/2014/main" id="{441F282C-809B-407A-8ED8-6BD74265D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Freeform 427">
              <a:extLst>
                <a:ext uri="{FF2B5EF4-FFF2-40B4-BE49-F238E27FC236}">
                  <a16:creationId xmlns="" xmlns:a16="http://schemas.microsoft.com/office/drawing/2014/main" id="{3EFF8553-DD3C-4B75-B480-A7479A1231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Freeform 428">
              <a:extLst>
                <a:ext uri="{FF2B5EF4-FFF2-40B4-BE49-F238E27FC236}">
                  <a16:creationId xmlns="" xmlns:a16="http://schemas.microsoft.com/office/drawing/2014/main" id="{472CC4F2-DFF3-4CC0-BB52-127DE397D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Freeform 429">
              <a:extLst>
                <a:ext uri="{FF2B5EF4-FFF2-40B4-BE49-F238E27FC236}">
                  <a16:creationId xmlns="" xmlns:a16="http://schemas.microsoft.com/office/drawing/2014/main" id="{6EF6B13B-668E-487C-97B2-D4998D88E7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8" name="图片 17" descr="卡通人物&#10;&#10;描述已自动生成">
            <a:extLst>
              <a:ext uri="{FF2B5EF4-FFF2-40B4-BE49-F238E27FC236}">
                <a16:creationId xmlns="" xmlns:a16="http://schemas.microsoft.com/office/drawing/2014/main" id="{D7549E4A-9849-4630-96D2-329754B77D9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013411" y="1309476"/>
            <a:ext cx="4044488" cy="4002818"/>
          </a:xfrm>
          <a:prstGeom prst="rect">
            <a:avLst/>
          </a:prstGeom>
        </p:spPr>
      </p:pic>
      <p:sp>
        <p:nvSpPr>
          <p:cNvPr id="39" name="文本框 38">
            <a:extLst>
              <a:ext uri="{FF2B5EF4-FFF2-40B4-BE49-F238E27FC236}">
                <a16:creationId xmlns="" xmlns:a16="http://schemas.microsoft.com/office/drawing/2014/main" id="{B4E702FD-398F-48F7-B552-125ED6A8999A}"/>
              </a:ext>
            </a:extLst>
          </p:cNvPr>
          <p:cNvSpPr txBox="1"/>
          <p:nvPr/>
        </p:nvSpPr>
        <p:spPr>
          <a:xfrm>
            <a:off x="833624" y="3863440"/>
            <a:ext cx="4627979" cy="3536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120000"/>
              </a:lnSpc>
            </a:pP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which works better. Icons and pictures can be replaced with one click according to your personal needs. Data charts can be replaced and edited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="" xmlns:a16="http://schemas.microsoft.com/office/drawing/2014/main" id="{1462F233-EC52-4F91-A46E-DECDC5BAB99D}"/>
              </a:ext>
            </a:extLst>
          </p:cNvPr>
          <p:cNvGrpSpPr/>
          <p:nvPr/>
        </p:nvGrpSpPr>
        <p:grpSpPr>
          <a:xfrm>
            <a:off x="0" y="5312294"/>
            <a:ext cx="12192000" cy="1562653"/>
            <a:chOff x="0" y="5312294"/>
            <a:chExt cx="12192000" cy="1562653"/>
          </a:xfrm>
        </p:grpSpPr>
        <p:sp>
          <p:nvSpPr>
            <p:cNvPr id="42" name="任意多边形: 形状 41">
              <a:extLst>
                <a:ext uri="{FF2B5EF4-FFF2-40B4-BE49-F238E27FC236}">
                  <a16:creationId xmlns="" xmlns:a16="http://schemas.microsoft.com/office/drawing/2014/main" id="{D2769FCA-6946-4D5F-8CF7-365C56D790FA}"/>
                </a:ext>
              </a:extLst>
            </p:cNvPr>
            <p:cNvSpPr/>
            <p:nvPr/>
          </p:nvSpPr>
          <p:spPr>
            <a:xfrm rot="10800000">
              <a:off x="0" y="5312294"/>
              <a:ext cx="12192000" cy="1562653"/>
            </a:xfrm>
            <a:custGeom>
              <a:avLst/>
              <a:gdLst>
                <a:gd name="connsiteX0" fmla="*/ 12192000 w 12192000"/>
                <a:gd name="connsiteY0" fmla="*/ 0 h 3345988"/>
                <a:gd name="connsiteX1" fmla="*/ 0 w 12192000"/>
                <a:gd name="connsiteY1" fmla="*/ 0 h 3345988"/>
                <a:gd name="connsiteX2" fmla="*/ 0 w 12192000"/>
                <a:gd name="connsiteY2" fmla="*/ 3302045 h 3345988"/>
                <a:gd name="connsiteX3" fmla="*/ 138652 w 12192000"/>
                <a:gd name="connsiteY3" fmla="*/ 3314680 h 3345988"/>
                <a:gd name="connsiteX4" fmla="*/ 2187916 w 12192000"/>
                <a:gd name="connsiteY4" fmla="*/ 3169920 h 3345988"/>
                <a:gd name="connsiteX5" fmla="*/ 7359356 w 12192000"/>
                <a:gd name="connsiteY5" fmla="*/ 1168400 h 3345988"/>
                <a:gd name="connsiteX6" fmla="*/ 12172004 w 12192000"/>
                <a:gd name="connsiteY6" fmla="*/ 1686482 h 3345988"/>
                <a:gd name="connsiteX7" fmla="*/ 12192000 w 12192000"/>
                <a:gd name="connsiteY7" fmla="*/ 1692874 h 3345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3345988">
                  <a:moveTo>
                    <a:pt x="12192000" y="0"/>
                  </a:moveTo>
                  <a:lnTo>
                    <a:pt x="0" y="0"/>
                  </a:lnTo>
                  <a:lnTo>
                    <a:pt x="0" y="3302045"/>
                  </a:lnTo>
                  <a:lnTo>
                    <a:pt x="138652" y="3314680"/>
                  </a:lnTo>
                  <a:cubicBezTo>
                    <a:pt x="655714" y="3358700"/>
                    <a:pt x="1360299" y="3388995"/>
                    <a:pt x="2187916" y="3169920"/>
                  </a:cubicBezTo>
                  <a:cubicBezTo>
                    <a:pt x="3644183" y="2839720"/>
                    <a:pt x="4954823" y="1552787"/>
                    <a:pt x="7359356" y="1168400"/>
                  </a:cubicBezTo>
                  <a:cubicBezTo>
                    <a:pt x="9585454" y="798301"/>
                    <a:pt x="11052522" y="1322493"/>
                    <a:pt x="12172004" y="1686482"/>
                  </a:cubicBezTo>
                  <a:lnTo>
                    <a:pt x="12192000" y="169287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65000">
                  <a:schemeClr val="accent1">
                    <a:alpha val="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="" xmlns:a16="http://schemas.microsoft.com/office/drawing/2014/main" id="{45E3AD35-B563-49F5-B2AD-648D8393A257}"/>
                </a:ext>
              </a:extLst>
            </p:cNvPr>
            <p:cNvSpPr/>
            <p:nvPr/>
          </p:nvSpPr>
          <p:spPr>
            <a:xfrm rot="10800000">
              <a:off x="0" y="5495478"/>
              <a:ext cx="12192000" cy="1379468"/>
            </a:xfrm>
            <a:custGeom>
              <a:avLst/>
              <a:gdLst>
                <a:gd name="connsiteX0" fmla="*/ 12192000 w 12192000"/>
                <a:gd name="connsiteY0" fmla="*/ 0 h 2960575"/>
                <a:gd name="connsiteX1" fmla="*/ 0 w 12192000"/>
                <a:gd name="connsiteY1" fmla="*/ 0 h 2960575"/>
                <a:gd name="connsiteX2" fmla="*/ 0 w 12192000"/>
                <a:gd name="connsiteY2" fmla="*/ 2960575 h 2960575"/>
                <a:gd name="connsiteX3" fmla="*/ 122266 w 12192000"/>
                <a:gd name="connsiteY3" fmla="*/ 2957622 h 2960575"/>
                <a:gd name="connsiteX4" fmla="*/ 1263356 w 12192000"/>
                <a:gd name="connsiteY4" fmla="*/ 2786581 h 2960575"/>
                <a:gd name="connsiteX5" fmla="*/ 6434796 w 12192000"/>
                <a:gd name="connsiteY5" fmla="*/ 785061 h 2960575"/>
                <a:gd name="connsiteX6" fmla="*/ 12140439 w 12192000"/>
                <a:gd name="connsiteY6" fmla="*/ 1515639 h 2960575"/>
                <a:gd name="connsiteX7" fmla="*/ 12192000 w 12192000"/>
                <a:gd name="connsiteY7" fmla="*/ 1532359 h 2960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2960575">
                  <a:moveTo>
                    <a:pt x="12192000" y="0"/>
                  </a:moveTo>
                  <a:lnTo>
                    <a:pt x="0" y="0"/>
                  </a:lnTo>
                  <a:lnTo>
                    <a:pt x="0" y="2960575"/>
                  </a:lnTo>
                  <a:lnTo>
                    <a:pt x="122266" y="2957622"/>
                  </a:lnTo>
                  <a:cubicBezTo>
                    <a:pt x="466497" y="2943314"/>
                    <a:pt x="849548" y="2896119"/>
                    <a:pt x="1263356" y="2786581"/>
                  </a:cubicBezTo>
                  <a:cubicBezTo>
                    <a:pt x="2719623" y="2456381"/>
                    <a:pt x="4030263" y="1169448"/>
                    <a:pt x="6434796" y="785061"/>
                  </a:cubicBezTo>
                  <a:cubicBezTo>
                    <a:pt x="8849912" y="439833"/>
                    <a:pt x="10843680" y="1092877"/>
                    <a:pt x="12140439" y="1515639"/>
                  </a:cubicBezTo>
                  <a:lnTo>
                    <a:pt x="12192000" y="1532359"/>
                  </a:lnTo>
                  <a:close/>
                </a:path>
              </a:pathLst>
            </a:custGeom>
            <a:gradFill>
              <a:gsLst>
                <a:gs pos="0">
                  <a:srgbClr val="5695E7"/>
                </a:gs>
                <a:gs pos="73000">
                  <a:srgbClr val="0C5ED3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2485748" y="1500326"/>
            <a:ext cx="22222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FFFF"/>
                </a:solidFill>
              </a:rPr>
              <a:t>https://www.ypppt.com/</a:t>
            </a:r>
            <a:endParaRPr lang="zh-CN" alt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27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1" grpId="0"/>
      <p:bldP spid="24" grpId="0"/>
      <p:bldP spid="25" grpId="0"/>
      <p:bldP spid="26" grpId="0"/>
      <p:bldP spid="27" grpId="0"/>
      <p:bldP spid="29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4">
            <a:extLst>
              <a:ext uri="{FF2B5EF4-FFF2-40B4-BE49-F238E27FC236}">
                <a16:creationId xmlns="" xmlns:a16="http://schemas.microsoft.com/office/drawing/2014/main" id="{375B07F2-5BCF-4996-9C24-7FF4975A144A}"/>
              </a:ext>
            </a:extLst>
          </p:cNvPr>
          <p:cNvSpPr/>
          <p:nvPr/>
        </p:nvSpPr>
        <p:spPr>
          <a:xfrm>
            <a:off x="2104857" y="2866125"/>
            <a:ext cx="3229079" cy="3356598"/>
          </a:xfrm>
          <a:prstGeom prst="roundRect">
            <a:avLst>
              <a:gd name="adj" fmla="val 5199"/>
            </a:avLst>
          </a:prstGeom>
          <a:noFill/>
          <a:ln w="15875">
            <a:gradFill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43000">
                  <a:srgbClr val="0C5ED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B86AAA6D-EAEB-4FD5-A75C-F77780E46A4E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="" xmlns:a16="http://schemas.microsoft.com/office/drawing/2014/main" id="{9011304A-AB43-49AD-AEC3-5F82F6FFE238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9CAC37CE-7657-449C-86EB-D05753EF933A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D6923F90-B04F-4F48-9B60-0E4C9DC02B5A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rgbClr val="0C5ED3"/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" name="Straight Connector 16">
            <a:extLst>
              <a:ext uri="{FF2B5EF4-FFF2-40B4-BE49-F238E27FC236}">
                <a16:creationId xmlns="" xmlns:a16="http://schemas.microsoft.com/office/drawing/2014/main" id="{8577649B-36BE-48DF-9EB6-AF32B9ADD7E9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>
            <a:extLst>
              <a:ext uri="{FF2B5EF4-FFF2-40B4-BE49-F238E27FC236}">
                <a16:creationId xmlns="" xmlns:a16="http://schemas.microsoft.com/office/drawing/2014/main" id="{2B1723A7-444B-4B5D-B251-9BEA06B97DD8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Group 19">
            <a:extLst>
              <a:ext uri="{FF2B5EF4-FFF2-40B4-BE49-F238E27FC236}">
                <a16:creationId xmlns="" xmlns:a16="http://schemas.microsoft.com/office/drawing/2014/main" id="{B006DF91-C877-4E7E-8689-720651E18262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" name="Freeform 426">
              <a:extLst>
                <a:ext uri="{FF2B5EF4-FFF2-40B4-BE49-F238E27FC236}">
                  <a16:creationId xmlns="" xmlns:a16="http://schemas.microsoft.com/office/drawing/2014/main" id="{C097D000-9B29-494D-AC47-354425C4A4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27">
              <a:extLst>
                <a:ext uri="{FF2B5EF4-FFF2-40B4-BE49-F238E27FC236}">
                  <a16:creationId xmlns="" xmlns:a16="http://schemas.microsoft.com/office/drawing/2014/main" id="{CDE1D4DC-FA8B-4588-A562-A78A5440D8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428">
              <a:extLst>
                <a:ext uri="{FF2B5EF4-FFF2-40B4-BE49-F238E27FC236}">
                  <a16:creationId xmlns="" xmlns:a16="http://schemas.microsoft.com/office/drawing/2014/main" id="{A5D8ED24-0D29-4960-8834-BBC360ABCE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9">
              <a:extLst>
                <a:ext uri="{FF2B5EF4-FFF2-40B4-BE49-F238E27FC236}">
                  <a16:creationId xmlns="" xmlns:a16="http://schemas.microsoft.com/office/drawing/2014/main" id="{5694F435-60FC-4011-B600-D45F58B859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矩形: 圆角 13">
            <a:extLst>
              <a:ext uri="{FF2B5EF4-FFF2-40B4-BE49-F238E27FC236}">
                <a16:creationId xmlns="" xmlns:a16="http://schemas.microsoft.com/office/drawing/2014/main" id="{7071DA5B-5500-4902-9E11-271AC18E6B6D}"/>
              </a:ext>
            </a:extLst>
          </p:cNvPr>
          <p:cNvSpPr/>
          <p:nvPr/>
        </p:nvSpPr>
        <p:spPr bwMode="auto">
          <a:xfrm>
            <a:off x="3920628" y="1563915"/>
            <a:ext cx="4350744" cy="53441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srgbClr val="0C5ED3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日常生活活动的定义</a:t>
            </a:r>
          </a:p>
        </p:txBody>
      </p:sp>
      <p:sp>
        <p:nvSpPr>
          <p:cNvPr id="16" name="矩形: 圆角 15">
            <a:extLst>
              <a:ext uri="{FF2B5EF4-FFF2-40B4-BE49-F238E27FC236}">
                <a16:creationId xmlns="" xmlns:a16="http://schemas.microsoft.com/office/drawing/2014/main" id="{A9459FDA-7760-422C-92DB-72D8B8D6F42C}"/>
              </a:ext>
            </a:extLst>
          </p:cNvPr>
          <p:cNvSpPr/>
          <p:nvPr/>
        </p:nvSpPr>
        <p:spPr bwMode="auto">
          <a:xfrm>
            <a:off x="2827417" y="2668369"/>
            <a:ext cx="1783958" cy="445669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狭  义</a:t>
            </a:r>
          </a:p>
        </p:txBody>
      </p:sp>
      <p:sp>
        <p:nvSpPr>
          <p:cNvPr id="17" name="TextBox 36">
            <a:extLst>
              <a:ext uri="{FF2B5EF4-FFF2-40B4-BE49-F238E27FC236}">
                <a16:creationId xmlns="" xmlns:a16="http://schemas.microsoft.com/office/drawing/2014/main" id="{54B7681E-D485-466F-BA82-01581724A243}"/>
              </a:ext>
            </a:extLst>
          </p:cNvPr>
          <p:cNvSpPr txBox="1"/>
          <p:nvPr/>
        </p:nvSpPr>
        <p:spPr>
          <a:xfrm>
            <a:off x="7192282" y="3311794"/>
            <a:ext cx="2560642" cy="2726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接种流感疫苗被国际医学界公认是防范流感的最有效的武器。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2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由于流感病毒变异很快，通常每年的流行类型都有所不同。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2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因此，每年接种最新的流感疫苗才能达到预防的效果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TextBox 36">
            <a:extLst>
              <a:ext uri="{FF2B5EF4-FFF2-40B4-BE49-F238E27FC236}">
                <a16:creationId xmlns="" xmlns:a16="http://schemas.microsoft.com/office/drawing/2014/main" id="{9AAFD377-E3C7-42B7-86C2-0E05E49234AF}"/>
              </a:ext>
            </a:extLst>
          </p:cNvPr>
          <p:cNvSpPr txBox="1"/>
          <p:nvPr/>
        </p:nvSpPr>
        <p:spPr>
          <a:xfrm>
            <a:off x="2322011" y="3311794"/>
            <a:ext cx="2794770" cy="245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独立完成整个过程。如安全到达床边，刹住轮椅，抬起脚踏板，安全移到床下，躺下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2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2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或在床上坐起，移动到床边，必要时改变轮椅的位置，再由床转移到轮椅上</a:t>
            </a:r>
          </a:p>
        </p:txBody>
      </p:sp>
      <p:sp>
        <p:nvSpPr>
          <p:cNvPr id="21" name="Rectangle: Rounded Corners 4">
            <a:extLst>
              <a:ext uri="{FF2B5EF4-FFF2-40B4-BE49-F238E27FC236}">
                <a16:creationId xmlns="" xmlns:a16="http://schemas.microsoft.com/office/drawing/2014/main" id="{F0714B9E-C6C5-4E12-A82C-2BBDD51BFCC1}"/>
              </a:ext>
            </a:extLst>
          </p:cNvPr>
          <p:cNvSpPr/>
          <p:nvPr/>
        </p:nvSpPr>
        <p:spPr>
          <a:xfrm>
            <a:off x="6858064" y="2866125"/>
            <a:ext cx="3229079" cy="3356598"/>
          </a:xfrm>
          <a:prstGeom prst="roundRect">
            <a:avLst>
              <a:gd name="adj" fmla="val 5199"/>
            </a:avLst>
          </a:prstGeom>
          <a:noFill/>
          <a:ln w="15875">
            <a:gradFill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43000">
                  <a:srgbClr val="0C5ED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22" name="矩形: 圆角 21">
            <a:extLst>
              <a:ext uri="{FF2B5EF4-FFF2-40B4-BE49-F238E27FC236}">
                <a16:creationId xmlns="" xmlns:a16="http://schemas.microsoft.com/office/drawing/2014/main" id="{FFBAEA4C-DDDA-4A85-9346-8A10FFF9202F}"/>
              </a:ext>
            </a:extLst>
          </p:cNvPr>
          <p:cNvSpPr/>
          <p:nvPr/>
        </p:nvSpPr>
        <p:spPr bwMode="auto">
          <a:xfrm>
            <a:off x="7580624" y="2668369"/>
            <a:ext cx="1783958" cy="445669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广  义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="" xmlns:a16="http://schemas.microsoft.com/office/drawing/2014/main" id="{DEB14F2D-F159-4FE0-AAE4-435BC4ABD756}"/>
              </a:ext>
            </a:extLst>
          </p:cNvPr>
          <p:cNvSpPr/>
          <p:nvPr/>
        </p:nvSpPr>
        <p:spPr>
          <a:xfrm>
            <a:off x="0" y="6718299"/>
            <a:ext cx="12192000" cy="139701"/>
          </a:xfrm>
          <a:prstGeom prst="rect">
            <a:avLst/>
          </a:prstGeom>
          <a:solidFill>
            <a:srgbClr val="0C5E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任意多边形: 形状 33">
            <a:extLst>
              <a:ext uri="{FF2B5EF4-FFF2-40B4-BE49-F238E27FC236}">
                <a16:creationId xmlns="" xmlns:a16="http://schemas.microsoft.com/office/drawing/2014/main" id="{9C3D60F5-1969-4723-98CF-933635280A04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73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588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" grpId="0"/>
      <p:bldP spid="4" grpId="0"/>
      <p:bldP spid="5" grpId="0"/>
      <p:bldP spid="6" grpId="0"/>
      <p:bldP spid="8" grpId="0"/>
      <p:bldP spid="14" grpId="0" animBg="1"/>
      <p:bldP spid="16" grpId="0" animBg="1"/>
      <p:bldP spid="17" grpId="0"/>
      <p:bldP spid="18" grpId="0"/>
      <p:bldP spid="21" grpId="0" animBg="1"/>
      <p:bldP spid="22" grpId="0" animBg="1"/>
      <p:bldP spid="31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>
            <a:extLst>
              <a:ext uri="{FF2B5EF4-FFF2-40B4-BE49-F238E27FC236}">
                <a16:creationId xmlns="" xmlns:a16="http://schemas.microsoft.com/office/drawing/2014/main" id="{C257EA0D-E9BB-489E-B78F-5659036F796C}"/>
              </a:ext>
            </a:extLst>
          </p:cNvPr>
          <p:cNvSpPr/>
          <p:nvPr/>
        </p:nvSpPr>
        <p:spPr>
          <a:xfrm>
            <a:off x="6734629" y="5096252"/>
            <a:ext cx="5122409" cy="495658"/>
          </a:xfrm>
          <a:prstGeom prst="ellipse">
            <a:avLst/>
          </a:prstGeom>
          <a:solidFill>
            <a:schemeClr val="tx1">
              <a:alpha val="24000"/>
            </a:schemeClr>
          </a:solidFill>
          <a:ln>
            <a:noFill/>
          </a:ln>
          <a:effectLst>
            <a:glow>
              <a:schemeClr val="tx1">
                <a:alpha val="0"/>
              </a:schemeClr>
            </a:glow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="" xmlns:a16="http://schemas.microsoft.com/office/drawing/2014/main" id="{F8591668-9C6B-479C-A2EE-069DE4850074}"/>
              </a:ext>
            </a:extLst>
          </p:cNvPr>
          <p:cNvSpPr txBox="1"/>
          <p:nvPr/>
        </p:nvSpPr>
        <p:spPr>
          <a:xfrm>
            <a:off x="660401" y="2086673"/>
            <a:ext cx="3930649" cy="175432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zh-CN"/>
            </a:defPPr>
            <a:lvl1pPr lvl="0" defTabSz="457200">
              <a:lnSpc>
                <a:spcPct val="90000"/>
              </a:lnSpc>
              <a:defRPr sz="6000">
                <a:solidFill>
                  <a:srgbClr val="0C5ED3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BARTHEL </a:t>
            </a:r>
          </a:p>
          <a:p>
            <a:r>
              <a:rPr lang="zh-CN" altLang="en-US" dirty="0">
                <a:sym typeface="+mn-lt"/>
              </a:rPr>
              <a:t>指数评分</a:t>
            </a:r>
          </a:p>
        </p:txBody>
      </p:sp>
      <p:sp>
        <p:nvSpPr>
          <p:cNvPr id="24" name="TextBox 11">
            <a:extLst>
              <a:ext uri="{FF2B5EF4-FFF2-40B4-BE49-F238E27FC236}">
                <a16:creationId xmlns="" xmlns:a16="http://schemas.microsoft.com/office/drawing/2014/main" id="{B493939D-CA80-40FC-92B9-5659138B1CAC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25" name="TextBox 12">
            <a:extLst>
              <a:ext uri="{FF2B5EF4-FFF2-40B4-BE49-F238E27FC236}">
                <a16:creationId xmlns="" xmlns:a16="http://schemas.microsoft.com/office/drawing/2014/main" id="{8CBEAD29-EB62-49A8-9D2C-17A0BF166649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26" name="TextBox 13">
            <a:extLst>
              <a:ext uri="{FF2B5EF4-FFF2-40B4-BE49-F238E27FC236}">
                <a16:creationId xmlns="" xmlns:a16="http://schemas.microsoft.com/office/drawing/2014/main" id="{6CA75BD9-D704-4D3A-B021-AAB61102099D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27" name="TextBox 14">
            <a:extLst>
              <a:ext uri="{FF2B5EF4-FFF2-40B4-BE49-F238E27FC236}">
                <a16:creationId xmlns="" xmlns:a16="http://schemas.microsoft.com/office/drawing/2014/main" id="{3DD5489D-297D-4010-A5B3-6F44E839AB8A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28" name="Straight Connector 16">
            <a:extLst>
              <a:ext uri="{FF2B5EF4-FFF2-40B4-BE49-F238E27FC236}">
                <a16:creationId xmlns="" xmlns:a16="http://schemas.microsoft.com/office/drawing/2014/main" id="{FF728445-115A-4095-929B-D9A2A85B64FD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8">
            <a:extLst>
              <a:ext uri="{FF2B5EF4-FFF2-40B4-BE49-F238E27FC236}">
                <a16:creationId xmlns="" xmlns:a16="http://schemas.microsoft.com/office/drawing/2014/main" id="{6B41BE62-896C-42D7-8D49-59BC11797E70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0" name="Group 19">
            <a:extLst>
              <a:ext uri="{FF2B5EF4-FFF2-40B4-BE49-F238E27FC236}">
                <a16:creationId xmlns="" xmlns:a16="http://schemas.microsoft.com/office/drawing/2014/main" id="{E531F74D-82A6-4C3C-9900-60F3447CBCF3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5" name="Freeform 426">
              <a:extLst>
                <a:ext uri="{FF2B5EF4-FFF2-40B4-BE49-F238E27FC236}">
                  <a16:creationId xmlns="" xmlns:a16="http://schemas.microsoft.com/office/drawing/2014/main" id="{441F282C-809B-407A-8ED8-6BD74265D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Freeform 427">
              <a:extLst>
                <a:ext uri="{FF2B5EF4-FFF2-40B4-BE49-F238E27FC236}">
                  <a16:creationId xmlns="" xmlns:a16="http://schemas.microsoft.com/office/drawing/2014/main" id="{3EFF8553-DD3C-4B75-B480-A7479A1231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Freeform 428">
              <a:extLst>
                <a:ext uri="{FF2B5EF4-FFF2-40B4-BE49-F238E27FC236}">
                  <a16:creationId xmlns="" xmlns:a16="http://schemas.microsoft.com/office/drawing/2014/main" id="{472CC4F2-DFF3-4CC0-BB52-127DE397D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Freeform 429">
              <a:extLst>
                <a:ext uri="{FF2B5EF4-FFF2-40B4-BE49-F238E27FC236}">
                  <a16:creationId xmlns="" xmlns:a16="http://schemas.microsoft.com/office/drawing/2014/main" id="{6EF6B13B-668E-487C-97B2-D4998D88E7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8" name="图片 17" descr="卡通人物&#10;&#10;描述已自动生成">
            <a:extLst>
              <a:ext uri="{FF2B5EF4-FFF2-40B4-BE49-F238E27FC236}">
                <a16:creationId xmlns="" xmlns:a16="http://schemas.microsoft.com/office/drawing/2014/main" id="{D7549E4A-9849-4630-96D2-329754B77D9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880008" y="1309476"/>
            <a:ext cx="4044488" cy="4002818"/>
          </a:xfrm>
          <a:prstGeom prst="rect">
            <a:avLst/>
          </a:prstGeom>
        </p:spPr>
      </p:pic>
      <p:sp>
        <p:nvSpPr>
          <p:cNvPr id="39" name="文本框 38">
            <a:extLst>
              <a:ext uri="{FF2B5EF4-FFF2-40B4-BE49-F238E27FC236}">
                <a16:creationId xmlns="" xmlns:a16="http://schemas.microsoft.com/office/drawing/2014/main" id="{B4E702FD-398F-48F7-B552-125ED6A8999A}"/>
              </a:ext>
            </a:extLst>
          </p:cNvPr>
          <p:cNvSpPr txBox="1"/>
          <p:nvPr/>
        </p:nvSpPr>
        <p:spPr>
          <a:xfrm>
            <a:off x="833624" y="3863440"/>
            <a:ext cx="4627979" cy="3536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120000"/>
              </a:lnSpc>
            </a:pP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which works better. Icons and pictures can be replaced with one click according to your personal needs. Data charts can be replaced and edited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="" xmlns:a16="http://schemas.microsoft.com/office/drawing/2014/main" id="{1462F233-EC52-4F91-A46E-DECDC5BAB99D}"/>
              </a:ext>
            </a:extLst>
          </p:cNvPr>
          <p:cNvGrpSpPr/>
          <p:nvPr/>
        </p:nvGrpSpPr>
        <p:grpSpPr>
          <a:xfrm>
            <a:off x="0" y="5312294"/>
            <a:ext cx="12192000" cy="1562653"/>
            <a:chOff x="0" y="5312294"/>
            <a:chExt cx="12192000" cy="1562653"/>
          </a:xfrm>
        </p:grpSpPr>
        <p:sp>
          <p:nvSpPr>
            <p:cNvPr id="42" name="任意多边形: 形状 41">
              <a:extLst>
                <a:ext uri="{FF2B5EF4-FFF2-40B4-BE49-F238E27FC236}">
                  <a16:creationId xmlns="" xmlns:a16="http://schemas.microsoft.com/office/drawing/2014/main" id="{D2769FCA-6946-4D5F-8CF7-365C56D790FA}"/>
                </a:ext>
              </a:extLst>
            </p:cNvPr>
            <p:cNvSpPr/>
            <p:nvPr/>
          </p:nvSpPr>
          <p:spPr>
            <a:xfrm rot="10800000">
              <a:off x="0" y="5312294"/>
              <a:ext cx="12192000" cy="1562653"/>
            </a:xfrm>
            <a:custGeom>
              <a:avLst/>
              <a:gdLst>
                <a:gd name="connsiteX0" fmla="*/ 12192000 w 12192000"/>
                <a:gd name="connsiteY0" fmla="*/ 0 h 3345988"/>
                <a:gd name="connsiteX1" fmla="*/ 0 w 12192000"/>
                <a:gd name="connsiteY1" fmla="*/ 0 h 3345988"/>
                <a:gd name="connsiteX2" fmla="*/ 0 w 12192000"/>
                <a:gd name="connsiteY2" fmla="*/ 3302045 h 3345988"/>
                <a:gd name="connsiteX3" fmla="*/ 138652 w 12192000"/>
                <a:gd name="connsiteY3" fmla="*/ 3314680 h 3345988"/>
                <a:gd name="connsiteX4" fmla="*/ 2187916 w 12192000"/>
                <a:gd name="connsiteY4" fmla="*/ 3169920 h 3345988"/>
                <a:gd name="connsiteX5" fmla="*/ 7359356 w 12192000"/>
                <a:gd name="connsiteY5" fmla="*/ 1168400 h 3345988"/>
                <a:gd name="connsiteX6" fmla="*/ 12172004 w 12192000"/>
                <a:gd name="connsiteY6" fmla="*/ 1686482 h 3345988"/>
                <a:gd name="connsiteX7" fmla="*/ 12192000 w 12192000"/>
                <a:gd name="connsiteY7" fmla="*/ 1692874 h 3345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3345988">
                  <a:moveTo>
                    <a:pt x="12192000" y="0"/>
                  </a:moveTo>
                  <a:lnTo>
                    <a:pt x="0" y="0"/>
                  </a:lnTo>
                  <a:lnTo>
                    <a:pt x="0" y="3302045"/>
                  </a:lnTo>
                  <a:lnTo>
                    <a:pt x="138652" y="3314680"/>
                  </a:lnTo>
                  <a:cubicBezTo>
                    <a:pt x="655714" y="3358700"/>
                    <a:pt x="1360299" y="3388995"/>
                    <a:pt x="2187916" y="3169920"/>
                  </a:cubicBezTo>
                  <a:cubicBezTo>
                    <a:pt x="3644183" y="2839720"/>
                    <a:pt x="4954823" y="1552787"/>
                    <a:pt x="7359356" y="1168400"/>
                  </a:cubicBezTo>
                  <a:cubicBezTo>
                    <a:pt x="9585454" y="798301"/>
                    <a:pt x="11052522" y="1322493"/>
                    <a:pt x="12172004" y="1686482"/>
                  </a:cubicBezTo>
                  <a:lnTo>
                    <a:pt x="12192000" y="169287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65000">
                  <a:schemeClr val="accent1">
                    <a:alpha val="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="" xmlns:a16="http://schemas.microsoft.com/office/drawing/2014/main" id="{45E3AD35-B563-49F5-B2AD-648D8393A257}"/>
                </a:ext>
              </a:extLst>
            </p:cNvPr>
            <p:cNvSpPr/>
            <p:nvPr/>
          </p:nvSpPr>
          <p:spPr>
            <a:xfrm rot="10800000">
              <a:off x="0" y="5495478"/>
              <a:ext cx="12192000" cy="1379468"/>
            </a:xfrm>
            <a:custGeom>
              <a:avLst/>
              <a:gdLst>
                <a:gd name="connsiteX0" fmla="*/ 12192000 w 12192000"/>
                <a:gd name="connsiteY0" fmla="*/ 0 h 2960575"/>
                <a:gd name="connsiteX1" fmla="*/ 0 w 12192000"/>
                <a:gd name="connsiteY1" fmla="*/ 0 h 2960575"/>
                <a:gd name="connsiteX2" fmla="*/ 0 w 12192000"/>
                <a:gd name="connsiteY2" fmla="*/ 2960575 h 2960575"/>
                <a:gd name="connsiteX3" fmla="*/ 122266 w 12192000"/>
                <a:gd name="connsiteY3" fmla="*/ 2957622 h 2960575"/>
                <a:gd name="connsiteX4" fmla="*/ 1263356 w 12192000"/>
                <a:gd name="connsiteY4" fmla="*/ 2786581 h 2960575"/>
                <a:gd name="connsiteX5" fmla="*/ 6434796 w 12192000"/>
                <a:gd name="connsiteY5" fmla="*/ 785061 h 2960575"/>
                <a:gd name="connsiteX6" fmla="*/ 12140439 w 12192000"/>
                <a:gd name="connsiteY6" fmla="*/ 1515639 h 2960575"/>
                <a:gd name="connsiteX7" fmla="*/ 12192000 w 12192000"/>
                <a:gd name="connsiteY7" fmla="*/ 1532359 h 2960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2960575">
                  <a:moveTo>
                    <a:pt x="12192000" y="0"/>
                  </a:moveTo>
                  <a:lnTo>
                    <a:pt x="0" y="0"/>
                  </a:lnTo>
                  <a:lnTo>
                    <a:pt x="0" y="2960575"/>
                  </a:lnTo>
                  <a:lnTo>
                    <a:pt x="122266" y="2957622"/>
                  </a:lnTo>
                  <a:cubicBezTo>
                    <a:pt x="466497" y="2943314"/>
                    <a:pt x="849548" y="2896119"/>
                    <a:pt x="1263356" y="2786581"/>
                  </a:cubicBezTo>
                  <a:cubicBezTo>
                    <a:pt x="2719623" y="2456381"/>
                    <a:pt x="4030263" y="1169448"/>
                    <a:pt x="6434796" y="785061"/>
                  </a:cubicBezTo>
                  <a:cubicBezTo>
                    <a:pt x="8849912" y="439833"/>
                    <a:pt x="10843680" y="1092877"/>
                    <a:pt x="12140439" y="1515639"/>
                  </a:cubicBezTo>
                  <a:lnTo>
                    <a:pt x="12192000" y="1532359"/>
                  </a:lnTo>
                  <a:close/>
                </a:path>
              </a:pathLst>
            </a:custGeom>
            <a:gradFill>
              <a:gsLst>
                <a:gs pos="0">
                  <a:srgbClr val="5695E7"/>
                </a:gs>
                <a:gs pos="73000">
                  <a:srgbClr val="0C5ED3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140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1" grpId="0"/>
      <p:bldP spid="24" grpId="0"/>
      <p:bldP spid="25" grpId="0"/>
      <p:bldP spid="26" grpId="0"/>
      <p:bldP spid="27" grpId="0"/>
      <p:bldP spid="29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271FA10C-2C40-4D4F-A719-2039E62E6E45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="" xmlns:a16="http://schemas.microsoft.com/office/drawing/2014/main" id="{36E6178A-F2B8-4C16-A012-8449A7EA36BC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CBFC9AA5-462B-4E1C-8CB3-1798D49037A9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EDB674B7-23F5-4BA4-B977-C28E26903244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rgbClr val="0C5ED3"/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" name="Straight Connector 16">
            <a:extLst>
              <a:ext uri="{FF2B5EF4-FFF2-40B4-BE49-F238E27FC236}">
                <a16:creationId xmlns="" xmlns:a16="http://schemas.microsoft.com/office/drawing/2014/main" id="{2717052F-8E27-4363-BFED-580F6FC1E810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>
            <a:extLst>
              <a:ext uri="{FF2B5EF4-FFF2-40B4-BE49-F238E27FC236}">
                <a16:creationId xmlns="" xmlns:a16="http://schemas.microsoft.com/office/drawing/2014/main" id="{A45ED4DE-3985-464F-A6D1-95605C83FE07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Group 19">
            <a:extLst>
              <a:ext uri="{FF2B5EF4-FFF2-40B4-BE49-F238E27FC236}">
                <a16:creationId xmlns="" xmlns:a16="http://schemas.microsoft.com/office/drawing/2014/main" id="{CACFA62B-C0F7-497D-9839-5887677E7943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" name="Freeform 426">
              <a:extLst>
                <a:ext uri="{FF2B5EF4-FFF2-40B4-BE49-F238E27FC236}">
                  <a16:creationId xmlns="" xmlns:a16="http://schemas.microsoft.com/office/drawing/2014/main" id="{C9ECC892-A146-4BB9-BA71-07F92485E0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27">
              <a:extLst>
                <a:ext uri="{FF2B5EF4-FFF2-40B4-BE49-F238E27FC236}">
                  <a16:creationId xmlns="" xmlns:a16="http://schemas.microsoft.com/office/drawing/2014/main" id="{13EE20E5-3DE8-475E-A48B-971B6B739E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428">
              <a:extLst>
                <a:ext uri="{FF2B5EF4-FFF2-40B4-BE49-F238E27FC236}">
                  <a16:creationId xmlns="" xmlns:a16="http://schemas.microsoft.com/office/drawing/2014/main" id="{3CAE6AC2-5C4A-4573-BFC6-ED52E40A1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9">
              <a:extLst>
                <a:ext uri="{FF2B5EF4-FFF2-40B4-BE49-F238E27FC236}">
                  <a16:creationId xmlns="" xmlns:a16="http://schemas.microsoft.com/office/drawing/2014/main" id="{93969A0F-0BE2-4D5B-AF47-6D690B84F5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14" name="表格 9">
            <a:extLst>
              <a:ext uri="{FF2B5EF4-FFF2-40B4-BE49-F238E27FC236}">
                <a16:creationId xmlns="" xmlns:a16="http://schemas.microsoft.com/office/drawing/2014/main" id="{8FD8A0BA-715D-489E-AD54-1D68299B77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03709"/>
              </p:ext>
            </p:extLst>
          </p:nvPr>
        </p:nvGraphicFramePr>
        <p:xfrm>
          <a:off x="843189" y="1568916"/>
          <a:ext cx="10675711" cy="449296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213826">
                  <a:extLst>
                    <a:ext uri="{9D8B030D-6E8A-4147-A177-3AD203B41FA5}">
                      <a16:colId xmlns="" xmlns:a16="http://schemas.microsoft.com/office/drawing/2014/main" val="4291865631"/>
                    </a:ext>
                  </a:extLst>
                </a:gridCol>
                <a:gridCol w="1508971">
                  <a:extLst>
                    <a:ext uri="{9D8B030D-6E8A-4147-A177-3AD203B41FA5}">
                      <a16:colId xmlns="" xmlns:a16="http://schemas.microsoft.com/office/drawing/2014/main" val="2462614439"/>
                    </a:ext>
                  </a:extLst>
                </a:gridCol>
                <a:gridCol w="1786129">
                  <a:extLst>
                    <a:ext uri="{9D8B030D-6E8A-4147-A177-3AD203B41FA5}">
                      <a16:colId xmlns="" xmlns:a16="http://schemas.microsoft.com/office/drawing/2014/main" val="1108865115"/>
                    </a:ext>
                  </a:extLst>
                </a:gridCol>
                <a:gridCol w="1678344">
                  <a:extLst>
                    <a:ext uri="{9D8B030D-6E8A-4147-A177-3AD203B41FA5}">
                      <a16:colId xmlns="" xmlns:a16="http://schemas.microsoft.com/office/drawing/2014/main" val="3062474196"/>
                    </a:ext>
                  </a:extLst>
                </a:gridCol>
                <a:gridCol w="1488441">
                  <a:extLst>
                    <a:ext uri="{9D8B030D-6E8A-4147-A177-3AD203B41FA5}">
                      <a16:colId xmlns="" xmlns:a16="http://schemas.microsoft.com/office/drawing/2014/main" val="1960598594"/>
                    </a:ext>
                  </a:extLst>
                </a:gridCol>
              </a:tblGrid>
              <a:tr h="714948">
                <a:tc gridSpan="5">
                  <a:txBody>
                    <a:bodyPr/>
                    <a:lstStyle/>
                    <a:p>
                      <a:pPr algn="ctr"/>
                      <a:endParaRPr lang="zh-CN" altLang="en-US" sz="2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8873328"/>
                  </a:ext>
                </a:extLst>
              </a:tr>
              <a:tr h="3442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ADL</a:t>
                      </a:r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项目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自理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较小帮助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较大帮助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完全依赖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1029249"/>
                  </a:ext>
                </a:extLst>
              </a:tr>
              <a:tr h="34427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进食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7196"/>
                  </a:ext>
                </a:extLst>
              </a:tr>
              <a:tr h="34427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洗澡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0006495"/>
                  </a:ext>
                </a:extLst>
              </a:tr>
              <a:tr h="32905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修饰（洗脸、梳头、刷牙刮脸）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7288437"/>
                  </a:ext>
                </a:extLst>
              </a:tr>
              <a:tr h="34427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穿衣（包括系鞋带等）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94153424"/>
                  </a:ext>
                </a:extLst>
              </a:tr>
              <a:tr h="34427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控制大便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0C5ED3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r>
                        <a:rPr lang="zh-CN" altLang="en-US" sz="1600" dirty="0">
                          <a:solidFill>
                            <a:srgbClr val="0C5ED3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（偶能控制）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4386693"/>
                  </a:ext>
                </a:extLst>
              </a:tr>
              <a:tr h="34427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控制小便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4565815"/>
                  </a:ext>
                </a:extLst>
              </a:tr>
              <a:tr h="34427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用厕所（包括擦、穿衣、冲洗）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6047094"/>
                  </a:ext>
                </a:extLst>
              </a:tr>
              <a:tr h="34427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床椅转移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15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7067526"/>
                  </a:ext>
                </a:extLst>
              </a:tr>
              <a:tr h="34427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平地走</a:t>
                      </a:r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45</a:t>
                      </a:r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15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600" kern="1200" dirty="0">
                          <a:solidFill>
                            <a:srgbClr val="0C5ED3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r>
                        <a:rPr lang="zh-CN" altLang="en-US" sz="1600" kern="1200" dirty="0">
                          <a:solidFill>
                            <a:srgbClr val="0C5ED3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（用轮椅）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3376645"/>
                  </a:ext>
                </a:extLst>
              </a:tr>
              <a:tr h="34427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上下楼梯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5ED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24823613"/>
                  </a:ext>
                </a:extLst>
              </a:tr>
            </a:tbl>
          </a:graphicData>
        </a:graphic>
      </p:graphicFrame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476F632E-4F47-4930-9DBF-576E2CAB726B}"/>
              </a:ext>
            </a:extLst>
          </p:cNvPr>
          <p:cNvSpPr txBox="1"/>
          <p:nvPr/>
        </p:nvSpPr>
        <p:spPr>
          <a:xfrm>
            <a:off x="4147763" y="1691390"/>
            <a:ext cx="3896474" cy="461665"/>
          </a:xfrm>
          <a:prstGeom prst="rect">
            <a:avLst/>
          </a:prstGeom>
          <a:noFill/>
        </p:spPr>
        <p:txBody>
          <a:bodyPr wrap="square" lIns="0" rtlCol="0" anchor="b">
            <a:spAutoFit/>
          </a:bodyPr>
          <a:lstStyle/>
          <a:p>
            <a:pPr lvl="0" algn="ctr" defTabSz="457200">
              <a:defRPr/>
            </a:pPr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BARTHEL  </a:t>
            </a:r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指数评分表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="" xmlns:a16="http://schemas.microsoft.com/office/drawing/2014/main" id="{A2A66979-6EE9-46C6-9111-9C43E6E3D5A4}"/>
              </a:ext>
            </a:extLst>
          </p:cNvPr>
          <p:cNvSpPr/>
          <p:nvPr/>
        </p:nvSpPr>
        <p:spPr>
          <a:xfrm>
            <a:off x="0" y="6718299"/>
            <a:ext cx="12192000" cy="139701"/>
          </a:xfrm>
          <a:prstGeom prst="rect">
            <a:avLst/>
          </a:prstGeom>
          <a:solidFill>
            <a:srgbClr val="0C5E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任意多边形: 形状 16">
            <a:extLst>
              <a:ext uri="{FF2B5EF4-FFF2-40B4-BE49-F238E27FC236}">
                <a16:creationId xmlns="" xmlns:a16="http://schemas.microsoft.com/office/drawing/2014/main" id="{AD166AA1-E66D-4190-8685-827DCA7D8FA8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73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587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15" grpId="0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="" xmlns:a16="http://schemas.microsoft.com/office/drawing/2014/main" id="{64A1DF4A-F0AE-4209-B132-7A315C68D50F}"/>
              </a:ext>
            </a:extLst>
          </p:cNvPr>
          <p:cNvSpPr/>
          <p:nvPr/>
        </p:nvSpPr>
        <p:spPr>
          <a:xfrm flipH="1">
            <a:off x="3603652" y="2657028"/>
            <a:ext cx="7915247" cy="1319964"/>
          </a:xfrm>
          <a:prstGeom prst="rect">
            <a:avLst/>
          </a:prstGeom>
          <a:gradFill>
            <a:gsLst>
              <a:gs pos="2000">
                <a:schemeClr val="bg1">
                  <a:alpha val="0"/>
                </a:schemeClr>
              </a:gs>
              <a:gs pos="24000">
                <a:schemeClr val="accent1">
                  <a:alpha val="4000"/>
                </a:schemeClr>
              </a:gs>
            </a:gsLst>
            <a:lin ang="0" scaled="0"/>
          </a:gradFill>
          <a:ln>
            <a:gradFill>
              <a:gsLst>
                <a:gs pos="94000">
                  <a:srgbClr val="0C5ED3"/>
                </a:gs>
                <a:gs pos="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7B7517C4-BC36-49C7-9A3A-C1A683A94F69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="" xmlns:a16="http://schemas.microsoft.com/office/drawing/2014/main" id="{D9F939B6-A478-4343-89CE-C33F72527D8D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AA51E5C6-B6EE-409E-AE7D-C65300D29167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6EFD1F0B-44C5-4E88-8A83-4171AA9D6E30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rgbClr val="0C5ED3"/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" name="Straight Connector 16">
            <a:extLst>
              <a:ext uri="{FF2B5EF4-FFF2-40B4-BE49-F238E27FC236}">
                <a16:creationId xmlns="" xmlns:a16="http://schemas.microsoft.com/office/drawing/2014/main" id="{4D0C00EE-F635-43FE-A6EF-59A11EBB6305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>
            <a:extLst>
              <a:ext uri="{FF2B5EF4-FFF2-40B4-BE49-F238E27FC236}">
                <a16:creationId xmlns="" xmlns:a16="http://schemas.microsoft.com/office/drawing/2014/main" id="{1B314334-066B-4D57-85F6-82BE41174AC0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Group 19">
            <a:extLst>
              <a:ext uri="{FF2B5EF4-FFF2-40B4-BE49-F238E27FC236}">
                <a16:creationId xmlns="" xmlns:a16="http://schemas.microsoft.com/office/drawing/2014/main" id="{B2BE3300-4509-4CBF-A398-132A7BDFF299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" name="Freeform 426">
              <a:extLst>
                <a:ext uri="{FF2B5EF4-FFF2-40B4-BE49-F238E27FC236}">
                  <a16:creationId xmlns="" xmlns:a16="http://schemas.microsoft.com/office/drawing/2014/main" id="{CB18FE1C-B6CB-430C-87A5-12A612DE12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27">
              <a:extLst>
                <a:ext uri="{FF2B5EF4-FFF2-40B4-BE49-F238E27FC236}">
                  <a16:creationId xmlns="" xmlns:a16="http://schemas.microsoft.com/office/drawing/2014/main" id="{93E1CE1F-5D98-4365-98BB-13A31C1C6E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428">
              <a:extLst>
                <a:ext uri="{FF2B5EF4-FFF2-40B4-BE49-F238E27FC236}">
                  <a16:creationId xmlns="" xmlns:a16="http://schemas.microsoft.com/office/drawing/2014/main" id="{A8D499D5-2BDB-4F91-9D65-7A9CE56C0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9">
              <a:extLst>
                <a:ext uri="{FF2B5EF4-FFF2-40B4-BE49-F238E27FC236}">
                  <a16:creationId xmlns="" xmlns:a16="http://schemas.microsoft.com/office/drawing/2014/main" id="{43D4FD4C-48E7-4EC3-A28C-D86974F84B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矩形: 圆角 13">
            <a:extLst>
              <a:ext uri="{FF2B5EF4-FFF2-40B4-BE49-F238E27FC236}">
                <a16:creationId xmlns="" xmlns:a16="http://schemas.microsoft.com/office/drawing/2014/main" id="{B845155D-54AA-40F4-AE1E-5F30D906ADBA}"/>
              </a:ext>
            </a:extLst>
          </p:cNvPr>
          <p:cNvSpPr/>
          <p:nvPr/>
        </p:nvSpPr>
        <p:spPr bwMode="auto">
          <a:xfrm>
            <a:off x="3920628" y="1560138"/>
            <a:ext cx="4350744" cy="53441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srgbClr val="0C5ED3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日常生活活动的定义</a:t>
            </a:r>
          </a:p>
        </p:txBody>
      </p:sp>
      <p:sp>
        <p:nvSpPr>
          <p:cNvPr id="15" name="椭圆 14">
            <a:extLst>
              <a:ext uri="{FF2B5EF4-FFF2-40B4-BE49-F238E27FC236}">
                <a16:creationId xmlns="" xmlns:a16="http://schemas.microsoft.com/office/drawing/2014/main" id="{A383A944-3634-4A5A-B29F-DB512AD1ECFC}"/>
              </a:ext>
            </a:extLst>
          </p:cNvPr>
          <p:cNvSpPr/>
          <p:nvPr/>
        </p:nvSpPr>
        <p:spPr>
          <a:xfrm rot="5400000" flipH="1" flipV="1">
            <a:off x="837918" y="2407843"/>
            <a:ext cx="1795978" cy="1795978"/>
          </a:xfrm>
          <a:prstGeom prst="ellipse">
            <a:avLst/>
          </a:prstGeom>
          <a:gradFill>
            <a:gsLst>
              <a:gs pos="65000">
                <a:srgbClr val="0C5ED3">
                  <a:alpha val="0"/>
                </a:srgbClr>
              </a:gs>
              <a:gs pos="100000">
                <a:schemeClr val="accent1">
                  <a:alpha val="16000"/>
                </a:schemeClr>
              </a:gs>
            </a:gsLst>
            <a:lin ang="5400000" scaled="0"/>
          </a:gradFill>
          <a:ln w="6350">
            <a:gradFill>
              <a:gsLst>
                <a:gs pos="92000">
                  <a:srgbClr val="0C5ED3">
                    <a:alpha val="0"/>
                  </a:srgbClr>
                </a:gs>
                <a:gs pos="100000">
                  <a:schemeClr val="accent1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="" xmlns:a16="http://schemas.microsoft.com/office/drawing/2014/main" id="{4AD61DBB-163B-45F6-B8C6-E8F279769CB9}"/>
              </a:ext>
            </a:extLst>
          </p:cNvPr>
          <p:cNvSpPr/>
          <p:nvPr/>
        </p:nvSpPr>
        <p:spPr>
          <a:xfrm flipH="1">
            <a:off x="1091871" y="2679296"/>
            <a:ext cx="1253072" cy="1253072"/>
          </a:xfrm>
          <a:prstGeom prst="ellipse">
            <a:avLst/>
          </a:prstGeom>
          <a:gradFill>
            <a:gsLst>
              <a:gs pos="0">
                <a:srgbClr val="0C5ED3">
                  <a:lumMod val="90000"/>
                  <a:lumOff val="10000"/>
                </a:srgbClr>
              </a:gs>
              <a:gs pos="81000">
                <a:srgbClr val="0C5ED3"/>
              </a:gs>
            </a:gsLst>
            <a:lin ang="540000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评分</a:t>
            </a:r>
            <a:endParaRPr lang="en-US" altLang="zh-CN" sz="2000" dirty="0">
              <a:cs typeface="+mn-ea"/>
              <a:sym typeface="+mn-lt"/>
            </a:endParaRPr>
          </a:p>
          <a:p>
            <a:pPr algn="ctr"/>
            <a:r>
              <a:rPr lang="zh-CN" altLang="en-US" sz="2000" dirty="0">
                <a:cs typeface="+mn-ea"/>
                <a:sym typeface="+mn-lt"/>
              </a:rPr>
              <a:t>标准</a:t>
            </a:r>
          </a:p>
        </p:txBody>
      </p:sp>
      <p:sp>
        <p:nvSpPr>
          <p:cNvPr id="18" name="箭头: 右 17">
            <a:extLst>
              <a:ext uri="{FF2B5EF4-FFF2-40B4-BE49-F238E27FC236}">
                <a16:creationId xmlns="" xmlns:a16="http://schemas.microsoft.com/office/drawing/2014/main" id="{5BC84BC7-229B-4A30-8251-0D19964E701D}"/>
              </a:ext>
            </a:extLst>
          </p:cNvPr>
          <p:cNvSpPr/>
          <p:nvPr/>
        </p:nvSpPr>
        <p:spPr>
          <a:xfrm rot="10800000" flipH="1">
            <a:off x="2791672" y="3122293"/>
            <a:ext cx="558046" cy="367078"/>
          </a:xfrm>
          <a:prstGeom prst="rightArrow">
            <a:avLst/>
          </a:prstGeom>
          <a:gradFill>
            <a:gsLst>
              <a:gs pos="2000">
                <a:schemeClr val="bg1">
                  <a:alpha val="0"/>
                </a:schemeClr>
              </a:gs>
              <a:gs pos="86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TextBox 36">
            <a:extLst>
              <a:ext uri="{FF2B5EF4-FFF2-40B4-BE49-F238E27FC236}">
                <a16:creationId xmlns="" xmlns:a16="http://schemas.microsoft.com/office/drawing/2014/main" id="{75983127-613E-498F-899B-D1747226561C}"/>
              </a:ext>
            </a:extLst>
          </p:cNvPr>
          <p:cNvSpPr txBox="1"/>
          <p:nvPr/>
        </p:nvSpPr>
        <p:spPr>
          <a:xfrm>
            <a:off x="3922139" y="2950564"/>
            <a:ext cx="6745317" cy="777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根据是否需要帮助及其程度：</a:t>
            </a:r>
            <a:r>
              <a:rPr lang="en-US" altLang="zh-CN" dirty="0">
                <a:solidFill>
                  <a:srgbClr val="0C5ED3"/>
                </a:solidFill>
                <a:cs typeface="+mn-ea"/>
                <a:sym typeface="+mn-lt"/>
              </a:rPr>
              <a:t>0</a:t>
            </a:r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分、</a:t>
            </a:r>
            <a:r>
              <a:rPr lang="en-US" altLang="zh-CN" dirty="0">
                <a:solidFill>
                  <a:srgbClr val="0C5ED3"/>
                </a:solidFill>
                <a:cs typeface="+mn-ea"/>
                <a:sym typeface="+mn-lt"/>
              </a:rPr>
              <a:t>5</a:t>
            </a:r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分、</a:t>
            </a:r>
            <a:r>
              <a:rPr lang="en-US" altLang="zh-CN" dirty="0">
                <a:solidFill>
                  <a:srgbClr val="0C5ED3"/>
                </a:solidFill>
                <a:cs typeface="+mn-ea"/>
                <a:sym typeface="+mn-lt"/>
              </a:rPr>
              <a:t>10</a:t>
            </a:r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、</a:t>
            </a:r>
            <a:r>
              <a:rPr lang="en-US" altLang="zh-CN" dirty="0">
                <a:solidFill>
                  <a:srgbClr val="0C5ED3"/>
                </a:solidFill>
                <a:cs typeface="+mn-ea"/>
                <a:sym typeface="+mn-lt"/>
              </a:rPr>
              <a:t>15</a:t>
            </a:r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分</a:t>
            </a:r>
            <a:endParaRPr lang="en-US" altLang="zh-CN" dirty="0">
              <a:solidFill>
                <a:srgbClr val="0C5ED3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总分为</a:t>
            </a:r>
            <a:r>
              <a:rPr lang="en-US" altLang="zh-CN" dirty="0">
                <a:solidFill>
                  <a:srgbClr val="0C5ED3"/>
                </a:solidFill>
                <a:cs typeface="+mn-ea"/>
                <a:sym typeface="+mn-lt"/>
              </a:rPr>
              <a:t>100</a:t>
            </a:r>
            <a:r>
              <a:rPr lang="zh-CN" altLang="en-US" dirty="0">
                <a:solidFill>
                  <a:srgbClr val="0C5ED3"/>
                </a:solidFill>
                <a:cs typeface="+mn-ea"/>
                <a:sym typeface="+mn-lt"/>
              </a:rPr>
              <a:t>分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，得分越高，自理能力越好，依赖性越小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="" xmlns:a16="http://schemas.microsoft.com/office/drawing/2014/main" id="{5F39EFF3-1E67-4EB9-9B34-6D6EF03D3882}"/>
              </a:ext>
            </a:extLst>
          </p:cNvPr>
          <p:cNvSpPr/>
          <p:nvPr/>
        </p:nvSpPr>
        <p:spPr>
          <a:xfrm flipH="1">
            <a:off x="3603650" y="4330021"/>
            <a:ext cx="7915249" cy="1667749"/>
          </a:xfrm>
          <a:prstGeom prst="rect">
            <a:avLst/>
          </a:prstGeom>
          <a:gradFill>
            <a:gsLst>
              <a:gs pos="2000">
                <a:schemeClr val="bg1">
                  <a:alpha val="0"/>
                </a:schemeClr>
              </a:gs>
              <a:gs pos="24000">
                <a:schemeClr val="accent1">
                  <a:alpha val="4000"/>
                </a:schemeClr>
              </a:gs>
            </a:gsLst>
            <a:lin ang="0" scaled="0"/>
          </a:gradFill>
          <a:ln>
            <a:gradFill>
              <a:gsLst>
                <a:gs pos="94000">
                  <a:srgbClr val="0C5ED3"/>
                </a:gs>
                <a:gs pos="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椭圆 28">
            <a:extLst>
              <a:ext uri="{FF2B5EF4-FFF2-40B4-BE49-F238E27FC236}">
                <a16:creationId xmlns="" xmlns:a16="http://schemas.microsoft.com/office/drawing/2014/main" id="{0E97B327-BE72-4887-A36A-9E293DD21590}"/>
              </a:ext>
            </a:extLst>
          </p:cNvPr>
          <p:cNvSpPr/>
          <p:nvPr/>
        </p:nvSpPr>
        <p:spPr>
          <a:xfrm rot="5400000" flipH="1" flipV="1">
            <a:off x="837918" y="4265906"/>
            <a:ext cx="1795978" cy="1795978"/>
          </a:xfrm>
          <a:prstGeom prst="ellipse">
            <a:avLst/>
          </a:prstGeom>
          <a:gradFill>
            <a:gsLst>
              <a:gs pos="65000">
                <a:srgbClr val="0C5ED3">
                  <a:alpha val="0"/>
                </a:srgbClr>
              </a:gs>
              <a:gs pos="100000">
                <a:schemeClr val="accent1">
                  <a:alpha val="16000"/>
                </a:schemeClr>
              </a:gs>
            </a:gsLst>
            <a:lin ang="5400000" scaled="0"/>
          </a:gradFill>
          <a:ln w="6350">
            <a:gradFill>
              <a:gsLst>
                <a:gs pos="92000">
                  <a:srgbClr val="0C5ED3">
                    <a:alpha val="0"/>
                  </a:srgbClr>
                </a:gs>
                <a:gs pos="100000">
                  <a:schemeClr val="accent1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="" xmlns:a16="http://schemas.microsoft.com/office/drawing/2014/main" id="{31772B64-5EA0-472B-AAD0-06AF995652A1}"/>
              </a:ext>
            </a:extLst>
          </p:cNvPr>
          <p:cNvSpPr/>
          <p:nvPr/>
        </p:nvSpPr>
        <p:spPr>
          <a:xfrm flipH="1">
            <a:off x="1091871" y="4537359"/>
            <a:ext cx="1253072" cy="1253072"/>
          </a:xfrm>
          <a:prstGeom prst="ellipse">
            <a:avLst/>
          </a:prstGeom>
          <a:gradFill>
            <a:gsLst>
              <a:gs pos="0">
                <a:srgbClr val="0C5ED3">
                  <a:lumMod val="90000"/>
                  <a:lumOff val="10000"/>
                </a:srgbClr>
              </a:gs>
              <a:gs pos="81000">
                <a:srgbClr val="0C5ED3"/>
              </a:gs>
            </a:gsLst>
            <a:lin ang="5400000" scaled="0"/>
          </a:gradFill>
          <a:ln>
            <a:noFill/>
          </a:ln>
          <a:effectLst>
            <a:outerShdw blurRad="254000" dist="101600" dir="5400000" algn="t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结果   判断</a:t>
            </a:r>
          </a:p>
        </p:txBody>
      </p:sp>
      <p:sp>
        <p:nvSpPr>
          <p:cNvPr id="31" name="箭头: 右 30">
            <a:extLst>
              <a:ext uri="{FF2B5EF4-FFF2-40B4-BE49-F238E27FC236}">
                <a16:creationId xmlns="" xmlns:a16="http://schemas.microsoft.com/office/drawing/2014/main" id="{1305B9F0-2164-41F4-81E3-C01747146D15}"/>
              </a:ext>
            </a:extLst>
          </p:cNvPr>
          <p:cNvSpPr/>
          <p:nvPr/>
        </p:nvSpPr>
        <p:spPr>
          <a:xfrm rot="10800000" flipH="1">
            <a:off x="2791672" y="4980356"/>
            <a:ext cx="558046" cy="367078"/>
          </a:xfrm>
          <a:prstGeom prst="rightArrow">
            <a:avLst/>
          </a:prstGeom>
          <a:gradFill>
            <a:gsLst>
              <a:gs pos="2000">
                <a:schemeClr val="bg1">
                  <a:alpha val="0"/>
                </a:schemeClr>
              </a:gs>
              <a:gs pos="86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TextBox 36">
            <a:extLst>
              <a:ext uri="{FF2B5EF4-FFF2-40B4-BE49-F238E27FC236}">
                <a16:creationId xmlns="" xmlns:a16="http://schemas.microsoft.com/office/drawing/2014/main" id="{872F9260-9385-4B77-A178-021785D1C940}"/>
              </a:ext>
            </a:extLst>
          </p:cNvPr>
          <p:cNvSpPr txBox="1"/>
          <p:nvPr/>
        </p:nvSpPr>
        <p:spPr>
          <a:xfrm>
            <a:off x="3922139" y="4431836"/>
            <a:ext cx="6288661" cy="1464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C5ED3"/>
                </a:solidFill>
                <a:cs typeface="+mn-ea"/>
                <a:sym typeface="+mn-lt"/>
              </a:rPr>
              <a:t>60</a:t>
            </a:r>
            <a:r>
              <a:rPr lang="zh-CN" altLang="en-US" sz="1600" dirty="0">
                <a:solidFill>
                  <a:srgbClr val="0C5ED3"/>
                </a:solidFill>
                <a:cs typeface="+mn-ea"/>
                <a:sym typeface="+mn-lt"/>
              </a:rPr>
              <a:t>分以上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：良    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ADL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基本自理</a:t>
            </a:r>
          </a:p>
          <a:p>
            <a:pPr marL="285750" indent="-285750">
              <a:lnSpc>
                <a:spcPct val="11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C5ED3"/>
                </a:solidFill>
                <a:cs typeface="+mn-ea"/>
                <a:sym typeface="+mn-lt"/>
              </a:rPr>
              <a:t>59</a:t>
            </a:r>
            <a:r>
              <a:rPr lang="zh-CN" altLang="en-US" sz="1600" dirty="0">
                <a:solidFill>
                  <a:srgbClr val="0C5ED3"/>
                </a:solidFill>
                <a:cs typeface="+mn-ea"/>
                <a:sym typeface="+mn-lt"/>
              </a:rPr>
              <a:t>～</a:t>
            </a:r>
            <a:r>
              <a:rPr lang="en-US" altLang="zh-CN" sz="1600" dirty="0">
                <a:solidFill>
                  <a:srgbClr val="0C5ED3"/>
                </a:solidFill>
                <a:cs typeface="+mn-ea"/>
                <a:sym typeface="+mn-lt"/>
              </a:rPr>
              <a:t>41</a:t>
            </a:r>
            <a:r>
              <a:rPr lang="zh-CN" altLang="en-US" sz="1600" dirty="0">
                <a:solidFill>
                  <a:srgbClr val="0C5ED3"/>
                </a:solidFill>
                <a:cs typeface="+mn-ea"/>
                <a:sym typeface="+mn-lt"/>
              </a:rPr>
              <a:t>分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：中    有功能障碍，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ADL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部分自理（需要帮助才能完成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ADL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）</a:t>
            </a:r>
          </a:p>
          <a:p>
            <a:pPr marL="285750" indent="-285750">
              <a:lnSpc>
                <a:spcPct val="11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C5ED3"/>
                </a:solidFill>
                <a:cs typeface="+mn-ea"/>
                <a:sym typeface="+mn-lt"/>
              </a:rPr>
              <a:t>40</a:t>
            </a:r>
            <a:r>
              <a:rPr lang="zh-CN" altLang="en-US" sz="1600" dirty="0">
                <a:solidFill>
                  <a:srgbClr val="0C5ED3"/>
                </a:solidFill>
                <a:cs typeface="+mn-ea"/>
                <a:sym typeface="+mn-lt"/>
              </a:rPr>
              <a:t>分以下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：差     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ADL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明显或完全依赖他人照顾</a:t>
            </a:r>
          </a:p>
          <a:p>
            <a:pPr marL="285750" indent="-285750">
              <a:lnSpc>
                <a:spcPct val="11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C5ED3"/>
                </a:solidFill>
                <a:cs typeface="+mn-ea"/>
                <a:sym typeface="+mn-lt"/>
              </a:rPr>
              <a:t>20</a:t>
            </a:r>
            <a:r>
              <a:rPr lang="zh-CN" altLang="en-US" sz="1600" dirty="0">
                <a:solidFill>
                  <a:srgbClr val="0C5ED3"/>
                </a:solidFill>
                <a:cs typeface="+mn-ea"/>
                <a:sym typeface="+mn-lt"/>
              </a:rPr>
              <a:t>～</a:t>
            </a:r>
            <a:r>
              <a:rPr lang="en-US" altLang="zh-CN" sz="1600" dirty="0">
                <a:solidFill>
                  <a:srgbClr val="0C5ED3"/>
                </a:solidFill>
                <a:cs typeface="+mn-ea"/>
                <a:sym typeface="+mn-lt"/>
              </a:rPr>
              <a:t>21</a:t>
            </a:r>
            <a:r>
              <a:rPr lang="zh-CN" altLang="en-US" sz="1600" dirty="0">
                <a:solidFill>
                  <a:srgbClr val="0C5ED3"/>
                </a:solidFill>
                <a:cs typeface="+mn-ea"/>
                <a:sym typeface="+mn-lt"/>
              </a:rPr>
              <a:t>分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：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ADL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部分依赖（需要很大帮助才能完成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ADL)</a:t>
            </a:r>
          </a:p>
          <a:p>
            <a:pPr marL="285750" indent="-285750">
              <a:lnSpc>
                <a:spcPct val="11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C5ED3"/>
                </a:solidFill>
                <a:cs typeface="+mn-ea"/>
                <a:sym typeface="+mn-lt"/>
              </a:rPr>
              <a:t>20</a:t>
            </a:r>
            <a:r>
              <a:rPr lang="zh-CN" altLang="en-US" sz="1600" dirty="0">
                <a:solidFill>
                  <a:srgbClr val="0C5ED3"/>
                </a:solidFill>
                <a:cs typeface="+mn-ea"/>
                <a:sym typeface="+mn-lt"/>
              </a:rPr>
              <a:t>分以下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：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ADL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完全依赖（完全需要帮助才能完成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ADL)</a:t>
            </a:r>
          </a:p>
        </p:txBody>
      </p:sp>
      <p:sp>
        <p:nvSpPr>
          <p:cNvPr id="34" name="任意多边形: 形状 33">
            <a:extLst>
              <a:ext uri="{FF2B5EF4-FFF2-40B4-BE49-F238E27FC236}">
                <a16:creationId xmlns="" xmlns:a16="http://schemas.microsoft.com/office/drawing/2014/main" id="{BB24D9FC-ED1A-40A4-ABC7-B6627D5CD7E5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73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111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" grpId="0"/>
      <p:bldP spid="4" grpId="0"/>
      <p:bldP spid="5" grpId="0"/>
      <p:bldP spid="6" grpId="0"/>
      <p:bldP spid="8" grpId="0"/>
      <p:bldP spid="14" grpId="0" animBg="1"/>
      <p:bldP spid="15" grpId="0" animBg="1"/>
      <p:bldP spid="16" grpId="0" animBg="1"/>
      <p:bldP spid="18" grpId="0" animBg="1"/>
      <p:bldP spid="19" grpId="0"/>
      <p:bldP spid="28" grpId="0" animBg="1"/>
      <p:bldP spid="29" grpId="0" animBg="1"/>
      <p:bldP spid="30" grpId="0" animBg="1"/>
      <p:bldP spid="31" grpId="0" animBg="1"/>
      <p:bldP spid="32" grpId="0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4">
            <a:extLst>
              <a:ext uri="{FF2B5EF4-FFF2-40B4-BE49-F238E27FC236}">
                <a16:creationId xmlns="" xmlns:a16="http://schemas.microsoft.com/office/drawing/2014/main" id="{CE92F1D6-5E2F-40EB-A2B4-DF625FF2E390}"/>
              </a:ext>
            </a:extLst>
          </p:cNvPr>
          <p:cNvSpPr/>
          <p:nvPr/>
        </p:nvSpPr>
        <p:spPr>
          <a:xfrm>
            <a:off x="1139656" y="2858570"/>
            <a:ext cx="9922043" cy="3203312"/>
          </a:xfrm>
          <a:prstGeom prst="roundRect">
            <a:avLst>
              <a:gd name="adj" fmla="val 5199"/>
            </a:avLst>
          </a:prstGeom>
          <a:noFill/>
          <a:ln w="15875">
            <a:gradFill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43000">
                  <a:srgbClr val="0C5ED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6299FBAA-609C-47FB-8231-52167D1F1AB6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="" xmlns:a16="http://schemas.microsoft.com/office/drawing/2014/main" id="{43AD64A1-6986-4B66-9C61-2AFF79777E6D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FF907855-9D81-4E3E-837F-0C07B6D7299E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FEC5F511-1E60-47B5-BBE0-8A5C25851A84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rgbClr val="0C5ED3"/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" name="Straight Connector 16">
            <a:extLst>
              <a:ext uri="{FF2B5EF4-FFF2-40B4-BE49-F238E27FC236}">
                <a16:creationId xmlns="" xmlns:a16="http://schemas.microsoft.com/office/drawing/2014/main" id="{409D6807-5995-48E7-BBAA-BDD935CE7686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>
            <a:extLst>
              <a:ext uri="{FF2B5EF4-FFF2-40B4-BE49-F238E27FC236}">
                <a16:creationId xmlns="" xmlns:a16="http://schemas.microsoft.com/office/drawing/2014/main" id="{0537E50A-B18A-4EB9-A72D-9D800A686543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Group 19">
            <a:extLst>
              <a:ext uri="{FF2B5EF4-FFF2-40B4-BE49-F238E27FC236}">
                <a16:creationId xmlns="" xmlns:a16="http://schemas.microsoft.com/office/drawing/2014/main" id="{9EC2D3C0-EC43-4EB5-8F79-9B658385FF76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" name="Freeform 426">
              <a:extLst>
                <a:ext uri="{FF2B5EF4-FFF2-40B4-BE49-F238E27FC236}">
                  <a16:creationId xmlns="" xmlns:a16="http://schemas.microsoft.com/office/drawing/2014/main" id="{C3254761-6D2B-4619-8C6D-BB7A2C46B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27">
              <a:extLst>
                <a:ext uri="{FF2B5EF4-FFF2-40B4-BE49-F238E27FC236}">
                  <a16:creationId xmlns="" xmlns:a16="http://schemas.microsoft.com/office/drawing/2014/main" id="{EE4A80D9-A2A4-4B2E-94F0-5D3AB17CCE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428">
              <a:extLst>
                <a:ext uri="{FF2B5EF4-FFF2-40B4-BE49-F238E27FC236}">
                  <a16:creationId xmlns="" xmlns:a16="http://schemas.microsoft.com/office/drawing/2014/main" id="{B2BEF95D-20DD-4D8A-9E1E-59DF528451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9">
              <a:extLst>
                <a:ext uri="{FF2B5EF4-FFF2-40B4-BE49-F238E27FC236}">
                  <a16:creationId xmlns="" xmlns:a16="http://schemas.microsoft.com/office/drawing/2014/main" id="{EB4EF672-B10B-462C-970C-033474AB4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矩形: 圆角 13">
            <a:extLst>
              <a:ext uri="{FF2B5EF4-FFF2-40B4-BE49-F238E27FC236}">
                <a16:creationId xmlns="" xmlns:a16="http://schemas.microsoft.com/office/drawing/2014/main" id="{0F08B730-F347-41E6-BFF7-BB87B8B28E23}"/>
              </a:ext>
            </a:extLst>
          </p:cNvPr>
          <p:cNvSpPr/>
          <p:nvPr/>
        </p:nvSpPr>
        <p:spPr bwMode="auto">
          <a:xfrm>
            <a:off x="3920628" y="1560138"/>
            <a:ext cx="4350744" cy="53441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srgbClr val="0C5ED3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日常生活活动的定义</a:t>
            </a:r>
          </a:p>
        </p:txBody>
      </p:sp>
      <p:sp>
        <p:nvSpPr>
          <p:cNvPr id="15" name="矩形: 圆角 14">
            <a:extLst>
              <a:ext uri="{FF2B5EF4-FFF2-40B4-BE49-F238E27FC236}">
                <a16:creationId xmlns="" xmlns:a16="http://schemas.microsoft.com/office/drawing/2014/main" id="{4ACB7739-14DC-4FF8-B3DE-3EC07362F3DA}"/>
              </a:ext>
            </a:extLst>
          </p:cNvPr>
          <p:cNvSpPr/>
          <p:nvPr/>
        </p:nvSpPr>
        <p:spPr bwMode="auto">
          <a:xfrm>
            <a:off x="1745256" y="2591364"/>
            <a:ext cx="2433044" cy="534411"/>
          </a:xfrm>
          <a:prstGeom prst="roundRect">
            <a:avLst>
              <a:gd name="adj" fmla="val 50000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srgbClr val="0C5ED3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    进餐</a:t>
            </a:r>
          </a:p>
        </p:txBody>
      </p:sp>
      <p:pic>
        <p:nvPicPr>
          <p:cNvPr id="16" name="图形 15">
            <a:extLst>
              <a:ext uri="{FF2B5EF4-FFF2-40B4-BE49-F238E27FC236}">
                <a16:creationId xmlns="" xmlns:a16="http://schemas.microsoft.com/office/drawing/2014/main" id="{259F794E-ECFC-4C0F-8FFE-35CE8CC8ABD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64287" y="2670479"/>
            <a:ext cx="376180" cy="376180"/>
          </a:xfrm>
          <a:prstGeom prst="rect">
            <a:avLst/>
          </a:prstGeom>
        </p:spPr>
      </p:pic>
      <p:sp>
        <p:nvSpPr>
          <p:cNvPr id="18" name="TextBox 36">
            <a:extLst>
              <a:ext uri="{FF2B5EF4-FFF2-40B4-BE49-F238E27FC236}">
                <a16:creationId xmlns="" xmlns:a16="http://schemas.microsoft.com/office/drawing/2014/main" id="{ECAF08A4-AC13-4442-9D6A-15D4B7F3E8F0}"/>
              </a:ext>
            </a:extLst>
          </p:cNvPr>
          <p:cNvSpPr txBox="1"/>
          <p:nvPr/>
        </p:nvSpPr>
        <p:spPr>
          <a:xfrm>
            <a:off x="2934867" y="3622590"/>
            <a:ext cx="34214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食物放在盘子里或桌子上病人能拿到的地方，在正常时间内可以独立完成进餐；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2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必要时，可以用刀来切食物，使用盐等调味品。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矩形: 圆角 18">
            <a:extLst>
              <a:ext uri="{FF2B5EF4-FFF2-40B4-BE49-F238E27FC236}">
                <a16:creationId xmlns="" xmlns:a16="http://schemas.microsoft.com/office/drawing/2014/main" id="{EFCDD149-0A44-4B06-B313-CE6BAB29D429}"/>
              </a:ext>
            </a:extLst>
          </p:cNvPr>
          <p:cNvSpPr/>
          <p:nvPr/>
        </p:nvSpPr>
        <p:spPr bwMode="auto">
          <a:xfrm>
            <a:off x="1745256" y="3692146"/>
            <a:ext cx="1083600" cy="1083953"/>
          </a:xfrm>
          <a:prstGeom prst="roundRect">
            <a:avLst>
              <a:gd name="adj" fmla="val 14963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srgbClr val="0C5ED3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400" dirty="0">
              <a:cs typeface="+mn-ea"/>
              <a:sym typeface="+mn-lt"/>
            </a:endParaRPr>
          </a:p>
          <a:p>
            <a:pPr algn="ctr"/>
            <a:r>
              <a:rPr lang="en-US" altLang="zh-CN" sz="2400" dirty="0">
                <a:cs typeface="+mn-ea"/>
                <a:sym typeface="+mn-lt"/>
              </a:rPr>
              <a:t>10</a:t>
            </a:r>
            <a:r>
              <a:rPr lang="zh-CN" altLang="en-US" sz="2400" dirty="0">
                <a:cs typeface="+mn-ea"/>
                <a:sym typeface="+mn-lt"/>
              </a:rPr>
              <a:t>分</a:t>
            </a:r>
          </a:p>
        </p:txBody>
      </p:sp>
      <p:pic>
        <p:nvPicPr>
          <p:cNvPr id="20" name="图形 19">
            <a:extLst>
              <a:ext uri="{FF2B5EF4-FFF2-40B4-BE49-F238E27FC236}">
                <a16:creationId xmlns="" xmlns:a16="http://schemas.microsoft.com/office/drawing/2014/main" id="{672E1F82-EC05-446A-AB6F-CD7F467F8F9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62644" y="3883813"/>
            <a:ext cx="248824" cy="248824"/>
          </a:xfrm>
          <a:prstGeom prst="rect">
            <a:avLst/>
          </a:prstGeom>
        </p:spPr>
      </p:pic>
      <p:sp>
        <p:nvSpPr>
          <p:cNvPr id="21" name="TextBox 36">
            <a:extLst>
              <a:ext uri="{FF2B5EF4-FFF2-40B4-BE49-F238E27FC236}">
                <a16:creationId xmlns="" xmlns:a16="http://schemas.microsoft.com/office/drawing/2014/main" id="{56C4F182-578B-44DE-B520-E02155AB228D}"/>
              </a:ext>
            </a:extLst>
          </p:cNvPr>
          <p:cNvSpPr txBox="1"/>
          <p:nvPr/>
        </p:nvSpPr>
        <p:spPr>
          <a:xfrm>
            <a:off x="7951536" y="3692146"/>
            <a:ext cx="238914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Clr>
                <a:srgbClr val="0C5ED3"/>
              </a:buClr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需要较多帮助或在较长时间内才能完成进餐。</a:t>
            </a:r>
          </a:p>
        </p:txBody>
      </p:sp>
      <p:sp>
        <p:nvSpPr>
          <p:cNvPr id="22" name="矩形: 圆角 21">
            <a:extLst>
              <a:ext uri="{FF2B5EF4-FFF2-40B4-BE49-F238E27FC236}">
                <a16:creationId xmlns="" xmlns:a16="http://schemas.microsoft.com/office/drawing/2014/main" id="{189790AF-378A-4013-86BF-F74B5DC70D8A}"/>
              </a:ext>
            </a:extLst>
          </p:cNvPr>
          <p:cNvSpPr/>
          <p:nvPr/>
        </p:nvSpPr>
        <p:spPr bwMode="auto">
          <a:xfrm>
            <a:off x="6667968" y="3692146"/>
            <a:ext cx="1083600" cy="1083953"/>
          </a:xfrm>
          <a:prstGeom prst="roundRect">
            <a:avLst>
              <a:gd name="adj" fmla="val 14963"/>
            </a:avLst>
          </a:prstGeom>
          <a:gradFill>
            <a:gsLst>
              <a:gs pos="98000">
                <a:srgbClr val="0C5ED3">
                  <a:lumMod val="90000"/>
                  <a:lumOff val="10000"/>
                </a:srgbClr>
              </a:gs>
              <a:gs pos="49000">
                <a:srgbClr val="0C5ED3"/>
              </a:gs>
            </a:gsLst>
            <a:lin ang="0" scaled="0"/>
          </a:gradFill>
          <a:ln>
            <a:noFill/>
          </a:ln>
          <a:effectLst>
            <a:outerShdw blurRad="254000" dist="101600" dir="5400000" algn="t" rotWithShape="0">
              <a:srgbClr val="0C5ED3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400" dirty="0">
              <a:cs typeface="+mn-ea"/>
              <a:sym typeface="+mn-lt"/>
            </a:endParaRPr>
          </a:p>
          <a:p>
            <a:pPr algn="ctr"/>
            <a:r>
              <a:rPr lang="en-US" altLang="zh-CN" sz="2400" dirty="0">
                <a:cs typeface="+mn-ea"/>
                <a:sym typeface="+mn-lt"/>
              </a:rPr>
              <a:t>5</a:t>
            </a:r>
            <a:r>
              <a:rPr lang="zh-CN" altLang="en-US" sz="2400" dirty="0">
                <a:cs typeface="+mn-ea"/>
                <a:sym typeface="+mn-lt"/>
              </a:rPr>
              <a:t>分</a:t>
            </a:r>
          </a:p>
        </p:txBody>
      </p:sp>
      <p:pic>
        <p:nvPicPr>
          <p:cNvPr id="23" name="图形 22">
            <a:extLst>
              <a:ext uri="{FF2B5EF4-FFF2-40B4-BE49-F238E27FC236}">
                <a16:creationId xmlns="" xmlns:a16="http://schemas.microsoft.com/office/drawing/2014/main" id="{3A37BFB4-27A5-4799-972C-A3BFF575360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85356" y="3883813"/>
            <a:ext cx="248824" cy="248824"/>
          </a:xfrm>
          <a:prstGeom prst="rect">
            <a:avLst/>
          </a:prstGeom>
        </p:spPr>
      </p:pic>
      <p:sp>
        <p:nvSpPr>
          <p:cNvPr id="24" name="任意多边形: 形状 23">
            <a:extLst>
              <a:ext uri="{FF2B5EF4-FFF2-40B4-BE49-F238E27FC236}">
                <a16:creationId xmlns="" xmlns:a16="http://schemas.microsoft.com/office/drawing/2014/main" id="{519B18B0-1643-4090-A422-FBE793BC9AF5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73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85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" grpId="0"/>
      <p:bldP spid="4" grpId="0"/>
      <p:bldP spid="5" grpId="0"/>
      <p:bldP spid="6" grpId="0"/>
      <p:bldP spid="8" grpId="0"/>
      <p:bldP spid="14" grpId="0" animBg="1"/>
      <p:bldP spid="15" grpId="0" animBg="1"/>
      <p:bldP spid="18" grpId="0"/>
      <p:bldP spid="19" grpId="0" animBg="1"/>
      <p:bldP spid="21" grpId="0"/>
      <p:bldP spid="22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="" xmlns:a16="http://schemas.microsoft.com/office/drawing/2014/main" id="{41C60C33-439C-4AA4-B586-62E43FBAC76E}"/>
              </a:ext>
            </a:extLst>
          </p:cNvPr>
          <p:cNvSpPr txBox="1"/>
          <p:nvPr/>
        </p:nvSpPr>
        <p:spPr>
          <a:xfrm>
            <a:off x="4910080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Project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="" xmlns:a16="http://schemas.microsoft.com/office/drawing/2014/main" id="{8EB5CB38-B104-4466-B237-2B078909326F}"/>
              </a:ext>
            </a:extLst>
          </p:cNvPr>
          <p:cNvSpPr txBox="1"/>
          <p:nvPr/>
        </p:nvSpPr>
        <p:spPr>
          <a:xfrm>
            <a:off x="6234352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Connection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="" xmlns:a16="http://schemas.microsoft.com/office/drawing/2014/main" id="{0B0AB7C4-BF09-497E-A316-DBC37E668D7E}"/>
              </a:ext>
            </a:extLst>
          </p:cNvPr>
          <p:cNvSpPr txBox="1"/>
          <p:nvPr/>
        </p:nvSpPr>
        <p:spPr>
          <a:xfrm>
            <a:off x="7558623" y="275377"/>
            <a:ext cx="1122177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Others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="" xmlns:a16="http://schemas.microsoft.com/office/drawing/2014/main" id="{7A41F1B6-7C3D-45ED-9D5D-F60AC6FE2D59}"/>
              </a:ext>
            </a:extLst>
          </p:cNvPr>
          <p:cNvSpPr txBox="1"/>
          <p:nvPr/>
        </p:nvSpPr>
        <p:spPr>
          <a:xfrm>
            <a:off x="3511203" y="275377"/>
            <a:ext cx="1196782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2118">
              <a:defRPr/>
            </a:pPr>
            <a:r>
              <a:rPr lang="en-US" sz="1098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Who we are</a:t>
            </a:r>
          </a:p>
        </p:txBody>
      </p:sp>
      <p:cxnSp>
        <p:nvCxnSpPr>
          <p:cNvPr id="7" name="Straight Connector 16">
            <a:extLst>
              <a:ext uri="{FF2B5EF4-FFF2-40B4-BE49-F238E27FC236}">
                <a16:creationId xmlns="" xmlns:a16="http://schemas.microsoft.com/office/drawing/2014/main" id="{A0AA5FB6-672E-45FF-99C2-B302AF3659FC}"/>
              </a:ext>
            </a:extLst>
          </p:cNvPr>
          <p:cNvCxnSpPr/>
          <p:nvPr/>
        </p:nvCxnSpPr>
        <p:spPr>
          <a:xfrm>
            <a:off x="9426" y="796116"/>
            <a:ext cx="1217314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2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>
            <a:extLst>
              <a:ext uri="{FF2B5EF4-FFF2-40B4-BE49-F238E27FC236}">
                <a16:creationId xmlns="" xmlns:a16="http://schemas.microsoft.com/office/drawing/2014/main" id="{69B6BCF2-7E3E-4DFF-AE0A-4566E76DC0E2}"/>
              </a:ext>
            </a:extLst>
          </p:cNvPr>
          <p:cNvSpPr txBox="1"/>
          <p:nvPr/>
        </p:nvSpPr>
        <p:spPr>
          <a:xfrm>
            <a:off x="10114982" y="275377"/>
            <a:ext cx="1875459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2118">
              <a:defRPr/>
            </a:pPr>
            <a:r>
              <a:rPr lang="en-US" sz="1098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027-12345687</a:t>
            </a:r>
            <a:endParaRPr lang="en-US" sz="1098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Group 19">
            <a:extLst>
              <a:ext uri="{FF2B5EF4-FFF2-40B4-BE49-F238E27FC236}">
                <a16:creationId xmlns="" xmlns:a16="http://schemas.microsoft.com/office/drawing/2014/main" id="{8ED7BC14-2EE6-40B6-A193-9762E3FAD576}"/>
              </a:ext>
            </a:extLst>
          </p:cNvPr>
          <p:cNvGrpSpPr/>
          <p:nvPr/>
        </p:nvGrpSpPr>
        <p:grpSpPr>
          <a:xfrm>
            <a:off x="9897465" y="311183"/>
            <a:ext cx="189678" cy="189678"/>
            <a:chOff x="5424488" y="5438776"/>
            <a:chExt cx="376238" cy="3762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" name="Freeform 426">
              <a:extLst>
                <a:ext uri="{FF2B5EF4-FFF2-40B4-BE49-F238E27FC236}">
                  <a16:creationId xmlns="" xmlns:a16="http://schemas.microsoft.com/office/drawing/2014/main" id="{3D537A06-DC33-4AF5-AC2E-F3D710EF6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5692776"/>
              <a:ext cx="14288" cy="14288"/>
            </a:xfrm>
            <a:custGeom>
              <a:avLst/>
              <a:gdLst>
                <a:gd name="T0" fmla="*/ 24 w 28"/>
                <a:gd name="T1" fmla="*/ 5 h 29"/>
                <a:gd name="T2" fmla="*/ 23 w 28"/>
                <a:gd name="T3" fmla="*/ 4 h 29"/>
                <a:gd name="T4" fmla="*/ 19 w 28"/>
                <a:gd name="T5" fmla="*/ 1 h 29"/>
                <a:gd name="T6" fmla="*/ 13 w 28"/>
                <a:gd name="T7" fmla="*/ 0 h 29"/>
                <a:gd name="T8" fmla="*/ 8 w 28"/>
                <a:gd name="T9" fmla="*/ 1 h 29"/>
                <a:gd name="T10" fmla="*/ 4 w 28"/>
                <a:gd name="T11" fmla="*/ 4 h 29"/>
                <a:gd name="T12" fmla="*/ 1 w 28"/>
                <a:gd name="T13" fmla="*/ 9 h 29"/>
                <a:gd name="T14" fmla="*/ 0 w 28"/>
                <a:gd name="T15" fmla="*/ 14 h 29"/>
                <a:gd name="T16" fmla="*/ 1 w 28"/>
                <a:gd name="T17" fmla="*/ 19 h 29"/>
                <a:gd name="T18" fmla="*/ 4 w 28"/>
                <a:gd name="T19" fmla="*/ 24 h 29"/>
                <a:gd name="T20" fmla="*/ 5 w 28"/>
                <a:gd name="T21" fmla="*/ 25 h 29"/>
                <a:gd name="T22" fmla="*/ 7 w 28"/>
                <a:gd name="T23" fmla="*/ 27 h 29"/>
                <a:gd name="T24" fmla="*/ 9 w 28"/>
                <a:gd name="T25" fmla="*/ 28 h 29"/>
                <a:gd name="T26" fmla="*/ 11 w 28"/>
                <a:gd name="T27" fmla="*/ 29 h 29"/>
                <a:gd name="T28" fmla="*/ 15 w 28"/>
                <a:gd name="T29" fmla="*/ 29 h 29"/>
                <a:gd name="T30" fmla="*/ 20 w 28"/>
                <a:gd name="T31" fmla="*/ 28 h 29"/>
                <a:gd name="T32" fmla="*/ 24 w 28"/>
                <a:gd name="T33" fmla="*/ 25 h 29"/>
                <a:gd name="T34" fmla="*/ 27 w 28"/>
                <a:gd name="T35" fmla="*/ 21 h 29"/>
                <a:gd name="T36" fmla="*/ 28 w 28"/>
                <a:gd name="T37" fmla="*/ 15 h 29"/>
                <a:gd name="T38" fmla="*/ 27 w 28"/>
                <a:gd name="T39" fmla="*/ 10 h 29"/>
                <a:gd name="T40" fmla="*/ 24 w 28"/>
                <a:gd name="T4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9">
                  <a:moveTo>
                    <a:pt x="24" y="5"/>
                  </a:moveTo>
                  <a:lnTo>
                    <a:pt x="23" y="4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20" y="28"/>
                  </a:lnTo>
                  <a:lnTo>
                    <a:pt x="24" y="25"/>
                  </a:lnTo>
                  <a:lnTo>
                    <a:pt x="27" y="21"/>
                  </a:lnTo>
                  <a:lnTo>
                    <a:pt x="28" y="15"/>
                  </a:lnTo>
                  <a:lnTo>
                    <a:pt x="27" y="10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27">
              <a:extLst>
                <a:ext uri="{FF2B5EF4-FFF2-40B4-BE49-F238E27FC236}">
                  <a16:creationId xmlns="" xmlns:a16="http://schemas.microsoft.com/office/drawing/2014/main" id="{E866FC1B-00CF-4940-9C58-6CAFC68D44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24488" y="5438776"/>
              <a:ext cx="376238" cy="376238"/>
            </a:xfrm>
            <a:custGeom>
              <a:avLst/>
              <a:gdLst>
                <a:gd name="T0" fmla="*/ 653 w 710"/>
                <a:gd name="T1" fmla="*/ 564 h 712"/>
                <a:gd name="T2" fmla="*/ 626 w 710"/>
                <a:gd name="T3" fmla="*/ 520 h 712"/>
                <a:gd name="T4" fmla="*/ 626 w 710"/>
                <a:gd name="T5" fmla="*/ 570 h 712"/>
                <a:gd name="T6" fmla="*/ 82 w 710"/>
                <a:gd name="T7" fmla="*/ 579 h 712"/>
                <a:gd name="T8" fmla="*/ 119 w 710"/>
                <a:gd name="T9" fmla="*/ 506 h 712"/>
                <a:gd name="T10" fmla="*/ 191 w 710"/>
                <a:gd name="T11" fmla="*/ 465 h 712"/>
                <a:gd name="T12" fmla="*/ 283 w 710"/>
                <a:gd name="T13" fmla="*/ 460 h 712"/>
                <a:gd name="T14" fmla="*/ 368 w 710"/>
                <a:gd name="T15" fmla="*/ 478 h 712"/>
                <a:gd name="T16" fmla="*/ 446 w 710"/>
                <a:gd name="T17" fmla="*/ 445 h 712"/>
                <a:gd name="T18" fmla="*/ 536 w 710"/>
                <a:gd name="T19" fmla="*/ 470 h 712"/>
                <a:gd name="T20" fmla="*/ 569 w 710"/>
                <a:gd name="T21" fmla="*/ 475 h 712"/>
                <a:gd name="T22" fmla="*/ 546 w 710"/>
                <a:gd name="T23" fmla="*/ 445 h 712"/>
                <a:gd name="T24" fmla="*/ 446 w 710"/>
                <a:gd name="T25" fmla="*/ 409 h 712"/>
                <a:gd name="T26" fmla="*/ 457 w 710"/>
                <a:gd name="T27" fmla="*/ 355 h 712"/>
                <a:gd name="T28" fmla="*/ 501 w 710"/>
                <a:gd name="T29" fmla="*/ 285 h 712"/>
                <a:gd name="T30" fmla="*/ 541 w 710"/>
                <a:gd name="T31" fmla="*/ 254 h 712"/>
                <a:gd name="T32" fmla="*/ 523 w 710"/>
                <a:gd name="T33" fmla="*/ 186 h 712"/>
                <a:gd name="T34" fmla="*/ 494 w 710"/>
                <a:gd name="T35" fmla="*/ 98 h 712"/>
                <a:gd name="T36" fmla="*/ 453 w 710"/>
                <a:gd name="T37" fmla="*/ 28 h 712"/>
                <a:gd name="T38" fmla="*/ 374 w 710"/>
                <a:gd name="T39" fmla="*/ 0 h 712"/>
                <a:gd name="T40" fmla="*/ 267 w 710"/>
                <a:gd name="T41" fmla="*/ 22 h 712"/>
                <a:gd name="T42" fmla="*/ 219 w 710"/>
                <a:gd name="T43" fmla="*/ 86 h 712"/>
                <a:gd name="T44" fmla="*/ 193 w 710"/>
                <a:gd name="T45" fmla="*/ 183 h 712"/>
                <a:gd name="T46" fmla="*/ 169 w 710"/>
                <a:gd name="T47" fmla="*/ 245 h 712"/>
                <a:gd name="T48" fmla="*/ 200 w 710"/>
                <a:gd name="T49" fmla="*/ 284 h 712"/>
                <a:gd name="T50" fmla="*/ 243 w 710"/>
                <a:gd name="T51" fmla="*/ 345 h 712"/>
                <a:gd name="T52" fmla="*/ 267 w 710"/>
                <a:gd name="T53" fmla="*/ 402 h 712"/>
                <a:gd name="T54" fmla="*/ 171 w 710"/>
                <a:gd name="T55" fmla="*/ 443 h 712"/>
                <a:gd name="T56" fmla="*/ 90 w 710"/>
                <a:gd name="T57" fmla="*/ 497 h 712"/>
                <a:gd name="T58" fmla="*/ 52 w 710"/>
                <a:gd name="T59" fmla="*/ 589 h 712"/>
                <a:gd name="T60" fmla="*/ 0 w 710"/>
                <a:gd name="T61" fmla="*/ 698 h 712"/>
                <a:gd name="T62" fmla="*/ 706 w 710"/>
                <a:gd name="T63" fmla="*/ 708 h 712"/>
                <a:gd name="T64" fmla="*/ 497 w 710"/>
                <a:gd name="T65" fmla="*/ 207 h 712"/>
                <a:gd name="T66" fmla="*/ 513 w 710"/>
                <a:gd name="T67" fmla="*/ 250 h 712"/>
                <a:gd name="T68" fmla="*/ 208 w 710"/>
                <a:gd name="T69" fmla="*/ 257 h 712"/>
                <a:gd name="T70" fmla="*/ 200 w 710"/>
                <a:gd name="T71" fmla="*/ 211 h 712"/>
                <a:gd name="T72" fmla="*/ 336 w 710"/>
                <a:gd name="T73" fmla="*/ 450 h 712"/>
                <a:gd name="T74" fmla="*/ 291 w 710"/>
                <a:gd name="T75" fmla="*/ 417 h 712"/>
                <a:gd name="T76" fmla="*/ 335 w 710"/>
                <a:gd name="T77" fmla="*/ 387 h 712"/>
                <a:gd name="T78" fmla="*/ 413 w 710"/>
                <a:gd name="T79" fmla="*/ 406 h 712"/>
                <a:gd name="T80" fmla="*/ 383 w 710"/>
                <a:gd name="T81" fmla="*/ 448 h 712"/>
                <a:gd name="T82" fmla="*/ 245 w 710"/>
                <a:gd name="T83" fmla="*/ 95 h 712"/>
                <a:gd name="T84" fmla="*/ 282 w 710"/>
                <a:gd name="T85" fmla="*/ 44 h 712"/>
                <a:gd name="T86" fmla="*/ 374 w 710"/>
                <a:gd name="T87" fmla="*/ 28 h 712"/>
                <a:gd name="T88" fmla="*/ 430 w 710"/>
                <a:gd name="T89" fmla="*/ 46 h 712"/>
                <a:gd name="T90" fmla="*/ 463 w 710"/>
                <a:gd name="T91" fmla="*/ 91 h 712"/>
                <a:gd name="T92" fmla="*/ 439 w 710"/>
                <a:gd name="T93" fmla="*/ 133 h 712"/>
                <a:gd name="T94" fmla="*/ 367 w 710"/>
                <a:gd name="T95" fmla="*/ 169 h 712"/>
                <a:gd name="T96" fmla="*/ 241 w 710"/>
                <a:gd name="T97" fmla="*/ 180 h 712"/>
                <a:gd name="T98" fmla="*/ 337 w 710"/>
                <a:gd name="T99" fmla="*/ 204 h 712"/>
                <a:gd name="T100" fmla="*/ 435 w 710"/>
                <a:gd name="T101" fmla="*/ 169 h 712"/>
                <a:gd name="T102" fmla="*/ 461 w 710"/>
                <a:gd name="T103" fmla="*/ 301 h 712"/>
                <a:gd name="T104" fmla="*/ 419 w 710"/>
                <a:gd name="T105" fmla="*/ 347 h 712"/>
                <a:gd name="T106" fmla="*/ 325 w 710"/>
                <a:gd name="T107" fmla="*/ 358 h 712"/>
                <a:gd name="T108" fmla="*/ 268 w 710"/>
                <a:gd name="T109" fmla="*/ 331 h 712"/>
                <a:gd name="T110" fmla="*/ 241 w 710"/>
                <a:gd name="T111" fmla="*/ 27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0" h="712">
                  <a:moveTo>
                    <a:pt x="696" y="684"/>
                  </a:moveTo>
                  <a:lnTo>
                    <a:pt x="657" y="684"/>
                  </a:lnTo>
                  <a:lnTo>
                    <a:pt x="657" y="604"/>
                  </a:lnTo>
                  <a:lnTo>
                    <a:pt x="657" y="594"/>
                  </a:lnTo>
                  <a:lnTo>
                    <a:pt x="656" y="584"/>
                  </a:lnTo>
                  <a:lnTo>
                    <a:pt x="655" y="574"/>
                  </a:lnTo>
                  <a:lnTo>
                    <a:pt x="653" y="564"/>
                  </a:lnTo>
                  <a:lnTo>
                    <a:pt x="650" y="554"/>
                  </a:lnTo>
                  <a:lnTo>
                    <a:pt x="647" y="546"/>
                  </a:lnTo>
                  <a:lnTo>
                    <a:pt x="644" y="536"/>
                  </a:lnTo>
                  <a:lnTo>
                    <a:pt x="639" y="527"/>
                  </a:lnTo>
                  <a:lnTo>
                    <a:pt x="636" y="523"/>
                  </a:lnTo>
                  <a:lnTo>
                    <a:pt x="632" y="520"/>
                  </a:lnTo>
                  <a:lnTo>
                    <a:pt x="626" y="520"/>
                  </a:lnTo>
                  <a:lnTo>
                    <a:pt x="621" y="521"/>
                  </a:lnTo>
                  <a:lnTo>
                    <a:pt x="617" y="524"/>
                  </a:lnTo>
                  <a:lnTo>
                    <a:pt x="613" y="529"/>
                  </a:lnTo>
                  <a:lnTo>
                    <a:pt x="613" y="535"/>
                  </a:lnTo>
                  <a:lnTo>
                    <a:pt x="615" y="540"/>
                  </a:lnTo>
                  <a:lnTo>
                    <a:pt x="621" y="555"/>
                  </a:lnTo>
                  <a:lnTo>
                    <a:pt x="626" y="570"/>
                  </a:lnTo>
                  <a:lnTo>
                    <a:pt x="628" y="587"/>
                  </a:lnTo>
                  <a:lnTo>
                    <a:pt x="630" y="604"/>
                  </a:lnTo>
                  <a:lnTo>
                    <a:pt x="630" y="684"/>
                  </a:lnTo>
                  <a:lnTo>
                    <a:pt x="80" y="684"/>
                  </a:lnTo>
                  <a:lnTo>
                    <a:pt x="80" y="604"/>
                  </a:lnTo>
                  <a:lnTo>
                    <a:pt x="80" y="591"/>
                  </a:lnTo>
                  <a:lnTo>
                    <a:pt x="82" y="579"/>
                  </a:lnTo>
                  <a:lnTo>
                    <a:pt x="85" y="567"/>
                  </a:lnTo>
                  <a:lnTo>
                    <a:pt x="88" y="556"/>
                  </a:lnTo>
                  <a:lnTo>
                    <a:pt x="93" y="546"/>
                  </a:lnTo>
                  <a:lnTo>
                    <a:pt x="98" y="535"/>
                  </a:lnTo>
                  <a:lnTo>
                    <a:pt x="104" y="524"/>
                  </a:lnTo>
                  <a:lnTo>
                    <a:pt x="111" y="516"/>
                  </a:lnTo>
                  <a:lnTo>
                    <a:pt x="119" y="506"/>
                  </a:lnTo>
                  <a:lnTo>
                    <a:pt x="127" y="498"/>
                  </a:lnTo>
                  <a:lnTo>
                    <a:pt x="137" y="491"/>
                  </a:lnTo>
                  <a:lnTo>
                    <a:pt x="147" y="483"/>
                  </a:lnTo>
                  <a:lnTo>
                    <a:pt x="156" y="478"/>
                  </a:lnTo>
                  <a:lnTo>
                    <a:pt x="167" y="473"/>
                  </a:lnTo>
                  <a:lnTo>
                    <a:pt x="179" y="468"/>
                  </a:lnTo>
                  <a:lnTo>
                    <a:pt x="191" y="465"/>
                  </a:lnTo>
                  <a:lnTo>
                    <a:pt x="238" y="455"/>
                  </a:lnTo>
                  <a:lnTo>
                    <a:pt x="244" y="453"/>
                  </a:lnTo>
                  <a:lnTo>
                    <a:pt x="251" y="451"/>
                  </a:lnTo>
                  <a:lnTo>
                    <a:pt x="257" y="448"/>
                  </a:lnTo>
                  <a:lnTo>
                    <a:pt x="264" y="445"/>
                  </a:lnTo>
                  <a:lnTo>
                    <a:pt x="273" y="452"/>
                  </a:lnTo>
                  <a:lnTo>
                    <a:pt x="283" y="460"/>
                  </a:lnTo>
                  <a:lnTo>
                    <a:pt x="295" y="465"/>
                  </a:lnTo>
                  <a:lnTo>
                    <a:pt x="306" y="470"/>
                  </a:lnTo>
                  <a:lnTo>
                    <a:pt x="317" y="474"/>
                  </a:lnTo>
                  <a:lnTo>
                    <a:pt x="330" y="477"/>
                  </a:lnTo>
                  <a:lnTo>
                    <a:pt x="342" y="478"/>
                  </a:lnTo>
                  <a:lnTo>
                    <a:pt x="355" y="479"/>
                  </a:lnTo>
                  <a:lnTo>
                    <a:pt x="368" y="478"/>
                  </a:lnTo>
                  <a:lnTo>
                    <a:pt x="380" y="477"/>
                  </a:lnTo>
                  <a:lnTo>
                    <a:pt x="391" y="474"/>
                  </a:lnTo>
                  <a:lnTo>
                    <a:pt x="403" y="470"/>
                  </a:lnTo>
                  <a:lnTo>
                    <a:pt x="415" y="465"/>
                  </a:lnTo>
                  <a:lnTo>
                    <a:pt x="426" y="460"/>
                  </a:lnTo>
                  <a:lnTo>
                    <a:pt x="436" y="453"/>
                  </a:lnTo>
                  <a:lnTo>
                    <a:pt x="446" y="445"/>
                  </a:lnTo>
                  <a:lnTo>
                    <a:pt x="451" y="448"/>
                  </a:lnTo>
                  <a:lnTo>
                    <a:pt x="458" y="451"/>
                  </a:lnTo>
                  <a:lnTo>
                    <a:pt x="464" y="453"/>
                  </a:lnTo>
                  <a:lnTo>
                    <a:pt x="471" y="455"/>
                  </a:lnTo>
                  <a:lnTo>
                    <a:pt x="519" y="465"/>
                  </a:lnTo>
                  <a:lnTo>
                    <a:pt x="528" y="468"/>
                  </a:lnTo>
                  <a:lnTo>
                    <a:pt x="536" y="470"/>
                  </a:lnTo>
                  <a:lnTo>
                    <a:pt x="545" y="474"/>
                  </a:lnTo>
                  <a:lnTo>
                    <a:pt x="552" y="478"/>
                  </a:lnTo>
                  <a:lnTo>
                    <a:pt x="556" y="479"/>
                  </a:lnTo>
                  <a:lnTo>
                    <a:pt x="559" y="479"/>
                  </a:lnTo>
                  <a:lnTo>
                    <a:pt x="563" y="479"/>
                  </a:lnTo>
                  <a:lnTo>
                    <a:pt x="566" y="477"/>
                  </a:lnTo>
                  <a:lnTo>
                    <a:pt x="569" y="475"/>
                  </a:lnTo>
                  <a:lnTo>
                    <a:pt x="572" y="472"/>
                  </a:lnTo>
                  <a:lnTo>
                    <a:pt x="573" y="466"/>
                  </a:lnTo>
                  <a:lnTo>
                    <a:pt x="573" y="461"/>
                  </a:lnTo>
                  <a:lnTo>
                    <a:pt x="569" y="456"/>
                  </a:lnTo>
                  <a:lnTo>
                    <a:pt x="565" y="453"/>
                  </a:lnTo>
                  <a:lnTo>
                    <a:pt x="556" y="448"/>
                  </a:lnTo>
                  <a:lnTo>
                    <a:pt x="546" y="445"/>
                  </a:lnTo>
                  <a:lnTo>
                    <a:pt x="535" y="441"/>
                  </a:lnTo>
                  <a:lnTo>
                    <a:pt x="524" y="438"/>
                  </a:lnTo>
                  <a:lnTo>
                    <a:pt x="476" y="428"/>
                  </a:lnTo>
                  <a:lnTo>
                    <a:pt x="468" y="425"/>
                  </a:lnTo>
                  <a:lnTo>
                    <a:pt x="460" y="421"/>
                  </a:lnTo>
                  <a:lnTo>
                    <a:pt x="453" y="416"/>
                  </a:lnTo>
                  <a:lnTo>
                    <a:pt x="446" y="409"/>
                  </a:lnTo>
                  <a:lnTo>
                    <a:pt x="442" y="402"/>
                  </a:lnTo>
                  <a:lnTo>
                    <a:pt x="438" y="394"/>
                  </a:lnTo>
                  <a:lnTo>
                    <a:pt x="435" y="385"/>
                  </a:lnTo>
                  <a:lnTo>
                    <a:pt x="434" y="376"/>
                  </a:lnTo>
                  <a:lnTo>
                    <a:pt x="434" y="371"/>
                  </a:lnTo>
                  <a:lnTo>
                    <a:pt x="446" y="363"/>
                  </a:lnTo>
                  <a:lnTo>
                    <a:pt x="457" y="355"/>
                  </a:lnTo>
                  <a:lnTo>
                    <a:pt x="465" y="345"/>
                  </a:lnTo>
                  <a:lnTo>
                    <a:pt x="474" y="335"/>
                  </a:lnTo>
                  <a:lnTo>
                    <a:pt x="482" y="323"/>
                  </a:lnTo>
                  <a:lnTo>
                    <a:pt x="487" y="312"/>
                  </a:lnTo>
                  <a:lnTo>
                    <a:pt x="491" y="299"/>
                  </a:lnTo>
                  <a:lnTo>
                    <a:pt x="494" y="285"/>
                  </a:lnTo>
                  <a:lnTo>
                    <a:pt x="501" y="285"/>
                  </a:lnTo>
                  <a:lnTo>
                    <a:pt x="509" y="284"/>
                  </a:lnTo>
                  <a:lnTo>
                    <a:pt x="517" y="281"/>
                  </a:lnTo>
                  <a:lnTo>
                    <a:pt x="523" y="278"/>
                  </a:lnTo>
                  <a:lnTo>
                    <a:pt x="529" y="273"/>
                  </a:lnTo>
                  <a:lnTo>
                    <a:pt x="534" y="268"/>
                  </a:lnTo>
                  <a:lnTo>
                    <a:pt x="537" y="261"/>
                  </a:lnTo>
                  <a:lnTo>
                    <a:pt x="541" y="254"/>
                  </a:lnTo>
                  <a:lnTo>
                    <a:pt x="541" y="245"/>
                  </a:lnTo>
                  <a:lnTo>
                    <a:pt x="541" y="219"/>
                  </a:lnTo>
                  <a:lnTo>
                    <a:pt x="541" y="211"/>
                  </a:lnTo>
                  <a:lnTo>
                    <a:pt x="537" y="203"/>
                  </a:lnTo>
                  <a:lnTo>
                    <a:pt x="534" y="197"/>
                  </a:lnTo>
                  <a:lnTo>
                    <a:pt x="529" y="191"/>
                  </a:lnTo>
                  <a:lnTo>
                    <a:pt x="523" y="186"/>
                  </a:lnTo>
                  <a:lnTo>
                    <a:pt x="517" y="183"/>
                  </a:lnTo>
                  <a:lnTo>
                    <a:pt x="509" y="181"/>
                  </a:lnTo>
                  <a:lnTo>
                    <a:pt x="501" y="180"/>
                  </a:lnTo>
                  <a:lnTo>
                    <a:pt x="497" y="180"/>
                  </a:lnTo>
                  <a:lnTo>
                    <a:pt x="497" y="123"/>
                  </a:lnTo>
                  <a:lnTo>
                    <a:pt x="495" y="110"/>
                  </a:lnTo>
                  <a:lnTo>
                    <a:pt x="494" y="98"/>
                  </a:lnTo>
                  <a:lnTo>
                    <a:pt x="491" y="86"/>
                  </a:lnTo>
                  <a:lnTo>
                    <a:pt x="487" y="75"/>
                  </a:lnTo>
                  <a:lnTo>
                    <a:pt x="482" y="65"/>
                  </a:lnTo>
                  <a:lnTo>
                    <a:pt x="475" y="55"/>
                  </a:lnTo>
                  <a:lnTo>
                    <a:pt x="469" y="45"/>
                  </a:lnTo>
                  <a:lnTo>
                    <a:pt x="461" y="37"/>
                  </a:lnTo>
                  <a:lnTo>
                    <a:pt x="453" y="28"/>
                  </a:lnTo>
                  <a:lnTo>
                    <a:pt x="443" y="22"/>
                  </a:lnTo>
                  <a:lnTo>
                    <a:pt x="432" y="15"/>
                  </a:lnTo>
                  <a:lnTo>
                    <a:pt x="423" y="10"/>
                  </a:lnTo>
                  <a:lnTo>
                    <a:pt x="411" y="7"/>
                  </a:lnTo>
                  <a:lnTo>
                    <a:pt x="399" y="3"/>
                  </a:lnTo>
                  <a:lnTo>
                    <a:pt x="387" y="1"/>
                  </a:lnTo>
                  <a:lnTo>
                    <a:pt x="374" y="0"/>
                  </a:lnTo>
                  <a:lnTo>
                    <a:pt x="335" y="0"/>
                  </a:lnTo>
                  <a:lnTo>
                    <a:pt x="323" y="1"/>
                  </a:lnTo>
                  <a:lnTo>
                    <a:pt x="311" y="3"/>
                  </a:lnTo>
                  <a:lnTo>
                    <a:pt x="299" y="7"/>
                  </a:lnTo>
                  <a:lnTo>
                    <a:pt x="287" y="10"/>
                  </a:lnTo>
                  <a:lnTo>
                    <a:pt x="277" y="15"/>
                  </a:lnTo>
                  <a:lnTo>
                    <a:pt x="267" y="22"/>
                  </a:lnTo>
                  <a:lnTo>
                    <a:pt x="257" y="28"/>
                  </a:lnTo>
                  <a:lnTo>
                    <a:pt x="249" y="37"/>
                  </a:lnTo>
                  <a:lnTo>
                    <a:pt x="241" y="45"/>
                  </a:lnTo>
                  <a:lnTo>
                    <a:pt x="234" y="55"/>
                  </a:lnTo>
                  <a:lnTo>
                    <a:pt x="228" y="65"/>
                  </a:lnTo>
                  <a:lnTo>
                    <a:pt x="223" y="75"/>
                  </a:lnTo>
                  <a:lnTo>
                    <a:pt x="219" y="86"/>
                  </a:lnTo>
                  <a:lnTo>
                    <a:pt x="215" y="98"/>
                  </a:lnTo>
                  <a:lnTo>
                    <a:pt x="214" y="110"/>
                  </a:lnTo>
                  <a:lnTo>
                    <a:pt x="213" y="123"/>
                  </a:lnTo>
                  <a:lnTo>
                    <a:pt x="213" y="180"/>
                  </a:lnTo>
                  <a:lnTo>
                    <a:pt x="208" y="180"/>
                  </a:lnTo>
                  <a:lnTo>
                    <a:pt x="200" y="181"/>
                  </a:lnTo>
                  <a:lnTo>
                    <a:pt x="193" y="183"/>
                  </a:lnTo>
                  <a:lnTo>
                    <a:pt x="186" y="186"/>
                  </a:lnTo>
                  <a:lnTo>
                    <a:pt x="180" y="191"/>
                  </a:lnTo>
                  <a:lnTo>
                    <a:pt x="176" y="197"/>
                  </a:lnTo>
                  <a:lnTo>
                    <a:pt x="171" y="203"/>
                  </a:lnTo>
                  <a:lnTo>
                    <a:pt x="169" y="211"/>
                  </a:lnTo>
                  <a:lnTo>
                    <a:pt x="169" y="219"/>
                  </a:lnTo>
                  <a:lnTo>
                    <a:pt x="169" y="245"/>
                  </a:lnTo>
                  <a:lnTo>
                    <a:pt x="169" y="254"/>
                  </a:lnTo>
                  <a:lnTo>
                    <a:pt x="171" y="261"/>
                  </a:lnTo>
                  <a:lnTo>
                    <a:pt x="176" y="268"/>
                  </a:lnTo>
                  <a:lnTo>
                    <a:pt x="180" y="273"/>
                  </a:lnTo>
                  <a:lnTo>
                    <a:pt x="186" y="278"/>
                  </a:lnTo>
                  <a:lnTo>
                    <a:pt x="193" y="281"/>
                  </a:lnTo>
                  <a:lnTo>
                    <a:pt x="200" y="284"/>
                  </a:lnTo>
                  <a:lnTo>
                    <a:pt x="208" y="285"/>
                  </a:lnTo>
                  <a:lnTo>
                    <a:pt x="215" y="285"/>
                  </a:lnTo>
                  <a:lnTo>
                    <a:pt x="218" y="299"/>
                  </a:lnTo>
                  <a:lnTo>
                    <a:pt x="223" y="312"/>
                  </a:lnTo>
                  <a:lnTo>
                    <a:pt x="228" y="323"/>
                  </a:lnTo>
                  <a:lnTo>
                    <a:pt x="236" y="334"/>
                  </a:lnTo>
                  <a:lnTo>
                    <a:pt x="243" y="345"/>
                  </a:lnTo>
                  <a:lnTo>
                    <a:pt x="253" y="355"/>
                  </a:lnTo>
                  <a:lnTo>
                    <a:pt x="263" y="363"/>
                  </a:lnTo>
                  <a:lnTo>
                    <a:pt x="274" y="371"/>
                  </a:lnTo>
                  <a:lnTo>
                    <a:pt x="274" y="376"/>
                  </a:lnTo>
                  <a:lnTo>
                    <a:pt x="273" y="385"/>
                  </a:lnTo>
                  <a:lnTo>
                    <a:pt x="271" y="394"/>
                  </a:lnTo>
                  <a:lnTo>
                    <a:pt x="267" y="402"/>
                  </a:lnTo>
                  <a:lnTo>
                    <a:pt x="263" y="409"/>
                  </a:lnTo>
                  <a:lnTo>
                    <a:pt x="256" y="416"/>
                  </a:lnTo>
                  <a:lnTo>
                    <a:pt x="249" y="421"/>
                  </a:lnTo>
                  <a:lnTo>
                    <a:pt x="241" y="425"/>
                  </a:lnTo>
                  <a:lnTo>
                    <a:pt x="233" y="428"/>
                  </a:lnTo>
                  <a:lnTo>
                    <a:pt x="184" y="438"/>
                  </a:lnTo>
                  <a:lnTo>
                    <a:pt x="171" y="443"/>
                  </a:lnTo>
                  <a:lnTo>
                    <a:pt x="158" y="447"/>
                  </a:lnTo>
                  <a:lnTo>
                    <a:pt x="145" y="453"/>
                  </a:lnTo>
                  <a:lnTo>
                    <a:pt x="132" y="460"/>
                  </a:lnTo>
                  <a:lnTo>
                    <a:pt x="120" y="468"/>
                  </a:lnTo>
                  <a:lnTo>
                    <a:pt x="109" y="477"/>
                  </a:lnTo>
                  <a:lnTo>
                    <a:pt x="98" y="487"/>
                  </a:lnTo>
                  <a:lnTo>
                    <a:pt x="90" y="497"/>
                  </a:lnTo>
                  <a:lnTo>
                    <a:pt x="81" y="509"/>
                  </a:lnTo>
                  <a:lnTo>
                    <a:pt x="74" y="521"/>
                  </a:lnTo>
                  <a:lnTo>
                    <a:pt x="67" y="534"/>
                  </a:lnTo>
                  <a:lnTo>
                    <a:pt x="62" y="548"/>
                  </a:lnTo>
                  <a:lnTo>
                    <a:pt x="58" y="561"/>
                  </a:lnTo>
                  <a:lnTo>
                    <a:pt x="55" y="575"/>
                  </a:lnTo>
                  <a:lnTo>
                    <a:pt x="52" y="589"/>
                  </a:lnTo>
                  <a:lnTo>
                    <a:pt x="52" y="604"/>
                  </a:lnTo>
                  <a:lnTo>
                    <a:pt x="52" y="684"/>
                  </a:lnTo>
                  <a:lnTo>
                    <a:pt x="14" y="684"/>
                  </a:lnTo>
                  <a:lnTo>
                    <a:pt x="8" y="685"/>
                  </a:lnTo>
                  <a:lnTo>
                    <a:pt x="3" y="688"/>
                  </a:lnTo>
                  <a:lnTo>
                    <a:pt x="1" y="693"/>
                  </a:lnTo>
                  <a:lnTo>
                    <a:pt x="0" y="698"/>
                  </a:lnTo>
                  <a:lnTo>
                    <a:pt x="1" y="703"/>
                  </a:lnTo>
                  <a:lnTo>
                    <a:pt x="3" y="708"/>
                  </a:lnTo>
                  <a:lnTo>
                    <a:pt x="8" y="711"/>
                  </a:lnTo>
                  <a:lnTo>
                    <a:pt x="14" y="712"/>
                  </a:lnTo>
                  <a:lnTo>
                    <a:pt x="696" y="712"/>
                  </a:lnTo>
                  <a:lnTo>
                    <a:pt x="701" y="711"/>
                  </a:lnTo>
                  <a:lnTo>
                    <a:pt x="706" y="708"/>
                  </a:lnTo>
                  <a:lnTo>
                    <a:pt x="709" y="703"/>
                  </a:lnTo>
                  <a:lnTo>
                    <a:pt x="710" y="698"/>
                  </a:lnTo>
                  <a:lnTo>
                    <a:pt x="709" y="693"/>
                  </a:lnTo>
                  <a:lnTo>
                    <a:pt x="706" y="688"/>
                  </a:lnTo>
                  <a:lnTo>
                    <a:pt x="701" y="685"/>
                  </a:lnTo>
                  <a:lnTo>
                    <a:pt x="696" y="684"/>
                  </a:lnTo>
                  <a:close/>
                  <a:moveTo>
                    <a:pt x="497" y="207"/>
                  </a:moveTo>
                  <a:lnTo>
                    <a:pt x="501" y="207"/>
                  </a:lnTo>
                  <a:lnTo>
                    <a:pt x="506" y="208"/>
                  </a:lnTo>
                  <a:lnTo>
                    <a:pt x="509" y="211"/>
                  </a:lnTo>
                  <a:lnTo>
                    <a:pt x="513" y="215"/>
                  </a:lnTo>
                  <a:lnTo>
                    <a:pt x="513" y="219"/>
                  </a:lnTo>
                  <a:lnTo>
                    <a:pt x="513" y="245"/>
                  </a:lnTo>
                  <a:lnTo>
                    <a:pt x="513" y="250"/>
                  </a:lnTo>
                  <a:lnTo>
                    <a:pt x="509" y="254"/>
                  </a:lnTo>
                  <a:lnTo>
                    <a:pt x="506" y="256"/>
                  </a:lnTo>
                  <a:lnTo>
                    <a:pt x="501" y="257"/>
                  </a:lnTo>
                  <a:lnTo>
                    <a:pt x="497" y="257"/>
                  </a:lnTo>
                  <a:lnTo>
                    <a:pt x="497" y="207"/>
                  </a:lnTo>
                  <a:close/>
                  <a:moveTo>
                    <a:pt x="213" y="257"/>
                  </a:moveTo>
                  <a:lnTo>
                    <a:pt x="208" y="257"/>
                  </a:lnTo>
                  <a:lnTo>
                    <a:pt x="204" y="256"/>
                  </a:lnTo>
                  <a:lnTo>
                    <a:pt x="200" y="254"/>
                  </a:lnTo>
                  <a:lnTo>
                    <a:pt x="197" y="250"/>
                  </a:lnTo>
                  <a:lnTo>
                    <a:pt x="196" y="245"/>
                  </a:lnTo>
                  <a:lnTo>
                    <a:pt x="196" y="219"/>
                  </a:lnTo>
                  <a:lnTo>
                    <a:pt x="197" y="215"/>
                  </a:lnTo>
                  <a:lnTo>
                    <a:pt x="200" y="211"/>
                  </a:lnTo>
                  <a:lnTo>
                    <a:pt x="204" y="208"/>
                  </a:lnTo>
                  <a:lnTo>
                    <a:pt x="208" y="207"/>
                  </a:lnTo>
                  <a:lnTo>
                    <a:pt x="213" y="207"/>
                  </a:lnTo>
                  <a:lnTo>
                    <a:pt x="213" y="257"/>
                  </a:lnTo>
                  <a:close/>
                  <a:moveTo>
                    <a:pt x="355" y="451"/>
                  </a:moveTo>
                  <a:lnTo>
                    <a:pt x="345" y="451"/>
                  </a:lnTo>
                  <a:lnTo>
                    <a:pt x="336" y="450"/>
                  </a:lnTo>
                  <a:lnTo>
                    <a:pt x="326" y="448"/>
                  </a:lnTo>
                  <a:lnTo>
                    <a:pt x="317" y="445"/>
                  </a:lnTo>
                  <a:lnTo>
                    <a:pt x="309" y="441"/>
                  </a:lnTo>
                  <a:lnTo>
                    <a:pt x="300" y="437"/>
                  </a:lnTo>
                  <a:lnTo>
                    <a:pt x="292" y="432"/>
                  </a:lnTo>
                  <a:lnTo>
                    <a:pt x="284" y="426"/>
                  </a:lnTo>
                  <a:lnTo>
                    <a:pt x="291" y="417"/>
                  </a:lnTo>
                  <a:lnTo>
                    <a:pt x="296" y="406"/>
                  </a:lnTo>
                  <a:lnTo>
                    <a:pt x="300" y="394"/>
                  </a:lnTo>
                  <a:lnTo>
                    <a:pt x="301" y="381"/>
                  </a:lnTo>
                  <a:lnTo>
                    <a:pt x="310" y="383"/>
                  </a:lnTo>
                  <a:lnTo>
                    <a:pt x="318" y="386"/>
                  </a:lnTo>
                  <a:lnTo>
                    <a:pt x="326" y="386"/>
                  </a:lnTo>
                  <a:lnTo>
                    <a:pt x="335" y="387"/>
                  </a:lnTo>
                  <a:lnTo>
                    <a:pt x="374" y="387"/>
                  </a:lnTo>
                  <a:lnTo>
                    <a:pt x="383" y="386"/>
                  </a:lnTo>
                  <a:lnTo>
                    <a:pt x="391" y="386"/>
                  </a:lnTo>
                  <a:lnTo>
                    <a:pt x="399" y="383"/>
                  </a:lnTo>
                  <a:lnTo>
                    <a:pt x="407" y="382"/>
                  </a:lnTo>
                  <a:lnTo>
                    <a:pt x="410" y="394"/>
                  </a:lnTo>
                  <a:lnTo>
                    <a:pt x="413" y="406"/>
                  </a:lnTo>
                  <a:lnTo>
                    <a:pt x="418" y="417"/>
                  </a:lnTo>
                  <a:lnTo>
                    <a:pt x="425" y="426"/>
                  </a:lnTo>
                  <a:lnTo>
                    <a:pt x="417" y="432"/>
                  </a:lnTo>
                  <a:lnTo>
                    <a:pt x="410" y="437"/>
                  </a:lnTo>
                  <a:lnTo>
                    <a:pt x="401" y="441"/>
                  </a:lnTo>
                  <a:lnTo>
                    <a:pt x="392" y="445"/>
                  </a:lnTo>
                  <a:lnTo>
                    <a:pt x="383" y="448"/>
                  </a:lnTo>
                  <a:lnTo>
                    <a:pt x="374" y="450"/>
                  </a:lnTo>
                  <a:lnTo>
                    <a:pt x="365" y="451"/>
                  </a:lnTo>
                  <a:lnTo>
                    <a:pt x="355" y="451"/>
                  </a:lnTo>
                  <a:close/>
                  <a:moveTo>
                    <a:pt x="241" y="123"/>
                  </a:moveTo>
                  <a:lnTo>
                    <a:pt x="241" y="113"/>
                  </a:lnTo>
                  <a:lnTo>
                    <a:pt x="243" y="103"/>
                  </a:lnTo>
                  <a:lnTo>
                    <a:pt x="245" y="95"/>
                  </a:lnTo>
                  <a:lnTo>
                    <a:pt x="249" y="86"/>
                  </a:lnTo>
                  <a:lnTo>
                    <a:pt x="252" y="78"/>
                  </a:lnTo>
                  <a:lnTo>
                    <a:pt x="257" y="70"/>
                  </a:lnTo>
                  <a:lnTo>
                    <a:pt x="263" y="62"/>
                  </a:lnTo>
                  <a:lnTo>
                    <a:pt x="268" y="56"/>
                  </a:lnTo>
                  <a:lnTo>
                    <a:pt x="276" y="50"/>
                  </a:lnTo>
                  <a:lnTo>
                    <a:pt x="282" y="44"/>
                  </a:lnTo>
                  <a:lnTo>
                    <a:pt x="291" y="40"/>
                  </a:lnTo>
                  <a:lnTo>
                    <a:pt x="298" y="36"/>
                  </a:lnTo>
                  <a:lnTo>
                    <a:pt x="307" y="32"/>
                  </a:lnTo>
                  <a:lnTo>
                    <a:pt x="316" y="30"/>
                  </a:lnTo>
                  <a:lnTo>
                    <a:pt x="325" y="29"/>
                  </a:lnTo>
                  <a:lnTo>
                    <a:pt x="335" y="28"/>
                  </a:lnTo>
                  <a:lnTo>
                    <a:pt x="374" y="28"/>
                  </a:lnTo>
                  <a:lnTo>
                    <a:pt x="384" y="29"/>
                  </a:lnTo>
                  <a:lnTo>
                    <a:pt x="391" y="30"/>
                  </a:lnTo>
                  <a:lnTo>
                    <a:pt x="400" y="32"/>
                  </a:lnTo>
                  <a:lnTo>
                    <a:pt x="409" y="35"/>
                  </a:lnTo>
                  <a:lnTo>
                    <a:pt x="416" y="38"/>
                  </a:lnTo>
                  <a:lnTo>
                    <a:pt x="423" y="42"/>
                  </a:lnTo>
                  <a:lnTo>
                    <a:pt x="430" y="46"/>
                  </a:lnTo>
                  <a:lnTo>
                    <a:pt x="436" y="52"/>
                  </a:lnTo>
                  <a:lnTo>
                    <a:pt x="442" y="57"/>
                  </a:lnTo>
                  <a:lnTo>
                    <a:pt x="447" y="64"/>
                  </a:lnTo>
                  <a:lnTo>
                    <a:pt x="453" y="70"/>
                  </a:lnTo>
                  <a:lnTo>
                    <a:pt x="457" y="76"/>
                  </a:lnTo>
                  <a:lnTo>
                    <a:pt x="460" y="84"/>
                  </a:lnTo>
                  <a:lnTo>
                    <a:pt x="463" y="91"/>
                  </a:lnTo>
                  <a:lnTo>
                    <a:pt x="465" y="100"/>
                  </a:lnTo>
                  <a:lnTo>
                    <a:pt x="468" y="109"/>
                  </a:lnTo>
                  <a:lnTo>
                    <a:pt x="466" y="110"/>
                  </a:lnTo>
                  <a:lnTo>
                    <a:pt x="464" y="111"/>
                  </a:lnTo>
                  <a:lnTo>
                    <a:pt x="456" y="118"/>
                  </a:lnTo>
                  <a:lnTo>
                    <a:pt x="447" y="126"/>
                  </a:lnTo>
                  <a:lnTo>
                    <a:pt x="439" y="133"/>
                  </a:lnTo>
                  <a:lnTo>
                    <a:pt x="429" y="140"/>
                  </a:lnTo>
                  <a:lnTo>
                    <a:pt x="419" y="146"/>
                  </a:lnTo>
                  <a:lnTo>
                    <a:pt x="409" y="152"/>
                  </a:lnTo>
                  <a:lnTo>
                    <a:pt x="399" y="157"/>
                  </a:lnTo>
                  <a:lnTo>
                    <a:pt x="388" y="161"/>
                  </a:lnTo>
                  <a:lnTo>
                    <a:pt x="377" y="166"/>
                  </a:lnTo>
                  <a:lnTo>
                    <a:pt x="367" y="169"/>
                  </a:lnTo>
                  <a:lnTo>
                    <a:pt x="356" y="172"/>
                  </a:lnTo>
                  <a:lnTo>
                    <a:pt x="344" y="175"/>
                  </a:lnTo>
                  <a:lnTo>
                    <a:pt x="333" y="177"/>
                  </a:lnTo>
                  <a:lnTo>
                    <a:pt x="322" y="178"/>
                  </a:lnTo>
                  <a:lnTo>
                    <a:pt x="310" y="180"/>
                  </a:lnTo>
                  <a:lnTo>
                    <a:pt x="298" y="180"/>
                  </a:lnTo>
                  <a:lnTo>
                    <a:pt x="241" y="180"/>
                  </a:lnTo>
                  <a:lnTo>
                    <a:pt x="241" y="123"/>
                  </a:lnTo>
                  <a:close/>
                  <a:moveTo>
                    <a:pt x="241" y="264"/>
                  </a:moveTo>
                  <a:lnTo>
                    <a:pt x="241" y="207"/>
                  </a:lnTo>
                  <a:lnTo>
                    <a:pt x="298" y="207"/>
                  </a:lnTo>
                  <a:lnTo>
                    <a:pt x="312" y="206"/>
                  </a:lnTo>
                  <a:lnTo>
                    <a:pt x="325" y="206"/>
                  </a:lnTo>
                  <a:lnTo>
                    <a:pt x="337" y="204"/>
                  </a:lnTo>
                  <a:lnTo>
                    <a:pt x="350" y="202"/>
                  </a:lnTo>
                  <a:lnTo>
                    <a:pt x="362" y="199"/>
                  </a:lnTo>
                  <a:lnTo>
                    <a:pt x="374" y="196"/>
                  </a:lnTo>
                  <a:lnTo>
                    <a:pt x="387" y="191"/>
                  </a:lnTo>
                  <a:lnTo>
                    <a:pt x="399" y="187"/>
                  </a:lnTo>
                  <a:lnTo>
                    <a:pt x="418" y="178"/>
                  </a:lnTo>
                  <a:lnTo>
                    <a:pt x="435" y="169"/>
                  </a:lnTo>
                  <a:lnTo>
                    <a:pt x="453" y="157"/>
                  </a:lnTo>
                  <a:lnTo>
                    <a:pt x="469" y="144"/>
                  </a:lnTo>
                  <a:lnTo>
                    <a:pt x="469" y="264"/>
                  </a:lnTo>
                  <a:lnTo>
                    <a:pt x="469" y="274"/>
                  </a:lnTo>
                  <a:lnTo>
                    <a:pt x="466" y="284"/>
                  </a:lnTo>
                  <a:lnTo>
                    <a:pt x="464" y="292"/>
                  </a:lnTo>
                  <a:lnTo>
                    <a:pt x="461" y="301"/>
                  </a:lnTo>
                  <a:lnTo>
                    <a:pt x="457" y="309"/>
                  </a:lnTo>
                  <a:lnTo>
                    <a:pt x="453" y="317"/>
                  </a:lnTo>
                  <a:lnTo>
                    <a:pt x="447" y="324"/>
                  </a:lnTo>
                  <a:lnTo>
                    <a:pt x="441" y="331"/>
                  </a:lnTo>
                  <a:lnTo>
                    <a:pt x="434" y="337"/>
                  </a:lnTo>
                  <a:lnTo>
                    <a:pt x="427" y="343"/>
                  </a:lnTo>
                  <a:lnTo>
                    <a:pt x="419" y="347"/>
                  </a:lnTo>
                  <a:lnTo>
                    <a:pt x="412" y="351"/>
                  </a:lnTo>
                  <a:lnTo>
                    <a:pt x="402" y="355"/>
                  </a:lnTo>
                  <a:lnTo>
                    <a:pt x="394" y="357"/>
                  </a:lnTo>
                  <a:lnTo>
                    <a:pt x="384" y="358"/>
                  </a:lnTo>
                  <a:lnTo>
                    <a:pt x="374" y="359"/>
                  </a:lnTo>
                  <a:lnTo>
                    <a:pt x="335" y="359"/>
                  </a:lnTo>
                  <a:lnTo>
                    <a:pt x="325" y="358"/>
                  </a:lnTo>
                  <a:lnTo>
                    <a:pt x="316" y="357"/>
                  </a:lnTo>
                  <a:lnTo>
                    <a:pt x="307" y="355"/>
                  </a:lnTo>
                  <a:lnTo>
                    <a:pt x="298" y="351"/>
                  </a:lnTo>
                  <a:lnTo>
                    <a:pt x="291" y="347"/>
                  </a:lnTo>
                  <a:lnTo>
                    <a:pt x="282" y="343"/>
                  </a:lnTo>
                  <a:lnTo>
                    <a:pt x="276" y="337"/>
                  </a:lnTo>
                  <a:lnTo>
                    <a:pt x="268" y="331"/>
                  </a:lnTo>
                  <a:lnTo>
                    <a:pt x="263" y="324"/>
                  </a:lnTo>
                  <a:lnTo>
                    <a:pt x="257" y="317"/>
                  </a:lnTo>
                  <a:lnTo>
                    <a:pt x="252" y="309"/>
                  </a:lnTo>
                  <a:lnTo>
                    <a:pt x="249" y="301"/>
                  </a:lnTo>
                  <a:lnTo>
                    <a:pt x="245" y="292"/>
                  </a:lnTo>
                  <a:lnTo>
                    <a:pt x="243" y="284"/>
                  </a:lnTo>
                  <a:lnTo>
                    <a:pt x="241" y="274"/>
                  </a:lnTo>
                  <a:lnTo>
                    <a:pt x="241" y="2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428">
              <a:extLst>
                <a:ext uri="{FF2B5EF4-FFF2-40B4-BE49-F238E27FC236}">
                  <a16:creationId xmlns="" xmlns:a16="http://schemas.microsoft.com/office/drawing/2014/main" id="{ABCB26AC-36D7-49AE-AEE2-D15B0156AB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6" y="5708651"/>
              <a:ext cx="34925" cy="57150"/>
            </a:xfrm>
            <a:custGeom>
              <a:avLst/>
              <a:gdLst>
                <a:gd name="T0" fmla="*/ 64 w 66"/>
                <a:gd name="T1" fmla="*/ 5 h 106"/>
                <a:gd name="T2" fmla="*/ 59 w 66"/>
                <a:gd name="T3" fmla="*/ 1 h 106"/>
                <a:gd name="T4" fmla="*/ 54 w 66"/>
                <a:gd name="T5" fmla="*/ 0 h 106"/>
                <a:gd name="T6" fmla="*/ 49 w 66"/>
                <a:gd name="T7" fmla="*/ 0 h 106"/>
                <a:gd name="T8" fmla="*/ 43 w 66"/>
                <a:gd name="T9" fmla="*/ 2 h 106"/>
                <a:gd name="T10" fmla="*/ 34 w 66"/>
                <a:gd name="T11" fmla="*/ 11 h 106"/>
                <a:gd name="T12" fmla="*/ 25 w 66"/>
                <a:gd name="T13" fmla="*/ 21 h 106"/>
                <a:gd name="T14" fmla="*/ 19 w 66"/>
                <a:gd name="T15" fmla="*/ 31 h 106"/>
                <a:gd name="T16" fmla="*/ 12 w 66"/>
                <a:gd name="T17" fmla="*/ 42 h 106"/>
                <a:gd name="T18" fmla="*/ 7 w 66"/>
                <a:gd name="T19" fmla="*/ 54 h 106"/>
                <a:gd name="T20" fmla="*/ 4 w 66"/>
                <a:gd name="T21" fmla="*/ 66 h 106"/>
                <a:gd name="T22" fmla="*/ 1 w 66"/>
                <a:gd name="T23" fmla="*/ 79 h 106"/>
                <a:gd name="T24" fmla="*/ 0 w 66"/>
                <a:gd name="T25" fmla="*/ 92 h 106"/>
                <a:gd name="T26" fmla="*/ 1 w 66"/>
                <a:gd name="T27" fmla="*/ 97 h 106"/>
                <a:gd name="T28" fmla="*/ 5 w 66"/>
                <a:gd name="T29" fmla="*/ 101 h 106"/>
                <a:gd name="T30" fmla="*/ 9 w 66"/>
                <a:gd name="T31" fmla="*/ 104 h 106"/>
                <a:gd name="T32" fmla="*/ 14 w 66"/>
                <a:gd name="T33" fmla="*/ 106 h 106"/>
                <a:gd name="T34" fmla="*/ 20 w 66"/>
                <a:gd name="T35" fmla="*/ 104 h 106"/>
                <a:gd name="T36" fmla="*/ 24 w 66"/>
                <a:gd name="T37" fmla="*/ 101 h 106"/>
                <a:gd name="T38" fmla="*/ 27 w 66"/>
                <a:gd name="T39" fmla="*/ 97 h 106"/>
                <a:gd name="T40" fmla="*/ 28 w 66"/>
                <a:gd name="T41" fmla="*/ 92 h 106"/>
                <a:gd name="T42" fmla="*/ 29 w 66"/>
                <a:gd name="T43" fmla="*/ 82 h 106"/>
                <a:gd name="T44" fmla="*/ 30 w 66"/>
                <a:gd name="T45" fmla="*/ 72 h 106"/>
                <a:gd name="T46" fmla="*/ 34 w 66"/>
                <a:gd name="T47" fmla="*/ 63 h 106"/>
                <a:gd name="T48" fmla="*/ 37 w 66"/>
                <a:gd name="T49" fmla="*/ 54 h 106"/>
                <a:gd name="T50" fmla="*/ 41 w 66"/>
                <a:gd name="T51" fmla="*/ 46 h 106"/>
                <a:gd name="T52" fmla="*/ 48 w 66"/>
                <a:gd name="T53" fmla="*/ 38 h 106"/>
                <a:gd name="T54" fmla="*/ 54 w 66"/>
                <a:gd name="T55" fmla="*/ 31 h 106"/>
                <a:gd name="T56" fmla="*/ 60 w 66"/>
                <a:gd name="T57" fmla="*/ 25 h 106"/>
                <a:gd name="T58" fmla="*/ 65 w 66"/>
                <a:gd name="T59" fmla="*/ 21 h 106"/>
                <a:gd name="T60" fmla="*/ 66 w 66"/>
                <a:gd name="T61" fmla="*/ 15 h 106"/>
                <a:gd name="T62" fmla="*/ 66 w 66"/>
                <a:gd name="T63" fmla="*/ 10 h 106"/>
                <a:gd name="T64" fmla="*/ 64 w 66"/>
                <a:gd name="T65" fmla="*/ 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6" h="106">
                  <a:moveTo>
                    <a:pt x="64" y="5"/>
                  </a:moveTo>
                  <a:lnTo>
                    <a:pt x="59" y="1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34" y="11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4"/>
                  </a:lnTo>
                  <a:lnTo>
                    <a:pt x="4" y="66"/>
                  </a:lnTo>
                  <a:lnTo>
                    <a:pt x="1" y="79"/>
                  </a:lnTo>
                  <a:lnTo>
                    <a:pt x="0" y="92"/>
                  </a:lnTo>
                  <a:lnTo>
                    <a:pt x="1" y="97"/>
                  </a:lnTo>
                  <a:lnTo>
                    <a:pt x="5" y="101"/>
                  </a:lnTo>
                  <a:lnTo>
                    <a:pt x="9" y="104"/>
                  </a:lnTo>
                  <a:lnTo>
                    <a:pt x="14" y="106"/>
                  </a:lnTo>
                  <a:lnTo>
                    <a:pt x="20" y="104"/>
                  </a:lnTo>
                  <a:lnTo>
                    <a:pt x="24" y="101"/>
                  </a:lnTo>
                  <a:lnTo>
                    <a:pt x="27" y="97"/>
                  </a:lnTo>
                  <a:lnTo>
                    <a:pt x="28" y="92"/>
                  </a:lnTo>
                  <a:lnTo>
                    <a:pt x="29" y="82"/>
                  </a:lnTo>
                  <a:lnTo>
                    <a:pt x="30" y="72"/>
                  </a:lnTo>
                  <a:lnTo>
                    <a:pt x="34" y="63"/>
                  </a:lnTo>
                  <a:lnTo>
                    <a:pt x="37" y="54"/>
                  </a:lnTo>
                  <a:lnTo>
                    <a:pt x="41" y="46"/>
                  </a:lnTo>
                  <a:lnTo>
                    <a:pt x="48" y="38"/>
                  </a:lnTo>
                  <a:lnTo>
                    <a:pt x="54" y="31"/>
                  </a:lnTo>
                  <a:lnTo>
                    <a:pt x="60" y="25"/>
                  </a:lnTo>
                  <a:lnTo>
                    <a:pt x="65" y="21"/>
                  </a:lnTo>
                  <a:lnTo>
                    <a:pt x="66" y="15"/>
                  </a:lnTo>
                  <a:lnTo>
                    <a:pt x="66" y="10"/>
                  </a:lnTo>
                  <a:lnTo>
                    <a:pt x="6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9">
              <a:extLst>
                <a:ext uri="{FF2B5EF4-FFF2-40B4-BE49-F238E27FC236}">
                  <a16:creationId xmlns="" xmlns:a16="http://schemas.microsoft.com/office/drawing/2014/main" id="{6804D6E0-92F6-4109-B4B4-183803E11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4501" y="5699126"/>
              <a:ext cx="14288" cy="14288"/>
            </a:xfrm>
            <a:custGeom>
              <a:avLst/>
              <a:gdLst>
                <a:gd name="T0" fmla="*/ 26 w 28"/>
                <a:gd name="T1" fmla="*/ 11 h 28"/>
                <a:gd name="T2" fmla="*/ 24 w 28"/>
                <a:gd name="T3" fmla="*/ 5 h 28"/>
                <a:gd name="T4" fmla="*/ 21 w 28"/>
                <a:gd name="T5" fmla="*/ 2 h 28"/>
                <a:gd name="T6" fmla="*/ 16 w 28"/>
                <a:gd name="T7" fmla="*/ 0 h 28"/>
                <a:gd name="T8" fmla="*/ 10 w 28"/>
                <a:gd name="T9" fmla="*/ 0 h 28"/>
                <a:gd name="T10" fmla="*/ 9 w 28"/>
                <a:gd name="T11" fmla="*/ 0 h 28"/>
                <a:gd name="T12" fmla="*/ 5 w 28"/>
                <a:gd name="T13" fmla="*/ 2 h 28"/>
                <a:gd name="T14" fmla="*/ 1 w 28"/>
                <a:gd name="T15" fmla="*/ 6 h 28"/>
                <a:gd name="T16" fmla="*/ 0 w 28"/>
                <a:gd name="T17" fmla="*/ 12 h 28"/>
                <a:gd name="T18" fmla="*/ 0 w 28"/>
                <a:gd name="T19" fmla="*/ 17 h 28"/>
                <a:gd name="T20" fmla="*/ 1 w 28"/>
                <a:gd name="T21" fmla="*/ 21 h 28"/>
                <a:gd name="T22" fmla="*/ 4 w 28"/>
                <a:gd name="T23" fmla="*/ 25 h 28"/>
                <a:gd name="T24" fmla="*/ 8 w 28"/>
                <a:gd name="T25" fmla="*/ 27 h 28"/>
                <a:gd name="T26" fmla="*/ 12 w 28"/>
                <a:gd name="T27" fmla="*/ 28 h 28"/>
                <a:gd name="T28" fmla="*/ 15 w 28"/>
                <a:gd name="T29" fmla="*/ 28 h 28"/>
                <a:gd name="T30" fmla="*/ 16 w 28"/>
                <a:gd name="T31" fmla="*/ 27 h 28"/>
                <a:gd name="T32" fmla="*/ 17 w 28"/>
                <a:gd name="T33" fmla="*/ 27 h 28"/>
                <a:gd name="T34" fmla="*/ 21 w 28"/>
                <a:gd name="T35" fmla="*/ 25 h 28"/>
                <a:gd name="T36" fmla="*/ 25 w 28"/>
                <a:gd name="T37" fmla="*/ 21 h 28"/>
                <a:gd name="T38" fmla="*/ 28 w 28"/>
                <a:gd name="T39" fmla="*/ 16 h 28"/>
                <a:gd name="T40" fmla="*/ 26 w 28"/>
                <a:gd name="T41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8">
                  <a:moveTo>
                    <a:pt x="26" y="11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2" y="28"/>
                  </a:lnTo>
                  <a:lnTo>
                    <a:pt x="15" y="28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21" y="25"/>
                  </a:lnTo>
                  <a:lnTo>
                    <a:pt x="25" y="21"/>
                  </a:lnTo>
                  <a:lnTo>
                    <a:pt x="28" y="16"/>
                  </a:lnTo>
                  <a:lnTo>
                    <a:pt x="26" y="1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id-ID" sz="1598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矩形: 圆角 13">
            <a:extLst>
              <a:ext uri="{FF2B5EF4-FFF2-40B4-BE49-F238E27FC236}">
                <a16:creationId xmlns="" xmlns:a16="http://schemas.microsoft.com/office/drawing/2014/main" id="{6931B807-7A1A-48E8-8179-317971085578}"/>
              </a:ext>
            </a:extLst>
          </p:cNvPr>
          <p:cNvSpPr/>
          <p:nvPr/>
        </p:nvSpPr>
        <p:spPr bwMode="auto">
          <a:xfrm>
            <a:off x="843189" y="2028324"/>
            <a:ext cx="2023806" cy="3329928"/>
          </a:xfrm>
          <a:prstGeom prst="roundRect">
            <a:avLst>
              <a:gd name="adj" fmla="val 10766"/>
            </a:avLst>
          </a:prstGeom>
          <a:gradFill>
            <a:gsLst>
              <a:gs pos="16000">
                <a:srgbClr val="0C5ED3">
                  <a:lumMod val="90000"/>
                  <a:lumOff val="10000"/>
                </a:srgbClr>
              </a:gs>
              <a:gs pos="73000">
                <a:srgbClr val="0C5ED3"/>
              </a:gs>
            </a:gsLst>
            <a:lin ang="5400000" scaled="0"/>
          </a:gradFill>
          <a:ln>
            <a:noFill/>
          </a:ln>
          <a:effectLst>
            <a:outerShdw blurRad="254000" dist="101600" dir="5400000" algn="t" rotWithShape="0">
              <a:srgbClr val="0C5ED3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400" dirty="0">
              <a:cs typeface="+mn-ea"/>
              <a:sym typeface="+mn-lt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65FC93CF-5454-4A3E-8380-2BB578EB3EC3}"/>
              </a:ext>
            </a:extLst>
          </p:cNvPr>
          <p:cNvSpPr txBox="1"/>
          <p:nvPr/>
        </p:nvSpPr>
        <p:spPr>
          <a:xfrm>
            <a:off x="965525" y="3995270"/>
            <a:ext cx="1779135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i="0" spc="0">
                <a:ln w="19050">
                  <a:noFill/>
                </a:ln>
                <a:gradFill>
                  <a:gsLst>
                    <a:gs pos="100000">
                      <a:srgbClr val="E9BE61"/>
                    </a:gs>
                    <a:gs pos="49000">
                      <a:srgbClr val="FEEFAC"/>
                    </a:gs>
                  </a:gsLst>
                  <a:lin ang="5400000" scaled="0"/>
                </a:gradFill>
                <a:effectLst/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r>
              <a:rPr lang="zh-CN" altLang="en-US" sz="2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床</a:t>
            </a:r>
            <a:r>
              <a:rPr lang="en-US" altLang="zh-CN" sz="2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-</a:t>
            </a:r>
            <a:r>
              <a:rPr lang="zh-CN" altLang="en-US" sz="2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轮椅转移</a:t>
            </a:r>
          </a:p>
        </p:txBody>
      </p:sp>
      <p:pic>
        <p:nvPicPr>
          <p:cNvPr id="16" name="图形 15">
            <a:extLst>
              <a:ext uri="{FF2B5EF4-FFF2-40B4-BE49-F238E27FC236}">
                <a16:creationId xmlns="" xmlns:a16="http://schemas.microsoft.com/office/drawing/2014/main" id="{3024F526-A3DA-4A3A-BDBA-59969C15DBB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45218" y="3064668"/>
            <a:ext cx="819748" cy="728664"/>
          </a:xfrm>
          <a:prstGeom prst="rect">
            <a:avLst/>
          </a:prstGeom>
        </p:spPr>
      </p:pic>
      <p:sp>
        <p:nvSpPr>
          <p:cNvPr id="21" name="箭头: 右 20">
            <a:extLst>
              <a:ext uri="{FF2B5EF4-FFF2-40B4-BE49-F238E27FC236}">
                <a16:creationId xmlns="" xmlns:a16="http://schemas.microsoft.com/office/drawing/2014/main" id="{3803CA9E-62A7-4C51-A680-AB68DC58C000}"/>
              </a:ext>
            </a:extLst>
          </p:cNvPr>
          <p:cNvSpPr/>
          <p:nvPr/>
        </p:nvSpPr>
        <p:spPr>
          <a:xfrm rot="10800000" flipH="1">
            <a:off x="3274645" y="3557667"/>
            <a:ext cx="558046" cy="367078"/>
          </a:xfrm>
          <a:prstGeom prst="rightArrow">
            <a:avLst/>
          </a:prstGeom>
          <a:gradFill>
            <a:gsLst>
              <a:gs pos="2000">
                <a:schemeClr val="bg1">
                  <a:alpha val="0"/>
                </a:schemeClr>
              </a:gs>
              <a:gs pos="86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内容占位符 2">
            <a:extLst>
              <a:ext uri="{FF2B5EF4-FFF2-40B4-BE49-F238E27FC236}">
                <a16:creationId xmlns="" xmlns:a16="http://schemas.microsoft.com/office/drawing/2014/main" id="{6F0B98BD-9972-4DE8-8FCD-91B61342118C}"/>
              </a:ext>
            </a:extLst>
          </p:cNvPr>
          <p:cNvSpPr txBox="1">
            <a:spLocks noChangeArrowheads="1"/>
          </p:cNvSpPr>
          <p:nvPr/>
        </p:nvSpPr>
        <p:spPr>
          <a:xfrm>
            <a:off x="5107526" y="1813820"/>
            <a:ext cx="5798765" cy="120545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0C5ED3"/>
              </a:buClr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独立完成整个过程。如安全到达床边，刹住轮椅，抬起脚踏板，安全移到床下，躺下；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00000"/>
              </a:lnSpc>
              <a:buClr>
                <a:srgbClr val="0C5ED3"/>
              </a:buClr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或在床上坐起，移动到床边，必要时改变轮椅的位置，再由床转移到轮椅上。</a:t>
            </a:r>
          </a:p>
        </p:txBody>
      </p:sp>
      <p:sp>
        <p:nvSpPr>
          <p:cNvPr id="26" name="矩形: 圆角 25">
            <a:extLst>
              <a:ext uri="{FF2B5EF4-FFF2-40B4-BE49-F238E27FC236}">
                <a16:creationId xmlns="" xmlns:a16="http://schemas.microsoft.com/office/drawing/2014/main" id="{19A7A4D1-B356-4D22-AC4E-A686232422DB}"/>
              </a:ext>
            </a:extLst>
          </p:cNvPr>
          <p:cNvSpPr/>
          <p:nvPr/>
        </p:nvSpPr>
        <p:spPr bwMode="auto">
          <a:xfrm>
            <a:off x="4145400" y="2028323"/>
            <a:ext cx="777600" cy="776453"/>
          </a:xfrm>
          <a:prstGeom prst="roundRect">
            <a:avLst>
              <a:gd name="adj" fmla="val 10766"/>
            </a:avLst>
          </a:prstGeom>
          <a:gradFill>
            <a:gsLst>
              <a:gs pos="16000">
                <a:srgbClr val="0C5ED3">
                  <a:lumMod val="90000"/>
                  <a:lumOff val="10000"/>
                </a:srgbClr>
              </a:gs>
              <a:gs pos="73000">
                <a:srgbClr val="0C5ED3"/>
              </a:gs>
            </a:gsLst>
            <a:lin ang="5400000" scaled="0"/>
          </a:gradFill>
          <a:ln>
            <a:noFill/>
          </a:ln>
          <a:effectLst>
            <a:outerShdw blurRad="254000" dist="101600" dir="5400000" algn="t" rotWithShape="0">
              <a:srgbClr val="0C5ED3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400" dirty="0">
              <a:cs typeface="+mn-ea"/>
              <a:sym typeface="+mn-lt"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="" xmlns:a16="http://schemas.microsoft.com/office/drawing/2014/main" id="{27EFD12D-34F9-4EC3-B142-E2C46E0A8434}"/>
              </a:ext>
            </a:extLst>
          </p:cNvPr>
          <p:cNvGrpSpPr/>
          <p:nvPr/>
        </p:nvGrpSpPr>
        <p:grpSpPr>
          <a:xfrm>
            <a:off x="4357999" y="2196301"/>
            <a:ext cx="352402" cy="440496"/>
            <a:chOff x="6255145" y="5685038"/>
            <a:chExt cx="268514" cy="335644"/>
          </a:xfrm>
          <a:solidFill>
            <a:schemeClr val="bg1"/>
          </a:solidFill>
        </p:grpSpPr>
        <p:sp>
          <p:nvSpPr>
            <p:cNvPr id="28" name="Freeform 241">
              <a:extLst>
                <a:ext uri="{FF2B5EF4-FFF2-40B4-BE49-F238E27FC236}">
                  <a16:creationId xmlns="" xmlns:a16="http://schemas.microsoft.com/office/drawing/2014/main" id="{72B47935-62EC-4851-89CF-60A506949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712" y="5953552"/>
              <a:ext cx="42720" cy="67130"/>
            </a:xfrm>
            <a:custGeom>
              <a:avLst/>
              <a:gdLst>
                <a:gd name="T0" fmla="*/ 14 w 28"/>
                <a:gd name="T1" fmla="*/ 0 h 42"/>
                <a:gd name="T2" fmla="*/ 3 w 28"/>
                <a:gd name="T3" fmla="*/ 23 h 42"/>
                <a:gd name="T4" fmla="*/ 5 w 28"/>
                <a:gd name="T5" fmla="*/ 37 h 42"/>
                <a:gd name="T6" fmla="*/ 23 w 28"/>
                <a:gd name="T7" fmla="*/ 37 h 42"/>
                <a:gd name="T8" fmla="*/ 25 w 28"/>
                <a:gd name="T9" fmla="*/ 23 h 42"/>
                <a:gd name="T10" fmla="*/ 14 w 28"/>
                <a:gd name="T1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42">
                  <a:moveTo>
                    <a:pt x="14" y="0"/>
                  </a:moveTo>
                  <a:cubicBezTo>
                    <a:pt x="3" y="23"/>
                    <a:pt x="3" y="23"/>
                    <a:pt x="3" y="23"/>
                  </a:cubicBezTo>
                  <a:cubicBezTo>
                    <a:pt x="0" y="27"/>
                    <a:pt x="1" y="33"/>
                    <a:pt x="5" y="37"/>
                  </a:cubicBezTo>
                  <a:cubicBezTo>
                    <a:pt x="10" y="42"/>
                    <a:pt x="18" y="42"/>
                    <a:pt x="23" y="37"/>
                  </a:cubicBezTo>
                  <a:cubicBezTo>
                    <a:pt x="27" y="33"/>
                    <a:pt x="28" y="27"/>
                    <a:pt x="25" y="23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Freeform 242">
              <a:extLst>
                <a:ext uri="{FF2B5EF4-FFF2-40B4-BE49-F238E27FC236}">
                  <a16:creationId xmlns="" xmlns:a16="http://schemas.microsoft.com/office/drawing/2014/main" id="{E66ED532-486D-4F0C-AE44-EE8D32CC8E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4481" y="5953552"/>
              <a:ext cx="42720" cy="67130"/>
            </a:xfrm>
            <a:custGeom>
              <a:avLst/>
              <a:gdLst>
                <a:gd name="T0" fmla="*/ 14 w 27"/>
                <a:gd name="T1" fmla="*/ 0 h 42"/>
                <a:gd name="T2" fmla="*/ 2 w 27"/>
                <a:gd name="T3" fmla="*/ 23 h 42"/>
                <a:gd name="T4" fmla="*/ 5 w 27"/>
                <a:gd name="T5" fmla="*/ 37 h 42"/>
                <a:gd name="T6" fmla="*/ 23 w 27"/>
                <a:gd name="T7" fmla="*/ 37 h 42"/>
                <a:gd name="T8" fmla="*/ 25 w 27"/>
                <a:gd name="T9" fmla="*/ 23 h 42"/>
                <a:gd name="T10" fmla="*/ 14 w 27"/>
                <a:gd name="T1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42">
                  <a:moveTo>
                    <a:pt x="14" y="0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0" y="27"/>
                    <a:pt x="1" y="33"/>
                    <a:pt x="5" y="37"/>
                  </a:cubicBezTo>
                  <a:cubicBezTo>
                    <a:pt x="10" y="42"/>
                    <a:pt x="18" y="42"/>
                    <a:pt x="23" y="37"/>
                  </a:cubicBezTo>
                  <a:cubicBezTo>
                    <a:pt x="27" y="33"/>
                    <a:pt x="27" y="27"/>
                    <a:pt x="25" y="23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Freeform 243">
              <a:extLst>
                <a:ext uri="{FF2B5EF4-FFF2-40B4-BE49-F238E27FC236}">
                  <a16:creationId xmlns="" xmlns:a16="http://schemas.microsoft.com/office/drawing/2014/main" id="{213327A8-0849-41C7-85D7-B347FBA583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5145" y="5685038"/>
              <a:ext cx="268514" cy="262413"/>
            </a:xfrm>
            <a:custGeom>
              <a:avLst/>
              <a:gdLst>
                <a:gd name="T0" fmla="*/ 138 w 168"/>
                <a:gd name="T1" fmla="*/ 90 h 163"/>
                <a:gd name="T2" fmla="*/ 130 w 168"/>
                <a:gd name="T3" fmla="*/ 82 h 163"/>
                <a:gd name="T4" fmla="*/ 115 w 168"/>
                <a:gd name="T5" fmla="*/ 24 h 163"/>
                <a:gd name="T6" fmla="*/ 84 w 168"/>
                <a:gd name="T7" fmla="*/ 0 h 163"/>
                <a:gd name="T8" fmla="*/ 53 w 168"/>
                <a:gd name="T9" fmla="*/ 24 h 163"/>
                <a:gd name="T10" fmla="*/ 38 w 168"/>
                <a:gd name="T11" fmla="*/ 82 h 163"/>
                <a:gd name="T12" fmla="*/ 30 w 168"/>
                <a:gd name="T13" fmla="*/ 90 h 163"/>
                <a:gd name="T14" fmla="*/ 4 w 168"/>
                <a:gd name="T15" fmla="*/ 133 h 163"/>
                <a:gd name="T16" fmla="*/ 33 w 168"/>
                <a:gd name="T17" fmla="*/ 161 h 163"/>
                <a:gd name="T18" fmla="*/ 40 w 168"/>
                <a:gd name="T19" fmla="*/ 162 h 163"/>
                <a:gd name="T20" fmla="*/ 63 w 168"/>
                <a:gd name="T21" fmla="*/ 153 h 163"/>
                <a:gd name="T22" fmla="*/ 84 w 168"/>
                <a:gd name="T23" fmla="*/ 162 h 163"/>
                <a:gd name="T24" fmla="*/ 105 w 168"/>
                <a:gd name="T25" fmla="*/ 153 h 163"/>
                <a:gd name="T26" fmla="*/ 136 w 168"/>
                <a:gd name="T27" fmla="*/ 161 h 163"/>
                <a:gd name="T28" fmla="*/ 164 w 168"/>
                <a:gd name="T29" fmla="*/ 133 h 163"/>
                <a:gd name="T30" fmla="*/ 138 w 168"/>
                <a:gd name="T31" fmla="*/ 90 h 163"/>
                <a:gd name="T32" fmla="*/ 156 w 168"/>
                <a:gd name="T33" fmla="*/ 131 h 163"/>
                <a:gd name="T34" fmla="*/ 134 w 168"/>
                <a:gd name="T35" fmla="*/ 153 h 163"/>
                <a:gd name="T36" fmla="*/ 110 w 168"/>
                <a:gd name="T37" fmla="*/ 147 h 163"/>
                <a:gd name="T38" fmla="*/ 115 w 168"/>
                <a:gd name="T39" fmla="*/ 134 h 163"/>
                <a:gd name="T40" fmla="*/ 126 w 168"/>
                <a:gd name="T41" fmla="*/ 134 h 163"/>
                <a:gd name="T42" fmla="*/ 130 w 168"/>
                <a:gd name="T43" fmla="*/ 130 h 163"/>
                <a:gd name="T44" fmla="*/ 126 w 168"/>
                <a:gd name="T45" fmla="*/ 126 h 163"/>
                <a:gd name="T46" fmla="*/ 112 w 168"/>
                <a:gd name="T47" fmla="*/ 126 h 163"/>
                <a:gd name="T48" fmla="*/ 107 w 168"/>
                <a:gd name="T49" fmla="*/ 132 h 163"/>
                <a:gd name="T50" fmla="*/ 84 w 168"/>
                <a:gd name="T51" fmla="*/ 154 h 163"/>
                <a:gd name="T52" fmla="*/ 62 w 168"/>
                <a:gd name="T53" fmla="*/ 132 h 163"/>
                <a:gd name="T54" fmla="*/ 56 w 168"/>
                <a:gd name="T55" fmla="*/ 126 h 163"/>
                <a:gd name="T56" fmla="*/ 43 w 168"/>
                <a:gd name="T57" fmla="*/ 126 h 163"/>
                <a:gd name="T58" fmla="*/ 39 w 168"/>
                <a:gd name="T59" fmla="*/ 130 h 163"/>
                <a:gd name="T60" fmla="*/ 43 w 168"/>
                <a:gd name="T61" fmla="*/ 134 h 163"/>
                <a:gd name="T62" fmla="*/ 54 w 168"/>
                <a:gd name="T63" fmla="*/ 134 h 163"/>
                <a:gd name="T64" fmla="*/ 58 w 168"/>
                <a:gd name="T65" fmla="*/ 147 h 163"/>
                <a:gd name="T66" fmla="*/ 34 w 168"/>
                <a:gd name="T67" fmla="*/ 153 h 163"/>
                <a:gd name="T68" fmla="*/ 12 w 168"/>
                <a:gd name="T69" fmla="*/ 131 h 163"/>
                <a:gd name="T70" fmla="*/ 32 w 168"/>
                <a:gd name="T71" fmla="*/ 98 h 163"/>
                <a:gd name="T72" fmla="*/ 46 w 168"/>
                <a:gd name="T73" fmla="*/ 84 h 163"/>
                <a:gd name="T74" fmla="*/ 61 w 168"/>
                <a:gd name="T75" fmla="*/ 26 h 163"/>
                <a:gd name="T76" fmla="*/ 84 w 168"/>
                <a:gd name="T77" fmla="*/ 8 h 163"/>
                <a:gd name="T78" fmla="*/ 107 w 168"/>
                <a:gd name="T79" fmla="*/ 26 h 163"/>
                <a:gd name="T80" fmla="*/ 122 w 168"/>
                <a:gd name="T81" fmla="*/ 84 h 163"/>
                <a:gd name="T82" fmla="*/ 136 w 168"/>
                <a:gd name="T83" fmla="*/ 98 h 163"/>
                <a:gd name="T84" fmla="*/ 156 w 168"/>
                <a:gd name="T85" fmla="*/ 13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8" h="163">
                  <a:moveTo>
                    <a:pt x="138" y="90"/>
                  </a:moveTo>
                  <a:cubicBezTo>
                    <a:pt x="134" y="89"/>
                    <a:pt x="131" y="86"/>
                    <a:pt x="130" y="82"/>
                  </a:cubicBezTo>
                  <a:cubicBezTo>
                    <a:pt x="115" y="24"/>
                    <a:pt x="115" y="24"/>
                    <a:pt x="115" y="24"/>
                  </a:cubicBezTo>
                  <a:cubicBezTo>
                    <a:pt x="111" y="10"/>
                    <a:pt x="99" y="0"/>
                    <a:pt x="84" y="0"/>
                  </a:cubicBezTo>
                  <a:cubicBezTo>
                    <a:pt x="70" y="0"/>
                    <a:pt x="57" y="10"/>
                    <a:pt x="53" y="24"/>
                  </a:cubicBezTo>
                  <a:cubicBezTo>
                    <a:pt x="38" y="82"/>
                    <a:pt x="38" y="82"/>
                    <a:pt x="38" y="82"/>
                  </a:cubicBezTo>
                  <a:cubicBezTo>
                    <a:pt x="37" y="86"/>
                    <a:pt x="34" y="89"/>
                    <a:pt x="30" y="90"/>
                  </a:cubicBezTo>
                  <a:cubicBezTo>
                    <a:pt x="12" y="95"/>
                    <a:pt x="0" y="113"/>
                    <a:pt x="4" y="133"/>
                  </a:cubicBezTo>
                  <a:cubicBezTo>
                    <a:pt x="7" y="147"/>
                    <a:pt x="18" y="158"/>
                    <a:pt x="33" y="161"/>
                  </a:cubicBezTo>
                  <a:cubicBezTo>
                    <a:pt x="35" y="161"/>
                    <a:pt x="37" y="162"/>
                    <a:pt x="40" y="162"/>
                  </a:cubicBezTo>
                  <a:cubicBezTo>
                    <a:pt x="48" y="162"/>
                    <a:pt x="56" y="159"/>
                    <a:pt x="63" y="153"/>
                  </a:cubicBezTo>
                  <a:cubicBezTo>
                    <a:pt x="69" y="159"/>
                    <a:pt x="76" y="162"/>
                    <a:pt x="84" y="162"/>
                  </a:cubicBezTo>
                  <a:cubicBezTo>
                    <a:pt x="93" y="162"/>
                    <a:pt x="100" y="159"/>
                    <a:pt x="105" y="153"/>
                  </a:cubicBezTo>
                  <a:cubicBezTo>
                    <a:pt x="114" y="160"/>
                    <a:pt x="125" y="163"/>
                    <a:pt x="136" y="161"/>
                  </a:cubicBezTo>
                  <a:cubicBezTo>
                    <a:pt x="150" y="158"/>
                    <a:pt x="161" y="147"/>
                    <a:pt x="164" y="133"/>
                  </a:cubicBezTo>
                  <a:cubicBezTo>
                    <a:pt x="168" y="113"/>
                    <a:pt x="156" y="95"/>
                    <a:pt x="138" y="90"/>
                  </a:cubicBezTo>
                  <a:close/>
                  <a:moveTo>
                    <a:pt x="156" y="131"/>
                  </a:moveTo>
                  <a:cubicBezTo>
                    <a:pt x="154" y="142"/>
                    <a:pt x="145" y="151"/>
                    <a:pt x="134" y="153"/>
                  </a:cubicBezTo>
                  <a:cubicBezTo>
                    <a:pt x="125" y="155"/>
                    <a:pt x="117" y="153"/>
                    <a:pt x="110" y="147"/>
                  </a:cubicBezTo>
                  <a:cubicBezTo>
                    <a:pt x="113" y="143"/>
                    <a:pt x="114" y="139"/>
                    <a:pt x="115" y="134"/>
                  </a:cubicBezTo>
                  <a:cubicBezTo>
                    <a:pt x="126" y="134"/>
                    <a:pt x="126" y="134"/>
                    <a:pt x="126" y="134"/>
                  </a:cubicBezTo>
                  <a:cubicBezTo>
                    <a:pt x="128" y="134"/>
                    <a:pt x="130" y="132"/>
                    <a:pt x="130" y="130"/>
                  </a:cubicBezTo>
                  <a:cubicBezTo>
                    <a:pt x="130" y="128"/>
                    <a:pt x="128" y="126"/>
                    <a:pt x="126" y="126"/>
                  </a:cubicBezTo>
                  <a:cubicBezTo>
                    <a:pt x="112" y="126"/>
                    <a:pt x="112" y="126"/>
                    <a:pt x="112" y="126"/>
                  </a:cubicBezTo>
                  <a:cubicBezTo>
                    <a:pt x="109" y="126"/>
                    <a:pt x="107" y="129"/>
                    <a:pt x="107" y="132"/>
                  </a:cubicBezTo>
                  <a:cubicBezTo>
                    <a:pt x="107" y="144"/>
                    <a:pt x="97" y="154"/>
                    <a:pt x="84" y="154"/>
                  </a:cubicBezTo>
                  <a:cubicBezTo>
                    <a:pt x="72" y="154"/>
                    <a:pt x="62" y="144"/>
                    <a:pt x="62" y="132"/>
                  </a:cubicBezTo>
                  <a:cubicBezTo>
                    <a:pt x="62" y="129"/>
                    <a:pt x="60" y="126"/>
                    <a:pt x="56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1" y="126"/>
                    <a:pt x="39" y="128"/>
                    <a:pt x="39" y="130"/>
                  </a:cubicBezTo>
                  <a:cubicBezTo>
                    <a:pt x="39" y="132"/>
                    <a:pt x="41" y="134"/>
                    <a:pt x="43" y="134"/>
                  </a:cubicBezTo>
                  <a:cubicBezTo>
                    <a:pt x="54" y="134"/>
                    <a:pt x="54" y="134"/>
                    <a:pt x="54" y="134"/>
                  </a:cubicBezTo>
                  <a:cubicBezTo>
                    <a:pt x="55" y="139"/>
                    <a:pt x="56" y="143"/>
                    <a:pt x="58" y="147"/>
                  </a:cubicBezTo>
                  <a:cubicBezTo>
                    <a:pt x="52" y="152"/>
                    <a:pt x="43" y="155"/>
                    <a:pt x="34" y="153"/>
                  </a:cubicBezTo>
                  <a:cubicBezTo>
                    <a:pt x="23" y="151"/>
                    <a:pt x="14" y="142"/>
                    <a:pt x="12" y="131"/>
                  </a:cubicBezTo>
                  <a:cubicBezTo>
                    <a:pt x="9" y="116"/>
                    <a:pt x="18" y="102"/>
                    <a:pt x="32" y="98"/>
                  </a:cubicBezTo>
                  <a:cubicBezTo>
                    <a:pt x="39" y="96"/>
                    <a:pt x="44" y="91"/>
                    <a:pt x="46" y="84"/>
                  </a:cubicBezTo>
                  <a:cubicBezTo>
                    <a:pt x="61" y="26"/>
                    <a:pt x="61" y="26"/>
                    <a:pt x="61" y="26"/>
                  </a:cubicBezTo>
                  <a:cubicBezTo>
                    <a:pt x="64" y="15"/>
                    <a:pt x="73" y="8"/>
                    <a:pt x="84" y="8"/>
                  </a:cubicBezTo>
                  <a:cubicBezTo>
                    <a:pt x="95" y="8"/>
                    <a:pt x="104" y="15"/>
                    <a:pt x="107" y="26"/>
                  </a:cubicBezTo>
                  <a:cubicBezTo>
                    <a:pt x="122" y="84"/>
                    <a:pt x="122" y="84"/>
                    <a:pt x="122" y="84"/>
                  </a:cubicBezTo>
                  <a:cubicBezTo>
                    <a:pt x="124" y="91"/>
                    <a:pt x="129" y="96"/>
                    <a:pt x="136" y="98"/>
                  </a:cubicBezTo>
                  <a:cubicBezTo>
                    <a:pt x="150" y="102"/>
                    <a:pt x="159" y="116"/>
                    <a:pt x="156" y="1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1" name="内容占位符 2">
            <a:extLst>
              <a:ext uri="{FF2B5EF4-FFF2-40B4-BE49-F238E27FC236}">
                <a16:creationId xmlns="" xmlns:a16="http://schemas.microsoft.com/office/drawing/2014/main" id="{7773E775-0FA3-4A60-B8A8-62B216F37C74}"/>
              </a:ext>
            </a:extLst>
          </p:cNvPr>
          <p:cNvSpPr txBox="1">
            <a:spLocks noChangeArrowheads="1"/>
          </p:cNvSpPr>
          <p:nvPr/>
        </p:nvSpPr>
        <p:spPr>
          <a:xfrm>
            <a:off x="5107526" y="3448819"/>
            <a:ext cx="516884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0C5ED3"/>
              </a:buClr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在完成上述过程中，某些步骤需要给予一定的帮助、提醒或监督，以保证安全完成。</a:t>
            </a:r>
          </a:p>
        </p:txBody>
      </p:sp>
      <p:sp>
        <p:nvSpPr>
          <p:cNvPr id="32" name="矩形: 圆角 31">
            <a:extLst>
              <a:ext uri="{FF2B5EF4-FFF2-40B4-BE49-F238E27FC236}">
                <a16:creationId xmlns="" xmlns:a16="http://schemas.microsoft.com/office/drawing/2014/main" id="{91BA0244-DCCE-4985-8C25-5BC76A4F6048}"/>
              </a:ext>
            </a:extLst>
          </p:cNvPr>
          <p:cNvSpPr/>
          <p:nvPr/>
        </p:nvSpPr>
        <p:spPr bwMode="auto">
          <a:xfrm>
            <a:off x="4145400" y="3352980"/>
            <a:ext cx="777600" cy="776453"/>
          </a:xfrm>
          <a:prstGeom prst="roundRect">
            <a:avLst>
              <a:gd name="adj" fmla="val 10766"/>
            </a:avLst>
          </a:prstGeom>
          <a:gradFill>
            <a:gsLst>
              <a:gs pos="16000">
                <a:srgbClr val="0C5ED3">
                  <a:lumMod val="90000"/>
                  <a:lumOff val="10000"/>
                </a:srgbClr>
              </a:gs>
              <a:gs pos="73000">
                <a:srgbClr val="0C5ED3"/>
              </a:gs>
            </a:gsLst>
            <a:lin ang="5400000" scaled="0"/>
          </a:gradFill>
          <a:ln>
            <a:noFill/>
          </a:ln>
          <a:effectLst>
            <a:outerShdw blurRad="254000" dist="101600" dir="5400000" algn="t" rotWithShape="0">
              <a:srgbClr val="0C5ED3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400" dirty="0">
              <a:cs typeface="+mn-ea"/>
              <a:sym typeface="+mn-lt"/>
            </a:endParaRPr>
          </a:p>
        </p:txBody>
      </p:sp>
      <p:grpSp>
        <p:nvGrpSpPr>
          <p:cNvPr id="37" name="组合 36">
            <a:extLst>
              <a:ext uri="{FF2B5EF4-FFF2-40B4-BE49-F238E27FC236}">
                <a16:creationId xmlns="" xmlns:a16="http://schemas.microsoft.com/office/drawing/2014/main" id="{81F6E33C-D165-4D7F-81EB-A63E53544CFF}"/>
              </a:ext>
            </a:extLst>
          </p:cNvPr>
          <p:cNvGrpSpPr/>
          <p:nvPr/>
        </p:nvGrpSpPr>
        <p:grpSpPr>
          <a:xfrm>
            <a:off x="4332952" y="3532364"/>
            <a:ext cx="402496" cy="417684"/>
            <a:chOff x="7152227" y="5685038"/>
            <a:chExt cx="323435" cy="335644"/>
          </a:xfrm>
          <a:solidFill>
            <a:schemeClr val="bg1"/>
          </a:solidFill>
        </p:grpSpPr>
        <p:sp>
          <p:nvSpPr>
            <p:cNvPr id="38" name="Freeform 244">
              <a:extLst>
                <a:ext uri="{FF2B5EF4-FFF2-40B4-BE49-F238E27FC236}">
                  <a16:creationId xmlns="" xmlns:a16="http://schemas.microsoft.com/office/drawing/2014/main" id="{396DD9D5-2259-4306-BF67-CE902E6BD62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2227" y="5703348"/>
              <a:ext cx="201387" cy="311234"/>
            </a:xfrm>
            <a:custGeom>
              <a:avLst/>
              <a:gdLst>
                <a:gd name="T0" fmla="*/ 37 w 127"/>
                <a:gd name="T1" fmla="*/ 140 h 195"/>
                <a:gd name="T2" fmla="*/ 54 w 127"/>
                <a:gd name="T3" fmla="*/ 133 h 195"/>
                <a:gd name="T4" fmla="*/ 69 w 127"/>
                <a:gd name="T5" fmla="*/ 123 h 195"/>
                <a:gd name="T6" fmla="*/ 78 w 127"/>
                <a:gd name="T7" fmla="*/ 118 h 195"/>
                <a:gd name="T8" fmla="*/ 102 w 127"/>
                <a:gd name="T9" fmla="*/ 97 h 195"/>
                <a:gd name="T10" fmla="*/ 110 w 127"/>
                <a:gd name="T11" fmla="*/ 78 h 195"/>
                <a:gd name="T12" fmla="*/ 125 w 127"/>
                <a:gd name="T13" fmla="*/ 51 h 195"/>
                <a:gd name="T14" fmla="*/ 125 w 127"/>
                <a:gd name="T15" fmla="*/ 45 h 195"/>
                <a:gd name="T16" fmla="*/ 104 w 127"/>
                <a:gd name="T17" fmla="*/ 11 h 195"/>
                <a:gd name="T18" fmla="*/ 103 w 127"/>
                <a:gd name="T19" fmla="*/ 4 h 195"/>
                <a:gd name="T20" fmla="*/ 98 w 127"/>
                <a:gd name="T21" fmla="*/ 1 h 195"/>
                <a:gd name="T22" fmla="*/ 95 w 127"/>
                <a:gd name="T23" fmla="*/ 5 h 195"/>
                <a:gd name="T24" fmla="*/ 96 w 127"/>
                <a:gd name="T25" fmla="*/ 13 h 195"/>
                <a:gd name="T26" fmla="*/ 117 w 127"/>
                <a:gd name="T27" fmla="*/ 49 h 195"/>
                <a:gd name="T28" fmla="*/ 102 w 127"/>
                <a:gd name="T29" fmla="*/ 75 h 195"/>
                <a:gd name="T30" fmla="*/ 94 w 127"/>
                <a:gd name="T31" fmla="*/ 94 h 195"/>
                <a:gd name="T32" fmla="*/ 76 w 127"/>
                <a:gd name="T33" fmla="*/ 111 h 195"/>
                <a:gd name="T34" fmla="*/ 65 w 127"/>
                <a:gd name="T35" fmla="*/ 116 h 195"/>
                <a:gd name="T36" fmla="*/ 50 w 127"/>
                <a:gd name="T37" fmla="*/ 127 h 195"/>
                <a:gd name="T38" fmla="*/ 36 w 127"/>
                <a:gd name="T39" fmla="*/ 132 h 195"/>
                <a:gd name="T40" fmla="*/ 33 w 127"/>
                <a:gd name="T41" fmla="*/ 133 h 195"/>
                <a:gd name="T42" fmla="*/ 6 w 127"/>
                <a:gd name="T43" fmla="*/ 149 h 195"/>
                <a:gd name="T44" fmla="*/ 0 w 127"/>
                <a:gd name="T45" fmla="*/ 168 h 195"/>
                <a:gd name="T46" fmla="*/ 0 w 127"/>
                <a:gd name="T47" fmla="*/ 191 h 195"/>
                <a:gd name="T48" fmla="*/ 4 w 127"/>
                <a:gd name="T49" fmla="*/ 195 h 195"/>
                <a:gd name="T50" fmla="*/ 4 w 127"/>
                <a:gd name="T51" fmla="*/ 195 h 195"/>
                <a:gd name="T52" fmla="*/ 8 w 127"/>
                <a:gd name="T53" fmla="*/ 191 h 195"/>
                <a:gd name="T54" fmla="*/ 8 w 127"/>
                <a:gd name="T55" fmla="*/ 168 h 195"/>
                <a:gd name="T56" fmla="*/ 13 w 127"/>
                <a:gd name="T57" fmla="*/ 154 h 195"/>
                <a:gd name="T58" fmla="*/ 34 w 127"/>
                <a:gd name="T59" fmla="*/ 140 h 195"/>
                <a:gd name="T60" fmla="*/ 37 w 127"/>
                <a:gd name="T61" fmla="*/ 14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7" h="195">
                  <a:moveTo>
                    <a:pt x="37" y="140"/>
                  </a:moveTo>
                  <a:cubicBezTo>
                    <a:pt x="43" y="140"/>
                    <a:pt x="49" y="137"/>
                    <a:pt x="54" y="133"/>
                  </a:cubicBezTo>
                  <a:cubicBezTo>
                    <a:pt x="69" y="123"/>
                    <a:pt x="69" y="123"/>
                    <a:pt x="69" y="123"/>
                  </a:cubicBezTo>
                  <a:cubicBezTo>
                    <a:pt x="72" y="121"/>
                    <a:pt x="75" y="119"/>
                    <a:pt x="78" y="118"/>
                  </a:cubicBezTo>
                  <a:cubicBezTo>
                    <a:pt x="89" y="115"/>
                    <a:pt x="97" y="107"/>
                    <a:pt x="102" y="97"/>
                  </a:cubicBezTo>
                  <a:cubicBezTo>
                    <a:pt x="110" y="78"/>
                    <a:pt x="110" y="78"/>
                    <a:pt x="110" y="78"/>
                  </a:cubicBezTo>
                  <a:cubicBezTo>
                    <a:pt x="114" y="68"/>
                    <a:pt x="119" y="59"/>
                    <a:pt x="125" y="51"/>
                  </a:cubicBezTo>
                  <a:cubicBezTo>
                    <a:pt x="127" y="49"/>
                    <a:pt x="126" y="47"/>
                    <a:pt x="125" y="45"/>
                  </a:cubicBezTo>
                  <a:cubicBezTo>
                    <a:pt x="114" y="37"/>
                    <a:pt x="107" y="25"/>
                    <a:pt x="104" y="11"/>
                  </a:cubicBezTo>
                  <a:cubicBezTo>
                    <a:pt x="103" y="4"/>
                    <a:pt x="103" y="4"/>
                    <a:pt x="103" y="4"/>
                  </a:cubicBezTo>
                  <a:cubicBezTo>
                    <a:pt x="103" y="2"/>
                    <a:pt x="101" y="0"/>
                    <a:pt x="98" y="1"/>
                  </a:cubicBezTo>
                  <a:cubicBezTo>
                    <a:pt x="96" y="1"/>
                    <a:pt x="95" y="3"/>
                    <a:pt x="95" y="5"/>
                  </a:cubicBezTo>
                  <a:cubicBezTo>
                    <a:pt x="96" y="13"/>
                    <a:pt x="96" y="13"/>
                    <a:pt x="96" y="13"/>
                  </a:cubicBezTo>
                  <a:cubicBezTo>
                    <a:pt x="99" y="27"/>
                    <a:pt x="106" y="40"/>
                    <a:pt x="117" y="49"/>
                  </a:cubicBezTo>
                  <a:cubicBezTo>
                    <a:pt x="111" y="57"/>
                    <a:pt x="106" y="66"/>
                    <a:pt x="102" y="75"/>
                  </a:cubicBezTo>
                  <a:cubicBezTo>
                    <a:pt x="94" y="94"/>
                    <a:pt x="94" y="94"/>
                    <a:pt x="94" y="94"/>
                  </a:cubicBezTo>
                  <a:cubicBezTo>
                    <a:pt x="91" y="102"/>
                    <a:pt x="84" y="108"/>
                    <a:pt x="76" y="111"/>
                  </a:cubicBezTo>
                  <a:cubicBezTo>
                    <a:pt x="72" y="112"/>
                    <a:pt x="68" y="114"/>
                    <a:pt x="65" y="116"/>
                  </a:cubicBezTo>
                  <a:cubicBezTo>
                    <a:pt x="50" y="127"/>
                    <a:pt x="50" y="127"/>
                    <a:pt x="50" y="127"/>
                  </a:cubicBezTo>
                  <a:cubicBezTo>
                    <a:pt x="46" y="130"/>
                    <a:pt x="41" y="132"/>
                    <a:pt x="36" y="132"/>
                  </a:cubicBezTo>
                  <a:cubicBezTo>
                    <a:pt x="33" y="133"/>
                    <a:pt x="33" y="133"/>
                    <a:pt x="33" y="133"/>
                  </a:cubicBezTo>
                  <a:cubicBezTo>
                    <a:pt x="22" y="134"/>
                    <a:pt x="12" y="140"/>
                    <a:pt x="6" y="149"/>
                  </a:cubicBezTo>
                  <a:cubicBezTo>
                    <a:pt x="2" y="155"/>
                    <a:pt x="0" y="162"/>
                    <a:pt x="0" y="168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3"/>
                    <a:pt x="2" y="195"/>
                    <a:pt x="4" y="195"/>
                  </a:cubicBezTo>
                  <a:cubicBezTo>
                    <a:pt x="4" y="195"/>
                    <a:pt x="4" y="195"/>
                    <a:pt x="4" y="195"/>
                  </a:cubicBezTo>
                  <a:cubicBezTo>
                    <a:pt x="6" y="195"/>
                    <a:pt x="8" y="193"/>
                    <a:pt x="8" y="191"/>
                  </a:cubicBezTo>
                  <a:cubicBezTo>
                    <a:pt x="8" y="168"/>
                    <a:pt x="8" y="168"/>
                    <a:pt x="8" y="168"/>
                  </a:cubicBezTo>
                  <a:cubicBezTo>
                    <a:pt x="8" y="163"/>
                    <a:pt x="10" y="158"/>
                    <a:pt x="13" y="154"/>
                  </a:cubicBezTo>
                  <a:cubicBezTo>
                    <a:pt x="17" y="146"/>
                    <a:pt x="25" y="141"/>
                    <a:pt x="34" y="140"/>
                  </a:cubicBezTo>
                  <a:lnTo>
                    <a:pt x="37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Freeform 245">
              <a:extLst>
                <a:ext uri="{FF2B5EF4-FFF2-40B4-BE49-F238E27FC236}">
                  <a16:creationId xmlns="" xmlns:a16="http://schemas.microsoft.com/office/drawing/2014/main" id="{32B00F70-BDC1-457D-B1D0-7197FFDF5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2738" y="5685038"/>
              <a:ext cx="292924" cy="335644"/>
            </a:xfrm>
            <a:custGeom>
              <a:avLst/>
              <a:gdLst>
                <a:gd name="T0" fmla="*/ 166 w 183"/>
                <a:gd name="T1" fmla="*/ 52 h 209"/>
                <a:gd name="T2" fmla="*/ 157 w 183"/>
                <a:gd name="T3" fmla="*/ 43 h 209"/>
                <a:gd name="T4" fmla="*/ 137 w 183"/>
                <a:gd name="T5" fmla="*/ 38 h 209"/>
                <a:gd name="T6" fmla="*/ 131 w 183"/>
                <a:gd name="T7" fmla="*/ 39 h 209"/>
                <a:gd name="T8" fmla="*/ 116 w 183"/>
                <a:gd name="T9" fmla="*/ 33 h 209"/>
                <a:gd name="T10" fmla="*/ 111 w 183"/>
                <a:gd name="T11" fmla="*/ 24 h 209"/>
                <a:gd name="T12" fmla="*/ 107 w 183"/>
                <a:gd name="T13" fmla="*/ 4 h 209"/>
                <a:gd name="T14" fmla="*/ 102 w 183"/>
                <a:gd name="T15" fmla="*/ 1 h 209"/>
                <a:gd name="T16" fmla="*/ 99 w 183"/>
                <a:gd name="T17" fmla="*/ 5 h 209"/>
                <a:gd name="T18" fmla="*/ 103 w 183"/>
                <a:gd name="T19" fmla="*/ 26 h 209"/>
                <a:gd name="T20" fmla="*/ 110 w 183"/>
                <a:gd name="T21" fmla="*/ 39 h 209"/>
                <a:gd name="T22" fmla="*/ 132 w 183"/>
                <a:gd name="T23" fmla="*/ 47 h 209"/>
                <a:gd name="T24" fmla="*/ 137 w 183"/>
                <a:gd name="T25" fmla="*/ 46 h 209"/>
                <a:gd name="T26" fmla="*/ 153 w 183"/>
                <a:gd name="T27" fmla="*/ 50 h 209"/>
                <a:gd name="T28" fmla="*/ 160 w 183"/>
                <a:gd name="T29" fmla="*/ 57 h 209"/>
                <a:gd name="T30" fmla="*/ 175 w 183"/>
                <a:gd name="T31" fmla="*/ 107 h 209"/>
                <a:gd name="T32" fmla="*/ 82 w 183"/>
                <a:gd name="T33" fmla="*/ 201 h 209"/>
                <a:gd name="T34" fmla="*/ 80 w 183"/>
                <a:gd name="T35" fmla="*/ 201 h 209"/>
                <a:gd name="T36" fmla="*/ 37 w 183"/>
                <a:gd name="T37" fmla="*/ 183 h 209"/>
                <a:gd name="T38" fmla="*/ 29 w 183"/>
                <a:gd name="T39" fmla="*/ 175 h 209"/>
                <a:gd name="T40" fmla="*/ 22 w 183"/>
                <a:gd name="T41" fmla="*/ 171 h 209"/>
                <a:gd name="T42" fmla="*/ 10 w 183"/>
                <a:gd name="T43" fmla="*/ 173 h 209"/>
                <a:gd name="T44" fmla="*/ 3 w 183"/>
                <a:gd name="T45" fmla="*/ 183 h 209"/>
                <a:gd name="T46" fmla="*/ 0 w 183"/>
                <a:gd name="T47" fmla="*/ 197 h 209"/>
                <a:gd name="T48" fmla="*/ 4 w 183"/>
                <a:gd name="T49" fmla="*/ 202 h 209"/>
                <a:gd name="T50" fmla="*/ 8 w 183"/>
                <a:gd name="T51" fmla="*/ 198 h 209"/>
                <a:gd name="T52" fmla="*/ 11 w 183"/>
                <a:gd name="T53" fmla="*/ 185 h 209"/>
                <a:gd name="T54" fmla="*/ 14 w 183"/>
                <a:gd name="T55" fmla="*/ 180 h 209"/>
                <a:gd name="T56" fmla="*/ 20 w 183"/>
                <a:gd name="T57" fmla="*/ 179 h 209"/>
                <a:gd name="T58" fmla="*/ 24 w 183"/>
                <a:gd name="T59" fmla="*/ 181 h 209"/>
                <a:gd name="T60" fmla="*/ 32 w 183"/>
                <a:gd name="T61" fmla="*/ 189 h 209"/>
                <a:gd name="T62" fmla="*/ 80 w 183"/>
                <a:gd name="T63" fmla="*/ 209 h 209"/>
                <a:gd name="T64" fmla="*/ 82 w 183"/>
                <a:gd name="T65" fmla="*/ 209 h 209"/>
                <a:gd name="T66" fmla="*/ 183 w 183"/>
                <a:gd name="T67" fmla="*/ 107 h 209"/>
                <a:gd name="T68" fmla="*/ 166 w 183"/>
                <a:gd name="T69" fmla="*/ 52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3" h="209">
                  <a:moveTo>
                    <a:pt x="166" y="52"/>
                  </a:moveTo>
                  <a:cubicBezTo>
                    <a:pt x="164" y="48"/>
                    <a:pt x="161" y="45"/>
                    <a:pt x="157" y="43"/>
                  </a:cubicBezTo>
                  <a:cubicBezTo>
                    <a:pt x="151" y="39"/>
                    <a:pt x="144" y="37"/>
                    <a:pt x="137" y="38"/>
                  </a:cubicBezTo>
                  <a:cubicBezTo>
                    <a:pt x="131" y="39"/>
                    <a:pt x="131" y="39"/>
                    <a:pt x="131" y="39"/>
                  </a:cubicBezTo>
                  <a:cubicBezTo>
                    <a:pt x="126" y="39"/>
                    <a:pt x="120" y="37"/>
                    <a:pt x="116" y="33"/>
                  </a:cubicBezTo>
                  <a:cubicBezTo>
                    <a:pt x="114" y="31"/>
                    <a:pt x="112" y="27"/>
                    <a:pt x="111" y="24"/>
                  </a:cubicBezTo>
                  <a:cubicBezTo>
                    <a:pt x="107" y="4"/>
                    <a:pt x="107" y="4"/>
                    <a:pt x="107" y="4"/>
                  </a:cubicBezTo>
                  <a:cubicBezTo>
                    <a:pt x="106" y="2"/>
                    <a:pt x="104" y="0"/>
                    <a:pt x="102" y="1"/>
                  </a:cubicBezTo>
                  <a:cubicBezTo>
                    <a:pt x="100" y="1"/>
                    <a:pt x="99" y="3"/>
                    <a:pt x="99" y="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4" y="31"/>
                    <a:pt x="107" y="35"/>
                    <a:pt x="110" y="39"/>
                  </a:cubicBezTo>
                  <a:cubicBezTo>
                    <a:pt x="116" y="45"/>
                    <a:pt x="124" y="47"/>
                    <a:pt x="132" y="47"/>
                  </a:cubicBezTo>
                  <a:cubicBezTo>
                    <a:pt x="137" y="46"/>
                    <a:pt x="137" y="46"/>
                    <a:pt x="137" y="46"/>
                  </a:cubicBezTo>
                  <a:cubicBezTo>
                    <a:pt x="143" y="45"/>
                    <a:pt x="148" y="47"/>
                    <a:pt x="153" y="50"/>
                  </a:cubicBezTo>
                  <a:cubicBezTo>
                    <a:pt x="156" y="51"/>
                    <a:pt x="158" y="54"/>
                    <a:pt x="160" y="57"/>
                  </a:cubicBezTo>
                  <a:cubicBezTo>
                    <a:pt x="169" y="72"/>
                    <a:pt x="175" y="89"/>
                    <a:pt x="175" y="107"/>
                  </a:cubicBezTo>
                  <a:cubicBezTo>
                    <a:pt x="175" y="159"/>
                    <a:pt x="133" y="201"/>
                    <a:pt x="82" y="201"/>
                  </a:cubicBezTo>
                  <a:cubicBezTo>
                    <a:pt x="80" y="201"/>
                    <a:pt x="80" y="201"/>
                    <a:pt x="80" y="201"/>
                  </a:cubicBezTo>
                  <a:cubicBezTo>
                    <a:pt x="64" y="201"/>
                    <a:pt x="49" y="195"/>
                    <a:pt x="37" y="183"/>
                  </a:cubicBezTo>
                  <a:cubicBezTo>
                    <a:pt x="29" y="175"/>
                    <a:pt x="29" y="175"/>
                    <a:pt x="29" y="175"/>
                  </a:cubicBezTo>
                  <a:cubicBezTo>
                    <a:pt x="27" y="173"/>
                    <a:pt x="25" y="172"/>
                    <a:pt x="22" y="171"/>
                  </a:cubicBezTo>
                  <a:cubicBezTo>
                    <a:pt x="18" y="170"/>
                    <a:pt x="14" y="170"/>
                    <a:pt x="10" y="173"/>
                  </a:cubicBezTo>
                  <a:cubicBezTo>
                    <a:pt x="6" y="175"/>
                    <a:pt x="3" y="179"/>
                    <a:pt x="3" y="183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199"/>
                    <a:pt x="1" y="201"/>
                    <a:pt x="4" y="202"/>
                  </a:cubicBezTo>
                  <a:cubicBezTo>
                    <a:pt x="6" y="202"/>
                    <a:pt x="8" y="200"/>
                    <a:pt x="8" y="198"/>
                  </a:cubicBezTo>
                  <a:cubicBezTo>
                    <a:pt x="11" y="185"/>
                    <a:pt x="11" y="185"/>
                    <a:pt x="11" y="185"/>
                  </a:cubicBezTo>
                  <a:cubicBezTo>
                    <a:pt x="11" y="183"/>
                    <a:pt x="12" y="181"/>
                    <a:pt x="14" y="180"/>
                  </a:cubicBezTo>
                  <a:cubicBezTo>
                    <a:pt x="16" y="178"/>
                    <a:pt x="18" y="178"/>
                    <a:pt x="20" y="179"/>
                  </a:cubicBezTo>
                  <a:cubicBezTo>
                    <a:pt x="21" y="179"/>
                    <a:pt x="23" y="180"/>
                    <a:pt x="24" y="181"/>
                  </a:cubicBezTo>
                  <a:cubicBezTo>
                    <a:pt x="32" y="189"/>
                    <a:pt x="32" y="189"/>
                    <a:pt x="32" y="189"/>
                  </a:cubicBezTo>
                  <a:cubicBezTo>
                    <a:pt x="45" y="202"/>
                    <a:pt x="62" y="209"/>
                    <a:pt x="80" y="209"/>
                  </a:cubicBezTo>
                  <a:cubicBezTo>
                    <a:pt x="82" y="209"/>
                    <a:pt x="82" y="209"/>
                    <a:pt x="82" y="209"/>
                  </a:cubicBezTo>
                  <a:cubicBezTo>
                    <a:pt x="137" y="209"/>
                    <a:pt x="183" y="163"/>
                    <a:pt x="183" y="107"/>
                  </a:cubicBezTo>
                  <a:cubicBezTo>
                    <a:pt x="183" y="88"/>
                    <a:pt x="177" y="69"/>
                    <a:pt x="166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Freeform 246">
              <a:extLst>
                <a:ext uri="{FF2B5EF4-FFF2-40B4-BE49-F238E27FC236}">
                  <a16:creationId xmlns="" xmlns:a16="http://schemas.microsoft.com/office/drawing/2014/main" id="{BD7657D6-5B83-406B-A918-2A5FBF4B1D0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8174" y="5868116"/>
              <a:ext cx="158667" cy="122052"/>
            </a:xfrm>
            <a:custGeom>
              <a:avLst/>
              <a:gdLst>
                <a:gd name="T0" fmla="*/ 7 w 101"/>
                <a:gd name="T1" fmla="*/ 45 h 75"/>
                <a:gd name="T2" fmla="*/ 5 w 101"/>
                <a:gd name="T3" fmla="*/ 64 h 75"/>
                <a:gd name="T4" fmla="*/ 21 w 101"/>
                <a:gd name="T5" fmla="*/ 73 h 75"/>
                <a:gd name="T6" fmla="*/ 29 w 101"/>
                <a:gd name="T7" fmla="*/ 74 h 75"/>
                <a:gd name="T8" fmla="*/ 60 w 101"/>
                <a:gd name="T9" fmla="*/ 69 h 75"/>
                <a:gd name="T10" fmla="*/ 96 w 101"/>
                <a:gd name="T11" fmla="*/ 34 h 75"/>
                <a:gd name="T12" fmla="*/ 98 w 101"/>
                <a:gd name="T13" fmla="*/ 6 h 75"/>
                <a:gd name="T14" fmla="*/ 96 w 101"/>
                <a:gd name="T15" fmla="*/ 0 h 75"/>
                <a:gd name="T16" fmla="*/ 25 w 101"/>
                <a:gd name="T17" fmla="*/ 37 h 75"/>
                <a:gd name="T18" fmla="*/ 7 w 101"/>
                <a:gd name="T19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75">
                  <a:moveTo>
                    <a:pt x="7" y="45"/>
                  </a:moveTo>
                  <a:cubicBezTo>
                    <a:pt x="1" y="50"/>
                    <a:pt x="0" y="59"/>
                    <a:pt x="5" y="64"/>
                  </a:cubicBezTo>
                  <a:cubicBezTo>
                    <a:pt x="9" y="69"/>
                    <a:pt x="15" y="72"/>
                    <a:pt x="21" y="73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40" y="75"/>
                    <a:pt x="50" y="74"/>
                    <a:pt x="60" y="69"/>
                  </a:cubicBezTo>
                  <a:cubicBezTo>
                    <a:pt x="76" y="62"/>
                    <a:pt x="89" y="50"/>
                    <a:pt x="96" y="34"/>
                  </a:cubicBezTo>
                  <a:cubicBezTo>
                    <a:pt x="101" y="25"/>
                    <a:pt x="101" y="15"/>
                    <a:pt x="98" y="6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77" y="20"/>
                    <a:pt x="52" y="33"/>
                    <a:pt x="25" y="37"/>
                  </a:cubicBezTo>
                  <a:cubicBezTo>
                    <a:pt x="18" y="38"/>
                    <a:pt x="12" y="40"/>
                    <a:pt x="7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1" name="内容占位符 2">
            <a:extLst>
              <a:ext uri="{FF2B5EF4-FFF2-40B4-BE49-F238E27FC236}">
                <a16:creationId xmlns="" xmlns:a16="http://schemas.microsoft.com/office/drawing/2014/main" id="{5EA0AAB4-9D1D-496E-8D54-91EC743E6916}"/>
              </a:ext>
            </a:extLst>
          </p:cNvPr>
          <p:cNvSpPr txBox="1">
            <a:spLocks noChangeArrowheads="1"/>
          </p:cNvSpPr>
          <p:nvPr/>
        </p:nvSpPr>
        <p:spPr>
          <a:xfrm>
            <a:off x="5107526" y="4581798"/>
            <a:ext cx="5798765" cy="95923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0C5ED3"/>
              </a:buClr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全国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19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岁以上成年人高血压患病率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19.9%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，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00000"/>
              </a:lnSpc>
              <a:buClr>
                <a:srgbClr val="0C5ED3"/>
              </a:buClr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每年新增患者约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600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多万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,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其中有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150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多万人死于由于高血压引起的中风</a:t>
            </a:r>
          </a:p>
        </p:txBody>
      </p:sp>
      <p:sp>
        <p:nvSpPr>
          <p:cNvPr id="42" name="矩形: 圆角 41">
            <a:extLst>
              <a:ext uri="{FF2B5EF4-FFF2-40B4-BE49-F238E27FC236}">
                <a16:creationId xmlns="" xmlns:a16="http://schemas.microsoft.com/office/drawing/2014/main" id="{4383AD3A-DFA7-46AE-A28B-9FBCC3BF086C}"/>
              </a:ext>
            </a:extLst>
          </p:cNvPr>
          <p:cNvSpPr/>
          <p:nvPr/>
        </p:nvSpPr>
        <p:spPr bwMode="auto">
          <a:xfrm>
            <a:off x="4145400" y="4581798"/>
            <a:ext cx="777600" cy="776453"/>
          </a:xfrm>
          <a:prstGeom prst="roundRect">
            <a:avLst>
              <a:gd name="adj" fmla="val 10766"/>
            </a:avLst>
          </a:prstGeom>
          <a:gradFill>
            <a:gsLst>
              <a:gs pos="16000">
                <a:srgbClr val="0C5ED3">
                  <a:lumMod val="90000"/>
                  <a:lumOff val="10000"/>
                </a:srgbClr>
              </a:gs>
              <a:gs pos="73000">
                <a:srgbClr val="0C5ED3"/>
              </a:gs>
            </a:gsLst>
            <a:lin ang="5400000" scaled="0"/>
          </a:gradFill>
          <a:ln>
            <a:noFill/>
          </a:ln>
          <a:effectLst>
            <a:outerShdw blurRad="254000" dist="101600" dir="5400000" algn="t" rotWithShape="0">
              <a:srgbClr val="0C5ED3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400" dirty="0">
              <a:cs typeface="+mn-ea"/>
              <a:sym typeface="+mn-lt"/>
            </a:endParaRPr>
          </a:p>
        </p:txBody>
      </p:sp>
      <p:sp>
        <p:nvSpPr>
          <p:cNvPr id="47" name="Freeform 257">
            <a:extLst>
              <a:ext uri="{FF2B5EF4-FFF2-40B4-BE49-F238E27FC236}">
                <a16:creationId xmlns="" xmlns:a16="http://schemas.microsoft.com/office/drawing/2014/main" id="{ACE97C76-B98E-4011-BCF3-E357CCDCB35D}"/>
              </a:ext>
            </a:extLst>
          </p:cNvPr>
          <p:cNvSpPr>
            <a:spLocks noEditPoints="1"/>
          </p:cNvSpPr>
          <p:nvPr/>
        </p:nvSpPr>
        <p:spPr bwMode="auto">
          <a:xfrm>
            <a:off x="4359643" y="4795469"/>
            <a:ext cx="349114" cy="349110"/>
          </a:xfrm>
          <a:custGeom>
            <a:avLst/>
            <a:gdLst>
              <a:gd name="T0" fmla="*/ 210 w 224"/>
              <a:gd name="T1" fmla="*/ 108 h 224"/>
              <a:gd name="T2" fmla="*/ 224 w 224"/>
              <a:gd name="T3" fmla="*/ 82 h 224"/>
              <a:gd name="T4" fmla="*/ 195 w 224"/>
              <a:gd name="T5" fmla="*/ 53 h 224"/>
              <a:gd name="T6" fmla="*/ 147 w 224"/>
              <a:gd name="T7" fmla="*/ 53 h 224"/>
              <a:gd name="T8" fmla="*/ 116 w 224"/>
              <a:gd name="T9" fmla="*/ 22 h 224"/>
              <a:gd name="T10" fmla="*/ 94 w 224"/>
              <a:gd name="T11" fmla="*/ 0 h 224"/>
              <a:gd name="T12" fmla="*/ 71 w 224"/>
              <a:gd name="T13" fmla="*/ 22 h 224"/>
              <a:gd name="T14" fmla="*/ 90 w 224"/>
              <a:gd name="T15" fmla="*/ 78 h 224"/>
              <a:gd name="T16" fmla="*/ 30 w 224"/>
              <a:gd name="T17" fmla="*/ 78 h 224"/>
              <a:gd name="T18" fmla="*/ 0 w 224"/>
              <a:gd name="T19" fmla="*/ 108 h 224"/>
              <a:gd name="T20" fmla="*/ 15 w 224"/>
              <a:gd name="T21" fmla="*/ 133 h 224"/>
              <a:gd name="T22" fmla="*/ 0 w 224"/>
              <a:gd name="T23" fmla="*/ 158 h 224"/>
              <a:gd name="T24" fmla="*/ 30 w 224"/>
              <a:gd name="T25" fmla="*/ 188 h 224"/>
              <a:gd name="T26" fmla="*/ 94 w 224"/>
              <a:gd name="T27" fmla="*/ 188 h 224"/>
              <a:gd name="T28" fmla="*/ 108 w 224"/>
              <a:gd name="T29" fmla="*/ 202 h 224"/>
              <a:gd name="T30" fmla="*/ 130 w 224"/>
              <a:gd name="T31" fmla="*/ 224 h 224"/>
              <a:gd name="T32" fmla="*/ 152 w 224"/>
              <a:gd name="T33" fmla="*/ 202 h 224"/>
              <a:gd name="T34" fmla="*/ 141 w 224"/>
              <a:gd name="T35" fmla="*/ 167 h 224"/>
              <a:gd name="T36" fmla="*/ 138 w 224"/>
              <a:gd name="T37" fmla="*/ 162 h 224"/>
              <a:gd name="T38" fmla="*/ 195 w 224"/>
              <a:gd name="T39" fmla="*/ 162 h 224"/>
              <a:gd name="T40" fmla="*/ 224 w 224"/>
              <a:gd name="T41" fmla="*/ 133 h 224"/>
              <a:gd name="T42" fmla="*/ 210 w 224"/>
              <a:gd name="T43" fmla="*/ 108 h 224"/>
              <a:gd name="T44" fmla="*/ 195 w 224"/>
              <a:gd name="T45" fmla="*/ 154 h 224"/>
              <a:gd name="T46" fmla="*/ 60 w 224"/>
              <a:gd name="T47" fmla="*/ 154 h 224"/>
              <a:gd name="T48" fmla="*/ 56 w 224"/>
              <a:gd name="T49" fmla="*/ 158 h 224"/>
              <a:gd name="T50" fmla="*/ 60 w 224"/>
              <a:gd name="T51" fmla="*/ 162 h 224"/>
              <a:gd name="T52" fmla="*/ 128 w 224"/>
              <a:gd name="T53" fmla="*/ 162 h 224"/>
              <a:gd name="T54" fmla="*/ 134 w 224"/>
              <a:gd name="T55" fmla="*/ 171 h 224"/>
              <a:gd name="T56" fmla="*/ 144 w 224"/>
              <a:gd name="T57" fmla="*/ 202 h 224"/>
              <a:gd name="T58" fmla="*/ 130 w 224"/>
              <a:gd name="T59" fmla="*/ 216 h 224"/>
              <a:gd name="T60" fmla="*/ 116 w 224"/>
              <a:gd name="T61" fmla="*/ 202 h 224"/>
              <a:gd name="T62" fmla="*/ 94 w 224"/>
              <a:gd name="T63" fmla="*/ 180 h 224"/>
              <a:gd name="T64" fmla="*/ 30 w 224"/>
              <a:gd name="T65" fmla="*/ 180 h 224"/>
              <a:gd name="T66" fmla="*/ 8 w 224"/>
              <a:gd name="T67" fmla="*/ 158 h 224"/>
              <a:gd name="T68" fmla="*/ 30 w 224"/>
              <a:gd name="T69" fmla="*/ 137 h 224"/>
              <a:gd name="T70" fmla="*/ 33 w 224"/>
              <a:gd name="T71" fmla="*/ 137 h 224"/>
              <a:gd name="T72" fmla="*/ 164 w 224"/>
              <a:gd name="T73" fmla="*/ 137 h 224"/>
              <a:gd name="T74" fmla="*/ 168 w 224"/>
              <a:gd name="T75" fmla="*/ 133 h 224"/>
              <a:gd name="T76" fmla="*/ 164 w 224"/>
              <a:gd name="T77" fmla="*/ 129 h 224"/>
              <a:gd name="T78" fmla="*/ 33 w 224"/>
              <a:gd name="T79" fmla="*/ 129 h 224"/>
              <a:gd name="T80" fmla="*/ 30 w 224"/>
              <a:gd name="T81" fmla="*/ 129 h 224"/>
              <a:gd name="T82" fmla="*/ 8 w 224"/>
              <a:gd name="T83" fmla="*/ 108 h 224"/>
              <a:gd name="T84" fmla="*/ 30 w 224"/>
              <a:gd name="T85" fmla="*/ 86 h 224"/>
              <a:gd name="T86" fmla="*/ 164 w 224"/>
              <a:gd name="T87" fmla="*/ 86 h 224"/>
              <a:gd name="T88" fmla="*/ 168 w 224"/>
              <a:gd name="T89" fmla="*/ 82 h 224"/>
              <a:gd name="T90" fmla="*/ 164 w 224"/>
              <a:gd name="T91" fmla="*/ 78 h 224"/>
              <a:gd name="T92" fmla="*/ 100 w 224"/>
              <a:gd name="T93" fmla="*/ 78 h 224"/>
              <a:gd name="T94" fmla="*/ 79 w 224"/>
              <a:gd name="T95" fmla="*/ 22 h 224"/>
              <a:gd name="T96" fmla="*/ 94 w 224"/>
              <a:gd name="T97" fmla="*/ 8 h 224"/>
              <a:gd name="T98" fmla="*/ 108 w 224"/>
              <a:gd name="T99" fmla="*/ 22 h 224"/>
              <a:gd name="T100" fmla="*/ 147 w 224"/>
              <a:gd name="T101" fmla="*/ 61 h 224"/>
              <a:gd name="T102" fmla="*/ 195 w 224"/>
              <a:gd name="T103" fmla="*/ 61 h 224"/>
              <a:gd name="T104" fmla="*/ 216 w 224"/>
              <a:gd name="T105" fmla="*/ 82 h 224"/>
              <a:gd name="T106" fmla="*/ 195 w 224"/>
              <a:gd name="T107" fmla="*/ 104 h 224"/>
              <a:gd name="T108" fmla="*/ 130 w 224"/>
              <a:gd name="T109" fmla="*/ 104 h 224"/>
              <a:gd name="T110" fmla="*/ 60 w 224"/>
              <a:gd name="T111" fmla="*/ 104 h 224"/>
              <a:gd name="T112" fmla="*/ 56 w 224"/>
              <a:gd name="T113" fmla="*/ 108 h 224"/>
              <a:gd name="T114" fmla="*/ 60 w 224"/>
              <a:gd name="T115" fmla="*/ 112 h 224"/>
              <a:gd name="T116" fmla="*/ 130 w 224"/>
              <a:gd name="T117" fmla="*/ 112 h 224"/>
              <a:gd name="T118" fmla="*/ 195 w 224"/>
              <a:gd name="T119" fmla="*/ 112 h 224"/>
              <a:gd name="T120" fmla="*/ 216 w 224"/>
              <a:gd name="T121" fmla="*/ 133 h 224"/>
              <a:gd name="T122" fmla="*/ 195 w 224"/>
              <a:gd name="T123" fmla="*/ 154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24" h="224">
                <a:moveTo>
                  <a:pt x="210" y="108"/>
                </a:moveTo>
                <a:cubicBezTo>
                  <a:pt x="218" y="102"/>
                  <a:pt x="224" y="93"/>
                  <a:pt x="224" y="82"/>
                </a:cubicBezTo>
                <a:cubicBezTo>
                  <a:pt x="224" y="66"/>
                  <a:pt x="211" y="53"/>
                  <a:pt x="195" y="53"/>
                </a:cubicBezTo>
                <a:cubicBezTo>
                  <a:pt x="147" y="53"/>
                  <a:pt x="147" y="53"/>
                  <a:pt x="147" y="53"/>
                </a:cubicBezTo>
                <a:cubicBezTo>
                  <a:pt x="130" y="53"/>
                  <a:pt x="116" y="39"/>
                  <a:pt x="116" y="22"/>
                </a:cubicBezTo>
                <a:cubicBezTo>
                  <a:pt x="116" y="10"/>
                  <a:pt x="106" y="0"/>
                  <a:pt x="94" y="0"/>
                </a:cubicBezTo>
                <a:cubicBezTo>
                  <a:pt x="81" y="0"/>
                  <a:pt x="71" y="10"/>
                  <a:pt x="71" y="22"/>
                </a:cubicBezTo>
                <a:cubicBezTo>
                  <a:pt x="71" y="43"/>
                  <a:pt x="78" y="62"/>
                  <a:pt x="90" y="78"/>
                </a:cubicBezTo>
                <a:cubicBezTo>
                  <a:pt x="30" y="78"/>
                  <a:pt x="30" y="78"/>
                  <a:pt x="30" y="78"/>
                </a:cubicBezTo>
                <a:cubicBezTo>
                  <a:pt x="13" y="78"/>
                  <a:pt x="0" y="91"/>
                  <a:pt x="0" y="108"/>
                </a:cubicBezTo>
                <a:cubicBezTo>
                  <a:pt x="0" y="118"/>
                  <a:pt x="6" y="128"/>
                  <a:pt x="15" y="133"/>
                </a:cubicBezTo>
                <a:cubicBezTo>
                  <a:pt x="6" y="138"/>
                  <a:pt x="0" y="148"/>
                  <a:pt x="0" y="158"/>
                </a:cubicBezTo>
                <a:cubicBezTo>
                  <a:pt x="0" y="175"/>
                  <a:pt x="13" y="188"/>
                  <a:pt x="30" y="188"/>
                </a:cubicBezTo>
                <a:cubicBezTo>
                  <a:pt x="94" y="188"/>
                  <a:pt x="94" y="188"/>
                  <a:pt x="94" y="188"/>
                </a:cubicBezTo>
                <a:cubicBezTo>
                  <a:pt x="102" y="188"/>
                  <a:pt x="108" y="194"/>
                  <a:pt x="108" y="202"/>
                </a:cubicBezTo>
                <a:cubicBezTo>
                  <a:pt x="108" y="214"/>
                  <a:pt x="118" y="224"/>
                  <a:pt x="130" y="224"/>
                </a:cubicBezTo>
                <a:cubicBezTo>
                  <a:pt x="142" y="224"/>
                  <a:pt x="152" y="214"/>
                  <a:pt x="152" y="202"/>
                </a:cubicBezTo>
                <a:cubicBezTo>
                  <a:pt x="152" y="189"/>
                  <a:pt x="148" y="177"/>
                  <a:pt x="141" y="167"/>
                </a:cubicBezTo>
                <a:cubicBezTo>
                  <a:pt x="138" y="162"/>
                  <a:pt x="138" y="162"/>
                  <a:pt x="138" y="162"/>
                </a:cubicBezTo>
                <a:cubicBezTo>
                  <a:pt x="195" y="162"/>
                  <a:pt x="195" y="162"/>
                  <a:pt x="195" y="162"/>
                </a:cubicBezTo>
                <a:cubicBezTo>
                  <a:pt x="211" y="162"/>
                  <a:pt x="224" y="149"/>
                  <a:pt x="224" y="133"/>
                </a:cubicBezTo>
                <a:cubicBezTo>
                  <a:pt x="224" y="122"/>
                  <a:pt x="218" y="113"/>
                  <a:pt x="210" y="108"/>
                </a:cubicBezTo>
                <a:close/>
                <a:moveTo>
                  <a:pt x="195" y="154"/>
                </a:moveTo>
                <a:cubicBezTo>
                  <a:pt x="60" y="154"/>
                  <a:pt x="60" y="154"/>
                  <a:pt x="60" y="154"/>
                </a:cubicBezTo>
                <a:cubicBezTo>
                  <a:pt x="58" y="154"/>
                  <a:pt x="56" y="156"/>
                  <a:pt x="56" y="158"/>
                </a:cubicBezTo>
                <a:cubicBezTo>
                  <a:pt x="56" y="161"/>
                  <a:pt x="58" y="162"/>
                  <a:pt x="60" y="162"/>
                </a:cubicBezTo>
                <a:cubicBezTo>
                  <a:pt x="128" y="162"/>
                  <a:pt x="128" y="162"/>
                  <a:pt x="128" y="162"/>
                </a:cubicBezTo>
                <a:cubicBezTo>
                  <a:pt x="134" y="171"/>
                  <a:pt x="134" y="171"/>
                  <a:pt x="134" y="171"/>
                </a:cubicBezTo>
                <a:cubicBezTo>
                  <a:pt x="141" y="180"/>
                  <a:pt x="144" y="191"/>
                  <a:pt x="144" y="202"/>
                </a:cubicBezTo>
                <a:cubicBezTo>
                  <a:pt x="144" y="210"/>
                  <a:pt x="138" y="216"/>
                  <a:pt x="130" y="216"/>
                </a:cubicBezTo>
                <a:cubicBezTo>
                  <a:pt x="123" y="216"/>
                  <a:pt x="116" y="210"/>
                  <a:pt x="116" y="202"/>
                </a:cubicBezTo>
                <a:cubicBezTo>
                  <a:pt x="116" y="190"/>
                  <a:pt x="106" y="180"/>
                  <a:pt x="94" y="180"/>
                </a:cubicBezTo>
                <a:cubicBezTo>
                  <a:pt x="30" y="180"/>
                  <a:pt x="30" y="180"/>
                  <a:pt x="30" y="180"/>
                </a:cubicBezTo>
                <a:cubicBezTo>
                  <a:pt x="18" y="180"/>
                  <a:pt x="8" y="170"/>
                  <a:pt x="8" y="158"/>
                </a:cubicBezTo>
                <a:cubicBezTo>
                  <a:pt x="8" y="147"/>
                  <a:pt x="18" y="137"/>
                  <a:pt x="30" y="137"/>
                </a:cubicBezTo>
                <a:cubicBezTo>
                  <a:pt x="33" y="137"/>
                  <a:pt x="33" y="137"/>
                  <a:pt x="33" y="137"/>
                </a:cubicBezTo>
                <a:cubicBezTo>
                  <a:pt x="164" y="137"/>
                  <a:pt x="164" y="137"/>
                  <a:pt x="164" y="137"/>
                </a:cubicBezTo>
                <a:cubicBezTo>
                  <a:pt x="167" y="137"/>
                  <a:pt x="168" y="135"/>
                  <a:pt x="168" y="133"/>
                </a:cubicBezTo>
                <a:cubicBezTo>
                  <a:pt x="168" y="131"/>
                  <a:pt x="167" y="129"/>
                  <a:pt x="164" y="129"/>
                </a:cubicBezTo>
                <a:cubicBezTo>
                  <a:pt x="33" y="129"/>
                  <a:pt x="33" y="129"/>
                  <a:pt x="33" y="129"/>
                </a:cubicBezTo>
                <a:cubicBezTo>
                  <a:pt x="30" y="129"/>
                  <a:pt x="30" y="129"/>
                  <a:pt x="30" y="129"/>
                </a:cubicBezTo>
                <a:cubicBezTo>
                  <a:pt x="18" y="129"/>
                  <a:pt x="8" y="119"/>
                  <a:pt x="8" y="108"/>
                </a:cubicBezTo>
                <a:cubicBezTo>
                  <a:pt x="8" y="96"/>
                  <a:pt x="18" y="86"/>
                  <a:pt x="30" y="86"/>
                </a:cubicBezTo>
                <a:cubicBezTo>
                  <a:pt x="164" y="86"/>
                  <a:pt x="164" y="86"/>
                  <a:pt x="164" y="86"/>
                </a:cubicBezTo>
                <a:cubicBezTo>
                  <a:pt x="167" y="86"/>
                  <a:pt x="168" y="84"/>
                  <a:pt x="168" y="82"/>
                </a:cubicBezTo>
                <a:cubicBezTo>
                  <a:pt x="168" y="80"/>
                  <a:pt x="167" y="78"/>
                  <a:pt x="164" y="78"/>
                </a:cubicBezTo>
                <a:cubicBezTo>
                  <a:pt x="100" y="78"/>
                  <a:pt x="100" y="78"/>
                  <a:pt x="100" y="78"/>
                </a:cubicBezTo>
                <a:cubicBezTo>
                  <a:pt x="86" y="63"/>
                  <a:pt x="79" y="43"/>
                  <a:pt x="79" y="22"/>
                </a:cubicBezTo>
                <a:cubicBezTo>
                  <a:pt x="79" y="14"/>
                  <a:pt x="85" y="8"/>
                  <a:pt x="94" y="8"/>
                </a:cubicBezTo>
                <a:cubicBezTo>
                  <a:pt x="102" y="8"/>
                  <a:pt x="108" y="14"/>
                  <a:pt x="108" y="22"/>
                </a:cubicBezTo>
                <a:cubicBezTo>
                  <a:pt x="108" y="44"/>
                  <a:pt x="125" y="61"/>
                  <a:pt x="147" y="61"/>
                </a:cubicBezTo>
                <a:cubicBezTo>
                  <a:pt x="195" y="61"/>
                  <a:pt x="195" y="61"/>
                  <a:pt x="195" y="61"/>
                </a:cubicBezTo>
                <a:cubicBezTo>
                  <a:pt x="207" y="61"/>
                  <a:pt x="216" y="70"/>
                  <a:pt x="216" y="82"/>
                </a:cubicBezTo>
                <a:cubicBezTo>
                  <a:pt x="216" y="94"/>
                  <a:pt x="207" y="104"/>
                  <a:pt x="195" y="104"/>
                </a:cubicBezTo>
                <a:cubicBezTo>
                  <a:pt x="130" y="104"/>
                  <a:pt x="130" y="104"/>
                  <a:pt x="130" y="104"/>
                </a:cubicBezTo>
                <a:cubicBezTo>
                  <a:pt x="60" y="104"/>
                  <a:pt x="60" y="104"/>
                  <a:pt x="60" y="104"/>
                </a:cubicBezTo>
                <a:cubicBezTo>
                  <a:pt x="58" y="104"/>
                  <a:pt x="56" y="105"/>
                  <a:pt x="56" y="108"/>
                </a:cubicBezTo>
                <a:cubicBezTo>
                  <a:pt x="56" y="110"/>
                  <a:pt x="58" y="112"/>
                  <a:pt x="60" y="112"/>
                </a:cubicBezTo>
                <a:cubicBezTo>
                  <a:pt x="130" y="112"/>
                  <a:pt x="130" y="112"/>
                  <a:pt x="130" y="112"/>
                </a:cubicBezTo>
                <a:cubicBezTo>
                  <a:pt x="195" y="112"/>
                  <a:pt x="195" y="112"/>
                  <a:pt x="195" y="112"/>
                </a:cubicBezTo>
                <a:cubicBezTo>
                  <a:pt x="207" y="112"/>
                  <a:pt x="216" y="121"/>
                  <a:pt x="216" y="133"/>
                </a:cubicBezTo>
                <a:cubicBezTo>
                  <a:pt x="216" y="145"/>
                  <a:pt x="207" y="154"/>
                  <a:pt x="195" y="1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8" name="任意多边形: 形状 47">
            <a:extLst>
              <a:ext uri="{FF2B5EF4-FFF2-40B4-BE49-F238E27FC236}">
                <a16:creationId xmlns="" xmlns:a16="http://schemas.microsoft.com/office/drawing/2014/main" id="{94E6133D-7A93-429C-83CE-E0C71768189F}"/>
              </a:ext>
            </a:extLst>
          </p:cNvPr>
          <p:cNvSpPr/>
          <p:nvPr/>
        </p:nvSpPr>
        <p:spPr>
          <a:xfrm rot="10800000">
            <a:off x="0" y="6235700"/>
            <a:ext cx="12192000" cy="639246"/>
          </a:xfrm>
          <a:custGeom>
            <a:avLst/>
            <a:gdLst>
              <a:gd name="connsiteX0" fmla="*/ 12192000 w 12192000"/>
              <a:gd name="connsiteY0" fmla="*/ 0 h 2960575"/>
              <a:gd name="connsiteX1" fmla="*/ 0 w 12192000"/>
              <a:gd name="connsiteY1" fmla="*/ 0 h 2960575"/>
              <a:gd name="connsiteX2" fmla="*/ 0 w 12192000"/>
              <a:gd name="connsiteY2" fmla="*/ 2960575 h 2960575"/>
              <a:gd name="connsiteX3" fmla="*/ 122266 w 12192000"/>
              <a:gd name="connsiteY3" fmla="*/ 2957622 h 2960575"/>
              <a:gd name="connsiteX4" fmla="*/ 1263356 w 12192000"/>
              <a:gd name="connsiteY4" fmla="*/ 2786581 h 2960575"/>
              <a:gd name="connsiteX5" fmla="*/ 6434796 w 12192000"/>
              <a:gd name="connsiteY5" fmla="*/ 785061 h 2960575"/>
              <a:gd name="connsiteX6" fmla="*/ 12140439 w 12192000"/>
              <a:gd name="connsiteY6" fmla="*/ 1515639 h 2960575"/>
              <a:gd name="connsiteX7" fmla="*/ 12192000 w 12192000"/>
              <a:gd name="connsiteY7" fmla="*/ 1532359 h 296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960575">
                <a:moveTo>
                  <a:pt x="12192000" y="0"/>
                </a:moveTo>
                <a:lnTo>
                  <a:pt x="0" y="0"/>
                </a:lnTo>
                <a:lnTo>
                  <a:pt x="0" y="2960575"/>
                </a:lnTo>
                <a:lnTo>
                  <a:pt x="122266" y="2957622"/>
                </a:lnTo>
                <a:cubicBezTo>
                  <a:pt x="466497" y="2943314"/>
                  <a:pt x="849548" y="2896119"/>
                  <a:pt x="1263356" y="2786581"/>
                </a:cubicBezTo>
                <a:cubicBezTo>
                  <a:pt x="2719623" y="2456381"/>
                  <a:pt x="4030263" y="1169448"/>
                  <a:pt x="6434796" y="785061"/>
                </a:cubicBezTo>
                <a:cubicBezTo>
                  <a:pt x="8849912" y="439833"/>
                  <a:pt x="10843680" y="1092877"/>
                  <a:pt x="12140439" y="1515639"/>
                </a:cubicBezTo>
                <a:lnTo>
                  <a:pt x="12192000" y="1532359"/>
                </a:lnTo>
                <a:close/>
              </a:path>
            </a:pathLst>
          </a:custGeom>
          <a:gradFill>
            <a:gsLst>
              <a:gs pos="0">
                <a:srgbClr val="5695E7"/>
              </a:gs>
              <a:gs pos="51000">
                <a:srgbClr val="0C5ED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940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14" grpId="0" animBg="1"/>
      <p:bldP spid="15" grpId="0"/>
      <p:bldP spid="21" grpId="0" animBg="1"/>
      <p:bldP spid="25" grpId="0"/>
      <p:bldP spid="26" grpId="0" animBg="1"/>
      <p:bldP spid="31" grpId="0"/>
      <p:bldP spid="32" grpId="0" animBg="1"/>
      <p:bldP spid="41" grpId="0"/>
      <p:bldP spid="42" grpId="0" animBg="1"/>
      <p:bldP spid="47" grpId="0" animBg="1"/>
      <p:bldP spid="48" grpId="0" animBg="1"/>
    </p:bldLst>
  </p:timing>
</p:sld>
</file>

<file path=ppt/theme/theme1.xml><?xml version="1.0" encoding="utf-8"?>
<a:theme xmlns:a="http://schemas.openxmlformats.org/drawingml/2006/main" name="第一PPT，www.1ppt.com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4472C4"/>
      </a:accent2>
      <a:accent3>
        <a:srgbClr val="A5A5A5"/>
      </a:accent3>
      <a:accent4>
        <a:srgbClr val="4472C4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3yo2puuv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2448</TotalTime>
  <Words>1901</Words>
  <Application>Microsoft Office PowerPoint</Application>
  <PresentationFormat>宽屏</PresentationFormat>
  <Paragraphs>355</Paragraphs>
  <Slides>24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24</vt:i4>
      </vt:variant>
    </vt:vector>
  </HeadingPairs>
  <TitlesOfParts>
    <vt:vector size="35" baseType="lpstr">
      <vt:lpstr>Meiryo</vt:lpstr>
      <vt:lpstr>等线</vt:lpstr>
      <vt:lpstr>方正姚体</vt:lpstr>
      <vt:lpstr>宋体</vt:lpstr>
      <vt:lpstr>微软雅黑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220</cp:revision>
  <dcterms:created xsi:type="dcterms:W3CDTF">2020-12-16T08:23:31Z</dcterms:created>
  <dcterms:modified xsi:type="dcterms:W3CDTF">2023-01-04T06:54:17Z</dcterms:modified>
</cp:coreProperties>
</file>