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0"/>
  </p:notesMasterIdLst>
  <p:sldIdLst>
    <p:sldId id="256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72" r:id="rId18"/>
    <p:sldId id="286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680" userDrawn="1">
          <p15:clr>
            <a:srgbClr val="F26B43"/>
          </p15:clr>
        </p15:guide>
        <p15:guide id="5" pos="6992" userDrawn="1">
          <p15:clr>
            <a:srgbClr val="F26B43"/>
          </p15:clr>
        </p15:guide>
        <p15:guide id="6" orient="horz" pos="3768" userDrawn="1">
          <p15:clr>
            <a:srgbClr val="F26B43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 -bing" initials="L-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FB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 showGuides="1">
      <p:cViewPr varScale="1">
        <p:scale>
          <a:sx n="106" d="100"/>
          <a:sy n="106" d="100"/>
        </p:scale>
        <p:origin x="792" y="114"/>
      </p:cViewPr>
      <p:guideLst>
        <p:guide orient="horz" pos="824"/>
        <p:guide pos="312"/>
        <p:guide pos="680"/>
        <p:guide pos="6992"/>
        <p:guide orient="horz" pos="3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76DB-8650-4804-8D39-5D464EB521AC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4A56D-A9CC-4047-A8A5-908F744126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392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44A56D-A9CC-4047-A8A5-908F7441263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987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515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F41C9EC-83B5-4CED-B423-9333CD8FF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D34A0EA-0F0A-46D4-B6F9-6CDA609A6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1EAA38A-8E6A-4040-9199-EDAF1876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EEF44DC-667C-461A-9869-5467664C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48AC39B-06B5-4FC7-BE3F-CB203AB3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7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8E525BD-2FD2-4E38-A63C-23451F11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EB2BA3ED-D1AD-418E-84EB-E79DE8477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007358FD-ADDC-41C4-B85C-663C435F8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5411CCCD-850F-4E51-9031-73F78841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D1A8254-1E92-4B7B-9D1F-0CC7CA660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88315EEC-00E0-4285-83DB-DE9E0AD3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72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A227E66-F9CF-4941-A53F-D25D37F6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34BAA3EE-6870-4A6F-9555-55A76B16E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1219BE8C-AD85-4705-B37C-BE9E0B7F2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BDC65C1-20AB-4632-9FF0-87607C6F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A6636836-7D10-4B1F-834F-EA1691A5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94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D8B45192-1D41-4F7B-B67D-37609E08B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4A1AA8FE-6F14-482B-8E3F-52E0623AE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1D52E9A0-A5B7-413D-9E5C-DC24F911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B3D8055-E7A2-46D8-9FF3-C4AD9A96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17C529E-BBA7-47B2-8D93-035E2885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57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9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71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00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82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098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64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19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B13B4F9-2FC7-4CD7-AC36-43FFBA0A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83F4E98E-1EDA-4703-927C-D3F186186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F9A3066-C7E9-4923-BEBE-CAAF4EA7A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EB7BEA2-DEAE-4055-A563-8EA75367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A7FB4E6-8CAE-4128-A439-1F8BFCF6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76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10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49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234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06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4833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30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6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875FAC3-3F7E-4059-9E6E-A4B125C6A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FB7DBCB-0CAC-4FDC-A60E-CCA56EBF9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18BDD04-07AD-4D84-8CB8-00039E47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1BE3AF7-B0BD-4762-B095-7F3BD047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DA6CF0C-986D-4DE2-A394-467C5112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80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C039078-AC0D-429B-A061-7F7F86BA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B0DA89D-4789-4F6C-826E-3D34853AB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06D59FF2-75A0-4D45-B095-E76A0EFF8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F2AEAB6-91D5-4E2F-9E1B-6F0D24AC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AD99008-8B39-4CFD-B089-3E3552E2C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0AAD3952-26E1-4854-BC72-D7FCCEB74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7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344BB6F-D9B1-414B-B75A-78403C6E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0F324B7-6C8C-4D15-B82A-E6F898D90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0DC7758E-0A57-4007-9A25-74A90F07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07C65551-0BC9-404D-933A-14C330CD2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DE786C4B-94C6-4D9F-8E67-2C90D0E00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D64B5BAD-A16E-47A9-A7FD-31CD4311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8FE6B601-747F-46E0-9A28-E3C43798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08AA7802-C8D6-462A-8339-04F2EA02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66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344BB6F-D9B1-414B-B75A-78403C6E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0F324B7-6C8C-4D15-B82A-E6F898D90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0DC7758E-0A57-4007-9A25-74A90F07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07C65551-0BC9-404D-933A-14C330CD2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DE786C4B-94C6-4D9F-8E67-2C90D0E00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D64B5BAD-A16E-47A9-A7FD-31CD4311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8FE6B601-747F-46E0-9A28-E3C43798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08AA7802-C8D6-462A-8339-04F2EA02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73957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业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39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1EBF38C-3646-420E-952E-37D5801B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7DC100E8-4E52-4A40-B652-D98F39C9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9427ECF4-0643-4473-8587-5B99EA082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B37C7FF8-9F28-4E16-B8E9-DD88BE75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85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BB29E4BC-FFD2-4810-AD7D-71C0B706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98058A06-B6CE-4724-9DAC-0F788529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4C75B2C6-329B-4AE4-A0AF-1566A724E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58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AF90809-DDE9-4F4A-B1DB-5C837A446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9E1B8E7-8817-481E-9572-33AD641E2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466B9466-9579-4772-AA8D-261B33254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FBE9BDEF-E07B-407F-A73D-BA2A5E3E5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7524B4E-3562-4150-99A7-DD52EB8E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696B460-8C48-4E5E-89A3-2F8F8BB5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81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1656D493-C511-4279-81A3-AEDBF9FA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5AED1BB-2FFE-435E-AB67-083975255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ACE47A6-7B9E-4A8E-AB54-C69C9A23C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42D61-F1B8-4FA5-8CE3-7A7B80C26B05}" type="datetimeFigureOut">
              <a:rPr lang="zh-CN" altLang="en-US" smtClean="0"/>
              <a:t>2023/1/4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0CE7AD3-7F57-4204-9834-4912605C13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050D635-DBC1-441C-8740-95DF947AC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7D712-8B5D-47E3-A34D-D124286D02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52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73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4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5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B768AF46-8098-454F-9097-4781702DF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2" y="0"/>
            <a:ext cx="12159575" cy="6858000"/>
          </a:xfrm>
          <a:prstGeom prst="rect">
            <a:avLst/>
          </a:prstGeom>
        </p:spPr>
      </p:pic>
      <p:sp>
        <p:nvSpPr>
          <p:cNvPr id="22" name="椭圆 21">
            <a:extLst>
              <a:ext uri="{FF2B5EF4-FFF2-40B4-BE49-F238E27FC236}">
                <a16:creationId xmlns="" xmlns:a16="http://schemas.microsoft.com/office/drawing/2014/main" id="{28E42591-61D8-48A7-B7CF-38053913DC38}"/>
              </a:ext>
            </a:extLst>
          </p:cNvPr>
          <p:cNvSpPr/>
          <p:nvPr/>
        </p:nvSpPr>
        <p:spPr>
          <a:xfrm>
            <a:off x="7731125" y="4844286"/>
            <a:ext cx="329946" cy="329946"/>
          </a:xfrm>
          <a:prstGeom prst="ellipse">
            <a:avLst/>
          </a:prstGeom>
          <a:noFill/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FBA9627B-8AA0-49B1-B8F6-CB435F214A39}"/>
              </a:ext>
            </a:extLst>
          </p:cNvPr>
          <p:cNvSpPr txBox="1"/>
          <p:nvPr/>
        </p:nvSpPr>
        <p:spPr>
          <a:xfrm>
            <a:off x="384175" y="2159000"/>
            <a:ext cx="71469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spc="300" dirty="0">
                <a:solidFill>
                  <a:srgbClr val="1FBCCF"/>
                </a:solidFill>
                <a:cs typeface="+mn-ea"/>
                <a:sym typeface="+mn-lt"/>
              </a:rPr>
              <a:t>浅谈班主任班级管理理念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="" xmlns:a16="http://schemas.microsoft.com/office/drawing/2014/main" id="{8CA2665B-7B13-4D79-A04F-6A3A319C79A2}"/>
              </a:ext>
            </a:extLst>
          </p:cNvPr>
          <p:cNvSpPr/>
          <p:nvPr/>
        </p:nvSpPr>
        <p:spPr>
          <a:xfrm>
            <a:off x="7067550" y="1114424"/>
            <a:ext cx="1831976" cy="183197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="" xmlns:a16="http://schemas.microsoft.com/office/drawing/2014/main" id="{82389B1B-A673-41CA-B6C7-F544AE7F9009}"/>
              </a:ext>
            </a:extLst>
          </p:cNvPr>
          <p:cNvSpPr/>
          <p:nvPr/>
        </p:nvSpPr>
        <p:spPr>
          <a:xfrm>
            <a:off x="7467600" y="1043990"/>
            <a:ext cx="4584700" cy="45847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="" xmlns:a16="http://schemas.microsoft.com/office/drawing/2014/main" id="{D80193AF-F0E1-423E-AD54-B95B876A67E9}"/>
              </a:ext>
            </a:extLst>
          </p:cNvPr>
          <p:cNvSpPr/>
          <p:nvPr/>
        </p:nvSpPr>
        <p:spPr>
          <a:xfrm rot="18982418" flipV="1">
            <a:off x="11260338" y="347259"/>
            <a:ext cx="499283" cy="499283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="" xmlns:a16="http://schemas.microsoft.com/office/drawing/2014/main" id="{AD9BCF97-E7E2-4CB9-A11E-994CDEA4EFEB}"/>
              </a:ext>
            </a:extLst>
          </p:cNvPr>
          <p:cNvSpPr/>
          <p:nvPr/>
        </p:nvSpPr>
        <p:spPr>
          <a:xfrm>
            <a:off x="7207250" y="1124131"/>
            <a:ext cx="196850" cy="196850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="" xmlns:a16="http://schemas.microsoft.com/office/drawing/2014/main" id="{4BE37497-3DC5-49C5-9443-B741F28C61DF}"/>
              </a:ext>
            </a:extLst>
          </p:cNvPr>
          <p:cNvSpPr/>
          <p:nvPr/>
        </p:nvSpPr>
        <p:spPr>
          <a:xfrm>
            <a:off x="7378700" y="5565984"/>
            <a:ext cx="654050" cy="654050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1B1BEE49-D307-47CB-9F2C-CDEF672093CB}"/>
              </a:ext>
            </a:extLst>
          </p:cNvPr>
          <p:cNvGrpSpPr/>
          <p:nvPr/>
        </p:nvGrpSpPr>
        <p:grpSpPr>
          <a:xfrm>
            <a:off x="495300" y="412234"/>
            <a:ext cx="2916115" cy="369332"/>
            <a:chOff x="495300" y="367024"/>
            <a:chExt cx="2916115" cy="369332"/>
          </a:xfrm>
        </p:grpSpPr>
        <p:sp>
          <p:nvSpPr>
            <p:cNvPr id="23" name="文本框 22">
              <a:extLst>
                <a:ext uri="{FF2B5EF4-FFF2-40B4-BE49-F238E27FC236}">
                  <a16:creationId xmlns="" xmlns:a16="http://schemas.microsoft.com/office/drawing/2014/main" id="{2BD35789-7E69-4A3A-8371-918D09D76A22}"/>
                </a:ext>
              </a:extLst>
            </p:cNvPr>
            <p:cNvSpPr txBox="1"/>
            <p:nvPr/>
          </p:nvSpPr>
          <p:spPr>
            <a:xfrm>
              <a:off x="763588" y="367024"/>
              <a:ext cx="2647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300" dirty="0" smtClean="0">
                  <a:solidFill>
                    <a:srgbClr val="1FBCCF"/>
                  </a:solidFill>
                  <a:cs typeface="+mn-ea"/>
                  <a:sym typeface="+mn-lt"/>
                </a:rPr>
                <a:t>XX</a:t>
              </a:r>
              <a:r>
                <a:rPr lang="zh-CN" altLang="en-US" spc="300" dirty="0" smtClean="0">
                  <a:solidFill>
                    <a:srgbClr val="1FBCCF"/>
                  </a:solidFill>
                  <a:cs typeface="+mn-ea"/>
                  <a:sym typeface="+mn-lt"/>
                </a:rPr>
                <a:t>附</a:t>
              </a:r>
              <a:r>
                <a:rPr lang="zh-CN" altLang="en-US" spc="300" dirty="0">
                  <a:solidFill>
                    <a:srgbClr val="1FBCCF"/>
                  </a:solidFill>
                  <a:cs typeface="+mn-ea"/>
                  <a:sym typeface="+mn-lt"/>
                </a:rPr>
                <a:t>属初级中学</a:t>
              </a: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="" xmlns:a16="http://schemas.microsoft.com/office/drawing/2014/main" id="{C3262B0D-08E2-4D0E-B7AD-D5294737ABF5}"/>
                </a:ext>
              </a:extLst>
            </p:cNvPr>
            <p:cNvGrpSpPr/>
            <p:nvPr/>
          </p:nvGrpSpPr>
          <p:grpSpPr>
            <a:xfrm>
              <a:off x="495300" y="443774"/>
              <a:ext cx="268288" cy="215832"/>
              <a:chOff x="2867817" y="1055132"/>
              <a:chExt cx="449263" cy="264794"/>
            </a:xfrm>
          </p:grpSpPr>
          <p:sp>
            <p:nvSpPr>
              <p:cNvPr id="24" name="矩形: 圆角 23">
                <a:extLst>
                  <a:ext uri="{FF2B5EF4-FFF2-40B4-BE49-F238E27FC236}">
                    <a16:creationId xmlns="" xmlns:a16="http://schemas.microsoft.com/office/drawing/2014/main" id="{17D39FF6-FB24-4747-B56E-BD3EFBDCC209}"/>
                  </a:ext>
                </a:extLst>
              </p:cNvPr>
              <p:cNvSpPr/>
              <p:nvPr/>
            </p:nvSpPr>
            <p:spPr>
              <a:xfrm>
                <a:off x="2867817" y="1055132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矩形: 圆角 24">
                <a:extLst>
                  <a:ext uri="{FF2B5EF4-FFF2-40B4-BE49-F238E27FC236}">
                    <a16:creationId xmlns="" xmlns:a16="http://schemas.microsoft.com/office/drawing/2014/main" id="{982AB285-4380-417A-AEAA-7AB2FB24E9BC}"/>
                  </a:ext>
                </a:extLst>
              </p:cNvPr>
              <p:cNvSpPr/>
              <p:nvPr/>
            </p:nvSpPr>
            <p:spPr>
              <a:xfrm>
                <a:off x="2867817" y="1164670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矩形: 圆角 25">
                <a:extLst>
                  <a:ext uri="{FF2B5EF4-FFF2-40B4-BE49-F238E27FC236}">
                    <a16:creationId xmlns="" xmlns:a16="http://schemas.microsoft.com/office/drawing/2014/main" id="{7BCBC618-50BF-408F-9FFD-CEE1162B4840}"/>
                  </a:ext>
                </a:extLst>
              </p:cNvPr>
              <p:cNvSpPr/>
              <p:nvPr/>
            </p:nvSpPr>
            <p:spPr>
              <a:xfrm>
                <a:off x="2867817" y="1274207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9" name="矩形: 圆角 28">
            <a:extLst>
              <a:ext uri="{FF2B5EF4-FFF2-40B4-BE49-F238E27FC236}">
                <a16:creationId xmlns="" xmlns:a16="http://schemas.microsoft.com/office/drawing/2014/main" id="{7471998D-54A7-4718-A2B0-0B9B0248E9F2}"/>
              </a:ext>
            </a:extLst>
          </p:cNvPr>
          <p:cNvSpPr/>
          <p:nvPr/>
        </p:nvSpPr>
        <p:spPr>
          <a:xfrm>
            <a:off x="477044" y="5003800"/>
            <a:ext cx="1567656" cy="386332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pc="3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en-US" altLang="zh-CN" spc="3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zh-CN" altLang="en-US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="" xmlns:a16="http://schemas.microsoft.com/office/drawing/2014/main" id="{CB7492E8-B4A5-4B46-83AF-4A23ADA0C45B}"/>
              </a:ext>
            </a:extLst>
          </p:cNvPr>
          <p:cNvSpPr/>
          <p:nvPr/>
        </p:nvSpPr>
        <p:spPr>
          <a:xfrm>
            <a:off x="2153444" y="5003800"/>
            <a:ext cx="1567656" cy="386332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pc="300" dirty="0" smtClean="0">
                <a:solidFill>
                  <a:schemeClr val="bg1"/>
                </a:solidFill>
                <a:cs typeface="+mn-ea"/>
                <a:sym typeface="+mn-lt"/>
              </a:rPr>
              <a:t>20XX</a:t>
            </a:r>
            <a:endParaRPr lang="zh-CN" altLang="en-US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BBF18BB7-4051-4AC3-B2C5-45443F0119D2}"/>
              </a:ext>
            </a:extLst>
          </p:cNvPr>
          <p:cNvSpPr txBox="1"/>
          <p:nvPr/>
        </p:nvSpPr>
        <p:spPr>
          <a:xfrm>
            <a:off x="448130" y="1676181"/>
            <a:ext cx="664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>
                <a:solidFill>
                  <a:srgbClr val="1FBCCF"/>
                </a:solidFill>
                <a:cs typeface="+mn-ea"/>
                <a:sym typeface="+mn-lt"/>
              </a:rPr>
              <a:t>MANAGEMENT PHILOSOPHY</a:t>
            </a:r>
            <a:endParaRPr lang="zh-CN" altLang="en-US" sz="2000" spc="300" dirty="0">
              <a:solidFill>
                <a:srgbClr val="1FBCCF"/>
              </a:solidFill>
              <a:cs typeface="+mn-ea"/>
              <a:sym typeface="+mn-lt"/>
            </a:endParaRPr>
          </a:p>
        </p:txBody>
      </p:sp>
      <p:sp>
        <p:nvSpPr>
          <p:cNvPr id="32" name="global-management_70654">
            <a:extLst>
              <a:ext uri="{FF2B5EF4-FFF2-40B4-BE49-F238E27FC236}">
                <a16:creationId xmlns="" xmlns:a16="http://schemas.microsoft.com/office/drawing/2014/main" id="{914F0F89-BC6F-4A44-93B1-6EA12C7DABB8}"/>
              </a:ext>
            </a:extLst>
          </p:cNvPr>
          <p:cNvSpPr>
            <a:spLocks noChangeAspect="1"/>
          </p:cNvSpPr>
          <p:nvPr/>
        </p:nvSpPr>
        <p:spPr bwMode="auto">
          <a:xfrm>
            <a:off x="4313867" y="3336926"/>
            <a:ext cx="697005" cy="771232"/>
          </a:xfrm>
          <a:custGeom>
            <a:avLst/>
            <a:gdLst>
              <a:gd name="connsiteX0" fmla="*/ 481589 w 546670"/>
              <a:gd name="connsiteY0" fmla="*/ 391913 h 604887"/>
              <a:gd name="connsiteX1" fmla="*/ 451551 w 546670"/>
              <a:gd name="connsiteY1" fmla="*/ 406688 h 604887"/>
              <a:gd name="connsiteX2" fmla="*/ 375678 w 546670"/>
              <a:gd name="connsiteY2" fmla="*/ 429906 h 604887"/>
              <a:gd name="connsiteX3" fmla="*/ 352427 w 546670"/>
              <a:gd name="connsiteY3" fmla="*/ 505670 h 604887"/>
              <a:gd name="connsiteX4" fmla="*/ 337631 w 546670"/>
              <a:gd name="connsiteY4" fmla="*/ 535554 h 604887"/>
              <a:gd name="connsiteX5" fmla="*/ 481589 w 546670"/>
              <a:gd name="connsiteY5" fmla="*/ 391913 h 604887"/>
              <a:gd name="connsiteX6" fmla="*/ 384133 w 546670"/>
              <a:gd name="connsiteY6" fmla="*/ 226609 h 604887"/>
              <a:gd name="connsiteX7" fmla="*/ 388361 w 546670"/>
              <a:gd name="connsiteY7" fmla="*/ 302373 h 604887"/>
              <a:gd name="connsiteX8" fmla="*/ 384133 w 546670"/>
              <a:gd name="connsiteY8" fmla="*/ 378137 h 604887"/>
              <a:gd name="connsiteX9" fmla="*/ 432639 w 546670"/>
              <a:gd name="connsiteY9" fmla="*/ 362029 h 604887"/>
              <a:gd name="connsiteX10" fmla="*/ 498165 w 546670"/>
              <a:gd name="connsiteY10" fmla="*/ 302373 h 604887"/>
              <a:gd name="connsiteX11" fmla="*/ 432639 w 546670"/>
              <a:gd name="connsiteY11" fmla="*/ 242717 h 604887"/>
              <a:gd name="connsiteX12" fmla="*/ 384133 w 546670"/>
              <a:gd name="connsiteY12" fmla="*/ 226609 h 604887"/>
              <a:gd name="connsiteX13" fmla="*/ 135706 w 546670"/>
              <a:gd name="connsiteY13" fmla="*/ 175523 h 604887"/>
              <a:gd name="connsiteX14" fmla="*/ 126473 w 546670"/>
              <a:gd name="connsiteY14" fmla="*/ 178856 h 604887"/>
              <a:gd name="connsiteX15" fmla="*/ 123248 w 546670"/>
              <a:gd name="connsiteY15" fmla="*/ 182633 h 604887"/>
              <a:gd name="connsiteX16" fmla="*/ 123248 w 546670"/>
              <a:gd name="connsiteY16" fmla="*/ 192075 h 604887"/>
              <a:gd name="connsiteX17" fmla="*/ 121801 w 546670"/>
              <a:gd name="connsiteY17" fmla="*/ 193075 h 604887"/>
              <a:gd name="connsiteX18" fmla="*/ 120912 w 546670"/>
              <a:gd name="connsiteY18" fmla="*/ 196075 h 604887"/>
              <a:gd name="connsiteX19" fmla="*/ 122914 w 546670"/>
              <a:gd name="connsiteY19" fmla="*/ 216404 h 604887"/>
              <a:gd name="connsiteX20" fmla="*/ 125695 w 546670"/>
              <a:gd name="connsiteY20" fmla="*/ 219737 h 604887"/>
              <a:gd name="connsiteX21" fmla="*/ 126807 w 546670"/>
              <a:gd name="connsiteY21" fmla="*/ 219848 h 604887"/>
              <a:gd name="connsiteX22" fmla="*/ 129810 w 546670"/>
              <a:gd name="connsiteY22" fmla="*/ 218293 h 604887"/>
              <a:gd name="connsiteX23" fmla="*/ 140600 w 546670"/>
              <a:gd name="connsiteY23" fmla="*/ 204073 h 604887"/>
              <a:gd name="connsiteX24" fmla="*/ 141379 w 546670"/>
              <a:gd name="connsiteY24" fmla="*/ 201740 h 604887"/>
              <a:gd name="connsiteX25" fmla="*/ 141379 w 546670"/>
              <a:gd name="connsiteY25" fmla="*/ 178856 h 604887"/>
              <a:gd name="connsiteX26" fmla="*/ 139488 w 546670"/>
              <a:gd name="connsiteY26" fmla="*/ 175634 h 604887"/>
              <a:gd name="connsiteX27" fmla="*/ 135706 w 546670"/>
              <a:gd name="connsiteY27" fmla="*/ 175523 h 604887"/>
              <a:gd name="connsiteX28" fmla="*/ 87208 w 546670"/>
              <a:gd name="connsiteY28" fmla="*/ 175523 h 604887"/>
              <a:gd name="connsiteX29" fmla="*/ 83537 w 546670"/>
              <a:gd name="connsiteY29" fmla="*/ 175634 h 604887"/>
              <a:gd name="connsiteX30" fmla="*/ 81646 w 546670"/>
              <a:gd name="connsiteY30" fmla="*/ 178856 h 604887"/>
              <a:gd name="connsiteX31" fmla="*/ 81646 w 546670"/>
              <a:gd name="connsiteY31" fmla="*/ 201740 h 604887"/>
              <a:gd name="connsiteX32" fmla="*/ 82425 w 546670"/>
              <a:gd name="connsiteY32" fmla="*/ 204073 h 604887"/>
              <a:gd name="connsiteX33" fmla="*/ 93103 w 546670"/>
              <a:gd name="connsiteY33" fmla="*/ 218293 h 604887"/>
              <a:gd name="connsiteX34" fmla="*/ 96218 w 546670"/>
              <a:gd name="connsiteY34" fmla="*/ 219848 h 604887"/>
              <a:gd name="connsiteX35" fmla="*/ 97219 w 546670"/>
              <a:gd name="connsiteY35" fmla="*/ 219737 h 604887"/>
              <a:gd name="connsiteX36" fmla="*/ 100000 w 546670"/>
              <a:gd name="connsiteY36" fmla="*/ 216404 h 604887"/>
              <a:gd name="connsiteX37" fmla="*/ 102113 w 546670"/>
              <a:gd name="connsiteY37" fmla="*/ 196075 h 604887"/>
              <a:gd name="connsiteX38" fmla="*/ 101112 w 546670"/>
              <a:gd name="connsiteY38" fmla="*/ 193075 h 604887"/>
              <a:gd name="connsiteX39" fmla="*/ 99666 w 546670"/>
              <a:gd name="connsiteY39" fmla="*/ 192075 h 604887"/>
              <a:gd name="connsiteX40" fmla="*/ 99666 w 546670"/>
              <a:gd name="connsiteY40" fmla="*/ 182633 h 604887"/>
              <a:gd name="connsiteX41" fmla="*/ 96551 w 546670"/>
              <a:gd name="connsiteY41" fmla="*/ 178856 h 604887"/>
              <a:gd name="connsiteX42" fmla="*/ 87208 w 546670"/>
              <a:gd name="connsiteY42" fmla="*/ 175523 h 604887"/>
              <a:gd name="connsiteX43" fmla="*/ 93214 w 546670"/>
              <a:gd name="connsiteY43" fmla="*/ 72653 h 604887"/>
              <a:gd name="connsiteX44" fmla="*/ 66629 w 546670"/>
              <a:gd name="connsiteY44" fmla="*/ 79652 h 604887"/>
              <a:gd name="connsiteX45" fmla="*/ 64516 w 546670"/>
              <a:gd name="connsiteY45" fmla="*/ 83096 h 604887"/>
              <a:gd name="connsiteX46" fmla="*/ 64516 w 546670"/>
              <a:gd name="connsiteY46" fmla="*/ 89872 h 604887"/>
              <a:gd name="connsiteX47" fmla="*/ 62959 w 546670"/>
              <a:gd name="connsiteY47" fmla="*/ 89872 h 604887"/>
              <a:gd name="connsiteX48" fmla="*/ 59065 w 546670"/>
              <a:gd name="connsiteY48" fmla="*/ 93761 h 604887"/>
              <a:gd name="connsiteX49" fmla="*/ 59065 w 546670"/>
              <a:gd name="connsiteY49" fmla="*/ 99982 h 604887"/>
              <a:gd name="connsiteX50" fmla="*/ 60845 w 546670"/>
              <a:gd name="connsiteY50" fmla="*/ 103203 h 604887"/>
              <a:gd name="connsiteX51" fmla="*/ 64516 w 546670"/>
              <a:gd name="connsiteY51" fmla="*/ 105647 h 604887"/>
              <a:gd name="connsiteX52" fmla="*/ 64738 w 546670"/>
              <a:gd name="connsiteY52" fmla="*/ 107202 h 604887"/>
              <a:gd name="connsiteX53" fmla="*/ 78531 w 546670"/>
              <a:gd name="connsiteY53" fmla="*/ 138974 h 604887"/>
              <a:gd name="connsiteX54" fmla="*/ 101223 w 546670"/>
              <a:gd name="connsiteY54" fmla="*/ 158526 h 604887"/>
              <a:gd name="connsiteX55" fmla="*/ 121801 w 546670"/>
              <a:gd name="connsiteY55" fmla="*/ 158526 h 604887"/>
              <a:gd name="connsiteX56" fmla="*/ 144493 w 546670"/>
              <a:gd name="connsiteY56" fmla="*/ 138974 h 604887"/>
              <a:gd name="connsiteX57" fmla="*/ 158175 w 546670"/>
              <a:gd name="connsiteY57" fmla="*/ 107202 h 604887"/>
              <a:gd name="connsiteX58" fmla="*/ 158398 w 546670"/>
              <a:gd name="connsiteY58" fmla="*/ 105647 h 604887"/>
              <a:gd name="connsiteX59" fmla="*/ 162179 w 546670"/>
              <a:gd name="connsiteY59" fmla="*/ 103203 h 604887"/>
              <a:gd name="connsiteX60" fmla="*/ 163848 w 546670"/>
              <a:gd name="connsiteY60" fmla="*/ 100093 h 604887"/>
              <a:gd name="connsiteX61" fmla="*/ 163848 w 546670"/>
              <a:gd name="connsiteY61" fmla="*/ 93761 h 604887"/>
              <a:gd name="connsiteX62" fmla="*/ 160066 w 546670"/>
              <a:gd name="connsiteY62" fmla="*/ 89872 h 604887"/>
              <a:gd name="connsiteX63" fmla="*/ 157953 w 546670"/>
              <a:gd name="connsiteY63" fmla="*/ 89872 h 604887"/>
              <a:gd name="connsiteX64" fmla="*/ 156729 w 546670"/>
              <a:gd name="connsiteY64" fmla="*/ 88650 h 604887"/>
              <a:gd name="connsiteX65" fmla="*/ 153058 w 546670"/>
              <a:gd name="connsiteY65" fmla="*/ 88317 h 604887"/>
              <a:gd name="connsiteX66" fmla="*/ 137930 w 546670"/>
              <a:gd name="connsiteY66" fmla="*/ 91761 h 604887"/>
              <a:gd name="connsiteX67" fmla="*/ 114460 w 546670"/>
              <a:gd name="connsiteY67" fmla="*/ 81207 h 604887"/>
              <a:gd name="connsiteX68" fmla="*/ 93214 w 546670"/>
              <a:gd name="connsiteY68" fmla="*/ 72653 h 604887"/>
              <a:gd name="connsiteX69" fmla="*/ 337631 w 546670"/>
              <a:gd name="connsiteY69" fmla="*/ 69193 h 604887"/>
              <a:gd name="connsiteX70" fmla="*/ 352427 w 546670"/>
              <a:gd name="connsiteY70" fmla="*/ 99187 h 604887"/>
              <a:gd name="connsiteX71" fmla="*/ 375678 w 546670"/>
              <a:gd name="connsiteY71" fmla="*/ 174952 h 604887"/>
              <a:gd name="connsiteX72" fmla="*/ 451551 w 546670"/>
              <a:gd name="connsiteY72" fmla="*/ 198059 h 604887"/>
              <a:gd name="connsiteX73" fmla="*/ 481589 w 546670"/>
              <a:gd name="connsiteY73" fmla="*/ 212945 h 604887"/>
              <a:gd name="connsiteX74" fmla="*/ 337631 w 546670"/>
              <a:gd name="connsiteY74" fmla="*/ 69193 h 604887"/>
              <a:gd name="connsiteX75" fmla="*/ 247963 w 546670"/>
              <a:gd name="connsiteY75" fmla="*/ 4093 h 604887"/>
              <a:gd name="connsiteX76" fmla="*/ 546670 w 546670"/>
              <a:gd name="connsiteY76" fmla="*/ 302373 h 604887"/>
              <a:gd name="connsiteX77" fmla="*/ 247963 w 546670"/>
              <a:gd name="connsiteY77" fmla="*/ 600653 h 604887"/>
              <a:gd name="connsiteX78" fmla="*/ 242957 w 546670"/>
              <a:gd name="connsiteY78" fmla="*/ 600653 h 604887"/>
              <a:gd name="connsiteX79" fmla="*/ 242957 w 546670"/>
              <a:gd name="connsiteY79" fmla="*/ 551662 h 604887"/>
              <a:gd name="connsiteX80" fmla="*/ 247963 w 546670"/>
              <a:gd name="connsiteY80" fmla="*/ 552217 h 604887"/>
              <a:gd name="connsiteX81" fmla="*/ 307705 w 546670"/>
              <a:gd name="connsiteY81" fmla="*/ 486674 h 604887"/>
              <a:gd name="connsiteX82" fmla="*/ 323836 w 546670"/>
              <a:gd name="connsiteY82" fmla="*/ 438238 h 604887"/>
              <a:gd name="connsiteX83" fmla="*/ 247963 w 546670"/>
              <a:gd name="connsiteY83" fmla="*/ 442570 h 604887"/>
              <a:gd name="connsiteX84" fmla="*/ 242957 w 546670"/>
              <a:gd name="connsiteY84" fmla="*/ 442570 h 604887"/>
              <a:gd name="connsiteX85" fmla="*/ 242957 w 546670"/>
              <a:gd name="connsiteY85" fmla="*/ 394024 h 604887"/>
              <a:gd name="connsiteX86" fmla="*/ 247963 w 546670"/>
              <a:gd name="connsiteY86" fmla="*/ 394135 h 604887"/>
              <a:gd name="connsiteX87" fmla="*/ 333848 w 546670"/>
              <a:gd name="connsiteY87" fmla="*/ 388136 h 604887"/>
              <a:gd name="connsiteX88" fmla="*/ 339856 w 546670"/>
              <a:gd name="connsiteY88" fmla="*/ 302373 h 604887"/>
              <a:gd name="connsiteX89" fmla="*/ 333848 w 546670"/>
              <a:gd name="connsiteY89" fmla="*/ 216722 h 604887"/>
              <a:gd name="connsiteX90" fmla="*/ 247963 w 546670"/>
              <a:gd name="connsiteY90" fmla="*/ 210723 h 604887"/>
              <a:gd name="connsiteX91" fmla="*/ 242957 w 546670"/>
              <a:gd name="connsiteY91" fmla="*/ 210723 h 604887"/>
              <a:gd name="connsiteX92" fmla="*/ 242957 w 546670"/>
              <a:gd name="connsiteY92" fmla="*/ 162287 h 604887"/>
              <a:gd name="connsiteX93" fmla="*/ 247963 w 546670"/>
              <a:gd name="connsiteY93" fmla="*/ 162176 h 604887"/>
              <a:gd name="connsiteX94" fmla="*/ 323836 w 546670"/>
              <a:gd name="connsiteY94" fmla="*/ 166509 h 604887"/>
              <a:gd name="connsiteX95" fmla="*/ 307705 w 546670"/>
              <a:gd name="connsiteY95" fmla="*/ 118073 h 604887"/>
              <a:gd name="connsiteX96" fmla="*/ 247963 w 546670"/>
              <a:gd name="connsiteY96" fmla="*/ 52640 h 604887"/>
              <a:gd name="connsiteX97" fmla="*/ 242957 w 546670"/>
              <a:gd name="connsiteY97" fmla="*/ 53196 h 604887"/>
              <a:gd name="connsiteX98" fmla="*/ 242957 w 546670"/>
              <a:gd name="connsiteY98" fmla="*/ 4204 h 604887"/>
              <a:gd name="connsiteX99" fmla="*/ 247963 w 546670"/>
              <a:gd name="connsiteY99" fmla="*/ 4093 h 604887"/>
              <a:gd name="connsiteX100" fmla="*/ 101779 w 546670"/>
              <a:gd name="connsiteY100" fmla="*/ 0 h 604887"/>
              <a:gd name="connsiteX101" fmla="*/ 121134 w 546670"/>
              <a:gd name="connsiteY101" fmla="*/ 0 h 604887"/>
              <a:gd name="connsiteX102" fmla="*/ 180978 w 546670"/>
              <a:gd name="connsiteY102" fmla="*/ 59656 h 604887"/>
              <a:gd name="connsiteX103" fmla="*/ 180978 w 546670"/>
              <a:gd name="connsiteY103" fmla="*/ 78430 h 604887"/>
              <a:gd name="connsiteX104" fmla="*/ 184315 w 546670"/>
              <a:gd name="connsiteY104" fmla="*/ 89095 h 604887"/>
              <a:gd name="connsiteX105" fmla="*/ 184315 w 546670"/>
              <a:gd name="connsiteY105" fmla="*/ 102426 h 604887"/>
              <a:gd name="connsiteX106" fmla="*/ 177752 w 546670"/>
              <a:gd name="connsiteY106" fmla="*/ 116534 h 604887"/>
              <a:gd name="connsiteX107" fmla="*/ 173859 w 546670"/>
              <a:gd name="connsiteY107" fmla="*/ 126643 h 604887"/>
              <a:gd name="connsiteX108" fmla="*/ 161067 w 546670"/>
              <a:gd name="connsiteY108" fmla="*/ 150861 h 604887"/>
              <a:gd name="connsiteX109" fmla="*/ 152502 w 546670"/>
              <a:gd name="connsiteY109" fmla="*/ 161748 h 604887"/>
              <a:gd name="connsiteX110" fmla="*/ 160400 w 546670"/>
              <a:gd name="connsiteY110" fmla="*/ 167747 h 604887"/>
              <a:gd name="connsiteX111" fmla="*/ 204115 w 546670"/>
              <a:gd name="connsiteY111" fmla="*/ 176412 h 604887"/>
              <a:gd name="connsiteX112" fmla="*/ 223692 w 546670"/>
              <a:gd name="connsiteY112" fmla="*/ 200407 h 604887"/>
              <a:gd name="connsiteX113" fmla="*/ 223692 w 546670"/>
              <a:gd name="connsiteY113" fmla="*/ 358044 h 604887"/>
              <a:gd name="connsiteX114" fmla="*/ 221467 w 546670"/>
              <a:gd name="connsiteY114" fmla="*/ 368265 h 604887"/>
              <a:gd name="connsiteX115" fmla="*/ 221467 w 546670"/>
              <a:gd name="connsiteY115" fmla="*/ 385484 h 604887"/>
              <a:gd name="connsiteX116" fmla="*/ 200110 w 546670"/>
              <a:gd name="connsiteY116" fmla="*/ 406813 h 604887"/>
              <a:gd name="connsiteX117" fmla="*/ 188431 w 546670"/>
              <a:gd name="connsiteY117" fmla="*/ 403369 h 604887"/>
              <a:gd name="connsiteX118" fmla="*/ 188431 w 546670"/>
              <a:gd name="connsiteY118" fmla="*/ 566561 h 604887"/>
              <a:gd name="connsiteX119" fmla="*/ 150166 w 546670"/>
              <a:gd name="connsiteY119" fmla="*/ 604887 h 604887"/>
              <a:gd name="connsiteX120" fmla="*/ 111902 w 546670"/>
              <a:gd name="connsiteY120" fmla="*/ 566561 h 604887"/>
              <a:gd name="connsiteX121" fmla="*/ 73526 w 546670"/>
              <a:gd name="connsiteY121" fmla="*/ 604887 h 604887"/>
              <a:gd name="connsiteX122" fmla="*/ 35261 w 546670"/>
              <a:gd name="connsiteY122" fmla="*/ 566561 h 604887"/>
              <a:gd name="connsiteX123" fmla="*/ 35261 w 546670"/>
              <a:gd name="connsiteY123" fmla="*/ 403369 h 604887"/>
              <a:gd name="connsiteX124" fmla="*/ 23582 w 546670"/>
              <a:gd name="connsiteY124" fmla="*/ 406813 h 604887"/>
              <a:gd name="connsiteX125" fmla="*/ 2225 w 546670"/>
              <a:gd name="connsiteY125" fmla="*/ 385484 h 604887"/>
              <a:gd name="connsiteX126" fmla="*/ 2225 w 546670"/>
              <a:gd name="connsiteY126" fmla="*/ 368265 h 604887"/>
              <a:gd name="connsiteX127" fmla="*/ 0 w 546670"/>
              <a:gd name="connsiteY127" fmla="*/ 358044 h 604887"/>
              <a:gd name="connsiteX128" fmla="*/ 0 w 546670"/>
              <a:gd name="connsiteY128" fmla="*/ 200296 h 604887"/>
              <a:gd name="connsiteX129" fmla="*/ 19577 w 546670"/>
              <a:gd name="connsiteY129" fmla="*/ 176412 h 604887"/>
              <a:gd name="connsiteX130" fmla="*/ 62625 w 546670"/>
              <a:gd name="connsiteY130" fmla="*/ 167747 h 604887"/>
              <a:gd name="connsiteX131" fmla="*/ 70522 w 546670"/>
              <a:gd name="connsiteY131" fmla="*/ 161748 h 604887"/>
              <a:gd name="connsiteX132" fmla="*/ 61957 w 546670"/>
              <a:gd name="connsiteY132" fmla="*/ 150861 h 604887"/>
              <a:gd name="connsiteX133" fmla="*/ 49054 w 546670"/>
              <a:gd name="connsiteY133" fmla="*/ 126643 h 604887"/>
              <a:gd name="connsiteX134" fmla="*/ 45161 w 546670"/>
              <a:gd name="connsiteY134" fmla="*/ 116534 h 604887"/>
              <a:gd name="connsiteX135" fmla="*/ 38598 w 546670"/>
              <a:gd name="connsiteY135" fmla="*/ 102426 h 604887"/>
              <a:gd name="connsiteX136" fmla="*/ 38598 w 546670"/>
              <a:gd name="connsiteY136" fmla="*/ 89095 h 604887"/>
              <a:gd name="connsiteX137" fmla="*/ 42047 w 546670"/>
              <a:gd name="connsiteY137" fmla="*/ 78430 h 604887"/>
              <a:gd name="connsiteX138" fmla="*/ 42047 w 546670"/>
              <a:gd name="connsiteY138" fmla="*/ 59656 h 604887"/>
              <a:gd name="connsiteX139" fmla="*/ 101779 w 546670"/>
              <a:gd name="connsiteY139" fmla="*/ 0 h 60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546670" h="604887">
                <a:moveTo>
                  <a:pt x="481589" y="391913"/>
                </a:moveTo>
                <a:cubicBezTo>
                  <a:pt x="472466" y="397134"/>
                  <a:pt x="462454" y="402133"/>
                  <a:pt x="451551" y="406688"/>
                </a:cubicBezTo>
                <a:cubicBezTo>
                  <a:pt x="428967" y="416242"/>
                  <a:pt x="403269" y="424018"/>
                  <a:pt x="375678" y="429906"/>
                </a:cubicBezTo>
                <a:cubicBezTo>
                  <a:pt x="369782" y="457457"/>
                  <a:pt x="361995" y="483008"/>
                  <a:pt x="352427" y="505670"/>
                </a:cubicBezTo>
                <a:cubicBezTo>
                  <a:pt x="347866" y="516446"/>
                  <a:pt x="342860" y="526444"/>
                  <a:pt x="337631" y="535554"/>
                </a:cubicBezTo>
                <a:cubicBezTo>
                  <a:pt x="403602" y="510225"/>
                  <a:pt x="456112" y="457790"/>
                  <a:pt x="481589" y="391913"/>
                </a:cubicBezTo>
                <a:close/>
                <a:moveTo>
                  <a:pt x="384133" y="226609"/>
                </a:moveTo>
                <a:cubicBezTo>
                  <a:pt x="386915" y="251049"/>
                  <a:pt x="388361" y="276489"/>
                  <a:pt x="388361" y="302373"/>
                </a:cubicBezTo>
                <a:cubicBezTo>
                  <a:pt x="388361" y="328369"/>
                  <a:pt x="386915" y="353697"/>
                  <a:pt x="384133" y="378137"/>
                </a:cubicBezTo>
                <a:cubicBezTo>
                  <a:pt x="401600" y="373694"/>
                  <a:pt x="417842" y="368250"/>
                  <a:pt x="432639" y="362029"/>
                </a:cubicBezTo>
                <a:cubicBezTo>
                  <a:pt x="473690" y="344699"/>
                  <a:pt x="498165" y="322370"/>
                  <a:pt x="498165" y="302373"/>
                </a:cubicBezTo>
                <a:cubicBezTo>
                  <a:pt x="498165" y="282377"/>
                  <a:pt x="473690" y="260047"/>
                  <a:pt x="432639" y="242717"/>
                </a:cubicBezTo>
                <a:cubicBezTo>
                  <a:pt x="417842" y="236496"/>
                  <a:pt x="401600" y="231164"/>
                  <a:pt x="384133" y="226609"/>
                </a:cubicBezTo>
                <a:close/>
                <a:moveTo>
                  <a:pt x="135706" y="175523"/>
                </a:moveTo>
                <a:cubicBezTo>
                  <a:pt x="132591" y="177189"/>
                  <a:pt x="129477" y="178300"/>
                  <a:pt x="126473" y="178856"/>
                </a:cubicBezTo>
                <a:cubicBezTo>
                  <a:pt x="124582" y="179189"/>
                  <a:pt x="123248" y="180744"/>
                  <a:pt x="123248" y="182633"/>
                </a:cubicBezTo>
                <a:lnTo>
                  <a:pt x="123248" y="192075"/>
                </a:lnTo>
                <a:cubicBezTo>
                  <a:pt x="122691" y="192298"/>
                  <a:pt x="122246" y="192631"/>
                  <a:pt x="121801" y="193075"/>
                </a:cubicBezTo>
                <a:cubicBezTo>
                  <a:pt x="121134" y="193964"/>
                  <a:pt x="120689" y="194964"/>
                  <a:pt x="120912" y="196075"/>
                </a:cubicBezTo>
                <a:lnTo>
                  <a:pt x="122914" y="216404"/>
                </a:lnTo>
                <a:cubicBezTo>
                  <a:pt x="123136" y="217960"/>
                  <a:pt x="124249" y="219293"/>
                  <a:pt x="125695" y="219737"/>
                </a:cubicBezTo>
                <a:cubicBezTo>
                  <a:pt x="126028" y="219737"/>
                  <a:pt x="126473" y="219848"/>
                  <a:pt x="126807" y="219848"/>
                </a:cubicBezTo>
                <a:cubicBezTo>
                  <a:pt x="127919" y="219848"/>
                  <a:pt x="129032" y="219293"/>
                  <a:pt x="129810" y="218293"/>
                </a:cubicBezTo>
                <a:lnTo>
                  <a:pt x="140600" y="204073"/>
                </a:lnTo>
                <a:cubicBezTo>
                  <a:pt x="141045" y="203407"/>
                  <a:pt x="141379" y="202629"/>
                  <a:pt x="141379" y="201740"/>
                </a:cubicBezTo>
                <a:lnTo>
                  <a:pt x="141379" y="178856"/>
                </a:lnTo>
                <a:cubicBezTo>
                  <a:pt x="141379" y="177523"/>
                  <a:pt x="140600" y="176301"/>
                  <a:pt x="139488" y="175634"/>
                </a:cubicBezTo>
                <a:cubicBezTo>
                  <a:pt x="138375" y="174968"/>
                  <a:pt x="136929" y="174856"/>
                  <a:pt x="135706" y="175523"/>
                </a:cubicBezTo>
                <a:close/>
                <a:moveTo>
                  <a:pt x="87208" y="175523"/>
                </a:moveTo>
                <a:cubicBezTo>
                  <a:pt x="86095" y="174856"/>
                  <a:pt x="84649" y="174968"/>
                  <a:pt x="83537" y="175634"/>
                </a:cubicBezTo>
                <a:cubicBezTo>
                  <a:pt x="82313" y="176301"/>
                  <a:pt x="81646" y="177523"/>
                  <a:pt x="81646" y="178856"/>
                </a:cubicBezTo>
                <a:lnTo>
                  <a:pt x="81646" y="201740"/>
                </a:lnTo>
                <a:cubicBezTo>
                  <a:pt x="81646" y="202629"/>
                  <a:pt x="81868" y="203407"/>
                  <a:pt x="82425" y="204073"/>
                </a:cubicBezTo>
                <a:lnTo>
                  <a:pt x="93103" y="218293"/>
                </a:lnTo>
                <a:cubicBezTo>
                  <a:pt x="93882" y="219293"/>
                  <a:pt x="94994" y="219848"/>
                  <a:pt x="96218" y="219848"/>
                </a:cubicBezTo>
                <a:cubicBezTo>
                  <a:pt x="96551" y="219848"/>
                  <a:pt x="96885" y="219848"/>
                  <a:pt x="97219" y="219737"/>
                </a:cubicBezTo>
                <a:cubicBezTo>
                  <a:pt x="98776" y="219293"/>
                  <a:pt x="99888" y="217960"/>
                  <a:pt x="100000" y="216404"/>
                </a:cubicBezTo>
                <a:lnTo>
                  <a:pt x="102113" y="196075"/>
                </a:lnTo>
                <a:cubicBezTo>
                  <a:pt x="102224" y="194964"/>
                  <a:pt x="101891" y="193964"/>
                  <a:pt x="101112" y="193075"/>
                </a:cubicBezTo>
                <a:cubicBezTo>
                  <a:pt x="100778" y="192631"/>
                  <a:pt x="100222" y="192298"/>
                  <a:pt x="99666" y="192075"/>
                </a:cubicBezTo>
                <a:lnTo>
                  <a:pt x="99666" y="182633"/>
                </a:lnTo>
                <a:cubicBezTo>
                  <a:pt x="99666" y="180744"/>
                  <a:pt x="98331" y="179189"/>
                  <a:pt x="96551" y="178856"/>
                </a:cubicBezTo>
                <a:cubicBezTo>
                  <a:pt x="93548" y="178300"/>
                  <a:pt x="90433" y="177189"/>
                  <a:pt x="87208" y="175523"/>
                </a:cubicBezTo>
                <a:close/>
                <a:moveTo>
                  <a:pt x="93214" y="72653"/>
                </a:moveTo>
                <a:cubicBezTo>
                  <a:pt x="82313" y="72653"/>
                  <a:pt x="71857" y="77097"/>
                  <a:pt x="66629" y="79652"/>
                </a:cubicBezTo>
                <a:cubicBezTo>
                  <a:pt x="65294" y="80319"/>
                  <a:pt x="64516" y="81652"/>
                  <a:pt x="64516" y="83096"/>
                </a:cubicBezTo>
                <a:lnTo>
                  <a:pt x="64516" y="89872"/>
                </a:lnTo>
                <a:lnTo>
                  <a:pt x="62959" y="89872"/>
                </a:lnTo>
                <a:cubicBezTo>
                  <a:pt x="60845" y="89872"/>
                  <a:pt x="59065" y="91650"/>
                  <a:pt x="59065" y="93761"/>
                </a:cubicBezTo>
                <a:lnTo>
                  <a:pt x="59065" y="99982"/>
                </a:lnTo>
                <a:cubicBezTo>
                  <a:pt x="59065" y="101315"/>
                  <a:pt x="59733" y="102537"/>
                  <a:pt x="60845" y="103203"/>
                </a:cubicBezTo>
                <a:lnTo>
                  <a:pt x="64516" y="105647"/>
                </a:lnTo>
                <a:lnTo>
                  <a:pt x="64738" y="107202"/>
                </a:lnTo>
                <a:cubicBezTo>
                  <a:pt x="65962" y="116423"/>
                  <a:pt x="71079" y="128199"/>
                  <a:pt x="78531" y="138974"/>
                </a:cubicBezTo>
                <a:cubicBezTo>
                  <a:pt x="87875" y="152527"/>
                  <a:pt x="96663" y="158526"/>
                  <a:pt x="101223" y="158526"/>
                </a:cubicBezTo>
                <a:lnTo>
                  <a:pt x="121801" y="158526"/>
                </a:lnTo>
                <a:cubicBezTo>
                  <a:pt x="126362" y="158526"/>
                  <a:pt x="135150" y="152527"/>
                  <a:pt x="144493" y="138974"/>
                </a:cubicBezTo>
                <a:cubicBezTo>
                  <a:pt x="151835" y="128199"/>
                  <a:pt x="156951" y="116423"/>
                  <a:pt x="158175" y="107202"/>
                </a:cubicBezTo>
                <a:lnTo>
                  <a:pt x="158398" y="105647"/>
                </a:lnTo>
                <a:lnTo>
                  <a:pt x="162179" y="103203"/>
                </a:lnTo>
                <a:cubicBezTo>
                  <a:pt x="163181" y="102537"/>
                  <a:pt x="163848" y="101315"/>
                  <a:pt x="163848" y="100093"/>
                </a:cubicBezTo>
                <a:lnTo>
                  <a:pt x="163848" y="93761"/>
                </a:lnTo>
                <a:cubicBezTo>
                  <a:pt x="163848" y="91650"/>
                  <a:pt x="162179" y="89872"/>
                  <a:pt x="160066" y="89872"/>
                </a:cubicBezTo>
                <a:lnTo>
                  <a:pt x="157953" y="89872"/>
                </a:lnTo>
                <a:cubicBezTo>
                  <a:pt x="157619" y="89428"/>
                  <a:pt x="157285" y="88984"/>
                  <a:pt x="156729" y="88650"/>
                </a:cubicBezTo>
                <a:cubicBezTo>
                  <a:pt x="155617" y="87984"/>
                  <a:pt x="154282" y="87873"/>
                  <a:pt x="153058" y="88317"/>
                </a:cubicBezTo>
                <a:cubicBezTo>
                  <a:pt x="147942" y="90650"/>
                  <a:pt x="142825" y="91761"/>
                  <a:pt x="137930" y="91761"/>
                </a:cubicBezTo>
                <a:cubicBezTo>
                  <a:pt x="129254" y="91761"/>
                  <a:pt x="121357" y="88206"/>
                  <a:pt x="114460" y="81207"/>
                </a:cubicBezTo>
                <a:cubicBezTo>
                  <a:pt x="109010" y="75542"/>
                  <a:pt x="101779" y="72653"/>
                  <a:pt x="93214" y="72653"/>
                </a:cubicBezTo>
                <a:close/>
                <a:moveTo>
                  <a:pt x="337631" y="69193"/>
                </a:moveTo>
                <a:cubicBezTo>
                  <a:pt x="342860" y="78302"/>
                  <a:pt x="347866" y="88300"/>
                  <a:pt x="352427" y="99187"/>
                </a:cubicBezTo>
                <a:cubicBezTo>
                  <a:pt x="361995" y="121739"/>
                  <a:pt x="369782" y="147290"/>
                  <a:pt x="375678" y="174952"/>
                </a:cubicBezTo>
                <a:cubicBezTo>
                  <a:pt x="403269" y="180728"/>
                  <a:pt x="428967" y="188505"/>
                  <a:pt x="451551" y="198059"/>
                </a:cubicBezTo>
                <a:cubicBezTo>
                  <a:pt x="462454" y="202724"/>
                  <a:pt x="472466" y="207612"/>
                  <a:pt x="481589" y="212945"/>
                </a:cubicBezTo>
                <a:cubicBezTo>
                  <a:pt x="456112" y="147068"/>
                  <a:pt x="403602" y="94633"/>
                  <a:pt x="337631" y="69193"/>
                </a:cubicBezTo>
                <a:close/>
                <a:moveTo>
                  <a:pt x="247963" y="4093"/>
                </a:moveTo>
                <a:cubicBezTo>
                  <a:pt x="412725" y="4093"/>
                  <a:pt x="546670" y="137958"/>
                  <a:pt x="546670" y="302373"/>
                </a:cubicBezTo>
                <a:cubicBezTo>
                  <a:pt x="546670" y="466899"/>
                  <a:pt x="412725" y="600653"/>
                  <a:pt x="247963" y="600653"/>
                </a:cubicBezTo>
                <a:cubicBezTo>
                  <a:pt x="246295" y="600653"/>
                  <a:pt x="244626" y="600653"/>
                  <a:pt x="242957" y="600653"/>
                </a:cubicBezTo>
                <a:lnTo>
                  <a:pt x="242957" y="551662"/>
                </a:lnTo>
                <a:cubicBezTo>
                  <a:pt x="244626" y="551995"/>
                  <a:pt x="246295" y="552217"/>
                  <a:pt x="247963" y="552217"/>
                </a:cubicBezTo>
                <a:cubicBezTo>
                  <a:pt x="268100" y="552217"/>
                  <a:pt x="290350" y="527666"/>
                  <a:pt x="307705" y="486674"/>
                </a:cubicBezTo>
                <a:cubicBezTo>
                  <a:pt x="314046" y="472010"/>
                  <a:pt x="319386" y="455679"/>
                  <a:pt x="323836" y="438238"/>
                </a:cubicBezTo>
                <a:cubicBezTo>
                  <a:pt x="299472" y="441126"/>
                  <a:pt x="273996" y="442570"/>
                  <a:pt x="247963" y="442570"/>
                </a:cubicBezTo>
                <a:cubicBezTo>
                  <a:pt x="246295" y="442570"/>
                  <a:pt x="244626" y="442570"/>
                  <a:pt x="242957" y="442570"/>
                </a:cubicBezTo>
                <a:lnTo>
                  <a:pt x="242957" y="394024"/>
                </a:lnTo>
                <a:cubicBezTo>
                  <a:pt x="244626" y="394024"/>
                  <a:pt x="246295" y="394135"/>
                  <a:pt x="247963" y="394135"/>
                </a:cubicBezTo>
                <a:cubicBezTo>
                  <a:pt x="277778" y="394135"/>
                  <a:pt x="306703" y="392024"/>
                  <a:pt x="333848" y="388136"/>
                </a:cubicBezTo>
                <a:cubicBezTo>
                  <a:pt x="337742" y="361029"/>
                  <a:pt x="339856" y="332146"/>
                  <a:pt x="339856" y="302373"/>
                </a:cubicBezTo>
                <a:cubicBezTo>
                  <a:pt x="339856" y="272712"/>
                  <a:pt x="337742" y="243828"/>
                  <a:pt x="333848" y="216722"/>
                </a:cubicBezTo>
                <a:cubicBezTo>
                  <a:pt x="306703" y="212723"/>
                  <a:pt x="277778" y="210723"/>
                  <a:pt x="247963" y="210723"/>
                </a:cubicBezTo>
                <a:cubicBezTo>
                  <a:pt x="246295" y="210723"/>
                  <a:pt x="244626" y="210723"/>
                  <a:pt x="242957" y="210723"/>
                </a:cubicBezTo>
                <a:lnTo>
                  <a:pt x="242957" y="162287"/>
                </a:lnTo>
                <a:cubicBezTo>
                  <a:pt x="244626" y="162287"/>
                  <a:pt x="246295" y="162176"/>
                  <a:pt x="247963" y="162176"/>
                </a:cubicBezTo>
                <a:cubicBezTo>
                  <a:pt x="273996" y="162176"/>
                  <a:pt x="299472" y="163731"/>
                  <a:pt x="323836" y="166509"/>
                </a:cubicBezTo>
                <a:cubicBezTo>
                  <a:pt x="319386" y="149067"/>
                  <a:pt x="314046" y="132848"/>
                  <a:pt x="307705" y="118073"/>
                </a:cubicBezTo>
                <a:cubicBezTo>
                  <a:pt x="290350" y="77080"/>
                  <a:pt x="268100" y="52640"/>
                  <a:pt x="247963" y="52640"/>
                </a:cubicBezTo>
                <a:cubicBezTo>
                  <a:pt x="246295" y="52640"/>
                  <a:pt x="244626" y="52862"/>
                  <a:pt x="242957" y="53196"/>
                </a:cubicBezTo>
                <a:lnTo>
                  <a:pt x="242957" y="4204"/>
                </a:lnTo>
                <a:cubicBezTo>
                  <a:pt x="244626" y="4204"/>
                  <a:pt x="246295" y="4093"/>
                  <a:pt x="247963" y="4093"/>
                </a:cubicBezTo>
                <a:close/>
                <a:moveTo>
                  <a:pt x="101779" y="0"/>
                </a:moveTo>
                <a:lnTo>
                  <a:pt x="121134" y="0"/>
                </a:lnTo>
                <a:cubicBezTo>
                  <a:pt x="154171" y="0"/>
                  <a:pt x="180978" y="26773"/>
                  <a:pt x="180978" y="59656"/>
                </a:cubicBezTo>
                <a:lnTo>
                  <a:pt x="180978" y="78430"/>
                </a:lnTo>
                <a:cubicBezTo>
                  <a:pt x="183203" y="81541"/>
                  <a:pt x="184315" y="85318"/>
                  <a:pt x="184315" y="89095"/>
                </a:cubicBezTo>
                <a:lnTo>
                  <a:pt x="184315" y="102426"/>
                </a:lnTo>
                <a:cubicBezTo>
                  <a:pt x="184315" y="107869"/>
                  <a:pt x="181868" y="113090"/>
                  <a:pt x="177752" y="116534"/>
                </a:cubicBezTo>
                <a:cubicBezTo>
                  <a:pt x="176751" y="119867"/>
                  <a:pt x="175416" y="123311"/>
                  <a:pt x="173859" y="126643"/>
                </a:cubicBezTo>
                <a:cubicBezTo>
                  <a:pt x="170856" y="134753"/>
                  <a:pt x="166406" y="143085"/>
                  <a:pt x="161067" y="150861"/>
                </a:cubicBezTo>
                <a:cubicBezTo>
                  <a:pt x="158842" y="154083"/>
                  <a:pt x="155839" y="157860"/>
                  <a:pt x="152502" y="161748"/>
                </a:cubicBezTo>
                <a:cubicBezTo>
                  <a:pt x="155505" y="163192"/>
                  <a:pt x="158175" y="165192"/>
                  <a:pt x="160400" y="167747"/>
                </a:cubicBezTo>
                <a:lnTo>
                  <a:pt x="204115" y="176412"/>
                </a:lnTo>
                <a:cubicBezTo>
                  <a:pt x="215461" y="178745"/>
                  <a:pt x="223692" y="188743"/>
                  <a:pt x="223692" y="200407"/>
                </a:cubicBezTo>
                <a:lnTo>
                  <a:pt x="223692" y="358044"/>
                </a:lnTo>
                <a:cubicBezTo>
                  <a:pt x="223692" y="361710"/>
                  <a:pt x="222913" y="365154"/>
                  <a:pt x="221467" y="368265"/>
                </a:cubicBezTo>
                <a:lnTo>
                  <a:pt x="221467" y="385484"/>
                </a:lnTo>
                <a:cubicBezTo>
                  <a:pt x="221467" y="397259"/>
                  <a:pt x="211901" y="406813"/>
                  <a:pt x="200110" y="406813"/>
                </a:cubicBezTo>
                <a:cubicBezTo>
                  <a:pt x="195772" y="406813"/>
                  <a:pt x="191879" y="405591"/>
                  <a:pt x="188431" y="403369"/>
                </a:cubicBezTo>
                <a:lnTo>
                  <a:pt x="188431" y="566561"/>
                </a:lnTo>
                <a:cubicBezTo>
                  <a:pt x="188431" y="587668"/>
                  <a:pt x="171301" y="604887"/>
                  <a:pt x="150166" y="604887"/>
                </a:cubicBezTo>
                <a:cubicBezTo>
                  <a:pt x="129032" y="604887"/>
                  <a:pt x="111902" y="587668"/>
                  <a:pt x="111902" y="566561"/>
                </a:cubicBezTo>
                <a:cubicBezTo>
                  <a:pt x="111902" y="587668"/>
                  <a:pt x="94772" y="604887"/>
                  <a:pt x="73526" y="604887"/>
                </a:cubicBezTo>
                <a:cubicBezTo>
                  <a:pt x="52391" y="604887"/>
                  <a:pt x="35261" y="587668"/>
                  <a:pt x="35261" y="566561"/>
                </a:cubicBezTo>
                <a:lnTo>
                  <a:pt x="35261" y="403369"/>
                </a:lnTo>
                <a:cubicBezTo>
                  <a:pt x="31924" y="405591"/>
                  <a:pt x="27920" y="406813"/>
                  <a:pt x="23582" y="406813"/>
                </a:cubicBezTo>
                <a:cubicBezTo>
                  <a:pt x="11791" y="406813"/>
                  <a:pt x="2225" y="397259"/>
                  <a:pt x="2225" y="385484"/>
                </a:cubicBezTo>
                <a:lnTo>
                  <a:pt x="2225" y="368265"/>
                </a:lnTo>
                <a:cubicBezTo>
                  <a:pt x="779" y="365154"/>
                  <a:pt x="0" y="361710"/>
                  <a:pt x="0" y="358044"/>
                </a:cubicBezTo>
                <a:lnTo>
                  <a:pt x="0" y="200296"/>
                </a:lnTo>
                <a:cubicBezTo>
                  <a:pt x="0" y="188743"/>
                  <a:pt x="8231" y="178745"/>
                  <a:pt x="19577" y="176412"/>
                </a:cubicBezTo>
                <a:lnTo>
                  <a:pt x="62625" y="167747"/>
                </a:lnTo>
                <a:cubicBezTo>
                  <a:pt x="64850" y="165192"/>
                  <a:pt x="67519" y="163192"/>
                  <a:pt x="70522" y="161748"/>
                </a:cubicBezTo>
                <a:cubicBezTo>
                  <a:pt x="67074" y="157971"/>
                  <a:pt x="64182" y="154083"/>
                  <a:pt x="61957" y="150861"/>
                </a:cubicBezTo>
                <a:cubicBezTo>
                  <a:pt x="56618" y="143085"/>
                  <a:pt x="52169" y="134753"/>
                  <a:pt x="49054" y="126643"/>
                </a:cubicBezTo>
                <a:cubicBezTo>
                  <a:pt x="47497" y="123311"/>
                  <a:pt x="46273" y="119867"/>
                  <a:pt x="45161" y="116534"/>
                </a:cubicBezTo>
                <a:cubicBezTo>
                  <a:pt x="41045" y="113090"/>
                  <a:pt x="38598" y="107869"/>
                  <a:pt x="38598" y="102426"/>
                </a:cubicBezTo>
                <a:lnTo>
                  <a:pt x="38598" y="89095"/>
                </a:lnTo>
                <a:cubicBezTo>
                  <a:pt x="38598" y="85318"/>
                  <a:pt x="39822" y="81541"/>
                  <a:pt x="42047" y="78430"/>
                </a:cubicBezTo>
                <a:lnTo>
                  <a:pt x="42047" y="59656"/>
                </a:lnTo>
                <a:cubicBezTo>
                  <a:pt x="42047" y="26773"/>
                  <a:pt x="68854" y="0"/>
                  <a:pt x="101779" y="0"/>
                </a:cubicBezTo>
                <a:close/>
              </a:path>
            </a:pathLst>
          </a:custGeom>
          <a:solidFill>
            <a:srgbClr val="1FBCCF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031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9" grpId="0" animBg="1"/>
      <p:bldP spid="30" grpId="0" animBg="1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五、以人格魅力去感染孩子。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6494585" y="2220150"/>
            <a:ext cx="46501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虽是一种“无声的教育”，却能达到“此时无声胜有声”的效果，“身正”，对班主任来说尤为重要。班主任要为人师表。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1101970" y="2825263"/>
            <a:ext cx="4422016" cy="2732720"/>
            <a:chOff x="6400800" y="1818411"/>
            <a:chExt cx="4455884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400800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6494585" y="3886945"/>
            <a:ext cx="4650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言行一致，以高尚的道德，良好的个性教育孩子。如果连自己看到垃圾就不知拾起，待人接物视而不见的又从何谈起去教育孩子呢？！ 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1125415" y="2121878"/>
            <a:ext cx="4469840" cy="445477"/>
          </a:xfrm>
          <a:prstGeom prst="roundRect">
            <a:avLst>
              <a:gd name="adj" fmla="val 18796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为人师表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546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六、营造正确的舆论，创建良好班风和学风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6494585" y="2090637"/>
            <a:ext cx="46501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在班集体中只有形成了正确的舆论与良好的班风和学风，才能使集体具有巨大的教育力量，成为教育的主体。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1091739" y="1795625"/>
            <a:ext cx="4432247" cy="2732720"/>
            <a:chOff x="6390490" y="1818411"/>
            <a:chExt cx="4466193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390490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6494585" y="3952817"/>
            <a:ext cx="465015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但这是一个长期工程，它需要班主任及全体任课教师一起花费较长的时间，做大量的工作才能养成。 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1222547" y="4796732"/>
            <a:ext cx="4275576" cy="445477"/>
          </a:xfrm>
          <a:prstGeom prst="roundRect">
            <a:avLst>
              <a:gd name="adj" fmla="val 18796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形成正确的舆论与良好的班风和学风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35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424811" y="843733"/>
              <a:ext cx="750277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七、强职业道德修养，以自己的人格感染学生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5955323" y="2161931"/>
            <a:ext cx="5106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班主任的言行举止、品德性格和为人处世的态度，对学生都起着潜移默化的作用，所以我时刻严格要求自己，自己带头去做，凡要求学生不要做的，我自己决不做。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1101970" y="1916023"/>
            <a:ext cx="3743749" cy="2266729"/>
            <a:chOff x="6400800" y="1818411"/>
            <a:chExt cx="4547952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492868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990600" y="4879917"/>
            <a:ext cx="102108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比如：我要求学生上学不能迟到，每天我都提前来学校，并到教室与学生同在；要求学生讲卫生，对卫生不合格的学生，我会领到水房帮他洗脸或监督洗完。 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5182550" y="2060331"/>
            <a:ext cx="588342" cy="1978112"/>
          </a:xfrm>
          <a:prstGeom prst="roundRect">
            <a:avLst>
              <a:gd name="adj" fmla="val 18796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以身作则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="" xmlns:a16="http://schemas.microsoft.com/office/drawing/2014/main" id="{B21A232B-F2DB-406C-8AB8-597854BAD591}"/>
              </a:ext>
            </a:extLst>
          </p:cNvPr>
          <p:cNvGrpSpPr/>
          <p:nvPr/>
        </p:nvGrpSpPr>
        <p:grpSpPr>
          <a:xfrm>
            <a:off x="1095769" y="4525407"/>
            <a:ext cx="10000463" cy="71994"/>
            <a:chOff x="1117601" y="2036207"/>
            <a:chExt cx="10000463" cy="71994"/>
          </a:xfrm>
        </p:grpSpPr>
        <p:sp>
          <p:nvSpPr>
            <p:cNvPr id="25" name="椭圆 24">
              <a:extLst>
                <a:ext uri="{FF2B5EF4-FFF2-40B4-BE49-F238E27FC236}">
                  <a16:creationId xmlns="" xmlns:a16="http://schemas.microsoft.com/office/drawing/2014/main" id="{29600CE9-FCB3-4533-97AD-8D97DDED89BB}"/>
                </a:ext>
              </a:extLst>
            </p:cNvPr>
            <p:cNvSpPr/>
            <p:nvPr/>
          </p:nvSpPr>
          <p:spPr>
            <a:xfrm>
              <a:off x="1117601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="" xmlns:a16="http://schemas.microsoft.com/office/drawing/2014/main" id="{7F88ECA4-FADE-4507-80D2-B4954744BB28}"/>
                </a:ext>
              </a:extLst>
            </p:cNvPr>
            <p:cNvCxnSpPr>
              <a:cxnSpLocks/>
            </p:cNvCxnSpPr>
            <p:nvPr/>
          </p:nvCxnSpPr>
          <p:spPr>
            <a:xfrm>
              <a:off x="1277815" y="2072204"/>
              <a:ext cx="9694985" cy="0"/>
            </a:xfrm>
            <a:prstGeom prst="line">
              <a:avLst/>
            </a:prstGeom>
            <a:ln w="12700">
              <a:solidFill>
                <a:srgbClr val="1FBCCF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>
              <a:extLst>
                <a:ext uri="{FF2B5EF4-FFF2-40B4-BE49-F238E27FC236}">
                  <a16:creationId xmlns="" xmlns:a16="http://schemas.microsoft.com/office/drawing/2014/main" id="{994FED89-DD90-4315-A594-65934C947576}"/>
                </a:ext>
              </a:extLst>
            </p:cNvPr>
            <p:cNvSpPr/>
            <p:nvPr/>
          </p:nvSpPr>
          <p:spPr>
            <a:xfrm>
              <a:off x="11046070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8687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424811" y="843733"/>
              <a:ext cx="750277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七、强职业道德修养，以自己的人格感染学生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002323" y="2060331"/>
            <a:ext cx="382367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我会亲手捡起学生不小心丢在地上的一块纸片；要求学生之间和谐相处，班级建立学习互助小组，与学困生聊家常，鼓励他好好完成作业，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5295900" y="1916023"/>
            <a:ext cx="5785519" cy="2266729"/>
            <a:chOff x="6400800" y="1818411"/>
            <a:chExt cx="4547952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492868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990600" y="4888989"/>
            <a:ext cx="102108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要求学生文明礼貌，我在什么地方都跟学生主动问好</a:t>
            </a:r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……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我相信教师的良好个性品质一旦得到学生的认同，就会激起学生的学习需求，从而由认同到模仿乃至内化。 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="" xmlns:a16="http://schemas.microsoft.com/office/drawing/2014/main" id="{B21A232B-F2DB-406C-8AB8-597854BAD591}"/>
              </a:ext>
            </a:extLst>
          </p:cNvPr>
          <p:cNvGrpSpPr/>
          <p:nvPr/>
        </p:nvGrpSpPr>
        <p:grpSpPr>
          <a:xfrm>
            <a:off x="1095769" y="4525407"/>
            <a:ext cx="10000463" cy="71994"/>
            <a:chOff x="1117601" y="2036207"/>
            <a:chExt cx="10000463" cy="71994"/>
          </a:xfrm>
        </p:grpSpPr>
        <p:sp>
          <p:nvSpPr>
            <p:cNvPr id="25" name="椭圆 24">
              <a:extLst>
                <a:ext uri="{FF2B5EF4-FFF2-40B4-BE49-F238E27FC236}">
                  <a16:creationId xmlns="" xmlns:a16="http://schemas.microsoft.com/office/drawing/2014/main" id="{29600CE9-FCB3-4533-97AD-8D97DDED89BB}"/>
                </a:ext>
              </a:extLst>
            </p:cNvPr>
            <p:cNvSpPr/>
            <p:nvPr/>
          </p:nvSpPr>
          <p:spPr>
            <a:xfrm>
              <a:off x="1117601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="" xmlns:a16="http://schemas.microsoft.com/office/drawing/2014/main" id="{7F88ECA4-FADE-4507-80D2-B4954744BB28}"/>
                </a:ext>
              </a:extLst>
            </p:cNvPr>
            <p:cNvCxnSpPr>
              <a:cxnSpLocks/>
            </p:cNvCxnSpPr>
            <p:nvPr/>
          </p:nvCxnSpPr>
          <p:spPr>
            <a:xfrm>
              <a:off x="1277815" y="2072204"/>
              <a:ext cx="9694985" cy="0"/>
            </a:xfrm>
            <a:prstGeom prst="line">
              <a:avLst/>
            </a:prstGeom>
            <a:ln w="12700">
              <a:solidFill>
                <a:srgbClr val="1FBCCF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椭圆 27">
              <a:extLst>
                <a:ext uri="{FF2B5EF4-FFF2-40B4-BE49-F238E27FC236}">
                  <a16:creationId xmlns="" xmlns:a16="http://schemas.microsoft.com/office/drawing/2014/main" id="{994FED89-DD90-4315-A594-65934C947576}"/>
                </a:ext>
              </a:extLst>
            </p:cNvPr>
            <p:cNvSpPr/>
            <p:nvPr/>
          </p:nvSpPr>
          <p:spPr>
            <a:xfrm>
              <a:off x="11046070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2425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424811" y="843733"/>
              <a:ext cx="750277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结束语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002323" y="2287656"/>
            <a:ext cx="32394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班主任工作是一项艰巨复杂的工程，要做一个优秀的班主任，管好一个班级确实是不容易的。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4743450" y="1789023"/>
            <a:ext cx="2794000" cy="2266729"/>
            <a:chOff x="6400800" y="1818411"/>
            <a:chExt cx="4653719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598635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990600" y="4636803"/>
            <a:ext cx="102108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在新时期的班级管理中，班主任面临着许多新问题，新情况。只有努力提高自身素质，只有不断向新老班主任们学习，取长补短</a:t>
            </a:r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,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才能不断进步。 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="" xmlns:a16="http://schemas.microsoft.com/office/drawing/2014/main" id="{5B649354-CF89-4858-8D62-885C91A9438C}"/>
              </a:ext>
            </a:extLst>
          </p:cNvPr>
          <p:cNvGrpSpPr/>
          <p:nvPr/>
        </p:nvGrpSpPr>
        <p:grpSpPr>
          <a:xfrm>
            <a:off x="8039100" y="1789023"/>
            <a:ext cx="2794000" cy="2266729"/>
            <a:chOff x="6400800" y="1818411"/>
            <a:chExt cx="4653719" cy="1866279"/>
          </a:xfrm>
        </p:grpSpPr>
        <p:sp>
          <p:nvSpPr>
            <p:cNvPr id="30" name="矩形: 圆角 29">
              <a:extLst>
                <a:ext uri="{FF2B5EF4-FFF2-40B4-BE49-F238E27FC236}">
                  <a16:creationId xmlns="" xmlns:a16="http://schemas.microsoft.com/office/drawing/2014/main" id="{D62B641F-5ABA-4589-9D09-79B75CEC5E74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: 圆角 30">
              <a:extLst>
                <a:ext uri="{FF2B5EF4-FFF2-40B4-BE49-F238E27FC236}">
                  <a16:creationId xmlns="" xmlns:a16="http://schemas.microsoft.com/office/drawing/2014/main" id="{1E75A547-4E01-46F8-AB2F-7114E74ED953}"/>
                </a:ext>
              </a:extLst>
            </p:cNvPr>
            <p:cNvSpPr/>
            <p:nvPr/>
          </p:nvSpPr>
          <p:spPr>
            <a:xfrm flipH="1">
              <a:off x="6598635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0752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="" xmlns:a16="http://schemas.microsoft.com/office/drawing/2014/main" id="{B768AF46-8098-454F-9097-4781702DF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12" y="0"/>
            <a:ext cx="12159575" cy="6858000"/>
          </a:xfrm>
          <a:prstGeom prst="rect">
            <a:avLst/>
          </a:prstGeom>
        </p:spPr>
      </p:pic>
      <p:sp>
        <p:nvSpPr>
          <p:cNvPr id="22" name="椭圆 21">
            <a:extLst>
              <a:ext uri="{FF2B5EF4-FFF2-40B4-BE49-F238E27FC236}">
                <a16:creationId xmlns="" xmlns:a16="http://schemas.microsoft.com/office/drawing/2014/main" id="{28E42591-61D8-48A7-B7CF-38053913DC38}"/>
              </a:ext>
            </a:extLst>
          </p:cNvPr>
          <p:cNvSpPr/>
          <p:nvPr/>
        </p:nvSpPr>
        <p:spPr>
          <a:xfrm>
            <a:off x="7731125" y="4844286"/>
            <a:ext cx="329946" cy="329946"/>
          </a:xfrm>
          <a:prstGeom prst="ellipse">
            <a:avLst/>
          </a:prstGeom>
          <a:noFill/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FBA9627B-8AA0-49B1-B8F6-CB435F214A39}"/>
              </a:ext>
            </a:extLst>
          </p:cNvPr>
          <p:cNvSpPr txBox="1"/>
          <p:nvPr/>
        </p:nvSpPr>
        <p:spPr>
          <a:xfrm>
            <a:off x="384175" y="2376714"/>
            <a:ext cx="714692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spc="300" dirty="0">
                <a:solidFill>
                  <a:srgbClr val="1FBCCF"/>
                </a:solidFill>
                <a:cs typeface="+mn-ea"/>
                <a:sym typeface="+mn-lt"/>
              </a:rPr>
              <a:t>谢谢欣赏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="" xmlns:a16="http://schemas.microsoft.com/office/drawing/2014/main" id="{8CA2665B-7B13-4D79-A04F-6A3A319C79A2}"/>
              </a:ext>
            </a:extLst>
          </p:cNvPr>
          <p:cNvSpPr/>
          <p:nvPr/>
        </p:nvSpPr>
        <p:spPr>
          <a:xfrm>
            <a:off x="7067550" y="1114424"/>
            <a:ext cx="1831976" cy="183197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="" xmlns:a16="http://schemas.microsoft.com/office/drawing/2014/main" id="{82389B1B-A673-41CA-B6C7-F544AE7F9009}"/>
              </a:ext>
            </a:extLst>
          </p:cNvPr>
          <p:cNvSpPr/>
          <p:nvPr/>
        </p:nvSpPr>
        <p:spPr>
          <a:xfrm>
            <a:off x="7467600" y="1043990"/>
            <a:ext cx="4584700" cy="4584700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="" xmlns:a16="http://schemas.microsoft.com/office/drawing/2014/main" id="{D80193AF-F0E1-423E-AD54-B95B876A67E9}"/>
              </a:ext>
            </a:extLst>
          </p:cNvPr>
          <p:cNvSpPr/>
          <p:nvPr/>
        </p:nvSpPr>
        <p:spPr>
          <a:xfrm rot="18982418" flipV="1">
            <a:off x="11260338" y="347259"/>
            <a:ext cx="499283" cy="499283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="" xmlns:a16="http://schemas.microsoft.com/office/drawing/2014/main" id="{AD9BCF97-E7E2-4CB9-A11E-994CDEA4EFEB}"/>
              </a:ext>
            </a:extLst>
          </p:cNvPr>
          <p:cNvSpPr/>
          <p:nvPr/>
        </p:nvSpPr>
        <p:spPr>
          <a:xfrm>
            <a:off x="7207250" y="1124131"/>
            <a:ext cx="196850" cy="196850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="" xmlns:a16="http://schemas.microsoft.com/office/drawing/2014/main" id="{4BE37497-3DC5-49C5-9443-B741F28C61DF}"/>
              </a:ext>
            </a:extLst>
          </p:cNvPr>
          <p:cNvSpPr/>
          <p:nvPr/>
        </p:nvSpPr>
        <p:spPr>
          <a:xfrm>
            <a:off x="7378700" y="5565984"/>
            <a:ext cx="654050" cy="654050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1B1BEE49-D307-47CB-9F2C-CDEF672093CB}"/>
              </a:ext>
            </a:extLst>
          </p:cNvPr>
          <p:cNvGrpSpPr/>
          <p:nvPr/>
        </p:nvGrpSpPr>
        <p:grpSpPr>
          <a:xfrm>
            <a:off x="495300" y="412234"/>
            <a:ext cx="2916115" cy="369332"/>
            <a:chOff x="495300" y="367024"/>
            <a:chExt cx="2916115" cy="369332"/>
          </a:xfrm>
        </p:grpSpPr>
        <p:sp>
          <p:nvSpPr>
            <p:cNvPr id="23" name="文本框 22">
              <a:extLst>
                <a:ext uri="{FF2B5EF4-FFF2-40B4-BE49-F238E27FC236}">
                  <a16:creationId xmlns="" xmlns:a16="http://schemas.microsoft.com/office/drawing/2014/main" id="{2BD35789-7E69-4A3A-8371-918D09D76A22}"/>
                </a:ext>
              </a:extLst>
            </p:cNvPr>
            <p:cNvSpPr txBox="1"/>
            <p:nvPr/>
          </p:nvSpPr>
          <p:spPr>
            <a:xfrm>
              <a:off x="763588" y="367024"/>
              <a:ext cx="26478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pc="300" dirty="0">
                  <a:solidFill>
                    <a:srgbClr val="1FBCCF"/>
                  </a:solidFill>
                  <a:cs typeface="+mn-ea"/>
                  <a:sym typeface="+mn-lt"/>
                </a:rPr>
                <a:t>XX</a:t>
              </a:r>
              <a:r>
                <a:rPr lang="zh-CN" altLang="en-US" spc="300" dirty="0" smtClean="0">
                  <a:solidFill>
                    <a:srgbClr val="1FBCCF"/>
                  </a:solidFill>
                  <a:cs typeface="+mn-ea"/>
                  <a:sym typeface="+mn-lt"/>
                </a:rPr>
                <a:t>附</a:t>
              </a:r>
              <a:r>
                <a:rPr lang="zh-CN" altLang="en-US" spc="300" dirty="0">
                  <a:solidFill>
                    <a:srgbClr val="1FBCCF"/>
                  </a:solidFill>
                  <a:cs typeface="+mn-ea"/>
                  <a:sym typeface="+mn-lt"/>
                </a:rPr>
                <a:t>属初级中学</a:t>
              </a: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="" xmlns:a16="http://schemas.microsoft.com/office/drawing/2014/main" id="{C3262B0D-08E2-4D0E-B7AD-D5294737ABF5}"/>
                </a:ext>
              </a:extLst>
            </p:cNvPr>
            <p:cNvGrpSpPr/>
            <p:nvPr/>
          </p:nvGrpSpPr>
          <p:grpSpPr>
            <a:xfrm>
              <a:off x="495300" y="443774"/>
              <a:ext cx="268288" cy="215832"/>
              <a:chOff x="2867817" y="1055132"/>
              <a:chExt cx="449263" cy="264794"/>
            </a:xfrm>
          </p:grpSpPr>
          <p:sp>
            <p:nvSpPr>
              <p:cNvPr id="24" name="矩形: 圆角 23">
                <a:extLst>
                  <a:ext uri="{FF2B5EF4-FFF2-40B4-BE49-F238E27FC236}">
                    <a16:creationId xmlns="" xmlns:a16="http://schemas.microsoft.com/office/drawing/2014/main" id="{17D39FF6-FB24-4747-B56E-BD3EFBDCC209}"/>
                  </a:ext>
                </a:extLst>
              </p:cNvPr>
              <p:cNvSpPr/>
              <p:nvPr/>
            </p:nvSpPr>
            <p:spPr>
              <a:xfrm>
                <a:off x="2867817" y="1055132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矩形: 圆角 24">
                <a:extLst>
                  <a:ext uri="{FF2B5EF4-FFF2-40B4-BE49-F238E27FC236}">
                    <a16:creationId xmlns="" xmlns:a16="http://schemas.microsoft.com/office/drawing/2014/main" id="{982AB285-4380-417A-AEAA-7AB2FB24E9BC}"/>
                  </a:ext>
                </a:extLst>
              </p:cNvPr>
              <p:cNvSpPr/>
              <p:nvPr/>
            </p:nvSpPr>
            <p:spPr>
              <a:xfrm>
                <a:off x="2867817" y="1164670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矩形: 圆角 25">
                <a:extLst>
                  <a:ext uri="{FF2B5EF4-FFF2-40B4-BE49-F238E27FC236}">
                    <a16:creationId xmlns="" xmlns:a16="http://schemas.microsoft.com/office/drawing/2014/main" id="{7BCBC618-50BF-408F-9FFD-CEE1162B4840}"/>
                  </a:ext>
                </a:extLst>
              </p:cNvPr>
              <p:cNvSpPr/>
              <p:nvPr/>
            </p:nvSpPr>
            <p:spPr>
              <a:xfrm>
                <a:off x="2867817" y="1274207"/>
                <a:ext cx="449263" cy="45719"/>
              </a:xfrm>
              <a:prstGeom prst="roundRect">
                <a:avLst>
                  <a:gd name="adj" fmla="val 50000"/>
                </a:avLst>
              </a:prstGeom>
              <a:solidFill>
                <a:srgbClr val="1FBC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BBF18BB7-4051-4AC3-B2C5-45443F0119D2}"/>
              </a:ext>
            </a:extLst>
          </p:cNvPr>
          <p:cNvSpPr txBox="1"/>
          <p:nvPr/>
        </p:nvSpPr>
        <p:spPr>
          <a:xfrm>
            <a:off x="520702" y="4317781"/>
            <a:ext cx="664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pc="300" dirty="0">
                <a:solidFill>
                  <a:srgbClr val="1FBCCF"/>
                </a:solidFill>
                <a:cs typeface="+mn-ea"/>
                <a:sym typeface="+mn-lt"/>
              </a:rPr>
              <a:t>Thank you !</a:t>
            </a:r>
            <a:endParaRPr lang="zh-CN" altLang="en-US" sz="2000" spc="300" dirty="0">
              <a:solidFill>
                <a:srgbClr val="1FBCCF"/>
              </a:solidFill>
              <a:cs typeface="+mn-ea"/>
              <a:sym typeface="+mn-lt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="" xmlns:a16="http://schemas.microsoft.com/office/drawing/2014/main" id="{FD006946-8997-4FFA-8A28-A8FF184F20D1}"/>
              </a:ext>
            </a:extLst>
          </p:cNvPr>
          <p:cNvCxnSpPr>
            <a:cxnSpLocks/>
          </p:cNvCxnSpPr>
          <p:nvPr/>
        </p:nvCxnSpPr>
        <p:spPr>
          <a:xfrm>
            <a:off x="2598057" y="4555936"/>
            <a:ext cx="3512457" cy="0"/>
          </a:xfrm>
          <a:prstGeom prst="line">
            <a:avLst/>
          </a:prstGeom>
          <a:ln>
            <a:solidFill>
              <a:srgbClr val="1FBC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7352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084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="" xmlns:a16="http://schemas.microsoft.com/office/drawing/2014/main" id="{850CE6CD-4748-4FFE-B8B2-E9319C7166AB}"/>
              </a:ext>
            </a:extLst>
          </p:cNvPr>
          <p:cNvGrpSpPr/>
          <p:nvPr/>
        </p:nvGrpSpPr>
        <p:grpSpPr>
          <a:xfrm>
            <a:off x="3723073" y="843733"/>
            <a:ext cx="4745855" cy="437152"/>
            <a:chOff x="3673661" y="665933"/>
            <a:chExt cx="47458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4202792" y="665933"/>
              <a:ext cx="3687592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开  篇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8271061" y="8102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3673661" y="8102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032000"/>
            <a:ext cx="52959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大家好！</a:t>
            </a:r>
            <a:endParaRPr lang="en-US" altLang="zh-CN" noProof="1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just" hangingPunct="0"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今天在此发言，我感到有点诚惶诚恐，因为在座的有比我工作经验丰富的老教师、老班主任。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椭圆 49">
            <a:extLst>
              <a:ext uri="{FF2B5EF4-FFF2-40B4-BE49-F238E27FC236}">
                <a16:creationId xmlns="" xmlns:a16="http://schemas.microsoft.com/office/drawing/2014/main" id="{C88E8199-6AD8-4843-BCAF-9127C96D5AE6}"/>
              </a:ext>
            </a:extLst>
          </p:cNvPr>
          <p:cNvSpPr/>
          <p:nvPr/>
        </p:nvSpPr>
        <p:spPr>
          <a:xfrm>
            <a:off x="7731303" y="1917700"/>
            <a:ext cx="3157034" cy="3157034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42" name="图片 41">
            <a:extLst>
              <a:ext uri="{FF2B5EF4-FFF2-40B4-BE49-F238E27FC236}">
                <a16:creationId xmlns="" xmlns:a16="http://schemas.microsoft.com/office/drawing/2014/main" id="{3057915B-7859-47DD-B353-8515BD79BAB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6592" y="1270000"/>
            <a:ext cx="3326456" cy="4800600"/>
          </a:xfrm>
          <a:prstGeom prst="rect">
            <a:avLst/>
          </a:prstGeom>
        </p:spPr>
      </p:pic>
      <p:sp>
        <p:nvSpPr>
          <p:cNvPr id="43" name="文本框 42">
            <a:extLst>
              <a:ext uri="{FF2B5EF4-FFF2-40B4-BE49-F238E27FC236}">
                <a16:creationId xmlns="" xmlns:a16="http://schemas.microsoft.com/office/drawing/2014/main" id="{FFFAFF4A-BB89-46A7-887C-9520F8C58D0B}"/>
              </a:ext>
            </a:extLst>
          </p:cNvPr>
          <p:cNvSpPr txBox="1"/>
          <p:nvPr/>
        </p:nvSpPr>
        <p:spPr>
          <a:xfrm>
            <a:off x="1117600" y="3810000"/>
            <a:ext cx="52959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hangingPunct="0">
              <a:lnSpc>
                <a:spcPct val="150000"/>
              </a:lnSpc>
            </a:pPr>
            <a:r>
              <a:rPr lang="zh-CN" altLang="en-US" noProof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我的发言谈不上什么经验介绍，更多的是粗浅地谈一谈班主任工作中的点滴做法，不当之处敬请大家批评指正。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741678" y="1446894"/>
            <a:ext cx="499283" cy="499283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34970" y="1584356"/>
            <a:ext cx="1946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366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0" grpId="0" animBg="1"/>
      <p:bldP spid="43" grpId="0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9" name="组合 48">
            <a:extLst>
              <a:ext uri="{FF2B5EF4-FFF2-40B4-BE49-F238E27FC236}">
                <a16:creationId xmlns="" xmlns:a16="http://schemas.microsoft.com/office/drawing/2014/main" id="{850CE6CD-4748-4FFE-B8B2-E9319C7166AB}"/>
              </a:ext>
            </a:extLst>
          </p:cNvPr>
          <p:cNvGrpSpPr/>
          <p:nvPr/>
        </p:nvGrpSpPr>
        <p:grpSpPr>
          <a:xfrm>
            <a:off x="3723073" y="843733"/>
            <a:ext cx="4745855" cy="437152"/>
            <a:chOff x="3673661" y="665933"/>
            <a:chExt cx="47458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4202792" y="665933"/>
              <a:ext cx="3687592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开  篇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8271061" y="8102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3673661" y="8102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159000"/>
            <a:ext cx="5295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众所周知，班主任工作是非常辛苦和琐碎的，班主任不但要教好所任教的学科，还要使所带的班级具有良好的班风，使每个学生各方面都得到充分发展，形成良好的个性品质。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0" name="椭圆 49">
            <a:extLst>
              <a:ext uri="{FF2B5EF4-FFF2-40B4-BE49-F238E27FC236}">
                <a16:creationId xmlns="" xmlns:a16="http://schemas.microsoft.com/office/drawing/2014/main" id="{C88E8199-6AD8-4843-BCAF-9127C96D5AE6}"/>
              </a:ext>
            </a:extLst>
          </p:cNvPr>
          <p:cNvSpPr/>
          <p:nvPr/>
        </p:nvSpPr>
        <p:spPr>
          <a:xfrm>
            <a:off x="8112303" y="1917700"/>
            <a:ext cx="3157034" cy="3157034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0" y="1514075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="" xmlns:a16="http://schemas.microsoft.com/office/drawing/2014/main" id="{B3CB05A8-5867-49E7-B172-3E8B51D56112}"/>
              </a:ext>
            </a:extLst>
          </p:cNvPr>
          <p:cNvSpPr/>
          <p:nvPr/>
        </p:nvSpPr>
        <p:spPr>
          <a:xfrm>
            <a:off x="1117600" y="4445000"/>
            <a:ext cx="4216400" cy="458395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所以，不付出是不会有收获的。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="" xmlns:a16="http://schemas.microsoft.com/office/drawing/2014/main" id="{47F79C23-EB19-4ACA-A740-02E80D39E169}"/>
              </a:ext>
            </a:extLst>
          </p:cNvPr>
          <p:cNvSpPr/>
          <p:nvPr/>
        </p:nvSpPr>
        <p:spPr>
          <a:xfrm>
            <a:off x="7182934" y="1798134"/>
            <a:ext cx="3548566" cy="3548566"/>
          </a:xfrm>
          <a:prstGeom prst="ellipse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椭圆 20">
            <a:extLst>
              <a:ext uri="{FF2B5EF4-FFF2-40B4-BE49-F238E27FC236}">
                <a16:creationId xmlns="" xmlns:a16="http://schemas.microsoft.com/office/drawing/2014/main" id="{A6EC386F-533E-49BA-982B-0AB1BB023557}"/>
              </a:ext>
            </a:extLst>
          </p:cNvPr>
          <p:cNvSpPr/>
          <p:nvPr/>
        </p:nvSpPr>
        <p:spPr>
          <a:xfrm rot="18982418" flipV="1">
            <a:off x="6309494" y="4001398"/>
            <a:ext cx="644250" cy="644250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820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0" grpId="0" animBg="1"/>
      <p:bldP spid="51" grpId="0" animBg="1"/>
      <p:bldP spid="9" grpId="0" animBg="1"/>
      <p:bldP spid="11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一、增强管理意识</a:t>
              </a:r>
              <a:r>
                <a:rPr lang="en-US" altLang="zh-CN" sz="2400" spc="300" dirty="0">
                  <a:solidFill>
                    <a:schemeClr val="bg1"/>
                  </a:solidFill>
                  <a:cs typeface="+mn-ea"/>
                  <a:sym typeface="+mn-lt"/>
                </a:rPr>
                <a:t>——</a:t>
              </a:r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班级更上一个台阶。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155045"/>
            <a:ext cx="41510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、完善班干部队伍。开学初，创建了更加完善的班级管理体制，加入了新鲜血液，让更多学生得到锻炼的机会。明确了班级努力和前进的方向。 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7A1C63A-9BA3-47AC-B04D-54AC2FB2E3A5}"/>
              </a:ext>
            </a:extLst>
          </p:cNvPr>
          <p:cNvSpPr txBox="1"/>
          <p:nvPr/>
        </p:nvSpPr>
        <p:spPr>
          <a:xfrm>
            <a:off x="1117600" y="4555863"/>
            <a:ext cx="99949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、定期召开班干部会，总结工作中的得失，促进班级工作的发展。努力提高班干部的工作能力，经常找他们谈心，帮助他们改进工作方法，在适当的范围内放权，调动他们的积极性和主动性。 做到事事有总结。</a:t>
            </a:r>
          </a:p>
        </p:txBody>
      </p:sp>
      <p:sp>
        <p:nvSpPr>
          <p:cNvPr id="23" name="矩形: 圆角 22">
            <a:extLst>
              <a:ext uri="{FF2B5EF4-FFF2-40B4-BE49-F238E27FC236}">
                <a16:creationId xmlns="" xmlns:a16="http://schemas.microsoft.com/office/drawing/2014/main" id="{F0BDAFD5-517F-4F9D-AE57-0C57D1FFC9AC}"/>
              </a:ext>
            </a:extLst>
          </p:cNvPr>
          <p:cNvSpPr/>
          <p:nvPr/>
        </p:nvSpPr>
        <p:spPr>
          <a:xfrm>
            <a:off x="7124700" y="1857918"/>
            <a:ext cx="3911600" cy="2031196"/>
          </a:xfrm>
          <a:prstGeom prst="roundRect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矩形: 圆角 12">
            <a:extLst>
              <a:ext uri="{FF2B5EF4-FFF2-40B4-BE49-F238E27FC236}">
                <a16:creationId xmlns="" xmlns:a16="http://schemas.microsoft.com/office/drawing/2014/main" id="{3851903A-AD8B-4DFB-AF87-BD5BC1DBB00C}"/>
              </a:ext>
            </a:extLst>
          </p:cNvPr>
          <p:cNvSpPr/>
          <p:nvPr/>
        </p:nvSpPr>
        <p:spPr>
          <a:xfrm>
            <a:off x="6591300" y="1968500"/>
            <a:ext cx="4343400" cy="1920614"/>
          </a:xfrm>
          <a:prstGeom prst="round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="" xmlns:a16="http://schemas.microsoft.com/office/drawing/2014/main" id="{1176109F-4326-43DC-80C4-B25A92292DD1}"/>
              </a:ext>
            </a:extLst>
          </p:cNvPr>
          <p:cNvSpPr/>
          <p:nvPr/>
        </p:nvSpPr>
        <p:spPr>
          <a:xfrm>
            <a:off x="1079500" y="1901371"/>
            <a:ext cx="960823" cy="45719"/>
          </a:xfrm>
          <a:prstGeom prst="roundRect">
            <a:avLst/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="" xmlns:a16="http://schemas.microsoft.com/office/drawing/2014/main" id="{BAB118F6-1763-46DE-9246-006594AFC0F4}"/>
              </a:ext>
            </a:extLst>
          </p:cNvPr>
          <p:cNvSpPr/>
          <p:nvPr/>
        </p:nvSpPr>
        <p:spPr>
          <a:xfrm>
            <a:off x="1079500" y="4354285"/>
            <a:ext cx="960823" cy="45719"/>
          </a:xfrm>
          <a:prstGeom prst="roundRect">
            <a:avLst/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209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22" grpId="0"/>
      <p:bldP spid="23" grpId="0" animBg="1"/>
      <p:bldP spid="13" grpId="0" animBg="1"/>
      <p:bldP spid="9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二、蹲下身交流，尊重和关心学生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077965"/>
            <a:ext cx="52959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专家们都说，班主任做的越久，“教师本位”心理就越来越严重。而克服它的最好方法就是“心理置换”，站在孩子的角度来看待问题</a:t>
            </a:r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.</a:t>
            </a:r>
            <a:endParaRPr lang="zh-CN" altLang="en-US" noProof="1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7A1C63A-9BA3-47AC-B04D-54AC2FB2E3A5}"/>
              </a:ext>
            </a:extLst>
          </p:cNvPr>
          <p:cNvSpPr txBox="1"/>
          <p:nvPr/>
        </p:nvSpPr>
        <p:spPr>
          <a:xfrm>
            <a:off x="1915886" y="4218385"/>
            <a:ext cx="919661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因此，作为一名班主任，觉得首先要有民主精神，尊重和信任学生，与学生平等相待。譬如，一开学我就和学生们一起制定了</a:t>
            </a:r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《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班级公约</a:t>
            </a:r>
            <a:r>
              <a:rPr lang="en-US" altLang="zh-CN" noProof="1">
                <a:latin typeface="+mn-lt"/>
                <a:ea typeface="+mn-ea"/>
                <a:cs typeface="+mn-ea"/>
                <a:sym typeface="+mn-lt"/>
              </a:rPr>
              <a:t>》</a:t>
            </a:r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，让学生感到自己是班级的主人，这一举动也体现了老师对学生的尊重。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="" xmlns:a16="http://schemas.microsoft.com/office/drawing/2014/main" id="{E7806B76-BD1B-42BE-B768-71EFDECD8981}"/>
              </a:ext>
            </a:extLst>
          </p:cNvPr>
          <p:cNvSpPr/>
          <p:nvPr/>
        </p:nvSpPr>
        <p:spPr>
          <a:xfrm flipH="1">
            <a:off x="6557930" y="1762350"/>
            <a:ext cx="1903188" cy="1775480"/>
          </a:xfrm>
          <a:prstGeom prst="roundRect">
            <a:avLst>
              <a:gd name="adj" fmla="val 8839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“心理置换”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="" xmlns:a16="http://schemas.microsoft.com/office/drawing/2014/main" id="{40C52D4F-464D-446B-9570-CA8B1049E41A}"/>
              </a:ext>
            </a:extLst>
          </p:cNvPr>
          <p:cNvSpPr/>
          <p:nvPr/>
        </p:nvSpPr>
        <p:spPr>
          <a:xfrm flipH="1">
            <a:off x="1129588" y="3975341"/>
            <a:ext cx="641155" cy="1775480"/>
          </a:xfrm>
          <a:prstGeom prst="roundRect">
            <a:avLst>
              <a:gd name="adj" fmla="val 8839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班级公约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="" xmlns:a16="http://schemas.microsoft.com/office/drawing/2014/main" id="{50919CBC-483B-4D5F-AD8C-28BF8B50060F}"/>
              </a:ext>
            </a:extLst>
          </p:cNvPr>
          <p:cNvSpPr/>
          <p:nvPr/>
        </p:nvSpPr>
        <p:spPr>
          <a:xfrm flipH="1">
            <a:off x="8662499" y="1762350"/>
            <a:ext cx="2324813" cy="1775480"/>
          </a:xfrm>
          <a:prstGeom prst="roundRect">
            <a:avLst>
              <a:gd name="adj" fmla="val 8839"/>
            </a:avLst>
          </a:prstGeom>
          <a:blipFill dpi="0" rotWithShape="1">
            <a:blip r:embed="rId3" cstate="screen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artisticBlu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231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22" grpId="0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尊重和关心学生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1836639"/>
            <a:ext cx="467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作为一名班主任要关心班级里的每一位学生，要对每个学生的家庭生活、学习情况做到全面深入的了解，特别多关心家庭有特殊情况的学困生，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7A1C63A-9BA3-47AC-B04D-54AC2FB2E3A5}"/>
              </a:ext>
            </a:extLst>
          </p:cNvPr>
          <p:cNvSpPr txBox="1"/>
          <p:nvPr/>
        </p:nvSpPr>
        <p:spPr>
          <a:xfrm>
            <a:off x="1915886" y="4025298"/>
            <a:ext cx="3788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为什么她近来上课注意力分散，心不在焉？为什么有的学生成绩突然下降？为什么在近期作业总是不能完成等。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="" xmlns:a16="http://schemas.microsoft.com/office/drawing/2014/main" id="{40C52D4F-464D-446B-9570-CA8B1049E41A}"/>
              </a:ext>
            </a:extLst>
          </p:cNvPr>
          <p:cNvSpPr/>
          <p:nvPr/>
        </p:nvSpPr>
        <p:spPr>
          <a:xfrm flipH="1">
            <a:off x="1129588" y="4061568"/>
            <a:ext cx="641155" cy="1775480"/>
          </a:xfrm>
          <a:prstGeom prst="roundRect">
            <a:avLst>
              <a:gd name="adj" fmla="val 8839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关心学生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78B191FB-255D-4DFC-815E-AF8BF328AC34}"/>
              </a:ext>
            </a:extLst>
          </p:cNvPr>
          <p:cNvGrpSpPr/>
          <p:nvPr/>
        </p:nvGrpSpPr>
        <p:grpSpPr>
          <a:xfrm>
            <a:off x="5979886" y="1836638"/>
            <a:ext cx="4992911" cy="3591704"/>
            <a:chOff x="6400800" y="1793096"/>
            <a:chExt cx="4571997" cy="1891594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516914" y="1793096"/>
              <a:ext cx="4455883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artisticBlur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-37017" r="-37017"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7068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22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三、助其成长，赏识和宽容学生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083382"/>
            <a:ext cx="52959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世上没有教不好的学生，就看你会不会运用“赏识教育”这把开启学生心灵的金钥匙。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97A1C63A-9BA3-47AC-B04D-54AC2FB2E3A5}"/>
              </a:ext>
            </a:extLst>
          </p:cNvPr>
          <p:cNvSpPr txBox="1"/>
          <p:nvPr/>
        </p:nvSpPr>
        <p:spPr>
          <a:xfrm>
            <a:off x="4279900" y="3560841"/>
            <a:ext cx="68326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顺应学生心理的成熟过程，以尊重个性，激励学生在宽松的教育环境中成长，是一种最具有活力的教育方法。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1154794" y="3338647"/>
            <a:ext cx="2749658" cy="2675619"/>
            <a:chOff x="6400800" y="1862297"/>
            <a:chExt cx="4571997" cy="1822393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516913" y="1862297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4279900" y="4725612"/>
            <a:ext cx="68326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在教育教学中，无论是对所谓的好学生，还是对犯有错误的学生都要用赏识的眼光去看待他们，让他们在老师的赏识中改正错误，</a:t>
            </a:r>
          </a:p>
        </p:txBody>
      </p:sp>
      <p:sp>
        <p:nvSpPr>
          <p:cNvPr id="20" name="矩形: 圆角 19">
            <a:extLst>
              <a:ext uri="{FF2B5EF4-FFF2-40B4-BE49-F238E27FC236}">
                <a16:creationId xmlns="" xmlns:a16="http://schemas.microsoft.com/office/drawing/2014/main" id="{40C52D4F-464D-446B-9570-CA8B1049E41A}"/>
              </a:ext>
            </a:extLst>
          </p:cNvPr>
          <p:cNvSpPr/>
          <p:nvPr/>
        </p:nvSpPr>
        <p:spPr>
          <a:xfrm flipH="1">
            <a:off x="6603999" y="2007861"/>
            <a:ext cx="972896" cy="946949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尊重</a:t>
            </a:r>
          </a:p>
        </p:txBody>
      </p:sp>
      <p:sp>
        <p:nvSpPr>
          <p:cNvPr id="25" name="矩形: 圆角 24">
            <a:extLst>
              <a:ext uri="{FF2B5EF4-FFF2-40B4-BE49-F238E27FC236}">
                <a16:creationId xmlns="" xmlns:a16="http://schemas.microsoft.com/office/drawing/2014/main" id="{7BE6B48A-541F-498E-8A74-3919C0109D44}"/>
              </a:ext>
            </a:extLst>
          </p:cNvPr>
          <p:cNvSpPr/>
          <p:nvPr/>
        </p:nvSpPr>
        <p:spPr>
          <a:xfrm flipH="1">
            <a:off x="7772253" y="2007861"/>
            <a:ext cx="972896" cy="946949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信任</a:t>
            </a:r>
          </a:p>
        </p:txBody>
      </p:sp>
      <p:sp>
        <p:nvSpPr>
          <p:cNvPr id="26" name="矩形: 圆角 25">
            <a:extLst>
              <a:ext uri="{FF2B5EF4-FFF2-40B4-BE49-F238E27FC236}">
                <a16:creationId xmlns="" xmlns:a16="http://schemas.microsoft.com/office/drawing/2014/main" id="{EC73C344-4F9A-478E-A48C-7E40E0CC4C41}"/>
              </a:ext>
            </a:extLst>
          </p:cNvPr>
          <p:cNvSpPr/>
          <p:nvPr/>
        </p:nvSpPr>
        <p:spPr>
          <a:xfrm flipH="1">
            <a:off x="8940507" y="2007861"/>
            <a:ext cx="972896" cy="946949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宽容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10108760" y="2007861"/>
            <a:ext cx="972896" cy="946949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激励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74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22" grpId="0"/>
      <p:bldP spid="23" grpId="0"/>
      <p:bldP spid="20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请记住成功的欢乐是一种巨大的精神力量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1965453"/>
            <a:ext cx="85725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苏霍姆林斯基说过：“请记住成功的欢乐是一种巨大的精神力量，它可以促进孩子好好学习的愿望。</a:t>
            </a: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A5938D70-77DA-4C5F-9D35-771AC4E366F8}"/>
              </a:ext>
            </a:extLst>
          </p:cNvPr>
          <p:cNvSpPr/>
          <p:nvPr/>
        </p:nvSpPr>
        <p:spPr>
          <a:xfrm rot="18982418" flipV="1">
            <a:off x="10857971" y="1296361"/>
            <a:ext cx="284896" cy="284896"/>
          </a:xfrm>
          <a:prstGeom prst="ellipse">
            <a:avLst/>
          </a:prstGeom>
          <a:pattFill prst="wdUpDiag">
            <a:fgClr>
              <a:srgbClr val="1FBCC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8572500" y="3046548"/>
            <a:ext cx="2532742" cy="2464544"/>
            <a:chOff x="6400800" y="1862297"/>
            <a:chExt cx="4571997" cy="1822393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516913" y="1862297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1117600" y="3116012"/>
            <a:ext cx="7162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因此，在日常教学中，作为班主任我经常举办形式多样的小组竞赛活动，让后进生也能有展现各种能力的机会与舞台，让他们也能在集体活动中体验成功的欢乐，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9846505" y="1609272"/>
            <a:ext cx="1235151" cy="1202210"/>
          </a:xfrm>
          <a:prstGeom prst="roundRect">
            <a:avLst>
              <a:gd name="adj" fmla="val 50000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成功的欢乐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3AD309EB-F83C-44F7-9B7B-AD8166FCEBE5}"/>
              </a:ext>
            </a:extLst>
          </p:cNvPr>
          <p:cNvSpPr txBox="1"/>
          <p:nvPr/>
        </p:nvSpPr>
        <p:spPr>
          <a:xfrm>
            <a:off x="1117600" y="4682069"/>
            <a:ext cx="71628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比如，我让学生进行小组竞赛，一星期评比一次，表现突出的小组，可以获得各种嘉奖。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07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51" grpId="0" animBg="1"/>
      <p:bldP spid="23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a16="http://schemas.microsoft.com/office/drawing/2014/main" id="{D3AA1B3C-A261-46DC-82D7-A88DACA81392}"/>
              </a:ext>
            </a:extLst>
          </p:cNvPr>
          <p:cNvGrpSpPr/>
          <p:nvPr/>
        </p:nvGrpSpPr>
        <p:grpSpPr>
          <a:xfrm>
            <a:off x="-1378593" y="-1622323"/>
            <a:ext cx="14949186" cy="10102646"/>
            <a:chOff x="-5715000" y="-6019800"/>
            <a:chExt cx="25031700" cy="16916400"/>
          </a:xfrm>
        </p:grpSpPr>
        <p:grpSp>
          <p:nvGrpSpPr>
            <p:cNvPr id="3" name="组合 2">
              <a:extLst>
                <a:ext uri="{FF2B5EF4-FFF2-40B4-BE49-F238E27FC236}">
                  <a16:creationId xmlns="" xmlns:a16="http://schemas.microsoft.com/office/drawing/2014/main" id="{316465F5-EE82-4320-95DF-E2DB0D6A06A5}"/>
                </a:ext>
              </a:extLst>
            </p:cNvPr>
            <p:cNvGrpSpPr/>
            <p:nvPr/>
          </p:nvGrpSpPr>
          <p:grpSpPr>
            <a:xfrm>
              <a:off x="-57150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044280E3-57C0-45AE-9964-70ACDBB7A48C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" name="椭圆 7">
                <a:extLst>
                  <a:ext uri="{FF2B5EF4-FFF2-40B4-BE49-F238E27FC236}">
                    <a16:creationId xmlns="" xmlns:a16="http://schemas.microsoft.com/office/drawing/2014/main" id="{67A11B3B-3516-4949-AC81-B9B1BC41E99D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="" xmlns:a16="http://schemas.microsoft.com/office/drawing/2014/main" id="{FFA11F69-D87C-48FC-8DB6-8A8CFF91E861}"/>
                </a:ext>
              </a:extLst>
            </p:cNvPr>
            <p:cNvGrpSpPr/>
            <p:nvPr/>
          </p:nvGrpSpPr>
          <p:grpSpPr>
            <a:xfrm>
              <a:off x="18897600" y="-6019800"/>
              <a:ext cx="419100" cy="16916400"/>
              <a:chOff x="-5715000" y="-6019800"/>
              <a:chExt cx="419100" cy="16916400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CBA39941-C85B-400B-B581-54D41508E3B8}"/>
                  </a:ext>
                </a:extLst>
              </p:cNvPr>
              <p:cNvSpPr/>
              <p:nvPr/>
            </p:nvSpPr>
            <p:spPr>
              <a:xfrm>
                <a:off x="-5715000" y="-60198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椭圆 5">
                <a:extLst>
                  <a:ext uri="{FF2B5EF4-FFF2-40B4-BE49-F238E27FC236}">
                    <a16:creationId xmlns="" xmlns:a16="http://schemas.microsoft.com/office/drawing/2014/main" id="{37EB7030-96DC-4411-94E4-609D33CB7070}"/>
                  </a:ext>
                </a:extLst>
              </p:cNvPr>
              <p:cNvSpPr/>
              <p:nvPr/>
            </p:nvSpPr>
            <p:spPr>
              <a:xfrm>
                <a:off x="-5715000" y="10477500"/>
                <a:ext cx="419100" cy="419100"/>
              </a:xfrm>
              <a:prstGeom prst="ellipse">
                <a:avLst/>
              </a:prstGeom>
              <a:solidFill>
                <a:srgbClr val="E6E6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90B1BF7C-61ED-47CA-BAEC-87E69F10BC01}"/>
              </a:ext>
            </a:extLst>
          </p:cNvPr>
          <p:cNvSpPr/>
          <p:nvPr/>
        </p:nvSpPr>
        <p:spPr>
          <a:xfrm>
            <a:off x="551544" y="624114"/>
            <a:ext cx="11088914" cy="5609772"/>
          </a:xfrm>
          <a:prstGeom prst="roundRect">
            <a:avLst>
              <a:gd name="adj" fmla="val 3507"/>
            </a:avLst>
          </a:prstGeom>
          <a:solidFill>
            <a:schemeClr val="bg1"/>
          </a:solidFill>
          <a:ln w="38100">
            <a:solidFill>
              <a:srgbClr val="1FBC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="" xmlns:a16="http://schemas.microsoft.com/office/drawing/2014/main" id="{DFB54B91-C3FD-40E4-A579-41CD0B08A6AF}"/>
              </a:ext>
            </a:extLst>
          </p:cNvPr>
          <p:cNvGrpSpPr/>
          <p:nvPr/>
        </p:nvGrpSpPr>
        <p:grpSpPr>
          <a:xfrm>
            <a:off x="2040323" y="843733"/>
            <a:ext cx="8111355" cy="437152"/>
            <a:chOff x="2120519" y="843733"/>
            <a:chExt cx="8111355" cy="437152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7471998D-54A7-4718-A2B0-0B9B0248E9F2}"/>
                </a:ext>
              </a:extLst>
            </p:cNvPr>
            <p:cNvSpPr/>
            <p:nvPr/>
          </p:nvSpPr>
          <p:spPr>
            <a:xfrm>
              <a:off x="2601146" y="843733"/>
              <a:ext cx="7150100" cy="437152"/>
            </a:xfrm>
            <a:prstGeom prst="roundRect">
              <a:avLst>
                <a:gd name="adj" fmla="val 50000"/>
              </a:avLst>
            </a:prstGeom>
            <a:solidFill>
              <a:srgbClr val="1FBC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spc="300" dirty="0">
                  <a:solidFill>
                    <a:schemeClr val="bg1"/>
                  </a:solidFill>
                  <a:cs typeface="+mn-ea"/>
                  <a:sym typeface="+mn-lt"/>
                </a:rPr>
                <a:t>　四、对孩子要微笑、宽容、耐心。 </a:t>
              </a:r>
            </a:p>
          </p:txBody>
        </p:sp>
        <p:sp>
          <p:nvSpPr>
            <p:cNvPr id="35" name="椭圆 34">
              <a:extLst>
                <a:ext uri="{FF2B5EF4-FFF2-40B4-BE49-F238E27FC236}">
                  <a16:creationId xmlns="" xmlns:a16="http://schemas.microsoft.com/office/drawing/2014/main" id="{73017911-9B09-49D9-A8BB-1E199DD5128B}"/>
                </a:ext>
              </a:extLst>
            </p:cNvPr>
            <p:cNvSpPr/>
            <p:nvPr/>
          </p:nvSpPr>
          <p:spPr>
            <a:xfrm>
              <a:off x="100834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5D8ABCEE-227D-4EA5-BFE2-AF09A5C7A764}"/>
                </a:ext>
              </a:extLst>
            </p:cNvPr>
            <p:cNvSpPr/>
            <p:nvPr/>
          </p:nvSpPr>
          <p:spPr>
            <a:xfrm>
              <a:off x="2120519" y="988082"/>
              <a:ext cx="148455" cy="148455"/>
            </a:xfrm>
            <a:prstGeom prst="ellipse">
              <a:avLst/>
            </a:prstGeom>
            <a:noFill/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E115A4E6-387F-4DCC-9076-9097758BB54F}"/>
              </a:ext>
            </a:extLst>
          </p:cNvPr>
          <p:cNvSpPr txBox="1"/>
          <p:nvPr/>
        </p:nvSpPr>
        <p:spPr>
          <a:xfrm>
            <a:off x="1117600" y="2475268"/>
            <a:ext cx="5384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在教育中我总是对孩子多一些柔和，少一些苛刻，多一些引导少一些压力，因为我认为微笑会让孩子觉得你是太阳；爱会让孩子对你产生信赖；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A4B2576D-0DC4-4CB8-A683-580FE55C5A4E}"/>
              </a:ext>
            </a:extLst>
          </p:cNvPr>
          <p:cNvGrpSpPr/>
          <p:nvPr/>
        </p:nvGrpSpPr>
        <p:grpSpPr>
          <a:xfrm>
            <a:off x="6646985" y="3751384"/>
            <a:ext cx="4434810" cy="1759705"/>
            <a:chOff x="6400800" y="1818411"/>
            <a:chExt cx="4547952" cy="1866279"/>
          </a:xfrm>
        </p:grpSpPr>
        <p:sp>
          <p:nvSpPr>
            <p:cNvPr id="24" name="矩形: 圆角 23">
              <a:extLst>
                <a:ext uri="{FF2B5EF4-FFF2-40B4-BE49-F238E27FC236}">
                  <a16:creationId xmlns="" xmlns:a16="http://schemas.microsoft.com/office/drawing/2014/main" id="{DB20F69C-E360-4AB7-98A7-92071EDBF70A}"/>
                </a:ext>
              </a:extLst>
            </p:cNvPr>
            <p:cNvSpPr/>
            <p:nvPr/>
          </p:nvSpPr>
          <p:spPr>
            <a:xfrm flipH="1">
              <a:off x="6400800" y="1909210"/>
              <a:ext cx="4455883" cy="1775480"/>
            </a:xfrm>
            <a:prstGeom prst="roundRect">
              <a:avLst>
                <a:gd name="adj" fmla="val 8839"/>
              </a:avLst>
            </a:prstGeom>
            <a:pattFill prst="wdUpDiag">
              <a:fgClr>
                <a:srgbClr val="1FBCCF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="" xmlns:a16="http://schemas.microsoft.com/office/drawing/2014/main" id="{50919CBC-483B-4D5F-AD8C-28BF8B50060F}"/>
                </a:ext>
              </a:extLst>
            </p:cNvPr>
            <p:cNvSpPr/>
            <p:nvPr/>
          </p:nvSpPr>
          <p:spPr>
            <a:xfrm flipH="1">
              <a:off x="6492868" y="1818411"/>
              <a:ext cx="4455884" cy="1775480"/>
            </a:xfrm>
            <a:prstGeom prst="roundRect">
              <a:avLst>
                <a:gd name="adj" fmla="val 8839"/>
              </a:avLst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EC35A3E0-979E-406E-821D-EC54E348F881}"/>
              </a:ext>
            </a:extLst>
          </p:cNvPr>
          <p:cNvSpPr txBox="1"/>
          <p:nvPr/>
        </p:nvSpPr>
        <p:spPr>
          <a:xfrm>
            <a:off x="1117600" y="4480355"/>
            <a:ext cx="5384800" cy="874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 hangingPunct="0">
              <a:lnSpc>
                <a:spcPct val="150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a吃鸡专用体 (非商业使用)" panose="02010600010101010101" pitchFamily="2" charset="-122"/>
                <a:ea typeface="Aa吃鸡专用体 (非商业使用)" panose="02010600010101010101" pitchFamily="2" charset="-122"/>
              </a:defRPr>
            </a:lvl1pPr>
          </a:lstStyle>
          <a:p>
            <a:r>
              <a:rPr lang="zh-CN" altLang="en-US" noProof="1">
                <a:latin typeface="+mn-lt"/>
                <a:ea typeface="+mn-ea"/>
                <a:cs typeface="+mn-ea"/>
                <a:sym typeface="+mn-lt"/>
              </a:rPr>
              <a:t>宽容会让孩子变得轻松。试着用童真去体会孩子的世界你一定会有很大的收获。 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="" xmlns:a16="http://schemas.microsoft.com/office/drawing/2014/main" id="{866529BF-4731-4863-9AD9-034645301AB0}"/>
              </a:ext>
            </a:extLst>
          </p:cNvPr>
          <p:cNvSpPr/>
          <p:nvPr/>
        </p:nvSpPr>
        <p:spPr>
          <a:xfrm flipH="1">
            <a:off x="6611815" y="2074985"/>
            <a:ext cx="4469840" cy="445477"/>
          </a:xfrm>
          <a:prstGeom prst="roundRect">
            <a:avLst>
              <a:gd name="adj" fmla="val 18796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多一些柔和，少一些苛刻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9B7BEBD0-C2B5-40B7-8B0A-F9253B6BA106}"/>
              </a:ext>
            </a:extLst>
          </p:cNvPr>
          <p:cNvGrpSpPr/>
          <p:nvPr/>
        </p:nvGrpSpPr>
        <p:grpSpPr>
          <a:xfrm>
            <a:off x="1117601" y="2036207"/>
            <a:ext cx="5288763" cy="71994"/>
            <a:chOff x="1117601" y="2036207"/>
            <a:chExt cx="5288763" cy="71994"/>
          </a:xfrm>
        </p:grpSpPr>
        <p:sp>
          <p:nvSpPr>
            <p:cNvPr id="22" name="椭圆 21">
              <a:extLst>
                <a:ext uri="{FF2B5EF4-FFF2-40B4-BE49-F238E27FC236}">
                  <a16:creationId xmlns="" xmlns:a16="http://schemas.microsoft.com/office/drawing/2014/main" id="{EAE6A040-C052-49EC-99E7-CD8003FC1262}"/>
                </a:ext>
              </a:extLst>
            </p:cNvPr>
            <p:cNvSpPr/>
            <p:nvPr/>
          </p:nvSpPr>
          <p:spPr>
            <a:xfrm>
              <a:off x="1117601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13" name="直接连接符 12">
              <a:extLst>
                <a:ext uri="{FF2B5EF4-FFF2-40B4-BE49-F238E27FC236}">
                  <a16:creationId xmlns="" xmlns:a16="http://schemas.microsoft.com/office/drawing/2014/main" id="{312E1071-41E6-4AA6-B014-2B770C064F64}"/>
                </a:ext>
              </a:extLst>
            </p:cNvPr>
            <p:cNvCxnSpPr>
              <a:cxnSpLocks/>
            </p:cNvCxnSpPr>
            <p:nvPr/>
          </p:nvCxnSpPr>
          <p:spPr>
            <a:xfrm>
              <a:off x="1277815" y="2072204"/>
              <a:ext cx="5076093" cy="0"/>
            </a:xfrm>
            <a:prstGeom prst="line">
              <a:avLst/>
            </a:prstGeom>
            <a:ln w="12700">
              <a:solidFill>
                <a:srgbClr val="1FBCCF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椭圆 25">
              <a:extLst>
                <a:ext uri="{FF2B5EF4-FFF2-40B4-BE49-F238E27FC236}">
                  <a16:creationId xmlns="" xmlns:a16="http://schemas.microsoft.com/office/drawing/2014/main" id="{82CE5332-5885-4D1F-A22D-1B8EB7A9AD89}"/>
                </a:ext>
              </a:extLst>
            </p:cNvPr>
            <p:cNvSpPr/>
            <p:nvPr/>
          </p:nvSpPr>
          <p:spPr>
            <a:xfrm>
              <a:off x="6334370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="" xmlns:a16="http://schemas.microsoft.com/office/drawing/2014/main" id="{438244A8-9091-4280-B139-21E3FDC97C05}"/>
              </a:ext>
            </a:extLst>
          </p:cNvPr>
          <p:cNvGrpSpPr/>
          <p:nvPr/>
        </p:nvGrpSpPr>
        <p:grpSpPr>
          <a:xfrm>
            <a:off x="1117601" y="4216700"/>
            <a:ext cx="5288763" cy="71994"/>
            <a:chOff x="1117601" y="2036207"/>
            <a:chExt cx="5288763" cy="71994"/>
          </a:xfrm>
        </p:grpSpPr>
        <p:sp>
          <p:nvSpPr>
            <p:cNvPr id="31" name="椭圆 30">
              <a:extLst>
                <a:ext uri="{FF2B5EF4-FFF2-40B4-BE49-F238E27FC236}">
                  <a16:creationId xmlns="" xmlns:a16="http://schemas.microsoft.com/office/drawing/2014/main" id="{B2A80440-92DA-4037-A4C6-8CF012F15948}"/>
                </a:ext>
              </a:extLst>
            </p:cNvPr>
            <p:cNvSpPr/>
            <p:nvPr/>
          </p:nvSpPr>
          <p:spPr>
            <a:xfrm>
              <a:off x="1117601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cxnSp>
          <p:nvCxnSpPr>
            <p:cNvPr id="32" name="直接连接符 31">
              <a:extLst>
                <a:ext uri="{FF2B5EF4-FFF2-40B4-BE49-F238E27FC236}">
                  <a16:creationId xmlns="" xmlns:a16="http://schemas.microsoft.com/office/drawing/2014/main" id="{6A61E909-AE43-4016-B35F-842F05B6F98C}"/>
                </a:ext>
              </a:extLst>
            </p:cNvPr>
            <p:cNvCxnSpPr>
              <a:cxnSpLocks/>
            </p:cNvCxnSpPr>
            <p:nvPr/>
          </p:nvCxnSpPr>
          <p:spPr>
            <a:xfrm>
              <a:off x="1277815" y="2072204"/>
              <a:ext cx="5076093" cy="0"/>
            </a:xfrm>
            <a:prstGeom prst="line">
              <a:avLst/>
            </a:prstGeom>
            <a:ln w="12700">
              <a:solidFill>
                <a:srgbClr val="1FBCCF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椭圆 32">
              <a:extLst>
                <a:ext uri="{FF2B5EF4-FFF2-40B4-BE49-F238E27FC236}">
                  <a16:creationId xmlns="" xmlns:a16="http://schemas.microsoft.com/office/drawing/2014/main" id="{32E4538B-38F9-4BE5-8A5D-E47C528AD7DF}"/>
                </a:ext>
              </a:extLst>
            </p:cNvPr>
            <p:cNvSpPr/>
            <p:nvPr/>
          </p:nvSpPr>
          <p:spPr>
            <a:xfrm>
              <a:off x="6334370" y="2036207"/>
              <a:ext cx="71994" cy="71994"/>
            </a:xfrm>
            <a:prstGeom prst="ellipse">
              <a:avLst/>
            </a:prstGeom>
            <a:noFill/>
            <a:ln w="19050">
              <a:solidFill>
                <a:srgbClr val="1FBCC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矩形: 圆角 33">
            <a:extLst>
              <a:ext uri="{FF2B5EF4-FFF2-40B4-BE49-F238E27FC236}">
                <a16:creationId xmlns="" xmlns:a16="http://schemas.microsoft.com/office/drawing/2014/main" id="{80CE398A-84E2-43D5-8C13-DF714E083DC7}"/>
              </a:ext>
            </a:extLst>
          </p:cNvPr>
          <p:cNvSpPr/>
          <p:nvPr/>
        </p:nvSpPr>
        <p:spPr>
          <a:xfrm flipH="1">
            <a:off x="6611815" y="2913184"/>
            <a:ext cx="4469840" cy="445477"/>
          </a:xfrm>
          <a:prstGeom prst="roundRect">
            <a:avLst>
              <a:gd name="adj" fmla="val 18796"/>
            </a:avLst>
          </a:prstGeom>
          <a:solidFill>
            <a:srgbClr val="1FB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多一些引导少一些压力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9841" y="6588721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</a:t>
            </a:r>
            <a:r>
              <a:rPr lang="zh-CN" altLang="en-US" sz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</a:t>
            </a: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  <a:endParaRPr lang="en-US" altLang="zh-CN" sz="1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686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0" grpId="0"/>
      <p:bldP spid="23" grpId="0"/>
      <p:bldP spid="27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3756;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dibwwx2">
      <a:majorFont>
        <a:latin typeface="汉仪中圆简" panose="020F0302020204030204"/>
        <a:ea typeface="汉仪中圆简"/>
        <a:cs typeface=""/>
      </a:majorFont>
      <a:minorFont>
        <a:latin typeface="汉仪中圆简" panose="020F0502020204030204"/>
        <a:ea typeface="汉仪中圆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FBCCF"/>
        </a:solidFill>
        <a:ln>
          <a:noFill/>
        </a:ln>
      </a:spPr>
      <a:bodyPr rtlCol="0" anchor="ctr"/>
      <a:lstStyle>
        <a:defPPr algn="ctr">
          <a:defRPr sz="2000" dirty="0">
            <a:solidFill>
              <a:schemeClr val="bg1"/>
            </a:solidFill>
            <a:latin typeface="Aa吃鸡专用体 (非商业使用)" panose="02010600010101010101" pitchFamily="2" charset="-122"/>
            <a:ea typeface="Aa吃鸡专用体 (非商业使用)" panose="02010600010101010101" pitchFamily="2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1240</Words>
  <Application>Microsoft Office PowerPoint</Application>
  <PresentationFormat>宽屏</PresentationFormat>
  <Paragraphs>76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Meiryo</vt:lpstr>
      <vt:lpstr>汉仪中圆简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29</cp:revision>
  <dcterms:created xsi:type="dcterms:W3CDTF">2020-03-07T01:37:06Z</dcterms:created>
  <dcterms:modified xsi:type="dcterms:W3CDTF">2023-01-04T08:17:54Z</dcterms:modified>
</cp:coreProperties>
</file>